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1217" r:id="rId2"/>
    <p:sldId id="1454" r:id="rId3"/>
    <p:sldId id="1456" r:id="rId4"/>
    <p:sldId id="1479" r:id="rId5"/>
    <p:sldId id="1457" r:id="rId6"/>
    <p:sldId id="1469" r:id="rId7"/>
    <p:sldId id="1471" r:id="rId8"/>
    <p:sldId id="1467" r:id="rId9"/>
    <p:sldId id="1472" r:id="rId10"/>
    <p:sldId id="1473" r:id="rId11"/>
    <p:sldId id="1470" r:id="rId12"/>
    <p:sldId id="1458" r:id="rId13"/>
    <p:sldId id="1459" r:id="rId14"/>
    <p:sldId id="1408" r:id="rId15"/>
    <p:sldId id="1460" r:id="rId16"/>
    <p:sldId id="1455" r:id="rId17"/>
    <p:sldId id="1461" r:id="rId18"/>
    <p:sldId id="1466" r:id="rId19"/>
    <p:sldId id="1465" r:id="rId20"/>
    <p:sldId id="1464" r:id="rId21"/>
    <p:sldId id="1478" r:id="rId22"/>
    <p:sldId id="1476" r:id="rId23"/>
    <p:sldId id="1416" r:id="rId24"/>
    <p:sldId id="1480" r:id="rId25"/>
    <p:sldId id="1317" r:id="rId26"/>
    <p:sldId id="1435" r:id="rId27"/>
    <p:sldId id="1449" r:id="rId28"/>
    <p:sldId id="1450" r:id="rId29"/>
    <p:sldId id="1451" r:id="rId30"/>
    <p:sldId id="1452" r:id="rId3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ECFF"/>
    <a:srgbClr val="FF3300"/>
    <a:srgbClr val="FFFFCC"/>
    <a:srgbClr val="9999FF"/>
    <a:srgbClr val="FF0000"/>
    <a:srgbClr val="00CC66"/>
    <a:srgbClr val="FF9933"/>
    <a:srgbClr val="FFCC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300" autoAdjust="0"/>
  </p:normalViewPr>
  <p:slideViewPr>
    <p:cSldViewPr>
      <p:cViewPr>
        <p:scale>
          <a:sx n="75" d="100"/>
          <a:sy n="75" d="100"/>
        </p:scale>
        <p:origin x="-2826" y="-106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94ED61-81D9-4379-A168-F8AF4866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52EE98-32FA-4F32-9A21-4317C1EE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0D923-E812-48AB-AC07-7EFBC7ACA12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09443" indent="-272863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09145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52803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196461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40119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83777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27435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71093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3394DBC-54F4-F64B-A379-395C01591AE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30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8037" cy="346392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64" y="4385999"/>
            <a:ext cx="5095313" cy="415427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410" tIns="46208" rIns="92410" bIns="46208"/>
          <a:lstStyle/>
          <a:p>
            <a:pPr eaLnBrk="1" hangingPunct="1">
              <a:spcBef>
                <a:spcPct val="0"/>
              </a:spcBef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2782E-9648-4A56-834F-DC31174389B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F8918-F3A3-42A8-8FE1-0242E64A3094}" type="slidenum">
              <a:rPr 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684213"/>
            <a:ext cx="4667250" cy="3500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2914-6299-4A44-8AA2-82C3B09FFC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A48F1-9A2D-4554-8C01-08BDD7761D28}" type="slidenum">
              <a:rPr lang="en-US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9443" indent="-27286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9145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2803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6461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0119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3777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7435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71093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4FBFA23-4543-2C44-946A-BD031A6DA073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26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9443" indent="-27286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9145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2803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6461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0119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3777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7435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71093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4D84869-D105-9747-AC67-A905E5E37F33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27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8037" cy="3463925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64" y="4385999"/>
            <a:ext cx="5095313" cy="415427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410" tIns="46208" rIns="92410" bIns="46208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9443" indent="-27286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9145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2803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6461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0119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3777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7435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71093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4D84869-D105-9747-AC67-A905E5E37F33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28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8037" cy="3463925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64" y="4385999"/>
            <a:ext cx="5095313" cy="415427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410" tIns="46208" rIns="92410" bIns="46208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09443" indent="-272863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09145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52803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196461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40119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83777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27435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71093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3394DBC-54F4-F64B-A379-395C01591AE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29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8037" cy="346392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64" y="4385999"/>
            <a:ext cx="5095313" cy="415427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410" tIns="46208" rIns="92410" bIns="46208"/>
          <a:lstStyle/>
          <a:p>
            <a:pPr eaLnBrk="1" hangingPunct="1">
              <a:spcBef>
                <a:spcPct val="0"/>
              </a:spcBef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05BA-2200-49CA-8F5B-EB04E6E29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Gulim" pitchFamily="34" charset="-127"/>
              </a:defRPr>
            </a:lvl1pPr>
          </a:lstStyle>
          <a:p>
            <a:pPr>
              <a:defRPr/>
            </a:pPr>
            <a:fld id="{6EF10EC8-E19B-42DD-862A-D67D2141C0AF}" type="datetime1">
              <a:rPr lang="ko-KR" altLang="en-US"/>
              <a:pPr>
                <a:defRPr/>
              </a:pPr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DE9BE04-04E1-44B2-808F-EFAF8402D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F0EA-879E-4F7F-B436-B9F3E0F7D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A5AC-81EB-4DD9-B75B-8EC6FB29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DE9BE04-04E1-44B2-808F-EFAF8402D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i="0" kern="120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NSTX-U FY2013 Q4</a:t>
            </a:r>
            <a:r>
              <a:rPr lang="en-US" sz="800" b="1" i="0" kern="1200" baseline="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 Report – October 22, 2013</a:t>
            </a:r>
            <a:endParaRPr lang="en-US" sz="800" b="1" i="0" kern="1200" dirty="0">
              <a:solidFill>
                <a:srgbClr val="1822CD"/>
              </a:solidFill>
              <a:latin typeface="Helvetica" pitchFamily="34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8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</a:rPr>
              <a:t>NSTX-U FY2013 Year-end Report: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i="0" dirty="0" smtClean="0"/>
              <a:t>Notable outcomes, research milestones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J. Menard (PPPL)</a:t>
            </a:r>
            <a:endParaRPr lang="en-US" sz="1600" b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FES Room G258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Room B205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October 22,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fast-ion and transport </a:t>
            </a:r>
            <a:br>
              <a:rPr lang="en-US" dirty="0" smtClean="0"/>
            </a:br>
            <a:r>
              <a:rPr lang="en-US" dirty="0" smtClean="0"/>
              <a:t>collaborations with MAST during M9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/>
          <a:lstStyle/>
          <a:p>
            <a:r>
              <a:rPr lang="en-US" dirty="0" smtClean="0"/>
              <a:t>Studied fast ion redistribution caused by TAE avalanches, extending previous studies on NSTX (</a:t>
            </a:r>
            <a:r>
              <a:rPr lang="en-US" dirty="0" err="1" smtClean="0"/>
              <a:t>Podesta</a:t>
            </a:r>
            <a:r>
              <a:rPr lang="en-US" dirty="0" smtClean="0"/>
              <a:t>, Fredrickson)</a:t>
            </a:r>
          </a:p>
          <a:p>
            <a:pPr lvl="1"/>
            <a:r>
              <a:rPr lang="en-US" dirty="0" smtClean="0"/>
              <a:t>D-alpha emission found to be sensitive to fast-ion losses</a:t>
            </a:r>
          </a:p>
          <a:p>
            <a:r>
              <a:rPr lang="en-US" dirty="0" smtClean="0"/>
              <a:t>Measured momentum transport in MAST L-modes using 3D field perturbations for rotation braking (W. </a:t>
            </a:r>
            <a:r>
              <a:rPr lang="en-US" dirty="0" err="1" smtClean="0"/>
              <a:t>Guttenfelder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initiated particle transport </a:t>
            </a:r>
            <a:r>
              <a:rPr lang="en-US" dirty="0" err="1" smtClean="0"/>
              <a:t>exts</a:t>
            </a:r>
            <a:r>
              <a:rPr lang="en-US" dirty="0" smtClean="0"/>
              <a:t> (gas puffs, high time-res Thomson)</a:t>
            </a:r>
          </a:p>
          <a:p>
            <a:r>
              <a:rPr lang="en-US" dirty="0" smtClean="0"/>
              <a:t>DBS diagnostic implemented on MAST – collaboration with UCLA and NSTX-U (A. </a:t>
            </a:r>
            <a:r>
              <a:rPr lang="en-US" dirty="0" err="1" smtClean="0"/>
              <a:t>Diallo</a:t>
            </a:r>
            <a:r>
              <a:rPr lang="en-US" dirty="0" smtClean="0"/>
              <a:t>, M. </a:t>
            </a:r>
            <a:r>
              <a:rPr lang="en-US" dirty="0" err="1" smtClean="0"/>
              <a:t>Podesta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Observed transitions from a negative- to a positive-frequency-peaked spectrum related to change in core intrinsic rotation</a:t>
            </a:r>
          </a:p>
          <a:p>
            <a:pPr lvl="1"/>
            <a:r>
              <a:rPr lang="en-US" dirty="0" smtClean="0"/>
              <a:t>Fluctuations with f~100–150 kHz from TAEs, possibly due to a fluctuating </a:t>
            </a:r>
            <a:r>
              <a:rPr lang="en-US" dirty="0" err="1" smtClean="0"/>
              <a:t>ExB</a:t>
            </a:r>
            <a:r>
              <a:rPr lang="en-US" dirty="0" smtClean="0"/>
              <a:t> flow associated with the TAE electric field perturbation</a:t>
            </a:r>
          </a:p>
          <a:p>
            <a:pPr lvl="1"/>
            <a:r>
              <a:rPr lang="en-US" dirty="0" smtClean="0"/>
              <a:t>Diagnostic will be installed on NSTX-U after MAST M9 is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NSTX experience in scenario development, high-beta, and 3D physics is having significant impact on KSTAR research</a:t>
            </a:r>
            <a:endParaRPr lang="en-US" dirty="0"/>
          </a:p>
        </p:txBody>
      </p:sp>
      <p:pic>
        <p:nvPicPr>
          <p:cNvPr id="6" name="Content Placeholder 33" descr="Picture1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2806490"/>
            <a:ext cx="4267200" cy="36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066800"/>
            <a:ext cx="3962400" cy="1495794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Improved shape control, improved access to low </a:t>
            </a:r>
            <a:r>
              <a:rPr lang="en-US" sz="1600" i="0" dirty="0" err="1" smtClean="0">
                <a:solidFill>
                  <a:schemeClr val="tx1"/>
                </a:solidFill>
              </a:rPr>
              <a:t>l</a:t>
            </a:r>
            <a:r>
              <a:rPr lang="en-US" sz="1600" i="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600" i="0" dirty="0" smtClean="0">
                <a:solidFill>
                  <a:schemeClr val="tx1"/>
                </a:solidFill>
              </a:rPr>
              <a:t> + high </a:t>
            </a:r>
            <a:r>
              <a:rPr lang="en-US" sz="1600" i="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1600" i="0" dirty="0" smtClean="0">
                <a:solidFill>
                  <a:schemeClr val="tx1"/>
                </a:solidFill>
              </a:rPr>
              <a:t>:  D. Mueller, D. </a:t>
            </a:r>
            <a:r>
              <a:rPr lang="en-US" sz="1600" i="0" dirty="0" err="1" smtClean="0">
                <a:solidFill>
                  <a:schemeClr val="tx1"/>
                </a:solidFill>
              </a:rPr>
              <a:t>Battaglia</a:t>
            </a:r>
            <a:r>
              <a:rPr lang="en-US" sz="1600" i="0" dirty="0" smtClean="0">
                <a:solidFill>
                  <a:schemeClr val="tx1"/>
                </a:solidFill>
              </a:rPr>
              <a:t>, E. </a:t>
            </a:r>
            <a:r>
              <a:rPr lang="en-US" sz="1600" i="0" dirty="0" err="1" smtClean="0">
                <a:solidFill>
                  <a:schemeClr val="tx1"/>
                </a:solidFill>
              </a:rPr>
              <a:t>Kolemen</a:t>
            </a:r>
            <a:r>
              <a:rPr lang="en-US" sz="1600" i="0" dirty="0" smtClean="0">
                <a:solidFill>
                  <a:schemeClr val="tx1"/>
                </a:solidFill>
              </a:rPr>
              <a:t> (PPPL)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600" i="0" dirty="0" smtClean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Studying MHD stability near no-wall beta limit:  S. </a:t>
            </a:r>
            <a:r>
              <a:rPr lang="en-US" sz="1600" i="0" dirty="0" err="1" smtClean="0">
                <a:solidFill>
                  <a:schemeClr val="tx1"/>
                </a:solidFill>
              </a:rPr>
              <a:t>Sabbagh</a:t>
            </a:r>
            <a:r>
              <a:rPr lang="en-US" sz="1600" i="0" dirty="0" smtClean="0">
                <a:solidFill>
                  <a:schemeClr val="tx1"/>
                </a:solidFill>
              </a:rPr>
              <a:t> (CU)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066800"/>
            <a:ext cx="4191000" cy="1249573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Bounce-harmonic resonance in NTV observed in KSTAR for the first time in </a:t>
            </a:r>
            <a:r>
              <a:rPr lang="en-US" sz="1600" i="0" dirty="0" err="1" smtClean="0">
                <a:solidFill>
                  <a:schemeClr val="tx1"/>
                </a:solidFill>
              </a:rPr>
              <a:t>tokamak</a:t>
            </a:r>
            <a:r>
              <a:rPr lang="en-US" sz="1600" i="0" dirty="0" smtClean="0">
                <a:solidFill>
                  <a:schemeClr val="tx1"/>
                </a:solidFill>
              </a:rPr>
              <a:t>, and compared to theory/IPEC:  J-K Park (PPPL – 2010 ECRP) </a:t>
            </a:r>
          </a:p>
          <a:p>
            <a:pPr marL="114300" indent="-114300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0" dirty="0" smtClean="0">
                <a:solidFill>
                  <a:srgbClr val="FF0000"/>
                </a:solidFill>
                <a:sym typeface="Wingdings" pitchFamily="2" charset="2"/>
              </a:rPr>
              <a:t> P</a:t>
            </a:r>
            <a:r>
              <a:rPr lang="en-US" sz="1600" i="0" dirty="0" smtClean="0">
                <a:solidFill>
                  <a:srgbClr val="FF0000"/>
                </a:solidFill>
              </a:rPr>
              <a:t>ublished in PRL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78" y="2624137"/>
            <a:ext cx="3578822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5" descr="opsps.KS2010kCu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11" y="2609770"/>
            <a:ext cx="1395589" cy="97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3.1b – “Develop a prioritized research plan </a:t>
            </a:r>
            <a:br>
              <a:rPr lang="en-US" dirty="0" smtClean="0"/>
            </a:br>
            <a:r>
              <a:rPr lang="en-US" sz="1600" dirty="0" smtClean="0"/>
              <a:t>for NSTX-U to provide an assessment, within five years, of the </a:t>
            </a:r>
            <a:br>
              <a:rPr lang="en-US" sz="1600" dirty="0" smtClean="0"/>
            </a:br>
            <a:r>
              <a:rPr lang="en-US" sz="1600" dirty="0" smtClean="0"/>
              <a:t>viability of the ST concept as an attractive Fusion Nuclear Science Facility”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791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en-US" sz="18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Calibri" pitchFamily="34" charset="0"/>
              </a:rPr>
              <a:t>Longer-term</a:t>
            </a:r>
            <a:r>
              <a:rPr kumimoji="0" lang="en-US" sz="1800" b="1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Calibri" pitchFamily="34" charset="0"/>
              </a:rPr>
              <a:t> (5-10 year) </a:t>
            </a:r>
            <a:r>
              <a:rPr lang="en-US" sz="180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goal</a:t>
            </a:r>
            <a:r>
              <a:rPr kumimoji="0" lang="en-US" sz="1800" b="1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Calibri" pitchFamily="34" charset="0"/>
              </a:rPr>
              <a:t>: </a:t>
            </a:r>
          </a:p>
          <a:p>
            <a:pPr lvl="0" algn="ctr" eaLnBrk="0" hangingPunct="0"/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Integrate 100% non-inductive + high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b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 and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t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E</a:t>
            </a:r>
            <a:r>
              <a:rPr lang="en-US" sz="1800" i="0" kern="0" dirty="0" smtClean="0">
                <a:solidFill>
                  <a:schemeClr val="accent2"/>
                </a:solidFill>
                <a:latin typeface="Arial Narrow" pitchFamily="34" charset="0"/>
                <a:ea typeface="+mj-ea"/>
                <a:cs typeface="Calibri" pitchFamily="34" charset="0"/>
              </a:rPr>
              <a:t> +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divertor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 solution + metal walls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600200"/>
            <a:ext cx="8839200" cy="419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6002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Demonstrate 100% non-inductive sustainment at performance that extrapolates to ≥ 1MW/m</a:t>
            </a:r>
            <a:r>
              <a:rPr kumimoji="0" lang="en-US" sz="23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2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neutron wall loading in FNSF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Access reduced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* and high-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b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combined with ability to vary q and rotation to dramatically extend ST physics understanding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 and understand non-inductive start-up and ramp-up </a:t>
            </a:r>
            <a:b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(overdrive) to project to ST-FNSF with small/no solenoid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4.	Develop and utilize high-flux-expansion “snowflake”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divertor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b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and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radiative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detachment for mitigating very high heat fluxes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5.	Begin to assess high-Z PFCs + liquid lithium to develop high-duty-factor integrated PMI solutions for next-steps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154" y="1047690"/>
            <a:ext cx="70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Highest priority research goals for 5 year plan:</a:t>
            </a:r>
            <a:endParaRPr lang="en-US" sz="24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3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NSTX-U goal staging: first establish ST physics + scenarios, </a:t>
            </a:r>
            <a:r>
              <a:rPr lang="en-US" sz="24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transition to </a:t>
            </a:r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long-pulse + PMI integration (5YP incremental)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1752600" y="977900"/>
          <a:ext cx="7315198" cy="241447"/>
        </p:xfrm>
        <a:graphic>
          <a:graphicData uri="http://schemas.openxmlformats.org/drawingml/2006/table">
            <a:tbl>
              <a:tblPr/>
              <a:tblGrid>
                <a:gridCol w="570652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2021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2022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2023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9" name="TextBox 26"/>
          <p:cNvSpPr txBox="1">
            <a:spLocks noChangeArrowheads="1"/>
          </p:cNvSpPr>
          <p:nvPr/>
        </p:nvSpPr>
        <p:spPr bwMode="auto">
          <a:xfrm>
            <a:off x="2362200" y="1250824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Establish ST physics, scenarios</a:t>
            </a:r>
          </a:p>
        </p:txBody>
      </p:sp>
      <p:pic>
        <p:nvPicPr>
          <p:cNvPr id="3100" name="Picture 75"/>
          <p:cNvPicPr>
            <a:picLocks noChangeAspect="1" noChangeArrowheads="1"/>
          </p:cNvPicPr>
          <p:nvPr/>
        </p:nvPicPr>
        <p:blipFill>
          <a:blip r:embed="rId3" cstate="print"/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3101" name="Picture 79" descr="NB2 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44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New </a:t>
            </a:r>
          </a:p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center-stack</a:t>
            </a:r>
          </a:p>
        </p:txBody>
      </p:sp>
      <p:sp>
        <p:nvSpPr>
          <p:cNvPr id="3103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2nd NBI</a:t>
            </a:r>
          </a:p>
        </p:txBody>
      </p:sp>
      <p:sp>
        <p:nvSpPr>
          <p:cNvPr id="3104" name="TextBox 26"/>
          <p:cNvSpPr txBox="1">
            <a:spLocks noChangeArrowheads="1"/>
          </p:cNvSpPr>
          <p:nvPr/>
        </p:nvSpPr>
        <p:spPr bwMode="auto">
          <a:xfrm>
            <a:off x="76200" y="1250824"/>
            <a:ext cx="2209800" cy="2708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Upgrade Outage</a:t>
            </a:r>
          </a:p>
        </p:txBody>
      </p:sp>
      <p:sp>
        <p:nvSpPr>
          <p:cNvPr id="100" name="TextBox 26"/>
          <p:cNvSpPr txBox="1">
            <a:spLocks noChangeArrowheads="1"/>
          </p:cNvSpPr>
          <p:nvPr/>
        </p:nvSpPr>
        <p:spPr bwMode="auto">
          <a:xfrm>
            <a:off x="5367528" y="1253157"/>
            <a:ext cx="3657600" cy="270843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i="0" dirty="0">
                <a:solidFill>
                  <a:srgbClr val="1822CD"/>
                </a:solidFill>
                <a:latin typeface="+mn-lt"/>
                <a:ea typeface="ＭＳ Ｐゴシック" pitchFamily="-108" charset="-128"/>
              </a:rPr>
              <a:t>Integrate long-pulse + PMI solutions</a:t>
            </a:r>
          </a:p>
        </p:txBody>
      </p:sp>
      <p:cxnSp>
        <p:nvCxnSpPr>
          <p:cNvPr id="3106" name="Straight Connector 114"/>
          <p:cNvCxnSpPr>
            <a:cxnSpLocks noChangeShapeType="1"/>
          </p:cNvCxnSpPr>
          <p:nvPr/>
        </p:nvCxnSpPr>
        <p:spPr bwMode="auto">
          <a:xfrm flipH="1">
            <a:off x="1371600" y="2667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7" name="Straight Connector 144"/>
          <p:cNvCxnSpPr>
            <a:cxnSpLocks noChangeShapeType="1"/>
          </p:cNvCxnSpPr>
          <p:nvPr/>
        </p:nvCxnSpPr>
        <p:spPr bwMode="auto">
          <a:xfrm flipH="1">
            <a:off x="1371600" y="44196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8" name="Straight Connector 151"/>
          <p:cNvCxnSpPr>
            <a:cxnSpLocks noChangeShapeType="1"/>
          </p:cNvCxnSpPr>
          <p:nvPr/>
        </p:nvCxnSpPr>
        <p:spPr bwMode="auto">
          <a:xfrm flipH="1">
            <a:off x="1371600" y="4953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9" name="Straight Connector 154"/>
          <p:cNvCxnSpPr>
            <a:cxnSpLocks noChangeShapeType="1"/>
          </p:cNvCxnSpPr>
          <p:nvPr/>
        </p:nvCxnSpPr>
        <p:spPr bwMode="auto">
          <a:xfrm flipH="1">
            <a:off x="1371600" y="5486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37" name="Oval 19"/>
          <p:cNvSpPr>
            <a:spLocks noChangeArrowheads="1"/>
          </p:cNvSpPr>
          <p:nvPr/>
        </p:nvSpPr>
        <p:spPr bwMode="auto">
          <a:xfrm>
            <a:off x="5883275" y="5757863"/>
            <a:ext cx="136525" cy="1365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400" b="1" i="0">
              <a:solidFill>
                <a:srgbClr val="1822CD"/>
              </a:solidFill>
              <a:latin typeface="Helvetica" charset="0"/>
              <a:cs typeface="Arial" charset="0"/>
            </a:endParaRPr>
          </a:p>
        </p:txBody>
      </p:sp>
      <p:cxnSp>
        <p:nvCxnSpPr>
          <p:cNvPr id="3111" name="Straight Connector 159"/>
          <p:cNvCxnSpPr>
            <a:cxnSpLocks noChangeShapeType="1"/>
          </p:cNvCxnSpPr>
          <p:nvPr/>
        </p:nvCxnSpPr>
        <p:spPr bwMode="auto">
          <a:xfrm flipH="1">
            <a:off x="1371600" y="3200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2" name="Straight Connector 160"/>
          <p:cNvCxnSpPr>
            <a:cxnSpLocks noChangeShapeType="1"/>
          </p:cNvCxnSpPr>
          <p:nvPr/>
        </p:nvCxnSpPr>
        <p:spPr bwMode="auto">
          <a:xfrm flipH="1">
            <a:off x="1371600" y="3733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3" name="Straight Connector 164"/>
          <p:cNvCxnSpPr>
            <a:cxnSpLocks noChangeShapeType="1"/>
          </p:cNvCxnSpPr>
          <p:nvPr/>
        </p:nvCxnSpPr>
        <p:spPr bwMode="auto">
          <a:xfrm flipH="1">
            <a:off x="1371600" y="6019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Right Arrow 98"/>
          <p:cNvSpPr/>
          <p:nvPr/>
        </p:nvSpPr>
        <p:spPr bwMode="auto">
          <a:xfrm>
            <a:off x="2438400" y="1676400"/>
            <a:ext cx="2133600" cy="24765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Increase CHI closed-flux current</a:t>
            </a:r>
          </a:p>
        </p:txBody>
      </p:sp>
      <p:sp>
        <p:nvSpPr>
          <p:cNvPr id="101" name="Right Arrow 100"/>
          <p:cNvSpPr/>
          <p:nvPr/>
        </p:nvSpPr>
        <p:spPr bwMode="auto">
          <a:xfrm>
            <a:off x="3810000" y="1981200"/>
            <a:ext cx="1905000" cy="3048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Assess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plasma gun start-up at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increased device size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02" name="Right Arrow 101"/>
          <p:cNvSpPr/>
          <p:nvPr/>
        </p:nvSpPr>
        <p:spPr bwMode="auto">
          <a:xfrm>
            <a:off x="2819400" y="2362200"/>
            <a:ext cx="2895600" cy="2286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Develop/understand ECH/EBW H&amp;CD for ST</a:t>
            </a:r>
          </a:p>
        </p:txBody>
      </p:sp>
      <p:sp>
        <p:nvSpPr>
          <p:cNvPr id="103" name="Right Arrow 102"/>
          <p:cNvSpPr/>
          <p:nvPr/>
        </p:nvSpPr>
        <p:spPr bwMode="auto">
          <a:xfrm>
            <a:off x="5791200" y="1981200"/>
            <a:ext cx="2209800" cy="533400"/>
          </a:xfrm>
          <a:prstGeom prst="rightArrow">
            <a:avLst>
              <a:gd name="adj1" fmla="val 100000"/>
              <a:gd name="adj2" fmla="val 29661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Increase/extend ramp-up heating and off-axis current-drive for advanced scenarios</a:t>
            </a:r>
          </a:p>
        </p:txBody>
      </p:sp>
      <p:sp>
        <p:nvSpPr>
          <p:cNvPr id="104" name="Right Arrow 103"/>
          <p:cNvSpPr/>
          <p:nvPr/>
        </p:nvSpPr>
        <p:spPr bwMode="auto">
          <a:xfrm>
            <a:off x="2514600" y="2743200"/>
            <a:ext cx="1600200" cy="381000"/>
          </a:xfrm>
          <a:prstGeom prst="rightArrow">
            <a:avLst>
              <a:gd name="adj1" fmla="val 100000"/>
              <a:gd name="adj2" fmla="val 29371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Establish main-ion density and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* control</a:t>
            </a:r>
          </a:p>
        </p:txBody>
      </p:sp>
      <p:sp>
        <p:nvSpPr>
          <p:cNvPr id="106" name="Right Arrow 105"/>
          <p:cNvSpPr/>
          <p:nvPr/>
        </p:nvSpPr>
        <p:spPr bwMode="auto">
          <a:xfrm>
            <a:off x="4114800" y="2743200"/>
            <a:ext cx="1600200" cy="381000"/>
          </a:xfrm>
          <a:prstGeom prst="rightArrow">
            <a:avLst>
              <a:gd name="adj1" fmla="val 100000"/>
              <a:gd name="adj2" fmla="val 45642"/>
            </a:avLst>
          </a:prstGeom>
          <a:gradFill>
            <a:gsLst>
              <a:gs pos="0">
                <a:srgbClr val="FFCCCC"/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Understand snowflake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performance</a:t>
            </a:r>
            <a:endParaRPr lang="en-US" sz="1000" b="1" i="0" baseline="-2500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5715000" y="2743200"/>
            <a:ext cx="2057400" cy="3810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Understand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high-Z first-wall erosion, migration, particle sources &amp; sinks</a:t>
            </a:r>
          </a:p>
        </p:txBody>
      </p:sp>
      <p:sp>
        <p:nvSpPr>
          <p:cNvPr id="108" name="Right Arrow 107"/>
          <p:cNvSpPr/>
          <p:nvPr/>
        </p:nvSpPr>
        <p:spPr bwMode="auto">
          <a:xfrm>
            <a:off x="3611880" y="3276600"/>
            <a:ext cx="1371600" cy="381000"/>
          </a:xfrm>
          <a:prstGeom prst="rightArrow">
            <a:avLst>
              <a:gd name="adj1" fmla="val 100000"/>
              <a:gd name="adj2" fmla="val 25303"/>
            </a:avLst>
          </a:prstGeom>
          <a:gradFill>
            <a:gsLst>
              <a:gs pos="0">
                <a:srgbClr val="FFCCCC"/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high-Z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tile/</a:t>
            </a:r>
            <a:r>
              <a:rPr lang="en-US" sz="1000" b="1" i="0" dirty="0" err="1" smtClean="0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 impact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and performance</a:t>
            </a:r>
          </a:p>
        </p:txBody>
      </p:sp>
      <p:sp>
        <p:nvSpPr>
          <p:cNvPr id="109" name="Right Arrow 108"/>
          <p:cNvSpPr/>
          <p:nvPr/>
        </p:nvSpPr>
        <p:spPr bwMode="auto">
          <a:xfrm>
            <a:off x="5029200" y="3276600"/>
            <a:ext cx="1066800" cy="381000"/>
          </a:xfrm>
          <a:prstGeom prst="rightArrow">
            <a:avLst>
              <a:gd name="adj1" fmla="val 100000"/>
              <a:gd name="adj2" fmla="val 29371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high-Z </a:t>
            </a:r>
            <a:r>
              <a:rPr lang="en-US" sz="1000" b="1" i="0" dirty="0" err="1" smtClean="0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 and/or first-wall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10" name="Right Arrow 109"/>
          <p:cNvSpPr/>
          <p:nvPr/>
        </p:nvSpPr>
        <p:spPr bwMode="auto">
          <a:xfrm>
            <a:off x="6144768" y="3276600"/>
            <a:ext cx="1551432" cy="381000"/>
          </a:xfrm>
          <a:prstGeom prst="rightArrow">
            <a:avLst>
              <a:gd name="adj1" fmla="val 100000"/>
              <a:gd name="adj2" fmla="val 27337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impact of high-temperature first-wall</a:t>
            </a:r>
          </a:p>
        </p:txBody>
      </p:sp>
      <p:sp>
        <p:nvSpPr>
          <p:cNvPr id="111" name="Right Arrow 110"/>
          <p:cNvSpPr/>
          <p:nvPr/>
        </p:nvSpPr>
        <p:spPr bwMode="auto">
          <a:xfrm>
            <a:off x="2438400" y="3810000"/>
            <a:ext cx="2057400" cy="533400"/>
          </a:xfrm>
          <a:prstGeom prst="rightArrow">
            <a:avLst>
              <a:gd name="adj1" fmla="val 100000"/>
              <a:gd name="adj2" fmla="val 28209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Establish low impurities /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Z</a:t>
            </a:r>
            <a:r>
              <a:rPr lang="en-US" sz="1000" b="1" i="0" baseline="-25000" dirty="0" err="1">
                <a:solidFill>
                  <a:schemeClr val="accent2"/>
                </a:solidFill>
                <a:latin typeface="Helvetica" pitchFamily="-128" charset="0"/>
              </a:rPr>
              <a:t>eff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, assess increased Li coverage, replenishment</a:t>
            </a:r>
          </a:p>
        </p:txBody>
      </p:sp>
      <p:sp>
        <p:nvSpPr>
          <p:cNvPr id="112" name="Right Arrow 111"/>
          <p:cNvSpPr/>
          <p:nvPr/>
        </p:nvSpPr>
        <p:spPr bwMode="auto">
          <a:xfrm>
            <a:off x="6400800" y="3810000"/>
            <a:ext cx="1143000" cy="5334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flowing LM PFC with full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toroidal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coverage</a:t>
            </a:r>
          </a:p>
        </p:txBody>
      </p:sp>
      <p:sp>
        <p:nvSpPr>
          <p:cNvPr id="113" name="Right Arrow 112"/>
          <p:cNvSpPr/>
          <p:nvPr/>
        </p:nvSpPr>
        <p:spPr bwMode="auto">
          <a:xfrm>
            <a:off x="4572000" y="3810000"/>
            <a:ext cx="1752600" cy="533400"/>
          </a:xfrm>
          <a:prstGeom prst="rightArrow">
            <a:avLst>
              <a:gd name="adj1" fmla="val 100000"/>
              <a:gd name="adj2" fmla="val 25303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Test flowing liquid metal for heat-flux mitigation, surface replenishment</a:t>
            </a:r>
          </a:p>
        </p:txBody>
      </p:sp>
      <p:sp>
        <p:nvSpPr>
          <p:cNvPr id="116" name="Right Arrow 115"/>
          <p:cNvSpPr/>
          <p:nvPr/>
        </p:nvSpPr>
        <p:spPr bwMode="auto">
          <a:xfrm>
            <a:off x="2590800" y="5029200"/>
            <a:ext cx="25908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Understand ES and EM turbulence at high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b,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low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*, emphasizing e-transport</a:t>
            </a:r>
          </a:p>
        </p:txBody>
      </p:sp>
      <p:sp>
        <p:nvSpPr>
          <p:cNvPr id="117" name="Right Arrow 116"/>
          <p:cNvSpPr/>
          <p:nvPr/>
        </p:nvSpPr>
        <p:spPr bwMode="auto">
          <a:xfrm>
            <a:off x="5257800" y="5029200"/>
            <a:ext cx="23622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Extend wave-number coverage of turbulence measurements</a:t>
            </a:r>
          </a:p>
        </p:txBody>
      </p:sp>
      <p:sp>
        <p:nvSpPr>
          <p:cNvPr id="118" name="Right Arrow 117"/>
          <p:cNvSpPr/>
          <p:nvPr/>
        </p:nvSpPr>
        <p:spPr bwMode="auto">
          <a:xfrm>
            <a:off x="2438400" y="5541264"/>
            <a:ext cx="2819400" cy="429768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Characterize AE stability, fast-ion transport, NBI-CD, support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plasma start-up, assess effectiveness of  fast-wave in NBI H-modes</a:t>
            </a:r>
          </a:p>
        </p:txBody>
      </p:sp>
      <p:sp>
        <p:nvSpPr>
          <p:cNvPr id="119" name="Right Arrow 118"/>
          <p:cNvSpPr/>
          <p:nvPr/>
        </p:nvSpPr>
        <p:spPr bwMode="auto">
          <a:xfrm>
            <a:off x="5334000" y="5562600"/>
            <a:ext cx="2590800" cy="381000"/>
          </a:xfrm>
          <a:prstGeom prst="rightArrow">
            <a:avLst>
              <a:gd name="adj1" fmla="val 100000"/>
              <a:gd name="adj2" fmla="val 28208"/>
            </a:avLst>
          </a:prstGeom>
          <a:gradFill flip="none" rotWithShape="1">
            <a:gsLst>
              <a:gs pos="0">
                <a:srgbClr val="FFCCCC"/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Prototype driving edge-harmonic oscillations (EHOs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) 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and/or *AE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21" name="Right Arrow 120"/>
          <p:cNvSpPr/>
          <p:nvPr/>
        </p:nvSpPr>
        <p:spPr bwMode="auto">
          <a:xfrm>
            <a:off x="2514600" y="6096000"/>
            <a:ext cx="35814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Demonstrate full non-inductive, high I</a:t>
            </a:r>
            <a:r>
              <a:rPr lang="en-US" sz="1000" b="1" i="0" baseline="-25000" dirty="0">
                <a:solidFill>
                  <a:schemeClr val="accent2"/>
                </a:solidFill>
                <a:latin typeface="Helvetica" pitchFamily="-128" charset="0"/>
              </a:rPr>
              <a:t>P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&amp; P</a:t>
            </a:r>
            <a:r>
              <a:rPr lang="en-US" sz="1000" b="1" i="0" baseline="-25000" dirty="0">
                <a:solidFill>
                  <a:schemeClr val="accent2"/>
                </a:solidFill>
                <a:latin typeface="Helvetica" pitchFamily="-128" charset="0"/>
              </a:rPr>
              <a:t>AUX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operation Control: boundary,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heat flux,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&amp; q profiles</a:t>
            </a:r>
          </a:p>
        </p:txBody>
      </p:sp>
      <p:sp>
        <p:nvSpPr>
          <p:cNvPr id="122" name="Right Arrow 121"/>
          <p:cNvSpPr/>
          <p:nvPr/>
        </p:nvSpPr>
        <p:spPr bwMode="auto">
          <a:xfrm>
            <a:off x="6172200" y="6096000"/>
            <a:ext cx="18288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integrated control of long-pulse / high-performance</a:t>
            </a:r>
          </a:p>
        </p:txBody>
      </p:sp>
      <p:sp>
        <p:nvSpPr>
          <p:cNvPr id="3138" name="TextBox 97"/>
          <p:cNvSpPr txBox="1">
            <a:spLocks noChangeArrowheads="1"/>
          </p:cNvSpPr>
          <p:nvPr/>
        </p:nvSpPr>
        <p:spPr bwMode="auto">
          <a:xfrm>
            <a:off x="13716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3139" name="TextBox 98"/>
          <p:cNvSpPr txBox="1">
            <a:spLocks noChangeArrowheads="1"/>
          </p:cNvSpPr>
          <p:nvPr/>
        </p:nvSpPr>
        <p:spPr bwMode="auto">
          <a:xfrm>
            <a:off x="13716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3140" name="TextBox 101"/>
          <p:cNvSpPr txBox="1">
            <a:spLocks noChangeArrowheads="1"/>
          </p:cNvSpPr>
          <p:nvPr/>
        </p:nvSpPr>
        <p:spPr bwMode="auto">
          <a:xfrm>
            <a:off x="13716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3141" name="TextBox 102"/>
          <p:cNvSpPr txBox="1">
            <a:spLocks noChangeArrowheads="1"/>
          </p:cNvSpPr>
          <p:nvPr/>
        </p:nvSpPr>
        <p:spPr bwMode="auto">
          <a:xfrm>
            <a:off x="129540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3142" name="TextBox 105"/>
          <p:cNvSpPr txBox="1">
            <a:spLocks noChangeArrowheads="1"/>
          </p:cNvSpPr>
          <p:nvPr/>
        </p:nvSpPr>
        <p:spPr bwMode="auto">
          <a:xfrm>
            <a:off x="129540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3143" name="TextBox 103"/>
          <p:cNvSpPr txBox="1">
            <a:spLocks noChangeArrowheads="1"/>
          </p:cNvSpPr>
          <p:nvPr/>
        </p:nvSpPr>
        <p:spPr bwMode="auto">
          <a:xfrm>
            <a:off x="129540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144" name="TextBox 100"/>
          <p:cNvSpPr txBox="1">
            <a:spLocks noChangeArrowheads="1"/>
          </p:cNvSpPr>
          <p:nvPr/>
        </p:nvSpPr>
        <p:spPr bwMode="auto">
          <a:xfrm>
            <a:off x="129540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3" name="Right Arrow 52"/>
          <p:cNvSpPr/>
          <p:nvPr/>
        </p:nvSpPr>
        <p:spPr bwMode="auto">
          <a:xfrm>
            <a:off x="2438400" y="4452938"/>
            <a:ext cx="2057400" cy="4572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Understand kinetic MHD, extend mode and disruption detection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develop mitigation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4572000" y="4452938"/>
            <a:ext cx="3124200" cy="457200"/>
          </a:xfrm>
          <a:prstGeom prst="rightArrow">
            <a:avLst>
              <a:gd name="adj1" fmla="val 100000"/>
              <a:gd name="adj2" fmla="val 28208"/>
            </a:avLst>
          </a:prstGeom>
          <a:gradFill>
            <a:gsLst>
              <a:gs pos="100000">
                <a:srgbClr val="CCECFF"/>
              </a:gs>
              <a:gs pos="0">
                <a:srgbClr val="FFCCCC"/>
              </a:gs>
            </a:gsLst>
            <a:lin ang="10800000" scaled="0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Enhance non-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axisymmetric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field spectrum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and capabilities 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with off-</a:t>
            </a:r>
            <a:r>
              <a:rPr lang="en-US" sz="1000" i="0" dirty="0" err="1" smtClean="0">
                <a:solidFill>
                  <a:schemeClr val="accent2"/>
                </a:solidFill>
                <a:latin typeface="Helvetica" pitchFamily="-128" charset="0"/>
              </a:rPr>
              <a:t>midplane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 coils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for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control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of:  RWM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EF, RMP, rotation, NTM, EP</a:t>
            </a:r>
          </a:p>
        </p:txBody>
      </p:sp>
      <p:sp>
        <p:nvSpPr>
          <p:cNvPr id="55" name="Right Arrow 54"/>
          <p:cNvSpPr/>
          <p:nvPr/>
        </p:nvSpPr>
        <p:spPr bwMode="auto">
          <a:xfrm>
            <a:off x="2438400" y="3276600"/>
            <a:ext cx="1143000" cy="381000"/>
          </a:xfrm>
          <a:prstGeom prst="rightArrow">
            <a:avLst>
              <a:gd name="adj1" fmla="val 100000"/>
              <a:gd name="adj2" fmla="val 25303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Assess baseline graphite PFC performance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4648200" y="1676400"/>
            <a:ext cx="1905000" cy="24765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Achieve NI start-up/ramp-up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9" name="TextBox 96"/>
          <p:cNvSpPr txBox="1">
            <a:spLocks noChangeArrowheads="1"/>
          </p:cNvSpPr>
          <p:nvPr/>
        </p:nvSpPr>
        <p:spPr bwMode="auto">
          <a:xfrm>
            <a:off x="1371600" y="1852612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60" name="Right Arrow 59"/>
          <p:cNvSpPr/>
          <p:nvPr/>
        </p:nvSpPr>
        <p:spPr bwMode="auto">
          <a:xfrm flipH="1">
            <a:off x="7620000" y="1828800"/>
            <a:ext cx="1524000" cy="4572000"/>
          </a:xfrm>
          <a:prstGeom prst="rightArrow">
            <a:avLst>
              <a:gd name="adj1" fmla="val 100000"/>
              <a:gd name="adj2" fmla="val 3197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45720" bIns="0"/>
          <a:lstStyle/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61" name="TextBox 166"/>
          <p:cNvSpPr txBox="1">
            <a:spLocks noChangeArrowheads="1"/>
          </p:cNvSpPr>
          <p:nvPr/>
        </p:nvSpPr>
        <p:spPr bwMode="auto">
          <a:xfrm>
            <a:off x="7848600" y="3200400"/>
            <a:ext cx="1295400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Inform choice </a:t>
            </a:r>
          </a:p>
          <a:p>
            <a:pPr algn="ctr"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of FNSF: </a:t>
            </a:r>
          </a:p>
          <a:p>
            <a:pPr algn="ctr"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aspect ratio, </a:t>
            </a:r>
            <a:r>
              <a:rPr lang="en-US" sz="1800" i="0" dirty="0" err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divertor</a:t>
            </a: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1800" i="0" u="sng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and PFCs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3138" grpId="0"/>
      <p:bldP spid="3139" grpId="0"/>
      <p:bldP spid="3140" grpId="0"/>
      <p:bldP spid="3141" grpId="0"/>
      <p:bldP spid="3142" grpId="0"/>
      <p:bldP spid="3143" grpId="0"/>
      <p:bldP spid="3144" grpId="0"/>
      <p:bldP spid="53" grpId="0" animBg="1"/>
      <p:bldP spid="54" grpId="0" animBg="1"/>
      <p:bldP spid="55" grpId="0" animBg="1"/>
      <p:bldP spid="56" grpId="0" animBg="1"/>
      <p:bldP spid="56" grpId="1" animBg="1"/>
      <p:bldP spid="60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5 year plan includes longer-term facility enhancements to fully utilize Upgrade capabilities, support ITER and FNSF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95800" cy="5334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Improved particle control tools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Control deuterium inventory and trigger rapid ELMs to expel impurities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Access low </a:t>
            </a:r>
            <a:r>
              <a:rPr lang="en-US" b="1" dirty="0" smtClean="0">
                <a:latin typeface="Symbol" pitchFamily="18" charset="2"/>
              </a:rPr>
              <a:t>n</a:t>
            </a:r>
            <a:r>
              <a:rPr lang="en-US" b="1" dirty="0" smtClean="0">
                <a:latin typeface="Arial Narrow" pitchFamily="34" charset="0"/>
              </a:rPr>
              <a:t>*, understand role of Li</a:t>
            </a:r>
          </a:p>
          <a:p>
            <a:endParaRPr lang="en-US" sz="1600" b="1" dirty="0" smtClean="0">
              <a:latin typeface="Arial Narrow" pitchFamily="34" charset="0"/>
            </a:endParaRPr>
          </a:p>
          <a:p>
            <a:endParaRPr lang="en-US" sz="3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Disruption avoidance, mitigation</a:t>
            </a:r>
          </a:p>
          <a:p>
            <a:pPr marL="403225" lvl="1" indent="-174625"/>
            <a:r>
              <a:rPr lang="en-US" sz="1800" b="1" dirty="0" smtClean="0">
                <a:latin typeface="Arial Narrow" pitchFamily="34" charset="0"/>
              </a:rPr>
              <a:t>3D sensors &amp; coils, massive gas injection</a:t>
            </a:r>
          </a:p>
          <a:p>
            <a:pPr marL="401638" lvl="1" indent="-173038"/>
            <a:endParaRPr lang="en-US" sz="1100" b="1" dirty="0" smtClean="0">
              <a:latin typeface="Arial Narrow" pitchFamily="34" charset="0"/>
            </a:endParaRPr>
          </a:p>
          <a:p>
            <a:pPr marL="401638" lvl="1" indent="-173038"/>
            <a:endParaRPr lang="en-US" sz="3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ECH to raise start-up plasma T</a:t>
            </a:r>
            <a:r>
              <a:rPr lang="en-US" b="1" baseline="-25000" dirty="0" smtClean="0">
                <a:latin typeface="Arial Narrow" pitchFamily="34" charset="0"/>
              </a:rPr>
              <a:t>e</a:t>
            </a:r>
            <a:r>
              <a:rPr lang="en-US" b="1" dirty="0" smtClean="0">
                <a:latin typeface="Arial Narrow" pitchFamily="34" charset="0"/>
              </a:rPr>
              <a:t> to enable FW+NBI+BS I</a:t>
            </a:r>
            <a:r>
              <a:rPr lang="en-US" b="1" baseline="-25000" dirty="0" smtClean="0">
                <a:latin typeface="Arial Narrow" pitchFamily="34" charset="0"/>
              </a:rPr>
              <a:t>P</a:t>
            </a:r>
            <a:r>
              <a:rPr lang="en-US" b="1" dirty="0" smtClean="0">
                <a:latin typeface="Arial Narrow" pitchFamily="34" charset="0"/>
              </a:rPr>
              <a:t> ramp-up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Also EBW-CD start-up, sustainment</a:t>
            </a:r>
          </a:p>
          <a:p>
            <a:endParaRPr lang="en-US" sz="6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Begin transition to high-Z PFCs, assess flowing liquid metals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Plus </a:t>
            </a:r>
            <a:r>
              <a:rPr lang="en-US" b="1" dirty="0" err="1" smtClean="0">
                <a:latin typeface="Arial Narrow" pitchFamily="34" charset="0"/>
              </a:rPr>
              <a:t>divertor</a:t>
            </a:r>
            <a:r>
              <a:rPr lang="en-US" b="1" dirty="0" smtClean="0">
                <a:latin typeface="Arial Narrow" pitchFamily="34" charset="0"/>
              </a:rPr>
              <a:t> Thomson, spectroscopy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0EA5AC-81EB-4DD9-B75B-8EC6FB29C0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80"/>
          <p:cNvGrpSpPr/>
          <p:nvPr/>
        </p:nvGrpSpPr>
        <p:grpSpPr>
          <a:xfrm>
            <a:off x="6019800" y="3124200"/>
            <a:ext cx="1752600" cy="1219200"/>
            <a:chOff x="4419600" y="4191000"/>
            <a:chExt cx="1752600" cy="1219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000"/>
            <a:stretch/>
          </p:blipFill>
          <p:spPr bwMode="auto">
            <a:xfrm>
              <a:off x="4800600" y="4249821"/>
              <a:ext cx="1066800" cy="1160379"/>
            </a:xfrm>
            <a:prstGeom prst="rect">
              <a:avLst/>
            </a:prstGeom>
            <a:noFill/>
          </p:spPr>
        </p:pic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4419600" y="4191000"/>
              <a:ext cx="1752600" cy="32932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4572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 err="1" smtClean="0">
                  <a:solidFill>
                    <a:schemeClr val="accent2"/>
                  </a:solidFill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+ off-</a:t>
              </a:r>
              <a:r>
                <a:rPr lang="en-US" sz="1400" i="0" dirty="0" err="1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non-</a:t>
              </a:r>
              <a:r>
                <a:rPr lang="en-US" sz="900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axisymmetric</a:t>
              </a: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control coils (NCC)</a:t>
              </a:r>
              <a:endParaRPr lang="en-US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4495800" y="3124200"/>
            <a:ext cx="1238250" cy="981075"/>
            <a:chOff x="6076950" y="4343400"/>
            <a:chExt cx="1238250" cy="98107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6950" y="4343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6096000" y="4976687"/>
              <a:ext cx="1143000" cy="347788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0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Extended low-f MHD sensor set</a:t>
              </a:r>
              <a:endParaRPr lang="en-US" sz="1400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5029200" y="4125802"/>
            <a:ext cx="1238551" cy="1589198"/>
            <a:chOff x="6953551" y="537700"/>
            <a:chExt cx="1238551" cy="1589198"/>
          </a:xfrm>
        </p:grpSpPr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5551" y="537700"/>
              <a:ext cx="476551" cy="158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953551" y="1060098"/>
              <a:ext cx="762000" cy="5005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>
              <a:spAutoFit/>
            </a:bodyPr>
            <a:lstStyle/>
            <a:p>
              <a:pPr algn="ctr" defTabSz="912813" eaLnBrk="0" hangingPunct="0">
                <a:lnSpc>
                  <a:spcPct val="70000"/>
                </a:lnSpc>
                <a:defRPr/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1-2MW</a:t>
              </a:r>
            </a:p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28 GHz</a:t>
              </a:r>
            </a:p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i="0" dirty="0" err="1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gyrotron</a:t>
              </a:r>
              <a:endParaRPr lang="en-US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6172200" y="1039782"/>
            <a:ext cx="1524000" cy="1703418"/>
            <a:chOff x="6473538" y="2500262"/>
            <a:chExt cx="1454728" cy="1606618"/>
          </a:xfrm>
        </p:grpSpPr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 l="5" r="55959"/>
            <a:stretch>
              <a:fillRect/>
            </a:stretch>
          </p:blipFill>
          <p:spPr bwMode="auto">
            <a:xfrm>
              <a:off x="6477000" y="2514600"/>
              <a:ext cx="1447800" cy="159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6473538" y="2500262"/>
              <a:ext cx="1454728" cy="290287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0" bIns="4572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Divertor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1400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cryo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-pump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4343400" y="1041654"/>
            <a:ext cx="1828800" cy="1625345"/>
            <a:chOff x="5032375" y="969637"/>
            <a:chExt cx="1752600" cy="1515583"/>
          </a:xfrm>
        </p:grpSpPr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1450" y="1177467"/>
              <a:ext cx="1329811" cy="13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5032375" y="969637"/>
              <a:ext cx="1752600" cy="28699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Upward Li evaporator</a:t>
              </a:r>
              <a:endParaRPr lang="en-US" sz="1400" i="0" baseline="-25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7772400" y="1066800"/>
            <a:ext cx="1219200" cy="1752600"/>
            <a:chOff x="6324600" y="990600"/>
            <a:chExt cx="1219200" cy="1752600"/>
          </a:xfrm>
        </p:grpSpPr>
        <p:pic>
          <p:nvPicPr>
            <p:cNvPr id="3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1346787"/>
              <a:ext cx="711369" cy="139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48"/>
            <p:cNvSpPr txBox="1">
              <a:spLocks noChangeArrowheads="1"/>
            </p:cNvSpPr>
            <p:nvPr/>
          </p:nvSpPr>
          <p:spPr bwMode="auto">
            <a:xfrm>
              <a:off x="6324600" y="990600"/>
              <a:ext cx="1219200" cy="34471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Li granule injector (LGI)</a:t>
              </a:r>
              <a:endParaRPr lang="en-US" sz="1400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pic>
        <p:nvPicPr>
          <p:cNvPr id="37" name="Picture 36" descr="Picture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8600" y="2895600"/>
            <a:ext cx="1219200" cy="1608700"/>
          </a:xfrm>
          <a:prstGeom prst="rect">
            <a:avLst/>
          </a:prstGeom>
        </p:spPr>
      </p:pic>
      <p:grpSp>
        <p:nvGrpSpPr>
          <p:cNvPr id="11" name="Group 67"/>
          <p:cNvGrpSpPr/>
          <p:nvPr/>
        </p:nvGrpSpPr>
        <p:grpSpPr>
          <a:xfrm>
            <a:off x="4343400" y="5715000"/>
            <a:ext cx="1524000" cy="686494"/>
            <a:chOff x="6324600" y="5790506"/>
            <a:chExt cx="1524000" cy="686494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40415" y="5791200"/>
              <a:ext cx="65942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6324600" y="5790506"/>
              <a:ext cx="1524000" cy="2292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91440" bIns="45720">
              <a:spAutoFit/>
            </a:bodyPr>
            <a:lstStyle/>
            <a:p>
              <a:pPr algn="ctr">
                <a:lnSpc>
                  <a:spcPct val="85000"/>
                </a:lnSpc>
                <a:buFontTx/>
                <a:buNone/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High-Z tiles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6846277" y="6019800"/>
              <a:ext cx="87923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0925" y="5257800"/>
            <a:ext cx="1743075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791200" y="5867400"/>
            <a:ext cx="1627188" cy="6096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108360" tIns="63360" rIns="108360" bIns="63360">
            <a:noAutofit/>
          </a:bodyPr>
          <a:lstStyle/>
          <a:p>
            <a:pPr algn="r">
              <a:lnSpc>
                <a:spcPct val="8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i="0" dirty="0">
                <a:solidFill>
                  <a:schemeClr val="tx1"/>
                </a:solidFill>
                <a:latin typeface="Arial Narrow" pitchFamily="34" charset="0"/>
              </a:rPr>
              <a:t>Actively-supplied, capillary-restrained, gas-cooled LM-PFC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The NSTX-U 5 Year Plan review </a:t>
            </a:r>
            <a:br>
              <a:rPr lang="en-US" sz="2800" dirty="0" smtClean="0"/>
            </a:br>
            <a:r>
              <a:rPr lang="en-US" sz="2800" dirty="0" smtClean="0"/>
              <a:t>comments were largely favorable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 marL="230188" indent="-230188"/>
            <a:r>
              <a:rPr lang="en-US" sz="2000" b="1" dirty="0" smtClean="0"/>
              <a:t>Programmatic comments (from debrief report):</a:t>
            </a:r>
          </a:p>
          <a:p>
            <a:pPr marL="346075" lvl="1" indent="-230188"/>
            <a:r>
              <a:rPr lang="en-US" sz="1800" dirty="0" smtClean="0"/>
              <a:t>“The quality of the proposed research is excellent, employing state-of-the-art diagnostics to obtain data that will be compared to theory using a wide variety of numerical models.”</a:t>
            </a:r>
          </a:p>
          <a:p>
            <a:pPr marL="346075" lvl="1" indent="-230188"/>
            <a:r>
              <a:rPr lang="en-US" sz="1800" dirty="0" smtClean="0"/>
              <a:t>“The proposed research addresses fundamental problems in magnetic fusion and will advance the state of knowledge in a number of areas.”</a:t>
            </a:r>
          </a:p>
          <a:p>
            <a:pPr marL="346075" lvl="1" indent="-230188"/>
            <a:r>
              <a:rPr lang="en-US" sz="1800" dirty="0" smtClean="0"/>
              <a:t>“The proposed research is essential for advancing the ST to a nuclear science mission.”</a:t>
            </a:r>
          </a:p>
          <a:p>
            <a:pPr marL="230188" indent="-230188"/>
            <a:r>
              <a:rPr lang="en-US" sz="2000" b="1" dirty="0" smtClean="0"/>
              <a:t>Facility enhancement comments (from written report):</a:t>
            </a:r>
          </a:p>
          <a:p>
            <a:pPr marL="346075" lvl="1" indent="-230188">
              <a:tabLst>
                <a:tab pos="346075" algn="l"/>
              </a:tabLst>
            </a:pPr>
            <a:r>
              <a:rPr lang="en-US" sz="1800" dirty="0" smtClean="0"/>
              <a:t>“The addition of a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</a:t>
            </a:r>
            <a:r>
              <a:rPr lang="en-US" sz="1800" dirty="0" err="1" smtClean="0"/>
              <a:t>cryo</a:t>
            </a:r>
            <a:r>
              <a:rPr lang="en-US" sz="1800" dirty="0" smtClean="0"/>
              <a:t>-pump will be an excellent addition to their program.”</a:t>
            </a:r>
          </a:p>
          <a:p>
            <a:pPr marL="346075" lvl="1" indent="-230188">
              <a:tabLst>
                <a:tab pos="346075" algn="l"/>
              </a:tabLst>
            </a:pPr>
            <a:r>
              <a:rPr lang="en-US" sz="1800" dirty="0" smtClean="0"/>
              <a:t>“NCC will greatly enhance physics studies and control”</a:t>
            </a:r>
          </a:p>
          <a:p>
            <a:pPr marL="346075" lvl="1" indent="-230188">
              <a:tabLst>
                <a:tab pos="346075" algn="l"/>
              </a:tabLst>
            </a:pPr>
            <a:r>
              <a:rPr lang="en-US" sz="1800" dirty="0" smtClean="0"/>
              <a:t>“Given the essential need for non-inductive startup for FNSF-ST, acquisition of a 28 GHz </a:t>
            </a:r>
            <a:r>
              <a:rPr lang="en-US" sz="1800" dirty="0" err="1" smtClean="0"/>
              <a:t>gyrotron</a:t>
            </a:r>
            <a:r>
              <a:rPr lang="en-US" sz="1800" dirty="0" smtClean="0"/>
              <a:t> to provide capability for heating CHI plasmas to allow better absorption of HHFW, is important to the long-term program”</a:t>
            </a:r>
          </a:p>
          <a:p>
            <a:pPr marL="346075" lvl="1" indent="-230188">
              <a:tabLst>
                <a:tab pos="346075" algn="l"/>
              </a:tabLst>
            </a:pPr>
            <a:r>
              <a:rPr lang="en-US" sz="1800" dirty="0" smtClean="0"/>
              <a:t>“The proposed additions of the flowing liquid Lithium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and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Thomson scattering diagnostic are desirable.</a:t>
            </a:r>
          </a:p>
          <a:p>
            <a:pPr marL="630238" lvl="2" indent="-230188">
              <a:tabLst>
                <a:tab pos="346075" algn="l"/>
              </a:tabLst>
            </a:pPr>
            <a:r>
              <a:rPr lang="en-US" sz="1600" dirty="0" smtClean="0"/>
              <a:t>Reassessment of the importance of the flowing Lithium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relative to other items covered under base funding is recommended.”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5C58C-FD11-4B94-BFF4-CA8E3597B32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FY2013 Research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r>
              <a:rPr lang="en-US" dirty="0" smtClean="0"/>
              <a:t>R(13-1): Perform integrated physics and optical design of new high-k</a:t>
            </a:r>
            <a:r>
              <a:rPr lang="el-GR" baseline="-25000" dirty="0" smtClean="0"/>
              <a:t>θ</a:t>
            </a:r>
            <a:r>
              <a:rPr lang="el-GR" dirty="0" smtClean="0"/>
              <a:t> </a:t>
            </a:r>
            <a:r>
              <a:rPr lang="en-US" dirty="0" smtClean="0"/>
              <a:t>FIR system						   </a:t>
            </a:r>
          </a:p>
          <a:p>
            <a:endParaRPr lang="en-US" dirty="0" smtClean="0"/>
          </a:p>
          <a:p>
            <a:r>
              <a:rPr lang="en-US" dirty="0" smtClean="0"/>
              <a:t>R(13-2): Investigate the relationship between lithium-conditioned surface composition and plasma behavior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See results slide in </a:t>
            </a:r>
            <a:r>
              <a:rPr lang="en-US" dirty="0" err="1" smtClean="0"/>
              <a:t>Masa’s</a:t>
            </a:r>
            <a:r>
              <a:rPr lang="en-US" dirty="0" smtClean="0"/>
              <a:t> presentation</a:t>
            </a:r>
          </a:p>
          <a:p>
            <a:endParaRPr lang="en-US" dirty="0" smtClean="0"/>
          </a:p>
          <a:p>
            <a:r>
              <a:rPr lang="en-US" dirty="0" smtClean="0"/>
              <a:t>R(13-3): Perform physics design of ECH and EBW system for plasma start-up and current drive in advanced scenarios</a:t>
            </a:r>
          </a:p>
          <a:p>
            <a:endParaRPr lang="en-US" dirty="0" smtClean="0"/>
          </a:p>
          <a:p>
            <a:r>
              <a:rPr lang="en-US" dirty="0" smtClean="0"/>
              <a:t>R(13-4): Identify disruption precursors and disruption mitigation and avoidance techniques for NSTX-U and ITER	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5C58C-FD11-4B94-BFF4-CA8E3597B32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R(13-1): Perform integrated physics and </a:t>
            </a:r>
            <a:br>
              <a:rPr lang="en-US" dirty="0" smtClean="0"/>
            </a:br>
            <a:r>
              <a:rPr lang="en-US" dirty="0" smtClean="0"/>
              <a:t>optical design of new high-k</a:t>
            </a:r>
            <a:r>
              <a:rPr lang="el-GR" baseline="-25000" dirty="0" smtClean="0"/>
              <a:t>θ</a:t>
            </a:r>
            <a:r>
              <a:rPr lang="el-GR" dirty="0" smtClean="0"/>
              <a:t> </a:t>
            </a:r>
            <a:r>
              <a:rPr lang="en-US" dirty="0" smtClean="0"/>
              <a:t>FIR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362200"/>
          </a:xfrm>
        </p:spPr>
        <p:txBody>
          <a:bodyPr/>
          <a:lstStyle/>
          <a:p>
            <a:pPr marL="230188" indent="-230188"/>
            <a:r>
              <a:rPr lang="en-US" sz="1800" b="1" dirty="0" smtClean="0"/>
              <a:t>System will provide measurement of </a:t>
            </a:r>
            <a:r>
              <a:rPr lang="en-US" sz="1800" b="1" dirty="0" err="1" smtClean="0"/>
              <a:t>k</a:t>
            </a:r>
            <a:r>
              <a:rPr lang="en-US" sz="1800" b="1" baseline="-25000" dirty="0" err="1" smtClean="0"/>
              <a:t>θ</a:t>
            </a:r>
            <a:r>
              <a:rPr lang="en-US" sz="1800" b="1" dirty="0" smtClean="0"/>
              <a:t>-spectrum of both ETG and ITG modes</a:t>
            </a:r>
          </a:p>
          <a:p>
            <a:pPr marL="461963" lvl="1" indent="-231775">
              <a:tabLst>
                <a:tab pos="230188" algn="l"/>
              </a:tabLst>
            </a:pPr>
            <a:r>
              <a:rPr lang="en-US" sz="1600" dirty="0" smtClean="0"/>
              <a:t>NSTX 280 GHz high-k tangential system of NSTX will be replaced by a 604 GHz (CO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-pumped FIR laser)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scattering system being developed by UC Davis</a:t>
            </a:r>
          </a:p>
          <a:p>
            <a:pPr marL="461963" lvl="1" indent="-231775"/>
            <a:r>
              <a:rPr lang="en-US" sz="1600" dirty="0" smtClean="0"/>
              <a:t>The reduced wavelength in the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system will result in less refraction and extend the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</a:t>
            </a:r>
            <a:r>
              <a:rPr lang="en-US" sz="1600" dirty="0" err="1" smtClean="0"/>
              <a:t>wavenumber</a:t>
            </a:r>
            <a:r>
              <a:rPr lang="en-US" sz="1600" dirty="0" smtClean="0"/>
              <a:t> coverage from the current 7 cm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up to &gt; 40 cm</a:t>
            </a:r>
            <a:r>
              <a:rPr lang="en-US" sz="1600" baseline="30000" dirty="0" smtClean="0"/>
              <a:t>-1</a:t>
            </a:r>
          </a:p>
          <a:p>
            <a:pPr marL="230188" indent="-230188"/>
            <a:r>
              <a:rPr lang="en-US" sz="1800" b="1" dirty="0" smtClean="0"/>
              <a:t>Anisotropy in 2D k-spectrum of ETG turbulence (i.e. ETG streamers), can be determined by comparing k-spectrum measured by different schemes:</a:t>
            </a:r>
          </a:p>
          <a:p>
            <a:pPr marL="461963" lvl="1" indent="-231775"/>
            <a:r>
              <a:rPr lang="en-US" sz="1600" dirty="0" smtClean="0"/>
              <a:t>Total of 4 scattering schemes possible w/ different combinations of </a:t>
            </a:r>
            <a:r>
              <a:rPr lang="en-US" sz="1600" dirty="0" err="1" smtClean="0"/>
              <a:t>toroidal</a:t>
            </a:r>
            <a:r>
              <a:rPr lang="en-US" sz="1600" dirty="0" smtClean="0"/>
              <a:t>,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tilt angles</a:t>
            </a:r>
          </a:p>
          <a:p>
            <a:pPr marL="630238" lvl="1" indent="-230188"/>
            <a:endParaRPr lang="en-US" sz="1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6200" y="3352800"/>
            <a:ext cx="8991600" cy="3124200"/>
            <a:chOff x="0" y="990600"/>
            <a:chExt cx="8991600" cy="3124200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0"/>
              <a:ext cx="5638800" cy="3124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715000" y="1066800"/>
              <a:ext cx="3276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39725" lvl="0" indent="-339725" eaLnBrk="0" hangingPunct="0">
                <a:spcBef>
                  <a:spcPct val="20000"/>
                </a:spcBef>
                <a:buFont typeface="+mj-lt"/>
                <a:buAutoNum type="alphaLcParenR"/>
              </a:pPr>
              <a:r>
                <a:rPr lang="en-US" sz="2000" b="0" i="0" kern="0" dirty="0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Schematic of the </a:t>
              </a:r>
              <a:r>
                <a:rPr lang="en-US" sz="2000" b="0" i="0" kern="0" dirty="0" err="1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toroidal</a:t>
              </a:r>
              <a:r>
                <a:rPr lang="en-US" sz="2000" b="0" i="0" kern="0" dirty="0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 cross section of the high-k scattering beam geometry </a:t>
              </a:r>
            </a:p>
            <a:p>
              <a:pPr marL="339725" lvl="0" indent="-339725" eaLnBrk="0" hangingPunct="0">
                <a:spcBef>
                  <a:spcPct val="20000"/>
                </a:spcBef>
                <a:buFont typeface="+mj-lt"/>
                <a:buAutoNum type="alphaLcParenR"/>
                <a:tabLst>
                  <a:tab pos="339725" algn="l"/>
                </a:tabLst>
              </a:pPr>
              <a:r>
                <a:rPr lang="en-US" sz="2000" b="0" i="0" kern="0" dirty="0" err="1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Poloidal</a:t>
              </a:r>
              <a:r>
                <a:rPr lang="en-US" sz="2000" b="0" i="0" kern="0" dirty="0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 cross sectional view of the beam geometry  </a:t>
              </a:r>
            </a:p>
            <a:p>
              <a:pPr marL="339725" lvl="0" indent="-339725" eaLnBrk="0" hangingPunct="0">
                <a:spcBef>
                  <a:spcPct val="20000"/>
                </a:spcBef>
                <a:buFont typeface="+mj-lt"/>
                <a:buAutoNum type="alphaLcParenR"/>
                <a:tabLst>
                  <a:tab pos="339725" algn="l"/>
                </a:tabLst>
              </a:pPr>
              <a:r>
                <a:rPr lang="en-US" sz="2000" b="0" i="0" kern="0" dirty="0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Regions in 2D </a:t>
              </a:r>
              <a:r>
                <a:rPr lang="en-US" sz="2000" b="0" i="0" kern="0" dirty="0" err="1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k</a:t>
              </a:r>
              <a:r>
                <a:rPr lang="en-US" sz="2000" b="0" i="0" kern="0" baseline="-25000" dirty="0" err="1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r</a:t>
              </a:r>
              <a:r>
                <a:rPr lang="en-US" sz="2000" b="0" i="0" kern="0" dirty="0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 and </a:t>
              </a:r>
              <a:r>
                <a:rPr lang="en-US" sz="2000" b="0" i="0" kern="0" dirty="0" err="1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k</a:t>
              </a:r>
              <a:r>
                <a:rPr lang="en-US" sz="2000" b="0" i="0" kern="0" baseline="-25000" dirty="0" err="1" smtClean="0">
                  <a:solidFill>
                    <a:schemeClr val="tx1"/>
                  </a:solidFill>
                  <a:latin typeface="Symbol" pitchFamily="18" charset="2"/>
                  <a:cs typeface="+mn-cs"/>
                </a:rPr>
                <a:t>q</a:t>
              </a:r>
              <a:r>
                <a:rPr lang="en-US" sz="2000" b="0" i="0" kern="0" dirty="0" smtClean="0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 space covered by two scattering schemes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9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5C58C-FD11-4B94-BFF4-CA8E3597B32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248400"/>
            <a:ext cx="28194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Y. </a:t>
            </a:r>
            <a:r>
              <a:rPr lang="en-US" sz="1400" i="0" dirty="0" err="1" smtClean="0">
                <a:solidFill>
                  <a:schemeClr val="tx1"/>
                </a:solidFill>
              </a:rPr>
              <a:t>Ren</a:t>
            </a:r>
            <a:r>
              <a:rPr lang="en-US" sz="1400" i="0" dirty="0" smtClean="0">
                <a:solidFill>
                  <a:schemeClr val="tx1"/>
                </a:solidFill>
              </a:rPr>
              <a:t> (PPPL), with UC Davis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560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R(13-3): Perform physics design of ECH and EBW system for </a:t>
            </a:r>
            <a:r>
              <a:rPr lang="en-US" u="sng" dirty="0" smtClean="0"/>
              <a:t>plasma start-up</a:t>
            </a:r>
            <a:r>
              <a:rPr lang="en-US" dirty="0" smtClean="0"/>
              <a:t> and current drive in advanced scenarios (1)</a:t>
            </a:r>
            <a:endParaRPr lang="en-US" dirty="0" smtClean="0">
              <a:solidFill>
                <a:srgbClr val="2D2DB9"/>
              </a:solidFill>
            </a:endParaRPr>
          </a:p>
        </p:txBody>
      </p:sp>
      <p:cxnSp>
        <p:nvCxnSpPr>
          <p:cNvPr id="25605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4038600"/>
            <a:ext cx="3733800" cy="2057400"/>
          </a:xfrm>
        </p:spPr>
        <p:txBody>
          <a:bodyPr/>
          <a:lstStyle/>
          <a:p>
            <a:pPr marL="230188" indent="-230188">
              <a:spcBef>
                <a:spcPts val="600"/>
              </a:spcBef>
            </a:pPr>
            <a:r>
              <a:rPr lang="en-US" sz="1800" dirty="0" smtClean="0"/>
              <a:t>At B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(0) = 0.55T, first pass EC absorption ~25%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expect rapid heating to ~200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pPr marL="230188" indent="-230188">
              <a:spcBef>
                <a:spcPts val="600"/>
              </a:spcBef>
            </a:pPr>
            <a:endParaRPr lang="en-US" sz="800" dirty="0" smtClean="0"/>
          </a:p>
          <a:p>
            <a:pPr marL="230188" indent="-230188">
              <a:spcBef>
                <a:spcPts val="600"/>
              </a:spcBef>
            </a:pPr>
            <a:r>
              <a:rPr lang="en-US" sz="1800" dirty="0" smtClean="0"/>
              <a:t>At B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(0) = 1T, first pass EC absorption (at fundamental) is reduced by factor of ~4</a:t>
            </a:r>
            <a:r>
              <a:rPr lang="en-US" sz="1800" dirty="0" smtClean="0">
                <a:solidFill>
                  <a:srgbClr val="2D2DB9"/>
                </a:solidFill>
              </a:rPr>
              <a:t/>
            </a:r>
            <a:br>
              <a:rPr lang="en-US" sz="1800" dirty="0" smtClean="0">
                <a:solidFill>
                  <a:srgbClr val="2D2DB9"/>
                </a:solidFill>
              </a:rPr>
            </a:br>
            <a:endParaRPr lang="en-US" sz="1800" dirty="0" smtClean="0"/>
          </a:p>
        </p:txBody>
      </p:sp>
      <p:cxnSp>
        <p:nvCxnSpPr>
          <p:cNvPr id="2560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5608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5609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25619" name="Rectangle 10"/>
          <p:cNvSpPr>
            <a:spLocks noChangeArrowheads="1"/>
          </p:cNvSpPr>
          <p:nvPr/>
        </p:nvSpPr>
        <p:spPr bwMode="auto">
          <a:xfrm>
            <a:off x="8739188" y="6611938"/>
            <a:ext cx="2492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793905D-9FCE-4AFF-88BD-1F15CB8EF67F}" type="slidenum">
              <a:rPr lang="en-US" sz="900" i="0">
                <a:solidFill>
                  <a:srgbClr val="000090"/>
                </a:solidFill>
                <a:latin typeface="Arial" pitchFamily="34" charset="0"/>
              </a:rPr>
              <a:pPr/>
              <a:t>18</a:t>
            </a:fld>
            <a:endParaRPr lang="en-US" sz="900" i="0">
              <a:solidFill>
                <a:srgbClr val="000090"/>
              </a:solidFill>
              <a:latin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80188" y="4191001"/>
            <a:ext cx="2487612" cy="2285999"/>
            <a:chOff x="5786438" y="3886200"/>
            <a:chExt cx="2595562" cy="2569671"/>
          </a:xfrm>
        </p:grpSpPr>
        <p:pic>
          <p:nvPicPr>
            <p:cNvPr id="819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6438" y="3886200"/>
              <a:ext cx="2595562" cy="256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 bwMode="auto">
            <a:xfrm>
              <a:off x="6248400" y="4038600"/>
              <a:ext cx="228600" cy="228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33" name="Right Arrow 32"/>
          <p:cNvSpPr/>
          <p:nvPr/>
        </p:nvSpPr>
        <p:spPr bwMode="auto">
          <a:xfrm>
            <a:off x="5867400" y="5181600"/>
            <a:ext cx="6096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16156"/>
            <a:ext cx="295049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43"/>
          <p:cNvSpPr>
            <a:spLocks noChangeAspect="1"/>
          </p:cNvSpPr>
          <p:nvPr/>
        </p:nvSpPr>
        <p:spPr bwMode="auto">
          <a:xfrm>
            <a:off x="6986010" y="3035405"/>
            <a:ext cx="105127" cy="97790"/>
          </a:xfrm>
          <a:prstGeom prst="ellipse">
            <a:avLst/>
          </a:prstGeom>
          <a:solidFill>
            <a:srgbClr val="FF0000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TextBox 81"/>
          <p:cNvSpPr txBox="1">
            <a:spLocks noChangeArrowheads="1"/>
          </p:cNvSpPr>
          <p:nvPr/>
        </p:nvSpPr>
        <p:spPr bwMode="auto">
          <a:xfrm>
            <a:off x="7206646" y="1647296"/>
            <a:ext cx="10707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800"/>
              </a:spcBef>
            </a:pPr>
            <a:r>
              <a:rPr lang="en-US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GENRAY</a:t>
            </a:r>
            <a:endParaRPr lang="en-US" i="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7331241" y="2837285"/>
            <a:ext cx="975992" cy="32512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cxnSp>
        <p:nvCxnSpPr>
          <p:cNvPr id="43" name="Straight Connector 46"/>
          <p:cNvCxnSpPr>
            <a:cxnSpLocks noChangeShapeType="1"/>
          </p:cNvCxnSpPr>
          <p:nvPr/>
        </p:nvCxnSpPr>
        <p:spPr bwMode="auto">
          <a:xfrm flipH="1">
            <a:off x="7104116" y="2885545"/>
            <a:ext cx="652824" cy="191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4" name="TextBox 43"/>
          <p:cNvSpPr txBox="1"/>
          <p:nvPr/>
        </p:nvSpPr>
        <p:spPr>
          <a:xfrm>
            <a:off x="7518133" y="2552805"/>
            <a:ext cx="11239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i="0" dirty="0">
                <a:solidFill>
                  <a:srgbClr val="FF0000"/>
                </a:solidFill>
                <a:latin typeface="+mj-lt"/>
                <a:ea typeface="+mn-ea"/>
              </a:rPr>
              <a:t>CHI Shot 140872</a:t>
            </a:r>
          </a:p>
          <a:p>
            <a:pPr algn="ctr">
              <a:spcBef>
                <a:spcPts val="0"/>
              </a:spcBef>
              <a:defRPr/>
            </a:pPr>
            <a:r>
              <a:rPr lang="en-US" i="0" dirty="0">
                <a:solidFill>
                  <a:srgbClr val="FF0000"/>
                </a:solidFill>
                <a:latin typeface="+mj-lt"/>
                <a:ea typeface="+mn-ea"/>
              </a:rPr>
              <a:t>@ 22 ms</a:t>
            </a:r>
          </a:p>
        </p:txBody>
      </p:sp>
      <p:sp>
        <p:nvSpPr>
          <p:cNvPr id="45" name="Right Arrow 44"/>
          <p:cNvSpPr/>
          <p:nvPr/>
        </p:nvSpPr>
        <p:spPr bwMode="auto">
          <a:xfrm rot="19278904">
            <a:off x="5973543" y="3607541"/>
            <a:ext cx="840574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6248400"/>
            <a:ext cx="28194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G. Taylor (PPPL), with </a:t>
            </a:r>
            <a:r>
              <a:rPr lang="en-US" sz="1400" i="0" dirty="0" err="1" smtClean="0">
                <a:solidFill>
                  <a:schemeClr val="tx1"/>
                </a:solidFill>
              </a:rPr>
              <a:t>CompX</a:t>
            </a:r>
            <a:endParaRPr lang="en-US" sz="1400" i="0" dirty="0" smtClean="0">
              <a:solidFill>
                <a:schemeClr val="tx1"/>
              </a:solidFill>
            </a:endParaRPr>
          </a:p>
        </p:txBody>
      </p:sp>
      <p:pic>
        <p:nvPicPr>
          <p:cNvPr id="32" name="Picture 31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73" y="2341136"/>
            <a:ext cx="2535727" cy="3297664"/>
          </a:xfrm>
          <a:prstGeom prst="rect">
            <a:avLst/>
          </a:prstGeom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746417" y="1066800"/>
            <a:ext cx="47305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n</a:t>
            </a:r>
            <a:r>
              <a:rPr kumimoji="0" lang="en-US" sz="180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3-4 x 10</a:t>
            </a:r>
            <a:r>
              <a:rPr kumimoji="0" lang="en-US" sz="18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r>
              <a:rPr kumimoji="0" lang="en-US" sz="18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 discharges amenable to 28GHz EC heating: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362200" y="1752600"/>
            <a:ext cx="3657600" cy="1905000"/>
            <a:chOff x="500063" y="825500"/>
            <a:chExt cx="4210050" cy="2362200"/>
          </a:xfrm>
        </p:grpSpPr>
        <p:sp>
          <p:nvSpPr>
            <p:cNvPr id="47" name="TextBox 46"/>
            <p:cNvSpPr txBox="1"/>
            <p:nvPr/>
          </p:nvSpPr>
          <p:spPr>
            <a:xfrm>
              <a:off x="852488" y="825500"/>
              <a:ext cx="3322637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+mj-lt"/>
                  <a:ea typeface="+mn-ea"/>
                </a:rPr>
                <a:t>NSTX CHI Shot 140872 @ 22 ms</a:t>
              </a:r>
            </a:p>
          </p:txBody>
        </p:sp>
        <p:pic>
          <p:nvPicPr>
            <p:cNvPr id="48" name="Picture 1" descr="CHI_profiles_140872@22ms.png"/>
            <p:cNvPicPr>
              <a:picLocks noChangeAspect="1"/>
            </p:cNvPicPr>
            <p:nvPr/>
          </p:nvPicPr>
          <p:blipFill>
            <a:blip r:embed="rId6" cstate="print"/>
            <a:srcRect t="4416" b="-4416"/>
            <a:stretch>
              <a:fillRect/>
            </a:stretch>
          </p:blipFill>
          <p:spPr bwMode="auto">
            <a:xfrm>
              <a:off x="500063" y="1185863"/>
              <a:ext cx="4210050" cy="200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R(13-3): Perform physics design of ECH and EBW system for plasma start-up and </a:t>
            </a:r>
            <a:r>
              <a:rPr lang="en-US" u="sng" dirty="0" smtClean="0"/>
              <a:t>current drive in advanced scenarios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4267200" cy="5334000"/>
          </a:xfrm>
        </p:spPr>
        <p:txBody>
          <a:bodyPr/>
          <a:lstStyle/>
          <a:p>
            <a:r>
              <a:rPr lang="fr-FR" sz="2000" dirty="0" smtClean="0"/>
              <a:t>I</a:t>
            </a:r>
            <a:r>
              <a:rPr lang="fr-FR" sz="2000" baseline="-25000" dirty="0" smtClean="0"/>
              <a:t>P</a:t>
            </a:r>
            <a:r>
              <a:rPr lang="fr-FR" sz="2000" dirty="0" smtClean="0"/>
              <a:t> =1.1 MA, B</a:t>
            </a:r>
            <a:r>
              <a:rPr lang="fr-FR" sz="2000" baseline="-25000" dirty="0" smtClean="0"/>
              <a:t>T</a:t>
            </a:r>
            <a:r>
              <a:rPr lang="fr-FR" sz="2000" dirty="0" smtClean="0"/>
              <a:t>(0) = 1T, H-mode</a:t>
            </a:r>
            <a:endParaRPr lang="en-US" sz="2000" dirty="0" smtClean="0"/>
          </a:p>
          <a:p>
            <a:r>
              <a:rPr lang="en-US" sz="2000" dirty="0" smtClean="0"/>
              <a:t>EBWH, CD modeling tools:</a:t>
            </a:r>
          </a:p>
          <a:p>
            <a:pPr lvl="1"/>
            <a:r>
              <a:rPr lang="en-US" sz="1800" dirty="0" smtClean="0"/>
              <a:t>GENRAY ray tracing + ADJ quasi-linear package</a:t>
            </a:r>
          </a:p>
          <a:p>
            <a:pPr lvl="1"/>
            <a:r>
              <a:rPr lang="en-US" sz="1800" dirty="0" smtClean="0"/>
              <a:t>CQL3D Fokker-Planck</a:t>
            </a:r>
          </a:p>
          <a:p>
            <a:r>
              <a:rPr lang="en-US" sz="2000" dirty="0" smtClean="0"/>
              <a:t>Max. O-X-B mode conversion efficiency: n</a:t>
            </a:r>
            <a:r>
              <a:rPr lang="en-US" sz="1800" baseline="-25000" dirty="0" smtClean="0"/>
              <a:t>||</a:t>
            </a:r>
            <a:r>
              <a:rPr lang="en-US" sz="2000" dirty="0" smtClean="0"/>
              <a:t> = ± 0.7 at launch</a:t>
            </a:r>
          </a:p>
          <a:p>
            <a:r>
              <a:rPr lang="en-US" sz="2000" dirty="0" err="1" smtClean="0"/>
              <a:t>Poloidal</a:t>
            </a:r>
            <a:r>
              <a:rPr lang="en-US" sz="2000" dirty="0" smtClean="0"/>
              <a:t> launch angle scanned from -30</a:t>
            </a:r>
            <a:r>
              <a:rPr lang="en-US" sz="2000" b="1" dirty="0" smtClean="0"/>
              <a:t>˚</a:t>
            </a:r>
            <a:r>
              <a:rPr lang="en-US" sz="2000" dirty="0" smtClean="0"/>
              <a:t> to 40</a:t>
            </a:r>
            <a:r>
              <a:rPr lang="en-US" sz="2000" b="1" dirty="0" smtClean="0"/>
              <a:t>˚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Max CD efficiency: ~±30kA/MW</a:t>
            </a:r>
          </a:p>
          <a:p>
            <a:pPr lvl="1"/>
            <a:r>
              <a:rPr lang="en-US" sz="1800" b="1" dirty="0" smtClean="0">
                <a:solidFill>
                  <a:srgbClr val="009999"/>
                </a:solidFill>
              </a:rPr>
              <a:t>Normalized efficiency comparable to NBICD</a:t>
            </a:r>
          </a:p>
          <a:p>
            <a:r>
              <a:rPr lang="en-US" sz="2000" dirty="0" smtClean="0"/>
              <a:t>Deposition minor radius variable between 0.1 to 0.5</a:t>
            </a:r>
          </a:p>
          <a:p>
            <a:r>
              <a:rPr lang="en-US" sz="2000" dirty="0" smtClean="0"/>
              <a:t>Adjusting 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or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RF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can position peak J</a:t>
            </a:r>
            <a:r>
              <a:rPr lang="en-US" sz="2000" baseline="-25000" dirty="0" smtClean="0"/>
              <a:t>EBWCD</a:t>
            </a:r>
            <a:r>
              <a:rPr lang="en-US" sz="2000" dirty="0" smtClean="0"/>
              <a:t> at r/a ≥ 0.8</a:t>
            </a:r>
            <a:endParaRPr lang="en-US" sz="2000" dirty="0"/>
          </a:p>
        </p:txBody>
      </p:sp>
      <p:pic>
        <p:nvPicPr>
          <p:cNvPr id="4" name="Picture 3" descr="Figure_4r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039600"/>
            <a:ext cx="3810001" cy="55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5C58C-FD11-4B94-BFF4-CA8E3597B32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 FY2013 Notable Outcomes for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 1.1a “Support the FES joint research target to explore enhanced confinement regimes without large edge instabilities, but with acceptable edge particle transport and a strong thermal transport barrier and to extrapolate these regimes to ITER.”</a:t>
            </a:r>
          </a:p>
          <a:p>
            <a:endParaRPr lang="en-US" dirty="0" smtClean="0"/>
          </a:p>
          <a:p>
            <a:r>
              <a:rPr lang="en-US" dirty="0" smtClean="0"/>
              <a:t>Outcome 1.2a “Carry out high impact research relevant to NSTX-U through domestic and international collaborations”</a:t>
            </a:r>
          </a:p>
          <a:p>
            <a:endParaRPr lang="en-US" dirty="0" smtClean="0"/>
          </a:p>
          <a:p>
            <a:r>
              <a:rPr lang="en-US" dirty="0" smtClean="0"/>
              <a:t>Outcome 3.1b – “Develop a prioritized research plan for NSTX-U to provide an assessment, within five years, of the viability of the ST concept as an attractive Fusion Nuclear Science Facility”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E9BE04-04E1-44B2-808F-EFAF8402D8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R(13-4): Identify </a:t>
            </a:r>
            <a:r>
              <a:rPr lang="en-US" u="sng" dirty="0" smtClean="0"/>
              <a:t>disruption precursors</a:t>
            </a:r>
            <a:r>
              <a:rPr lang="en-US" dirty="0" smtClean="0"/>
              <a:t> and disruption mitigation and avoidance techniques for NSTX-U and ITER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724400" cy="3581400"/>
          </a:xfrm>
        </p:spPr>
        <p:txBody>
          <a:bodyPr rIns="0"/>
          <a:lstStyle/>
          <a:p>
            <a:r>
              <a:rPr lang="en-US" sz="2000" dirty="0" smtClean="0"/>
              <a:t>Most critical measurements, analysis:</a:t>
            </a:r>
          </a:p>
          <a:p>
            <a:pPr marL="339725" lvl="1" indent="-163513"/>
            <a:r>
              <a:rPr lang="en-US" sz="1800" dirty="0" smtClean="0"/>
              <a:t>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request,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B, Z*</a:t>
            </a:r>
            <a:r>
              <a:rPr lang="en-US" sz="1800" dirty="0" err="1" smtClean="0"/>
              <a:t>dZ</a:t>
            </a:r>
            <a:r>
              <a:rPr lang="en-US" sz="1800" dirty="0" smtClean="0"/>
              <a:t>/</a:t>
            </a:r>
            <a:r>
              <a:rPr lang="en-US" sz="1800" dirty="0" err="1" smtClean="0"/>
              <a:t>dt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, H</a:t>
            </a:r>
            <a:r>
              <a:rPr lang="en-US" sz="1800" baseline="-25000" dirty="0" smtClean="0"/>
              <a:t>89</a:t>
            </a:r>
            <a:r>
              <a:rPr lang="en-US" sz="1800" dirty="0" smtClean="0"/>
              <a:t>, V</a:t>
            </a:r>
            <a:r>
              <a:rPr lang="en-US" sz="1800" baseline="-25000" dirty="0" smtClean="0"/>
              <a:t>LOOP</a:t>
            </a:r>
            <a:r>
              <a:rPr lang="en-US" sz="1800" dirty="0" smtClean="0"/>
              <a:t>, rotation frequency, neutron rate…</a:t>
            </a:r>
          </a:p>
          <a:p>
            <a:endParaRPr lang="en-US" sz="700" dirty="0" smtClean="0"/>
          </a:p>
          <a:p>
            <a:r>
              <a:rPr lang="en-US" sz="2000" dirty="0" smtClean="0"/>
              <a:t>Disruption warning methodology:</a:t>
            </a:r>
          </a:p>
          <a:p>
            <a:pPr marL="339725" lvl="1" indent="-163513"/>
            <a:r>
              <a:rPr lang="en-US" sz="1800" dirty="0" smtClean="0"/>
              <a:t>Each threshold test is executed, # of points for each test is evaluated</a:t>
            </a:r>
          </a:p>
          <a:p>
            <a:pPr marL="339725" lvl="1" indent="-163513"/>
            <a:r>
              <a:rPr lang="en-US" sz="1800" dirty="0" smtClean="0"/>
              <a:t>Points from individual tests are totaled to form “aggregate” total</a:t>
            </a:r>
          </a:p>
          <a:p>
            <a:pPr marL="339725" lvl="1" indent="-163513"/>
            <a:r>
              <a:rPr lang="en-US" sz="1800" dirty="0" smtClean="0"/>
              <a:t>Disruption warning declared if total exceeds a pre-defined threshold</a:t>
            </a:r>
          </a:p>
          <a:p>
            <a:endParaRPr lang="en-US" sz="2000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5C58C-FD11-4B94-BFF4-CA8E3597B32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charset="0"/>
            </a:endParaRPr>
          </a:p>
        </p:txBody>
      </p:sp>
      <p:pic>
        <p:nvPicPr>
          <p:cNvPr id="7" name="Picture 6" descr="Fig6Left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8445" t="5145" r="6223" b="19897"/>
          <a:stretch>
            <a:fillRect/>
          </a:stretch>
        </p:blipFill>
        <p:spPr bwMode="auto">
          <a:xfrm>
            <a:off x="4953000" y="1219200"/>
            <a:ext cx="41148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2590800" cy="20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6482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 or missed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disruptions can be traded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 false-positives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19812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S. Gerhardt (PPPL)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21" y="3167210"/>
            <a:ext cx="227943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91" y="4873170"/>
            <a:ext cx="2290763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R(13-4): Identify disruption </a:t>
            </a:r>
            <a:r>
              <a:rPr lang="en-US" u="sng" dirty="0" smtClean="0"/>
              <a:t>precursors</a:t>
            </a:r>
            <a:r>
              <a:rPr lang="en-US" dirty="0" smtClean="0"/>
              <a:t> and disruption mitigation and </a:t>
            </a:r>
            <a:r>
              <a:rPr lang="en-US" u="sng" dirty="0" smtClean="0"/>
              <a:t>avoidance techniques</a:t>
            </a:r>
            <a:r>
              <a:rPr lang="en-US" dirty="0" smtClean="0"/>
              <a:t> for NSTX-U and ITER (2)</a:t>
            </a:r>
            <a:endParaRPr lang="en-US" sz="24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7109" y="4968788"/>
            <a:ext cx="1837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b="0" i="0" u="sng" kern="0" dirty="0" smtClean="0">
                <a:solidFill>
                  <a:schemeClr val="tx1"/>
                </a:solidFill>
              </a:rPr>
              <a:t>RWMSC observer</a:t>
            </a:r>
            <a:endParaRPr lang="en-US" sz="1600" b="0" i="0" u="sng" kern="0" dirty="0">
              <a:solidFill>
                <a:schemeClr val="tx1"/>
              </a:solidFill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2447109" y="3208654"/>
            <a:ext cx="2249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0" i="0" u="sng" dirty="0" smtClean="0">
                <a:solidFill>
                  <a:schemeClr val="tx1"/>
                </a:solidFill>
              </a:rPr>
              <a:t>MHD Spectroscopy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2447109" y="1765177"/>
            <a:ext cx="24503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0" i="0" u="sng" dirty="0" smtClean="0">
                <a:solidFill>
                  <a:schemeClr val="tx1"/>
                </a:solidFill>
              </a:rPr>
              <a:t>Kinetic Physics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6" t="5798" r="52988" b="8030"/>
          <a:stretch/>
        </p:blipFill>
        <p:spPr bwMode="auto">
          <a:xfrm>
            <a:off x="7578899" y="1721317"/>
            <a:ext cx="1503472" cy="31518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2447110" y="5274933"/>
            <a:ext cx="2683690" cy="11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i="0" dirty="0">
                <a:solidFill>
                  <a:schemeClr val="accent2"/>
                </a:solidFill>
              </a:rPr>
              <a:t>Compare </a:t>
            </a:r>
            <a:r>
              <a:rPr lang="en-US" sz="1600" b="0" i="0" dirty="0" smtClean="0">
                <a:solidFill>
                  <a:schemeClr val="accent2"/>
                </a:solidFill>
              </a:rPr>
              <a:t>mismatch </a:t>
            </a:r>
            <a:r>
              <a:rPr lang="en-US" sz="1600" b="0" i="0" dirty="0">
                <a:solidFill>
                  <a:schemeClr val="accent2"/>
                </a:solidFill>
              </a:rPr>
              <a:t>between the RWMSC </a:t>
            </a:r>
            <a:r>
              <a:rPr lang="en-US" sz="1600" b="0" i="0" dirty="0" smtClean="0">
                <a:solidFill>
                  <a:schemeClr val="accent2"/>
                </a:solidFill>
              </a:rPr>
              <a:t>observer and </a:t>
            </a:r>
            <a:r>
              <a:rPr lang="en-US" sz="1600" b="0" i="0" dirty="0">
                <a:solidFill>
                  <a:schemeClr val="accent2"/>
                </a:solidFill>
              </a:rPr>
              <a:t>sensor measurements, and </a:t>
            </a:r>
            <a:r>
              <a:rPr lang="en-US" sz="1600" b="0" i="0" dirty="0" smtClean="0">
                <a:solidFill>
                  <a:schemeClr val="accent2"/>
                </a:solidFill>
              </a:rPr>
              <a:t>disruption </a:t>
            </a:r>
            <a:r>
              <a:rPr lang="en-US" sz="1600" b="0" i="0" dirty="0" err="1" smtClean="0">
                <a:solidFill>
                  <a:schemeClr val="accent2"/>
                </a:solidFill>
              </a:rPr>
              <a:t>occurence</a:t>
            </a:r>
            <a:endParaRPr lang="en-US" sz="1600" b="0" i="0" dirty="0">
              <a:solidFill>
                <a:schemeClr val="accent2"/>
              </a:solidFill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2447109" y="2120768"/>
            <a:ext cx="2450339" cy="81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i="0" dirty="0" smtClean="0">
                <a:solidFill>
                  <a:schemeClr val="accent2"/>
                </a:solidFill>
              </a:rPr>
              <a:t>Evaluate </a:t>
            </a:r>
            <a:r>
              <a:rPr lang="en-US" sz="1600" b="0" i="0" dirty="0">
                <a:solidFill>
                  <a:schemeClr val="accent2"/>
                </a:solidFill>
              </a:rPr>
              <a:t>simple physics criteria for global mode marginal </a:t>
            </a:r>
            <a:r>
              <a:rPr lang="en-US" sz="1600" b="0" i="0" dirty="0" smtClean="0">
                <a:solidFill>
                  <a:schemeClr val="accent2"/>
                </a:solidFill>
              </a:rPr>
              <a:t>stability in real-time</a:t>
            </a:r>
            <a:endParaRPr lang="en-US" sz="1600" b="0" i="0" dirty="0">
              <a:solidFill>
                <a:schemeClr val="accent2"/>
              </a:solidFill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2447109" y="3547208"/>
            <a:ext cx="22871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i="0" dirty="0" smtClean="0">
                <a:solidFill>
                  <a:schemeClr val="accent2"/>
                </a:solidFill>
              </a:rPr>
              <a:t>Use real-time MHD spectroscopy while varying rotation, </a:t>
            </a:r>
            <a:r>
              <a:rPr lang="en-US" sz="1600" b="0" i="0" dirty="0" err="1" smtClean="0">
                <a:solidFill>
                  <a:schemeClr val="accent2"/>
                </a:solidFill>
              </a:rPr>
              <a:t>q</a:t>
            </a:r>
            <a:r>
              <a:rPr lang="en-US" sz="1600" b="0" i="0" baseline="-25000" dirty="0" err="1" smtClean="0">
                <a:solidFill>
                  <a:schemeClr val="accent2"/>
                </a:solidFill>
              </a:rPr>
              <a:t>min</a:t>
            </a:r>
            <a:r>
              <a:rPr lang="en-US" sz="1600" b="0" i="0" dirty="0" smtClean="0">
                <a:solidFill>
                  <a:schemeClr val="accent2"/>
                </a:solidFill>
              </a:rPr>
              <a:t>, and </a:t>
            </a:r>
            <a:r>
              <a:rPr lang="el-GR" sz="1600" b="0" i="0" dirty="0" smtClean="0">
                <a:solidFill>
                  <a:schemeClr val="accent2"/>
                </a:solidFill>
              </a:rPr>
              <a:t>β</a:t>
            </a:r>
            <a:r>
              <a:rPr lang="en-US" sz="1600" b="0" i="0" baseline="-25000" dirty="0" smtClean="0">
                <a:solidFill>
                  <a:schemeClr val="accent2"/>
                </a:solidFill>
              </a:rPr>
              <a:t>N</a:t>
            </a:r>
            <a:r>
              <a:rPr lang="en-US" sz="1600" b="0" i="0" dirty="0">
                <a:solidFill>
                  <a:schemeClr val="accent2"/>
                </a:solidFill>
              </a:rPr>
              <a:t> </a:t>
            </a:r>
            <a:r>
              <a:rPr lang="en-US" sz="1600" b="0" i="0" dirty="0" smtClean="0">
                <a:solidFill>
                  <a:schemeClr val="accent2"/>
                </a:solidFill>
              </a:rPr>
              <a:t>to predict disruptions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7451827" y="5166882"/>
            <a:ext cx="1711575" cy="11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sz="1400" b="0" i="0" u="sng" dirty="0" smtClean="0">
                <a:solidFill>
                  <a:srgbClr val="FF0000"/>
                </a:solidFill>
              </a:rPr>
              <a:t>ITER gas-loading :</a:t>
            </a:r>
          </a:p>
          <a:p>
            <a:pPr marL="0" lvl="1" indent="0">
              <a:buNone/>
            </a:pPr>
            <a:r>
              <a:rPr lang="en-US" sz="1400" b="0" i="0" dirty="0" smtClean="0">
                <a:solidFill>
                  <a:srgbClr val="FF0000"/>
                </a:solidFill>
              </a:rPr>
              <a:t>Injection into private </a:t>
            </a:r>
            <a:r>
              <a:rPr lang="en-US" sz="1400" b="0" i="0" dirty="0">
                <a:solidFill>
                  <a:srgbClr val="FF0000"/>
                </a:solidFill>
              </a:rPr>
              <a:t>flux </a:t>
            </a:r>
            <a:r>
              <a:rPr lang="en-US" sz="1400" b="0" i="0" dirty="0" smtClean="0">
                <a:solidFill>
                  <a:srgbClr val="FF0000"/>
                </a:solidFill>
              </a:rPr>
              <a:t>region with higher assimilation efficiency?</a:t>
            </a:r>
            <a:endParaRPr lang="en-US" sz="1400" b="0" i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4691" y="1479631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solidFill>
                  <a:schemeClr val="bg1"/>
                </a:solidFill>
              </a:rPr>
              <a:t>γ</a:t>
            </a:r>
            <a:r>
              <a:rPr lang="en-US" sz="1000" dirty="0" smtClean="0">
                <a:solidFill>
                  <a:schemeClr val="bg1"/>
                </a:solidFill>
              </a:rPr>
              <a:t> contours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92619" y="1999924"/>
            <a:ext cx="226785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2909" y="1992667"/>
            <a:ext cx="2227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864577" y="1490629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2677" y="1469847"/>
            <a:ext cx="204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Control Algorithms</a:t>
            </a:r>
            <a:endParaRPr lang="en-US" sz="1600" dirty="0" smtClean="0"/>
          </a:p>
        </p:txBody>
      </p:sp>
      <p:grpSp>
        <p:nvGrpSpPr>
          <p:cNvPr id="9" name="Group 34"/>
          <p:cNvGrpSpPr/>
          <p:nvPr/>
        </p:nvGrpSpPr>
        <p:grpSpPr>
          <a:xfrm>
            <a:off x="4328608" y="1007743"/>
            <a:ext cx="2996147" cy="356616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6" name="Rectangle 35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81800" y="2791361"/>
              <a:ext cx="2105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Disruption Warning 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1849008" y="1016069"/>
            <a:ext cx="1199367" cy="338554"/>
            <a:chOff x="2667000" y="1143000"/>
            <a:chExt cx="1199367" cy="33855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9" name="Rectangle 38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67000" y="1143000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Predictors</a:t>
              </a:r>
              <a:endParaRPr lang="en-US" sz="1600" dirty="0" smtClean="0">
                <a:solidFill>
                  <a:srgbClr val="800000"/>
                </a:solidFill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3751943" y="1633239"/>
            <a:ext cx="1060966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Connector 41"/>
          <p:cNvCxnSpPr/>
          <p:nvPr/>
        </p:nvCxnSpPr>
        <p:spPr bwMode="auto">
          <a:xfrm>
            <a:off x="3079619" y="1199860"/>
            <a:ext cx="1226623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13" name="Group 55"/>
          <p:cNvGrpSpPr/>
          <p:nvPr/>
        </p:nvGrpSpPr>
        <p:grpSpPr>
          <a:xfrm>
            <a:off x="7578899" y="1015459"/>
            <a:ext cx="1146629" cy="351504"/>
            <a:chOff x="1066800" y="5105400"/>
            <a:chExt cx="2362200" cy="1066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57" name="Rectangle 56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6800" y="5105400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Mitigation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>
            <a:off x="3768502" y="1199860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7003031" y="1645887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253648" y="1369137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65" name="Straight Connector 64"/>
          <p:cNvCxnSpPr>
            <a:endCxn id="57" idx="1"/>
          </p:cNvCxnSpPr>
          <p:nvPr/>
        </p:nvCxnSpPr>
        <p:spPr bwMode="auto">
          <a:xfrm>
            <a:off x="7324755" y="1185346"/>
            <a:ext cx="254144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68" name="Straight Connector 67"/>
          <p:cNvCxnSpPr>
            <a:stCxn id="33" idx="2"/>
          </p:cNvCxnSpPr>
          <p:nvPr/>
        </p:nvCxnSpPr>
        <p:spPr bwMode="auto">
          <a:xfrm flipH="1">
            <a:off x="5919012" y="1801144"/>
            <a:ext cx="7535" cy="220394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20" name="Right Brace 19"/>
          <p:cNvSpPr/>
          <p:nvPr/>
        </p:nvSpPr>
        <p:spPr bwMode="auto">
          <a:xfrm>
            <a:off x="4864576" y="2743200"/>
            <a:ext cx="367823" cy="1718408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2" name="Right Brace 71"/>
          <p:cNvSpPr/>
          <p:nvPr/>
        </p:nvSpPr>
        <p:spPr bwMode="auto">
          <a:xfrm>
            <a:off x="4879095" y="4968788"/>
            <a:ext cx="367823" cy="1561106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343717" y="3434132"/>
            <a:ext cx="1566062" cy="3351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73725" y="3448135"/>
            <a:ext cx="162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baseline="-25000" dirty="0" smtClean="0">
                <a:latin typeface="Symbol" charset="2"/>
                <a:cs typeface="Symbol" charset="2"/>
              </a:rPr>
              <a:t> </a:t>
            </a:r>
            <a:r>
              <a:rPr lang="en-US" sz="1400" dirty="0" smtClean="0"/>
              <a:t>, </a:t>
            </a:r>
            <a:r>
              <a:rPr lang="el-GR" sz="1400" dirty="0" smtClean="0"/>
              <a:t>β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control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5343717" y="5574989"/>
            <a:ext cx="1566062" cy="537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73725" y="5588992"/>
            <a:ext cx="1506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3D fields, feedback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306" y="3262261"/>
            <a:ext cx="217497" cy="145625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432490" y="3742945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chemeClr val="tx1"/>
                </a:solidFill>
              </a:rPr>
              <a:t>Resonant Field </a:t>
            </a:r>
          </a:p>
          <a:p>
            <a:pPr algn="ctr"/>
            <a:r>
              <a:rPr lang="en-US" sz="1000" b="0" i="0" dirty="0" smtClean="0">
                <a:solidFill>
                  <a:schemeClr val="tx1"/>
                </a:solidFill>
              </a:rPr>
              <a:t>Amplification (G/G)</a:t>
            </a:r>
            <a:endParaRPr lang="en-US" sz="1000" b="0" i="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859485" y="4306529"/>
            <a:ext cx="0" cy="41198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10494" y="47788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1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133051" y="3103562"/>
            <a:ext cx="192024" cy="356616"/>
          </a:xfrm>
          <a:prstGeom prst="ellipse">
            <a:avLst/>
          </a:prstGeom>
          <a:solidFill>
            <a:srgbClr val="F2E8DA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15" y="1602740"/>
            <a:ext cx="2468880" cy="16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82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R(13-4): Identify disruption precursors and disruption </a:t>
            </a:r>
            <a:r>
              <a:rPr lang="en-US" u="sng" dirty="0" smtClean="0"/>
              <a:t>mitigation</a:t>
            </a:r>
            <a:r>
              <a:rPr lang="en-US" dirty="0" smtClean="0"/>
              <a:t> and avoidance techniques for NSTX-U and ITER (3)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97" r="52988"/>
          <a:stretch/>
        </p:blipFill>
        <p:spPr bwMode="auto">
          <a:xfrm>
            <a:off x="167198" y="1734709"/>
            <a:ext cx="1692303" cy="34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914400"/>
            <a:ext cx="477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 smtClean="0">
                <a:latin typeface="+mn-lt"/>
              </a:rPr>
              <a:t>MGI research will assess gas </a:t>
            </a:r>
            <a:r>
              <a:rPr lang="en-US" sz="1600" b="0" i="0" dirty="0">
                <a:latin typeface="+mn-lt"/>
              </a:rPr>
              <a:t>penetration efficiency </a:t>
            </a:r>
            <a:r>
              <a:rPr lang="en-US" sz="1600" b="0" i="0" dirty="0" smtClean="0">
                <a:latin typeface="+mn-lt"/>
              </a:rPr>
              <a:t>by injection at different </a:t>
            </a:r>
            <a:r>
              <a:rPr lang="en-US" sz="1600" b="0" i="0" dirty="0" err="1" smtClean="0">
                <a:latin typeface="+mn-lt"/>
              </a:rPr>
              <a:t>poloidal</a:t>
            </a:r>
            <a:r>
              <a:rPr lang="en-US" sz="1600" b="0" i="0" dirty="0" smtClean="0">
                <a:latin typeface="+mn-lt"/>
              </a:rPr>
              <a:t> locations</a:t>
            </a:r>
            <a:endParaRPr lang="en-US" sz="1600" b="0" i="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23081" y="5257800"/>
            <a:ext cx="4444807" cy="13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/>
              <a:t>NSTX-U can offer new insight by</a:t>
            </a:r>
          </a:p>
          <a:p>
            <a:pPr lvl="1"/>
            <a:r>
              <a:rPr lang="en-US" sz="1400" b="0" i="0" dirty="0" smtClean="0"/>
              <a:t>Reducing the amount of gas</a:t>
            </a:r>
          </a:p>
          <a:p>
            <a:pPr lvl="1"/>
            <a:r>
              <a:rPr lang="en-US" sz="1400" b="0" i="0" dirty="0" smtClean="0"/>
              <a:t>Injecting </a:t>
            </a:r>
            <a:r>
              <a:rPr lang="en-US" sz="1400" b="0" i="0" dirty="0"/>
              <a:t>gas into the private flux and lower x-point regions of </a:t>
            </a:r>
            <a:r>
              <a:rPr lang="en-US" sz="1400" b="0" i="0" dirty="0" err="1"/>
              <a:t>divertor</a:t>
            </a:r>
            <a:r>
              <a:rPr lang="en-US" sz="1400" b="0" i="0" dirty="0"/>
              <a:t> </a:t>
            </a:r>
            <a:r>
              <a:rPr lang="en-US" sz="1400" b="0" i="0" dirty="0" smtClean="0"/>
              <a:t>to </a:t>
            </a:r>
            <a:r>
              <a:rPr lang="en-US" sz="1400" b="0" i="0" dirty="0"/>
              <a:t>determine if </a:t>
            </a:r>
            <a:r>
              <a:rPr lang="en-US" sz="1400" b="0" i="0" dirty="0" smtClean="0"/>
              <a:t>these are more </a:t>
            </a:r>
            <a:r>
              <a:rPr lang="en-US" sz="1400" b="0" i="0" dirty="0"/>
              <a:t>desirable </a:t>
            </a:r>
            <a:r>
              <a:rPr lang="en-US" sz="1400" b="0" i="0" dirty="0" smtClean="0"/>
              <a:t>locations </a:t>
            </a:r>
            <a:r>
              <a:rPr lang="en-US" sz="1400" b="0" i="0" dirty="0"/>
              <a:t>for </a:t>
            </a:r>
            <a:r>
              <a:rPr lang="en-US" sz="1400" b="0" i="0" dirty="0" smtClean="0"/>
              <a:t>MGI. </a:t>
            </a:r>
            <a:endParaRPr lang="en-US" sz="1400" b="0" i="0" dirty="0"/>
          </a:p>
        </p:txBody>
      </p:sp>
      <p:grpSp>
        <p:nvGrpSpPr>
          <p:cNvPr id="4" name="Group 14"/>
          <p:cNvGrpSpPr/>
          <p:nvPr/>
        </p:nvGrpSpPr>
        <p:grpSpPr>
          <a:xfrm>
            <a:off x="1924814" y="1741716"/>
            <a:ext cx="2562225" cy="2498756"/>
            <a:chOff x="1859501" y="1828800"/>
            <a:chExt cx="2562225" cy="2498756"/>
          </a:xfrm>
        </p:grpSpPr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167" b="19221"/>
            <a:stretch/>
          </p:blipFill>
          <p:spPr bwMode="auto">
            <a:xfrm>
              <a:off x="1859501" y="1828800"/>
              <a:ext cx="2562225" cy="2498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655" t="85915" r="55911" b="1920"/>
            <a:stretch/>
          </p:blipFill>
          <p:spPr bwMode="auto">
            <a:xfrm>
              <a:off x="1928379" y="3476526"/>
              <a:ext cx="497941" cy="407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2295053" y="3548958"/>
              <a:ext cx="361345" cy="9054"/>
            </a:xfrm>
            <a:prstGeom prst="straightConnector1">
              <a:avLst/>
            </a:prstGeom>
            <a:noFill/>
            <a:ln w="158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871448" y="4313966"/>
            <a:ext cx="272232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latin typeface="+mn-lt"/>
              </a:rPr>
              <a:t>Predictive capability</a:t>
            </a:r>
            <a:r>
              <a:rPr lang="en-US" b="0" i="0" dirty="0" smtClean="0">
                <a:solidFill>
                  <a:srgbClr val="FF0000"/>
                </a:solidFill>
                <a:latin typeface="+mn-lt"/>
              </a:rPr>
              <a:t>: Modeling using </a:t>
            </a:r>
            <a:r>
              <a:rPr lang="en-US" b="0" i="0" dirty="0">
                <a:solidFill>
                  <a:srgbClr val="FF0000"/>
                </a:solidFill>
                <a:latin typeface="+mn-lt"/>
              </a:rPr>
              <a:t>DEGAS-2 is quantifying the gas penetration past the SOL for </a:t>
            </a:r>
            <a:r>
              <a:rPr lang="en-US" b="0" i="0" dirty="0" smtClean="0">
                <a:solidFill>
                  <a:srgbClr val="FF0000"/>
                </a:solidFill>
                <a:latin typeface="+mn-lt"/>
              </a:rPr>
              <a:t>NSTX-U</a:t>
            </a:r>
            <a:endParaRPr lang="en-US" b="0" i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699014" y="914400"/>
            <a:ext cx="0" cy="566928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3"/>
          <p:cNvGrpSpPr/>
          <p:nvPr/>
        </p:nvGrpSpPr>
        <p:grpSpPr>
          <a:xfrm>
            <a:off x="4800600" y="1545789"/>
            <a:ext cx="4336141" cy="3102411"/>
            <a:chOff x="4673598" y="1418117"/>
            <a:chExt cx="4463143" cy="3102411"/>
          </a:xfrm>
        </p:grpSpPr>
        <p:pic>
          <p:nvPicPr>
            <p:cNvPr id="16" name="Picture 15" descr="Description: Rail Gun schematic-simplifie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50" r="2196"/>
            <a:stretch/>
          </p:blipFill>
          <p:spPr bwMode="auto">
            <a:xfrm>
              <a:off x="4673598" y="1418117"/>
              <a:ext cx="4463143" cy="31024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5302332" y="1705315"/>
              <a:ext cx="3687289" cy="36813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094107" y="2050472"/>
              <a:ext cx="1808681" cy="41959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094106" y="3049772"/>
              <a:ext cx="1808681" cy="41959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300350" y="3449438"/>
              <a:ext cx="3687289" cy="106394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946069" y="2695698"/>
              <a:ext cx="1808681" cy="16625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898445" y="3373453"/>
              <a:ext cx="182880" cy="16625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239654" y="2900823"/>
              <a:ext cx="182880" cy="90271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566008" y="2874170"/>
              <a:ext cx="182880" cy="155448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575576" y="2844128"/>
              <a:ext cx="437248" cy="59523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996236" y="2748917"/>
              <a:ext cx="182880" cy="8229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381999" y="2086203"/>
              <a:ext cx="605639" cy="2948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054654" y="2196495"/>
              <a:ext cx="27432" cy="4839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216578" y="2871789"/>
              <a:ext cx="45720" cy="18288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724400" y="1042072"/>
            <a:ext cx="441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 smtClean="0">
                <a:latin typeface="+mn-lt"/>
              </a:rPr>
              <a:t>Development of a novel </a:t>
            </a:r>
            <a:r>
              <a:rPr lang="en-US" sz="1600" b="0" i="0" dirty="0">
                <a:latin typeface="+mn-lt"/>
              </a:rPr>
              <a:t>mitigation </a:t>
            </a:r>
            <a:r>
              <a:rPr lang="en-US" sz="1600" b="0" i="0" dirty="0" smtClean="0">
                <a:latin typeface="+mn-lt"/>
              </a:rPr>
              <a:t>technology – an electromagnetic </a:t>
            </a:r>
            <a:r>
              <a:rPr lang="en-US" sz="1600" b="0" i="0" dirty="0">
                <a:latin typeface="+mn-lt"/>
              </a:rPr>
              <a:t>particle </a:t>
            </a:r>
            <a:r>
              <a:rPr lang="en-US" sz="1600" b="0" i="0" dirty="0" smtClean="0">
                <a:latin typeface="+mn-lt"/>
              </a:rPr>
              <a:t>injector (EPI) – is proposed to terminate </a:t>
            </a:r>
            <a:r>
              <a:rPr lang="en-US" sz="1600" b="0" i="0" dirty="0">
                <a:latin typeface="+mn-lt"/>
              </a:rPr>
              <a:t>plasmas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422534" y="2213875"/>
            <a:ext cx="165466" cy="38386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830771" y="2017054"/>
            <a:ext cx="256905" cy="73308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117771" y="3215151"/>
            <a:ext cx="66763" cy="3019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439693" y="3485338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Rail gun electrodes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46950" y="1925092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Particulate container projectile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37244" y="1740055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Cone for shattering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876800" y="3912626"/>
            <a:ext cx="4165600" cy="25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/>
              <a:t>The EPI is capable of delivering:</a:t>
            </a:r>
          </a:p>
          <a:p>
            <a:pPr lvl="1"/>
            <a:r>
              <a:rPr lang="en-US" sz="1400" b="0" i="0" dirty="0" smtClean="0"/>
              <a:t>A large particle inventory</a:t>
            </a:r>
          </a:p>
          <a:p>
            <a:pPr lvl="1"/>
            <a:r>
              <a:rPr lang="en-US" sz="1400" b="0" i="0" dirty="0" smtClean="0"/>
              <a:t>All </a:t>
            </a:r>
            <a:r>
              <a:rPr lang="en-US" sz="1400" b="0" i="0" dirty="0"/>
              <a:t>particles </a:t>
            </a:r>
            <a:r>
              <a:rPr lang="en-US" sz="1400" b="0" i="0" dirty="0" smtClean="0"/>
              <a:t>at nearly the same </a:t>
            </a:r>
            <a:r>
              <a:rPr lang="en-US" sz="1400" b="0" i="0" dirty="0"/>
              <a:t>time</a:t>
            </a:r>
          </a:p>
          <a:p>
            <a:pPr lvl="1"/>
            <a:r>
              <a:rPr lang="en-US" sz="1400" b="0" i="0" dirty="0" smtClean="0"/>
              <a:t>Particles tailored </a:t>
            </a:r>
            <a:r>
              <a:rPr lang="en-US" sz="1400" b="0" i="0" dirty="0"/>
              <a:t>to contain multiple elements in different fractions and sizes </a:t>
            </a:r>
          </a:p>
          <a:p>
            <a:pPr lvl="1"/>
            <a:r>
              <a:rPr lang="en-US" sz="1400" b="0" i="0" dirty="0" smtClean="0"/>
              <a:t>Tailored </a:t>
            </a:r>
            <a:r>
              <a:rPr lang="en-US" sz="1400" b="0" i="0" dirty="0"/>
              <a:t>particles </a:t>
            </a:r>
            <a:r>
              <a:rPr lang="en-US" sz="1400" b="0" i="0" dirty="0" smtClean="0"/>
              <a:t>fully </a:t>
            </a:r>
            <a:r>
              <a:rPr lang="en-US" sz="1400" b="0" i="0" dirty="0"/>
              <a:t>ionized only in higher current discharges (to control current quench rates)</a:t>
            </a:r>
          </a:p>
          <a:p>
            <a:r>
              <a:rPr lang="en-US" sz="1800" b="0" i="0" dirty="0" smtClean="0"/>
              <a:t>Well </a:t>
            </a:r>
            <a:r>
              <a:rPr lang="en-US" sz="1800" b="0" i="0" dirty="0"/>
              <a:t>suited for long </a:t>
            </a:r>
            <a:r>
              <a:rPr lang="en-US" sz="1800" b="0" i="0" dirty="0" smtClean="0"/>
              <a:t>stand-by periods</a:t>
            </a:r>
            <a:endParaRPr lang="en-US" sz="1800" b="0" i="0" dirty="0"/>
          </a:p>
        </p:txBody>
      </p:sp>
      <p:sp>
        <p:nvSpPr>
          <p:cNvPr id="41" name="TextBox 40"/>
          <p:cNvSpPr txBox="1"/>
          <p:nvPr/>
        </p:nvSpPr>
        <p:spPr>
          <a:xfrm>
            <a:off x="4267200" y="6319290"/>
            <a:ext cx="25908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R. Raman (U. Washington)</a:t>
            </a:r>
          </a:p>
        </p:txBody>
      </p:sp>
    </p:spTree>
    <p:extLst>
      <p:ext uri="{BB962C8B-B14F-4D97-AF65-F5344CB8AC3E}">
        <p14:creationId xmlns:p14="http://schemas.microsoft.com/office/powerpoint/2010/main" xmlns="" val="13016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Maintained strong team and publication and conference participation, development of early career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05400"/>
            <a:ext cx="8991600" cy="1295400"/>
          </a:xfrm>
        </p:spPr>
        <p:txBody>
          <a:bodyPr/>
          <a:lstStyle/>
          <a:p>
            <a:pPr marL="228600" indent="-228600"/>
            <a:r>
              <a:rPr lang="en-US" sz="1800" dirty="0" smtClean="0"/>
              <a:t>Ahmed </a:t>
            </a:r>
            <a:r>
              <a:rPr lang="en-US" sz="1800" dirty="0" err="1" smtClean="0"/>
              <a:t>Diallo</a:t>
            </a:r>
            <a:r>
              <a:rPr lang="en-US" sz="1800" dirty="0" smtClean="0"/>
              <a:t> (PPPL) received 2013 DOE Early Career Research Program (ECRP) award for: “Edge Pedestal Structure Control for Maximum Core Fusion Performance”</a:t>
            </a:r>
          </a:p>
          <a:p>
            <a:pPr marL="228600" indent="-228600"/>
            <a:endParaRPr lang="en-US" sz="700" dirty="0" smtClean="0"/>
          </a:p>
          <a:p>
            <a:pPr marL="228600" indent="-228600"/>
            <a:r>
              <a:rPr lang="en-US" sz="1800" dirty="0" smtClean="0"/>
              <a:t>NSTX snowflake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team featured in October 2012 FES Science Highlights, led by V. </a:t>
            </a:r>
            <a:r>
              <a:rPr lang="en-US" sz="1800" dirty="0" err="1" smtClean="0"/>
              <a:t>Soukhanovskii</a:t>
            </a:r>
            <a:r>
              <a:rPr lang="en-US" sz="1800" dirty="0" smtClean="0"/>
              <a:t> (LLNL - 2010 ECRP) – also leading DIII-D snowflake </a:t>
            </a:r>
            <a:r>
              <a:rPr lang="en-US" sz="1800" dirty="0" err="1" smtClean="0"/>
              <a:t>expts</a:t>
            </a:r>
            <a:r>
              <a:rPr lang="en-US" sz="1800" dirty="0" smtClean="0"/>
              <a:t>.</a:t>
            </a:r>
          </a:p>
          <a:p>
            <a:pPr marL="228600" indent="-228600"/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6868322"/>
              </p:ext>
            </p:extLst>
          </p:nvPr>
        </p:nvGraphicFramePr>
        <p:xfrm>
          <a:off x="762000" y="2889770"/>
          <a:ext cx="7620000" cy="175843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471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Calendar Year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Refereed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Publications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PRLs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APS Invited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IAEA Papers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52 so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far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 (so far)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3541" marR="13541" marT="13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2" y="1219198"/>
          <a:ext cx="8686798" cy="1295402"/>
        </p:xfrm>
        <a:graphic>
          <a:graphicData uri="http://schemas.openxmlformats.org/drawingml/2006/table">
            <a:tbl>
              <a:tblPr/>
              <a:tblGrid>
                <a:gridCol w="1676398"/>
                <a:gridCol w="1013411"/>
                <a:gridCol w="1577389"/>
                <a:gridCol w="1219200"/>
                <a:gridCol w="990600"/>
                <a:gridCol w="304800"/>
                <a:gridCol w="1295400"/>
                <a:gridCol w="609600"/>
              </a:tblGrid>
              <a:tr h="470249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PPPL/PU 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National Team (non-PPPL/PU)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International 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 of institutions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Researchers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306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Post-Docs 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Domestic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Students 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International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r>
              <a:rPr lang="en-US" sz="2800" dirty="0"/>
              <a:t>UCLA </a:t>
            </a:r>
            <a:r>
              <a:rPr lang="en-US" sz="2800" dirty="0" smtClean="0"/>
              <a:t>successfully tested 288 </a:t>
            </a:r>
            <a:r>
              <a:rPr lang="en-US" sz="2800" dirty="0"/>
              <a:t>GHz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polarimeter</a:t>
            </a:r>
            <a:r>
              <a:rPr lang="en-US" sz="2800" dirty="0" smtClean="0"/>
              <a:t> for </a:t>
            </a:r>
            <a:r>
              <a:rPr lang="en-US" sz="2800" dirty="0"/>
              <a:t>NSTX-U </a:t>
            </a:r>
            <a:r>
              <a:rPr lang="en-US" sz="2800" dirty="0" smtClean="0"/>
              <a:t>on </a:t>
            </a:r>
            <a:r>
              <a:rPr lang="en-US" sz="2800" dirty="0"/>
              <a:t>DIII-D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3429000" y="3886200"/>
            <a:ext cx="5257800" cy="2057400"/>
            <a:chOff x="2941638" y="3700463"/>
            <a:chExt cx="5903912" cy="2468030"/>
          </a:xfrm>
        </p:grpSpPr>
        <p:pic>
          <p:nvPicPr>
            <p:cNvPr id="6" name="Picture 17" descr="20121105_D3D_150161_synthetic_measurement_0p75T_0p3M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638" y="3700463"/>
              <a:ext cx="2949575" cy="229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20121105_D3D_150126_synthetic_measurement_2T_0p3M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225" y="3700463"/>
              <a:ext cx="2854325" cy="22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5101702" y="3737509"/>
              <a:ext cx="6335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rgbClr val="FF0200"/>
                  </a:solidFill>
                </a:rPr>
                <a:t>0.75 T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8008414" y="3737509"/>
              <a:ext cx="5437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rgbClr val="FF0200"/>
                  </a:solidFill>
                </a:rPr>
                <a:t>2.0 T</a:t>
              </a: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3395663" y="5893855"/>
              <a:ext cx="2260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0" dirty="0">
                  <a:solidFill>
                    <a:srgbClr val="FF0200"/>
                  </a:solidFill>
                </a:rPr>
                <a:t>Faraday rotation dominated</a:t>
              </a: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6165850" y="5893855"/>
              <a:ext cx="26289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0" dirty="0">
                  <a:solidFill>
                    <a:srgbClr val="FF0200"/>
                  </a:solidFill>
                </a:rPr>
                <a:t>Cotton-Mouton effect dominated</a:t>
              </a:r>
            </a:p>
          </p:txBody>
        </p:sp>
      </p:grpSp>
      <p:pic>
        <p:nvPicPr>
          <p:cNvPr id="17" name="Picture 19" descr="DIII-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866567" cy="4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42441"/>
            <a:ext cx="795865" cy="36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"/>
          <p:cNvGrpSpPr/>
          <p:nvPr/>
        </p:nvGrpSpPr>
        <p:grpSpPr>
          <a:xfrm>
            <a:off x="62757" y="1451500"/>
            <a:ext cx="3107164" cy="4270375"/>
            <a:chOff x="62757" y="1603906"/>
            <a:chExt cx="3107164" cy="4270375"/>
          </a:xfrm>
        </p:grpSpPr>
        <p:pic>
          <p:nvPicPr>
            <p:cNvPr id="5" name="Picture 15" descr="20121105_D3D_EFITs_3Z0_v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7" y="1603906"/>
              <a:ext cx="2844800" cy="427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2011681" y="3281680"/>
              <a:ext cx="11582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 smtClean="0">
                  <a:solidFill>
                    <a:srgbClr val="C83A9A"/>
                  </a:solidFill>
                </a:rPr>
                <a:t>p</a:t>
              </a:r>
              <a:r>
                <a:rPr lang="en-US" b="1" i="0" dirty="0" smtClean="0">
                  <a:solidFill>
                    <a:srgbClr val="C83A9A"/>
                  </a:solidFill>
                </a:rPr>
                <a:t>olarimeter beam</a:t>
              </a:r>
              <a:endParaRPr lang="en-US" b="1" i="0" dirty="0">
                <a:solidFill>
                  <a:srgbClr val="C83A9A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16560" y="3352800"/>
              <a:ext cx="91440" cy="335280"/>
            </a:xfrm>
            <a:prstGeom prst="rect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325119" y="3535680"/>
              <a:ext cx="83312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 smtClean="0">
                  <a:solidFill>
                    <a:schemeClr val="tx1"/>
                  </a:solidFill>
                </a:rPr>
                <a:t>mirror</a:t>
              </a:r>
              <a:endParaRPr lang="en-US" b="1" i="0" dirty="0">
                <a:solidFill>
                  <a:schemeClr val="tx1"/>
                </a:solidFill>
              </a:endParaRPr>
            </a:p>
          </p:txBody>
        </p:sp>
        <p:pic>
          <p:nvPicPr>
            <p:cNvPr id="27" name="Picture 19" descr="DIII-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769" y="5082435"/>
              <a:ext cx="866567" cy="48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99268"/>
            <a:ext cx="5799737" cy="25107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800" dirty="0" smtClean="0"/>
              <a:t>Dedicated </a:t>
            </a:r>
            <a:r>
              <a:rPr lang="en-US" sz="1800" dirty="0"/>
              <a:t>DIII-D run </a:t>
            </a:r>
            <a:r>
              <a:rPr lang="en-US" sz="1800" dirty="0" smtClean="0"/>
              <a:t>time to test polarimeter over wide range of conditions: phase </a:t>
            </a:r>
            <a:r>
              <a:rPr lang="en-US" sz="1800" dirty="0"/>
              <a:t>response predicted to </a:t>
            </a:r>
            <a:r>
              <a:rPr lang="en-US" sz="1800" dirty="0" smtClean="0"/>
              <a:t>vary strongly </a:t>
            </a:r>
            <a:r>
              <a:rPr lang="en-US" sz="1800" dirty="0"/>
              <a:t>with vertical position and </a:t>
            </a:r>
            <a:r>
              <a:rPr lang="en-US" sz="1800" i="1" dirty="0"/>
              <a:t>B</a:t>
            </a:r>
            <a:r>
              <a:rPr lang="en-US" sz="1800" i="1" baseline="-25000" dirty="0"/>
              <a:t>T</a:t>
            </a:r>
            <a:r>
              <a:rPr lang="en-US" sz="1800" dirty="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400" dirty="0" smtClean="0"/>
              <a:t>Moving plasma vertically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Faraday </a:t>
            </a:r>
            <a:r>
              <a:rPr lang="en-US" sz="1400" dirty="0" smtClean="0"/>
              <a:t>rotation due to </a:t>
            </a:r>
            <a:r>
              <a:rPr lang="en-US" sz="1400" dirty="0" smtClean="0">
                <a:solidFill>
                  <a:schemeClr val="accent2"/>
                </a:solidFill>
              </a:rPr>
              <a:t>horizontal B ranges from weak to strong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400" dirty="0"/>
              <a:t>W</a:t>
            </a:r>
            <a:r>
              <a:rPr lang="en-US" sz="1400" dirty="0" smtClean="0"/>
              <a:t>ide </a:t>
            </a:r>
            <a:r>
              <a:rPr lang="en-US" sz="1400" dirty="0"/>
              <a:t>range of </a:t>
            </a:r>
            <a:r>
              <a:rPr lang="en-US" sz="1400" i="1" dirty="0"/>
              <a:t>B</a:t>
            </a:r>
            <a:r>
              <a:rPr lang="en-US" sz="1400" i="1" baseline="-25000" dirty="0"/>
              <a:t>T </a:t>
            </a:r>
            <a:r>
              <a:rPr lang="en-US" sz="1400" i="1" dirty="0" smtClean="0"/>
              <a:t>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3333CC"/>
                </a:solidFill>
              </a:rPr>
              <a:t>elliptization (Cotton-Mouton effect) ranges from </a:t>
            </a:r>
            <a:r>
              <a:rPr lang="en-US" sz="1400" dirty="0">
                <a:solidFill>
                  <a:srgbClr val="3333CC"/>
                </a:solidFill>
              </a:rPr>
              <a:t>weak to </a:t>
            </a:r>
            <a:r>
              <a:rPr lang="en-US" sz="1400" dirty="0" smtClean="0">
                <a:solidFill>
                  <a:srgbClr val="3333CC"/>
                </a:solidFill>
              </a:rPr>
              <a:t>strong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900"/>
              </a:spcBef>
            </a:pPr>
            <a:r>
              <a:rPr lang="en-US" sz="1600" dirty="0" smtClean="0"/>
              <a:t>Synthetic diagnostic calculations </a:t>
            </a:r>
            <a:r>
              <a:rPr lang="en-US" sz="1600" dirty="0" smtClean="0">
                <a:solidFill>
                  <a:srgbClr val="FF0200"/>
                </a:solidFill>
              </a:rPr>
              <a:t>agree with measured phase</a:t>
            </a:r>
            <a:r>
              <a:rPr lang="en-US" sz="1600" dirty="0" smtClean="0"/>
              <a:t> over wide range of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T </a:t>
            </a:r>
            <a:r>
              <a:rPr lang="en-US" sz="1600" dirty="0" smtClean="0"/>
              <a:t>(0.75-2.0 T), plasma height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6096000"/>
            <a:ext cx="8534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Polarimetry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planned to be used to measure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-tearing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d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in NSTX-U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990600"/>
            <a:ext cx="48006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UCLA Graduate Student:  J. Zhang – Thesis Project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78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3"/>
          <p:cNvSpPr>
            <a:spLocks noChangeArrowheads="1"/>
          </p:cNvSpPr>
          <p:nvPr/>
        </p:nvSpPr>
        <p:spPr bwMode="auto">
          <a:xfrm>
            <a:off x="-12700" y="381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en-US" sz="2800" i="0" dirty="0">
                <a:solidFill>
                  <a:srgbClr val="FF0000"/>
                </a:solidFill>
              </a:rPr>
              <a:t>Boundary </a:t>
            </a:r>
            <a:r>
              <a:rPr lang="en-US" sz="2800" i="0" dirty="0" smtClean="0">
                <a:solidFill>
                  <a:srgbClr val="FF0000"/>
                </a:solidFill>
              </a:rPr>
              <a:t>Facility Capability Evolution</a:t>
            </a:r>
            <a:endParaRPr lang="en-US" sz="2000" i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en-US" sz="2000" i="0" dirty="0" smtClean="0">
                <a:solidFill>
                  <a:srgbClr val="0000FF"/>
                </a:solidFill>
              </a:rPr>
              <a:t>NSTX-U will have very high </a:t>
            </a:r>
            <a:r>
              <a:rPr lang="en-US" sz="2000" i="0" dirty="0" err="1" smtClean="0">
                <a:solidFill>
                  <a:srgbClr val="0000FF"/>
                </a:solidFill>
              </a:rPr>
              <a:t>divertor</a:t>
            </a:r>
            <a:r>
              <a:rPr lang="en-US" sz="2000" i="0" dirty="0" smtClean="0">
                <a:solidFill>
                  <a:srgbClr val="0000FF"/>
                </a:solidFill>
              </a:rPr>
              <a:t> heat flux capability of ~ 40 MW/m</a:t>
            </a:r>
            <a:r>
              <a:rPr lang="en-US" sz="2000" i="0" baseline="30000" dirty="0" smtClean="0">
                <a:solidFill>
                  <a:srgbClr val="0000FF"/>
                </a:solidFill>
              </a:rPr>
              <a:t>2</a:t>
            </a:r>
            <a:endParaRPr lang="en-US" sz="2000" i="0" baseline="30000" dirty="0">
              <a:solidFill>
                <a:srgbClr val="0000FF"/>
              </a:solidFill>
              <a:latin typeface="Helvetica Neue" charset="0"/>
            </a:endParaRPr>
          </a:p>
        </p:txBody>
      </p:sp>
      <p:pic>
        <p:nvPicPr>
          <p:cNvPr id="5222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579408"/>
            <a:ext cx="23749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1"/>
          <p:cNvSpPr txBox="1">
            <a:spLocks noChangeArrowheads="1"/>
          </p:cNvSpPr>
          <p:nvPr/>
        </p:nvSpPr>
        <p:spPr bwMode="auto">
          <a:xfrm>
            <a:off x="1866900" y="4525433"/>
            <a:ext cx="177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>
                <a:solidFill>
                  <a:schemeClr val="bg1"/>
                </a:solidFill>
              </a:rPr>
              <a:t>NSTX Moly Tiles</a:t>
            </a:r>
          </a:p>
        </p:txBody>
      </p:sp>
      <p:cxnSp>
        <p:nvCxnSpPr>
          <p:cNvPr id="52232" name="Straight Arrow Connector 3"/>
          <p:cNvCxnSpPr>
            <a:cxnSpLocks noChangeShapeType="1"/>
            <a:endCxn id="117" idx="2"/>
          </p:cNvCxnSpPr>
          <p:nvPr/>
        </p:nvCxnSpPr>
        <p:spPr bwMode="auto">
          <a:xfrm flipV="1">
            <a:off x="2844804" y="4055326"/>
            <a:ext cx="17585" cy="4404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5223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" r="55959"/>
          <a:stretch>
            <a:fillRect/>
          </a:stretch>
        </p:blipFill>
        <p:spPr bwMode="auto">
          <a:xfrm>
            <a:off x="5772150" y="4004214"/>
            <a:ext cx="204826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4" name="Straight Arrow Connector 22"/>
          <p:cNvCxnSpPr>
            <a:cxnSpLocks noChangeShapeType="1"/>
          </p:cNvCxnSpPr>
          <p:nvPr/>
        </p:nvCxnSpPr>
        <p:spPr bwMode="auto">
          <a:xfrm flipH="1" flipV="1">
            <a:off x="4250267" y="3678767"/>
            <a:ext cx="1312333" cy="103716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2239" name="Text Box 58"/>
          <p:cNvSpPr txBox="1">
            <a:spLocks noChangeArrowheads="1"/>
          </p:cNvSpPr>
          <p:nvPr/>
        </p:nvSpPr>
        <p:spPr bwMode="auto">
          <a:xfrm flipH="1">
            <a:off x="7687734" y="5757333"/>
            <a:ext cx="7366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ORNL</a:t>
            </a:r>
          </a:p>
        </p:txBody>
      </p:sp>
      <p:grpSp>
        <p:nvGrpSpPr>
          <p:cNvPr id="2" name="Group 545"/>
          <p:cNvGrpSpPr>
            <a:grpSpLocks/>
          </p:cNvGrpSpPr>
          <p:nvPr/>
        </p:nvGrpSpPr>
        <p:grpSpPr bwMode="auto">
          <a:xfrm>
            <a:off x="1104904" y="1283355"/>
            <a:ext cx="945588" cy="2522357"/>
            <a:chOff x="334963" y="2170113"/>
            <a:chExt cx="1270000" cy="33877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34963" y="2787650"/>
              <a:ext cx="0" cy="21256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34963" y="2513013"/>
              <a:ext cx="123825" cy="2746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4963" y="4913313"/>
              <a:ext cx="123825" cy="2746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54026" y="2170113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3076" y="2170113"/>
              <a:ext cx="1365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73076" y="5553075"/>
              <a:ext cx="1365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54026" y="5187950"/>
              <a:ext cx="0" cy="3698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58813" y="2170113"/>
              <a:ext cx="395288" cy="1651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089026" y="2376488"/>
              <a:ext cx="274637" cy="4111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363663" y="2811463"/>
              <a:ext cx="157163" cy="4810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522413" y="3336925"/>
              <a:ext cx="82550" cy="47942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658813" y="5365750"/>
              <a:ext cx="395288" cy="1651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1089026" y="4913313"/>
              <a:ext cx="274637" cy="4111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V="1">
              <a:off x="1363663" y="4408488"/>
              <a:ext cx="157163" cy="4810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1522413" y="3884613"/>
              <a:ext cx="82550" cy="481012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46"/>
          <p:cNvGrpSpPr>
            <a:grpSpLocks/>
          </p:cNvGrpSpPr>
          <p:nvPr/>
        </p:nvGrpSpPr>
        <p:grpSpPr bwMode="auto">
          <a:xfrm>
            <a:off x="2436874" y="1274889"/>
            <a:ext cx="945588" cy="2525902"/>
            <a:chOff x="1773378" y="2703574"/>
            <a:chExt cx="1270102" cy="3392425"/>
          </a:xfrm>
        </p:grpSpPr>
        <p:grpSp>
          <p:nvGrpSpPr>
            <p:cNvPr id="4" name="Group 657"/>
            <p:cNvGrpSpPr>
              <a:grpSpLocks/>
            </p:cNvGrpSpPr>
            <p:nvPr/>
          </p:nvGrpSpPr>
          <p:grpSpPr bwMode="auto">
            <a:xfrm flipV="1">
              <a:off x="1773378" y="2703574"/>
              <a:ext cx="1270102" cy="3392425"/>
              <a:chOff x="1775460" y="1981200"/>
              <a:chExt cx="1270102" cy="338785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775460" y="2599479"/>
                <a:ext cx="0" cy="21243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775460" y="2323632"/>
                <a:ext cx="123835" cy="2758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775460" y="4723823"/>
                <a:ext cx="123835" cy="2758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892944" y="1981200"/>
                <a:ext cx="0" cy="3424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1911996" y="1981200"/>
                <a:ext cx="13812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11996" y="5364297"/>
                <a:ext cx="13812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892944" y="4999670"/>
                <a:ext cx="0" cy="3693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2105687" y="1981200"/>
                <a:ext cx="395320" cy="1648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 noChangeAspect="1"/>
              </p:cNvCxnSpPr>
              <p:nvPr/>
            </p:nvCxnSpPr>
            <p:spPr>
              <a:xfrm flipH="1" flipV="1">
                <a:off x="2529584" y="2187293"/>
                <a:ext cx="247670" cy="37096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804243" y="2623259"/>
                <a:ext cx="155587" cy="4803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2963005" y="3146418"/>
                <a:ext cx="82557" cy="48035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 flipV="1">
                <a:off x="2099336" y="5177227"/>
                <a:ext cx="395320" cy="1648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 flipV="1">
                <a:off x="2529584" y="4723823"/>
                <a:ext cx="274659" cy="4121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0800000" flipV="1">
                <a:off x="2804243" y="4219687"/>
                <a:ext cx="155587" cy="4787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 flipV="1">
                <a:off x="2963005" y="3696528"/>
                <a:ext cx="82557" cy="47877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>
              <a:cxnSpLocks noChangeAspect="1"/>
            </p:cNvCxnSpPr>
            <p:nvPr/>
          </p:nvCxnSpPr>
          <p:spPr bwMode="auto">
            <a:xfrm rot="480000" flipH="1">
              <a:off x="2276656" y="5964239"/>
              <a:ext cx="119072" cy="6984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7"/>
          <p:cNvGrpSpPr>
            <a:grpSpLocks/>
          </p:cNvGrpSpPr>
          <p:nvPr/>
        </p:nvGrpSpPr>
        <p:grpSpPr bwMode="auto">
          <a:xfrm>
            <a:off x="3811178" y="1266422"/>
            <a:ext cx="945588" cy="2538904"/>
            <a:chOff x="3302000" y="2703576"/>
            <a:chExt cx="1270000" cy="3409694"/>
          </a:xfrm>
        </p:grpSpPr>
        <p:cxnSp>
          <p:nvCxnSpPr>
            <p:cNvPr id="52" name="Straight Connector 51"/>
            <p:cNvCxnSpPr/>
            <p:nvPr/>
          </p:nvCxnSpPr>
          <p:spPr bwMode="auto">
            <a:xfrm flipV="1">
              <a:off x="3302000" y="3349639"/>
              <a:ext cx="0" cy="212867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302000" y="3073435"/>
              <a:ext cx="123825" cy="27620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438525" y="2708338"/>
              <a:ext cx="138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3419475" y="2703576"/>
              <a:ext cx="0" cy="3698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4330700" y="4971943"/>
              <a:ext cx="155575" cy="48256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489450" y="4448107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rot="10800000">
              <a:off x="3625850" y="2730561"/>
              <a:ext cx="395288" cy="1650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rot="10800000">
              <a:off x="4056063" y="2936920"/>
              <a:ext cx="274637" cy="41271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rot="10800000">
              <a:off x="4330700" y="3375038"/>
              <a:ext cx="155575" cy="47938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rot="10800000">
              <a:off x="4489450" y="3898873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646"/>
            <p:cNvGrpSpPr>
              <a:grpSpLocks noChangeAspect="1"/>
            </p:cNvGrpSpPr>
            <p:nvPr/>
          </p:nvGrpSpPr>
          <p:grpSpPr bwMode="auto">
            <a:xfrm>
              <a:off x="3302001" y="5486254"/>
              <a:ext cx="1030288" cy="627016"/>
              <a:chOff x="3427990" y="4046589"/>
              <a:chExt cx="1425609" cy="867602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rot="10800000" flipH="1" flipV="1">
                <a:off x="3427990" y="4059768"/>
                <a:ext cx="171337" cy="3799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 bwMode="auto">
              <a:xfrm rot="10800000" flipH="1" flipV="1">
                <a:off x="3590540" y="4439756"/>
                <a:ext cx="0" cy="47443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 rot="10800000">
                <a:off x="3619096" y="4901012"/>
                <a:ext cx="18891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auto">
              <a:xfrm rot="60000" flipH="1">
                <a:off x="3876101" y="4848297"/>
                <a:ext cx="237235" cy="54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auto">
              <a:xfrm rot="10800000" flipV="1">
                <a:off x="4473582" y="4046589"/>
                <a:ext cx="380017" cy="571079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cxnSpLocks noChangeAspect="1"/>
              </p:cNvCxnSpPr>
              <p:nvPr/>
            </p:nvCxnSpPr>
            <p:spPr bwMode="auto">
              <a:xfrm rot="120000" flipH="1">
                <a:off x="4001309" y="4597901"/>
                <a:ext cx="494240" cy="1339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54"/>
              <p:cNvSpPr>
                <a:spLocks noChangeArrowheads="1"/>
              </p:cNvSpPr>
              <p:nvPr/>
            </p:nvSpPr>
            <p:spPr bwMode="auto">
              <a:xfrm rot="10258769" flipH="1">
                <a:off x="3965036" y="4670108"/>
                <a:ext cx="138112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000" b="1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71" name="Oval 655"/>
              <p:cNvSpPr>
                <a:spLocks noChangeArrowheads="1"/>
              </p:cNvSpPr>
              <p:nvPr/>
            </p:nvSpPr>
            <p:spPr bwMode="auto">
              <a:xfrm rot="10800000" flipH="1">
                <a:off x="4495800" y="4694492"/>
                <a:ext cx="126654" cy="126642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000" b="1">
                  <a:cs typeface="Arial" charset="0"/>
                </a:endParaRPr>
              </a:p>
            </p:txBody>
          </p:sp>
        </p:grpSp>
        <p:cxnSp>
          <p:nvCxnSpPr>
            <p:cNvPr id="63" name="Straight Connector 62"/>
            <p:cNvCxnSpPr>
              <a:cxnSpLocks noChangeAspect="1"/>
            </p:cNvCxnSpPr>
            <p:nvPr/>
          </p:nvCxnSpPr>
          <p:spPr bwMode="auto">
            <a:xfrm rot="2700000" flipV="1">
              <a:off x="3829050" y="2813105"/>
              <a:ext cx="128588" cy="53971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552"/>
          <p:cNvSpPr txBox="1">
            <a:spLocks noChangeArrowheads="1"/>
          </p:cNvSpPr>
          <p:nvPr/>
        </p:nvSpPr>
        <p:spPr bwMode="auto">
          <a:xfrm flipH="1">
            <a:off x="3839546" y="3905795"/>
            <a:ext cx="813206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100" b="1" i="0" dirty="0" err="1">
                <a:latin typeface="Arial Narrow" pitchFamily="1" charset="0"/>
                <a:cs typeface="Arial" charset="0"/>
              </a:rPr>
              <a:t>Cryo</a:t>
            </a:r>
            <a:r>
              <a:rPr lang="en-US" sz="1100" b="1" i="0" dirty="0">
                <a:latin typeface="Arial Narrow" pitchFamily="1" charset="0"/>
                <a:cs typeface="Arial" charset="0"/>
              </a:rPr>
              <a:t>-pump</a:t>
            </a:r>
            <a:endParaRPr lang="en-US" sz="1050" b="1" i="0" dirty="0">
              <a:latin typeface="Arial Narrow" pitchFamily="1" charset="0"/>
              <a:cs typeface="Arial" charset="0"/>
            </a:endParaRPr>
          </a:p>
        </p:txBody>
      </p:sp>
      <p:sp>
        <p:nvSpPr>
          <p:cNvPr id="108" name="TextBox 556"/>
          <p:cNvSpPr txBox="1">
            <a:spLocks noChangeArrowheads="1"/>
          </p:cNvSpPr>
          <p:nvPr/>
        </p:nvSpPr>
        <p:spPr bwMode="auto">
          <a:xfrm>
            <a:off x="2474698" y="2077456"/>
            <a:ext cx="756470" cy="9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Lower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OBD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row of tiles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1168831" y="2065829"/>
            <a:ext cx="717264" cy="88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chemeClr val="tx1"/>
                </a:solidFill>
                <a:latin typeface="Arial Narrow" pitchFamily="1" charset="0"/>
              </a:rPr>
              <a:t>C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rgbClr val="00B0F0"/>
                </a:solidFill>
                <a:latin typeface="Arial Narrow" pitchFamily="1" charset="0"/>
              </a:rPr>
              <a:t>BN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rgbClr val="FF0000"/>
                </a:solidFill>
                <a:latin typeface="Arial Narrow" pitchFamily="1" charset="0"/>
              </a:rPr>
              <a:t>Li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rgbClr val="BFBFBF"/>
                </a:solidFill>
                <a:latin typeface="Arial Narrow" pitchFamily="1" charset="0"/>
              </a:rPr>
              <a:t>High-Z</a:t>
            </a:r>
          </a:p>
        </p:txBody>
      </p:sp>
      <p:sp>
        <p:nvSpPr>
          <p:cNvPr id="110" name="TextBox 558"/>
          <p:cNvSpPr txBox="1">
            <a:spLocks noChangeArrowheads="1"/>
          </p:cNvSpPr>
          <p:nvPr/>
        </p:nvSpPr>
        <p:spPr bwMode="auto">
          <a:xfrm>
            <a:off x="3811178" y="2145154"/>
            <a:ext cx="898308" cy="78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i="0" dirty="0" err="1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Cryo</a:t>
            </a:r>
            <a:r>
              <a:rPr lang="en-US" sz="14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+ </a:t>
            </a:r>
            <a:r>
              <a:rPr lang="en-US" sz="14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FW and OBD </a:t>
            </a:r>
            <a:endParaRPr lang="en-US" sz="14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i="0" dirty="0" smtClean="0">
                <a:solidFill>
                  <a:schemeClr val="tx1"/>
                </a:solidFill>
                <a:latin typeface="Arial Narrow" pitchFamily="1" charset="0"/>
              </a:rPr>
              <a:t>PFCs</a:t>
            </a:r>
            <a:endParaRPr lang="en-US" sz="14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</p:txBody>
      </p:sp>
      <p:sp>
        <p:nvSpPr>
          <p:cNvPr id="111" name="TextBox 560"/>
          <p:cNvSpPr txBox="1">
            <a:spLocks noChangeArrowheads="1"/>
          </p:cNvSpPr>
          <p:nvPr/>
        </p:nvSpPr>
        <p:spPr bwMode="auto">
          <a:xfrm>
            <a:off x="1422858" y="1029228"/>
            <a:ext cx="512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2015</a:t>
            </a:r>
          </a:p>
        </p:txBody>
      </p:sp>
      <p:sp>
        <p:nvSpPr>
          <p:cNvPr id="112" name="TextBox 561"/>
          <p:cNvSpPr txBox="1">
            <a:spLocks noChangeArrowheads="1"/>
          </p:cNvSpPr>
          <p:nvPr/>
        </p:nvSpPr>
        <p:spPr bwMode="auto">
          <a:xfrm>
            <a:off x="2720550" y="1020762"/>
            <a:ext cx="512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2016</a:t>
            </a:r>
          </a:p>
        </p:txBody>
      </p:sp>
      <p:sp>
        <p:nvSpPr>
          <p:cNvPr id="113" name="TextBox 562"/>
          <p:cNvSpPr txBox="1">
            <a:spLocks noChangeArrowheads="1"/>
          </p:cNvSpPr>
          <p:nvPr/>
        </p:nvSpPr>
        <p:spPr bwMode="auto">
          <a:xfrm>
            <a:off x="4129132" y="1012295"/>
            <a:ext cx="512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1" i="0" dirty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2017</a:t>
            </a:r>
          </a:p>
        </p:txBody>
      </p:sp>
      <p:sp>
        <p:nvSpPr>
          <p:cNvPr id="114" name="TextBox 563"/>
          <p:cNvSpPr txBox="1">
            <a:spLocks noChangeArrowheads="1"/>
          </p:cNvSpPr>
          <p:nvPr/>
        </p:nvSpPr>
        <p:spPr bwMode="auto">
          <a:xfrm>
            <a:off x="5431770" y="1020762"/>
            <a:ext cx="512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1" i="0" dirty="0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2018</a:t>
            </a:r>
            <a:endParaRPr lang="en-US" sz="1400" b="1" i="0" dirty="0">
              <a:solidFill>
                <a:srgbClr val="FF0000"/>
              </a:solidFill>
              <a:latin typeface="Arial Narrow" pitchFamily="1" charset="0"/>
              <a:cs typeface="Arial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H="1" flipV="1">
            <a:off x="4435266" y="3755683"/>
            <a:ext cx="68555" cy="13592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2878936" y="3744056"/>
            <a:ext cx="68555" cy="13592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>
            <a:spLocks noChangeArrowheads="1"/>
          </p:cNvSpPr>
          <p:nvPr/>
        </p:nvSpPr>
        <p:spPr bwMode="auto">
          <a:xfrm flipH="1">
            <a:off x="2380139" y="3914262"/>
            <a:ext cx="964500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100" b="1" i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High-Z tile row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 flipH="1">
            <a:off x="4681119" y="3905795"/>
            <a:ext cx="1106338" cy="2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100" b="1" i="0" dirty="0" err="1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Bakeable</a:t>
            </a:r>
            <a:r>
              <a:rPr lang="en-US" sz="1100" b="1" i="0" dirty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 </a:t>
            </a:r>
            <a:r>
              <a:rPr lang="en-US" sz="1100" b="1" i="0" dirty="0" err="1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cryo</a:t>
            </a:r>
            <a:r>
              <a:rPr lang="en-US" sz="1100" b="1" i="0" dirty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-baffle for </a:t>
            </a:r>
            <a:r>
              <a:rPr lang="en-US" sz="1100" b="1" i="0" dirty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liquid Li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rot="180000" flipH="1" flipV="1">
            <a:off x="5554696" y="3687321"/>
            <a:ext cx="113471" cy="22694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47"/>
          <p:cNvGrpSpPr>
            <a:grpSpLocks/>
          </p:cNvGrpSpPr>
          <p:nvPr/>
        </p:nvGrpSpPr>
        <p:grpSpPr bwMode="auto">
          <a:xfrm>
            <a:off x="5091358" y="1271343"/>
            <a:ext cx="945588" cy="2538904"/>
            <a:chOff x="3302000" y="2703576"/>
            <a:chExt cx="1270000" cy="3409694"/>
          </a:xfrm>
        </p:grpSpPr>
        <p:cxnSp>
          <p:nvCxnSpPr>
            <p:cNvPr id="122" name="Straight Connector 121"/>
            <p:cNvCxnSpPr/>
            <p:nvPr/>
          </p:nvCxnSpPr>
          <p:spPr bwMode="auto">
            <a:xfrm flipV="1">
              <a:off x="3302000" y="3349639"/>
              <a:ext cx="0" cy="212867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 flipV="1">
              <a:off x="3302000" y="3073435"/>
              <a:ext cx="123825" cy="27620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3438525" y="2708338"/>
              <a:ext cx="138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3419475" y="2703576"/>
              <a:ext cx="0" cy="3698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4330700" y="4971943"/>
              <a:ext cx="155575" cy="48256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4489450" y="4448107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 bwMode="auto">
            <a:xfrm rot="10800000">
              <a:off x="3625850" y="2730561"/>
              <a:ext cx="395288" cy="1650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 bwMode="auto">
            <a:xfrm rot="10800000">
              <a:off x="4056063" y="2936920"/>
              <a:ext cx="274637" cy="41271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4330700" y="3375038"/>
              <a:ext cx="155575" cy="47938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4489450" y="3898873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646"/>
            <p:cNvGrpSpPr>
              <a:grpSpLocks noChangeAspect="1"/>
            </p:cNvGrpSpPr>
            <p:nvPr/>
          </p:nvGrpSpPr>
          <p:grpSpPr bwMode="auto">
            <a:xfrm>
              <a:off x="3302001" y="5486254"/>
              <a:ext cx="1030288" cy="627016"/>
              <a:chOff x="3427990" y="4046589"/>
              <a:chExt cx="1425609" cy="867602"/>
            </a:xfrm>
          </p:grpSpPr>
          <p:cxnSp>
            <p:nvCxnSpPr>
              <p:cNvPr id="134" name="Straight Connector 133"/>
              <p:cNvCxnSpPr/>
              <p:nvPr/>
            </p:nvCxnSpPr>
            <p:spPr bwMode="auto">
              <a:xfrm rot="10800000" flipH="1" flipV="1">
                <a:off x="3427990" y="4059768"/>
                <a:ext cx="171337" cy="3799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auto">
              <a:xfrm rot="10800000" flipH="1" flipV="1">
                <a:off x="3590540" y="4439756"/>
                <a:ext cx="0" cy="47443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auto">
              <a:xfrm rot="10800000">
                <a:off x="3619096" y="4901012"/>
                <a:ext cx="18891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auto">
              <a:xfrm rot="60000" flipH="1">
                <a:off x="3876101" y="4848297"/>
                <a:ext cx="237235" cy="54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rot="10800000" flipV="1">
                <a:off x="4473582" y="4046589"/>
                <a:ext cx="380017" cy="571079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cxnSpLocks noChangeAspect="1"/>
              </p:cNvCxnSpPr>
              <p:nvPr/>
            </p:nvCxnSpPr>
            <p:spPr bwMode="auto">
              <a:xfrm rot="120000" flipH="1">
                <a:off x="4001309" y="4597901"/>
                <a:ext cx="494240" cy="133983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654"/>
              <p:cNvSpPr>
                <a:spLocks noChangeArrowheads="1"/>
              </p:cNvSpPr>
              <p:nvPr/>
            </p:nvSpPr>
            <p:spPr bwMode="auto">
              <a:xfrm rot="10258769" flipH="1">
                <a:off x="3965036" y="4670108"/>
                <a:ext cx="138112" cy="914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000" b="1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41" name="Oval 655"/>
              <p:cNvSpPr>
                <a:spLocks noChangeArrowheads="1"/>
              </p:cNvSpPr>
              <p:nvPr/>
            </p:nvSpPr>
            <p:spPr bwMode="auto">
              <a:xfrm rot="10800000" flipH="1">
                <a:off x="4495800" y="4694492"/>
                <a:ext cx="126654" cy="126642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000" b="1">
                  <a:cs typeface="Arial" charset="0"/>
                </a:endParaRPr>
              </a:p>
            </p:txBody>
          </p:sp>
        </p:grpSp>
        <p:cxnSp>
          <p:nvCxnSpPr>
            <p:cNvPr id="133" name="Straight Connector 132"/>
            <p:cNvCxnSpPr>
              <a:cxnSpLocks noChangeAspect="1"/>
            </p:cNvCxnSpPr>
            <p:nvPr/>
          </p:nvCxnSpPr>
          <p:spPr bwMode="auto">
            <a:xfrm rot="2700000" flipV="1">
              <a:off x="3829050" y="2813105"/>
              <a:ext cx="128588" cy="53971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572"/>
          <p:cNvSpPr txBox="1">
            <a:spLocks noChangeArrowheads="1"/>
          </p:cNvSpPr>
          <p:nvPr/>
        </p:nvSpPr>
        <p:spPr bwMode="auto">
          <a:xfrm>
            <a:off x="5091358" y="1957175"/>
            <a:ext cx="907764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 dirty="0" err="1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Cryo</a:t>
            </a:r>
            <a:r>
              <a:rPr lang="en-US" sz="14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1" charset="0"/>
              </a:rPr>
              <a:t>+ high-Z FW and</a:t>
            </a:r>
            <a:r>
              <a:rPr lang="en-US" sz="1400" i="0" dirty="0">
                <a:solidFill>
                  <a:schemeClr val="tx1"/>
                </a:solidFill>
                <a:latin typeface="Arial Narrow" pitchFamily="1" charset="0"/>
              </a:rPr>
              <a:t>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1" charset="0"/>
              </a:rPr>
              <a:t>OBD</a:t>
            </a:r>
            <a:endParaRPr lang="en-US" sz="14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+ liquid Li </a:t>
            </a:r>
            <a:r>
              <a:rPr lang="en-US" sz="1400" b="1" i="0" dirty="0" err="1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divertor</a:t>
            </a:r>
            <a:r>
              <a:rPr lang="en-US" sz="14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(LLD)</a:t>
            </a:r>
            <a:endParaRPr lang="en-US" sz="14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</p:txBody>
      </p:sp>
      <p:cxnSp>
        <p:nvCxnSpPr>
          <p:cNvPr id="152" name="Straight Connector 151"/>
          <p:cNvCxnSpPr>
            <a:cxnSpLocks noChangeAspect="1"/>
          </p:cNvCxnSpPr>
          <p:nvPr/>
        </p:nvCxnSpPr>
        <p:spPr bwMode="auto">
          <a:xfrm rot="840000" flipH="1">
            <a:off x="4170151" y="3637106"/>
            <a:ext cx="136165" cy="6906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8736FA9F-4A03-42A0-8783-614F46C95A9A}" type="slidenum">
              <a:rPr lang="en-US" sz="900" i="0"/>
              <a:pPr algn="r">
                <a:defRPr/>
              </a:pPr>
              <a:t>26</a:t>
            </a:fld>
            <a:endParaRPr lang="en-US" sz="9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3"/>
          <p:cNvSpPr>
            <a:spLocks noChangeArrowheads="1"/>
          </p:cNvSpPr>
          <p:nvPr/>
        </p:nvSpPr>
        <p:spPr bwMode="auto">
          <a:xfrm>
            <a:off x="25400" y="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sz="3600" i="0" dirty="0" err="1" smtClean="0">
                <a:solidFill>
                  <a:srgbClr val="FF0000"/>
                </a:solidFill>
              </a:rPr>
              <a:t>Divertor</a:t>
            </a:r>
            <a:r>
              <a:rPr lang="en-US" sz="3600" i="0" dirty="0" smtClean="0">
                <a:solidFill>
                  <a:srgbClr val="FF0000"/>
                </a:solidFill>
              </a:rPr>
              <a:t> </a:t>
            </a:r>
            <a:r>
              <a:rPr lang="en-US" sz="3600" i="0" dirty="0" err="1" smtClean="0">
                <a:solidFill>
                  <a:srgbClr val="FF0000"/>
                </a:solidFill>
              </a:rPr>
              <a:t>Cryo</a:t>
            </a:r>
            <a:r>
              <a:rPr lang="en-US" sz="3600" i="0" dirty="0" smtClean="0">
                <a:solidFill>
                  <a:srgbClr val="FF0000"/>
                </a:solidFill>
              </a:rPr>
              <a:t>-pump for particle control</a:t>
            </a:r>
          </a:p>
          <a:p>
            <a:pPr algn="ctr" eaLnBrk="0" hangingPunc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sz="2400" i="0" dirty="0" smtClean="0">
                <a:solidFill>
                  <a:srgbClr val="0000FF"/>
                </a:solidFill>
              </a:rPr>
              <a:t>Particle pumping for broad range of </a:t>
            </a:r>
            <a:r>
              <a:rPr lang="en-US" sz="2400" i="0" dirty="0" err="1" smtClean="0">
                <a:solidFill>
                  <a:srgbClr val="0000FF"/>
                </a:solidFill>
              </a:rPr>
              <a:t>divertor</a:t>
            </a:r>
            <a:r>
              <a:rPr lang="en-US" sz="2400" i="0" dirty="0" smtClean="0">
                <a:solidFill>
                  <a:srgbClr val="0000FF"/>
                </a:solidFill>
              </a:rPr>
              <a:t> parameters</a:t>
            </a:r>
            <a:endParaRPr lang="en-US" sz="1800" i="0" dirty="0">
              <a:solidFill>
                <a:srgbClr val="0000FF"/>
              </a:solidFill>
              <a:latin typeface="Helvetica Neue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" r="55959"/>
          <a:stretch>
            <a:fillRect/>
          </a:stretch>
        </p:blipFill>
        <p:spPr bwMode="auto">
          <a:xfrm>
            <a:off x="5505450" y="1045114"/>
            <a:ext cx="3195319" cy="351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800" y="977900"/>
            <a:ext cx="5080000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Basis for </a:t>
            </a:r>
            <a:r>
              <a:rPr lang="en-US" sz="1800" i="0" dirty="0" err="1" smtClean="0">
                <a:solidFill>
                  <a:schemeClr val="tx1"/>
                </a:solidFill>
              </a:rPr>
              <a:t>Divertor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i="0" dirty="0" err="1" smtClean="0">
                <a:solidFill>
                  <a:schemeClr val="tx1"/>
                </a:solidFill>
              </a:rPr>
              <a:t>Cryo</a:t>
            </a:r>
            <a:r>
              <a:rPr lang="en-US" sz="1800" i="0" dirty="0" smtClean="0">
                <a:solidFill>
                  <a:schemeClr val="tx1"/>
                </a:solidFill>
              </a:rPr>
              <a:t>-Pump Budget: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</a:t>
            </a:r>
            <a:r>
              <a:rPr lang="en-US" sz="1600" i="0" dirty="0" err="1" smtClean="0"/>
              <a:t>Divertor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cryo</a:t>
            </a:r>
            <a:r>
              <a:rPr lang="en-US" sz="1600" i="0" dirty="0" smtClean="0"/>
              <a:t>-pump is well developed. DIII-D has a long history of </a:t>
            </a:r>
            <a:r>
              <a:rPr lang="en-US" sz="1600" i="0" dirty="0" err="1" smtClean="0"/>
              <a:t>cryo</a:t>
            </a:r>
            <a:r>
              <a:rPr lang="en-US" sz="1600" i="0" dirty="0" smtClean="0"/>
              <a:t>-pump implementation.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NSTX-U will adopt DIII-D </a:t>
            </a:r>
            <a:r>
              <a:rPr lang="en-US" sz="1600" i="0" dirty="0" err="1" smtClean="0"/>
              <a:t>cryo</a:t>
            </a:r>
            <a:r>
              <a:rPr lang="en-US" sz="1600" i="0" dirty="0" smtClean="0"/>
              <a:t>-pump design.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Utilize DIII-D </a:t>
            </a:r>
            <a:r>
              <a:rPr lang="en-US" sz="1600" i="0" dirty="0" err="1" smtClean="0"/>
              <a:t>cryo</a:t>
            </a:r>
            <a:r>
              <a:rPr lang="en-US" sz="1600" i="0" dirty="0" smtClean="0"/>
              <a:t>-pump actual cost and adapt it to NSTX-U.</a:t>
            </a:r>
            <a:endParaRPr lang="en-US" sz="160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215900" y="2997200"/>
            <a:ext cx="508000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Cost Estimate Assumptions: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No credit taken for smaller radius of NSTX-U 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SWIP </a:t>
            </a:r>
            <a:r>
              <a:rPr lang="en-US" sz="1600" i="0" dirty="0" err="1" smtClean="0"/>
              <a:t>cryo</a:t>
            </a:r>
            <a:r>
              <a:rPr lang="en-US" sz="1600" i="0" dirty="0" smtClean="0"/>
              <a:t>-pump system design achieved 14,000 hours design effort reduction.  NSTX-U will take 50% of the credit.</a:t>
            </a:r>
            <a:endParaRPr lang="en-US" sz="160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3500" y="4758266"/>
            <a:ext cx="5959232" cy="1481667"/>
          </a:xfrm>
          <a:prstGeom prst="rect">
            <a:avLst/>
          </a:prstGeom>
        </p:spPr>
      </p:pic>
      <p:sp>
        <p:nvSpPr>
          <p:cNvPr id="8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8736FA9F-4A03-42A0-8783-614F46C95A9A}" type="slidenum">
              <a:rPr lang="en-US" sz="900" i="0"/>
              <a:pPr algn="r">
                <a:defRPr/>
              </a:pPr>
              <a:t>27</a:t>
            </a:fld>
            <a:endParaRPr lang="en-US" sz="900" i="0"/>
          </a:p>
        </p:txBody>
      </p:sp>
    </p:spTree>
    <p:extLst>
      <p:ext uri="{BB962C8B-B14F-4D97-AF65-F5344CB8AC3E}">
        <p14:creationId xmlns="" xmlns:p14="http://schemas.microsoft.com/office/powerpoint/2010/main" val="20169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3"/>
          <p:cNvSpPr>
            <a:spLocks noChangeArrowheads="1"/>
          </p:cNvSpPr>
          <p:nvPr/>
        </p:nvSpPr>
        <p:spPr bwMode="auto">
          <a:xfrm>
            <a:off x="25400" y="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sz="3600" i="0" dirty="0" smtClean="0">
                <a:solidFill>
                  <a:srgbClr val="FF0000"/>
                </a:solidFill>
              </a:rPr>
              <a:t>1 MW 28 GHz </a:t>
            </a:r>
            <a:r>
              <a:rPr lang="en-US" sz="3600" i="0" dirty="0" err="1" smtClean="0">
                <a:solidFill>
                  <a:srgbClr val="FF0000"/>
                </a:solidFill>
              </a:rPr>
              <a:t>Gyrotron</a:t>
            </a:r>
            <a:r>
              <a:rPr lang="en-US" sz="3600" i="0" dirty="0" smtClean="0">
                <a:solidFill>
                  <a:srgbClr val="FF0000"/>
                </a:solidFill>
              </a:rPr>
              <a:t> System </a:t>
            </a:r>
          </a:p>
          <a:p>
            <a:pPr algn="ctr" eaLnBrk="0" hangingPunc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sz="2400" i="0" dirty="0" smtClean="0">
                <a:solidFill>
                  <a:srgbClr val="0000FF"/>
                </a:solidFill>
              </a:rPr>
              <a:t>For bridging the start-up temperature gap and EBW research</a:t>
            </a:r>
            <a:endParaRPr lang="en-US" sz="1800" i="0" dirty="0">
              <a:solidFill>
                <a:srgbClr val="0000FF"/>
              </a:solidFill>
              <a:latin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950" y="1333500"/>
            <a:ext cx="4200050" cy="2459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003300"/>
            <a:ext cx="4762500" cy="369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Aft>
                <a:spcPts val="300"/>
              </a:spcAft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Basis for 1 MW 28 GHz </a:t>
            </a:r>
            <a:r>
              <a:rPr lang="en-US" sz="1800" i="0" dirty="0" err="1" smtClean="0">
                <a:solidFill>
                  <a:schemeClr val="tx1"/>
                </a:solidFill>
              </a:rPr>
              <a:t>Gyrotron</a:t>
            </a:r>
            <a:r>
              <a:rPr lang="en-US" sz="1800" i="0" dirty="0" smtClean="0">
                <a:solidFill>
                  <a:schemeClr val="tx1"/>
                </a:solidFill>
              </a:rPr>
              <a:t> Budget:</a:t>
            </a:r>
          </a:p>
          <a:p>
            <a:pPr marL="182880" indent="-457200">
              <a:spcAft>
                <a:spcPts val="300"/>
              </a:spcAft>
              <a:buNone/>
            </a:pPr>
            <a:r>
              <a:rPr lang="en-US" sz="1600" i="0" dirty="0" smtClean="0"/>
              <a:t>•  System is well defined.  Similar system working in Japan (Tsukuba and QUEST).</a:t>
            </a:r>
          </a:p>
          <a:p>
            <a:pPr marL="182880" indent="-457200">
              <a:spcAft>
                <a:spcPts val="300"/>
              </a:spcAft>
              <a:buNone/>
            </a:pPr>
            <a:r>
              <a:rPr lang="en-US" sz="1600" i="0" dirty="0" smtClean="0"/>
              <a:t>•  PPPL has a collaboration with DIII-D on ECH.  Some internal ECH expertise.</a:t>
            </a:r>
          </a:p>
          <a:p>
            <a:pPr marL="182880" indent="-457200">
              <a:spcAft>
                <a:spcPts val="300"/>
              </a:spcAft>
              <a:buNone/>
            </a:pPr>
            <a:r>
              <a:rPr lang="en-US" sz="1600" i="0" dirty="0" smtClean="0"/>
              <a:t>• ~ 50% of budget is procurement</a:t>
            </a:r>
          </a:p>
          <a:p>
            <a:pPr marL="182880" indent="-457200">
              <a:spcAft>
                <a:spcPts val="300"/>
              </a:spcAft>
              <a:buNone/>
            </a:pPr>
            <a:r>
              <a:rPr lang="en-US" sz="1600" i="0" dirty="0" smtClean="0"/>
              <a:t>•  Antenna and waveguide is </a:t>
            </a:r>
            <a:r>
              <a:rPr lang="en-US" sz="1600" i="0" dirty="0" err="1" smtClean="0"/>
              <a:t>costed</a:t>
            </a:r>
            <a:r>
              <a:rPr lang="en-US" sz="1600" i="0" dirty="0" smtClean="0"/>
              <a:t> elsewhere.</a:t>
            </a:r>
          </a:p>
          <a:p>
            <a:pPr marL="182880" indent="-457200">
              <a:spcAft>
                <a:spcPts val="300"/>
              </a:spcAft>
              <a:buNone/>
            </a:pPr>
            <a:r>
              <a:rPr lang="en-US" sz="1600" i="0" dirty="0" smtClean="0"/>
              <a:t>•  But with some implementation uncertainties:</a:t>
            </a:r>
          </a:p>
          <a:p>
            <a:pPr marL="182880" indent="-457200">
              <a:spcAft>
                <a:spcPts val="300"/>
              </a:spcAft>
              <a:buNone/>
            </a:pPr>
            <a:r>
              <a:rPr lang="en-US" sz="1600" i="0" dirty="0"/>
              <a:t>	</a:t>
            </a:r>
            <a:r>
              <a:rPr lang="en-US" sz="1600" i="0" dirty="0" smtClean="0"/>
              <a:t>- Actual location is not finalized.</a:t>
            </a:r>
          </a:p>
          <a:p>
            <a:pPr marL="182880" indent="-457200">
              <a:spcAft>
                <a:spcPts val="300"/>
              </a:spcAft>
              <a:buNone/>
            </a:pPr>
            <a:r>
              <a:rPr lang="en-US" sz="1600" i="0" dirty="0"/>
              <a:t>	</a:t>
            </a:r>
            <a:r>
              <a:rPr lang="en-US" sz="1600" i="0" dirty="0" smtClean="0"/>
              <a:t>- Power supply configuration not finalized.  Utilize NBI power supply?  Need for a polarity switch.  Procure a new power supply?</a:t>
            </a:r>
            <a:endParaRPr lang="en-US" sz="1600" i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600" y="4813301"/>
            <a:ext cx="7730068" cy="1418218"/>
          </a:xfrm>
          <a:prstGeom prst="rect">
            <a:avLst/>
          </a:prstGeom>
        </p:spPr>
      </p:pic>
      <p:sp>
        <p:nvSpPr>
          <p:cNvPr id="7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8736FA9F-4A03-42A0-8783-614F46C95A9A}" type="slidenum">
              <a:rPr lang="en-US" sz="900" i="0"/>
              <a:pPr algn="r">
                <a:defRPr/>
              </a:pPr>
              <a:t>28</a:t>
            </a:fld>
            <a:endParaRPr lang="en-US" sz="900" i="0"/>
          </a:p>
        </p:txBody>
      </p:sp>
    </p:spTree>
    <p:extLst>
      <p:ext uri="{BB962C8B-B14F-4D97-AF65-F5344CB8AC3E}">
        <p14:creationId xmlns="" xmlns:p14="http://schemas.microsoft.com/office/powerpoint/2010/main" val="31908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5000"/>
              </a:lnSpc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Partial NCC Coils - New </a:t>
            </a:r>
            <a:r>
              <a:rPr lang="en-US" sz="2400" i="0" dirty="0">
                <a:solidFill>
                  <a:srgbClr val="FF0000"/>
                </a:solidFill>
              </a:rPr>
              <a:t>MHD and Plasma Control Tools </a:t>
            </a:r>
            <a:r>
              <a:rPr lang="en-US" sz="2000" i="0" dirty="0" smtClean="0">
                <a:solidFill>
                  <a:srgbClr val="0000FF"/>
                </a:solidFill>
                <a:latin typeface="Helvetica Neue" charset="0"/>
              </a:rPr>
              <a:t>Sustain high </a:t>
            </a:r>
            <a:r>
              <a:rPr lang="en-US" sz="2000" i="0" dirty="0">
                <a:solidFill>
                  <a:srgbClr val="0000FF"/>
                </a:solidFill>
                <a:latin typeface="Symbol" charset="0"/>
                <a:sym typeface="Symbol" charset="0"/>
              </a:rPr>
              <a:t></a:t>
            </a:r>
            <a:r>
              <a:rPr lang="en-US" sz="2000" i="0" baseline="-25000" dirty="0" smtClean="0">
                <a:solidFill>
                  <a:srgbClr val="0000FF"/>
                </a:solidFill>
                <a:latin typeface="Helvetica Neue" charset="0"/>
              </a:rPr>
              <a:t>N</a:t>
            </a:r>
            <a:r>
              <a:rPr lang="en-US" sz="2000" i="0" dirty="0" smtClean="0">
                <a:solidFill>
                  <a:srgbClr val="0000FF"/>
                </a:solidFill>
                <a:latin typeface="Helvetica Neue" charset="0"/>
              </a:rPr>
              <a:t>, control rotation, modify edge transport</a:t>
            </a:r>
            <a:endParaRPr lang="en-US" sz="2400" i="0" dirty="0">
              <a:solidFill>
                <a:srgbClr val="090CFF"/>
              </a:solidFill>
              <a:latin typeface="Arial" charset="0"/>
            </a:endParaRPr>
          </a:p>
        </p:txBody>
      </p:sp>
      <p:sp>
        <p:nvSpPr>
          <p:cNvPr id="15366" name="Rectangle 55"/>
          <p:cNvSpPr>
            <a:spLocks noChangeArrowheads="1"/>
          </p:cNvSpPr>
          <p:nvPr/>
        </p:nvSpPr>
        <p:spPr bwMode="auto">
          <a:xfrm>
            <a:off x="5275263" y="976313"/>
            <a:ext cx="329565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i="0" dirty="0">
                <a:solidFill>
                  <a:srgbClr val="1238FF"/>
                </a:solidFill>
              </a:rPr>
              <a:t>Partial NCC option (2 x 6 odd parity) 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5524500" y="1365250"/>
            <a:ext cx="2717800" cy="2838450"/>
            <a:chOff x="1752600" y="1905000"/>
            <a:chExt cx="1824930" cy="2073406"/>
          </a:xfrm>
        </p:grpSpPr>
        <p:pic>
          <p:nvPicPr>
            <p:cNvPr id="15379" name="Picture 97" descr="plot2NSTXv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9050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1879810" y="2406707"/>
              <a:ext cx="1222168" cy="662528"/>
              <a:chOff x="1879810" y="2406707"/>
              <a:chExt cx="1222168" cy="662528"/>
            </a:xfrm>
          </p:grpSpPr>
          <p:sp>
            <p:nvSpPr>
              <p:cNvPr id="15394" name="Freeform 10"/>
              <p:cNvSpPr>
                <a:spLocks/>
              </p:cNvSpPr>
              <p:nvPr/>
            </p:nvSpPr>
            <p:spPr bwMode="auto">
              <a:xfrm>
                <a:off x="2881484" y="2802086"/>
                <a:ext cx="220494" cy="264477"/>
              </a:xfrm>
              <a:custGeom>
                <a:avLst/>
                <a:gdLst>
                  <a:gd name="T0" fmla="*/ 130175878 w 350"/>
                  <a:gd name="T1" fmla="*/ 0 h 396"/>
                  <a:gd name="T2" fmla="*/ 88900661 w 350"/>
                  <a:gd name="T3" fmla="*/ 14273744 h 396"/>
                  <a:gd name="T4" fmla="*/ 46831666 w 350"/>
                  <a:gd name="T5" fmla="*/ 26762935 h 396"/>
                  <a:gd name="T6" fmla="*/ 0 w 350"/>
                  <a:gd name="T7" fmla="*/ 36575967 h 396"/>
                  <a:gd name="T8" fmla="*/ 11906046 w 350"/>
                  <a:gd name="T9" fmla="*/ 176636575 h 396"/>
                  <a:gd name="T10" fmla="*/ 51594336 w 350"/>
                  <a:gd name="T11" fmla="*/ 168607427 h 396"/>
                  <a:gd name="T12" fmla="*/ 107950712 w 350"/>
                  <a:gd name="T13" fmla="*/ 154333683 h 396"/>
                  <a:gd name="T14" fmla="*/ 138907440 w 350"/>
                  <a:gd name="T15" fmla="*/ 142736768 h 3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12"/>
              <p:cNvSpPr>
                <a:spLocks/>
              </p:cNvSpPr>
              <p:nvPr/>
            </p:nvSpPr>
            <p:spPr bwMode="auto">
              <a:xfrm>
                <a:off x="2122984" y="2770029"/>
                <a:ext cx="328851" cy="299206"/>
              </a:xfrm>
              <a:custGeom>
                <a:avLst/>
                <a:gdLst>
                  <a:gd name="T0" fmla="*/ 30956723 w 522"/>
                  <a:gd name="T1" fmla="*/ 0 h 448"/>
                  <a:gd name="T2" fmla="*/ 71438155 w 522"/>
                  <a:gd name="T3" fmla="*/ 19626044 h 448"/>
                  <a:gd name="T4" fmla="*/ 120651148 w 522"/>
                  <a:gd name="T5" fmla="*/ 37468205 h 448"/>
                  <a:gd name="T6" fmla="*/ 160338802 w 522"/>
                  <a:gd name="T7" fmla="*/ 48173502 h 448"/>
                  <a:gd name="T8" fmla="*/ 188914190 w 522"/>
                  <a:gd name="T9" fmla="*/ 54418091 h 448"/>
                  <a:gd name="T10" fmla="*/ 207170460 w 522"/>
                  <a:gd name="T11" fmla="*/ 57986524 h 448"/>
                  <a:gd name="T12" fmla="*/ 195264416 w 522"/>
                  <a:gd name="T13" fmla="*/ 199830872 h 448"/>
                  <a:gd name="T14" fmla="*/ 149226536 w 522"/>
                  <a:gd name="T15" fmla="*/ 189125575 h 448"/>
                  <a:gd name="T16" fmla="*/ 92075760 w 522"/>
                  <a:gd name="T17" fmla="*/ 173960238 h 448"/>
                  <a:gd name="T18" fmla="*/ 42862767 w 522"/>
                  <a:gd name="T19" fmla="*/ 156118077 h 448"/>
                  <a:gd name="T20" fmla="*/ 0 w 522"/>
                  <a:gd name="T21" fmla="*/ 136491366 h 448"/>
                  <a:gd name="T22" fmla="*/ 30956723 w 522"/>
                  <a:gd name="T23" fmla="*/ 0 h 4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4"/>
              <p:cNvSpPr>
                <a:spLocks/>
              </p:cNvSpPr>
              <p:nvPr/>
            </p:nvSpPr>
            <p:spPr bwMode="auto">
              <a:xfrm>
                <a:off x="1879810" y="2406707"/>
                <a:ext cx="83158" cy="260470"/>
              </a:xfrm>
              <a:custGeom>
                <a:avLst/>
                <a:gdLst>
                  <a:gd name="T0" fmla="*/ 0 w 132"/>
                  <a:gd name="T1" fmla="*/ 173960566 h 390"/>
                  <a:gd name="T2" fmla="*/ 1587562 w 132"/>
                  <a:gd name="T3" fmla="*/ 146305331 h 390"/>
                  <a:gd name="T4" fmla="*/ 52388280 w 132"/>
                  <a:gd name="T5" fmla="*/ 0 h 390"/>
                  <a:gd name="T6" fmla="*/ 42862909 w 132"/>
                  <a:gd name="T7" fmla="*/ 36575999 h 390"/>
                  <a:gd name="T8" fmla="*/ 41275347 w 132"/>
                  <a:gd name="T9" fmla="*/ 56202747 h 390"/>
                  <a:gd name="T10" fmla="*/ 42069128 w 132"/>
                  <a:gd name="T11" fmla="*/ 74936551 h 390"/>
                  <a:gd name="T12" fmla="*/ 46831814 w 132"/>
                  <a:gd name="T13" fmla="*/ 96347185 h 390"/>
                  <a:gd name="T14" fmla="*/ 52388280 w 132"/>
                  <a:gd name="T15" fmla="*/ 106160225 h 3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1915476" y="3357811"/>
              <a:ext cx="928292" cy="438696"/>
              <a:chOff x="1915476" y="3357811"/>
              <a:chExt cx="928292" cy="438696"/>
            </a:xfrm>
          </p:grpSpPr>
          <p:sp>
            <p:nvSpPr>
              <p:cNvPr id="15392" name="Freeform 24"/>
              <p:cNvSpPr>
                <a:spLocks/>
              </p:cNvSpPr>
              <p:nvPr/>
            </p:nvSpPr>
            <p:spPr bwMode="auto">
              <a:xfrm>
                <a:off x="2491093" y="3641830"/>
                <a:ext cx="352675" cy="154677"/>
              </a:xfrm>
              <a:custGeom>
                <a:avLst/>
                <a:gdLst>
                  <a:gd name="T0" fmla="*/ 0 w 560"/>
                  <a:gd name="T1" fmla="*/ 0 h 232"/>
                  <a:gd name="T2" fmla="*/ 8725557 w 560"/>
                  <a:gd name="T3" fmla="*/ 96013081 h 232"/>
                  <a:gd name="T4" fmla="*/ 81703462 w 560"/>
                  <a:gd name="T5" fmla="*/ 101346771 h 232"/>
                  <a:gd name="T6" fmla="*/ 113432876 w 560"/>
                  <a:gd name="T7" fmla="*/ 103124889 h 232"/>
                  <a:gd name="T8" fmla="*/ 161026997 w 560"/>
                  <a:gd name="T9" fmla="*/ 99568652 h 232"/>
                  <a:gd name="T10" fmla="*/ 209414636 w 560"/>
                  <a:gd name="T11" fmla="*/ 96901807 h 232"/>
                  <a:gd name="T12" fmla="*/ 222106528 w 560"/>
                  <a:gd name="T13" fmla="*/ 0 h 232"/>
                  <a:gd name="T14" fmla="*/ 166579738 w 560"/>
                  <a:gd name="T15" fmla="*/ 5334356 h 232"/>
                  <a:gd name="T16" fmla="*/ 108673652 w 560"/>
                  <a:gd name="T17" fmla="*/ 8001201 h 232"/>
                  <a:gd name="T18" fmla="*/ 46007713 w 560"/>
                  <a:gd name="T19" fmla="*/ 5334356 h 232"/>
                  <a:gd name="T20" fmla="*/ 0 w 560"/>
                  <a:gd name="T21" fmla="*/ 0 h 2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6"/>
              <p:cNvSpPr>
                <a:spLocks/>
              </p:cNvSpPr>
              <p:nvPr/>
            </p:nvSpPr>
            <p:spPr bwMode="auto">
              <a:xfrm>
                <a:off x="1915476" y="3357811"/>
                <a:ext cx="173819" cy="293353"/>
              </a:xfrm>
              <a:custGeom>
                <a:avLst/>
                <a:gdLst>
                  <a:gd name="T0" fmla="*/ 109467553 w 276"/>
                  <a:gd name="T1" fmla="*/ 195581779 h 440"/>
                  <a:gd name="T2" fmla="*/ 84083682 w 276"/>
                  <a:gd name="T3" fmla="*/ 172467562 h 440"/>
                  <a:gd name="T4" fmla="*/ 57113397 w 276"/>
                  <a:gd name="T5" fmla="*/ 141352143 h 440"/>
                  <a:gd name="T6" fmla="*/ 44421461 w 276"/>
                  <a:gd name="T7" fmla="*/ 121794165 h 440"/>
                  <a:gd name="T8" fmla="*/ 38075808 w 276"/>
                  <a:gd name="T9" fmla="*/ 112904236 h 440"/>
                  <a:gd name="T10" fmla="*/ 0 w 276"/>
                  <a:gd name="T11" fmla="*/ 0 h 440"/>
                  <a:gd name="T12" fmla="*/ 28556698 w 276"/>
                  <a:gd name="T13" fmla="*/ 42672194 h 440"/>
                  <a:gd name="T14" fmla="*/ 45214982 w 276"/>
                  <a:gd name="T15" fmla="*/ 59563327 h 440"/>
                  <a:gd name="T16" fmla="*/ 61873266 w 276"/>
                  <a:gd name="T17" fmla="*/ 73787613 h 440"/>
                  <a:gd name="T18" fmla="*/ 76944507 w 276"/>
                  <a:gd name="T19" fmla="*/ 86233781 h 440"/>
                  <a:gd name="T20" fmla="*/ 99948444 w 276"/>
                  <a:gd name="T21" fmla="*/ 102236187 h 440"/>
                  <a:gd name="T22" fmla="*/ 108674032 w 276"/>
                  <a:gd name="T23" fmla="*/ 106681152 h 4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756167" y="2489929"/>
              <a:ext cx="1818986" cy="1174613"/>
              <a:chOff x="296" y="1708"/>
              <a:chExt cx="2888" cy="1756"/>
            </a:xfrm>
          </p:grpSpPr>
          <p:sp>
            <p:nvSpPr>
              <p:cNvPr id="15383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5390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1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6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5388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9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>
          <a:xfrm>
            <a:off x="169333" y="1054100"/>
            <a:ext cx="47498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Basis for Partial NCC Budget: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NCC utilized the cost actuals from the DIII-D I-Coil work.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Actual hours spent on the I-coil tasks are the same for the NCC coils by the PPPL personnel with similar skills ($).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M&amp;S cost is inflation adjusted.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DIII-D spent significant R&amp;D and Testing of I-Coils.  Assume the same level of effort for the NCC coil R&amp;D and Testing.  This may generate savings.</a:t>
            </a:r>
            <a:endParaRPr lang="en-US" sz="1600" i="0" dirty="0"/>
          </a:p>
        </p:txBody>
      </p:sp>
      <p:sp>
        <p:nvSpPr>
          <p:cNvPr id="57" name="TextBox 56"/>
          <p:cNvSpPr txBox="1"/>
          <p:nvPr/>
        </p:nvSpPr>
        <p:spPr>
          <a:xfrm>
            <a:off x="194733" y="4250267"/>
            <a:ext cx="4686300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Cost Estimate Assumptions: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The # of coils are the same for NCC and I-Coil systems.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No credit taken for the NCC coil size to be half that of the I-Coil.  </a:t>
            </a:r>
          </a:p>
          <a:p>
            <a:pPr marL="182880" indent="-457200">
              <a:spcAft>
                <a:spcPts val="0"/>
              </a:spcAft>
              <a:buNone/>
            </a:pPr>
            <a:r>
              <a:rPr lang="en-US" sz="1600" i="0" dirty="0" smtClean="0"/>
              <a:t>•  NCC (RWM) diagnostics are separately funded.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5267" y="4406900"/>
            <a:ext cx="4165279" cy="1870846"/>
          </a:xfrm>
          <a:prstGeom prst="rect">
            <a:avLst/>
          </a:prstGeom>
        </p:spPr>
      </p:pic>
      <p:sp>
        <p:nvSpPr>
          <p:cNvPr id="27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8736FA9F-4A03-42A0-8783-614F46C95A9A}" type="slidenum">
              <a:rPr lang="en-US" sz="900" i="0"/>
              <a:pPr algn="r">
                <a:defRPr/>
              </a:pPr>
              <a:t>29</a:t>
            </a:fld>
            <a:endParaRPr lang="en-US" sz="900" i="0"/>
          </a:p>
        </p:txBody>
      </p:sp>
    </p:spTree>
    <p:extLst>
      <p:ext uri="{BB962C8B-B14F-4D97-AF65-F5344CB8AC3E}">
        <p14:creationId xmlns="" xmlns:p14="http://schemas.microsoft.com/office/powerpoint/2010/main" val="5174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1.1a “Support the FES joint research target (1)</a:t>
            </a:r>
            <a:br>
              <a:rPr lang="en-US" dirty="0" smtClean="0"/>
            </a:br>
            <a:r>
              <a:rPr lang="en-US" sz="1400" dirty="0" smtClean="0"/>
              <a:t>to explore enhanced confinement regimes without large edge instabilities, but with acceptable edge particle transport and a strong thermal transport barrier and to extrapolate these regimes to ITER.”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sz="2000" dirty="0" smtClean="0"/>
              <a:t>Stefan Gerhardt (PPPL) was JRT leader and coordinated group </a:t>
            </a:r>
            <a:r>
              <a:rPr lang="en-US" sz="2000" dirty="0" err="1" smtClean="0"/>
              <a:t>telecons</a:t>
            </a:r>
            <a:r>
              <a:rPr lang="en-US" sz="2000" dirty="0" smtClean="0"/>
              <a:t> and discussions/meetings between the participating researchers</a:t>
            </a:r>
          </a:p>
          <a:p>
            <a:r>
              <a:rPr lang="en-US" sz="2000" dirty="0" smtClean="0"/>
              <a:t>NSTX team contributed data from Enhanced Pedestal H-mode (EP H-mode) – an attractive regime of nearly stationary high confinement + high </a:t>
            </a:r>
            <a:r>
              <a:rPr lang="en-US" sz="2000" dirty="0" smtClean="0">
                <a:latin typeface="Symbol" pitchFamily="18" charset="2"/>
              </a:rPr>
              <a:t>b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NSTX research into EP H-mode developed: </a:t>
            </a:r>
          </a:p>
          <a:p>
            <a:pPr lvl="1"/>
            <a:r>
              <a:rPr lang="en-US" sz="1600" dirty="0" smtClean="0"/>
              <a:t>Better understanding of the range of ion temperature profile shapes in EPH</a:t>
            </a:r>
          </a:p>
          <a:p>
            <a:pPr lvl="1"/>
            <a:r>
              <a:rPr lang="en-US" sz="1600" dirty="0" smtClean="0"/>
              <a:t>Improved correlations between T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pedestal parameters and the edge rotation shear</a:t>
            </a:r>
          </a:p>
          <a:p>
            <a:pPr lvl="1"/>
            <a:r>
              <a:rPr lang="en-US" sz="1600" dirty="0" smtClean="0"/>
              <a:t>An assessment of turbulence as inferred from the edge </a:t>
            </a:r>
            <a:r>
              <a:rPr lang="en-US" sz="1600" dirty="0" err="1" smtClean="0"/>
              <a:t>reflectometer</a:t>
            </a:r>
            <a:r>
              <a:rPr lang="en-US" sz="1600" dirty="0" smtClean="0"/>
              <a:t> (UCLA), and examined those results with XGC0 and GS2 modeling 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5825"/>
            <a:ext cx="3505200" cy="256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001" y="2413342"/>
            <a:ext cx="3666199" cy="26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5000"/>
              </a:lnSpc>
              <a:buFontTx/>
              <a:buNone/>
            </a:pPr>
            <a:r>
              <a:rPr lang="en-US" sz="2800" i="0" dirty="0" err="1" smtClean="0">
                <a:solidFill>
                  <a:srgbClr val="FF0000"/>
                </a:solidFill>
              </a:rPr>
              <a:t>Divertor</a:t>
            </a:r>
            <a:r>
              <a:rPr lang="en-US" sz="2800" i="0" dirty="0" smtClean="0">
                <a:solidFill>
                  <a:srgbClr val="FF0000"/>
                </a:solidFill>
              </a:rPr>
              <a:t> Thomson Scattering System </a:t>
            </a:r>
          </a:p>
          <a:p>
            <a:pPr algn="ctr" eaLnBrk="0" hangingPunct="0">
              <a:lnSpc>
                <a:spcPct val="95000"/>
              </a:lnSpc>
              <a:buFontTx/>
              <a:buNone/>
            </a:pPr>
            <a:r>
              <a:rPr lang="en-US" sz="2000" i="0" dirty="0" smtClean="0">
                <a:solidFill>
                  <a:srgbClr val="0000FF"/>
                </a:solidFill>
                <a:latin typeface="Helvetica Neue" charset="0"/>
              </a:rPr>
              <a:t>For </a:t>
            </a:r>
            <a:r>
              <a:rPr lang="en-US" sz="2000" i="0" dirty="0" err="1" smtClean="0">
                <a:solidFill>
                  <a:srgbClr val="0000FF"/>
                </a:solidFill>
                <a:latin typeface="Helvetica Neue" charset="0"/>
              </a:rPr>
              <a:t>divertor</a:t>
            </a:r>
            <a:r>
              <a:rPr lang="en-US" sz="2000" i="0" dirty="0" smtClean="0">
                <a:solidFill>
                  <a:srgbClr val="0000FF"/>
                </a:solidFill>
                <a:latin typeface="Helvetica Neue" charset="0"/>
              </a:rPr>
              <a:t> and SOL heat and particle transport studies </a:t>
            </a:r>
            <a:endParaRPr lang="en-US" sz="2400" i="0" dirty="0">
              <a:solidFill>
                <a:srgbClr val="090CFF"/>
              </a:solidFill>
              <a:latin typeface="Arial" charset="0"/>
            </a:endParaRPr>
          </a:p>
        </p:txBody>
      </p:sp>
      <p:sp>
        <p:nvSpPr>
          <p:cNvPr id="15366" name="Rectangle 55"/>
          <p:cNvSpPr>
            <a:spLocks noChangeArrowheads="1"/>
          </p:cNvSpPr>
          <p:nvPr/>
        </p:nvSpPr>
        <p:spPr bwMode="auto">
          <a:xfrm>
            <a:off x="5008563" y="989013"/>
            <a:ext cx="3557384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i="0" dirty="0" err="1" smtClean="0">
                <a:solidFill>
                  <a:srgbClr val="1238FF"/>
                </a:solidFill>
              </a:rPr>
              <a:t>Divertor</a:t>
            </a:r>
            <a:r>
              <a:rPr lang="en-US" sz="1400" i="0" dirty="0" smtClean="0">
                <a:solidFill>
                  <a:srgbClr val="1238FF"/>
                </a:solidFill>
              </a:rPr>
              <a:t> Thomson Scattering Geometry</a:t>
            </a:r>
            <a:endParaRPr lang="en-US" sz="1400" i="0" dirty="0">
              <a:solidFill>
                <a:srgbClr val="1238FF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588933" y="1273202"/>
            <a:ext cx="4229100" cy="2807732"/>
            <a:chOff x="2366433" y="1806602"/>
            <a:chExt cx="4229100" cy="280773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6433" y="2175934"/>
              <a:ext cx="4229100" cy="24384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578100" y="1806602"/>
              <a:ext cx="1004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Beam path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51400" y="1822504"/>
              <a:ext cx="1457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Collection optics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179437" y="2137834"/>
              <a:ext cx="401963" cy="85936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537200" y="2137834"/>
              <a:ext cx="233037" cy="99906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39700" y="1007533"/>
            <a:ext cx="43688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Aft>
                <a:spcPts val="1200"/>
              </a:spcAft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Basis for </a:t>
            </a:r>
            <a:r>
              <a:rPr lang="en-US" sz="1800" i="0" dirty="0" err="1" smtClean="0">
                <a:solidFill>
                  <a:schemeClr val="tx1"/>
                </a:solidFill>
              </a:rPr>
              <a:t>Divertor</a:t>
            </a:r>
            <a:r>
              <a:rPr lang="en-US" sz="1800" i="0" dirty="0" smtClean="0">
                <a:solidFill>
                  <a:schemeClr val="tx1"/>
                </a:solidFill>
              </a:rPr>
              <a:t> Thomson Budget:</a:t>
            </a:r>
          </a:p>
          <a:p>
            <a:pPr marL="182880" indent="-457200">
              <a:spcAft>
                <a:spcPts val="1200"/>
              </a:spcAft>
              <a:buNone/>
            </a:pPr>
            <a:r>
              <a:rPr lang="en-US" sz="1600" i="0" dirty="0" smtClean="0"/>
              <a:t>•  Relatively detailed engineering study was performed in 2008.</a:t>
            </a:r>
          </a:p>
          <a:p>
            <a:pPr marL="182880" indent="-457200">
              <a:spcAft>
                <a:spcPts val="1200"/>
              </a:spcAft>
              <a:buNone/>
            </a:pPr>
            <a:r>
              <a:rPr lang="en-US" sz="1600" i="0" dirty="0" smtClean="0"/>
              <a:t>•  A base-up cost estimate developed.</a:t>
            </a:r>
          </a:p>
          <a:p>
            <a:pPr marL="182880" indent="-457200">
              <a:spcAft>
                <a:spcPts val="1200"/>
              </a:spcAft>
              <a:buNone/>
            </a:pPr>
            <a:r>
              <a:rPr lang="en-US" sz="1600" i="0" dirty="0" smtClean="0"/>
              <a:t>•  There are two main components: Thomson scattering laser system related items and related vacuum vessel modifications and utilities.  </a:t>
            </a:r>
            <a:endParaRPr lang="en-US" sz="1600" i="0" dirty="0"/>
          </a:p>
        </p:txBody>
      </p:sp>
      <p:sp>
        <p:nvSpPr>
          <p:cNvPr id="31" name="TextBox 30"/>
          <p:cNvSpPr txBox="1"/>
          <p:nvPr/>
        </p:nvSpPr>
        <p:spPr>
          <a:xfrm>
            <a:off x="127000" y="3873500"/>
            <a:ext cx="86995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Aft>
                <a:spcPts val="1200"/>
              </a:spcAft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Cost Estimate Assumptions:</a:t>
            </a:r>
          </a:p>
          <a:p>
            <a:pPr marL="182880" indent="-457200">
              <a:spcAft>
                <a:spcPts val="1200"/>
              </a:spcAft>
              <a:buNone/>
            </a:pPr>
            <a:r>
              <a:rPr lang="en-US" sz="1600" i="0" dirty="0" smtClean="0"/>
              <a:t>•  Laser components and related items are estimated to cost ~ $950k.  This includes computer, laser optics, laser safety, cooling, and 10% contingency.</a:t>
            </a:r>
          </a:p>
          <a:p>
            <a:pPr marL="182880" indent="-457200">
              <a:spcAft>
                <a:spcPts val="1200"/>
              </a:spcAft>
              <a:buNone/>
            </a:pPr>
            <a:r>
              <a:rPr lang="en-US" sz="1600" i="0" dirty="0" smtClean="0"/>
              <a:t>•  Device modification estimate is ~ $3,550k.  This includes system design, laser room, AC power, interlocks, E-stop, diagnostic racks, light collection optics, laser focusing optics, vacuum vessel modification, cable tray, flight tube.  We assume ~ 35% contingency due to relative complexity of the in-vessel work.  </a:t>
            </a:r>
          </a:p>
          <a:p>
            <a:pPr marL="182880" indent="-457200">
              <a:spcAft>
                <a:spcPts val="1200"/>
              </a:spcAft>
              <a:buNone/>
            </a:pPr>
            <a:r>
              <a:rPr lang="en-US" sz="1600" i="0" dirty="0" smtClean="0"/>
              <a:t>•  The total cost estimate is $5.6M with overall 30% contingency. </a:t>
            </a:r>
          </a:p>
        </p:txBody>
      </p:sp>
      <p:sp>
        <p:nvSpPr>
          <p:cNvPr id="13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8736FA9F-4A03-42A0-8783-614F46C95A9A}" type="slidenum">
              <a:rPr lang="en-US" sz="900" i="0"/>
              <a:pPr algn="r">
                <a:defRPr/>
              </a:pPr>
              <a:t>30</a:t>
            </a:fld>
            <a:endParaRPr lang="en-US" sz="900" i="0"/>
          </a:p>
        </p:txBody>
      </p:sp>
    </p:spTree>
    <p:extLst>
      <p:ext uri="{BB962C8B-B14F-4D97-AF65-F5344CB8AC3E}">
        <p14:creationId xmlns="" xmlns:p14="http://schemas.microsoft.com/office/powerpoint/2010/main" val="24661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1.1a “Support the FES joint research target (2)</a:t>
            </a:r>
            <a:br>
              <a:rPr lang="en-US" dirty="0" smtClean="0"/>
            </a:br>
            <a:r>
              <a:rPr lang="en-US" sz="1400" dirty="0" smtClean="0"/>
              <a:t>to explore enhanced confinement regimes without large edge instabilities, but with acceptable edge particle transport and a strong thermal transport barrier and to extrapolate these regimes to ITER.”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90600"/>
            <a:ext cx="5029200" cy="762000"/>
          </a:xfrm>
        </p:spPr>
        <p:txBody>
          <a:bodyPr/>
          <a:lstStyle/>
          <a:p>
            <a:r>
              <a:rPr lang="en-US" sz="2000" dirty="0" smtClean="0"/>
              <a:t>Maximum normalized Ti gradient proportional to rotation shear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733800" cy="53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314" y="1676400"/>
            <a:ext cx="34906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14800" y="41910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FIR:  no reduction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luctuation amplitudes evident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XGC0: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ion thermal profiles most consistent w/ kinetic neoclassical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tx1"/>
                </a:solidFill>
              </a:rPr>
              <a:t>GS2: plasma is 2</a:t>
            </a:r>
            <a:r>
              <a:rPr lang="en-US" sz="2000" b="0" i="0" kern="0" baseline="30000" dirty="0" smtClean="0">
                <a:solidFill>
                  <a:schemeClr val="tx1"/>
                </a:solidFill>
              </a:rPr>
              <a:t>nd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stable (KBM not observed), increasing </a:t>
            </a:r>
            <a:r>
              <a:rPr lang="en-US" sz="2000" b="0" i="0" kern="0" dirty="0" smtClean="0">
                <a:solidFill>
                  <a:schemeClr val="tx1"/>
                </a:solidFill>
                <a:sym typeface="Symbol"/>
              </a:rPr>
              <a:t></a:t>
            </a:r>
            <a:r>
              <a:rPr lang="en-US" sz="2000" b="0" i="0" kern="0" dirty="0" smtClean="0">
                <a:solidFill>
                  <a:schemeClr val="tx1"/>
                </a:solidFill>
              </a:rPr>
              <a:t>T</a:t>
            </a:r>
            <a:r>
              <a:rPr lang="en-US" sz="2000" b="0" i="0" kern="0" baseline="-25000" dirty="0" smtClean="0">
                <a:solidFill>
                  <a:schemeClr val="tx1"/>
                </a:solidFill>
              </a:rPr>
              <a:t>i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stabilizing, most dominant mode TEM/KBM hybrid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1.2a “Carry out high impact research relevant to NSTX-U through domestic and international collaborations”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A few examples:</a:t>
            </a:r>
          </a:p>
          <a:p>
            <a:endParaRPr lang="en-US" dirty="0" smtClean="0"/>
          </a:p>
          <a:p>
            <a:r>
              <a:rPr lang="en-US" dirty="0" smtClean="0"/>
              <a:t>Heat-flux mitigation development on DIII-D</a:t>
            </a:r>
          </a:p>
          <a:p>
            <a:endParaRPr lang="en-US" dirty="0" smtClean="0"/>
          </a:p>
          <a:p>
            <a:r>
              <a:rPr lang="en-US" dirty="0" smtClean="0"/>
              <a:t>CHI start-up system design for QUEST at Kyushu, Japan</a:t>
            </a:r>
          </a:p>
          <a:p>
            <a:endParaRPr lang="en-US" dirty="0" smtClean="0"/>
          </a:p>
          <a:p>
            <a:r>
              <a:rPr lang="en-US" dirty="0" smtClean="0"/>
              <a:t>EBW start-up, fast-ion, and transport research on MAST</a:t>
            </a:r>
          </a:p>
          <a:p>
            <a:endParaRPr lang="en-US" dirty="0" smtClean="0"/>
          </a:p>
          <a:p>
            <a:r>
              <a:rPr lang="en-US" dirty="0" smtClean="0"/>
              <a:t>MHD stability and NTV research on KSTAR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snowflake and </a:t>
            </a:r>
            <a:r>
              <a:rPr lang="en-US" dirty="0" err="1" smtClean="0"/>
              <a:t>radiative</a:t>
            </a:r>
            <a:r>
              <a:rPr lang="en-US" dirty="0" smtClean="0"/>
              <a:t> detachment </a:t>
            </a:r>
            <a:br>
              <a:rPr lang="en-US" dirty="0" smtClean="0"/>
            </a:br>
            <a:r>
              <a:rPr lang="en-US" dirty="0" smtClean="0"/>
              <a:t>control on DIII-D in preparation for usage on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90600"/>
            <a:ext cx="3962401" cy="1600200"/>
          </a:xfrm>
        </p:spPr>
        <p:txBody>
          <a:bodyPr/>
          <a:lstStyle/>
          <a:p>
            <a:pPr marL="228600" indent="-228600"/>
            <a:r>
              <a:rPr lang="en-US" sz="2000" dirty="0" smtClean="0"/>
              <a:t>Significant heat flux reduction between and during ELMs in DIII-D snowflake</a:t>
            </a:r>
          </a:p>
          <a:p>
            <a:pPr marL="230188" indent="-230188"/>
            <a:r>
              <a:rPr lang="en-US" sz="2000" dirty="0" smtClean="0"/>
              <a:t>Developed SF magnetic control</a:t>
            </a:r>
          </a:p>
          <a:p>
            <a:endParaRPr lang="en-US" sz="2000" dirty="0"/>
          </a:p>
        </p:txBody>
      </p:sp>
      <p:grpSp>
        <p:nvGrpSpPr>
          <p:cNvPr id="4" name="Group 17"/>
          <p:cNvGrpSpPr/>
          <p:nvPr/>
        </p:nvGrpSpPr>
        <p:grpSpPr>
          <a:xfrm>
            <a:off x="575868" y="3352800"/>
            <a:ext cx="3005532" cy="2578493"/>
            <a:chOff x="754380" y="3942152"/>
            <a:chExt cx="3005532" cy="2578493"/>
          </a:xfrm>
          <a:solidFill>
            <a:schemeClr val="bg1"/>
          </a:solidFill>
        </p:grpSpPr>
        <p:pic>
          <p:nvPicPr>
            <p:cNvPr id="19" name="Picture 18" descr="eps13-elms-h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" y="4170752"/>
              <a:ext cx="2845704" cy="2349893"/>
            </a:xfrm>
            <a:prstGeom prst="rect">
              <a:avLst/>
            </a:prstGeom>
            <a:grpFill/>
          </p:spPr>
        </p:pic>
        <p:sp>
          <p:nvSpPr>
            <p:cNvPr id="20" name="Rectangle 19"/>
            <p:cNvSpPr/>
            <p:nvPr/>
          </p:nvSpPr>
          <p:spPr>
            <a:xfrm>
              <a:off x="783829" y="3942152"/>
              <a:ext cx="2671283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/>
                  </a:solidFill>
                  <a:latin typeface="+mn-lt"/>
                </a:rPr>
                <a:t>Detached - Standard   </a:t>
              </a: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Snowflake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69312" y="5303676"/>
              <a:ext cx="990600" cy="253916"/>
            </a:xfrm>
            <a:prstGeom prst="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050" i="0" dirty="0" smtClean="0">
                  <a:solidFill>
                    <a:srgbClr val="0000FF"/>
                  </a:solidFill>
                  <a:latin typeface="+mn-lt"/>
                </a:rPr>
                <a:t>n</a:t>
              </a:r>
              <a:r>
                <a:rPr lang="en-US" sz="1050" i="0" baseline="-25000" dirty="0" smtClean="0">
                  <a:solidFill>
                    <a:srgbClr val="0000FF"/>
                  </a:solidFill>
                  <a:latin typeface="+mn-lt"/>
                </a:rPr>
                <a:t>e </a:t>
              </a:r>
              <a:r>
                <a:rPr lang="en-US" sz="1050" i="0" dirty="0" smtClean="0">
                  <a:solidFill>
                    <a:srgbClr val="0000FF"/>
                  </a:solidFill>
                  <a:latin typeface="+mn-lt"/>
                </a:rPr>
                <a:t>/ </a:t>
              </a:r>
              <a:r>
                <a:rPr lang="en-US" sz="1050" i="0" dirty="0" err="1" smtClean="0">
                  <a:solidFill>
                    <a:srgbClr val="0000FF"/>
                  </a:solidFill>
                  <a:latin typeface="+mn-lt"/>
                </a:rPr>
                <a:t>n</a:t>
              </a:r>
              <a:r>
                <a:rPr lang="en-US" sz="1050" i="0" baseline="-25000" dirty="0" err="1" smtClean="0">
                  <a:solidFill>
                    <a:srgbClr val="0000FF"/>
                  </a:solidFill>
                  <a:latin typeface="+mn-lt"/>
                </a:rPr>
                <a:t>G</a:t>
              </a:r>
              <a:r>
                <a:rPr lang="en-US" sz="1050" i="0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US" sz="1050" i="0" dirty="0">
                  <a:solidFill>
                    <a:srgbClr val="0000FF"/>
                  </a:solidFill>
                  <a:latin typeface="+mn-lt"/>
                </a:rPr>
                <a:t>= </a:t>
              </a:r>
              <a:r>
                <a:rPr lang="en-US" sz="1050" i="0" dirty="0" smtClean="0">
                  <a:solidFill>
                    <a:srgbClr val="0000FF"/>
                  </a:solidFill>
                  <a:latin typeface="+mn-lt"/>
                </a:rPr>
                <a:t>0.60 </a:t>
              </a:r>
              <a:endParaRPr lang="en-US" sz="105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0120" y="5656652"/>
              <a:ext cx="824071" cy="2492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i="0" dirty="0" smtClean="0">
                  <a:solidFill>
                    <a:schemeClr val="tx1"/>
                  </a:solidFill>
                </a:rPr>
                <a:t>Peak ELM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2286000" cy="1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800600" y="9906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divertor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radiation / detachment control developed, s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ustained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detachment achieved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88505"/>
            <a:ext cx="4234727" cy="164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724400" y="38100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Real-time diagnostics: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bolometry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, D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interferometry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, Thomson (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divertor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, core, tangential)</a:t>
            </a:r>
          </a:p>
          <a:p>
            <a:pPr marL="228600" lvl="0" indent="-228600" eaLnBrk="0" hangingPunct="0">
              <a:spcBef>
                <a:spcPct val="20000"/>
              </a:spcBef>
              <a:buFontTx/>
              <a:buChar char="•"/>
            </a:pPr>
            <a:endParaRPr lang="en-US" sz="500" b="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228600" lvl="0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Actuators: D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2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and Ne gas puffing to obtain desired level of detachment and/or radiation.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2438400"/>
            <a:ext cx="18288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E. </a:t>
            </a:r>
            <a:r>
              <a:rPr lang="en-US" sz="1400" i="0" dirty="0" err="1" smtClean="0">
                <a:solidFill>
                  <a:schemeClr val="tx1"/>
                </a:solidFill>
              </a:rPr>
              <a:t>Kolemen</a:t>
            </a:r>
            <a:r>
              <a:rPr lang="en-US" sz="1400" i="0" dirty="0" smtClean="0">
                <a:solidFill>
                  <a:schemeClr val="tx1"/>
                </a:solidFill>
              </a:rPr>
              <a:t> (PPPL)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3886200"/>
            <a:ext cx="2133600" cy="203133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V. </a:t>
            </a:r>
            <a:r>
              <a:rPr lang="en-US" i="0" dirty="0" err="1" smtClean="0">
                <a:solidFill>
                  <a:schemeClr val="tx1"/>
                </a:solidFill>
              </a:rPr>
              <a:t>Soukhanovskii</a:t>
            </a:r>
            <a:r>
              <a:rPr lang="en-US" i="0" dirty="0" smtClean="0">
                <a:solidFill>
                  <a:schemeClr val="tx1"/>
                </a:solidFill>
              </a:rPr>
              <a:t> (LLNL)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5C58C-FD11-4B94-BFF4-CA8E3597B32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1" y="6019800"/>
            <a:ext cx="6476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2"/>
                </a:solidFill>
              </a:rPr>
              <a:t>V. </a:t>
            </a:r>
            <a:r>
              <a:rPr lang="en-US" sz="1400" i="0" dirty="0" err="1" smtClean="0">
                <a:solidFill>
                  <a:schemeClr val="accent2"/>
                </a:solidFill>
              </a:rPr>
              <a:t>Soukhanovskii</a:t>
            </a:r>
            <a:r>
              <a:rPr lang="en-US" sz="1400" i="0" dirty="0" smtClean="0">
                <a:solidFill>
                  <a:schemeClr val="accent2"/>
                </a:solidFill>
              </a:rPr>
              <a:t> was co-leader of snowflake-</a:t>
            </a:r>
            <a:r>
              <a:rPr lang="en-US" sz="1400" i="0" dirty="0" err="1" smtClean="0">
                <a:solidFill>
                  <a:schemeClr val="accent2"/>
                </a:solidFill>
              </a:rPr>
              <a:t>divertor</a:t>
            </a:r>
            <a:r>
              <a:rPr lang="en-US" sz="1400" i="0" dirty="0" smtClean="0">
                <a:solidFill>
                  <a:schemeClr val="accent2"/>
                </a:solidFill>
              </a:rPr>
              <a:t> portion of heat-flux mitigation experiments in recently completed DIII-D “National Campaign”</a:t>
            </a:r>
            <a:endParaRPr lang="en-US" sz="1400" i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4191000" y="1066800"/>
            <a:ext cx="483525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QUEST ST aims to develop technologies for SS operation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CHI in biasing mode to vary edge density gradient for EBW experiments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High CHI current provides new target for SS CD studies on QUEST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Interested in potential of steady-state CHI for edge current drive (aided by all metal nature of QUEST + ECH)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endParaRPr lang="en-US" sz="10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Benefits to NSTX-U &amp; QUEST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metal electrodes to reduce low-Z impurities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ECH heating of CHI target at 0.5MW level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new electrode configuration to enhance compatibility with FNSF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CHI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Design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for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QUEST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S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upports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NSTX-U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and FNSF Research</a:t>
            </a:r>
          </a:p>
          <a:p>
            <a:pPr algn="ctr"/>
            <a:r>
              <a:rPr lang="en-US" sz="18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R. Raman (Univ. Washington) collaboration with Kyushu University (Japan)</a:t>
            </a:r>
            <a:endParaRPr lang="en-US" sz="1800" i="0" dirty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173" y="1219200"/>
            <a:ext cx="4125027" cy="4876801"/>
            <a:chOff x="5018972" y="1219200"/>
            <a:chExt cx="4125027" cy="48768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8972" y="1981201"/>
              <a:ext cx="4125027" cy="41148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071533" y="1219200"/>
              <a:ext cx="3615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C00000"/>
                  </a:solidFill>
                </a:rPr>
                <a:t>Electrodes mounted on top of existing divertor plate</a:t>
              </a:r>
              <a:endParaRPr lang="en-US" sz="2000" i="0" dirty="0">
                <a:solidFill>
                  <a:srgbClr val="C00000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6629400" y="1905000"/>
              <a:ext cx="457200" cy="533400"/>
            </a:xfrm>
            <a:prstGeom prst="downArrow">
              <a:avLst/>
            </a:prstGeom>
            <a:solidFill>
              <a:srgbClr val="C00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343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1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15362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5363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5364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536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5367" name="Picture 1" descr="MAST_EBW_nf10_2_0220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338" y="1092200"/>
            <a:ext cx="32353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100_2070"/>
          <p:cNvPicPr>
            <a:picLocks noChangeAspect="1" noChangeArrowheads="1"/>
          </p:cNvPicPr>
          <p:nvPr/>
        </p:nvPicPr>
        <p:blipFill>
          <a:blip r:embed="rId4" cstate="print"/>
          <a:srcRect l="15152" t="14854" r="16489" b="13666"/>
          <a:stretch>
            <a:fillRect/>
          </a:stretch>
        </p:blipFill>
        <p:spPr bwMode="auto">
          <a:xfrm>
            <a:off x="152400" y="1066800"/>
            <a:ext cx="31099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Content Placeholder 2"/>
          <p:cNvSpPr txBox="1">
            <a:spLocks/>
          </p:cNvSpPr>
          <p:nvPr/>
        </p:nvSpPr>
        <p:spPr bwMode="auto">
          <a:xfrm>
            <a:off x="152400" y="4597400"/>
            <a:ext cx="89154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pitchFamily="34" charset="0"/>
              </a:rPr>
              <a:t>28 GHz O-mode weakly absorbed (&lt; 2%) below n</a:t>
            </a:r>
            <a:r>
              <a:rPr lang="en-US" sz="1800" b="0" i="0" baseline="-25000" dirty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lang="en-US" sz="1800" b="0" i="0" dirty="0">
                <a:solidFill>
                  <a:schemeClr val="tx1"/>
                </a:solidFill>
                <a:latin typeface="Arial" pitchFamily="34" charset="0"/>
              </a:rPr>
              <a:t> ~ 1 x 10</a:t>
            </a:r>
            <a:r>
              <a:rPr lang="en-US" sz="1800" b="0" i="0" baseline="30000" dirty="0">
                <a:solidFill>
                  <a:schemeClr val="tx1"/>
                </a:solidFill>
                <a:latin typeface="Arial" pitchFamily="34" charset="0"/>
              </a:rPr>
              <a:t>19</a:t>
            </a:r>
            <a:r>
              <a:rPr lang="en-US" sz="1800" b="0" i="0" dirty="0">
                <a:solidFill>
                  <a:schemeClr val="tx1"/>
                </a:solidFill>
                <a:latin typeface="Arial" pitchFamily="34" charset="0"/>
              </a:rPr>
              <a:t> m</a:t>
            </a:r>
            <a:r>
              <a:rPr lang="en-US" sz="1800" b="0" i="0" baseline="30000" dirty="0">
                <a:solidFill>
                  <a:schemeClr val="tx1"/>
                </a:solidFill>
                <a:latin typeface="Arial" pitchFamily="34" charset="0"/>
              </a:rPr>
              <a:t>-3</a:t>
            </a:r>
            <a:r>
              <a:rPr lang="en-US" sz="1800" b="0" i="0" dirty="0">
                <a:solidFill>
                  <a:schemeClr val="tx1"/>
                </a:solidFill>
                <a:latin typeface="Arial" pitchFamily="34" charset="0"/>
              </a:rPr>
              <a:t> cut off</a:t>
            </a:r>
          </a:p>
          <a:p>
            <a:pPr marL="174625" indent="-1746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pitchFamily="34" charset="0"/>
              </a:rPr>
              <a:t>Polarizer on center column converts to X-Mode that then 100% converts to EBWs </a:t>
            </a:r>
          </a:p>
          <a:p>
            <a:pPr marL="174625" indent="-1746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pitchFamily="34" charset="0"/>
              </a:rPr>
              <a:t>Previously achieved I</a:t>
            </a:r>
            <a:r>
              <a:rPr lang="en-US" sz="1800" b="0" i="0" baseline="-25000" dirty="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1800" b="0" i="0" dirty="0">
                <a:solidFill>
                  <a:schemeClr val="tx1"/>
                </a:solidFill>
                <a:latin typeface="Arial" pitchFamily="34" charset="0"/>
              </a:rPr>
              <a:t>~33 kA but arcs in waveguide limited RF power [Sept 2009]</a:t>
            </a:r>
          </a:p>
          <a:p>
            <a:pPr marL="174625" indent="-1746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i="0" dirty="0">
                <a:solidFill>
                  <a:srgbClr val="FF0000"/>
                </a:solidFill>
                <a:latin typeface="Arial" pitchFamily="34" charset="0"/>
              </a:rPr>
              <a:t>During two one-week EBW start-up campaigns in 2013 coupled 70-100 kW for 300-400 ms achieving </a:t>
            </a:r>
            <a:r>
              <a:rPr lang="en-US" sz="1800" i="0" dirty="0" err="1">
                <a:solidFill>
                  <a:srgbClr val="FF0000"/>
                </a:solidFill>
                <a:latin typeface="Arial" pitchFamily="34" charset="0"/>
              </a:rPr>
              <a:t>I</a:t>
            </a:r>
            <a:r>
              <a:rPr lang="en-US" sz="1800" i="0" baseline="-25000" dirty="0" err="1">
                <a:solidFill>
                  <a:srgbClr val="FF0000"/>
                </a:solidFill>
                <a:latin typeface="Arial" pitchFamily="34" charset="0"/>
              </a:rPr>
              <a:t>p</a:t>
            </a:r>
            <a:r>
              <a:rPr lang="en-US" sz="1800" i="0" dirty="0">
                <a:solidFill>
                  <a:srgbClr val="FF0000"/>
                </a:solidFill>
                <a:latin typeface="Arial" pitchFamily="34" charset="0"/>
              </a:rPr>
              <a:t> = 50-75 kA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279400" y="3598863"/>
            <a:ext cx="2582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buFontTx/>
              <a:buNone/>
            </a:pPr>
            <a:r>
              <a:rPr lang="en-US" sz="1600" b="0" i="0">
                <a:solidFill>
                  <a:srgbClr val="660066"/>
                </a:solidFill>
                <a:latin typeface="Arial" pitchFamily="34" charset="0"/>
              </a:rPr>
              <a:t>Grooved reflecting polarizer machined into center column in MAST </a:t>
            </a:r>
          </a:p>
        </p:txBody>
      </p:sp>
      <p:pic>
        <p:nvPicPr>
          <p:cNvPr id="15371" name="Picture 3" descr="MAST_center_column.png"/>
          <p:cNvPicPr>
            <a:picLocks noChangeAspect="1"/>
          </p:cNvPicPr>
          <p:nvPr/>
        </p:nvPicPr>
        <p:blipFill>
          <a:blip r:embed="rId5" cstate="print"/>
          <a:srcRect l="11453" t="3915" r="16801" b="7443"/>
          <a:stretch>
            <a:fillRect/>
          </a:stretch>
        </p:blipFill>
        <p:spPr bwMode="auto">
          <a:xfrm>
            <a:off x="3048000" y="1981200"/>
            <a:ext cx="231298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72" name="Straight Arrow Connector 5"/>
          <p:cNvCxnSpPr>
            <a:cxnSpLocks noChangeShapeType="1"/>
          </p:cNvCxnSpPr>
          <p:nvPr/>
        </p:nvCxnSpPr>
        <p:spPr bwMode="auto">
          <a:xfrm>
            <a:off x="2057400" y="1905000"/>
            <a:ext cx="2362200" cy="1143000"/>
          </a:xfrm>
          <a:prstGeom prst="straightConnector1">
            <a:avLst/>
          </a:prstGeom>
          <a:noFill/>
          <a:ln w="22225">
            <a:solidFill>
              <a:srgbClr val="FF1C28"/>
            </a:solidFill>
            <a:round/>
            <a:headEnd/>
            <a:tailEnd type="arrow" w="med" len="med"/>
          </a:ln>
        </p:spPr>
      </p:cxnSp>
      <p:sp>
        <p:nvSpPr>
          <p:cNvPr id="15374" name="Rectangle 43"/>
          <p:cNvSpPr>
            <a:spLocks noChangeArrowheads="1"/>
          </p:cNvSpPr>
          <p:nvPr/>
        </p:nvSpPr>
        <p:spPr bwMode="auto">
          <a:xfrm>
            <a:off x="17463" y="0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zh-CN" sz="2400" i="0" dirty="0">
                <a:solidFill>
                  <a:srgbClr val="3333CC"/>
                </a:solidFill>
                <a:cs typeface="Arial" pitchFamily="34" charset="0"/>
              </a:rPr>
              <a:t>MAST: 28 GHz EBW start-up campaign in 2013 used new </a:t>
            </a:r>
            <a:endParaRPr lang="en-US" altLang="zh-CN" sz="2400" i="0" dirty="0" smtClean="0">
              <a:solidFill>
                <a:srgbClr val="3333CC"/>
              </a:solidFill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zh-CN" sz="2400" i="0" dirty="0" smtClean="0">
                <a:solidFill>
                  <a:srgbClr val="3333CC"/>
                </a:solidFill>
                <a:cs typeface="Arial" pitchFamily="34" charset="0"/>
              </a:rPr>
              <a:t>low-loss </a:t>
            </a:r>
            <a:r>
              <a:rPr lang="en-US" altLang="zh-CN" sz="2400" i="0" dirty="0">
                <a:solidFill>
                  <a:srgbClr val="3333CC"/>
                </a:solidFill>
                <a:cs typeface="Arial" pitchFamily="34" charset="0"/>
              </a:rPr>
              <a:t>transmission line to achieve record plasma current</a:t>
            </a:r>
            <a:endParaRPr lang="en-US" sz="2400" i="0" dirty="0">
              <a:solidFill>
                <a:srgbClr val="0000FF"/>
              </a:solidFill>
              <a:latin typeface="Helvetica Neue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6166890"/>
            <a:ext cx="31242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G. Taylor (PPPL), with ORNL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5C58C-FD11-4B94-BFF4-CA8E3597B32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Fast ion diagnostic collaboration with MAST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800600" cy="5469148"/>
          </a:xfrm>
        </p:spPr>
        <p:txBody>
          <a:bodyPr/>
          <a:lstStyle/>
          <a:p>
            <a:r>
              <a:rPr lang="en-US" sz="1800" dirty="0" smtClean="0"/>
              <a:t>D. Darrow (NSTX-U/PPPL) visited MAST August 2013 to contribute to tests of Florida International University (FIU) </a:t>
            </a:r>
            <a:r>
              <a:rPr lang="en-US" sz="1800" dirty="0" err="1" smtClean="0"/>
              <a:t>MeV</a:t>
            </a:r>
            <a:r>
              <a:rPr lang="en-US" sz="1800" dirty="0" smtClean="0"/>
              <a:t> proton detector on MAST </a:t>
            </a:r>
          </a:p>
          <a:p>
            <a:r>
              <a:rPr lang="en-US" sz="1800" dirty="0" smtClean="0"/>
              <a:t>Detector measures radial profile of DD fusion reactivity through detection of the 3 </a:t>
            </a:r>
            <a:r>
              <a:rPr lang="en-US" sz="1800" dirty="0" err="1" smtClean="0"/>
              <a:t>MeV</a:t>
            </a:r>
            <a:r>
              <a:rPr lang="en-US" sz="1800" dirty="0" smtClean="0"/>
              <a:t> protons and 1 </a:t>
            </a:r>
            <a:r>
              <a:rPr lang="en-US" sz="1800" dirty="0" err="1" smtClean="0"/>
              <a:t>MeV</a:t>
            </a:r>
            <a:r>
              <a:rPr lang="en-US" sz="1800" dirty="0" smtClean="0"/>
              <a:t> tritons produced in DD reactions </a:t>
            </a:r>
          </a:p>
          <a:p>
            <a:pPr lvl="1"/>
            <a:r>
              <a:rPr lang="en-US" sz="1600" dirty="0" smtClean="0"/>
              <a:t>Testing conducted in conjunction with Prof. W. </a:t>
            </a:r>
            <a:r>
              <a:rPr lang="en-US" sz="1600" dirty="0" err="1" smtClean="0"/>
              <a:t>Boeglin</a:t>
            </a:r>
            <a:r>
              <a:rPr lang="en-US" sz="1600" dirty="0" smtClean="0"/>
              <a:t> and R. Perez (FIU), and the MAST team. </a:t>
            </a:r>
          </a:p>
          <a:p>
            <a:r>
              <a:rPr lang="en-US" sz="1800" dirty="0" smtClean="0"/>
              <a:t>Data on the radial profiles obtained under range of conditions:</a:t>
            </a:r>
          </a:p>
          <a:p>
            <a:pPr lvl="1"/>
            <a:r>
              <a:rPr lang="en-US" sz="1600" dirty="0" smtClean="0"/>
              <a:t>Quiescent plasmas, </a:t>
            </a:r>
            <a:r>
              <a:rPr lang="en-US" sz="1600" dirty="0" err="1" smtClean="0"/>
              <a:t>sawtoothing</a:t>
            </a:r>
            <a:r>
              <a:rPr lang="en-US" sz="1600" dirty="0" smtClean="0"/>
              <a:t> discharges, and during fishbone modes</a:t>
            </a:r>
          </a:p>
          <a:p>
            <a:r>
              <a:rPr lang="en-US" sz="1800" dirty="0" smtClean="0"/>
              <a:t>Comparisons with profiles obtained from MAST neutron camera are underway</a:t>
            </a:r>
          </a:p>
          <a:p>
            <a:r>
              <a:rPr lang="en-US" sz="1800" dirty="0" smtClean="0"/>
              <a:t>Results encouraging for development of a higher channel count system for NSTX-U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57892"/>
            <a:ext cx="2947987" cy="27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26912"/>
            <a:ext cx="4247980" cy="27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616" y="1476375"/>
            <a:ext cx="1302184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74140</TotalTime>
  <Words>3439</Words>
  <Application>Microsoft Office PowerPoint</Application>
  <PresentationFormat>On-screen Show (4:3)</PresentationFormat>
  <Paragraphs>525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Slide 1</vt:lpstr>
      <vt:lpstr>FES FY2013 Notable Outcomes for NSTX-U</vt:lpstr>
      <vt:lpstr>Outcome 1.1a “Support the FES joint research target (1) to explore enhanced confinement regimes without large edge instabilities, but with acceptable edge particle transport and a strong thermal transport barrier and to extrapolate these regimes to ITER.”</vt:lpstr>
      <vt:lpstr>Outcome 1.1a “Support the FES joint research target (2) to explore enhanced confinement regimes without large edge instabilities, but with acceptable edge particle transport and a strong thermal transport barrier and to extrapolate these regimes to ITER.”</vt:lpstr>
      <vt:lpstr>Outcome 1.2a “Carry out high impact research relevant to NSTX-U through domestic and international collaborations”</vt:lpstr>
      <vt:lpstr>Developed snowflake and radiative detachment  control on DIII-D in preparation for usage on NSTX-U</vt:lpstr>
      <vt:lpstr>Slide 7</vt:lpstr>
      <vt:lpstr>Slide 8</vt:lpstr>
      <vt:lpstr>Fast ion diagnostic collaboration with MAST</vt:lpstr>
      <vt:lpstr>Additional fast-ion and transport  collaborations with MAST during M9</vt:lpstr>
      <vt:lpstr>NSTX experience in scenario development, high-beta, and 3D physics is having significant impact on KSTAR research</vt:lpstr>
      <vt:lpstr>Outcome 3.1b – “Develop a prioritized research plan  for NSTX-U to provide an assessment, within five years, of the  viability of the ST concept as an attractive Fusion Nuclear Science Facility”</vt:lpstr>
      <vt:lpstr>Slide 13</vt:lpstr>
      <vt:lpstr>5 year plan includes longer-term facility enhancements to fully utilize Upgrade capabilities, support ITER and FNSF</vt:lpstr>
      <vt:lpstr>The NSTX-U 5 Year Plan review  comments were largely favorable</vt:lpstr>
      <vt:lpstr>NSTX-U FY2013 Research Milestones</vt:lpstr>
      <vt:lpstr>R(13-1): Perform integrated physics and  optical design of new high-kθ FIR system</vt:lpstr>
      <vt:lpstr>R(13-3): Perform physics design of ECH and EBW system for plasma start-up and current drive in advanced scenarios (1)</vt:lpstr>
      <vt:lpstr>R(13-3): Perform physics design of ECH and EBW system for plasma start-up and current drive in advanced scenarios (2)</vt:lpstr>
      <vt:lpstr>R(13-4): Identify disruption precursors and disruption mitigation and avoidance techniques for NSTX-U and ITER (1)</vt:lpstr>
      <vt:lpstr>R(13-4): Identify disruption precursors and disruption mitigation and avoidance techniques for NSTX-U and ITER (2)</vt:lpstr>
      <vt:lpstr>R(13-4): Identify disruption precursors and disruption mitigation and avoidance techniques for NSTX-U and ITER (3)</vt:lpstr>
      <vt:lpstr>Maintained strong team and publication and conference participation, development of early career researchers</vt:lpstr>
      <vt:lpstr>Thank you!</vt:lpstr>
      <vt:lpstr>UCLA successfully tested 288 GHz  polarimeter for NSTX-U on DIII-D</vt:lpstr>
      <vt:lpstr>Slide 26</vt:lpstr>
      <vt:lpstr>Slide 27</vt:lpstr>
      <vt:lpstr>Slide 28</vt:lpstr>
      <vt:lpstr>Slide 29</vt:lpstr>
      <vt:lpstr>Slide 30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12576</cp:revision>
  <dcterms:created xsi:type="dcterms:W3CDTF">2003-10-01T16:23:57Z</dcterms:created>
  <dcterms:modified xsi:type="dcterms:W3CDTF">2013-10-22T06:33:37Z</dcterms:modified>
</cp:coreProperties>
</file>