
<file path=[Content_Types].xml><?xml version="1.0" encoding="utf-8"?>
<Types xmlns="http://schemas.openxmlformats.org/package/2006/content-types">
  <Default Extension="png" ContentType="image/png"/>
  <Default Extension="pdf" ContentType="application/pd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9.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0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54" r:id="rId2"/>
    <p:sldMasterId id="2147483660" r:id="rId3"/>
    <p:sldMasterId id="2147483663" r:id="rId4"/>
    <p:sldMasterId id="2147483667" r:id="rId5"/>
    <p:sldMasterId id="2147483680" r:id="rId6"/>
  </p:sldMasterIdLst>
  <p:notesMasterIdLst>
    <p:notesMasterId r:id="rId102"/>
  </p:notesMasterIdLst>
  <p:handoutMasterIdLst>
    <p:handoutMasterId r:id="rId103"/>
  </p:handoutMasterIdLst>
  <p:sldIdLst>
    <p:sldId id="1217" r:id="rId7"/>
    <p:sldId id="1419" r:id="rId8"/>
    <p:sldId id="1497" r:id="rId9"/>
    <p:sldId id="1498" r:id="rId10"/>
    <p:sldId id="1543" r:id="rId11"/>
    <p:sldId id="1544" r:id="rId12"/>
    <p:sldId id="1545" r:id="rId13"/>
    <p:sldId id="1550" r:id="rId14"/>
    <p:sldId id="1546" r:id="rId15"/>
    <p:sldId id="1547" r:id="rId16"/>
    <p:sldId id="1548" r:id="rId17"/>
    <p:sldId id="1553" r:id="rId18"/>
    <p:sldId id="1549" r:id="rId19"/>
    <p:sldId id="1551" r:id="rId20"/>
    <p:sldId id="1552" r:id="rId21"/>
    <p:sldId id="1554" r:id="rId22"/>
    <p:sldId id="1555" r:id="rId23"/>
    <p:sldId id="1556" r:id="rId24"/>
    <p:sldId id="1557" r:id="rId25"/>
    <p:sldId id="1558" r:id="rId26"/>
    <p:sldId id="1559" r:id="rId27"/>
    <p:sldId id="1519" r:id="rId28"/>
    <p:sldId id="1520" r:id="rId29"/>
    <p:sldId id="1521" r:id="rId30"/>
    <p:sldId id="1522" r:id="rId31"/>
    <p:sldId id="1523" r:id="rId32"/>
    <p:sldId id="1524" r:id="rId33"/>
    <p:sldId id="1525" r:id="rId34"/>
    <p:sldId id="1526" r:id="rId35"/>
    <p:sldId id="1527" r:id="rId36"/>
    <p:sldId id="1528" r:id="rId37"/>
    <p:sldId id="1529" r:id="rId38"/>
    <p:sldId id="1530" r:id="rId39"/>
    <p:sldId id="1531" r:id="rId40"/>
    <p:sldId id="1532" r:id="rId41"/>
    <p:sldId id="1533" r:id="rId42"/>
    <p:sldId id="1534" r:id="rId43"/>
    <p:sldId id="1535" r:id="rId44"/>
    <p:sldId id="1536" r:id="rId45"/>
    <p:sldId id="1537" r:id="rId46"/>
    <p:sldId id="1538" r:id="rId47"/>
    <p:sldId id="1539" r:id="rId48"/>
    <p:sldId id="1540" r:id="rId49"/>
    <p:sldId id="1541" r:id="rId50"/>
    <p:sldId id="1542" r:id="rId51"/>
    <p:sldId id="1517" r:id="rId52"/>
    <p:sldId id="1493" r:id="rId53"/>
    <p:sldId id="1440" r:id="rId54"/>
    <p:sldId id="1441" r:id="rId55"/>
    <p:sldId id="1442" r:id="rId56"/>
    <p:sldId id="1443" r:id="rId57"/>
    <p:sldId id="1494" r:id="rId58"/>
    <p:sldId id="1485" r:id="rId59"/>
    <p:sldId id="1486" r:id="rId60"/>
    <p:sldId id="1487" r:id="rId61"/>
    <p:sldId id="1488" r:id="rId62"/>
    <p:sldId id="1489" r:id="rId63"/>
    <p:sldId id="1490" r:id="rId64"/>
    <p:sldId id="1491" r:id="rId65"/>
    <p:sldId id="1492" r:id="rId66"/>
    <p:sldId id="1495" r:id="rId67"/>
    <p:sldId id="1453" r:id="rId68"/>
    <p:sldId id="1461" r:id="rId69"/>
    <p:sldId id="1455" r:id="rId70"/>
    <p:sldId id="1456" r:id="rId71"/>
    <p:sldId id="1457" r:id="rId72"/>
    <p:sldId id="1452" r:id="rId73"/>
    <p:sldId id="1496" r:id="rId74"/>
    <p:sldId id="1462" r:id="rId75"/>
    <p:sldId id="1464" r:id="rId76"/>
    <p:sldId id="1467" r:id="rId77"/>
    <p:sldId id="1469" r:id="rId78"/>
    <p:sldId id="1470" r:id="rId79"/>
    <p:sldId id="1472" r:id="rId80"/>
    <p:sldId id="1473" r:id="rId81"/>
    <p:sldId id="1474" r:id="rId82"/>
    <p:sldId id="1475" r:id="rId83"/>
    <p:sldId id="1458" r:id="rId84"/>
    <p:sldId id="1477" r:id="rId85"/>
    <p:sldId id="1445" r:id="rId86"/>
    <p:sldId id="1446" r:id="rId87"/>
    <p:sldId id="1448" r:id="rId88"/>
    <p:sldId id="1459" r:id="rId89"/>
    <p:sldId id="1460" r:id="rId90"/>
    <p:sldId id="1463" r:id="rId91"/>
    <p:sldId id="1465" r:id="rId92"/>
    <p:sldId id="1468" r:id="rId93"/>
    <p:sldId id="1471" r:id="rId94"/>
    <p:sldId id="1482" r:id="rId95"/>
    <p:sldId id="1478" r:id="rId96"/>
    <p:sldId id="1479" r:id="rId97"/>
    <p:sldId id="1483" r:id="rId98"/>
    <p:sldId id="1480" r:id="rId99"/>
    <p:sldId id="1481" r:id="rId100"/>
    <p:sldId id="1476" r:id="rId101"/>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Gerhardt" initials="" lastIdx="8" clrIdx="0"/>
  <p:cmAuthor id="1" name="Jonathan E. Menard" initials="JE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0E0E0"/>
    <a:srgbClr val="008080"/>
    <a:srgbClr val="FF9933"/>
    <a:srgbClr val="009999"/>
    <a:srgbClr val="FFCCCC"/>
    <a:srgbClr val="FF3300"/>
    <a:srgbClr val="9999FF"/>
    <a:srgbClr val="FF0000"/>
    <a:srgbClr val="00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8201" autoAdjust="0"/>
    <p:restoredTop sz="94558" autoAdjust="0"/>
  </p:normalViewPr>
  <p:slideViewPr>
    <p:cSldViewPr>
      <p:cViewPr>
        <p:scale>
          <a:sx n="130" d="100"/>
          <a:sy n="130" d="100"/>
        </p:scale>
        <p:origin x="-990" y="-114"/>
      </p:cViewPr>
      <p:guideLst>
        <p:guide orient="horz" pos="4224"/>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200" d="100"/>
        <a:sy n="200" d="100"/>
      </p:scale>
      <p:origin x="0" y="29238"/>
    </p:cViewPr>
  </p:sorterViewPr>
  <p:notesViewPr>
    <p:cSldViewPr>
      <p:cViewPr varScale="1">
        <p:scale>
          <a:sx n="98" d="100"/>
          <a:sy n="98" d="100"/>
        </p:scale>
        <p:origin x="-3528"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heme" Target="theme/theme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84A8B76E-066F-4F1C-9F3C-7B0A59AF6B2E}" type="slidenum">
              <a:rPr lang="en-US"/>
              <a:pPr>
                <a:defRPr/>
              </a:pPr>
              <a:t>‹#›</a:t>
            </a:fld>
            <a:endParaRPr lang="en-US"/>
          </a:p>
        </p:txBody>
      </p:sp>
    </p:spTree>
    <p:extLst>
      <p:ext uri="{BB962C8B-B14F-4D97-AF65-F5344CB8AC3E}">
        <p14:creationId xmlns:p14="http://schemas.microsoft.com/office/powerpoint/2010/main" val="367271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092420B3-3334-4F22-B057-47A198518467}" type="slidenum">
              <a:rPr lang="en-US"/>
              <a:pPr>
                <a:defRPr/>
              </a:pPr>
              <a:t>‹#›</a:t>
            </a:fld>
            <a:endParaRPr lang="en-US"/>
          </a:p>
        </p:txBody>
      </p:sp>
    </p:spTree>
    <p:extLst>
      <p:ext uri="{BB962C8B-B14F-4D97-AF65-F5344CB8AC3E}">
        <p14:creationId xmlns:p14="http://schemas.microsoft.com/office/powerpoint/2010/main" val="2700663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C10008D5-44D2-47AC-B613-7D6CD12137F8}" type="slidenum">
              <a:rPr lang="en-US" smtClean="0"/>
              <a:pPr>
                <a:defRPr/>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62094717-5555-4FE0-99BC-926893B091C2}" type="slidenum">
              <a:rPr lang="en-US" smtClean="0"/>
              <a:pPr/>
              <a:t>39</a:t>
            </a:fld>
            <a:endParaRPr 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a:off x="693723" y="4379902"/>
            <a:ext cx="5546758" cy="4148175"/>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4E3E1F6-9A27-2048-89CB-43918E44F6E4}" type="slidenum">
              <a:rPr lang="en-US" b="0" i="0">
                <a:solidFill>
                  <a:prstClr val="black"/>
                </a:solidFill>
                <a:latin typeface="Times New Roman" charset="0"/>
              </a:rPr>
              <a:pPr eaLnBrk="1" hangingPunct="1"/>
              <a:t>40</a:t>
            </a:fld>
            <a:endParaRPr lang="en-US" b="0" i="0">
              <a:solidFill>
                <a:prstClr val="black"/>
              </a:solidFill>
              <a:latin typeface="Times New Roman" charset="0"/>
            </a:endParaRPr>
          </a:p>
        </p:txBody>
      </p:sp>
      <p:sp>
        <p:nvSpPr>
          <p:cNvPr id="67586" name="Rectangle 2"/>
          <p:cNvSpPr>
            <a:spLocks noGrp="1" noRot="1" noChangeAspect="1" noChangeArrowheads="1" noTextEdit="1"/>
          </p:cNvSpPr>
          <p:nvPr>
            <p:ph type="sldImg"/>
          </p:nvPr>
        </p:nvSpPr>
        <p:spPr>
          <a:xfrm>
            <a:off x="1162050" y="690563"/>
            <a:ext cx="4610100" cy="3457575"/>
          </a:xfrm>
          <a:solidFill>
            <a:srgbClr val="FFFFFF"/>
          </a:solidFill>
          <a:ln/>
        </p:spPr>
      </p:sp>
      <p:sp>
        <p:nvSpPr>
          <p:cNvPr id="67587" name="Rectangle 3"/>
          <p:cNvSpPr>
            <a:spLocks noGrp="1" noChangeArrowheads="1"/>
          </p:cNvSpPr>
          <p:nvPr>
            <p:ph type="body" idx="1"/>
          </p:nvPr>
        </p:nvSpPr>
        <p:spPr>
          <a:xfrm>
            <a:off x="923958" y="4379901"/>
            <a:ext cx="5086284" cy="4149700"/>
          </a:xfrm>
          <a:solidFill>
            <a:srgbClr val="FFFFFF"/>
          </a:solidFill>
          <a:ln>
            <a:solidFill>
              <a:srgbClr val="000000"/>
            </a:solidFill>
          </a:ln>
          <a:extLst>
            <a:ext uri="{FAA26D3D-D897-4be2-8F04-BA451C77F1D7}">
              <ma14:placeholderFlag xmlns:ma14="http://schemas.microsoft.com/office/mac/drawingml/2011/main" xmlns="" val="1"/>
            </a:ext>
          </a:extLst>
        </p:spPr>
        <p:txBody>
          <a:bodyPr lIns="92299" tIns="46149" rIns="92299" bIns="46149"/>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C10008D5-44D2-47AC-B613-7D6CD12137F8}" type="slidenum">
              <a:rPr lang="en-US" smtClean="0"/>
              <a:pPr>
                <a:defRPr/>
              </a:pPr>
              <a:t>46</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48</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133475" y="684213"/>
            <a:ext cx="4667250" cy="3500437"/>
          </a:xfrm>
          <a:ln/>
        </p:spPr>
      </p:sp>
      <p:sp>
        <p:nvSpPr>
          <p:cNvPr id="12291" name="Notes Placeholder 2"/>
          <p:cNvSpPr>
            <a:spLocks noGrp="1"/>
          </p:cNvSpPr>
          <p:nvPr>
            <p:ph type="body" idx="1"/>
          </p:nvPr>
        </p:nvSpPr>
        <p:spPr>
          <a:noFill/>
          <a:ln/>
        </p:spPr>
        <p:txBody>
          <a:bodyPr/>
          <a:lstStyle/>
          <a:p>
            <a:endParaRPr lang="en-US" dirty="0" smtClean="0">
              <a:latin typeface="Times New Roman" charset="0"/>
            </a:endParaRPr>
          </a:p>
        </p:txBody>
      </p:sp>
      <p:sp>
        <p:nvSpPr>
          <p:cNvPr id="68612" name="Slide Number Placeholder 3"/>
          <p:cNvSpPr>
            <a:spLocks noGrp="1"/>
          </p:cNvSpPr>
          <p:nvPr>
            <p:ph type="sldNum" sz="quarter" idx="5"/>
          </p:nvPr>
        </p:nvSpPr>
        <p:spPr/>
        <p:txBody>
          <a:bodyPr/>
          <a:lstStyle/>
          <a:p>
            <a:pPr>
              <a:defRPr/>
            </a:pPr>
            <a:fld id="{E10DFA36-39CA-429C-9908-CE6906E5D9E1}" type="slidenum">
              <a:rPr lang="en-US" smtClean="0">
                <a:latin typeface="Times New Roman" charset="0"/>
              </a:rPr>
              <a:pPr>
                <a:defRPr/>
              </a:pPr>
              <a:t>67</a:t>
            </a:fld>
            <a:endParaRPr lang="en-US" smtClean="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4E0FA7E-0704-48A2-8C0D-E299BD23DDCF}" type="slidenum">
              <a:rPr lang="en-US" smtClean="0"/>
              <a:pPr/>
              <a:t>80</a:t>
            </a:fld>
            <a:endParaRPr lang="en-US"/>
          </a:p>
        </p:txBody>
      </p:sp>
    </p:spTree>
    <p:extLst>
      <p:ext uri="{BB962C8B-B14F-4D97-AF65-F5344CB8AC3E}">
        <p14:creationId xmlns:p14="http://schemas.microsoft.com/office/powerpoint/2010/main" val="193620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133475" y="684213"/>
            <a:ext cx="4667250" cy="3500437"/>
          </a:xfrm>
          <a:ln/>
        </p:spPr>
      </p:sp>
      <p:sp>
        <p:nvSpPr>
          <p:cNvPr id="12291" name="Notes Placeholder 2"/>
          <p:cNvSpPr>
            <a:spLocks noGrp="1"/>
          </p:cNvSpPr>
          <p:nvPr>
            <p:ph type="body" idx="1"/>
          </p:nvPr>
        </p:nvSpPr>
        <p:spPr>
          <a:noFill/>
          <a:ln/>
        </p:spPr>
        <p:txBody>
          <a:bodyPr/>
          <a:lstStyle/>
          <a:p>
            <a:endParaRPr lang="en-US" smtClean="0">
              <a:latin typeface="Times New Roman" charset="0"/>
            </a:endParaRPr>
          </a:p>
        </p:txBody>
      </p:sp>
      <p:sp>
        <p:nvSpPr>
          <p:cNvPr id="68612" name="Slide Number Placeholder 3"/>
          <p:cNvSpPr>
            <a:spLocks noGrp="1"/>
          </p:cNvSpPr>
          <p:nvPr>
            <p:ph type="sldNum" sz="quarter" idx="5"/>
          </p:nvPr>
        </p:nvSpPr>
        <p:spPr/>
        <p:txBody>
          <a:bodyPr/>
          <a:lstStyle/>
          <a:p>
            <a:pPr>
              <a:defRPr/>
            </a:pPr>
            <a:fld id="{E10DFA36-39CA-429C-9908-CE6906E5D9E1}" type="slidenum">
              <a:rPr lang="en-US" smtClean="0">
                <a:latin typeface="Times New Roman" charset="0"/>
              </a:rPr>
              <a:pPr>
                <a:defRPr/>
              </a:pPr>
              <a:t>83</a:t>
            </a:fld>
            <a:endParaRPr lang="en-US" smtClean="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01A6C6A-88AA-4188-81D8-3B0C6D259A9C}" type="slidenum">
              <a:rPr lang="en-US"/>
              <a:pPr/>
              <a:t>84</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Times New Roman" charset="0"/>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A9CD454F-1A0D-4C03-A9B1-8239559D6484}" type="slidenum">
              <a:rPr lang="en-US" smtClean="0"/>
              <a:pPr>
                <a:defRPr/>
              </a:pPr>
              <a:t>3</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4</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008" indent="-288465" eaLnBrk="0" hangingPunct="0">
              <a:defRPr sz="2400">
                <a:solidFill>
                  <a:schemeClr val="tx1"/>
                </a:solidFill>
                <a:latin typeface="Century Gothic" charset="0"/>
                <a:ea typeface="ＭＳ Ｐゴシック" charset="0"/>
              </a:defRPr>
            </a:lvl2pPr>
            <a:lvl3pPr marL="1153859" indent="-230772" eaLnBrk="0" hangingPunct="0">
              <a:defRPr sz="2400">
                <a:solidFill>
                  <a:schemeClr val="tx1"/>
                </a:solidFill>
                <a:latin typeface="Century Gothic" charset="0"/>
                <a:ea typeface="ＭＳ Ｐゴシック" charset="0"/>
              </a:defRPr>
            </a:lvl3pPr>
            <a:lvl4pPr marL="1615402" indent="-230772" eaLnBrk="0" hangingPunct="0">
              <a:defRPr sz="2400">
                <a:solidFill>
                  <a:schemeClr val="tx1"/>
                </a:solidFill>
                <a:latin typeface="Century Gothic" charset="0"/>
                <a:ea typeface="ＭＳ Ｐゴシック" charset="0"/>
              </a:defRPr>
            </a:lvl4pPr>
            <a:lvl5pPr marL="2076945" indent="-230772" eaLnBrk="0" hangingPunct="0">
              <a:defRPr sz="2400">
                <a:solidFill>
                  <a:schemeClr val="tx1"/>
                </a:solidFill>
                <a:latin typeface="Century Gothic" charset="0"/>
                <a:ea typeface="ＭＳ Ｐゴシック" charset="0"/>
              </a:defRPr>
            </a:lvl5pPr>
            <a:lvl6pPr marL="2538489" indent="-230772" eaLnBrk="0" fontAlgn="base" hangingPunct="0">
              <a:spcBef>
                <a:spcPct val="0"/>
              </a:spcBef>
              <a:spcAft>
                <a:spcPct val="0"/>
              </a:spcAft>
              <a:defRPr sz="2400">
                <a:solidFill>
                  <a:schemeClr val="tx1"/>
                </a:solidFill>
                <a:latin typeface="Century Gothic" charset="0"/>
                <a:ea typeface="ＭＳ Ｐゴシック" charset="0"/>
              </a:defRPr>
            </a:lvl6pPr>
            <a:lvl7pPr marL="3000032" indent="-230772" eaLnBrk="0" fontAlgn="base" hangingPunct="0">
              <a:spcBef>
                <a:spcPct val="0"/>
              </a:spcBef>
              <a:spcAft>
                <a:spcPct val="0"/>
              </a:spcAft>
              <a:defRPr sz="2400">
                <a:solidFill>
                  <a:schemeClr val="tx1"/>
                </a:solidFill>
                <a:latin typeface="Century Gothic" charset="0"/>
                <a:ea typeface="ＭＳ Ｐゴシック" charset="0"/>
              </a:defRPr>
            </a:lvl7pPr>
            <a:lvl8pPr marL="3461576" indent="-230772" eaLnBrk="0" fontAlgn="base" hangingPunct="0">
              <a:spcBef>
                <a:spcPct val="0"/>
              </a:spcBef>
              <a:spcAft>
                <a:spcPct val="0"/>
              </a:spcAft>
              <a:defRPr sz="2400">
                <a:solidFill>
                  <a:schemeClr val="tx1"/>
                </a:solidFill>
                <a:latin typeface="Century Gothic" charset="0"/>
                <a:ea typeface="ＭＳ Ｐゴシック" charset="0"/>
              </a:defRPr>
            </a:lvl8pPr>
            <a:lvl9pPr marL="3923119" indent="-230772"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05C238EF-DAD7-024C-9AF4-FA7A8C4FC188}" type="slidenum">
              <a:rPr lang="en-US" sz="1200">
                <a:solidFill>
                  <a:prstClr val="black"/>
                </a:solidFill>
              </a:rPr>
              <a:pPr eaLnBrk="1" hangingPunct="1"/>
              <a:t>17</a:t>
            </a:fld>
            <a:endParaRPr lang="en-US" sz="1200">
              <a:solidFill>
                <a:prstClr val="black"/>
              </a:solidFill>
            </a:endParaRPr>
          </a:p>
        </p:txBody>
      </p:sp>
      <p:sp>
        <p:nvSpPr>
          <p:cNvPr id="10242" name="Rectangle 2"/>
          <p:cNvSpPr>
            <a:spLocks noGrp="1" noRot="1" noChangeAspect="1" noChangeArrowheads="1"/>
          </p:cNvSpPr>
          <p:nvPr>
            <p:ph type="sldImg"/>
          </p:nvPr>
        </p:nvSpPr>
        <p:spPr bwMode="auto">
          <a:xfrm>
            <a:off x="1133475" y="684213"/>
            <a:ext cx="4667250" cy="3500437"/>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F8483D4E-92EE-A04B-8EBD-9DC2C3D3C55A}" type="slidenum">
              <a:rPr lang="en-US" b="0" i="0">
                <a:solidFill>
                  <a:prstClr val="black"/>
                </a:solidFill>
                <a:latin typeface="Times New Roman" charset="0"/>
              </a:rPr>
              <a:pPr eaLnBrk="1" hangingPunct="1"/>
              <a:t>22</a:t>
            </a:fld>
            <a:endParaRPr lang="en-US" b="0" i="0">
              <a:solidFill>
                <a:prstClr val="black"/>
              </a:solidFill>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prstClr val="black"/>
                </a:solidFill>
                <a:latin typeface="Times New Roman" charset="0"/>
              </a:rPr>
              <a:pPr eaLnBrk="1" hangingPunct="1"/>
              <a:t>25</a:t>
            </a:fld>
            <a:endParaRPr lang="en-US" b="0" i="0">
              <a:solidFill>
                <a:prstClr val="black"/>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 bunch of sensors give conditioned current inputs</a:t>
            </a:r>
          </a:p>
          <a:p>
            <a:r>
              <a:rPr lang="en-US">
                <a:latin typeface="Times New Roman" charset="0"/>
              </a:rPr>
              <a:t>Output is Go/NoGo… Fault/No Fault</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858" indent="-285715" eaLnBrk="0" hangingPunct="0">
              <a:defRPr sz="1200" b="1" i="1">
                <a:solidFill>
                  <a:srgbClr val="1822CD"/>
                </a:solidFill>
                <a:latin typeface="Helvetica" charset="0"/>
                <a:ea typeface="ＭＳ Ｐゴシック" charset="0"/>
              </a:defRPr>
            </a:lvl2pPr>
            <a:lvl3pPr marL="1142858" indent="-228572" eaLnBrk="0" hangingPunct="0">
              <a:defRPr sz="1200" b="1" i="1">
                <a:solidFill>
                  <a:srgbClr val="1822CD"/>
                </a:solidFill>
                <a:latin typeface="Helvetica" charset="0"/>
                <a:ea typeface="ＭＳ Ｐゴシック" charset="0"/>
              </a:defRPr>
            </a:lvl3pPr>
            <a:lvl4pPr marL="1600001" indent="-228572" eaLnBrk="0" hangingPunct="0">
              <a:defRPr sz="1200" b="1" i="1">
                <a:solidFill>
                  <a:srgbClr val="1822CD"/>
                </a:solidFill>
                <a:latin typeface="Helvetica" charset="0"/>
                <a:ea typeface="ＭＳ Ｐゴシック" charset="0"/>
              </a:defRPr>
            </a:lvl4pPr>
            <a:lvl5pPr marL="2057145" indent="-228572" eaLnBrk="0" hangingPunct="0">
              <a:defRPr sz="1200" b="1" i="1">
                <a:solidFill>
                  <a:srgbClr val="1822CD"/>
                </a:solidFill>
                <a:latin typeface="Helvetica" charset="0"/>
                <a:ea typeface="ＭＳ Ｐゴシック" charset="0"/>
              </a:defRPr>
            </a:lvl5pPr>
            <a:lvl6pPr marL="2514288" indent="-228572" eaLnBrk="0" fontAlgn="base" hangingPunct="0">
              <a:spcBef>
                <a:spcPct val="0"/>
              </a:spcBef>
              <a:spcAft>
                <a:spcPct val="0"/>
              </a:spcAft>
              <a:defRPr sz="1200" b="1" i="1">
                <a:solidFill>
                  <a:srgbClr val="1822CD"/>
                </a:solidFill>
                <a:latin typeface="Helvetica" charset="0"/>
                <a:ea typeface="ＭＳ Ｐゴシック" charset="0"/>
              </a:defRPr>
            </a:lvl6pPr>
            <a:lvl7pPr marL="2971431" indent="-228572" eaLnBrk="0" fontAlgn="base" hangingPunct="0">
              <a:spcBef>
                <a:spcPct val="0"/>
              </a:spcBef>
              <a:spcAft>
                <a:spcPct val="0"/>
              </a:spcAft>
              <a:defRPr sz="1200" b="1" i="1">
                <a:solidFill>
                  <a:srgbClr val="1822CD"/>
                </a:solidFill>
                <a:latin typeface="Helvetica" charset="0"/>
                <a:ea typeface="ＭＳ Ｐゴシック" charset="0"/>
              </a:defRPr>
            </a:lvl7pPr>
            <a:lvl8pPr marL="3428574" indent="-228572" eaLnBrk="0" fontAlgn="base" hangingPunct="0">
              <a:spcBef>
                <a:spcPct val="0"/>
              </a:spcBef>
              <a:spcAft>
                <a:spcPct val="0"/>
              </a:spcAft>
              <a:defRPr sz="1200" b="1" i="1">
                <a:solidFill>
                  <a:srgbClr val="1822CD"/>
                </a:solidFill>
                <a:latin typeface="Helvetica" charset="0"/>
                <a:ea typeface="ＭＳ Ｐゴシック" charset="0"/>
              </a:defRPr>
            </a:lvl8pPr>
            <a:lvl9pPr marL="3885717" indent="-228572"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7449B1D5-CFBD-3E42-A4B3-EA4CB39F5E48}" type="slidenum">
              <a:rPr lang="en-US" sz="1100" b="0" i="0">
                <a:solidFill>
                  <a:prstClr val="black"/>
                </a:solidFill>
                <a:latin typeface="Times New Roman" charset="0"/>
              </a:rPr>
              <a:pPr eaLnBrk="1" hangingPunct="1"/>
              <a:t>26</a:t>
            </a:fld>
            <a:endParaRPr lang="en-US" sz="1100" b="0" i="0">
              <a:solidFill>
                <a:prstClr val="black"/>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pitchFamily="-84" charset="0"/>
                <a:ea typeface="MS PGothic" pitchFamily="34" charset="-128"/>
              </a:defRPr>
            </a:lvl1pPr>
            <a:lvl2pPr marL="709443" indent="-272863" eaLnBrk="0" hangingPunct="0">
              <a:defRPr sz="1100" b="1" i="1">
                <a:solidFill>
                  <a:srgbClr val="1822CD"/>
                </a:solidFill>
                <a:latin typeface="Helvetica" pitchFamily="-84" charset="0"/>
                <a:ea typeface="MS PGothic" pitchFamily="34" charset="-128"/>
              </a:defRPr>
            </a:lvl2pPr>
            <a:lvl3pPr marL="1091451" indent="-218290" eaLnBrk="0" hangingPunct="0">
              <a:defRPr sz="1100" b="1" i="1">
                <a:solidFill>
                  <a:srgbClr val="1822CD"/>
                </a:solidFill>
                <a:latin typeface="Helvetica" pitchFamily="-84" charset="0"/>
                <a:ea typeface="MS PGothic" pitchFamily="34" charset="-128"/>
              </a:defRPr>
            </a:lvl3pPr>
            <a:lvl4pPr marL="1528031" indent="-218290" eaLnBrk="0" hangingPunct="0">
              <a:defRPr sz="1100" b="1" i="1">
                <a:solidFill>
                  <a:srgbClr val="1822CD"/>
                </a:solidFill>
                <a:latin typeface="Helvetica" pitchFamily="-84" charset="0"/>
                <a:ea typeface="MS PGothic" pitchFamily="34" charset="-128"/>
              </a:defRPr>
            </a:lvl4pPr>
            <a:lvl5pPr marL="1964611" indent="-218290" eaLnBrk="0" hangingPunct="0">
              <a:defRPr sz="1100" b="1" i="1">
                <a:solidFill>
                  <a:srgbClr val="1822CD"/>
                </a:solidFill>
                <a:latin typeface="Helvetica" pitchFamily="-84" charset="0"/>
                <a:ea typeface="MS PGothic" pitchFamily="34" charset="-128"/>
              </a:defRPr>
            </a:lvl5pPr>
            <a:lvl6pPr marL="240119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6pPr>
            <a:lvl7pPr marL="283777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7pPr>
            <a:lvl8pPr marL="327435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8pPr>
            <a:lvl9pPr marL="371093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9pPr>
          </a:lstStyle>
          <a:p>
            <a:pPr eaLnBrk="1" hangingPunct="1"/>
            <a:fld id="{85664F20-05A5-40C0-9F32-01BF96E7B23D}" type="slidenum">
              <a:rPr lang="en-US" altLang="en-US" b="0" i="0">
                <a:solidFill>
                  <a:prstClr val="black"/>
                </a:solidFill>
                <a:latin typeface="Times New Roman" pitchFamily="18" charset="0"/>
              </a:rPr>
              <a:pPr eaLnBrk="1" hangingPunct="1"/>
              <a:t>33</a:t>
            </a:fld>
            <a:endParaRPr lang="en-US" altLang="en-US" b="0" i="0">
              <a:solidFill>
                <a:prstClr val="black"/>
              </a:solidFill>
              <a:latin typeface="Times New Roman" pitchFamily="18" charset="0"/>
            </a:endParaRPr>
          </a:p>
        </p:txBody>
      </p:sp>
      <p:sp>
        <p:nvSpPr>
          <p:cNvPr id="43010"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3011"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pitchFamily="-84" charset="0"/>
                <a:ea typeface="MS PGothic" pitchFamily="34" charset="-128"/>
              </a:defRPr>
            </a:lvl1pPr>
            <a:lvl2pPr marL="709443" indent="-272863" eaLnBrk="0" hangingPunct="0">
              <a:defRPr sz="1100" b="1" i="1">
                <a:solidFill>
                  <a:srgbClr val="1822CD"/>
                </a:solidFill>
                <a:latin typeface="Helvetica" pitchFamily="-84" charset="0"/>
                <a:ea typeface="MS PGothic" pitchFamily="34" charset="-128"/>
              </a:defRPr>
            </a:lvl2pPr>
            <a:lvl3pPr marL="1091451" indent="-218290" eaLnBrk="0" hangingPunct="0">
              <a:defRPr sz="1100" b="1" i="1">
                <a:solidFill>
                  <a:srgbClr val="1822CD"/>
                </a:solidFill>
                <a:latin typeface="Helvetica" pitchFamily="-84" charset="0"/>
                <a:ea typeface="MS PGothic" pitchFamily="34" charset="-128"/>
              </a:defRPr>
            </a:lvl3pPr>
            <a:lvl4pPr marL="1528031" indent="-218290" eaLnBrk="0" hangingPunct="0">
              <a:defRPr sz="1100" b="1" i="1">
                <a:solidFill>
                  <a:srgbClr val="1822CD"/>
                </a:solidFill>
                <a:latin typeface="Helvetica" pitchFamily="-84" charset="0"/>
                <a:ea typeface="MS PGothic" pitchFamily="34" charset="-128"/>
              </a:defRPr>
            </a:lvl4pPr>
            <a:lvl5pPr marL="1964611" indent="-218290" eaLnBrk="0" hangingPunct="0">
              <a:defRPr sz="1100" b="1" i="1">
                <a:solidFill>
                  <a:srgbClr val="1822CD"/>
                </a:solidFill>
                <a:latin typeface="Helvetica" pitchFamily="-84" charset="0"/>
                <a:ea typeface="MS PGothic" pitchFamily="34" charset="-128"/>
              </a:defRPr>
            </a:lvl5pPr>
            <a:lvl6pPr marL="240119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6pPr>
            <a:lvl7pPr marL="283777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7pPr>
            <a:lvl8pPr marL="327435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8pPr>
            <a:lvl9pPr marL="3710932" indent="-218290" eaLnBrk="0" fontAlgn="base" hangingPunct="0">
              <a:spcBef>
                <a:spcPct val="20000"/>
              </a:spcBef>
              <a:spcAft>
                <a:spcPct val="0"/>
              </a:spcAft>
              <a:buChar char="•"/>
              <a:defRPr sz="1100" b="1" i="1">
                <a:solidFill>
                  <a:srgbClr val="1822CD"/>
                </a:solidFill>
                <a:latin typeface="Helvetica" pitchFamily="-84" charset="0"/>
                <a:ea typeface="MS PGothic" pitchFamily="34" charset="-128"/>
              </a:defRPr>
            </a:lvl9pPr>
          </a:lstStyle>
          <a:p>
            <a:pPr eaLnBrk="1" hangingPunct="1"/>
            <a:fld id="{3B06A808-8407-448A-80B2-D795A567BE80}" type="slidenum">
              <a:rPr lang="en-US" altLang="en-US" b="0" i="0">
                <a:solidFill>
                  <a:prstClr val="black"/>
                </a:solidFill>
                <a:latin typeface="Times New Roman" pitchFamily="18" charset="0"/>
              </a:rPr>
              <a:pPr eaLnBrk="1" hangingPunct="1"/>
              <a:t>34</a:t>
            </a:fld>
            <a:endParaRPr lang="en-US" altLang="en-US" b="0" i="0">
              <a:solidFill>
                <a:prstClr val="black"/>
              </a:solidFill>
              <a:latin typeface="Times New Roman" pitchFamily="18"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660192EA-3211-41DA-874E-4E33D039059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660192EA-3211-41DA-874E-4E33D039059D}" type="slidenum">
              <a:rPr lang="en-US"/>
              <a:pPr>
                <a:defRPr/>
              </a:pPr>
              <a:t>‹#›</a:t>
            </a:fld>
            <a:endParaRPr lang="en-US"/>
          </a:p>
        </p:txBody>
      </p:sp>
    </p:spTree>
    <p:extLst>
      <p:ext uri="{BB962C8B-B14F-4D97-AF65-F5344CB8AC3E}">
        <p14:creationId xmlns:p14="http://schemas.microsoft.com/office/powerpoint/2010/main" val="22692244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4053087E-BCCB-45BD-8BD6-B0A47A89EDD2}" type="slidenum">
              <a:rPr lang="en-US"/>
              <a:pPr>
                <a:defRPr/>
              </a:pPr>
              <a:t>‹#›</a:t>
            </a:fld>
            <a:endParaRPr lang="en-US"/>
          </a:p>
        </p:txBody>
      </p:sp>
    </p:spTree>
    <p:extLst>
      <p:ext uri="{BB962C8B-B14F-4D97-AF65-F5344CB8AC3E}">
        <p14:creationId xmlns:p14="http://schemas.microsoft.com/office/powerpoint/2010/main" val="216024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a:lstStyle/>
          <a:p>
            <a:pPr lvl="0"/>
            <a:r>
              <a:rPr lang="en-US" dirty="0" smtClean="0"/>
              <a:t>Click to edit Master title style</a:t>
            </a:r>
          </a:p>
        </p:txBody>
      </p:sp>
      <p:sp>
        <p:nvSpPr>
          <p:cNvPr id="5" name="Content Placeholder 2"/>
          <p:cNvSpPr>
            <a:spLocks noGrp="1"/>
          </p:cNvSpPr>
          <p:nvPr>
            <p:ph idx="1"/>
          </p:nvPr>
        </p:nvSpPr>
        <p:spPr>
          <a:xfrm>
            <a:off x="152400" y="1219200"/>
            <a:ext cx="8763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7"/>
          <p:cNvSpPr>
            <a:spLocks noGrp="1" noChangeArrowheads="1"/>
          </p:cNvSpPr>
          <p:nvPr>
            <p:ph type="sldNum" sz="quarter" idx="10"/>
          </p:nvPr>
        </p:nvSpPr>
        <p:spPr>
          <a:xfrm>
            <a:off x="7010400" y="6677025"/>
            <a:ext cx="2133600" cy="149225"/>
          </a:xfrm>
          <a:prstGeom prst="rect">
            <a:avLst/>
          </a:prstGeom>
          <a:ln/>
        </p:spPr>
        <p:txBody>
          <a:bodyPr/>
          <a:lstStyle>
            <a:lvl1pPr>
              <a:defRPr/>
            </a:lvl1pPr>
          </a:lstStyle>
          <a:p>
            <a:pPr>
              <a:defRPr/>
            </a:pPr>
            <a:fld id="{D50EA5AC-81EB-4DD9-B75B-8EC6FB29C088}" type="slidenum">
              <a:rPr lang="en-US"/>
              <a:pPr>
                <a:defRPr/>
              </a:pPr>
              <a:t>‹#›</a:t>
            </a:fld>
            <a:endParaRPr lang="en-US"/>
          </a:p>
        </p:txBody>
      </p:sp>
    </p:spTree>
    <p:extLst>
      <p:ext uri="{BB962C8B-B14F-4D97-AF65-F5344CB8AC3E}">
        <p14:creationId xmlns:p14="http://schemas.microsoft.com/office/powerpoint/2010/main" val="8007245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6"/>
          <p:cNvSpPr>
            <a:spLocks noGrp="1" noChangeArrowheads="1"/>
          </p:cNvSpPr>
          <p:nvPr>
            <p:ph type="sldNum" sz="quarter" idx="12"/>
          </p:nvPr>
        </p:nvSpPr>
        <p:spPr>
          <a:ln/>
        </p:spPr>
        <p:txBody>
          <a:bodyPr/>
          <a:lstStyle>
            <a:lvl1pPr>
              <a:defRPr/>
            </a:lvl1pPr>
          </a:lstStyle>
          <a:p>
            <a:pPr>
              <a:defRPr/>
            </a:pPr>
            <a:fld id="{72698427-58B0-CD43-8950-2DF2603B4769}"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874064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6"/>
          <p:cNvSpPr>
            <a:spLocks noGrp="1" noChangeArrowheads="1"/>
          </p:cNvSpPr>
          <p:nvPr>
            <p:ph type="sldNum" sz="quarter" idx="12"/>
          </p:nvPr>
        </p:nvSpPr>
        <p:spPr>
          <a:ln/>
        </p:spPr>
        <p:txBody>
          <a:bodyPr/>
          <a:lstStyle>
            <a:lvl1pPr>
              <a:defRPr/>
            </a:lvl1pPr>
          </a:lstStyle>
          <a:p>
            <a:pPr>
              <a:defRPr/>
            </a:pPr>
            <a:fld id="{7686F595-B889-B943-B63A-B626FFE9E1C2}"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894240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6"/>
          <p:cNvSpPr>
            <a:spLocks noGrp="1" noChangeArrowheads="1"/>
          </p:cNvSpPr>
          <p:nvPr>
            <p:ph type="sldNum" sz="quarter" idx="12"/>
          </p:nvPr>
        </p:nvSpPr>
        <p:spPr>
          <a:ln/>
        </p:spPr>
        <p:txBody>
          <a:bodyPr/>
          <a:lstStyle>
            <a:lvl1pPr>
              <a:defRPr/>
            </a:lvl1pPr>
          </a:lstStyle>
          <a:p>
            <a:pPr>
              <a:defRPr/>
            </a:pPr>
            <a:fld id="{39D524D0-BA9D-9048-9AA5-50231DC06408}"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414859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7" name="Rectangle 76"/>
          <p:cNvSpPr>
            <a:spLocks noGrp="1" noChangeArrowheads="1"/>
          </p:cNvSpPr>
          <p:nvPr>
            <p:ph type="sldNum" sz="quarter" idx="12"/>
          </p:nvPr>
        </p:nvSpPr>
        <p:spPr>
          <a:ln/>
        </p:spPr>
        <p:txBody>
          <a:bodyPr/>
          <a:lstStyle>
            <a:lvl1pPr>
              <a:defRPr/>
            </a:lvl1pPr>
          </a:lstStyle>
          <a:p>
            <a:pPr>
              <a:defRPr/>
            </a:pPr>
            <a:fld id="{7BEAA395-06BD-8E4A-97D6-58FF52E044E0}"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13582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8"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9" name="Rectangle 76"/>
          <p:cNvSpPr>
            <a:spLocks noGrp="1" noChangeArrowheads="1"/>
          </p:cNvSpPr>
          <p:nvPr>
            <p:ph type="sldNum" sz="quarter" idx="12"/>
          </p:nvPr>
        </p:nvSpPr>
        <p:spPr>
          <a:ln/>
        </p:spPr>
        <p:txBody>
          <a:bodyPr/>
          <a:lstStyle>
            <a:lvl1pPr>
              <a:defRPr/>
            </a:lvl1pPr>
          </a:lstStyle>
          <a:p>
            <a:pPr>
              <a:defRPr/>
            </a:pPr>
            <a:fld id="{F6240E6E-24F3-9745-B676-2E3D13711D7E}"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91659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4"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6"/>
          <p:cNvSpPr>
            <a:spLocks noGrp="1" noChangeArrowheads="1"/>
          </p:cNvSpPr>
          <p:nvPr>
            <p:ph type="sldNum" sz="quarter" idx="12"/>
          </p:nvPr>
        </p:nvSpPr>
        <p:spPr>
          <a:ln/>
        </p:spPr>
        <p:txBody>
          <a:bodyPr/>
          <a:lstStyle>
            <a:lvl1pPr>
              <a:defRPr/>
            </a:lvl1pPr>
          </a:lstStyle>
          <a:p>
            <a:pPr>
              <a:defRPr/>
            </a:pPr>
            <a:fld id="{033FA1B7-FB1C-D843-A87A-87A1BDAF95FB}"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611281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3"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4" name="Rectangle 76"/>
          <p:cNvSpPr>
            <a:spLocks noGrp="1" noChangeArrowheads="1"/>
          </p:cNvSpPr>
          <p:nvPr>
            <p:ph type="sldNum" sz="quarter" idx="12"/>
          </p:nvPr>
        </p:nvSpPr>
        <p:spPr>
          <a:ln/>
        </p:spPr>
        <p:txBody>
          <a:bodyPr/>
          <a:lstStyle>
            <a:lvl1pPr>
              <a:defRPr/>
            </a:lvl1pPr>
          </a:lstStyle>
          <a:p>
            <a:pPr>
              <a:defRPr/>
            </a:pPr>
            <a:fld id="{4DAB4750-CAB8-CC48-97B3-E208C97FF6A2}"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275926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4053087E-BCCB-45BD-8BD6-B0A47A89EDD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7" name="Rectangle 76"/>
          <p:cNvSpPr>
            <a:spLocks noGrp="1" noChangeArrowheads="1"/>
          </p:cNvSpPr>
          <p:nvPr>
            <p:ph type="sldNum" sz="quarter" idx="12"/>
          </p:nvPr>
        </p:nvSpPr>
        <p:spPr>
          <a:ln/>
        </p:spPr>
        <p:txBody>
          <a:bodyPr/>
          <a:lstStyle>
            <a:lvl1pPr>
              <a:defRPr/>
            </a:lvl1pPr>
          </a:lstStyle>
          <a:p>
            <a:pPr>
              <a:defRPr/>
            </a:pPr>
            <a:fld id="{9257653D-C5FD-A940-8554-2829CA5F4848}"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198187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7" name="Rectangle 76"/>
          <p:cNvSpPr>
            <a:spLocks noGrp="1" noChangeArrowheads="1"/>
          </p:cNvSpPr>
          <p:nvPr>
            <p:ph type="sldNum" sz="quarter" idx="12"/>
          </p:nvPr>
        </p:nvSpPr>
        <p:spPr>
          <a:ln/>
        </p:spPr>
        <p:txBody>
          <a:bodyPr/>
          <a:lstStyle>
            <a:lvl1pPr>
              <a:defRPr/>
            </a:lvl1pPr>
          </a:lstStyle>
          <a:p>
            <a:pPr>
              <a:defRPr/>
            </a:pPr>
            <a:fld id="{19A62A8B-BEEF-8D4E-80CF-59D493C7735E}"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542195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6"/>
          <p:cNvSpPr>
            <a:spLocks noGrp="1" noChangeArrowheads="1"/>
          </p:cNvSpPr>
          <p:nvPr>
            <p:ph type="sldNum" sz="quarter" idx="12"/>
          </p:nvPr>
        </p:nvSpPr>
        <p:spPr>
          <a:ln/>
        </p:spPr>
        <p:txBody>
          <a:bodyPr/>
          <a:lstStyle>
            <a:lvl1pPr>
              <a:defRPr/>
            </a:lvl1pPr>
          </a:lstStyle>
          <a:p>
            <a:pPr>
              <a:defRPr/>
            </a:pPr>
            <a:fld id="{1AD24F67-A3F9-AA45-A7AD-7340FDFA44FB}"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53722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spcBef>
                <a:spcPct val="20000"/>
              </a:spcBef>
              <a:buFontTx/>
              <a:buChar char="•"/>
              <a:defRPr/>
            </a:pPr>
            <a:endParaRPr lang="en-US">
              <a:ea typeface="ＭＳ Ｐゴシック" charset="0"/>
            </a:endParaRPr>
          </a:p>
        </p:txBody>
      </p:sp>
      <p:sp>
        <p:nvSpPr>
          <p:cNvPr id="6" name="Rectangle 76"/>
          <p:cNvSpPr>
            <a:spLocks noGrp="1" noChangeArrowheads="1"/>
          </p:cNvSpPr>
          <p:nvPr>
            <p:ph type="sldNum" sz="quarter" idx="12"/>
          </p:nvPr>
        </p:nvSpPr>
        <p:spPr>
          <a:ln/>
        </p:spPr>
        <p:txBody>
          <a:bodyPr/>
          <a:lstStyle>
            <a:lvl1pPr>
              <a:defRPr/>
            </a:lvl1pPr>
          </a:lstStyle>
          <a:p>
            <a:pPr>
              <a:defRPr/>
            </a:pPr>
            <a:fld id="{A6B8E20C-1EFF-624D-A39F-BA359725B645}"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1535803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a:lstStyle/>
          <a:p>
            <a:pPr lvl="0"/>
            <a:r>
              <a:rPr lang="en-US" dirty="0" smtClean="0"/>
              <a:t>Click to edit Master title style</a:t>
            </a:r>
          </a:p>
        </p:txBody>
      </p:sp>
      <p:sp>
        <p:nvSpPr>
          <p:cNvPr id="5" name="Content Placeholder 2"/>
          <p:cNvSpPr>
            <a:spLocks noGrp="1"/>
          </p:cNvSpPr>
          <p:nvPr>
            <p:ph idx="1"/>
          </p:nvPr>
        </p:nvSpPr>
        <p:spPr>
          <a:xfrm>
            <a:off x="152400" y="1219200"/>
            <a:ext cx="8763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7"/>
          <p:cNvSpPr>
            <a:spLocks noGrp="1" noChangeArrowheads="1"/>
          </p:cNvSpPr>
          <p:nvPr>
            <p:ph type="sldNum" sz="quarter" idx="10"/>
          </p:nvPr>
        </p:nvSpPr>
        <p:spPr>
          <a:ln/>
        </p:spPr>
        <p:txBody>
          <a:bodyPr/>
          <a:lstStyle>
            <a:lvl1pPr>
              <a:defRPr/>
            </a:lvl1pPr>
          </a:lstStyle>
          <a:p>
            <a:pPr>
              <a:defRPr/>
            </a:pPr>
            <a:fld id="{D50EA5AC-81EB-4DD9-B75B-8EC6FB29C088}"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4802687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4C82A348-2F6E-466B-9C1F-DC52DB1D73A1}"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491880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4648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marL="1257300" indent="-342900">
              <a:buFont typeface="Arial"/>
              <a:buChar char="•"/>
              <a:defRPr lang="en-US" dirty="0" smtClean="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11"/>
          <p:cNvSpPr>
            <a:spLocks noGrp="1" noChangeArrowheads="1"/>
          </p:cNvSpPr>
          <p:nvPr>
            <p:ph type="title" idx="4294967295"/>
          </p:nvPr>
        </p:nvSpPr>
        <p:spPr>
          <a:xfrm>
            <a:off x="457200" y="217256"/>
            <a:ext cx="8229600" cy="492991"/>
          </a:xfrm>
          <a:prstGeom prst="rect">
            <a:avLst/>
          </a:prstGeom>
        </p:spPr>
        <p:txBody>
          <a:bodyPr/>
          <a:lstStyle/>
          <a:p>
            <a:endParaRPr lang="en-US" dirty="0" smtClean="0"/>
          </a:p>
        </p:txBody>
      </p:sp>
    </p:spTree>
    <p:extLst>
      <p:ext uri="{BB962C8B-B14F-4D97-AF65-F5344CB8AC3E}">
        <p14:creationId xmlns:p14="http://schemas.microsoft.com/office/powerpoint/2010/main" val="1949210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a:lstStyle/>
          <a:p>
            <a:pPr lvl="0"/>
            <a:r>
              <a:rPr lang="en-US" dirty="0" smtClean="0"/>
              <a:t>Click to edit Master title style</a:t>
            </a:r>
          </a:p>
        </p:txBody>
      </p:sp>
      <p:sp>
        <p:nvSpPr>
          <p:cNvPr id="5" name="Content Placeholder 2"/>
          <p:cNvSpPr>
            <a:spLocks noGrp="1"/>
          </p:cNvSpPr>
          <p:nvPr>
            <p:ph idx="1"/>
          </p:nvPr>
        </p:nvSpPr>
        <p:spPr>
          <a:xfrm>
            <a:off x="152400" y="1219200"/>
            <a:ext cx="8763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7"/>
          <p:cNvSpPr>
            <a:spLocks noGrp="1" noChangeArrowheads="1"/>
          </p:cNvSpPr>
          <p:nvPr>
            <p:ph type="sldNum" sz="quarter" idx="10"/>
          </p:nvPr>
        </p:nvSpPr>
        <p:spPr>
          <a:xfrm>
            <a:off x="7010400" y="6677025"/>
            <a:ext cx="2133600" cy="149225"/>
          </a:xfrm>
          <a:prstGeom prst="rect">
            <a:avLst/>
          </a:prstGeom>
          <a:ln/>
        </p:spPr>
        <p:txBody>
          <a:bodyPr/>
          <a:lstStyle>
            <a:lvl1pPr>
              <a:defRPr/>
            </a:lvl1pPr>
          </a:lstStyle>
          <a:p>
            <a:pPr>
              <a:defRPr/>
            </a:pPr>
            <a:fld id="{D50EA5AC-81EB-4DD9-B75B-8EC6FB29C088}" type="slidenum">
              <a:rPr lang="en-US"/>
              <a:pPr>
                <a:defRPr/>
              </a:pPr>
              <a:t>‹#›</a:t>
            </a:fld>
            <a:endParaRPr lang="en-US"/>
          </a:p>
        </p:txBody>
      </p:sp>
    </p:spTree>
    <p:extLst>
      <p:ext uri="{BB962C8B-B14F-4D97-AF65-F5344CB8AC3E}">
        <p14:creationId xmlns:p14="http://schemas.microsoft.com/office/powerpoint/2010/main" val="1650730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solidFill>
                  <a:schemeClr val="accent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CC5580C9-2AC6-40D1-B56D-F4B3F99BD959}"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02995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23F6138E-F839-4DBF-BB53-E95B5537780E}"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09515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23F6138E-F839-4DBF-BB53-E95B5537780E}"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214344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23F6138E-F839-4DBF-BB53-E95B5537780E}"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15973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19B94CF-54E2-4232-8F75-8C92992E51E9}" type="datetimeFigureOut">
              <a:rPr lang="en-US" smtClean="0"/>
              <a:pPr/>
              <a:t>11/25/2014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D15ED4E-1011-4F13-BBB3-F207AF682337}" type="slidenum">
              <a:rPr lang="en-US" smtClean="0">
                <a:solidFill>
                  <a:srgbClr val="3333CC"/>
                </a:solidFill>
              </a:rPr>
              <a:pPr/>
              <a:t>‹#›</a:t>
            </a:fld>
            <a:endParaRPr lang="en-US">
              <a:solidFill>
                <a:srgbClr val="3333CC"/>
              </a:solidFill>
            </a:endParaRPr>
          </a:p>
        </p:txBody>
      </p:sp>
    </p:spTree>
    <p:extLst>
      <p:ext uri="{BB962C8B-B14F-4D97-AF65-F5344CB8AC3E}">
        <p14:creationId xmlns:p14="http://schemas.microsoft.com/office/powerpoint/2010/main" val="76927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4C82A348-2F6E-466B-9C1F-DC52DB1D73A1}"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3542934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sz="1200" b="0" dirty="0">
                <a:solidFill>
                  <a:srgbClr val="171FC7"/>
                </a:solidFill>
                <a:effectLst>
                  <a:outerShdw blurRad="38100" dist="38100" dir="2700000" algn="tl">
                    <a:srgbClr val="C0C0C0"/>
                  </a:outerShdw>
                </a:effectLst>
                <a:latin typeface="Helvetica" pitchFamily="-128" charset="0"/>
                <a:cs typeface="+mn-cs"/>
              </a:rPr>
              <a:t>NSTX-U</a:t>
            </a:r>
          </a:p>
        </p:txBody>
      </p:sp>
      <p:sp>
        <p:nvSpPr>
          <p:cNvPr id="8" name="TextBox 7"/>
          <p:cNvSpPr txBox="1"/>
          <p:nvPr/>
        </p:nvSpPr>
        <p:spPr>
          <a:xfrm>
            <a:off x="1828800" y="6629400"/>
            <a:ext cx="5486400" cy="215444"/>
          </a:xfrm>
          <a:prstGeom prst="rect">
            <a:avLst/>
          </a:prstGeom>
          <a:noFill/>
        </p:spPr>
        <p:txBody>
          <a:bodyPr>
            <a:spAutoFit/>
          </a:bodyPr>
          <a:lstStyle/>
          <a:p>
            <a:pPr algn="ctr">
              <a:defRPr/>
            </a:pPr>
            <a:r>
              <a:rPr lang="en-US" sz="800" i="0" dirty="0" smtClean="0">
                <a:latin typeface="Helvetica" pitchFamily="34" charset="0"/>
                <a:cs typeface="+mn-cs"/>
              </a:rPr>
              <a:t>NSTX-U FY2014 Q4 Report</a:t>
            </a:r>
            <a:endParaRPr lang="en-US" sz="800" i="0" dirty="0">
              <a:latin typeface="Helvetica" pitchFamily="34" charset="0"/>
              <a:cs typeface="+mn-cs"/>
            </a:endParaRPr>
          </a:p>
        </p:txBody>
      </p:sp>
      <p:sp>
        <p:nvSpPr>
          <p:cNvPr id="9" name="Rectangle 76"/>
          <p:cNvSpPr txBox="1">
            <a:spLocks noChangeArrowheads="1"/>
          </p:cNvSpPr>
          <p:nvPr userDrawn="1"/>
        </p:nvSpPr>
        <p:spPr>
          <a:xfrm>
            <a:off x="8382000" y="6629400"/>
            <a:ext cx="762000" cy="152400"/>
          </a:xfrm>
          <a:prstGeom prst="rect">
            <a:avLst/>
          </a:prstGeom>
        </p:spPr>
        <p:txBody>
          <a:bodyPr/>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lgn="r">
              <a:defRPr/>
            </a:pPr>
            <a:fld id="{8736FA9F-4A03-42A0-8783-614F46C95A9A}" type="slidenum">
              <a:rPr lang="en-US" sz="900" i="0" smtClean="0"/>
              <a:pPr algn="r">
                <a:defRPr/>
              </a:pPr>
              <a:t>‹#›</a:t>
            </a:fld>
            <a:endParaRPr lang="en-US" sz="900" i="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FE738B4E-791D-4FAC-8165-22DD9185CD22}" type="slidenum">
              <a:rPr lang="en-US">
                <a:solidFill>
                  <a:srgbClr val="3333CC"/>
                </a:solidFill>
              </a:rPr>
              <a:pPr>
                <a:defRPr/>
              </a:pPr>
              <a:t>‹#›</a:t>
            </a:fld>
            <a:endParaRPr lang="en-US">
              <a:solidFill>
                <a:srgbClr val="3333CC"/>
              </a:solidFill>
            </a:endParaRPr>
          </a:p>
        </p:txBody>
      </p:sp>
      <p:sp>
        <p:nvSpPr>
          <p:cNvPr id="8" name="TextBox 7"/>
          <p:cNvSpPr txBox="1"/>
          <p:nvPr userDrawn="1"/>
        </p:nvSpPr>
        <p:spPr>
          <a:xfrm>
            <a:off x="1828800" y="6629400"/>
            <a:ext cx="5486400" cy="215900"/>
          </a:xfrm>
          <a:prstGeom prst="rect">
            <a:avLst/>
          </a:prstGeom>
          <a:noFill/>
        </p:spPr>
        <p:txBody>
          <a:bodyPr>
            <a:spAutoFit/>
          </a:bodyPr>
          <a:lstStyle/>
          <a:p>
            <a:pPr algn="ctr">
              <a:defRPr/>
            </a:pPr>
            <a:r>
              <a:rPr lang="en-US" sz="800" i="0" dirty="0" smtClean="0">
                <a:solidFill>
                  <a:srgbClr val="3333CC"/>
                </a:solidFill>
                <a:latin typeface="Helvetica" pitchFamily="34" charset="0"/>
              </a:rPr>
              <a:t>Configuration Studies for an ST-Based FNSF (J. Menard)</a:t>
            </a:r>
            <a:endParaRPr lang="en-US" sz="800" i="0" dirty="0">
              <a:solidFill>
                <a:srgbClr val="3333CC"/>
              </a:solidFill>
              <a:latin typeface="Helvetica" pitchFamily="34" charset="0"/>
            </a:endParaRPr>
          </a:p>
        </p:txBody>
      </p:sp>
      <p:cxnSp>
        <p:nvCxnSpPr>
          <p:cNvPr id="9" name="Straight Connector 8"/>
          <p:cNvCxnSpPr/>
          <p:nvPr userDrawn="1"/>
        </p:nvCxnSpPr>
        <p:spPr bwMode="auto">
          <a:xfrm>
            <a:off x="152400" y="914400"/>
            <a:ext cx="8839200" cy="0"/>
          </a:xfrm>
          <a:prstGeom prst="line">
            <a:avLst/>
          </a:prstGeom>
          <a:noFill/>
          <a:ln w="38100"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cxnSp>
    </p:spTree>
    <p:extLst>
      <p:ext uri="{BB962C8B-B14F-4D97-AF65-F5344CB8AC3E}">
        <p14:creationId xmlns:p14="http://schemas.microsoft.com/office/powerpoint/2010/main" val="418178143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
        <p:nvSpPr>
          <p:cNvPr id="1028"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29" name="Picture 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78600"/>
            <a:ext cx="914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Arial" pitchFamily="34" charset="0"/>
              </a:rPr>
              <a:t>NSTX-U</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7EA84AE4-B984-40A0-A343-A4C6BC889B03}" type="slidenum">
              <a:rPr lang="en-US">
                <a:solidFill>
                  <a:srgbClr val="3333CC"/>
                </a:solidFill>
              </a:rPr>
              <a:pPr>
                <a:defRPr/>
              </a:pPr>
              <a:t>‹#›</a:t>
            </a:fld>
            <a:endParaRPr lang="en-US">
              <a:solidFill>
                <a:srgbClr val="3333CC"/>
              </a:solidFill>
            </a:endParaRPr>
          </a:p>
        </p:txBody>
      </p:sp>
      <p:sp>
        <p:nvSpPr>
          <p:cNvPr id="8" name="TextBox 7"/>
          <p:cNvSpPr txBox="1"/>
          <p:nvPr userDrawn="1"/>
        </p:nvSpPr>
        <p:spPr>
          <a:xfrm>
            <a:off x="1828800" y="6629400"/>
            <a:ext cx="5486400" cy="203200"/>
          </a:xfrm>
          <a:prstGeom prst="rect">
            <a:avLst/>
          </a:prstGeom>
          <a:noFill/>
        </p:spPr>
        <p:txBody>
          <a:bodyPr>
            <a:spAutoFit/>
          </a:bodyPr>
          <a:lstStyle/>
          <a:p>
            <a:pPr algn="ctr" eaLnBrk="0" hangingPunct="0">
              <a:lnSpc>
                <a:spcPct val="90000"/>
              </a:lnSpc>
              <a:defRPr/>
            </a:pPr>
            <a:r>
              <a:rPr lang="en-US" sz="8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Vlad Soukhanovskii, LLNL Collaboration  on NSTX-U: Status </a:t>
            </a:r>
            <a:r>
              <a:rPr lang="en-US" sz="800" i="0" dirty="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and </a:t>
            </a:r>
            <a:r>
              <a:rPr lang="en-US" sz="8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Plans, 25 November 2014</a:t>
            </a:r>
            <a:endParaRPr lang="en-US" sz="800" i="0" dirty="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endParaRPr>
          </a:p>
        </p:txBody>
      </p:sp>
    </p:spTree>
    <p:extLst>
      <p:ext uri="{BB962C8B-B14F-4D97-AF65-F5344CB8AC3E}">
        <p14:creationId xmlns:p14="http://schemas.microsoft.com/office/powerpoint/2010/main" val="240406581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rPr>
              <a:t>NSTX-U</a:t>
            </a:r>
          </a:p>
        </p:txBody>
      </p:sp>
      <p:sp>
        <p:nvSpPr>
          <p:cNvPr id="8" name="TextBox 7"/>
          <p:cNvSpPr txBox="1"/>
          <p:nvPr/>
        </p:nvSpPr>
        <p:spPr>
          <a:xfrm>
            <a:off x="1828800" y="6629400"/>
            <a:ext cx="5486400" cy="215444"/>
          </a:xfrm>
          <a:prstGeom prst="rect">
            <a:avLst/>
          </a:prstGeom>
          <a:noFill/>
        </p:spPr>
        <p:txBody>
          <a:bodyPr>
            <a:spAutoFit/>
          </a:bodyPr>
          <a:lstStyle/>
          <a:p>
            <a:pPr algn="ctr">
              <a:defRPr/>
            </a:pPr>
            <a:r>
              <a:rPr lang="en-US" sz="800" i="0" dirty="0" smtClean="0">
                <a:latin typeface="Helvetica" pitchFamily="34" charset="0"/>
              </a:rPr>
              <a:t>NSTX-U FY2014 Q4 Report</a:t>
            </a:r>
            <a:endParaRPr lang="en-US" sz="800" i="0" dirty="0">
              <a:latin typeface="Helvetica" pitchFamily="34" charset="0"/>
            </a:endParaRPr>
          </a:p>
        </p:txBody>
      </p:sp>
      <p:sp>
        <p:nvSpPr>
          <p:cNvPr id="9" name="Rectangle 76"/>
          <p:cNvSpPr txBox="1">
            <a:spLocks noChangeArrowheads="1"/>
          </p:cNvSpPr>
          <p:nvPr userDrawn="1"/>
        </p:nvSpPr>
        <p:spPr>
          <a:xfrm>
            <a:off x="8382000" y="6629400"/>
            <a:ext cx="762000" cy="152400"/>
          </a:xfrm>
          <a:prstGeom prst="rect">
            <a:avLst/>
          </a:prstGeom>
        </p:spPr>
        <p:txBody>
          <a:bodyPr/>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lgn="r">
              <a:defRPr/>
            </a:pPr>
            <a:fld id="{8736FA9F-4A03-42A0-8783-614F46C95A9A}" type="slidenum">
              <a:rPr lang="en-US" sz="900" i="0" smtClean="0"/>
              <a:pPr algn="r">
                <a:defRPr/>
              </a:pPr>
              <a:t>‹#›</a:t>
            </a:fld>
            <a:endParaRPr lang="en-US" sz="900" i="0"/>
          </a:p>
        </p:txBody>
      </p:sp>
    </p:spTree>
    <p:extLst>
      <p:ext uri="{BB962C8B-B14F-4D97-AF65-F5344CB8AC3E}">
        <p14:creationId xmlns:p14="http://schemas.microsoft.com/office/powerpoint/2010/main" val="286334761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Line 29"/>
          <p:cNvSpPr>
            <a:spLocks noChangeShapeType="1"/>
          </p:cNvSpPr>
          <p:nvPr/>
        </p:nvSpPr>
        <p:spPr bwMode="auto">
          <a:xfrm>
            <a:off x="0" y="914400"/>
            <a:ext cx="91440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a:spcBef>
                <a:spcPct val="20000"/>
              </a:spcBef>
              <a:buFontTx/>
              <a:buChar char="•"/>
            </a:pPr>
            <a:endParaRPr lang="en-US">
              <a:ea typeface="ＭＳ Ｐゴシック" charset="0"/>
            </a:endParaRPr>
          </a:p>
        </p:txBody>
      </p:sp>
      <p:pic>
        <p:nvPicPr>
          <p:cNvPr id="1028" name="Picture 70" descr="NSTX_logo_v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200" y="6604000"/>
            <a:ext cx="76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Line 72"/>
          <p:cNvSpPr>
            <a:spLocks noChangeShapeType="1"/>
          </p:cNvSpPr>
          <p:nvPr/>
        </p:nvSpPr>
        <p:spPr bwMode="auto">
          <a:xfrm>
            <a:off x="0" y="6572250"/>
            <a:ext cx="914400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a:spcBef>
                <a:spcPct val="20000"/>
              </a:spcBef>
              <a:buFontTx/>
              <a:buChar char="•"/>
            </a:pPr>
            <a:endParaRPr lang="en-US">
              <a:ea typeface="ＭＳ Ｐゴシック" charset="0"/>
            </a:endParaRPr>
          </a:p>
        </p:txBody>
      </p:sp>
      <p:sp>
        <p:nvSpPr>
          <p:cNvPr id="1032" name="Rectangle 75"/>
          <p:cNvSpPr>
            <a:spLocks noChangeArrowheads="1"/>
          </p:cNvSpPr>
          <p:nvPr/>
        </p:nvSpPr>
        <p:spPr bwMode="auto">
          <a:xfrm>
            <a:off x="1409700" y="6580188"/>
            <a:ext cx="5676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1000" i="0" dirty="0">
                <a:solidFill>
                  <a:srgbClr val="090CFF"/>
                </a:solidFill>
                <a:latin typeface="Arial" charset="0"/>
                <a:ea typeface="ＭＳ Ｐゴシック" charset="0"/>
              </a:rPr>
              <a:t>M. Ono NSTX-U </a:t>
            </a:r>
            <a:r>
              <a:rPr lang="en-US" sz="1000" i="0" dirty="0" smtClean="0">
                <a:solidFill>
                  <a:srgbClr val="090CFF"/>
                </a:solidFill>
                <a:latin typeface="Arial" charset="0"/>
                <a:ea typeface="ＭＳ Ｐゴシック" charset="0"/>
              </a:rPr>
              <a:t>FY 2014  Q4 Review</a:t>
            </a:r>
            <a:endParaRPr lang="en-US" sz="1000" i="0" dirty="0">
              <a:solidFill>
                <a:srgbClr val="090CFF"/>
              </a:solidFill>
              <a:latin typeface="Arial" charset="0"/>
              <a:ea typeface="ＭＳ Ｐゴシック" charset="0"/>
            </a:endParaRPr>
          </a:p>
        </p:txBody>
      </p:sp>
      <p:sp>
        <p:nvSpPr>
          <p:cNvPr id="905292"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charset="0"/>
              </a:defRPr>
            </a:lvl1pPr>
          </a:lstStyle>
          <a:p>
            <a:pPr>
              <a:defRPr/>
            </a:pPr>
            <a:fld id="{422CE6F6-EB11-3A4F-91ED-858E0BB99796}" type="slidenum">
              <a:rPr lang="en-US">
                <a:solidFill>
                  <a:srgbClr val="3333CC"/>
                </a:solidFill>
                <a:ea typeface="ＭＳ Ｐゴシック" charset="0"/>
              </a:rPr>
              <a:pPr>
                <a:defRPr/>
              </a:pPr>
              <a:t>‹#›</a:t>
            </a:fld>
            <a:endParaRPr lang="en-US">
              <a:solidFill>
                <a:srgbClr val="3333CC"/>
              </a:solidFill>
              <a:ea typeface="ＭＳ Ｐゴシック" charset="0"/>
            </a:endParaRPr>
          </a:p>
        </p:txBody>
      </p:sp>
      <p:sp>
        <p:nvSpPr>
          <p:cNvPr id="1034" name="Rectangle 77"/>
          <p:cNvSpPr>
            <a:spLocks noChangeArrowheads="1"/>
          </p:cNvSpPr>
          <p:nvPr/>
        </p:nvSpPr>
        <p:spPr bwMode="auto">
          <a:xfrm>
            <a:off x="6616700" y="6580188"/>
            <a:ext cx="219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900" i="0" dirty="0" smtClean="0">
                <a:solidFill>
                  <a:srgbClr val="3333CC"/>
                </a:solidFill>
                <a:latin typeface="Arial" charset="0"/>
                <a:ea typeface="ＭＳ Ｐゴシック" charset="0"/>
              </a:rPr>
              <a:t>November 25, 2014</a:t>
            </a:r>
            <a:endParaRPr lang="en-US" sz="900" i="0" dirty="0">
              <a:solidFill>
                <a:srgbClr val="3333CC"/>
              </a:solidFill>
              <a:latin typeface="Arial" charset="0"/>
              <a:ea typeface="ＭＳ Ｐゴシック" charset="0"/>
            </a:endParaRPr>
          </a:p>
        </p:txBody>
      </p:sp>
      <p:sp>
        <p:nvSpPr>
          <p:cNvPr id="11" name="Text Box 199"/>
          <p:cNvSpPr txBox="1">
            <a:spLocks noChangeArrowheads="1"/>
          </p:cNvSpPr>
          <p:nvPr userDrawn="1"/>
        </p:nvSpPr>
        <p:spPr bwMode="auto">
          <a:xfrm>
            <a:off x="298450" y="6610350"/>
            <a:ext cx="793750" cy="184150"/>
          </a:xfrm>
          <a:prstGeom prst="rect">
            <a:avLst/>
          </a:prstGeom>
          <a:solidFill>
            <a:schemeClr val="bg1"/>
          </a:solidFill>
          <a:ln w="15875" algn="ctr">
            <a:noFill/>
            <a:miter lim="800000"/>
            <a:headEnd/>
            <a:tailEnd/>
          </a:ln>
          <a:effec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spcBef>
                <a:spcPct val="20000"/>
              </a:spcBef>
              <a:defRPr/>
            </a:pPr>
            <a:r>
              <a:rPr lang="en-US" b="0" smtClean="0">
                <a:solidFill>
                  <a:srgbClr val="171FC7"/>
                </a:solidFill>
                <a:effectLst>
                  <a:outerShdw blurRad="38100" dist="38100" dir="2700000" algn="tl">
                    <a:srgbClr val="DDDDDD"/>
                  </a:outerShdw>
                </a:effectLst>
              </a:rPr>
              <a:t>NSTX-U</a:t>
            </a:r>
          </a:p>
        </p:txBody>
      </p:sp>
    </p:spTree>
    <p:extLst>
      <p:ext uri="{BB962C8B-B14F-4D97-AF65-F5344CB8AC3E}">
        <p14:creationId xmlns:p14="http://schemas.microsoft.com/office/powerpoint/2010/main" val="20734157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
        <p:nvSpPr>
          <p:cNvPr id="1028"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29" name="Picture 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78600"/>
            <a:ext cx="914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Arial" pitchFamily="34" charset="0"/>
              </a:rPr>
              <a:t>NSTX-U</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7EA84AE4-B984-40A0-A343-A4C6BC889B03}" type="slidenum">
              <a:rPr lang="en-US">
                <a:solidFill>
                  <a:srgbClr val="3333CC"/>
                </a:solidFill>
              </a:rPr>
              <a:pPr>
                <a:defRPr/>
              </a:pPr>
              <a:t>‹#›</a:t>
            </a:fld>
            <a:endParaRPr lang="en-US">
              <a:solidFill>
                <a:srgbClr val="3333CC"/>
              </a:solidFill>
            </a:endParaRPr>
          </a:p>
        </p:txBody>
      </p:sp>
      <p:sp>
        <p:nvSpPr>
          <p:cNvPr id="8" name="TextBox 7"/>
          <p:cNvSpPr txBox="1"/>
          <p:nvPr userDrawn="1"/>
        </p:nvSpPr>
        <p:spPr>
          <a:xfrm>
            <a:off x="1828800" y="6629400"/>
            <a:ext cx="5486400" cy="203200"/>
          </a:xfrm>
          <a:prstGeom prst="rect">
            <a:avLst/>
          </a:prstGeom>
          <a:noFill/>
        </p:spPr>
        <p:txBody>
          <a:bodyPr>
            <a:spAutoFit/>
          </a:bodyPr>
          <a:lstStyle/>
          <a:p>
            <a:pPr algn="ctr" eaLnBrk="0" hangingPunct="0">
              <a:lnSpc>
                <a:spcPct val="90000"/>
              </a:lnSpc>
              <a:defRPr/>
            </a:pPr>
            <a:r>
              <a:rPr lang="en-US" sz="8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Vlad Soukhanovskii, LLNL Collaboration  on NSTX-U: Status </a:t>
            </a:r>
            <a:r>
              <a:rPr lang="en-US" sz="800" i="0" dirty="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and </a:t>
            </a:r>
            <a:r>
              <a:rPr lang="en-US" sz="8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Plans, 25 November 2014</a:t>
            </a:r>
            <a:endParaRPr lang="en-US" sz="800" i="0" dirty="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endParaRPr>
          </a:p>
        </p:txBody>
      </p:sp>
    </p:spTree>
    <p:extLst>
      <p:ext uri="{BB962C8B-B14F-4D97-AF65-F5344CB8AC3E}">
        <p14:creationId xmlns:p14="http://schemas.microsoft.com/office/powerpoint/2010/main" val="1927904599"/>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w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6.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wmf"/><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15.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9.jpg"/></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9.jp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5" Type="http://schemas.openxmlformats.org/officeDocument/2006/relationships/image" Target="../media/image124.png"/><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0" y="990600"/>
            <a:ext cx="9144000" cy="914400"/>
          </a:xfrm>
          <a:prstGeom prst="rect">
            <a:avLst/>
          </a:prstGeom>
          <a:noFill/>
          <a:ln w="9525">
            <a:noFill/>
            <a:miter lim="800000"/>
            <a:headEnd/>
            <a:tailEnd/>
          </a:ln>
          <a:effectLst/>
        </p:spPr>
        <p:txBody>
          <a:bodyPr anchor="ctr"/>
          <a:lstStyle/>
          <a:p>
            <a:pPr algn="ctr" eaLnBrk="0" hangingPunct="0">
              <a:lnSpc>
                <a:spcPct val="90000"/>
              </a:lnSpc>
            </a:pPr>
            <a:r>
              <a:rPr lang="en-US" sz="3200" i="0" dirty="0"/>
              <a:t>NSTX-U </a:t>
            </a:r>
            <a:r>
              <a:rPr lang="en-US" sz="3200" i="0" dirty="0" smtClean="0"/>
              <a:t>FY2014 Q4 Report </a:t>
            </a:r>
            <a:r>
              <a:rPr lang="en-US" sz="3200" i="0" dirty="0"/>
              <a:t>Presentation</a:t>
            </a:r>
            <a:endParaRPr lang="en-US" sz="3200" i="0" dirty="0" smtClean="0"/>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62100" y="1831538"/>
            <a:ext cx="6019800" cy="1292662"/>
          </a:xfrm>
          <a:prstGeom prst="rect">
            <a:avLst/>
          </a:prstGeom>
          <a:noFill/>
          <a:ln w="9525">
            <a:noFill/>
            <a:miter lim="800000"/>
            <a:headEnd/>
            <a:tailEnd/>
          </a:ln>
        </p:spPr>
        <p:txBody>
          <a:bodyPr>
            <a:spAutoFit/>
          </a:bodyPr>
          <a:lstStyle/>
          <a:p>
            <a:pPr algn="ctr"/>
            <a:r>
              <a:rPr lang="en-US" sz="2000" i="0" dirty="0" smtClean="0">
                <a:solidFill>
                  <a:srgbClr val="000000"/>
                </a:solidFill>
                <a:latin typeface="Arial" charset="0"/>
              </a:rPr>
              <a:t>Vlad </a:t>
            </a:r>
            <a:r>
              <a:rPr lang="en-US" sz="2000" i="0" dirty="0" err="1" smtClean="0">
                <a:solidFill>
                  <a:srgbClr val="000000"/>
                </a:solidFill>
                <a:latin typeface="Arial" charset="0"/>
              </a:rPr>
              <a:t>Soukhanovskii</a:t>
            </a:r>
            <a:r>
              <a:rPr lang="en-US" sz="2000" i="0" dirty="0" smtClean="0">
                <a:solidFill>
                  <a:srgbClr val="000000"/>
                </a:solidFill>
                <a:latin typeface="Arial" charset="0"/>
              </a:rPr>
              <a:t> (LLNL)</a:t>
            </a:r>
          </a:p>
          <a:p>
            <a:pPr algn="ctr"/>
            <a:r>
              <a:rPr lang="en-US" sz="2000" i="0" dirty="0" smtClean="0">
                <a:solidFill>
                  <a:srgbClr val="000000"/>
                </a:solidFill>
                <a:latin typeface="Arial" charset="0"/>
              </a:rPr>
              <a:t>Masa Ono</a:t>
            </a:r>
          </a:p>
          <a:p>
            <a:pPr algn="ctr"/>
            <a:r>
              <a:rPr lang="en-US" sz="2000" i="0" dirty="0">
                <a:solidFill>
                  <a:srgbClr val="000000"/>
                </a:solidFill>
                <a:latin typeface="Arial" charset="0"/>
              </a:rPr>
              <a:t>Jon Menard</a:t>
            </a:r>
          </a:p>
          <a:p>
            <a:pPr algn="ctr"/>
            <a:r>
              <a:rPr lang="en-US" sz="1800" b="0" i="0" dirty="0" smtClean="0">
                <a:solidFill>
                  <a:srgbClr val="000000"/>
                </a:solidFill>
                <a:latin typeface="Arial" charset="0"/>
              </a:rPr>
              <a:t>For the NSTX-U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393954"/>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PPPL and FES</a:t>
            </a:r>
          </a:p>
          <a:p>
            <a:pPr algn="ctr">
              <a:lnSpc>
                <a:spcPct val="70000"/>
              </a:lnSpc>
              <a:spcBef>
                <a:spcPct val="20000"/>
              </a:spcBef>
            </a:pPr>
            <a:r>
              <a:rPr lang="en-US" sz="1600" i="0" dirty="0" smtClean="0">
                <a:solidFill>
                  <a:srgbClr val="FF0000"/>
                </a:solidFill>
              </a:rPr>
              <a:t>November 25, 2014</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48" descr="ppi221.tmp"/>
          <p:cNvPicPr>
            <a:picLocks/>
          </p:cNvPicPr>
          <p:nvPr/>
        </p:nvPicPr>
        <p:blipFill>
          <a:blip r:embed="rId5"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a:solidFill>
                  <a:srgbClr val="0000FF"/>
                </a:solidFill>
                <a:latin typeface="Arial" charset="0"/>
              </a:rPr>
              <a:t>Coll of Wm &amp; Mary</a:t>
            </a:r>
          </a:p>
          <a:p>
            <a:pPr eaLnBrk="0" hangingPunct="0">
              <a:lnSpc>
                <a:spcPct val="90000"/>
              </a:lnSpc>
              <a:spcBef>
                <a:spcPct val="5000"/>
              </a:spcBef>
              <a:spcAft>
                <a:spcPct val="5000"/>
              </a:spcAft>
            </a:pPr>
            <a:r>
              <a:rPr lang="en-US" sz="900">
                <a:solidFill>
                  <a:srgbClr val="0000FF"/>
                </a:solidFill>
                <a:latin typeface="Arial" charset="0"/>
              </a:rPr>
              <a:t>Columbia U</a:t>
            </a:r>
          </a:p>
          <a:p>
            <a:pPr eaLnBrk="0" hangingPunct="0">
              <a:lnSpc>
                <a:spcPct val="90000"/>
              </a:lnSpc>
              <a:spcBef>
                <a:spcPct val="5000"/>
              </a:spcBef>
              <a:spcAft>
                <a:spcPct val="5000"/>
              </a:spcAft>
            </a:pPr>
            <a:r>
              <a:rPr lang="en-US" sz="900">
                <a:solidFill>
                  <a:srgbClr val="0000FF"/>
                </a:solidFill>
                <a:latin typeface="Arial" charset="0"/>
              </a:rPr>
              <a:t>CompX</a:t>
            </a:r>
          </a:p>
          <a:p>
            <a:pPr eaLnBrk="0" hangingPunct="0">
              <a:lnSpc>
                <a:spcPct val="90000"/>
              </a:lnSpc>
              <a:spcBef>
                <a:spcPct val="5000"/>
              </a:spcBef>
              <a:spcAft>
                <a:spcPct val="5000"/>
              </a:spcAft>
            </a:pPr>
            <a:r>
              <a:rPr lang="en-US" sz="900">
                <a:solidFill>
                  <a:srgbClr val="0000FF"/>
                </a:solidFill>
                <a:latin typeface="Arial" charset="0"/>
              </a:rPr>
              <a:t>General Atomics</a:t>
            </a:r>
          </a:p>
          <a:p>
            <a:pPr eaLnBrk="0" hangingPunct="0">
              <a:lnSpc>
                <a:spcPct val="90000"/>
              </a:lnSpc>
              <a:spcBef>
                <a:spcPct val="5000"/>
              </a:spcBef>
              <a:spcAft>
                <a:spcPct val="5000"/>
              </a:spcAft>
            </a:pPr>
            <a:r>
              <a:rPr lang="en-US" sz="900">
                <a:solidFill>
                  <a:srgbClr val="0000FF"/>
                </a:solidFill>
                <a:latin typeface="Arial" charset="0"/>
              </a:rPr>
              <a:t>FIU</a:t>
            </a:r>
          </a:p>
          <a:p>
            <a:pPr eaLnBrk="0" hangingPunct="0">
              <a:lnSpc>
                <a:spcPct val="90000"/>
              </a:lnSpc>
              <a:spcBef>
                <a:spcPct val="5000"/>
              </a:spcBef>
              <a:spcAft>
                <a:spcPct val="5000"/>
              </a:spcAft>
            </a:pPr>
            <a:r>
              <a:rPr lang="en-US" sz="900">
                <a:solidFill>
                  <a:srgbClr val="0000FF"/>
                </a:solidFill>
                <a:latin typeface="Arial" charset="0"/>
              </a:rPr>
              <a:t>INL</a:t>
            </a:r>
          </a:p>
          <a:p>
            <a:pPr eaLnBrk="0" hangingPunct="0">
              <a:lnSpc>
                <a:spcPct val="90000"/>
              </a:lnSpc>
              <a:spcBef>
                <a:spcPct val="5000"/>
              </a:spcBef>
              <a:spcAft>
                <a:spcPct val="5000"/>
              </a:spcAft>
            </a:pPr>
            <a:r>
              <a:rPr lang="en-US" sz="900">
                <a:solidFill>
                  <a:srgbClr val="0000FF"/>
                </a:solidFill>
                <a:latin typeface="Arial" charset="0"/>
              </a:rPr>
              <a:t>Johns Hopkins U</a:t>
            </a:r>
          </a:p>
          <a:p>
            <a:pPr eaLnBrk="0" hangingPunct="0">
              <a:lnSpc>
                <a:spcPct val="90000"/>
              </a:lnSpc>
              <a:spcBef>
                <a:spcPct val="5000"/>
              </a:spcBef>
              <a:spcAft>
                <a:spcPct val="5000"/>
              </a:spcAft>
            </a:pPr>
            <a:r>
              <a:rPr lang="en-US" sz="900">
                <a:solidFill>
                  <a:srgbClr val="0000FF"/>
                </a:solidFill>
                <a:latin typeface="Arial" charset="0"/>
              </a:rPr>
              <a:t>LANL</a:t>
            </a:r>
          </a:p>
          <a:p>
            <a:pPr eaLnBrk="0" hangingPunct="0">
              <a:lnSpc>
                <a:spcPct val="90000"/>
              </a:lnSpc>
              <a:spcBef>
                <a:spcPct val="5000"/>
              </a:spcBef>
              <a:spcAft>
                <a:spcPct val="5000"/>
              </a:spcAft>
            </a:pPr>
            <a:r>
              <a:rPr lang="en-US" sz="900">
                <a:solidFill>
                  <a:srgbClr val="0000FF"/>
                </a:solidFill>
                <a:latin typeface="Arial" charset="0"/>
              </a:rPr>
              <a:t>LLNL</a:t>
            </a:r>
          </a:p>
          <a:p>
            <a:pPr eaLnBrk="0" hangingPunct="0">
              <a:lnSpc>
                <a:spcPct val="90000"/>
              </a:lnSpc>
              <a:spcBef>
                <a:spcPct val="5000"/>
              </a:spcBef>
              <a:spcAft>
                <a:spcPct val="5000"/>
              </a:spcAft>
            </a:pPr>
            <a:r>
              <a:rPr lang="en-US" sz="900">
                <a:solidFill>
                  <a:srgbClr val="0000FF"/>
                </a:solidFill>
                <a:latin typeface="Arial" charset="0"/>
              </a:rPr>
              <a:t>Lodestar</a:t>
            </a:r>
          </a:p>
          <a:p>
            <a:pPr eaLnBrk="0" hangingPunct="0">
              <a:lnSpc>
                <a:spcPct val="90000"/>
              </a:lnSpc>
              <a:spcBef>
                <a:spcPct val="5000"/>
              </a:spcBef>
              <a:spcAft>
                <a:spcPct val="5000"/>
              </a:spcAft>
            </a:pPr>
            <a:r>
              <a:rPr lang="en-US" sz="900">
                <a:solidFill>
                  <a:srgbClr val="0000FF"/>
                </a:solidFill>
                <a:latin typeface="Arial" charset="0"/>
              </a:rPr>
              <a:t>MIT</a:t>
            </a:r>
          </a:p>
          <a:p>
            <a:pPr eaLnBrk="0" hangingPunct="0">
              <a:lnSpc>
                <a:spcPct val="90000"/>
              </a:lnSpc>
              <a:spcBef>
                <a:spcPct val="5000"/>
              </a:spcBef>
              <a:spcAft>
                <a:spcPct val="5000"/>
              </a:spcAft>
            </a:pPr>
            <a:r>
              <a:rPr lang="en-US" sz="900">
                <a:solidFill>
                  <a:srgbClr val="0000FF"/>
                </a:solidFill>
                <a:latin typeface="Arial" charset="0"/>
              </a:rPr>
              <a:t>Lehigh U</a:t>
            </a:r>
          </a:p>
          <a:p>
            <a:pPr eaLnBrk="0" hangingPunct="0">
              <a:lnSpc>
                <a:spcPct val="90000"/>
              </a:lnSpc>
              <a:spcBef>
                <a:spcPct val="5000"/>
              </a:spcBef>
              <a:spcAft>
                <a:spcPct val="5000"/>
              </a:spcAft>
            </a:pPr>
            <a:r>
              <a:rPr lang="en-US" sz="900">
                <a:solidFill>
                  <a:srgbClr val="0000FF"/>
                </a:solidFill>
                <a:latin typeface="Arial" charset="0"/>
              </a:rPr>
              <a:t>Nova Photonics</a:t>
            </a:r>
          </a:p>
          <a:p>
            <a:pPr eaLnBrk="0" hangingPunct="0">
              <a:lnSpc>
                <a:spcPct val="90000"/>
              </a:lnSpc>
              <a:spcBef>
                <a:spcPct val="5000"/>
              </a:spcBef>
              <a:spcAft>
                <a:spcPct val="5000"/>
              </a:spcAft>
            </a:pPr>
            <a:r>
              <a:rPr lang="en-US" sz="900">
                <a:solidFill>
                  <a:srgbClr val="0000FF"/>
                </a:solidFill>
                <a:latin typeface="Arial" charset="0"/>
              </a:rPr>
              <a:t>Old Dominion</a:t>
            </a:r>
          </a:p>
          <a:p>
            <a:pPr eaLnBrk="0" hangingPunct="0">
              <a:lnSpc>
                <a:spcPct val="90000"/>
              </a:lnSpc>
              <a:spcBef>
                <a:spcPct val="5000"/>
              </a:spcBef>
              <a:spcAft>
                <a:spcPct val="5000"/>
              </a:spcAft>
            </a:pPr>
            <a:r>
              <a:rPr lang="en-US" sz="900">
                <a:solidFill>
                  <a:srgbClr val="0000FF"/>
                </a:solidFill>
                <a:latin typeface="Arial" charset="0"/>
              </a:rPr>
              <a:t>ORNL</a:t>
            </a:r>
          </a:p>
          <a:p>
            <a:pPr eaLnBrk="0" hangingPunct="0">
              <a:lnSpc>
                <a:spcPct val="90000"/>
              </a:lnSpc>
              <a:spcBef>
                <a:spcPct val="5000"/>
              </a:spcBef>
              <a:spcAft>
                <a:spcPct val="5000"/>
              </a:spcAft>
            </a:pPr>
            <a:r>
              <a:rPr lang="en-US" sz="900">
                <a:solidFill>
                  <a:srgbClr val="0000FF"/>
                </a:solidFill>
                <a:latin typeface="Arial" charset="0"/>
              </a:rPr>
              <a:t>PPPL</a:t>
            </a:r>
          </a:p>
          <a:p>
            <a:pPr eaLnBrk="0" hangingPunct="0">
              <a:lnSpc>
                <a:spcPct val="90000"/>
              </a:lnSpc>
              <a:spcBef>
                <a:spcPct val="5000"/>
              </a:spcBef>
              <a:spcAft>
                <a:spcPct val="5000"/>
              </a:spcAft>
            </a:pPr>
            <a:r>
              <a:rPr lang="en-US" sz="900">
                <a:solidFill>
                  <a:srgbClr val="0000FF"/>
                </a:solidFill>
                <a:latin typeface="Arial" charset="0"/>
              </a:rPr>
              <a:t>Princeton U</a:t>
            </a:r>
          </a:p>
          <a:p>
            <a:pPr eaLnBrk="0" hangingPunct="0">
              <a:lnSpc>
                <a:spcPct val="90000"/>
              </a:lnSpc>
              <a:spcBef>
                <a:spcPct val="5000"/>
              </a:spcBef>
              <a:spcAft>
                <a:spcPct val="5000"/>
              </a:spcAft>
            </a:pPr>
            <a:r>
              <a:rPr lang="en-US" sz="900">
                <a:solidFill>
                  <a:srgbClr val="0000FF"/>
                </a:solidFill>
                <a:latin typeface="Arial" charset="0"/>
              </a:rPr>
              <a:t>Purdue U</a:t>
            </a:r>
          </a:p>
          <a:p>
            <a:pPr eaLnBrk="0" hangingPunct="0">
              <a:lnSpc>
                <a:spcPct val="90000"/>
              </a:lnSpc>
              <a:spcBef>
                <a:spcPct val="5000"/>
              </a:spcBef>
              <a:spcAft>
                <a:spcPct val="5000"/>
              </a:spcAft>
            </a:pPr>
            <a:r>
              <a:rPr lang="en-US" sz="900">
                <a:solidFill>
                  <a:srgbClr val="0000FF"/>
                </a:solidFill>
                <a:latin typeface="Arial" charset="0"/>
              </a:rPr>
              <a:t>SNL</a:t>
            </a:r>
          </a:p>
          <a:p>
            <a:pPr eaLnBrk="0" hangingPunct="0">
              <a:lnSpc>
                <a:spcPct val="90000"/>
              </a:lnSpc>
              <a:spcBef>
                <a:spcPct val="5000"/>
              </a:spcBef>
              <a:spcAft>
                <a:spcPct val="5000"/>
              </a:spcAft>
            </a:pPr>
            <a:r>
              <a:rPr lang="en-US" sz="900">
                <a:solidFill>
                  <a:srgbClr val="0000FF"/>
                </a:solidFill>
                <a:latin typeface="Arial" charset="0"/>
              </a:rPr>
              <a:t>Think Tank, Inc.</a:t>
            </a:r>
          </a:p>
          <a:p>
            <a:pPr eaLnBrk="0" hangingPunct="0">
              <a:lnSpc>
                <a:spcPct val="90000"/>
              </a:lnSpc>
              <a:spcBef>
                <a:spcPct val="5000"/>
              </a:spcBef>
              <a:spcAft>
                <a:spcPct val="5000"/>
              </a:spcAft>
            </a:pPr>
            <a:r>
              <a:rPr lang="en-US" sz="900">
                <a:solidFill>
                  <a:srgbClr val="0000FF"/>
                </a:solidFill>
                <a:latin typeface="Arial" charset="0"/>
              </a:rPr>
              <a:t>UC Davis</a:t>
            </a:r>
          </a:p>
          <a:p>
            <a:pPr eaLnBrk="0" hangingPunct="0">
              <a:lnSpc>
                <a:spcPct val="90000"/>
              </a:lnSpc>
              <a:spcBef>
                <a:spcPct val="5000"/>
              </a:spcBef>
              <a:spcAft>
                <a:spcPct val="5000"/>
              </a:spcAft>
            </a:pPr>
            <a:r>
              <a:rPr lang="en-US" sz="900">
                <a:solidFill>
                  <a:srgbClr val="0000FF"/>
                </a:solidFill>
                <a:latin typeface="Arial" charset="0"/>
              </a:rPr>
              <a:t>UC Irvine</a:t>
            </a:r>
          </a:p>
          <a:p>
            <a:pPr eaLnBrk="0" hangingPunct="0">
              <a:lnSpc>
                <a:spcPct val="90000"/>
              </a:lnSpc>
              <a:spcBef>
                <a:spcPct val="5000"/>
              </a:spcBef>
              <a:spcAft>
                <a:spcPct val="5000"/>
              </a:spcAft>
            </a:pPr>
            <a:r>
              <a:rPr lang="en-US" sz="900">
                <a:solidFill>
                  <a:srgbClr val="0000FF"/>
                </a:solidFill>
                <a:latin typeface="Arial" charset="0"/>
              </a:rPr>
              <a:t>UCLA</a:t>
            </a:r>
          </a:p>
          <a:p>
            <a:pPr eaLnBrk="0" hangingPunct="0">
              <a:lnSpc>
                <a:spcPct val="90000"/>
              </a:lnSpc>
              <a:spcBef>
                <a:spcPct val="5000"/>
              </a:spcBef>
              <a:spcAft>
                <a:spcPct val="5000"/>
              </a:spcAft>
            </a:pPr>
            <a:r>
              <a:rPr lang="en-US" sz="900">
                <a:solidFill>
                  <a:srgbClr val="0000FF"/>
                </a:solidFill>
                <a:latin typeface="Arial" charset="0"/>
              </a:rPr>
              <a:t>UCSD</a:t>
            </a:r>
          </a:p>
          <a:p>
            <a:pPr eaLnBrk="0" hangingPunct="0">
              <a:lnSpc>
                <a:spcPct val="90000"/>
              </a:lnSpc>
              <a:spcBef>
                <a:spcPct val="5000"/>
              </a:spcBef>
              <a:spcAft>
                <a:spcPct val="5000"/>
              </a:spcAft>
            </a:pPr>
            <a:r>
              <a:rPr lang="en-US" sz="900">
                <a:solidFill>
                  <a:srgbClr val="0000FF"/>
                </a:solidFill>
                <a:latin typeface="Arial" charset="0"/>
              </a:rPr>
              <a:t>U Colorado</a:t>
            </a:r>
          </a:p>
          <a:p>
            <a:pPr eaLnBrk="0" hangingPunct="0">
              <a:lnSpc>
                <a:spcPct val="90000"/>
              </a:lnSpc>
              <a:spcBef>
                <a:spcPct val="5000"/>
              </a:spcBef>
              <a:spcAft>
                <a:spcPct val="5000"/>
              </a:spcAft>
            </a:pPr>
            <a:r>
              <a:rPr lang="en-US" sz="900">
                <a:solidFill>
                  <a:srgbClr val="0000FF"/>
                </a:solidFill>
                <a:latin typeface="Arial" charset="0"/>
              </a:rPr>
              <a:t>U Illinois</a:t>
            </a:r>
          </a:p>
          <a:p>
            <a:pPr eaLnBrk="0" hangingPunct="0">
              <a:lnSpc>
                <a:spcPct val="90000"/>
              </a:lnSpc>
              <a:spcBef>
                <a:spcPct val="5000"/>
              </a:spcBef>
              <a:spcAft>
                <a:spcPct val="5000"/>
              </a:spcAft>
            </a:pPr>
            <a:r>
              <a:rPr lang="en-US" sz="900">
                <a:solidFill>
                  <a:srgbClr val="0000FF"/>
                </a:solidFill>
                <a:latin typeface="Arial" charset="0"/>
              </a:rPr>
              <a:t>U Maryland</a:t>
            </a:r>
          </a:p>
          <a:p>
            <a:pPr eaLnBrk="0" hangingPunct="0">
              <a:lnSpc>
                <a:spcPct val="90000"/>
              </a:lnSpc>
              <a:spcBef>
                <a:spcPct val="5000"/>
              </a:spcBef>
              <a:spcAft>
                <a:spcPct val="5000"/>
              </a:spcAft>
            </a:pPr>
            <a:r>
              <a:rPr lang="en-US" sz="900">
                <a:solidFill>
                  <a:srgbClr val="0000FF"/>
                </a:solidFill>
                <a:latin typeface="Arial" charset="0"/>
              </a:rPr>
              <a:t>U Rochester</a:t>
            </a:r>
          </a:p>
          <a:p>
            <a:pPr eaLnBrk="0" hangingPunct="0">
              <a:lnSpc>
                <a:spcPct val="90000"/>
              </a:lnSpc>
              <a:spcBef>
                <a:spcPct val="5000"/>
              </a:spcBef>
              <a:spcAft>
                <a:spcPct val="5000"/>
              </a:spcAft>
            </a:pPr>
            <a:r>
              <a:rPr lang="en-US" sz="900">
                <a:solidFill>
                  <a:srgbClr val="0000FF"/>
                </a:solidFill>
                <a:latin typeface="Arial" charset="0"/>
              </a:rPr>
              <a:t>U Tennessee</a:t>
            </a:r>
          </a:p>
          <a:p>
            <a:pPr eaLnBrk="0" hangingPunct="0">
              <a:lnSpc>
                <a:spcPct val="90000"/>
              </a:lnSpc>
              <a:spcBef>
                <a:spcPct val="5000"/>
              </a:spcBef>
              <a:spcAft>
                <a:spcPct val="5000"/>
              </a:spcAft>
            </a:pPr>
            <a:r>
              <a:rPr lang="en-US" sz="900">
                <a:solidFill>
                  <a:srgbClr val="0000FF"/>
                </a:solidFill>
                <a:latin typeface="Arial" charset="0"/>
              </a:rPr>
              <a:t>U Tulsa</a:t>
            </a:r>
          </a:p>
          <a:p>
            <a:pPr eaLnBrk="0" hangingPunct="0">
              <a:lnSpc>
                <a:spcPct val="90000"/>
              </a:lnSpc>
              <a:spcBef>
                <a:spcPct val="5000"/>
              </a:spcBef>
              <a:spcAft>
                <a:spcPct val="5000"/>
              </a:spcAft>
            </a:pPr>
            <a:r>
              <a:rPr lang="en-US" sz="900">
                <a:solidFill>
                  <a:srgbClr val="0000FF"/>
                </a:solidFill>
                <a:latin typeface="Arial" charset="0"/>
              </a:rPr>
              <a:t>U Washington</a:t>
            </a:r>
          </a:p>
          <a:p>
            <a:pPr eaLnBrk="0" hangingPunct="0">
              <a:lnSpc>
                <a:spcPct val="90000"/>
              </a:lnSpc>
              <a:spcBef>
                <a:spcPct val="5000"/>
              </a:spcBef>
              <a:spcAft>
                <a:spcPct val="5000"/>
              </a:spcAft>
            </a:pPr>
            <a:r>
              <a:rPr lang="en-US" sz="900">
                <a:solidFill>
                  <a:srgbClr val="0000FF"/>
                </a:solidFill>
                <a:latin typeface="Arial" charset="0"/>
              </a:rPr>
              <a:t>U Wisconsin</a:t>
            </a:r>
          </a:p>
          <a:p>
            <a:pPr eaLnBrk="0" hangingPunct="0">
              <a:lnSpc>
                <a:spcPct val="90000"/>
              </a:lnSpc>
              <a:spcBef>
                <a:spcPct val="5000"/>
              </a:spcBef>
              <a:spcAft>
                <a:spcPct val="5000"/>
              </a:spcAft>
            </a:pPr>
            <a:r>
              <a:rPr lang="en-US" sz="900">
                <a:solidFill>
                  <a:srgbClr val="0000FF"/>
                </a:solidFill>
                <a:latin typeface="Arial" charset="0"/>
              </a:rPr>
              <a:t>X Science LLC</a:t>
            </a:r>
          </a:p>
        </p:txBody>
      </p:sp>
      <p:pic>
        <p:nvPicPr>
          <p:cNvPr id="56" name="Picture 155" descr="nstx_small"/>
          <p:cNvPicPr>
            <a:picLocks noChangeAspect="1" noChangeArrowheads="1"/>
          </p:cNvPicPr>
          <p:nvPr/>
        </p:nvPicPr>
        <p:blipFill>
          <a:blip r:embed="rId6" cstate="print"/>
          <a:srcRect/>
          <a:stretch>
            <a:fillRect/>
          </a:stretch>
        </p:blipFill>
        <p:spPr bwMode="auto">
          <a:xfrm>
            <a:off x="3830109" y="4572000"/>
            <a:ext cx="1351491" cy="1524000"/>
          </a:xfrm>
          <a:prstGeom prst="rect">
            <a:avLst/>
          </a:prstGeom>
          <a:noFill/>
          <a:ln w="9525">
            <a:noFill/>
            <a:miter lim="800000"/>
            <a:headEnd/>
            <a:tailEnd/>
          </a:ln>
        </p:spPr>
      </p:pic>
      <p:pic>
        <p:nvPicPr>
          <p:cNvPr id="57" name="Picture 3" descr="C:\Users\jmenard\Desktop\Picture1.jpg"/>
          <p:cNvPicPr>
            <a:picLocks noChangeAspect="1" noChangeArrowheads="1"/>
          </p:cNvPicPr>
          <p:nvPr/>
        </p:nvPicPr>
        <p:blipFill>
          <a:blip r:embed="rId7" cstate="print"/>
          <a:srcRect/>
          <a:stretch>
            <a:fillRect/>
          </a:stretch>
        </p:blipFill>
        <p:spPr bwMode="auto">
          <a:xfrm>
            <a:off x="1717073" y="4648200"/>
            <a:ext cx="2016727" cy="1447800"/>
          </a:xfrm>
          <a:prstGeom prst="rect">
            <a:avLst/>
          </a:prstGeom>
          <a:noFill/>
          <a:ln w="9525">
            <a:noFill/>
            <a:miter lim="800000"/>
            <a:headEnd/>
            <a:tailEnd/>
          </a:ln>
        </p:spPr>
      </p:pic>
      <p:pic>
        <p:nvPicPr>
          <p:cNvPr id="58" name="Picture 2"/>
          <p:cNvPicPr>
            <a:picLocks noChangeAspect="1" noChangeArrowheads="1"/>
          </p:cNvPicPr>
          <p:nvPr/>
        </p:nvPicPr>
        <p:blipFill>
          <a:blip r:embed="rId8" cstate="print"/>
          <a:srcRect/>
          <a:stretch>
            <a:fillRect/>
          </a:stretch>
        </p:blipFill>
        <p:spPr bwMode="auto">
          <a:xfrm>
            <a:off x="5274204" y="4712840"/>
            <a:ext cx="2269596" cy="1306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9" name="Rectangle 58"/>
          <p:cNvSpPr/>
          <p:nvPr/>
        </p:nvSpPr>
        <p:spPr>
          <a:xfrm>
            <a:off x="1905000" y="6248400"/>
            <a:ext cx="5486400" cy="276999"/>
          </a:xfrm>
          <a:prstGeom prst="rect">
            <a:avLst/>
          </a:prstGeom>
        </p:spPr>
        <p:txBody>
          <a:bodyPr wrap="square">
            <a:spAutoFit/>
          </a:bodyPr>
          <a:lstStyle/>
          <a:p>
            <a:r>
              <a:rPr lang="en-US" dirty="0" smtClean="0"/>
              <a:t>*This work supported by the US DOE Contract No. DE-AC02-09CH11466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pPr marL="339725" lvl="1" indent="3175" algn="l" defTabSz="520700">
              <a:spcBef>
                <a:spcPct val="20000"/>
              </a:spcBef>
              <a:defRPr/>
            </a:pPr>
            <a:r>
              <a:rPr lang="en-US" sz="1800" dirty="0" smtClean="0"/>
              <a:t>2. Support </a:t>
            </a:r>
            <a:r>
              <a:rPr lang="en-US" sz="1800" dirty="0"/>
              <a:t>the NSTX-U </a:t>
            </a:r>
            <a:r>
              <a:rPr lang="en-US" sz="1800" dirty="0" smtClean="0"/>
              <a:t>high </a:t>
            </a:r>
            <a:r>
              <a:rPr lang="en-US" sz="1800" dirty="0"/>
              <a:t>priority goal </a:t>
            </a:r>
            <a:r>
              <a:rPr lang="en-US" sz="1800" dirty="0" smtClean="0"/>
              <a:t>“</a:t>
            </a:r>
            <a:r>
              <a:rPr lang="en-US" sz="1800" dirty="0" smtClean="0">
                <a:cs typeface="Calibri" pitchFamily="34" charset="0"/>
              </a:rPr>
              <a:t>Begin </a:t>
            </a:r>
            <a:r>
              <a:rPr lang="en-US" sz="1800" dirty="0">
                <a:cs typeface="Calibri" pitchFamily="34" charset="0"/>
              </a:rPr>
              <a:t>to assess high-</a:t>
            </a:r>
            <a:r>
              <a:rPr lang="en-US" sz="1800" dirty="0" smtClean="0">
                <a:cs typeface="Calibri" pitchFamily="34" charset="0"/>
              </a:rPr>
              <a:t>Z PFCs and liquid </a:t>
            </a:r>
            <a:r>
              <a:rPr lang="en-US" sz="1800" dirty="0">
                <a:cs typeface="Calibri" pitchFamily="34" charset="0"/>
              </a:rPr>
              <a:t>lithium to develop high-duty-factor integrated PMI solutions for next-</a:t>
            </a:r>
            <a:r>
              <a:rPr lang="en-US" sz="1800" dirty="0" smtClean="0">
                <a:cs typeface="Calibri" pitchFamily="34" charset="0"/>
              </a:rPr>
              <a:t>steps”</a:t>
            </a:r>
            <a:endParaRPr lang="en-US" sz="1800" dirty="0"/>
          </a:p>
        </p:txBody>
      </p:sp>
      <p:sp>
        <p:nvSpPr>
          <p:cNvPr id="3" name="Content Placeholder 2"/>
          <p:cNvSpPr>
            <a:spLocks noGrp="1"/>
          </p:cNvSpPr>
          <p:nvPr>
            <p:ph idx="1"/>
          </p:nvPr>
        </p:nvSpPr>
        <p:spPr>
          <a:xfrm>
            <a:off x="152400" y="1143000"/>
            <a:ext cx="8763000" cy="5105400"/>
          </a:xfrm>
        </p:spPr>
        <p:txBody>
          <a:bodyPr/>
          <a:lstStyle/>
          <a:p>
            <a:r>
              <a:rPr lang="en-US" sz="2000" b="1" dirty="0" smtClean="0"/>
              <a:t>Analysis of lithium and carbon erosion in NSTX shows temperature-enhanced lithium sputtering and weak reduction of divertor carbon sputtering with lithium coatings</a:t>
            </a:r>
          </a:p>
          <a:p>
            <a:pPr lvl="1"/>
            <a:r>
              <a:rPr lang="en-US" sz="1800" dirty="0" smtClean="0">
                <a:solidFill>
                  <a:srgbClr val="000000"/>
                </a:solidFill>
              </a:rPr>
              <a:t>PSI 2014 presentation (F. Scotti)</a:t>
            </a:r>
          </a:p>
          <a:p>
            <a:r>
              <a:rPr lang="en-US" sz="2000" b="1" dirty="0" smtClean="0"/>
              <a:t>New and upgraded spectroscopic diagnostics to enable recycling, low/high Z impurity erosion flux and divertor profile measurements in NSTX-U (2014-2015)</a:t>
            </a:r>
          </a:p>
          <a:p>
            <a:pPr lvl="1"/>
            <a:r>
              <a:rPr lang="en-US" sz="1800" dirty="0" smtClean="0">
                <a:solidFill>
                  <a:srgbClr val="000000"/>
                </a:solidFill>
              </a:rPr>
              <a:t>Molybdenum erosion diagnostic moved from Alcator C-Mod to tests on LTX</a:t>
            </a:r>
          </a:p>
          <a:p>
            <a:r>
              <a:rPr lang="en-US" sz="2000" b="1" dirty="0"/>
              <a:t>On-going work and near-</a:t>
            </a:r>
            <a:r>
              <a:rPr lang="en-US" sz="2000" b="1" dirty="0" smtClean="0"/>
              <a:t>term plans</a:t>
            </a:r>
          </a:p>
          <a:p>
            <a:pPr lvl="1"/>
            <a:r>
              <a:rPr lang="en-US" sz="1800" dirty="0" smtClean="0">
                <a:solidFill>
                  <a:srgbClr val="000000"/>
                </a:solidFill>
              </a:rPr>
              <a:t>Support </a:t>
            </a:r>
            <a:r>
              <a:rPr lang="en-US" sz="1800" dirty="0" err="1">
                <a:solidFill>
                  <a:srgbClr val="000000"/>
                </a:solidFill>
              </a:rPr>
              <a:t>cryo</a:t>
            </a:r>
            <a:r>
              <a:rPr lang="en-US" sz="1800" dirty="0">
                <a:solidFill>
                  <a:srgbClr val="000000"/>
                </a:solidFill>
              </a:rPr>
              <a:t>-pump physics design experiments (2015</a:t>
            </a:r>
            <a:r>
              <a:rPr lang="en-US" sz="1800" dirty="0" smtClean="0">
                <a:solidFill>
                  <a:srgbClr val="000000"/>
                </a:solidFill>
              </a:rPr>
              <a:t>)</a:t>
            </a:r>
          </a:p>
          <a:p>
            <a:pPr lvl="1"/>
            <a:r>
              <a:rPr lang="en-US" sz="1800" dirty="0">
                <a:solidFill>
                  <a:srgbClr val="000000"/>
                </a:solidFill>
              </a:rPr>
              <a:t>Assess role of oxygen in lithium </a:t>
            </a:r>
            <a:r>
              <a:rPr lang="en-US" sz="1800" dirty="0" smtClean="0">
                <a:solidFill>
                  <a:srgbClr val="000000"/>
                </a:solidFill>
              </a:rPr>
              <a:t>coating </a:t>
            </a:r>
            <a:r>
              <a:rPr lang="en-US" sz="1800" dirty="0">
                <a:solidFill>
                  <a:srgbClr val="000000"/>
                </a:solidFill>
              </a:rPr>
              <a:t>pumping and effect on </a:t>
            </a:r>
            <a:r>
              <a:rPr lang="en-US" sz="1800" dirty="0" smtClean="0">
                <a:solidFill>
                  <a:srgbClr val="000000"/>
                </a:solidFill>
              </a:rPr>
              <a:t>recycling, low and high-</a:t>
            </a:r>
            <a:r>
              <a:rPr lang="en-US" sz="1800" dirty="0">
                <a:solidFill>
                  <a:srgbClr val="000000"/>
                </a:solidFill>
              </a:rPr>
              <a:t>Z fluxes (2015-2016, R(16-2)</a:t>
            </a:r>
            <a:r>
              <a:rPr lang="en-US" sz="1800" dirty="0" smtClean="0">
                <a:solidFill>
                  <a:srgbClr val="000000"/>
                </a:solidFill>
              </a:rPr>
              <a:t>)</a:t>
            </a:r>
            <a:endParaRPr lang="en-US" sz="1800" dirty="0">
              <a:solidFill>
                <a:srgbClr val="000000"/>
              </a:solidFill>
            </a:endParaRPr>
          </a:p>
          <a:p>
            <a:pPr lvl="1"/>
            <a:r>
              <a:rPr lang="en-US" sz="1800" dirty="0" smtClean="0">
                <a:solidFill>
                  <a:srgbClr val="000000"/>
                </a:solidFill>
              </a:rPr>
              <a:t>Collaborate with UIUC on MAPP probe PSI support (2015-2016)</a:t>
            </a:r>
          </a:p>
          <a:p>
            <a:pPr lvl="1"/>
            <a:r>
              <a:rPr lang="en-US" sz="1800" dirty="0" smtClean="0">
                <a:solidFill>
                  <a:srgbClr val="000000"/>
                </a:solidFill>
              </a:rPr>
              <a:t>Develop modeling capability of lithium coatings and vapor shielding on high-Z substrates using UEDGE, REDEP/WBC, CRETIN (2014-2017)</a:t>
            </a:r>
          </a:p>
          <a:p>
            <a:pPr lvl="1"/>
            <a:endParaRPr lang="en-US" sz="1800" dirty="0" smtClean="0"/>
          </a:p>
          <a:p>
            <a:pPr lvl="1"/>
            <a:endParaRPr lang="en-US" sz="1800" dirty="0" smtClean="0"/>
          </a:p>
          <a:p>
            <a:pPr lvl="1"/>
            <a:endParaRPr lang="en-US" sz="1800" dirty="0" smtClean="0"/>
          </a:p>
          <a:p>
            <a:pPr lvl="1"/>
            <a:endParaRPr lang="en-US" dirty="0" smtClean="0"/>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10</a:t>
            </a:fld>
            <a:endParaRPr lang="en-US" dirty="0" smtClean="0">
              <a:solidFill>
                <a:srgbClr val="3333CC"/>
              </a:solidFill>
            </a:endParaRPr>
          </a:p>
        </p:txBody>
      </p:sp>
      <p:sp>
        <p:nvSpPr>
          <p:cNvPr id="5" name="Rectangle 4"/>
          <p:cNvSpPr/>
          <p:nvPr/>
        </p:nvSpPr>
        <p:spPr>
          <a:xfrm>
            <a:off x="7772400" y="6096000"/>
            <a:ext cx="1249448"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LAB12-03</a:t>
            </a:r>
            <a:endParaRPr lang="en-US" sz="1800" i="0" dirty="0">
              <a:solidFill>
                <a:srgbClr val="000000"/>
              </a:solidFill>
              <a:latin typeface="Helvetica" pitchFamily="-84" charset="0"/>
              <a:cs typeface="Arial" pitchFamily="34" charset="0"/>
            </a:endParaRPr>
          </a:p>
        </p:txBody>
      </p:sp>
    </p:spTree>
    <p:extLst>
      <p:ext uri="{BB962C8B-B14F-4D97-AF65-F5344CB8AC3E}">
        <p14:creationId xmlns:p14="http://schemas.microsoft.com/office/powerpoint/2010/main" val="2371365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914400"/>
          </a:xfrm>
        </p:spPr>
        <p:txBody>
          <a:bodyPr/>
          <a:lstStyle/>
          <a:p>
            <a:pPr algn="l"/>
            <a:r>
              <a:rPr lang="en-US" sz="1800" dirty="0" smtClean="0"/>
              <a:t>3. Support </a:t>
            </a:r>
            <a:r>
              <a:rPr lang="en-US" sz="1800" dirty="0"/>
              <a:t>the </a:t>
            </a:r>
            <a:r>
              <a:rPr lang="en-US" sz="1800" dirty="0" smtClean="0"/>
              <a:t>NSTX-U high </a:t>
            </a:r>
            <a:r>
              <a:rPr lang="en-US" sz="1800" dirty="0"/>
              <a:t>priority </a:t>
            </a:r>
            <a:r>
              <a:rPr lang="en-US" sz="1800" dirty="0" smtClean="0"/>
              <a:t>goal “Access </a:t>
            </a:r>
            <a:r>
              <a:rPr lang="en-US" sz="1800" dirty="0"/>
              <a:t>reduced </a:t>
            </a:r>
            <a:r>
              <a:rPr lang="en-US" sz="1800" dirty="0" smtClean="0">
                <a:latin typeface="Symbol" panose="05050102010706020507" pitchFamily="18" charset="2"/>
                <a:cs typeface="Symbol" charset="2"/>
              </a:rPr>
              <a:t>n</a:t>
            </a:r>
            <a:r>
              <a:rPr lang="en-US" sz="1800" dirty="0" smtClean="0"/>
              <a:t>* </a:t>
            </a:r>
            <a:r>
              <a:rPr lang="en-US" sz="1800" dirty="0"/>
              <a:t>and high</a:t>
            </a:r>
            <a:r>
              <a:rPr lang="en-US" sz="1800" dirty="0" smtClean="0"/>
              <a:t>-</a:t>
            </a:r>
            <a:r>
              <a:rPr lang="en-US" sz="1800" dirty="0" smtClean="0">
                <a:latin typeface="Symbol" charset="2"/>
                <a:cs typeface="Symbol" charset="2"/>
              </a:rPr>
              <a:t>b</a:t>
            </a:r>
            <a:r>
              <a:rPr lang="en-US" sz="1800" dirty="0" smtClean="0"/>
              <a:t> combined </a:t>
            </a:r>
            <a:r>
              <a:rPr lang="en-US" sz="1800" dirty="0"/>
              <a:t>with ability to vary </a:t>
            </a:r>
            <a:r>
              <a:rPr lang="en-US" sz="1800" dirty="0" smtClean="0"/>
              <a:t>q and </a:t>
            </a:r>
            <a:r>
              <a:rPr lang="en-US" sz="1800" dirty="0"/>
              <a:t>rotation to dramatically extend ST physics </a:t>
            </a:r>
            <a:r>
              <a:rPr lang="en-US" sz="1800" dirty="0" smtClean="0"/>
              <a:t>understanding”</a:t>
            </a:r>
            <a:endParaRPr lang="en-US" sz="1800" dirty="0"/>
          </a:p>
        </p:txBody>
      </p:sp>
      <p:sp>
        <p:nvSpPr>
          <p:cNvPr id="3" name="Content Placeholder 2"/>
          <p:cNvSpPr>
            <a:spLocks noGrp="1"/>
          </p:cNvSpPr>
          <p:nvPr>
            <p:ph idx="1"/>
          </p:nvPr>
        </p:nvSpPr>
        <p:spPr>
          <a:xfrm>
            <a:off x="152400" y="1143000"/>
            <a:ext cx="8534400" cy="4953000"/>
          </a:xfrm>
        </p:spPr>
        <p:txBody>
          <a:bodyPr/>
          <a:lstStyle/>
          <a:p>
            <a:r>
              <a:rPr lang="en-US" sz="2000" b="1" dirty="0" smtClean="0">
                <a:solidFill>
                  <a:srgbClr val="000000"/>
                </a:solidFill>
              </a:rPr>
              <a:t>Lithium and carbon accumulation analysis in NSTX shows complex interplay of neoclassical transport, natural or triggered ELMs and divertor sources</a:t>
            </a:r>
          </a:p>
          <a:p>
            <a:pPr lvl="1"/>
            <a:r>
              <a:rPr lang="en-US" sz="1800" dirty="0" smtClean="0">
                <a:solidFill>
                  <a:srgbClr val="000000"/>
                </a:solidFill>
              </a:rPr>
              <a:t>F. Scotti, Princeton University PhD thesis</a:t>
            </a:r>
          </a:p>
          <a:p>
            <a:pPr lvl="1"/>
            <a:r>
              <a:rPr lang="en-US" sz="1800" dirty="0" smtClean="0">
                <a:solidFill>
                  <a:srgbClr val="000000"/>
                </a:solidFill>
              </a:rPr>
              <a:t>APS DPP 2014 presentation (F. Scotti)</a:t>
            </a:r>
          </a:p>
          <a:p>
            <a:r>
              <a:rPr lang="en-US" sz="2000" b="1" dirty="0" smtClean="0"/>
              <a:t>Develop and install three extreme ultraviolet spectrometers for impurity studies (</a:t>
            </a:r>
            <a:r>
              <a:rPr lang="en-US" sz="2000" b="1" dirty="0"/>
              <a:t>2014-2015</a:t>
            </a:r>
            <a:r>
              <a:rPr lang="en-US" sz="2000" b="1" dirty="0" smtClean="0"/>
              <a:t>)</a:t>
            </a:r>
          </a:p>
          <a:p>
            <a:pPr lvl="1"/>
            <a:r>
              <a:rPr lang="en-US" sz="1600" dirty="0" smtClean="0">
                <a:solidFill>
                  <a:schemeClr val="tx1"/>
                </a:solidFill>
              </a:rPr>
              <a:t>Spectrometers delivered to PPPL on 17 November 2014 </a:t>
            </a:r>
          </a:p>
          <a:p>
            <a:r>
              <a:rPr lang="en-US" sz="2000" b="1" dirty="0" smtClean="0"/>
              <a:t>Develop and install Laser Blow-Off Impurity Injector (2015)</a:t>
            </a:r>
          </a:p>
          <a:p>
            <a:pPr lvl="1"/>
            <a:r>
              <a:rPr lang="en-US" sz="1800" dirty="0" smtClean="0">
                <a:solidFill>
                  <a:srgbClr val="000000"/>
                </a:solidFill>
              </a:rPr>
              <a:t>Supported in part by LLNL LDRD for edge impurity transport measurements and code validation on NSTX-U</a:t>
            </a:r>
          </a:p>
          <a:p>
            <a:pPr lvl="1"/>
            <a:r>
              <a:rPr lang="en-US" sz="1800" dirty="0" smtClean="0">
                <a:solidFill>
                  <a:srgbClr val="000000"/>
                </a:solidFill>
              </a:rPr>
              <a:t>Conceptual design review planned for 01/2015</a:t>
            </a:r>
          </a:p>
          <a:p>
            <a:r>
              <a:rPr lang="en-US" sz="2000" b="1" dirty="0"/>
              <a:t>On-going work and near-term </a:t>
            </a:r>
            <a:r>
              <a:rPr lang="en-US" sz="2000" b="1" dirty="0" smtClean="0"/>
              <a:t>plans</a:t>
            </a:r>
            <a:endParaRPr lang="en-US" sz="2000" b="1" dirty="0"/>
          </a:p>
          <a:p>
            <a:pPr lvl="1"/>
            <a:r>
              <a:rPr lang="en-US" sz="1800" dirty="0" smtClean="0">
                <a:solidFill>
                  <a:srgbClr val="000000"/>
                </a:solidFill>
              </a:rPr>
              <a:t>Provide routine plasma impurity monitoring (2014-2017)</a:t>
            </a:r>
          </a:p>
          <a:p>
            <a:pPr lvl="1"/>
            <a:r>
              <a:rPr lang="en-US" sz="1800" dirty="0" smtClean="0">
                <a:solidFill>
                  <a:srgbClr val="000000"/>
                </a:solidFill>
              </a:rPr>
              <a:t>Perform impurity transport experiments using LBO (2015-2016)</a:t>
            </a:r>
          </a:p>
          <a:p>
            <a:pPr lvl="1"/>
            <a:r>
              <a:rPr lang="en-US" sz="1800" dirty="0" smtClean="0">
                <a:solidFill>
                  <a:srgbClr val="000000"/>
                </a:solidFill>
              </a:rPr>
              <a:t>Assess high-Z impurity transport before and after high-Z PFCs are installed</a:t>
            </a:r>
          </a:p>
          <a:p>
            <a:endParaRPr lang="en-US" dirty="0"/>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11</a:t>
            </a:fld>
            <a:endParaRPr lang="en-US" dirty="0" smtClean="0">
              <a:solidFill>
                <a:srgbClr val="3333CC"/>
              </a:solidFill>
            </a:endParaRPr>
          </a:p>
        </p:txBody>
      </p:sp>
      <p:sp>
        <p:nvSpPr>
          <p:cNvPr id="5" name="Rectangle 4"/>
          <p:cNvSpPr/>
          <p:nvPr/>
        </p:nvSpPr>
        <p:spPr>
          <a:xfrm>
            <a:off x="7848600" y="990600"/>
            <a:ext cx="1249448"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LAB12-03</a:t>
            </a:r>
            <a:endParaRPr lang="en-US" sz="1800" i="0" dirty="0">
              <a:solidFill>
                <a:srgbClr val="000000"/>
              </a:solidFill>
              <a:latin typeface="Helvetica" pitchFamily="-84" charset="0"/>
              <a:cs typeface="Arial" pitchFamily="34" charset="0"/>
            </a:endParaRPr>
          </a:p>
        </p:txBody>
      </p:sp>
      <p:sp>
        <p:nvSpPr>
          <p:cNvPr id="6" name="Rectangle 5"/>
          <p:cNvSpPr/>
          <p:nvPr/>
        </p:nvSpPr>
        <p:spPr>
          <a:xfrm>
            <a:off x="7620000" y="4191000"/>
            <a:ext cx="1475547"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LLNL LDRD</a:t>
            </a:r>
            <a:endParaRPr lang="en-US" sz="1800" i="0" dirty="0">
              <a:solidFill>
                <a:srgbClr val="000000"/>
              </a:solidFill>
              <a:latin typeface="Helvetica" pitchFamily="-84" charset="0"/>
              <a:cs typeface="Arial" pitchFamily="34" charset="0"/>
            </a:endParaRPr>
          </a:p>
        </p:txBody>
      </p:sp>
    </p:spTree>
    <p:extLst>
      <p:ext uri="{BB962C8B-B14F-4D97-AF65-F5344CB8AC3E}">
        <p14:creationId xmlns:p14="http://schemas.microsoft.com/office/powerpoint/2010/main" val="98449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97" y="0"/>
            <a:ext cx="8675563" cy="1143000"/>
          </a:xfrm>
        </p:spPr>
        <p:txBody>
          <a:bodyPr/>
          <a:lstStyle/>
          <a:p>
            <a:r>
              <a:rPr lang="en-US" sz="2000" dirty="0" smtClean="0"/>
              <a:t>Three XUV spectrometers will provide continuous spectral coverage from 65 to 450 A for low and high-Z line emission measurements</a:t>
            </a:r>
            <a:br>
              <a:rPr lang="en-US" sz="2000" dirty="0" smtClean="0"/>
            </a:br>
            <a:endParaRPr lang="en-US" sz="2000" dirty="0"/>
          </a:p>
        </p:txBody>
      </p:sp>
      <p:sp>
        <p:nvSpPr>
          <p:cNvPr id="3" name="Content Placeholder 2"/>
          <p:cNvSpPr>
            <a:spLocks noGrp="1"/>
          </p:cNvSpPr>
          <p:nvPr>
            <p:ph idx="1"/>
          </p:nvPr>
        </p:nvSpPr>
        <p:spPr>
          <a:xfrm>
            <a:off x="184939" y="1167273"/>
            <a:ext cx="5003918" cy="4923758"/>
          </a:xfrm>
        </p:spPr>
        <p:txBody>
          <a:bodyPr/>
          <a:lstStyle/>
          <a:p>
            <a:r>
              <a:rPr lang="en-US" sz="1800" dirty="0" smtClean="0"/>
              <a:t>Described in </a:t>
            </a:r>
          </a:p>
          <a:p>
            <a:pPr lvl="1"/>
            <a:r>
              <a:rPr lang="en-US" sz="1600" dirty="0" smtClean="0">
                <a:solidFill>
                  <a:schemeClr val="tx1"/>
                </a:solidFill>
                <a:latin typeface="+mn-lt"/>
              </a:rPr>
              <a:t>J. K. </a:t>
            </a:r>
            <a:r>
              <a:rPr lang="en-US" sz="1600" dirty="0" err="1" smtClean="0">
                <a:solidFill>
                  <a:schemeClr val="tx1"/>
                </a:solidFill>
                <a:latin typeface="+mn-lt"/>
              </a:rPr>
              <a:t>Lepson</a:t>
            </a:r>
            <a:r>
              <a:rPr lang="en-US" sz="1600" dirty="0" smtClean="0">
                <a:solidFill>
                  <a:schemeClr val="tx1"/>
                </a:solidFill>
                <a:latin typeface="+mn-lt"/>
              </a:rPr>
              <a:t>, </a:t>
            </a:r>
            <a:r>
              <a:rPr lang="en-US" sz="1600" dirty="0">
                <a:solidFill>
                  <a:schemeClr val="tx1"/>
                </a:solidFill>
                <a:latin typeface="+mn-lt"/>
              </a:rPr>
              <a:t>J. Phys. B: At. Mol. Opt. Phys. </a:t>
            </a:r>
            <a:r>
              <a:rPr lang="en-US" sz="1600" dirty="0" smtClean="0">
                <a:solidFill>
                  <a:schemeClr val="tx1"/>
                </a:solidFill>
                <a:latin typeface="+mn-lt"/>
              </a:rPr>
              <a:t>43, 144018 (</a:t>
            </a:r>
            <a:r>
              <a:rPr lang="en-US" sz="1600" dirty="0">
                <a:solidFill>
                  <a:schemeClr val="tx1"/>
                </a:solidFill>
                <a:latin typeface="+mn-lt"/>
              </a:rPr>
              <a:t>2010</a:t>
            </a:r>
            <a:r>
              <a:rPr lang="en-US" sz="1600" dirty="0" smtClean="0">
                <a:solidFill>
                  <a:schemeClr val="tx1"/>
                </a:solidFill>
                <a:latin typeface="+mn-lt"/>
              </a:rPr>
              <a:t>)</a:t>
            </a:r>
          </a:p>
          <a:p>
            <a:pPr lvl="1"/>
            <a:r>
              <a:rPr lang="en-US" sz="1600" dirty="0" smtClean="0">
                <a:solidFill>
                  <a:schemeClr val="tx1"/>
                </a:solidFill>
              </a:rPr>
              <a:t>J</a:t>
            </a:r>
            <a:r>
              <a:rPr lang="en-US" sz="1600" dirty="0">
                <a:solidFill>
                  <a:schemeClr val="tx1"/>
                </a:solidFill>
              </a:rPr>
              <a:t>. </a:t>
            </a:r>
            <a:r>
              <a:rPr lang="en-US" sz="1600" dirty="0" err="1" smtClean="0">
                <a:solidFill>
                  <a:schemeClr val="tx1"/>
                </a:solidFill>
              </a:rPr>
              <a:t>Clementson</a:t>
            </a:r>
            <a:r>
              <a:rPr lang="en-US" sz="1600" dirty="0" smtClean="0">
                <a:solidFill>
                  <a:schemeClr val="tx1"/>
                </a:solidFill>
              </a:rPr>
              <a:t>, RSI 81</a:t>
            </a:r>
            <a:r>
              <a:rPr lang="en-US" sz="1600" dirty="0">
                <a:solidFill>
                  <a:schemeClr val="tx1"/>
                </a:solidFill>
              </a:rPr>
              <a:t>, 10E326 </a:t>
            </a:r>
            <a:r>
              <a:rPr lang="en-US" sz="1600" dirty="0" smtClean="0">
                <a:solidFill>
                  <a:schemeClr val="tx1"/>
                </a:solidFill>
              </a:rPr>
              <a:t>(2010)</a:t>
            </a:r>
          </a:p>
          <a:p>
            <a:pPr lvl="1"/>
            <a:r>
              <a:rPr lang="en-US" sz="1600" dirty="0" smtClean="0">
                <a:solidFill>
                  <a:schemeClr val="tx1"/>
                </a:solidFill>
              </a:rPr>
              <a:t>J</a:t>
            </a:r>
            <a:r>
              <a:rPr lang="en-US" sz="1600" dirty="0">
                <a:solidFill>
                  <a:schemeClr val="tx1"/>
                </a:solidFill>
              </a:rPr>
              <a:t>. K. </a:t>
            </a:r>
            <a:r>
              <a:rPr lang="en-US" sz="1600" dirty="0" err="1">
                <a:solidFill>
                  <a:schemeClr val="tx1"/>
                </a:solidFill>
              </a:rPr>
              <a:t>Lepson</a:t>
            </a:r>
            <a:r>
              <a:rPr lang="en-US" sz="1600" dirty="0" smtClean="0">
                <a:solidFill>
                  <a:schemeClr val="tx1"/>
                </a:solidFill>
              </a:rPr>
              <a:t>, RSI </a:t>
            </a:r>
            <a:r>
              <a:rPr lang="en-US" sz="1600" dirty="0">
                <a:solidFill>
                  <a:schemeClr val="tx1"/>
                </a:solidFill>
              </a:rPr>
              <a:t>83, 10D520 (2012)</a:t>
            </a:r>
            <a:endParaRPr lang="en-US" sz="1600" dirty="0" smtClean="0">
              <a:solidFill>
                <a:schemeClr val="tx1"/>
              </a:solidFill>
            </a:endParaRPr>
          </a:p>
          <a:p>
            <a:r>
              <a:rPr lang="en-US" sz="1800" dirty="0" smtClean="0"/>
              <a:t>Two NSTX spectrometers</a:t>
            </a:r>
          </a:p>
          <a:p>
            <a:pPr lvl="1"/>
            <a:r>
              <a:rPr lang="en-US" sz="1600" dirty="0" smtClean="0">
                <a:solidFill>
                  <a:schemeClr val="tx1"/>
                </a:solidFill>
              </a:rPr>
              <a:t>XEUS, </a:t>
            </a:r>
            <a:r>
              <a:rPr lang="en-US" sz="1600" dirty="0">
                <a:solidFill>
                  <a:schemeClr val="tx1"/>
                </a:solidFill>
              </a:rPr>
              <a:t>5 to 65 </a:t>
            </a:r>
            <a:r>
              <a:rPr lang="en-US" sz="1600" dirty="0" err="1">
                <a:solidFill>
                  <a:schemeClr val="tx1"/>
                </a:solidFill>
              </a:rPr>
              <a:t>Å</a:t>
            </a:r>
            <a:r>
              <a:rPr lang="en-US" sz="1600" dirty="0">
                <a:solidFill>
                  <a:schemeClr val="tx1"/>
                </a:solidFill>
              </a:rPr>
              <a:t> </a:t>
            </a:r>
            <a:r>
              <a:rPr lang="en-US" sz="1600" dirty="0" smtClean="0">
                <a:solidFill>
                  <a:schemeClr val="tx1"/>
                </a:solidFill>
              </a:rPr>
              <a:t>region, 2400 gr/mm grating</a:t>
            </a:r>
          </a:p>
          <a:p>
            <a:pPr lvl="1"/>
            <a:r>
              <a:rPr lang="en-US" sz="1600" dirty="0" err="1" smtClean="0">
                <a:solidFill>
                  <a:schemeClr val="tx1"/>
                </a:solidFill>
              </a:rPr>
              <a:t>LoWEUS</a:t>
            </a:r>
            <a:r>
              <a:rPr lang="en-US" sz="1600" dirty="0" smtClean="0">
                <a:solidFill>
                  <a:schemeClr val="tx1"/>
                </a:solidFill>
              </a:rPr>
              <a:t>, 250 </a:t>
            </a:r>
            <a:r>
              <a:rPr lang="en-US" sz="1600" dirty="0">
                <a:solidFill>
                  <a:schemeClr val="tx1"/>
                </a:solidFill>
              </a:rPr>
              <a:t>to 450 </a:t>
            </a:r>
            <a:r>
              <a:rPr lang="en-US" sz="1600" dirty="0" err="1">
                <a:solidFill>
                  <a:schemeClr val="tx1"/>
                </a:solidFill>
              </a:rPr>
              <a:t>Å</a:t>
            </a:r>
            <a:r>
              <a:rPr lang="en-US" sz="1600" dirty="0">
                <a:solidFill>
                  <a:schemeClr val="tx1"/>
                </a:solidFill>
              </a:rPr>
              <a:t> </a:t>
            </a:r>
            <a:r>
              <a:rPr lang="en-US" sz="1600" dirty="0" smtClean="0">
                <a:solidFill>
                  <a:schemeClr val="tx1"/>
                </a:solidFill>
              </a:rPr>
              <a:t>region, 1200 </a:t>
            </a:r>
            <a:r>
              <a:rPr lang="en-US" sz="1600" dirty="0">
                <a:solidFill>
                  <a:schemeClr val="tx1"/>
                </a:solidFill>
              </a:rPr>
              <a:t>l/</a:t>
            </a:r>
            <a:r>
              <a:rPr lang="en-US" sz="1600" dirty="0" smtClean="0">
                <a:solidFill>
                  <a:schemeClr val="tx1"/>
                </a:solidFill>
              </a:rPr>
              <a:t>mm grating</a:t>
            </a:r>
            <a:endParaRPr lang="en-US" sz="1600" dirty="0">
              <a:solidFill>
                <a:schemeClr val="tx1"/>
              </a:solidFill>
            </a:endParaRPr>
          </a:p>
          <a:p>
            <a:r>
              <a:rPr lang="en-US" sz="1800" dirty="0" smtClean="0"/>
              <a:t>New </a:t>
            </a:r>
            <a:r>
              <a:rPr lang="en-US" sz="1800" dirty="0" err="1" smtClean="0"/>
              <a:t>MonaLisa</a:t>
            </a:r>
            <a:r>
              <a:rPr lang="en-US" sz="1800" dirty="0" smtClean="0"/>
              <a:t> </a:t>
            </a:r>
            <a:r>
              <a:rPr lang="en-US" sz="1800" dirty="0"/>
              <a:t>(Metal Monitor and Lithium Spectrometer </a:t>
            </a:r>
            <a:r>
              <a:rPr lang="en-US" sz="1800" dirty="0" smtClean="0"/>
              <a:t>Assembly) spectrometer, </a:t>
            </a:r>
            <a:r>
              <a:rPr lang="en-US" sz="1800" dirty="0"/>
              <a:t>65 to 250 </a:t>
            </a:r>
            <a:r>
              <a:rPr lang="en-US" sz="1800" dirty="0" err="1" smtClean="0"/>
              <a:t>Å</a:t>
            </a:r>
            <a:endParaRPr lang="en-US" sz="1800" dirty="0"/>
          </a:p>
          <a:p>
            <a:pPr lvl="1"/>
            <a:r>
              <a:rPr lang="en-US" sz="1600" dirty="0" smtClean="0">
                <a:solidFill>
                  <a:schemeClr val="tx1"/>
                </a:solidFill>
              </a:rPr>
              <a:t>0.5 m, 1200 </a:t>
            </a:r>
            <a:r>
              <a:rPr lang="en-US" sz="1600" dirty="0">
                <a:solidFill>
                  <a:schemeClr val="tx1"/>
                </a:solidFill>
              </a:rPr>
              <a:t>l/mm </a:t>
            </a:r>
            <a:r>
              <a:rPr lang="en-US" sz="1600" dirty="0" smtClean="0">
                <a:solidFill>
                  <a:schemeClr val="tx1"/>
                </a:solidFill>
              </a:rPr>
              <a:t>grating</a:t>
            </a:r>
          </a:p>
          <a:p>
            <a:pPr lvl="1"/>
            <a:r>
              <a:rPr lang="en-US" sz="1600" dirty="0" smtClean="0">
                <a:solidFill>
                  <a:schemeClr val="tx1"/>
                </a:solidFill>
              </a:rPr>
              <a:t>Princeton Instruments PIXIS XO 100B CCD detector</a:t>
            </a:r>
          </a:p>
          <a:p>
            <a:r>
              <a:rPr lang="en-US" sz="1800" b="1" dirty="0" smtClean="0">
                <a:solidFill>
                  <a:srgbClr val="FF0000"/>
                </a:solidFill>
              </a:rPr>
              <a:t>Delivered to PPPL on 17 November 2014</a:t>
            </a:r>
          </a:p>
        </p:txBody>
      </p:sp>
      <p:pic>
        <p:nvPicPr>
          <p:cNvPr id="4" name="Picture 3" descr="Fig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6687" y="4252969"/>
            <a:ext cx="3306414" cy="2110841"/>
          </a:xfrm>
          <a:prstGeom prst="rect">
            <a:avLst/>
          </a:prstGeom>
          <a:noFill/>
          <a:ln>
            <a:noFill/>
          </a:ln>
        </p:spPr>
      </p:pic>
      <p:pic>
        <p:nvPicPr>
          <p:cNvPr id="8" name="Picture 7" descr="Screen Shot 2014-02-19 at 6.14.45 PM.png"/>
          <p:cNvPicPr>
            <a:picLocks noChangeAspect="1"/>
          </p:cNvPicPr>
          <p:nvPr/>
        </p:nvPicPr>
        <p:blipFill>
          <a:blip r:embed="rId3">
            <a:alphaModFix amt="59000"/>
            <a:extLst>
              <a:ext uri="{28A0092B-C50C-407E-A947-70E740481C1C}">
                <a14:useLocalDpi xmlns:a14="http://schemas.microsoft.com/office/drawing/2010/main" val="0"/>
              </a:ext>
            </a:extLst>
          </a:blip>
          <a:stretch>
            <a:fillRect/>
          </a:stretch>
        </p:blipFill>
        <p:spPr>
          <a:xfrm>
            <a:off x="5867400" y="1295400"/>
            <a:ext cx="2489076" cy="2425928"/>
          </a:xfrm>
          <a:prstGeom prst="rect">
            <a:avLst/>
          </a:prstGeom>
        </p:spPr>
      </p:pic>
      <p:sp>
        <p:nvSpPr>
          <p:cNvPr id="7" name="Rectangle 6"/>
          <p:cNvSpPr/>
          <p:nvPr/>
        </p:nvSpPr>
        <p:spPr>
          <a:xfrm>
            <a:off x="6098309" y="6161020"/>
            <a:ext cx="2452079" cy="276999"/>
          </a:xfrm>
          <a:prstGeom prst="rect">
            <a:avLst/>
          </a:prstGeom>
        </p:spPr>
        <p:txBody>
          <a:bodyPr wrap="square">
            <a:spAutoFit/>
          </a:bodyPr>
          <a:lstStyle/>
          <a:p>
            <a:r>
              <a:rPr lang="en-US" dirty="0" err="1" smtClean="0">
                <a:solidFill>
                  <a:srgbClr val="004080"/>
                </a:solidFill>
                <a:latin typeface="Helvetica" pitchFamily="-84" charset="0"/>
                <a:cs typeface="Arial" pitchFamily="34" charset="0"/>
              </a:rPr>
              <a:t>MonaLisa</a:t>
            </a:r>
            <a:r>
              <a:rPr lang="en-US" dirty="0" smtClean="0">
                <a:solidFill>
                  <a:srgbClr val="004080"/>
                </a:solidFill>
                <a:latin typeface="Helvetica" pitchFamily="-84" charset="0"/>
                <a:cs typeface="Arial" pitchFamily="34" charset="0"/>
              </a:rPr>
              <a:t> spectrometer layout</a:t>
            </a:r>
          </a:p>
        </p:txBody>
      </p:sp>
      <p:sp>
        <p:nvSpPr>
          <p:cNvPr id="9" name="Rectangle 8"/>
          <p:cNvSpPr/>
          <p:nvPr/>
        </p:nvSpPr>
        <p:spPr>
          <a:xfrm>
            <a:off x="5321157" y="3852617"/>
            <a:ext cx="3643231" cy="461665"/>
          </a:xfrm>
          <a:prstGeom prst="rect">
            <a:avLst/>
          </a:prstGeom>
        </p:spPr>
        <p:txBody>
          <a:bodyPr wrap="square">
            <a:spAutoFit/>
          </a:bodyPr>
          <a:lstStyle/>
          <a:p>
            <a:r>
              <a:rPr lang="en-US" dirty="0" smtClean="0">
                <a:solidFill>
                  <a:srgbClr val="004080"/>
                </a:solidFill>
                <a:latin typeface="Helvetica" pitchFamily="-84" charset="0"/>
                <a:cs typeface="Arial" pitchFamily="34" charset="0"/>
              </a:rPr>
              <a:t>LLNL XUV spectrometer placement on NSTX-U at Bay E midplane</a:t>
            </a:r>
          </a:p>
        </p:txBody>
      </p:sp>
      <p:sp>
        <p:nvSpPr>
          <p:cNvPr id="10"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12</a:t>
            </a:fld>
            <a:endParaRPr lang="en-US" dirty="0" smtClean="0">
              <a:solidFill>
                <a:srgbClr val="3333CC"/>
              </a:solidFill>
            </a:endParaRPr>
          </a:p>
        </p:txBody>
      </p:sp>
    </p:spTree>
    <p:extLst>
      <p:ext uri="{BB962C8B-B14F-4D97-AF65-F5344CB8AC3E}">
        <p14:creationId xmlns:p14="http://schemas.microsoft.com/office/powerpoint/2010/main" val="427725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13</a:t>
            </a:fld>
            <a:endParaRPr lang="en-US" dirty="0" smtClean="0">
              <a:solidFill>
                <a:srgbClr val="3333CC"/>
              </a:solidFill>
            </a:endParaRPr>
          </a:p>
        </p:txBody>
      </p:sp>
    </p:spTree>
    <p:extLst>
      <p:ext uri="{BB962C8B-B14F-4D97-AF65-F5344CB8AC3E}">
        <p14:creationId xmlns:p14="http://schemas.microsoft.com/office/powerpoint/2010/main" val="6843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350838" y="1079500"/>
            <a:ext cx="4449762" cy="4940300"/>
          </a:xfrm>
        </p:spPr>
        <p:txBody>
          <a:bodyPr/>
          <a:lstStyle/>
          <a:p>
            <a:pPr fontAlgn="base">
              <a:spcAft>
                <a:spcPct val="0"/>
              </a:spcAft>
              <a:buFont typeface="Arial" pitchFamily="34" charset="0"/>
              <a:buChar char="•"/>
              <a:defRPr/>
            </a:pPr>
            <a:r>
              <a:rPr lang="en-US" altLang="en-US" sz="1800" dirty="0" smtClean="0">
                <a:cs typeface="ＭＳ Ｐゴシック" charset="0"/>
              </a:rPr>
              <a:t>The transition to detachment has been well characterized in DIII-D using standard diagnostics and supplemented with divertor Thomson scattering in 2D</a:t>
            </a:r>
            <a:endParaRPr lang="en-US" altLang="en-US" sz="1100" dirty="0" smtClean="0">
              <a:cs typeface="ＭＳ Ｐゴシック" charset="0"/>
            </a:endParaRPr>
          </a:p>
          <a:p>
            <a:pPr fontAlgn="base">
              <a:spcAft>
                <a:spcPct val="0"/>
              </a:spcAft>
              <a:buFont typeface="Arial" pitchFamily="34" charset="0"/>
              <a:buChar char="•"/>
              <a:defRPr/>
            </a:pPr>
            <a:r>
              <a:rPr lang="en-US" altLang="en-US" sz="1800" dirty="0" smtClean="0">
                <a:cs typeface="ＭＳ Ｐゴシック" charset="0"/>
              </a:rPr>
              <a:t>Low temperature capability of upgraded divertor Thomson allows precise determination where conditions exist for low temperature processes (e.g., 3-body recombination, molecular assisted dissociation/recombination)</a:t>
            </a:r>
            <a:endParaRPr lang="en-US" altLang="en-US" sz="1100" dirty="0" smtClean="0">
              <a:cs typeface="ＭＳ Ｐゴシック" charset="0"/>
            </a:endParaRPr>
          </a:p>
          <a:p>
            <a:pPr fontAlgn="base">
              <a:spcAft>
                <a:spcPct val="0"/>
              </a:spcAft>
              <a:buFont typeface="Arial" pitchFamily="34" charset="0"/>
              <a:buChar char="•"/>
              <a:defRPr/>
            </a:pPr>
            <a:r>
              <a:rPr lang="en-US" altLang="en-US" sz="1800" dirty="0" smtClean="0">
                <a:cs typeface="ＭＳ Ｐゴシック" charset="0"/>
              </a:rPr>
              <a:t>Plasma conditions in the divertor at detachment onset are weakly correlated to conditions upstream</a:t>
            </a:r>
            <a:endParaRPr lang="en-US" altLang="en-US" sz="1100" dirty="0">
              <a:cs typeface="ＭＳ Ｐゴシック" charset="0"/>
            </a:endParaRPr>
          </a:p>
          <a:p>
            <a:pPr fontAlgn="base">
              <a:spcAft>
                <a:spcPct val="0"/>
              </a:spcAft>
              <a:buFont typeface="Arial" pitchFamily="34" charset="0"/>
              <a:buChar char="•"/>
              <a:defRPr/>
            </a:pPr>
            <a:r>
              <a:rPr lang="en-US" altLang="en-US" sz="1800" dirty="0" smtClean="0">
                <a:cs typeface="ＭＳ Ｐゴシック" charset="0"/>
              </a:rPr>
              <a:t>A rapid transition occurs incrementally from the target to the X-point and above as n/</a:t>
            </a:r>
            <a:r>
              <a:rPr lang="en-US" altLang="en-US" sz="1800" dirty="0" err="1" smtClean="0">
                <a:cs typeface="ＭＳ Ｐゴシック" charset="0"/>
              </a:rPr>
              <a:t>n</a:t>
            </a:r>
            <a:r>
              <a:rPr lang="en-US" altLang="en-US" sz="1800" baseline="-25000" dirty="0" err="1" smtClean="0">
                <a:cs typeface="ＭＳ Ｐゴシック" charset="0"/>
              </a:rPr>
              <a:t>GW</a:t>
            </a:r>
            <a:r>
              <a:rPr lang="en-US" altLang="en-US" sz="1800" dirty="0" smtClean="0">
                <a:cs typeface="ＭＳ Ｐゴシック" charset="0"/>
              </a:rPr>
              <a:t> is increased</a:t>
            </a:r>
          </a:p>
        </p:txBody>
      </p:sp>
      <p:sp>
        <p:nvSpPr>
          <p:cNvPr id="30723" name="Title 2"/>
          <p:cNvSpPr>
            <a:spLocks noGrp="1"/>
          </p:cNvSpPr>
          <p:nvPr>
            <p:ph type="title" idx="4294967295"/>
          </p:nvPr>
        </p:nvSpPr>
        <p:spPr>
          <a:xfrm>
            <a:off x="457200" y="217488"/>
            <a:ext cx="8229600" cy="492125"/>
          </a:xfrm>
        </p:spPr>
        <p:txBody>
          <a:bodyPr/>
          <a:lstStyle/>
          <a:p>
            <a:pPr algn="just"/>
            <a:r>
              <a:rPr lang="en-US" sz="2200" dirty="0">
                <a:solidFill>
                  <a:srgbClr val="3333CC"/>
                </a:solidFill>
                <a:cs typeface="Arial" charset="0"/>
              </a:rPr>
              <a:t>Electron pressure balance in the SOL </a:t>
            </a:r>
            <a:r>
              <a:rPr lang="en-US" sz="2200" dirty="0" smtClean="0">
                <a:solidFill>
                  <a:srgbClr val="3333CC"/>
                </a:solidFill>
                <a:cs typeface="Arial" charset="0"/>
              </a:rPr>
              <a:t>through </a:t>
            </a:r>
            <a:r>
              <a:rPr lang="en-US" sz="2200" dirty="0">
                <a:solidFill>
                  <a:srgbClr val="3333CC"/>
                </a:solidFill>
                <a:cs typeface="Arial" charset="0"/>
              </a:rPr>
              <a:t>the transition to </a:t>
            </a:r>
            <a:r>
              <a:rPr lang="en-US" sz="2200" dirty="0" smtClean="0">
                <a:solidFill>
                  <a:srgbClr val="3333CC"/>
                </a:solidFill>
                <a:cs typeface="Arial" charset="0"/>
              </a:rPr>
              <a:t>detachment at DIII-D</a:t>
            </a:r>
            <a:r>
              <a:rPr lang="en-US" sz="2200" dirty="0">
                <a:solidFill>
                  <a:srgbClr val="3333CC"/>
                </a:solidFill>
                <a:latin typeface="Century Gothic" charset="0"/>
                <a:ea typeface="MS PGothic" charset="0"/>
              </a:rPr>
              <a:t> </a:t>
            </a:r>
            <a:r>
              <a:rPr lang="en-US" sz="2200" dirty="0" smtClean="0">
                <a:solidFill>
                  <a:srgbClr val="3333CC"/>
                </a:solidFill>
                <a:latin typeface="Century Gothic" charset="0"/>
                <a:ea typeface="MS PGothic" charset="0"/>
              </a:rPr>
              <a:t>(A. G. Mclean, PSI 2014)</a:t>
            </a:r>
            <a:endParaRPr lang="en-US" sz="2200" dirty="0">
              <a:solidFill>
                <a:srgbClr val="3333CC"/>
              </a:solidFill>
              <a:latin typeface="Century Gothic" charset="0"/>
              <a:ea typeface="MS PGothic" charset="0"/>
            </a:endParaRPr>
          </a:p>
        </p:txBody>
      </p:sp>
      <p:sp>
        <p:nvSpPr>
          <p:cNvPr id="4" name="Subtitle 2"/>
          <p:cNvSpPr txBox="1">
            <a:spLocks/>
          </p:cNvSpPr>
          <p:nvPr/>
        </p:nvSpPr>
        <p:spPr>
          <a:xfrm>
            <a:off x="1371600" y="6315868"/>
            <a:ext cx="6400800" cy="258763"/>
          </a:xfrm>
          <a:prstGeom prst="rect">
            <a:avLst/>
          </a:prstGeom>
        </p:spPr>
        <p:txBody>
          <a:bodyPr/>
          <a:lstStyle>
            <a:lvl1pPr marL="0" indent="0" algn="ctr" defTabSz="457200" rtl="0" eaLnBrk="0" fontAlgn="base" hangingPunct="0">
              <a:spcBef>
                <a:spcPct val="20000"/>
              </a:spcBef>
              <a:spcAft>
                <a:spcPct val="0"/>
              </a:spcAft>
              <a:buClr>
                <a:schemeClr val="tx2"/>
              </a:buClr>
              <a:buFont typeface="Arial" pitchFamily="34" charset="0"/>
              <a:buNone/>
              <a:defRPr sz="1200" b="1" kern="1200">
                <a:solidFill>
                  <a:schemeClr val="tx1"/>
                </a:solidFill>
                <a:latin typeface="+mn-lt"/>
                <a:ea typeface="MS PGothic" pitchFamily="34" charset="-128"/>
                <a:cs typeface="ＭＳ Ｐゴシック" charset="0"/>
              </a:defRPr>
            </a:lvl1pPr>
            <a:lvl2pPr marL="457200" indent="0" algn="ctr" defTabSz="457200" rtl="0" eaLnBrk="0" fontAlgn="base" hangingPunct="0">
              <a:spcBef>
                <a:spcPct val="20000"/>
              </a:spcBef>
              <a:spcAft>
                <a:spcPct val="0"/>
              </a:spcAft>
              <a:buClr>
                <a:schemeClr val="tx2"/>
              </a:buClr>
              <a:buFont typeface="Arial" pitchFamily="34" charset="0"/>
              <a:buNone/>
              <a:defRPr kern="1200">
                <a:solidFill>
                  <a:schemeClr val="tx1"/>
                </a:solidFill>
                <a:latin typeface="+mn-lt"/>
                <a:ea typeface="MS PGothic" pitchFamily="34" charset="-128"/>
                <a:cs typeface="+mn-cs"/>
              </a:defRPr>
            </a:lvl2pPr>
            <a:lvl3pPr marL="914400" indent="0" algn="ctr" defTabSz="457200" rtl="0" eaLnBrk="0" fontAlgn="base" hangingPunct="0">
              <a:spcBef>
                <a:spcPct val="20000"/>
              </a:spcBef>
              <a:spcAft>
                <a:spcPct val="0"/>
              </a:spcAft>
              <a:buClr>
                <a:schemeClr val="tx2"/>
              </a:buClr>
              <a:buFont typeface="Arial" pitchFamily="34" charset="0"/>
              <a:buNone/>
              <a:defRPr sz="1600" kern="1200">
                <a:solidFill>
                  <a:schemeClr val="tx1"/>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pPr>
              <a:buClr>
                <a:srgbClr val="000000"/>
              </a:buClr>
              <a:defRPr/>
            </a:pPr>
            <a:r>
              <a:rPr lang="en-US" sz="1100" dirty="0" smtClean="0">
                <a:solidFill>
                  <a:srgbClr val="FFFFFF">
                    <a:lumMod val="65000"/>
                  </a:srgbClr>
                </a:solidFill>
              </a:rPr>
              <a:t>A.G. McLean, PSI-21 Kanazawa, Japan, May 2014</a:t>
            </a:r>
            <a:endParaRPr lang="en-US" sz="1100" dirty="0">
              <a:solidFill>
                <a:srgbClr val="FFFFFF">
                  <a:lumMod val="65000"/>
                </a:srgbClr>
              </a:solidFill>
            </a:endParaRPr>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33450"/>
            <a:ext cx="43497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14</a:t>
            </a:fld>
            <a:endParaRPr lang="en-US" dirty="0" smtClean="0">
              <a:solidFill>
                <a:srgbClr val="3333CC"/>
              </a:solidFill>
            </a:endParaRPr>
          </a:p>
        </p:txBody>
      </p:sp>
    </p:spTree>
    <p:extLst>
      <p:ext uri="{BB962C8B-B14F-4D97-AF65-F5344CB8AC3E}">
        <p14:creationId xmlns:p14="http://schemas.microsoft.com/office/powerpoint/2010/main" val="372155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0"/>
            <a:ext cx="8270242" cy="1143000"/>
          </a:xfrm>
        </p:spPr>
        <p:txBody>
          <a:bodyPr/>
          <a:lstStyle/>
          <a:p>
            <a:r>
              <a:rPr lang="en-US" dirty="0" smtClean="0"/>
              <a:t>New CIDTEC camera will be used for measurements of Li, B coatings, oxygen emission, and high-Z erosion </a:t>
            </a:r>
            <a:br>
              <a:rPr lang="en-US" dirty="0" smtClean="0"/>
            </a:br>
            <a:endParaRPr lang="en-US" dirty="0"/>
          </a:p>
        </p:txBody>
      </p:sp>
      <p:sp>
        <p:nvSpPr>
          <p:cNvPr id="3" name="Content Placeholder 2"/>
          <p:cNvSpPr>
            <a:spLocks noGrp="1"/>
          </p:cNvSpPr>
          <p:nvPr>
            <p:ph idx="1"/>
          </p:nvPr>
        </p:nvSpPr>
        <p:spPr>
          <a:xfrm>
            <a:off x="238605" y="1113607"/>
            <a:ext cx="6771795" cy="5263607"/>
          </a:xfrm>
        </p:spPr>
        <p:txBody>
          <a:bodyPr/>
          <a:lstStyle/>
          <a:p>
            <a:r>
              <a:rPr lang="en-US" sz="2000" dirty="0" smtClean="0">
                <a:solidFill>
                  <a:srgbClr val="000000"/>
                </a:solidFill>
              </a:rPr>
              <a:t>Used by LLNL at Alcator C-Mod for Mo I measurements</a:t>
            </a:r>
          </a:p>
          <a:p>
            <a:pPr lvl="1"/>
            <a:r>
              <a:rPr lang="en-US" sz="1800" dirty="0">
                <a:solidFill>
                  <a:srgbClr val="000000"/>
                </a:solidFill>
              </a:rPr>
              <a:t>Described in A. James, Plasma Phys. Control. Fusion 55, 125010 (2013) </a:t>
            </a:r>
          </a:p>
          <a:p>
            <a:r>
              <a:rPr lang="en-US" sz="1800" dirty="0" smtClean="0">
                <a:solidFill>
                  <a:srgbClr val="000000"/>
                </a:solidFill>
              </a:rPr>
              <a:t>Radiation-hardened intensified camera </a:t>
            </a:r>
            <a:r>
              <a:rPr lang="en-US" sz="1800" dirty="0"/>
              <a:t> </a:t>
            </a:r>
            <a:r>
              <a:rPr lang="en-US" sz="1800" dirty="0" smtClean="0"/>
              <a:t>CIDTEC I3710DX9 </a:t>
            </a:r>
            <a:r>
              <a:rPr lang="en-US" sz="1800" dirty="0" smtClean="0">
                <a:solidFill>
                  <a:srgbClr val="000000"/>
                </a:solidFill>
              </a:rPr>
              <a:t>from Thermo </a:t>
            </a:r>
            <a:r>
              <a:rPr lang="en-US" sz="1800" dirty="0" err="1" smtClean="0">
                <a:solidFill>
                  <a:srgbClr val="000000"/>
                </a:solidFill>
              </a:rPr>
              <a:t>Schientific</a:t>
            </a:r>
            <a:endParaRPr lang="en-US" sz="1800" dirty="0" smtClean="0">
              <a:solidFill>
                <a:srgbClr val="000000"/>
              </a:solidFill>
            </a:endParaRPr>
          </a:p>
          <a:p>
            <a:pPr lvl="1"/>
            <a:r>
              <a:rPr lang="en-US" sz="1600" dirty="0" smtClean="0">
                <a:solidFill>
                  <a:srgbClr val="000000"/>
                </a:solidFill>
              </a:rPr>
              <a:t>30 Hz, VGA resolution, UV-capable</a:t>
            </a:r>
          </a:p>
          <a:p>
            <a:pPr lvl="1"/>
            <a:r>
              <a:rPr lang="en-US" sz="1600" dirty="0" err="1" smtClean="0">
                <a:solidFill>
                  <a:srgbClr val="000000"/>
                </a:solidFill>
              </a:rPr>
              <a:t>Photonis</a:t>
            </a:r>
            <a:r>
              <a:rPr lang="en-US" sz="1600" dirty="0">
                <a:solidFill>
                  <a:srgbClr val="000000"/>
                </a:solidFill>
              </a:rPr>
              <a:t> </a:t>
            </a:r>
            <a:r>
              <a:rPr lang="en-US" sz="1600" dirty="0" smtClean="0">
                <a:solidFill>
                  <a:srgbClr val="000000"/>
                </a:solidFill>
              </a:rPr>
              <a:t>XX1450UV image intensifier</a:t>
            </a:r>
          </a:p>
          <a:p>
            <a:pPr lvl="1"/>
            <a:r>
              <a:rPr lang="en-US" sz="1600" dirty="0" smtClean="0">
                <a:solidFill>
                  <a:srgbClr val="000000"/>
                </a:solidFill>
              </a:rPr>
              <a:t>Schott </a:t>
            </a:r>
            <a:r>
              <a:rPr lang="en-US" sz="1600" dirty="0">
                <a:solidFill>
                  <a:srgbClr val="000000"/>
                </a:solidFill>
              </a:rPr>
              <a:t>IG-</a:t>
            </a:r>
            <a:r>
              <a:rPr lang="en-US" sz="1600" dirty="0" smtClean="0">
                <a:solidFill>
                  <a:srgbClr val="000000"/>
                </a:solidFill>
              </a:rPr>
              <a:t>154 imaging bundle</a:t>
            </a:r>
          </a:p>
          <a:p>
            <a:r>
              <a:rPr lang="en-US" sz="1800" dirty="0" smtClean="0">
                <a:solidFill>
                  <a:srgbClr val="000000"/>
                </a:solidFill>
              </a:rPr>
              <a:t>Presently being setup for NSTX-U</a:t>
            </a:r>
          </a:p>
          <a:p>
            <a:pPr lvl="1"/>
            <a:r>
              <a:rPr lang="en-US" sz="1600" dirty="0" smtClean="0">
                <a:solidFill>
                  <a:srgbClr val="000000"/>
                </a:solidFill>
              </a:rPr>
              <a:t>Will be used for Li, B, O, Mo and W emission measurements where line emission is weak</a:t>
            </a:r>
          </a:p>
          <a:p>
            <a:pPr lvl="1"/>
            <a:r>
              <a:rPr lang="en-US" sz="1600" dirty="0" smtClean="0">
                <a:solidFill>
                  <a:srgbClr val="000000"/>
                </a:solidFill>
              </a:rPr>
              <a:t>Image splitter enables</a:t>
            </a:r>
          </a:p>
          <a:p>
            <a:pPr lvl="2"/>
            <a:r>
              <a:rPr lang="en-US" sz="1600" dirty="0" smtClean="0">
                <a:solidFill>
                  <a:srgbClr val="000000"/>
                </a:solidFill>
              </a:rPr>
              <a:t>simultaneous measurements of neutral and singly-ionized species for gross </a:t>
            </a:r>
            <a:r>
              <a:rPr lang="en-US" sz="1600" dirty="0" err="1" smtClean="0">
                <a:solidFill>
                  <a:srgbClr val="000000"/>
                </a:solidFill>
              </a:rPr>
              <a:t>vs</a:t>
            </a:r>
            <a:r>
              <a:rPr lang="en-US" sz="1600" dirty="0" smtClean="0">
                <a:solidFill>
                  <a:srgbClr val="000000"/>
                </a:solidFill>
              </a:rPr>
              <a:t> net erosion analysis</a:t>
            </a:r>
          </a:p>
          <a:p>
            <a:pPr lvl="2"/>
            <a:r>
              <a:rPr lang="en-US" sz="1600" dirty="0" smtClean="0">
                <a:solidFill>
                  <a:srgbClr val="000000"/>
                </a:solidFill>
              </a:rPr>
              <a:t>Line ratio measurements for </a:t>
            </a:r>
            <a:r>
              <a:rPr lang="en-US" sz="1600" dirty="0" err="1" smtClean="0">
                <a:solidFill>
                  <a:srgbClr val="000000"/>
                </a:solidFill>
              </a:rPr>
              <a:t>T</a:t>
            </a:r>
            <a:r>
              <a:rPr lang="en-US" sz="1600" baseline="-25000" dirty="0" err="1" smtClean="0">
                <a:solidFill>
                  <a:srgbClr val="000000"/>
                </a:solidFill>
              </a:rPr>
              <a:t>e</a:t>
            </a:r>
            <a:r>
              <a:rPr lang="en-US" sz="1600" dirty="0" smtClean="0">
                <a:solidFill>
                  <a:srgbClr val="000000"/>
                </a:solidFill>
              </a:rPr>
              <a:t>, </a:t>
            </a:r>
            <a:r>
              <a:rPr lang="en-US" sz="1600" dirty="0" err="1" smtClean="0">
                <a:solidFill>
                  <a:srgbClr val="000000"/>
                </a:solidFill>
              </a:rPr>
              <a:t>etc</a:t>
            </a:r>
            <a:endParaRPr lang="en-US" sz="1600" dirty="0" smtClean="0">
              <a:solidFill>
                <a:srgbClr val="000000"/>
              </a:solidFill>
            </a:endParaRPr>
          </a:p>
          <a:p>
            <a:pPr lvl="2"/>
            <a:r>
              <a:rPr lang="en-US" sz="1600" dirty="0" smtClean="0">
                <a:solidFill>
                  <a:srgbClr val="000000"/>
                </a:solidFill>
              </a:rPr>
              <a:t>Relative impurity measurements (e.g., Li to C, B to C </a:t>
            </a:r>
            <a:r>
              <a:rPr lang="en-US" sz="1600" dirty="0" err="1" smtClean="0">
                <a:solidFill>
                  <a:srgbClr val="000000"/>
                </a:solidFill>
              </a:rPr>
              <a:t>etc</a:t>
            </a:r>
            <a:r>
              <a:rPr lang="en-US" sz="1600" dirty="0" smtClean="0">
                <a:solidFill>
                  <a:srgbClr val="000000"/>
                </a:solidFill>
              </a:rPr>
              <a:t>)</a:t>
            </a:r>
          </a:p>
        </p:txBody>
      </p:sp>
      <p:pic>
        <p:nvPicPr>
          <p:cNvPr id="4" name="Picture 3"/>
          <p:cNvPicPr>
            <a:picLocks noChangeAspect="1"/>
          </p:cNvPicPr>
          <p:nvPr/>
        </p:nvPicPr>
        <p:blipFill>
          <a:blip r:embed="rId2"/>
          <a:stretch>
            <a:fillRect/>
          </a:stretch>
        </p:blipFill>
        <p:spPr>
          <a:xfrm>
            <a:off x="7375071" y="2724643"/>
            <a:ext cx="1462575" cy="1458323"/>
          </a:xfrm>
          <a:prstGeom prst="rect">
            <a:avLst/>
          </a:prstGeom>
        </p:spPr>
      </p:pic>
      <p:pic>
        <p:nvPicPr>
          <p:cNvPr id="5" name="Picture 4"/>
          <p:cNvPicPr>
            <a:picLocks noChangeAspect="1"/>
          </p:cNvPicPr>
          <p:nvPr/>
        </p:nvPicPr>
        <p:blipFill>
          <a:blip r:embed="rId3"/>
          <a:stretch>
            <a:fillRect/>
          </a:stretch>
        </p:blipFill>
        <p:spPr>
          <a:xfrm>
            <a:off x="7372818" y="1134902"/>
            <a:ext cx="1475026" cy="1520522"/>
          </a:xfrm>
          <a:prstGeom prst="rect">
            <a:avLst/>
          </a:prstGeom>
        </p:spPr>
      </p:pic>
      <p:pic>
        <p:nvPicPr>
          <p:cNvPr id="8" name="Picture 7"/>
          <p:cNvPicPr>
            <a:picLocks noChangeAspect="1"/>
          </p:cNvPicPr>
          <p:nvPr/>
        </p:nvPicPr>
        <p:blipFill>
          <a:blip r:embed="rId4"/>
          <a:stretch>
            <a:fillRect/>
          </a:stretch>
        </p:blipFill>
        <p:spPr>
          <a:xfrm>
            <a:off x="7375072" y="4281714"/>
            <a:ext cx="1464128" cy="1531037"/>
          </a:xfrm>
          <a:prstGeom prst="rect">
            <a:avLst/>
          </a:prstGeom>
        </p:spPr>
      </p:pic>
      <p:sp>
        <p:nvSpPr>
          <p:cNvPr id="9" name="Rectangle 8"/>
          <p:cNvSpPr/>
          <p:nvPr/>
        </p:nvSpPr>
        <p:spPr>
          <a:xfrm>
            <a:off x="8418861" y="3880821"/>
            <a:ext cx="415573" cy="276999"/>
          </a:xfrm>
          <a:prstGeom prst="rect">
            <a:avLst/>
          </a:prstGeom>
        </p:spPr>
        <p:txBody>
          <a:bodyPr wrap="none">
            <a:spAutoFit/>
          </a:bodyPr>
          <a:lstStyle/>
          <a:p>
            <a:r>
              <a:rPr lang="en-US" i="0" dirty="0" smtClean="0">
                <a:solidFill>
                  <a:srgbClr val="FFFFFF"/>
                </a:solidFill>
                <a:latin typeface="Helvetica" pitchFamily="-84" charset="0"/>
                <a:cs typeface="Arial" pitchFamily="34" charset="0"/>
              </a:rPr>
              <a:t>B II</a:t>
            </a:r>
            <a:endParaRPr lang="en-US" i="0" dirty="0">
              <a:solidFill>
                <a:srgbClr val="FFFFFF"/>
              </a:solidFill>
              <a:latin typeface="Helvetica" pitchFamily="-84" charset="0"/>
              <a:cs typeface="Arial" pitchFamily="34" charset="0"/>
            </a:endParaRPr>
          </a:p>
        </p:txBody>
      </p:sp>
      <p:sp>
        <p:nvSpPr>
          <p:cNvPr id="10" name="Rectangle 9"/>
          <p:cNvSpPr/>
          <p:nvPr/>
        </p:nvSpPr>
        <p:spPr>
          <a:xfrm>
            <a:off x="7417500" y="5526910"/>
            <a:ext cx="1424939" cy="276999"/>
          </a:xfrm>
          <a:prstGeom prst="rect">
            <a:avLst/>
          </a:prstGeom>
        </p:spPr>
        <p:txBody>
          <a:bodyPr wrap="none">
            <a:spAutoFit/>
          </a:bodyPr>
          <a:lstStyle/>
          <a:p>
            <a:r>
              <a:rPr lang="en-US" i="0" dirty="0" smtClean="0">
                <a:solidFill>
                  <a:srgbClr val="FFFFFF"/>
                </a:solidFill>
                <a:latin typeface="Helvetica" pitchFamily="-84" charset="0"/>
                <a:cs typeface="Arial" pitchFamily="34" charset="0"/>
              </a:rPr>
              <a:t>Mo I + VB + Plank</a:t>
            </a:r>
            <a:endParaRPr lang="en-US" i="0" dirty="0">
              <a:solidFill>
                <a:srgbClr val="FFFFFF"/>
              </a:solidFill>
              <a:latin typeface="Helvetica" pitchFamily="-84" charset="0"/>
              <a:cs typeface="Arial" pitchFamily="34" charset="0"/>
            </a:endParaRPr>
          </a:p>
        </p:txBody>
      </p:sp>
      <p:sp>
        <p:nvSpPr>
          <p:cNvPr id="12" name="Rectangle 11"/>
          <p:cNvSpPr/>
          <p:nvPr/>
        </p:nvSpPr>
        <p:spPr>
          <a:xfrm>
            <a:off x="6934188" y="5827273"/>
            <a:ext cx="2172417" cy="646331"/>
          </a:xfrm>
          <a:prstGeom prst="rect">
            <a:avLst/>
          </a:prstGeom>
        </p:spPr>
        <p:txBody>
          <a:bodyPr wrap="square">
            <a:spAutoFit/>
          </a:bodyPr>
          <a:lstStyle/>
          <a:p>
            <a:r>
              <a:rPr lang="en-US" dirty="0" smtClean="0">
                <a:solidFill>
                  <a:srgbClr val="004080"/>
                </a:solidFill>
                <a:latin typeface="Helvetica" pitchFamily="-84" charset="0"/>
                <a:cs typeface="Arial" pitchFamily="34" charset="0"/>
              </a:rPr>
              <a:t>CIDTEC camera setup in the lab and examples of Alcator C-Mod images. </a:t>
            </a:r>
          </a:p>
        </p:txBody>
      </p:sp>
      <p:sp>
        <p:nvSpPr>
          <p:cNvPr id="13"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15</a:t>
            </a:fld>
            <a:endParaRPr lang="en-US" dirty="0" smtClean="0">
              <a:solidFill>
                <a:srgbClr val="3333CC"/>
              </a:solidFill>
            </a:endParaRPr>
          </a:p>
        </p:txBody>
      </p:sp>
    </p:spTree>
    <p:extLst>
      <p:ext uri="{BB962C8B-B14F-4D97-AF65-F5344CB8AC3E}">
        <p14:creationId xmlns:p14="http://schemas.microsoft.com/office/powerpoint/2010/main" val="92234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457200" y="1289050"/>
            <a:ext cx="8229600" cy="3619500"/>
          </a:xfrm>
        </p:spPr>
        <p:txBody>
          <a:bodyPr/>
          <a:lstStyle/>
          <a:p>
            <a:pPr fontAlgn="base">
              <a:spcAft>
                <a:spcPct val="0"/>
              </a:spcAft>
              <a:buFont typeface="Arial" charset="0"/>
              <a:buChar char="•"/>
            </a:pPr>
            <a:r>
              <a:rPr lang="en-US" dirty="0">
                <a:latin typeface="Century Gothic" charset="0"/>
              </a:rPr>
              <a:t>SF divertor configurations compatible with high </a:t>
            </a:r>
            <a:br>
              <a:rPr lang="en-US" dirty="0">
                <a:latin typeface="Century Gothic" charset="0"/>
              </a:rPr>
            </a:br>
            <a:r>
              <a:rPr lang="en-US" dirty="0">
                <a:latin typeface="Century Gothic" charset="0"/>
              </a:rPr>
              <a:t>H-mode confinement and high pressure pedestal</a:t>
            </a:r>
            <a:br>
              <a:rPr lang="en-US" dirty="0">
                <a:latin typeface="Century Gothic" charset="0"/>
              </a:rPr>
            </a:br>
            <a:endParaRPr lang="en-US" dirty="0">
              <a:latin typeface="Century Gothic" charset="0"/>
            </a:endParaRPr>
          </a:p>
          <a:p>
            <a:pPr fontAlgn="base">
              <a:spcAft>
                <a:spcPct val="0"/>
              </a:spcAft>
              <a:buFont typeface="Arial" charset="0"/>
              <a:buChar char="•"/>
            </a:pPr>
            <a:r>
              <a:rPr lang="en-US" dirty="0">
                <a:latin typeface="Century Gothic" charset="0"/>
              </a:rPr>
              <a:t>Snowflake geometry may offer multiple benefits for inter-ELM and ELM heat flux mitigation</a:t>
            </a:r>
          </a:p>
          <a:p>
            <a:pPr lvl="1"/>
            <a:r>
              <a:rPr lang="en-US" dirty="0">
                <a:solidFill>
                  <a:schemeClr val="tx1"/>
                </a:solidFill>
                <a:latin typeface="Century Gothic" charset="0"/>
              </a:rPr>
              <a:t>Geometry enables divertor inter-ELM heat flux spreading over larger plasma-wetted area, multiple strike points</a:t>
            </a:r>
          </a:p>
          <a:p>
            <a:pPr lvl="1"/>
            <a:r>
              <a:rPr lang="en-US" dirty="0">
                <a:solidFill>
                  <a:schemeClr val="tx1"/>
                </a:solidFill>
                <a:latin typeface="Century Gothic" charset="0"/>
              </a:rPr>
              <a:t>Broader parallel heat fluxes may imply increased radial transport</a:t>
            </a:r>
          </a:p>
          <a:p>
            <a:pPr lvl="1"/>
            <a:r>
              <a:rPr lang="en-US" dirty="0">
                <a:solidFill>
                  <a:schemeClr val="tx1"/>
                </a:solidFill>
                <a:latin typeface="Century Gothic" charset="0"/>
              </a:rPr>
              <a:t>ELM divertor peak target temperature and heat flux reduction, especially in radiative snowflake configurations</a:t>
            </a:r>
            <a:endParaRPr lang="en-US" sz="2200" dirty="0">
              <a:solidFill>
                <a:schemeClr val="tx1"/>
              </a:solidFill>
              <a:latin typeface="Century Gothic" charset="0"/>
            </a:endParaRPr>
          </a:p>
        </p:txBody>
      </p:sp>
      <p:sp>
        <p:nvSpPr>
          <p:cNvPr id="22530" name="Title 2"/>
          <p:cNvSpPr>
            <a:spLocks noGrp="1"/>
          </p:cNvSpPr>
          <p:nvPr>
            <p:ph type="title" idx="4294967295"/>
          </p:nvPr>
        </p:nvSpPr>
        <p:spPr>
          <a:xfrm>
            <a:off x="266700" y="0"/>
            <a:ext cx="8229600" cy="914400"/>
          </a:xfrm>
        </p:spPr>
        <p:txBody>
          <a:bodyPr/>
          <a:lstStyle/>
          <a:p>
            <a:r>
              <a:rPr lang="en-US" sz="2600" dirty="0">
                <a:latin typeface="Century Gothic" charset="0"/>
              </a:rPr>
              <a:t>Developing the Snowflake Divertor Physics Basis For High-power Density </a:t>
            </a:r>
            <a:r>
              <a:rPr lang="en-US" sz="2600" dirty="0" smtClean="0">
                <a:latin typeface="Century Gothic" charset="0"/>
              </a:rPr>
              <a:t>Tokamaks at DIII-D</a:t>
            </a:r>
            <a:endParaRPr lang="en-US" sz="2600" dirty="0">
              <a:latin typeface="Century Gothic" charset="0"/>
            </a:endParaRPr>
          </a:p>
        </p:txBody>
      </p:sp>
      <p:pic>
        <p:nvPicPr>
          <p:cNvPr id="22531" name="Picture 3" descr="llnl_logos [Converted].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6019800"/>
            <a:ext cx="24304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16</a:t>
            </a:fld>
            <a:endParaRPr lang="en-US" dirty="0" smtClean="0">
              <a:solidFill>
                <a:srgbClr val="3333CC"/>
              </a:solidFill>
            </a:endParaRPr>
          </a:p>
        </p:txBody>
      </p:sp>
    </p:spTree>
    <p:extLst>
      <p:ext uri="{BB962C8B-B14F-4D97-AF65-F5344CB8AC3E}">
        <p14:creationId xmlns:p14="http://schemas.microsoft.com/office/powerpoint/2010/main" val="944583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7" descr="iaea14-talk-eq-std-dim-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644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idx="4294967295"/>
          </p:nvPr>
        </p:nvSpPr>
        <p:spPr>
          <a:xfrm>
            <a:off x="304800" y="76200"/>
            <a:ext cx="8686800" cy="762000"/>
          </a:xfrm>
        </p:spPr>
        <p:txBody>
          <a:bodyPr/>
          <a:lstStyle/>
          <a:p>
            <a:pPr eaLnBrk="1" hangingPunct="1"/>
            <a:r>
              <a:rPr lang="en-US">
                <a:latin typeface="Century Gothic" charset="0"/>
              </a:rPr>
              <a:t>Large Region of Low </a:t>
            </a:r>
            <a:r>
              <a:rPr lang="en-US" i="1">
                <a:latin typeface="Century Gothic" charset="0"/>
              </a:rPr>
              <a:t>B</a:t>
            </a:r>
            <a:r>
              <a:rPr lang="en-US" i="1" baseline="-25000">
                <a:latin typeface="Century Gothic" charset="0"/>
              </a:rPr>
              <a:t>p</a:t>
            </a:r>
            <a:r>
              <a:rPr lang="en-US">
                <a:latin typeface="Century Gothic" charset="0"/>
              </a:rPr>
              <a:t> Around Second-order Null in Snowflake Divertor is Predicted to Modify Power Exhaust</a:t>
            </a:r>
            <a:endParaRPr kumimoji="1" lang="en-US" sz="2200">
              <a:latin typeface="Century Gothic" charset="0"/>
            </a:endParaRPr>
          </a:p>
        </p:txBody>
      </p:sp>
      <p:sp>
        <p:nvSpPr>
          <p:cNvPr id="9219" name="Down Arrow 6"/>
          <p:cNvSpPr>
            <a:spLocks noChangeArrowheads="1"/>
          </p:cNvSpPr>
          <p:nvPr/>
        </p:nvSpPr>
        <p:spPr bwMode="auto">
          <a:xfrm>
            <a:off x="4953000" y="4572000"/>
            <a:ext cx="484188" cy="409575"/>
          </a:xfrm>
          <a:prstGeom prst="down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8" tIns="45714" rIns="91428" bIns="45714">
            <a:spAutoFit/>
          </a:bodyPr>
          <a:lstStyle/>
          <a:p>
            <a:pPr defTabSz="912813" eaLnBrk="0" hangingPunct="0">
              <a:spcBef>
                <a:spcPct val="50000"/>
              </a:spcBef>
            </a:pPr>
            <a:endParaRPr lang="en-US" sz="1400">
              <a:solidFill>
                <a:srgbClr val="0039A6"/>
              </a:solidFill>
              <a:latin typeface="Impact" charset="0"/>
              <a:cs typeface="Arial" pitchFamily="34" charset="0"/>
            </a:endParaRPr>
          </a:p>
        </p:txBody>
      </p:sp>
      <p:sp>
        <p:nvSpPr>
          <p:cNvPr id="26" name="Content Placeholder 1"/>
          <p:cNvSpPr txBox="1">
            <a:spLocks/>
          </p:cNvSpPr>
          <p:nvPr/>
        </p:nvSpPr>
        <p:spPr bwMode="auto">
          <a:xfrm>
            <a:off x="3886200" y="990600"/>
            <a:ext cx="5257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1" fontAlgn="base" hangingPunct="1">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ct val="0"/>
              </a:spcBef>
              <a:spcAft>
                <a:spcPts val="600"/>
              </a:spcAft>
              <a:buClr>
                <a:srgbClr val="000000"/>
              </a:buClr>
              <a:defRPr/>
            </a:pPr>
            <a:r>
              <a:rPr lang="en-US" i="0" dirty="0" smtClean="0">
                <a:solidFill>
                  <a:srgbClr val="000000"/>
                </a:solidFill>
              </a:rPr>
              <a:t>Geometry properties</a:t>
            </a:r>
          </a:p>
          <a:p>
            <a:pPr marL="0" indent="0">
              <a:lnSpc>
                <a:spcPct val="90000"/>
              </a:lnSpc>
              <a:spcBef>
                <a:spcPct val="0"/>
              </a:spcBef>
              <a:spcAft>
                <a:spcPts val="600"/>
              </a:spcAft>
              <a:buClr>
                <a:srgbClr val="000000"/>
              </a:buClr>
              <a:buFont typeface="Arial"/>
              <a:buNone/>
              <a:defRPr/>
            </a:pPr>
            <a:r>
              <a:rPr lang="en-US" i="0" dirty="0">
                <a:solidFill>
                  <a:srgbClr val="000000"/>
                </a:solidFill>
              </a:rPr>
              <a:t>	</a:t>
            </a:r>
            <a:r>
              <a:rPr lang="en-US" i="0" dirty="0" smtClean="0">
                <a:solidFill>
                  <a:srgbClr val="000000"/>
                </a:solidFill>
              </a:rPr>
              <a:t>Criterion:  </a:t>
            </a:r>
            <a:r>
              <a:rPr lang="en-US" i="0" dirty="0" err="1" smtClean="0">
                <a:solidFill>
                  <a:srgbClr val="000000"/>
                </a:solidFill>
              </a:rPr>
              <a:t>d</a:t>
            </a:r>
            <a:r>
              <a:rPr lang="en-US" i="0" baseline="-25000" dirty="0" err="1" smtClean="0">
                <a:solidFill>
                  <a:srgbClr val="000000"/>
                </a:solidFill>
              </a:rPr>
              <a:t>XX</a:t>
            </a:r>
            <a:r>
              <a:rPr lang="en-US" i="0" dirty="0" smtClean="0">
                <a:solidFill>
                  <a:srgbClr val="000000"/>
                </a:solidFill>
              </a:rPr>
              <a:t> </a:t>
            </a:r>
            <a:r>
              <a:rPr lang="en-US" i="0" dirty="0">
                <a:solidFill>
                  <a:srgbClr val="000000"/>
                </a:solidFill>
              </a:rPr>
              <a:t>≤ </a:t>
            </a:r>
            <a:r>
              <a:rPr lang="fr-FR" i="0" dirty="0">
                <a:solidFill>
                  <a:srgbClr val="000000"/>
                </a:solidFill>
              </a:rPr>
              <a:t>a (</a:t>
            </a:r>
            <a:r>
              <a:rPr lang="fr-FR" i="0" dirty="0" err="1">
                <a:solidFill>
                  <a:srgbClr val="000000"/>
                </a:solidFill>
                <a:latin typeface="Symbol" charset="2"/>
                <a:cs typeface="Symbol" charset="2"/>
              </a:rPr>
              <a:t>l</a:t>
            </a:r>
            <a:r>
              <a:rPr lang="fr-FR" i="0" baseline="-25000" dirty="0" err="1">
                <a:solidFill>
                  <a:srgbClr val="000000"/>
                </a:solidFill>
              </a:rPr>
              <a:t>q</a:t>
            </a:r>
            <a:r>
              <a:rPr lang="fr-FR" i="0" dirty="0">
                <a:solidFill>
                  <a:srgbClr val="000000"/>
                </a:solidFill>
              </a:rPr>
              <a:t> /a)</a:t>
            </a:r>
            <a:r>
              <a:rPr lang="fr-FR" i="0" baseline="30000" dirty="0">
                <a:solidFill>
                  <a:srgbClr val="000000"/>
                </a:solidFill>
              </a:rPr>
              <a:t>1</a:t>
            </a:r>
            <a:r>
              <a:rPr lang="fr-FR" i="0" baseline="30000" dirty="0" smtClean="0">
                <a:solidFill>
                  <a:srgbClr val="000000"/>
                </a:solidFill>
              </a:rPr>
              <a:t>/3</a:t>
            </a:r>
          </a:p>
          <a:p>
            <a:pPr lvl="1" indent="-228600">
              <a:lnSpc>
                <a:spcPct val="90000"/>
              </a:lnSpc>
              <a:spcBef>
                <a:spcPct val="0"/>
              </a:spcBef>
              <a:spcAft>
                <a:spcPts val="600"/>
              </a:spcAft>
              <a:buClr>
                <a:srgbClr val="000000"/>
              </a:buClr>
              <a:defRPr/>
            </a:pPr>
            <a:r>
              <a:rPr lang="en-US" sz="1800" i="0" dirty="0" smtClean="0">
                <a:solidFill>
                  <a:srgbClr val="000000"/>
                </a:solidFill>
              </a:rPr>
              <a:t>Higher </a:t>
            </a:r>
            <a:r>
              <a:rPr lang="en-US" sz="1800" i="0" dirty="0">
                <a:solidFill>
                  <a:srgbClr val="000000"/>
                </a:solidFill>
              </a:rPr>
              <a:t>edge magnetic </a:t>
            </a:r>
            <a:r>
              <a:rPr lang="en-US" sz="1800" i="0" dirty="0" smtClean="0">
                <a:solidFill>
                  <a:srgbClr val="000000"/>
                </a:solidFill>
              </a:rPr>
              <a:t>shear</a:t>
            </a:r>
          </a:p>
          <a:p>
            <a:pPr lvl="1" indent="-228600">
              <a:lnSpc>
                <a:spcPct val="90000"/>
              </a:lnSpc>
              <a:spcBef>
                <a:spcPct val="0"/>
              </a:spcBef>
              <a:spcAft>
                <a:spcPts val="600"/>
              </a:spcAft>
              <a:buClr>
                <a:srgbClr val="000000"/>
              </a:buClr>
              <a:defRPr/>
            </a:pPr>
            <a:r>
              <a:rPr lang="en-US" sz="1800" i="0" dirty="0" smtClean="0">
                <a:solidFill>
                  <a:srgbClr val="000000"/>
                </a:solidFill>
              </a:rPr>
              <a:t>Larger </a:t>
            </a:r>
            <a:r>
              <a:rPr lang="en-US" sz="1800" i="0" dirty="0">
                <a:solidFill>
                  <a:srgbClr val="000000"/>
                </a:solidFill>
              </a:rPr>
              <a:t>plasma wetted-area </a:t>
            </a:r>
            <a:r>
              <a:rPr lang="en-US" sz="1800" i="0" dirty="0" err="1">
                <a:solidFill>
                  <a:srgbClr val="000000"/>
                </a:solidFill>
              </a:rPr>
              <a:t>A</a:t>
            </a:r>
            <a:r>
              <a:rPr lang="en-US" sz="1800" i="0" baseline="-25000" dirty="0" err="1">
                <a:solidFill>
                  <a:srgbClr val="000000"/>
                </a:solidFill>
              </a:rPr>
              <a:t>wet</a:t>
            </a:r>
            <a:r>
              <a:rPr lang="en-US" sz="1800" i="0" dirty="0">
                <a:solidFill>
                  <a:srgbClr val="000000"/>
                </a:solidFill>
              </a:rPr>
              <a:t> (</a:t>
            </a:r>
            <a:r>
              <a:rPr lang="en-US" sz="1800" i="0" dirty="0" err="1">
                <a:solidFill>
                  <a:srgbClr val="000000"/>
                </a:solidFill>
              </a:rPr>
              <a:t>f</a:t>
            </a:r>
            <a:r>
              <a:rPr lang="en-US" sz="1800" i="0" baseline="-25000" dirty="0" err="1">
                <a:solidFill>
                  <a:srgbClr val="000000"/>
                </a:solidFill>
              </a:rPr>
              <a:t>exp</a:t>
            </a:r>
            <a:r>
              <a:rPr lang="en-US" sz="1800" i="0" dirty="0" smtClean="0">
                <a:solidFill>
                  <a:srgbClr val="000000"/>
                </a:solidFill>
              </a:rPr>
              <a:t>)</a:t>
            </a:r>
            <a:endParaRPr lang="en-US" sz="1800" i="0" baseline="-25000" dirty="0" smtClean="0">
              <a:solidFill>
                <a:srgbClr val="000000"/>
              </a:solidFill>
              <a:cs typeface="Symbol" charset="2"/>
            </a:endParaRPr>
          </a:p>
          <a:p>
            <a:pPr lvl="1" indent="-228600">
              <a:lnSpc>
                <a:spcPct val="90000"/>
              </a:lnSpc>
              <a:spcBef>
                <a:spcPct val="0"/>
              </a:spcBef>
              <a:spcAft>
                <a:spcPts val="600"/>
              </a:spcAft>
              <a:buClr>
                <a:srgbClr val="000000"/>
              </a:buClr>
              <a:defRPr/>
            </a:pPr>
            <a:r>
              <a:rPr lang="en-US" sz="1800" i="0" dirty="0" smtClean="0">
                <a:solidFill>
                  <a:srgbClr val="000000"/>
                </a:solidFill>
              </a:rPr>
              <a:t>Larger </a:t>
            </a:r>
            <a:r>
              <a:rPr lang="en-US" sz="1800" i="0" dirty="0">
                <a:solidFill>
                  <a:srgbClr val="000000"/>
                </a:solidFill>
              </a:rPr>
              <a:t>parallel connection length L</a:t>
            </a:r>
            <a:r>
              <a:rPr lang="en-US" sz="1800" i="0" baseline="-25000" dirty="0">
                <a:solidFill>
                  <a:srgbClr val="000000"/>
                </a:solidFill>
              </a:rPr>
              <a:t>||</a:t>
            </a:r>
            <a:r>
              <a:rPr lang="en-US" sz="1800" i="0" dirty="0">
                <a:solidFill>
                  <a:srgbClr val="000000"/>
                </a:solidFill>
              </a:rPr>
              <a:t> </a:t>
            </a:r>
            <a:endParaRPr lang="en-US" sz="1800" i="0" dirty="0" smtClean="0">
              <a:solidFill>
                <a:srgbClr val="000000"/>
              </a:solidFill>
            </a:endParaRPr>
          </a:p>
          <a:p>
            <a:pPr lvl="1" indent="-228600">
              <a:lnSpc>
                <a:spcPct val="90000"/>
              </a:lnSpc>
              <a:spcBef>
                <a:spcPct val="0"/>
              </a:spcBef>
              <a:spcAft>
                <a:spcPts val="600"/>
              </a:spcAft>
              <a:buClr>
                <a:srgbClr val="000000"/>
              </a:buClr>
              <a:defRPr/>
            </a:pPr>
            <a:r>
              <a:rPr lang="en-US" sz="1800" i="0" dirty="0" smtClean="0">
                <a:solidFill>
                  <a:srgbClr val="000000"/>
                </a:solidFill>
              </a:rPr>
              <a:t>Larger </a:t>
            </a:r>
            <a:r>
              <a:rPr lang="en-US" sz="1800" i="0" dirty="0">
                <a:solidFill>
                  <a:srgbClr val="000000"/>
                </a:solidFill>
              </a:rPr>
              <a:t>effective divertor volume </a:t>
            </a:r>
            <a:r>
              <a:rPr lang="en-US" sz="1800" i="0" dirty="0" err="1">
                <a:solidFill>
                  <a:srgbClr val="000000"/>
                </a:solidFill>
              </a:rPr>
              <a:t>V</a:t>
            </a:r>
            <a:r>
              <a:rPr lang="en-US" sz="1800" i="0" baseline="-25000" dirty="0" err="1">
                <a:solidFill>
                  <a:srgbClr val="000000"/>
                </a:solidFill>
              </a:rPr>
              <a:t>div</a:t>
            </a:r>
            <a:r>
              <a:rPr lang="en-US" sz="1800" i="0" dirty="0">
                <a:solidFill>
                  <a:srgbClr val="000000"/>
                </a:solidFill>
              </a:rPr>
              <a:t> </a:t>
            </a:r>
          </a:p>
          <a:p>
            <a:pPr lvl="1">
              <a:lnSpc>
                <a:spcPct val="90000"/>
              </a:lnSpc>
              <a:spcBef>
                <a:spcPct val="0"/>
              </a:spcBef>
              <a:spcAft>
                <a:spcPts val="600"/>
              </a:spcAft>
              <a:buClr>
                <a:srgbClr val="000000"/>
              </a:buClr>
              <a:defRPr/>
            </a:pPr>
            <a:endParaRPr lang="en-US" i="0" dirty="0" smtClean="0">
              <a:solidFill>
                <a:srgbClr val="000000"/>
              </a:solidFill>
            </a:endParaRPr>
          </a:p>
          <a:p>
            <a:pPr>
              <a:lnSpc>
                <a:spcPct val="90000"/>
              </a:lnSpc>
              <a:spcBef>
                <a:spcPct val="0"/>
              </a:spcBef>
              <a:spcAft>
                <a:spcPts val="600"/>
              </a:spcAft>
              <a:buClr>
                <a:srgbClr val="000000"/>
              </a:buClr>
              <a:defRPr/>
            </a:pPr>
            <a:r>
              <a:rPr lang="en-US" i="0" dirty="0" smtClean="0">
                <a:solidFill>
                  <a:srgbClr val="000000"/>
                </a:solidFill>
              </a:rPr>
              <a:t>Transport properties</a:t>
            </a:r>
          </a:p>
          <a:p>
            <a:pPr marL="0" indent="0">
              <a:lnSpc>
                <a:spcPct val="90000"/>
              </a:lnSpc>
              <a:spcBef>
                <a:spcPct val="0"/>
              </a:spcBef>
              <a:spcAft>
                <a:spcPts val="600"/>
              </a:spcAft>
              <a:buClr>
                <a:srgbClr val="000000"/>
              </a:buClr>
              <a:buFont typeface="Arial"/>
              <a:buNone/>
              <a:defRPr/>
            </a:pPr>
            <a:r>
              <a:rPr lang="en-US" i="0" dirty="0" smtClean="0">
                <a:solidFill>
                  <a:srgbClr val="000000"/>
                </a:solidFill>
              </a:rPr>
              <a:t>	Criterion: </a:t>
            </a:r>
            <a:r>
              <a:rPr lang="fr-FR" i="0" dirty="0" err="1" smtClean="0">
                <a:solidFill>
                  <a:srgbClr val="000000"/>
                </a:solidFill>
              </a:rPr>
              <a:t>d</a:t>
            </a:r>
            <a:r>
              <a:rPr lang="fr-FR" i="0" baseline="-25000" dirty="0" err="1" smtClean="0">
                <a:solidFill>
                  <a:srgbClr val="000000"/>
                </a:solidFill>
              </a:rPr>
              <a:t>XX</a:t>
            </a:r>
            <a:r>
              <a:rPr lang="fr-FR" i="0" baseline="-25000" dirty="0" smtClean="0">
                <a:solidFill>
                  <a:srgbClr val="000000"/>
                </a:solidFill>
              </a:rPr>
              <a:t> </a:t>
            </a:r>
            <a:r>
              <a:rPr lang="fr-FR" i="0" dirty="0" smtClean="0">
                <a:solidFill>
                  <a:srgbClr val="000000"/>
                </a:solidFill>
              </a:rPr>
              <a:t>≤ D*~</a:t>
            </a:r>
            <a:r>
              <a:rPr lang="en-US" i="0" dirty="0" smtClean="0">
                <a:solidFill>
                  <a:srgbClr val="000000"/>
                </a:solidFill>
              </a:rPr>
              <a:t>a </a:t>
            </a:r>
            <a:r>
              <a:rPr lang="en-US" i="0" dirty="0">
                <a:solidFill>
                  <a:srgbClr val="000000"/>
                </a:solidFill>
              </a:rPr>
              <a:t>(a </a:t>
            </a:r>
            <a:r>
              <a:rPr lang="en-US" i="0" dirty="0" err="1">
                <a:solidFill>
                  <a:srgbClr val="000000"/>
                </a:solidFill>
                <a:latin typeface="Symbol" charset="2"/>
                <a:cs typeface="Symbol" charset="2"/>
              </a:rPr>
              <a:t>b</a:t>
            </a:r>
            <a:r>
              <a:rPr lang="en-US" i="0" baseline="-25000" dirty="0" err="1">
                <a:solidFill>
                  <a:srgbClr val="000000"/>
                </a:solidFill>
              </a:rPr>
              <a:t>pm</a:t>
            </a:r>
            <a:r>
              <a:rPr lang="en-US" i="0" dirty="0">
                <a:solidFill>
                  <a:srgbClr val="000000"/>
                </a:solidFill>
              </a:rPr>
              <a:t> / R)</a:t>
            </a:r>
            <a:r>
              <a:rPr lang="en-US" i="0" baseline="30000" dirty="0">
                <a:solidFill>
                  <a:srgbClr val="000000"/>
                </a:solidFill>
              </a:rPr>
              <a:t>1</a:t>
            </a:r>
            <a:r>
              <a:rPr lang="en-US" i="0" baseline="30000" dirty="0" smtClean="0">
                <a:solidFill>
                  <a:srgbClr val="000000"/>
                </a:solidFill>
              </a:rPr>
              <a:t>/3</a:t>
            </a:r>
            <a:endParaRPr lang="fr-FR" i="0" dirty="0">
              <a:solidFill>
                <a:srgbClr val="000000"/>
              </a:solidFill>
            </a:endParaRPr>
          </a:p>
          <a:p>
            <a:pPr lvl="1" indent="-228600">
              <a:buClr>
                <a:srgbClr val="000000"/>
              </a:buClr>
              <a:defRPr/>
            </a:pPr>
            <a:r>
              <a:rPr lang="en-US" sz="1800" i="0" dirty="0">
                <a:solidFill>
                  <a:srgbClr val="000000"/>
                </a:solidFill>
              </a:rPr>
              <a:t>High convection </a:t>
            </a:r>
            <a:r>
              <a:rPr lang="en-US" sz="1800" i="0" dirty="0" smtClean="0">
                <a:solidFill>
                  <a:srgbClr val="000000"/>
                </a:solidFill>
              </a:rPr>
              <a:t>zone with radius D*</a:t>
            </a:r>
            <a:endParaRPr lang="en-US" sz="1800" i="0" baseline="30000" dirty="0">
              <a:solidFill>
                <a:srgbClr val="000000"/>
              </a:solidFill>
            </a:endParaRPr>
          </a:p>
          <a:p>
            <a:pPr lvl="1" indent="-228600">
              <a:buClr>
                <a:srgbClr val="000000"/>
              </a:buClr>
              <a:defRPr/>
            </a:pPr>
            <a:r>
              <a:rPr lang="en-US" sz="1800" i="0" dirty="0">
                <a:solidFill>
                  <a:srgbClr val="000000"/>
                </a:solidFill>
                <a:cs typeface="Symbol" charset="2"/>
              </a:rPr>
              <a:t>Power sharing over four strike points </a:t>
            </a:r>
          </a:p>
          <a:p>
            <a:pPr lvl="1" indent="-228600">
              <a:buClr>
                <a:srgbClr val="000000"/>
              </a:buClr>
              <a:defRPr/>
            </a:pPr>
            <a:r>
              <a:rPr lang="en-US" sz="1800" i="0" dirty="0">
                <a:solidFill>
                  <a:srgbClr val="000000"/>
                </a:solidFill>
                <a:cs typeface="Symbol" charset="2"/>
              </a:rPr>
              <a:t>Enhanced radial transport (larger </a:t>
            </a:r>
            <a:r>
              <a:rPr lang="en-US" sz="1800" i="0" dirty="0" err="1">
                <a:solidFill>
                  <a:srgbClr val="000000"/>
                </a:solidFill>
                <a:latin typeface="Symbol" charset="2"/>
                <a:cs typeface="Symbol" charset="2"/>
              </a:rPr>
              <a:t>l</a:t>
            </a:r>
            <a:r>
              <a:rPr lang="en-US" sz="1800" i="0" baseline="-25000" dirty="0" err="1">
                <a:solidFill>
                  <a:srgbClr val="000000"/>
                </a:solidFill>
                <a:cs typeface="Symbol" charset="2"/>
              </a:rPr>
              <a:t>q</a:t>
            </a:r>
            <a:r>
              <a:rPr lang="en-US" sz="1800" i="0" dirty="0" smtClean="0">
                <a:solidFill>
                  <a:srgbClr val="000000"/>
                </a:solidFill>
                <a:cs typeface="Symbol" charset="2"/>
              </a:rPr>
              <a:t>)</a:t>
            </a:r>
          </a:p>
          <a:p>
            <a:pPr marL="0" indent="0">
              <a:lnSpc>
                <a:spcPct val="90000"/>
              </a:lnSpc>
              <a:spcBef>
                <a:spcPct val="0"/>
              </a:spcBef>
              <a:spcAft>
                <a:spcPts val="600"/>
              </a:spcAft>
              <a:buClr>
                <a:srgbClr val="000000"/>
              </a:buClr>
              <a:buFont typeface="Arial"/>
              <a:buNone/>
              <a:defRPr/>
            </a:pPr>
            <a:endParaRPr lang="en-US" i="0" dirty="0" smtClean="0">
              <a:solidFill>
                <a:srgbClr val="000000"/>
              </a:solidFill>
            </a:endParaRPr>
          </a:p>
          <a:p>
            <a:pPr marL="0" indent="0">
              <a:lnSpc>
                <a:spcPct val="90000"/>
              </a:lnSpc>
              <a:spcBef>
                <a:spcPct val="0"/>
              </a:spcBef>
              <a:spcAft>
                <a:spcPts val="600"/>
              </a:spcAft>
              <a:buClr>
                <a:srgbClr val="000000"/>
              </a:buClr>
              <a:buFont typeface="Arial"/>
              <a:buNone/>
              <a:defRPr/>
            </a:pPr>
            <a:r>
              <a:rPr lang="en-US" i="0" dirty="0" smtClean="0">
                <a:solidFill>
                  <a:srgbClr val="000000"/>
                </a:solidFill>
              </a:rPr>
              <a:t>“</a:t>
            </a:r>
            <a:r>
              <a:rPr lang="en-US" i="0" dirty="0">
                <a:solidFill>
                  <a:srgbClr val="000000"/>
                </a:solidFill>
              </a:rPr>
              <a:t>Laboratory for divertor </a:t>
            </a:r>
            <a:r>
              <a:rPr lang="en-US" i="0" dirty="0" smtClean="0">
                <a:solidFill>
                  <a:srgbClr val="000000"/>
                </a:solidFill>
              </a:rPr>
              <a:t>physics”</a:t>
            </a:r>
            <a:endParaRPr lang="en-US" i="0" dirty="0">
              <a:solidFill>
                <a:srgbClr val="000000"/>
              </a:solidFill>
            </a:endParaRPr>
          </a:p>
          <a:p>
            <a:pPr marL="569913" lvl="1">
              <a:buClr>
                <a:srgbClr val="000000"/>
              </a:buClr>
              <a:defRPr/>
            </a:pPr>
            <a:endParaRPr lang="en-US" dirty="0">
              <a:solidFill>
                <a:srgbClr val="000000"/>
              </a:solidFill>
              <a:cs typeface="Symbol" charset="2"/>
            </a:endParaRPr>
          </a:p>
          <a:p>
            <a:pPr marL="0" indent="0">
              <a:lnSpc>
                <a:spcPct val="90000"/>
              </a:lnSpc>
              <a:spcBef>
                <a:spcPct val="0"/>
              </a:spcBef>
              <a:spcAft>
                <a:spcPts val="600"/>
              </a:spcAft>
              <a:buClr>
                <a:srgbClr val="000000"/>
              </a:buClr>
              <a:buFont typeface="Arial"/>
              <a:buNone/>
              <a:defRPr/>
            </a:pPr>
            <a:endParaRPr lang="en-US" dirty="0">
              <a:solidFill>
                <a:srgbClr val="000000"/>
              </a:solidFill>
            </a:endParaRPr>
          </a:p>
        </p:txBody>
      </p:sp>
      <p:sp>
        <p:nvSpPr>
          <p:cNvPr id="28" name="Rectangle 27"/>
          <p:cNvSpPr/>
          <p:nvPr/>
        </p:nvSpPr>
        <p:spPr>
          <a:xfrm>
            <a:off x="3429000" y="7437438"/>
            <a:ext cx="4572000" cy="374650"/>
          </a:xfrm>
          <a:prstGeom prst="rect">
            <a:avLst/>
          </a:prstGeom>
        </p:spPr>
        <p:txBody>
          <a:bodyPr>
            <a:spAutoFit/>
          </a:bodyPr>
          <a:lstStyle/>
          <a:p>
            <a:pPr>
              <a:lnSpc>
                <a:spcPct val="90000"/>
              </a:lnSpc>
              <a:spcAft>
                <a:spcPts val="600"/>
              </a:spcAft>
              <a:defRPr/>
            </a:pPr>
            <a:r>
              <a:rPr lang="en-US" sz="2000" dirty="0" err="1">
                <a:latin typeface="Arial"/>
                <a:cs typeface="Arial" pitchFamily="34" charset="0"/>
              </a:rPr>
              <a:t>d</a:t>
            </a:r>
            <a:r>
              <a:rPr lang="en-US" sz="2000" baseline="-25000" dirty="0" err="1">
                <a:latin typeface="Arial"/>
                <a:cs typeface="Arial" pitchFamily="34" charset="0"/>
              </a:rPr>
              <a:t>SF</a:t>
            </a:r>
            <a:r>
              <a:rPr lang="en-US" sz="2000" dirty="0">
                <a:latin typeface="Arial"/>
                <a:cs typeface="Arial" pitchFamily="34" charset="0"/>
              </a:rPr>
              <a:t> ≤ </a:t>
            </a:r>
            <a:r>
              <a:rPr lang="fr-FR" sz="2000" dirty="0">
                <a:latin typeface="Arial"/>
                <a:cs typeface="Arial" pitchFamily="34" charset="0"/>
              </a:rPr>
              <a:t>a (</a:t>
            </a:r>
            <a:r>
              <a:rPr lang="fr-FR" sz="2000" dirty="0" err="1">
                <a:latin typeface="Symbol" charset="2"/>
                <a:cs typeface="Symbol" charset="2"/>
              </a:rPr>
              <a:t>l</a:t>
            </a:r>
            <a:r>
              <a:rPr lang="fr-FR" sz="2000" baseline="-25000" dirty="0" err="1">
                <a:latin typeface="Arial"/>
                <a:cs typeface="Arial" pitchFamily="34" charset="0"/>
              </a:rPr>
              <a:t>q</a:t>
            </a:r>
            <a:r>
              <a:rPr lang="fr-FR" sz="2000" dirty="0">
                <a:latin typeface="Arial"/>
                <a:cs typeface="Arial" pitchFamily="34" charset="0"/>
              </a:rPr>
              <a:t> /a)</a:t>
            </a:r>
            <a:r>
              <a:rPr lang="fr-FR" sz="2000" baseline="30000" dirty="0">
                <a:latin typeface="Arial"/>
                <a:cs typeface="Arial" pitchFamily="34" charset="0"/>
              </a:rPr>
              <a:t>1/3                    </a:t>
            </a:r>
            <a:r>
              <a:rPr lang="fr-FR" sz="2000" dirty="0" err="1">
                <a:latin typeface="Arial"/>
                <a:cs typeface="Arial" pitchFamily="34" charset="0"/>
              </a:rPr>
              <a:t>d</a:t>
            </a:r>
            <a:r>
              <a:rPr lang="fr-FR" sz="2000" baseline="-25000" dirty="0" err="1">
                <a:latin typeface="Arial"/>
                <a:cs typeface="Arial" pitchFamily="34" charset="0"/>
              </a:rPr>
              <a:t>SF</a:t>
            </a:r>
            <a:r>
              <a:rPr lang="fr-FR" sz="2000" dirty="0" err="1">
                <a:latin typeface="Arial"/>
                <a:cs typeface="Arial" pitchFamily="34" charset="0"/>
              </a:rPr>
              <a:t>≤D</a:t>
            </a:r>
            <a:r>
              <a:rPr lang="fr-FR" sz="2000" dirty="0">
                <a:latin typeface="Arial"/>
                <a:cs typeface="Arial" pitchFamily="34" charset="0"/>
              </a:rPr>
              <a:t>*</a:t>
            </a:r>
          </a:p>
        </p:txBody>
      </p:sp>
      <p:cxnSp>
        <p:nvCxnSpPr>
          <p:cNvPr id="9222" name="Straight Arrow Connector 30"/>
          <p:cNvCxnSpPr>
            <a:cxnSpLocks noChangeShapeType="1"/>
          </p:cNvCxnSpPr>
          <p:nvPr/>
        </p:nvCxnSpPr>
        <p:spPr bwMode="auto">
          <a:xfrm>
            <a:off x="6096000" y="7132638"/>
            <a:ext cx="0" cy="60960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9223" name="Picture 4" descr="iaea14-talk-eq-sfd-dim-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00400"/>
            <a:ext cx="37163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00200" y="3048000"/>
            <a:ext cx="1457325" cy="400050"/>
          </a:xfrm>
          <a:prstGeom prst="rect">
            <a:avLst/>
          </a:prstGeom>
        </p:spPr>
        <p:txBody>
          <a:bodyPr wrap="none">
            <a:spAutoFit/>
          </a:bodyPr>
          <a:lstStyle/>
          <a:p>
            <a:pPr>
              <a:defRPr/>
            </a:pPr>
            <a:r>
              <a:rPr lang="en-US" sz="2000" i="0" dirty="0">
                <a:solidFill>
                  <a:srgbClr val="FF0000"/>
                </a:solidFill>
                <a:latin typeface="Arial"/>
                <a:cs typeface="Arial" pitchFamily="34" charset="0"/>
              </a:rPr>
              <a:t>Snowflake</a:t>
            </a:r>
          </a:p>
        </p:txBody>
      </p:sp>
      <p:sp>
        <p:nvSpPr>
          <p:cNvPr id="15" name="Rectangle 14"/>
          <p:cNvSpPr/>
          <p:nvPr/>
        </p:nvSpPr>
        <p:spPr>
          <a:xfrm>
            <a:off x="1663700" y="914400"/>
            <a:ext cx="1296248" cy="400110"/>
          </a:xfrm>
          <a:prstGeom prst="rect">
            <a:avLst/>
          </a:prstGeom>
        </p:spPr>
        <p:txBody>
          <a:bodyPr wrap="none">
            <a:spAutoFit/>
          </a:bodyPr>
          <a:lstStyle/>
          <a:p>
            <a:pPr>
              <a:defRPr/>
            </a:pPr>
            <a:r>
              <a:rPr lang="en-US" sz="2000" i="0" dirty="0">
                <a:solidFill>
                  <a:srgbClr val="000000"/>
                </a:solidFill>
                <a:latin typeface="Arial"/>
                <a:cs typeface="Arial" pitchFamily="34" charset="0"/>
              </a:rPr>
              <a:t>Standard </a:t>
            </a:r>
          </a:p>
        </p:txBody>
      </p:sp>
      <p:sp>
        <p:nvSpPr>
          <p:cNvPr id="9226" name="Rectangle 5"/>
          <p:cNvSpPr>
            <a:spLocks noChangeArrowheads="1"/>
          </p:cNvSpPr>
          <p:nvPr/>
        </p:nvSpPr>
        <p:spPr bwMode="auto">
          <a:xfrm>
            <a:off x="228600" y="5638800"/>
            <a:ext cx="303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pitchFamily="-84" charset="0"/>
                <a:cs typeface="Arial" pitchFamily="34" charset="0"/>
              </a:rPr>
              <a:t>Low B</a:t>
            </a:r>
            <a:r>
              <a:rPr lang="en-US" baseline="-25000">
                <a:latin typeface="Helvetica" pitchFamily="-84" charset="0"/>
                <a:cs typeface="Arial" pitchFamily="34" charset="0"/>
              </a:rPr>
              <a:t>p</a:t>
            </a:r>
            <a:r>
              <a:rPr lang="en-US">
                <a:latin typeface="Helvetica" pitchFamily="-84" charset="0"/>
                <a:cs typeface="Arial" pitchFamily="34" charset="0"/>
              </a:rPr>
              <a:t> contour: 0.1 B</a:t>
            </a:r>
            <a:r>
              <a:rPr lang="en-US" baseline="-25000">
                <a:latin typeface="Helvetica" pitchFamily="-84" charset="0"/>
                <a:cs typeface="Arial" pitchFamily="34" charset="0"/>
              </a:rPr>
              <a:t>p</a:t>
            </a:r>
            <a:r>
              <a:rPr lang="en-US">
                <a:latin typeface="Helvetica" pitchFamily="-84" charset="0"/>
                <a:cs typeface="Arial" pitchFamily="34" charset="0"/>
              </a:rPr>
              <a:t>/B</a:t>
            </a:r>
            <a:r>
              <a:rPr lang="en-US" baseline="-25000">
                <a:latin typeface="Helvetica" pitchFamily="-84" charset="0"/>
                <a:cs typeface="Arial" pitchFamily="34" charset="0"/>
              </a:rPr>
              <a:t>p</a:t>
            </a:r>
            <a:r>
              <a:rPr lang="en-US" baseline="30000">
                <a:latin typeface="Helvetica" pitchFamily="-84" charset="0"/>
                <a:cs typeface="Arial" pitchFamily="34" charset="0"/>
              </a:rPr>
              <a:t>mid</a:t>
            </a:r>
          </a:p>
        </p:txBody>
      </p:sp>
      <p:sp>
        <p:nvSpPr>
          <p:cNvPr id="12"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17</a:t>
            </a:fld>
            <a:endParaRPr lang="en-US" dirty="0" smtClean="0">
              <a:solidFill>
                <a:srgbClr val="3333CC"/>
              </a:solidFill>
            </a:endParaRPr>
          </a:p>
        </p:txBody>
      </p:sp>
    </p:spTree>
    <p:extLst>
      <p:ext uri="{BB962C8B-B14F-4D97-AF65-F5344CB8AC3E}">
        <p14:creationId xmlns:p14="http://schemas.microsoft.com/office/powerpoint/2010/main" val="3020043082"/>
      </p:ext>
    </p:extLst>
  </p:cSld>
  <p:clrMapOvr>
    <a:masterClrMapping/>
  </p:clrMapOvr>
  <p:transition advTm="142884"/>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iaea14-talk-fexp-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43000"/>
            <a:ext cx="3238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idx="4294967295"/>
          </p:nvPr>
        </p:nvSpPr>
        <p:spPr>
          <a:xfrm>
            <a:off x="304800" y="44450"/>
            <a:ext cx="8382000" cy="762000"/>
          </a:xfrm>
        </p:spPr>
        <p:txBody>
          <a:bodyPr/>
          <a:lstStyle/>
          <a:p>
            <a:r>
              <a:rPr lang="en-US">
                <a:latin typeface="Century Gothic" charset="0"/>
              </a:rPr>
              <a:t>q</a:t>
            </a:r>
            <a:r>
              <a:rPr lang="en-US" baseline="-25000">
                <a:latin typeface="Century Gothic" charset="0"/>
              </a:rPr>
              <a:t>peak </a:t>
            </a:r>
            <a:r>
              <a:rPr lang="en-US">
                <a:latin typeface="Century Gothic" charset="0"/>
              </a:rPr>
              <a:t>Reduction in Snowflake Divertor Partly Due to Increased A</a:t>
            </a:r>
            <a:r>
              <a:rPr lang="en-US" baseline="-25000">
                <a:latin typeface="Century Gothic" charset="0"/>
              </a:rPr>
              <a:t>wet</a:t>
            </a:r>
            <a:r>
              <a:rPr lang="en-US">
                <a:latin typeface="Century Gothic" charset="0"/>
              </a:rPr>
              <a:t> and L</a:t>
            </a:r>
            <a:r>
              <a:rPr lang="en-US" baseline="-25000">
                <a:latin typeface="Century Gothic" charset="0"/>
              </a:rPr>
              <a:t>||</a:t>
            </a:r>
            <a:endParaRPr lang="en-US">
              <a:latin typeface="Century Gothic" charset="0"/>
            </a:endParaRPr>
          </a:p>
        </p:txBody>
      </p:sp>
      <p:sp>
        <p:nvSpPr>
          <p:cNvPr id="14339" name="Content Placeholder 3"/>
          <p:cNvSpPr>
            <a:spLocks noGrp="1"/>
          </p:cNvSpPr>
          <p:nvPr>
            <p:ph sz="half" idx="2"/>
          </p:nvPr>
        </p:nvSpPr>
        <p:spPr>
          <a:xfrm>
            <a:off x="3429000" y="4191000"/>
            <a:ext cx="5562600" cy="1828800"/>
          </a:xfrm>
        </p:spPr>
        <p:txBody>
          <a:bodyPr/>
          <a:lstStyle/>
          <a:p>
            <a:pPr fontAlgn="base">
              <a:spcAft>
                <a:spcPct val="0"/>
              </a:spcAft>
              <a:buFont typeface="Arial" charset="0"/>
              <a:buChar char="•"/>
            </a:pPr>
            <a:r>
              <a:rPr lang="en-US">
                <a:latin typeface="Century Gothic" charset="0"/>
              </a:rPr>
              <a:t>Flux expansion increased ~20%</a:t>
            </a:r>
          </a:p>
          <a:p>
            <a:pPr lvl="1"/>
            <a:r>
              <a:rPr lang="en-US" sz="1600">
                <a:latin typeface="Century Gothic" charset="0"/>
              </a:rPr>
              <a:t>Depends on configuration, can be up to X3</a:t>
            </a:r>
          </a:p>
          <a:p>
            <a:pPr fontAlgn="base">
              <a:spcAft>
                <a:spcPct val="0"/>
              </a:spcAft>
              <a:buFont typeface="Arial" charset="0"/>
              <a:buChar char="•"/>
            </a:pPr>
            <a:r>
              <a:rPr lang="en-US">
                <a:latin typeface="Century Gothic" charset="0"/>
              </a:rPr>
              <a:t>L</a:t>
            </a:r>
            <a:r>
              <a:rPr lang="en-US" baseline="-25000">
                <a:latin typeface="Century Gothic" charset="0"/>
              </a:rPr>
              <a:t>|| </a:t>
            </a:r>
            <a:r>
              <a:rPr lang="en-US">
                <a:latin typeface="Century Gothic" charset="0"/>
              </a:rPr>
              <a:t>increased by 20-60% over SOL width</a:t>
            </a:r>
          </a:p>
          <a:p>
            <a:pPr fontAlgn="base">
              <a:spcAft>
                <a:spcPct val="0"/>
              </a:spcAft>
              <a:buFont typeface="Arial" charset="0"/>
              <a:buChar char="•"/>
            </a:pPr>
            <a:r>
              <a:rPr lang="en-US">
                <a:latin typeface="Century Gothic" charset="0"/>
              </a:rPr>
              <a:t>Divertor heat flux reduced ~30%</a:t>
            </a:r>
          </a:p>
          <a:p>
            <a:pPr fontAlgn="base">
              <a:spcAft>
                <a:spcPct val="0"/>
              </a:spcAft>
              <a:buFont typeface="Arial" charset="0"/>
              <a:buChar char="•"/>
            </a:pPr>
            <a:r>
              <a:rPr lang="en-US">
                <a:latin typeface="Century Gothic" charset="0"/>
              </a:rPr>
              <a:t>Parallel heat flux reduced ~20% </a:t>
            </a:r>
          </a:p>
          <a:p>
            <a:pPr fontAlgn="base">
              <a:spcAft>
                <a:spcPct val="0"/>
              </a:spcAft>
              <a:buFont typeface="Arial" charset="0"/>
              <a:buChar char="•"/>
            </a:pPr>
            <a:endParaRPr lang="en-US">
              <a:latin typeface="Century Gothic" charset="0"/>
            </a:endParaRPr>
          </a:p>
          <a:p>
            <a:pPr fontAlgn="base">
              <a:spcAft>
                <a:spcPct val="0"/>
              </a:spcAft>
              <a:buFont typeface="Arial" charset="0"/>
              <a:buChar char="•"/>
            </a:pPr>
            <a:endParaRPr lang="en-US">
              <a:latin typeface="Century Gothic" charset="0"/>
            </a:endParaRPr>
          </a:p>
        </p:txBody>
      </p:sp>
      <p:pic>
        <p:nvPicPr>
          <p:cNvPr id="14340" name="Picture 6" descr="iaea14-talk-l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3276600"/>
            <a:ext cx="32019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iaea14-talk-qprof-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219200"/>
            <a:ext cx="5029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2" name="Straight Arrow Connector 8"/>
          <p:cNvCxnSpPr>
            <a:cxnSpLocks noChangeShapeType="1"/>
          </p:cNvCxnSpPr>
          <p:nvPr/>
        </p:nvCxnSpPr>
        <p:spPr bwMode="auto">
          <a:xfrm>
            <a:off x="762000" y="5257800"/>
            <a:ext cx="1295400"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0" name="Rectangle 9"/>
          <p:cNvSpPr/>
          <p:nvPr/>
        </p:nvSpPr>
        <p:spPr>
          <a:xfrm>
            <a:off x="838200" y="4800600"/>
            <a:ext cx="1285875" cy="369888"/>
          </a:xfrm>
          <a:prstGeom prst="rect">
            <a:avLst/>
          </a:prstGeom>
        </p:spPr>
        <p:txBody>
          <a:bodyPr wrap="none">
            <a:spAutoFit/>
          </a:bodyPr>
          <a:lstStyle/>
          <a:p>
            <a:pPr>
              <a:defRPr/>
            </a:pPr>
            <a:r>
              <a:rPr lang="en-US" dirty="0">
                <a:latin typeface="Arial"/>
                <a:cs typeface="Arial" pitchFamily="34" charset="0"/>
              </a:rPr>
              <a:t>SOL width</a:t>
            </a:r>
          </a:p>
        </p:txBody>
      </p:sp>
      <p:sp>
        <p:nvSpPr>
          <p:cNvPr id="14344" name="Oval 4"/>
          <p:cNvSpPr>
            <a:spLocks noChangeArrowheads="1"/>
          </p:cNvSpPr>
          <p:nvPr/>
        </p:nvSpPr>
        <p:spPr bwMode="auto">
          <a:xfrm>
            <a:off x="1219200" y="1981200"/>
            <a:ext cx="152400" cy="152400"/>
          </a:xfrm>
          <a:prstGeom prst="ellipse">
            <a:avLst/>
          </a:prstGeom>
          <a:solidFill>
            <a:srgbClr val="FF0000"/>
          </a:solidFill>
          <a:ln w="9525">
            <a:solidFill>
              <a:schemeClr val="tx1"/>
            </a:solidFill>
            <a:round/>
            <a:headEnd/>
            <a:tailEnd/>
          </a:ln>
        </p:spPr>
        <p:txBody>
          <a:bodyPr/>
          <a:lstStyle/>
          <a:p>
            <a:pPr eaLnBrk="0" hangingPunct="0"/>
            <a:endParaRPr lang="en-US" sz="2400" u="sng">
              <a:solidFill>
                <a:srgbClr val="FF0000"/>
              </a:solidFill>
              <a:latin typeface="Times" charset="0"/>
              <a:cs typeface="Arial" pitchFamily="34" charset="0"/>
            </a:endParaRPr>
          </a:p>
        </p:txBody>
      </p:sp>
      <p:sp>
        <p:nvSpPr>
          <p:cNvPr id="14345" name="Oval 11"/>
          <p:cNvSpPr>
            <a:spLocks noChangeArrowheads="1"/>
          </p:cNvSpPr>
          <p:nvPr/>
        </p:nvSpPr>
        <p:spPr bwMode="auto">
          <a:xfrm>
            <a:off x="1066800" y="2057400"/>
            <a:ext cx="152400" cy="152400"/>
          </a:xfrm>
          <a:prstGeom prst="ellipse">
            <a:avLst/>
          </a:prstGeom>
          <a:solidFill>
            <a:schemeClr val="tx1"/>
          </a:solidFill>
          <a:ln w="9525">
            <a:solidFill>
              <a:schemeClr val="tx1"/>
            </a:solidFill>
            <a:round/>
            <a:headEnd/>
            <a:tailEnd/>
          </a:ln>
        </p:spPr>
        <p:txBody>
          <a:bodyPr/>
          <a:lstStyle/>
          <a:p>
            <a:pPr eaLnBrk="0" hangingPunct="0"/>
            <a:endParaRPr lang="en-US" sz="2400" u="sng">
              <a:solidFill>
                <a:srgbClr val="FF0000"/>
              </a:solidFill>
              <a:latin typeface="Times" charset="0"/>
              <a:cs typeface="Arial" pitchFamily="34" charset="0"/>
            </a:endParaRPr>
          </a:p>
        </p:txBody>
      </p:sp>
      <p:sp>
        <p:nvSpPr>
          <p:cNvPr id="13" name="Rectangle 12"/>
          <p:cNvSpPr/>
          <p:nvPr/>
        </p:nvSpPr>
        <p:spPr>
          <a:xfrm>
            <a:off x="4191000" y="990600"/>
            <a:ext cx="2216150" cy="338138"/>
          </a:xfrm>
          <a:prstGeom prst="rect">
            <a:avLst/>
          </a:prstGeom>
        </p:spPr>
        <p:txBody>
          <a:bodyPr wrap="none">
            <a:spAutoFit/>
          </a:bodyPr>
          <a:lstStyle/>
          <a:p>
            <a:pPr>
              <a:defRPr/>
            </a:pPr>
            <a:r>
              <a:rPr lang="en-US" sz="1600" dirty="0">
                <a:latin typeface="Arial"/>
                <a:cs typeface="Arial" pitchFamily="34" charset="0"/>
              </a:rPr>
              <a:t>Standard  </a:t>
            </a:r>
            <a:r>
              <a:rPr lang="en-US" sz="1600" dirty="0">
                <a:solidFill>
                  <a:srgbClr val="FF0000"/>
                </a:solidFill>
                <a:latin typeface="Arial"/>
                <a:cs typeface="Arial" pitchFamily="34" charset="0"/>
              </a:rPr>
              <a:t>Snowflake</a:t>
            </a:r>
          </a:p>
        </p:txBody>
      </p:sp>
      <p:sp>
        <p:nvSpPr>
          <p:cNvPr id="15" name="Rectangle 14"/>
          <p:cNvSpPr/>
          <p:nvPr/>
        </p:nvSpPr>
        <p:spPr>
          <a:xfrm>
            <a:off x="882650" y="2209800"/>
            <a:ext cx="717550" cy="449263"/>
          </a:xfrm>
          <a:prstGeom prst="rect">
            <a:avLst/>
          </a:prstGeom>
        </p:spPr>
        <p:txBody>
          <a:bodyPr wrap="none">
            <a:spAutoFit/>
          </a:bodyPr>
          <a:lstStyle/>
          <a:p>
            <a:pPr>
              <a:lnSpc>
                <a:spcPct val="70000"/>
              </a:lnSpc>
              <a:defRPr/>
            </a:pPr>
            <a:r>
              <a:rPr lang="en-US" sz="1600" dirty="0">
                <a:latin typeface="Arial"/>
                <a:cs typeface="Arial" pitchFamily="34" charset="0"/>
              </a:rPr>
              <a:t>Strike</a:t>
            </a:r>
          </a:p>
          <a:p>
            <a:pPr>
              <a:lnSpc>
                <a:spcPct val="70000"/>
              </a:lnSpc>
              <a:defRPr/>
            </a:pPr>
            <a:r>
              <a:rPr lang="en-US" sz="1600" dirty="0">
                <a:latin typeface="Arial"/>
                <a:cs typeface="Arial" pitchFamily="34" charset="0"/>
              </a:rPr>
              <a:t>point</a:t>
            </a:r>
          </a:p>
        </p:txBody>
      </p:sp>
      <p:sp>
        <p:nvSpPr>
          <p:cNvPr id="14" name="Slide Number Placeholder 3"/>
          <p:cNvSpPr txBox="1">
            <a:spLocks/>
          </p:cNvSpPr>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FontTx/>
              <a:buNone/>
              <a:defRPr sz="900" b="1" i="0" kern="1200">
                <a:solidFill>
                  <a:schemeClr val="accent2"/>
                </a:solidFill>
                <a:latin typeface="+mn-lt"/>
                <a:ea typeface="ＭＳ Ｐゴシック" pitchFamily="-128" charset="-128"/>
                <a:cs typeface="+mn-cs"/>
              </a:defRPr>
            </a:lvl1pPr>
            <a:lvl2pPr marL="457200" algn="l" rtl="0" fontAlgn="base">
              <a:spcBef>
                <a:spcPct val="0"/>
              </a:spcBef>
              <a:spcAft>
                <a:spcPct val="0"/>
              </a:spcAft>
              <a:defRPr sz="1200" b="1" i="1" kern="1200">
                <a:solidFill>
                  <a:srgbClr val="1822CD"/>
                </a:solidFill>
                <a:latin typeface="Helvetica" pitchFamily="-84" charset="0"/>
                <a:ea typeface="+mn-ea"/>
                <a:cs typeface="Arial" pitchFamily="34" charset="0"/>
              </a:defRPr>
            </a:lvl2pPr>
            <a:lvl3pPr marL="914400" algn="l" rtl="0" fontAlgn="base">
              <a:spcBef>
                <a:spcPct val="0"/>
              </a:spcBef>
              <a:spcAft>
                <a:spcPct val="0"/>
              </a:spcAft>
              <a:defRPr sz="1200" b="1" i="1" kern="1200">
                <a:solidFill>
                  <a:srgbClr val="1822CD"/>
                </a:solidFill>
                <a:latin typeface="Helvetica" pitchFamily="-84" charset="0"/>
                <a:ea typeface="+mn-ea"/>
                <a:cs typeface="Arial" pitchFamily="34" charset="0"/>
              </a:defRPr>
            </a:lvl3pPr>
            <a:lvl4pPr marL="1371600" algn="l" rtl="0" fontAlgn="base">
              <a:spcBef>
                <a:spcPct val="0"/>
              </a:spcBef>
              <a:spcAft>
                <a:spcPct val="0"/>
              </a:spcAft>
              <a:defRPr sz="1200" b="1" i="1" kern="1200">
                <a:solidFill>
                  <a:srgbClr val="1822CD"/>
                </a:solidFill>
                <a:latin typeface="Helvetica" pitchFamily="-84" charset="0"/>
                <a:ea typeface="+mn-ea"/>
                <a:cs typeface="Arial" pitchFamily="34" charset="0"/>
              </a:defRPr>
            </a:lvl4pPr>
            <a:lvl5pPr marL="1828800" algn="l" rtl="0" fontAlgn="base">
              <a:spcBef>
                <a:spcPct val="0"/>
              </a:spcBef>
              <a:spcAft>
                <a:spcPct val="0"/>
              </a:spcAft>
              <a:defRPr sz="1200" b="1" i="1" kern="1200">
                <a:solidFill>
                  <a:srgbClr val="1822CD"/>
                </a:solidFill>
                <a:latin typeface="Helvetica" pitchFamily="-84" charset="0"/>
                <a:ea typeface="+mn-ea"/>
                <a:cs typeface="Arial" pitchFamily="34" charset="0"/>
              </a:defRPr>
            </a:lvl5pPr>
            <a:lvl6pPr marL="2286000" algn="l" defTabSz="914400" rtl="0" eaLnBrk="1" latinLnBrk="0" hangingPunct="1">
              <a:defRPr sz="1200" b="1" i="1" kern="1200">
                <a:solidFill>
                  <a:srgbClr val="1822CD"/>
                </a:solidFill>
                <a:latin typeface="Helvetica" pitchFamily="-84" charset="0"/>
                <a:ea typeface="+mn-ea"/>
                <a:cs typeface="Arial" pitchFamily="34" charset="0"/>
              </a:defRPr>
            </a:lvl6pPr>
            <a:lvl7pPr marL="2743200" algn="l" defTabSz="914400" rtl="0" eaLnBrk="1" latinLnBrk="0" hangingPunct="1">
              <a:defRPr sz="1200" b="1" i="1" kern="1200">
                <a:solidFill>
                  <a:srgbClr val="1822CD"/>
                </a:solidFill>
                <a:latin typeface="Helvetica" pitchFamily="-84" charset="0"/>
                <a:ea typeface="+mn-ea"/>
                <a:cs typeface="Arial" pitchFamily="34" charset="0"/>
              </a:defRPr>
            </a:lvl7pPr>
            <a:lvl8pPr marL="3200400" algn="l" defTabSz="914400" rtl="0" eaLnBrk="1" latinLnBrk="0" hangingPunct="1">
              <a:defRPr sz="1200" b="1" i="1" kern="1200">
                <a:solidFill>
                  <a:srgbClr val="1822CD"/>
                </a:solidFill>
                <a:latin typeface="Helvetica" pitchFamily="-84" charset="0"/>
                <a:ea typeface="+mn-ea"/>
                <a:cs typeface="Arial" pitchFamily="34" charset="0"/>
              </a:defRPr>
            </a:lvl8pPr>
            <a:lvl9pPr marL="3657600" algn="l" defTabSz="914400" rtl="0" eaLnBrk="1" latinLnBrk="0" hangingPunct="1">
              <a:defRPr sz="1200" b="1" i="1" kern="1200">
                <a:solidFill>
                  <a:srgbClr val="1822CD"/>
                </a:solidFill>
                <a:latin typeface="Helvetica" pitchFamily="-84" charset="0"/>
                <a:ea typeface="+mn-ea"/>
                <a:cs typeface="Arial" pitchFamily="34" charset="0"/>
              </a:defRPr>
            </a:lvl9pPr>
          </a:lstStyle>
          <a:p>
            <a:pPr>
              <a:defRPr/>
            </a:pPr>
            <a:fld id="{AFE9D361-F75F-4FBB-8BD2-938629B6E822}" type="slidenum">
              <a:rPr lang="en-US" smtClean="0">
                <a:solidFill>
                  <a:srgbClr val="3333CC"/>
                </a:solidFill>
              </a:rPr>
              <a:pPr>
                <a:defRPr/>
              </a:pPr>
              <a:t>18</a:t>
            </a:fld>
            <a:endParaRPr lang="en-US" dirty="0" smtClean="0">
              <a:solidFill>
                <a:srgbClr val="3333CC"/>
              </a:solidFill>
            </a:endParaRPr>
          </a:p>
        </p:txBody>
      </p:sp>
    </p:spTree>
    <p:extLst>
      <p:ext uri="{BB962C8B-B14F-4D97-AF65-F5344CB8AC3E}">
        <p14:creationId xmlns:p14="http://schemas.microsoft.com/office/powerpoint/2010/main" val="559919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descr="iaea14-talk-eq-sfd-dim-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143000"/>
            <a:ext cx="3646488"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idx="4294967295"/>
          </p:nvPr>
        </p:nvSpPr>
        <p:spPr>
          <a:xfrm>
            <a:off x="209550" y="57150"/>
            <a:ext cx="7696200" cy="762000"/>
          </a:xfrm>
        </p:spPr>
        <p:txBody>
          <a:bodyPr/>
          <a:lstStyle/>
          <a:p>
            <a:r>
              <a:rPr lang="en-US">
                <a:latin typeface="Century Gothic" charset="0"/>
              </a:rPr>
              <a:t>Heat and Particle Fluxes Shared Among Strike Points in Snowflake Divertor</a:t>
            </a:r>
          </a:p>
        </p:txBody>
      </p:sp>
      <p:sp>
        <p:nvSpPr>
          <p:cNvPr id="16387" name="Content Placeholder 3"/>
          <p:cNvSpPr>
            <a:spLocks noGrp="1"/>
          </p:cNvSpPr>
          <p:nvPr>
            <p:ph sz="half" idx="2"/>
          </p:nvPr>
        </p:nvSpPr>
        <p:spPr>
          <a:xfrm>
            <a:off x="4108450" y="4724400"/>
            <a:ext cx="2895600" cy="1219200"/>
          </a:xfrm>
        </p:spPr>
        <p:txBody>
          <a:bodyPr/>
          <a:lstStyle/>
          <a:p>
            <a:pPr fontAlgn="base">
              <a:spcAft>
                <a:spcPct val="0"/>
              </a:spcAft>
              <a:buFont typeface="Arial" charset="0"/>
              <a:buChar char="•"/>
            </a:pPr>
            <a:r>
              <a:rPr lang="en-US" sz="1800">
                <a:latin typeface="Century Gothic" charset="0"/>
              </a:rPr>
              <a:t>q</a:t>
            </a:r>
            <a:r>
              <a:rPr lang="en-US" sz="1800" baseline="-25000">
                <a:latin typeface="Century Gothic" charset="0"/>
              </a:rPr>
              <a:t>SP3</a:t>
            </a:r>
            <a:r>
              <a:rPr lang="en-US" sz="1800">
                <a:latin typeface="Century Gothic" charset="0"/>
              </a:rPr>
              <a:t> / q</a:t>
            </a:r>
            <a:r>
              <a:rPr lang="en-US" sz="1800" baseline="-25000">
                <a:latin typeface="Century Gothic" charset="0"/>
              </a:rPr>
              <a:t>SP1</a:t>
            </a:r>
            <a:r>
              <a:rPr lang="en-US" sz="1800">
                <a:latin typeface="Century Gothic" charset="0"/>
              </a:rPr>
              <a:t> &lt; 0.5</a:t>
            </a:r>
          </a:p>
          <a:p>
            <a:pPr fontAlgn="base">
              <a:spcAft>
                <a:spcPct val="0"/>
              </a:spcAft>
              <a:buFont typeface="Arial" charset="0"/>
              <a:buChar char="•"/>
            </a:pPr>
            <a:r>
              <a:rPr lang="en-US" sz="1800">
                <a:latin typeface="Century Gothic" charset="0"/>
              </a:rPr>
              <a:t>P</a:t>
            </a:r>
            <a:r>
              <a:rPr lang="en-US" sz="1800" baseline="-25000">
                <a:latin typeface="Century Gothic" charset="0"/>
              </a:rPr>
              <a:t>SP3 </a:t>
            </a:r>
            <a:r>
              <a:rPr lang="en-US" sz="1800">
                <a:latin typeface="Century Gothic" charset="0"/>
              </a:rPr>
              <a:t>/ P</a:t>
            </a:r>
            <a:r>
              <a:rPr lang="en-US" sz="1800" baseline="-25000">
                <a:latin typeface="Century Gothic" charset="0"/>
              </a:rPr>
              <a:t>SP1</a:t>
            </a:r>
            <a:r>
              <a:rPr lang="en-US" sz="1800">
                <a:latin typeface="Century Gothic" charset="0"/>
              </a:rPr>
              <a:t> &lt; 0.3</a:t>
            </a:r>
          </a:p>
          <a:p>
            <a:pPr fontAlgn="base">
              <a:spcAft>
                <a:spcPct val="0"/>
              </a:spcAft>
              <a:buFont typeface="Arial" charset="0"/>
              <a:buChar char="•"/>
            </a:pPr>
            <a:r>
              <a:rPr lang="en-US" sz="1800">
                <a:latin typeface="Century Gothic" charset="0"/>
              </a:rPr>
              <a:t>Sharing fraction maximized at low d</a:t>
            </a:r>
            <a:r>
              <a:rPr lang="en-US" sz="1800" baseline="-25000">
                <a:latin typeface="Century Gothic" charset="0"/>
              </a:rPr>
              <a:t>XX</a:t>
            </a:r>
            <a:r>
              <a:rPr lang="en-US" sz="1800">
                <a:latin typeface="Century Gothic" charset="0"/>
              </a:rPr>
              <a:t> </a:t>
            </a:r>
          </a:p>
          <a:p>
            <a:pPr fontAlgn="base">
              <a:spcAft>
                <a:spcPct val="0"/>
              </a:spcAft>
              <a:buFont typeface="Arial" charset="0"/>
              <a:buChar char="•"/>
            </a:pPr>
            <a:endParaRPr lang="en-US">
              <a:latin typeface="Century Gothic" charset="0"/>
            </a:endParaRPr>
          </a:p>
        </p:txBody>
      </p:sp>
      <p:pic>
        <p:nvPicPr>
          <p:cNvPr id="16388" name="Picture 2" descr="iaea14-talk-qprof-2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00" y="3886200"/>
            <a:ext cx="2027238"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iaea14-talk-sharing-t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1133475"/>
            <a:ext cx="3657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3886200" y="3581400"/>
            <a:ext cx="2133600" cy="12954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886200" y="2590800"/>
            <a:ext cx="2209800" cy="12954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3962400" y="2514600"/>
            <a:ext cx="2133600" cy="365125"/>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343400" y="2209800"/>
            <a:ext cx="708025" cy="461963"/>
          </a:xfrm>
          <a:prstGeom prst="rect">
            <a:avLst/>
          </a:prstGeom>
        </p:spPr>
        <p:txBody>
          <a:bodyPr wrap="none">
            <a:spAutoFit/>
          </a:bodyPr>
          <a:lstStyle/>
          <a:p>
            <a:pPr>
              <a:defRPr/>
            </a:pPr>
            <a:r>
              <a:rPr lang="en-US" dirty="0">
                <a:latin typeface="Symbol" charset="2"/>
                <a:cs typeface="Symbol" charset="2"/>
              </a:rPr>
              <a:t>G</a:t>
            </a:r>
            <a:r>
              <a:rPr lang="en-US" baseline="-25000" dirty="0">
                <a:latin typeface="Arial"/>
                <a:cs typeface="Arial" pitchFamily="34" charset="0"/>
              </a:rPr>
              <a:t>SP3</a:t>
            </a:r>
          </a:p>
        </p:txBody>
      </p:sp>
      <p:sp>
        <p:nvSpPr>
          <p:cNvPr id="12" name="Rectangle 11"/>
          <p:cNvSpPr/>
          <p:nvPr/>
        </p:nvSpPr>
        <p:spPr>
          <a:xfrm>
            <a:off x="4495800" y="3429000"/>
            <a:ext cx="731838" cy="461963"/>
          </a:xfrm>
          <a:prstGeom prst="rect">
            <a:avLst/>
          </a:prstGeom>
        </p:spPr>
        <p:txBody>
          <a:bodyPr wrap="none">
            <a:spAutoFit/>
          </a:bodyPr>
          <a:lstStyle/>
          <a:p>
            <a:pPr>
              <a:defRPr/>
            </a:pPr>
            <a:r>
              <a:rPr lang="en-US" dirty="0">
                <a:latin typeface="Arial"/>
                <a:cs typeface="Symbol" charset="2"/>
              </a:rPr>
              <a:t>q</a:t>
            </a:r>
            <a:r>
              <a:rPr lang="en-US" baseline="-25000" dirty="0">
                <a:latin typeface="Arial"/>
                <a:cs typeface="Arial" pitchFamily="34" charset="0"/>
              </a:rPr>
              <a:t>SP3</a:t>
            </a:r>
          </a:p>
        </p:txBody>
      </p:sp>
      <p:sp>
        <p:nvSpPr>
          <p:cNvPr id="13" name="Rectangle 12"/>
          <p:cNvSpPr/>
          <p:nvPr/>
        </p:nvSpPr>
        <p:spPr>
          <a:xfrm>
            <a:off x="5410200" y="3810000"/>
            <a:ext cx="731838" cy="461963"/>
          </a:xfrm>
          <a:prstGeom prst="rect">
            <a:avLst/>
          </a:prstGeom>
        </p:spPr>
        <p:txBody>
          <a:bodyPr wrap="none">
            <a:spAutoFit/>
          </a:bodyPr>
          <a:lstStyle/>
          <a:p>
            <a:pPr>
              <a:defRPr/>
            </a:pPr>
            <a:r>
              <a:rPr lang="en-US" dirty="0">
                <a:latin typeface="Arial"/>
                <a:cs typeface="Symbol" charset="2"/>
              </a:rPr>
              <a:t>q</a:t>
            </a:r>
            <a:r>
              <a:rPr lang="en-US" baseline="-25000" dirty="0">
                <a:latin typeface="Arial"/>
                <a:cs typeface="Arial" pitchFamily="34" charset="0"/>
              </a:rPr>
              <a:t>SP1</a:t>
            </a:r>
          </a:p>
        </p:txBody>
      </p:sp>
      <p:sp>
        <p:nvSpPr>
          <p:cNvPr id="14" name="Rectangle 13"/>
          <p:cNvSpPr/>
          <p:nvPr/>
        </p:nvSpPr>
        <p:spPr>
          <a:xfrm>
            <a:off x="1473200" y="914400"/>
            <a:ext cx="2251711" cy="338554"/>
          </a:xfrm>
          <a:prstGeom prst="rect">
            <a:avLst/>
          </a:prstGeom>
        </p:spPr>
        <p:txBody>
          <a:bodyPr wrap="none">
            <a:spAutoFit/>
          </a:bodyPr>
          <a:lstStyle/>
          <a:p>
            <a:pPr>
              <a:defRPr/>
            </a:pPr>
            <a:r>
              <a:rPr lang="en-US" sz="1600" i="0" dirty="0">
                <a:solidFill>
                  <a:srgbClr val="000000"/>
                </a:solidFill>
                <a:latin typeface="Arial"/>
                <a:cs typeface="Arial" pitchFamily="34" charset="0"/>
              </a:rPr>
              <a:t>Standard</a:t>
            </a:r>
            <a:r>
              <a:rPr lang="en-US" sz="1600" i="0" dirty="0">
                <a:latin typeface="Arial"/>
                <a:cs typeface="Arial" pitchFamily="34" charset="0"/>
              </a:rPr>
              <a:t>  </a:t>
            </a:r>
            <a:r>
              <a:rPr lang="en-US" sz="1600" i="0" dirty="0">
                <a:solidFill>
                  <a:srgbClr val="FF0000"/>
                </a:solidFill>
                <a:latin typeface="Arial"/>
                <a:cs typeface="Arial" pitchFamily="34" charset="0"/>
              </a:rPr>
              <a:t>Snowflake</a:t>
            </a:r>
          </a:p>
        </p:txBody>
      </p:sp>
      <p:sp>
        <p:nvSpPr>
          <p:cNvPr id="15" name="Slide Number Placeholder 3"/>
          <p:cNvSpPr txBox="1">
            <a:spLocks/>
          </p:cNvSpPr>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buFontTx/>
              <a:buNone/>
              <a:defRPr sz="900" b="1" i="0" kern="1200">
                <a:solidFill>
                  <a:schemeClr val="accent2"/>
                </a:solidFill>
                <a:latin typeface="+mn-lt"/>
                <a:ea typeface="ＭＳ Ｐゴシック" pitchFamily="-128" charset="-128"/>
                <a:cs typeface="+mn-cs"/>
              </a:defRPr>
            </a:lvl1pPr>
            <a:lvl2pPr marL="457200" algn="l" rtl="0" fontAlgn="base">
              <a:spcBef>
                <a:spcPct val="0"/>
              </a:spcBef>
              <a:spcAft>
                <a:spcPct val="0"/>
              </a:spcAft>
              <a:defRPr sz="1200" b="1" i="1" kern="1200">
                <a:solidFill>
                  <a:srgbClr val="1822CD"/>
                </a:solidFill>
                <a:latin typeface="Helvetica" pitchFamily="-84" charset="0"/>
                <a:ea typeface="+mn-ea"/>
                <a:cs typeface="Arial" pitchFamily="34" charset="0"/>
              </a:defRPr>
            </a:lvl2pPr>
            <a:lvl3pPr marL="914400" algn="l" rtl="0" fontAlgn="base">
              <a:spcBef>
                <a:spcPct val="0"/>
              </a:spcBef>
              <a:spcAft>
                <a:spcPct val="0"/>
              </a:spcAft>
              <a:defRPr sz="1200" b="1" i="1" kern="1200">
                <a:solidFill>
                  <a:srgbClr val="1822CD"/>
                </a:solidFill>
                <a:latin typeface="Helvetica" pitchFamily="-84" charset="0"/>
                <a:ea typeface="+mn-ea"/>
                <a:cs typeface="Arial" pitchFamily="34" charset="0"/>
              </a:defRPr>
            </a:lvl3pPr>
            <a:lvl4pPr marL="1371600" algn="l" rtl="0" fontAlgn="base">
              <a:spcBef>
                <a:spcPct val="0"/>
              </a:spcBef>
              <a:spcAft>
                <a:spcPct val="0"/>
              </a:spcAft>
              <a:defRPr sz="1200" b="1" i="1" kern="1200">
                <a:solidFill>
                  <a:srgbClr val="1822CD"/>
                </a:solidFill>
                <a:latin typeface="Helvetica" pitchFamily="-84" charset="0"/>
                <a:ea typeface="+mn-ea"/>
                <a:cs typeface="Arial" pitchFamily="34" charset="0"/>
              </a:defRPr>
            </a:lvl4pPr>
            <a:lvl5pPr marL="1828800" algn="l" rtl="0" fontAlgn="base">
              <a:spcBef>
                <a:spcPct val="0"/>
              </a:spcBef>
              <a:spcAft>
                <a:spcPct val="0"/>
              </a:spcAft>
              <a:defRPr sz="1200" b="1" i="1" kern="1200">
                <a:solidFill>
                  <a:srgbClr val="1822CD"/>
                </a:solidFill>
                <a:latin typeface="Helvetica" pitchFamily="-84" charset="0"/>
                <a:ea typeface="+mn-ea"/>
                <a:cs typeface="Arial" pitchFamily="34" charset="0"/>
              </a:defRPr>
            </a:lvl5pPr>
            <a:lvl6pPr marL="2286000" algn="l" defTabSz="914400" rtl="0" eaLnBrk="1" latinLnBrk="0" hangingPunct="1">
              <a:defRPr sz="1200" b="1" i="1" kern="1200">
                <a:solidFill>
                  <a:srgbClr val="1822CD"/>
                </a:solidFill>
                <a:latin typeface="Helvetica" pitchFamily="-84" charset="0"/>
                <a:ea typeface="+mn-ea"/>
                <a:cs typeface="Arial" pitchFamily="34" charset="0"/>
              </a:defRPr>
            </a:lvl6pPr>
            <a:lvl7pPr marL="2743200" algn="l" defTabSz="914400" rtl="0" eaLnBrk="1" latinLnBrk="0" hangingPunct="1">
              <a:defRPr sz="1200" b="1" i="1" kern="1200">
                <a:solidFill>
                  <a:srgbClr val="1822CD"/>
                </a:solidFill>
                <a:latin typeface="Helvetica" pitchFamily="-84" charset="0"/>
                <a:ea typeface="+mn-ea"/>
                <a:cs typeface="Arial" pitchFamily="34" charset="0"/>
              </a:defRPr>
            </a:lvl7pPr>
            <a:lvl8pPr marL="3200400" algn="l" defTabSz="914400" rtl="0" eaLnBrk="1" latinLnBrk="0" hangingPunct="1">
              <a:defRPr sz="1200" b="1" i="1" kern="1200">
                <a:solidFill>
                  <a:srgbClr val="1822CD"/>
                </a:solidFill>
                <a:latin typeface="Helvetica" pitchFamily="-84" charset="0"/>
                <a:ea typeface="+mn-ea"/>
                <a:cs typeface="Arial" pitchFamily="34" charset="0"/>
              </a:defRPr>
            </a:lvl8pPr>
            <a:lvl9pPr marL="3657600" algn="l" defTabSz="914400" rtl="0" eaLnBrk="1" latinLnBrk="0" hangingPunct="1">
              <a:defRPr sz="1200" b="1" i="1" kern="1200">
                <a:solidFill>
                  <a:srgbClr val="1822CD"/>
                </a:solidFill>
                <a:latin typeface="Helvetica" pitchFamily="-84" charset="0"/>
                <a:ea typeface="+mn-ea"/>
                <a:cs typeface="Arial" pitchFamily="34" charset="0"/>
              </a:defRPr>
            </a:lvl9pPr>
          </a:lstStyle>
          <a:p>
            <a:pPr>
              <a:defRPr/>
            </a:pPr>
            <a:fld id="{AFE9D361-F75F-4FBB-8BD2-938629B6E822}" type="slidenum">
              <a:rPr lang="en-US" smtClean="0">
                <a:solidFill>
                  <a:srgbClr val="3333CC"/>
                </a:solidFill>
              </a:rPr>
              <a:pPr>
                <a:defRPr/>
              </a:pPr>
              <a:t>19</a:t>
            </a:fld>
            <a:endParaRPr lang="en-US" dirty="0" smtClean="0">
              <a:solidFill>
                <a:srgbClr val="3333CC"/>
              </a:solidFill>
            </a:endParaRPr>
          </a:p>
        </p:txBody>
      </p:sp>
    </p:spTree>
    <p:extLst>
      <p:ext uri="{BB962C8B-B14F-4D97-AF65-F5344CB8AC3E}">
        <p14:creationId xmlns:p14="http://schemas.microsoft.com/office/powerpoint/2010/main" val="113630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1752600"/>
            <a:ext cx="9067800" cy="4038600"/>
          </a:xfrm>
        </p:spPr>
        <p:txBody>
          <a:bodyPr/>
          <a:lstStyle/>
          <a:p>
            <a:r>
              <a:rPr lang="en-US" sz="2800" dirty="0"/>
              <a:t>LLNL collaboration on </a:t>
            </a:r>
            <a:r>
              <a:rPr lang="en-US" sz="2800" dirty="0" smtClean="0"/>
              <a:t>NSTX-U: status </a:t>
            </a:r>
            <a:r>
              <a:rPr lang="en-US" sz="2800" dirty="0"/>
              <a:t>and plans</a:t>
            </a:r>
          </a:p>
          <a:p>
            <a:pPr lvl="1"/>
            <a:r>
              <a:rPr lang="en-US" sz="2400" dirty="0" smtClean="0"/>
              <a:t>Vlad </a:t>
            </a:r>
            <a:r>
              <a:rPr lang="en-US" sz="2400" dirty="0" err="1" smtClean="0"/>
              <a:t>Soukhanovskii</a:t>
            </a:r>
            <a:r>
              <a:rPr lang="en-US" sz="2400" dirty="0" smtClean="0"/>
              <a:t> - 25 minutes</a:t>
            </a:r>
          </a:p>
          <a:p>
            <a:endParaRPr lang="en-US" sz="2800" dirty="0" smtClean="0"/>
          </a:p>
          <a:p>
            <a:r>
              <a:rPr lang="en-US" sz="2800" dirty="0"/>
              <a:t>NSTX-U Project </a:t>
            </a:r>
            <a:r>
              <a:rPr lang="en-US" sz="2800" dirty="0" smtClean="0"/>
              <a:t>and </a:t>
            </a:r>
            <a:r>
              <a:rPr lang="en-US" sz="2800" dirty="0"/>
              <a:t>Facility Status </a:t>
            </a:r>
          </a:p>
          <a:p>
            <a:pPr lvl="1"/>
            <a:r>
              <a:rPr lang="en-US" sz="2400" dirty="0" smtClean="0"/>
              <a:t>Masa Ono and Ron </a:t>
            </a:r>
            <a:r>
              <a:rPr lang="en-US" sz="2400" dirty="0" err="1" smtClean="0"/>
              <a:t>Strykowsky</a:t>
            </a:r>
            <a:r>
              <a:rPr lang="en-US" sz="2400" dirty="0" smtClean="0"/>
              <a:t> - 35 minutes</a:t>
            </a:r>
          </a:p>
          <a:p>
            <a:endParaRPr lang="en-US" sz="2800" dirty="0" smtClean="0"/>
          </a:p>
          <a:p>
            <a:r>
              <a:rPr lang="en-US" sz="2800" dirty="0" smtClean="0"/>
              <a:t>FESAC, APS highlights, FY15 research prep, FNSF</a:t>
            </a:r>
          </a:p>
          <a:p>
            <a:pPr lvl="1"/>
            <a:r>
              <a:rPr lang="en-US" sz="2400" dirty="0" smtClean="0"/>
              <a:t>Jon Menard - 40 </a:t>
            </a:r>
            <a:r>
              <a:rPr lang="en-US" sz="2400" dirty="0"/>
              <a:t>minutes</a:t>
            </a:r>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1169518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50" y="4191000"/>
            <a:ext cx="5715000" cy="1905000"/>
          </a:xfrm>
        </p:spPr>
        <p:txBody>
          <a:bodyPr/>
          <a:lstStyle/>
          <a:p>
            <a:pPr>
              <a:defRPr/>
            </a:pPr>
            <a:r>
              <a:rPr lang="en-US" sz="1800" dirty="0" smtClean="0">
                <a:solidFill>
                  <a:srgbClr val="000000"/>
                </a:solidFill>
              </a:rPr>
              <a:t>Fit q</a:t>
            </a:r>
            <a:r>
              <a:rPr lang="en-US" sz="1800" baseline="-25000" dirty="0" smtClean="0">
                <a:solidFill>
                  <a:srgbClr val="000000"/>
                </a:solidFill>
              </a:rPr>
              <a:t>|| </a:t>
            </a:r>
            <a:r>
              <a:rPr lang="en-US" sz="1800" dirty="0" smtClean="0">
                <a:solidFill>
                  <a:srgbClr val="000000"/>
                </a:solidFill>
              </a:rPr>
              <a:t>profile with Gaussian (S) and Exp.     (</a:t>
            </a:r>
            <a:r>
              <a:rPr lang="en-US" sz="1800" dirty="0" err="1" smtClean="0">
                <a:solidFill>
                  <a:srgbClr val="000000"/>
                </a:solidFill>
                <a:latin typeface="Symbol" charset="2"/>
                <a:cs typeface="Symbol" charset="2"/>
              </a:rPr>
              <a:t>l</a:t>
            </a:r>
            <a:r>
              <a:rPr lang="en-US" sz="1800" baseline="-25000" dirty="0" err="1" smtClean="0">
                <a:solidFill>
                  <a:srgbClr val="000000"/>
                </a:solidFill>
              </a:rPr>
              <a:t>SOL</a:t>
            </a:r>
            <a:r>
              <a:rPr lang="en-US" sz="1800" dirty="0" smtClean="0">
                <a:solidFill>
                  <a:srgbClr val="000000"/>
                </a:solidFill>
              </a:rPr>
              <a:t>) functions </a:t>
            </a:r>
            <a:r>
              <a:rPr lang="en-US" sz="1600" b="0" dirty="0" smtClean="0">
                <a:solidFill>
                  <a:srgbClr val="000000"/>
                </a:solidFill>
              </a:rPr>
              <a:t>(</a:t>
            </a:r>
            <a:r>
              <a:rPr lang="en-US" sz="1600" b="0" dirty="0" err="1" smtClean="0">
                <a:solidFill>
                  <a:srgbClr val="000000"/>
                </a:solidFill>
              </a:rPr>
              <a:t>Eich</a:t>
            </a:r>
            <a:r>
              <a:rPr lang="en-US" sz="1600" b="0" dirty="0" smtClean="0">
                <a:solidFill>
                  <a:srgbClr val="000000"/>
                </a:solidFill>
              </a:rPr>
              <a:t> PRL </a:t>
            </a:r>
            <a:r>
              <a:rPr lang="en-US" sz="1600" b="0" u="sng" dirty="0">
                <a:solidFill>
                  <a:srgbClr val="000000"/>
                </a:solidFill>
              </a:rPr>
              <a:t>107</a:t>
            </a:r>
            <a:r>
              <a:rPr lang="en-US" sz="1600" b="0" dirty="0">
                <a:solidFill>
                  <a:srgbClr val="000000"/>
                </a:solidFill>
              </a:rPr>
              <a:t> (2011) </a:t>
            </a:r>
            <a:r>
              <a:rPr lang="en-US" sz="1600" b="0" dirty="0" smtClean="0">
                <a:solidFill>
                  <a:srgbClr val="000000"/>
                </a:solidFill>
              </a:rPr>
              <a:t>215001)</a:t>
            </a:r>
            <a:endParaRPr lang="en-US" sz="1600" dirty="0" smtClean="0">
              <a:solidFill>
                <a:srgbClr val="000000"/>
              </a:solidFill>
            </a:endParaRPr>
          </a:p>
          <a:p>
            <a:pPr>
              <a:defRPr/>
            </a:pPr>
            <a:r>
              <a:rPr lang="en-US" sz="1800" dirty="0" smtClean="0">
                <a:solidFill>
                  <a:srgbClr val="000000"/>
                </a:solidFill>
              </a:rPr>
              <a:t>Increased </a:t>
            </a:r>
            <a:r>
              <a:rPr lang="en-US" sz="1800" dirty="0" err="1" smtClean="0">
                <a:solidFill>
                  <a:srgbClr val="000000"/>
                </a:solidFill>
                <a:latin typeface="Symbol" charset="2"/>
                <a:cs typeface="Symbol" charset="2"/>
              </a:rPr>
              <a:t>l</a:t>
            </a:r>
            <a:r>
              <a:rPr lang="en-US" sz="1800" baseline="-25000" dirty="0" err="1" smtClean="0">
                <a:solidFill>
                  <a:srgbClr val="000000"/>
                </a:solidFill>
              </a:rPr>
              <a:t>q</a:t>
            </a:r>
            <a:r>
              <a:rPr lang="en-US" sz="1800" dirty="0" smtClean="0">
                <a:solidFill>
                  <a:srgbClr val="000000"/>
                </a:solidFill>
              </a:rPr>
              <a:t> may</a:t>
            </a:r>
            <a:r>
              <a:rPr lang="en-US" sz="1800" baseline="-25000" dirty="0" smtClean="0">
                <a:solidFill>
                  <a:srgbClr val="000000"/>
                </a:solidFill>
              </a:rPr>
              <a:t> </a:t>
            </a:r>
            <a:r>
              <a:rPr lang="en-US" sz="1800" dirty="0" smtClean="0">
                <a:solidFill>
                  <a:srgbClr val="000000"/>
                </a:solidFill>
              </a:rPr>
              <a:t>imply increased transport</a:t>
            </a:r>
            <a:endParaRPr lang="en-US" sz="1800" dirty="0">
              <a:solidFill>
                <a:srgbClr val="000000"/>
              </a:solidFill>
            </a:endParaRPr>
          </a:p>
          <a:p>
            <a:pPr lvl="1">
              <a:defRPr/>
            </a:pPr>
            <a:r>
              <a:rPr lang="en-US" sz="1600" dirty="0" smtClean="0">
                <a:solidFill>
                  <a:srgbClr val="000000"/>
                </a:solidFill>
              </a:rPr>
              <a:t>Increased radial spreading due to L</a:t>
            </a:r>
            <a:r>
              <a:rPr lang="en-US" sz="1600" baseline="-25000" dirty="0" smtClean="0">
                <a:solidFill>
                  <a:srgbClr val="000000"/>
                </a:solidFill>
              </a:rPr>
              <a:t>||</a:t>
            </a:r>
          </a:p>
          <a:p>
            <a:pPr lvl="1">
              <a:defRPr/>
            </a:pPr>
            <a:r>
              <a:rPr lang="en-US" sz="1600" dirty="0" smtClean="0">
                <a:solidFill>
                  <a:srgbClr val="000000"/>
                </a:solidFill>
              </a:rPr>
              <a:t>SOL transport affected by null-region </a:t>
            </a:r>
            <a:r>
              <a:rPr lang="en-US" dirty="0" smtClean="0">
                <a:solidFill>
                  <a:srgbClr val="000000"/>
                </a:solidFill>
              </a:rPr>
              <a:t>mixing</a:t>
            </a:r>
          </a:p>
          <a:p>
            <a:pPr lvl="1">
              <a:defRPr/>
            </a:pPr>
            <a:r>
              <a:rPr lang="en-US" sz="1600" dirty="0" smtClean="0">
                <a:solidFill>
                  <a:srgbClr val="000000"/>
                </a:solidFill>
              </a:rPr>
              <a:t>Enhanced dissipation may also play role</a:t>
            </a:r>
          </a:p>
          <a:p>
            <a:pPr lvl="1">
              <a:defRPr/>
            </a:pPr>
            <a:endParaRPr lang="en-US" dirty="0"/>
          </a:p>
          <a:p>
            <a:pPr lvl="1">
              <a:defRPr/>
            </a:pPr>
            <a:endParaRPr lang="en-US" b="1" dirty="0"/>
          </a:p>
          <a:p>
            <a:pPr marL="342900" lvl="1" indent="-342900" fontAlgn="auto">
              <a:spcAft>
                <a:spcPts val="0"/>
              </a:spcAft>
              <a:buFont typeface="Arial"/>
              <a:buChar char="•"/>
              <a:defRPr/>
            </a:pPr>
            <a:endParaRPr lang="en-US" dirty="0"/>
          </a:p>
          <a:p>
            <a:pPr>
              <a:defRPr/>
            </a:pPr>
            <a:endParaRPr lang="en-US" sz="1800" dirty="0"/>
          </a:p>
        </p:txBody>
      </p:sp>
      <p:sp>
        <p:nvSpPr>
          <p:cNvPr id="17410" name="Title 2"/>
          <p:cNvSpPr>
            <a:spLocks noGrp="1"/>
          </p:cNvSpPr>
          <p:nvPr>
            <p:ph type="title" idx="4294967295"/>
          </p:nvPr>
        </p:nvSpPr>
        <p:spPr>
          <a:xfrm>
            <a:off x="257175" y="57150"/>
            <a:ext cx="8610600" cy="762000"/>
          </a:xfrm>
        </p:spPr>
        <p:txBody>
          <a:bodyPr/>
          <a:lstStyle/>
          <a:p>
            <a:r>
              <a:rPr lang="en-US" sz="2600">
                <a:latin typeface="Century Gothic" charset="0"/>
              </a:rPr>
              <a:t>Broader q</a:t>
            </a:r>
            <a:r>
              <a:rPr lang="en-US" sz="2600" baseline="-25000">
                <a:latin typeface="Century Gothic" charset="0"/>
              </a:rPr>
              <a:t>||</a:t>
            </a:r>
            <a:r>
              <a:rPr lang="en-US" sz="2600">
                <a:latin typeface="Century Gothic" charset="0"/>
              </a:rPr>
              <a:t> Profiles in Snowflake Divertor May Imply Increased Radial Transport</a:t>
            </a:r>
          </a:p>
        </p:txBody>
      </p:sp>
      <p:pic>
        <p:nvPicPr>
          <p:cNvPr id="17411" name="Picture 29" descr="eps14-sfde-qpar.png"/>
          <p:cNvPicPr>
            <a:picLocks noChangeAspect="1"/>
          </p:cNvPicPr>
          <p:nvPr/>
        </p:nvPicPr>
        <p:blipFill>
          <a:blip r:embed="rId2">
            <a:extLst>
              <a:ext uri="{28A0092B-C50C-407E-A947-70E740481C1C}">
                <a14:useLocalDpi xmlns:a14="http://schemas.microsoft.com/office/drawing/2010/main" val="0"/>
              </a:ext>
            </a:extLst>
          </a:blip>
          <a:srcRect t="6407"/>
          <a:stretch>
            <a:fillRect/>
          </a:stretch>
        </p:blipFill>
        <p:spPr bwMode="auto">
          <a:xfrm>
            <a:off x="609600" y="1252538"/>
            <a:ext cx="28178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p:nvPr/>
        </p:nvCxnSpPr>
        <p:spPr>
          <a:xfrm>
            <a:off x="1493838" y="2119313"/>
            <a:ext cx="276225" cy="0"/>
          </a:xfrm>
          <a:prstGeom prst="straightConnector1">
            <a:avLst/>
          </a:prstGeom>
          <a:ln w="38100" cmpd="sng">
            <a:solidFill>
              <a:srgbClr val="0008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484313" y="3663950"/>
            <a:ext cx="355600" cy="0"/>
          </a:xfrm>
          <a:prstGeom prst="straightConnector1">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414" name="Rectangle 34"/>
          <p:cNvSpPr>
            <a:spLocks noChangeArrowheads="1"/>
          </p:cNvSpPr>
          <p:nvPr/>
        </p:nvSpPr>
        <p:spPr bwMode="auto">
          <a:xfrm>
            <a:off x="1843088" y="1936750"/>
            <a:ext cx="1222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FF"/>
                </a:solidFill>
                <a:latin typeface="Symbol" charset="0"/>
                <a:cs typeface="Symbol" charset="0"/>
              </a:rPr>
              <a:t>l</a:t>
            </a:r>
            <a:r>
              <a:rPr lang="en-US" sz="1400" baseline="-25000">
                <a:solidFill>
                  <a:srgbClr val="0000FF"/>
                </a:solidFill>
                <a:latin typeface="Helvetica" pitchFamily="-84" charset="0"/>
                <a:cs typeface="Arial" pitchFamily="34" charset="0"/>
              </a:rPr>
              <a:t>q</a:t>
            </a:r>
            <a:r>
              <a:rPr lang="en-US" sz="1400">
                <a:solidFill>
                  <a:srgbClr val="0000FF"/>
                </a:solidFill>
                <a:latin typeface="Helvetica" pitchFamily="-84" charset="0"/>
                <a:cs typeface="Arial" pitchFamily="34" charset="0"/>
              </a:rPr>
              <a:t> = 2.40 mm</a:t>
            </a:r>
          </a:p>
        </p:txBody>
      </p:sp>
      <p:sp>
        <p:nvSpPr>
          <p:cNvPr id="17415" name="Rectangle 35"/>
          <p:cNvSpPr>
            <a:spLocks noChangeArrowheads="1"/>
          </p:cNvSpPr>
          <p:nvPr/>
        </p:nvSpPr>
        <p:spPr bwMode="auto">
          <a:xfrm>
            <a:off x="936625" y="2828925"/>
            <a:ext cx="1222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FF0000"/>
                </a:solidFill>
                <a:latin typeface="Symbol" charset="0"/>
                <a:cs typeface="Symbol" charset="0"/>
              </a:rPr>
              <a:t>l</a:t>
            </a:r>
            <a:r>
              <a:rPr lang="en-US" sz="1400" baseline="-25000">
                <a:solidFill>
                  <a:srgbClr val="FF0000"/>
                </a:solidFill>
                <a:latin typeface="Helvetica" pitchFamily="-84" charset="0"/>
                <a:cs typeface="Arial" pitchFamily="34" charset="0"/>
              </a:rPr>
              <a:t>q</a:t>
            </a:r>
            <a:r>
              <a:rPr lang="en-US" sz="1400">
                <a:solidFill>
                  <a:srgbClr val="FF0000"/>
                </a:solidFill>
                <a:latin typeface="Helvetica" pitchFamily="-84" charset="0"/>
                <a:cs typeface="Arial" pitchFamily="34" charset="0"/>
              </a:rPr>
              <a:t> = 3.20 mm</a:t>
            </a:r>
          </a:p>
        </p:txBody>
      </p:sp>
      <p:pic>
        <p:nvPicPr>
          <p:cNvPr id="17416" name="Picture 4" descr="iaea14-talk-qpard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143000"/>
            <a:ext cx="34766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914400"/>
            <a:ext cx="2251711" cy="338554"/>
          </a:xfrm>
          <a:prstGeom prst="rect">
            <a:avLst/>
          </a:prstGeom>
        </p:spPr>
        <p:txBody>
          <a:bodyPr wrap="none">
            <a:spAutoFit/>
          </a:bodyPr>
          <a:lstStyle/>
          <a:p>
            <a:pPr>
              <a:defRPr/>
            </a:pPr>
            <a:r>
              <a:rPr lang="en-US" sz="1600" i="0" dirty="0">
                <a:solidFill>
                  <a:srgbClr val="000000"/>
                </a:solidFill>
                <a:latin typeface="Arial"/>
                <a:cs typeface="Arial" pitchFamily="34" charset="0"/>
              </a:rPr>
              <a:t>Standard</a:t>
            </a:r>
            <a:r>
              <a:rPr lang="en-US" sz="1600" i="0" dirty="0">
                <a:latin typeface="Arial"/>
                <a:cs typeface="Arial" pitchFamily="34" charset="0"/>
              </a:rPr>
              <a:t>  </a:t>
            </a:r>
            <a:r>
              <a:rPr lang="en-US" sz="1600" i="0" dirty="0">
                <a:solidFill>
                  <a:srgbClr val="FF0000"/>
                </a:solidFill>
                <a:latin typeface="Arial"/>
                <a:cs typeface="Arial" pitchFamily="34" charset="0"/>
              </a:rPr>
              <a:t>Snowflake</a:t>
            </a:r>
          </a:p>
        </p:txBody>
      </p:sp>
      <p:sp>
        <p:nvSpPr>
          <p:cNvPr id="17418" name="Rectangle 2"/>
          <p:cNvSpPr>
            <a:spLocks noChangeArrowheads="1"/>
          </p:cNvSpPr>
          <p:nvPr/>
        </p:nvSpPr>
        <p:spPr bwMode="auto">
          <a:xfrm>
            <a:off x="912813" y="954088"/>
            <a:ext cx="2478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pitchFamily="-84" charset="0"/>
                <a:cs typeface="Arial" pitchFamily="34" charset="0"/>
              </a:rPr>
              <a:t>Parallel heat flux (MW/m</a:t>
            </a:r>
            <a:r>
              <a:rPr lang="en-US" sz="1400" baseline="30000">
                <a:latin typeface="Helvetica" pitchFamily="-84" charset="0"/>
                <a:cs typeface="Arial" pitchFamily="34" charset="0"/>
              </a:rPr>
              <a:t>2</a:t>
            </a:r>
            <a:r>
              <a:rPr lang="en-US" sz="1400">
                <a:latin typeface="Helvetica" pitchFamily="-84" charset="0"/>
                <a:cs typeface="Arial" pitchFamily="34" charset="0"/>
              </a:rPr>
              <a:t>)</a:t>
            </a:r>
          </a:p>
        </p:txBody>
      </p:sp>
      <p:sp>
        <p:nvSpPr>
          <p:cNvPr id="12"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20</a:t>
            </a:fld>
            <a:endParaRPr lang="en-US" dirty="0" smtClean="0">
              <a:solidFill>
                <a:srgbClr val="3333CC"/>
              </a:solidFill>
            </a:endParaRPr>
          </a:p>
        </p:txBody>
      </p:sp>
    </p:spTree>
    <p:extLst>
      <p:ext uri="{BB962C8B-B14F-4D97-AF65-F5344CB8AC3E}">
        <p14:creationId xmlns:p14="http://schemas.microsoft.com/office/powerpoint/2010/main" val="3352375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a:xfrm>
            <a:off x="304800" y="33338"/>
            <a:ext cx="8686800" cy="762000"/>
          </a:xfrm>
        </p:spPr>
        <p:txBody>
          <a:bodyPr/>
          <a:lstStyle/>
          <a:p>
            <a:r>
              <a:rPr lang="en-US">
                <a:latin typeface="Century Gothic" charset="0"/>
              </a:rPr>
              <a:t>Divertor Radiation More Broadly Distributed in Snowflake for Radiative Divertor, q</a:t>
            </a:r>
            <a:r>
              <a:rPr lang="en-US" baseline="-25000">
                <a:latin typeface="Century Gothic" charset="0"/>
              </a:rPr>
              <a:t>peak</a:t>
            </a:r>
            <a:r>
              <a:rPr lang="en-US">
                <a:latin typeface="Century Gothic" charset="0"/>
              </a:rPr>
              <a:t> Reduced by x5</a:t>
            </a:r>
          </a:p>
        </p:txBody>
      </p:sp>
      <p:pic>
        <p:nvPicPr>
          <p:cNvPr id="18434" name="Picture 3" descr="iaea14-talk-divrad.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1233488"/>
            <a:ext cx="3076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143000" y="990600"/>
            <a:ext cx="2216150" cy="338138"/>
          </a:xfrm>
          <a:prstGeom prst="rect">
            <a:avLst/>
          </a:prstGeom>
        </p:spPr>
        <p:txBody>
          <a:bodyPr wrap="none">
            <a:spAutoFit/>
          </a:bodyPr>
          <a:lstStyle/>
          <a:p>
            <a:pPr>
              <a:defRPr/>
            </a:pPr>
            <a:r>
              <a:rPr lang="en-US" sz="1600" dirty="0">
                <a:latin typeface="Arial"/>
                <a:cs typeface="Arial" pitchFamily="34" charset="0"/>
              </a:rPr>
              <a:t>Standard  </a:t>
            </a:r>
            <a:r>
              <a:rPr lang="en-US" sz="1600" dirty="0">
                <a:solidFill>
                  <a:srgbClr val="FF0000"/>
                </a:solidFill>
                <a:latin typeface="Arial"/>
                <a:cs typeface="Arial" pitchFamily="34" charset="0"/>
              </a:rPr>
              <a:t>Snowflake</a:t>
            </a:r>
          </a:p>
        </p:txBody>
      </p:sp>
      <p:sp>
        <p:nvSpPr>
          <p:cNvPr id="14" name="Rectangle 13"/>
          <p:cNvSpPr/>
          <p:nvPr/>
        </p:nvSpPr>
        <p:spPr>
          <a:xfrm>
            <a:off x="381000" y="4038600"/>
            <a:ext cx="3076575" cy="338138"/>
          </a:xfrm>
          <a:prstGeom prst="rect">
            <a:avLst/>
          </a:prstGeom>
        </p:spPr>
        <p:txBody>
          <a:bodyPr wrap="none">
            <a:spAutoFit/>
          </a:bodyPr>
          <a:lstStyle/>
          <a:p>
            <a:pPr>
              <a:defRPr/>
            </a:pPr>
            <a:r>
              <a:rPr lang="en-US" sz="1600" dirty="0">
                <a:latin typeface="Arial"/>
                <a:cs typeface="Arial" pitchFamily="34" charset="0"/>
              </a:rPr>
              <a:t>Standard                 </a:t>
            </a:r>
            <a:r>
              <a:rPr lang="en-US" sz="1600" dirty="0">
                <a:solidFill>
                  <a:srgbClr val="FF0000"/>
                </a:solidFill>
                <a:latin typeface="Arial"/>
                <a:cs typeface="Arial" pitchFamily="34" charset="0"/>
              </a:rPr>
              <a:t>Snowflake</a:t>
            </a:r>
          </a:p>
        </p:txBody>
      </p:sp>
      <p:pic>
        <p:nvPicPr>
          <p:cNvPr id="18437" name="Picture 12" descr="Screen Shot 2014-10-02 at 11.10.55 AM.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298950"/>
            <a:ext cx="16002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4" descr="Screen Shot 2014-10-02 at 11.07.14 AM.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3434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1" descr="iaea14-talk-q-raddiv-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66800"/>
            <a:ext cx="3276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330700" y="3962400"/>
            <a:ext cx="4795838" cy="1785104"/>
          </a:xfrm>
          <a:prstGeom prst="rect">
            <a:avLst/>
          </a:prstGeom>
        </p:spPr>
        <p:txBody>
          <a:bodyPr>
            <a:spAutoFit/>
          </a:bodyPr>
          <a:lstStyle/>
          <a:p>
            <a:pPr marL="285750" indent="-285750">
              <a:spcAft>
                <a:spcPts val="1200"/>
              </a:spcAft>
              <a:buClr>
                <a:srgbClr val="0B1C71"/>
              </a:buClr>
              <a:buFont typeface="Arial"/>
              <a:buChar char="•"/>
              <a:defRPr/>
            </a:pPr>
            <a:r>
              <a:rPr lang="en-US" sz="2000" b="0" i="0" dirty="0">
                <a:solidFill>
                  <a:srgbClr val="000000"/>
                </a:solidFill>
                <a:latin typeface="Arial"/>
                <a:cs typeface="Arial" pitchFamily="34" charset="0"/>
              </a:rPr>
              <a:t>Detached radiative divertor produced by D</a:t>
            </a:r>
            <a:r>
              <a:rPr lang="en-US" sz="2000" b="0" i="0" baseline="-25000" dirty="0">
                <a:solidFill>
                  <a:srgbClr val="000000"/>
                </a:solidFill>
                <a:latin typeface="Arial"/>
                <a:cs typeface="Arial" pitchFamily="34" charset="0"/>
              </a:rPr>
              <a:t>2</a:t>
            </a:r>
            <a:r>
              <a:rPr lang="en-US" sz="2000" b="0" i="0" dirty="0">
                <a:solidFill>
                  <a:srgbClr val="000000"/>
                </a:solidFill>
                <a:latin typeface="Arial"/>
                <a:cs typeface="Arial" pitchFamily="34" charset="0"/>
              </a:rPr>
              <a:t> injection with intrinsic carbon radiation</a:t>
            </a:r>
          </a:p>
          <a:p>
            <a:pPr marL="285750" indent="-285750">
              <a:buClr>
                <a:srgbClr val="0B1C71"/>
              </a:buClr>
              <a:buFont typeface="Arial"/>
              <a:buChar char="•"/>
              <a:defRPr/>
            </a:pPr>
            <a:r>
              <a:rPr lang="en-US" sz="2000" b="0" i="0" dirty="0">
                <a:solidFill>
                  <a:srgbClr val="000000"/>
                </a:solidFill>
                <a:latin typeface="Arial"/>
                <a:cs typeface="Arial" pitchFamily="34" charset="0"/>
              </a:rPr>
              <a:t>In radiative snowflake nearly complete power detachment at P</a:t>
            </a:r>
            <a:r>
              <a:rPr lang="en-US" sz="2000" b="0" i="0" baseline="-25000" dirty="0">
                <a:solidFill>
                  <a:srgbClr val="000000"/>
                </a:solidFill>
                <a:latin typeface="Arial"/>
                <a:cs typeface="Arial" pitchFamily="34" charset="0"/>
              </a:rPr>
              <a:t>SOL</a:t>
            </a:r>
            <a:r>
              <a:rPr lang="en-US" sz="2000" b="0" i="0" dirty="0">
                <a:solidFill>
                  <a:srgbClr val="000000"/>
                </a:solidFill>
                <a:latin typeface="Arial"/>
                <a:cs typeface="Arial" pitchFamily="34" charset="0"/>
              </a:rPr>
              <a:t>~3 MW</a:t>
            </a:r>
          </a:p>
        </p:txBody>
      </p:sp>
      <p:pic>
        <p:nvPicPr>
          <p:cNvPr id="18441" name="Picture 16" descr="Screen Shot 2014-10-02 at 11.14.17 AM.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90875" y="5114925"/>
            <a:ext cx="1447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76400" y="3200400"/>
            <a:ext cx="1700213" cy="369888"/>
          </a:xfrm>
          <a:prstGeom prst="rect">
            <a:avLst/>
          </a:prstGeom>
        </p:spPr>
        <p:txBody>
          <a:bodyPr wrap="none">
            <a:spAutoFit/>
          </a:bodyPr>
          <a:lstStyle/>
          <a:p>
            <a:pPr>
              <a:defRPr/>
            </a:pPr>
            <a:r>
              <a:rPr lang="en-US" dirty="0">
                <a:latin typeface="Arial"/>
                <a:cs typeface="Arial" pitchFamily="34" charset="0"/>
              </a:rPr>
              <a:t>P</a:t>
            </a:r>
            <a:r>
              <a:rPr lang="en-US" baseline="-25000" dirty="0">
                <a:latin typeface="Arial"/>
                <a:cs typeface="Arial" pitchFamily="34" charset="0"/>
              </a:rPr>
              <a:t>SOL</a:t>
            </a:r>
            <a:r>
              <a:rPr lang="en-US" dirty="0">
                <a:latin typeface="Arial"/>
                <a:cs typeface="Arial" pitchFamily="34" charset="0"/>
              </a:rPr>
              <a:t> = 3-4 MW</a:t>
            </a:r>
          </a:p>
        </p:txBody>
      </p:sp>
      <p:sp>
        <p:nvSpPr>
          <p:cNvPr id="2" name="Rectangle 1"/>
          <p:cNvSpPr/>
          <p:nvPr/>
        </p:nvSpPr>
        <p:spPr>
          <a:xfrm>
            <a:off x="4953000" y="1162050"/>
            <a:ext cx="2190750" cy="203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8444" name="Rectangle 11"/>
          <p:cNvSpPr>
            <a:spLocks noChangeArrowheads="1"/>
          </p:cNvSpPr>
          <p:nvPr/>
        </p:nvSpPr>
        <p:spPr bwMode="auto">
          <a:xfrm>
            <a:off x="4895850" y="1104900"/>
            <a:ext cx="2486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pitchFamily="-84" charset="0"/>
                <a:cs typeface="Arial" pitchFamily="34" charset="0"/>
              </a:rPr>
              <a:t>Divertor heat flux (MW/m</a:t>
            </a:r>
            <a:r>
              <a:rPr lang="en-US" sz="1400" baseline="30000">
                <a:latin typeface="Helvetica" pitchFamily="-84" charset="0"/>
                <a:cs typeface="Arial" pitchFamily="34" charset="0"/>
              </a:rPr>
              <a:t>2</a:t>
            </a:r>
            <a:r>
              <a:rPr lang="en-US" sz="1400">
                <a:latin typeface="Helvetica" pitchFamily="-84" charset="0"/>
                <a:cs typeface="Arial" pitchFamily="34" charset="0"/>
              </a:rPr>
              <a:t>)</a:t>
            </a:r>
          </a:p>
        </p:txBody>
      </p:sp>
      <p:sp>
        <p:nvSpPr>
          <p:cNvPr id="15"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21</a:t>
            </a:fld>
            <a:endParaRPr lang="en-US" dirty="0" smtClean="0">
              <a:solidFill>
                <a:srgbClr val="3333CC"/>
              </a:solidFill>
            </a:endParaRPr>
          </a:p>
        </p:txBody>
      </p:sp>
    </p:spTree>
    <p:extLst>
      <p:ext uri="{BB962C8B-B14F-4D97-AF65-F5344CB8AC3E}">
        <p14:creationId xmlns:p14="http://schemas.microsoft.com/office/powerpoint/2010/main" val="10521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25762" name="Rectangle 2"/>
          <p:cNvSpPr>
            <a:spLocks noChangeArrowheads="1"/>
          </p:cNvSpPr>
          <p:nvPr/>
        </p:nvSpPr>
        <p:spPr bwMode="auto">
          <a:xfrm>
            <a:off x="152400" y="1093650"/>
            <a:ext cx="8839200" cy="914400"/>
          </a:xfrm>
          <a:prstGeom prst="rect">
            <a:avLst/>
          </a:prstGeom>
          <a:noFill/>
          <a:ln w="9525">
            <a:noFill/>
            <a:miter lim="800000"/>
            <a:headEnd/>
            <a:tailEnd/>
          </a:ln>
          <a:effectLst/>
        </p:spPr>
        <p:txBody>
          <a:bodyPr anchor="ctr"/>
          <a:lstStyle/>
          <a:p>
            <a:pPr algn="ctr" eaLnBrk="0" hangingPunct="0">
              <a:lnSpc>
                <a:spcPct val="90000"/>
              </a:lnSpc>
              <a:spcBef>
                <a:spcPct val="20000"/>
              </a:spcBef>
              <a:defRPr/>
            </a:pPr>
            <a:r>
              <a:rPr lang="en-US" sz="3200" i="0" dirty="0">
                <a:solidFill>
                  <a:srgbClr val="1532FF"/>
                </a:solidFill>
                <a:effectLst>
                  <a:outerShdw blurRad="38100" dist="38100" dir="2700000" algn="tl">
                    <a:srgbClr val="DDDDDD"/>
                  </a:outerShdw>
                </a:effectLst>
                <a:latin typeface="Arial" charset="0"/>
                <a:ea typeface="ＭＳ Ｐゴシック" charset="0"/>
              </a:rPr>
              <a:t>NSTX-U </a:t>
            </a:r>
            <a:r>
              <a:rPr lang="en-US" sz="3200" i="0" dirty="0" smtClean="0">
                <a:solidFill>
                  <a:srgbClr val="1532FF"/>
                </a:solidFill>
                <a:effectLst>
                  <a:outerShdw blurRad="38100" dist="38100" dir="2700000" algn="tl">
                    <a:srgbClr val="DDDDDD"/>
                  </a:outerShdw>
                </a:effectLst>
                <a:latin typeface="Arial" charset="0"/>
                <a:ea typeface="ＭＳ Ｐゴシック" charset="0"/>
              </a:rPr>
              <a:t>Project / Facility </a:t>
            </a:r>
            <a:r>
              <a:rPr lang="en-US" sz="3200" i="0" dirty="0">
                <a:solidFill>
                  <a:srgbClr val="1532FF"/>
                </a:solidFill>
                <a:effectLst>
                  <a:outerShdw blurRad="38100" dist="38100" dir="2700000" algn="tl">
                    <a:srgbClr val="DDDDDD"/>
                  </a:outerShdw>
                </a:effectLst>
                <a:latin typeface="Arial" charset="0"/>
                <a:ea typeface="ＭＳ Ｐゴシック" charset="0"/>
              </a:rPr>
              <a:t>Status </a:t>
            </a: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1" name="Text Box 9"/>
          <p:cNvSpPr txBox="1">
            <a:spLocks noChangeArrowheads="1"/>
          </p:cNvSpPr>
          <p:nvPr/>
        </p:nvSpPr>
        <p:spPr bwMode="auto">
          <a:xfrm>
            <a:off x="1524000" y="2167467"/>
            <a:ext cx="6019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20000"/>
              </a:spcBef>
            </a:pPr>
            <a:r>
              <a:rPr lang="en-US" sz="2000" i="0" dirty="0" err="1">
                <a:solidFill>
                  <a:srgbClr val="000000"/>
                </a:solidFill>
                <a:latin typeface="Arial" charset="0"/>
              </a:rPr>
              <a:t>Masa</a:t>
            </a:r>
            <a:r>
              <a:rPr lang="en-US" sz="2000" i="0" dirty="0">
                <a:solidFill>
                  <a:srgbClr val="000000"/>
                </a:solidFill>
                <a:latin typeface="Arial" charset="0"/>
              </a:rPr>
              <a:t> </a:t>
            </a:r>
            <a:r>
              <a:rPr lang="en-US" sz="2000" i="0" dirty="0" smtClean="0">
                <a:solidFill>
                  <a:srgbClr val="000000"/>
                </a:solidFill>
                <a:latin typeface="Arial" charset="0"/>
              </a:rPr>
              <a:t>Ono and Ron </a:t>
            </a:r>
            <a:r>
              <a:rPr lang="en-US" sz="2000" i="0" dirty="0" err="1" smtClean="0">
                <a:solidFill>
                  <a:srgbClr val="000000"/>
                </a:solidFill>
                <a:latin typeface="Arial" charset="0"/>
              </a:rPr>
              <a:t>Strykowsky</a:t>
            </a:r>
            <a:r>
              <a:rPr lang="en-US" sz="2000" i="0" dirty="0" smtClean="0">
                <a:solidFill>
                  <a:srgbClr val="000000"/>
                </a:solidFill>
                <a:latin typeface="Arial" charset="0"/>
              </a:rPr>
              <a:t> </a:t>
            </a:r>
            <a:endParaRPr lang="en-US" sz="2000" i="0" dirty="0">
              <a:solidFill>
                <a:srgbClr val="000000"/>
              </a:solidFill>
              <a:latin typeface="Arial" charset="0"/>
            </a:endParaRPr>
          </a:p>
          <a:p>
            <a:pPr algn="ctr" eaLnBrk="1" hangingPunct="1">
              <a:spcBef>
                <a:spcPct val="20000"/>
              </a:spcBef>
            </a:pPr>
            <a:endParaRPr lang="en-US" sz="1600" b="0" dirty="0">
              <a:solidFill>
                <a:srgbClr val="000000"/>
              </a:solidFill>
              <a:latin typeface="Arial" charset="0"/>
            </a:endParaRPr>
          </a:p>
          <a:p>
            <a:pPr algn="ctr" eaLnBrk="1" hangingPunct="1">
              <a:spcBef>
                <a:spcPct val="20000"/>
              </a:spcBef>
            </a:pPr>
            <a:r>
              <a:rPr lang="en-US" sz="1600" b="0" dirty="0">
                <a:solidFill>
                  <a:srgbClr val="000000"/>
                </a:solidFill>
                <a:latin typeface="Arial" charset="0"/>
              </a:rPr>
              <a:t>for the NSTX-U Team</a:t>
            </a: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5" name="Text Box 10"/>
          <p:cNvSpPr txBox="1">
            <a:spLocks noChangeArrowheads="1"/>
          </p:cNvSpPr>
          <p:nvPr/>
        </p:nvSpPr>
        <p:spPr bwMode="auto">
          <a:xfrm>
            <a:off x="1689100" y="3327400"/>
            <a:ext cx="5715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spcBef>
                <a:spcPct val="20000"/>
              </a:spcBef>
            </a:pPr>
            <a:r>
              <a:rPr lang="en-US" sz="1600" i="0" dirty="0">
                <a:solidFill>
                  <a:srgbClr val="FF0000"/>
                </a:solidFill>
              </a:rPr>
              <a:t>NSTX-U </a:t>
            </a:r>
            <a:r>
              <a:rPr lang="en-US" sz="1600" i="0" dirty="0" smtClean="0">
                <a:solidFill>
                  <a:srgbClr val="FF0000"/>
                </a:solidFill>
              </a:rPr>
              <a:t>FY 2014 Q4 Review Meeting</a:t>
            </a:r>
            <a:endParaRPr lang="en-US" sz="1600" i="0" dirty="0">
              <a:solidFill>
                <a:srgbClr val="FF0000"/>
              </a:solidFill>
            </a:endParaRPr>
          </a:p>
          <a:p>
            <a:pPr algn="ctr" eaLnBrk="1" hangingPunct="1">
              <a:spcBef>
                <a:spcPct val="20000"/>
              </a:spcBef>
            </a:pPr>
            <a:r>
              <a:rPr lang="en-US" sz="1600" i="0" dirty="0" smtClean="0">
                <a:solidFill>
                  <a:srgbClr val="FF0000"/>
                </a:solidFill>
              </a:rPr>
              <a:t>November 25, 2014</a:t>
            </a:r>
            <a:endParaRPr lang="en-US" sz="1600" i="0" dirty="0">
              <a:solidFill>
                <a:srgbClr val="FF0000"/>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lIns="0" tIns="0" rIns="0" bIns="0" anchor="ctr"/>
          <a:lstStyle/>
          <a:p>
            <a:pPr>
              <a:spcBef>
                <a:spcPct val="20000"/>
              </a:spcBef>
              <a:buFontTx/>
              <a:buChar char="•"/>
            </a:pPr>
            <a:endParaRPr lang="en-US">
              <a:ea typeface="ＭＳ Ｐゴシック" charset="0"/>
            </a:endParaRPr>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pic>
        <p:nvPicPr>
          <p:cNvPr id="15403" name="Picture 53" descr="ppi224.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07313" y="1816100"/>
            <a:ext cx="12969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sp>
        <p:nvSpPr>
          <p:cNvPr id="15405" name="Text Box 153"/>
          <p:cNvSpPr txBox="1">
            <a:spLocks noChangeArrowheads="1"/>
          </p:cNvSpPr>
          <p:nvPr/>
        </p:nvSpPr>
        <p:spPr bwMode="auto">
          <a:xfrm>
            <a:off x="7707313" y="1785938"/>
            <a:ext cx="1284287"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r">
              <a:spcBef>
                <a:spcPct val="8000"/>
              </a:spcBef>
              <a:spcAft>
                <a:spcPct val="8000"/>
              </a:spcAft>
            </a:pPr>
            <a:r>
              <a:rPr lang="en-US" sz="900">
                <a:solidFill>
                  <a:srgbClr val="FF0000"/>
                </a:solidFill>
                <a:latin typeface="Arial" charset="0"/>
              </a:rPr>
              <a:t>Culham Sci Ctr</a:t>
            </a:r>
          </a:p>
          <a:p>
            <a:pPr algn="r">
              <a:spcBef>
                <a:spcPct val="8000"/>
              </a:spcBef>
              <a:spcAft>
                <a:spcPct val="8000"/>
              </a:spcAft>
            </a:pPr>
            <a:r>
              <a:rPr lang="en-US" sz="900">
                <a:solidFill>
                  <a:srgbClr val="FF0000"/>
                </a:solidFill>
                <a:latin typeface="Arial" charset="0"/>
              </a:rPr>
              <a:t>U St. Andrews</a:t>
            </a:r>
          </a:p>
          <a:p>
            <a:pPr algn="r">
              <a:spcBef>
                <a:spcPct val="8000"/>
              </a:spcBef>
              <a:spcAft>
                <a:spcPct val="8000"/>
              </a:spcAft>
            </a:pPr>
            <a:r>
              <a:rPr lang="en-US" sz="900">
                <a:solidFill>
                  <a:srgbClr val="FF0000"/>
                </a:solidFill>
                <a:latin typeface="Arial" charset="0"/>
              </a:rPr>
              <a:t>York U</a:t>
            </a:r>
          </a:p>
          <a:p>
            <a:pPr algn="r">
              <a:spcBef>
                <a:spcPct val="8000"/>
              </a:spcBef>
              <a:spcAft>
                <a:spcPct val="8000"/>
              </a:spcAft>
            </a:pPr>
            <a:r>
              <a:rPr lang="en-US" sz="900">
                <a:solidFill>
                  <a:srgbClr val="FF0000"/>
                </a:solidFill>
                <a:latin typeface="Arial" charset="0"/>
              </a:rPr>
              <a:t>Chubu U</a:t>
            </a:r>
          </a:p>
          <a:p>
            <a:pPr algn="r">
              <a:spcBef>
                <a:spcPct val="8000"/>
              </a:spcBef>
              <a:spcAft>
                <a:spcPct val="8000"/>
              </a:spcAft>
            </a:pPr>
            <a:r>
              <a:rPr lang="en-US" sz="900">
                <a:solidFill>
                  <a:srgbClr val="FF0000"/>
                </a:solidFill>
                <a:latin typeface="Arial" charset="0"/>
              </a:rPr>
              <a:t>Fukui U</a:t>
            </a:r>
          </a:p>
          <a:p>
            <a:pPr algn="r">
              <a:spcBef>
                <a:spcPct val="8000"/>
              </a:spcBef>
              <a:spcAft>
                <a:spcPct val="8000"/>
              </a:spcAft>
            </a:pPr>
            <a:r>
              <a:rPr lang="en-US" sz="900">
                <a:solidFill>
                  <a:srgbClr val="FF0000"/>
                </a:solidFill>
                <a:latin typeface="Arial" charset="0"/>
              </a:rPr>
              <a:t>Hiroshima U</a:t>
            </a:r>
          </a:p>
          <a:p>
            <a:pPr algn="r">
              <a:spcBef>
                <a:spcPct val="8000"/>
              </a:spcBef>
              <a:spcAft>
                <a:spcPct val="8000"/>
              </a:spcAft>
            </a:pPr>
            <a:r>
              <a:rPr lang="en-US" sz="900">
                <a:solidFill>
                  <a:srgbClr val="FF0000"/>
                </a:solidFill>
                <a:latin typeface="Arial" charset="0"/>
              </a:rPr>
              <a:t>Hyogo U</a:t>
            </a:r>
          </a:p>
          <a:p>
            <a:pPr algn="r">
              <a:spcBef>
                <a:spcPct val="8000"/>
              </a:spcBef>
              <a:spcAft>
                <a:spcPct val="8000"/>
              </a:spcAft>
            </a:pPr>
            <a:r>
              <a:rPr lang="en-US" sz="900">
                <a:solidFill>
                  <a:srgbClr val="FF0000"/>
                </a:solidFill>
                <a:latin typeface="Arial" charset="0"/>
              </a:rPr>
              <a:t>Kyoto U</a:t>
            </a:r>
          </a:p>
          <a:p>
            <a:pPr algn="r">
              <a:spcBef>
                <a:spcPct val="8000"/>
              </a:spcBef>
              <a:spcAft>
                <a:spcPct val="8000"/>
              </a:spcAft>
            </a:pPr>
            <a:r>
              <a:rPr lang="en-US" sz="900">
                <a:solidFill>
                  <a:srgbClr val="FF0000"/>
                </a:solidFill>
                <a:latin typeface="Arial" charset="0"/>
              </a:rPr>
              <a:t>Kyushu U</a:t>
            </a:r>
          </a:p>
          <a:p>
            <a:pPr algn="r">
              <a:spcBef>
                <a:spcPct val="8000"/>
              </a:spcBef>
              <a:spcAft>
                <a:spcPct val="8000"/>
              </a:spcAft>
            </a:pPr>
            <a:r>
              <a:rPr lang="en-US" sz="900">
                <a:solidFill>
                  <a:srgbClr val="FF0000"/>
                </a:solidFill>
                <a:latin typeface="Arial" charset="0"/>
              </a:rPr>
              <a:t>Kyushu Tokai U</a:t>
            </a:r>
          </a:p>
          <a:p>
            <a:pPr algn="r">
              <a:spcBef>
                <a:spcPct val="8000"/>
              </a:spcBef>
              <a:spcAft>
                <a:spcPct val="8000"/>
              </a:spcAft>
            </a:pPr>
            <a:r>
              <a:rPr lang="en-US" sz="900">
                <a:solidFill>
                  <a:srgbClr val="FF0000"/>
                </a:solidFill>
                <a:latin typeface="Arial" charset="0"/>
              </a:rPr>
              <a:t>NIFS</a:t>
            </a:r>
          </a:p>
          <a:p>
            <a:pPr algn="r">
              <a:spcBef>
                <a:spcPct val="8000"/>
              </a:spcBef>
              <a:spcAft>
                <a:spcPct val="8000"/>
              </a:spcAft>
            </a:pPr>
            <a:r>
              <a:rPr lang="en-US" sz="900">
                <a:solidFill>
                  <a:srgbClr val="FF0000"/>
                </a:solidFill>
                <a:latin typeface="Arial" charset="0"/>
              </a:rPr>
              <a:t>Niigata U</a:t>
            </a:r>
          </a:p>
          <a:p>
            <a:pPr algn="r">
              <a:spcBef>
                <a:spcPct val="8000"/>
              </a:spcBef>
              <a:spcAft>
                <a:spcPct val="8000"/>
              </a:spcAft>
            </a:pPr>
            <a:r>
              <a:rPr lang="en-US" sz="900">
                <a:solidFill>
                  <a:srgbClr val="FF0000"/>
                </a:solidFill>
                <a:latin typeface="Arial" charset="0"/>
              </a:rPr>
              <a:t>U Tokyo</a:t>
            </a:r>
          </a:p>
          <a:p>
            <a:pPr algn="r">
              <a:spcBef>
                <a:spcPct val="8000"/>
              </a:spcBef>
              <a:spcAft>
                <a:spcPct val="8000"/>
              </a:spcAft>
            </a:pPr>
            <a:r>
              <a:rPr lang="en-US" sz="900">
                <a:solidFill>
                  <a:srgbClr val="FF0000"/>
                </a:solidFill>
                <a:latin typeface="Arial" charset="0"/>
              </a:rPr>
              <a:t>JAEA</a:t>
            </a:r>
          </a:p>
          <a:p>
            <a:pPr algn="r">
              <a:spcBef>
                <a:spcPct val="8000"/>
              </a:spcBef>
              <a:spcAft>
                <a:spcPct val="8000"/>
              </a:spcAft>
            </a:pPr>
            <a:r>
              <a:rPr lang="en-US" sz="900">
                <a:solidFill>
                  <a:srgbClr val="FF0000"/>
                </a:solidFill>
                <a:latin typeface="Arial" charset="0"/>
              </a:rPr>
              <a:t>Tsukuba U</a:t>
            </a:r>
          </a:p>
          <a:p>
            <a:pPr algn="r">
              <a:spcBef>
                <a:spcPct val="8000"/>
              </a:spcBef>
              <a:spcAft>
                <a:spcPct val="8000"/>
              </a:spcAft>
            </a:pPr>
            <a:r>
              <a:rPr lang="en-US" sz="900">
                <a:solidFill>
                  <a:srgbClr val="FF0000"/>
                </a:solidFill>
                <a:latin typeface="Arial" charset="0"/>
              </a:rPr>
              <a:t>Hebrew U</a:t>
            </a:r>
          </a:p>
          <a:p>
            <a:pPr algn="r">
              <a:spcBef>
                <a:spcPct val="8000"/>
              </a:spcBef>
              <a:spcAft>
                <a:spcPct val="8000"/>
              </a:spcAft>
            </a:pPr>
            <a:r>
              <a:rPr lang="en-US" sz="900">
                <a:solidFill>
                  <a:srgbClr val="FF0000"/>
                </a:solidFill>
                <a:latin typeface="Arial" charset="0"/>
              </a:rPr>
              <a:t>Ioffe Inst</a:t>
            </a:r>
          </a:p>
          <a:p>
            <a:pPr algn="r">
              <a:spcBef>
                <a:spcPct val="8000"/>
              </a:spcBef>
              <a:spcAft>
                <a:spcPct val="8000"/>
              </a:spcAft>
            </a:pPr>
            <a:r>
              <a:rPr lang="en-US" sz="900">
                <a:solidFill>
                  <a:srgbClr val="FF0000"/>
                </a:solidFill>
                <a:latin typeface="Arial" charset="0"/>
              </a:rPr>
              <a:t>RRC Kurchatov Inst</a:t>
            </a:r>
          </a:p>
          <a:p>
            <a:pPr algn="r">
              <a:spcBef>
                <a:spcPct val="8000"/>
              </a:spcBef>
              <a:spcAft>
                <a:spcPct val="8000"/>
              </a:spcAft>
            </a:pPr>
            <a:r>
              <a:rPr lang="en-US" sz="900">
                <a:solidFill>
                  <a:srgbClr val="FF0000"/>
                </a:solidFill>
                <a:latin typeface="Arial" charset="0"/>
              </a:rPr>
              <a:t>TRINITI</a:t>
            </a:r>
          </a:p>
          <a:p>
            <a:pPr algn="r">
              <a:spcBef>
                <a:spcPct val="8000"/>
              </a:spcBef>
              <a:spcAft>
                <a:spcPct val="8000"/>
              </a:spcAft>
            </a:pPr>
            <a:r>
              <a:rPr lang="en-US" sz="900">
                <a:solidFill>
                  <a:srgbClr val="FF0000"/>
                </a:solidFill>
                <a:latin typeface="Arial" charset="0"/>
              </a:rPr>
              <a:t>NFRI</a:t>
            </a:r>
          </a:p>
          <a:p>
            <a:pPr algn="r">
              <a:spcBef>
                <a:spcPct val="8000"/>
              </a:spcBef>
              <a:spcAft>
                <a:spcPct val="8000"/>
              </a:spcAft>
            </a:pPr>
            <a:r>
              <a:rPr lang="en-US" sz="900">
                <a:solidFill>
                  <a:srgbClr val="FF0000"/>
                </a:solidFill>
                <a:latin typeface="Arial" charset="0"/>
              </a:rPr>
              <a:t>KAIST</a:t>
            </a:r>
          </a:p>
          <a:p>
            <a:pPr algn="r">
              <a:spcBef>
                <a:spcPct val="8000"/>
              </a:spcBef>
              <a:spcAft>
                <a:spcPct val="8000"/>
              </a:spcAft>
            </a:pPr>
            <a:r>
              <a:rPr lang="en-US" sz="900">
                <a:solidFill>
                  <a:srgbClr val="FF0000"/>
                </a:solidFill>
                <a:latin typeface="Arial" charset="0"/>
              </a:rPr>
              <a:t>POSTECH</a:t>
            </a:r>
          </a:p>
          <a:p>
            <a:pPr algn="r">
              <a:spcBef>
                <a:spcPct val="8000"/>
              </a:spcBef>
              <a:spcAft>
                <a:spcPct val="8000"/>
              </a:spcAft>
            </a:pPr>
            <a:r>
              <a:rPr lang="en-US" sz="900">
                <a:solidFill>
                  <a:srgbClr val="FF0000"/>
                </a:solidFill>
                <a:latin typeface="Arial" charset="0"/>
              </a:rPr>
              <a:t>SNU</a:t>
            </a:r>
          </a:p>
          <a:p>
            <a:pPr algn="r">
              <a:spcBef>
                <a:spcPct val="8000"/>
              </a:spcBef>
              <a:spcAft>
                <a:spcPct val="8000"/>
              </a:spcAft>
            </a:pPr>
            <a:r>
              <a:rPr lang="en-US" sz="900">
                <a:solidFill>
                  <a:srgbClr val="FF0000"/>
                </a:solidFill>
                <a:latin typeface="Arial" charset="0"/>
              </a:rPr>
              <a:t>ASIPP</a:t>
            </a:r>
          </a:p>
          <a:p>
            <a:pPr algn="r">
              <a:spcBef>
                <a:spcPct val="8000"/>
              </a:spcBef>
              <a:spcAft>
                <a:spcPct val="8000"/>
              </a:spcAft>
            </a:pPr>
            <a:r>
              <a:rPr lang="en-US" sz="900">
                <a:solidFill>
                  <a:srgbClr val="FF0000"/>
                </a:solidFill>
                <a:latin typeface="Arial" charset="0"/>
              </a:rPr>
              <a:t>ENEA, Frascati</a:t>
            </a:r>
          </a:p>
          <a:p>
            <a:pPr algn="r">
              <a:spcBef>
                <a:spcPct val="8000"/>
              </a:spcBef>
              <a:spcAft>
                <a:spcPct val="8000"/>
              </a:spcAft>
            </a:pPr>
            <a:r>
              <a:rPr lang="en-US" sz="900">
                <a:solidFill>
                  <a:srgbClr val="FF0000"/>
                </a:solidFill>
                <a:latin typeface="Arial" charset="0"/>
              </a:rPr>
              <a:t>CEA, Cadarache</a:t>
            </a:r>
          </a:p>
          <a:p>
            <a:pPr algn="r">
              <a:spcBef>
                <a:spcPct val="8000"/>
              </a:spcBef>
              <a:spcAft>
                <a:spcPct val="8000"/>
              </a:spcAft>
            </a:pPr>
            <a:r>
              <a:rPr lang="en-US" sz="900">
                <a:solidFill>
                  <a:srgbClr val="FF0000"/>
                </a:solidFill>
                <a:latin typeface="Arial" charset="0"/>
              </a:rPr>
              <a:t>IPP, Jülich</a:t>
            </a:r>
          </a:p>
          <a:p>
            <a:pPr algn="r">
              <a:spcBef>
                <a:spcPct val="8000"/>
              </a:spcBef>
              <a:spcAft>
                <a:spcPct val="8000"/>
              </a:spcAft>
            </a:pPr>
            <a:r>
              <a:rPr lang="en-US" sz="900">
                <a:solidFill>
                  <a:srgbClr val="FF0000"/>
                </a:solidFill>
                <a:latin typeface="Arial" charset="0"/>
              </a:rPr>
              <a:t>IPP, Garching</a:t>
            </a:r>
          </a:p>
          <a:p>
            <a:pPr algn="r">
              <a:spcBef>
                <a:spcPct val="8000"/>
              </a:spcBef>
              <a:spcAft>
                <a:spcPct val="8000"/>
              </a:spcAft>
            </a:pPr>
            <a:r>
              <a:rPr lang="en-US" sz="900">
                <a:solidFill>
                  <a:srgbClr val="FF0000"/>
                </a:solidFill>
                <a:latin typeface="Arial" charset="0"/>
              </a:rPr>
              <a:t>ASCR, Czech Rep</a:t>
            </a:r>
          </a:p>
        </p:txBody>
      </p: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pic>
        <p:nvPicPr>
          <p:cNvPr id="15409" name="Picture 3" descr="C:\Users\jmenard\Desktop\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4292600"/>
            <a:ext cx="3078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48" descr="ppi221.tmp"/>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77800" y="2044700"/>
            <a:ext cx="13335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1" name="Text Box 152"/>
          <p:cNvSpPr txBox="1">
            <a:spLocks noChangeArrowheads="1"/>
          </p:cNvSpPr>
          <p:nvPr/>
        </p:nvSpPr>
        <p:spPr bwMode="auto">
          <a:xfrm>
            <a:off x="190500" y="2171700"/>
            <a:ext cx="1257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5000"/>
              </a:spcBef>
              <a:spcAft>
                <a:spcPct val="5000"/>
              </a:spcAft>
            </a:pPr>
            <a:r>
              <a:rPr lang="en-US" sz="900">
                <a:solidFill>
                  <a:srgbClr val="0000FF"/>
                </a:solidFill>
                <a:latin typeface="Arial" charset="0"/>
              </a:rPr>
              <a:t>Columbia U</a:t>
            </a:r>
          </a:p>
          <a:p>
            <a:pPr>
              <a:spcBef>
                <a:spcPct val="5000"/>
              </a:spcBef>
              <a:spcAft>
                <a:spcPct val="5000"/>
              </a:spcAft>
            </a:pPr>
            <a:r>
              <a:rPr lang="en-US" sz="900">
                <a:solidFill>
                  <a:srgbClr val="0000FF"/>
                </a:solidFill>
                <a:latin typeface="Arial" charset="0"/>
              </a:rPr>
              <a:t>CompX</a:t>
            </a:r>
          </a:p>
          <a:p>
            <a:pPr>
              <a:spcBef>
                <a:spcPct val="5000"/>
              </a:spcBef>
              <a:spcAft>
                <a:spcPct val="5000"/>
              </a:spcAft>
            </a:pPr>
            <a:r>
              <a:rPr lang="en-US" sz="900">
                <a:solidFill>
                  <a:srgbClr val="0000FF"/>
                </a:solidFill>
                <a:latin typeface="Arial" charset="0"/>
              </a:rPr>
              <a:t>General Atomics</a:t>
            </a:r>
          </a:p>
          <a:p>
            <a:pPr>
              <a:spcBef>
                <a:spcPct val="5000"/>
              </a:spcBef>
              <a:spcAft>
                <a:spcPct val="5000"/>
              </a:spcAft>
            </a:pPr>
            <a:r>
              <a:rPr lang="en-US" sz="900">
                <a:solidFill>
                  <a:srgbClr val="0000FF"/>
                </a:solidFill>
                <a:latin typeface="Arial" charset="0"/>
              </a:rPr>
              <a:t>FIU</a:t>
            </a:r>
          </a:p>
          <a:p>
            <a:pPr>
              <a:spcBef>
                <a:spcPct val="5000"/>
              </a:spcBef>
              <a:spcAft>
                <a:spcPct val="5000"/>
              </a:spcAft>
            </a:pPr>
            <a:r>
              <a:rPr lang="en-US" sz="900">
                <a:solidFill>
                  <a:srgbClr val="0000FF"/>
                </a:solidFill>
                <a:latin typeface="Arial" charset="0"/>
              </a:rPr>
              <a:t>INL</a:t>
            </a:r>
          </a:p>
          <a:p>
            <a:pPr>
              <a:spcBef>
                <a:spcPct val="5000"/>
              </a:spcBef>
              <a:spcAft>
                <a:spcPct val="5000"/>
              </a:spcAft>
            </a:pPr>
            <a:r>
              <a:rPr lang="en-US" sz="900">
                <a:solidFill>
                  <a:srgbClr val="0000FF"/>
                </a:solidFill>
                <a:latin typeface="Arial" charset="0"/>
              </a:rPr>
              <a:t>Johns Hopkins U</a:t>
            </a:r>
          </a:p>
          <a:p>
            <a:pPr>
              <a:spcBef>
                <a:spcPct val="5000"/>
              </a:spcBef>
              <a:spcAft>
                <a:spcPct val="5000"/>
              </a:spcAft>
            </a:pPr>
            <a:r>
              <a:rPr lang="en-US" sz="900">
                <a:solidFill>
                  <a:srgbClr val="0000FF"/>
                </a:solidFill>
                <a:latin typeface="Arial" charset="0"/>
              </a:rPr>
              <a:t>LANL</a:t>
            </a:r>
          </a:p>
          <a:p>
            <a:pPr>
              <a:spcBef>
                <a:spcPct val="5000"/>
              </a:spcBef>
              <a:spcAft>
                <a:spcPct val="5000"/>
              </a:spcAft>
            </a:pPr>
            <a:r>
              <a:rPr lang="en-US" sz="900">
                <a:solidFill>
                  <a:srgbClr val="0000FF"/>
                </a:solidFill>
                <a:latin typeface="Arial" charset="0"/>
              </a:rPr>
              <a:t>LLNL</a:t>
            </a:r>
          </a:p>
          <a:p>
            <a:pPr>
              <a:spcBef>
                <a:spcPct val="5000"/>
              </a:spcBef>
              <a:spcAft>
                <a:spcPct val="5000"/>
              </a:spcAft>
            </a:pPr>
            <a:r>
              <a:rPr lang="en-US" sz="900">
                <a:solidFill>
                  <a:srgbClr val="0000FF"/>
                </a:solidFill>
                <a:latin typeface="Arial" charset="0"/>
              </a:rPr>
              <a:t>Lodestar</a:t>
            </a:r>
          </a:p>
          <a:p>
            <a:pPr>
              <a:spcBef>
                <a:spcPct val="5000"/>
              </a:spcBef>
              <a:spcAft>
                <a:spcPct val="5000"/>
              </a:spcAft>
            </a:pPr>
            <a:r>
              <a:rPr lang="en-US" sz="900">
                <a:solidFill>
                  <a:srgbClr val="0000FF"/>
                </a:solidFill>
                <a:latin typeface="Arial" charset="0"/>
              </a:rPr>
              <a:t>MIT</a:t>
            </a:r>
          </a:p>
          <a:p>
            <a:pPr>
              <a:spcBef>
                <a:spcPct val="5000"/>
              </a:spcBef>
              <a:spcAft>
                <a:spcPct val="5000"/>
              </a:spcAft>
            </a:pPr>
            <a:r>
              <a:rPr lang="en-US" sz="900">
                <a:solidFill>
                  <a:srgbClr val="0000FF"/>
                </a:solidFill>
                <a:latin typeface="Arial" charset="0"/>
              </a:rPr>
              <a:t>Nova Photonics</a:t>
            </a:r>
          </a:p>
          <a:p>
            <a:pPr>
              <a:spcBef>
                <a:spcPct val="5000"/>
              </a:spcBef>
              <a:spcAft>
                <a:spcPct val="5000"/>
              </a:spcAft>
            </a:pPr>
            <a:r>
              <a:rPr lang="en-US" sz="900">
                <a:solidFill>
                  <a:srgbClr val="0000FF"/>
                </a:solidFill>
                <a:latin typeface="Arial" charset="0"/>
              </a:rPr>
              <a:t>New York U</a:t>
            </a:r>
          </a:p>
          <a:p>
            <a:pPr>
              <a:spcBef>
                <a:spcPct val="5000"/>
              </a:spcBef>
              <a:spcAft>
                <a:spcPct val="5000"/>
              </a:spcAft>
            </a:pPr>
            <a:r>
              <a:rPr lang="en-US" sz="900">
                <a:solidFill>
                  <a:srgbClr val="0000FF"/>
                </a:solidFill>
                <a:latin typeface="Arial" charset="0"/>
              </a:rPr>
              <a:t>ORNL</a:t>
            </a:r>
          </a:p>
          <a:p>
            <a:pPr>
              <a:spcBef>
                <a:spcPct val="5000"/>
              </a:spcBef>
              <a:spcAft>
                <a:spcPct val="5000"/>
              </a:spcAft>
            </a:pPr>
            <a:r>
              <a:rPr lang="en-US" sz="900">
                <a:solidFill>
                  <a:srgbClr val="0000FF"/>
                </a:solidFill>
                <a:latin typeface="Arial" charset="0"/>
              </a:rPr>
              <a:t>PPPL</a:t>
            </a:r>
          </a:p>
          <a:p>
            <a:pPr>
              <a:spcBef>
                <a:spcPct val="5000"/>
              </a:spcBef>
              <a:spcAft>
                <a:spcPct val="5000"/>
              </a:spcAft>
            </a:pPr>
            <a:r>
              <a:rPr lang="en-US" sz="900">
                <a:solidFill>
                  <a:srgbClr val="0000FF"/>
                </a:solidFill>
                <a:latin typeface="Arial" charset="0"/>
              </a:rPr>
              <a:t>Princeton U</a:t>
            </a:r>
          </a:p>
          <a:p>
            <a:pPr>
              <a:spcBef>
                <a:spcPct val="5000"/>
              </a:spcBef>
              <a:spcAft>
                <a:spcPct val="5000"/>
              </a:spcAft>
            </a:pPr>
            <a:r>
              <a:rPr lang="en-US" sz="900">
                <a:solidFill>
                  <a:srgbClr val="0000FF"/>
                </a:solidFill>
                <a:latin typeface="Arial" charset="0"/>
              </a:rPr>
              <a:t>Purdue U</a:t>
            </a:r>
          </a:p>
          <a:p>
            <a:pPr>
              <a:spcBef>
                <a:spcPct val="5000"/>
              </a:spcBef>
              <a:spcAft>
                <a:spcPct val="5000"/>
              </a:spcAft>
            </a:pPr>
            <a:r>
              <a:rPr lang="en-US" sz="900">
                <a:solidFill>
                  <a:srgbClr val="0000FF"/>
                </a:solidFill>
                <a:latin typeface="Arial" charset="0"/>
              </a:rPr>
              <a:t>SNL</a:t>
            </a:r>
          </a:p>
          <a:p>
            <a:pPr>
              <a:spcBef>
                <a:spcPct val="5000"/>
              </a:spcBef>
              <a:spcAft>
                <a:spcPct val="5000"/>
              </a:spcAft>
            </a:pPr>
            <a:r>
              <a:rPr lang="en-US" sz="900">
                <a:solidFill>
                  <a:srgbClr val="0000FF"/>
                </a:solidFill>
                <a:latin typeface="Arial" charset="0"/>
              </a:rPr>
              <a:t>Think Tank, Inc.</a:t>
            </a:r>
          </a:p>
          <a:p>
            <a:pPr>
              <a:spcBef>
                <a:spcPct val="5000"/>
              </a:spcBef>
              <a:spcAft>
                <a:spcPct val="5000"/>
              </a:spcAft>
            </a:pPr>
            <a:r>
              <a:rPr lang="en-US" sz="900">
                <a:solidFill>
                  <a:srgbClr val="0000FF"/>
                </a:solidFill>
                <a:latin typeface="Arial" charset="0"/>
              </a:rPr>
              <a:t>UC Davis</a:t>
            </a:r>
          </a:p>
          <a:p>
            <a:pPr>
              <a:spcBef>
                <a:spcPct val="5000"/>
              </a:spcBef>
              <a:spcAft>
                <a:spcPct val="5000"/>
              </a:spcAft>
            </a:pPr>
            <a:r>
              <a:rPr lang="en-US" sz="900">
                <a:solidFill>
                  <a:srgbClr val="0000FF"/>
                </a:solidFill>
                <a:latin typeface="Arial" charset="0"/>
              </a:rPr>
              <a:t>UC Irvine</a:t>
            </a:r>
          </a:p>
          <a:p>
            <a:pPr>
              <a:spcBef>
                <a:spcPct val="5000"/>
              </a:spcBef>
              <a:spcAft>
                <a:spcPct val="5000"/>
              </a:spcAft>
            </a:pPr>
            <a:r>
              <a:rPr lang="en-US" sz="900">
                <a:solidFill>
                  <a:srgbClr val="0000FF"/>
                </a:solidFill>
                <a:latin typeface="Arial" charset="0"/>
              </a:rPr>
              <a:t>UCLA</a:t>
            </a:r>
          </a:p>
          <a:p>
            <a:pPr>
              <a:spcBef>
                <a:spcPct val="5000"/>
              </a:spcBef>
              <a:spcAft>
                <a:spcPct val="5000"/>
              </a:spcAft>
            </a:pPr>
            <a:r>
              <a:rPr lang="en-US" sz="900">
                <a:solidFill>
                  <a:srgbClr val="0000FF"/>
                </a:solidFill>
                <a:latin typeface="Arial" charset="0"/>
              </a:rPr>
              <a:t>UCSD</a:t>
            </a:r>
          </a:p>
          <a:p>
            <a:pPr>
              <a:spcBef>
                <a:spcPct val="5000"/>
              </a:spcBef>
              <a:spcAft>
                <a:spcPct val="5000"/>
              </a:spcAft>
            </a:pPr>
            <a:r>
              <a:rPr lang="en-US" sz="900">
                <a:solidFill>
                  <a:srgbClr val="0000FF"/>
                </a:solidFill>
                <a:latin typeface="Arial" charset="0"/>
              </a:rPr>
              <a:t>U Colorado</a:t>
            </a:r>
          </a:p>
          <a:p>
            <a:pPr>
              <a:spcBef>
                <a:spcPct val="5000"/>
              </a:spcBef>
              <a:spcAft>
                <a:spcPct val="5000"/>
              </a:spcAft>
            </a:pPr>
            <a:r>
              <a:rPr lang="en-US" sz="900">
                <a:solidFill>
                  <a:srgbClr val="0000FF"/>
                </a:solidFill>
                <a:latin typeface="Arial" charset="0"/>
              </a:rPr>
              <a:t>U Illinois</a:t>
            </a:r>
          </a:p>
          <a:p>
            <a:pPr>
              <a:spcBef>
                <a:spcPct val="5000"/>
              </a:spcBef>
              <a:spcAft>
                <a:spcPct val="5000"/>
              </a:spcAft>
            </a:pPr>
            <a:r>
              <a:rPr lang="en-US" sz="900">
                <a:solidFill>
                  <a:srgbClr val="0000FF"/>
                </a:solidFill>
                <a:latin typeface="Arial" charset="0"/>
              </a:rPr>
              <a:t>U Maryland</a:t>
            </a:r>
          </a:p>
          <a:p>
            <a:pPr>
              <a:spcBef>
                <a:spcPct val="5000"/>
              </a:spcBef>
              <a:spcAft>
                <a:spcPct val="5000"/>
              </a:spcAft>
            </a:pPr>
            <a:r>
              <a:rPr lang="en-US" sz="900">
                <a:solidFill>
                  <a:srgbClr val="0000FF"/>
                </a:solidFill>
                <a:latin typeface="Arial" charset="0"/>
              </a:rPr>
              <a:t>U Rochester</a:t>
            </a:r>
          </a:p>
          <a:p>
            <a:pPr>
              <a:spcBef>
                <a:spcPct val="5000"/>
              </a:spcBef>
              <a:spcAft>
                <a:spcPct val="5000"/>
              </a:spcAft>
            </a:pPr>
            <a:r>
              <a:rPr lang="en-US" sz="900">
                <a:solidFill>
                  <a:srgbClr val="0000FF"/>
                </a:solidFill>
                <a:latin typeface="Arial" charset="0"/>
              </a:rPr>
              <a:t>U Washington</a:t>
            </a:r>
          </a:p>
          <a:p>
            <a:pPr>
              <a:spcBef>
                <a:spcPct val="5000"/>
              </a:spcBef>
              <a:spcAft>
                <a:spcPct val="5000"/>
              </a:spcAft>
            </a:pPr>
            <a:r>
              <a:rPr lang="en-US" sz="900">
                <a:solidFill>
                  <a:srgbClr val="0000FF"/>
                </a:solidFill>
                <a:latin typeface="Arial" charset="0"/>
              </a:rPr>
              <a:t>U Wisconsin</a:t>
            </a:r>
          </a:p>
        </p:txBody>
      </p:sp>
      <p:pic>
        <p:nvPicPr>
          <p:cNvPr id="15415"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4089400"/>
            <a:ext cx="2274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Connector 58"/>
          <p:cNvCxnSpPr>
            <a:cxnSpLocks noChangeShapeType="1"/>
          </p:cNvCxnSpPr>
          <p:nvPr/>
        </p:nvCxnSpPr>
        <p:spPr bwMode="auto">
          <a:xfrm>
            <a:off x="0" y="88900"/>
            <a:ext cx="914400" cy="0"/>
          </a:xfrm>
          <a:prstGeom prst="line">
            <a:avLst/>
          </a:prstGeom>
          <a:noFill/>
          <a:ln w="0">
            <a:solidFill>
              <a:srgbClr val="FBFFFF"/>
            </a:solidFill>
            <a:round/>
            <a:headEnd/>
            <a:tailEnd/>
          </a:ln>
        </p:spPr>
      </p:cxnSp>
      <p:cxnSp>
        <p:nvCxnSpPr>
          <p:cNvPr id="57" name="Straight Connector 25"/>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59" name="Line 150"/>
          <p:cNvSpPr>
            <a:spLocks noChangeShapeType="1"/>
          </p:cNvSpPr>
          <p:nvPr/>
        </p:nvSpPr>
        <p:spPr bwMode="auto">
          <a:xfrm>
            <a:off x="0" y="88900"/>
            <a:ext cx="914400" cy="0"/>
          </a:xfrm>
          <a:prstGeom prst="line">
            <a:avLst/>
          </a:prstGeom>
          <a:noFill/>
          <a:ln w="0">
            <a:solidFill>
              <a:srgbClr val="FB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60" name="Straight Connector 26"/>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1" name="Line 131"/>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62" name="Straight Connector 27"/>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3" name="Straight Connector 28"/>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4" name="Line 132"/>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65" name="Straight Connector 29"/>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6" name="Straight Connector 30"/>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67" name="Line 133"/>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68" name="Straight Connector 31"/>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69" name="Straight Connector 32"/>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0" name="Line 134"/>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71" name="Straight Connector 33"/>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2" name="Line 138"/>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73" name="Straight Connector 34"/>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4" name="Line 139"/>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75" name="Straight Connector 35"/>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6" name="Line 143"/>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77" name="Straight Connector 36"/>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78" name="Line 144"/>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79" name="Straight Connector 37"/>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0" name="Line 145"/>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81" name="Straight Connector 38"/>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2" name="Line 146"/>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83" name="Straight Connector 39"/>
          <p:cNvCxnSpPr>
            <a:cxnSpLocks noChangeShapeType="1"/>
          </p:cNvCxnSpPr>
          <p:nvPr/>
        </p:nvCxnSpPr>
        <p:spPr bwMode="auto">
          <a:xfrm>
            <a:off x="0" y="88900"/>
            <a:ext cx="457200" cy="0"/>
          </a:xfrm>
          <a:prstGeom prst="line">
            <a:avLst/>
          </a:prstGeom>
          <a:noFill/>
          <a:ln w="0">
            <a:solidFill>
              <a:srgbClr val="FEFFFF"/>
            </a:solidFill>
            <a:round/>
            <a:headEnd/>
            <a:tailEnd/>
          </a:ln>
        </p:spPr>
      </p:cxnSp>
      <p:pic>
        <p:nvPicPr>
          <p:cNvPr id="84" name="Picture 127"/>
          <p:cNvPicPr>
            <a:picLocks noChangeAspect="1" noChangeArrowheads="1"/>
          </p:cNvPicPr>
          <p:nvPr/>
        </p:nvPicPr>
        <p:blipFill>
          <a:blip r:embed="rId7" cstate="print"/>
          <a:srcRect/>
          <a:stretch>
            <a:fillRect/>
          </a:stretch>
        </p:blipFill>
        <p:spPr bwMode="auto">
          <a:xfrm>
            <a:off x="0" y="87312"/>
            <a:ext cx="9144000" cy="839788"/>
          </a:xfrm>
          <a:prstGeom prst="rect">
            <a:avLst/>
          </a:prstGeom>
          <a:noFill/>
          <a:ln w="15875">
            <a:noFill/>
            <a:miter lim="800000"/>
            <a:headEnd/>
            <a:tailEnd/>
          </a:ln>
        </p:spPr>
      </p:pic>
      <p:cxnSp>
        <p:nvCxnSpPr>
          <p:cNvPr id="85" name="Straight Connector 40"/>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6" name="Line 147"/>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87" name="Straight Connector 41"/>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88" name="Text Box 128"/>
          <p:cNvSpPr txBox="1">
            <a:spLocks noChangeArrowheads="1"/>
          </p:cNvSpPr>
          <p:nvPr/>
        </p:nvSpPr>
        <p:spPr bwMode="auto">
          <a:xfrm>
            <a:off x="838200" y="1984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ea typeface="Arial" charset="0"/>
                <a:cs typeface="+mn-cs"/>
              </a:rPr>
              <a:t>NSTX-U</a:t>
            </a:r>
          </a:p>
        </p:txBody>
      </p:sp>
      <p:cxnSp>
        <p:nvCxnSpPr>
          <p:cNvPr id="89" name="Straight Connector 42"/>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0" name="Line 148"/>
          <p:cNvSpPr>
            <a:spLocks noChangeShapeType="1"/>
          </p:cNvSpPr>
          <p:nvPr/>
        </p:nvSpPr>
        <p:spPr bwMode="auto">
          <a:xfrm>
            <a:off x="0" y="88900"/>
            <a:ext cx="457200" cy="0"/>
          </a:xfrm>
          <a:prstGeom prst="line">
            <a:avLst/>
          </a:prstGeom>
          <a:noFill/>
          <a:ln w="0">
            <a:solidFill>
              <a:srgbClr val="FE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91" name="Straight Connector 43"/>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2" name="Rectangle 129"/>
          <p:cNvSpPr>
            <a:spLocks noChangeArrowheads="1"/>
          </p:cNvSpPr>
          <p:nvPr/>
        </p:nvSpPr>
        <p:spPr bwMode="auto">
          <a:xfrm>
            <a:off x="3651250" y="317500"/>
            <a:ext cx="1530350" cy="381000"/>
          </a:xfrm>
          <a:prstGeom prst="rect">
            <a:avLst/>
          </a:prstGeom>
          <a:noFill/>
          <a:ln w="9525">
            <a:noFill/>
            <a:miter lim="800000"/>
            <a:headEnd/>
            <a:tailEnd/>
          </a:ln>
        </p:spPr>
        <p:txBody>
          <a:bodyPr lIns="0" tIns="0" rIns="0" bIns="0" anchor="ctr"/>
          <a:lstStyle/>
          <a:p>
            <a:pPr algn="r" eaLnBrk="0" hangingPunct="0">
              <a:spcBef>
                <a:spcPct val="20000"/>
              </a:spcBef>
            </a:pPr>
            <a:r>
              <a:rPr lang="en-US" sz="1800" dirty="0">
                <a:solidFill>
                  <a:srgbClr val="3333CC"/>
                </a:solidFill>
                <a:latin typeface="Arial" pitchFamily="34" charset="0"/>
                <a:ea typeface="ＭＳ Ｐゴシック" charset="0"/>
              </a:rPr>
              <a:t>Supported by   </a:t>
            </a:r>
          </a:p>
        </p:txBody>
      </p:sp>
      <p:cxnSp>
        <p:nvCxnSpPr>
          <p:cNvPr id="93" name="Straight Connector 44"/>
          <p:cNvCxnSpPr>
            <a:cxnSpLocks noChangeShapeType="1"/>
          </p:cNvCxnSpPr>
          <p:nvPr/>
        </p:nvCxnSpPr>
        <p:spPr bwMode="auto">
          <a:xfrm>
            <a:off x="0" y="88900"/>
            <a:ext cx="457200" cy="0"/>
          </a:xfrm>
          <a:prstGeom prst="line">
            <a:avLst/>
          </a:prstGeom>
          <a:noFill/>
          <a:ln w="0">
            <a:solidFill>
              <a:srgbClr val="FEFFFF"/>
            </a:solidFill>
            <a:round/>
            <a:headEnd/>
            <a:tailEnd/>
          </a:ln>
        </p:spPr>
      </p:cxnSp>
      <p:sp>
        <p:nvSpPr>
          <p:cNvPr id="94" name="Line 149"/>
          <p:cNvSpPr>
            <a:spLocks noChangeShapeType="1"/>
          </p:cNvSpPr>
          <p:nvPr/>
        </p:nvSpPr>
        <p:spPr bwMode="auto">
          <a:xfrm>
            <a:off x="0" y="88900"/>
            <a:ext cx="0" cy="457200"/>
          </a:xfrm>
          <a:prstGeom prst="line">
            <a:avLst/>
          </a:prstGeom>
          <a:noFill/>
          <a:ln w="0">
            <a:solidFill>
              <a:srgbClr val="FDFFFF"/>
            </a:solidFill>
            <a:round/>
            <a:headEnd/>
            <a:tailEnd/>
          </a:ln>
        </p:spPr>
        <p:txBody>
          <a:bodyPr wrap="none" lIns="0" tIns="0" rIns="0" bIns="0" anchor="ctr"/>
          <a:lstStyle/>
          <a:p>
            <a:pPr>
              <a:spcBef>
                <a:spcPct val="20000"/>
              </a:spcBef>
              <a:buFontTx/>
              <a:buChar char="•"/>
            </a:pPr>
            <a:endParaRPr lang="en-US">
              <a:ea typeface="ＭＳ Ｐゴシック" charset="0"/>
            </a:endParaRPr>
          </a:p>
        </p:txBody>
      </p:sp>
      <p:cxnSp>
        <p:nvCxnSpPr>
          <p:cNvPr id="95" name="Straight Connector 45"/>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6" name="Straight Connector 49"/>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7" name="Straight Connector 50"/>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8" name="Straight Connector 54"/>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99" name="Straight Connector 55"/>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100" name="Straight Connector 56"/>
          <p:cNvCxnSpPr>
            <a:cxnSpLocks noChangeShapeType="1"/>
          </p:cNvCxnSpPr>
          <p:nvPr/>
        </p:nvCxnSpPr>
        <p:spPr bwMode="auto">
          <a:xfrm>
            <a:off x="0" y="88900"/>
            <a:ext cx="457200" cy="0"/>
          </a:xfrm>
          <a:prstGeom prst="line">
            <a:avLst/>
          </a:prstGeom>
          <a:noFill/>
          <a:ln w="0">
            <a:solidFill>
              <a:srgbClr val="FEFFFF"/>
            </a:solidFill>
            <a:round/>
            <a:headEnd/>
            <a:tailEnd/>
          </a:ln>
        </p:spPr>
      </p:cxnSp>
      <p:cxnSp>
        <p:nvCxnSpPr>
          <p:cNvPr id="101" name="Straight Connector 57"/>
          <p:cNvCxnSpPr>
            <a:cxnSpLocks noChangeShapeType="1"/>
          </p:cNvCxnSpPr>
          <p:nvPr/>
        </p:nvCxnSpPr>
        <p:spPr bwMode="auto">
          <a:xfrm>
            <a:off x="0" y="88900"/>
            <a:ext cx="0" cy="457200"/>
          </a:xfrm>
          <a:prstGeom prst="line">
            <a:avLst/>
          </a:prstGeom>
          <a:noFill/>
          <a:ln w="0">
            <a:solidFill>
              <a:srgbClr val="FDFFFF"/>
            </a:solidFill>
            <a:round/>
            <a:headEnd/>
            <a:tailEnd/>
          </a:ln>
        </p:spPr>
      </p:cxnSp>
    </p:spTree>
    <p:extLst>
      <p:ext uri="{BB962C8B-B14F-4D97-AF65-F5344CB8AC3E}">
        <p14:creationId xmlns:p14="http://schemas.microsoft.com/office/powerpoint/2010/main" val="1856704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2"/>
          <p:cNvSpPr>
            <a:spLocks noGrp="1"/>
          </p:cNvSpPr>
          <p:nvPr>
            <p:ph idx="1"/>
          </p:nvPr>
        </p:nvSpPr>
        <p:spPr>
          <a:xfrm>
            <a:off x="185738" y="1150938"/>
            <a:ext cx="8742362" cy="4995862"/>
          </a:xfrm>
        </p:spPr>
        <p:txBody>
          <a:bodyPr/>
          <a:lstStyle/>
          <a:p>
            <a:pPr>
              <a:spcAft>
                <a:spcPts val="2400"/>
              </a:spcAft>
            </a:pPr>
            <a:r>
              <a:rPr lang="en-US" sz="2800" b="1" dirty="0" smtClean="0">
                <a:latin typeface="Arial" charset="0"/>
                <a:ea typeface="ヒラギノ角ゴ Pro W3" charset="0"/>
                <a:cs typeface="ヒラギノ角ゴ Pro W3" charset="0"/>
              </a:rPr>
              <a:t>Upgrade Project Status</a:t>
            </a:r>
          </a:p>
          <a:p>
            <a:pPr>
              <a:spcAft>
                <a:spcPts val="2400"/>
              </a:spcAft>
            </a:pPr>
            <a:r>
              <a:rPr lang="en-US" sz="2800" b="1" dirty="0" smtClean="0">
                <a:latin typeface="Arial" charset="0"/>
                <a:ea typeface="ヒラギノ角ゴ Pro W3" charset="0"/>
                <a:cs typeface="ヒラギノ角ゴ Pro W3" charset="0"/>
              </a:rPr>
              <a:t>Preparation toward Operation</a:t>
            </a:r>
          </a:p>
          <a:p>
            <a:pPr>
              <a:spcAft>
                <a:spcPts val="2400"/>
              </a:spcAft>
            </a:pPr>
            <a:r>
              <a:rPr lang="en-US" sz="2800" b="1" dirty="0" smtClean="0">
                <a:latin typeface="Arial" charset="0"/>
                <a:ea typeface="ヒラギノ角ゴ Pro W3" charset="0"/>
                <a:cs typeface="ヒラギノ角ゴ Pro W3" charset="0"/>
              </a:rPr>
              <a:t>Research Operation Schedule </a:t>
            </a:r>
          </a:p>
          <a:p>
            <a:pPr>
              <a:spcAft>
                <a:spcPts val="2400"/>
              </a:spcAft>
            </a:pPr>
            <a:r>
              <a:rPr lang="en-US" sz="2800" b="1" dirty="0" smtClean="0">
                <a:latin typeface="Arial" charset="0"/>
                <a:ea typeface="ヒラギノ角ゴ Pro W3" charset="0"/>
                <a:cs typeface="ヒラギノ角ゴ Pro W3" charset="0"/>
              </a:rPr>
              <a:t>NSTX-U Organization</a:t>
            </a:r>
            <a:endParaRPr lang="en-US" sz="2800" b="1" dirty="0">
              <a:latin typeface="Arial" charset="0"/>
              <a:ea typeface="ヒラギノ角ゴ Pro W3" charset="0"/>
              <a:cs typeface="ヒラギノ角ゴ Pro W3" charset="0"/>
            </a:endParaRPr>
          </a:p>
          <a:p>
            <a:pPr>
              <a:spcAft>
                <a:spcPts val="2400"/>
              </a:spcAft>
            </a:pPr>
            <a:r>
              <a:rPr lang="en-US" sz="2800" b="1" dirty="0" smtClean="0">
                <a:latin typeface="Arial" charset="0"/>
                <a:ea typeface="ヒラギノ角ゴ Pro W3" charset="0"/>
                <a:cs typeface="ヒラギノ角ゴ Pro W3" charset="0"/>
              </a:rPr>
              <a:t>Summary</a:t>
            </a:r>
            <a:endParaRPr lang="en-US" sz="2800" b="1" dirty="0">
              <a:latin typeface="Arial" charset="0"/>
              <a:ea typeface="ヒラギノ角ゴ Pro W3" charset="0"/>
              <a:cs typeface="ヒラギノ角ゴ Pro W3" charset="0"/>
            </a:endParaRPr>
          </a:p>
        </p:txBody>
      </p:sp>
      <p:sp>
        <p:nvSpPr>
          <p:cNvPr id="25602" name="Rectangle 3"/>
          <p:cNvSpPr>
            <a:spLocks noChangeArrowheads="1"/>
          </p:cNvSpPr>
          <p:nvPr/>
        </p:nvSpPr>
        <p:spPr bwMode="auto">
          <a:xfrm>
            <a:off x="1270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4000" i="0" dirty="0" smtClean="0">
                <a:solidFill>
                  <a:srgbClr val="3366FF"/>
                </a:solidFill>
                <a:latin typeface="Arial" charset="0"/>
                <a:ea typeface="ヒラギノ角ゴ Pro W3" charset="0"/>
                <a:cs typeface="ヒラギノ角ゴ Pro W3" charset="0"/>
              </a:rPr>
              <a:t>Outline</a:t>
            </a:r>
            <a:endParaRPr lang="en-US" sz="3600" i="0" dirty="0">
              <a:solidFill>
                <a:srgbClr val="3366FF"/>
              </a:solidFill>
              <a:ea typeface="ＭＳ Ｐゴシック" charset="0"/>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solidFill>
                  <a:srgbClr val="3333CC"/>
                </a:solidFill>
                <a:latin typeface="Times" charset="0"/>
              </a:rPr>
              <a:pPr/>
              <a:t>23</a:t>
            </a:fld>
            <a:endParaRPr lang="en-US" sz="1400" b="0" dirty="0">
              <a:solidFill>
                <a:srgbClr val="3333CC"/>
              </a:solidFill>
              <a:latin typeface="Times" charset="0"/>
            </a:endParaRPr>
          </a:p>
        </p:txBody>
      </p:sp>
    </p:spTree>
    <p:extLst>
      <p:ext uri="{BB962C8B-B14F-4D97-AF65-F5344CB8AC3E}">
        <p14:creationId xmlns:p14="http://schemas.microsoft.com/office/powerpoint/2010/main" val="1610002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974852"/>
            <a:ext cx="5835634" cy="5285232"/>
            <a:chOff x="0" y="1216152"/>
            <a:chExt cx="5835634" cy="5285232"/>
          </a:xfrm>
        </p:grpSpPr>
        <p:pic>
          <p:nvPicPr>
            <p:cNvPr id="10" name="Picture 9"/>
            <p:cNvPicPr>
              <a:picLocks noChangeAspect="1"/>
            </p:cNvPicPr>
            <p:nvPr/>
          </p:nvPicPr>
          <p:blipFill rotWithShape="1">
            <a:blip r:embed="rId2"/>
            <a:srcRect l="26949" t="26735" r="39053" b="-16"/>
            <a:stretch/>
          </p:blipFill>
          <p:spPr>
            <a:xfrm>
              <a:off x="1754631" y="1232408"/>
              <a:ext cx="4081003" cy="5257292"/>
            </a:xfrm>
            <a:prstGeom prst="rect">
              <a:avLst/>
            </a:prstGeom>
          </p:spPr>
        </p:pic>
        <p:pic>
          <p:nvPicPr>
            <p:cNvPr id="11" name="Picture 10"/>
            <p:cNvPicPr>
              <a:picLocks noChangeAspect="1"/>
            </p:cNvPicPr>
            <p:nvPr/>
          </p:nvPicPr>
          <p:blipFill rotWithShape="1">
            <a:blip r:embed="rId2"/>
            <a:srcRect l="1831" t="13428" r="76648" b="4649"/>
            <a:stretch/>
          </p:blipFill>
          <p:spPr>
            <a:xfrm>
              <a:off x="0" y="1216152"/>
              <a:ext cx="2322576" cy="5285232"/>
            </a:xfrm>
            <a:prstGeom prst="rect">
              <a:avLst/>
            </a:prstGeom>
          </p:spPr>
        </p:pic>
      </p:grpSp>
      <p:sp>
        <p:nvSpPr>
          <p:cNvPr id="14" name="Rectangle 2"/>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420"/>
              </a:lnSpc>
            </a:pPr>
            <a:r>
              <a:rPr lang="en-US" sz="3200" i="0" dirty="0">
                <a:solidFill>
                  <a:srgbClr val="0000FF"/>
                </a:solidFill>
                <a:ea typeface="ＭＳ Ｐゴシック" charset="0"/>
                <a:cs typeface="Times New Roman"/>
              </a:rPr>
              <a:t>New Center-Stack Installed In NSTX-</a:t>
            </a:r>
            <a:r>
              <a:rPr lang="en-US" sz="3200" i="0" dirty="0" smtClean="0">
                <a:solidFill>
                  <a:srgbClr val="0000FF"/>
                </a:solidFill>
                <a:ea typeface="ＭＳ Ｐゴシック" charset="0"/>
                <a:cs typeface="Times New Roman"/>
              </a:rPr>
              <a:t>U</a:t>
            </a:r>
            <a:r>
              <a:rPr lang="en-US" sz="3200" i="0" dirty="0">
                <a:solidFill>
                  <a:srgbClr val="0000FF"/>
                </a:solidFill>
                <a:ea typeface="ＭＳ Ｐゴシック" charset="0"/>
                <a:cs typeface="Times New Roman"/>
              </a:rPr>
              <a:t/>
            </a:r>
            <a:br>
              <a:rPr lang="en-US" sz="3200" i="0" dirty="0">
                <a:solidFill>
                  <a:srgbClr val="0000FF"/>
                </a:solidFill>
                <a:ea typeface="ＭＳ Ｐゴシック" charset="0"/>
                <a:cs typeface="Times New Roman"/>
              </a:rPr>
            </a:br>
            <a:r>
              <a:rPr lang="en-US" sz="3200" i="0" dirty="0" smtClean="0">
                <a:solidFill>
                  <a:srgbClr val="0000FF"/>
                </a:solidFill>
                <a:ea typeface="ＭＳ Ｐゴシック" charset="0"/>
                <a:cs typeface="Times New Roman"/>
              </a:rPr>
              <a:t>Vacuum pump-down is planned for December</a:t>
            </a:r>
            <a:endParaRPr lang="en-US" sz="3600" i="0" dirty="0">
              <a:solidFill>
                <a:srgbClr val="0000FF"/>
              </a:solidFill>
              <a:latin typeface="Arial" charset="0"/>
              <a:ea typeface="ＭＳ Ｐゴシック" charset="0"/>
            </a:endParaRPr>
          </a:p>
        </p:txBody>
      </p:sp>
      <p:sp>
        <p:nvSpPr>
          <p:cNvPr id="16" name="TextBox 15"/>
          <p:cNvSpPr txBox="1"/>
          <p:nvPr/>
        </p:nvSpPr>
        <p:spPr>
          <a:xfrm>
            <a:off x="0" y="6157528"/>
            <a:ext cx="9144000" cy="369332"/>
          </a:xfrm>
          <a:prstGeom prst="rect">
            <a:avLst/>
          </a:prstGeom>
          <a:solidFill>
            <a:schemeClr val="accent1">
              <a:lumMod val="20000"/>
              <a:lumOff val="80000"/>
            </a:schemeClr>
          </a:solidFill>
          <a:ln>
            <a:solidFill>
              <a:schemeClr val="tx1"/>
            </a:solidFill>
          </a:ln>
        </p:spPr>
        <p:txBody>
          <a:bodyPr wrap="square" rtlCol="0">
            <a:spAutoFit/>
          </a:bodyPr>
          <a:lstStyle/>
          <a:p>
            <a:pPr algn="ctr">
              <a:spcBef>
                <a:spcPct val="20000"/>
              </a:spcBef>
            </a:pPr>
            <a:r>
              <a:rPr lang="en-US" sz="1800" i="0" dirty="0" smtClean="0">
                <a:solidFill>
                  <a:srgbClr val="000000"/>
                </a:solidFill>
                <a:ea typeface="ＭＳ Ｐゴシック" charset="0"/>
              </a:rPr>
              <a:t>First NBI access port duct installed last week.  Smaller flanges being installed</a:t>
            </a:r>
            <a:endParaRPr lang="en-US" sz="1800" i="0" dirty="0">
              <a:solidFill>
                <a:srgbClr val="000000"/>
              </a:solidFill>
              <a:ea typeface="ＭＳ Ｐゴシック" charset="0"/>
            </a:endParaRPr>
          </a:p>
        </p:txBody>
      </p:sp>
      <p:sp>
        <p:nvSpPr>
          <p:cNvPr id="1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solidFill>
                  <a:srgbClr val="3333CC"/>
                </a:solidFill>
                <a:latin typeface="Times" charset="0"/>
              </a:rPr>
              <a:pPr/>
              <a:t>24</a:t>
            </a:fld>
            <a:endParaRPr lang="en-US" sz="1400" b="0" dirty="0">
              <a:solidFill>
                <a:srgbClr val="3333CC"/>
              </a:solidFill>
              <a:latin typeface="Times" charset="0"/>
            </a:endParaRPr>
          </a:p>
        </p:txBody>
      </p:sp>
      <p:pic>
        <p:nvPicPr>
          <p:cNvPr id="2" name="Picture 1"/>
          <p:cNvPicPr>
            <a:picLocks noChangeAspect="1"/>
          </p:cNvPicPr>
          <p:nvPr/>
        </p:nvPicPr>
        <p:blipFill>
          <a:blip r:embed="rId3"/>
          <a:stretch>
            <a:fillRect/>
          </a:stretch>
        </p:blipFill>
        <p:spPr>
          <a:xfrm>
            <a:off x="5816600" y="984249"/>
            <a:ext cx="2984499" cy="5222873"/>
          </a:xfrm>
          <a:prstGeom prst="rect">
            <a:avLst/>
          </a:prstGeom>
        </p:spPr>
      </p:pic>
    </p:spTree>
    <p:extLst>
      <p:ext uri="{BB962C8B-B14F-4D97-AF65-F5344CB8AC3E}">
        <p14:creationId xmlns:p14="http://schemas.microsoft.com/office/powerpoint/2010/main" val="20553390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01388" y="13084175"/>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3" descr="019.jpg"/>
          <p:cNvPicPr>
            <a:picLocks noChangeAspect="1"/>
          </p:cNvPicPr>
          <p:nvPr/>
        </p:nvPicPr>
        <p:blipFill>
          <a:blip r:embed="rId4">
            <a:extLst>
              <a:ext uri="{28A0092B-C50C-407E-A947-70E740481C1C}">
                <a14:useLocalDpi xmlns:a14="http://schemas.microsoft.com/office/drawing/2010/main" val="0"/>
              </a:ext>
            </a:extLst>
          </a:blip>
          <a:srcRect l="9456" r="-3056"/>
          <a:stretch>
            <a:fillRect/>
          </a:stretch>
        </p:blipFill>
        <p:spPr bwMode="auto">
          <a:xfrm>
            <a:off x="31240413" y="13071475"/>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03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23288" y="13071475"/>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53788" y="13236575"/>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3" descr="019.jpg"/>
          <p:cNvPicPr>
            <a:picLocks noChangeAspect="1"/>
          </p:cNvPicPr>
          <p:nvPr/>
        </p:nvPicPr>
        <p:blipFill>
          <a:blip r:embed="rId4">
            <a:extLst>
              <a:ext uri="{28A0092B-C50C-407E-A947-70E740481C1C}">
                <a14:useLocalDpi xmlns:a14="http://schemas.microsoft.com/office/drawing/2010/main" val="0"/>
              </a:ext>
            </a:extLst>
          </a:blip>
          <a:srcRect l="9456" r="-3056"/>
          <a:stretch>
            <a:fillRect/>
          </a:stretch>
        </p:blipFill>
        <p:spPr bwMode="auto">
          <a:xfrm>
            <a:off x="31392813" y="13223875"/>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6" descr="03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075688" y="13223875"/>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2"/>
          <p:cNvSpPr>
            <a:spLocks noChangeArrowheads="1"/>
          </p:cNvSpPr>
          <p:nvPr/>
        </p:nvSpPr>
        <p:spPr bwMode="auto">
          <a:xfrm>
            <a:off x="2032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960"/>
              </a:lnSpc>
            </a:pPr>
            <a:r>
              <a:rPr lang="en-US" sz="2800" i="0" dirty="0" smtClean="0">
                <a:solidFill>
                  <a:srgbClr val="0000FF"/>
                </a:solidFill>
                <a:ea typeface="ＭＳ Ｐゴシック" charset="0"/>
              </a:rPr>
              <a:t>NSTX</a:t>
            </a:r>
            <a:r>
              <a:rPr lang="en-US" sz="2800" i="0" dirty="0">
                <a:solidFill>
                  <a:srgbClr val="0000FF"/>
                </a:solidFill>
                <a:ea typeface="ＭＳ Ｐゴシック" charset="0"/>
              </a:rPr>
              <a:t> </a:t>
            </a:r>
            <a:r>
              <a:rPr lang="en-US" sz="2800" i="0" dirty="0" smtClean="0">
                <a:solidFill>
                  <a:srgbClr val="0000FF"/>
                </a:solidFill>
                <a:ea typeface="ＭＳ Ｐゴシック" charset="0"/>
              </a:rPr>
              <a:t>Upgrade Project Is 95% Complete</a:t>
            </a:r>
          </a:p>
          <a:p>
            <a:pPr algn="ctr" eaLnBrk="0" hangingPunct="0">
              <a:lnSpc>
                <a:spcPts val="2960"/>
              </a:lnSpc>
            </a:pPr>
            <a:r>
              <a:rPr lang="en-US" sz="2400" i="0" dirty="0" smtClean="0">
                <a:solidFill>
                  <a:srgbClr val="0000FF"/>
                </a:solidFill>
                <a:ea typeface="ＭＳ Ｐゴシック" charset="0"/>
              </a:rPr>
              <a:t>Recent aerial view of NSTX-U Test Cell (Oct. 27, 2014)</a:t>
            </a:r>
            <a:endParaRPr lang="en-US" sz="3200" i="0" dirty="0">
              <a:solidFill>
                <a:srgbClr val="0000FF"/>
              </a:solidFill>
              <a:latin typeface="Arial" charset="0"/>
              <a:ea typeface="ＭＳ Ｐゴシック" charset="0"/>
            </a:endParaRPr>
          </a:p>
        </p:txBody>
      </p:sp>
      <p:sp>
        <p:nvSpPr>
          <p:cNvPr id="36" name="TextBox 35"/>
          <p:cNvSpPr txBox="1"/>
          <p:nvPr/>
        </p:nvSpPr>
        <p:spPr>
          <a:xfrm>
            <a:off x="7823198" y="2607732"/>
            <a:ext cx="954258" cy="276999"/>
          </a:xfrm>
          <a:prstGeom prst="rect">
            <a:avLst/>
          </a:prstGeom>
          <a:noFill/>
        </p:spPr>
        <p:txBody>
          <a:bodyPr wrap="none" rtlCol="0">
            <a:spAutoFit/>
          </a:bodyPr>
          <a:lstStyle/>
          <a:p>
            <a:pPr>
              <a:spcBef>
                <a:spcPct val="20000"/>
              </a:spcBef>
            </a:pPr>
            <a:r>
              <a:rPr lang="en-US" i="0" dirty="0" smtClean="0">
                <a:solidFill>
                  <a:srgbClr val="FFFFFF"/>
                </a:solidFill>
                <a:ea typeface="ＭＳ Ｐゴシック" charset="0"/>
              </a:rPr>
              <a:t>CS Casing</a:t>
            </a:r>
            <a:endParaRPr lang="en-US" i="0" dirty="0">
              <a:solidFill>
                <a:srgbClr val="FFFFFF"/>
              </a:solidFill>
              <a:ea typeface="ＭＳ Ｐゴシック" charset="0"/>
            </a:endParaRPr>
          </a:p>
        </p:txBody>
      </p:sp>
      <p:pic>
        <p:nvPicPr>
          <p:cNvPr id="2" name="Picture 1"/>
          <p:cNvPicPr>
            <a:picLocks noChangeAspect="1"/>
          </p:cNvPicPr>
          <p:nvPr/>
        </p:nvPicPr>
        <p:blipFill>
          <a:blip r:embed="rId6"/>
          <a:stretch>
            <a:fillRect/>
          </a:stretch>
        </p:blipFill>
        <p:spPr>
          <a:xfrm>
            <a:off x="838200" y="948267"/>
            <a:ext cx="7593874" cy="5537200"/>
          </a:xfrm>
          <a:prstGeom prst="rect">
            <a:avLst/>
          </a:prstGeom>
        </p:spPr>
      </p:pic>
      <p:sp>
        <p:nvSpPr>
          <p:cNvPr id="17" name="TextBox 16"/>
          <p:cNvSpPr txBox="1"/>
          <p:nvPr/>
        </p:nvSpPr>
        <p:spPr>
          <a:xfrm>
            <a:off x="4902201" y="1003872"/>
            <a:ext cx="1600200" cy="338554"/>
          </a:xfrm>
          <a:prstGeom prst="rect">
            <a:avLst/>
          </a:prstGeom>
          <a:solidFill>
            <a:schemeClr val="bg1"/>
          </a:solidFill>
        </p:spPr>
        <p:txBody>
          <a:bodyPr wrap="square" rtlCol="0">
            <a:spAutoFit/>
          </a:bodyPr>
          <a:lstStyle/>
          <a:p>
            <a:pPr>
              <a:spcBef>
                <a:spcPct val="20000"/>
              </a:spcBef>
            </a:pPr>
            <a:r>
              <a:rPr lang="en-US" sz="1600" i="0" dirty="0" smtClean="0">
                <a:ea typeface="ＭＳ Ｐゴシック" charset="0"/>
              </a:rPr>
              <a:t>HHFW System</a:t>
            </a:r>
            <a:endParaRPr lang="en-US" sz="1600" i="0" dirty="0">
              <a:ea typeface="ＭＳ Ｐゴシック" charset="0"/>
            </a:endParaRPr>
          </a:p>
        </p:txBody>
      </p:sp>
      <p:sp>
        <p:nvSpPr>
          <p:cNvPr id="18" name="TextBox 17"/>
          <p:cNvSpPr txBox="1"/>
          <p:nvPr/>
        </p:nvSpPr>
        <p:spPr>
          <a:xfrm>
            <a:off x="2639421" y="1882012"/>
            <a:ext cx="829288" cy="340310"/>
          </a:xfrm>
          <a:prstGeom prst="rect">
            <a:avLst/>
          </a:prstGeom>
          <a:solidFill>
            <a:schemeClr val="bg1"/>
          </a:solidFill>
        </p:spPr>
        <p:txBody>
          <a:bodyPr wrap="none" rtlCol="0">
            <a:spAutoFit/>
          </a:bodyPr>
          <a:lstStyle/>
          <a:p>
            <a:pPr>
              <a:spcBef>
                <a:spcPct val="20000"/>
              </a:spcBef>
            </a:pPr>
            <a:r>
              <a:rPr lang="en-US" sz="1600" i="0" dirty="0" smtClean="0">
                <a:ea typeface="ＭＳ Ｐゴシック" charset="0"/>
              </a:rPr>
              <a:t>1</a:t>
            </a:r>
            <a:r>
              <a:rPr lang="en-US" sz="1600" i="0" baseline="30000" dirty="0" smtClean="0">
                <a:ea typeface="ＭＳ Ｐゴシック" charset="0"/>
              </a:rPr>
              <a:t>st</a:t>
            </a:r>
            <a:r>
              <a:rPr lang="en-US" sz="1600" i="0" dirty="0" smtClean="0">
                <a:ea typeface="ＭＳ Ｐゴシック" charset="0"/>
              </a:rPr>
              <a:t> NBI</a:t>
            </a:r>
            <a:endParaRPr lang="en-US" sz="1600" i="0" dirty="0">
              <a:ea typeface="ＭＳ Ｐゴシック" charset="0"/>
            </a:endParaRPr>
          </a:p>
        </p:txBody>
      </p:sp>
      <p:sp>
        <p:nvSpPr>
          <p:cNvPr id="19" name="TextBox 18"/>
          <p:cNvSpPr txBox="1"/>
          <p:nvPr/>
        </p:nvSpPr>
        <p:spPr>
          <a:xfrm>
            <a:off x="2210365" y="4938831"/>
            <a:ext cx="873297" cy="340310"/>
          </a:xfrm>
          <a:prstGeom prst="rect">
            <a:avLst/>
          </a:prstGeom>
          <a:solidFill>
            <a:schemeClr val="bg1"/>
          </a:solidFill>
        </p:spPr>
        <p:txBody>
          <a:bodyPr wrap="none" rtlCol="0">
            <a:spAutoFit/>
          </a:bodyPr>
          <a:lstStyle/>
          <a:p>
            <a:pPr>
              <a:spcBef>
                <a:spcPct val="20000"/>
              </a:spcBef>
            </a:pPr>
            <a:r>
              <a:rPr lang="en-US" sz="1600" i="0" dirty="0" smtClean="0">
                <a:ea typeface="ＭＳ Ｐゴシック" charset="0"/>
              </a:rPr>
              <a:t>2</a:t>
            </a:r>
            <a:r>
              <a:rPr lang="en-US" sz="1600" i="0" baseline="30000" dirty="0" smtClean="0">
                <a:ea typeface="ＭＳ Ｐゴシック" charset="0"/>
              </a:rPr>
              <a:t>nd</a:t>
            </a:r>
            <a:r>
              <a:rPr lang="en-US" sz="1600" i="0" dirty="0" smtClean="0">
                <a:ea typeface="ＭＳ Ｐゴシック" charset="0"/>
              </a:rPr>
              <a:t> NBI</a:t>
            </a:r>
            <a:endParaRPr lang="en-US" sz="1600" i="0" dirty="0">
              <a:ea typeface="ＭＳ Ｐゴシック" charset="0"/>
            </a:endParaRPr>
          </a:p>
        </p:txBody>
      </p:sp>
      <p:sp>
        <p:nvSpPr>
          <p:cNvPr id="20" name="TextBox 19"/>
          <p:cNvSpPr txBox="1"/>
          <p:nvPr/>
        </p:nvSpPr>
        <p:spPr>
          <a:xfrm>
            <a:off x="6189698" y="2634266"/>
            <a:ext cx="1092069" cy="340310"/>
          </a:xfrm>
          <a:prstGeom prst="rect">
            <a:avLst/>
          </a:prstGeom>
          <a:solidFill>
            <a:schemeClr val="bg1"/>
          </a:solidFill>
        </p:spPr>
        <p:txBody>
          <a:bodyPr wrap="square" rtlCol="0">
            <a:spAutoFit/>
          </a:bodyPr>
          <a:lstStyle/>
          <a:p>
            <a:pPr>
              <a:spcBef>
                <a:spcPct val="20000"/>
              </a:spcBef>
            </a:pPr>
            <a:r>
              <a:rPr lang="en-US" sz="1600" i="0" dirty="0" smtClean="0">
                <a:ea typeface="ＭＳ Ｐゴシック" charset="0"/>
              </a:rPr>
              <a:t>NSTX-U</a:t>
            </a:r>
            <a:endParaRPr lang="en-US" sz="1600" i="0" dirty="0">
              <a:ea typeface="ＭＳ Ｐゴシック" charset="0"/>
            </a:endParaRPr>
          </a:p>
        </p:txBody>
      </p:sp>
      <p:sp>
        <p:nvSpPr>
          <p:cNvPr id="1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solidFill>
                  <a:srgbClr val="3333CC"/>
                </a:solidFill>
                <a:latin typeface="Times" charset="0"/>
              </a:rPr>
              <a:pPr/>
              <a:t>25</a:t>
            </a:fld>
            <a:endParaRPr lang="en-US" sz="1400" b="0" dirty="0">
              <a:solidFill>
                <a:srgbClr val="3333CC"/>
              </a:solidFill>
              <a:latin typeface="Times" charset="0"/>
            </a:endParaRPr>
          </a:p>
        </p:txBody>
      </p:sp>
    </p:spTree>
    <p:extLst>
      <p:ext uri="{BB962C8B-B14F-4D97-AF65-F5344CB8AC3E}">
        <p14:creationId xmlns:p14="http://schemas.microsoft.com/office/powerpoint/2010/main" val="23942170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20000"/>
              </a:spcBef>
              <a:defRPr/>
            </a:pPr>
            <a:r>
              <a:rPr lang="en-US" sz="2400" i="0" dirty="0">
                <a:solidFill>
                  <a:srgbClr val="0000FF"/>
                </a:solidFill>
                <a:latin typeface="Arial"/>
                <a:ea typeface="ＭＳ Ｐゴシック" charset="0"/>
              </a:rPr>
              <a:t>New Digital System Provides Comprehensive Coil </a:t>
            </a:r>
            <a:r>
              <a:rPr lang="en-US" sz="2400" i="0" dirty="0" smtClean="0">
                <a:solidFill>
                  <a:srgbClr val="0000FF"/>
                </a:solidFill>
                <a:latin typeface="Arial"/>
                <a:ea typeface="ＭＳ Ｐゴシック" charset="0"/>
              </a:rPr>
              <a:t>Protection</a:t>
            </a:r>
          </a:p>
          <a:p>
            <a:pPr algn="ctr" eaLnBrk="0" hangingPunct="0">
              <a:spcBef>
                <a:spcPct val="20000"/>
              </a:spcBef>
              <a:defRPr/>
            </a:pPr>
            <a:r>
              <a:rPr lang="en-US" sz="2400" i="0" dirty="0" smtClean="0">
                <a:solidFill>
                  <a:srgbClr val="FF0000"/>
                </a:solidFill>
                <a:latin typeface="Arial"/>
                <a:ea typeface="ＭＳ Ｐゴシック" charset="0"/>
              </a:rPr>
              <a:t>Protects NSTX-U machine </a:t>
            </a:r>
            <a:r>
              <a:rPr lang="en-US" sz="2400" i="0" dirty="0">
                <a:solidFill>
                  <a:srgbClr val="FF0000"/>
                </a:solidFill>
                <a:latin typeface="Arial"/>
                <a:ea typeface="ＭＳ Ｐゴシック" charset="0"/>
              </a:rPr>
              <a:t>a</a:t>
            </a:r>
            <a:r>
              <a:rPr lang="en-US" sz="2400" i="0" dirty="0" smtClean="0">
                <a:solidFill>
                  <a:srgbClr val="FF0000"/>
                </a:solidFill>
                <a:latin typeface="Arial"/>
                <a:ea typeface="ＭＳ Ｐゴシック" charset="0"/>
              </a:rPr>
              <a:t>gainst electromagnetic loads</a:t>
            </a:r>
            <a:endParaRPr lang="en-US" sz="2400" i="0" dirty="0">
              <a:solidFill>
                <a:srgbClr val="FF0000"/>
              </a:solidFill>
              <a:latin typeface="Arial"/>
              <a:ea typeface="ＭＳ Ｐゴシック" charset="0"/>
            </a:endParaRPr>
          </a:p>
        </p:txBody>
      </p:sp>
      <p:sp>
        <p:nvSpPr>
          <p:cNvPr id="24578" name="Content Placeholder 5"/>
          <p:cNvSpPr>
            <a:spLocks noGrp="1"/>
          </p:cNvSpPr>
          <p:nvPr>
            <p:ph idx="1"/>
          </p:nvPr>
        </p:nvSpPr>
        <p:spPr>
          <a:xfrm>
            <a:off x="5359400" y="1041400"/>
            <a:ext cx="3733800" cy="5219700"/>
          </a:xfrm>
        </p:spPr>
        <p:txBody>
          <a:bodyPr/>
          <a:lstStyle/>
          <a:p>
            <a:pPr marL="0" indent="0">
              <a:spcAft>
                <a:spcPts val="1200"/>
              </a:spcAft>
              <a:buNone/>
              <a:defRPr/>
            </a:pPr>
            <a:r>
              <a:rPr lang="en-US" sz="1800" b="1" dirty="0" smtClean="0">
                <a:latin typeface="Arial" charset="0"/>
              </a:rPr>
              <a:t>Computes </a:t>
            </a:r>
            <a:r>
              <a:rPr lang="en-US" sz="1800" b="1" dirty="0">
                <a:latin typeface="Arial" charset="0"/>
              </a:rPr>
              <a:t>forces and stresses in </a:t>
            </a:r>
            <a:r>
              <a:rPr lang="en-US" sz="1800" b="1" dirty="0" smtClean="0">
                <a:latin typeface="Arial" charset="0"/>
              </a:rPr>
              <a:t>real-time </a:t>
            </a:r>
            <a:r>
              <a:rPr lang="en-US" sz="1800" b="1" dirty="0">
                <a:latin typeface="Arial" charset="0"/>
              </a:rPr>
              <a:t>based on reduced models of the full mechanical structure</a:t>
            </a:r>
          </a:p>
          <a:p>
            <a:pPr marL="0" indent="0">
              <a:spcAft>
                <a:spcPts val="1200"/>
              </a:spcAft>
              <a:buNone/>
              <a:defRPr/>
            </a:pPr>
            <a:r>
              <a:rPr lang="en-US" sz="1800" b="1" dirty="0">
                <a:latin typeface="Arial" charset="0"/>
              </a:rPr>
              <a:t>Redundant systems</a:t>
            </a:r>
          </a:p>
          <a:p>
            <a:pPr marL="0" indent="0">
              <a:spcAft>
                <a:spcPts val="1200"/>
              </a:spcAft>
              <a:buNone/>
              <a:defRPr/>
            </a:pPr>
            <a:r>
              <a:rPr lang="en-US" sz="1800" b="1" dirty="0" smtClean="0">
                <a:latin typeface="Arial" charset="0"/>
              </a:rPr>
              <a:t>System #1 is undergoing final integrated testing, will be used during rectifier dummy-load testing in December, providing real world experience before plasma ops.</a:t>
            </a:r>
          </a:p>
          <a:p>
            <a:pPr marL="0" indent="0">
              <a:spcAft>
                <a:spcPts val="1200"/>
              </a:spcAft>
              <a:buNone/>
              <a:defRPr/>
            </a:pPr>
            <a:r>
              <a:rPr lang="en-US" sz="1800" b="1" dirty="0" smtClean="0">
                <a:latin typeface="Arial" charset="0"/>
              </a:rPr>
              <a:t>System #2 is 90% complete and it will be ready to support CD-4 and beyond.</a:t>
            </a:r>
          </a:p>
          <a:p>
            <a:pPr marL="0" indent="0">
              <a:spcAft>
                <a:spcPts val="1200"/>
              </a:spcAft>
              <a:buNone/>
              <a:defRPr/>
            </a:pPr>
            <a:r>
              <a:rPr lang="en-US" sz="1800" b="1" dirty="0" smtClean="0">
                <a:latin typeface="Arial" charset="0"/>
              </a:rPr>
              <a:t>Full </a:t>
            </a:r>
            <a:r>
              <a:rPr lang="en-US" sz="1800" b="1" dirty="0">
                <a:latin typeface="Arial" charset="0"/>
              </a:rPr>
              <a:t>commissioning system will be a key part of early </a:t>
            </a:r>
            <a:r>
              <a:rPr lang="en-US" sz="1800" b="1" dirty="0" smtClean="0">
                <a:latin typeface="Arial" charset="0"/>
              </a:rPr>
              <a:t>operations</a:t>
            </a:r>
          </a:p>
          <a:p>
            <a:pPr marL="0" indent="0">
              <a:spcAft>
                <a:spcPts val="1200"/>
              </a:spcAft>
              <a:buNone/>
              <a:defRPr/>
            </a:pPr>
            <a:r>
              <a:rPr lang="en-US" sz="1800" b="1" dirty="0" smtClean="0">
                <a:latin typeface="Arial" charset="0"/>
              </a:rPr>
              <a:t> </a:t>
            </a:r>
          </a:p>
          <a:p>
            <a:pPr marL="0" indent="0">
              <a:spcAft>
                <a:spcPts val="1200"/>
              </a:spcAft>
              <a:buNone/>
              <a:defRPr/>
            </a:pPr>
            <a:endParaRPr lang="en-US" sz="1800" b="1" dirty="0">
              <a:latin typeface="Arial" charset="0"/>
            </a:endParaRPr>
          </a:p>
        </p:txBody>
      </p:sp>
      <p:pic>
        <p:nvPicPr>
          <p:cNvPr id="22532" name="Picture 2" descr="NSTX-U_cutaway_low_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87425"/>
            <a:ext cx="1371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3505200" y="13970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Coil and Plasma Current Measurements</a:t>
            </a:r>
          </a:p>
        </p:txBody>
      </p:sp>
      <p:sp>
        <p:nvSpPr>
          <p:cNvPr id="10" name="Rectangle 9"/>
          <p:cNvSpPr/>
          <p:nvPr/>
        </p:nvSpPr>
        <p:spPr bwMode="auto">
          <a:xfrm>
            <a:off x="2286000" y="31242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Realtime Acquisition #1</a:t>
            </a:r>
          </a:p>
        </p:txBody>
      </p:sp>
      <p:sp>
        <p:nvSpPr>
          <p:cNvPr id="11" name="Rectangle 10"/>
          <p:cNvSpPr/>
          <p:nvPr/>
        </p:nvSpPr>
        <p:spPr bwMode="auto">
          <a:xfrm>
            <a:off x="3886200" y="31242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Realtime Acquisition #2</a:t>
            </a:r>
          </a:p>
        </p:txBody>
      </p:sp>
      <p:sp>
        <p:nvSpPr>
          <p:cNvPr id="12" name="Rectangle 11"/>
          <p:cNvSpPr/>
          <p:nvPr/>
        </p:nvSpPr>
        <p:spPr bwMode="auto">
          <a:xfrm>
            <a:off x="2286000" y="3886200"/>
            <a:ext cx="1295400" cy="8382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Stand Alone Digital Coil Protection Computer</a:t>
            </a:r>
          </a:p>
        </p:txBody>
      </p:sp>
      <p:sp>
        <p:nvSpPr>
          <p:cNvPr id="13" name="Rectangle 12"/>
          <p:cNvSpPr/>
          <p:nvPr/>
        </p:nvSpPr>
        <p:spPr bwMode="auto">
          <a:xfrm>
            <a:off x="3886200" y="3886200"/>
            <a:ext cx="1295400" cy="8382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Digital Coil Protection &amp; Plasma Control Computer</a:t>
            </a:r>
          </a:p>
        </p:txBody>
      </p:sp>
      <p:sp>
        <p:nvSpPr>
          <p:cNvPr id="14" name="Rectangle 13"/>
          <p:cNvSpPr/>
          <p:nvPr/>
        </p:nvSpPr>
        <p:spPr bwMode="auto">
          <a:xfrm>
            <a:off x="609600" y="41910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Level-1 Fault Interface</a:t>
            </a:r>
          </a:p>
        </p:txBody>
      </p:sp>
      <p:sp>
        <p:nvSpPr>
          <p:cNvPr id="15" name="Rectangle 14"/>
          <p:cNvSpPr/>
          <p:nvPr/>
        </p:nvSpPr>
        <p:spPr bwMode="auto">
          <a:xfrm>
            <a:off x="152400" y="14478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Power Supply Suppress and Bypass</a:t>
            </a:r>
          </a:p>
        </p:txBody>
      </p:sp>
      <p:sp>
        <p:nvSpPr>
          <p:cNvPr id="16" name="Rectangle 15"/>
          <p:cNvSpPr/>
          <p:nvPr/>
        </p:nvSpPr>
        <p:spPr bwMode="auto">
          <a:xfrm>
            <a:off x="152400" y="51816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defRPr/>
            </a:pPr>
            <a:r>
              <a:rPr lang="en-US" i="0" dirty="0">
                <a:solidFill>
                  <a:srgbClr val="FFFFFF"/>
                </a:solidFill>
                <a:latin typeface="Helvetica" pitchFamily="-128" charset="0"/>
                <a:ea typeface="ＭＳ Ｐゴシック" charset="0"/>
              </a:rPr>
              <a:t>Rectifier Hardware Controls</a:t>
            </a:r>
          </a:p>
        </p:txBody>
      </p:sp>
      <p:cxnSp>
        <p:nvCxnSpPr>
          <p:cNvPr id="22541" name="Straight Arrow Connector 6"/>
          <p:cNvCxnSpPr>
            <a:cxnSpLocks noChangeShapeType="1"/>
          </p:cNvCxnSpPr>
          <p:nvPr/>
        </p:nvCxnSpPr>
        <p:spPr bwMode="auto">
          <a:xfrm flipV="1">
            <a:off x="3124200" y="1701800"/>
            <a:ext cx="304800" cy="4763"/>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2" name="Straight Arrow Connector 18"/>
          <p:cNvCxnSpPr>
            <a:cxnSpLocks noChangeShapeType="1"/>
          </p:cNvCxnSpPr>
          <p:nvPr/>
        </p:nvCxnSpPr>
        <p:spPr bwMode="auto">
          <a:xfrm>
            <a:off x="4191000" y="2057400"/>
            <a:ext cx="0" cy="53340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3" name="Straight Arrow Connector 20"/>
          <p:cNvCxnSpPr>
            <a:cxnSpLocks noChangeShapeType="1"/>
          </p:cNvCxnSpPr>
          <p:nvPr/>
        </p:nvCxnSpPr>
        <p:spPr bwMode="auto">
          <a:xfrm>
            <a:off x="4191000" y="2590800"/>
            <a:ext cx="304800" cy="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4" name="Straight Arrow Connector 23"/>
          <p:cNvCxnSpPr>
            <a:cxnSpLocks noChangeShapeType="1"/>
          </p:cNvCxnSpPr>
          <p:nvPr/>
        </p:nvCxnSpPr>
        <p:spPr bwMode="auto">
          <a:xfrm flipH="1">
            <a:off x="2819400" y="2590800"/>
            <a:ext cx="1371600" cy="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5" name="Straight Arrow Connector 26"/>
          <p:cNvCxnSpPr>
            <a:cxnSpLocks noChangeShapeType="1"/>
          </p:cNvCxnSpPr>
          <p:nvPr/>
        </p:nvCxnSpPr>
        <p:spPr bwMode="auto">
          <a:xfrm>
            <a:off x="2819400" y="2590800"/>
            <a:ext cx="0" cy="457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6" name="Straight Arrow Connector 29"/>
          <p:cNvCxnSpPr>
            <a:cxnSpLocks noChangeShapeType="1"/>
          </p:cNvCxnSpPr>
          <p:nvPr/>
        </p:nvCxnSpPr>
        <p:spPr bwMode="auto">
          <a:xfrm>
            <a:off x="4495800" y="2590800"/>
            <a:ext cx="0" cy="457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7" name="Straight Arrow Connector 30"/>
          <p:cNvCxnSpPr>
            <a:cxnSpLocks noChangeShapeType="1"/>
          </p:cNvCxnSpPr>
          <p:nvPr/>
        </p:nvCxnSpPr>
        <p:spPr bwMode="auto">
          <a:xfrm>
            <a:off x="4495800" y="3581400"/>
            <a:ext cx="0" cy="2286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8" name="Straight Arrow Connector 32"/>
          <p:cNvCxnSpPr>
            <a:cxnSpLocks noChangeShapeType="1"/>
          </p:cNvCxnSpPr>
          <p:nvPr/>
        </p:nvCxnSpPr>
        <p:spPr bwMode="auto">
          <a:xfrm>
            <a:off x="2819400" y="3581400"/>
            <a:ext cx="0" cy="2286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9" name="Straight Arrow Connector 33"/>
          <p:cNvCxnSpPr>
            <a:cxnSpLocks noChangeShapeType="1"/>
          </p:cNvCxnSpPr>
          <p:nvPr/>
        </p:nvCxnSpPr>
        <p:spPr bwMode="auto">
          <a:xfrm flipH="1">
            <a:off x="1981200" y="4419600"/>
            <a:ext cx="228600" cy="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0" name="Straight Arrow Connector 35"/>
          <p:cNvCxnSpPr>
            <a:cxnSpLocks noChangeShapeType="1"/>
          </p:cNvCxnSpPr>
          <p:nvPr/>
        </p:nvCxnSpPr>
        <p:spPr bwMode="auto">
          <a:xfrm flipH="1" flipV="1">
            <a:off x="1524000" y="5486400"/>
            <a:ext cx="3467100" cy="127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1" name="Straight Arrow Connector 37"/>
          <p:cNvCxnSpPr>
            <a:cxnSpLocks noChangeShapeType="1"/>
          </p:cNvCxnSpPr>
          <p:nvPr/>
        </p:nvCxnSpPr>
        <p:spPr bwMode="auto">
          <a:xfrm>
            <a:off x="5003800" y="4876800"/>
            <a:ext cx="0" cy="60960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52" name="Straight Arrow Connector 39"/>
          <p:cNvCxnSpPr>
            <a:cxnSpLocks noChangeShapeType="1"/>
          </p:cNvCxnSpPr>
          <p:nvPr/>
        </p:nvCxnSpPr>
        <p:spPr bwMode="auto">
          <a:xfrm flipV="1">
            <a:off x="990600" y="2133600"/>
            <a:ext cx="0" cy="1981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3" name="Straight Arrow Connector 43"/>
          <p:cNvCxnSpPr>
            <a:cxnSpLocks noChangeShapeType="1"/>
          </p:cNvCxnSpPr>
          <p:nvPr/>
        </p:nvCxnSpPr>
        <p:spPr bwMode="auto">
          <a:xfrm flipV="1">
            <a:off x="381000" y="2133600"/>
            <a:ext cx="0" cy="29718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4" name="Straight Arrow Connector 45"/>
          <p:cNvCxnSpPr>
            <a:cxnSpLocks noChangeShapeType="1"/>
          </p:cNvCxnSpPr>
          <p:nvPr/>
        </p:nvCxnSpPr>
        <p:spPr bwMode="auto">
          <a:xfrm>
            <a:off x="1524000" y="1752600"/>
            <a:ext cx="457200" cy="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3" name="Rectangle 2"/>
          <p:cNvSpPr/>
          <p:nvPr/>
        </p:nvSpPr>
        <p:spPr bwMode="auto">
          <a:xfrm>
            <a:off x="2197100" y="2882900"/>
            <a:ext cx="1485900" cy="2413000"/>
          </a:xfrm>
          <a:prstGeom prst="rect">
            <a:avLst/>
          </a:prstGeom>
          <a:noFill/>
          <a:ln w="15875" cap="flat" cmpd="sng" algn="ctr">
            <a:solidFill>
              <a:schemeClr val="tx1"/>
            </a:solidFill>
            <a:prstDash val="sysDash"/>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a:ln>
                <a:solidFill>
                  <a:srgbClr val="000000"/>
                </a:solidFill>
                <a:prstDash val="sysDash"/>
              </a:ln>
              <a:ea typeface="ＭＳ Ｐゴシック" charset="0"/>
            </a:endParaRPr>
          </a:p>
        </p:txBody>
      </p:sp>
      <p:sp>
        <p:nvSpPr>
          <p:cNvPr id="29" name="Rectangle 28"/>
          <p:cNvSpPr/>
          <p:nvPr/>
        </p:nvSpPr>
        <p:spPr bwMode="auto">
          <a:xfrm>
            <a:off x="3759200" y="2895600"/>
            <a:ext cx="1485900" cy="2413000"/>
          </a:xfrm>
          <a:prstGeom prst="rect">
            <a:avLst/>
          </a:prstGeom>
          <a:noFill/>
          <a:ln w="15875" cap="flat" cmpd="sng" algn="ctr">
            <a:solidFill>
              <a:schemeClr val="tx1"/>
            </a:solidFill>
            <a:prstDash val="sysDash"/>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a:ln>
                <a:solidFill>
                  <a:srgbClr val="000000"/>
                </a:solidFill>
                <a:prstDash val="sysDash"/>
              </a:ln>
              <a:ea typeface="ＭＳ Ｐゴシック" charset="0"/>
            </a:endParaRPr>
          </a:p>
        </p:txBody>
      </p:sp>
      <p:sp>
        <p:nvSpPr>
          <p:cNvPr id="6" name="TextBox 5"/>
          <p:cNvSpPr txBox="1"/>
          <p:nvPr/>
        </p:nvSpPr>
        <p:spPr>
          <a:xfrm>
            <a:off x="2374900" y="4889500"/>
            <a:ext cx="1199868" cy="338554"/>
          </a:xfrm>
          <a:prstGeom prst="rect">
            <a:avLst/>
          </a:prstGeom>
          <a:noFill/>
        </p:spPr>
        <p:txBody>
          <a:bodyPr wrap="none" rtlCol="0">
            <a:spAutoFit/>
          </a:bodyPr>
          <a:lstStyle/>
          <a:p>
            <a:pPr>
              <a:spcBef>
                <a:spcPct val="20000"/>
              </a:spcBef>
            </a:pPr>
            <a:r>
              <a:rPr lang="en-US" sz="1600" i="0" dirty="0" smtClean="0">
                <a:solidFill>
                  <a:srgbClr val="000000"/>
                </a:solidFill>
                <a:ea typeface="ＭＳ Ｐゴシック" charset="0"/>
              </a:rPr>
              <a:t>System #1</a:t>
            </a:r>
            <a:endParaRPr lang="en-US" sz="1600" i="0" dirty="0">
              <a:solidFill>
                <a:srgbClr val="000000"/>
              </a:solidFill>
              <a:ea typeface="ＭＳ Ｐゴシック" charset="0"/>
            </a:endParaRPr>
          </a:p>
        </p:txBody>
      </p:sp>
      <p:sp>
        <p:nvSpPr>
          <p:cNvPr id="32" name="TextBox 31"/>
          <p:cNvSpPr txBox="1"/>
          <p:nvPr/>
        </p:nvSpPr>
        <p:spPr>
          <a:xfrm>
            <a:off x="3873500" y="4902200"/>
            <a:ext cx="1199868" cy="338554"/>
          </a:xfrm>
          <a:prstGeom prst="rect">
            <a:avLst/>
          </a:prstGeom>
          <a:noFill/>
        </p:spPr>
        <p:txBody>
          <a:bodyPr wrap="none" rtlCol="0">
            <a:spAutoFit/>
          </a:bodyPr>
          <a:lstStyle/>
          <a:p>
            <a:pPr>
              <a:spcBef>
                <a:spcPct val="20000"/>
              </a:spcBef>
            </a:pPr>
            <a:r>
              <a:rPr lang="en-US" sz="1600" i="0" dirty="0" smtClean="0">
                <a:solidFill>
                  <a:srgbClr val="000000"/>
                </a:solidFill>
                <a:ea typeface="ＭＳ Ｐゴシック" charset="0"/>
              </a:rPr>
              <a:t>System #2</a:t>
            </a:r>
            <a:endParaRPr lang="en-US" sz="1600" i="0" dirty="0">
              <a:solidFill>
                <a:srgbClr val="000000"/>
              </a:solidFill>
              <a:ea typeface="ＭＳ Ｐゴシック" charset="0"/>
            </a:endParaRPr>
          </a:p>
        </p:txBody>
      </p:sp>
      <p:sp>
        <p:nvSpPr>
          <p:cNvPr id="31"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26</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204043973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27</a:t>
            </a:fld>
            <a:endParaRPr lang="en-US" altLang="en-US" sz="1400" b="0" i="0">
              <a:solidFill>
                <a:srgbClr val="3333CC"/>
              </a:solidFill>
              <a:latin typeface="Times" pitchFamily="-84" charset="0"/>
            </a:endParaRPr>
          </a:p>
        </p:txBody>
      </p:sp>
      <p:pic>
        <p:nvPicPr>
          <p:cNvPr id="5" name="Picture 4"/>
          <p:cNvPicPr>
            <a:picLocks noChangeAspect="1"/>
          </p:cNvPicPr>
          <p:nvPr/>
        </p:nvPicPr>
        <p:blipFill>
          <a:blip r:embed="rId2"/>
          <a:stretch>
            <a:fillRect/>
          </a:stretch>
        </p:blipFill>
        <p:spPr>
          <a:xfrm>
            <a:off x="0" y="-32327"/>
            <a:ext cx="9144000" cy="6585527"/>
          </a:xfrm>
          <a:prstGeom prst="rect">
            <a:avLst/>
          </a:prstGeom>
        </p:spPr>
      </p:pic>
      <p:sp>
        <p:nvSpPr>
          <p:cNvPr id="2" name="TextBox 1"/>
          <p:cNvSpPr txBox="1"/>
          <p:nvPr/>
        </p:nvSpPr>
        <p:spPr>
          <a:xfrm>
            <a:off x="2387600" y="762000"/>
            <a:ext cx="1174721" cy="338554"/>
          </a:xfrm>
          <a:prstGeom prst="rect">
            <a:avLst/>
          </a:prstGeom>
          <a:solidFill>
            <a:schemeClr val="bg1"/>
          </a:solidFill>
        </p:spPr>
        <p:txBody>
          <a:bodyPr wrap="none" rtlCol="0">
            <a:spAutoFit/>
          </a:bodyPr>
          <a:lstStyle/>
          <a:p>
            <a:pPr>
              <a:spcBef>
                <a:spcPct val="20000"/>
              </a:spcBef>
            </a:pPr>
            <a:r>
              <a:rPr lang="en-US" sz="1600" b="0" dirty="0" smtClean="0">
                <a:solidFill>
                  <a:srgbClr val="5A6FFF"/>
                </a:solidFill>
                <a:ea typeface="ＭＳ Ｐゴシック" charset="0"/>
              </a:rPr>
              <a:t>December</a:t>
            </a:r>
            <a:endParaRPr lang="en-US" sz="1600" b="0" dirty="0">
              <a:solidFill>
                <a:srgbClr val="5A6FFF"/>
              </a:solidFill>
              <a:ea typeface="ＭＳ Ｐゴシック" charset="0"/>
            </a:endParaRPr>
          </a:p>
        </p:txBody>
      </p:sp>
      <p:sp>
        <p:nvSpPr>
          <p:cNvPr id="7" name="TextBox 6"/>
          <p:cNvSpPr txBox="1"/>
          <p:nvPr/>
        </p:nvSpPr>
        <p:spPr>
          <a:xfrm>
            <a:off x="2400300" y="1104900"/>
            <a:ext cx="2087030" cy="338554"/>
          </a:xfrm>
          <a:prstGeom prst="rect">
            <a:avLst/>
          </a:prstGeom>
          <a:solidFill>
            <a:schemeClr val="bg1"/>
          </a:solidFill>
        </p:spPr>
        <p:txBody>
          <a:bodyPr wrap="none" rtlCol="0">
            <a:spAutoFit/>
          </a:bodyPr>
          <a:lstStyle/>
          <a:p>
            <a:pPr>
              <a:spcBef>
                <a:spcPct val="20000"/>
              </a:spcBef>
            </a:pPr>
            <a:r>
              <a:rPr lang="en-US" sz="1600" b="0" dirty="0" smtClean="0">
                <a:solidFill>
                  <a:srgbClr val="5A6FFF"/>
                </a:solidFill>
                <a:ea typeface="ＭＳ Ｐゴシック" charset="0"/>
              </a:rPr>
              <a:t>December - January</a:t>
            </a:r>
            <a:endParaRPr lang="en-US" sz="1600" b="0" dirty="0">
              <a:solidFill>
                <a:srgbClr val="5A6FFF"/>
              </a:solidFill>
              <a:ea typeface="ＭＳ Ｐゴシック" charset="0"/>
            </a:endParaRPr>
          </a:p>
        </p:txBody>
      </p:sp>
      <p:sp>
        <p:nvSpPr>
          <p:cNvPr id="8" name="TextBox 7"/>
          <p:cNvSpPr txBox="1"/>
          <p:nvPr/>
        </p:nvSpPr>
        <p:spPr>
          <a:xfrm>
            <a:off x="6096000" y="1460500"/>
            <a:ext cx="2303535" cy="338554"/>
          </a:xfrm>
          <a:prstGeom prst="rect">
            <a:avLst/>
          </a:prstGeom>
          <a:solidFill>
            <a:schemeClr val="bg1"/>
          </a:solidFill>
        </p:spPr>
        <p:txBody>
          <a:bodyPr wrap="none" rtlCol="0">
            <a:spAutoFit/>
          </a:bodyPr>
          <a:lstStyle/>
          <a:p>
            <a:pPr>
              <a:spcBef>
                <a:spcPct val="20000"/>
              </a:spcBef>
            </a:pPr>
            <a:r>
              <a:rPr lang="en-US" sz="1600" b="0" dirty="0" smtClean="0">
                <a:solidFill>
                  <a:srgbClr val="5A6FFF"/>
                </a:solidFill>
                <a:ea typeface="ＭＳ Ｐゴシック" charset="0"/>
              </a:rPr>
              <a:t>November - December</a:t>
            </a:r>
            <a:endParaRPr lang="en-US" sz="1600" b="0" dirty="0">
              <a:solidFill>
                <a:srgbClr val="5A6FFF"/>
              </a:solidFill>
              <a:ea typeface="ＭＳ Ｐゴシック" charset="0"/>
            </a:endParaRPr>
          </a:p>
        </p:txBody>
      </p:sp>
    </p:spTree>
    <p:extLst>
      <p:ext uri="{BB962C8B-B14F-4D97-AF65-F5344CB8AC3E}">
        <p14:creationId xmlns:p14="http://schemas.microsoft.com/office/powerpoint/2010/main" val="3056231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3424"/>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320"/>
              </a:lnSpc>
            </a:pPr>
            <a:r>
              <a:rPr lang="en-US" sz="2400" i="0" dirty="0">
                <a:solidFill>
                  <a:srgbClr val="0000FF"/>
                </a:solidFill>
                <a:ea typeface="ＭＳ Ｐゴシック" charset="0"/>
              </a:rPr>
              <a:t>N</a:t>
            </a:r>
            <a:r>
              <a:rPr lang="en-US" sz="2400" i="0" dirty="0" smtClean="0">
                <a:solidFill>
                  <a:srgbClr val="0000FF"/>
                </a:solidFill>
                <a:ea typeface="ＭＳ Ｐゴシック" charset="0"/>
              </a:rPr>
              <a:t>eutron </a:t>
            </a:r>
            <a:r>
              <a:rPr lang="en-US" sz="2400" i="0" dirty="0">
                <a:solidFill>
                  <a:srgbClr val="0000FF"/>
                </a:solidFill>
                <a:ea typeface="ＭＳ Ｐゴシック" charset="0"/>
              </a:rPr>
              <a:t>calibration </a:t>
            </a:r>
            <a:r>
              <a:rPr lang="en-US" sz="2400" i="0" dirty="0" smtClean="0">
                <a:solidFill>
                  <a:srgbClr val="0000FF"/>
                </a:solidFill>
                <a:ea typeface="ＭＳ Ｐゴシック" charset="0"/>
              </a:rPr>
              <a:t>was </a:t>
            </a:r>
            <a:r>
              <a:rPr lang="en-US" sz="2400" i="0" dirty="0">
                <a:solidFill>
                  <a:srgbClr val="0000FF"/>
                </a:solidFill>
                <a:ea typeface="ＭＳ Ｐゴシック" charset="0"/>
              </a:rPr>
              <a:t>performed </a:t>
            </a:r>
            <a:r>
              <a:rPr lang="en-US" sz="2400" i="0" dirty="0" smtClean="0">
                <a:solidFill>
                  <a:srgbClr val="0000FF"/>
                </a:solidFill>
                <a:ea typeface="ＭＳ Ｐゴシック" charset="0"/>
              </a:rPr>
              <a:t>safely with </a:t>
            </a:r>
            <a:r>
              <a:rPr lang="en-US" sz="2400" i="0" dirty="0">
                <a:solidFill>
                  <a:srgbClr val="0000FF"/>
                </a:solidFill>
                <a:ea typeface="ＭＳ Ｐゴシック" charset="0"/>
              </a:rPr>
              <a:t>a </a:t>
            </a:r>
            <a:r>
              <a:rPr lang="en-US" sz="2400" i="0" dirty="0" smtClean="0">
                <a:solidFill>
                  <a:srgbClr val="0000FF"/>
                </a:solidFill>
                <a:ea typeface="ＭＳ Ｐゴシック" charset="0"/>
              </a:rPr>
              <a:t>stronger neutron </a:t>
            </a:r>
            <a:r>
              <a:rPr lang="en-US" sz="2400" i="0" dirty="0">
                <a:solidFill>
                  <a:srgbClr val="0000FF"/>
                </a:solidFill>
                <a:ea typeface="ＭＳ Ｐゴシック" charset="0"/>
              </a:rPr>
              <a:t>source </a:t>
            </a:r>
            <a:r>
              <a:rPr lang="en-US" sz="2400" i="0" dirty="0" smtClean="0">
                <a:solidFill>
                  <a:srgbClr val="0000FF"/>
                </a:solidFill>
                <a:ea typeface="ＭＳ Ｐゴシック" charset="0"/>
              </a:rPr>
              <a:t>inside </a:t>
            </a:r>
            <a:r>
              <a:rPr lang="en-US" sz="2400" i="0" dirty="0">
                <a:solidFill>
                  <a:srgbClr val="0000FF"/>
                </a:solidFill>
                <a:ea typeface="ＭＳ Ｐゴシック" charset="0"/>
              </a:rPr>
              <a:t>the NSTX-U vacuum chamber</a:t>
            </a:r>
            <a:endParaRPr lang="en-US" sz="2800" i="0" dirty="0">
              <a:solidFill>
                <a:srgbClr val="0000FF"/>
              </a:solidFill>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939800"/>
            <a:ext cx="9144000" cy="4972714"/>
          </a:xfrm>
          <a:prstGeom prst="rect">
            <a:avLst/>
          </a:prstGeom>
        </p:spPr>
      </p:pic>
      <p:sp>
        <p:nvSpPr>
          <p:cNvPr id="2" name="TextBox 1"/>
          <p:cNvSpPr txBox="1"/>
          <p:nvPr/>
        </p:nvSpPr>
        <p:spPr>
          <a:xfrm>
            <a:off x="0" y="5435601"/>
            <a:ext cx="9144000" cy="1126462"/>
          </a:xfrm>
          <a:prstGeom prst="rect">
            <a:avLst/>
          </a:prstGeom>
          <a:solidFill>
            <a:schemeClr val="bg1"/>
          </a:solidFill>
        </p:spPr>
        <p:txBody>
          <a:bodyPr wrap="square" rtlCol="0">
            <a:spAutoFit/>
          </a:bodyPr>
          <a:lstStyle/>
          <a:p>
            <a:pPr>
              <a:spcBef>
                <a:spcPct val="20000"/>
              </a:spcBef>
              <a:buFontTx/>
              <a:buChar char="•"/>
            </a:pPr>
            <a:r>
              <a:rPr lang="en-US" sz="1600" i="0" dirty="0" smtClean="0">
                <a:ea typeface="ＭＳ Ｐゴシック" charset="0"/>
              </a:rPr>
              <a:t>The neutron calibration </a:t>
            </a:r>
            <a:r>
              <a:rPr lang="en-US" sz="1600" i="0" dirty="0">
                <a:ea typeface="ＭＳ Ｐゴシック" charset="0"/>
              </a:rPr>
              <a:t>was performed </a:t>
            </a:r>
            <a:r>
              <a:rPr lang="en-US" sz="1600" i="0" dirty="0" smtClean="0">
                <a:ea typeface="ＭＳ Ｐゴシック" charset="0"/>
              </a:rPr>
              <a:t>with two major radii with </a:t>
            </a:r>
            <a:r>
              <a:rPr lang="en-US" sz="1600" i="0" dirty="0">
                <a:ea typeface="ＭＳ Ｐゴシック" charset="0"/>
              </a:rPr>
              <a:t>a neutron source mounted on a model train car </a:t>
            </a:r>
            <a:r>
              <a:rPr lang="en-US" sz="1600" i="0" dirty="0" smtClean="0">
                <a:ea typeface="ＭＳ Ｐゴシック" charset="0"/>
              </a:rPr>
              <a:t>on </a:t>
            </a:r>
            <a:r>
              <a:rPr lang="en-US" sz="1600" i="0" dirty="0">
                <a:ea typeface="ＭＳ Ｐゴシック" charset="0"/>
              </a:rPr>
              <a:t>a set of circular tracks inside the NSTX-U vacuum chamber.  </a:t>
            </a:r>
            <a:endParaRPr lang="en-US" sz="1600" i="0" dirty="0" smtClean="0">
              <a:ea typeface="ＭＳ Ｐゴシック" charset="0"/>
            </a:endParaRPr>
          </a:p>
          <a:p>
            <a:pPr>
              <a:spcBef>
                <a:spcPct val="20000"/>
              </a:spcBef>
              <a:buFontTx/>
              <a:buChar char="•"/>
            </a:pPr>
            <a:r>
              <a:rPr lang="en-US" sz="1600" i="0" dirty="0" smtClean="0">
                <a:ea typeface="ＭＳ Ｐゴシック" charset="0"/>
              </a:rPr>
              <a:t> Dr</a:t>
            </a:r>
            <a:r>
              <a:rPr lang="en-US" sz="1600" i="0" dirty="0">
                <a:ea typeface="ＭＳ Ｐゴシック" charset="0"/>
              </a:rPr>
              <a:t>. </a:t>
            </a:r>
            <a:r>
              <a:rPr lang="en-US" sz="1600" i="0" dirty="0" err="1">
                <a:ea typeface="ＭＳ Ｐゴシック" charset="0"/>
              </a:rPr>
              <a:t>Kunihiro</a:t>
            </a:r>
            <a:r>
              <a:rPr lang="en-US" sz="1600" i="0" dirty="0">
                <a:ea typeface="ＭＳ Ｐゴシック" charset="0"/>
              </a:rPr>
              <a:t> Ogawa from the LHD group (NIFS, Japan) observed the calibration, in anticipation of a similar calibration that is to be done on LHD a few months from now. </a:t>
            </a:r>
          </a:p>
        </p:txBody>
      </p:sp>
      <p:sp>
        <p:nvSpPr>
          <p:cNvPr id="5" name="Slide Number Placeholder 3"/>
          <p:cNvSpPr>
            <a:spLocks noGrp="1"/>
          </p:cNvSpPr>
          <p:nvPr>
            <p:ph type="sldNum" sz="quarter" idx="12"/>
          </p:nvPr>
        </p:nvSpPr>
        <p:spPr>
          <a:xfrm>
            <a:off x="7239000" y="65405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28</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37342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101600" y="1198247"/>
            <a:ext cx="9042400" cy="4952996"/>
          </a:xfrm>
        </p:spPr>
        <p:txBody>
          <a:bodyPr anchor="t"/>
          <a:lstStyle/>
          <a:p>
            <a:pPr>
              <a:lnSpc>
                <a:spcPts val="2700"/>
              </a:lnSpc>
            </a:pPr>
            <a:r>
              <a:rPr lang="en-US" sz="2000" b="1" dirty="0" smtClean="0">
                <a:latin typeface="Arial" charset="0"/>
                <a:ea typeface="ＭＳ Ｐゴシック" charset="0"/>
                <a:cs typeface="ＭＳ Ｐゴシック" charset="0"/>
              </a:rPr>
              <a:t>The NSTX-U Activity Certification Committee (ACC) reviews continue, and is comprised of representatives from PPPL Engineering, Research, Safety, and the DOE PSO is currently reviewing technical and safety systems for NSTX-U</a:t>
            </a:r>
          </a:p>
          <a:p>
            <a:pPr>
              <a:lnSpc>
                <a:spcPts val="2700"/>
              </a:lnSpc>
              <a:spcAft>
                <a:spcPts val="600"/>
              </a:spcAft>
              <a:buNone/>
              <a:defRPr/>
            </a:pPr>
            <a:endParaRPr lang="en-US" sz="2000" b="1" dirty="0" smtClean="0">
              <a:solidFill>
                <a:srgbClr val="0000FF"/>
              </a:solidFill>
              <a:cs typeface="ＭＳ Ｐゴシック" charset="0"/>
            </a:endParaRPr>
          </a:p>
          <a:p>
            <a:pPr>
              <a:lnSpc>
                <a:spcPts val="2700"/>
              </a:lnSpc>
              <a:spcBef>
                <a:spcPts val="432"/>
              </a:spcBef>
              <a:spcAft>
                <a:spcPts val="1200"/>
              </a:spcAft>
              <a:defRPr/>
            </a:pPr>
            <a:r>
              <a:rPr lang="en-US" sz="2000" b="1" dirty="0" smtClean="0">
                <a:latin typeface="Arial" charset="0"/>
                <a:ea typeface="ＭＳ Ｐゴシック" charset="0"/>
                <a:cs typeface="ＭＳ Ｐゴシック" charset="0"/>
              </a:rPr>
              <a:t>A PPPL Internal QA Audit of NSTX-U Start-Up has been performed, and has resulted in a punch list of critical Start-Up and Test Procedures for both CD-4 and subsequent physics operations.   </a:t>
            </a:r>
          </a:p>
          <a:p>
            <a:pPr>
              <a:lnSpc>
                <a:spcPts val="2700"/>
              </a:lnSpc>
              <a:spcBef>
                <a:spcPts val="432"/>
              </a:spcBef>
              <a:spcAft>
                <a:spcPts val="1200"/>
              </a:spcAft>
              <a:defRPr/>
            </a:pPr>
            <a:r>
              <a:rPr lang="en-US" sz="2000" b="1" dirty="0" smtClean="0">
                <a:latin typeface="Arial" charset="0"/>
                <a:ea typeface="ＭＳ Ｐゴシック" charset="0"/>
                <a:cs typeface="ＭＳ Ｐゴシック" charset="0"/>
              </a:rPr>
              <a:t>A Readiness for Operations Review (Dec. 9 -11) is being arranged through the University, and is prerequisite for our safety certificate prescribing allowable operating parameters.  Committee members from LANL, GA, JLAB, MIT, ORNL, CCFE &amp; UW will be here for this review.  </a:t>
            </a:r>
          </a:p>
          <a:p>
            <a:pPr>
              <a:lnSpc>
                <a:spcPts val="2700"/>
              </a:lnSpc>
              <a:spcAft>
                <a:spcPts val="600"/>
              </a:spcAft>
              <a:buNone/>
              <a:defRPr/>
            </a:pPr>
            <a:endParaRPr lang="en-US" sz="2000" b="1" dirty="0" smtClean="0">
              <a:solidFill>
                <a:srgbClr val="0000FF"/>
              </a:solidFill>
              <a:latin typeface="Arial" charset="0"/>
              <a:ea typeface="ＭＳ Ｐゴシック" charset="0"/>
              <a:cs typeface="ＭＳ Ｐゴシック" charset="0"/>
            </a:endParaRPr>
          </a:p>
        </p:txBody>
      </p:sp>
      <p:sp>
        <p:nvSpPr>
          <p:cNvPr id="1741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500"/>
              </a:lnSpc>
            </a:pPr>
            <a:r>
              <a:rPr lang="en-US" sz="3200" i="0" dirty="0" smtClean="0">
                <a:solidFill>
                  <a:srgbClr val="0000FF"/>
                </a:solidFill>
                <a:ea typeface="ＭＳ Ｐゴシック" charset="0"/>
              </a:rPr>
              <a:t>Approvals for Operations</a:t>
            </a:r>
            <a:endParaRPr lang="en-US" sz="2000" i="0" dirty="0" smtClean="0">
              <a:solidFill>
                <a:srgbClr val="0000FF"/>
              </a:solidFill>
              <a:latin typeface="Helvetica Neue" charset="0"/>
              <a:ea typeface="ＭＳ Ｐゴシック" charset="0"/>
            </a:endParaRPr>
          </a:p>
        </p:txBody>
      </p:sp>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29</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2334890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a:extLst>
            <a:ext uri="{909E8E84-426E-40DD-AFC4-6F175D3DCCD1}">
              <a14:hiddenFill xmlns:a14="http://schemas.microsoft.com/office/drawing/2010/main">
                <a:noFill/>
              </a14:hiddenFill>
            </a:ext>
          </a:extLst>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lnSpc>
                <a:spcPct val="90000"/>
              </a:lnSpc>
              <a:defRPr/>
            </a:pPr>
            <a:r>
              <a:rPr lang="en-US" sz="32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LLNL collaboration on NSTX-U: </a:t>
            </a:r>
          </a:p>
          <a:p>
            <a:pPr algn="ctr" eaLnBrk="0" hangingPunct="0">
              <a:lnSpc>
                <a:spcPct val="90000"/>
              </a:lnSpc>
              <a:defRPr/>
            </a:pPr>
            <a:r>
              <a:rPr lang="en-US" sz="3200" i="0" dirty="0" smtClean="0">
                <a:solidFill>
                  <a:srgbClr val="3333CC"/>
                </a:solidFill>
                <a:effectLst>
                  <a:outerShdw blurRad="38100" dist="38100" dir="2700000" algn="tl">
                    <a:srgbClr val="C0C0C0"/>
                  </a:outerShdw>
                </a:effectLst>
                <a:latin typeface="Arial" charset="0"/>
                <a:ea typeface="ＭＳ Ｐゴシック" pitchFamily="-128" charset="-128"/>
                <a:cs typeface="Arial" pitchFamily="34" charset="0"/>
              </a:rPr>
              <a:t>status and plans</a:t>
            </a:r>
            <a:endParaRPr lang="en-US" sz="3200" i="0" dirty="0">
              <a:solidFill>
                <a:srgbClr val="3333CC"/>
              </a:solidFill>
              <a:latin typeface="Arial" charset="0"/>
              <a:cs typeface="Arial" pitchFamily="34" charset="0"/>
            </a:endParaRP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60" name="Text Box 9"/>
          <p:cNvSpPr txBox="1">
            <a:spLocks noChangeArrowheads="1"/>
          </p:cNvSpPr>
          <p:nvPr/>
        </p:nvSpPr>
        <p:spPr bwMode="auto">
          <a:xfrm>
            <a:off x="1524000" y="2133600"/>
            <a:ext cx="601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2000" i="0" dirty="0" smtClean="0">
                <a:solidFill>
                  <a:srgbClr val="000000"/>
                </a:solidFill>
                <a:cs typeface="Arial" pitchFamily="34" charset="0"/>
              </a:rPr>
              <a:t>Vlad Soukhanovskii</a:t>
            </a:r>
            <a:endParaRPr lang="en-US" altLang="en-US" sz="2000" i="0" dirty="0">
              <a:solidFill>
                <a:srgbClr val="000000"/>
              </a:solidFill>
              <a:cs typeface="Arial" pitchFamily="34" charset="0"/>
            </a:endParaRPr>
          </a:p>
          <a:p>
            <a:pPr algn="ctr" eaLnBrk="1" hangingPunct="1">
              <a:spcBef>
                <a:spcPct val="0"/>
              </a:spcBef>
              <a:buFontTx/>
              <a:buNone/>
            </a:pPr>
            <a:r>
              <a:rPr lang="en-US" altLang="en-US" sz="1800" b="0" dirty="0" smtClean="0">
                <a:solidFill>
                  <a:srgbClr val="000000"/>
                </a:solidFill>
                <a:cs typeface="Arial" pitchFamily="34" charset="0"/>
              </a:rPr>
              <a:t>Principal Investigator</a:t>
            </a:r>
          </a:p>
          <a:p>
            <a:pPr algn="ctr" eaLnBrk="1" hangingPunct="1">
              <a:spcBef>
                <a:spcPct val="0"/>
              </a:spcBef>
              <a:buFontTx/>
              <a:buNone/>
            </a:pPr>
            <a:r>
              <a:rPr lang="en-US" altLang="en-US" sz="1800" b="0" dirty="0" smtClean="0">
                <a:solidFill>
                  <a:srgbClr val="000000"/>
                </a:solidFill>
                <a:cs typeface="Arial" pitchFamily="34" charset="0"/>
              </a:rPr>
              <a:t>Leader of the LLNL Collaboration on NSTX-U</a:t>
            </a:r>
            <a:endParaRPr lang="en-US" altLang="en-US" sz="1200" b="0" dirty="0">
              <a:solidFill>
                <a:srgbClr val="000000"/>
              </a:solidFill>
              <a:cs typeface="Arial" pitchFamily="34" charset="0"/>
            </a:endParaRP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64" name="Text Box 10"/>
          <p:cNvSpPr txBox="1">
            <a:spLocks noChangeArrowheads="1"/>
          </p:cNvSpPr>
          <p:nvPr/>
        </p:nvSpPr>
        <p:spPr bwMode="auto">
          <a:xfrm>
            <a:off x="1676400" y="3352800"/>
            <a:ext cx="571500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0" tIns="0" rIns="0" bIns="0">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lnSpc>
                <a:spcPct val="70000"/>
              </a:lnSpc>
              <a:buFontTx/>
              <a:buNone/>
            </a:pPr>
            <a:r>
              <a:rPr lang="en-US" altLang="en-US" sz="1600" i="0" dirty="0" smtClean="0">
                <a:solidFill>
                  <a:srgbClr val="FF0000"/>
                </a:solidFill>
                <a:latin typeface="Helvetica" pitchFamily="-84" charset="0"/>
                <a:cs typeface="Arial" pitchFamily="34" charset="0"/>
              </a:rPr>
              <a:t>FES NSTX</a:t>
            </a:r>
            <a:r>
              <a:rPr lang="en-US" altLang="en-US" sz="1600" i="0" dirty="0">
                <a:solidFill>
                  <a:srgbClr val="FF0000"/>
                </a:solidFill>
                <a:latin typeface="Helvetica" pitchFamily="-84" charset="0"/>
                <a:cs typeface="Arial" pitchFamily="34" charset="0"/>
              </a:rPr>
              <a:t>-U </a:t>
            </a:r>
            <a:r>
              <a:rPr lang="en-US" altLang="en-US" sz="1600" i="0" dirty="0" smtClean="0">
                <a:solidFill>
                  <a:srgbClr val="FF0000"/>
                </a:solidFill>
                <a:latin typeface="Helvetica" pitchFamily="-84" charset="0"/>
                <a:cs typeface="Arial" pitchFamily="34" charset="0"/>
              </a:rPr>
              <a:t>Q4 Review</a:t>
            </a:r>
            <a:endParaRPr lang="en-US" altLang="en-US" sz="1600" i="0" dirty="0">
              <a:solidFill>
                <a:srgbClr val="FF0000"/>
              </a:solidFill>
              <a:latin typeface="Helvetica" pitchFamily="-84" charset="0"/>
              <a:cs typeface="Arial" pitchFamily="34" charset="0"/>
            </a:endParaRPr>
          </a:p>
          <a:p>
            <a:pPr algn="ctr" eaLnBrk="1" hangingPunct="1">
              <a:lnSpc>
                <a:spcPct val="70000"/>
              </a:lnSpc>
              <a:buFontTx/>
              <a:buNone/>
            </a:pPr>
            <a:r>
              <a:rPr lang="en-US" altLang="en-US" sz="1600" i="0" dirty="0" smtClean="0">
                <a:solidFill>
                  <a:srgbClr val="FF0000"/>
                </a:solidFill>
                <a:latin typeface="Helvetica" pitchFamily="-84" charset="0"/>
                <a:cs typeface="Arial" pitchFamily="34" charset="0"/>
              </a:rPr>
              <a:t>25 November 2014</a:t>
            </a:r>
            <a:endParaRPr lang="en-US" altLang="en-US" sz="1600" i="0" dirty="0">
              <a:solidFill>
                <a:srgbClr val="FF0000"/>
              </a:solidFill>
              <a:latin typeface="Helvetica" pitchFamily="-84" charset="0"/>
              <a:cs typeface="Arial" pitchFamily="34" charset="0"/>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pic>
        <p:nvPicPr>
          <p:cNvPr id="2080" name="Picture 1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8"/>
            <a:ext cx="9144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Arial" pitchFamily="34" charset="0"/>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88" name="Rectangle 129"/>
          <p:cNvSpPr>
            <a:spLocks noChangeArrowheads="1"/>
          </p:cNvSpPr>
          <p:nvPr/>
        </p:nvSpPr>
        <p:spPr bwMode="auto">
          <a:xfrm>
            <a:off x="3651250" y="228600"/>
            <a:ext cx="1530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r">
              <a:spcBef>
                <a:spcPct val="0"/>
              </a:spcBef>
              <a:buFontTx/>
              <a:buNone/>
            </a:pPr>
            <a:r>
              <a:rPr lang="en-US" altLang="en-US" sz="1800">
                <a:solidFill>
                  <a:srgbClr val="3333CC"/>
                </a:solidFill>
                <a:cs typeface="Arial" pitchFamily="34"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latin typeface="Helvetica" pitchFamily="-84" charset="0"/>
              <a:cs typeface="Arial" pitchFamily="34" charset="0"/>
            </a:endParaRPr>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pic>
        <p:nvPicPr>
          <p:cNvPr id="2094" name="Picture 53" descr="ppi224.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286000"/>
            <a:ext cx="1295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sp>
        <p:nvSpPr>
          <p:cNvPr id="2096" name="Text Box 153"/>
          <p:cNvSpPr txBox="1">
            <a:spLocks noChangeArrowheads="1"/>
          </p:cNvSpPr>
          <p:nvPr/>
        </p:nvSpPr>
        <p:spPr bwMode="auto">
          <a:xfrm>
            <a:off x="7696200" y="2317750"/>
            <a:ext cx="12954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29" tIns="45714" rIns="91429" bIns="45714" anchor="b">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r">
              <a:lnSpc>
                <a:spcPct val="90000"/>
              </a:lnSpc>
              <a:spcBef>
                <a:spcPct val="8000"/>
              </a:spcBef>
              <a:spcAft>
                <a:spcPct val="8000"/>
              </a:spcAft>
              <a:buFontTx/>
              <a:buNone/>
            </a:pPr>
            <a:r>
              <a:rPr lang="en-US" altLang="en-US" sz="900">
                <a:solidFill>
                  <a:srgbClr val="FF0000"/>
                </a:solidFill>
                <a:cs typeface="Arial" pitchFamily="34" charset="0"/>
              </a:rPr>
              <a:t>Culham Sci Ctr</a:t>
            </a:r>
          </a:p>
          <a:p>
            <a:pPr algn="r">
              <a:lnSpc>
                <a:spcPct val="90000"/>
              </a:lnSpc>
              <a:spcBef>
                <a:spcPct val="8000"/>
              </a:spcBef>
              <a:spcAft>
                <a:spcPct val="8000"/>
              </a:spcAft>
              <a:buFontTx/>
              <a:buNone/>
            </a:pPr>
            <a:r>
              <a:rPr lang="en-US" altLang="en-US" sz="900">
                <a:solidFill>
                  <a:srgbClr val="FF0000"/>
                </a:solidFill>
                <a:cs typeface="Arial" pitchFamily="34" charset="0"/>
              </a:rPr>
              <a:t>York U</a:t>
            </a:r>
          </a:p>
          <a:p>
            <a:pPr algn="r">
              <a:lnSpc>
                <a:spcPct val="90000"/>
              </a:lnSpc>
              <a:spcBef>
                <a:spcPct val="8000"/>
              </a:spcBef>
              <a:spcAft>
                <a:spcPct val="8000"/>
              </a:spcAft>
              <a:buFontTx/>
              <a:buNone/>
            </a:pPr>
            <a:r>
              <a:rPr lang="en-US" altLang="en-US" sz="900">
                <a:solidFill>
                  <a:srgbClr val="FF0000"/>
                </a:solidFill>
                <a:cs typeface="Arial" pitchFamily="34" charset="0"/>
              </a:rPr>
              <a:t>Chubu U</a:t>
            </a:r>
          </a:p>
          <a:p>
            <a:pPr algn="r">
              <a:lnSpc>
                <a:spcPct val="90000"/>
              </a:lnSpc>
              <a:spcBef>
                <a:spcPct val="8000"/>
              </a:spcBef>
              <a:spcAft>
                <a:spcPct val="8000"/>
              </a:spcAft>
              <a:buFontTx/>
              <a:buNone/>
            </a:pPr>
            <a:r>
              <a:rPr lang="en-US" altLang="en-US" sz="900">
                <a:solidFill>
                  <a:srgbClr val="FF0000"/>
                </a:solidFill>
                <a:cs typeface="Arial" pitchFamily="34" charset="0"/>
              </a:rPr>
              <a:t>Fukui U</a:t>
            </a:r>
          </a:p>
          <a:p>
            <a:pPr algn="r">
              <a:lnSpc>
                <a:spcPct val="90000"/>
              </a:lnSpc>
              <a:spcBef>
                <a:spcPct val="8000"/>
              </a:spcBef>
              <a:spcAft>
                <a:spcPct val="8000"/>
              </a:spcAft>
              <a:buFontTx/>
              <a:buNone/>
            </a:pPr>
            <a:r>
              <a:rPr lang="en-US" altLang="en-US" sz="900">
                <a:solidFill>
                  <a:srgbClr val="FF0000"/>
                </a:solidFill>
                <a:cs typeface="Arial" pitchFamily="34" charset="0"/>
              </a:rPr>
              <a:t>Hiroshima U</a:t>
            </a:r>
          </a:p>
          <a:p>
            <a:pPr algn="r">
              <a:lnSpc>
                <a:spcPct val="90000"/>
              </a:lnSpc>
              <a:spcBef>
                <a:spcPct val="8000"/>
              </a:spcBef>
              <a:spcAft>
                <a:spcPct val="8000"/>
              </a:spcAft>
              <a:buFontTx/>
              <a:buNone/>
            </a:pPr>
            <a:r>
              <a:rPr lang="en-US" altLang="en-US" sz="900">
                <a:solidFill>
                  <a:srgbClr val="FF0000"/>
                </a:solidFill>
                <a:cs typeface="Arial" pitchFamily="34" charset="0"/>
              </a:rPr>
              <a:t>Hyogo U</a:t>
            </a:r>
          </a:p>
          <a:p>
            <a:pPr algn="r">
              <a:lnSpc>
                <a:spcPct val="90000"/>
              </a:lnSpc>
              <a:spcBef>
                <a:spcPct val="8000"/>
              </a:spcBef>
              <a:spcAft>
                <a:spcPct val="8000"/>
              </a:spcAft>
              <a:buFontTx/>
              <a:buNone/>
            </a:pPr>
            <a:r>
              <a:rPr lang="en-US" altLang="en-US" sz="900">
                <a:solidFill>
                  <a:srgbClr val="FF0000"/>
                </a:solidFill>
                <a:cs typeface="Arial" pitchFamily="34" charset="0"/>
              </a:rPr>
              <a:t>Kyoto U</a:t>
            </a:r>
          </a:p>
          <a:p>
            <a:pPr algn="r">
              <a:lnSpc>
                <a:spcPct val="90000"/>
              </a:lnSpc>
              <a:spcBef>
                <a:spcPct val="8000"/>
              </a:spcBef>
              <a:spcAft>
                <a:spcPct val="8000"/>
              </a:spcAft>
              <a:buFontTx/>
              <a:buNone/>
            </a:pPr>
            <a:r>
              <a:rPr lang="en-US" altLang="en-US" sz="900">
                <a:solidFill>
                  <a:srgbClr val="FF0000"/>
                </a:solidFill>
                <a:cs typeface="Arial" pitchFamily="34" charset="0"/>
              </a:rPr>
              <a:t>Kyushu U</a:t>
            </a:r>
          </a:p>
          <a:p>
            <a:pPr algn="r">
              <a:lnSpc>
                <a:spcPct val="90000"/>
              </a:lnSpc>
              <a:spcBef>
                <a:spcPct val="8000"/>
              </a:spcBef>
              <a:spcAft>
                <a:spcPct val="8000"/>
              </a:spcAft>
              <a:buFontTx/>
              <a:buNone/>
            </a:pPr>
            <a:r>
              <a:rPr lang="en-US" altLang="en-US" sz="900">
                <a:solidFill>
                  <a:srgbClr val="FF0000"/>
                </a:solidFill>
                <a:cs typeface="Arial" pitchFamily="34" charset="0"/>
              </a:rPr>
              <a:t>Kyushu Tokai U</a:t>
            </a:r>
          </a:p>
          <a:p>
            <a:pPr algn="r">
              <a:lnSpc>
                <a:spcPct val="90000"/>
              </a:lnSpc>
              <a:spcBef>
                <a:spcPct val="8000"/>
              </a:spcBef>
              <a:spcAft>
                <a:spcPct val="8000"/>
              </a:spcAft>
              <a:buFontTx/>
              <a:buNone/>
            </a:pPr>
            <a:r>
              <a:rPr lang="en-US" altLang="en-US" sz="900">
                <a:solidFill>
                  <a:srgbClr val="FF0000"/>
                </a:solidFill>
                <a:cs typeface="Arial" pitchFamily="34" charset="0"/>
              </a:rPr>
              <a:t>NIFS</a:t>
            </a:r>
          </a:p>
          <a:p>
            <a:pPr algn="r">
              <a:lnSpc>
                <a:spcPct val="90000"/>
              </a:lnSpc>
              <a:spcBef>
                <a:spcPct val="8000"/>
              </a:spcBef>
              <a:spcAft>
                <a:spcPct val="8000"/>
              </a:spcAft>
              <a:buFontTx/>
              <a:buNone/>
            </a:pPr>
            <a:r>
              <a:rPr lang="en-US" altLang="en-US" sz="900">
                <a:solidFill>
                  <a:srgbClr val="FF0000"/>
                </a:solidFill>
                <a:cs typeface="Arial" pitchFamily="34" charset="0"/>
              </a:rPr>
              <a:t>Niigata U</a:t>
            </a:r>
          </a:p>
          <a:p>
            <a:pPr algn="r">
              <a:lnSpc>
                <a:spcPct val="90000"/>
              </a:lnSpc>
              <a:spcBef>
                <a:spcPct val="8000"/>
              </a:spcBef>
              <a:spcAft>
                <a:spcPct val="8000"/>
              </a:spcAft>
              <a:buFontTx/>
              <a:buNone/>
            </a:pPr>
            <a:r>
              <a:rPr lang="en-US" altLang="en-US" sz="900">
                <a:solidFill>
                  <a:srgbClr val="FF0000"/>
                </a:solidFill>
                <a:cs typeface="Arial" pitchFamily="34" charset="0"/>
              </a:rPr>
              <a:t>U Tokyo</a:t>
            </a:r>
          </a:p>
          <a:p>
            <a:pPr algn="r">
              <a:lnSpc>
                <a:spcPct val="90000"/>
              </a:lnSpc>
              <a:spcBef>
                <a:spcPct val="8000"/>
              </a:spcBef>
              <a:spcAft>
                <a:spcPct val="8000"/>
              </a:spcAft>
              <a:buFontTx/>
              <a:buNone/>
            </a:pPr>
            <a:r>
              <a:rPr lang="en-US" altLang="en-US" sz="900">
                <a:solidFill>
                  <a:srgbClr val="FF0000"/>
                </a:solidFill>
                <a:cs typeface="Arial" pitchFamily="34" charset="0"/>
              </a:rPr>
              <a:t>JAEA</a:t>
            </a:r>
          </a:p>
          <a:p>
            <a:pPr algn="r">
              <a:lnSpc>
                <a:spcPct val="90000"/>
              </a:lnSpc>
              <a:spcBef>
                <a:spcPct val="8000"/>
              </a:spcBef>
              <a:spcAft>
                <a:spcPct val="8000"/>
              </a:spcAft>
              <a:buFontTx/>
              <a:buNone/>
            </a:pPr>
            <a:r>
              <a:rPr lang="en-US" altLang="en-US" sz="800">
                <a:solidFill>
                  <a:srgbClr val="FF0000"/>
                </a:solidFill>
                <a:cs typeface="Arial" pitchFamily="34" charset="0"/>
              </a:rPr>
              <a:t>Inst for Nucl Res, Kiev</a:t>
            </a:r>
          </a:p>
          <a:p>
            <a:pPr algn="r">
              <a:lnSpc>
                <a:spcPct val="90000"/>
              </a:lnSpc>
              <a:spcBef>
                <a:spcPct val="8000"/>
              </a:spcBef>
              <a:spcAft>
                <a:spcPct val="8000"/>
              </a:spcAft>
              <a:buFontTx/>
              <a:buNone/>
            </a:pPr>
            <a:r>
              <a:rPr lang="en-US" altLang="en-US" sz="900">
                <a:solidFill>
                  <a:srgbClr val="FF0000"/>
                </a:solidFill>
                <a:cs typeface="Arial" pitchFamily="34" charset="0"/>
              </a:rPr>
              <a:t>Ioffe Inst</a:t>
            </a:r>
          </a:p>
          <a:p>
            <a:pPr algn="r">
              <a:lnSpc>
                <a:spcPct val="90000"/>
              </a:lnSpc>
              <a:spcBef>
                <a:spcPct val="8000"/>
              </a:spcBef>
              <a:spcAft>
                <a:spcPct val="8000"/>
              </a:spcAft>
              <a:buFontTx/>
              <a:buNone/>
            </a:pPr>
            <a:r>
              <a:rPr lang="en-US" altLang="en-US" sz="900">
                <a:solidFill>
                  <a:srgbClr val="FF0000"/>
                </a:solidFill>
                <a:cs typeface="Arial" pitchFamily="34" charset="0"/>
              </a:rPr>
              <a:t>TRINITI</a:t>
            </a:r>
          </a:p>
          <a:p>
            <a:pPr algn="r">
              <a:lnSpc>
                <a:spcPct val="90000"/>
              </a:lnSpc>
              <a:spcBef>
                <a:spcPct val="8000"/>
              </a:spcBef>
              <a:spcAft>
                <a:spcPct val="8000"/>
              </a:spcAft>
              <a:buFontTx/>
              <a:buNone/>
            </a:pPr>
            <a:r>
              <a:rPr lang="en-US" altLang="en-US" sz="900">
                <a:solidFill>
                  <a:srgbClr val="FF0000"/>
                </a:solidFill>
                <a:cs typeface="Arial" pitchFamily="34" charset="0"/>
              </a:rPr>
              <a:t>Chonbuk Natl U</a:t>
            </a:r>
          </a:p>
          <a:p>
            <a:pPr algn="r">
              <a:lnSpc>
                <a:spcPct val="90000"/>
              </a:lnSpc>
              <a:spcBef>
                <a:spcPct val="8000"/>
              </a:spcBef>
              <a:spcAft>
                <a:spcPct val="8000"/>
              </a:spcAft>
              <a:buFontTx/>
              <a:buNone/>
            </a:pPr>
            <a:r>
              <a:rPr lang="en-US" altLang="en-US" sz="900">
                <a:solidFill>
                  <a:srgbClr val="FF0000"/>
                </a:solidFill>
                <a:cs typeface="Arial" pitchFamily="34" charset="0"/>
              </a:rPr>
              <a:t>NFRI</a:t>
            </a:r>
          </a:p>
          <a:p>
            <a:pPr algn="r">
              <a:lnSpc>
                <a:spcPct val="90000"/>
              </a:lnSpc>
              <a:spcBef>
                <a:spcPct val="8000"/>
              </a:spcBef>
              <a:spcAft>
                <a:spcPct val="8000"/>
              </a:spcAft>
              <a:buFontTx/>
              <a:buNone/>
            </a:pPr>
            <a:r>
              <a:rPr lang="en-US" altLang="en-US" sz="900">
                <a:solidFill>
                  <a:srgbClr val="FF0000"/>
                </a:solidFill>
                <a:cs typeface="Arial" pitchFamily="34" charset="0"/>
              </a:rPr>
              <a:t>KAIST</a:t>
            </a:r>
          </a:p>
          <a:p>
            <a:pPr algn="r">
              <a:lnSpc>
                <a:spcPct val="90000"/>
              </a:lnSpc>
              <a:spcBef>
                <a:spcPct val="8000"/>
              </a:spcBef>
              <a:spcAft>
                <a:spcPct val="8000"/>
              </a:spcAft>
              <a:buFontTx/>
              <a:buNone/>
            </a:pPr>
            <a:r>
              <a:rPr lang="en-US" altLang="en-US" sz="900">
                <a:solidFill>
                  <a:srgbClr val="FF0000"/>
                </a:solidFill>
                <a:cs typeface="Arial" pitchFamily="34" charset="0"/>
              </a:rPr>
              <a:t>POSTECH</a:t>
            </a:r>
          </a:p>
          <a:p>
            <a:pPr algn="r">
              <a:lnSpc>
                <a:spcPct val="90000"/>
              </a:lnSpc>
              <a:spcBef>
                <a:spcPct val="8000"/>
              </a:spcBef>
              <a:spcAft>
                <a:spcPct val="8000"/>
              </a:spcAft>
              <a:buFontTx/>
              <a:buNone/>
            </a:pPr>
            <a:r>
              <a:rPr lang="en-US" altLang="en-US" sz="900">
                <a:solidFill>
                  <a:srgbClr val="FF0000"/>
                </a:solidFill>
                <a:cs typeface="Arial" pitchFamily="34" charset="0"/>
              </a:rPr>
              <a:t>Seoul Natl U</a:t>
            </a:r>
          </a:p>
          <a:p>
            <a:pPr algn="r">
              <a:lnSpc>
                <a:spcPct val="90000"/>
              </a:lnSpc>
              <a:spcBef>
                <a:spcPct val="8000"/>
              </a:spcBef>
              <a:spcAft>
                <a:spcPct val="8000"/>
              </a:spcAft>
              <a:buFontTx/>
              <a:buNone/>
            </a:pPr>
            <a:r>
              <a:rPr lang="en-US" altLang="en-US" sz="900">
                <a:solidFill>
                  <a:srgbClr val="FF0000"/>
                </a:solidFill>
                <a:cs typeface="Arial" pitchFamily="34" charset="0"/>
              </a:rPr>
              <a:t>ASIPP</a:t>
            </a:r>
          </a:p>
          <a:p>
            <a:pPr algn="r">
              <a:lnSpc>
                <a:spcPct val="90000"/>
              </a:lnSpc>
              <a:spcBef>
                <a:spcPct val="8000"/>
              </a:spcBef>
              <a:spcAft>
                <a:spcPct val="8000"/>
              </a:spcAft>
              <a:buFontTx/>
              <a:buNone/>
            </a:pPr>
            <a:r>
              <a:rPr lang="en-US" altLang="en-US" sz="900">
                <a:solidFill>
                  <a:srgbClr val="FF0000"/>
                </a:solidFill>
                <a:cs typeface="Arial" pitchFamily="34" charset="0"/>
              </a:rPr>
              <a:t>CIEMAT</a:t>
            </a:r>
          </a:p>
          <a:p>
            <a:pPr algn="r">
              <a:lnSpc>
                <a:spcPct val="90000"/>
              </a:lnSpc>
              <a:spcBef>
                <a:spcPct val="8000"/>
              </a:spcBef>
              <a:spcAft>
                <a:spcPct val="8000"/>
              </a:spcAft>
              <a:buFontTx/>
              <a:buNone/>
            </a:pPr>
            <a:r>
              <a:rPr lang="en-US" altLang="en-US" sz="900">
                <a:solidFill>
                  <a:srgbClr val="FF0000"/>
                </a:solidFill>
                <a:cs typeface="Arial" pitchFamily="34" charset="0"/>
              </a:rPr>
              <a:t>FOM Inst DIFFER</a:t>
            </a:r>
          </a:p>
          <a:p>
            <a:pPr algn="r">
              <a:lnSpc>
                <a:spcPct val="90000"/>
              </a:lnSpc>
              <a:spcBef>
                <a:spcPct val="8000"/>
              </a:spcBef>
              <a:spcAft>
                <a:spcPct val="8000"/>
              </a:spcAft>
              <a:buFontTx/>
              <a:buNone/>
            </a:pPr>
            <a:r>
              <a:rPr lang="en-US" altLang="en-US" sz="900">
                <a:solidFill>
                  <a:srgbClr val="FF0000"/>
                </a:solidFill>
                <a:cs typeface="Arial" pitchFamily="34" charset="0"/>
              </a:rPr>
              <a:t>ENEA, Frascati</a:t>
            </a:r>
          </a:p>
          <a:p>
            <a:pPr algn="r">
              <a:lnSpc>
                <a:spcPct val="90000"/>
              </a:lnSpc>
              <a:spcBef>
                <a:spcPct val="8000"/>
              </a:spcBef>
              <a:spcAft>
                <a:spcPct val="8000"/>
              </a:spcAft>
              <a:buFontTx/>
              <a:buNone/>
            </a:pPr>
            <a:r>
              <a:rPr lang="en-US" altLang="en-US" sz="900">
                <a:solidFill>
                  <a:srgbClr val="FF0000"/>
                </a:solidFill>
                <a:cs typeface="Arial" pitchFamily="34" charset="0"/>
              </a:rPr>
              <a:t>CEA, Cadarache</a:t>
            </a:r>
          </a:p>
          <a:p>
            <a:pPr algn="r">
              <a:lnSpc>
                <a:spcPct val="90000"/>
              </a:lnSpc>
              <a:spcBef>
                <a:spcPct val="8000"/>
              </a:spcBef>
              <a:spcAft>
                <a:spcPct val="8000"/>
              </a:spcAft>
              <a:buFontTx/>
              <a:buNone/>
            </a:pPr>
            <a:r>
              <a:rPr lang="en-US" altLang="en-US" sz="900">
                <a:solidFill>
                  <a:srgbClr val="FF0000"/>
                </a:solidFill>
                <a:cs typeface="Arial" pitchFamily="34" charset="0"/>
              </a:rPr>
              <a:t>IPP, Jülich</a:t>
            </a:r>
          </a:p>
          <a:p>
            <a:pPr algn="r">
              <a:lnSpc>
                <a:spcPct val="90000"/>
              </a:lnSpc>
              <a:spcBef>
                <a:spcPct val="8000"/>
              </a:spcBef>
              <a:spcAft>
                <a:spcPct val="8000"/>
              </a:spcAft>
              <a:buFontTx/>
              <a:buNone/>
            </a:pPr>
            <a:r>
              <a:rPr lang="en-US" altLang="en-US" sz="900">
                <a:solidFill>
                  <a:srgbClr val="FF0000"/>
                </a:solidFill>
                <a:cs typeface="Arial" pitchFamily="34" charset="0"/>
              </a:rPr>
              <a:t>IPP, Garching</a:t>
            </a:r>
          </a:p>
          <a:p>
            <a:pPr algn="r">
              <a:lnSpc>
                <a:spcPct val="90000"/>
              </a:lnSpc>
              <a:spcBef>
                <a:spcPct val="8000"/>
              </a:spcBef>
              <a:spcAft>
                <a:spcPct val="8000"/>
              </a:spcAft>
              <a:buFontTx/>
              <a:buNone/>
            </a:pPr>
            <a:r>
              <a:rPr lang="en-US" altLang="en-US" sz="900">
                <a:solidFill>
                  <a:srgbClr val="FF0000"/>
                </a:solidFill>
                <a:cs typeface="Arial" pitchFamily="34"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a:extLst>
            <a:ext uri="{909E8E84-426E-40DD-AFC4-6F175D3DCCD1}">
              <a14:hiddenFill xmlns:a14="http://schemas.microsoft.com/office/drawing/2010/main">
                <a:noFill/>
              </a14:hiddenFill>
            </a:ext>
          </a:extLst>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2100" name="Picture 3" descr="C:\Users\jmenard\Desktop\Pictu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038" y="4495800"/>
            <a:ext cx="3078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1" name="Picture 48" descr="ppi221.tmp"/>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09800"/>
            <a:ext cx="129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152"/>
          <p:cNvSpPr txBox="1">
            <a:spLocks noChangeArrowheads="1"/>
          </p:cNvSpPr>
          <p:nvPr/>
        </p:nvSpPr>
        <p:spPr bwMode="auto">
          <a:xfrm>
            <a:off x="152400" y="2209800"/>
            <a:ext cx="12573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29" tIns="45714" rIns="91429" bIns="45714">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90000"/>
              </a:lnSpc>
              <a:spcBef>
                <a:spcPct val="5000"/>
              </a:spcBef>
              <a:spcAft>
                <a:spcPct val="5000"/>
              </a:spcAft>
              <a:buFontTx/>
              <a:buNone/>
            </a:pPr>
            <a:r>
              <a:rPr lang="en-US" altLang="en-US" sz="900">
                <a:solidFill>
                  <a:srgbClr val="0000FF"/>
                </a:solidFill>
                <a:cs typeface="Arial" pitchFamily="34" charset="0"/>
              </a:rPr>
              <a:t>Coll of Wm &amp; Mary</a:t>
            </a:r>
          </a:p>
          <a:p>
            <a:pPr>
              <a:lnSpc>
                <a:spcPct val="90000"/>
              </a:lnSpc>
              <a:spcBef>
                <a:spcPct val="5000"/>
              </a:spcBef>
              <a:spcAft>
                <a:spcPct val="5000"/>
              </a:spcAft>
              <a:buFontTx/>
              <a:buNone/>
            </a:pPr>
            <a:r>
              <a:rPr lang="en-US" altLang="en-US" sz="900">
                <a:solidFill>
                  <a:srgbClr val="0000FF"/>
                </a:solidFill>
                <a:cs typeface="Arial" pitchFamily="34" charset="0"/>
              </a:rPr>
              <a:t>Columbia U</a:t>
            </a:r>
          </a:p>
          <a:p>
            <a:pPr>
              <a:lnSpc>
                <a:spcPct val="90000"/>
              </a:lnSpc>
              <a:spcBef>
                <a:spcPct val="5000"/>
              </a:spcBef>
              <a:spcAft>
                <a:spcPct val="5000"/>
              </a:spcAft>
              <a:buFontTx/>
              <a:buNone/>
            </a:pPr>
            <a:r>
              <a:rPr lang="en-US" altLang="en-US" sz="900">
                <a:solidFill>
                  <a:srgbClr val="0000FF"/>
                </a:solidFill>
                <a:cs typeface="Arial" pitchFamily="34" charset="0"/>
              </a:rPr>
              <a:t>CompX</a:t>
            </a:r>
          </a:p>
          <a:p>
            <a:pPr>
              <a:lnSpc>
                <a:spcPct val="90000"/>
              </a:lnSpc>
              <a:spcBef>
                <a:spcPct val="5000"/>
              </a:spcBef>
              <a:spcAft>
                <a:spcPct val="5000"/>
              </a:spcAft>
              <a:buFontTx/>
              <a:buNone/>
            </a:pPr>
            <a:r>
              <a:rPr lang="en-US" altLang="en-US" sz="900">
                <a:solidFill>
                  <a:srgbClr val="0000FF"/>
                </a:solidFill>
                <a:cs typeface="Arial" pitchFamily="34" charset="0"/>
              </a:rPr>
              <a:t>General Atomics</a:t>
            </a:r>
          </a:p>
          <a:p>
            <a:pPr>
              <a:lnSpc>
                <a:spcPct val="90000"/>
              </a:lnSpc>
              <a:spcBef>
                <a:spcPct val="5000"/>
              </a:spcBef>
              <a:spcAft>
                <a:spcPct val="5000"/>
              </a:spcAft>
              <a:buFontTx/>
              <a:buNone/>
            </a:pPr>
            <a:r>
              <a:rPr lang="en-US" altLang="en-US" sz="900">
                <a:solidFill>
                  <a:srgbClr val="0000FF"/>
                </a:solidFill>
                <a:cs typeface="Arial" pitchFamily="34" charset="0"/>
              </a:rPr>
              <a:t>FIU</a:t>
            </a:r>
          </a:p>
          <a:p>
            <a:pPr>
              <a:lnSpc>
                <a:spcPct val="90000"/>
              </a:lnSpc>
              <a:spcBef>
                <a:spcPct val="5000"/>
              </a:spcBef>
              <a:spcAft>
                <a:spcPct val="5000"/>
              </a:spcAft>
              <a:buFontTx/>
              <a:buNone/>
            </a:pPr>
            <a:r>
              <a:rPr lang="en-US" altLang="en-US" sz="900">
                <a:solidFill>
                  <a:srgbClr val="0000FF"/>
                </a:solidFill>
                <a:cs typeface="Arial" pitchFamily="34" charset="0"/>
              </a:rPr>
              <a:t>INL</a:t>
            </a:r>
          </a:p>
          <a:p>
            <a:pPr>
              <a:lnSpc>
                <a:spcPct val="90000"/>
              </a:lnSpc>
              <a:spcBef>
                <a:spcPct val="5000"/>
              </a:spcBef>
              <a:spcAft>
                <a:spcPct val="5000"/>
              </a:spcAft>
              <a:buFontTx/>
              <a:buNone/>
            </a:pPr>
            <a:r>
              <a:rPr lang="en-US" altLang="en-US" sz="900">
                <a:solidFill>
                  <a:srgbClr val="0000FF"/>
                </a:solidFill>
                <a:cs typeface="Arial" pitchFamily="34" charset="0"/>
              </a:rPr>
              <a:t>Johns Hopkins U</a:t>
            </a:r>
          </a:p>
          <a:p>
            <a:pPr>
              <a:lnSpc>
                <a:spcPct val="90000"/>
              </a:lnSpc>
              <a:spcBef>
                <a:spcPct val="5000"/>
              </a:spcBef>
              <a:spcAft>
                <a:spcPct val="5000"/>
              </a:spcAft>
              <a:buFontTx/>
              <a:buNone/>
            </a:pPr>
            <a:r>
              <a:rPr lang="en-US" altLang="en-US" sz="900">
                <a:solidFill>
                  <a:srgbClr val="0000FF"/>
                </a:solidFill>
                <a:cs typeface="Arial" pitchFamily="34" charset="0"/>
              </a:rPr>
              <a:t>LANL</a:t>
            </a:r>
          </a:p>
          <a:p>
            <a:pPr>
              <a:lnSpc>
                <a:spcPct val="90000"/>
              </a:lnSpc>
              <a:spcBef>
                <a:spcPct val="5000"/>
              </a:spcBef>
              <a:spcAft>
                <a:spcPct val="5000"/>
              </a:spcAft>
              <a:buFontTx/>
              <a:buNone/>
            </a:pPr>
            <a:r>
              <a:rPr lang="en-US" altLang="en-US" sz="900">
                <a:solidFill>
                  <a:srgbClr val="0000FF"/>
                </a:solidFill>
                <a:cs typeface="Arial" pitchFamily="34" charset="0"/>
              </a:rPr>
              <a:t>LLNL</a:t>
            </a:r>
          </a:p>
          <a:p>
            <a:pPr>
              <a:lnSpc>
                <a:spcPct val="90000"/>
              </a:lnSpc>
              <a:spcBef>
                <a:spcPct val="5000"/>
              </a:spcBef>
              <a:spcAft>
                <a:spcPct val="5000"/>
              </a:spcAft>
              <a:buFontTx/>
              <a:buNone/>
            </a:pPr>
            <a:r>
              <a:rPr lang="en-US" altLang="en-US" sz="900">
                <a:solidFill>
                  <a:srgbClr val="0000FF"/>
                </a:solidFill>
                <a:cs typeface="Arial" pitchFamily="34" charset="0"/>
              </a:rPr>
              <a:t>Lodestar</a:t>
            </a:r>
          </a:p>
          <a:p>
            <a:pPr>
              <a:lnSpc>
                <a:spcPct val="90000"/>
              </a:lnSpc>
              <a:spcBef>
                <a:spcPct val="5000"/>
              </a:spcBef>
              <a:spcAft>
                <a:spcPct val="5000"/>
              </a:spcAft>
              <a:buFontTx/>
              <a:buNone/>
            </a:pPr>
            <a:r>
              <a:rPr lang="en-US" altLang="en-US" sz="900">
                <a:solidFill>
                  <a:srgbClr val="0000FF"/>
                </a:solidFill>
                <a:cs typeface="Arial" pitchFamily="34" charset="0"/>
              </a:rPr>
              <a:t>MIT</a:t>
            </a:r>
          </a:p>
          <a:p>
            <a:pPr>
              <a:lnSpc>
                <a:spcPct val="90000"/>
              </a:lnSpc>
              <a:spcBef>
                <a:spcPct val="5000"/>
              </a:spcBef>
              <a:spcAft>
                <a:spcPct val="5000"/>
              </a:spcAft>
              <a:buFontTx/>
              <a:buNone/>
            </a:pPr>
            <a:r>
              <a:rPr lang="en-US" altLang="en-US" sz="900">
                <a:solidFill>
                  <a:srgbClr val="0000FF"/>
                </a:solidFill>
                <a:cs typeface="Arial" pitchFamily="34" charset="0"/>
              </a:rPr>
              <a:t>Lehigh U</a:t>
            </a:r>
          </a:p>
          <a:p>
            <a:pPr>
              <a:lnSpc>
                <a:spcPct val="90000"/>
              </a:lnSpc>
              <a:spcBef>
                <a:spcPct val="5000"/>
              </a:spcBef>
              <a:spcAft>
                <a:spcPct val="5000"/>
              </a:spcAft>
              <a:buFontTx/>
              <a:buNone/>
            </a:pPr>
            <a:r>
              <a:rPr lang="en-US" altLang="en-US" sz="900">
                <a:solidFill>
                  <a:srgbClr val="0000FF"/>
                </a:solidFill>
                <a:cs typeface="Arial" pitchFamily="34" charset="0"/>
              </a:rPr>
              <a:t>Nova Photonics</a:t>
            </a:r>
          </a:p>
          <a:p>
            <a:pPr>
              <a:lnSpc>
                <a:spcPct val="90000"/>
              </a:lnSpc>
              <a:spcBef>
                <a:spcPct val="5000"/>
              </a:spcBef>
              <a:spcAft>
                <a:spcPct val="5000"/>
              </a:spcAft>
              <a:buFontTx/>
              <a:buNone/>
            </a:pPr>
            <a:r>
              <a:rPr lang="en-US" altLang="en-US" sz="900">
                <a:solidFill>
                  <a:srgbClr val="0000FF"/>
                </a:solidFill>
                <a:cs typeface="Arial" pitchFamily="34" charset="0"/>
              </a:rPr>
              <a:t>ORNL</a:t>
            </a:r>
          </a:p>
          <a:p>
            <a:pPr>
              <a:lnSpc>
                <a:spcPct val="90000"/>
              </a:lnSpc>
              <a:spcBef>
                <a:spcPct val="5000"/>
              </a:spcBef>
              <a:spcAft>
                <a:spcPct val="5000"/>
              </a:spcAft>
              <a:buFontTx/>
              <a:buNone/>
            </a:pPr>
            <a:r>
              <a:rPr lang="en-US" altLang="en-US" sz="900">
                <a:solidFill>
                  <a:srgbClr val="0000FF"/>
                </a:solidFill>
                <a:cs typeface="Arial" pitchFamily="34" charset="0"/>
              </a:rPr>
              <a:t>PPPL</a:t>
            </a:r>
          </a:p>
          <a:p>
            <a:pPr>
              <a:lnSpc>
                <a:spcPct val="90000"/>
              </a:lnSpc>
              <a:spcBef>
                <a:spcPct val="5000"/>
              </a:spcBef>
              <a:spcAft>
                <a:spcPct val="5000"/>
              </a:spcAft>
              <a:buFontTx/>
              <a:buNone/>
            </a:pPr>
            <a:r>
              <a:rPr lang="en-US" altLang="en-US" sz="900">
                <a:solidFill>
                  <a:srgbClr val="0000FF"/>
                </a:solidFill>
                <a:cs typeface="Arial" pitchFamily="34" charset="0"/>
              </a:rPr>
              <a:t>Princeton U</a:t>
            </a:r>
          </a:p>
          <a:p>
            <a:pPr>
              <a:lnSpc>
                <a:spcPct val="90000"/>
              </a:lnSpc>
              <a:spcBef>
                <a:spcPct val="5000"/>
              </a:spcBef>
              <a:spcAft>
                <a:spcPct val="5000"/>
              </a:spcAft>
              <a:buFontTx/>
              <a:buNone/>
            </a:pPr>
            <a:r>
              <a:rPr lang="en-US" altLang="en-US" sz="900">
                <a:solidFill>
                  <a:srgbClr val="0000FF"/>
                </a:solidFill>
                <a:cs typeface="Arial" pitchFamily="34" charset="0"/>
              </a:rPr>
              <a:t>Purdue U</a:t>
            </a:r>
          </a:p>
          <a:p>
            <a:pPr>
              <a:lnSpc>
                <a:spcPct val="90000"/>
              </a:lnSpc>
              <a:spcBef>
                <a:spcPct val="5000"/>
              </a:spcBef>
              <a:spcAft>
                <a:spcPct val="5000"/>
              </a:spcAft>
              <a:buFontTx/>
              <a:buNone/>
            </a:pPr>
            <a:r>
              <a:rPr lang="en-US" altLang="en-US" sz="900">
                <a:solidFill>
                  <a:srgbClr val="0000FF"/>
                </a:solidFill>
                <a:cs typeface="Arial" pitchFamily="34" charset="0"/>
              </a:rPr>
              <a:t>SNL</a:t>
            </a:r>
          </a:p>
          <a:p>
            <a:pPr>
              <a:lnSpc>
                <a:spcPct val="90000"/>
              </a:lnSpc>
              <a:spcBef>
                <a:spcPct val="5000"/>
              </a:spcBef>
              <a:spcAft>
                <a:spcPct val="5000"/>
              </a:spcAft>
              <a:buFontTx/>
              <a:buNone/>
            </a:pPr>
            <a:r>
              <a:rPr lang="en-US" altLang="en-US" sz="900">
                <a:solidFill>
                  <a:srgbClr val="0000FF"/>
                </a:solidFill>
                <a:cs typeface="Arial" pitchFamily="34" charset="0"/>
              </a:rPr>
              <a:t>Think Tank, Inc.</a:t>
            </a:r>
          </a:p>
          <a:p>
            <a:pPr>
              <a:lnSpc>
                <a:spcPct val="90000"/>
              </a:lnSpc>
              <a:spcBef>
                <a:spcPct val="5000"/>
              </a:spcBef>
              <a:spcAft>
                <a:spcPct val="5000"/>
              </a:spcAft>
              <a:buFontTx/>
              <a:buNone/>
            </a:pPr>
            <a:r>
              <a:rPr lang="en-US" altLang="en-US" sz="900">
                <a:solidFill>
                  <a:srgbClr val="0000FF"/>
                </a:solidFill>
                <a:cs typeface="Arial" pitchFamily="34" charset="0"/>
              </a:rPr>
              <a:t>UC Davis</a:t>
            </a:r>
          </a:p>
          <a:p>
            <a:pPr>
              <a:lnSpc>
                <a:spcPct val="90000"/>
              </a:lnSpc>
              <a:spcBef>
                <a:spcPct val="5000"/>
              </a:spcBef>
              <a:spcAft>
                <a:spcPct val="5000"/>
              </a:spcAft>
              <a:buFontTx/>
              <a:buNone/>
            </a:pPr>
            <a:r>
              <a:rPr lang="en-US" altLang="en-US" sz="900">
                <a:solidFill>
                  <a:srgbClr val="0000FF"/>
                </a:solidFill>
                <a:cs typeface="Arial" pitchFamily="34" charset="0"/>
              </a:rPr>
              <a:t>UC Irvine</a:t>
            </a:r>
          </a:p>
          <a:p>
            <a:pPr>
              <a:lnSpc>
                <a:spcPct val="90000"/>
              </a:lnSpc>
              <a:spcBef>
                <a:spcPct val="5000"/>
              </a:spcBef>
              <a:spcAft>
                <a:spcPct val="5000"/>
              </a:spcAft>
              <a:buFontTx/>
              <a:buNone/>
            </a:pPr>
            <a:r>
              <a:rPr lang="en-US" altLang="en-US" sz="900">
                <a:solidFill>
                  <a:srgbClr val="0000FF"/>
                </a:solidFill>
                <a:cs typeface="Arial" pitchFamily="34" charset="0"/>
              </a:rPr>
              <a:t>UCLA</a:t>
            </a:r>
          </a:p>
          <a:p>
            <a:pPr>
              <a:lnSpc>
                <a:spcPct val="90000"/>
              </a:lnSpc>
              <a:spcBef>
                <a:spcPct val="5000"/>
              </a:spcBef>
              <a:spcAft>
                <a:spcPct val="5000"/>
              </a:spcAft>
              <a:buFontTx/>
              <a:buNone/>
            </a:pPr>
            <a:r>
              <a:rPr lang="en-US" altLang="en-US" sz="900">
                <a:solidFill>
                  <a:srgbClr val="0000FF"/>
                </a:solidFill>
                <a:cs typeface="Arial" pitchFamily="34" charset="0"/>
              </a:rPr>
              <a:t>UCSD</a:t>
            </a:r>
          </a:p>
          <a:p>
            <a:pPr>
              <a:lnSpc>
                <a:spcPct val="90000"/>
              </a:lnSpc>
              <a:spcBef>
                <a:spcPct val="5000"/>
              </a:spcBef>
              <a:spcAft>
                <a:spcPct val="5000"/>
              </a:spcAft>
              <a:buFontTx/>
              <a:buNone/>
            </a:pPr>
            <a:r>
              <a:rPr lang="en-US" altLang="en-US" sz="900">
                <a:solidFill>
                  <a:srgbClr val="0000FF"/>
                </a:solidFill>
                <a:cs typeface="Arial" pitchFamily="34" charset="0"/>
              </a:rPr>
              <a:t>U Colorado</a:t>
            </a:r>
          </a:p>
          <a:p>
            <a:pPr>
              <a:lnSpc>
                <a:spcPct val="90000"/>
              </a:lnSpc>
              <a:spcBef>
                <a:spcPct val="5000"/>
              </a:spcBef>
              <a:spcAft>
                <a:spcPct val="5000"/>
              </a:spcAft>
              <a:buFontTx/>
              <a:buNone/>
            </a:pPr>
            <a:r>
              <a:rPr lang="en-US" altLang="en-US" sz="900">
                <a:solidFill>
                  <a:srgbClr val="0000FF"/>
                </a:solidFill>
                <a:cs typeface="Arial" pitchFamily="34" charset="0"/>
              </a:rPr>
              <a:t>U Illinois</a:t>
            </a:r>
          </a:p>
          <a:p>
            <a:pPr>
              <a:lnSpc>
                <a:spcPct val="90000"/>
              </a:lnSpc>
              <a:spcBef>
                <a:spcPct val="5000"/>
              </a:spcBef>
              <a:spcAft>
                <a:spcPct val="5000"/>
              </a:spcAft>
              <a:buFontTx/>
              <a:buNone/>
            </a:pPr>
            <a:r>
              <a:rPr lang="en-US" altLang="en-US" sz="900">
                <a:solidFill>
                  <a:srgbClr val="0000FF"/>
                </a:solidFill>
                <a:cs typeface="Arial" pitchFamily="34" charset="0"/>
              </a:rPr>
              <a:t>U Maryland</a:t>
            </a:r>
          </a:p>
          <a:p>
            <a:pPr>
              <a:lnSpc>
                <a:spcPct val="90000"/>
              </a:lnSpc>
              <a:spcBef>
                <a:spcPct val="5000"/>
              </a:spcBef>
              <a:spcAft>
                <a:spcPct val="5000"/>
              </a:spcAft>
              <a:buFontTx/>
              <a:buNone/>
            </a:pPr>
            <a:r>
              <a:rPr lang="en-US" altLang="en-US" sz="900">
                <a:solidFill>
                  <a:srgbClr val="0000FF"/>
                </a:solidFill>
                <a:cs typeface="Arial" pitchFamily="34" charset="0"/>
              </a:rPr>
              <a:t>U Rochester</a:t>
            </a:r>
          </a:p>
          <a:p>
            <a:pPr>
              <a:lnSpc>
                <a:spcPct val="90000"/>
              </a:lnSpc>
              <a:spcBef>
                <a:spcPct val="5000"/>
              </a:spcBef>
              <a:spcAft>
                <a:spcPct val="5000"/>
              </a:spcAft>
              <a:buFontTx/>
              <a:buNone/>
            </a:pPr>
            <a:r>
              <a:rPr lang="en-US" altLang="en-US" sz="900">
                <a:solidFill>
                  <a:srgbClr val="0000FF"/>
                </a:solidFill>
                <a:cs typeface="Arial" pitchFamily="34" charset="0"/>
              </a:rPr>
              <a:t>U Tennessee</a:t>
            </a:r>
          </a:p>
          <a:p>
            <a:pPr>
              <a:lnSpc>
                <a:spcPct val="90000"/>
              </a:lnSpc>
              <a:spcBef>
                <a:spcPct val="5000"/>
              </a:spcBef>
              <a:spcAft>
                <a:spcPct val="5000"/>
              </a:spcAft>
              <a:buFontTx/>
              <a:buNone/>
            </a:pPr>
            <a:r>
              <a:rPr lang="en-US" altLang="en-US" sz="900">
                <a:solidFill>
                  <a:srgbClr val="0000FF"/>
                </a:solidFill>
                <a:cs typeface="Arial" pitchFamily="34" charset="0"/>
              </a:rPr>
              <a:t>U Tulsa</a:t>
            </a:r>
          </a:p>
          <a:p>
            <a:pPr>
              <a:lnSpc>
                <a:spcPct val="90000"/>
              </a:lnSpc>
              <a:spcBef>
                <a:spcPct val="5000"/>
              </a:spcBef>
              <a:spcAft>
                <a:spcPct val="5000"/>
              </a:spcAft>
              <a:buFontTx/>
              <a:buNone/>
            </a:pPr>
            <a:r>
              <a:rPr lang="en-US" altLang="en-US" sz="900">
                <a:solidFill>
                  <a:srgbClr val="0000FF"/>
                </a:solidFill>
                <a:cs typeface="Arial" pitchFamily="34" charset="0"/>
              </a:rPr>
              <a:t>U Washington</a:t>
            </a:r>
          </a:p>
          <a:p>
            <a:pPr>
              <a:lnSpc>
                <a:spcPct val="90000"/>
              </a:lnSpc>
              <a:spcBef>
                <a:spcPct val="5000"/>
              </a:spcBef>
              <a:spcAft>
                <a:spcPct val="5000"/>
              </a:spcAft>
              <a:buFontTx/>
              <a:buNone/>
            </a:pPr>
            <a:r>
              <a:rPr lang="en-US" altLang="en-US" sz="900">
                <a:solidFill>
                  <a:srgbClr val="0000FF"/>
                </a:solidFill>
                <a:cs typeface="Arial" pitchFamily="34" charset="0"/>
              </a:rPr>
              <a:t>U Wisconsin</a:t>
            </a:r>
          </a:p>
          <a:p>
            <a:pPr>
              <a:lnSpc>
                <a:spcPct val="90000"/>
              </a:lnSpc>
              <a:spcBef>
                <a:spcPct val="5000"/>
              </a:spcBef>
              <a:spcAft>
                <a:spcPct val="5000"/>
              </a:spcAft>
              <a:buFontTx/>
              <a:buNone/>
            </a:pPr>
            <a:r>
              <a:rPr lang="en-US" altLang="en-US" sz="900">
                <a:solidFill>
                  <a:srgbClr val="0000FF"/>
                </a:solidFill>
                <a:cs typeface="Arial" pitchFamily="34" charset="0"/>
              </a:rPr>
              <a:t>X Science LLC</a:t>
            </a:r>
          </a:p>
        </p:txBody>
      </p:sp>
      <p:pic>
        <p:nvPicPr>
          <p:cNvPr id="2103" name="Picture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4343400"/>
            <a:ext cx="2274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ab_ico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0" y="122810"/>
            <a:ext cx="546100" cy="562990"/>
          </a:xfrm>
          <a:prstGeom prst="rect">
            <a:avLst/>
          </a:prstGeom>
        </p:spPr>
      </p:pic>
    </p:spTree>
    <p:extLst>
      <p:ext uri="{BB962C8B-B14F-4D97-AF65-F5344CB8AC3E}">
        <p14:creationId xmlns:p14="http://schemas.microsoft.com/office/powerpoint/2010/main" val="1289722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0" y="967740"/>
            <a:ext cx="9042400" cy="5186043"/>
          </a:xfrm>
        </p:spPr>
        <p:txBody>
          <a:bodyPr anchor="t"/>
          <a:lstStyle/>
          <a:p>
            <a:pPr>
              <a:lnSpc>
                <a:spcPts val="1980"/>
              </a:lnSpc>
            </a:pPr>
            <a:r>
              <a:rPr lang="en-US" b="1" dirty="0">
                <a:latin typeface="Arial" charset="0"/>
                <a:ea typeface="ＭＳ Ｐゴシック" charset="0"/>
                <a:cs typeface="ＭＳ Ｐゴシック" charset="0"/>
              </a:rPr>
              <a:t>PF1 Field Changes</a:t>
            </a:r>
          </a:p>
          <a:p>
            <a:pPr lvl="1">
              <a:lnSpc>
                <a:spcPts val="1980"/>
              </a:lnSpc>
              <a:spcAft>
                <a:spcPts val="600"/>
              </a:spcAft>
            </a:pPr>
            <a:r>
              <a:rPr lang="en-US" b="1" dirty="0" smtClean="0">
                <a:solidFill>
                  <a:srgbClr val="0000FF"/>
                </a:solidFill>
              </a:rPr>
              <a:t>FCPC </a:t>
            </a:r>
            <a:r>
              <a:rPr lang="en-US" b="1" dirty="0">
                <a:solidFill>
                  <a:srgbClr val="0000FF"/>
                </a:solidFill>
              </a:rPr>
              <a:t>has been configured.</a:t>
            </a:r>
          </a:p>
          <a:p>
            <a:pPr lvl="1">
              <a:lnSpc>
                <a:spcPts val="1980"/>
              </a:lnSpc>
              <a:spcAft>
                <a:spcPts val="600"/>
              </a:spcAft>
            </a:pPr>
            <a:r>
              <a:rPr lang="en-US" b="1" dirty="0">
                <a:solidFill>
                  <a:srgbClr val="0000FF"/>
                </a:solidFill>
              </a:rPr>
              <a:t>Connections/labeling in the test cell still required</a:t>
            </a:r>
            <a:r>
              <a:rPr lang="en-US" b="1" dirty="0" smtClean="0">
                <a:solidFill>
                  <a:srgbClr val="0000FF"/>
                </a:solidFill>
              </a:rPr>
              <a:t>.</a:t>
            </a:r>
            <a:endParaRPr lang="en-US" b="1" dirty="0">
              <a:solidFill>
                <a:srgbClr val="0000FF"/>
              </a:solidFill>
              <a:latin typeface="Arial" charset="0"/>
              <a:ea typeface="ＭＳ Ｐゴシック" charset="0"/>
              <a:cs typeface="ＭＳ Ｐゴシック" charset="0"/>
            </a:endParaRPr>
          </a:p>
          <a:p>
            <a:pPr>
              <a:lnSpc>
                <a:spcPts val="1980"/>
              </a:lnSpc>
            </a:pPr>
            <a:r>
              <a:rPr lang="en-US" b="1" dirty="0" smtClean="0">
                <a:latin typeface="Arial" charset="0"/>
                <a:ea typeface="ＭＳ Ｐゴシック" charset="0"/>
                <a:cs typeface="ＭＳ Ｐゴシック" charset="0"/>
              </a:rPr>
              <a:t>MG#1 Weld Repairs</a:t>
            </a:r>
          </a:p>
          <a:p>
            <a:pPr lvl="1">
              <a:lnSpc>
                <a:spcPts val="1980"/>
              </a:lnSpc>
              <a:spcAft>
                <a:spcPts val="600"/>
              </a:spcAft>
            </a:pPr>
            <a:r>
              <a:rPr lang="en-US" b="1" dirty="0" smtClean="0">
                <a:solidFill>
                  <a:srgbClr val="0000FF"/>
                </a:solidFill>
              </a:rPr>
              <a:t>Maintenance procedures in progress with plans to spin up the set in December.</a:t>
            </a:r>
            <a:endParaRPr lang="en-US" b="1" dirty="0" smtClean="0">
              <a:solidFill>
                <a:srgbClr val="0000FF"/>
              </a:solidFill>
              <a:cs typeface="ＭＳ Ｐゴシック" charset="0"/>
            </a:endParaRPr>
          </a:p>
          <a:p>
            <a:pPr>
              <a:lnSpc>
                <a:spcPts val="1980"/>
              </a:lnSpc>
              <a:spcBef>
                <a:spcPts val="432"/>
              </a:spcBef>
              <a:spcAft>
                <a:spcPts val="600"/>
              </a:spcAft>
              <a:defRPr/>
            </a:pPr>
            <a:r>
              <a:rPr lang="en-US" b="1" dirty="0" smtClean="0">
                <a:latin typeface="Arial" charset="0"/>
                <a:ea typeface="ＭＳ Ｐゴシック" charset="0"/>
                <a:cs typeface="ＭＳ Ｐゴシック" charset="0"/>
              </a:rPr>
              <a:t>Field Coil Power Conversion (FCPC) Commissioning</a:t>
            </a:r>
          </a:p>
          <a:p>
            <a:pPr lvl="1">
              <a:lnSpc>
                <a:spcPts val="1980"/>
              </a:lnSpc>
              <a:spcAft>
                <a:spcPts val="600"/>
              </a:spcAft>
            </a:pPr>
            <a:r>
              <a:rPr lang="en-US" b="1" dirty="0" smtClean="0">
                <a:solidFill>
                  <a:srgbClr val="0000FF"/>
                </a:solidFill>
              </a:rPr>
              <a:t>AC primary Power Systems and new rectifier firing generators ready to support Ops </a:t>
            </a:r>
          </a:p>
          <a:p>
            <a:pPr lvl="1">
              <a:lnSpc>
                <a:spcPts val="1980"/>
              </a:lnSpc>
              <a:spcAft>
                <a:spcPts val="600"/>
              </a:spcAft>
            </a:pPr>
            <a:r>
              <a:rPr lang="en-US" b="1" dirty="0" smtClean="0">
                <a:solidFill>
                  <a:srgbClr val="0000FF"/>
                </a:solidFill>
              </a:rPr>
              <a:t>The new PLC-based fault relaying system to replace electromagnetic relays is complete and tested.  Individual rectifiers are being prepared for open circuit testing. </a:t>
            </a:r>
          </a:p>
          <a:p>
            <a:pPr lvl="1">
              <a:lnSpc>
                <a:spcPts val="1980"/>
              </a:lnSpc>
              <a:spcAft>
                <a:spcPts val="600"/>
              </a:spcAft>
            </a:pPr>
            <a:r>
              <a:rPr lang="en-US" b="1" dirty="0" smtClean="0">
                <a:solidFill>
                  <a:srgbClr val="0000FF"/>
                </a:solidFill>
              </a:rPr>
              <a:t>The Digital Coil Protection System (DCPS) has been installed, and is undergoing pre-operational testing.</a:t>
            </a:r>
          </a:p>
          <a:p>
            <a:pPr lvl="1">
              <a:lnSpc>
                <a:spcPts val="1980"/>
              </a:lnSpc>
              <a:spcAft>
                <a:spcPts val="600"/>
              </a:spcAft>
            </a:pPr>
            <a:r>
              <a:rPr lang="en-US" b="1" dirty="0" smtClean="0">
                <a:solidFill>
                  <a:srgbClr val="0000FF"/>
                </a:solidFill>
              </a:rPr>
              <a:t>The Power System Real Time Control (PSRTC) is being tested in conjunction with the rectifier firing generators.  DCPS and PSRTC will be ready to support FCPC Dummy Load testing in December.</a:t>
            </a:r>
          </a:p>
          <a:p>
            <a:pPr lvl="1">
              <a:lnSpc>
                <a:spcPts val="1980"/>
              </a:lnSpc>
              <a:spcAft>
                <a:spcPts val="600"/>
              </a:spcAft>
            </a:pPr>
            <a:endParaRPr lang="en-US" sz="1800" b="1" dirty="0" smtClean="0">
              <a:solidFill>
                <a:srgbClr val="0000FF"/>
              </a:solidFill>
            </a:endParaRPr>
          </a:p>
        </p:txBody>
      </p:sp>
      <p:sp>
        <p:nvSpPr>
          <p:cNvPr id="1741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500"/>
              </a:lnSpc>
            </a:pPr>
            <a:r>
              <a:rPr lang="en-US" sz="3200" i="0" dirty="0" smtClean="0">
                <a:solidFill>
                  <a:srgbClr val="0000FF"/>
                </a:solidFill>
                <a:ea typeface="ＭＳ Ｐゴシック" charset="0"/>
              </a:rPr>
              <a:t>Preparations for Operations</a:t>
            </a:r>
            <a:endParaRPr lang="en-US" sz="2000" i="0" dirty="0" smtClean="0">
              <a:solidFill>
                <a:srgbClr val="0000FF"/>
              </a:solidFill>
              <a:latin typeface="Helvetica Neue" charset="0"/>
              <a:ea typeface="ＭＳ Ｐゴシック" charset="0"/>
            </a:endParaRPr>
          </a:p>
        </p:txBody>
      </p:sp>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30</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745293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101600" y="1005207"/>
            <a:ext cx="9042400" cy="4952996"/>
          </a:xfrm>
        </p:spPr>
        <p:txBody>
          <a:bodyPr anchor="t"/>
          <a:lstStyle/>
          <a:p>
            <a:pPr>
              <a:lnSpc>
                <a:spcPts val="2480"/>
              </a:lnSpc>
              <a:spcBef>
                <a:spcPts val="0"/>
              </a:spcBef>
            </a:pPr>
            <a:r>
              <a:rPr lang="en-US" b="1" dirty="0" smtClean="0">
                <a:latin typeface="Arial" charset="0"/>
                <a:ea typeface="ＭＳ Ｐゴシック" charset="0"/>
                <a:cs typeface="ＭＳ Ｐゴシック" charset="0"/>
              </a:rPr>
              <a:t>Neutral Beam Injection #2</a:t>
            </a:r>
          </a:p>
          <a:p>
            <a:pPr lvl="1">
              <a:lnSpc>
                <a:spcPts val="2480"/>
              </a:lnSpc>
              <a:spcBef>
                <a:spcPts val="0"/>
              </a:spcBef>
              <a:spcAft>
                <a:spcPts val="600"/>
              </a:spcAft>
            </a:pPr>
            <a:r>
              <a:rPr lang="en-US" b="1" dirty="0" smtClean="0">
                <a:solidFill>
                  <a:srgbClr val="0000FF"/>
                </a:solidFill>
              </a:rPr>
              <a:t>Pre-operational testing in progress. </a:t>
            </a:r>
          </a:p>
          <a:p>
            <a:pPr lvl="1">
              <a:lnSpc>
                <a:spcPts val="2480"/>
              </a:lnSpc>
              <a:spcBef>
                <a:spcPts val="0"/>
              </a:spcBef>
              <a:spcAft>
                <a:spcPts val="600"/>
              </a:spcAft>
            </a:pPr>
            <a:r>
              <a:rPr lang="en-US" b="1" dirty="0" smtClean="0">
                <a:solidFill>
                  <a:srgbClr val="0000FF"/>
                </a:solidFill>
              </a:rPr>
              <a:t>NBI#2 will be ready to pump-down in December. </a:t>
            </a:r>
          </a:p>
          <a:p>
            <a:pPr lvl="1">
              <a:lnSpc>
                <a:spcPts val="2480"/>
              </a:lnSpc>
              <a:spcBef>
                <a:spcPts val="0"/>
              </a:spcBef>
              <a:spcAft>
                <a:spcPts val="600"/>
              </a:spcAft>
            </a:pPr>
            <a:r>
              <a:rPr lang="en-US" b="1" dirty="0" smtClean="0">
                <a:solidFill>
                  <a:srgbClr val="0000FF"/>
                </a:solidFill>
              </a:rPr>
              <a:t>Helium Refrigerator compressors have been started and clean-up of process gas in progress.</a:t>
            </a:r>
          </a:p>
          <a:p>
            <a:pPr lvl="1">
              <a:lnSpc>
                <a:spcPts val="2480"/>
              </a:lnSpc>
              <a:spcBef>
                <a:spcPts val="0"/>
              </a:spcBef>
              <a:spcAft>
                <a:spcPts val="600"/>
              </a:spcAft>
            </a:pPr>
            <a:r>
              <a:rPr lang="en-US" b="1" dirty="0" smtClean="0">
                <a:solidFill>
                  <a:srgbClr val="0000FF"/>
                </a:solidFill>
              </a:rPr>
              <a:t>Expect to start ion source pre-operational testing (PTP-11) in December to complete the NB! #2 CD-4 in Jan/Feb. </a:t>
            </a:r>
          </a:p>
          <a:p>
            <a:pPr lvl="1">
              <a:lnSpc>
                <a:spcPts val="2480"/>
              </a:lnSpc>
              <a:spcBef>
                <a:spcPts val="0"/>
              </a:spcBef>
              <a:spcAft>
                <a:spcPts val="600"/>
              </a:spcAft>
            </a:pPr>
            <a:endParaRPr lang="en-US" sz="800" b="1" dirty="0" smtClean="0">
              <a:solidFill>
                <a:srgbClr val="FF0000"/>
              </a:solidFill>
            </a:endParaRPr>
          </a:p>
          <a:p>
            <a:pPr>
              <a:lnSpc>
                <a:spcPts val="2480"/>
              </a:lnSpc>
              <a:spcBef>
                <a:spcPts val="0"/>
              </a:spcBef>
            </a:pPr>
            <a:r>
              <a:rPr lang="en-US" b="1" dirty="0" smtClean="0">
                <a:latin typeface="Arial" charset="0"/>
                <a:ea typeface="ＭＳ Ｐゴシック" charset="0"/>
                <a:cs typeface="ＭＳ Ｐゴシック" charset="0"/>
              </a:rPr>
              <a:t>Neutral Beam Injection #1</a:t>
            </a:r>
          </a:p>
          <a:p>
            <a:pPr lvl="1">
              <a:lnSpc>
                <a:spcPts val="2480"/>
              </a:lnSpc>
              <a:spcBef>
                <a:spcPts val="0"/>
              </a:spcBef>
              <a:spcAft>
                <a:spcPts val="600"/>
              </a:spcAft>
            </a:pPr>
            <a:r>
              <a:rPr lang="en-US" b="1" dirty="0" smtClean="0">
                <a:solidFill>
                  <a:srgbClr val="0000FF"/>
                </a:solidFill>
              </a:rPr>
              <a:t>After CD-4, will begin to re-commission NBI#1, although will attempt to make parallel progress whenever possible. </a:t>
            </a:r>
          </a:p>
          <a:p>
            <a:pPr lvl="1">
              <a:lnSpc>
                <a:spcPts val="2480"/>
              </a:lnSpc>
              <a:spcBef>
                <a:spcPts val="0"/>
              </a:spcBef>
              <a:spcAft>
                <a:spcPts val="600"/>
              </a:spcAft>
            </a:pPr>
            <a:endParaRPr lang="en-US" sz="800" b="1" dirty="0" smtClean="0">
              <a:solidFill>
                <a:srgbClr val="0000FF"/>
              </a:solidFill>
            </a:endParaRPr>
          </a:p>
          <a:p>
            <a:pPr>
              <a:lnSpc>
                <a:spcPts val="2480"/>
              </a:lnSpc>
              <a:spcBef>
                <a:spcPts val="432"/>
              </a:spcBef>
              <a:spcAft>
                <a:spcPts val="600"/>
              </a:spcAft>
              <a:defRPr/>
            </a:pPr>
            <a:r>
              <a:rPr lang="en-US" sz="2000" b="1" dirty="0">
                <a:latin typeface="Arial" charset="0"/>
                <a:ea typeface="ＭＳ Ｐゴシック" charset="0"/>
                <a:cs typeface="ＭＳ Ｐゴシック" charset="0"/>
              </a:rPr>
              <a:t>Test Cell Mods</a:t>
            </a:r>
            <a:endParaRPr lang="en-US" sz="2000" b="1" dirty="0">
              <a:solidFill>
                <a:srgbClr val="0000FF"/>
              </a:solidFill>
            </a:endParaRPr>
          </a:p>
          <a:p>
            <a:pPr lvl="1">
              <a:lnSpc>
                <a:spcPts val="2480"/>
              </a:lnSpc>
              <a:spcAft>
                <a:spcPts val="600"/>
              </a:spcAft>
            </a:pPr>
            <a:r>
              <a:rPr lang="en-US" b="1" dirty="0">
                <a:solidFill>
                  <a:srgbClr val="0000FF"/>
                </a:solidFill>
              </a:rPr>
              <a:t>A design for a new North Door shield wall has been completed.  Installation in Dec/Jan.</a:t>
            </a:r>
          </a:p>
          <a:p>
            <a:pPr lvl="1">
              <a:lnSpc>
                <a:spcPts val="2480"/>
              </a:lnSpc>
              <a:spcBef>
                <a:spcPts val="0"/>
              </a:spcBef>
              <a:spcAft>
                <a:spcPts val="600"/>
              </a:spcAft>
            </a:pPr>
            <a:endParaRPr lang="en-US" b="1" u="sng" dirty="0" smtClean="0">
              <a:solidFill>
                <a:srgbClr val="0000FF"/>
              </a:solidFill>
            </a:endParaRPr>
          </a:p>
          <a:p>
            <a:pPr lvl="1">
              <a:lnSpc>
                <a:spcPts val="2480"/>
              </a:lnSpc>
              <a:spcBef>
                <a:spcPts val="0"/>
              </a:spcBef>
              <a:spcAft>
                <a:spcPts val="600"/>
              </a:spcAft>
              <a:buNone/>
              <a:defRPr/>
            </a:pPr>
            <a:endParaRPr lang="en-US" sz="2800" b="1" dirty="0" smtClean="0">
              <a:solidFill>
                <a:srgbClr val="0000FF"/>
              </a:solidFill>
              <a:cs typeface="ＭＳ Ｐゴシック" charset="0"/>
            </a:endParaRPr>
          </a:p>
          <a:p>
            <a:pPr>
              <a:lnSpc>
                <a:spcPts val="2480"/>
              </a:lnSpc>
              <a:spcBef>
                <a:spcPts val="0"/>
              </a:spcBef>
              <a:spcAft>
                <a:spcPts val="600"/>
              </a:spcAft>
              <a:buNone/>
              <a:defRPr/>
            </a:pPr>
            <a:endParaRPr lang="en-US" sz="2800" b="1" dirty="0" smtClean="0">
              <a:solidFill>
                <a:srgbClr val="0000FF"/>
              </a:solidFill>
              <a:latin typeface="Arial" charset="0"/>
              <a:ea typeface="ＭＳ Ｐゴシック" charset="0"/>
              <a:cs typeface="ＭＳ Ｐゴシック" charset="0"/>
            </a:endParaRPr>
          </a:p>
        </p:txBody>
      </p:sp>
      <p:sp>
        <p:nvSpPr>
          <p:cNvPr id="1741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100"/>
              </a:lnSpc>
            </a:pPr>
            <a:r>
              <a:rPr lang="en-US" sz="3200" i="0" dirty="0" smtClean="0">
                <a:solidFill>
                  <a:srgbClr val="D9133C"/>
                </a:solidFill>
                <a:ea typeface="ＭＳ Ｐゴシック" charset="0"/>
              </a:rPr>
              <a:t>Neutral beam injection (NBI) system should be available for CD-4 and research operations </a:t>
            </a:r>
            <a:endParaRPr lang="en-US" sz="2000" i="0" dirty="0" smtClean="0">
              <a:solidFill>
                <a:srgbClr val="FF0000"/>
              </a:solidFill>
              <a:latin typeface="Helvetica Neue" charset="0"/>
              <a:ea typeface="ＭＳ Ｐゴシック" charset="0"/>
            </a:endParaRPr>
          </a:p>
        </p:txBody>
      </p:sp>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31</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2816124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E0E0E0"/>
          </a:solidFill>
        </p:spPr>
        <p:txBody>
          <a:bodyPr/>
          <a:lstStyle/>
          <a:p>
            <a:r>
              <a:rPr lang="en-US" sz="2800" dirty="0" smtClean="0">
                <a:solidFill>
                  <a:srgbClr val="0000FF"/>
                </a:solidFill>
              </a:rPr>
              <a:t>Considerable Effort Being Dedicated to Plasma Control Commissioning</a:t>
            </a:r>
            <a:endParaRPr lang="en-US" sz="2800" dirty="0">
              <a:solidFill>
                <a:srgbClr val="0000FF"/>
              </a:solidFill>
            </a:endParaRPr>
          </a:p>
        </p:txBody>
      </p:sp>
      <p:sp>
        <p:nvSpPr>
          <p:cNvPr id="3" name="Content Placeholder 2"/>
          <p:cNvSpPr>
            <a:spLocks noGrp="1"/>
          </p:cNvSpPr>
          <p:nvPr>
            <p:ph sz="half" idx="1"/>
          </p:nvPr>
        </p:nvSpPr>
        <p:spPr>
          <a:xfrm>
            <a:off x="0" y="952500"/>
            <a:ext cx="9144000" cy="5346700"/>
          </a:xfrm>
        </p:spPr>
        <p:txBody>
          <a:bodyPr>
            <a:noAutofit/>
          </a:bodyPr>
          <a:lstStyle/>
          <a:p>
            <a:pPr>
              <a:lnSpc>
                <a:spcPts val="2440"/>
              </a:lnSpc>
              <a:spcBef>
                <a:spcPts val="0"/>
              </a:spcBef>
            </a:pPr>
            <a:r>
              <a:rPr lang="en-US" sz="2400" b="1" dirty="0" smtClean="0"/>
              <a:t>Critical magnetic diagnostics</a:t>
            </a:r>
          </a:p>
          <a:p>
            <a:pPr lvl="1">
              <a:lnSpc>
                <a:spcPts val="2440"/>
              </a:lnSpc>
              <a:spcBef>
                <a:spcPts val="0"/>
              </a:spcBef>
            </a:pPr>
            <a:r>
              <a:rPr lang="en-US" sz="1800" b="1" dirty="0" smtClean="0">
                <a:solidFill>
                  <a:srgbClr val="0000FF"/>
                </a:solidFill>
              </a:rPr>
              <a:t>Final in-vessel sensor installation and repairs completed.</a:t>
            </a:r>
          </a:p>
          <a:p>
            <a:pPr lvl="1">
              <a:lnSpc>
                <a:spcPts val="2440"/>
              </a:lnSpc>
              <a:spcBef>
                <a:spcPts val="0"/>
              </a:spcBef>
            </a:pPr>
            <a:r>
              <a:rPr lang="en-US" sz="1800" b="1" dirty="0" smtClean="0">
                <a:solidFill>
                  <a:srgbClr val="0000FF"/>
                </a:solidFill>
              </a:rPr>
              <a:t>Presently </a:t>
            </a:r>
            <a:r>
              <a:rPr lang="en-US" sz="1800" b="1" dirty="0" err="1" smtClean="0">
                <a:solidFill>
                  <a:srgbClr val="0000FF"/>
                </a:solidFill>
              </a:rPr>
              <a:t>recommissioning</a:t>
            </a:r>
            <a:r>
              <a:rPr lang="en-US" sz="1800" b="1" dirty="0" smtClean="0">
                <a:solidFill>
                  <a:srgbClr val="0000FF"/>
                </a:solidFill>
              </a:rPr>
              <a:t> the magnetic integrators.</a:t>
            </a:r>
          </a:p>
          <a:p>
            <a:pPr lvl="1">
              <a:lnSpc>
                <a:spcPts val="2440"/>
              </a:lnSpc>
              <a:spcBef>
                <a:spcPts val="0"/>
              </a:spcBef>
            </a:pPr>
            <a:r>
              <a:rPr lang="en-US" sz="1800" b="1" dirty="0" smtClean="0">
                <a:solidFill>
                  <a:srgbClr val="0000FF"/>
                </a:solidFill>
              </a:rPr>
              <a:t>New plasma current </a:t>
            </a:r>
            <a:r>
              <a:rPr lang="en-US" sz="1800" b="1" dirty="0" err="1" smtClean="0">
                <a:solidFill>
                  <a:srgbClr val="0000FF"/>
                </a:solidFill>
              </a:rPr>
              <a:t>rogowski</a:t>
            </a:r>
            <a:r>
              <a:rPr lang="en-US" sz="1800" b="1" dirty="0" smtClean="0">
                <a:solidFill>
                  <a:srgbClr val="0000FF"/>
                </a:solidFill>
              </a:rPr>
              <a:t> processing electronics nearing completion.</a:t>
            </a:r>
          </a:p>
          <a:p>
            <a:pPr lvl="1">
              <a:lnSpc>
                <a:spcPts val="2440"/>
              </a:lnSpc>
              <a:spcBef>
                <a:spcPts val="0"/>
              </a:spcBef>
            </a:pPr>
            <a:r>
              <a:rPr lang="en-US" sz="1800" b="1" dirty="0" smtClean="0">
                <a:solidFill>
                  <a:srgbClr val="0000FF"/>
                </a:solidFill>
              </a:rPr>
              <a:t>Excellent new magnetic diagnostics on the CS expertly installed.</a:t>
            </a:r>
          </a:p>
          <a:p>
            <a:pPr lvl="1">
              <a:lnSpc>
                <a:spcPts val="2440"/>
              </a:lnSpc>
              <a:spcBef>
                <a:spcPts val="0"/>
              </a:spcBef>
            </a:pPr>
            <a:endParaRPr lang="en-US" sz="800" b="1" dirty="0" smtClean="0">
              <a:solidFill>
                <a:srgbClr val="0000FF"/>
              </a:solidFill>
            </a:endParaRPr>
          </a:p>
          <a:p>
            <a:pPr>
              <a:lnSpc>
                <a:spcPts val="2440"/>
              </a:lnSpc>
              <a:spcBef>
                <a:spcPts val="0"/>
              </a:spcBef>
            </a:pPr>
            <a:r>
              <a:rPr lang="en-US" sz="2400" b="1" dirty="0" smtClean="0"/>
              <a:t>Making rapid progress in control software development.</a:t>
            </a:r>
          </a:p>
          <a:p>
            <a:pPr lvl="1">
              <a:lnSpc>
                <a:spcPts val="2440"/>
              </a:lnSpc>
              <a:spcBef>
                <a:spcPts val="0"/>
              </a:spcBef>
            </a:pPr>
            <a:r>
              <a:rPr lang="en-US" sz="1800" b="1" dirty="0" smtClean="0">
                <a:solidFill>
                  <a:srgbClr val="0000FF"/>
                </a:solidFill>
              </a:rPr>
              <a:t>New 64 core plasma control computer to be delivered in a few weeks, with plans to purchase a backup computer in January.</a:t>
            </a:r>
          </a:p>
          <a:p>
            <a:pPr lvl="2">
              <a:lnSpc>
                <a:spcPts val="2440"/>
              </a:lnSpc>
              <a:spcBef>
                <a:spcPts val="0"/>
              </a:spcBef>
            </a:pPr>
            <a:r>
              <a:rPr lang="en-US" sz="1600" b="1" dirty="0" smtClean="0"/>
              <a:t>Supports all plasma control + DCPS System #2.</a:t>
            </a:r>
          </a:p>
          <a:p>
            <a:pPr lvl="1">
              <a:lnSpc>
                <a:spcPts val="2440"/>
              </a:lnSpc>
              <a:spcBef>
                <a:spcPts val="0"/>
              </a:spcBef>
            </a:pPr>
            <a:r>
              <a:rPr lang="en-US" sz="1800" b="1" dirty="0" smtClean="0">
                <a:solidFill>
                  <a:srgbClr val="0000FF"/>
                </a:solidFill>
              </a:rPr>
              <a:t>Upgrades to </a:t>
            </a:r>
            <a:r>
              <a:rPr lang="en-US" sz="1800" b="1" dirty="0" err="1" smtClean="0">
                <a:solidFill>
                  <a:srgbClr val="0000FF"/>
                </a:solidFill>
              </a:rPr>
              <a:t>realtime</a:t>
            </a:r>
            <a:r>
              <a:rPr lang="en-US" sz="1800" b="1" dirty="0" smtClean="0">
                <a:solidFill>
                  <a:srgbClr val="0000FF"/>
                </a:solidFill>
              </a:rPr>
              <a:t> data link successfully tested.</a:t>
            </a:r>
          </a:p>
          <a:p>
            <a:pPr lvl="2">
              <a:lnSpc>
                <a:spcPts val="2440"/>
              </a:lnSpc>
              <a:spcBef>
                <a:spcPts val="0"/>
              </a:spcBef>
            </a:pPr>
            <a:r>
              <a:rPr lang="en-US" sz="1600" b="1" dirty="0" smtClean="0"/>
              <a:t>Presently testing new power supply control software.</a:t>
            </a:r>
          </a:p>
          <a:p>
            <a:pPr lvl="1">
              <a:lnSpc>
                <a:spcPts val="2440"/>
              </a:lnSpc>
              <a:spcBef>
                <a:spcPts val="0"/>
              </a:spcBef>
            </a:pPr>
            <a:r>
              <a:rPr lang="en-US" sz="1800" b="1" dirty="0" smtClean="0">
                <a:solidFill>
                  <a:srgbClr val="0000FF"/>
                </a:solidFill>
              </a:rPr>
              <a:t>Have written new gas delivery system control software, to be tested in December.</a:t>
            </a:r>
          </a:p>
          <a:p>
            <a:pPr lvl="1">
              <a:lnSpc>
                <a:spcPts val="2440"/>
              </a:lnSpc>
              <a:spcBef>
                <a:spcPts val="0"/>
              </a:spcBef>
            </a:pPr>
            <a:r>
              <a:rPr lang="en-US" sz="1800" b="1" dirty="0" smtClean="0">
                <a:solidFill>
                  <a:srgbClr val="0000FF"/>
                </a:solidFill>
              </a:rPr>
              <a:t>Beginning a “scrub” of remaining plasma control software to remove legacy dependencies.</a:t>
            </a:r>
          </a:p>
          <a:p>
            <a:pPr lvl="1">
              <a:lnSpc>
                <a:spcPts val="2440"/>
              </a:lnSpc>
              <a:spcBef>
                <a:spcPts val="0"/>
              </a:spcBef>
            </a:pPr>
            <a:r>
              <a:rPr lang="en-US" sz="1800" b="1" dirty="0" smtClean="0">
                <a:solidFill>
                  <a:srgbClr val="0000FF"/>
                </a:solidFill>
              </a:rPr>
              <a:t>Hired a replacement </a:t>
            </a:r>
            <a:r>
              <a:rPr lang="en-US" sz="1800" b="1" dirty="0" err="1" smtClean="0">
                <a:solidFill>
                  <a:srgbClr val="0000FF"/>
                </a:solidFill>
              </a:rPr>
              <a:t>realtime</a:t>
            </a:r>
            <a:r>
              <a:rPr lang="en-US" sz="1800" b="1" dirty="0" smtClean="0">
                <a:solidFill>
                  <a:srgbClr val="0000FF"/>
                </a:solidFill>
              </a:rPr>
              <a:t> software developer to provide expanded capability and redundancy in this critical area.</a:t>
            </a:r>
            <a:endParaRPr lang="en-US" sz="1800" b="1" dirty="0">
              <a:solidFill>
                <a:srgbClr val="0000FF"/>
              </a:solidFill>
            </a:endParaRPr>
          </a:p>
        </p:txBody>
      </p:sp>
      <p:sp>
        <p:nvSpPr>
          <p:cNvPr id="6"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32</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77450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a:r>
              <a:rPr lang="en-US" altLang="en-US" sz="2400" i="0" dirty="0">
                <a:solidFill>
                  <a:srgbClr val="FF0000"/>
                </a:solidFill>
                <a:latin typeface="Helvetica Neue" pitchFamily="-84" charset="0"/>
                <a:ea typeface="MS Mincho" pitchFamily="49" charset="-128"/>
              </a:rPr>
              <a:t>HHFW System for Electron Heating and Current Ramp-up</a:t>
            </a:r>
            <a:endParaRPr lang="en-US" altLang="en-US" sz="1800" i="0" dirty="0">
              <a:solidFill>
                <a:srgbClr val="1238FF"/>
              </a:solidFill>
              <a:latin typeface="Arial" pitchFamily="34" charset="0"/>
              <a:ea typeface="MS Mincho" pitchFamily="49" charset="-128"/>
            </a:endParaRPr>
          </a:p>
          <a:p>
            <a:pPr algn="ctr"/>
            <a:r>
              <a:rPr lang="en-US" altLang="en-US" sz="2400" i="0" dirty="0" smtClean="0">
                <a:solidFill>
                  <a:srgbClr val="1238FF"/>
                </a:solidFill>
                <a:latin typeface="Arial" pitchFamily="34" charset="0"/>
                <a:ea typeface="MS Mincho" pitchFamily="49" charset="-128"/>
              </a:rPr>
              <a:t>Improved Antennas </a:t>
            </a:r>
            <a:r>
              <a:rPr lang="en-US" altLang="en-US" sz="2400" i="0" dirty="0">
                <a:solidFill>
                  <a:srgbClr val="1238FF"/>
                </a:solidFill>
                <a:latin typeface="Arial" pitchFamily="34" charset="0"/>
                <a:ea typeface="MS Mincho" pitchFamily="49" charset="-128"/>
              </a:rPr>
              <a:t>were </a:t>
            </a:r>
            <a:r>
              <a:rPr lang="en-US" altLang="en-US" sz="2400" i="0" dirty="0" smtClean="0">
                <a:solidFill>
                  <a:srgbClr val="1238FF"/>
                </a:solidFill>
                <a:latin typeface="Arial" pitchFamily="34" charset="0"/>
                <a:ea typeface="MS Mincho" pitchFamily="49" charset="-128"/>
              </a:rPr>
              <a:t>installed on NSTX</a:t>
            </a:r>
            <a:r>
              <a:rPr lang="en-US" altLang="en-US" sz="2400" i="0" dirty="0">
                <a:solidFill>
                  <a:srgbClr val="1238FF"/>
                </a:solidFill>
                <a:latin typeface="Arial" pitchFamily="34" charset="0"/>
                <a:ea typeface="MS Mincho" pitchFamily="49" charset="-128"/>
              </a:rPr>
              <a:t>-U</a:t>
            </a:r>
            <a:endParaRPr lang="en-US" altLang="en-US" sz="3200" i="0" dirty="0">
              <a:solidFill>
                <a:srgbClr val="FF0000"/>
              </a:solidFill>
              <a:latin typeface="Helvetica Neue" pitchFamily="-84" charset="0"/>
              <a:ea typeface="MS Mincho" pitchFamily="49" charset="-128"/>
            </a:endParaRPr>
          </a:p>
        </p:txBody>
      </p:sp>
      <p:sp>
        <p:nvSpPr>
          <p:cNvPr id="41987"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F1F48336-A616-49BB-9CCA-833504806EE0}" type="slidenum">
              <a:rPr lang="en-US" altLang="en-US" sz="1400" b="0" i="0">
                <a:solidFill>
                  <a:srgbClr val="3333CC"/>
                </a:solidFill>
                <a:latin typeface="Times" pitchFamily="-84" charset="0"/>
              </a:rPr>
              <a:pPr/>
              <a:t>33</a:t>
            </a:fld>
            <a:endParaRPr lang="en-US" altLang="en-US" sz="1400" b="0" i="0">
              <a:solidFill>
                <a:srgbClr val="3333CC"/>
              </a:solidFill>
              <a:latin typeface="Times" pitchFamily="-84" charset="0"/>
            </a:endParaRPr>
          </a:p>
        </p:txBody>
      </p:sp>
      <p:sp>
        <p:nvSpPr>
          <p:cNvPr id="41988" name="Text Box 12"/>
          <p:cNvSpPr txBox="1">
            <a:spLocks noChangeArrowheads="1"/>
          </p:cNvSpPr>
          <p:nvPr/>
        </p:nvSpPr>
        <p:spPr bwMode="auto">
          <a:xfrm>
            <a:off x="177800" y="977900"/>
            <a:ext cx="4140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eaLnBrk="1" hangingPunct="1">
              <a:lnSpc>
                <a:spcPct val="80000"/>
              </a:lnSpc>
              <a:spcBef>
                <a:spcPct val="20000"/>
              </a:spcBef>
            </a:pPr>
            <a:r>
              <a:rPr lang="en-US" altLang="en-US" sz="1800" i="0">
                <a:solidFill>
                  <a:srgbClr val="FF0000"/>
                </a:solidFill>
              </a:rPr>
              <a:t>New Compliant Antenna Feeds </a:t>
            </a:r>
          </a:p>
          <a:p>
            <a:pPr eaLnBrk="1" hangingPunct="1">
              <a:lnSpc>
                <a:spcPct val="80000"/>
              </a:lnSpc>
              <a:spcBef>
                <a:spcPct val="20000"/>
              </a:spcBef>
            </a:pPr>
            <a:r>
              <a:rPr lang="en-US" altLang="en-US" sz="1600" i="0"/>
              <a:t>Will allow HHFW antenna feedthroughs to tolerate 2 MA disruptions</a:t>
            </a:r>
            <a:endParaRPr lang="en-US" altLang="en-US" sz="1600" i="0">
              <a:solidFill>
                <a:srgbClr val="FF0000"/>
              </a:solidFill>
              <a:latin typeface="Arial" pitchFamily="34" charset="0"/>
            </a:endParaRPr>
          </a:p>
        </p:txBody>
      </p:sp>
      <p:pic>
        <p:nvPicPr>
          <p:cNvPr id="4198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646238"/>
            <a:ext cx="42084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Rectangle 1"/>
          <p:cNvSpPr>
            <a:spLocks noChangeArrowheads="1"/>
          </p:cNvSpPr>
          <p:nvPr/>
        </p:nvSpPr>
        <p:spPr bwMode="auto">
          <a:xfrm>
            <a:off x="1155700" y="3530600"/>
            <a:ext cx="63500" cy="279400"/>
          </a:xfrm>
          <a:prstGeom prst="rect">
            <a:avLst/>
          </a:prstGeom>
          <a:solidFill>
            <a:srgbClr val="FFD297"/>
          </a:solidFill>
          <a:ln w="15875">
            <a:solidFill>
              <a:schemeClr val="tx1"/>
            </a:solidFill>
            <a:round/>
            <a:headEnd/>
            <a:tailEnd type="triangle" w="med" len="med"/>
          </a:ln>
        </p:spPr>
        <p:txBody>
          <a:bodyPr lIns="0" tIns="0" rIns="0" bIns="0"/>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eaLnBrk="1" hangingPunct="1">
              <a:spcBef>
                <a:spcPct val="20000"/>
              </a:spcBef>
              <a:buFontTx/>
              <a:buChar char="•"/>
            </a:pPr>
            <a:endParaRPr lang="en-US" altLang="en-US"/>
          </a:p>
        </p:txBody>
      </p:sp>
      <p:sp>
        <p:nvSpPr>
          <p:cNvPr id="41993" name="Rectangle 9"/>
          <p:cNvSpPr>
            <a:spLocks noChangeArrowheads="1"/>
          </p:cNvSpPr>
          <p:nvPr/>
        </p:nvSpPr>
        <p:spPr bwMode="auto">
          <a:xfrm>
            <a:off x="1219200" y="2603500"/>
            <a:ext cx="46038" cy="1828800"/>
          </a:xfrm>
          <a:prstGeom prst="rect">
            <a:avLst/>
          </a:prstGeom>
          <a:solidFill>
            <a:schemeClr val="tx1"/>
          </a:solidFill>
          <a:ln w="15875">
            <a:solidFill>
              <a:schemeClr val="tx1"/>
            </a:solidFill>
            <a:round/>
            <a:headEnd/>
            <a:tailEnd type="triangle" w="med" len="med"/>
          </a:ln>
        </p:spPr>
        <p:txBody>
          <a:bodyPr lIns="0" tIns="0" rIns="0" bIns="0"/>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eaLnBrk="1" hangingPunct="1">
              <a:spcBef>
                <a:spcPct val="20000"/>
              </a:spcBef>
              <a:buFontTx/>
              <a:buChar char="•"/>
            </a:pPr>
            <a:endParaRPr lang="en-US" altLang="en-US"/>
          </a:p>
        </p:txBody>
      </p:sp>
      <p:sp>
        <p:nvSpPr>
          <p:cNvPr id="41994" name="TextBox 2"/>
          <p:cNvSpPr txBox="1">
            <a:spLocks noChangeArrowheads="1"/>
          </p:cNvSpPr>
          <p:nvPr/>
        </p:nvSpPr>
        <p:spPr bwMode="auto">
          <a:xfrm>
            <a:off x="1943100" y="4787900"/>
            <a:ext cx="245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eaLnBrk="1" hangingPunct="1">
              <a:spcBef>
                <a:spcPct val="20000"/>
              </a:spcBef>
            </a:pPr>
            <a:r>
              <a:rPr lang="en-US" altLang="en-US" i="0">
                <a:solidFill>
                  <a:srgbClr val="000000"/>
                </a:solidFill>
              </a:rPr>
              <a:t>Additional ground installed</a:t>
            </a:r>
          </a:p>
        </p:txBody>
      </p:sp>
      <p:cxnSp>
        <p:nvCxnSpPr>
          <p:cNvPr id="41995" name="Straight Arrow Connector 4"/>
          <p:cNvCxnSpPr>
            <a:cxnSpLocks noChangeShapeType="1"/>
          </p:cNvCxnSpPr>
          <p:nvPr/>
        </p:nvCxnSpPr>
        <p:spPr bwMode="auto">
          <a:xfrm flipH="1" flipV="1">
            <a:off x="1181100" y="3632200"/>
            <a:ext cx="711200" cy="13081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798638"/>
            <a:ext cx="42084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8100" y="5159375"/>
            <a:ext cx="4597400" cy="1373188"/>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indent="-182880">
              <a:spcBef>
                <a:spcPct val="20000"/>
              </a:spcBef>
              <a:buFontTx/>
              <a:buChar char="•"/>
              <a:defRPr/>
            </a:pPr>
            <a:r>
              <a:rPr lang="en-US" sz="1600" i="0" dirty="0">
                <a:solidFill>
                  <a:srgbClr val="000000"/>
                </a:solidFill>
              </a:rPr>
              <a:t>P</a:t>
            </a:r>
            <a:r>
              <a:rPr lang="en-US" sz="1600" i="0" dirty="0" smtClean="0">
                <a:solidFill>
                  <a:srgbClr val="000000"/>
                </a:solidFill>
              </a:rPr>
              <a:t>rototype compliant feeds tested to 46 kV in </a:t>
            </a:r>
            <a:r>
              <a:rPr lang="en-US" sz="1600" i="0" dirty="0">
                <a:solidFill>
                  <a:srgbClr val="000000"/>
                </a:solidFill>
              </a:rPr>
              <a:t>the </a:t>
            </a:r>
            <a:r>
              <a:rPr lang="en-US" sz="1600" i="0" dirty="0" smtClean="0">
                <a:solidFill>
                  <a:srgbClr val="000000"/>
                </a:solidFill>
              </a:rPr>
              <a:t>RF </a:t>
            </a:r>
            <a:r>
              <a:rPr lang="en-US" sz="1600" i="0" dirty="0">
                <a:solidFill>
                  <a:srgbClr val="000000"/>
                </a:solidFill>
              </a:rPr>
              <a:t>test-</a:t>
            </a:r>
            <a:r>
              <a:rPr lang="en-US" sz="1600" i="0" dirty="0" smtClean="0">
                <a:solidFill>
                  <a:srgbClr val="000000"/>
                </a:solidFill>
              </a:rPr>
              <a:t>stand.  Benefit of back-plate grounding for arc prevention found.</a:t>
            </a:r>
          </a:p>
          <a:p>
            <a:pPr indent="-182880">
              <a:spcBef>
                <a:spcPct val="20000"/>
              </a:spcBef>
              <a:buFontTx/>
              <a:buChar char="•"/>
              <a:defRPr/>
            </a:pPr>
            <a:r>
              <a:rPr lang="en-US" sz="1600" i="0" dirty="0" smtClean="0">
                <a:solidFill>
                  <a:srgbClr val="000000"/>
                </a:solidFill>
              </a:rPr>
              <a:t>Antennas were re-installed with the new feeds and back-plate grounding</a:t>
            </a:r>
            <a:endParaRPr lang="en-US" sz="1600" i="0" dirty="0">
              <a:solidFill>
                <a:srgbClr val="000000"/>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730" t="1162" r="17536" b="10438"/>
          <a:stretch/>
        </p:blipFill>
        <p:spPr bwMode="auto">
          <a:xfrm>
            <a:off x="4681728" y="960120"/>
            <a:ext cx="4462272" cy="372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724400" y="4791074"/>
            <a:ext cx="4419600" cy="1668149"/>
          </a:xfrm>
          <a:prstGeom prst="rect">
            <a:avLst/>
          </a:prstGeom>
          <a:solidFill>
            <a:schemeClr val="accent5">
              <a:lumMod val="20000"/>
              <a:lumOff val="80000"/>
            </a:schemeClr>
          </a:solidFill>
          <a:ln>
            <a:solidFill>
              <a:schemeClr val="tx1"/>
            </a:solidFill>
          </a:ln>
        </p:spPr>
        <p:txBody>
          <a:bodyPr wrap="square">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marL="0" indent="0">
              <a:spcBef>
                <a:spcPct val="20000"/>
              </a:spcBef>
              <a:defRPr/>
            </a:pPr>
            <a:r>
              <a:rPr lang="en-US" sz="1600" i="0" dirty="0" smtClean="0">
                <a:solidFill>
                  <a:srgbClr val="000000"/>
                </a:solidFill>
              </a:rPr>
              <a:t>• Transmission lines are in the process of being installed &amp; tuned.</a:t>
            </a:r>
          </a:p>
          <a:p>
            <a:pPr marL="0" indent="0">
              <a:spcBef>
                <a:spcPct val="20000"/>
              </a:spcBef>
              <a:defRPr/>
            </a:pPr>
            <a:r>
              <a:rPr lang="en-US" sz="1600" i="0" dirty="0">
                <a:solidFill>
                  <a:srgbClr val="000000"/>
                </a:solidFill>
              </a:rPr>
              <a:t>Remaining tasks</a:t>
            </a:r>
            <a:r>
              <a:rPr lang="en-US" sz="1600" i="0" dirty="0" smtClean="0">
                <a:solidFill>
                  <a:srgbClr val="000000"/>
                </a:solidFill>
              </a:rPr>
              <a:t>:</a:t>
            </a:r>
          </a:p>
          <a:p>
            <a:pPr marL="0" indent="0">
              <a:spcBef>
                <a:spcPct val="20000"/>
              </a:spcBef>
              <a:defRPr/>
            </a:pPr>
            <a:r>
              <a:rPr lang="en-US" sz="1600" i="0" dirty="0" smtClean="0">
                <a:solidFill>
                  <a:srgbClr val="000000"/>
                </a:solidFill>
              </a:rPr>
              <a:t>• RF power supplies to be re-energized in March 2015 time frame to be ready for research operation in May 2015.</a:t>
            </a:r>
          </a:p>
        </p:txBody>
      </p:sp>
    </p:spTree>
    <p:extLst>
      <p:ext uri="{BB962C8B-B14F-4D97-AF65-F5344CB8AC3E}">
        <p14:creationId xmlns:p14="http://schemas.microsoft.com/office/powerpoint/2010/main" val="1621497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bwMode="auto">
          <a:xfrm>
            <a:off x="0" y="83403"/>
            <a:ext cx="9144000" cy="830997"/>
          </a:xfrm>
          <a:gradFill rotWithShape="1">
            <a:gsLst>
              <a:gs pos="0">
                <a:srgbClr val="F8F8F8">
                  <a:alpha val="50998"/>
                </a:srgbClr>
              </a:gs>
              <a:gs pos="100000">
                <a:srgbClr val="B2B2B2">
                  <a:alpha val="50998"/>
                </a:srgbClr>
              </a:gs>
            </a:gsLst>
            <a:lin ang="5400000" scaled="1"/>
          </a:gra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spAutoFit/>
          </a:bodyPr>
          <a:lstStyle/>
          <a:p>
            <a:r>
              <a:rPr lang="en-US" altLang="en-US" dirty="0" smtClean="0">
                <a:solidFill>
                  <a:srgbClr val="FF0000"/>
                </a:solidFill>
              </a:rPr>
              <a:t>NSTX-U diagnostics to be installed during first year</a:t>
            </a:r>
            <a:br>
              <a:rPr lang="en-US" altLang="en-US" dirty="0" smtClean="0">
                <a:solidFill>
                  <a:srgbClr val="FF0000"/>
                </a:solidFill>
              </a:rPr>
            </a:br>
            <a:r>
              <a:rPr lang="en-US" altLang="en-US" dirty="0" smtClean="0">
                <a:solidFill>
                  <a:srgbClr val="FF0000"/>
                </a:solidFill>
              </a:rPr>
              <a:t>  </a:t>
            </a:r>
            <a:r>
              <a:rPr lang="en-US" altLang="en-US" sz="2000" dirty="0" smtClean="0">
                <a:solidFill>
                  <a:srgbClr val="0723FF"/>
                </a:solidFill>
              </a:rPr>
              <a:t>All center stack sensors mounted &amp; ex-vessel terminations in progress</a:t>
            </a:r>
          </a:p>
        </p:txBody>
      </p:sp>
      <p:sp>
        <p:nvSpPr>
          <p:cNvPr id="29698" name="Text Box 4"/>
          <p:cNvSpPr txBox="1">
            <a:spLocks noChangeArrowheads="1"/>
          </p:cNvSpPr>
          <p:nvPr/>
        </p:nvSpPr>
        <p:spPr bwMode="auto">
          <a:xfrm>
            <a:off x="244475" y="1077913"/>
            <a:ext cx="4225925" cy="547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pitchFamily="-84" charset="0"/>
                <a:ea typeface="MS PGothic" pitchFamily="34" charset="-128"/>
              </a:defRPr>
            </a:lvl1pPr>
            <a:lvl2pPr marL="520700" indent="-22860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nSpc>
                <a:spcPct val="78000"/>
              </a:lnSpc>
              <a:spcBef>
                <a:spcPts val="300"/>
              </a:spcBef>
            </a:pPr>
            <a:r>
              <a:rPr lang="en-US" altLang="en-US" sz="1800" i="0" noProof="1">
                <a:solidFill>
                  <a:srgbClr val="000000"/>
                </a:solidFill>
                <a:latin typeface="Helvetica Neue" pitchFamily="-84" charset="0"/>
              </a:rPr>
              <a:t>MHD/Magnetics/Reconstruction</a:t>
            </a:r>
          </a:p>
          <a:p>
            <a:pPr lvl="1">
              <a:lnSpc>
                <a:spcPct val="78000"/>
              </a:lnSpc>
              <a:spcBef>
                <a:spcPts val="200"/>
              </a:spcBef>
            </a:pPr>
            <a:r>
              <a:rPr lang="en-US" altLang="en-US" sz="1400" b="0" i="0" noProof="1">
                <a:solidFill>
                  <a:srgbClr val="000000"/>
                </a:solidFill>
                <a:latin typeface="Helvetica Neue" pitchFamily="-84" charset="0"/>
              </a:rPr>
              <a:t>Magnetics for equilibrium reconstruction</a:t>
            </a:r>
          </a:p>
          <a:p>
            <a:pPr lvl="1">
              <a:lnSpc>
                <a:spcPct val="78000"/>
              </a:lnSpc>
              <a:spcBef>
                <a:spcPts val="300"/>
              </a:spcBef>
            </a:pPr>
            <a:r>
              <a:rPr lang="en-US" altLang="en-US" sz="1400" b="0" noProof="1">
                <a:solidFill>
                  <a:srgbClr val="1532FF"/>
                </a:solidFill>
                <a:latin typeface="Helvetica Neue" pitchFamily="-84" charset="0"/>
              </a:rPr>
              <a:t>Halo current detectors</a:t>
            </a:r>
          </a:p>
          <a:p>
            <a:pPr lvl="1">
              <a:lnSpc>
                <a:spcPct val="78000"/>
              </a:lnSpc>
              <a:spcBef>
                <a:spcPts val="300"/>
              </a:spcBef>
            </a:pPr>
            <a:r>
              <a:rPr lang="en-US" altLang="en-US" sz="1400" b="0" noProof="1">
                <a:solidFill>
                  <a:srgbClr val="1532FF"/>
                </a:solidFill>
                <a:latin typeface="Helvetica Neue" pitchFamily="-84" charset="0"/>
              </a:rPr>
              <a:t>High-n and high-frequency Mirnov arrays</a:t>
            </a:r>
          </a:p>
          <a:p>
            <a:pPr lvl="1">
              <a:lnSpc>
                <a:spcPct val="78000"/>
              </a:lnSpc>
              <a:spcBef>
                <a:spcPts val="300"/>
              </a:spcBef>
            </a:pPr>
            <a:r>
              <a:rPr lang="en-US" altLang="en-US" sz="1400" b="0" i="0" noProof="1">
                <a:solidFill>
                  <a:srgbClr val="000000"/>
                </a:solidFill>
                <a:latin typeface="Helvetica Neue" pitchFamily="-84" charset="0"/>
              </a:rPr>
              <a:t>Locked-mode detectors</a:t>
            </a:r>
          </a:p>
          <a:p>
            <a:pPr lvl="1">
              <a:lnSpc>
                <a:spcPct val="78000"/>
              </a:lnSpc>
              <a:spcBef>
                <a:spcPts val="300"/>
              </a:spcBef>
            </a:pPr>
            <a:r>
              <a:rPr lang="en-US" altLang="en-US" sz="1400" b="0" i="0" noProof="1">
                <a:solidFill>
                  <a:srgbClr val="000000"/>
                </a:solidFill>
                <a:latin typeface="Helvetica Neue" pitchFamily="-84" charset="0"/>
              </a:rPr>
              <a:t>RWM sensors</a:t>
            </a:r>
            <a:endParaRPr lang="en-US" altLang="en-US" sz="800" b="0" i="0" noProof="1">
              <a:solidFill>
                <a:srgbClr val="000000"/>
              </a:solidFill>
              <a:latin typeface="Helvetica Neue" pitchFamily="-84" charset="0"/>
            </a:endParaRPr>
          </a:p>
          <a:p>
            <a:pPr>
              <a:lnSpc>
                <a:spcPct val="78000"/>
              </a:lnSpc>
              <a:spcBef>
                <a:spcPts val="600"/>
              </a:spcBef>
            </a:pPr>
            <a:r>
              <a:rPr lang="en-US" altLang="en-US" sz="1800" i="0" noProof="1">
                <a:solidFill>
                  <a:srgbClr val="000000"/>
                </a:solidFill>
                <a:latin typeface="Helvetica Neue" pitchFamily="-84" charset="0"/>
              </a:rPr>
              <a:t>Profile Diagnostics</a:t>
            </a:r>
            <a:endParaRPr lang="en-US" altLang="en-US" sz="1400" i="0" noProof="1">
              <a:solidFill>
                <a:srgbClr val="000000"/>
              </a:solidFill>
              <a:latin typeface="Helvetica Neue" pitchFamily="-84" charset="0"/>
            </a:endParaRPr>
          </a:p>
          <a:p>
            <a:pPr lvl="1">
              <a:lnSpc>
                <a:spcPct val="78000"/>
              </a:lnSpc>
              <a:spcBef>
                <a:spcPts val="200"/>
              </a:spcBef>
            </a:pPr>
            <a:r>
              <a:rPr lang="en-US" altLang="en-US" sz="1400" b="0" i="0" noProof="1">
                <a:solidFill>
                  <a:srgbClr val="000000"/>
                </a:solidFill>
                <a:latin typeface="Helvetica Neue" pitchFamily="-84" charset="0"/>
              </a:rPr>
              <a:t>MPTS (42 ch, 60 Hz) </a:t>
            </a:r>
          </a:p>
          <a:p>
            <a:pPr lvl="1">
              <a:lnSpc>
                <a:spcPct val="78000"/>
              </a:lnSpc>
              <a:spcBef>
                <a:spcPts val="200"/>
              </a:spcBef>
            </a:pPr>
            <a:r>
              <a:rPr lang="en-US" altLang="en-US" sz="1400" b="0" i="0" noProof="1">
                <a:solidFill>
                  <a:srgbClr val="000000"/>
                </a:solidFill>
                <a:latin typeface="Helvetica Neue" pitchFamily="-84" charset="0"/>
              </a:rPr>
              <a:t>T-CHERS: T</a:t>
            </a:r>
            <a:r>
              <a:rPr lang="en-US" altLang="en-US" sz="1400" b="0" i="0" baseline="-25000" noProof="1">
                <a:solidFill>
                  <a:srgbClr val="000000"/>
                </a:solidFill>
                <a:latin typeface="Helvetica Neue" pitchFamily="-84" charset="0"/>
              </a:rPr>
              <a:t>i</a:t>
            </a:r>
            <a:r>
              <a:rPr lang="en-US" altLang="en-US" sz="1400" b="0" i="0" noProof="1">
                <a:solidFill>
                  <a:srgbClr val="000000"/>
                </a:solidFill>
                <a:latin typeface="Helvetica Neue" pitchFamily="-84" charset="0"/>
              </a:rPr>
              <a:t>(R), V</a:t>
            </a:r>
            <a:r>
              <a:rPr lang="en-US" altLang="en-US" sz="1400" b="0" i="0" baseline="-25000" noProof="1">
                <a:solidFill>
                  <a:srgbClr val="000000"/>
                </a:solidFill>
                <a:latin typeface="Symbol" pitchFamily="18" charset="2"/>
                <a:sym typeface="Symbol" pitchFamily="18" charset="2"/>
              </a:rPr>
              <a:t></a:t>
            </a:r>
            <a:r>
              <a:rPr lang="en-US" altLang="en-US" sz="1400" b="0" i="0" noProof="1">
                <a:solidFill>
                  <a:srgbClr val="000000"/>
                </a:solidFill>
                <a:latin typeface="Helvetica Neue" pitchFamily="-84" charset="0"/>
              </a:rPr>
              <a:t>(r), n</a:t>
            </a:r>
            <a:r>
              <a:rPr lang="en-US" altLang="en-US" sz="1400" b="0" i="0" baseline="-25000" noProof="1">
                <a:solidFill>
                  <a:srgbClr val="000000"/>
                </a:solidFill>
                <a:latin typeface="Helvetica Neue" pitchFamily="-84" charset="0"/>
              </a:rPr>
              <a:t>C</a:t>
            </a:r>
            <a:r>
              <a:rPr lang="en-US" altLang="en-US" sz="1400" b="0" i="0" noProof="1">
                <a:solidFill>
                  <a:srgbClr val="000000"/>
                </a:solidFill>
                <a:latin typeface="Helvetica Neue" pitchFamily="-84" charset="0"/>
              </a:rPr>
              <a:t>(R), n</a:t>
            </a:r>
            <a:r>
              <a:rPr lang="en-US" altLang="en-US" sz="1400" b="0" i="0" baseline="-25000" noProof="1">
                <a:solidFill>
                  <a:srgbClr val="000000"/>
                </a:solidFill>
                <a:latin typeface="Helvetica Neue" pitchFamily="-84" charset="0"/>
              </a:rPr>
              <a:t>Li</a:t>
            </a:r>
            <a:r>
              <a:rPr lang="en-US" altLang="en-US" sz="1400" b="0" i="0" noProof="1">
                <a:solidFill>
                  <a:srgbClr val="000000"/>
                </a:solidFill>
                <a:latin typeface="Helvetica Neue" pitchFamily="-84" charset="0"/>
              </a:rPr>
              <a:t>(R), (51 ch)</a:t>
            </a:r>
          </a:p>
          <a:p>
            <a:pPr lvl="1">
              <a:lnSpc>
                <a:spcPct val="78000"/>
              </a:lnSpc>
              <a:spcBef>
                <a:spcPts val="200"/>
              </a:spcBef>
            </a:pPr>
            <a:r>
              <a:rPr lang="en-US" altLang="en-US" sz="1400" b="0" i="0" noProof="1">
                <a:solidFill>
                  <a:srgbClr val="000000"/>
                </a:solidFill>
                <a:latin typeface="Helvetica Neue" pitchFamily="-84" charset="0"/>
              </a:rPr>
              <a:t>P-CHERS: V</a:t>
            </a:r>
            <a:r>
              <a:rPr lang="en-US" altLang="en-US" sz="1400" b="0" i="0" baseline="-25000" noProof="1">
                <a:solidFill>
                  <a:srgbClr val="000000"/>
                </a:solidFill>
                <a:latin typeface="Symbol" pitchFamily="18" charset="2"/>
                <a:sym typeface="Symbol" pitchFamily="18" charset="2"/>
              </a:rPr>
              <a:t></a:t>
            </a:r>
            <a:r>
              <a:rPr lang="en-US" altLang="en-US" sz="1400" b="0" i="0" noProof="1">
                <a:solidFill>
                  <a:srgbClr val="000000"/>
                </a:solidFill>
                <a:latin typeface="Helvetica Neue" pitchFamily="-84" charset="0"/>
              </a:rPr>
              <a:t>(r) (71 ch)</a:t>
            </a:r>
          </a:p>
          <a:p>
            <a:pPr lvl="1">
              <a:lnSpc>
                <a:spcPct val="78000"/>
              </a:lnSpc>
              <a:spcBef>
                <a:spcPts val="200"/>
              </a:spcBef>
            </a:pPr>
            <a:r>
              <a:rPr lang="en-US" altLang="en-US" sz="1400" b="0" noProof="1">
                <a:solidFill>
                  <a:srgbClr val="0000FF"/>
                </a:solidFill>
                <a:latin typeface="Helvetica Neue" pitchFamily="-84" charset="0"/>
              </a:rPr>
              <a:t>MSE-CIF (18 ch)</a:t>
            </a:r>
          </a:p>
          <a:p>
            <a:pPr lvl="1">
              <a:lnSpc>
                <a:spcPct val="78000"/>
              </a:lnSpc>
              <a:spcBef>
                <a:spcPts val="200"/>
              </a:spcBef>
            </a:pPr>
            <a:r>
              <a:rPr lang="en-US" altLang="en-US" sz="1400" b="0" noProof="1">
                <a:solidFill>
                  <a:srgbClr val="FF0000"/>
                </a:solidFill>
                <a:latin typeface="Helvetica Neue" pitchFamily="-84" charset="0"/>
              </a:rPr>
              <a:t>MSE-LIF (20 ch)</a:t>
            </a:r>
          </a:p>
          <a:p>
            <a:pPr lvl="1">
              <a:lnSpc>
                <a:spcPct val="78000"/>
              </a:lnSpc>
              <a:spcBef>
                <a:spcPts val="200"/>
              </a:spcBef>
            </a:pPr>
            <a:r>
              <a:rPr lang="en-US" altLang="en-US" sz="1400" b="0" noProof="1">
                <a:solidFill>
                  <a:srgbClr val="FF0000"/>
                </a:solidFill>
                <a:latin typeface="Helvetica Neue" pitchFamily="-84" charset="0"/>
              </a:rPr>
              <a:t>ME-SXR (40 ch)</a:t>
            </a:r>
          </a:p>
          <a:p>
            <a:pPr lvl="1">
              <a:lnSpc>
                <a:spcPct val="78000"/>
              </a:lnSpc>
              <a:spcBef>
                <a:spcPts val="200"/>
              </a:spcBef>
            </a:pPr>
            <a:r>
              <a:rPr lang="en-US" altLang="en-US" sz="1400" b="0" i="0" noProof="1">
                <a:solidFill>
                  <a:srgbClr val="000000"/>
                </a:solidFill>
                <a:latin typeface="Helvetica Neue" pitchFamily="-84" charset="0"/>
              </a:rPr>
              <a:t>Midplane tangential bolometer array (16 ch)</a:t>
            </a:r>
          </a:p>
          <a:p>
            <a:pPr>
              <a:lnSpc>
                <a:spcPct val="78000"/>
              </a:lnSpc>
              <a:spcBef>
                <a:spcPts val="600"/>
              </a:spcBef>
            </a:pPr>
            <a:r>
              <a:rPr lang="en-US" altLang="en-US" sz="1800" i="0" noProof="1">
                <a:solidFill>
                  <a:srgbClr val="000000"/>
                </a:solidFill>
                <a:latin typeface="Helvetica Neue" pitchFamily="-84" charset="0"/>
              </a:rPr>
              <a:t>Turbulence/Modes Diagnostics</a:t>
            </a:r>
            <a:endParaRPr lang="en-US" altLang="en-US" sz="1400" i="0" noProof="1">
              <a:solidFill>
                <a:srgbClr val="000000"/>
              </a:solidFill>
              <a:latin typeface="Helvetica Neue" pitchFamily="-84" charset="0"/>
            </a:endParaRPr>
          </a:p>
          <a:p>
            <a:pPr lvl="1">
              <a:lnSpc>
                <a:spcPct val="78000"/>
              </a:lnSpc>
              <a:spcBef>
                <a:spcPts val="300"/>
              </a:spcBef>
            </a:pPr>
            <a:r>
              <a:rPr lang="en-US" altLang="en-US" sz="1400" b="0" noProof="1">
                <a:solidFill>
                  <a:srgbClr val="FF0000"/>
                </a:solidFill>
                <a:latin typeface="Helvetica Neue" pitchFamily="-84" charset="0"/>
              </a:rPr>
              <a:t>Poloidal </a:t>
            </a:r>
            <a:r>
              <a:rPr lang="en-US" altLang="en-US" sz="1400" b="0" noProof="1" smtClean="0">
                <a:solidFill>
                  <a:srgbClr val="FF0000"/>
                </a:solidFill>
                <a:latin typeface="Helvetica Neue" pitchFamily="-84" charset="0"/>
              </a:rPr>
              <a:t>FIR </a:t>
            </a:r>
            <a:r>
              <a:rPr lang="en-US" altLang="en-US" sz="1400" b="0" noProof="1">
                <a:solidFill>
                  <a:srgbClr val="FF0000"/>
                </a:solidFill>
                <a:latin typeface="Helvetica Neue" pitchFamily="-84" charset="0"/>
              </a:rPr>
              <a:t>high-k </a:t>
            </a:r>
            <a:r>
              <a:rPr lang="en-US" altLang="en-US" sz="1400" b="0" noProof="1" smtClean="0">
                <a:solidFill>
                  <a:srgbClr val="FF0000"/>
                </a:solidFill>
                <a:latin typeface="Helvetica Neue" pitchFamily="-84" charset="0"/>
              </a:rPr>
              <a:t>scattering (installed in 2016)</a:t>
            </a:r>
            <a:endParaRPr lang="en-US" altLang="en-US" sz="1400" b="0" noProof="1">
              <a:solidFill>
                <a:srgbClr val="FF0000"/>
              </a:solidFill>
              <a:latin typeface="Helvetica Neue" pitchFamily="-84" charset="0"/>
            </a:endParaRPr>
          </a:p>
          <a:p>
            <a:pPr lvl="1">
              <a:lnSpc>
                <a:spcPct val="78000"/>
              </a:lnSpc>
              <a:spcBef>
                <a:spcPts val="300"/>
              </a:spcBef>
            </a:pPr>
            <a:r>
              <a:rPr lang="en-US" altLang="en-US" sz="1400" b="0" noProof="1">
                <a:solidFill>
                  <a:srgbClr val="0000FF"/>
                </a:solidFill>
                <a:latin typeface="Helvetica Neue" pitchFamily="-84" charset="0"/>
              </a:rPr>
              <a:t>Beam Emission Spectroscopy (48 ch)</a:t>
            </a:r>
          </a:p>
          <a:p>
            <a:pPr lvl="1">
              <a:lnSpc>
                <a:spcPct val="78000"/>
              </a:lnSpc>
              <a:spcBef>
                <a:spcPts val="300"/>
              </a:spcBef>
            </a:pPr>
            <a:r>
              <a:rPr lang="en-US" altLang="en-US" sz="1400" b="0" i="0" noProof="1">
                <a:solidFill>
                  <a:srgbClr val="000000"/>
                </a:solidFill>
                <a:latin typeface="Helvetica Neue" pitchFamily="-84" charset="0"/>
              </a:rPr>
              <a:t>Microwave Reflectometer, </a:t>
            </a:r>
          </a:p>
          <a:p>
            <a:pPr lvl="1">
              <a:lnSpc>
                <a:spcPct val="78000"/>
              </a:lnSpc>
              <a:spcBef>
                <a:spcPts val="300"/>
              </a:spcBef>
            </a:pPr>
            <a:r>
              <a:rPr lang="en-US" altLang="en-US" sz="1400" b="0" i="0" noProof="1">
                <a:solidFill>
                  <a:srgbClr val="000000"/>
                </a:solidFill>
                <a:latin typeface="Helvetica Neue" pitchFamily="-84" charset="0"/>
              </a:rPr>
              <a:t>Microwave </a:t>
            </a:r>
            <a:r>
              <a:rPr lang="en-US" altLang="en-US" sz="1400" b="0" i="0" noProof="1" smtClean="0">
                <a:solidFill>
                  <a:srgbClr val="000000"/>
                </a:solidFill>
                <a:latin typeface="Helvetica Neue" pitchFamily="-84" charset="0"/>
              </a:rPr>
              <a:t>Interferometer</a:t>
            </a:r>
            <a:endParaRPr lang="en-US" altLang="en-US" sz="1400" b="0" i="0" noProof="1">
              <a:solidFill>
                <a:srgbClr val="000000"/>
              </a:solidFill>
              <a:latin typeface="Helvetica Neue" pitchFamily="-84" charset="0"/>
            </a:endParaRPr>
          </a:p>
          <a:p>
            <a:pPr lvl="1">
              <a:lnSpc>
                <a:spcPct val="78000"/>
              </a:lnSpc>
              <a:spcBef>
                <a:spcPts val="300"/>
              </a:spcBef>
            </a:pPr>
            <a:r>
              <a:rPr lang="en-US" altLang="en-US" sz="1400" b="0" i="0" noProof="1">
                <a:solidFill>
                  <a:srgbClr val="0000FF"/>
                </a:solidFill>
                <a:latin typeface="Helvetica Neue" pitchFamily="-84" charset="0"/>
              </a:rPr>
              <a:t>Ultra-soft x-ray arrays – multi-color</a:t>
            </a:r>
          </a:p>
          <a:p>
            <a:pPr>
              <a:lnSpc>
                <a:spcPct val="78000"/>
              </a:lnSpc>
              <a:spcBef>
                <a:spcPts val="600"/>
              </a:spcBef>
            </a:pPr>
            <a:r>
              <a:rPr lang="en-US" altLang="en-US" sz="1800" i="0" noProof="1">
                <a:solidFill>
                  <a:srgbClr val="000000"/>
                </a:solidFill>
                <a:latin typeface="Helvetica Neue" pitchFamily="-84" charset="0"/>
              </a:rPr>
              <a:t>Energetic Particle Diagnostics</a:t>
            </a:r>
            <a:endParaRPr lang="en-US" altLang="en-US" sz="1400" i="0" noProof="1">
              <a:solidFill>
                <a:srgbClr val="000000"/>
              </a:solidFill>
              <a:latin typeface="Helvetica Neue" pitchFamily="-84" charset="0"/>
            </a:endParaRPr>
          </a:p>
          <a:p>
            <a:pPr lvl="1">
              <a:lnSpc>
                <a:spcPct val="78000"/>
              </a:lnSpc>
              <a:spcBef>
                <a:spcPts val="200"/>
              </a:spcBef>
            </a:pPr>
            <a:r>
              <a:rPr lang="en-US" altLang="en-US" sz="1400" b="0" noProof="1">
                <a:solidFill>
                  <a:srgbClr val="FF0000"/>
                </a:solidFill>
                <a:latin typeface="Helvetica Neue" pitchFamily="-84" charset="0"/>
              </a:rPr>
              <a:t>Fast Ion D</a:t>
            </a:r>
            <a:r>
              <a:rPr lang="en-US" altLang="en-US" sz="1400" b="0" baseline="-25000" noProof="1">
                <a:solidFill>
                  <a:srgbClr val="FF0000"/>
                </a:solidFill>
                <a:latin typeface="Symbol" pitchFamily="18" charset="2"/>
                <a:sym typeface="Symbol" pitchFamily="18" charset="2"/>
              </a:rPr>
              <a:t></a:t>
            </a:r>
            <a:r>
              <a:rPr lang="en-US" altLang="en-US" sz="1400" b="0" noProof="1">
                <a:solidFill>
                  <a:srgbClr val="FF0000"/>
                </a:solidFill>
                <a:latin typeface="Helvetica Neue" pitchFamily="-84" charset="0"/>
              </a:rPr>
              <a:t> profile measurement (perp + tang)</a:t>
            </a:r>
          </a:p>
          <a:p>
            <a:pPr lvl="1">
              <a:lnSpc>
                <a:spcPct val="78000"/>
              </a:lnSpc>
              <a:spcBef>
                <a:spcPts val="200"/>
              </a:spcBef>
            </a:pPr>
            <a:r>
              <a:rPr lang="en-US" altLang="en-US" sz="1400" b="0" i="0" noProof="1">
                <a:solidFill>
                  <a:srgbClr val="0000FF"/>
                </a:solidFill>
                <a:latin typeface="Helvetica Neue" pitchFamily="-84" charset="0"/>
              </a:rPr>
              <a:t>Solid-State neutral particle analyzer</a:t>
            </a:r>
          </a:p>
          <a:p>
            <a:pPr lvl="1">
              <a:lnSpc>
                <a:spcPct val="78000"/>
              </a:lnSpc>
              <a:spcBef>
                <a:spcPts val="300"/>
              </a:spcBef>
            </a:pPr>
            <a:r>
              <a:rPr lang="en-US" altLang="en-US" sz="1400" b="0" i="0" noProof="1">
                <a:solidFill>
                  <a:srgbClr val="000000"/>
                </a:solidFill>
                <a:latin typeface="Helvetica Neue" pitchFamily="-84" charset="0"/>
              </a:rPr>
              <a:t>Fast lost-ion probe (energy/pitch angle resolving)</a:t>
            </a:r>
          </a:p>
          <a:p>
            <a:pPr lvl="1">
              <a:lnSpc>
                <a:spcPct val="78000"/>
              </a:lnSpc>
              <a:spcBef>
                <a:spcPts val="300"/>
              </a:spcBef>
            </a:pPr>
            <a:r>
              <a:rPr lang="en-US" altLang="en-US" sz="1400" b="0" i="0" noProof="1">
                <a:solidFill>
                  <a:srgbClr val="000000"/>
                </a:solidFill>
                <a:latin typeface="Helvetica Neue" pitchFamily="-84" charset="0"/>
              </a:rPr>
              <a:t>Neutron measurements</a:t>
            </a:r>
          </a:p>
        </p:txBody>
      </p:sp>
      <p:sp>
        <p:nvSpPr>
          <p:cNvPr id="29699" name="Text Box 5"/>
          <p:cNvSpPr txBox="1">
            <a:spLocks noChangeArrowheads="1"/>
          </p:cNvSpPr>
          <p:nvPr/>
        </p:nvSpPr>
        <p:spPr bwMode="auto">
          <a:xfrm>
            <a:off x="4737100" y="1023938"/>
            <a:ext cx="4318000" cy="5462587"/>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pitchFamily="-84" charset="0"/>
                <a:ea typeface="MS PGothic" pitchFamily="34" charset="-128"/>
              </a:defRPr>
            </a:lvl1pPr>
            <a:lvl2pPr marL="520700" indent="-22860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nSpc>
                <a:spcPct val="78000"/>
              </a:lnSpc>
              <a:spcBef>
                <a:spcPts val="300"/>
              </a:spcBef>
            </a:pPr>
            <a:r>
              <a:rPr lang="en-US" altLang="en-US" sz="1800" i="0" noProof="1">
                <a:solidFill>
                  <a:srgbClr val="000000"/>
                </a:solidFill>
                <a:latin typeface="Helvetica Neue" pitchFamily="-84" charset="0"/>
              </a:rPr>
              <a:t>Edge Divertor Physics</a:t>
            </a:r>
            <a:endParaRPr lang="en-US" altLang="en-US" sz="1400" i="0">
              <a:solidFill>
                <a:srgbClr val="000000"/>
              </a:solidFill>
              <a:latin typeface="Helvetica Neue" pitchFamily="-84" charset="0"/>
            </a:endParaRPr>
          </a:p>
          <a:p>
            <a:pPr lvl="1">
              <a:lnSpc>
                <a:spcPct val="78000"/>
              </a:lnSpc>
              <a:spcBef>
                <a:spcPts val="300"/>
              </a:spcBef>
            </a:pPr>
            <a:r>
              <a:rPr lang="en-US" altLang="en-US" sz="1400" b="0" i="0" noProof="1">
                <a:solidFill>
                  <a:srgbClr val="000000"/>
                </a:solidFill>
                <a:latin typeface="Helvetica Neue" pitchFamily="-84" charset="0"/>
              </a:rPr>
              <a:t>Gas-puff Imaging (500kHz)</a:t>
            </a:r>
          </a:p>
          <a:p>
            <a:pPr lvl="1">
              <a:lnSpc>
                <a:spcPct val="78000"/>
              </a:lnSpc>
              <a:spcBef>
                <a:spcPts val="300"/>
              </a:spcBef>
            </a:pPr>
            <a:r>
              <a:rPr lang="en-US" altLang="en-US" sz="1400" b="0" i="0" noProof="1">
                <a:solidFill>
                  <a:srgbClr val="000000"/>
                </a:solidFill>
                <a:latin typeface="Helvetica Neue" pitchFamily="-84" charset="0"/>
              </a:rPr>
              <a:t>Langmuir probe array </a:t>
            </a:r>
          </a:p>
          <a:p>
            <a:pPr lvl="1">
              <a:lnSpc>
                <a:spcPct val="78000"/>
              </a:lnSpc>
              <a:spcBef>
                <a:spcPts val="300"/>
              </a:spcBef>
            </a:pPr>
            <a:r>
              <a:rPr lang="en-US" altLang="en-US" sz="1400" b="0" i="0" noProof="1">
                <a:solidFill>
                  <a:srgbClr val="000000"/>
                </a:solidFill>
                <a:latin typeface="Helvetica Neue" pitchFamily="-84" charset="0"/>
              </a:rPr>
              <a:t>Edge Rotation Diagnostics (T</a:t>
            </a:r>
            <a:r>
              <a:rPr lang="en-US" altLang="en-US" sz="1400" b="0" i="0" baseline="-25000" noProof="1">
                <a:solidFill>
                  <a:srgbClr val="000000"/>
                </a:solidFill>
                <a:latin typeface="Helvetica Neue" pitchFamily="-84" charset="0"/>
              </a:rPr>
              <a:t>i</a:t>
            </a:r>
            <a:r>
              <a:rPr lang="en-US" altLang="en-US" sz="1400" b="0" i="0" noProof="1">
                <a:solidFill>
                  <a:srgbClr val="000000"/>
                </a:solidFill>
                <a:latin typeface="Helvetica Neue" pitchFamily="-84" charset="0"/>
              </a:rPr>
              <a:t>, V</a:t>
            </a:r>
            <a:r>
              <a:rPr lang="en-US" altLang="en-US" sz="1400" b="0" i="0" baseline="-25000" noProof="1">
                <a:solidFill>
                  <a:srgbClr val="000000"/>
                </a:solidFill>
                <a:latin typeface="Symbol" pitchFamily="18" charset="2"/>
                <a:sym typeface="Symbol" pitchFamily="18" charset="2"/>
              </a:rPr>
              <a:t></a:t>
            </a:r>
            <a:r>
              <a:rPr lang="en-US" altLang="en-US" sz="1400" b="0" i="0" noProof="1">
                <a:solidFill>
                  <a:srgbClr val="000000"/>
                </a:solidFill>
                <a:latin typeface="Helvetica Neue" pitchFamily="-84" charset="0"/>
              </a:rPr>
              <a:t>, V</a:t>
            </a:r>
            <a:r>
              <a:rPr lang="en-US" altLang="en-US" sz="1400" b="0" i="0" baseline="-25000" noProof="1">
                <a:solidFill>
                  <a:srgbClr val="000000"/>
                </a:solidFill>
                <a:latin typeface="Helvetica Neue" pitchFamily="-84" charset="0"/>
              </a:rPr>
              <a:t>pol</a:t>
            </a:r>
            <a:r>
              <a:rPr lang="en-US" altLang="en-US" sz="1400" b="0" i="0" noProof="1">
                <a:solidFill>
                  <a:srgbClr val="000000"/>
                </a:solidFill>
                <a:latin typeface="Helvetica Neue" pitchFamily="-84" charset="0"/>
              </a:rPr>
              <a:t>)</a:t>
            </a:r>
          </a:p>
          <a:p>
            <a:pPr lvl="1">
              <a:lnSpc>
                <a:spcPct val="78000"/>
              </a:lnSpc>
              <a:spcBef>
                <a:spcPts val="300"/>
              </a:spcBef>
            </a:pPr>
            <a:r>
              <a:rPr lang="en-US" altLang="en-US" sz="1400" b="0" noProof="1">
                <a:solidFill>
                  <a:srgbClr val="0000FF"/>
                </a:solidFill>
                <a:latin typeface="Helvetica Neue" pitchFamily="-84" charset="0"/>
              </a:rPr>
              <a:t>1-D CCD H</a:t>
            </a:r>
            <a:r>
              <a:rPr lang="en-US" altLang="en-US" sz="1400" b="0" baseline="-25000" noProof="1">
                <a:solidFill>
                  <a:srgbClr val="0000FF"/>
                </a:solidFill>
                <a:latin typeface="Symbol" pitchFamily="18" charset="2"/>
                <a:sym typeface="Symbol" pitchFamily="18" charset="2"/>
              </a:rPr>
              <a:t></a:t>
            </a:r>
            <a:r>
              <a:rPr lang="en-US" altLang="en-US" sz="1400" b="0" noProof="1">
                <a:solidFill>
                  <a:srgbClr val="0000FF"/>
                </a:solidFill>
                <a:latin typeface="Helvetica Neue" pitchFamily="-84" charset="0"/>
              </a:rPr>
              <a:t> cameras (divertor, midplane)</a:t>
            </a:r>
          </a:p>
          <a:p>
            <a:pPr lvl="1">
              <a:lnSpc>
                <a:spcPct val="78000"/>
              </a:lnSpc>
              <a:spcBef>
                <a:spcPts val="300"/>
              </a:spcBef>
            </a:pPr>
            <a:r>
              <a:rPr lang="en-US" altLang="en-US" sz="1400" b="0" noProof="1">
                <a:solidFill>
                  <a:srgbClr val="FF0000"/>
                </a:solidFill>
                <a:latin typeface="Helvetica Neue" pitchFamily="-84" charset="0"/>
              </a:rPr>
              <a:t>2-D divertor fast visible camera</a:t>
            </a:r>
          </a:p>
          <a:p>
            <a:pPr lvl="1">
              <a:lnSpc>
                <a:spcPct val="78000"/>
              </a:lnSpc>
              <a:spcBef>
                <a:spcPts val="300"/>
              </a:spcBef>
            </a:pPr>
            <a:r>
              <a:rPr lang="en-US" altLang="en-US" sz="1400" b="0" i="0" noProof="1">
                <a:solidFill>
                  <a:srgbClr val="000000"/>
                </a:solidFill>
                <a:latin typeface="Helvetica Neue" pitchFamily="-84" charset="0"/>
              </a:rPr>
              <a:t>Metal foil divertor bolometer </a:t>
            </a:r>
          </a:p>
          <a:p>
            <a:pPr lvl="1">
              <a:lnSpc>
                <a:spcPct val="78000"/>
              </a:lnSpc>
              <a:spcBef>
                <a:spcPts val="300"/>
              </a:spcBef>
            </a:pPr>
            <a:r>
              <a:rPr lang="en-US" altLang="en-US" sz="1400" b="0" i="0">
                <a:solidFill>
                  <a:srgbClr val="000000"/>
                </a:solidFill>
              </a:rPr>
              <a:t>AXUV-based Divertor Bolometer</a:t>
            </a:r>
          </a:p>
          <a:p>
            <a:pPr lvl="1">
              <a:lnSpc>
                <a:spcPct val="78000"/>
              </a:lnSpc>
              <a:spcBef>
                <a:spcPts val="300"/>
              </a:spcBef>
            </a:pPr>
            <a:r>
              <a:rPr lang="en-US" altLang="en-US" sz="1400" b="0" i="0" noProof="1">
                <a:solidFill>
                  <a:srgbClr val="000000"/>
                </a:solidFill>
                <a:latin typeface="Helvetica Neue" pitchFamily="-84" charset="0"/>
              </a:rPr>
              <a:t>IR cameras (30Hz) (3)</a:t>
            </a:r>
          </a:p>
          <a:p>
            <a:pPr lvl="1">
              <a:lnSpc>
                <a:spcPct val="78000"/>
              </a:lnSpc>
              <a:spcBef>
                <a:spcPts val="300"/>
              </a:spcBef>
            </a:pPr>
            <a:r>
              <a:rPr lang="en-US" altLang="en-US" sz="1400" b="0" noProof="1">
                <a:solidFill>
                  <a:srgbClr val="0000FF"/>
                </a:solidFill>
                <a:latin typeface="Helvetica Neue" pitchFamily="-84" charset="0"/>
              </a:rPr>
              <a:t>Fast IR camera (two color)</a:t>
            </a:r>
          </a:p>
          <a:p>
            <a:pPr lvl="1">
              <a:lnSpc>
                <a:spcPct val="78000"/>
              </a:lnSpc>
              <a:spcBef>
                <a:spcPts val="300"/>
              </a:spcBef>
            </a:pPr>
            <a:r>
              <a:rPr lang="en-US" altLang="en-US" sz="1400" b="0" i="0" noProof="1">
                <a:solidFill>
                  <a:srgbClr val="000000"/>
                </a:solidFill>
                <a:latin typeface="Helvetica Neue" pitchFamily="-84" charset="0"/>
              </a:rPr>
              <a:t>Tile temperature thermocouple array</a:t>
            </a:r>
          </a:p>
          <a:p>
            <a:pPr lvl="1">
              <a:lnSpc>
                <a:spcPct val="78000"/>
              </a:lnSpc>
              <a:spcBef>
                <a:spcPts val="300"/>
              </a:spcBef>
            </a:pPr>
            <a:r>
              <a:rPr lang="en-US" altLang="en-US" sz="1400" b="0" noProof="1">
                <a:solidFill>
                  <a:srgbClr val="FF0000"/>
                </a:solidFill>
                <a:latin typeface="Helvetica Neue" pitchFamily="-84" charset="0"/>
              </a:rPr>
              <a:t>Divertor fast eroding thermocouple</a:t>
            </a:r>
          </a:p>
          <a:p>
            <a:pPr lvl="1">
              <a:lnSpc>
                <a:spcPct val="78000"/>
              </a:lnSpc>
              <a:spcBef>
                <a:spcPts val="300"/>
              </a:spcBef>
            </a:pPr>
            <a:r>
              <a:rPr lang="en-US" altLang="en-US" sz="1400" b="0" i="0" noProof="1">
                <a:solidFill>
                  <a:srgbClr val="000000"/>
                </a:solidFill>
                <a:latin typeface="Helvetica Neue" pitchFamily="-84" charset="0"/>
              </a:rPr>
              <a:t>Dust detector</a:t>
            </a:r>
          </a:p>
          <a:p>
            <a:pPr lvl="1">
              <a:lnSpc>
                <a:spcPct val="78000"/>
              </a:lnSpc>
              <a:spcBef>
                <a:spcPts val="300"/>
              </a:spcBef>
            </a:pPr>
            <a:r>
              <a:rPr lang="en-US" altLang="en-US" sz="1400" b="0" i="0" noProof="1">
                <a:solidFill>
                  <a:srgbClr val="000000"/>
                </a:solidFill>
                <a:latin typeface="Helvetica Neue" pitchFamily="-84" charset="0"/>
              </a:rPr>
              <a:t>Edge Deposition Monitors</a:t>
            </a:r>
          </a:p>
          <a:p>
            <a:pPr lvl="1">
              <a:lnSpc>
                <a:spcPct val="78000"/>
              </a:lnSpc>
              <a:spcBef>
                <a:spcPts val="300"/>
              </a:spcBef>
            </a:pPr>
            <a:r>
              <a:rPr lang="en-US" altLang="en-US" sz="1400" b="0" i="0" noProof="1">
                <a:solidFill>
                  <a:srgbClr val="000000"/>
                </a:solidFill>
                <a:latin typeface="Helvetica Neue" pitchFamily="-84" charset="0"/>
              </a:rPr>
              <a:t>Scrape-off layer reflectometer</a:t>
            </a:r>
          </a:p>
          <a:p>
            <a:pPr lvl="1">
              <a:lnSpc>
                <a:spcPct val="78000"/>
              </a:lnSpc>
              <a:spcBef>
                <a:spcPts val="300"/>
              </a:spcBef>
            </a:pPr>
            <a:r>
              <a:rPr lang="en-US" altLang="en-US" sz="1400" b="0" i="0" noProof="1">
                <a:solidFill>
                  <a:srgbClr val="000000"/>
                </a:solidFill>
                <a:latin typeface="Helvetica Neue" pitchFamily="-84" charset="0"/>
              </a:rPr>
              <a:t>Edge neutral pressure gauges</a:t>
            </a:r>
          </a:p>
          <a:p>
            <a:pPr lvl="1">
              <a:lnSpc>
                <a:spcPct val="78000"/>
              </a:lnSpc>
              <a:spcBef>
                <a:spcPts val="300"/>
              </a:spcBef>
            </a:pPr>
            <a:r>
              <a:rPr lang="en-US" altLang="en-US" sz="1400" b="0" noProof="1">
                <a:solidFill>
                  <a:srgbClr val="FF0000"/>
                </a:solidFill>
                <a:latin typeface="Helvetica Neue" pitchFamily="-84" charset="0"/>
              </a:rPr>
              <a:t>Material Analysis and Particle Probe</a:t>
            </a:r>
          </a:p>
          <a:p>
            <a:pPr lvl="1">
              <a:lnSpc>
                <a:spcPct val="78000"/>
              </a:lnSpc>
              <a:spcBef>
                <a:spcPts val="300"/>
              </a:spcBef>
            </a:pPr>
            <a:r>
              <a:rPr lang="en-US" altLang="en-US" sz="1400" b="0" noProof="1">
                <a:solidFill>
                  <a:srgbClr val="FF0000"/>
                </a:solidFill>
                <a:latin typeface="Helvetica Neue" pitchFamily="-84" charset="0"/>
              </a:rPr>
              <a:t>Divertor VUV Spectrometer</a:t>
            </a:r>
          </a:p>
          <a:p>
            <a:pPr algn="just" eaLnBrk="1" hangingPunct="1">
              <a:lnSpc>
                <a:spcPct val="88000"/>
              </a:lnSpc>
              <a:spcBef>
                <a:spcPts val="400"/>
              </a:spcBef>
            </a:pPr>
            <a:r>
              <a:rPr lang="en-US" altLang="en-US" sz="1800" i="0" noProof="1">
                <a:solidFill>
                  <a:srgbClr val="000000"/>
                </a:solidFill>
                <a:latin typeface="Helvetica Neue" pitchFamily="-84" charset="0"/>
              </a:rPr>
              <a:t>Plasma Monitoring</a:t>
            </a:r>
            <a:endParaRPr lang="en-US" altLang="en-US" sz="2400" i="0" noProof="1">
              <a:solidFill>
                <a:srgbClr val="000000"/>
              </a:solidFill>
              <a:latin typeface="Helvetica Neue" pitchFamily="-84" charset="0"/>
            </a:endParaRPr>
          </a:p>
          <a:p>
            <a:pPr lvl="1">
              <a:lnSpc>
                <a:spcPct val="78000"/>
              </a:lnSpc>
              <a:spcBef>
                <a:spcPts val="300"/>
              </a:spcBef>
            </a:pPr>
            <a:r>
              <a:rPr lang="en-US" altLang="en-US" sz="1400" b="0" i="0" noProof="1">
                <a:solidFill>
                  <a:srgbClr val="000000"/>
                </a:solidFill>
                <a:latin typeface="Helvetica Neue" pitchFamily="-84" charset="0"/>
              </a:rPr>
              <a:t>FIReTIP interferometer </a:t>
            </a:r>
          </a:p>
          <a:p>
            <a:pPr lvl="1">
              <a:lnSpc>
                <a:spcPct val="78000"/>
              </a:lnSpc>
              <a:spcBef>
                <a:spcPts val="300"/>
              </a:spcBef>
            </a:pPr>
            <a:r>
              <a:rPr lang="en-US" altLang="en-US" sz="1400" b="0" i="0" noProof="1">
                <a:solidFill>
                  <a:srgbClr val="000000"/>
                </a:solidFill>
                <a:latin typeface="Helvetica Neue" pitchFamily="-84" charset="0"/>
              </a:rPr>
              <a:t>Fast visible cameras</a:t>
            </a:r>
          </a:p>
          <a:p>
            <a:pPr lvl="1">
              <a:lnSpc>
                <a:spcPct val="78000"/>
              </a:lnSpc>
              <a:spcBef>
                <a:spcPts val="200"/>
              </a:spcBef>
            </a:pPr>
            <a:r>
              <a:rPr lang="en-US" altLang="en-US" sz="1400" b="0" i="0" noProof="1">
                <a:solidFill>
                  <a:srgbClr val="000000"/>
                </a:solidFill>
                <a:latin typeface="Helvetica Neue" pitchFamily="-84" charset="0"/>
              </a:rPr>
              <a:t>Visible bremsstrahlung radiometer</a:t>
            </a:r>
          </a:p>
          <a:p>
            <a:pPr lvl="1">
              <a:lnSpc>
                <a:spcPct val="78000"/>
              </a:lnSpc>
              <a:spcBef>
                <a:spcPts val="300"/>
              </a:spcBef>
            </a:pPr>
            <a:r>
              <a:rPr lang="en-US" altLang="en-US" sz="1400" b="0" noProof="1">
                <a:solidFill>
                  <a:srgbClr val="0000FF"/>
                </a:solidFill>
                <a:latin typeface="Helvetica Neue" pitchFamily="-84" charset="0"/>
              </a:rPr>
              <a:t>Visible and UV survey spectrometers</a:t>
            </a:r>
          </a:p>
          <a:p>
            <a:pPr lvl="1">
              <a:lnSpc>
                <a:spcPct val="78000"/>
              </a:lnSpc>
              <a:spcBef>
                <a:spcPts val="300"/>
              </a:spcBef>
            </a:pPr>
            <a:r>
              <a:rPr lang="en-US" altLang="en-US" sz="1400" b="0" noProof="1">
                <a:solidFill>
                  <a:srgbClr val="0000FF"/>
                </a:solidFill>
                <a:latin typeface="Helvetica Neue" pitchFamily="-84" charset="0"/>
              </a:rPr>
              <a:t>VUV transmission grating spectrometer</a:t>
            </a:r>
          </a:p>
          <a:p>
            <a:pPr lvl="1">
              <a:lnSpc>
                <a:spcPct val="78000"/>
              </a:lnSpc>
              <a:spcBef>
                <a:spcPts val="300"/>
              </a:spcBef>
            </a:pPr>
            <a:r>
              <a:rPr lang="en-US" altLang="en-US" sz="1400" b="0" noProof="1">
                <a:solidFill>
                  <a:srgbClr val="0000FF"/>
                </a:solidFill>
                <a:latin typeface="Helvetica Neue" pitchFamily="-84" charset="0"/>
              </a:rPr>
              <a:t>Visible filterscopes (hydrogen &amp; impurity lines)</a:t>
            </a:r>
          </a:p>
          <a:p>
            <a:pPr lvl="1">
              <a:lnSpc>
                <a:spcPct val="78000"/>
              </a:lnSpc>
              <a:spcBef>
                <a:spcPts val="300"/>
              </a:spcBef>
            </a:pPr>
            <a:r>
              <a:rPr lang="en-US" altLang="en-US" sz="1400" b="0" i="0" noProof="1">
                <a:solidFill>
                  <a:srgbClr val="000000"/>
                </a:solidFill>
                <a:latin typeface="Helvetica Neue" pitchFamily="-84" charset="0"/>
              </a:rPr>
              <a:t>Wall coupon analysis</a:t>
            </a:r>
          </a:p>
        </p:txBody>
      </p:sp>
      <p:sp>
        <p:nvSpPr>
          <p:cNvPr id="29700" name="TextBox 1"/>
          <p:cNvSpPr txBox="1">
            <a:spLocks noChangeArrowheads="1"/>
          </p:cNvSpPr>
          <p:nvPr/>
        </p:nvSpPr>
        <p:spPr bwMode="auto">
          <a:xfrm>
            <a:off x="2055813" y="6270625"/>
            <a:ext cx="3074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eaLnBrk="1" hangingPunct="1">
              <a:spcBef>
                <a:spcPct val="20000"/>
              </a:spcBef>
            </a:pPr>
            <a:r>
              <a:rPr lang="en-US" altLang="en-US" sz="1400" b="0">
                <a:solidFill>
                  <a:srgbClr val="FF0000"/>
                </a:solidFill>
              </a:rPr>
              <a:t>New capability</a:t>
            </a:r>
            <a:r>
              <a:rPr lang="en-US" altLang="en-US" sz="1400" b="0">
                <a:solidFill>
                  <a:srgbClr val="0000FF"/>
                </a:solidFill>
              </a:rPr>
              <a:t>, Enhanced capability</a:t>
            </a:r>
          </a:p>
        </p:txBody>
      </p:sp>
      <p:sp>
        <p:nvSpPr>
          <p:cNvPr id="29701"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DC26F568-77DA-479C-816F-33ACE6C1095B}" type="slidenum">
              <a:rPr lang="en-US" altLang="en-US" sz="1400" b="0" i="0">
                <a:solidFill>
                  <a:srgbClr val="3333CC"/>
                </a:solidFill>
                <a:latin typeface="Times" pitchFamily="-84" charset="0"/>
              </a:rPr>
              <a:pPr/>
              <a:t>34</a:t>
            </a:fld>
            <a:endParaRPr lang="en-US" altLang="en-US" sz="1400" b="0" i="0" dirty="0">
              <a:solidFill>
                <a:srgbClr val="3333CC"/>
              </a:solidFill>
              <a:latin typeface="Times" pitchFamily="-84" charset="0"/>
            </a:endParaRPr>
          </a:p>
        </p:txBody>
      </p:sp>
    </p:spTree>
    <p:extLst>
      <p:ext uri="{BB962C8B-B14F-4D97-AF65-F5344CB8AC3E}">
        <p14:creationId xmlns:p14="http://schemas.microsoft.com/office/powerpoint/2010/main" val="4045030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95000"/>
            </a:schemeClr>
          </a:solidFill>
        </p:spPr>
        <p:txBody>
          <a:bodyPr/>
          <a:lstStyle/>
          <a:p>
            <a:r>
              <a:rPr lang="en-US" dirty="0" smtClean="0"/>
              <a:t>Considerable Success In Diagnostic Installation Before Vessel Closure With the Support of the Upgrade Project</a:t>
            </a:r>
            <a:endParaRPr lang="en-US" dirty="0"/>
          </a:p>
        </p:txBody>
      </p:sp>
      <p:sp>
        <p:nvSpPr>
          <p:cNvPr id="6" name="TextBox 9"/>
          <p:cNvSpPr txBox="1">
            <a:spLocks noGrp="1" noChangeArrowheads="1"/>
          </p:cNvSpPr>
          <p:nvPr>
            <p:ph sz="half" idx="1"/>
          </p:nvPr>
        </p:nvSpPr>
        <p:spPr bwMode="auto">
          <a:xfrm>
            <a:off x="0" y="97790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28575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2400"/>
              </a:lnSpc>
              <a:spcBef>
                <a:spcPts val="0"/>
              </a:spcBef>
            </a:pPr>
            <a:r>
              <a:rPr lang="en-US" sz="2000" i="0" dirty="0" smtClean="0">
                <a:solidFill>
                  <a:schemeClr val="tx1"/>
                </a:solidFill>
              </a:rPr>
              <a:t>Neutron detector installation &amp; calibration (with in-vessel train track) completed.</a:t>
            </a:r>
          </a:p>
          <a:p>
            <a:pPr eaLnBrk="1" hangingPunct="1">
              <a:lnSpc>
                <a:spcPts val="2400"/>
              </a:lnSpc>
              <a:spcBef>
                <a:spcPts val="0"/>
              </a:spcBef>
            </a:pPr>
            <a:r>
              <a:rPr lang="en-US" sz="2000" i="0" dirty="0" smtClean="0">
                <a:solidFill>
                  <a:schemeClr val="tx1"/>
                </a:solidFill>
              </a:rPr>
              <a:t>Fiber installation and in-vessel alignments for MPTS </a:t>
            </a:r>
            <a:r>
              <a:rPr lang="en-US" sz="2000" i="0" dirty="0">
                <a:solidFill>
                  <a:schemeClr val="tx1"/>
                </a:solidFill>
              </a:rPr>
              <a:t>Upgrade </a:t>
            </a:r>
            <a:r>
              <a:rPr lang="en-US" sz="2000" i="0" dirty="0" smtClean="0">
                <a:solidFill>
                  <a:schemeClr val="tx1"/>
                </a:solidFill>
              </a:rPr>
              <a:t>complete.</a:t>
            </a:r>
            <a:endParaRPr lang="en-US" sz="2000" i="0" dirty="0">
              <a:solidFill>
                <a:schemeClr val="tx1"/>
              </a:solidFill>
            </a:endParaRPr>
          </a:p>
          <a:p>
            <a:pPr eaLnBrk="1" hangingPunct="1">
              <a:lnSpc>
                <a:spcPts val="2400"/>
              </a:lnSpc>
              <a:spcBef>
                <a:spcPts val="0"/>
              </a:spcBef>
            </a:pPr>
            <a:r>
              <a:rPr lang="en-US" sz="2000" i="0" dirty="0" smtClean="0">
                <a:solidFill>
                  <a:schemeClr val="tx1"/>
                </a:solidFill>
              </a:rPr>
              <a:t>MAPP checked for interferences with outboard </a:t>
            </a:r>
            <a:r>
              <a:rPr lang="en-US" sz="2000" i="0" dirty="0" err="1" smtClean="0">
                <a:solidFill>
                  <a:schemeClr val="tx1"/>
                </a:solidFill>
              </a:rPr>
              <a:t>divertor</a:t>
            </a:r>
            <a:r>
              <a:rPr lang="en-US" sz="2000" i="0" dirty="0" smtClean="0">
                <a:solidFill>
                  <a:schemeClr val="tx1"/>
                </a:solidFill>
              </a:rPr>
              <a:t> at sample insertion point and probe drive stand secured to NTC floor.</a:t>
            </a:r>
            <a:endParaRPr lang="en-US" sz="2000" i="0" dirty="0">
              <a:solidFill>
                <a:schemeClr val="tx1"/>
              </a:solidFill>
            </a:endParaRPr>
          </a:p>
          <a:p>
            <a:pPr eaLnBrk="1" hangingPunct="1">
              <a:lnSpc>
                <a:spcPts val="2400"/>
              </a:lnSpc>
              <a:spcBef>
                <a:spcPts val="0"/>
              </a:spcBef>
            </a:pPr>
            <a:r>
              <a:rPr lang="en-US" sz="2000" i="0" dirty="0" smtClean="0">
                <a:solidFill>
                  <a:schemeClr val="tx1"/>
                </a:solidFill>
              </a:rPr>
              <a:t>Tile on CS machined to provide reflecting surface for interferometer/</a:t>
            </a:r>
            <a:r>
              <a:rPr lang="en-US" sz="2000" i="0" dirty="0" err="1" smtClean="0">
                <a:solidFill>
                  <a:schemeClr val="tx1"/>
                </a:solidFill>
              </a:rPr>
              <a:t>polarimeter</a:t>
            </a:r>
            <a:r>
              <a:rPr lang="en-US" sz="2000" i="0" dirty="0" smtClean="0">
                <a:solidFill>
                  <a:schemeClr val="tx1"/>
                </a:solidFill>
              </a:rPr>
              <a:t>.</a:t>
            </a:r>
          </a:p>
          <a:p>
            <a:pPr eaLnBrk="1" hangingPunct="1">
              <a:lnSpc>
                <a:spcPts val="2400"/>
              </a:lnSpc>
              <a:spcBef>
                <a:spcPts val="0"/>
              </a:spcBef>
            </a:pPr>
            <a:r>
              <a:rPr lang="en-US" sz="2000" i="0" dirty="0" smtClean="0">
                <a:solidFill>
                  <a:schemeClr val="tx1"/>
                </a:solidFill>
              </a:rPr>
              <a:t>New shutters installed for “Synthetic Aperture Microwave Imaging” (SAMI) and MSE-LIF diagnostics.</a:t>
            </a:r>
          </a:p>
          <a:p>
            <a:pPr eaLnBrk="1" hangingPunct="1">
              <a:lnSpc>
                <a:spcPts val="2400"/>
              </a:lnSpc>
              <a:spcBef>
                <a:spcPts val="0"/>
              </a:spcBef>
            </a:pPr>
            <a:r>
              <a:rPr lang="en-US" sz="2000" i="0" dirty="0" err="1" smtClean="0">
                <a:solidFill>
                  <a:schemeClr val="tx1"/>
                </a:solidFill>
              </a:rPr>
              <a:t>Toroidal</a:t>
            </a:r>
            <a:r>
              <a:rPr lang="en-US" sz="2000" i="0" dirty="0" smtClean="0">
                <a:solidFill>
                  <a:schemeClr val="tx1"/>
                </a:solidFill>
              </a:rPr>
              <a:t> CHERS diagnostic recalibrated following window replacement.</a:t>
            </a:r>
          </a:p>
          <a:p>
            <a:pPr eaLnBrk="1" hangingPunct="1">
              <a:lnSpc>
                <a:spcPts val="2400"/>
              </a:lnSpc>
              <a:spcBef>
                <a:spcPts val="0"/>
              </a:spcBef>
            </a:pPr>
            <a:r>
              <a:rPr lang="en-US" sz="2000" i="0" dirty="0">
                <a:solidFill>
                  <a:schemeClr val="tx1"/>
                </a:solidFill>
              </a:rPr>
              <a:t>Sample coupons placed on vacuum vessel walls and quartz deposition monitors installed</a:t>
            </a:r>
            <a:r>
              <a:rPr lang="en-US" sz="2000" i="0" dirty="0" smtClean="0">
                <a:solidFill>
                  <a:schemeClr val="tx1"/>
                </a:solidFill>
              </a:rPr>
              <a:t>.</a:t>
            </a:r>
          </a:p>
          <a:p>
            <a:pPr eaLnBrk="1" hangingPunct="1">
              <a:lnSpc>
                <a:spcPts val="2400"/>
              </a:lnSpc>
              <a:spcBef>
                <a:spcPts val="0"/>
              </a:spcBef>
            </a:pPr>
            <a:r>
              <a:rPr lang="en-US" sz="2000" i="0" dirty="0" smtClean="0">
                <a:solidFill>
                  <a:schemeClr val="tx1"/>
                </a:solidFill>
              </a:rPr>
              <a:t>All flanges required for </a:t>
            </a:r>
            <a:r>
              <a:rPr lang="en-US" sz="2000" i="0" dirty="0" err="1" smtClean="0">
                <a:solidFill>
                  <a:schemeClr val="tx1"/>
                </a:solidFill>
              </a:rPr>
              <a:t>pumpdown</a:t>
            </a:r>
            <a:r>
              <a:rPr lang="en-US" sz="2000" i="0" dirty="0" smtClean="0">
                <a:solidFill>
                  <a:schemeClr val="tx1"/>
                </a:solidFill>
              </a:rPr>
              <a:t> identified and installation in progress.</a:t>
            </a:r>
            <a:endParaRPr lang="en-US" sz="2000" i="0" dirty="0">
              <a:solidFill>
                <a:schemeClr val="tx1"/>
              </a:solidFill>
            </a:endParaRPr>
          </a:p>
        </p:txBody>
      </p:sp>
      <p:sp>
        <p:nvSpPr>
          <p:cNvPr id="7" name="TextBox 6"/>
          <p:cNvSpPr txBox="1"/>
          <p:nvPr/>
        </p:nvSpPr>
        <p:spPr>
          <a:xfrm>
            <a:off x="812800" y="5867400"/>
            <a:ext cx="7977907" cy="646331"/>
          </a:xfrm>
          <a:prstGeom prst="rect">
            <a:avLst/>
          </a:prstGeom>
          <a:noFill/>
        </p:spPr>
        <p:txBody>
          <a:bodyPr wrap="square" rtlCol="0">
            <a:spAutoFit/>
          </a:bodyPr>
          <a:lstStyle/>
          <a:p>
            <a:pPr algn="ctr">
              <a:spcBef>
                <a:spcPct val="20000"/>
              </a:spcBef>
            </a:pPr>
            <a:r>
              <a:rPr lang="en-US" sz="1800" dirty="0" smtClean="0">
                <a:ea typeface="ＭＳ Ｐゴシック" charset="0"/>
              </a:rPr>
              <a:t>All major profile diagnostics (MSE, MSE-LIF, CHERS, P-CHERS, MPTS, FIDA, T-FIDA) achieved spatial calibrations before pump-down.</a:t>
            </a:r>
            <a:endParaRPr lang="en-US" sz="1800" dirty="0">
              <a:ea typeface="ＭＳ Ｐゴシック" charset="0"/>
            </a:endParaRPr>
          </a:p>
        </p:txBody>
      </p:sp>
      <p:sp>
        <p:nvSpPr>
          <p:cNvPr id="8"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35</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900042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25400"/>
            <a:ext cx="9144000" cy="889000"/>
          </a:xfrm>
          <a:solidFill>
            <a:schemeClr val="bg1">
              <a:lumMod val="95000"/>
            </a:schemeClr>
          </a:solidFill>
        </p:spPr>
        <p:txBody>
          <a:bodyPr/>
          <a:lstStyle/>
          <a:p>
            <a:r>
              <a:rPr lang="en-US" dirty="0">
                <a:solidFill>
                  <a:srgbClr val="0000FF"/>
                </a:solidFill>
                <a:latin typeface="Arial" charset="0"/>
              </a:rPr>
              <a:t>Operations Team </a:t>
            </a:r>
            <a:r>
              <a:rPr lang="en-US" dirty="0" smtClean="0">
                <a:solidFill>
                  <a:srgbClr val="0000FF"/>
                </a:solidFill>
                <a:latin typeface="Arial" charset="0"/>
              </a:rPr>
              <a:t>Continuing to Make Progress in Boundary Physics Operations to Prepare the </a:t>
            </a:r>
            <a:r>
              <a:rPr lang="en-US" dirty="0">
                <a:solidFill>
                  <a:srgbClr val="0000FF"/>
                </a:solidFill>
                <a:latin typeface="Arial" charset="0"/>
              </a:rPr>
              <a:t>Facility for </a:t>
            </a:r>
            <a:r>
              <a:rPr lang="en-US" dirty="0" smtClean="0">
                <a:solidFill>
                  <a:srgbClr val="0000FF"/>
                </a:solidFill>
                <a:latin typeface="Arial" charset="0"/>
              </a:rPr>
              <a:t>Research</a:t>
            </a:r>
            <a:endParaRPr lang="en-US" dirty="0">
              <a:solidFill>
                <a:srgbClr val="0000FF"/>
              </a:solidFill>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03749365"/>
              </p:ext>
            </p:extLst>
          </p:nvPr>
        </p:nvGraphicFramePr>
        <p:xfrm>
          <a:off x="233681" y="1041400"/>
          <a:ext cx="8707119" cy="5395698"/>
        </p:xfrm>
        <a:graphic>
          <a:graphicData uri="http://schemas.openxmlformats.org/drawingml/2006/table">
            <a:tbl>
              <a:tblPr firstRow="1" bandRow="1">
                <a:tableStyleId>{616DA210-FB5B-4158-B5E0-FEB733F419BA}</a:tableStyleId>
              </a:tblPr>
              <a:tblGrid>
                <a:gridCol w="2268991"/>
                <a:gridCol w="6438128"/>
              </a:tblGrid>
              <a:tr h="774700">
                <a:tc>
                  <a:txBody>
                    <a:bodyPr/>
                    <a:lstStyle/>
                    <a:p>
                      <a:r>
                        <a:rPr lang="en-US" sz="1800" b="0" dirty="0" smtClean="0"/>
                        <a:t>Massive Gas Injection</a:t>
                      </a:r>
                      <a:endParaRPr lang="en-US" sz="1800" b="0" dirty="0"/>
                    </a:p>
                  </a:txBody>
                  <a:tcPr marT="45729" marB="45729"/>
                </a:tc>
                <a:tc>
                  <a:txBody>
                    <a:bodyPr/>
                    <a:lstStyle/>
                    <a:p>
                      <a:pPr marL="285750" indent="-285750">
                        <a:buFont typeface="Arial"/>
                        <a:buChar char="•"/>
                      </a:pPr>
                      <a:r>
                        <a:rPr lang="en-US" sz="1800" b="0" dirty="0" smtClean="0"/>
                        <a:t>Installation procedures for MGI valves</a:t>
                      </a:r>
                      <a:r>
                        <a:rPr lang="en-US" sz="1800" b="0" baseline="0" dirty="0" smtClean="0"/>
                        <a:t> have been released.</a:t>
                      </a:r>
                    </a:p>
                    <a:p>
                      <a:pPr marL="285750" indent="-285750">
                        <a:buFont typeface="Arial"/>
                        <a:buChar char="•"/>
                      </a:pPr>
                      <a:r>
                        <a:rPr lang="en-US" sz="1800" b="0" baseline="0" dirty="0" smtClean="0"/>
                        <a:t>Critical valve components delivered to PPPL (from U. Washington), and support brackets fabricated.</a:t>
                      </a:r>
                    </a:p>
                    <a:p>
                      <a:pPr marL="285750" indent="-285750">
                        <a:buFont typeface="Arial"/>
                        <a:buChar char="•"/>
                      </a:pPr>
                      <a:r>
                        <a:rPr lang="en-US" sz="1800" b="0" baseline="0" dirty="0" smtClean="0"/>
                        <a:t>Will be installed in parallel with the inner-PF bus work.</a:t>
                      </a:r>
                      <a:endParaRPr lang="en-US" sz="1800" b="0" dirty="0"/>
                    </a:p>
                  </a:txBody>
                  <a:tcPr marT="45729" marB="45729"/>
                </a:tc>
              </a:tr>
              <a:tr h="914529">
                <a:tc>
                  <a:txBody>
                    <a:bodyPr/>
                    <a:lstStyle/>
                    <a:p>
                      <a:r>
                        <a:rPr lang="en-US" sz="1800" b="0" dirty="0" smtClean="0"/>
                        <a:t>Fuelling and Density Control</a:t>
                      </a:r>
                      <a:endParaRPr lang="en-US" sz="1800" b="0" dirty="0"/>
                    </a:p>
                  </a:txBody>
                  <a:tcPr marT="45729" marB="45729"/>
                </a:tc>
                <a:tc>
                  <a:txBody>
                    <a:bodyPr/>
                    <a:lstStyle/>
                    <a:p>
                      <a:pPr marL="285750" indent="-285750">
                        <a:buFont typeface="Arial"/>
                        <a:buChar char="•"/>
                      </a:pPr>
                      <a:r>
                        <a:rPr lang="en-US" sz="1800" b="0" dirty="0" smtClean="0"/>
                        <a:t>All gas valves</a:t>
                      </a:r>
                      <a:r>
                        <a:rPr lang="en-US" sz="1800" b="0" baseline="0" dirty="0" smtClean="0"/>
                        <a:t> will be under PCS control</a:t>
                      </a:r>
                    </a:p>
                    <a:p>
                      <a:pPr marL="742950" lvl="1" indent="-285750">
                        <a:buFont typeface="Arial"/>
                        <a:buChar char="•"/>
                      </a:pPr>
                      <a:r>
                        <a:rPr lang="en-US" sz="1800" b="0" baseline="0" dirty="0" smtClean="0"/>
                        <a:t>Allowing SGI to be used for density feedback</a:t>
                      </a:r>
                    </a:p>
                    <a:p>
                      <a:pPr marL="742950" lvl="1" indent="-285750">
                        <a:buFont typeface="Arial"/>
                        <a:buChar char="•"/>
                      </a:pPr>
                      <a:r>
                        <a:rPr lang="en-US" sz="1800" b="0" baseline="0" dirty="0" err="1" smtClean="0"/>
                        <a:t>Divertor</a:t>
                      </a:r>
                      <a:r>
                        <a:rPr lang="en-US" sz="1800" b="0" baseline="0" dirty="0" smtClean="0"/>
                        <a:t> injectors for radiation control</a:t>
                      </a:r>
                      <a:endParaRPr lang="en-US" sz="1800" b="0" dirty="0"/>
                    </a:p>
                  </a:txBody>
                  <a:tcPr marT="45729" marB="45729"/>
                </a:tc>
              </a:tr>
              <a:tr h="1188951">
                <a:tc>
                  <a:txBody>
                    <a:bodyPr/>
                    <a:lstStyle/>
                    <a:p>
                      <a:r>
                        <a:rPr lang="en-US" sz="1800" b="0" dirty="0" smtClean="0"/>
                        <a:t>Boronization</a:t>
                      </a:r>
                      <a:endParaRPr lang="en-US" sz="1800" b="0" dirty="0"/>
                    </a:p>
                  </a:txBody>
                  <a:tcPr marT="45729" marB="45729"/>
                </a:tc>
                <a:tc>
                  <a:txBody>
                    <a:bodyPr/>
                    <a:lstStyle/>
                    <a:p>
                      <a:pPr marL="285750" indent="-285750">
                        <a:buFont typeface="Arial"/>
                        <a:buChar char="•"/>
                      </a:pPr>
                      <a:r>
                        <a:rPr lang="en-US" sz="1800" b="0" dirty="0" smtClean="0"/>
                        <a:t>New engineer</a:t>
                      </a:r>
                      <a:r>
                        <a:rPr lang="en-US" sz="1800" b="0" baseline="0" dirty="0" smtClean="0"/>
                        <a:t> with extensive experience in hazardous gas handling completed design for </a:t>
                      </a:r>
                      <a:r>
                        <a:rPr lang="en-US" sz="1800" b="0" baseline="0" dirty="0" err="1" smtClean="0"/>
                        <a:t>trimethyl</a:t>
                      </a:r>
                      <a:r>
                        <a:rPr lang="en-US" sz="1800" b="0" baseline="0" dirty="0" smtClean="0"/>
                        <a:t> </a:t>
                      </a:r>
                      <a:r>
                        <a:rPr lang="en-US" sz="1800" b="0" baseline="0" dirty="0" err="1" smtClean="0"/>
                        <a:t>borane</a:t>
                      </a:r>
                      <a:r>
                        <a:rPr lang="en-US" sz="1800" b="0" baseline="0" dirty="0" smtClean="0"/>
                        <a:t> system</a:t>
                      </a:r>
                    </a:p>
                    <a:p>
                      <a:pPr marL="285750" indent="-285750">
                        <a:buFont typeface="Arial"/>
                        <a:buChar char="•"/>
                      </a:pPr>
                      <a:r>
                        <a:rPr lang="en-US" sz="1800" b="0" baseline="0" dirty="0" smtClean="0"/>
                        <a:t>Components have been ordered with goal of availability of system for start of research operations</a:t>
                      </a:r>
                      <a:endParaRPr lang="en-US" sz="1800" b="0" dirty="0"/>
                    </a:p>
                  </a:txBody>
                  <a:tcPr marT="45729" marB="45729"/>
                </a:tc>
              </a:tr>
              <a:tr h="1188951">
                <a:tc>
                  <a:txBody>
                    <a:bodyPr/>
                    <a:lstStyle/>
                    <a:p>
                      <a:r>
                        <a:rPr lang="en-US" sz="1800" b="0" dirty="0" smtClean="0"/>
                        <a:t>Lithium Evaporators (LITERs)</a:t>
                      </a:r>
                      <a:endParaRPr lang="en-US" sz="1800" b="0" dirty="0"/>
                    </a:p>
                  </a:txBody>
                  <a:tcPr marT="45729" marB="45729"/>
                </a:tc>
                <a:tc>
                  <a:txBody>
                    <a:bodyPr/>
                    <a:lstStyle/>
                    <a:p>
                      <a:pPr marL="285750" indent="-285750">
                        <a:buFont typeface="Arial"/>
                        <a:buChar char="•"/>
                      </a:pPr>
                      <a:r>
                        <a:rPr lang="en-US" sz="1800" b="0" dirty="0" smtClean="0"/>
                        <a:t>Fume</a:t>
                      </a:r>
                      <a:r>
                        <a:rPr lang="en-US" sz="1800" b="0" baseline="0" dirty="0" smtClean="0"/>
                        <a:t> hood installation and other upgrades complete for laboratory for LITER filling and maintenance</a:t>
                      </a:r>
                      <a:endParaRPr lang="en-US" sz="1800" b="0" dirty="0" smtClean="0"/>
                    </a:p>
                    <a:p>
                      <a:pPr marL="285750" indent="-285750">
                        <a:buFont typeface="Arial"/>
                        <a:buChar char="•"/>
                      </a:pPr>
                      <a:r>
                        <a:rPr lang="en-US" sz="1800" b="0" dirty="0" smtClean="0"/>
                        <a:t>Lithium</a:t>
                      </a:r>
                      <a:r>
                        <a:rPr lang="en-US" sz="1800" b="0" baseline="0" dirty="0" smtClean="0"/>
                        <a:t> handling </a:t>
                      </a:r>
                      <a:r>
                        <a:rPr lang="en-US" sz="1800" b="0" dirty="0" smtClean="0"/>
                        <a:t>procedures</a:t>
                      </a:r>
                      <a:r>
                        <a:rPr lang="en-US" sz="1800" b="0" baseline="0" dirty="0" smtClean="0"/>
                        <a:t> being updated – engineer responsible for </a:t>
                      </a:r>
                      <a:r>
                        <a:rPr lang="en-US" sz="1800" b="0" baseline="0" dirty="0" err="1" smtClean="0"/>
                        <a:t>boronization</a:t>
                      </a:r>
                      <a:r>
                        <a:rPr lang="en-US" sz="1800" b="0" baseline="0" dirty="0" smtClean="0"/>
                        <a:t> system involved</a:t>
                      </a:r>
                    </a:p>
                  </a:txBody>
                  <a:tcPr marT="45729" marB="45729"/>
                </a:tc>
              </a:tr>
              <a:tr h="914529">
                <a:tc>
                  <a:txBody>
                    <a:bodyPr/>
                    <a:lstStyle/>
                    <a:p>
                      <a:r>
                        <a:rPr lang="en-US" sz="1800" b="0" dirty="0" smtClean="0"/>
                        <a:t>Granule Injectors for NSTX</a:t>
                      </a:r>
                      <a:endParaRPr lang="en-US" sz="1800" b="0" dirty="0"/>
                    </a:p>
                  </a:txBody>
                  <a:tcPr marT="45729" marB="45729"/>
                </a:tc>
                <a:tc>
                  <a:txBody>
                    <a:bodyPr/>
                    <a:lstStyle/>
                    <a:p>
                      <a:pPr marL="285750" indent="-285750">
                        <a:buFont typeface="Arial"/>
                        <a:buChar char="•"/>
                      </a:pPr>
                      <a:r>
                        <a:rPr lang="en-US" sz="1800" b="0" baseline="0" dirty="0" smtClean="0"/>
                        <a:t>New injector expected to be available for plasma operations – new postdoc responsible for system</a:t>
                      </a:r>
                    </a:p>
                    <a:p>
                      <a:pPr marL="285750" indent="-285750">
                        <a:buFont typeface="Arial"/>
                        <a:buChar char="•"/>
                      </a:pPr>
                      <a:r>
                        <a:rPr lang="en-US" sz="1800" b="0" baseline="0" dirty="0" smtClean="0"/>
                        <a:t>Lithium granules to be manufactured by UIUC</a:t>
                      </a:r>
                    </a:p>
                  </a:txBody>
                  <a:tcPr marT="45729" marB="45729"/>
                </a:tc>
              </a:tr>
            </a:tbl>
          </a:graphicData>
        </a:graphic>
      </p:graphicFrame>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36</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1186648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15"/>
          <p:cNvSpPr>
            <a:spLocks noChangeArrowheads="1"/>
          </p:cNvSpPr>
          <p:nvPr/>
        </p:nvSpPr>
        <p:spPr bwMode="auto">
          <a:xfrm>
            <a:off x="5524500" y="2697163"/>
            <a:ext cx="3530600" cy="2948477"/>
          </a:xfrm>
          <a:prstGeom prst="rect">
            <a:avLst/>
          </a:prstGeom>
          <a:solidFill>
            <a:srgbClr val="CCFFCC"/>
          </a:solidFill>
          <a:ln w="9525">
            <a:solidFill>
              <a:srgbClr val="000000"/>
            </a:solidFill>
            <a:miter lim="800000"/>
            <a:headEnd/>
            <a:tailEnd/>
          </a:ln>
        </p:spPr>
        <p:txBody>
          <a:bodyPr wrap="square" lIns="91418" tIns="45709" rIns="91418" bIns="45709">
            <a:spAutoFit/>
          </a:bodyPr>
          <a:lstStyle/>
          <a:p>
            <a:pPr>
              <a:spcBef>
                <a:spcPct val="20000"/>
              </a:spcBef>
              <a:defRPr/>
            </a:pPr>
            <a:r>
              <a:rPr lang="en-US" sz="1600" b="0" i="0" u="sng" dirty="0">
                <a:solidFill>
                  <a:srgbClr val="000000"/>
                </a:solidFill>
                <a:ea typeface="ＭＳ Ｐゴシック" charset="0"/>
              </a:rPr>
              <a:t>Commissioning</a:t>
            </a:r>
          </a:p>
          <a:p>
            <a:pPr marL="285750" indent="-285750">
              <a:spcBef>
                <a:spcPct val="20000"/>
              </a:spcBef>
              <a:buFontTx/>
              <a:buChar char="•"/>
              <a:defRPr/>
            </a:pPr>
            <a:r>
              <a:rPr lang="en-US" sz="1600" b="0" i="0" dirty="0">
                <a:solidFill>
                  <a:srgbClr val="000000"/>
                </a:solidFill>
                <a:ea typeface="ＭＳ Ｐゴシック" charset="0"/>
              </a:rPr>
              <a:t>I</a:t>
            </a:r>
            <a:r>
              <a:rPr lang="en-US" sz="1600" b="0" i="0" baseline="-25000" dirty="0">
                <a:solidFill>
                  <a:srgbClr val="000000"/>
                </a:solidFill>
                <a:ea typeface="ＭＳ Ｐゴシック" charset="0"/>
              </a:rPr>
              <a:t>p</a:t>
            </a:r>
            <a:r>
              <a:rPr lang="en-US" sz="1600" b="0" i="0" dirty="0">
                <a:solidFill>
                  <a:srgbClr val="000000"/>
                </a:solidFill>
                <a:ea typeface="ＭＳ Ｐゴシック" charset="0"/>
              </a:rPr>
              <a:t>&lt;=1.0 MA, B</a:t>
            </a:r>
            <a:r>
              <a:rPr lang="en-US" sz="1600" b="0" i="0" baseline="-25000" dirty="0">
                <a:solidFill>
                  <a:srgbClr val="000000"/>
                </a:solidFill>
                <a:ea typeface="ＭＳ Ｐゴシック" charset="0"/>
              </a:rPr>
              <a:t>T</a:t>
            </a:r>
            <a:r>
              <a:rPr lang="en-US" sz="1600" b="0" i="0" dirty="0">
                <a:solidFill>
                  <a:srgbClr val="000000"/>
                </a:solidFill>
                <a:ea typeface="ＭＳ Ｐゴシック" charset="0"/>
              </a:rPr>
              <a:t>&lt;=0.5</a:t>
            </a:r>
          </a:p>
          <a:p>
            <a:pPr marL="285750" indent="-285750">
              <a:spcBef>
                <a:spcPct val="20000"/>
              </a:spcBef>
              <a:buFontTx/>
              <a:buChar char="•"/>
              <a:defRPr/>
            </a:pPr>
            <a:r>
              <a:rPr lang="en-US" sz="1600" b="0" i="0" dirty="0">
                <a:solidFill>
                  <a:srgbClr val="000000"/>
                </a:solidFill>
                <a:ea typeface="ＭＳ Ｐゴシック" charset="0"/>
              </a:rPr>
              <a:t>Breakdown and current ramp scenarios</a:t>
            </a:r>
          </a:p>
          <a:p>
            <a:pPr marL="285750" indent="-285750">
              <a:spcBef>
                <a:spcPct val="20000"/>
              </a:spcBef>
              <a:buFontTx/>
              <a:buChar char="•"/>
              <a:defRPr/>
            </a:pPr>
            <a:r>
              <a:rPr lang="en-US" sz="1600" b="0" i="0" dirty="0">
                <a:solidFill>
                  <a:srgbClr val="000000"/>
                </a:solidFill>
                <a:ea typeface="ＭＳ Ｐゴシック" charset="0"/>
              </a:rPr>
              <a:t>EFIT &amp; rtEFIT Reconstructions</a:t>
            </a:r>
          </a:p>
          <a:p>
            <a:pPr marL="285750" indent="-285750">
              <a:spcBef>
                <a:spcPct val="20000"/>
              </a:spcBef>
              <a:buFontTx/>
              <a:buChar char="•"/>
              <a:defRPr/>
            </a:pPr>
            <a:r>
              <a:rPr lang="en-US" sz="1600" b="0" i="0" dirty="0">
                <a:solidFill>
                  <a:srgbClr val="000000"/>
                </a:solidFill>
                <a:ea typeface="ＭＳ Ｐゴシック" charset="0"/>
              </a:rPr>
              <a:t>Shape &amp; position control</a:t>
            </a:r>
          </a:p>
          <a:p>
            <a:pPr marL="285750" indent="-285750">
              <a:spcBef>
                <a:spcPct val="20000"/>
              </a:spcBef>
              <a:buFontTx/>
              <a:buChar char="•"/>
              <a:defRPr/>
            </a:pPr>
            <a:r>
              <a:rPr lang="en-US" sz="1600" b="0" i="0" dirty="0">
                <a:solidFill>
                  <a:srgbClr val="000000"/>
                </a:solidFill>
                <a:ea typeface="ＭＳ Ｐゴシック" charset="0"/>
              </a:rPr>
              <a:t>Reliable H-mode</a:t>
            </a:r>
          </a:p>
          <a:p>
            <a:pPr marL="285750" indent="-285750">
              <a:spcBef>
                <a:spcPct val="20000"/>
              </a:spcBef>
              <a:buFontTx/>
              <a:buChar char="•"/>
              <a:defRPr/>
            </a:pPr>
            <a:r>
              <a:rPr lang="en-US" sz="1600" b="0" i="0" dirty="0">
                <a:solidFill>
                  <a:srgbClr val="000000"/>
                </a:solidFill>
                <a:ea typeface="ＭＳ Ｐゴシック" charset="0"/>
              </a:rPr>
              <a:t>Diagnostic operations</a:t>
            </a:r>
          </a:p>
          <a:p>
            <a:pPr marL="285750" indent="-285750">
              <a:spcBef>
                <a:spcPct val="20000"/>
              </a:spcBef>
              <a:buFontTx/>
              <a:buChar char="•"/>
              <a:defRPr/>
            </a:pPr>
            <a:r>
              <a:rPr lang="en-US" sz="1600" b="0" i="0" dirty="0">
                <a:solidFill>
                  <a:srgbClr val="000000"/>
                </a:solidFill>
                <a:ea typeface="ＭＳ Ｐゴシック" charset="0"/>
              </a:rPr>
              <a:t>DCPS under plasma operations</a:t>
            </a:r>
          </a:p>
          <a:p>
            <a:pPr marL="285750" indent="-285750">
              <a:spcBef>
                <a:spcPct val="20000"/>
              </a:spcBef>
              <a:buFontTx/>
              <a:buChar char="•"/>
              <a:defRPr/>
            </a:pPr>
            <a:r>
              <a:rPr lang="en-US" sz="1600" b="0" dirty="0">
                <a:solidFill>
                  <a:srgbClr val="000000"/>
                </a:solidFill>
                <a:ea typeface="ＭＳ Ｐゴシック" charset="0"/>
              </a:rPr>
              <a:t>Boronizaton +He GDC for PFCs</a:t>
            </a:r>
          </a:p>
        </p:txBody>
      </p:sp>
      <p:sp>
        <p:nvSpPr>
          <p:cNvPr id="14" name="TextBox 13"/>
          <p:cNvSpPr txBox="1"/>
          <p:nvPr/>
        </p:nvSpPr>
        <p:spPr>
          <a:xfrm>
            <a:off x="139700" y="2616200"/>
            <a:ext cx="3340099" cy="3046987"/>
          </a:xfrm>
          <a:prstGeom prst="rect">
            <a:avLst/>
          </a:prstGeom>
          <a:solidFill>
            <a:schemeClr val="bg1">
              <a:lumMod val="85000"/>
            </a:schemeClr>
          </a:solidFill>
          <a:ln>
            <a:solidFill>
              <a:schemeClr val="tx1"/>
            </a:solidFill>
          </a:ln>
        </p:spPr>
        <p:txBody>
          <a:bodyPr wrap="square">
            <a:spAutoFit/>
          </a:bodyPr>
          <a:lstStyle/>
          <a:p>
            <a:pPr marL="285750" indent="-285750">
              <a:spcBef>
                <a:spcPct val="20000"/>
              </a:spcBef>
              <a:buFontTx/>
              <a:buChar char="•"/>
              <a:defRPr/>
            </a:pPr>
            <a:r>
              <a:rPr lang="en-US" sz="1600" b="0" i="0" dirty="0" smtClean="0">
                <a:solidFill>
                  <a:srgbClr val="000000"/>
                </a:solidFill>
                <a:ea typeface="ＭＳ Ｐゴシック" charset="0"/>
              </a:rPr>
              <a:t>Short Vent to Install New Diagnostics (no manned entry!) only if needed.</a:t>
            </a:r>
          </a:p>
          <a:p>
            <a:pPr marL="285750" indent="-285750">
              <a:spcBef>
                <a:spcPct val="20000"/>
              </a:spcBef>
              <a:buFontTx/>
              <a:buChar char="•"/>
              <a:defRPr/>
            </a:pPr>
            <a:r>
              <a:rPr lang="en-US" sz="1600" b="0" i="0" dirty="0" smtClean="0">
                <a:solidFill>
                  <a:srgbClr val="000000"/>
                </a:solidFill>
                <a:ea typeface="ＭＳ Ｐゴシック" charset="0"/>
              </a:rPr>
              <a:t>Data </a:t>
            </a:r>
            <a:r>
              <a:rPr lang="en-US" sz="1600" b="0" i="0" dirty="0">
                <a:solidFill>
                  <a:srgbClr val="000000"/>
                </a:solidFill>
                <a:ea typeface="ＭＳ Ｐゴシック" charset="0"/>
              </a:rPr>
              <a:t>Acquisition </a:t>
            </a:r>
            <a:r>
              <a:rPr lang="en-US" sz="1600" b="0" i="0" dirty="0" smtClean="0">
                <a:solidFill>
                  <a:srgbClr val="000000"/>
                </a:solidFill>
                <a:ea typeface="ＭＳ Ｐゴシック" charset="0"/>
              </a:rPr>
              <a:t>&amp;</a:t>
            </a:r>
            <a:r>
              <a:rPr lang="en-US" sz="1600" b="0" i="0" dirty="0">
                <a:solidFill>
                  <a:srgbClr val="000000"/>
                </a:solidFill>
                <a:ea typeface="ＭＳ Ｐゴシック" charset="0"/>
              </a:rPr>
              <a:t> </a:t>
            </a:r>
            <a:r>
              <a:rPr lang="en-US" sz="1600" b="0" i="0" dirty="0" smtClean="0">
                <a:solidFill>
                  <a:srgbClr val="000000"/>
                </a:solidFill>
                <a:ea typeface="ＭＳ Ｐゴシック" charset="0"/>
              </a:rPr>
              <a:t>Diagnostics Commissioning</a:t>
            </a:r>
            <a:endParaRPr lang="en-US" sz="1600" b="0" i="0" dirty="0">
              <a:solidFill>
                <a:srgbClr val="000000"/>
              </a:solidFill>
              <a:ea typeface="ＭＳ Ｐゴシック" charset="0"/>
            </a:endParaRPr>
          </a:p>
          <a:p>
            <a:pPr marL="285750" indent="-285750">
              <a:spcBef>
                <a:spcPct val="20000"/>
              </a:spcBef>
              <a:buFontTx/>
              <a:buChar char="•"/>
              <a:defRPr/>
            </a:pPr>
            <a:r>
              <a:rPr lang="en-US" sz="1600" b="0" i="0" dirty="0">
                <a:solidFill>
                  <a:srgbClr val="000000"/>
                </a:solidFill>
                <a:ea typeface="ＭＳ Ｐゴシック" charset="0"/>
              </a:rPr>
              <a:t>Ex-Vessel Diagnostic Installations</a:t>
            </a:r>
          </a:p>
          <a:p>
            <a:pPr marL="285750" indent="-285750">
              <a:spcBef>
                <a:spcPct val="20000"/>
              </a:spcBef>
              <a:buFontTx/>
              <a:buChar char="•"/>
              <a:defRPr/>
            </a:pPr>
            <a:r>
              <a:rPr lang="en-US" sz="1600" b="0" i="0" dirty="0">
                <a:solidFill>
                  <a:srgbClr val="000000"/>
                </a:solidFill>
                <a:ea typeface="ＭＳ Ｐゴシック" charset="0"/>
              </a:rPr>
              <a:t>Gas Delivery System Final Checks</a:t>
            </a:r>
          </a:p>
          <a:p>
            <a:pPr marL="285750" indent="-285750">
              <a:spcBef>
                <a:spcPct val="20000"/>
              </a:spcBef>
              <a:buFontTx/>
              <a:buChar char="•"/>
              <a:defRPr/>
            </a:pPr>
            <a:r>
              <a:rPr lang="en-US" sz="1600" b="0" i="0" dirty="0">
                <a:solidFill>
                  <a:srgbClr val="000000"/>
                </a:solidFill>
                <a:ea typeface="ＭＳ Ｐゴシック" charset="0"/>
              </a:rPr>
              <a:t>Magnetics Debugging</a:t>
            </a:r>
          </a:p>
          <a:p>
            <a:pPr marL="285750" indent="-285750">
              <a:spcBef>
                <a:spcPct val="20000"/>
              </a:spcBef>
              <a:buFontTx/>
              <a:buChar char="•"/>
              <a:defRPr/>
            </a:pPr>
            <a:r>
              <a:rPr lang="en-US" sz="1600" b="0" i="0" dirty="0">
                <a:solidFill>
                  <a:srgbClr val="000000"/>
                </a:solidFill>
                <a:ea typeface="ＭＳ Ｐゴシック" charset="0"/>
              </a:rPr>
              <a:t>Beamline #1 Final Checks</a:t>
            </a:r>
          </a:p>
        </p:txBody>
      </p:sp>
      <p:sp>
        <p:nvSpPr>
          <p:cNvPr id="30727" name="Rectangle 4"/>
          <p:cNvSpPr>
            <a:spLocks noChangeArrowheads="1"/>
          </p:cNvSpPr>
          <p:nvPr/>
        </p:nvSpPr>
        <p:spPr bwMode="auto">
          <a:xfrm>
            <a:off x="8362950" y="965200"/>
            <a:ext cx="609600" cy="195263"/>
          </a:xfrm>
          <a:prstGeom prst="rect">
            <a:avLst/>
          </a:prstGeom>
          <a:solidFill>
            <a:schemeClr val="bg1"/>
          </a:solidFill>
          <a:ln w="15875">
            <a:solidFill>
              <a:schemeClr val="bg1"/>
            </a:solidFill>
            <a:round/>
            <a:headEnd/>
            <a:tailEnd type="triangle" w="med" len="med"/>
          </a:ln>
        </p:spPr>
        <p:txBody>
          <a:bodyPr lIns="0" tIns="0" rIns="0" bIns="0"/>
          <a:lstStyle/>
          <a:p>
            <a:pPr>
              <a:spcBef>
                <a:spcPct val="20000"/>
              </a:spcBef>
            </a:pPr>
            <a:endParaRPr lang="en-US">
              <a:ea typeface="ＭＳ Ｐゴシック" charset="0"/>
            </a:endParaRPr>
          </a:p>
        </p:txBody>
      </p:sp>
      <p:sp>
        <p:nvSpPr>
          <p:cNvPr id="30728" name="Rectangle 15"/>
          <p:cNvSpPr>
            <a:spLocks noChangeArrowheads="1"/>
          </p:cNvSpPr>
          <p:nvPr/>
        </p:nvSpPr>
        <p:spPr bwMode="auto">
          <a:xfrm>
            <a:off x="165100" y="1936750"/>
            <a:ext cx="971550" cy="654050"/>
          </a:xfrm>
          <a:prstGeom prst="rect">
            <a:avLst/>
          </a:prstGeom>
          <a:solidFill>
            <a:schemeClr val="bg1"/>
          </a:solidFill>
          <a:ln w="15875">
            <a:solidFill>
              <a:schemeClr val="bg1"/>
            </a:solidFill>
            <a:round/>
            <a:headEnd/>
            <a:tailEnd type="triangle" w="med" len="med"/>
          </a:ln>
        </p:spPr>
        <p:txBody>
          <a:bodyPr lIns="0" tIns="0" rIns="0" bIns="0"/>
          <a:lstStyle/>
          <a:p>
            <a:pPr>
              <a:spcBef>
                <a:spcPct val="20000"/>
              </a:spcBef>
            </a:pPr>
            <a:endParaRPr lang="en-US">
              <a:ea typeface="ＭＳ Ｐゴシック" charset="0"/>
            </a:endParaRPr>
          </a:p>
        </p:txBody>
      </p:sp>
      <p:sp>
        <p:nvSpPr>
          <p:cNvPr id="30729" name="Rectangle 16"/>
          <p:cNvSpPr>
            <a:spLocks noChangeArrowheads="1"/>
          </p:cNvSpPr>
          <p:nvPr/>
        </p:nvSpPr>
        <p:spPr bwMode="auto">
          <a:xfrm>
            <a:off x="0" y="1568450"/>
            <a:ext cx="533400" cy="533400"/>
          </a:xfrm>
          <a:prstGeom prst="rect">
            <a:avLst/>
          </a:prstGeom>
          <a:solidFill>
            <a:schemeClr val="bg1"/>
          </a:solidFill>
          <a:ln w="15875">
            <a:solidFill>
              <a:schemeClr val="bg1"/>
            </a:solidFill>
            <a:round/>
            <a:headEnd/>
            <a:tailEnd type="triangle" w="med" len="med"/>
          </a:ln>
        </p:spPr>
        <p:txBody>
          <a:bodyPr lIns="0" tIns="0" rIns="0" bIns="0"/>
          <a:lstStyle/>
          <a:p>
            <a:pPr>
              <a:spcBef>
                <a:spcPct val="20000"/>
              </a:spcBef>
            </a:pPr>
            <a:endParaRPr lang="en-US">
              <a:ea typeface="ＭＳ Ｐゴシック" charset="0"/>
            </a:endParaRPr>
          </a:p>
        </p:txBody>
      </p:sp>
      <p:sp>
        <p:nvSpPr>
          <p:cNvPr id="30735" name="Rectangle 48"/>
          <p:cNvSpPr>
            <a:spLocks noChangeArrowheads="1"/>
          </p:cNvSpPr>
          <p:nvPr/>
        </p:nvSpPr>
        <p:spPr bwMode="auto">
          <a:xfrm>
            <a:off x="8831263" y="1416050"/>
            <a:ext cx="228600" cy="1066800"/>
          </a:xfrm>
          <a:prstGeom prst="rect">
            <a:avLst/>
          </a:prstGeom>
          <a:solidFill>
            <a:schemeClr val="bg1"/>
          </a:solidFill>
          <a:ln w="15875">
            <a:solidFill>
              <a:schemeClr val="bg1"/>
            </a:solidFill>
            <a:round/>
            <a:headEnd/>
            <a:tailEnd type="triangle" w="med" len="med"/>
          </a:ln>
        </p:spPr>
        <p:txBody>
          <a:bodyPr lIns="0" tIns="0" rIns="0" bIns="0"/>
          <a:lstStyle/>
          <a:p>
            <a:pPr>
              <a:spcBef>
                <a:spcPct val="20000"/>
              </a:spcBef>
            </a:pPr>
            <a:endParaRPr lang="en-US">
              <a:ea typeface="ＭＳ Ｐゴシック" charset="0"/>
            </a:endParaRPr>
          </a:p>
        </p:txBody>
      </p:sp>
      <p:sp>
        <p:nvSpPr>
          <p:cNvPr id="30743" name="TextBox 12"/>
          <p:cNvSpPr txBox="1">
            <a:spLocks noChangeArrowheads="1"/>
          </p:cNvSpPr>
          <p:nvPr/>
        </p:nvSpPr>
        <p:spPr bwMode="auto">
          <a:xfrm>
            <a:off x="3594100" y="3143250"/>
            <a:ext cx="1754194" cy="2062103"/>
          </a:xfrm>
          <a:prstGeom prst="rect">
            <a:avLst/>
          </a:prstGeom>
          <a:solidFill>
            <a:srgbClr val="FFCC00"/>
          </a:solidFill>
          <a:ln w="9525">
            <a:solidFill>
              <a:srgbClr val="000000"/>
            </a:solidFill>
            <a:miter lim="800000"/>
            <a:headEnd/>
            <a:tailEnd/>
          </a:ln>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spcBef>
                <a:spcPct val="20000"/>
              </a:spcBef>
            </a:pPr>
            <a:r>
              <a:rPr lang="en-US" sz="1600" b="0" i="0" u="sng" dirty="0" smtClean="0">
                <a:solidFill>
                  <a:srgbClr val="000000"/>
                </a:solidFill>
              </a:rPr>
              <a:t>Calibrations:</a:t>
            </a:r>
          </a:p>
          <a:p>
            <a:pPr marL="285750" indent="-285750" eaLnBrk="1" hangingPunct="1">
              <a:spcBef>
                <a:spcPct val="20000"/>
              </a:spcBef>
              <a:buFontTx/>
              <a:buChar char="•"/>
            </a:pPr>
            <a:r>
              <a:rPr lang="en-US" sz="1600" b="0" i="0" dirty="0" smtClean="0">
                <a:solidFill>
                  <a:srgbClr val="000000"/>
                </a:solidFill>
              </a:rPr>
              <a:t>Magnetic </a:t>
            </a:r>
          </a:p>
          <a:p>
            <a:pPr marL="285750" indent="-285750" eaLnBrk="1" hangingPunct="1">
              <a:spcBef>
                <a:spcPct val="20000"/>
              </a:spcBef>
              <a:buFontTx/>
              <a:buChar char="•"/>
            </a:pPr>
            <a:r>
              <a:rPr lang="en-US" sz="1600" b="0" i="0" dirty="0" smtClean="0">
                <a:solidFill>
                  <a:srgbClr val="000000"/>
                </a:solidFill>
              </a:rPr>
              <a:t>MSE </a:t>
            </a:r>
          </a:p>
          <a:p>
            <a:pPr marL="285750" indent="-285750" eaLnBrk="1" hangingPunct="1">
              <a:spcBef>
                <a:spcPct val="20000"/>
              </a:spcBef>
              <a:buFontTx/>
              <a:buChar char="•"/>
            </a:pPr>
            <a:r>
              <a:rPr lang="en-US" sz="1600" b="0" i="0" dirty="0" smtClean="0">
                <a:solidFill>
                  <a:srgbClr val="000000"/>
                </a:solidFill>
              </a:rPr>
              <a:t>CHERS</a:t>
            </a:r>
          </a:p>
          <a:p>
            <a:pPr marL="285750" indent="-285750" eaLnBrk="1" hangingPunct="1">
              <a:spcBef>
                <a:spcPct val="20000"/>
              </a:spcBef>
              <a:buFontTx/>
              <a:buChar char="•"/>
            </a:pPr>
            <a:r>
              <a:rPr lang="en-US" sz="1600" b="0" i="0" dirty="0" smtClean="0">
                <a:solidFill>
                  <a:srgbClr val="000000"/>
                </a:solidFill>
              </a:rPr>
              <a:t>Neutrons </a:t>
            </a:r>
          </a:p>
          <a:p>
            <a:pPr marL="285750" indent="-285750" eaLnBrk="1" hangingPunct="1">
              <a:spcBef>
                <a:spcPct val="20000"/>
              </a:spcBef>
              <a:buFontTx/>
              <a:buChar char="•"/>
            </a:pPr>
            <a:r>
              <a:rPr lang="en-US" sz="1600" b="0" i="0" dirty="0" err="1" smtClean="0">
                <a:solidFill>
                  <a:srgbClr val="000000"/>
                </a:solidFill>
              </a:rPr>
              <a:t>Boronization</a:t>
            </a:r>
            <a:r>
              <a:rPr lang="en-US" sz="1600" b="0" i="0" dirty="0" smtClean="0">
                <a:solidFill>
                  <a:srgbClr val="000000"/>
                </a:solidFill>
              </a:rPr>
              <a:t> / GDC</a:t>
            </a:r>
            <a:endParaRPr lang="en-US" sz="1600" b="0" i="0" dirty="0">
              <a:solidFill>
                <a:srgbClr val="000000"/>
              </a:solidFill>
            </a:endParaRPr>
          </a:p>
        </p:txBody>
      </p:sp>
      <p:sp>
        <p:nvSpPr>
          <p:cNvPr id="30"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ts val="0"/>
              </a:spcBef>
              <a:spcAft>
                <a:spcPts val="0"/>
              </a:spcAft>
            </a:pPr>
            <a:r>
              <a:rPr lang="en-US" sz="3200" i="0" dirty="0" smtClean="0">
                <a:solidFill>
                  <a:srgbClr val="0000FF"/>
                </a:solidFill>
                <a:latin typeface="Arial" charset="0"/>
                <a:ea typeface="ＭＳ Ｐゴシック" charset="0"/>
              </a:rPr>
              <a:t>Activities between CD4 and Research Run</a:t>
            </a:r>
          </a:p>
          <a:p>
            <a:pPr algn="ctr">
              <a:spcBef>
                <a:spcPts val="0"/>
              </a:spcBef>
              <a:spcAft>
                <a:spcPts val="0"/>
              </a:spcAft>
            </a:pPr>
            <a:r>
              <a:rPr lang="en-US" sz="2400" i="0" dirty="0">
                <a:solidFill>
                  <a:srgbClr val="FF0000"/>
                </a:solidFill>
                <a:ea typeface="ＭＳ Ｐゴシック" charset="0"/>
              </a:rPr>
              <a:t>Important to optimize them to start the timely research </a:t>
            </a:r>
            <a:r>
              <a:rPr lang="en-US" sz="2400" i="0" dirty="0" smtClean="0">
                <a:solidFill>
                  <a:srgbClr val="FF0000"/>
                </a:solidFill>
                <a:ea typeface="ＭＳ Ｐゴシック" charset="0"/>
              </a:rPr>
              <a:t>run!</a:t>
            </a:r>
            <a:endParaRPr lang="en-US" sz="2400" i="0" dirty="0">
              <a:solidFill>
                <a:srgbClr val="FF0000"/>
              </a:solidFill>
              <a:ea typeface="ＭＳ Ｐゴシック" charset="0"/>
            </a:endParaRPr>
          </a:p>
        </p:txBody>
      </p:sp>
      <p:sp>
        <p:nvSpPr>
          <p:cNvPr id="45" name="Left Brace 40"/>
          <p:cNvSpPr>
            <a:spLocks/>
          </p:cNvSpPr>
          <p:nvPr/>
        </p:nvSpPr>
        <p:spPr bwMode="auto">
          <a:xfrm rot="16200000" flipV="1">
            <a:off x="4945063" y="1957388"/>
            <a:ext cx="269875" cy="990600"/>
          </a:xfrm>
          <a:prstGeom prst="leftBrace">
            <a:avLst>
              <a:gd name="adj1" fmla="val 8344"/>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spcBef>
                <a:spcPct val="20000"/>
              </a:spcBef>
            </a:pPr>
            <a:endParaRPr lang="en-US">
              <a:ea typeface="ＭＳ Ｐゴシック" charset="0"/>
            </a:endParaRPr>
          </a:p>
        </p:txBody>
      </p:sp>
      <p:sp>
        <p:nvSpPr>
          <p:cNvPr id="46" name="Left Brace 12"/>
          <p:cNvSpPr>
            <a:spLocks/>
          </p:cNvSpPr>
          <p:nvPr/>
        </p:nvSpPr>
        <p:spPr bwMode="auto">
          <a:xfrm rot="16200000" flipV="1">
            <a:off x="2705100" y="660400"/>
            <a:ext cx="190500" cy="3517900"/>
          </a:xfrm>
          <a:prstGeom prst="leftBrace">
            <a:avLst>
              <a:gd name="adj1" fmla="val 8315"/>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spcBef>
                <a:spcPct val="20000"/>
              </a:spcBef>
            </a:pPr>
            <a:endParaRPr lang="en-US">
              <a:ea typeface="ＭＳ Ｐゴシック" charset="0"/>
            </a:endParaRPr>
          </a:p>
        </p:txBody>
      </p:sp>
      <p:cxnSp>
        <p:nvCxnSpPr>
          <p:cNvPr id="12" name="Straight Connector 11"/>
          <p:cNvCxnSpPr/>
          <p:nvPr/>
        </p:nvCxnSpPr>
        <p:spPr bwMode="auto">
          <a:xfrm>
            <a:off x="5092700" y="2273300"/>
            <a:ext cx="431800" cy="444500"/>
          </a:xfrm>
          <a:prstGeom prst="line">
            <a:avLst/>
          </a:prstGeom>
          <a:noFill/>
          <a:ln w="15875" cap="flat" cmpd="sng" algn="ctr">
            <a:solidFill>
              <a:schemeClr val="tx1"/>
            </a:solidFill>
            <a:prstDash val="solid"/>
            <a:round/>
            <a:headEnd type="none" w="med" len="med"/>
            <a:tailEnd type="triangle" w="med" len="med"/>
          </a:ln>
          <a:effectLst/>
        </p:spPr>
      </p:cxnSp>
      <p:cxnSp>
        <p:nvCxnSpPr>
          <p:cNvPr id="15" name="Straight Connector 14"/>
          <p:cNvCxnSpPr/>
          <p:nvPr/>
        </p:nvCxnSpPr>
        <p:spPr bwMode="auto">
          <a:xfrm>
            <a:off x="7086600" y="2273300"/>
            <a:ext cx="1943100" cy="419100"/>
          </a:xfrm>
          <a:prstGeom prst="line">
            <a:avLst/>
          </a:prstGeom>
          <a:noFill/>
          <a:ln w="15875" cap="flat" cmpd="sng" algn="ctr">
            <a:solidFill>
              <a:schemeClr val="tx1"/>
            </a:solidFill>
            <a:prstDash val="solid"/>
            <a:round/>
            <a:headEnd type="none" w="med" len="med"/>
            <a:tailEnd type="triangle" w="med" len="med"/>
          </a:ln>
          <a:effectLst/>
        </p:spPr>
      </p:cxnSp>
      <p:pic>
        <p:nvPicPr>
          <p:cNvPr id="3" name="Picture 2" descr="Screen Shot 2014-11-21 at 9.07.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1085675"/>
          </a:xfrm>
          <a:prstGeom prst="rect">
            <a:avLst/>
          </a:prstGeom>
        </p:spPr>
      </p:pic>
      <p:cxnSp>
        <p:nvCxnSpPr>
          <p:cNvPr id="7" name="Straight Arrow Connector 6"/>
          <p:cNvCxnSpPr>
            <a:stCxn id="30743" idx="0"/>
            <a:endCxn id="45" idx="1"/>
          </p:cNvCxnSpPr>
          <p:nvPr/>
        </p:nvCxnSpPr>
        <p:spPr bwMode="auto">
          <a:xfrm flipV="1">
            <a:off x="4471197" y="2587626"/>
            <a:ext cx="608804" cy="555624"/>
          </a:xfrm>
          <a:prstGeom prst="straightConnector1">
            <a:avLst/>
          </a:prstGeom>
          <a:noFill/>
          <a:ln w="15875" cap="flat" cmpd="sng" algn="ctr">
            <a:solidFill>
              <a:schemeClr val="tx1"/>
            </a:solidFill>
            <a:prstDash val="solid"/>
            <a:round/>
            <a:headEnd type="none" w="med" len="med"/>
            <a:tailEnd type="arrow"/>
          </a:ln>
          <a:effectLst/>
        </p:spPr>
      </p:cxnSp>
      <p:cxnSp>
        <p:nvCxnSpPr>
          <p:cNvPr id="21" name="Straight Arrow Connector 20"/>
          <p:cNvCxnSpPr>
            <a:stCxn id="14" idx="0"/>
            <a:endCxn id="46" idx="1"/>
          </p:cNvCxnSpPr>
          <p:nvPr/>
        </p:nvCxnSpPr>
        <p:spPr bwMode="auto">
          <a:xfrm flipV="1">
            <a:off x="1809750" y="2514600"/>
            <a:ext cx="990600" cy="101600"/>
          </a:xfrm>
          <a:prstGeom prst="straightConnector1">
            <a:avLst/>
          </a:prstGeom>
          <a:noFill/>
          <a:ln w="15875" cap="flat" cmpd="sng" algn="ctr">
            <a:solidFill>
              <a:schemeClr val="tx1"/>
            </a:solidFill>
            <a:prstDash val="solid"/>
            <a:round/>
            <a:headEnd type="none" w="med" len="med"/>
            <a:tailEnd type="arrow"/>
          </a:ln>
          <a:effectLst/>
        </p:spPr>
      </p:cxnSp>
      <p:sp>
        <p:nvSpPr>
          <p:cNvPr id="8" name="TextBox 7"/>
          <p:cNvSpPr txBox="1"/>
          <p:nvPr/>
        </p:nvSpPr>
        <p:spPr>
          <a:xfrm>
            <a:off x="114300" y="5702300"/>
            <a:ext cx="8892178" cy="824841"/>
          </a:xfrm>
          <a:prstGeom prst="rect">
            <a:avLst/>
          </a:prstGeom>
          <a:solidFill>
            <a:schemeClr val="accent1">
              <a:lumMod val="20000"/>
              <a:lumOff val="80000"/>
            </a:schemeClr>
          </a:solidFill>
          <a:ln>
            <a:solidFill>
              <a:schemeClr val="tx1"/>
            </a:solidFill>
          </a:ln>
        </p:spPr>
        <p:txBody>
          <a:bodyPr wrap="none" rtlCol="0">
            <a:spAutoFit/>
          </a:bodyPr>
          <a:lstStyle/>
          <a:p>
            <a:pPr>
              <a:spcBef>
                <a:spcPct val="20000"/>
              </a:spcBef>
              <a:buFontTx/>
              <a:buChar char="•"/>
            </a:pPr>
            <a:r>
              <a:rPr lang="en-US" sz="1400" i="0" dirty="0" smtClean="0">
                <a:ea typeface="ＭＳ Ｐゴシック" charset="0"/>
              </a:rPr>
              <a:t> We will try to move the short vent before CD-4.</a:t>
            </a:r>
          </a:p>
          <a:p>
            <a:pPr>
              <a:spcBef>
                <a:spcPct val="20000"/>
              </a:spcBef>
              <a:buFontTx/>
              <a:buChar char="•"/>
            </a:pPr>
            <a:r>
              <a:rPr lang="en-US" sz="1400" i="0" dirty="0">
                <a:ea typeface="ＭＳ Ｐゴシック" charset="0"/>
              </a:rPr>
              <a:t> </a:t>
            </a:r>
            <a:r>
              <a:rPr lang="en-US" sz="1400" i="0" dirty="0" smtClean="0">
                <a:ea typeface="ＭＳ Ｐゴシック" charset="0"/>
              </a:rPr>
              <a:t>We will also perform MPTS Rayleigh Raman before CD-4 if possible.</a:t>
            </a:r>
          </a:p>
          <a:p>
            <a:pPr>
              <a:spcBef>
                <a:spcPct val="20000"/>
              </a:spcBef>
              <a:buFontTx/>
              <a:buChar char="•"/>
            </a:pPr>
            <a:r>
              <a:rPr lang="en-US" sz="1400" i="0" dirty="0">
                <a:ea typeface="ＭＳ Ｐゴシック" charset="0"/>
              </a:rPr>
              <a:t> </a:t>
            </a:r>
            <a:r>
              <a:rPr lang="en-US" sz="1400" i="0" dirty="0" smtClean="0">
                <a:ea typeface="ＭＳ Ｐゴシック" charset="0"/>
              </a:rPr>
              <a:t>We will try to minimize the </a:t>
            </a:r>
            <a:r>
              <a:rPr lang="en-US" sz="1400" i="0" dirty="0" err="1" smtClean="0">
                <a:ea typeface="ＭＳ Ｐゴシック" charset="0"/>
              </a:rPr>
              <a:t>commisioning</a:t>
            </a:r>
            <a:r>
              <a:rPr lang="en-US" sz="1400" i="0" dirty="0" smtClean="0">
                <a:ea typeface="ＭＳ Ｐゴシック" charset="0"/>
              </a:rPr>
              <a:t> time to move on to the research run as quickly as possible.</a:t>
            </a:r>
            <a:endParaRPr lang="en-US" sz="1400" i="0" dirty="0">
              <a:ea typeface="ＭＳ Ｐゴシック" charset="0"/>
            </a:endParaRPr>
          </a:p>
        </p:txBody>
      </p:sp>
      <p:sp>
        <p:nvSpPr>
          <p:cNvPr id="18"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37</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3948912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sz="half" idx="1"/>
          </p:nvPr>
        </p:nvSpPr>
        <p:spPr>
          <a:xfrm>
            <a:off x="196700" y="2748689"/>
            <a:ext cx="8787809" cy="3492610"/>
          </a:xfrm>
        </p:spPr>
        <p:txBody>
          <a:bodyPr/>
          <a:lstStyle/>
          <a:p>
            <a:pPr>
              <a:spcAft>
                <a:spcPts val="1200"/>
              </a:spcAft>
              <a:buFont typeface="Arial"/>
              <a:buChar char="•"/>
            </a:pPr>
            <a:r>
              <a:rPr lang="en-US" altLang="en-US" sz="2000" b="1" dirty="0" err="1" smtClean="0"/>
              <a:t>Aquapour</a:t>
            </a:r>
            <a:r>
              <a:rPr lang="en-US" altLang="en-US" sz="2000" b="1" dirty="0" smtClean="0"/>
              <a:t> + CS casing installation issues caused a CD-4 delay of ~ 3-4 weeks</a:t>
            </a:r>
          </a:p>
          <a:p>
            <a:pPr>
              <a:spcAft>
                <a:spcPts val="1200"/>
              </a:spcAft>
              <a:buFont typeface="Arial"/>
              <a:buChar char="•"/>
            </a:pPr>
            <a:r>
              <a:rPr lang="en-US" altLang="en-US" sz="2000" b="1" dirty="0"/>
              <a:t>~ 2 month period </a:t>
            </a:r>
            <a:r>
              <a:rPr lang="en-US" altLang="en-US" sz="2000" b="1" dirty="0" smtClean="0"/>
              <a:t>allocated </a:t>
            </a:r>
            <a:r>
              <a:rPr lang="en-US" altLang="en-US" sz="2000" b="1" dirty="0"/>
              <a:t>between CD-4 and research plasma </a:t>
            </a:r>
            <a:r>
              <a:rPr lang="en-US" altLang="en-US" sz="2000" b="1" dirty="0" smtClean="0"/>
              <a:t>operations </a:t>
            </a:r>
            <a:r>
              <a:rPr lang="en-US" altLang="en-US" sz="2000" b="1" dirty="0" smtClean="0">
                <a:sym typeface="Wingdings" panose="05000000000000000000" pitchFamily="2" charset="2"/>
              </a:rPr>
              <a:t> </a:t>
            </a:r>
            <a:r>
              <a:rPr lang="en-US" altLang="en-US" sz="2000" b="1" dirty="0" smtClean="0"/>
              <a:t>CD-4 in mid-March, research ops in mid-May </a:t>
            </a:r>
            <a:endParaRPr lang="en-US" altLang="en-US" sz="2000" b="1" dirty="0"/>
          </a:p>
          <a:p>
            <a:pPr>
              <a:spcAft>
                <a:spcPts val="1200"/>
              </a:spcAft>
              <a:buFont typeface="Arial"/>
              <a:buChar char="•"/>
            </a:pPr>
            <a:r>
              <a:rPr lang="en-US" altLang="en-US" sz="2000" b="1" dirty="0" smtClean="0"/>
              <a:t>Plan:  ~12-14 run weeks (assumes 1 maintenance week / month)</a:t>
            </a:r>
          </a:p>
          <a:p>
            <a:pPr>
              <a:spcAft>
                <a:spcPts val="1200"/>
              </a:spcAft>
              <a:buFont typeface="Arial"/>
              <a:buChar char="•"/>
            </a:pPr>
            <a:r>
              <a:rPr lang="en-US" altLang="en-US" sz="2000" b="1" dirty="0" smtClean="0"/>
              <a:t>If machine is running well at end of FY15, may run into early FY16</a:t>
            </a:r>
          </a:p>
          <a:p>
            <a:pPr lvl="1">
              <a:spcAft>
                <a:spcPts val="1200"/>
              </a:spcAft>
              <a:buFont typeface="Arial"/>
              <a:buChar char="•"/>
            </a:pPr>
            <a:r>
              <a:rPr lang="en-US" altLang="en-US" sz="1600" b="1" dirty="0" smtClean="0"/>
              <a:t>Provide additional data for APS 2015 and IAEA synopses for 2016</a:t>
            </a:r>
          </a:p>
        </p:txBody>
      </p:sp>
      <p:sp>
        <p:nvSpPr>
          <p:cNvPr id="26" name="Rectangle 25"/>
          <p:cNvSpPr/>
          <p:nvPr/>
        </p:nvSpPr>
        <p:spPr bwMode="auto">
          <a:xfrm>
            <a:off x="5276690" y="1622267"/>
            <a:ext cx="3608371" cy="441801"/>
          </a:xfrm>
          <a:prstGeom prst="rect">
            <a:avLst/>
          </a:prstGeom>
          <a:solidFill>
            <a:schemeClr val="accent2">
              <a:lumMod val="40000"/>
              <a:lumOff val="60000"/>
            </a:schemeClr>
          </a:solidFill>
          <a:ln w="15875" cap="flat" cmpd="sng" algn="ctr">
            <a:solidFill>
              <a:schemeClr val="tx1"/>
            </a:solidFill>
            <a:prstDash val="solid"/>
            <a:round/>
            <a:headEnd type="none" w="med" len="med"/>
            <a:tailEnd type="triangle" w="med" len="med"/>
          </a:ln>
          <a:effectLst/>
        </p:spPr>
        <p:txBody>
          <a:bodyPr lIns="0" tIns="0" rIns="0" bIns="0"/>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algn="ctr" eaLnBrk="1" hangingPunct="1">
              <a:spcBef>
                <a:spcPct val="20000"/>
              </a:spcBef>
            </a:pPr>
            <a:r>
              <a:rPr lang="en-US" altLang="en-US" i="0" dirty="0">
                <a:cs typeface="Arial" pitchFamily="34" charset="0"/>
              </a:rPr>
              <a:t>Research Plasma Operation</a:t>
            </a:r>
          </a:p>
          <a:p>
            <a:pPr algn="ctr" eaLnBrk="1" hangingPunct="1">
              <a:spcBef>
                <a:spcPct val="20000"/>
              </a:spcBef>
            </a:pPr>
            <a:r>
              <a:rPr lang="en-US" altLang="en-US" i="0" dirty="0" smtClean="0">
                <a:cs typeface="Arial" pitchFamily="34" charset="0"/>
              </a:rPr>
              <a:t>12-14 </a:t>
            </a:r>
            <a:r>
              <a:rPr lang="en-US" altLang="en-US" i="0" dirty="0">
                <a:cs typeface="Arial" pitchFamily="34" charset="0"/>
              </a:rPr>
              <a:t>Run Weeks</a:t>
            </a:r>
          </a:p>
        </p:txBody>
      </p:sp>
      <p:sp>
        <p:nvSpPr>
          <p:cNvPr id="19462" name="Rectangle 3"/>
          <p:cNvSpPr>
            <a:spLocks noChangeArrowheads="1"/>
          </p:cNvSpPr>
          <p:nvPr/>
        </p:nvSpPr>
        <p:spPr bwMode="auto">
          <a:xfrm>
            <a:off x="205104" y="1085533"/>
            <a:ext cx="8653463" cy="244634"/>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eaLnBrk="1" hangingPunct="1">
              <a:spcBef>
                <a:spcPct val="20000"/>
              </a:spcBef>
            </a:pPr>
            <a:endParaRPr lang="en-US" altLang="en-US" i="0"/>
          </a:p>
        </p:txBody>
      </p:sp>
      <p:sp>
        <p:nvSpPr>
          <p:cNvPr id="28" name="Rectangle 27"/>
          <p:cNvSpPr/>
          <p:nvPr/>
        </p:nvSpPr>
        <p:spPr bwMode="auto">
          <a:xfrm>
            <a:off x="212406"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Nov. 2014</a:t>
            </a:r>
            <a:endParaRPr lang="en-US" sz="1050" dirty="0">
              <a:solidFill>
                <a:srgbClr val="000000"/>
              </a:solidFill>
              <a:ea typeface="ＭＳ Ｐゴシック" charset="0"/>
            </a:endParaRPr>
          </a:p>
        </p:txBody>
      </p:sp>
      <p:sp>
        <p:nvSpPr>
          <p:cNvPr id="29" name="Rectangle 28"/>
          <p:cNvSpPr/>
          <p:nvPr/>
        </p:nvSpPr>
        <p:spPr bwMode="auto">
          <a:xfrm>
            <a:off x="949959" y="1078230"/>
            <a:ext cx="890905"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Dec. 2014</a:t>
            </a:r>
            <a:endParaRPr lang="en-US" sz="1050" dirty="0">
              <a:solidFill>
                <a:srgbClr val="000000"/>
              </a:solidFill>
              <a:ea typeface="ＭＳ Ｐゴシック" charset="0"/>
            </a:endParaRPr>
          </a:p>
        </p:txBody>
      </p:sp>
      <p:sp>
        <p:nvSpPr>
          <p:cNvPr id="31" name="Rectangle 30"/>
          <p:cNvSpPr/>
          <p:nvPr/>
        </p:nvSpPr>
        <p:spPr bwMode="auto">
          <a:xfrm>
            <a:off x="1833562"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Jan. 2015</a:t>
            </a:r>
            <a:endParaRPr lang="en-US" sz="1050" dirty="0">
              <a:solidFill>
                <a:srgbClr val="000000"/>
              </a:solidFill>
              <a:ea typeface="ＭＳ Ｐゴシック" charset="0"/>
            </a:endParaRPr>
          </a:p>
        </p:txBody>
      </p:sp>
      <p:sp>
        <p:nvSpPr>
          <p:cNvPr id="36" name="Rectangle 35"/>
          <p:cNvSpPr/>
          <p:nvPr/>
        </p:nvSpPr>
        <p:spPr bwMode="auto">
          <a:xfrm>
            <a:off x="2563811"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Feb. 2015</a:t>
            </a:r>
            <a:endParaRPr lang="en-US" sz="1050" dirty="0">
              <a:solidFill>
                <a:srgbClr val="000000"/>
              </a:solidFill>
              <a:ea typeface="ＭＳ Ｐゴシック" charset="0"/>
            </a:endParaRPr>
          </a:p>
        </p:txBody>
      </p:sp>
      <p:sp>
        <p:nvSpPr>
          <p:cNvPr id="44" name="Rectangle 43"/>
          <p:cNvSpPr/>
          <p:nvPr/>
        </p:nvSpPr>
        <p:spPr bwMode="auto">
          <a:xfrm>
            <a:off x="3294061" y="1078230"/>
            <a:ext cx="890905"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Mar. 2015</a:t>
            </a:r>
            <a:endParaRPr lang="en-US" sz="1050" dirty="0">
              <a:solidFill>
                <a:srgbClr val="000000"/>
              </a:solidFill>
              <a:ea typeface="ＭＳ Ｐゴシック" charset="0"/>
            </a:endParaRPr>
          </a:p>
        </p:txBody>
      </p:sp>
      <p:sp>
        <p:nvSpPr>
          <p:cNvPr id="45" name="Rectangle 44"/>
          <p:cNvSpPr/>
          <p:nvPr/>
        </p:nvSpPr>
        <p:spPr bwMode="auto">
          <a:xfrm>
            <a:off x="4184967"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Apr. 2015</a:t>
            </a:r>
            <a:endParaRPr lang="en-US" sz="1050" dirty="0">
              <a:solidFill>
                <a:srgbClr val="000000"/>
              </a:solidFill>
              <a:ea typeface="ＭＳ Ｐゴシック" charset="0"/>
            </a:endParaRPr>
          </a:p>
        </p:txBody>
      </p:sp>
      <p:sp>
        <p:nvSpPr>
          <p:cNvPr id="47" name="Rectangle 46"/>
          <p:cNvSpPr/>
          <p:nvPr/>
        </p:nvSpPr>
        <p:spPr bwMode="auto">
          <a:xfrm>
            <a:off x="4915216"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May 2015</a:t>
            </a:r>
            <a:endParaRPr lang="en-US" sz="1050" dirty="0">
              <a:solidFill>
                <a:srgbClr val="000000"/>
              </a:solidFill>
              <a:ea typeface="ＭＳ Ｐゴシック" charset="0"/>
            </a:endParaRPr>
          </a:p>
        </p:txBody>
      </p:sp>
      <p:sp>
        <p:nvSpPr>
          <p:cNvPr id="48" name="Rectangle 47"/>
          <p:cNvSpPr/>
          <p:nvPr/>
        </p:nvSpPr>
        <p:spPr bwMode="auto">
          <a:xfrm>
            <a:off x="5638164" y="1078230"/>
            <a:ext cx="890905"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Jun. 2015</a:t>
            </a:r>
            <a:endParaRPr lang="en-US" sz="1050" dirty="0">
              <a:solidFill>
                <a:srgbClr val="000000"/>
              </a:solidFill>
              <a:ea typeface="ＭＳ Ｐゴシック" charset="0"/>
            </a:endParaRPr>
          </a:p>
        </p:txBody>
      </p:sp>
      <p:sp>
        <p:nvSpPr>
          <p:cNvPr id="49" name="Rectangle 48"/>
          <p:cNvSpPr/>
          <p:nvPr/>
        </p:nvSpPr>
        <p:spPr bwMode="auto">
          <a:xfrm>
            <a:off x="7982267" y="1078230"/>
            <a:ext cx="890905"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Sep. 2015</a:t>
            </a:r>
            <a:endParaRPr lang="en-US" sz="1050" dirty="0">
              <a:solidFill>
                <a:srgbClr val="000000"/>
              </a:solidFill>
              <a:ea typeface="ＭＳ Ｐゴシック" charset="0"/>
            </a:endParaRPr>
          </a:p>
        </p:txBody>
      </p:sp>
      <p:sp>
        <p:nvSpPr>
          <p:cNvPr id="51" name="Rectangle 50"/>
          <p:cNvSpPr/>
          <p:nvPr/>
        </p:nvSpPr>
        <p:spPr bwMode="auto">
          <a:xfrm>
            <a:off x="6536371"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Jul. 2015</a:t>
            </a:r>
            <a:endParaRPr lang="en-US" sz="1050" dirty="0">
              <a:solidFill>
                <a:srgbClr val="000000"/>
              </a:solidFill>
              <a:ea typeface="ＭＳ Ｐゴシック" charset="0"/>
            </a:endParaRPr>
          </a:p>
        </p:txBody>
      </p:sp>
      <p:sp>
        <p:nvSpPr>
          <p:cNvPr id="52" name="Rectangle 51"/>
          <p:cNvSpPr/>
          <p:nvPr/>
        </p:nvSpPr>
        <p:spPr bwMode="auto">
          <a:xfrm>
            <a:off x="7266621" y="1078230"/>
            <a:ext cx="722948" cy="255588"/>
          </a:xfrm>
          <a:prstGeom prst="rect">
            <a:avLst/>
          </a:prstGeom>
          <a:no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ct val="20000"/>
              </a:spcBef>
              <a:defRPr/>
            </a:pPr>
            <a:r>
              <a:rPr lang="en-US" sz="1050" dirty="0">
                <a:ea typeface="ＭＳ Ｐゴシック" charset="0"/>
              </a:rPr>
              <a:t>Aug 2015</a:t>
            </a:r>
            <a:endParaRPr lang="en-US" sz="1050" dirty="0">
              <a:solidFill>
                <a:srgbClr val="000000"/>
              </a:solidFill>
              <a:ea typeface="ＭＳ Ｐゴシック" charset="0"/>
            </a:endParaRPr>
          </a:p>
        </p:txBody>
      </p:sp>
      <p:sp>
        <p:nvSpPr>
          <p:cNvPr id="19474" name="Rectangle 24"/>
          <p:cNvSpPr>
            <a:spLocks noChangeArrowheads="1"/>
          </p:cNvSpPr>
          <p:nvPr/>
        </p:nvSpPr>
        <p:spPr bwMode="auto">
          <a:xfrm>
            <a:off x="3807555" y="1622267"/>
            <a:ext cx="766762" cy="445453"/>
          </a:xfrm>
          <a:prstGeom prst="rect">
            <a:avLst/>
          </a:prstGeom>
          <a:solidFill>
            <a:srgbClr val="FFD898"/>
          </a:solidFill>
          <a:ln w="15875">
            <a:solidFill>
              <a:schemeClr val="tx1"/>
            </a:solidFill>
            <a:round/>
            <a:headEnd/>
            <a:tailEnd type="triangle" w="med" len="med"/>
          </a:ln>
        </p:spPr>
        <p:txBody>
          <a:bodyPr lIns="0" tIns="0" rIns="0" bIns="0"/>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algn="ctr" eaLnBrk="1" hangingPunct="1">
              <a:spcBef>
                <a:spcPct val="20000"/>
              </a:spcBef>
            </a:pPr>
            <a:r>
              <a:rPr lang="en-US" altLang="en-US" i="0" dirty="0" err="1">
                <a:solidFill>
                  <a:srgbClr val="000000"/>
                </a:solidFill>
              </a:rPr>
              <a:t>Bakeout</a:t>
            </a:r>
            <a:endParaRPr lang="en-US" altLang="en-US" i="0" dirty="0">
              <a:solidFill>
                <a:srgbClr val="000000"/>
              </a:solidFill>
            </a:endParaRPr>
          </a:p>
        </p:txBody>
      </p:sp>
      <p:sp>
        <p:nvSpPr>
          <p:cNvPr id="19477" name="Rectangle 29"/>
          <p:cNvSpPr>
            <a:spLocks noChangeArrowheads="1"/>
          </p:cNvSpPr>
          <p:nvPr/>
        </p:nvSpPr>
        <p:spPr bwMode="auto">
          <a:xfrm>
            <a:off x="4565189" y="1620440"/>
            <a:ext cx="708343" cy="447278"/>
          </a:xfrm>
          <a:prstGeom prst="rect">
            <a:avLst/>
          </a:prstGeom>
          <a:solidFill>
            <a:srgbClr val="F5A59A"/>
          </a:solidFill>
          <a:ln w="15875">
            <a:solidFill>
              <a:schemeClr val="tx1"/>
            </a:solidFill>
            <a:round/>
            <a:headEnd/>
            <a:tailEnd type="triangle" w="med" len="med"/>
          </a:ln>
        </p:spPr>
        <p:txBody>
          <a:bodyPr lIns="0" tIns="0" rIns="0" bIns="0"/>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algn="ctr" eaLnBrk="1" hangingPunct="1">
              <a:spcBef>
                <a:spcPct val="20000"/>
              </a:spcBef>
            </a:pPr>
            <a:r>
              <a:rPr lang="en-US" altLang="en-US" sz="1100" i="0" dirty="0" smtClean="0">
                <a:solidFill>
                  <a:srgbClr val="000000"/>
                </a:solidFill>
              </a:rPr>
              <a:t>ISTP / </a:t>
            </a:r>
            <a:r>
              <a:rPr lang="en-US" altLang="en-US" sz="1100" i="0" dirty="0" err="1" smtClean="0">
                <a:solidFill>
                  <a:srgbClr val="000000"/>
                </a:solidFill>
              </a:rPr>
              <a:t>Comm</a:t>
            </a:r>
            <a:endParaRPr lang="en-US" altLang="en-US" sz="1100" i="0" dirty="0">
              <a:solidFill>
                <a:srgbClr val="000000"/>
              </a:solidFill>
            </a:endParaRPr>
          </a:p>
        </p:txBody>
      </p:sp>
      <p:cxnSp>
        <p:nvCxnSpPr>
          <p:cNvPr id="19478" name="Straight Arrow Connector 31"/>
          <p:cNvCxnSpPr>
            <a:cxnSpLocks noChangeShapeType="1"/>
          </p:cNvCxnSpPr>
          <p:nvPr/>
        </p:nvCxnSpPr>
        <p:spPr bwMode="auto">
          <a:xfrm flipV="1">
            <a:off x="3754611" y="1447007"/>
            <a:ext cx="0" cy="80908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479" name="TextBox 34"/>
          <p:cNvSpPr txBox="1">
            <a:spLocks noChangeArrowheads="1"/>
          </p:cNvSpPr>
          <p:nvPr/>
        </p:nvSpPr>
        <p:spPr bwMode="auto">
          <a:xfrm>
            <a:off x="3460276" y="2256091"/>
            <a:ext cx="6992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eaLnBrk="1" hangingPunct="1">
              <a:spcBef>
                <a:spcPct val="20000"/>
              </a:spcBef>
            </a:pPr>
            <a:r>
              <a:rPr lang="en-US" altLang="en-US" sz="2000" i="0" dirty="0">
                <a:solidFill>
                  <a:srgbClr val="FF0000"/>
                </a:solidFill>
              </a:rPr>
              <a:t>CD4</a:t>
            </a:r>
          </a:p>
        </p:txBody>
      </p:sp>
      <p:sp>
        <p:nvSpPr>
          <p:cNvPr id="23"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4325"/>
              </a:lnSpc>
              <a:spcBef>
                <a:spcPct val="20000"/>
              </a:spcBef>
            </a:pPr>
            <a:r>
              <a:rPr lang="en-US" altLang="en-US" sz="3200" i="0" dirty="0">
                <a:solidFill>
                  <a:srgbClr val="0000FF"/>
                </a:solidFill>
                <a:ea typeface="ＭＳ Ｐゴシック" charset="0"/>
              </a:rPr>
              <a:t>Nominal NSTX-U run schedule for FY2015</a:t>
            </a:r>
            <a:endParaRPr lang="en-US" altLang="en-US" sz="2400" i="0" dirty="0">
              <a:solidFill>
                <a:srgbClr val="0000FF"/>
              </a:solidFill>
              <a:ea typeface="ＭＳ Ｐゴシック" charset="0"/>
            </a:endParaRPr>
          </a:p>
        </p:txBody>
      </p:sp>
      <p:sp>
        <p:nvSpPr>
          <p:cNvPr id="24"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38</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22461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4525"/>
              </a:lnSpc>
              <a:spcBef>
                <a:spcPts val="0"/>
              </a:spcBef>
            </a:pPr>
            <a:r>
              <a:rPr lang="en-US" altLang="en-US" sz="3200" i="0" dirty="0" smtClean="0">
                <a:solidFill>
                  <a:srgbClr val="0000FF"/>
                </a:solidFill>
                <a:ea typeface="ＭＳ Ｐゴシック" charset="0"/>
              </a:rPr>
              <a:t>NSTX</a:t>
            </a:r>
            <a:r>
              <a:rPr lang="en-US" altLang="en-US" sz="3200" i="0" dirty="0">
                <a:solidFill>
                  <a:srgbClr val="0000FF"/>
                </a:solidFill>
                <a:ea typeface="ＭＳ Ｐゴシック" charset="0"/>
              </a:rPr>
              <a:t>-U </a:t>
            </a:r>
            <a:r>
              <a:rPr lang="en-US" altLang="en-US" sz="3200" i="0" dirty="0" smtClean="0">
                <a:solidFill>
                  <a:srgbClr val="0000FF"/>
                </a:solidFill>
                <a:ea typeface="ＭＳ Ｐゴシック" charset="0"/>
              </a:rPr>
              <a:t>Organization Chart for FY2015</a:t>
            </a:r>
            <a:endParaRPr lang="en-US" altLang="en-US" sz="2400" i="0" dirty="0">
              <a:solidFill>
                <a:srgbClr val="0000FF"/>
              </a:solidFill>
              <a:ea typeface="ＭＳ Ｐゴシック" charset="0"/>
            </a:endParaRPr>
          </a:p>
        </p:txBody>
      </p:sp>
      <p:sp>
        <p:nvSpPr>
          <p:cNvPr id="62"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39</a:t>
            </a:fld>
            <a:endParaRPr lang="en-US" altLang="en-US" sz="1400" b="0" i="0">
              <a:solidFill>
                <a:srgbClr val="3333CC"/>
              </a:solidFill>
              <a:latin typeface="Times" pitchFamily="-8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990599"/>
            <a:ext cx="5448150" cy="5508845"/>
          </a:xfrm>
          <a:prstGeom prst="rect">
            <a:avLst/>
          </a:prstGeom>
        </p:spPr>
      </p:pic>
    </p:spTree>
    <p:extLst>
      <p:ext uri="{BB962C8B-B14F-4D97-AF65-F5344CB8AC3E}">
        <p14:creationId xmlns:p14="http://schemas.microsoft.com/office/powerpoint/2010/main" val="2181262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9144000" cy="838200"/>
          </a:xfrm>
        </p:spPr>
        <p:txBody>
          <a:bodyPr/>
          <a:lstStyle/>
          <a:p>
            <a:r>
              <a:rPr lang="en-US" b="1" dirty="0" smtClean="0"/>
              <a:t>LLNL collaboration directly supports NSTX-U mission elements and highest priority </a:t>
            </a:r>
            <a:r>
              <a:rPr lang="en-US" b="1" dirty="0"/>
              <a:t>goals of NSTX-U 5 year </a:t>
            </a:r>
            <a:r>
              <a:rPr lang="en-US" b="1" dirty="0" smtClean="0"/>
              <a:t>plan</a:t>
            </a:r>
          </a:p>
        </p:txBody>
      </p:sp>
      <p:grpSp>
        <p:nvGrpSpPr>
          <p:cNvPr id="3" name="Group 2"/>
          <p:cNvGrpSpPr>
            <a:grpSpLocks noChangeAspect="1"/>
          </p:cNvGrpSpPr>
          <p:nvPr/>
        </p:nvGrpSpPr>
        <p:grpSpPr>
          <a:xfrm>
            <a:off x="7543800" y="1219200"/>
            <a:ext cx="1508760" cy="5080635"/>
            <a:chOff x="7457840" y="1146175"/>
            <a:chExt cx="1676400" cy="5645150"/>
          </a:xfrm>
        </p:grpSpPr>
        <p:pic>
          <p:nvPicPr>
            <p:cNvPr id="15" name="Picture 24" descr="com_Machinecutaway.jpg"/>
            <p:cNvPicPr>
              <a:picLocks noChangeAspect="1"/>
            </p:cNvPicPr>
            <p:nvPr/>
          </p:nvPicPr>
          <p:blipFill>
            <a:blip r:embed="rId3" cstate="print"/>
            <a:srcRect/>
            <a:stretch>
              <a:fillRect/>
            </a:stretch>
          </p:blipFill>
          <p:spPr bwMode="auto">
            <a:xfrm>
              <a:off x="7457840" y="5060950"/>
              <a:ext cx="1676400" cy="1730375"/>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7745093" y="4127446"/>
              <a:ext cx="1282443" cy="830129"/>
            </a:xfrm>
            <a:prstGeom prst="rect">
              <a:avLst/>
            </a:prstGeom>
            <a:noFill/>
            <a:ln w="9525">
              <a:noFill/>
              <a:miter lim="800000"/>
              <a:headEnd/>
              <a:tailEnd/>
            </a:ln>
          </p:spPr>
        </p:pic>
        <p:pic>
          <p:nvPicPr>
            <p:cNvPr id="22" name="Picture 6"/>
            <p:cNvPicPr>
              <a:picLocks noChangeAspect="1" noChangeArrowheads="1"/>
            </p:cNvPicPr>
            <p:nvPr/>
          </p:nvPicPr>
          <p:blipFill>
            <a:blip r:embed="rId5" cstate="print"/>
            <a:srcRect/>
            <a:stretch>
              <a:fillRect/>
            </a:stretch>
          </p:blipFill>
          <p:spPr bwMode="auto">
            <a:xfrm>
              <a:off x="7752774" y="3052189"/>
              <a:ext cx="1274762" cy="1047750"/>
            </a:xfrm>
            <a:prstGeom prst="rect">
              <a:avLst/>
            </a:prstGeom>
            <a:noFill/>
            <a:ln w="9525">
              <a:noFill/>
              <a:miter lim="800000"/>
              <a:headEnd/>
              <a:tailEnd/>
            </a:ln>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2385" y="11461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3"/>
          <p:cNvSpPr txBox="1">
            <a:spLocks noChangeArrowheads="1"/>
          </p:cNvSpPr>
          <p:nvPr/>
        </p:nvSpPr>
        <p:spPr bwMode="auto">
          <a:xfrm>
            <a:off x="63684" y="1066800"/>
            <a:ext cx="7556316" cy="5410200"/>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000" i="0" kern="0" dirty="0">
                <a:solidFill>
                  <a:srgbClr val="000000"/>
                </a:solidFill>
                <a:latin typeface="Arial"/>
                <a:cs typeface="Arial" pitchFamily="34" charset="0"/>
              </a:rPr>
              <a:t>Advance ST </a:t>
            </a:r>
            <a:r>
              <a:rPr lang="en-US" sz="2000" i="0" kern="0" dirty="0" smtClean="0">
                <a:solidFill>
                  <a:srgbClr val="000000"/>
                </a:solidFill>
                <a:latin typeface="Arial"/>
                <a:cs typeface="Arial" pitchFamily="34" charset="0"/>
              </a:rPr>
              <a:t>for </a:t>
            </a:r>
            <a:r>
              <a:rPr lang="en-US" sz="2000" i="0" kern="0" dirty="0">
                <a:solidFill>
                  <a:srgbClr val="000000"/>
                </a:solidFill>
                <a:latin typeface="Arial"/>
                <a:cs typeface="Arial" pitchFamily="34" charset="0"/>
              </a:rPr>
              <a:t>Fusion Nuclear Science </a:t>
            </a:r>
            <a:r>
              <a:rPr lang="en-US" sz="2000" i="0" kern="0" dirty="0" smtClean="0">
                <a:solidFill>
                  <a:srgbClr val="000000"/>
                </a:solidFill>
                <a:latin typeface="Arial"/>
                <a:cs typeface="Arial" pitchFamily="34" charset="0"/>
              </a:rPr>
              <a:t>Facility</a:t>
            </a:r>
          </a:p>
          <a:p>
            <a:pPr marL="800100" lvl="1" indent="-457200" defTabSz="804769" eaLnBrk="0" hangingPunct="0">
              <a:spcBef>
                <a:spcPct val="20000"/>
              </a:spcBef>
              <a:buFont typeface="+mj-lt"/>
              <a:buAutoNum type="arabicPeriod"/>
              <a:defRPr/>
            </a:pPr>
            <a:r>
              <a:rPr lang="en-US" sz="1800" b="0" i="0" kern="0" dirty="0" smtClean="0">
                <a:solidFill>
                  <a:srgbClr val="3333CC"/>
                </a:solidFill>
                <a:latin typeface="Helvetica" pitchFamily="-84" charset="0"/>
                <a:cs typeface="Calibri" pitchFamily="34" charset="0"/>
              </a:rPr>
              <a:t>Demonstrate 100% non-inductive sustainment at performance that extrapolates to ≥ 1MW/m</a:t>
            </a:r>
            <a:r>
              <a:rPr lang="en-US" sz="1800" b="0" i="0" kern="0" baseline="30000" dirty="0" smtClean="0">
                <a:solidFill>
                  <a:srgbClr val="3333CC"/>
                </a:solidFill>
                <a:latin typeface="Helvetica" pitchFamily="-84" charset="0"/>
                <a:cs typeface="Calibri" pitchFamily="34" charset="0"/>
              </a:rPr>
              <a:t>2</a:t>
            </a:r>
            <a:r>
              <a:rPr lang="en-US" sz="1800" b="0" i="0" kern="0" dirty="0" smtClean="0">
                <a:solidFill>
                  <a:srgbClr val="3333CC"/>
                </a:solidFill>
                <a:latin typeface="Helvetica" pitchFamily="-84" charset="0"/>
                <a:cs typeface="Calibri" pitchFamily="34" charset="0"/>
              </a:rPr>
              <a:t> neutron wall loading in FNSF</a:t>
            </a:r>
          </a:p>
          <a:p>
            <a:pPr marL="800100" lvl="1" indent="-457200" defTabSz="804769" eaLnBrk="0" hangingPunct="0">
              <a:spcBef>
                <a:spcPct val="20000"/>
              </a:spcBef>
              <a:buFont typeface="+mj-lt"/>
              <a:buAutoNum type="arabicPeriod"/>
              <a:defRPr/>
            </a:pPr>
            <a:r>
              <a:rPr lang="en-US" sz="1800" b="0" i="0" kern="0" dirty="0" smtClean="0">
                <a:solidFill>
                  <a:srgbClr val="3333CC"/>
                </a:solidFill>
                <a:latin typeface="Helvetica" pitchFamily="-84" charset="0"/>
                <a:cs typeface="Calibri" pitchFamily="34" charset="0"/>
              </a:rPr>
              <a:t>Develop </a:t>
            </a:r>
            <a:r>
              <a:rPr lang="en-US" sz="1800" b="0" i="0" kern="0" dirty="0">
                <a:solidFill>
                  <a:srgbClr val="3333CC"/>
                </a:solidFill>
                <a:latin typeface="Helvetica" pitchFamily="-84" charset="0"/>
                <a:cs typeface="Calibri" pitchFamily="34" charset="0"/>
              </a:rPr>
              <a:t>and understand </a:t>
            </a:r>
            <a:r>
              <a:rPr lang="en-US" sz="1800" b="0" i="0" kern="0" dirty="0" smtClean="0">
                <a:solidFill>
                  <a:srgbClr val="3333CC"/>
                </a:solidFill>
                <a:latin typeface="Helvetica" pitchFamily="-84" charset="0"/>
                <a:cs typeface="Calibri" pitchFamily="34" charset="0"/>
              </a:rPr>
              <a:t>non-inductive start-up </a:t>
            </a:r>
            <a:r>
              <a:rPr lang="en-US" sz="1800" b="0" i="0" kern="0" dirty="0">
                <a:solidFill>
                  <a:srgbClr val="3333CC"/>
                </a:solidFill>
                <a:latin typeface="Helvetica" pitchFamily="-84" charset="0"/>
                <a:cs typeface="Calibri" pitchFamily="34" charset="0"/>
              </a:rPr>
              <a:t>and ramp-up </a:t>
            </a:r>
            <a:br>
              <a:rPr lang="en-US" sz="1800" b="0" i="0" kern="0" dirty="0">
                <a:solidFill>
                  <a:srgbClr val="3333CC"/>
                </a:solidFill>
                <a:latin typeface="Helvetica" pitchFamily="-84" charset="0"/>
                <a:cs typeface="Calibri" pitchFamily="34" charset="0"/>
              </a:rPr>
            </a:br>
            <a:r>
              <a:rPr lang="en-US" sz="1800" b="0" i="0" kern="0" dirty="0">
                <a:solidFill>
                  <a:srgbClr val="3333CC"/>
                </a:solidFill>
                <a:latin typeface="Helvetica" pitchFamily="-84" charset="0"/>
                <a:cs typeface="Calibri" pitchFamily="34" charset="0"/>
              </a:rPr>
              <a:t>(overdrive) to project to ST-FNSF with small/no solenoid</a:t>
            </a:r>
          </a:p>
          <a:p>
            <a:pPr marL="338138" indent="-338138" defTabSz="804769" eaLnBrk="0" hangingPunct="0">
              <a:spcBef>
                <a:spcPct val="20000"/>
              </a:spcBef>
              <a:buFontTx/>
              <a:buChar char="•"/>
              <a:defRPr/>
            </a:pPr>
            <a:endParaRPr lang="en-US" sz="800" i="0" kern="0" dirty="0" smtClean="0">
              <a:solidFill>
                <a:srgbClr val="000000"/>
              </a:solidFill>
              <a:latin typeface="Arial"/>
              <a:cs typeface="Arial" pitchFamily="34" charset="0"/>
            </a:endParaRPr>
          </a:p>
          <a:p>
            <a:pPr marL="338138" indent="-338138" defTabSz="804769" eaLnBrk="0" hangingPunct="0">
              <a:spcBef>
                <a:spcPct val="20000"/>
              </a:spcBef>
              <a:buFontTx/>
              <a:buChar char="•"/>
              <a:defRPr/>
            </a:pPr>
            <a:r>
              <a:rPr lang="en-US" sz="2000" i="0" kern="0" dirty="0" smtClean="0">
                <a:solidFill>
                  <a:srgbClr val="000000"/>
                </a:solidFill>
                <a:latin typeface="Arial"/>
                <a:cs typeface="Arial" pitchFamily="34" charset="0"/>
              </a:rPr>
              <a:t>Develop solutions for plasma-material </a:t>
            </a:r>
            <a:r>
              <a:rPr lang="en-US" sz="2000" i="0" kern="0" dirty="0">
                <a:solidFill>
                  <a:srgbClr val="000000"/>
                </a:solidFill>
                <a:latin typeface="Arial"/>
                <a:cs typeface="Arial" pitchFamily="34" charset="0"/>
              </a:rPr>
              <a:t>interface </a:t>
            </a:r>
            <a:r>
              <a:rPr lang="en-US" sz="2000" i="0" kern="0" dirty="0" smtClean="0">
                <a:solidFill>
                  <a:srgbClr val="000000"/>
                </a:solidFill>
                <a:latin typeface="Arial"/>
                <a:cs typeface="Arial" pitchFamily="34" charset="0"/>
              </a:rPr>
              <a:t>challenge</a:t>
            </a:r>
          </a:p>
          <a:p>
            <a:pPr marL="800100" lvl="1" indent="-457200" defTabSz="520700" eaLnBrk="0" hangingPunct="0">
              <a:spcBef>
                <a:spcPct val="20000"/>
              </a:spcBef>
              <a:buFont typeface="+mj-lt"/>
              <a:buAutoNum type="arabicPeriod" startAt="3"/>
              <a:defRPr/>
            </a:pPr>
            <a:r>
              <a:rPr lang="en-US" sz="1800" b="0" i="0" kern="0" dirty="0" smtClean="0">
                <a:solidFill>
                  <a:srgbClr val="3333CC"/>
                </a:solidFill>
                <a:latin typeface="Helvetica" pitchFamily="-84" charset="0"/>
                <a:cs typeface="Calibri" pitchFamily="34" charset="0"/>
              </a:rPr>
              <a:t>Develop </a:t>
            </a:r>
            <a:r>
              <a:rPr lang="en-US" sz="1800" b="0" i="0" kern="0" dirty="0">
                <a:solidFill>
                  <a:srgbClr val="3333CC"/>
                </a:solidFill>
                <a:latin typeface="Helvetica" pitchFamily="-84" charset="0"/>
                <a:cs typeface="Calibri" pitchFamily="34" charset="0"/>
              </a:rPr>
              <a:t>and utilize high-flux-expansion “snowflake” </a:t>
            </a:r>
            <a:r>
              <a:rPr lang="en-US" sz="1800" b="0" i="0" kern="0" dirty="0" err="1">
                <a:solidFill>
                  <a:srgbClr val="3333CC"/>
                </a:solidFill>
                <a:latin typeface="Helvetica" pitchFamily="-84" charset="0"/>
                <a:cs typeface="Calibri" pitchFamily="34" charset="0"/>
              </a:rPr>
              <a:t>divertor</a:t>
            </a:r>
            <a:r>
              <a:rPr lang="en-US" sz="1800" b="0" i="0" kern="0" dirty="0">
                <a:solidFill>
                  <a:srgbClr val="3333CC"/>
                </a:solidFill>
                <a:latin typeface="Helvetica" pitchFamily="-84" charset="0"/>
                <a:cs typeface="Calibri" pitchFamily="34" charset="0"/>
              </a:rPr>
              <a:t> </a:t>
            </a:r>
            <a:r>
              <a:rPr lang="en-US" sz="1800" b="0" i="0" kern="0" dirty="0" smtClean="0">
                <a:solidFill>
                  <a:srgbClr val="3333CC"/>
                </a:solidFill>
                <a:latin typeface="Helvetica" pitchFamily="-84" charset="0"/>
                <a:cs typeface="Calibri" pitchFamily="34" charset="0"/>
              </a:rPr>
              <a:t>and </a:t>
            </a:r>
            <a:r>
              <a:rPr lang="en-US" sz="1800" b="0" i="0" kern="0" dirty="0">
                <a:solidFill>
                  <a:srgbClr val="3333CC"/>
                </a:solidFill>
                <a:latin typeface="Helvetica" pitchFamily="-84" charset="0"/>
                <a:cs typeface="Calibri" pitchFamily="34" charset="0"/>
              </a:rPr>
              <a:t>radiative detachment for mitigating very high heat </a:t>
            </a:r>
            <a:r>
              <a:rPr lang="en-US" sz="1800" b="0" i="0" kern="0" dirty="0" smtClean="0">
                <a:solidFill>
                  <a:srgbClr val="3333CC"/>
                </a:solidFill>
                <a:latin typeface="Helvetica" pitchFamily="-84" charset="0"/>
                <a:cs typeface="Calibri" pitchFamily="34" charset="0"/>
              </a:rPr>
              <a:t>fluxes</a:t>
            </a:r>
          </a:p>
          <a:p>
            <a:pPr marL="800100" lvl="1" indent="-457200" defTabSz="520700" eaLnBrk="0" hangingPunct="0">
              <a:spcBef>
                <a:spcPct val="20000"/>
              </a:spcBef>
              <a:buFont typeface="+mj-lt"/>
              <a:buAutoNum type="arabicPeriod" startAt="3"/>
              <a:defRPr/>
            </a:pPr>
            <a:r>
              <a:rPr lang="en-US" sz="1800" b="0" i="0" kern="0" dirty="0" smtClean="0">
                <a:solidFill>
                  <a:srgbClr val="3333CC"/>
                </a:solidFill>
                <a:latin typeface="Helvetica" pitchFamily="-84" charset="0"/>
                <a:cs typeface="Calibri" pitchFamily="34" charset="0"/>
              </a:rPr>
              <a:t>Begin </a:t>
            </a:r>
            <a:r>
              <a:rPr lang="en-US" sz="1800" b="0" i="0" kern="0" dirty="0">
                <a:solidFill>
                  <a:srgbClr val="3333CC"/>
                </a:solidFill>
                <a:latin typeface="Helvetica" pitchFamily="-84" charset="0"/>
                <a:cs typeface="Calibri" pitchFamily="34" charset="0"/>
              </a:rPr>
              <a:t>to assess high-Z PFCs + liquid lithium to develop </a:t>
            </a:r>
            <a:r>
              <a:rPr lang="en-US" sz="1800" b="0" i="0" kern="0" dirty="0" smtClean="0">
                <a:solidFill>
                  <a:srgbClr val="3333CC"/>
                </a:solidFill>
                <a:latin typeface="Helvetica" pitchFamily="-84" charset="0"/>
                <a:cs typeface="Calibri" pitchFamily="34" charset="0"/>
              </a:rPr>
              <a:t>high-duty-factor </a:t>
            </a:r>
            <a:r>
              <a:rPr lang="en-US" sz="1800" b="0" i="0" kern="0" dirty="0">
                <a:solidFill>
                  <a:srgbClr val="3333CC"/>
                </a:solidFill>
                <a:latin typeface="Helvetica" pitchFamily="-84" charset="0"/>
                <a:cs typeface="Calibri" pitchFamily="34" charset="0"/>
              </a:rPr>
              <a:t>integrated PMI solutions for </a:t>
            </a:r>
            <a:r>
              <a:rPr lang="en-US" sz="1800" b="0" i="0" kern="0" dirty="0" smtClean="0">
                <a:solidFill>
                  <a:srgbClr val="3333CC"/>
                </a:solidFill>
                <a:latin typeface="Helvetica" pitchFamily="-84" charset="0"/>
                <a:cs typeface="Calibri" pitchFamily="34" charset="0"/>
              </a:rPr>
              <a:t>next-steps</a:t>
            </a:r>
            <a:endParaRPr lang="en-US" sz="1800" b="0" i="0" kern="0" dirty="0">
              <a:solidFill>
                <a:srgbClr val="3333CC"/>
              </a:solidFill>
              <a:latin typeface="Arial"/>
              <a:cs typeface="Arial" pitchFamily="34" charset="0"/>
            </a:endParaRPr>
          </a:p>
          <a:p>
            <a:pPr marL="338138" indent="-338138" defTabSz="804769" eaLnBrk="0" hangingPunct="0">
              <a:spcBef>
                <a:spcPct val="20000"/>
              </a:spcBef>
              <a:buFontTx/>
              <a:buChar char="•"/>
              <a:defRPr/>
            </a:pPr>
            <a:endParaRPr lang="en-US" sz="900" i="0" kern="0" dirty="0" smtClean="0">
              <a:solidFill>
                <a:srgbClr val="000000"/>
              </a:solidFill>
              <a:latin typeface="Arial"/>
              <a:cs typeface="Arial" pitchFamily="34" charset="0"/>
            </a:endParaRPr>
          </a:p>
          <a:p>
            <a:pPr marL="338138" indent="-338138" defTabSz="804769" eaLnBrk="0" hangingPunct="0">
              <a:spcBef>
                <a:spcPct val="20000"/>
              </a:spcBef>
              <a:buFontTx/>
              <a:buChar char="•"/>
              <a:defRPr/>
            </a:pPr>
            <a:r>
              <a:rPr lang="en-US" sz="2000" i="0" kern="0" dirty="0" smtClean="0">
                <a:solidFill>
                  <a:srgbClr val="000000"/>
                </a:solidFill>
                <a:latin typeface="Arial"/>
                <a:cs typeface="Arial" pitchFamily="34" charset="0"/>
              </a:rPr>
              <a:t>Explore unique ST parameter regimes to advance predictive </a:t>
            </a:r>
            <a:r>
              <a:rPr lang="en-US" sz="2000" i="0" kern="0" dirty="0">
                <a:solidFill>
                  <a:srgbClr val="000000"/>
                </a:solidFill>
                <a:latin typeface="Arial"/>
                <a:cs typeface="Arial" pitchFamily="34" charset="0"/>
              </a:rPr>
              <a:t>capability </a:t>
            </a:r>
            <a:r>
              <a:rPr lang="en-US" sz="2000" i="0" kern="0" dirty="0" smtClean="0">
                <a:solidFill>
                  <a:srgbClr val="000000"/>
                </a:solidFill>
                <a:latin typeface="Arial"/>
                <a:cs typeface="Arial" pitchFamily="34" charset="0"/>
              </a:rPr>
              <a:t>- for </a:t>
            </a:r>
            <a:r>
              <a:rPr lang="en-US" sz="2000" i="0" kern="0" dirty="0">
                <a:solidFill>
                  <a:srgbClr val="000000"/>
                </a:solidFill>
                <a:latin typeface="Arial"/>
                <a:cs typeface="Arial" pitchFamily="34" charset="0"/>
              </a:rPr>
              <a:t>ITER and </a:t>
            </a:r>
            <a:r>
              <a:rPr lang="en-US" sz="2000" i="0" kern="0" dirty="0" smtClean="0">
                <a:solidFill>
                  <a:srgbClr val="000000"/>
                </a:solidFill>
                <a:latin typeface="Arial"/>
                <a:cs typeface="Arial" pitchFamily="34" charset="0"/>
              </a:rPr>
              <a:t>beyond</a:t>
            </a:r>
          </a:p>
          <a:p>
            <a:pPr marL="800100" lvl="1" indent="-457200" defTabSz="804769" eaLnBrk="0" hangingPunct="0">
              <a:spcBef>
                <a:spcPct val="20000"/>
              </a:spcBef>
              <a:buFont typeface="+mj-lt"/>
              <a:buAutoNum type="arabicPeriod" startAt="5"/>
              <a:defRPr/>
            </a:pPr>
            <a:r>
              <a:rPr lang="en-US" sz="1800" b="0" i="0" kern="0" dirty="0">
                <a:solidFill>
                  <a:srgbClr val="3333CC"/>
                </a:solidFill>
                <a:latin typeface="Helvetica" pitchFamily="-84" charset="0"/>
                <a:cs typeface="Calibri" pitchFamily="34" charset="0"/>
              </a:rPr>
              <a:t>Access reduced </a:t>
            </a:r>
            <a:r>
              <a:rPr lang="en-US" sz="1800" b="0" i="0" kern="0" dirty="0">
                <a:solidFill>
                  <a:srgbClr val="3333CC"/>
                </a:solidFill>
                <a:latin typeface="Symbol" pitchFamily="18" charset="2"/>
                <a:cs typeface="Calibri" pitchFamily="34" charset="0"/>
              </a:rPr>
              <a:t>n</a:t>
            </a:r>
            <a:r>
              <a:rPr lang="en-US" sz="1800" b="0" i="0" kern="0" dirty="0">
                <a:solidFill>
                  <a:srgbClr val="3333CC"/>
                </a:solidFill>
                <a:latin typeface="Helvetica" pitchFamily="-84" charset="0"/>
                <a:cs typeface="Calibri" pitchFamily="34" charset="0"/>
              </a:rPr>
              <a:t>* and high-</a:t>
            </a:r>
            <a:r>
              <a:rPr lang="en-US" sz="1800" b="0" i="0" kern="0" dirty="0">
                <a:solidFill>
                  <a:srgbClr val="3333CC"/>
                </a:solidFill>
                <a:latin typeface="Symbol" pitchFamily="18" charset="2"/>
                <a:cs typeface="Calibri" pitchFamily="34" charset="0"/>
              </a:rPr>
              <a:t>b</a:t>
            </a:r>
            <a:r>
              <a:rPr lang="en-US" sz="1800" b="0" i="0" kern="0" dirty="0">
                <a:solidFill>
                  <a:srgbClr val="3333CC"/>
                </a:solidFill>
                <a:latin typeface="Helvetica" pitchFamily="-84" charset="0"/>
                <a:cs typeface="Calibri" pitchFamily="34" charset="0"/>
              </a:rPr>
              <a:t> combined with ability to vary q and rotation to dramatically extend ST physics </a:t>
            </a:r>
            <a:r>
              <a:rPr lang="en-US" sz="1800" b="0" i="0" kern="0" dirty="0" smtClean="0">
                <a:solidFill>
                  <a:srgbClr val="3333CC"/>
                </a:solidFill>
                <a:latin typeface="Helvetica" pitchFamily="-84" charset="0"/>
                <a:cs typeface="Calibri" pitchFamily="34" charset="0"/>
              </a:rPr>
              <a:t>understanding</a:t>
            </a:r>
            <a:endParaRPr lang="en-US" sz="1800" b="0" i="0" kern="0" dirty="0">
              <a:solidFill>
                <a:srgbClr val="3333CC"/>
              </a:solidFill>
              <a:latin typeface="Helvetica" pitchFamily="-84" charset="0"/>
              <a:cs typeface="Calibri" pitchFamily="34" charset="0"/>
            </a:endParaRPr>
          </a:p>
        </p:txBody>
      </p:sp>
      <p:sp>
        <p:nvSpPr>
          <p:cNvPr id="13"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4</a:t>
            </a:fld>
            <a:endParaRPr lang="en-US" dirty="0" smtClean="0">
              <a:solidFill>
                <a:srgbClr val="3333CC"/>
              </a:solidFill>
            </a:endParaRPr>
          </a:p>
        </p:txBody>
      </p:sp>
      <p:sp>
        <p:nvSpPr>
          <p:cNvPr id="5" name="Right Arrow 4"/>
          <p:cNvSpPr/>
          <p:nvPr/>
        </p:nvSpPr>
        <p:spPr bwMode="auto">
          <a:xfrm rot="2299018">
            <a:off x="-15236" y="2348964"/>
            <a:ext cx="617280" cy="484632"/>
          </a:xfrm>
          <a:prstGeom prst="rightArrow">
            <a:avLst/>
          </a:prstGeom>
          <a:solidFill>
            <a:srgbClr val="10367F"/>
          </a:solidFill>
          <a:ln w="15875" cap="flat" cmpd="sng" algn="ctr">
            <a:solidFill>
              <a:srgbClr val="0000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cs typeface="Arial" pitchFamily="34" charset="0"/>
            </a:endParaRPr>
          </a:p>
        </p:txBody>
      </p:sp>
      <p:pic>
        <p:nvPicPr>
          <p:cNvPr id="6" name="Picture 5" descr="llnl-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396312">
            <a:off x="25227" y="2390361"/>
            <a:ext cx="225078" cy="231380"/>
          </a:xfrm>
          <a:prstGeom prst="rect">
            <a:avLst/>
          </a:prstGeom>
        </p:spPr>
      </p:pic>
      <p:sp>
        <p:nvSpPr>
          <p:cNvPr id="14" name="Right Arrow 13"/>
          <p:cNvSpPr/>
          <p:nvPr/>
        </p:nvSpPr>
        <p:spPr bwMode="auto">
          <a:xfrm rot="2299018">
            <a:off x="7556" y="4177765"/>
            <a:ext cx="617280" cy="484632"/>
          </a:xfrm>
          <a:prstGeom prst="rightArrow">
            <a:avLst/>
          </a:prstGeom>
          <a:solidFill>
            <a:srgbClr val="10367F"/>
          </a:solidFill>
          <a:ln w="15875" cap="flat" cmpd="sng" algn="ctr">
            <a:solidFill>
              <a:srgbClr val="0000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cs typeface="Arial" pitchFamily="34" charset="0"/>
            </a:endParaRPr>
          </a:p>
        </p:txBody>
      </p:sp>
      <p:pic>
        <p:nvPicPr>
          <p:cNvPr id="16" name="Picture 15" descr="llnl-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396312">
            <a:off x="48019" y="4219162"/>
            <a:ext cx="225078" cy="231380"/>
          </a:xfrm>
          <a:prstGeom prst="rect">
            <a:avLst/>
          </a:prstGeom>
        </p:spPr>
      </p:pic>
    </p:spTree>
    <p:extLst>
      <p:ext uri="{BB962C8B-B14F-4D97-AF65-F5344CB8AC3E}">
        <p14:creationId xmlns:p14="http://schemas.microsoft.com/office/powerpoint/2010/main" val="5758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126999" y="992188"/>
            <a:ext cx="8788401" cy="5539979"/>
          </a:xfrm>
          <a:prstGeom prst="rect">
            <a:avLst/>
          </a:prstGeom>
          <a:solidFill>
            <a:srgbClr val="CCFFFF"/>
          </a:solidFill>
          <a:ln w="9525">
            <a:solidFill>
              <a:schemeClr val="tx1"/>
            </a:solidFill>
            <a:miter lim="800000"/>
            <a:headEnd/>
            <a:tailEnd/>
          </a:ln>
        </p:spPr>
        <p:txBody>
          <a:bodyPr wrap="square">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0"/>
              </a:spcBef>
              <a:spcAft>
                <a:spcPts val="600"/>
              </a:spcAft>
            </a:pPr>
            <a:r>
              <a:rPr lang="en-US" sz="1800" i="0" dirty="0" smtClean="0">
                <a:latin typeface="Arial" charset="0"/>
                <a:ea typeface="ヒラギノ角ゴ Pro W3" charset="0"/>
                <a:cs typeface="ヒラギノ角ゴ Pro W3" charset="0"/>
              </a:rPr>
              <a:t>•  NSTX Upgrade Project is 95% complete and it has entered the final phase.  The vacuum pump-down is planned for December.  The coil bus installation is starting and expect to last to early February.  ISTP is starting at the end of February and CD-4 early March.  </a:t>
            </a:r>
          </a:p>
          <a:p>
            <a:pPr>
              <a:spcBef>
                <a:spcPts val="0"/>
              </a:spcBef>
              <a:spcAft>
                <a:spcPts val="600"/>
              </a:spcAft>
            </a:pPr>
            <a:r>
              <a:rPr lang="en-US" sz="1800" i="0" dirty="0">
                <a:latin typeface="Arial" charset="0"/>
                <a:ea typeface="ヒラギノ角ゴ Pro W3" charset="0"/>
                <a:cs typeface="ヒラギノ角ゴ Pro W3" charset="0"/>
              </a:rPr>
              <a:t>•  Digital Coil Protection System software implementation is progressing well.  Hardware implementation is complete and it is being prepare to support the rectifier commissioning.  </a:t>
            </a:r>
          </a:p>
          <a:p>
            <a:pPr>
              <a:spcBef>
                <a:spcPts val="0"/>
              </a:spcBef>
              <a:spcAft>
                <a:spcPts val="600"/>
              </a:spcAft>
            </a:pPr>
            <a:r>
              <a:rPr lang="en-US" sz="1800" i="0" dirty="0" smtClean="0">
                <a:latin typeface="Arial" charset="0"/>
                <a:ea typeface="ヒラギノ角ゴ Pro W3" charset="0"/>
                <a:cs typeface="ヒラギノ角ゴ Pro W3" charset="0"/>
              </a:rPr>
              <a:t>•  Research operation schedule </a:t>
            </a:r>
            <a:r>
              <a:rPr lang="en-US" sz="1800" i="0" dirty="0">
                <a:latin typeface="Arial" charset="0"/>
                <a:ea typeface="ヒラギノ角ゴ Pro W3" charset="0"/>
                <a:cs typeface="ヒラギノ角ゴ Pro W3" charset="0"/>
              </a:rPr>
              <a:t>/ </a:t>
            </a:r>
            <a:r>
              <a:rPr lang="en-US" sz="1800" i="0" dirty="0" smtClean="0">
                <a:latin typeface="Arial" charset="0"/>
                <a:ea typeface="ヒラギノ角ゴ Pro W3" charset="0"/>
                <a:cs typeface="ヒラギノ角ゴ Pro W3" charset="0"/>
              </a:rPr>
              <a:t>commissioning – Presently planning to start research plasma operation in May 2014.  Working toward minimizing the research prep time after CD-4. </a:t>
            </a:r>
            <a:endParaRPr lang="en-US" sz="1800" i="0" dirty="0">
              <a:latin typeface="Arial" charset="0"/>
              <a:ea typeface="ヒラギノ角ゴ Pro W3" charset="0"/>
              <a:cs typeface="ヒラギノ角ゴ Pro W3" charset="0"/>
            </a:endParaRPr>
          </a:p>
          <a:p>
            <a:pPr>
              <a:spcBef>
                <a:spcPts val="0"/>
              </a:spcBef>
              <a:spcAft>
                <a:spcPts val="600"/>
              </a:spcAft>
              <a:buFontTx/>
              <a:buChar char="•"/>
            </a:pPr>
            <a:r>
              <a:rPr lang="en-US" sz="1800" i="0" dirty="0" smtClean="0">
                <a:latin typeface="Arial" charset="0"/>
                <a:ea typeface="ヒラギノ角ゴ Pro W3" charset="0"/>
                <a:cs typeface="ヒラギノ角ゴ Pro W3" charset="0"/>
              </a:rPr>
              <a:t>HHFW system preparation is underway.  In-vessel antenna and RF probe installations were complete.  The ex-vessel work is ~ 50% complete.  </a:t>
            </a:r>
            <a:endParaRPr lang="en-US" sz="1800" i="0" dirty="0">
              <a:latin typeface="Arial" charset="0"/>
              <a:ea typeface="ヒラギノ角ゴ Pro W3" charset="0"/>
              <a:cs typeface="ヒラギノ角ゴ Pro W3" charset="0"/>
            </a:endParaRPr>
          </a:p>
          <a:p>
            <a:pPr>
              <a:spcBef>
                <a:spcPts val="0"/>
              </a:spcBef>
              <a:spcAft>
                <a:spcPts val="600"/>
              </a:spcAft>
              <a:buFontTx/>
              <a:buChar char="•"/>
            </a:pPr>
            <a:r>
              <a:rPr lang="en-US" sz="1800" i="0" dirty="0">
                <a:latin typeface="Arial" charset="0"/>
                <a:ea typeface="ヒラギノ角ゴ Pro W3" charset="0"/>
                <a:cs typeface="ヒラギノ角ゴ Pro W3" charset="0"/>
              </a:rPr>
              <a:t>Diagnostic Enhancements / Commissioning </a:t>
            </a:r>
            <a:r>
              <a:rPr lang="en-US" sz="1800" i="0" dirty="0" smtClean="0">
                <a:latin typeface="Arial" charset="0"/>
                <a:ea typeface="ヒラギノ角ゴ Pro W3" charset="0"/>
                <a:cs typeface="ヒラギノ角ゴ Pro W3" charset="0"/>
              </a:rPr>
              <a:t>are progressing well.  All of the planned diagnostics should be available during the first year of plasma operations.  </a:t>
            </a:r>
            <a:endParaRPr lang="en-US" sz="1800" i="0" dirty="0">
              <a:latin typeface="Arial" charset="0"/>
              <a:ea typeface="ヒラギノ角ゴ Pro W3" charset="0"/>
              <a:cs typeface="ヒラギノ角ゴ Pro W3" charset="0"/>
            </a:endParaRPr>
          </a:p>
          <a:p>
            <a:pPr>
              <a:spcBef>
                <a:spcPts val="0"/>
              </a:spcBef>
              <a:spcAft>
                <a:spcPts val="600"/>
              </a:spcAft>
              <a:buFontTx/>
              <a:buChar char="•"/>
            </a:pPr>
            <a:r>
              <a:rPr lang="en-US" sz="1800" i="0" dirty="0">
                <a:latin typeface="Arial" charset="0"/>
                <a:ea typeface="ヒラギノ角ゴ Pro W3" charset="0"/>
                <a:cs typeface="ヒラギノ角ゴ Pro W3" charset="0"/>
              </a:rPr>
              <a:t>Boundary Physics Enhancement / </a:t>
            </a:r>
            <a:r>
              <a:rPr lang="en-US" sz="1800" i="0" dirty="0" smtClean="0">
                <a:latin typeface="Arial" charset="0"/>
                <a:ea typeface="ヒラギノ角ゴ Pro W3" charset="0"/>
                <a:cs typeface="ヒラギノ角ゴ Pro W3" charset="0"/>
              </a:rPr>
              <a:t>Preparation is going well (lithium and </a:t>
            </a:r>
            <a:r>
              <a:rPr lang="en-US" sz="1800" i="0" dirty="0" err="1" smtClean="0">
                <a:latin typeface="Arial" charset="0"/>
                <a:ea typeface="ヒラギノ角ゴ Pro W3" charset="0"/>
                <a:cs typeface="ヒラギノ角ゴ Pro W3" charset="0"/>
              </a:rPr>
              <a:t>boronization</a:t>
            </a:r>
            <a:r>
              <a:rPr lang="en-US" sz="1800" i="0" dirty="0" smtClean="0">
                <a:latin typeface="Arial" charset="0"/>
                <a:ea typeface="ヒラギノ角ゴ Pro W3" charset="0"/>
                <a:cs typeface="ヒラギノ角ゴ Pro W3" charset="0"/>
              </a:rPr>
              <a:t>).</a:t>
            </a:r>
          </a:p>
          <a:p>
            <a:pPr>
              <a:spcBef>
                <a:spcPts val="0"/>
              </a:spcBef>
              <a:spcAft>
                <a:spcPts val="600"/>
              </a:spcAft>
              <a:buFontTx/>
              <a:buChar char="•"/>
            </a:pPr>
            <a:r>
              <a:rPr lang="en-US" sz="1800" i="0" dirty="0" smtClean="0">
                <a:latin typeface="Arial" charset="0"/>
                <a:ea typeface="ヒラギノ角ゴ Pro W3" charset="0"/>
                <a:cs typeface="ヒラギノ角ゴ Pro W3" charset="0"/>
              </a:rPr>
              <a:t>NSTX-U Organization is formulated.</a:t>
            </a:r>
            <a:endParaRPr lang="en-US" sz="1800" i="0" dirty="0">
              <a:latin typeface="Arial" charset="0"/>
              <a:ea typeface="ヒラギノ角ゴ Pro W3" charset="0"/>
              <a:cs typeface="ヒラギノ角ゴ Pro W3" charset="0"/>
            </a:endParaRPr>
          </a:p>
        </p:txBody>
      </p:sp>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2800" i="0" dirty="0" smtClean="0">
                <a:solidFill>
                  <a:srgbClr val="0000FF"/>
                </a:solidFill>
                <a:latin typeface="Helvetica Neue" charset="0"/>
                <a:ea typeface="ＭＳ Ｐゴシック" charset="0"/>
              </a:rPr>
              <a:t>Summary of Preparation toward NSTX-U Operation</a:t>
            </a:r>
            <a:endParaRPr lang="en-US" sz="2000" i="0" dirty="0">
              <a:solidFill>
                <a:srgbClr val="0000FF"/>
              </a:solidFill>
              <a:latin typeface="Helvetica Neue" charset="0"/>
              <a:ea typeface="ＭＳ Ｐゴシック" charset="0"/>
            </a:endParaRPr>
          </a:p>
        </p:txBody>
      </p:sp>
      <p:sp>
        <p:nvSpPr>
          <p:cNvPr id="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solidFill>
                  <a:srgbClr val="3333CC"/>
                </a:solidFill>
                <a:latin typeface="Times" charset="0"/>
              </a:rPr>
              <a:pPr/>
              <a:t>40</a:t>
            </a:fld>
            <a:endParaRPr lang="en-US" sz="1400" b="0" dirty="0">
              <a:solidFill>
                <a:srgbClr val="3333CC"/>
              </a:solidFill>
              <a:latin typeface="Times" charset="0"/>
            </a:endParaRPr>
          </a:p>
        </p:txBody>
      </p:sp>
    </p:spTree>
    <p:extLst>
      <p:ext uri="{BB962C8B-B14F-4D97-AF65-F5344CB8AC3E}">
        <p14:creationId xmlns:p14="http://schemas.microsoft.com/office/powerpoint/2010/main" val="1890261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41</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3857993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686F595-B889-B943-B63A-B626FFE9E1C2}" type="slidenum">
              <a:rPr lang="en-US" smtClean="0">
                <a:solidFill>
                  <a:srgbClr val="3333CC"/>
                </a:solidFill>
              </a:rPr>
              <a:pPr>
                <a:defRPr/>
              </a:pPr>
              <a:t>42</a:t>
            </a:fld>
            <a:endParaRPr lang="en-US">
              <a:solidFill>
                <a:srgbClr val="3333CC"/>
              </a:solidFill>
            </a:endParaRPr>
          </a:p>
        </p:txBody>
      </p:sp>
      <p:pic>
        <p:nvPicPr>
          <p:cNvPr id="5" name="Picture 4"/>
          <p:cNvPicPr>
            <a:picLocks noChangeAspect="1"/>
          </p:cNvPicPr>
          <p:nvPr/>
        </p:nvPicPr>
        <p:blipFill>
          <a:blip r:embed="rId2"/>
          <a:stretch>
            <a:fillRect/>
          </a:stretch>
        </p:blipFill>
        <p:spPr>
          <a:xfrm>
            <a:off x="0" y="-25400"/>
            <a:ext cx="9137062" cy="6858000"/>
          </a:xfrm>
          <a:prstGeom prst="rect">
            <a:avLst/>
          </a:prstGeom>
        </p:spPr>
      </p:pic>
      <p:sp>
        <p:nvSpPr>
          <p:cNvPr id="6" name="Slide Number Placeholder 3"/>
          <p:cNvSpPr txBox="1">
            <a:spLocks/>
          </p:cNvSpPr>
          <p:nvPr/>
        </p:nvSpPr>
        <p:spPr bwMode="auto">
          <a:xfrm>
            <a:off x="7239000" y="6527800"/>
            <a:ext cx="19050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sz="1200" b="1" i="1" kern="1200">
                <a:solidFill>
                  <a:srgbClr val="1822CD"/>
                </a:solidFill>
                <a:latin typeface="Helvetica" pitchFamily="-8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2pPr>
            <a:lvl3pPr marL="1143000" indent="-228600" algn="l" rtl="0" eaLnBrk="0" fontAlgn="base"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3pPr>
            <a:lvl4pPr marL="1600200" indent="-228600" algn="l" rtl="0" eaLnBrk="0" fontAlgn="base"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4pPr>
            <a:lvl5pPr marL="2057400" indent="-228600" algn="l" rtl="0" eaLnBrk="0" fontAlgn="base"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5pPr>
            <a:lvl6pPr marL="2514600" indent="-228600" algn="l" defTabSz="457200" rtl="0" eaLnBrk="0" fontAlgn="base" latinLnBrk="0"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6pPr>
            <a:lvl7pPr marL="2971800" indent="-228600" algn="l" defTabSz="457200" rtl="0" eaLnBrk="0" fontAlgn="base" latinLnBrk="0"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7pPr>
            <a:lvl8pPr marL="3429000" indent="-228600" algn="l" defTabSz="457200" rtl="0" eaLnBrk="0" fontAlgn="base" latinLnBrk="0"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8pPr>
            <a:lvl9pPr marL="3886200" indent="-228600" algn="l" defTabSz="457200" rtl="0" eaLnBrk="0" fontAlgn="base" latinLnBrk="0" hangingPunct="0">
              <a:spcBef>
                <a:spcPct val="20000"/>
              </a:spcBef>
              <a:spcAft>
                <a:spcPct val="0"/>
              </a:spcAft>
              <a:buChar char="•"/>
              <a:defRPr sz="1200" b="1" i="1" kern="1200">
                <a:solidFill>
                  <a:srgbClr val="1822CD"/>
                </a:solidFill>
                <a:latin typeface="Helvetica" pitchFamily="-84" charset="0"/>
                <a:ea typeface="MS PGothic" pitchFamily="34" charset="-128"/>
                <a:cs typeface="ＭＳ Ｐゴシック" charset="0"/>
              </a:defRPr>
            </a:lvl9pPr>
          </a:lstStyle>
          <a:p>
            <a:fld id="{E67D0C1D-DBF2-41A0-A0B7-EBA9F17FC8B3}" type="slidenum">
              <a:rPr lang="en-US" altLang="en-US" sz="1400" b="0" i="0" smtClean="0">
                <a:solidFill>
                  <a:srgbClr val="3333CC"/>
                </a:solidFill>
                <a:latin typeface="Times" pitchFamily="-84" charset="0"/>
              </a:rPr>
              <a:pPr/>
              <a:t>42</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1272783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92100"/>
            <a:ext cx="9144000" cy="6187966"/>
          </a:xfrm>
          <a:prstGeom prst="rect">
            <a:avLst/>
          </a:prstGeom>
        </p:spPr>
      </p:pic>
      <p:sp>
        <p:nvSpPr>
          <p:cNvPr id="5"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43</a:t>
            </a:fld>
            <a:endParaRPr lang="en-US" altLang="en-US" sz="1400" b="0" i="0">
              <a:solidFill>
                <a:srgbClr val="3333CC"/>
              </a:solidFill>
              <a:latin typeface="Times" pitchFamily="-84" charset="0"/>
            </a:endParaRPr>
          </a:p>
        </p:txBody>
      </p:sp>
    </p:spTree>
    <p:extLst>
      <p:ext uri="{BB962C8B-B14F-4D97-AF65-F5344CB8AC3E}">
        <p14:creationId xmlns:p14="http://schemas.microsoft.com/office/powerpoint/2010/main" val="30928974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3500"/>
            <a:ext cx="9144000" cy="6631459"/>
          </a:xfrm>
          <a:prstGeom prst="rect">
            <a:avLst/>
          </a:prstGeom>
        </p:spPr>
      </p:pic>
      <p:sp>
        <p:nvSpPr>
          <p:cNvPr id="6" name="Slide Number Placeholder 3"/>
          <p:cNvSpPr>
            <a:spLocks noGrp="1"/>
          </p:cNvSpPr>
          <p:nvPr>
            <p:ph type="sldNum" sz="quarter" idx="12"/>
          </p:nvPr>
        </p:nvSpPr>
        <p:spPr>
          <a:xfrm>
            <a:off x="7239000" y="6527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fld id="{E67D0C1D-DBF2-41A0-A0B7-EBA9F17FC8B3}" type="slidenum">
              <a:rPr lang="en-US" altLang="en-US" sz="1400" b="0" i="0">
                <a:solidFill>
                  <a:srgbClr val="3333CC"/>
                </a:solidFill>
                <a:latin typeface="Times" pitchFamily="-84" charset="0"/>
              </a:rPr>
              <a:pPr/>
              <a:t>44</a:t>
            </a:fld>
            <a:endParaRPr lang="en-US" altLang="en-US" sz="1400" b="0" i="0" dirty="0">
              <a:solidFill>
                <a:srgbClr val="3333CC"/>
              </a:solidFill>
              <a:latin typeface="Times" pitchFamily="-84" charset="0"/>
            </a:endParaRPr>
          </a:p>
        </p:txBody>
      </p:sp>
    </p:spTree>
    <p:extLst>
      <p:ext uri="{BB962C8B-B14F-4D97-AF65-F5344CB8AC3E}">
        <p14:creationId xmlns:p14="http://schemas.microsoft.com/office/powerpoint/2010/main" val="427420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nSpc>
                <a:spcPct val="90000"/>
              </a:lnSpc>
            </a:pPr>
            <a:r>
              <a:rPr lang="en-US" sz="3200" b="1" dirty="0" smtClean="0"/>
              <a:t>NSTX-U facility enhancements proposed </a:t>
            </a:r>
            <a:br>
              <a:rPr lang="en-US" sz="3200" b="1" dirty="0" smtClean="0"/>
            </a:br>
            <a:r>
              <a:rPr lang="en-US" sz="3200" b="1" dirty="0" smtClean="0"/>
              <a:t>for 5 year plan support FESAC Tiers/Priorities</a:t>
            </a:r>
            <a:endParaRPr lang="en-US" sz="3200" b="1" dirty="0"/>
          </a:p>
        </p:txBody>
      </p:sp>
      <p:sp>
        <p:nvSpPr>
          <p:cNvPr id="3" name="Content Placeholder 2"/>
          <p:cNvSpPr>
            <a:spLocks noGrp="1"/>
          </p:cNvSpPr>
          <p:nvPr>
            <p:ph idx="1"/>
          </p:nvPr>
        </p:nvSpPr>
        <p:spPr>
          <a:xfrm>
            <a:off x="-1" y="1028699"/>
            <a:ext cx="4572001" cy="5724525"/>
          </a:xfrm>
        </p:spPr>
        <p:txBody>
          <a:bodyPr/>
          <a:lstStyle/>
          <a:p>
            <a:pPr marL="233363" indent="-233363"/>
            <a:r>
              <a:rPr lang="en-US" sz="2400" dirty="0" smtClean="0">
                <a:latin typeface="Arial Narrow" pitchFamily="34" charset="0"/>
              </a:rPr>
              <a:t>Improved particle control tools</a:t>
            </a:r>
          </a:p>
          <a:p>
            <a:pPr marL="403225" lvl="1" indent="-174625"/>
            <a:r>
              <a:rPr lang="en-US" sz="1600" dirty="0" smtClean="0">
                <a:latin typeface="Arial" panose="020B0604020202020204" pitchFamily="34" charset="0"/>
                <a:cs typeface="Arial" panose="020B0604020202020204" pitchFamily="34" charset="0"/>
              </a:rPr>
              <a:t>Control D inventory, rapidly trigger ELMs to expel impurities</a:t>
            </a:r>
          </a:p>
          <a:p>
            <a:pPr marL="403225" lvl="1" indent="-174625"/>
            <a:r>
              <a:rPr lang="en-US" sz="1600" dirty="0" smtClean="0">
                <a:latin typeface="Arial" panose="020B0604020202020204" pitchFamily="34" charset="0"/>
                <a:cs typeface="Arial" panose="020B0604020202020204" pitchFamily="34" charset="0"/>
              </a:rPr>
              <a:t>Low </a:t>
            </a:r>
            <a:r>
              <a:rPr lang="en-US" sz="1600" dirty="0" smtClean="0">
                <a:latin typeface="Symbol" panose="05050102010706020507" pitchFamily="18" charset="2"/>
                <a:cs typeface="Arial" panose="020B0604020202020204" pitchFamily="34" charset="0"/>
              </a:rPr>
              <a:t>n</a:t>
            </a:r>
            <a:r>
              <a:rPr lang="en-US" sz="1600" dirty="0" smtClean="0">
                <a:latin typeface="Arial" panose="020B0604020202020204" pitchFamily="34" charset="0"/>
                <a:cs typeface="Arial" panose="020B0604020202020204" pitchFamily="34" charset="0"/>
              </a:rPr>
              <a:t>* to understand ST confinement to support FNSF, validation</a:t>
            </a:r>
          </a:p>
          <a:p>
            <a:endParaRPr lang="en-US" sz="500" dirty="0" smtClean="0">
              <a:latin typeface="Arial Narrow" pitchFamily="34" charset="0"/>
            </a:endParaRPr>
          </a:p>
          <a:p>
            <a:pPr marL="233363" indent="-233363"/>
            <a:r>
              <a:rPr lang="en-US" sz="2400" dirty="0" smtClean="0">
                <a:latin typeface="Arial Narrow" pitchFamily="34" charset="0"/>
              </a:rPr>
              <a:t>Disruption avoidance, mitigation</a:t>
            </a:r>
          </a:p>
          <a:p>
            <a:pPr marL="403225" lvl="1" indent="-174625"/>
            <a:r>
              <a:rPr lang="en-US" sz="1600" dirty="0" smtClean="0">
                <a:latin typeface="Arial" panose="020B0604020202020204" pitchFamily="34" charset="0"/>
                <a:cs typeface="Arial" panose="020B0604020202020204" pitchFamily="34" charset="0"/>
              </a:rPr>
              <a:t>Massive gas injection, detect halos, disruptions, control </a:t>
            </a:r>
            <a:r>
              <a:rPr lang="en-US" sz="1600" dirty="0" err="1" smtClean="0">
                <a:latin typeface="Arial" panose="020B0604020202020204" pitchFamily="34" charset="0"/>
                <a:cs typeface="Arial" panose="020B0604020202020204" pitchFamily="34" charset="0"/>
              </a:rPr>
              <a:t>v</a:t>
            </a:r>
            <a:r>
              <a:rPr lang="en-US" sz="1600" baseline="-25000" dirty="0" err="1" smtClean="0">
                <a:latin typeface="Symbol" panose="05050102010706020507" pitchFamily="18" charset="2"/>
                <a:cs typeface="Arial" panose="020B0604020202020204" pitchFamily="34" charset="0"/>
              </a:rPr>
              <a:t>f</a:t>
            </a:r>
            <a:r>
              <a:rPr lang="en-US" sz="1600" dirty="0" smtClean="0">
                <a:latin typeface="Arial" panose="020B0604020202020204" pitchFamily="34" charset="0"/>
                <a:cs typeface="Arial" panose="020B0604020202020204" pitchFamily="34" charset="0"/>
              </a:rPr>
              <a:t>, RWM, ELM</a:t>
            </a:r>
          </a:p>
          <a:p>
            <a:pPr marL="401638" lvl="1" indent="-173038"/>
            <a:endParaRPr lang="en-US" sz="500" dirty="0" smtClean="0">
              <a:latin typeface="Arial Narrow" pitchFamily="34" charset="0"/>
            </a:endParaRPr>
          </a:p>
          <a:p>
            <a:pPr marL="401638" lvl="1" indent="-173038"/>
            <a:endParaRPr lang="en-US" sz="100" dirty="0" smtClean="0">
              <a:latin typeface="Arial Narrow" pitchFamily="34" charset="0"/>
            </a:endParaRPr>
          </a:p>
          <a:p>
            <a:pPr marL="233363" indent="-233363"/>
            <a:r>
              <a:rPr lang="en-US" sz="2400" dirty="0" smtClean="0">
                <a:latin typeface="Arial Narrow" pitchFamily="34" charset="0"/>
              </a:rPr>
              <a:t>ST start-up and ramp-up tools</a:t>
            </a:r>
          </a:p>
          <a:p>
            <a:pPr marL="400050" lvl="1" indent="-171450">
              <a:lnSpc>
                <a:spcPct val="90000"/>
              </a:lnSpc>
            </a:pPr>
            <a:r>
              <a:rPr lang="en-US" sz="1600" dirty="0">
                <a:latin typeface="Arial" panose="020B0604020202020204" pitchFamily="34" charset="0"/>
                <a:cs typeface="Arial" panose="020B0604020202020204" pitchFamily="34" charset="0"/>
              </a:rPr>
              <a:t>ECH to raise </a:t>
            </a:r>
            <a:r>
              <a:rPr lang="en-US" sz="1600" dirty="0" smtClean="0">
                <a:latin typeface="Arial" panose="020B0604020202020204" pitchFamily="34" charset="0"/>
                <a:cs typeface="Arial" panose="020B0604020202020204" pitchFamily="34" charset="0"/>
              </a:rPr>
              <a:t>start-up </a:t>
            </a:r>
            <a:r>
              <a:rPr lang="en-US" sz="1600" dirty="0">
                <a:latin typeface="Arial" panose="020B0604020202020204" pitchFamily="34" charset="0"/>
                <a:cs typeface="Arial" panose="020B0604020202020204" pitchFamily="34" charset="0"/>
              </a:rPr>
              <a:t>plasma </a:t>
            </a:r>
            <a:r>
              <a:rPr lang="en-US" sz="1600" dirty="0" err="1">
                <a:latin typeface="Arial" panose="020B0604020202020204" pitchFamily="34" charset="0"/>
                <a:cs typeface="Arial" panose="020B0604020202020204" pitchFamily="34" charset="0"/>
              </a:rPr>
              <a:t>T</a:t>
            </a:r>
            <a:r>
              <a:rPr lang="en-US" sz="1600" baseline="-25000" dirty="0" err="1">
                <a:latin typeface="Arial" panose="020B0604020202020204" pitchFamily="34" charset="0"/>
                <a:cs typeface="Arial" panose="020B0604020202020204" pitchFamily="34" charset="0"/>
              </a:rPr>
              <a:t>e</a:t>
            </a:r>
            <a:r>
              <a:rPr lang="en-US" sz="1600" dirty="0">
                <a:latin typeface="Arial" panose="020B0604020202020204" pitchFamily="34" charset="0"/>
                <a:cs typeface="Arial" panose="020B0604020202020204" pitchFamily="34" charset="0"/>
              </a:rPr>
              <a:t> to enable </a:t>
            </a:r>
            <a:r>
              <a:rPr lang="en-US" sz="1600" dirty="0" smtClean="0">
                <a:latin typeface="Arial" panose="020B0604020202020204" pitchFamily="34" charset="0"/>
                <a:cs typeface="Arial" panose="020B0604020202020204" pitchFamily="34" charset="0"/>
              </a:rPr>
              <a:t>FW + NBI + BS </a:t>
            </a:r>
            <a:r>
              <a:rPr lang="en-US" sz="1600" dirty="0">
                <a:latin typeface="Arial" panose="020B0604020202020204" pitchFamily="34" charset="0"/>
                <a:cs typeface="Arial" panose="020B0604020202020204" pitchFamily="34" charset="0"/>
              </a:rPr>
              <a:t>I</a:t>
            </a:r>
            <a:r>
              <a:rPr lang="en-US" sz="1600" baseline="-25000"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ramp-up</a:t>
            </a:r>
          </a:p>
          <a:p>
            <a:pPr marL="400050" lvl="1" indent="-171450">
              <a:lnSpc>
                <a:spcPct val="90000"/>
              </a:lnSpc>
            </a:pPr>
            <a:r>
              <a:rPr lang="en-US" sz="1600" dirty="0" smtClean="0">
                <a:latin typeface="Arial" panose="020B0604020202020204" pitchFamily="34" charset="0"/>
                <a:cs typeface="Arial" panose="020B0604020202020204" pitchFamily="34" charset="0"/>
              </a:rPr>
              <a:t>Test </a:t>
            </a:r>
            <a:r>
              <a:rPr lang="en-US" sz="1600" dirty="0">
                <a:latin typeface="Arial" panose="020B0604020202020204" pitchFamily="34" charset="0"/>
                <a:cs typeface="Arial" panose="020B0604020202020204" pitchFamily="34" charset="0"/>
              </a:rPr>
              <a:t>EBW-CD start-up, sustainment</a:t>
            </a:r>
          </a:p>
          <a:p>
            <a:pPr marL="400050" lvl="1" indent="-171450">
              <a:lnSpc>
                <a:spcPct val="90000"/>
              </a:lnSpc>
            </a:pPr>
            <a:r>
              <a:rPr lang="en-US" sz="1600" dirty="0" smtClean="0">
                <a:latin typeface="Arial" panose="020B0604020202020204" pitchFamily="34" charset="0"/>
                <a:cs typeface="Arial" panose="020B0604020202020204" pitchFamily="34" charset="0"/>
              </a:rPr>
              <a:t>Start-up/ramp-up </a:t>
            </a:r>
            <a:r>
              <a:rPr lang="en-US" sz="1600" dirty="0">
                <a:latin typeface="Arial" panose="020B0604020202020204" pitchFamily="34" charset="0"/>
                <a:cs typeface="Arial" panose="020B0604020202020204" pitchFamily="34" charset="0"/>
              </a:rPr>
              <a:t>critical for ST-FNSF</a:t>
            </a:r>
          </a:p>
          <a:p>
            <a:endParaRPr lang="en-US" sz="500" dirty="0" smtClean="0">
              <a:latin typeface="Arial Narrow" pitchFamily="34" charset="0"/>
            </a:endParaRPr>
          </a:p>
          <a:p>
            <a:pPr marL="233363" indent="-233363"/>
            <a:endParaRPr lang="en-US" sz="100" dirty="0" smtClean="0">
              <a:latin typeface="Arial Narrow" pitchFamily="34" charset="0"/>
            </a:endParaRPr>
          </a:p>
          <a:p>
            <a:pPr marL="233363" indent="-233363">
              <a:lnSpc>
                <a:spcPct val="90000"/>
              </a:lnSpc>
            </a:pPr>
            <a:r>
              <a:rPr lang="en-US" sz="2400" dirty="0" smtClean="0">
                <a:latin typeface="Arial Narrow" pitchFamily="34" charset="0"/>
              </a:rPr>
              <a:t>Begin transition to high-Z PFCs, assess flowing liquid metals</a:t>
            </a:r>
          </a:p>
          <a:p>
            <a:pPr marL="403225" lvl="1" indent="-174625"/>
            <a:r>
              <a:rPr lang="en-US" sz="1600" dirty="0" smtClean="0">
                <a:latin typeface="Arial" panose="020B0604020202020204" pitchFamily="34" charset="0"/>
                <a:cs typeface="Arial" panose="020B0604020202020204" pitchFamily="34" charset="0"/>
              </a:rPr>
              <a:t>Plus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Thomson, spectroscopy</a:t>
            </a:r>
            <a:endParaRPr lang="en-US" sz="1600" dirty="0">
              <a:latin typeface="Arial" panose="020B0604020202020204" pitchFamily="34" charset="0"/>
              <a:cs typeface="Arial" panose="020B0604020202020204" pitchFamily="34" charset="0"/>
            </a:endParaRPr>
          </a:p>
        </p:txBody>
      </p:sp>
      <p:grpSp>
        <p:nvGrpSpPr>
          <p:cNvPr id="5" name="Group 80"/>
          <p:cNvGrpSpPr/>
          <p:nvPr/>
        </p:nvGrpSpPr>
        <p:grpSpPr>
          <a:xfrm>
            <a:off x="6019800" y="3124201"/>
            <a:ext cx="1752600" cy="1219199"/>
            <a:chOff x="4419600" y="4191001"/>
            <a:chExt cx="1752600" cy="1219199"/>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4800600" y="4249821"/>
              <a:ext cx="1066800" cy="1160379"/>
            </a:xfrm>
            <a:prstGeom prst="rect">
              <a:avLst/>
            </a:prstGeom>
            <a:noFill/>
          </p:spPr>
        </p:pic>
        <p:sp>
          <p:nvSpPr>
            <p:cNvPr id="16" name="Text Box 48"/>
            <p:cNvSpPr txBox="1">
              <a:spLocks noChangeArrowheads="1"/>
            </p:cNvSpPr>
            <p:nvPr/>
          </p:nvSpPr>
          <p:spPr bwMode="auto">
            <a:xfrm>
              <a:off x="4419600" y="4191001"/>
              <a:ext cx="1752600" cy="329321"/>
            </a:xfrm>
            <a:prstGeom prst="rect">
              <a:avLst/>
            </a:prstGeom>
            <a:solidFill>
              <a:schemeClr val="bg1"/>
            </a:solidFill>
            <a:ln w="15875" algn="ctr">
              <a:noFill/>
              <a:miter lim="800000"/>
              <a:headEnd/>
              <a:tailEnd/>
            </a:ln>
          </p:spPr>
          <p:txBody>
            <a:bodyPr wrap="square" lIns="0" tIns="0" rIns="0" bIns="45720" anchor="ctr">
              <a:spAutoFit/>
            </a:bodyPr>
            <a:lstStyle/>
            <a:p>
              <a:pPr algn="ctr">
                <a:lnSpc>
                  <a:spcPct val="80000"/>
                </a:lnSpc>
                <a:spcBef>
                  <a:spcPct val="20000"/>
                </a:spcBef>
              </a:pPr>
              <a:r>
                <a:rPr lang="en-US" sz="1400" i="0" dirty="0" err="1" smtClean="0">
                  <a:solidFill>
                    <a:schemeClr val="tx1"/>
                  </a:solidFill>
                  <a:latin typeface="Arial Narrow" pitchFamily="34" charset="0"/>
                  <a:ea typeface="ＭＳ Ｐゴシック" pitchFamily="34" charset="-128"/>
                </a:rPr>
                <a:t>Midplane</a:t>
              </a:r>
              <a:r>
                <a:rPr lang="en-US" sz="1400" i="0" dirty="0" smtClean="0">
                  <a:solidFill>
                    <a:schemeClr val="tx1"/>
                  </a:solidFill>
                  <a:latin typeface="Arial Narrow" pitchFamily="34" charset="0"/>
                  <a:ea typeface="ＭＳ Ｐゴシック" pitchFamily="34" charset="-128"/>
                </a:rPr>
                <a:t> + off-</a:t>
              </a:r>
              <a:r>
                <a:rPr lang="en-US" sz="1400" i="0" dirty="0" err="1" smtClean="0">
                  <a:solidFill>
                    <a:schemeClr val="tx1"/>
                  </a:solidFill>
                  <a:latin typeface="Arial Narrow" pitchFamily="34" charset="0"/>
                  <a:ea typeface="ＭＳ Ｐゴシック" pitchFamily="34" charset="-128"/>
                </a:rPr>
                <a:t>midplane</a:t>
              </a:r>
              <a:r>
                <a:rPr lang="en-US" sz="1400" i="0" dirty="0" smtClean="0">
                  <a:solidFill>
                    <a:schemeClr val="tx1"/>
                  </a:solidFill>
                  <a:latin typeface="Arial Narrow" pitchFamily="34" charset="0"/>
                  <a:ea typeface="ＭＳ Ｐゴシック" pitchFamily="34" charset="-128"/>
                </a:rPr>
                <a:t> </a:t>
              </a:r>
              <a:r>
                <a:rPr lang="en-US" sz="900" i="0" dirty="0" smtClean="0">
                  <a:solidFill>
                    <a:schemeClr val="tx1"/>
                  </a:solidFill>
                  <a:latin typeface="Arial Narrow" pitchFamily="34" charset="0"/>
                  <a:ea typeface="ＭＳ Ｐゴシック" pitchFamily="34" charset="-128"/>
                </a:rPr>
                <a:t>non-</a:t>
              </a:r>
              <a:r>
                <a:rPr lang="en-US" sz="900" i="0" dirty="0" err="1" smtClean="0">
                  <a:solidFill>
                    <a:schemeClr val="tx1"/>
                  </a:solidFill>
                  <a:latin typeface="Arial Narrow" pitchFamily="34" charset="0"/>
                  <a:ea typeface="ＭＳ Ｐゴシック" pitchFamily="34" charset="-128"/>
                </a:rPr>
                <a:t>axisymmetric</a:t>
              </a:r>
              <a:r>
                <a:rPr lang="en-US" sz="900" i="0" dirty="0" smtClean="0">
                  <a:solidFill>
                    <a:schemeClr val="tx1"/>
                  </a:solidFill>
                  <a:latin typeface="Arial Narrow" pitchFamily="34" charset="0"/>
                  <a:ea typeface="ＭＳ Ｐゴシック" pitchFamily="34" charset="-128"/>
                </a:rPr>
                <a:t> control coils (NCC)</a:t>
              </a:r>
              <a:endParaRPr lang="en-US" i="0" baseline="-25000" dirty="0">
                <a:solidFill>
                  <a:schemeClr val="tx1"/>
                </a:solidFill>
                <a:latin typeface="Symbol" pitchFamily="18" charset="2"/>
                <a:ea typeface="ＭＳ Ｐゴシック" pitchFamily="34" charset="-128"/>
              </a:endParaRPr>
            </a:p>
          </p:txBody>
        </p:sp>
      </p:grpSp>
      <p:grpSp>
        <p:nvGrpSpPr>
          <p:cNvPr id="6" name="Group 64"/>
          <p:cNvGrpSpPr/>
          <p:nvPr/>
        </p:nvGrpSpPr>
        <p:grpSpPr>
          <a:xfrm>
            <a:off x="4495800" y="3124200"/>
            <a:ext cx="1238250" cy="982037"/>
            <a:chOff x="6076950" y="4343400"/>
            <a:chExt cx="1238250" cy="982037"/>
          </a:xfrm>
        </p:grpSpPr>
        <p:pic>
          <p:nvPicPr>
            <p:cNvPr id="22" name="Picture 3"/>
            <p:cNvPicPr>
              <a:picLocks noChangeAspect="1" noChangeArrowheads="1"/>
            </p:cNvPicPr>
            <p:nvPr/>
          </p:nvPicPr>
          <p:blipFill>
            <a:blip r:embed="rId3" cstate="print"/>
            <a:srcRect/>
            <a:stretch>
              <a:fillRect/>
            </a:stretch>
          </p:blipFill>
          <p:spPr bwMode="auto">
            <a:xfrm>
              <a:off x="6076950" y="4343400"/>
              <a:ext cx="1238250" cy="676275"/>
            </a:xfrm>
            <a:prstGeom prst="rect">
              <a:avLst/>
            </a:prstGeom>
            <a:noFill/>
            <a:ln w="9525">
              <a:noFill/>
              <a:miter lim="800000"/>
              <a:headEnd/>
              <a:tailEnd/>
            </a:ln>
          </p:spPr>
        </p:pic>
        <p:sp>
          <p:nvSpPr>
            <p:cNvPr id="23" name="Text Box 48"/>
            <p:cNvSpPr txBox="1">
              <a:spLocks noChangeArrowheads="1"/>
            </p:cNvSpPr>
            <p:nvPr/>
          </p:nvSpPr>
          <p:spPr bwMode="auto">
            <a:xfrm>
              <a:off x="6096000" y="4975726"/>
              <a:ext cx="1143000" cy="349711"/>
            </a:xfrm>
            <a:prstGeom prst="rect">
              <a:avLst/>
            </a:prstGeom>
            <a:solidFill>
              <a:schemeClr val="bg1"/>
            </a:solidFill>
            <a:ln w="15875" algn="ctr">
              <a:noFill/>
              <a:miter lim="800000"/>
              <a:headEnd/>
              <a:tailEnd/>
            </a:ln>
          </p:spPr>
          <p:txBody>
            <a:bodyPr wrap="square" lIns="0" tIns="45720" rIns="0" bIns="0" anchor="ctr">
              <a:spAutoFit/>
            </a:bodyPr>
            <a:lstStyle/>
            <a:p>
              <a:pPr algn="ctr">
                <a:lnSpc>
                  <a:spcPct val="70000"/>
                </a:lnSpc>
                <a:spcBef>
                  <a:spcPct val="20000"/>
                </a:spcBef>
              </a:pPr>
              <a:r>
                <a:rPr lang="en-US" sz="1400" i="0" dirty="0" smtClean="0">
                  <a:solidFill>
                    <a:srgbClr val="000000"/>
                  </a:solidFill>
                  <a:latin typeface="Arial Narrow" pitchFamily="34" charset="0"/>
                  <a:ea typeface="ＭＳ Ｐゴシック" pitchFamily="34" charset="-128"/>
                </a:rPr>
                <a:t>Extended low-f MHD sensor set</a:t>
              </a:r>
              <a:endParaRPr lang="en-US" sz="1400" i="0" baseline="-25000" dirty="0">
                <a:solidFill>
                  <a:srgbClr val="000000"/>
                </a:solidFill>
                <a:latin typeface="Symbol" pitchFamily="18" charset="2"/>
                <a:ea typeface="ＭＳ Ｐゴシック" pitchFamily="34" charset="-128"/>
              </a:endParaRPr>
            </a:p>
          </p:txBody>
        </p:sp>
      </p:grpSp>
      <p:grpSp>
        <p:nvGrpSpPr>
          <p:cNvPr id="7" name="Group 52"/>
          <p:cNvGrpSpPr/>
          <p:nvPr/>
        </p:nvGrpSpPr>
        <p:grpSpPr>
          <a:xfrm>
            <a:off x="5029200" y="4125802"/>
            <a:ext cx="1238551" cy="1589198"/>
            <a:chOff x="6953551" y="537700"/>
            <a:chExt cx="1238551" cy="1589198"/>
          </a:xfrm>
        </p:grpSpPr>
        <p:pic>
          <p:nvPicPr>
            <p:cNvPr id="25" name="Picture 19"/>
            <p:cNvPicPr>
              <a:picLocks noChangeAspect="1"/>
            </p:cNvPicPr>
            <p:nvPr/>
          </p:nvPicPr>
          <p:blipFill>
            <a:blip r:embed="rId4" cstate="print"/>
            <a:srcRect/>
            <a:stretch>
              <a:fillRect/>
            </a:stretch>
          </p:blipFill>
          <p:spPr bwMode="auto">
            <a:xfrm>
              <a:off x="7715551" y="537700"/>
              <a:ext cx="476551" cy="1589198"/>
            </a:xfrm>
            <a:prstGeom prst="rect">
              <a:avLst/>
            </a:prstGeom>
            <a:noFill/>
            <a:ln w="9525">
              <a:noFill/>
              <a:miter lim="800000"/>
              <a:headEnd/>
              <a:tailEnd/>
            </a:ln>
          </p:spPr>
        </p:pic>
        <p:sp>
          <p:nvSpPr>
            <p:cNvPr id="26" name="Rectangle 25"/>
            <p:cNvSpPr/>
            <p:nvPr/>
          </p:nvSpPr>
          <p:spPr>
            <a:xfrm>
              <a:off x="6953551" y="1060098"/>
              <a:ext cx="762000" cy="584775"/>
            </a:xfrm>
            <a:prstGeom prst="rect">
              <a:avLst/>
            </a:prstGeom>
            <a:solidFill>
              <a:schemeClr val="bg1"/>
            </a:solidFill>
          </p:spPr>
          <p:txBody>
            <a:bodyPr wrap="square" lIns="0" tIns="0" rIns="0">
              <a:spAutoFit/>
            </a:bodyPr>
            <a:lstStyle/>
            <a:p>
              <a:pPr algn="ctr" defTabSz="912813" eaLnBrk="0" hangingPunct="0">
                <a:lnSpc>
                  <a:spcPct val="70000"/>
                </a:lnSpc>
                <a:spcBef>
                  <a:spcPct val="20000"/>
                </a:spcBef>
                <a:defRPr/>
              </a:pPr>
              <a:r>
                <a:rPr lang="en-US" sz="1400" i="0" dirty="0" smtClean="0">
                  <a:solidFill>
                    <a:srgbClr val="000000"/>
                  </a:solidFill>
                  <a:latin typeface="Arial Narrow" charset="0"/>
                  <a:ea typeface="ＭＳ Ｐゴシック" charset="0"/>
                  <a:cs typeface="ＭＳ Ｐゴシック" charset="0"/>
                </a:rPr>
                <a:t>1MW</a:t>
              </a:r>
            </a:p>
            <a:p>
              <a:pPr algn="ctr" defTabSz="912813" eaLnBrk="0" hangingPunct="0">
                <a:lnSpc>
                  <a:spcPct val="70000"/>
                </a:lnSpc>
                <a:spcBef>
                  <a:spcPct val="20000"/>
                </a:spcBef>
                <a:defRPr/>
              </a:pPr>
              <a:r>
                <a:rPr lang="en-US" sz="1400" i="0" dirty="0" smtClean="0">
                  <a:solidFill>
                    <a:srgbClr val="000000"/>
                  </a:solidFill>
                  <a:latin typeface="Arial Narrow" charset="0"/>
                  <a:ea typeface="ＭＳ Ｐゴシック" charset="0"/>
                  <a:cs typeface="ＭＳ Ｐゴシック" charset="0"/>
                </a:rPr>
                <a:t>28 GHz</a:t>
              </a:r>
            </a:p>
            <a:p>
              <a:pPr algn="ctr" defTabSz="912813" eaLnBrk="0" hangingPunct="0">
                <a:lnSpc>
                  <a:spcPct val="70000"/>
                </a:lnSpc>
                <a:spcBef>
                  <a:spcPct val="20000"/>
                </a:spcBef>
                <a:defRPr/>
              </a:pPr>
              <a:r>
                <a:rPr lang="en-US" sz="1400" i="0" dirty="0" err="1" smtClean="0">
                  <a:solidFill>
                    <a:srgbClr val="000000"/>
                  </a:solidFill>
                  <a:latin typeface="Arial Narrow" charset="0"/>
                  <a:ea typeface="ＭＳ Ｐゴシック" charset="0"/>
                  <a:cs typeface="ＭＳ Ｐゴシック" charset="0"/>
                </a:rPr>
                <a:t>gyrotron</a:t>
              </a:r>
              <a:endParaRPr lang="en-US" sz="1400" i="0" dirty="0">
                <a:solidFill>
                  <a:srgbClr val="000000"/>
                </a:solidFill>
                <a:effectLst>
                  <a:outerShdw blurRad="38100" dist="38100" dir="2700000" algn="tl">
                    <a:srgbClr val="DDDDDD"/>
                  </a:outerShdw>
                </a:effectLst>
                <a:latin typeface="Arial Narrow" charset="0"/>
                <a:ea typeface="ＭＳ Ｐゴシック" charset="0"/>
                <a:cs typeface="ＭＳ Ｐゴシック" charset="0"/>
              </a:endParaRPr>
            </a:p>
          </p:txBody>
        </p:sp>
      </p:grpSp>
      <p:grpSp>
        <p:nvGrpSpPr>
          <p:cNvPr id="8" name="Group 31"/>
          <p:cNvGrpSpPr/>
          <p:nvPr/>
        </p:nvGrpSpPr>
        <p:grpSpPr>
          <a:xfrm>
            <a:off x="6172200" y="1039782"/>
            <a:ext cx="1524000" cy="1703420"/>
            <a:chOff x="6473538" y="2500261"/>
            <a:chExt cx="1454728" cy="1606619"/>
          </a:xfrm>
        </p:grpSpPr>
        <p:pic>
          <p:nvPicPr>
            <p:cNvPr id="30" name="Picture 19"/>
            <p:cNvPicPr>
              <a:picLocks noChangeAspect="1" noChangeArrowheads="1"/>
            </p:cNvPicPr>
            <p:nvPr/>
          </p:nvPicPr>
          <p:blipFill>
            <a:blip r:embed="rId5" cstate="print"/>
            <a:srcRect l="5" r="55959"/>
            <a:stretch>
              <a:fillRect/>
            </a:stretch>
          </p:blipFill>
          <p:spPr bwMode="auto">
            <a:xfrm>
              <a:off x="6477000" y="2514600"/>
              <a:ext cx="1447800" cy="1592280"/>
            </a:xfrm>
            <a:prstGeom prst="rect">
              <a:avLst/>
            </a:prstGeom>
            <a:noFill/>
            <a:ln w="9525">
              <a:noFill/>
              <a:miter lim="800000"/>
              <a:headEnd/>
              <a:tailEnd/>
            </a:ln>
          </p:spPr>
        </p:pic>
        <p:sp>
          <p:nvSpPr>
            <p:cNvPr id="31" name="Text Box 48"/>
            <p:cNvSpPr txBox="1">
              <a:spLocks noChangeArrowheads="1"/>
            </p:cNvSpPr>
            <p:nvPr/>
          </p:nvSpPr>
          <p:spPr bwMode="auto">
            <a:xfrm>
              <a:off x="6473538" y="2500261"/>
              <a:ext cx="1454728" cy="290287"/>
            </a:xfrm>
            <a:prstGeom prst="rect">
              <a:avLst/>
            </a:prstGeom>
            <a:solidFill>
              <a:schemeClr val="bg1"/>
            </a:solidFill>
            <a:ln w="15875" algn="ctr">
              <a:noFill/>
              <a:miter lim="800000"/>
              <a:headEnd/>
              <a:tailEnd/>
            </a:ln>
          </p:spPr>
          <p:txBody>
            <a:bodyPr wrap="square" lIns="91440" tIns="45720" rIns="0" bIns="45720" anchor="ctr">
              <a:spAutoFit/>
            </a:bodyPr>
            <a:lstStyle/>
            <a:p>
              <a:pPr algn="ctr">
                <a:spcBef>
                  <a:spcPct val="20000"/>
                </a:spcBef>
              </a:pPr>
              <a:r>
                <a:rPr lang="en-US" sz="1400" i="0" dirty="0" err="1" smtClean="0">
                  <a:solidFill>
                    <a:srgbClr val="000000"/>
                  </a:solidFill>
                  <a:latin typeface="Arial Narrow" pitchFamily="34" charset="0"/>
                  <a:ea typeface="ＭＳ Ｐゴシック" pitchFamily="34" charset="-128"/>
                </a:rPr>
                <a:t>Divertor</a:t>
              </a:r>
              <a:r>
                <a:rPr lang="en-US" sz="1400" i="0" dirty="0" smtClean="0">
                  <a:solidFill>
                    <a:srgbClr val="000000"/>
                  </a:solidFill>
                  <a:latin typeface="Arial Narrow" pitchFamily="34" charset="0"/>
                  <a:ea typeface="ＭＳ Ｐゴシック" pitchFamily="34" charset="-128"/>
                </a:rPr>
                <a:t> </a:t>
              </a:r>
              <a:r>
                <a:rPr lang="en-US" sz="1400" i="0" dirty="0" err="1" smtClean="0">
                  <a:solidFill>
                    <a:srgbClr val="000000"/>
                  </a:solidFill>
                  <a:latin typeface="Arial Narrow" pitchFamily="34" charset="0"/>
                  <a:ea typeface="ＭＳ Ｐゴシック" pitchFamily="34" charset="-128"/>
                </a:rPr>
                <a:t>cryo</a:t>
              </a:r>
              <a:r>
                <a:rPr lang="en-US" sz="1400" i="0" dirty="0" smtClean="0">
                  <a:solidFill>
                    <a:srgbClr val="000000"/>
                  </a:solidFill>
                  <a:latin typeface="Arial Narrow" pitchFamily="34" charset="0"/>
                  <a:ea typeface="ＭＳ Ｐゴシック" pitchFamily="34" charset="-128"/>
                </a:rPr>
                <a:t>-pump</a:t>
              </a:r>
              <a:endParaRPr lang="en-US" sz="1400" i="0" dirty="0">
                <a:solidFill>
                  <a:srgbClr val="000000"/>
                </a:solidFill>
                <a:latin typeface="Arial Narrow" pitchFamily="34" charset="0"/>
                <a:ea typeface="ＭＳ Ｐゴシック" pitchFamily="34" charset="-128"/>
              </a:endParaRPr>
            </a:p>
          </p:txBody>
        </p:sp>
      </p:grpSp>
      <p:grpSp>
        <p:nvGrpSpPr>
          <p:cNvPr id="9" name="Group 37"/>
          <p:cNvGrpSpPr/>
          <p:nvPr/>
        </p:nvGrpSpPr>
        <p:grpSpPr>
          <a:xfrm>
            <a:off x="4343400" y="1041654"/>
            <a:ext cx="1828800" cy="1625345"/>
            <a:chOff x="5032375" y="969637"/>
            <a:chExt cx="1752600" cy="1515583"/>
          </a:xfrm>
        </p:grpSpPr>
        <p:pic>
          <p:nvPicPr>
            <p:cNvPr id="33" name="Picture 32"/>
            <p:cNvPicPr>
              <a:picLocks noChangeAspect="1" noChangeArrowheads="1"/>
            </p:cNvPicPr>
            <p:nvPr/>
          </p:nvPicPr>
          <p:blipFill>
            <a:blip r:embed="rId6" cstate="print"/>
            <a:srcRect/>
            <a:stretch>
              <a:fillRect/>
            </a:stretch>
          </p:blipFill>
          <p:spPr bwMode="auto">
            <a:xfrm>
              <a:off x="5251450" y="1177467"/>
              <a:ext cx="1329811" cy="1307753"/>
            </a:xfrm>
            <a:prstGeom prst="rect">
              <a:avLst/>
            </a:prstGeom>
            <a:noFill/>
            <a:ln w="9525">
              <a:noFill/>
              <a:miter lim="800000"/>
              <a:headEnd/>
              <a:tailEnd/>
            </a:ln>
          </p:spPr>
        </p:pic>
        <p:sp>
          <p:nvSpPr>
            <p:cNvPr id="34" name="Text Box 48"/>
            <p:cNvSpPr txBox="1">
              <a:spLocks noChangeArrowheads="1"/>
            </p:cNvSpPr>
            <p:nvPr/>
          </p:nvSpPr>
          <p:spPr bwMode="auto">
            <a:xfrm>
              <a:off x="5032375" y="969637"/>
              <a:ext cx="1752600" cy="286992"/>
            </a:xfrm>
            <a:prstGeom prst="rect">
              <a:avLst/>
            </a:prstGeom>
            <a:solidFill>
              <a:schemeClr val="bg1"/>
            </a:solidFill>
            <a:ln w="15875" algn="ctr">
              <a:noFill/>
              <a:miter lim="800000"/>
              <a:headEnd/>
              <a:tailEnd/>
            </a:ln>
          </p:spPr>
          <p:txBody>
            <a:bodyPr wrap="square" lIns="91440" tIns="45720" rIns="91440" bIns="45720" anchor="ctr">
              <a:spAutoFit/>
            </a:bodyPr>
            <a:lstStyle/>
            <a:p>
              <a:pPr algn="ctr">
                <a:spcBef>
                  <a:spcPct val="20000"/>
                </a:spcBef>
              </a:pPr>
              <a:r>
                <a:rPr lang="en-US" sz="1400" i="0" dirty="0" smtClean="0">
                  <a:solidFill>
                    <a:srgbClr val="000000"/>
                  </a:solidFill>
                  <a:latin typeface="Arial Narrow" pitchFamily="34" charset="0"/>
                  <a:ea typeface="ＭＳ Ｐゴシック" pitchFamily="34" charset="-128"/>
                </a:rPr>
                <a:t>Upward Li evaporator</a:t>
              </a:r>
              <a:endParaRPr lang="en-US" sz="1400" i="0" baseline="-25000" dirty="0">
                <a:solidFill>
                  <a:srgbClr val="000000"/>
                </a:solidFill>
                <a:latin typeface="Arial Narrow" pitchFamily="34" charset="0"/>
                <a:ea typeface="ＭＳ Ｐゴシック" pitchFamily="34" charset="-128"/>
              </a:endParaRPr>
            </a:p>
          </p:txBody>
        </p:sp>
      </p:grpSp>
      <p:grpSp>
        <p:nvGrpSpPr>
          <p:cNvPr id="10" name="Group 28"/>
          <p:cNvGrpSpPr/>
          <p:nvPr/>
        </p:nvGrpSpPr>
        <p:grpSpPr>
          <a:xfrm>
            <a:off x="7772400" y="1066800"/>
            <a:ext cx="1219200" cy="1752600"/>
            <a:chOff x="6324600" y="990600"/>
            <a:chExt cx="1219200" cy="1752600"/>
          </a:xfrm>
        </p:grpSpPr>
        <p:pic>
          <p:nvPicPr>
            <p:cNvPr id="35" name="Picture 15"/>
            <p:cNvPicPr>
              <a:picLocks noChangeAspect="1" noChangeArrowheads="1"/>
            </p:cNvPicPr>
            <p:nvPr/>
          </p:nvPicPr>
          <p:blipFill>
            <a:blip r:embed="rId7" cstate="print"/>
            <a:srcRect/>
            <a:stretch>
              <a:fillRect/>
            </a:stretch>
          </p:blipFill>
          <p:spPr bwMode="auto">
            <a:xfrm>
              <a:off x="6629400" y="1346787"/>
              <a:ext cx="711369" cy="1396413"/>
            </a:xfrm>
            <a:prstGeom prst="rect">
              <a:avLst/>
            </a:prstGeom>
            <a:noFill/>
            <a:ln w="9525">
              <a:noFill/>
              <a:miter lim="800000"/>
              <a:headEnd/>
              <a:tailEnd/>
            </a:ln>
          </p:spPr>
        </p:pic>
        <p:sp>
          <p:nvSpPr>
            <p:cNvPr id="36" name="Text Box 48"/>
            <p:cNvSpPr txBox="1">
              <a:spLocks noChangeArrowheads="1"/>
            </p:cNvSpPr>
            <p:nvPr/>
          </p:nvSpPr>
          <p:spPr bwMode="auto">
            <a:xfrm>
              <a:off x="6324600" y="990600"/>
              <a:ext cx="1219200" cy="344710"/>
            </a:xfrm>
            <a:prstGeom prst="rect">
              <a:avLst/>
            </a:prstGeom>
            <a:solidFill>
              <a:schemeClr val="bg1"/>
            </a:solidFill>
            <a:ln w="15875" algn="ctr">
              <a:noFill/>
              <a:miter lim="800000"/>
              <a:headEnd/>
              <a:tailEnd/>
            </a:ln>
          </p:spPr>
          <p:txBody>
            <a:bodyPr wrap="square" lIns="0" tIns="0" rIns="0" bIns="0" anchor="ctr">
              <a:spAutoFit/>
            </a:bodyPr>
            <a:lstStyle/>
            <a:p>
              <a:pPr algn="ctr">
                <a:lnSpc>
                  <a:spcPct val="80000"/>
                </a:lnSpc>
                <a:spcBef>
                  <a:spcPct val="20000"/>
                </a:spcBef>
              </a:pPr>
              <a:r>
                <a:rPr lang="en-US" sz="1400" i="0" dirty="0" smtClean="0">
                  <a:solidFill>
                    <a:srgbClr val="000000"/>
                  </a:solidFill>
                  <a:latin typeface="Arial Narrow" pitchFamily="34" charset="0"/>
                  <a:ea typeface="ＭＳ Ｐゴシック" pitchFamily="34" charset="-128"/>
                </a:rPr>
                <a:t>Li granule injector (LGI)</a:t>
              </a:r>
              <a:endParaRPr lang="en-US" sz="1400" i="0" baseline="-25000" dirty="0">
                <a:solidFill>
                  <a:srgbClr val="000000"/>
                </a:solidFill>
                <a:latin typeface="Symbol" pitchFamily="18" charset="2"/>
                <a:ea typeface="ＭＳ Ｐゴシック" pitchFamily="34" charset="-128"/>
              </a:endParaRPr>
            </a:p>
          </p:txBody>
        </p:sp>
      </p:grpSp>
      <p:pic>
        <p:nvPicPr>
          <p:cNvPr id="37" name="Picture 36" descr="Picture6.png"/>
          <p:cNvPicPr>
            <a:picLocks noChangeAspect="1"/>
          </p:cNvPicPr>
          <p:nvPr/>
        </p:nvPicPr>
        <p:blipFill>
          <a:blip r:embed="rId8" cstate="print"/>
          <a:stretch>
            <a:fillRect/>
          </a:stretch>
        </p:blipFill>
        <p:spPr>
          <a:xfrm>
            <a:off x="7848600" y="2895600"/>
            <a:ext cx="1219200" cy="1608700"/>
          </a:xfrm>
          <a:prstGeom prst="rect">
            <a:avLst/>
          </a:prstGeom>
        </p:spPr>
      </p:pic>
      <p:grpSp>
        <p:nvGrpSpPr>
          <p:cNvPr id="11" name="Group 67"/>
          <p:cNvGrpSpPr/>
          <p:nvPr/>
        </p:nvGrpSpPr>
        <p:grpSpPr>
          <a:xfrm>
            <a:off x="4343400" y="5715000"/>
            <a:ext cx="1524000" cy="686494"/>
            <a:chOff x="6324600" y="5790506"/>
            <a:chExt cx="1524000" cy="686494"/>
          </a:xfrm>
        </p:grpSpPr>
        <p:pic>
          <p:nvPicPr>
            <p:cNvPr id="40" name="Picture 1"/>
            <p:cNvPicPr>
              <a:picLocks noChangeAspect="1" noChangeArrowheads="1"/>
            </p:cNvPicPr>
            <p:nvPr/>
          </p:nvPicPr>
          <p:blipFill>
            <a:blip r:embed="rId9" cstate="print"/>
            <a:srcRect/>
            <a:stretch>
              <a:fillRect/>
            </a:stretch>
          </p:blipFill>
          <p:spPr bwMode="auto">
            <a:xfrm>
              <a:off x="6840415" y="5791200"/>
              <a:ext cx="659423" cy="685800"/>
            </a:xfrm>
            <a:prstGeom prst="rect">
              <a:avLst/>
            </a:prstGeom>
            <a:noFill/>
            <a:ln w="9525">
              <a:noFill/>
              <a:miter lim="800000"/>
              <a:headEnd/>
              <a:tailEnd/>
            </a:ln>
          </p:spPr>
        </p:pic>
        <p:sp>
          <p:nvSpPr>
            <p:cNvPr id="41" name="TextBox 30"/>
            <p:cNvSpPr txBox="1">
              <a:spLocks noChangeArrowheads="1"/>
            </p:cNvSpPr>
            <p:nvPr/>
          </p:nvSpPr>
          <p:spPr bwMode="auto">
            <a:xfrm>
              <a:off x="6324600" y="5790506"/>
              <a:ext cx="1524000" cy="229294"/>
            </a:xfrm>
            <a:prstGeom prst="rect">
              <a:avLst/>
            </a:prstGeom>
            <a:solidFill>
              <a:schemeClr val="bg1"/>
            </a:solidFill>
            <a:ln w="9525">
              <a:noFill/>
              <a:miter lim="800000"/>
              <a:headEnd/>
              <a:tailEnd/>
            </a:ln>
          </p:spPr>
          <p:txBody>
            <a:bodyPr wrap="square" lIns="0" tIns="0" rIns="91440" bIns="45720">
              <a:spAutoFit/>
            </a:bodyPr>
            <a:lstStyle/>
            <a:p>
              <a:pPr algn="ctr">
                <a:lnSpc>
                  <a:spcPct val="85000"/>
                </a:lnSpc>
                <a:spcBef>
                  <a:spcPct val="20000"/>
                </a:spcBef>
              </a:pPr>
              <a:r>
                <a:rPr lang="en-US" sz="1400" i="0" dirty="0" smtClean="0">
                  <a:solidFill>
                    <a:srgbClr val="000000"/>
                  </a:solidFill>
                  <a:latin typeface="Arial Narrow" pitchFamily="34" charset="0"/>
                  <a:ea typeface="ＭＳ Ｐゴシック" charset="0"/>
                </a:rPr>
                <a:t>High-Z tiles</a:t>
              </a:r>
              <a:endParaRPr lang="en-US" sz="1400" i="0" dirty="0">
                <a:solidFill>
                  <a:srgbClr val="000000"/>
                </a:solidFill>
                <a:latin typeface="Arial Narrow" pitchFamily="34" charset="0"/>
                <a:ea typeface="ＭＳ Ｐゴシック" charset="0"/>
              </a:endParaRPr>
            </a:p>
          </p:txBody>
        </p:sp>
        <p:cxnSp>
          <p:nvCxnSpPr>
            <p:cNvPr id="42" name="Straight Arrow Connector 41"/>
            <p:cNvCxnSpPr/>
            <p:nvPr/>
          </p:nvCxnSpPr>
          <p:spPr bwMode="auto">
            <a:xfrm>
              <a:off x="6846277" y="6019800"/>
              <a:ext cx="87923" cy="152400"/>
            </a:xfrm>
            <a:prstGeom prst="straightConnector1">
              <a:avLst/>
            </a:prstGeom>
            <a:noFill/>
            <a:ln w="28575" cap="flat" cmpd="sng" algn="ctr">
              <a:solidFill>
                <a:srgbClr val="FF0000"/>
              </a:solidFill>
              <a:prstDash val="solid"/>
              <a:round/>
              <a:headEnd type="none" w="med" len="med"/>
              <a:tailEnd type="triangle" w="med" len="med"/>
            </a:ln>
            <a:effectLst/>
          </p:spPr>
        </p:cxnSp>
      </p:grpSp>
      <p:pic>
        <p:nvPicPr>
          <p:cNvPr id="43" name="Picture 1"/>
          <p:cNvPicPr>
            <a:picLocks noChangeAspect="1" noChangeArrowheads="1"/>
          </p:cNvPicPr>
          <p:nvPr/>
        </p:nvPicPr>
        <p:blipFill>
          <a:blip r:embed="rId10" cstate="print"/>
          <a:srcRect/>
          <a:stretch>
            <a:fillRect/>
          </a:stretch>
        </p:blipFill>
        <p:spPr bwMode="auto">
          <a:xfrm>
            <a:off x="7400925" y="5257800"/>
            <a:ext cx="1743075" cy="1219200"/>
          </a:xfrm>
          <a:prstGeom prst="rect">
            <a:avLst/>
          </a:prstGeom>
          <a:noFill/>
          <a:ln w="9525">
            <a:noFill/>
            <a:round/>
            <a:headEnd/>
            <a:tailEnd/>
          </a:ln>
        </p:spPr>
      </p:pic>
      <p:sp>
        <p:nvSpPr>
          <p:cNvPr id="46" name="Text Box 11"/>
          <p:cNvSpPr txBox="1">
            <a:spLocks noChangeArrowheads="1"/>
          </p:cNvSpPr>
          <p:nvPr/>
        </p:nvSpPr>
        <p:spPr bwMode="auto">
          <a:xfrm>
            <a:off x="5791200" y="5867400"/>
            <a:ext cx="1627188" cy="609600"/>
          </a:xfrm>
          <a:prstGeom prst="rect">
            <a:avLst/>
          </a:prstGeom>
          <a:noFill/>
          <a:ln w="36720">
            <a:noFill/>
            <a:round/>
            <a:headEnd/>
            <a:tailEnd/>
          </a:ln>
          <a:effectLst/>
        </p:spPr>
        <p:txBody>
          <a:bodyPr lIns="108360" tIns="63360" rIns="108360" bIns="63360">
            <a:noAutofit/>
          </a:bodyPr>
          <a:lstStyle/>
          <a:p>
            <a:pPr algn="r">
              <a:lnSpc>
                <a:spcPct val="80000"/>
              </a:lnSpc>
              <a:spcBef>
                <a:spcPct val="20000"/>
              </a:spcBef>
              <a:tabLst>
                <a:tab pos="723900" algn="l"/>
                <a:tab pos="1447800" algn="l"/>
                <a:tab pos="2171700" algn="l"/>
              </a:tabLst>
              <a:defRPr/>
            </a:pPr>
            <a:r>
              <a:rPr lang="en-US" sz="1400" i="0" dirty="0">
                <a:solidFill>
                  <a:srgbClr val="000000"/>
                </a:solidFill>
                <a:latin typeface="Arial Narrow" pitchFamily="34" charset="0"/>
                <a:ea typeface="ＭＳ Ｐゴシック" charset="0"/>
              </a:rPr>
              <a:t>Actively-supplied, capillary-restrained, gas-cooled LM-PFC</a:t>
            </a:r>
          </a:p>
        </p:txBody>
      </p:sp>
      <p:sp>
        <p:nvSpPr>
          <p:cNvPr id="12" name="TextBox 11"/>
          <p:cNvSpPr txBox="1"/>
          <p:nvPr/>
        </p:nvSpPr>
        <p:spPr>
          <a:xfrm>
            <a:off x="3004554" y="1678374"/>
            <a:ext cx="1223595" cy="276999"/>
          </a:xfrm>
          <a:prstGeom prst="rect">
            <a:avLst/>
          </a:prstGeom>
          <a:noFill/>
        </p:spPr>
        <p:txBody>
          <a:bodyPr wrap="none" rtlCol="0">
            <a:spAutoFit/>
          </a:bodyPr>
          <a:lstStyle/>
          <a:p>
            <a:pPr>
              <a:spcBef>
                <a:spcPct val="20000"/>
              </a:spcBef>
            </a:pPr>
            <a:r>
              <a:rPr lang="en-US" dirty="0" smtClean="0">
                <a:solidFill>
                  <a:srgbClr val="FF0000"/>
                </a:solidFill>
                <a:latin typeface="Arial Narrow" panose="020B0606020202030204" pitchFamily="34" charset="0"/>
                <a:ea typeface="ＭＳ Ｐゴシック" charset="0"/>
              </a:rPr>
              <a:t>(Transients, PMI)</a:t>
            </a:r>
            <a:endParaRPr lang="en-US" dirty="0">
              <a:solidFill>
                <a:srgbClr val="FF0000"/>
              </a:solidFill>
              <a:latin typeface="Arial Narrow" panose="020B0606020202030204" pitchFamily="34" charset="0"/>
              <a:ea typeface="ＭＳ Ｐゴシック" charset="0"/>
            </a:endParaRPr>
          </a:p>
        </p:txBody>
      </p:sp>
      <p:sp>
        <p:nvSpPr>
          <p:cNvPr id="32" name="TextBox 31"/>
          <p:cNvSpPr txBox="1"/>
          <p:nvPr/>
        </p:nvSpPr>
        <p:spPr>
          <a:xfrm>
            <a:off x="3280779" y="2259399"/>
            <a:ext cx="1285135" cy="276999"/>
          </a:xfrm>
          <a:prstGeom prst="rect">
            <a:avLst/>
          </a:prstGeom>
          <a:noFill/>
        </p:spPr>
        <p:txBody>
          <a:bodyPr wrap="none" rtlCol="0">
            <a:spAutoFit/>
          </a:bodyPr>
          <a:lstStyle/>
          <a:p>
            <a:pPr>
              <a:spcBef>
                <a:spcPct val="20000"/>
              </a:spcBef>
            </a:pPr>
            <a:r>
              <a:rPr lang="en-US" dirty="0" smtClean="0">
                <a:solidFill>
                  <a:srgbClr val="FF0000"/>
                </a:solidFill>
                <a:latin typeface="Arial Narrow" panose="020B0606020202030204" pitchFamily="34" charset="0"/>
                <a:ea typeface="ＭＳ Ｐゴシック" charset="0"/>
              </a:rPr>
              <a:t>(FNSF, Predictive)</a:t>
            </a:r>
            <a:endParaRPr lang="en-US" dirty="0">
              <a:solidFill>
                <a:srgbClr val="FF0000"/>
              </a:solidFill>
              <a:latin typeface="Arial Narrow" panose="020B0606020202030204" pitchFamily="34" charset="0"/>
              <a:ea typeface="ＭＳ Ｐゴシック" charset="0"/>
            </a:endParaRPr>
          </a:p>
        </p:txBody>
      </p:sp>
      <p:sp>
        <p:nvSpPr>
          <p:cNvPr id="38" name="TextBox 37"/>
          <p:cNvSpPr txBox="1"/>
          <p:nvPr/>
        </p:nvSpPr>
        <p:spPr>
          <a:xfrm>
            <a:off x="3873044" y="2740025"/>
            <a:ext cx="1630126" cy="276999"/>
          </a:xfrm>
          <a:prstGeom prst="rect">
            <a:avLst/>
          </a:prstGeom>
          <a:noFill/>
        </p:spPr>
        <p:txBody>
          <a:bodyPr wrap="none" rtlCol="0">
            <a:spAutoFit/>
          </a:bodyPr>
          <a:lstStyle/>
          <a:p>
            <a:pPr>
              <a:spcBef>
                <a:spcPct val="20000"/>
              </a:spcBef>
            </a:pPr>
            <a:r>
              <a:rPr lang="en-US" dirty="0" smtClean="0">
                <a:solidFill>
                  <a:srgbClr val="FF0000"/>
                </a:solidFill>
                <a:latin typeface="Arial Narrow" panose="020B0606020202030204" pitchFamily="34" charset="0"/>
                <a:ea typeface="ＭＳ Ｐゴシック" charset="0"/>
              </a:rPr>
              <a:t>(Transients, Predictive)</a:t>
            </a:r>
            <a:endParaRPr lang="en-US" dirty="0">
              <a:solidFill>
                <a:srgbClr val="FF0000"/>
              </a:solidFill>
              <a:latin typeface="Arial Narrow" panose="020B0606020202030204" pitchFamily="34" charset="0"/>
              <a:ea typeface="ＭＳ Ｐゴシック" charset="0"/>
            </a:endParaRPr>
          </a:p>
        </p:txBody>
      </p:sp>
      <p:sp>
        <p:nvSpPr>
          <p:cNvPr id="39" name="TextBox 38"/>
          <p:cNvSpPr txBox="1"/>
          <p:nvPr/>
        </p:nvSpPr>
        <p:spPr>
          <a:xfrm>
            <a:off x="3648308" y="3805624"/>
            <a:ext cx="598241" cy="276999"/>
          </a:xfrm>
          <a:prstGeom prst="rect">
            <a:avLst/>
          </a:prstGeom>
          <a:noFill/>
        </p:spPr>
        <p:txBody>
          <a:bodyPr wrap="none" rtlCol="0">
            <a:spAutoFit/>
          </a:bodyPr>
          <a:lstStyle/>
          <a:p>
            <a:pPr>
              <a:spcBef>
                <a:spcPct val="20000"/>
              </a:spcBef>
            </a:pPr>
            <a:r>
              <a:rPr lang="en-US" dirty="0" smtClean="0">
                <a:solidFill>
                  <a:srgbClr val="FF0000"/>
                </a:solidFill>
                <a:latin typeface="Arial Narrow" panose="020B0606020202030204" pitchFamily="34" charset="0"/>
                <a:ea typeface="ＭＳ Ｐゴシック" charset="0"/>
              </a:rPr>
              <a:t>(FNSF)</a:t>
            </a:r>
            <a:endParaRPr lang="en-US" dirty="0">
              <a:solidFill>
                <a:srgbClr val="FF0000"/>
              </a:solidFill>
              <a:latin typeface="Arial Narrow" panose="020B0606020202030204" pitchFamily="34" charset="0"/>
              <a:ea typeface="ＭＳ Ｐゴシック" charset="0"/>
            </a:endParaRPr>
          </a:p>
        </p:txBody>
      </p:sp>
      <p:sp>
        <p:nvSpPr>
          <p:cNvPr id="44" name="TextBox 43"/>
          <p:cNvSpPr txBox="1"/>
          <p:nvPr/>
        </p:nvSpPr>
        <p:spPr>
          <a:xfrm>
            <a:off x="3429233" y="5678874"/>
            <a:ext cx="923332" cy="276999"/>
          </a:xfrm>
          <a:prstGeom prst="rect">
            <a:avLst/>
          </a:prstGeom>
          <a:noFill/>
        </p:spPr>
        <p:txBody>
          <a:bodyPr wrap="none" rtlCol="0">
            <a:spAutoFit/>
          </a:bodyPr>
          <a:lstStyle/>
          <a:p>
            <a:pPr>
              <a:spcBef>
                <a:spcPct val="20000"/>
              </a:spcBef>
            </a:pPr>
            <a:r>
              <a:rPr lang="en-US" dirty="0" smtClean="0">
                <a:solidFill>
                  <a:srgbClr val="FF0000"/>
                </a:solidFill>
                <a:latin typeface="Arial Narrow" panose="020B0606020202030204" pitchFamily="34" charset="0"/>
                <a:ea typeface="ＭＳ Ｐゴシック" charset="0"/>
              </a:rPr>
              <a:t>(PMI, FNSF)</a:t>
            </a:r>
            <a:endParaRPr lang="en-US" dirty="0">
              <a:solidFill>
                <a:srgbClr val="FF0000"/>
              </a:solidFill>
              <a:latin typeface="Arial Narrow" panose="020B0606020202030204" pitchFamily="34" charset="0"/>
              <a:ea typeface="ＭＳ Ｐゴシック" charset="0"/>
            </a:endParaRPr>
          </a:p>
        </p:txBody>
      </p:sp>
    </p:spTree>
    <p:extLst>
      <p:ext uri="{BB962C8B-B14F-4D97-AF65-F5344CB8AC3E}">
        <p14:creationId xmlns:p14="http://schemas.microsoft.com/office/powerpoint/2010/main" val="7235656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0" y="990600"/>
            <a:ext cx="9144000" cy="914400"/>
          </a:xfrm>
          <a:prstGeom prst="rect">
            <a:avLst/>
          </a:prstGeom>
          <a:noFill/>
          <a:ln w="9525">
            <a:noFill/>
            <a:miter lim="800000"/>
            <a:headEnd/>
            <a:tailEnd/>
          </a:ln>
          <a:effectLst/>
        </p:spPr>
        <p:txBody>
          <a:bodyPr anchor="ctr"/>
          <a:lstStyle/>
          <a:p>
            <a:pPr algn="ctr" eaLnBrk="0" hangingPunct="0">
              <a:lnSpc>
                <a:spcPct val="90000"/>
              </a:lnSpc>
            </a:pPr>
            <a:r>
              <a:rPr lang="en-US" sz="3200" i="0" dirty="0"/>
              <a:t>NSTX-U FY2014 Q4 - Program Highlights</a:t>
            </a: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62100" y="2133600"/>
            <a:ext cx="6019800" cy="677108"/>
          </a:xfrm>
          <a:prstGeom prst="rect">
            <a:avLst/>
          </a:prstGeom>
          <a:noFill/>
          <a:ln w="9525">
            <a:noFill/>
            <a:miter lim="800000"/>
            <a:headEnd/>
            <a:tailEnd/>
          </a:ln>
        </p:spPr>
        <p:txBody>
          <a:bodyPr>
            <a:spAutoFit/>
          </a:bodyPr>
          <a:lstStyle/>
          <a:p>
            <a:pPr algn="ctr"/>
            <a:r>
              <a:rPr lang="en-US" sz="2000" i="0" dirty="0" smtClean="0">
                <a:solidFill>
                  <a:srgbClr val="000000"/>
                </a:solidFill>
                <a:latin typeface="Arial" charset="0"/>
              </a:rPr>
              <a:t>Jon </a:t>
            </a:r>
            <a:r>
              <a:rPr lang="en-US" sz="2000" i="0" dirty="0">
                <a:solidFill>
                  <a:srgbClr val="000000"/>
                </a:solidFill>
                <a:latin typeface="Arial" charset="0"/>
              </a:rPr>
              <a:t>Menard</a:t>
            </a:r>
          </a:p>
          <a:p>
            <a:pPr algn="ctr"/>
            <a:r>
              <a:rPr lang="en-US" sz="1800" b="0" i="0" dirty="0" smtClean="0">
                <a:solidFill>
                  <a:srgbClr val="000000"/>
                </a:solidFill>
                <a:latin typeface="Arial" charset="0"/>
              </a:rPr>
              <a:t>For the NSTX-U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393954"/>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PPPL and FES</a:t>
            </a:r>
          </a:p>
          <a:p>
            <a:pPr algn="ctr">
              <a:lnSpc>
                <a:spcPct val="70000"/>
              </a:lnSpc>
              <a:spcBef>
                <a:spcPct val="20000"/>
              </a:spcBef>
            </a:pPr>
            <a:r>
              <a:rPr lang="en-US" sz="1600" i="0" dirty="0" smtClean="0">
                <a:solidFill>
                  <a:srgbClr val="FF0000"/>
                </a:solidFill>
              </a:rPr>
              <a:t>November 25, 2014</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rgbClr val="3333CC"/>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48" descr="ppi221.tmp"/>
          <p:cNvPicPr>
            <a:picLocks/>
          </p:cNvPicPr>
          <p:nvPr/>
        </p:nvPicPr>
        <p:blipFill>
          <a:blip r:embed="rId5"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a:solidFill>
                  <a:srgbClr val="0000FF"/>
                </a:solidFill>
                <a:latin typeface="Arial" charset="0"/>
              </a:rPr>
              <a:t>Coll of Wm &amp; Mary</a:t>
            </a:r>
          </a:p>
          <a:p>
            <a:pPr eaLnBrk="0" hangingPunct="0">
              <a:lnSpc>
                <a:spcPct val="90000"/>
              </a:lnSpc>
              <a:spcBef>
                <a:spcPct val="5000"/>
              </a:spcBef>
              <a:spcAft>
                <a:spcPct val="5000"/>
              </a:spcAft>
            </a:pPr>
            <a:r>
              <a:rPr lang="en-US" sz="900">
                <a:solidFill>
                  <a:srgbClr val="0000FF"/>
                </a:solidFill>
                <a:latin typeface="Arial" charset="0"/>
              </a:rPr>
              <a:t>Columbia U</a:t>
            </a:r>
          </a:p>
          <a:p>
            <a:pPr eaLnBrk="0" hangingPunct="0">
              <a:lnSpc>
                <a:spcPct val="90000"/>
              </a:lnSpc>
              <a:spcBef>
                <a:spcPct val="5000"/>
              </a:spcBef>
              <a:spcAft>
                <a:spcPct val="5000"/>
              </a:spcAft>
            </a:pPr>
            <a:r>
              <a:rPr lang="en-US" sz="900">
                <a:solidFill>
                  <a:srgbClr val="0000FF"/>
                </a:solidFill>
                <a:latin typeface="Arial" charset="0"/>
              </a:rPr>
              <a:t>CompX</a:t>
            </a:r>
          </a:p>
          <a:p>
            <a:pPr eaLnBrk="0" hangingPunct="0">
              <a:lnSpc>
                <a:spcPct val="90000"/>
              </a:lnSpc>
              <a:spcBef>
                <a:spcPct val="5000"/>
              </a:spcBef>
              <a:spcAft>
                <a:spcPct val="5000"/>
              </a:spcAft>
            </a:pPr>
            <a:r>
              <a:rPr lang="en-US" sz="900">
                <a:solidFill>
                  <a:srgbClr val="0000FF"/>
                </a:solidFill>
                <a:latin typeface="Arial" charset="0"/>
              </a:rPr>
              <a:t>General Atomics</a:t>
            </a:r>
          </a:p>
          <a:p>
            <a:pPr eaLnBrk="0" hangingPunct="0">
              <a:lnSpc>
                <a:spcPct val="90000"/>
              </a:lnSpc>
              <a:spcBef>
                <a:spcPct val="5000"/>
              </a:spcBef>
              <a:spcAft>
                <a:spcPct val="5000"/>
              </a:spcAft>
            </a:pPr>
            <a:r>
              <a:rPr lang="en-US" sz="900">
                <a:solidFill>
                  <a:srgbClr val="0000FF"/>
                </a:solidFill>
                <a:latin typeface="Arial" charset="0"/>
              </a:rPr>
              <a:t>FIU</a:t>
            </a:r>
          </a:p>
          <a:p>
            <a:pPr eaLnBrk="0" hangingPunct="0">
              <a:lnSpc>
                <a:spcPct val="90000"/>
              </a:lnSpc>
              <a:spcBef>
                <a:spcPct val="5000"/>
              </a:spcBef>
              <a:spcAft>
                <a:spcPct val="5000"/>
              </a:spcAft>
            </a:pPr>
            <a:r>
              <a:rPr lang="en-US" sz="900">
                <a:solidFill>
                  <a:srgbClr val="0000FF"/>
                </a:solidFill>
                <a:latin typeface="Arial" charset="0"/>
              </a:rPr>
              <a:t>INL</a:t>
            </a:r>
          </a:p>
          <a:p>
            <a:pPr eaLnBrk="0" hangingPunct="0">
              <a:lnSpc>
                <a:spcPct val="90000"/>
              </a:lnSpc>
              <a:spcBef>
                <a:spcPct val="5000"/>
              </a:spcBef>
              <a:spcAft>
                <a:spcPct val="5000"/>
              </a:spcAft>
            </a:pPr>
            <a:r>
              <a:rPr lang="en-US" sz="900">
                <a:solidFill>
                  <a:srgbClr val="0000FF"/>
                </a:solidFill>
                <a:latin typeface="Arial" charset="0"/>
              </a:rPr>
              <a:t>Johns Hopkins U</a:t>
            </a:r>
          </a:p>
          <a:p>
            <a:pPr eaLnBrk="0" hangingPunct="0">
              <a:lnSpc>
                <a:spcPct val="90000"/>
              </a:lnSpc>
              <a:spcBef>
                <a:spcPct val="5000"/>
              </a:spcBef>
              <a:spcAft>
                <a:spcPct val="5000"/>
              </a:spcAft>
            </a:pPr>
            <a:r>
              <a:rPr lang="en-US" sz="900">
                <a:solidFill>
                  <a:srgbClr val="0000FF"/>
                </a:solidFill>
                <a:latin typeface="Arial" charset="0"/>
              </a:rPr>
              <a:t>LANL</a:t>
            </a:r>
          </a:p>
          <a:p>
            <a:pPr eaLnBrk="0" hangingPunct="0">
              <a:lnSpc>
                <a:spcPct val="90000"/>
              </a:lnSpc>
              <a:spcBef>
                <a:spcPct val="5000"/>
              </a:spcBef>
              <a:spcAft>
                <a:spcPct val="5000"/>
              </a:spcAft>
            </a:pPr>
            <a:r>
              <a:rPr lang="en-US" sz="900">
                <a:solidFill>
                  <a:srgbClr val="0000FF"/>
                </a:solidFill>
                <a:latin typeface="Arial" charset="0"/>
              </a:rPr>
              <a:t>LLNL</a:t>
            </a:r>
          </a:p>
          <a:p>
            <a:pPr eaLnBrk="0" hangingPunct="0">
              <a:lnSpc>
                <a:spcPct val="90000"/>
              </a:lnSpc>
              <a:spcBef>
                <a:spcPct val="5000"/>
              </a:spcBef>
              <a:spcAft>
                <a:spcPct val="5000"/>
              </a:spcAft>
            </a:pPr>
            <a:r>
              <a:rPr lang="en-US" sz="900">
                <a:solidFill>
                  <a:srgbClr val="0000FF"/>
                </a:solidFill>
                <a:latin typeface="Arial" charset="0"/>
              </a:rPr>
              <a:t>Lodestar</a:t>
            </a:r>
          </a:p>
          <a:p>
            <a:pPr eaLnBrk="0" hangingPunct="0">
              <a:lnSpc>
                <a:spcPct val="90000"/>
              </a:lnSpc>
              <a:spcBef>
                <a:spcPct val="5000"/>
              </a:spcBef>
              <a:spcAft>
                <a:spcPct val="5000"/>
              </a:spcAft>
            </a:pPr>
            <a:r>
              <a:rPr lang="en-US" sz="900">
                <a:solidFill>
                  <a:srgbClr val="0000FF"/>
                </a:solidFill>
                <a:latin typeface="Arial" charset="0"/>
              </a:rPr>
              <a:t>MIT</a:t>
            </a:r>
          </a:p>
          <a:p>
            <a:pPr eaLnBrk="0" hangingPunct="0">
              <a:lnSpc>
                <a:spcPct val="90000"/>
              </a:lnSpc>
              <a:spcBef>
                <a:spcPct val="5000"/>
              </a:spcBef>
              <a:spcAft>
                <a:spcPct val="5000"/>
              </a:spcAft>
            </a:pPr>
            <a:r>
              <a:rPr lang="en-US" sz="900">
                <a:solidFill>
                  <a:srgbClr val="0000FF"/>
                </a:solidFill>
                <a:latin typeface="Arial" charset="0"/>
              </a:rPr>
              <a:t>Lehigh U</a:t>
            </a:r>
          </a:p>
          <a:p>
            <a:pPr eaLnBrk="0" hangingPunct="0">
              <a:lnSpc>
                <a:spcPct val="90000"/>
              </a:lnSpc>
              <a:spcBef>
                <a:spcPct val="5000"/>
              </a:spcBef>
              <a:spcAft>
                <a:spcPct val="5000"/>
              </a:spcAft>
            </a:pPr>
            <a:r>
              <a:rPr lang="en-US" sz="900">
                <a:solidFill>
                  <a:srgbClr val="0000FF"/>
                </a:solidFill>
                <a:latin typeface="Arial" charset="0"/>
              </a:rPr>
              <a:t>Nova Photonics</a:t>
            </a:r>
          </a:p>
          <a:p>
            <a:pPr eaLnBrk="0" hangingPunct="0">
              <a:lnSpc>
                <a:spcPct val="90000"/>
              </a:lnSpc>
              <a:spcBef>
                <a:spcPct val="5000"/>
              </a:spcBef>
              <a:spcAft>
                <a:spcPct val="5000"/>
              </a:spcAft>
            </a:pPr>
            <a:r>
              <a:rPr lang="en-US" sz="900">
                <a:solidFill>
                  <a:srgbClr val="0000FF"/>
                </a:solidFill>
                <a:latin typeface="Arial" charset="0"/>
              </a:rPr>
              <a:t>Old Dominion</a:t>
            </a:r>
          </a:p>
          <a:p>
            <a:pPr eaLnBrk="0" hangingPunct="0">
              <a:lnSpc>
                <a:spcPct val="90000"/>
              </a:lnSpc>
              <a:spcBef>
                <a:spcPct val="5000"/>
              </a:spcBef>
              <a:spcAft>
                <a:spcPct val="5000"/>
              </a:spcAft>
            </a:pPr>
            <a:r>
              <a:rPr lang="en-US" sz="900">
                <a:solidFill>
                  <a:srgbClr val="0000FF"/>
                </a:solidFill>
                <a:latin typeface="Arial" charset="0"/>
              </a:rPr>
              <a:t>ORNL</a:t>
            </a:r>
          </a:p>
          <a:p>
            <a:pPr eaLnBrk="0" hangingPunct="0">
              <a:lnSpc>
                <a:spcPct val="90000"/>
              </a:lnSpc>
              <a:spcBef>
                <a:spcPct val="5000"/>
              </a:spcBef>
              <a:spcAft>
                <a:spcPct val="5000"/>
              </a:spcAft>
            </a:pPr>
            <a:r>
              <a:rPr lang="en-US" sz="900">
                <a:solidFill>
                  <a:srgbClr val="0000FF"/>
                </a:solidFill>
                <a:latin typeface="Arial" charset="0"/>
              </a:rPr>
              <a:t>PPPL</a:t>
            </a:r>
          </a:p>
          <a:p>
            <a:pPr eaLnBrk="0" hangingPunct="0">
              <a:lnSpc>
                <a:spcPct val="90000"/>
              </a:lnSpc>
              <a:spcBef>
                <a:spcPct val="5000"/>
              </a:spcBef>
              <a:spcAft>
                <a:spcPct val="5000"/>
              </a:spcAft>
            </a:pPr>
            <a:r>
              <a:rPr lang="en-US" sz="900">
                <a:solidFill>
                  <a:srgbClr val="0000FF"/>
                </a:solidFill>
                <a:latin typeface="Arial" charset="0"/>
              </a:rPr>
              <a:t>Princeton U</a:t>
            </a:r>
          </a:p>
          <a:p>
            <a:pPr eaLnBrk="0" hangingPunct="0">
              <a:lnSpc>
                <a:spcPct val="90000"/>
              </a:lnSpc>
              <a:spcBef>
                <a:spcPct val="5000"/>
              </a:spcBef>
              <a:spcAft>
                <a:spcPct val="5000"/>
              </a:spcAft>
            </a:pPr>
            <a:r>
              <a:rPr lang="en-US" sz="900">
                <a:solidFill>
                  <a:srgbClr val="0000FF"/>
                </a:solidFill>
                <a:latin typeface="Arial" charset="0"/>
              </a:rPr>
              <a:t>Purdue U</a:t>
            </a:r>
          </a:p>
          <a:p>
            <a:pPr eaLnBrk="0" hangingPunct="0">
              <a:lnSpc>
                <a:spcPct val="90000"/>
              </a:lnSpc>
              <a:spcBef>
                <a:spcPct val="5000"/>
              </a:spcBef>
              <a:spcAft>
                <a:spcPct val="5000"/>
              </a:spcAft>
            </a:pPr>
            <a:r>
              <a:rPr lang="en-US" sz="900">
                <a:solidFill>
                  <a:srgbClr val="0000FF"/>
                </a:solidFill>
                <a:latin typeface="Arial" charset="0"/>
              </a:rPr>
              <a:t>SNL</a:t>
            </a:r>
          </a:p>
          <a:p>
            <a:pPr eaLnBrk="0" hangingPunct="0">
              <a:lnSpc>
                <a:spcPct val="90000"/>
              </a:lnSpc>
              <a:spcBef>
                <a:spcPct val="5000"/>
              </a:spcBef>
              <a:spcAft>
                <a:spcPct val="5000"/>
              </a:spcAft>
            </a:pPr>
            <a:r>
              <a:rPr lang="en-US" sz="900">
                <a:solidFill>
                  <a:srgbClr val="0000FF"/>
                </a:solidFill>
                <a:latin typeface="Arial" charset="0"/>
              </a:rPr>
              <a:t>Think Tank, Inc.</a:t>
            </a:r>
          </a:p>
          <a:p>
            <a:pPr eaLnBrk="0" hangingPunct="0">
              <a:lnSpc>
                <a:spcPct val="90000"/>
              </a:lnSpc>
              <a:spcBef>
                <a:spcPct val="5000"/>
              </a:spcBef>
              <a:spcAft>
                <a:spcPct val="5000"/>
              </a:spcAft>
            </a:pPr>
            <a:r>
              <a:rPr lang="en-US" sz="900">
                <a:solidFill>
                  <a:srgbClr val="0000FF"/>
                </a:solidFill>
                <a:latin typeface="Arial" charset="0"/>
              </a:rPr>
              <a:t>UC Davis</a:t>
            </a:r>
          </a:p>
          <a:p>
            <a:pPr eaLnBrk="0" hangingPunct="0">
              <a:lnSpc>
                <a:spcPct val="90000"/>
              </a:lnSpc>
              <a:spcBef>
                <a:spcPct val="5000"/>
              </a:spcBef>
              <a:spcAft>
                <a:spcPct val="5000"/>
              </a:spcAft>
            </a:pPr>
            <a:r>
              <a:rPr lang="en-US" sz="900">
                <a:solidFill>
                  <a:srgbClr val="0000FF"/>
                </a:solidFill>
                <a:latin typeface="Arial" charset="0"/>
              </a:rPr>
              <a:t>UC Irvine</a:t>
            </a:r>
          </a:p>
          <a:p>
            <a:pPr eaLnBrk="0" hangingPunct="0">
              <a:lnSpc>
                <a:spcPct val="90000"/>
              </a:lnSpc>
              <a:spcBef>
                <a:spcPct val="5000"/>
              </a:spcBef>
              <a:spcAft>
                <a:spcPct val="5000"/>
              </a:spcAft>
            </a:pPr>
            <a:r>
              <a:rPr lang="en-US" sz="900">
                <a:solidFill>
                  <a:srgbClr val="0000FF"/>
                </a:solidFill>
                <a:latin typeface="Arial" charset="0"/>
              </a:rPr>
              <a:t>UCLA</a:t>
            </a:r>
          </a:p>
          <a:p>
            <a:pPr eaLnBrk="0" hangingPunct="0">
              <a:lnSpc>
                <a:spcPct val="90000"/>
              </a:lnSpc>
              <a:spcBef>
                <a:spcPct val="5000"/>
              </a:spcBef>
              <a:spcAft>
                <a:spcPct val="5000"/>
              </a:spcAft>
            </a:pPr>
            <a:r>
              <a:rPr lang="en-US" sz="900">
                <a:solidFill>
                  <a:srgbClr val="0000FF"/>
                </a:solidFill>
                <a:latin typeface="Arial" charset="0"/>
              </a:rPr>
              <a:t>UCSD</a:t>
            </a:r>
          </a:p>
          <a:p>
            <a:pPr eaLnBrk="0" hangingPunct="0">
              <a:lnSpc>
                <a:spcPct val="90000"/>
              </a:lnSpc>
              <a:spcBef>
                <a:spcPct val="5000"/>
              </a:spcBef>
              <a:spcAft>
                <a:spcPct val="5000"/>
              </a:spcAft>
            </a:pPr>
            <a:r>
              <a:rPr lang="en-US" sz="900">
                <a:solidFill>
                  <a:srgbClr val="0000FF"/>
                </a:solidFill>
                <a:latin typeface="Arial" charset="0"/>
              </a:rPr>
              <a:t>U Colorado</a:t>
            </a:r>
          </a:p>
          <a:p>
            <a:pPr eaLnBrk="0" hangingPunct="0">
              <a:lnSpc>
                <a:spcPct val="90000"/>
              </a:lnSpc>
              <a:spcBef>
                <a:spcPct val="5000"/>
              </a:spcBef>
              <a:spcAft>
                <a:spcPct val="5000"/>
              </a:spcAft>
            </a:pPr>
            <a:r>
              <a:rPr lang="en-US" sz="900">
                <a:solidFill>
                  <a:srgbClr val="0000FF"/>
                </a:solidFill>
                <a:latin typeface="Arial" charset="0"/>
              </a:rPr>
              <a:t>U Illinois</a:t>
            </a:r>
          </a:p>
          <a:p>
            <a:pPr eaLnBrk="0" hangingPunct="0">
              <a:lnSpc>
                <a:spcPct val="90000"/>
              </a:lnSpc>
              <a:spcBef>
                <a:spcPct val="5000"/>
              </a:spcBef>
              <a:spcAft>
                <a:spcPct val="5000"/>
              </a:spcAft>
            </a:pPr>
            <a:r>
              <a:rPr lang="en-US" sz="900">
                <a:solidFill>
                  <a:srgbClr val="0000FF"/>
                </a:solidFill>
                <a:latin typeface="Arial" charset="0"/>
              </a:rPr>
              <a:t>U Maryland</a:t>
            </a:r>
          </a:p>
          <a:p>
            <a:pPr eaLnBrk="0" hangingPunct="0">
              <a:lnSpc>
                <a:spcPct val="90000"/>
              </a:lnSpc>
              <a:spcBef>
                <a:spcPct val="5000"/>
              </a:spcBef>
              <a:spcAft>
                <a:spcPct val="5000"/>
              </a:spcAft>
            </a:pPr>
            <a:r>
              <a:rPr lang="en-US" sz="900">
                <a:solidFill>
                  <a:srgbClr val="0000FF"/>
                </a:solidFill>
                <a:latin typeface="Arial" charset="0"/>
              </a:rPr>
              <a:t>U Rochester</a:t>
            </a:r>
          </a:p>
          <a:p>
            <a:pPr eaLnBrk="0" hangingPunct="0">
              <a:lnSpc>
                <a:spcPct val="90000"/>
              </a:lnSpc>
              <a:spcBef>
                <a:spcPct val="5000"/>
              </a:spcBef>
              <a:spcAft>
                <a:spcPct val="5000"/>
              </a:spcAft>
            </a:pPr>
            <a:r>
              <a:rPr lang="en-US" sz="900">
                <a:solidFill>
                  <a:srgbClr val="0000FF"/>
                </a:solidFill>
                <a:latin typeface="Arial" charset="0"/>
              </a:rPr>
              <a:t>U Tennessee</a:t>
            </a:r>
          </a:p>
          <a:p>
            <a:pPr eaLnBrk="0" hangingPunct="0">
              <a:lnSpc>
                <a:spcPct val="90000"/>
              </a:lnSpc>
              <a:spcBef>
                <a:spcPct val="5000"/>
              </a:spcBef>
              <a:spcAft>
                <a:spcPct val="5000"/>
              </a:spcAft>
            </a:pPr>
            <a:r>
              <a:rPr lang="en-US" sz="900">
                <a:solidFill>
                  <a:srgbClr val="0000FF"/>
                </a:solidFill>
                <a:latin typeface="Arial" charset="0"/>
              </a:rPr>
              <a:t>U Tulsa</a:t>
            </a:r>
          </a:p>
          <a:p>
            <a:pPr eaLnBrk="0" hangingPunct="0">
              <a:lnSpc>
                <a:spcPct val="90000"/>
              </a:lnSpc>
              <a:spcBef>
                <a:spcPct val="5000"/>
              </a:spcBef>
              <a:spcAft>
                <a:spcPct val="5000"/>
              </a:spcAft>
            </a:pPr>
            <a:r>
              <a:rPr lang="en-US" sz="900">
                <a:solidFill>
                  <a:srgbClr val="0000FF"/>
                </a:solidFill>
                <a:latin typeface="Arial" charset="0"/>
              </a:rPr>
              <a:t>U Washington</a:t>
            </a:r>
          </a:p>
          <a:p>
            <a:pPr eaLnBrk="0" hangingPunct="0">
              <a:lnSpc>
                <a:spcPct val="90000"/>
              </a:lnSpc>
              <a:spcBef>
                <a:spcPct val="5000"/>
              </a:spcBef>
              <a:spcAft>
                <a:spcPct val="5000"/>
              </a:spcAft>
            </a:pPr>
            <a:r>
              <a:rPr lang="en-US" sz="900">
                <a:solidFill>
                  <a:srgbClr val="0000FF"/>
                </a:solidFill>
                <a:latin typeface="Arial" charset="0"/>
              </a:rPr>
              <a:t>U Wisconsin</a:t>
            </a:r>
          </a:p>
          <a:p>
            <a:pPr eaLnBrk="0" hangingPunct="0">
              <a:lnSpc>
                <a:spcPct val="90000"/>
              </a:lnSpc>
              <a:spcBef>
                <a:spcPct val="5000"/>
              </a:spcBef>
              <a:spcAft>
                <a:spcPct val="5000"/>
              </a:spcAft>
            </a:pPr>
            <a:r>
              <a:rPr lang="en-US" sz="900">
                <a:solidFill>
                  <a:srgbClr val="0000FF"/>
                </a:solidFill>
                <a:latin typeface="Arial" charset="0"/>
              </a:rPr>
              <a:t>X Science LLC</a:t>
            </a:r>
          </a:p>
        </p:txBody>
      </p:sp>
      <p:pic>
        <p:nvPicPr>
          <p:cNvPr id="56" name="Picture 155" descr="nstx_small"/>
          <p:cNvPicPr>
            <a:picLocks noChangeAspect="1" noChangeArrowheads="1"/>
          </p:cNvPicPr>
          <p:nvPr/>
        </p:nvPicPr>
        <p:blipFill>
          <a:blip r:embed="rId6" cstate="print"/>
          <a:srcRect/>
          <a:stretch>
            <a:fillRect/>
          </a:stretch>
        </p:blipFill>
        <p:spPr bwMode="auto">
          <a:xfrm>
            <a:off x="3830109" y="4572000"/>
            <a:ext cx="1351491" cy="1524000"/>
          </a:xfrm>
          <a:prstGeom prst="rect">
            <a:avLst/>
          </a:prstGeom>
          <a:noFill/>
          <a:ln w="9525">
            <a:noFill/>
            <a:miter lim="800000"/>
            <a:headEnd/>
            <a:tailEnd/>
          </a:ln>
        </p:spPr>
      </p:pic>
      <p:pic>
        <p:nvPicPr>
          <p:cNvPr id="57" name="Picture 3" descr="C:\Users\jmenard\Desktop\Picture1.jpg"/>
          <p:cNvPicPr>
            <a:picLocks noChangeAspect="1" noChangeArrowheads="1"/>
          </p:cNvPicPr>
          <p:nvPr/>
        </p:nvPicPr>
        <p:blipFill>
          <a:blip r:embed="rId7" cstate="print"/>
          <a:srcRect/>
          <a:stretch>
            <a:fillRect/>
          </a:stretch>
        </p:blipFill>
        <p:spPr bwMode="auto">
          <a:xfrm>
            <a:off x="1717073" y="4648200"/>
            <a:ext cx="2016727" cy="1447800"/>
          </a:xfrm>
          <a:prstGeom prst="rect">
            <a:avLst/>
          </a:prstGeom>
          <a:noFill/>
          <a:ln w="9525">
            <a:noFill/>
            <a:miter lim="800000"/>
            <a:headEnd/>
            <a:tailEnd/>
          </a:ln>
        </p:spPr>
      </p:pic>
      <p:pic>
        <p:nvPicPr>
          <p:cNvPr id="58" name="Picture 2"/>
          <p:cNvPicPr>
            <a:picLocks noChangeAspect="1" noChangeArrowheads="1"/>
          </p:cNvPicPr>
          <p:nvPr/>
        </p:nvPicPr>
        <p:blipFill>
          <a:blip r:embed="rId8" cstate="print"/>
          <a:srcRect/>
          <a:stretch>
            <a:fillRect/>
          </a:stretch>
        </p:blipFill>
        <p:spPr bwMode="auto">
          <a:xfrm>
            <a:off x="5274204" y="4712840"/>
            <a:ext cx="2269596" cy="1306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9" name="Rectangle 58"/>
          <p:cNvSpPr/>
          <p:nvPr/>
        </p:nvSpPr>
        <p:spPr>
          <a:xfrm>
            <a:off x="1905000" y="6248400"/>
            <a:ext cx="5486400" cy="276999"/>
          </a:xfrm>
          <a:prstGeom prst="rect">
            <a:avLst/>
          </a:prstGeom>
        </p:spPr>
        <p:txBody>
          <a:bodyPr wrap="square">
            <a:spAutoFit/>
          </a:bodyPr>
          <a:lstStyle/>
          <a:p>
            <a:r>
              <a:rPr lang="en-US" dirty="0" smtClean="0"/>
              <a:t>*This work supported by the US DOE Contract No. DE-AC02-09CH11466</a:t>
            </a:r>
            <a:endParaRPr lang="en-US" dirty="0"/>
          </a:p>
        </p:txBody>
      </p:sp>
    </p:spTree>
    <p:extLst>
      <p:ext uri="{BB962C8B-B14F-4D97-AF65-F5344CB8AC3E}">
        <p14:creationId xmlns:p14="http://schemas.microsoft.com/office/powerpoint/2010/main" val="1006392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dirty="0" smtClean="0"/>
              <a:t>Outline</a:t>
            </a:r>
          </a:p>
        </p:txBody>
      </p:sp>
      <p:sp>
        <p:nvSpPr>
          <p:cNvPr id="3075" name="Content Placeholder 2"/>
          <p:cNvSpPr>
            <a:spLocks noGrp="1"/>
          </p:cNvSpPr>
          <p:nvPr>
            <p:ph idx="1"/>
          </p:nvPr>
        </p:nvSpPr>
        <p:spPr>
          <a:xfrm>
            <a:off x="76200" y="1828800"/>
            <a:ext cx="8915400" cy="3657600"/>
          </a:xfrm>
        </p:spPr>
        <p:txBody>
          <a:bodyPr/>
          <a:lstStyle/>
          <a:p>
            <a:r>
              <a:rPr lang="en-US" sz="2800" dirty="0" smtClean="0"/>
              <a:t>FESAC strategic plan and NSTX-U</a:t>
            </a:r>
          </a:p>
          <a:p>
            <a:endParaRPr lang="en-US" sz="2800" dirty="0" smtClean="0"/>
          </a:p>
          <a:p>
            <a:r>
              <a:rPr lang="en-US" sz="2800" dirty="0" smtClean="0"/>
              <a:t>APS-DPP 2014 highlights</a:t>
            </a:r>
          </a:p>
          <a:p>
            <a:endParaRPr lang="en-US" sz="2800" dirty="0"/>
          </a:p>
          <a:p>
            <a:r>
              <a:rPr lang="en-US" sz="2800" dirty="0" smtClean="0"/>
              <a:t>FY15 research organization preparation</a:t>
            </a:r>
          </a:p>
          <a:p>
            <a:endParaRPr lang="en-US" sz="2800" dirty="0"/>
          </a:p>
          <a:p>
            <a:r>
              <a:rPr lang="en-US" sz="2800" dirty="0" smtClean="0"/>
              <a:t>ST-FNSF LDRD/IAEA/TOFE conclusions/highlights</a:t>
            </a:r>
            <a:endParaRPr lang="en-US" sz="2400" dirty="0"/>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8477056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9144000" cy="812800"/>
          </a:xfrm>
        </p:spPr>
        <p:txBody>
          <a:bodyPr/>
          <a:lstStyle/>
          <a:p>
            <a:r>
              <a:rPr lang="en-US" sz="3600" b="1" dirty="0" smtClean="0"/>
              <a:t>NSTX Upgrade mission elements</a:t>
            </a:r>
          </a:p>
        </p:txBody>
      </p:sp>
      <p:sp>
        <p:nvSpPr>
          <p:cNvPr id="20" name="Rectangle 3"/>
          <p:cNvSpPr txBox="1">
            <a:spLocks noChangeArrowheads="1"/>
          </p:cNvSpPr>
          <p:nvPr/>
        </p:nvSpPr>
        <p:spPr bwMode="auto">
          <a:xfrm>
            <a:off x="76199" y="1095499"/>
            <a:ext cx="5715001" cy="5507179"/>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800" i="0" kern="0" dirty="0">
                <a:solidFill>
                  <a:schemeClr val="tx1"/>
                </a:solidFill>
                <a:latin typeface="Arial Narrow" panose="020B0606020202030204" pitchFamily="34" charset="0"/>
                <a:cs typeface="+mn-cs"/>
              </a:rPr>
              <a:t>Advance ST as candidate for Fusion Nuclear Science Facility (FNSF)</a:t>
            </a:r>
          </a:p>
          <a:p>
            <a:pPr marL="338138" indent="-338138" defTabSz="804769" eaLnBrk="0" hangingPunct="0">
              <a:lnSpc>
                <a:spcPct val="125000"/>
              </a:lnSpc>
              <a:spcBef>
                <a:spcPct val="20000"/>
              </a:spcBef>
              <a:buFontTx/>
              <a:buChar char="•"/>
              <a:defRPr/>
            </a:pPr>
            <a:endParaRPr lang="en-US" sz="2800" i="0" kern="0" dirty="0">
              <a:solidFill>
                <a:schemeClr val="tx1"/>
              </a:solidFill>
              <a:latin typeface="Arial Narrow" panose="020B0606020202030204" pitchFamily="34" charset="0"/>
              <a:cs typeface="+mn-cs"/>
            </a:endParaRPr>
          </a:p>
          <a:p>
            <a:pPr marL="338138" indent="-338138" defTabSz="804769" eaLnBrk="0" hangingPunct="0">
              <a:spcBef>
                <a:spcPct val="20000"/>
              </a:spcBef>
              <a:buFontTx/>
              <a:buChar char="•"/>
              <a:defRPr/>
            </a:pPr>
            <a:r>
              <a:rPr lang="en-US" sz="2800" i="0" kern="0" dirty="0" smtClean="0">
                <a:solidFill>
                  <a:schemeClr val="tx1"/>
                </a:solidFill>
                <a:latin typeface="Arial Narrow" panose="020B0606020202030204" pitchFamily="34" charset="0"/>
                <a:cs typeface="+mn-cs"/>
              </a:rPr>
              <a:t>Develop solutions for the </a:t>
            </a:r>
            <a:r>
              <a:rPr lang="en-US" sz="2800" i="0" kern="0" dirty="0">
                <a:solidFill>
                  <a:schemeClr val="tx1"/>
                </a:solidFill>
                <a:latin typeface="Arial Narrow" panose="020B0606020202030204" pitchFamily="34" charset="0"/>
                <a:cs typeface="+mn-cs"/>
              </a:rPr>
              <a:t>plasma-material interface </a:t>
            </a:r>
            <a:r>
              <a:rPr lang="en-US" sz="2800" i="0" kern="0" dirty="0" smtClean="0">
                <a:solidFill>
                  <a:schemeClr val="tx1"/>
                </a:solidFill>
                <a:latin typeface="Arial Narrow" panose="020B0606020202030204" pitchFamily="34" charset="0"/>
                <a:cs typeface="+mn-cs"/>
              </a:rPr>
              <a:t>challenge</a:t>
            </a:r>
            <a:endParaRPr lang="en-US" sz="2800" i="0" kern="0" dirty="0">
              <a:solidFill>
                <a:schemeClr val="tx1"/>
              </a:solidFill>
              <a:latin typeface="Arial Narrow" panose="020B0606020202030204" pitchFamily="34" charset="0"/>
              <a:cs typeface="+mn-cs"/>
            </a:endParaRPr>
          </a:p>
          <a:p>
            <a:pPr marL="338138" indent="-338138" defTabSz="804769" eaLnBrk="0" hangingPunct="0">
              <a:lnSpc>
                <a:spcPct val="125000"/>
              </a:lnSpc>
              <a:spcBef>
                <a:spcPct val="20000"/>
              </a:spcBef>
              <a:buFontTx/>
              <a:buChar char="•"/>
              <a:defRPr/>
            </a:pPr>
            <a:endParaRPr lang="en-US" sz="2800" i="0" kern="0" dirty="0">
              <a:solidFill>
                <a:schemeClr val="tx1"/>
              </a:solidFill>
              <a:latin typeface="Arial Narrow" panose="020B0606020202030204" pitchFamily="34" charset="0"/>
              <a:cs typeface="+mn-cs"/>
            </a:endParaRPr>
          </a:p>
          <a:p>
            <a:pPr marL="338138" indent="-338138" defTabSz="804769" eaLnBrk="0" hangingPunct="0">
              <a:spcBef>
                <a:spcPct val="20000"/>
              </a:spcBef>
              <a:buFontTx/>
              <a:buChar char="•"/>
              <a:defRPr/>
            </a:pPr>
            <a:r>
              <a:rPr lang="en-US" sz="2800" i="0" kern="0" dirty="0" smtClean="0">
                <a:solidFill>
                  <a:schemeClr val="tx1"/>
                </a:solidFill>
                <a:latin typeface="Arial Narrow" panose="020B0606020202030204" pitchFamily="34" charset="0"/>
                <a:cs typeface="+mn-cs"/>
              </a:rPr>
              <a:t>Explore unique ST parameter regimes to advance predictive </a:t>
            </a:r>
            <a:r>
              <a:rPr lang="en-US" sz="2800" i="0" kern="0" dirty="0">
                <a:solidFill>
                  <a:schemeClr val="tx1"/>
                </a:solidFill>
                <a:latin typeface="Arial Narrow" panose="020B0606020202030204" pitchFamily="34" charset="0"/>
                <a:cs typeface="+mn-cs"/>
              </a:rPr>
              <a:t>capability </a:t>
            </a:r>
            <a:r>
              <a:rPr lang="en-US" sz="2800" i="0" kern="0" dirty="0" smtClean="0">
                <a:solidFill>
                  <a:schemeClr val="tx1"/>
                </a:solidFill>
                <a:latin typeface="Arial Narrow" panose="020B0606020202030204" pitchFamily="34" charset="0"/>
                <a:cs typeface="+mn-cs"/>
              </a:rPr>
              <a:t>- for </a:t>
            </a:r>
            <a:r>
              <a:rPr lang="en-US" sz="2800" i="0" kern="0" dirty="0">
                <a:solidFill>
                  <a:schemeClr val="tx1"/>
                </a:solidFill>
                <a:latin typeface="Arial Narrow" panose="020B0606020202030204" pitchFamily="34" charset="0"/>
                <a:cs typeface="+mn-cs"/>
              </a:rPr>
              <a:t>ITER and beyond</a:t>
            </a:r>
          </a:p>
          <a:p>
            <a:pPr marL="338138" indent="-338138" defTabSz="804769" eaLnBrk="0" hangingPunct="0">
              <a:lnSpc>
                <a:spcPct val="125000"/>
              </a:lnSpc>
              <a:spcBef>
                <a:spcPct val="20000"/>
              </a:spcBef>
              <a:buFontTx/>
              <a:buChar char="•"/>
              <a:defRPr/>
            </a:pPr>
            <a:endParaRPr lang="en-US" sz="1600" i="0" kern="0" dirty="0">
              <a:solidFill>
                <a:schemeClr val="tx1"/>
              </a:solidFill>
              <a:latin typeface="Arial Narrow" panose="020B0606020202030204" pitchFamily="34" charset="0"/>
              <a:cs typeface="+mn-cs"/>
            </a:endParaRPr>
          </a:p>
          <a:p>
            <a:pPr marL="338138" indent="-338138" defTabSz="804769" eaLnBrk="0" hangingPunct="0">
              <a:lnSpc>
                <a:spcPct val="125000"/>
              </a:lnSpc>
              <a:spcBef>
                <a:spcPct val="20000"/>
              </a:spcBef>
              <a:buFontTx/>
              <a:buChar char="•"/>
              <a:defRPr/>
            </a:pPr>
            <a:r>
              <a:rPr lang="en-US" sz="2800" i="0" kern="0" dirty="0">
                <a:solidFill>
                  <a:schemeClr val="tx1"/>
                </a:solidFill>
                <a:latin typeface="Arial Narrow" panose="020B0606020202030204" pitchFamily="34" charset="0"/>
                <a:cs typeface="+mn-cs"/>
              </a:rPr>
              <a:t>Develop ST as fusion energy system</a:t>
            </a:r>
            <a:endParaRPr lang="en-US" sz="2400" b="0" i="0" kern="0" dirty="0">
              <a:solidFill>
                <a:srgbClr val="0000FF"/>
              </a:solidFill>
              <a:latin typeface="Arial Narrow" panose="020B0606020202030204" pitchFamily="34" charset="0"/>
              <a:cs typeface="+mn-cs"/>
            </a:endParaRPr>
          </a:p>
        </p:txBody>
      </p:sp>
      <p:grpSp>
        <p:nvGrpSpPr>
          <p:cNvPr id="2" name="Group 1"/>
          <p:cNvGrpSpPr/>
          <p:nvPr/>
        </p:nvGrpSpPr>
        <p:grpSpPr>
          <a:xfrm>
            <a:off x="5715000" y="1005136"/>
            <a:ext cx="3167751" cy="5395664"/>
            <a:chOff x="5716849" y="812475"/>
            <a:chExt cx="3167751" cy="5395664"/>
          </a:xfrm>
        </p:grpSpPr>
        <p:pic>
          <p:nvPicPr>
            <p:cNvPr id="13320" name="Picture 24" descr="com_Machinecutaway.jpg"/>
            <p:cNvPicPr>
              <a:picLocks noChangeAspect="1"/>
            </p:cNvPicPr>
            <p:nvPr/>
          </p:nvPicPr>
          <p:blipFill>
            <a:blip r:embed="rId3" cstate="print"/>
            <a:srcRect/>
            <a:stretch>
              <a:fillRect/>
            </a:stretch>
          </p:blipFill>
          <p:spPr bwMode="auto">
            <a:xfrm>
              <a:off x="6682365" y="4477764"/>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971936" y="4507197"/>
              <a:ext cx="651118" cy="292382"/>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600" i="0" dirty="0"/>
                <a:t>ITER</a:t>
              </a:r>
            </a:p>
          </p:txBody>
        </p:sp>
        <p:pic>
          <p:nvPicPr>
            <p:cNvPr id="13323" name="Picture 2"/>
            <p:cNvPicPr>
              <a:picLocks noChangeAspect="1" noChangeArrowheads="1"/>
            </p:cNvPicPr>
            <p:nvPr/>
          </p:nvPicPr>
          <p:blipFill>
            <a:blip r:embed="rId4" cstate="print"/>
            <a:srcRect/>
            <a:stretch>
              <a:fillRect/>
            </a:stretch>
          </p:blipFill>
          <p:spPr bwMode="auto">
            <a:xfrm>
              <a:off x="5850888" y="2867024"/>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5716849" y="3838575"/>
              <a:ext cx="1749175" cy="292382"/>
            </a:xfrm>
            <a:prstGeom prst="rect">
              <a:avLst/>
            </a:prstGeom>
            <a:noFill/>
            <a:ln w="15875" algn="ctr">
              <a:noFill/>
              <a:miter lim="800000"/>
              <a:headEnd/>
              <a:tailEnd/>
            </a:ln>
          </p:spPr>
          <p:txBody>
            <a:bodyPr wrap="none" lIns="91429" tIns="45714" rIns="91429" bIns="0">
              <a:spAutoFit/>
            </a:bodyPr>
            <a:lstStyle/>
            <a:p>
              <a:pPr>
                <a:spcBef>
                  <a:spcPct val="20000"/>
                </a:spcBef>
              </a:pPr>
              <a:r>
                <a:rPr lang="en-US" sz="1600" i="0" dirty="0" smtClean="0"/>
                <a:t>Liquid metals/Li</a:t>
              </a:r>
              <a:endParaRPr lang="en-US" sz="1600" i="0" dirty="0"/>
            </a:p>
          </p:txBody>
        </p:sp>
        <p:sp>
          <p:nvSpPr>
            <p:cNvPr id="13325" name="Text Box 12"/>
            <p:cNvSpPr txBox="1">
              <a:spLocks noChangeArrowheads="1"/>
            </p:cNvSpPr>
            <p:nvPr/>
          </p:nvSpPr>
          <p:spPr bwMode="auto">
            <a:xfrm>
              <a:off x="7451089" y="3838575"/>
              <a:ext cx="1404529" cy="292382"/>
            </a:xfrm>
            <a:prstGeom prst="rect">
              <a:avLst/>
            </a:prstGeom>
            <a:noFill/>
            <a:ln w="15875" algn="ctr">
              <a:noFill/>
              <a:miter lim="800000"/>
              <a:headEnd/>
              <a:tailEnd/>
            </a:ln>
          </p:spPr>
          <p:txBody>
            <a:bodyPr wrap="none" lIns="91429" tIns="45714" rIns="91429" bIns="0">
              <a:spAutoFit/>
            </a:bodyPr>
            <a:lstStyle/>
            <a:p>
              <a:pPr>
                <a:spcBef>
                  <a:spcPct val="20000"/>
                </a:spcBef>
              </a:pPr>
              <a:r>
                <a:rPr lang="en-US" sz="1600" i="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7609838" y="2838449"/>
              <a:ext cx="1274762" cy="1047750"/>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191" y="8124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7"/>
            <p:cNvSpPr txBox="1">
              <a:spLocks noChangeArrowheads="1"/>
            </p:cNvSpPr>
            <p:nvPr/>
          </p:nvSpPr>
          <p:spPr bwMode="auto">
            <a:xfrm>
              <a:off x="6878919" y="2294991"/>
              <a:ext cx="1057666" cy="246221"/>
            </a:xfrm>
            <a:prstGeom prst="rect">
              <a:avLst/>
            </a:prstGeom>
            <a:solidFill>
              <a:schemeClr val="bg1"/>
            </a:solidFill>
            <a:ln w="15875" algn="ctr">
              <a:solidFill>
                <a:schemeClr val="bg1"/>
              </a:solidFill>
              <a:miter lim="800000"/>
              <a:headEnd/>
              <a:tailEnd/>
            </a:ln>
          </p:spPr>
          <p:txBody>
            <a:bodyPr wrap="square" lIns="0" tIns="0" rIns="0" bIns="0">
              <a:spAutoFit/>
            </a:bodyPr>
            <a:lstStyle/>
            <a:p>
              <a:pPr algn="ctr">
                <a:spcBef>
                  <a:spcPct val="20000"/>
                </a:spcBef>
              </a:pPr>
              <a:r>
                <a:rPr lang="en-US" sz="1600" i="0" dirty="0"/>
                <a:t>ST-FNSF</a:t>
              </a:r>
            </a:p>
          </p:txBody>
        </p:sp>
      </p:grpSp>
    </p:spTree>
    <p:extLst>
      <p:ext uri="{BB962C8B-B14F-4D97-AF65-F5344CB8AC3E}">
        <p14:creationId xmlns:p14="http://schemas.microsoft.com/office/powerpoint/2010/main" val="3680296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838200"/>
          </a:xfrm>
        </p:spPr>
        <p:txBody>
          <a:bodyPr/>
          <a:lstStyle/>
          <a:p>
            <a:r>
              <a:rPr lang="en-US" sz="2600" b="1" dirty="0" smtClean="0"/>
              <a:t>NSTX-U team-members proposed many innovative</a:t>
            </a:r>
            <a:br>
              <a:rPr lang="en-US" sz="2600" b="1" dirty="0" smtClean="0"/>
            </a:br>
            <a:r>
              <a:rPr lang="en-US" sz="2600" b="1" dirty="0" smtClean="0"/>
              <a:t>initiatives to FESAC SPP aligned with NSTX-U missions</a:t>
            </a:r>
            <a:endParaRPr lang="en-US" sz="2600" b="1" dirty="0"/>
          </a:p>
        </p:txBody>
      </p:sp>
      <p:sp>
        <p:nvSpPr>
          <p:cNvPr id="3" name="Content Placeholder 2"/>
          <p:cNvSpPr>
            <a:spLocks noGrp="1"/>
          </p:cNvSpPr>
          <p:nvPr>
            <p:ph idx="1"/>
          </p:nvPr>
        </p:nvSpPr>
        <p:spPr>
          <a:xfrm>
            <a:off x="0" y="1219200"/>
            <a:ext cx="9144000" cy="5181600"/>
          </a:xfrm>
        </p:spPr>
        <p:txBody>
          <a:bodyPr/>
          <a:lstStyle/>
          <a:p>
            <a:pPr marL="346075" indent="-346075">
              <a:lnSpc>
                <a:spcPct val="80000"/>
              </a:lnSpc>
              <a:buFont typeface="+mj-lt"/>
              <a:buAutoNum type="arabicPeriod"/>
            </a:pPr>
            <a:r>
              <a:rPr lang="en-US" sz="2200" b="1" dirty="0" smtClean="0">
                <a:latin typeface="Arial Narrow" panose="020B0606020202030204" pitchFamily="34" charset="0"/>
              </a:rPr>
              <a:t>Menard</a:t>
            </a:r>
            <a:r>
              <a:rPr lang="en-US" sz="2200" dirty="0" smtClean="0">
                <a:latin typeface="Arial Narrow" panose="020B0606020202030204" pitchFamily="34" charset="0"/>
              </a:rPr>
              <a:t>, NSTX-­U</a:t>
            </a:r>
            <a:r>
              <a:rPr lang="en-US" sz="2200" dirty="0">
                <a:latin typeface="Arial Narrow" panose="020B0606020202030204" pitchFamily="34" charset="0"/>
              </a:rPr>
              <a:t>: ST research to accelerate fusion development</a:t>
            </a:r>
          </a:p>
          <a:p>
            <a:pPr marL="346075" indent="-346075">
              <a:lnSpc>
                <a:spcPct val="80000"/>
              </a:lnSpc>
              <a:buFont typeface="+mj-lt"/>
              <a:buAutoNum type="arabicPeriod"/>
            </a:pPr>
            <a:r>
              <a:rPr lang="en-US" sz="2200" b="1" dirty="0" err="1" smtClean="0">
                <a:latin typeface="Arial Narrow" panose="020B0606020202030204" pitchFamily="34" charset="0"/>
              </a:rPr>
              <a:t>Majeski</a:t>
            </a:r>
            <a:r>
              <a:rPr lang="en-US" sz="2200" dirty="0" smtClean="0">
                <a:latin typeface="Arial Narrow" panose="020B0606020202030204" pitchFamily="34" charset="0"/>
              </a:rPr>
              <a:t>, LTX</a:t>
            </a:r>
            <a:r>
              <a:rPr lang="en-US" sz="2200" dirty="0">
                <a:latin typeface="Arial Narrow" panose="020B0606020202030204" pitchFamily="34" charset="0"/>
              </a:rPr>
              <a:t>: Exploring the advantages of liquid lithium </a:t>
            </a:r>
            <a:r>
              <a:rPr lang="en-US" sz="2200" dirty="0" smtClean="0">
                <a:latin typeface="Arial Narrow" panose="020B0606020202030204" pitchFamily="34" charset="0"/>
              </a:rPr>
              <a:t>walls</a:t>
            </a:r>
            <a:endParaRPr lang="en-US" sz="2200" dirty="0">
              <a:latin typeface="Arial Narrow" panose="020B0606020202030204" pitchFamily="34" charset="0"/>
            </a:endParaRPr>
          </a:p>
          <a:p>
            <a:pPr marL="346075" indent="-346075">
              <a:lnSpc>
                <a:spcPct val="80000"/>
              </a:lnSpc>
              <a:buFont typeface="+mj-lt"/>
              <a:buAutoNum type="arabicPeriod"/>
            </a:pPr>
            <a:r>
              <a:rPr lang="en-US" sz="2200" b="1" dirty="0" err="1" smtClean="0">
                <a:latin typeface="Arial Narrow" panose="020B0606020202030204" pitchFamily="34" charset="0"/>
              </a:rPr>
              <a:t>Fonck</a:t>
            </a:r>
            <a:r>
              <a:rPr lang="en-US" sz="2200" dirty="0" smtClean="0">
                <a:latin typeface="Arial Narrow" panose="020B0606020202030204" pitchFamily="34" charset="0"/>
              </a:rPr>
              <a:t>, Initiatives </a:t>
            </a:r>
            <a:r>
              <a:rPr lang="en-US" sz="2200" dirty="0">
                <a:latin typeface="Arial Narrow" panose="020B0606020202030204" pitchFamily="34" charset="0"/>
              </a:rPr>
              <a:t>in non-</a:t>
            </a:r>
            <a:r>
              <a:rPr lang="en-US" sz="2200" dirty="0" smtClean="0">
                <a:latin typeface="Arial Narrow" panose="020B0606020202030204" pitchFamily="34" charset="0"/>
              </a:rPr>
              <a:t>­</a:t>
            </a:r>
            <a:r>
              <a:rPr lang="en-US" sz="2200" dirty="0" err="1" smtClean="0">
                <a:latin typeface="Arial Narrow" panose="020B0606020202030204" pitchFamily="34" charset="0"/>
              </a:rPr>
              <a:t>solenoidal</a:t>
            </a:r>
            <a:r>
              <a:rPr lang="en-US" sz="2200" dirty="0" smtClean="0">
                <a:latin typeface="Arial Narrow" panose="020B0606020202030204" pitchFamily="34" charset="0"/>
              </a:rPr>
              <a:t> </a:t>
            </a:r>
            <a:r>
              <a:rPr lang="en-US" sz="2200" dirty="0">
                <a:latin typeface="Arial Narrow" panose="020B0606020202030204" pitchFamily="34" charset="0"/>
              </a:rPr>
              <a:t>startup and edge stability dynamics at near-</a:t>
            </a:r>
            <a:r>
              <a:rPr lang="en-US" sz="2200" dirty="0" smtClean="0">
                <a:latin typeface="Arial Narrow" panose="020B0606020202030204" pitchFamily="34" charset="0"/>
              </a:rPr>
              <a:t>­unity </a:t>
            </a:r>
            <a:r>
              <a:rPr lang="en-US" sz="2200" dirty="0">
                <a:latin typeface="Arial Narrow" panose="020B0606020202030204" pitchFamily="34" charset="0"/>
              </a:rPr>
              <a:t>aspect ratio in the PEGASUS experiment</a:t>
            </a:r>
          </a:p>
          <a:p>
            <a:pPr marL="346075" indent="-346075">
              <a:lnSpc>
                <a:spcPct val="80000"/>
              </a:lnSpc>
              <a:buFont typeface="+mj-lt"/>
              <a:buAutoNum type="arabicPeriod"/>
            </a:pPr>
            <a:r>
              <a:rPr lang="en-US" sz="2200" b="1" dirty="0">
                <a:latin typeface="Arial Narrow" panose="020B0606020202030204" pitchFamily="34" charset="0"/>
              </a:rPr>
              <a:t>Raman</a:t>
            </a:r>
            <a:r>
              <a:rPr lang="en-US" sz="2200" dirty="0">
                <a:latin typeface="Arial Narrow" panose="020B0606020202030204" pitchFamily="34" charset="0"/>
              </a:rPr>
              <a:t>, Simplifying the ST &amp;</a:t>
            </a:r>
            <a:r>
              <a:rPr lang="en-US" sz="2200" dirty="0" smtClean="0">
                <a:latin typeface="Arial Narrow" panose="020B0606020202030204" pitchFamily="34" charset="0"/>
              </a:rPr>
              <a:t> </a:t>
            </a:r>
            <a:r>
              <a:rPr lang="en-US" sz="2200" dirty="0">
                <a:latin typeface="Arial Narrow" panose="020B0606020202030204" pitchFamily="34" charset="0"/>
              </a:rPr>
              <a:t>AT </a:t>
            </a:r>
            <a:r>
              <a:rPr lang="en-US" sz="2200" dirty="0" smtClean="0">
                <a:latin typeface="Arial Narrow" panose="020B0606020202030204" pitchFamily="34" charset="0"/>
              </a:rPr>
              <a:t>concepts (CT injection fueling/momentum + EBW)</a:t>
            </a:r>
            <a:endParaRPr lang="en-US" sz="2200" dirty="0">
              <a:latin typeface="Arial Narrow" panose="020B0606020202030204" pitchFamily="34" charset="0"/>
            </a:endParaRPr>
          </a:p>
          <a:p>
            <a:pPr marL="346075" indent="-346075">
              <a:lnSpc>
                <a:spcPct val="90000"/>
              </a:lnSpc>
              <a:buFont typeface="+mj-lt"/>
              <a:buAutoNum type="arabicPeriod"/>
            </a:pPr>
            <a:endParaRPr lang="en-US" sz="2000" b="1" dirty="0" smtClean="0">
              <a:latin typeface="Arial Narrow" panose="020B0606020202030204" pitchFamily="34" charset="0"/>
            </a:endParaRPr>
          </a:p>
          <a:p>
            <a:pPr marL="346075" indent="-346075">
              <a:lnSpc>
                <a:spcPct val="80000"/>
              </a:lnSpc>
              <a:buFont typeface="+mj-lt"/>
              <a:buAutoNum type="arabicPeriod"/>
            </a:pPr>
            <a:r>
              <a:rPr lang="en-US" sz="2200" b="1" dirty="0" err="1" smtClean="0">
                <a:latin typeface="Arial Narrow" panose="020B0606020202030204" pitchFamily="34" charset="0"/>
              </a:rPr>
              <a:t>Maingi</a:t>
            </a:r>
            <a:r>
              <a:rPr lang="en-US" sz="2200" dirty="0">
                <a:latin typeface="Arial Narrow" panose="020B0606020202030204" pitchFamily="34" charset="0"/>
              </a:rPr>
              <a:t>, A </a:t>
            </a:r>
            <a:r>
              <a:rPr lang="en-US" sz="2200" dirty="0" smtClean="0">
                <a:latin typeface="Arial Narrow" panose="020B0606020202030204" pitchFamily="34" charset="0"/>
              </a:rPr>
              <a:t>liquid‐metal </a:t>
            </a:r>
            <a:r>
              <a:rPr lang="en-US" sz="2200" dirty="0">
                <a:latin typeface="Arial Narrow" panose="020B0606020202030204" pitchFamily="34" charset="0"/>
              </a:rPr>
              <a:t>plasma-</a:t>
            </a:r>
            <a:r>
              <a:rPr lang="en-US" sz="2200" dirty="0" smtClean="0">
                <a:latin typeface="Arial Narrow" panose="020B0606020202030204" pitchFamily="34" charset="0"/>
              </a:rPr>
              <a:t>­facing-­component </a:t>
            </a:r>
            <a:r>
              <a:rPr lang="en-US" sz="2200" dirty="0">
                <a:latin typeface="Arial Narrow" panose="020B0606020202030204" pitchFamily="34" charset="0"/>
              </a:rPr>
              <a:t>initiative</a:t>
            </a:r>
          </a:p>
          <a:p>
            <a:pPr marL="346075" indent="-346075">
              <a:lnSpc>
                <a:spcPct val="80000"/>
              </a:lnSpc>
              <a:buFont typeface="+mj-lt"/>
              <a:buAutoNum type="arabicPeriod"/>
            </a:pPr>
            <a:r>
              <a:rPr lang="en-US" sz="2200" b="1" dirty="0" err="1">
                <a:latin typeface="Arial Narrow" panose="020B0606020202030204" pitchFamily="34" charset="0"/>
              </a:rPr>
              <a:t>Jaworski</a:t>
            </a:r>
            <a:r>
              <a:rPr lang="en-US" sz="2200" dirty="0">
                <a:latin typeface="Arial Narrow" panose="020B0606020202030204" pitchFamily="34" charset="0"/>
              </a:rPr>
              <a:t>, Liquid metal plasma-</a:t>
            </a:r>
            <a:r>
              <a:rPr lang="en-US" sz="2200" dirty="0" smtClean="0">
                <a:latin typeface="Arial Narrow" panose="020B0606020202030204" pitchFamily="34" charset="0"/>
              </a:rPr>
              <a:t>­material </a:t>
            </a:r>
            <a:r>
              <a:rPr lang="en-US" sz="2200" dirty="0">
                <a:latin typeface="Arial Narrow" panose="020B0606020202030204" pitchFamily="34" charset="0"/>
              </a:rPr>
              <a:t>interaction science and </a:t>
            </a:r>
            <a:r>
              <a:rPr lang="en-US" sz="2200" dirty="0" smtClean="0">
                <a:latin typeface="Arial Narrow" panose="020B0606020202030204" pitchFamily="34" charset="0"/>
              </a:rPr>
              <a:t>component development </a:t>
            </a:r>
            <a:r>
              <a:rPr lang="en-US" sz="2200" dirty="0">
                <a:latin typeface="Arial Narrow" panose="020B0606020202030204" pitchFamily="34" charset="0"/>
              </a:rPr>
              <a:t>toward integrated demonstration</a:t>
            </a:r>
          </a:p>
          <a:p>
            <a:pPr marL="346075" indent="-346075">
              <a:lnSpc>
                <a:spcPct val="80000"/>
              </a:lnSpc>
              <a:buFont typeface="+mj-lt"/>
              <a:buAutoNum type="arabicPeriod"/>
            </a:pPr>
            <a:r>
              <a:rPr lang="en-US" sz="2200" b="1" dirty="0" err="1" smtClean="0">
                <a:latin typeface="Arial Narrow" panose="020B0606020202030204" pitchFamily="34" charset="0"/>
              </a:rPr>
              <a:t>Allain</a:t>
            </a:r>
            <a:r>
              <a:rPr lang="en-US" sz="2200" dirty="0">
                <a:latin typeface="Arial Narrow" panose="020B0606020202030204" pitchFamily="34" charset="0"/>
              </a:rPr>
              <a:t>, Establishing the surface science and engineering of liquid-</a:t>
            </a:r>
            <a:r>
              <a:rPr lang="en-US" sz="2200" dirty="0" smtClean="0">
                <a:latin typeface="Arial Narrow" panose="020B0606020202030204" pitchFamily="34" charset="0"/>
              </a:rPr>
              <a:t>­metal </a:t>
            </a:r>
            <a:r>
              <a:rPr lang="en-US" sz="2200" dirty="0">
                <a:latin typeface="Arial Narrow" panose="020B0606020202030204" pitchFamily="34" charset="0"/>
              </a:rPr>
              <a:t>plasma-</a:t>
            </a:r>
            <a:r>
              <a:rPr lang="en-US" sz="2200" dirty="0" smtClean="0">
                <a:latin typeface="Arial Narrow" panose="020B0606020202030204" pitchFamily="34" charset="0"/>
              </a:rPr>
              <a:t>­facing components</a:t>
            </a:r>
          </a:p>
          <a:p>
            <a:pPr marL="346075" indent="-346075">
              <a:lnSpc>
                <a:spcPct val="90000"/>
              </a:lnSpc>
              <a:buFont typeface="+mj-lt"/>
              <a:buAutoNum type="arabicPeriod"/>
            </a:pPr>
            <a:endParaRPr lang="en-US" sz="1600" b="1" dirty="0" smtClean="0">
              <a:latin typeface="Arial Narrow" panose="020B0606020202030204" pitchFamily="34" charset="0"/>
            </a:endParaRPr>
          </a:p>
          <a:p>
            <a:pPr marL="346075" indent="-346075">
              <a:lnSpc>
                <a:spcPct val="80000"/>
              </a:lnSpc>
              <a:buFont typeface="+mj-lt"/>
              <a:buAutoNum type="arabicPeriod"/>
            </a:pPr>
            <a:r>
              <a:rPr lang="en-US" sz="2200" b="1" dirty="0" err="1" smtClean="0">
                <a:latin typeface="Arial Narrow" panose="020B0606020202030204" pitchFamily="34" charset="0"/>
              </a:rPr>
              <a:t>Podestá</a:t>
            </a:r>
            <a:r>
              <a:rPr lang="en-US" sz="2200" dirty="0" smtClean="0">
                <a:latin typeface="Arial Narrow" panose="020B0606020202030204" pitchFamily="34" charset="0"/>
              </a:rPr>
              <a:t>, </a:t>
            </a:r>
            <a:r>
              <a:rPr lang="en-US" sz="2200" dirty="0">
                <a:latin typeface="Arial Narrow" panose="020B0606020202030204" pitchFamily="34" charset="0"/>
              </a:rPr>
              <a:t>Development of tools for understanding, predicting and controlling </a:t>
            </a:r>
            <a:r>
              <a:rPr lang="en-US" sz="2200" dirty="0" err="1">
                <a:latin typeface="Arial Narrow" panose="020B0606020202030204" pitchFamily="34" charset="0"/>
              </a:rPr>
              <a:t>fast­ion‐driven</a:t>
            </a:r>
            <a:r>
              <a:rPr lang="en-US" sz="2200" dirty="0">
                <a:latin typeface="Arial Narrow" panose="020B0606020202030204" pitchFamily="34" charset="0"/>
              </a:rPr>
              <a:t> instabilities in burning plasmas</a:t>
            </a:r>
          </a:p>
          <a:p>
            <a:pPr marL="346075" indent="-346075">
              <a:lnSpc>
                <a:spcPct val="80000"/>
              </a:lnSpc>
              <a:buFont typeface="+mj-lt"/>
              <a:buAutoNum type="arabicPeriod"/>
            </a:pPr>
            <a:r>
              <a:rPr lang="en-US" sz="2200" b="1" dirty="0" err="1">
                <a:latin typeface="Arial Narrow" panose="020B0606020202030204" pitchFamily="34" charset="0"/>
              </a:rPr>
              <a:t>Sabbagh</a:t>
            </a:r>
            <a:r>
              <a:rPr lang="en-US" sz="2200" dirty="0">
                <a:latin typeface="Arial Narrow" panose="020B0606020202030204" pitchFamily="34" charset="0"/>
              </a:rPr>
              <a:t>, Critical need for disruption prediction, avoidance, mitigation in </a:t>
            </a:r>
            <a:r>
              <a:rPr lang="en-US" sz="2200" dirty="0" err="1">
                <a:latin typeface="Arial Narrow" panose="020B0606020202030204" pitchFamily="34" charset="0"/>
              </a:rPr>
              <a:t>tokamaks</a:t>
            </a:r>
            <a:endParaRPr lang="en-US" sz="2200" dirty="0">
              <a:latin typeface="Arial Narrow" panose="020B0606020202030204" pitchFamily="34" charset="0"/>
            </a:endParaRPr>
          </a:p>
          <a:p>
            <a:pPr marL="346075" indent="-346075">
              <a:lnSpc>
                <a:spcPct val="80000"/>
              </a:lnSpc>
              <a:buFont typeface="+mj-lt"/>
              <a:buAutoNum type="arabicPeriod"/>
            </a:pPr>
            <a:r>
              <a:rPr lang="en-US" sz="2200" b="1" dirty="0" smtClean="0">
                <a:latin typeface="Arial Narrow" panose="020B0606020202030204" pitchFamily="34" charset="0"/>
              </a:rPr>
              <a:t>Crocker </a:t>
            </a:r>
            <a:r>
              <a:rPr lang="en-US" sz="2200" b="1" dirty="0">
                <a:latin typeface="Arial Narrow" panose="020B0606020202030204" pitchFamily="34" charset="0"/>
              </a:rPr>
              <a:t>/ </a:t>
            </a:r>
            <a:r>
              <a:rPr lang="en-US" sz="2200" b="1" dirty="0" err="1">
                <a:latin typeface="Arial Narrow" panose="020B0606020202030204" pitchFamily="34" charset="0"/>
              </a:rPr>
              <a:t>Guttenfelder</a:t>
            </a:r>
            <a:r>
              <a:rPr lang="en-US" sz="2200" dirty="0">
                <a:latin typeface="Arial Narrow" panose="020B0606020202030204" pitchFamily="34" charset="0"/>
              </a:rPr>
              <a:t>, Validating electromagnetic turbulence and transport effects for burning plasmas</a:t>
            </a:r>
          </a:p>
          <a:p>
            <a:pPr marL="0" indent="0">
              <a:lnSpc>
                <a:spcPct val="90000"/>
              </a:lnSpc>
              <a:buNone/>
            </a:pPr>
            <a:endParaRPr lang="en-US" sz="2200" dirty="0">
              <a:latin typeface="Arial Narrow" panose="020B0606020202030204" pitchFamily="34" charset="0"/>
            </a:endParaRPr>
          </a:p>
          <a:p>
            <a:endParaRPr lang="en-US" sz="2000" dirty="0"/>
          </a:p>
        </p:txBody>
      </p:sp>
      <p:sp>
        <p:nvSpPr>
          <p:cNvPr id="7" name="TextBox 6"/>
          <p:cNvSpPr txBox="1"/>
          <p:nvPr/>
        </p:nvSpPr>
        <p:spPr>
          <a:xfrm>
            <a:off x="4191000" y="914400"/>
            <a:ext cx="718466" cy="338554"/>
          </a:xfrm>
          <a:prstGeom prst="rect">
            <a:avLst/>
          </a:prstGeom>
          <a:noFill/>
        </p:spPr>
        <p:txBody>
          <a:bodyPr wrap="none" rtlCol="0">
            <a:spAutoFit/>
          </a:bodyPr>
          <a:lstStyle/>
          <a:p>
            <a:r>
              <a:rPr lang="en-US" sz="1600" b="1" i="0" u="sng" dirty="0" smtClean="0">
                <a:solidFill>
                  <a:srgbClr val="FF0000"/>
                </a:solidFill>
              </a:rPr>
              <a:t>FNSF</a:t>
            </a:r>
            <a:endParaRPr lang="en-US" sz="1600" b="1" i="0" u="sng" dirty="0">
              <a:solidFill>
                <a:srgbClr val="FF0000"/>
              </a:solidFill>
            </a:endParaRPr>
          </a:p>
        </p:txBody>
      </p:sp>
      <p:sp>
        <p:nvSpPr>
          <p:cNvPr id="11" name="TextBox 10"/>
          <p:cNvSpPr txBox="1"/>
          <p:nvPr/>
        </p:nvSpPr>
        <p:spPr>
          <a:xfrm>
            <a:off x="2667000" y="4648200"/>
            <a:ext cx="3730508" cy="338554"/>
          </a:xfrm>
          <a:prstGeom prst="rect">
            <a:avLst/>
          </a:prstGeom>
          <a:noFill/>
        </p:spPr>
        <p:txBody>
          <a:bodyPr wrap="none" rtlCol="0">
            <a:spAutoFit/>
          </a:bodyPr>
          <a:lstStyle/>
          <a:p>
            <a:r>
              <a:rPr lang="en-US" sz="1600" b="1" i="0" u="sng" dirty="0" smtClean="0">
                <a:solidFill>
                  <a:srgbClr val="FF0000"/>
                </a:solidFill>
              </a:rPr>
              <a:t>Burning plasmas, discovery science</a:t>
            </a:r>
            <a:endParaRPr lang="en-US" sz="1600" b="1" i="0" u="sng" dirty="0">
              <a:solidFill>
                <a:srgbClr val="FF0000"/>
              </a:solidFill>
            </a:endParaRPr>
          </a:p>
        </p:txBody>
      </p:sp>
      <p:sp>
        <p:nvSpPr>
          <p:cNvPr id="12" name="TextBox 11"/>
          <p:cNvSpPr txBox="1"/>
          <p:nvPr/>
        </p:nvSpPr>
        <p:spPr>
          <a:xfrm>
            <a:off x="4258604" y="2895600"/>
            <a:ext cx="550151" cy="338554"/>
          </a:xfrm>
          <a:prstGeom prst="rect">
            <a:avLst/>
          </a:prstGeom>
          <a:noFill/>
        </p:spPr>
        <p:txBody>
          <a:bodyPr wrap="none" rtlCol="0">
            <a:spAutoFit/>
          </a:bodyPr>
          <a:lstStyle/>
          <a:p>
            <a:r>
              <a:rPr lang="en-US" sz="1600" b="1" i="0" u="sng" dirty="0" smtClean="0">
                <a:solidFill>
                  <a:srgbClr val="FF0000"/>
                </a:solidFill>
              </a:rPr>
              <a:t>PMI</a:t>
            </a:r>
            <a:endParaRPr lang="en-US" sz="1600" b="1" i="0" u="sng" dirty="0">
              <a:solidFill>
                <a:srgbClr val="FF0000"/>
              </a:solidFill>
            </a:endParaRPr>
          </a:p>
        </p:txBody>
      </p:sp>
    </p:spTree>
    <p:extLst>
      <p:ext uri="{BB962C8B-B14F-4D97-AF65-F5344CB8AC3E}">
        <p14:creationId xmlns:p14="http://schemas.microsoft.com/office/powerpoint/2010/main" val="426512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elements of LLNL collaboration are funded by FES via LAB 12-03 and ECRP, and by LLNL LDRD</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dirty="0">
                <a:solidFill>
                  <a:srgbClr val="000000"/>
                </a:solidFill>
              </a:rPr>
              <a:t>SOL and Divertor physics </a:t>
            </a:r>
          </a:p>
          <a:p>
            <a:pPr marL="914345" lvl="1" indent="-457200"/>
            <a:r>
              <a:rPr lang="en-US" sz="2200" dirty="0">
                <a:solidFill>
                  <a:srgbClr val="000000"/>
                </a:solidFill>
              </a:rPr>
              <a:t>Snowflake </a:t>
            </a:r>
            <a:r>
              <a:rPr lang="en-US" sz="2200" dirty="0" smtClean="0">
                <a:solidFill>
                  <a:srgbClr val="000000"/>
                </a:solidFill>
              </a:rPr>
              <a:t>divertor</a:t>
            </a:r>
            <a:endParaRPr lang="en-US" sz="2200" dirty="0">
              <a:solidFill>
                <a:srgbClr val="000000"/>
              </a:solidFill>
            </a:endParaRPr>
          </a:p>
          <a:p>
            <a:pPr marL="914345" lvl="1" indent="-457200"/>
            <a:r>
              <a:rPr lang="en-US" sz="2200" dirty="0">
                <a:solidFill>
                  <a:srgbClr val="000000"/>
                </a:solidFill>
              </a:rPr>
              <a:t>Radiative (detached) divertor </a:t>
            </a:r>
            <a:r>
              <a:rPr lang="en-US" sz="2200" dirty="0" smtClean="0">
                <a:solidFill>
                  <a:srgbClr val="000000"/>
                </a:solidFill>
              </a:rPr>
              <a:t>and divertor control </a:t>
            </a:r>
            <a:endParaRPr lang="en-US" sz="2200" dirty="0">
              <a:solidFill>
                <a:srgbClr val="000000"/>
              </a:solidFill>
            </a:endParaRPr>
          </a:p>
          <a:p>
            <a:pPr marL="914345" lvl="1" indent="-457200"/>
            <a:r>
              <a:rPr lang="en-US" sz="2200" dirty="0">
                <a:solidFill>
                  <a:srgbClr val="000000"/>
                </a:solidFill>
              </a:rPr>
              <a:t>SOL and divertor transport and radiation, particle balance, fueling, </a:t>
            </a:r>
            <a:r>
              <a:rPr lang="en-US" sz="2200" dirty="0" err="1">
                <a:solidFill>
                  <a:srgbClr val="000000"/>
                </a:solidFill>
              </a:rPr>
              <a:t>cryo</a:t>
            </a:r>
            <a:r>
              <a:rPr lang="en-US" sz="2200" dirty="0">
                <a:solidFill>
                  <a:srgbClr val="000000"/>
                </a:solidFill>
              </a:rPr>
              <a:t>-pumping</a:t>
            </a:r>
          </a:p>
          <a:p>
            <a:pPr marL="514295" indent="-457200">
              <a:buFont typeface="+mj-lt"/>
              <a:buAutoNum type="arabicPeriod"/>
            </a:pPr>
            <a:r>
              <a:rPr lang="en-US" b="1" dirty="0">
                <a:solidFill>
                  <a:srgbClr val="000000"/>
                </a:solidFill>
              </a:rPr>
              <a:t>Plasma-surface </a:t>
            </a:r>
            <a:r>
              <a:rPr lang="en-US" b="1" dirty="0" smtClean="0">
                <a:solidFill>
                  <a:srgbClr val="000000"/>
                </a:solidFill>
              </a:rPr>
              <a:t>interactions and material migration</a:t>
            </a:r>
            <a:endParaRPr lang="en-US" b="1" dirty="0">
              <a:solidFill>
                <a:srgbClr val="000000"/>
              </a:solidFill>
            </a:endParaRPr>
          </a:p>
          <a:p>
            <a:pPr marL="800045" lvl="1"/>
            <a:r>
              <a:rPr lang="en-US" sz="2200" dirty="0">
                <a:solidFill>
                  <a:srgbClr val="000000"/>
                </a:solidFill>
              </a:rPr>
              <a:t>Divertor and wall recycling</a:t>
            </a:r>
          </a:p>
          <a:p>
            <a:pPr marL="800045" lvl="1"/>
            <a:r>
              <a:rPr lang="en-US" sz="2200" dirty="0" smtClean="0">
                <a:solidFill>
                  <a:srgbClr val="000000"/>
                </a:solidFill>
              </a:rPr>
              <a:t>Divertor </a:t>
            </a:r>
            <a:r>
              <a:rPr lang="en-US" sz="2200" dirty="0">
                <a:solidFill>
                  <a:srgbClr val="000000"/>
                </a:solidFill>
              </a:rPr>
              <a:t>and </a:t>
            </a:r>
            <a:r>
              <a:rPr lang="en-US" sz="2200" dirty="0" smtClean="0">
                <a:solidFill>
                  <a:srgbClr val="000000"/>
                </a:solidFill>
              </a:rPr>
              <a:t>wall erosion and sources</a:t>
            </a:r>
          </a:p>
          <a:p>
            <a:pPr marL="800045" lvl="1"/>
            <a:r>
              <a:rPr lang="en-US" sz="2200" dirty="0" smtClean="0">
                <a:solidFill>
                  <a:srgbClr val="000000"/>
                </a:solidFill>
              </a:rPr>
              <a:t>Mixed</a:t>
            </a:r>
            <a:r>
              <a:rPr lang="en-US" sz="2200" dirty="0">
                <a:solidFill>
                  <a:srgbClr val="000000"/>
                </a:solidFill>
              </a:rPr>
              <a:t>-material interactions (</a:t>
            </a:r>
            <a:r>
              <a:rPr lang="en-US" sz="2200" dirty="0" smtClean="0">
                <a:solidFill>
                  <a:srgbClr val="000000"/>
                </a:solidFill>
              </a:rPr>
              <a:t>Li, B, C, O, Mo, W)</a:t>
            </a:r>
            <a:endParaRPr lang="en-US" sz="2200" dirty="0">
              <a:solidFill>
                <a:srgbClr val="000000"/>
              </a:solidFill>
            </a:endParaRPr>
          </a:p>
          <a:p>
            <a:pPr marL="514295" indent="-457200">
              <a:buFont typeface="+mj-lt"/>
              <a:buAutoNum type="arabicPeriod"/>
            </a:pPr>
            <a:r>
              <a:rPr lang="en-US" b="1" dirty="0" smtClean="0">
                <a:solidFill>
                  <a:srgbClr val="000000"/>
                </a:solidFill>
              </a:rPr>
              <a:t>Core </a:t>
            </a:r>
            <a:r>
              <a:rPr lang="en-US" b="1" dirty="0">
                <a:solidFill>
                  <a:srgbClr val="000000"/>
                </a:solidFill>
              </a:rPr>
              <a:t>impurity transport</a:t>
            </a:r>
          </a:p>
          <a:p>
            <a:pPr marL="800045" lvl="1"/>
            <a:r>
              <a:rPr lang="en-US" sz="2200" dirty="0">
                <a:solidFill>
                  <a:srgbClr val="000000"/>
                </a:solidFill>
              </a:rPr>
              <a:t>Low and high-Z impurity transport and particle </a:t>
            </a:r>
            <a:r>
              <a:rPr lang="en-US" sz="2200" dirty="0" smtClean="0">
                <a:solidFill>
                  <a:srgbClr val="000000"/>
                </a:solidFill>
              </a:rPr>
              <a:t>balance</a:t>
            </a:r>
          </a:p>
          <a:p>
            <a:pPr marL="1200095" lvl="2"/>
            <a:r>
              <a:rPr lang="en-US" sz="2000" dirty="0" smtClean="0">
                <a:solidFill>
                  <a:srgbClr val="000000"/>
                </a:solidFill>
              </a:rPr>
              <a:t>Laser blow-off impurity injector</a:t>
            </a:r>
            <a:endParaRPr lang="en-US" sz="2000" dirty="0">
              <a:solidFill>
                <a:srgbClr val="000000"/>
              </a:solidFill>
            </a:endParaRPr>
          </a:p>
          <a:p>
            <a:endParaRPr lang="en-US" dirty="0"/>
          </a:p>
        </p:txBody>
      </p:sp>
      <p:sp>
        <p:nvSpPr>
          <p:cNvPr id="5" name="Rectangle 4"/>
          <p:cNvSpPr/>
          <p:nvPr/>
        </p:nvSpPr>
        <p:spPr>
          <a:xfrm>
            <a:off x="7848600" y="1295400"/>
            <a:ext cx="1249448"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LAB12-03</a:t>
            </a:r>
            <a:endParaRPr lang="en-US" sz="1800" i="0" dirty="0">
              <a:solidFill>
                <a:srgbClr val="000000"/>
              </a:solidFill>
              <a:latin typeface="Helvetica" pitchFamily="-84" charset="0"/>
              <a:cs typeface="Arial" pitchFamily="34" charset="0"/>
            </a:endParaRPr>
          </a:p>
        </p:txBody>
      </p:sp>
      <p:sp>
        <p:nvSpPr>
          <p:cNvPr id="7" name="Rectangle 6"/>
          <p:cNvSpPr/>
          <p:nvPr/>
        </p:nvSpPr>
        <p:spPr>
          <a:xfrm>
            <a:off x="7848600" y="3581400"/>
            <a:ext cx="1249448"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LAB12-03</a:t>
            </a:r>
            <a:endParaRPr lang="en-US" sz="1800" i="0" dirty="0">
              <a:solidFill>
                <a:srgbClr val="000000"/>
              </a:solidFill>
              <a:latin typeface="Helvetica" pitchFamily="-84" charset="0"/>
              <a:cs typeface="Arial" pitchFamily="34" charset="0"/>
            </a:endParaRPr>
          </a:p>
        </p:txBody>
      </p:sp>
      <p:sp>
        <p:nvSpPr>
          <p:cNvPr id="8" name="Rectangle 7"/>
          <p:cNvSpPr/>
          <p:nvPr/>
        </p:nvSpPr>
        <p:spPr>
          <a:xfrm>
            <a:off x="6248400" y="4876800"/>
            <a:ext cx="1249448"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LAB12-03</a:t>
            </a:r>
            <a:endParaRPr lang="en-US" sz="1800" i="0" dirty="0">
              <a:solidFill>
                <a:srgbClr val="000000"/>
              </a:solidFill>
              <a:latin typeface="Helvetica" pitchFamily="-84" charset="0"/>
              <a:cs typeface="Arial" pitchFamily="34" charset="0"/>
            </a:endParaRPr>
          </a:p>
        </p:txBody>
      </p:sp>
      <p:sp>
        <p:nvSpPr>
          <p:cNvPr id="9" name="Rectangle 8"/>
          <p:cNvSpPr/>
          <p:nvPr/>
        </p:nvSpPr>
        <p:spPr>
          <a:xfrm>
            <a:off x="6934200" y="1295400"/>
            <a:ext cx="825992"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ECRP</a:t>
            </a:r>
            <a:endParaRPr lang="en-US" sz="1800" i="0" dirty="0">
              <a:solidFill>
                <a:srgbClr val="000000"/>
              </a:solidFill>
              <a:latin typeface="Helvetica" pitchFamily="-84" charset="0"/>
              <a:cs typeface="Arial" pitchFamily="34" charset="0"/>
            </a:endParaRPr>
          </a:p>
        </p:txBody>
      </p:sp>
      <p:sp>
        <p:nvSpPr>
          <p:cNvPr id="10" name="Rectangle 9"/>
          <p:cNvSpPr/>
          <p:nvPr/>
        </p:nvSpPr>
        <p:spPr>
          <a:xfrm>
            <a:off x="7656674" y="4876800"/>
            <a:ext cx="1475547"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LLNL LDRD</a:t>
            </a:r>
            <a:endParaRPr lang="en-US" sz="1800" i="0" dirty="0">
              <a:solidFill>
                <a:srgbClr val="000000"/>
              </a:solidFill>
              <a:latin typeface="Helvetica" pitchFamily="-84" charset="0"/>
              <a:cs typeface="Arial" pitchFamily="34" charset="0"/>
            </a:endParaRPr>
          </a:p>
        </p:txBody>
      </p:sp>
      <p:sp>
        <p:nvSpPr>
          <p:cNvPr id="11"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5</a:t>
            </a:fld>
            <a:endParaRPr lang="en-US" dirty="0" smtClean="0">
              <a:solidFill>
                <a:srgbClr val="3333CC"/>
              </a:solidFill>
            </a:endParaRPr>
          </a:p>
        </p:txBody>
      </p:sp>
    </p:spTree>
    <p:extLst>
      <p:ext uri="{BB962C8B-B14F-4D97-AF65-F5344CB8AC3E}">
        <p14:creationId xmlns:p14="http://schemas.microsoft.com/office/powerpoint/2010/main" val="1512219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NSTX-U missions aligned with FESAC SPP report</a:t>
            </a:r>
            <a:endParaRPr lang="en-US" sz="2800" b="1" dirty="0"/>
          </a:p>
        </p:txBody>
      </p:sp>
      <p:sp>
        <p:nvSpPr>
          <p:cNvPr id="3" name="Content Placeholder 2"/>
          <p:cNvSpPr>
            <a:spLocks noGrp="1"/>
          </p:cNvSpPr>
          <p:nvPr>
            <p:ph idx="1"/>
          </p:nvPr>
        </p:nvSpPr>
        <p:spPr>
          <a:xfrm>
            <a:off x="170785" y="1272804"/>
            <a:ext cx="8897015" cy="5204196"/>
          </a:xfrm>
        </p:spPr>
        <p:txBody>
          <a:bodyPr/>
          <a:lstStyle/>
          <a:p>
            <a:pPr>
              <a:lnSpc>
                <a:spcPct val="95000"/>
              </a:lnSpc>
            </a:pPr>
            <a:r>
              <a:rPr lang="en-US" sz="2400" dirty="0" smtClean="0"/>
              <a:t>“The </a:t>
            </a:r>
            <a:r>
              <a:rPr lang="en-US" sz="2400" dirty="0"/>
              <a:t>primary mission of the NSTX-U subprogram </a:t>
            </a:r>
            <a:r>
              <a:rPr lang="en-US" sz="2400" dirty="0" smtClean="0"/>
              <a:t>element is </a:t>
            </a:r>
            <a:r>
              <a:rPr lang="en-US" sz="2400" dirty="0"/>
              <a:t>to evaluate the potential of the low-aspect </a:t>
            </a:r>
            <a:r>
              <a:rPr lang="en-US" sz="2400" dirty="0" smtClean="0"/>
              <a:t>ratio </a:t>
            </a:r>
            <a:r>
              <a:rPr lang="en-US" sz="2400" dirty="0" err="1" smtClean="0"/>
              <a:t>tokamak</a:t>
            </a:r>
            <a:r>
              <a:rPr lang="en-US" sz="2400" dirty="0"/>
              <a:t>, or spherical torus, to achieve the sustained </a:t>
            </a:r>
            <a:r>
              <a:rPr lang="en-US" sz="2400" dirty="0" smtClean="0"/>
              <a:t>high performance </a:t>
            </a:r>
            <a:r>
              <a:rPr lang="en-US" sz="2400" dirty="0"/>
              <a:t>required for a </a:t>
            </a:r>
            <a:r>
              <a:rPr lang="en-US" sz="2400" dirty="0" smtClean="0"/>
              <a:t>FNSF.”</a:t>
            </a:r>
            <a:endParaRPr lang="en-US" sz="2400" dirty="0"/>
          </a:p>
          <a:p>
            <a:pPr>
              <a:lnSpc>
                <a:spcPct val="95000"/>
              </a:lnSpc>
            </a:pPr>
            <a:endParaRPr lang="en-US" sz="800" dirty="0" smtClean="0"/>
          </a:p>
          <a:p>
            <a:pPr>
              <a:lnSpc>
                <a:spcPct val="95000"/>
              </a:lnSpc>
            </a:pPr>
            <a:r>
              <a:rPr lang="en-US" sz="2400" dirty="0"/>
              <a:t>“Innovative plasma-material-interaction (PMI) solutions are another important element of this program”</a:t>
            </a:r>
          </a:p>
          <a:p>
            <a:pPr>
              <a:lnSpc>
                <a:spcPct val="95000"/>
              </a:lnSpc>
            </a:pPr>
            <a:endParaRPr lang="en-US" sz="800" dirty="0" smtClean="0"/>
          </a:p>
          <a:p>
            <a:pPr>
              <a:lnSpc>
                <a:spcPct val="95000"/>
              </a:lnSpc>
            </a:pPr>
            <a:r>
              <a:rPr lang="en-US" sz="2400" dirty="0" smtClean="0"/>
              <a:t>“ITER-relevant </a:t>
            </a:r>
            <a:r>
              <a:rPr lang="en-US" sz="2400" dirty="0"/>
              <a:t>research on NSTX-U includes energetic </a:t>
            </a:r>
            <a:r>
              <a:rPr lang="en-US" sz="2400" dirty="0" smtClean="0"/>
              <a:t>particle behavior </a:t>
            </a:r>
            <a:r>
              <a:rPr lang="en-US" sz="2400" dirty="0"/>
              <a:t>and high-beta disruption </a:t>
            </a:r>
            <a:r>
              <a:rPr lang="en-US" sz="2400" dirty="0" smtClean="0"/>
              <a:t>control”</a:t>
            </a:r>
          </a:p>
          <a:p>
            <a:pPr marL="228600" indent="-228600">
              <a:lnSpc>
                <a:spcPct val="95000"/>
              </a:lnSpc>
            </a:pPr>
            <a:endParaRPr lang="en-US" sz="800" dirty="0" smtClean="0"/>
          </a:p>
          <a:p>
            <a:pPr marL="228600" indent="-228600">
              <a:lnSpc>
                <a:spcPct val="95000"/>
              </a:lnSpc>
            </a:pPr>
            <a:r>
              <a:rPr lang="en-US" sz="2400" dirty="0" smtClean="0"/>
              <a:t>“NSTX-U </a:t>
            </a:r>
            <a:r>
              <a:rPr lang="en-US" sz="2400" dirty="0"/>
              <a:t>should primarily focus on resolving the technical issues underpinning the FNSF-ST design.”</a:t>
            </a:r>
          </a:p>
          <a:p>
            <a:pPr marL="628650" lvl="1" indent="-228600">
              <a:lnSpc>
                <a:spcPct val="95000"/>
              </a:lnSpc>
            </a:pPr>
            <a:r>
              <a:rPr lang="en-US" sz="2000" dirty="0"/>
              <a:t>“Key issues: non-</a:t>
            </a:r>
            <a:r>
              <a:rPr lang="en-US" sz="2000" dirty="0" err="1"/>
              <a:t>solenoidal</a:t>
            </a:r>
            <a:r>
              <a:rPr lang="en-US" sz="2000" dirty="0"/>
              <a:t> startup, sustainment of the plasma current, and scaling of confinement with </a:t>
            </a:r>
            <a:r>
              <a:rPr lang="en-US" sz="2000" dirty="0" err="1"/>
              <a:t>collisionality</a:t>
            </a:r>
            <a:r>
              <a:rPr lang="en-US" sz="2000" dirty="0"/>
              <a:t>.”</a:t>
            </a:r>
          </a:p>
          <a:p>
            <a:pPr marL="628650" lvl="1" indent="-228600">
              <a:lnSpc>
                <a:spcPct val="95000"/>
              </a:lnSpc>
            </a:pPr>
            <a:r>
              <a:rPr lang="en-US" sz="2000" dirty="0"/>
              <a:t>LTX, Pegasus: important support for PMI and current initiation</a:t>
            </a:r>
          </a:p>
          <a:p>
            <a:pPr marL="228600" indent="-228600">
              <a:lnSpc>
                <a:spcPct val="95000"/>
              </a:lnSpc>
            </a:pPr>
            <a:endParaRPr lang="en-US" sz="2400" dirty="0" smtClean="0"/>
          </a:p>
        </p:txBody>
      </p:sp>
      <p:sp>
        <p:nvSpPr>
          <p:cNvPr id="4" name="TextBox 3"/>
          <p:cNvSpPr txBox="1"/>
          <p:nvPr/>
        </p:nvSpPr>
        <p:spPr>
          <a:xfrm>
            <a:off x="3200400" y="914400"/>
            <a:ext cx="2775119" cy="369332"/>
          </a:xfrm>
          <a:prstGeom prst="rect">
            <a:avLst/>
          </a:prstGeom>
          <a:noFill/>
        </p:spPr>
        <p:txBody>
          <a:bodyPr wrap="none" rtlCol="0">
            <a:spAutoFit/>
          </a:bodyPr>
          <a:lstStyle/>
          <a:p>
            <a:r>
              <a:rPr lang="en-US" sz="1800" i="0" u="sng" dirty="0" smtClean="0">
                <a:solidFill>
                  <a:srgbClr val="FF0000"/>
                </a:solidFill>
              </a:rPr>
              <a:t>Quotes from the report:</a:t>
            </a:r>
            <a:endParaRPr lang="en-US" sz="1800" i="0" u="sng" dirty="0">
              <a:solidFill>
                <a:srgbClr val="FF0000"/>
              </a:solidFill>
            </a:endParaRPr>
          </a:p>
        </p:txBody>
      </p:sp>
    </p:spTree>
    <p:extLst>
      <p:ext uri="{BB962C8B-B14F-4D97-AF65-F5344CB8AC3E}">
        <p14:creationId xmlns:p14="http://schemas.microsoft.com/office/powerpoint/2010/main" val="3389051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838200"/>
          </a:xfrm>
        </p:spPr>
        <p:txBody>
          <a:bodyPr/>
          <a:lstStyle/>
          <a:p>
            <a:r>
              <a:rPr lang="en-US" sz="3600" b="1" dirty="0" smtClean="0"/>
              <a:t>FESAC SPP Report Priorities:</a:t>
            </a:r>
            <a:endParaRPr lang="en-US" sz="3600" b="1" dirty="0"/>
          </a:p>
        </p:txBody>
      </p:sp>
      <p:sp>
        <p:nvSpPr>
          <p:cNvPr id="3" name="Content Placeholder 2"/>
          <p:cNvSpPr>
            <a:spLocks noGrp="1"/>
          </p:cNvSpPr>
          <p:nvPr>
            <p:ph idx="1"/>
          </p:nvPr>
        </p:nvSpPr>
        <p:spPr>
          <a:xfrm>
            <a:off x="200024" y="914400"/>
            <a:ext cx="8734426" cy="5600701"/>
          </a:xfrm>
        </p:spPr>
        <p:txBody>
          <a:bodyPr/>
          <a:lstStyle/>
          <a:p>
            <a:pPr marL="0" indent="0">
              <a:lnSpc>
                <a:spcPct val="90000"/>
              </a:lnSpc>
              <a:buNone/>
            </a:pPr>
            <a:r>
              <a:rPr lang="en-US" sz="2200" b="1" dirty="0">
                <a:latin typeface="Arial" panose="020B0604020202020204" pitchFamily="34" charset="0"/>
                <a:cs typeface="Arial" panose="020B0604020202020204" pitchFamily="34" charset="0"/>
              </a:rPr>
              <a:t>Tier </a:t>
            </a:r>
            <a:r>
              <a:rPr lang="en-US" sz="2200" b="1" dirty="0" smtClean="0">
                <a:latin typeface="Arial" panose="020B0604020202020204" pitchFamily="34" charset="0"/>
                <a:cs typeface="Arial" panose="020B0604020202020204" pitchFamily="34" charset="0"/>
              </a:rPr>
              <a:t>1</a:t>
            </a:r>
          </a:p>
          <a:p>
            <a:pPr marL="514350" lvl="1">
              <a:lnSpc>
                <a:spcPct val="90000"/>
              </a:lnSpc>
              <a:buFont typeface="Wingdings" panose="05000000000000000000" pitchFamily="2" charset="2"/>
              <a:buChar char="§"/>
            </a:pPr>
            <a:r>
              <a:rPr lang="en-US" sz="1800" b="1" u="sng" dirty="0" smtClean="0">
                <a:latin typeface="Arial" panose="020B0604020202020204" pitchFamily="34" charset="0"/>
                <a:cs typeface="Arial" panose="020B0604020202020204" pitchFamily="34" charset="0"/>
              </a:rPr>
              <a:t>Control </a:t>
            </a:r>
            <a:r>
              <a:rPr lang="en-US" sz="1800" b="1" u="sng" dirty="0">
                <a:latin typeface="Arial" panose="020B0604020202020204" pitchFamily="34" charset="0"/>
                <a:cs typeface="Arial" panose="020B0604020202020204" pitchFamily="34" charset="0"/>
              </a:rPr>
              <a:t>of deleterious transient events</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This Initiative </a:t>
            </a:r>
            <a:r>
              <a:rPr lang="en-US" sz="1800" dirty="0" smtClean="0">
                <a:latin typeface="Arial" panose="020B0604020202020204" pitchFamily="34" charset="0"/>
                <a:cs typeface="Arial" panose="020B0604020202020204" pitchFamily="34" charset="0"/>
              </a:rPr>
              <a:t>combines experimental</a:t>
            </a:r>
            <a:r>
              <a:rPr lang="en-US" sz="1800" dirty="0">
                <a:latin typeface="Arial" panose="020B0604020202020204" pitchFamily="34" charset="0"/>
                <a:cs typeface="Arial" panose="020B0604020202020204" pitchFamily="34" charset="0"/>
              </a:rPr>
              <a:t>, theoretical, and simulation research to understand highly damaging transients and minimize their occurrence in ITER-scale </a:t>
            </a:r>
            <a:r>
              <a:rPr lang="en-US" sz="1800" dirty="0" smtClean="0">
                <a:latin typeface="Arial" panose="020B0604020202020204" pitchFamily="34" charset="0"/>
                <a:cs typeface="Arial" panose="020B0604020202020204" pitchFamily="34" charset="0"/>
              </a:rPr>
              <a:t>systems.</a:t>
            </a:r>
          </a:p>
          <a:p>
            <a:pPr marL="514350" lvl="1">
              <a:lnSpc>
                <a:spcPct val="90000"/>
              </a:lnSpc>
              <a:buFont typeface="Wingdings" panose="05000000000000000000" pitchFamily="2" charset="2"/>
              <a:buChar char="§"/>
            </a:pPr>
            <a:r>
              <a:rPr lang="en-US" sz="1800" b="1" u="sng" dirty="0" smtClean="0">
                <a:latin typeface="Arial" panose="020B0604020202020204" pitchFamily="34" charset="0"/>
                <a:cs typeface="Arial" panose="020B0604020202020204" pitchFamily="34" charset="0"/>
              </a:rPr>
              <a:t>Taming </a:t>
            </a:r>
            <a:r>
              <a:rPr lang="en-US" sz="1800" b="1" u="sng" dirty="0">
                <a:latin typeface="Arial" panose="020B0604020202020204" pitchFamily="34" charset="0"/>
                <a:cs typeface="Arial" panose="020B0604020202020204" pitchFamily="34" charset="0"/>
              </a:rPr>
              <a:t>the plasma-material interface</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This Initiative </a:t>
            </a:r>
            <a:r>
              <a:rPr lang="en-US" sz="1800" dirty="0" smtClean="0">
                <a:latin typeface="Arial" panose="020B0604020202020204" pitchFamily="34" charset="0"/>
                <a:cs typeface="Arial" panose="020B0604020202020204" pitchFamily="34" charset="0"/>
              </a:rPr>
              <a:t>combines experimental</a:t>
            </a:r>
            <a:r>
              <a:rPr lang="en-US" sz="1800" dirty="0">
                <a:latin typeface="Arial" panose="020B0604020202020204" pitchFamily="34" charset="0"/>
                <a:cs typeface="Arial" panose="020B0604020202020204" pitchFamily="34" charset="0"/>
              </a:rPr>
              <a:t>, theoretical, and simulation research to understand and address the plasma-materials interaction (PMI) challenges associated with long-pulse burning plasma operation.</a:t>
            </a:r>
          </a:p>
          <a:p>
            <a:pPr marL="0" indent="0">
              <a:lnSpc>
                <a:spcPct val="90000"/>
              </a:lnSpc>
              <a:buNone/>
            </a:pPr>
            <a:r>
              <a:rPr lang="en-US" sz="2400" b="1" dirty="0" smtClean="0">
                <a:latin typeface="Arial" panose="020B0604020202020204" pitchFamily="34" charset="0"/>
                <a:cs typeface="Arial" panose="020B0604020202020204" pitchFamily="34" charset="0"/>
              </a:rPr>
              <a:t>Tier </a:t>
            </a:r>
            <a:r>
              <a:rPr lang="en-US" sz="2400" b="1" dirty="0">
                <a:latin typeface="Arial" panose="020B0604020202020204" pitchFamily="34" charset="0"/>
                <a:cs typeface="Arial" panose="020B0604020202020204" pitchFamily="34" charset="0"/>
              </a:rPr>
              <a:t>2</a:t>
            </a:r>
          </a:p>
          <a:p>
            <a:pPr marL="514350" lvl="1">
              <a:lnSpc>
                <a:spcPct val="90000"/>
              </a:lnSpc>
              <a:buFont typeface="Wingdings" panose="05000000000000000000" pitchFamily="2" charset="2"/>
              <a:buChar char="§"/>
            </a:pPr>
            <a:r>
              <a:rPr lang="en-US" sz="1800" b="1" u="sng" dirty="0">
                <a:latin typeface="Arial" panose="020B0604020202020204" pitchFamily="34" charset="0"/>
                <a:cs typeface="Arial" panose="020B0604020202020204" pitchFamily="34" charset="0"/>
              </a:rPr>
              <a:t>Experimentally validated integrated predictive capabilities</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This Initiative develops an integrated “whole-device” predictive capability, and will rely on data from existing and planned facilities for validation.</a:t>
            </a:r>
          </a:p>
          <a:p>
            <a:pPr marL="514350" lvl="1">
              <a:lnSpc>
                <a:spcPct val="90000"/>
              </a:lnSpc>
              <a:buFont typeface="Wingdings" panose="05000000000000000000" pitchFamily="2" charset="2"/>
              <a:buChar char="§"/>
            </a:pPr>
            <a:r>
              <a:rPr lang="en-US" sz="1800" b="1" u="sng" dirty="0">
                <a:latin typeface="Arial" panose="020B0604020202020204" pitchFamily="34" charset="0"/>
                <a:cs typeface="Arial" panose="020B0604020202020204" pitchFamily="34" charset="0"/>
              </a:rPr>
              <a:t>A fusion nuclear science subprogram and facility</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This Initiative will take an integrated approach to address the key scientific and technological issues for harnessing fusion power.</a:t>
            </a:r>
          </a:p>
          <a:p>
            <a:pPr marL="0" indent="0">
              <a:lnSpc>
                <a:spcPct val="90000"/>
              </a:lnSpc>
              <a:buNone/>
            </a:pPr>
            <a:endParaRPr lang="en-US" sz="700" dirty="0" smtClean="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Tier </a:t>
            </a:r>
            <a:r>
              <a:rPr lang="en-US" sz="2000" dirty="0">
                <a:latin typeface="Arial" panose="020B0604020202020204" pitchFamily="34" charset="0"/>
                <a:cs typeface="Arial" panose="020B0604020202020204" pitchFamily="34" charset="0"/>
              </a:rPr>
              <a:t>1 Initiatives are higher priority than Tier 2 Initiatives. </a:t>
            </a:r>
            <a:r>
              <a:rPr lang="en-US" sz="2000" dirty="0" smtClean="0">
                <a:latin typeface="Arial" panose="020B0604020202020204" pitchFamily="34" charset="0"/>
                <a:cs typeface="Arial" panose="020B0604020202020204" pitchFamily="34" charset="0"/>
              </a:rPr>
              <a:t>Within </a:t>
            </a:r>
            <a:r>
              <a:rPr lang="en-US" sz="2000" dirty="0">
                <a:latin typeface="Arial" panose="020B0604020202020204" pitchFamily="34" charset="0"/>
                <a:cs typeface="Arial" panose="020B0604020202020204" pitchFamily="34" charset="0"/>
              </a:rPr>
              <a:t>a tier, the priorities are </a:t>
            </a:r>
            <a:r>
              <a:rPr lang="en-US" sz="2000" dirty="0" smtClean="0">
                <a:latin typeface="Arial" panose="020B0604020202020204" pitchFamily="34" charset="0"/>
                <a:cs typeface="Arial" panose="020B0604020202020204" pitchFamily="34" charset="0"/>
              </a:rPr>
              <a:t>equal. </a:t>
            </a:r>
          </a:p>
          <a:p>
            <a:pPr>
              <a:lnSpc>
                <a:spcPct val="90000"/>
              </a:lnSpc>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concert with </a:t>
            </a:r>
            <a:r>
              <a:rPr lang="en-US" sz="2000" dirty="0" smtClean="0">
                <a:latin typeface="Arial" panose="020B0604020202020204" pitchFamily="34" charset="0"/>
                <a:cs typeface="Arial" panose="020B0604020202020204" pitchFamily="34" charset="0"/>
              </a:rPr>
              <a:t>above </a:t>
            </a:r>
            <a:r>
              <a:rPr lang="en-US" sz="2000" dirty="0">
                <a:latin typeface="Arial" panose="020B0604020202020204" pitchFamily="34" charset="0"/>
                <a:cs typeface="Arial" panose="020B0604020202020204" pitchFamily="34" charset="0"/>
              </a:rPr>
              <a:t>Initiatives, Discovery Plasma Science will advance the frontiers of plasma knowledge to ensure continued U.S. leadership.</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357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dirty="0" smtClean="0"/>
              <a:t>Outline</a:t>
            </a:r>
          </a:p>
        </p:txBody>
      </p:sp>
      <p:sp>
        <p:nvSpPr>
          <p:cNvPr id="3075" name="Content Placeholder 2"/>
          <p:cNvSpPr>
            <a:spLocks noGrp="1"/>
          </p:cNvSpPr>
          <p:nvPr>
            <p:ph idx="1"/>
          </p:nvPr>
        </p:nvSpPr>
        <p:spPr>
          <a:xfrm>
            <a:off x="76200" y="1828800"/>
            <a:ext cx="8915400" cy="3657600"/>
          </a:xfrm>
        </p:spPr>
        <p:txBody>
          <a:bodyPr/>
          <a:lstStyle/>
          <a:p>
            <a:r>
              <a:rPr lang="en-US" sz="2800" dirty="0" smtClean="0">
                <a:solidFill>
                  <a:schemeClr val="bg1">
                    <a:lumMod val="85000"/>
                  </a:schemeClr>
                </a:solidFill>
              </a:rPr>
              <a:t>FESAC strategic plan report</a:t>
            </a:r>
          </a:p>
          <a:p>
            <a:endParaRPr lang="en-US" sz="2800" dirty="0" smtClean="0"/>
          </a:p>
          <a:p>
            <a:r>
              <a:rPr lang="en-US" sz="2800" dirty="0" smtClean="0"/>
              <a:t>APS-DPP 2014 highlights from review/invited talks</a:t>
            </a:r>
          </a:p>
          <a:p>
            <a:pPr lvl="1">
              <a:buFont typeface="Wingdings" panose="05000000000000000000" pitchFamily="2" charset="2"/>
              <a:buChar char="Ø"/>
            </a:pPr>
            <a:r>
              <a:rPr lang="en-US" dirty="0" smtClean="0"/>
              <a:t>Talk topics are well aligned with FESAC-SP Tier topics</a:t>
            </a:r>
          </a:p>
          <a:p>
            <a:endParaRPr lang="en-US" sz="2800" dirty="0"/>
          </a:p>
          <a:p>
            <a:r>
              <a:rPr lang="en-US" sz="2800" dirty="0" smtClean="0">
                <a:solidFill>
                  <a:schemeClr val="bg1">
                    <a:lumMod val="85000"/>
                  </a:schemeClr>
                </a:solidFill>
              </a:rPr>
              <a:t>FY15 research organization preparation</a:t>
            </a:r>
          </a:p>
          <a:p>
            <a:endParaRPr lang="en-US" sz="2800" dirty="0">
              <a:solidFill>
                <a:schemeClr val="bg1">
                  <a:lumMod val="85000"/>
                </a:schemeClr>
              </a:solidFill>
            </a:endParaRPr>
          </a:p>
          <a:p>
            <a:r>
              <a:rPr lang="en-US" sz="2800" dirty="0" smtClean="0">
                <a:solidFill>
                  <a:schemeClr val="bg1">
                    <a:lumMod val="85000"/>
                  </a:schemeClr>
                </a:solidFill>
              </a:rPr>
              <a:t>ST-FNSF LDRD/IAEA/TOFE conclusions/highlights</a:t>
            </a:r>
            <a:endParaRPr lang="en-US" sz="2400" dirty="0">
              <a:solidFill>
                <a:schemeClr val="bg1">
                  <a:lumMod val="85000"/>
                </a:schemeClr>
              </a:solidFill>
            </a:endParaRPr>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3525915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FR-1: “Recent </a:t>
            </a:r>
            <a:r>
              <a:rPr lang="en-US" dirty="0"/>
              <a:t>Progress on Spherical Torus Research and</a:t>
            </a:r>
            <a:br>
              <a:rPr lang="en-US" dirty="0"/>
            </a:br>
            <a:r>
              <a:rPr lang="en-US" dirty="0"/>
              <a:t>Implications for Fusion Energy Development </a:t>
            </a:r>
            <a:r>
              <a:rPr lang="en-US" dirty="0" smtClean="0"/>
              <a:t>Path” – M. Ono</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799"/>
            <a:ext cx="4793316" cy="3581401"/>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380" y="990600"/>
            <a:ext cx="3657600" cy="14958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5257800"/>
            <a:ext cx="4076700" cy="1085850"/>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514600"/>
            <a:ext cx="5259780" cy="3922548"/>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6138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GI1.00003: “Broadening </a:t>
            </a:r>
            <a:r>
              <a:rPr lang="en-US" sz="2200" dirty="0"/>
              <a:t>of the </a:t>
            </a:r>
            <a:r>
              <a:rPr lang="en-US" sz="2200" dirty="0" err="1"/>
              <a:t>divertor</a:t>
            </a:r>
            <a:r>
              <a:rPr lang="en-US" sz="2200" dirty="0"/>
              <a:t> heat flux footprint with increasing </a:t>
            </a:r>
            <a:r>
              <a:rPr lang="en-US" sz="2200" dirty="0" smtClean="0"/>
              <a:t>number of </a:t>
            </a:r>
            <a:r>
              <a:rPr lang="en-US" sz="2200" dirty="0"/>
              <a:t>ELM filaments in </a:t>
            </a:r>
            <a:r>
              <a:rPr lang="en-US" sz="2200" dirty="0" smtClean="0"/>
              <a:t>NSTX” – J.-W. </a:t>
            </a:r>
            <a:r>
              <a:rPr lang="en-US" sz="2200" dirty="0" err="1" smtClean="0"/>
              <a:t>Ahn</a:t>
            </a:r>
            <a:endParaRPr lang="en-US" sz="2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81332"/>
            <a:ext cx="7162800" cy="51432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40" y="1454762"/>
            <a:ext cx="1651660" cy="34761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9" name="Picture 5" descr="http://www.csm.ornl.gov/SC2007/pres/White_Collaborators_Judy/Collaborators%20logos/Labs/ORNL_Leaf%20logo/ORNL_le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28" y="5264762"/>
            <a:ext cx="1172612" cy="60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1931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GI1.00003: “Broadening of the </a:t>
            </a:r>
            <a:r>
              <a:rPr lang="en-US" sz="2200" dirty="0" err="1"/>
              <a:t>divertor</a:t>
            </a:r>
            <a:r>
              <a:rPr lang="en-US" sz="2200" dirty="0"/>
              <a:t> heat flux footprint with increasing number of ELM filaments in NSTX” – J.-W. </a:t>
            </a:r>
            <a:r>
              <a:rPr lang="en-US" sz="2200" dirty="0" err="1"/>
              <a:t>Ahn</a:t>
            </a:r>
            <a:endParaRPr lang="en-US" sz="2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772400" cy="550676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5" descr="http://www.csm.ornl.gov/SC2007/pres/White_Collaborators_Judy/Collaborators%20logos/Labs/ORNL_Leaf%20logo/ORNL_lea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648200"/>
            <a:ext cx="1172612" cy="602638"/>
          </a:xfrm>
          <a:prstGeom prst="rect">
            <a:avLst/>
          </a:prstGeom>
          <a:solidFill>
            <a:schemeClr val="bg1"/>
          </a:solidFill>
        </p:spPr>
      </p:pic>
    </p:spTree>
    <p:extLst>
      <p:ext uri="{BB962C8B-B14F-4D97-AF65-F5344CB8AC3E}">
        <p14:creationId xmlns:p14="http://schemas.microsoft.com/office/powerpoint/2010/main" val="3655209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TI1.00001: “Simulation </a:t>
            </a:r>
            <a:r>
              <a:rPr lang="en-US" sz="2200" dirty="0"/>
              <a:t>of 3D effects on partially detached </a:t>
            </a:r>
            <a:r>
              <a:rPr lang="en-US" sz="2200" dirty="0" err="1"/>
              <a:t>divertor</a:t>
            </a:r>
            <a:r>
              <a:rPr lang="en-US" sz="2200" dirty="0"/>
              <a:t> conditions </a:t>
            </a:r>
            <a:r>
              <a:rPr lang="en-US" sz="2200" dirty="0" smtClean="0"/>
              <a:t>in NSTX </a:t>
            </a:r>
            <a:r>
              <a:rPr lang="en-US" sz="2200" dirty="0"/>
              <a:t>and </a:t>
            </a:r>
            <a:r>
              <a:rPr lang="en-US" sz="2200" dirty="0" err="1"/>
              <a:t>Alcator</a:t>
            </a:r>
            <a:r>
              <a:rPr lang="en-US" sz="2200" dirty="0"/>
              <a:t> </a:t>
            </a:r>
            <a:r>
              <a:rPr lang="en-US" sz="2200" dirty="0" smtClean="0"/>
              <a:t>C-Mod” – J. </a:t>
            </a:r>
            <a:r>
              <a:rPr lang="en-US" sz="2200" dirty="0"/>
              <a:t>Lore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0"/>
            <a:ext cx="6942542" cy="525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44187"/>
            <a:ext cx="1981200" cy="13704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3" name="Group 2"/>
          <p:cNvGrpSpPr>
            <a:grpSpLocks noChangeAspect="1"/>
          </p:cNvGrpSpPr>
          <p:nvPr/>
        </p:nvGrpSpPr>
        <p:grpSpPr>
          <a:xfrm>
            <a:off x="152400" y="2491987"/>
            <a:ext cx="1871812" cy="3146813"/>
            <a:chOff x="0" y="1273315"/>
            <a:chExt cx="3276600" cy="5508484"/>
          </a:xfrm>
        </p:grpSpPr>
        <p:sp>
          <p:nvSpPr>
            <p:cNvPr id="7" name="object 2"/>
            <p:cNvSpPr txBox="1"/>
            <p:nvPr/>
          </p:nvSpPr>
          <p:spPr>
            <a:xfrm>
              <a:off x="0" y="1676401"/>
              <a:ext cx="3276600" cy="179587"/>
            </a:xfrm>
            <a:prstGeom prst="rect">
              <a:avLst/>
            </a:prstGeom>
          </p:spPr>
          <p:txBody>
            <a:bodyPr vert="horz" wrap="square" lIns="0" tIns="0" rIns="0" bIns="0" rtlCol="0">
              <a:spAutoFit/>
            </a:bodyPr>
            <a:lstStyle/>
            <a:p>
              <a:pPr marL="97155">
                <a:lnSpc>
                  <a:spcPct val="100000"/>
                </a:lnSpc>
              </a:pPr>
              <a:r>
                <a:rPr sz="500" spc="-5" dirty="0">
                  <a:solidFill>
                    <a:srgbClr val="BFBFBF"/>
                  </a:solidFill>
                  <a:latin typeface="Arial"/>
                  <a:cs typeface="Arial"/>
                </a:rPr>
                <a:t>1</a:t>
              </a:r>
              <a:r>
                <a:rPr sz="500" dirty="0">
                  <a:solidFill>
                    <a:srgbClr val="BFBFBF"/>
                  </a:solidFill>
                  <a:latin typeface="Arial"/>
                  <a:cs typeface="Arial"/>
                </a:rPr>
                <a:t>6 </a:t>
              </a:r>
              <a:r>
                <a:rPr sz="500" spc="-15" dirty="0">
                  <a:solidFill>
                    <a:srgbClr val="BFBFBF"/>
                  </a:solidFill>
                  <a:latin typeface="Arial"/>
                  <a:cs typeface="Arial"/>
                </a:rPr>
                <a:t> </a:t>
              </a:r>
              <a:r>
                <a:rPr sz="1000" spc="-7" baseline="2777" dirty="0">
                  <a:solidFill>
                    <a:srgbClr val="BFBFBF"/>
                  </a:solidFill>
                  <a:latin typeface="Arial"/>
                  <a:cs typeface="Arial"/>
                </a:rPr>
                <a:t>10/30/2014</a:t>
              </a:r>
              <a:endParaRPr sz="1000" baseline="2777">
                <a:latin typeface="Arial"/>
                <a:cs typeface="Arial"/>
              </a:endParaRPr>
            </a:p>
          </p:txBody>
        </p:sp>
        <p:sp>
          <p:nvSpPr>
            <p:cNvPr id="8" name="object 5"/>
            <p:cNvSpPr/>
            <p:nvPr/>
          </p:nvSpPr>
          <p:spPr>
            <a:xfrm>
              <a:off x="0" y="1676401"/>
              <a:ext cx="3276600" cy="5105398"/>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800"/>
            </a:p>
          </p:txBody>
        </p:sp>
        <p:sp>
          <p:nvSpPr>
            <p:cNvPr id="9" name="object 9"/>
            <p:cNvSpPr txBox="1"/>
            <p:nvPr/>
          </p:nvSpPr>
          <p:spPr>
            <a:xfrm>
              <a:off x="133388" y="1273315"/>
              <a:ext cx="2956418" cy="377134"/>
            </a:xfrm>
            <a:prstGeom prst="rect">
              <a:avLst/>
            </a:prstGeom>
          </p:spPr>
          <p:txBody>
            <a:bodyPr vert="horz" wrap="square" lIns="0" tIns="0" rIns="0" bIns="0" rtlCol="0">
              <a:spAutoFit/>
            </a:bodyPr>
            <a:lstStyle/>
            <a:p>
              <a:pPr marL="12700" algn="ctr">
                <a:lnSpc>
                  <a:spcPct val="100000"/>
                </a:lnSpc>
              </a:pPr>
              <a:r>
                <a:rPr sz="1400" b="1" i="0" dirty="0">
                  <a:solidFill>
                    <a:schemeClr val="tx1"/>
                  </a:solidFill>
                  <a:latin typeface="Arial"/>
                  <a:cs typeface="Arial"/>
                </a:rPr>
                <a:t>C</a:t>
              </a:r>
              <a:r>
                <a:rPr sz="1400" b="1" i="0" spc="-15" dirty="0">
                  <a:solidFill>
                    <a:schemeClr val="tx1"/>
                  </a:solidFill>
                  <a:latin typeface="Arial"/>
                  <a:cs typeface="Arial"/>
                </a:rPr>
                <a:t>onnec</a:t>
              </a:r>
              <a:r>
                <a:rPr sz="1400" b="1" i="0" spc="-10" dirty="0">
                  <a:solidFill>
                    <a:schemeClr val="tx1"/>
                  </a:solidFill>
                  <a:latin typeface="Arial"/>
                  <a:cs typeface="Arial"/>
                </a:rPr>
                <a:t>tion</a:t>
              </a:r>
              <a:r>
                <a:rPr sz="1400" b="1" i="0" spc="-5" dirty="0">
                  <a:solidFill>
                    <a:schemeClr val="tx1"/>
                  </a:solidFill>
                  <a:latin typeface="Arial"/>
                  <a:cs typeface="Arial"/>
                </a:rPr>
                <a:t> </a:t>
              </a:r>
              <a:r>
                <a:rPr sz="1400" b="1" i="0" spc="-15" dirty="0">
                  <a:solidFill>
                    <a:schemeClr val="tx1"/>
                  </a:solidFill>
                  <a:latin typeface="Arial"/>
                  <a:cs typeface="Arial"/>
                </a:rPr>
                <a:t>L</a:t>
              </a:r>
              <a:r>
                <a:rPr sz="1400" b="1" i="0" dirty="0">
                  <a:solidFill>
                    <a:schemeClr val="tx1"/>
                  </a:solidFill>
                  <a:latin typeface="Arial"/>
                  <a:cs typeface="Arial"/>
                </a:rPr>
                <a:t>e</a:t>
              </a:r>
              <a:r>
                <a:rPr sz="1400" b="1" i="0" spc="-10" dirty="0">
                  <a:solidFill>
                    <a:schemeClr val="tx1"/>
                  </a:solidFill>
                  <a:latin typeface="Arial"/>
                  <a:cs typeface="Arial"/>
                </a:rPr>
                <a:t>ngth</a:t>
              </a:r>
              <a:endParaRPr sz="1400" i="0" dirty="0">
                <a:solidFill>
                  <a:schemeClr val="tx1"/>
                </a:solidFill>
                <a:latin typeface="Arial"/>
                <a:cs typeface="Arial"/>
              </a:endParaRPr>
            </a:p>
          </p:txBody>
        </p:sp>
      </p:grpSp>
      <p:pic>
        <p:nvPicPr>
          <p:cNvPr id="11" name="Picture 5" descr="http://www.csm.ornl.gov/SC2007/pres/White_Collaborators_Judy/Collaborators%20logos/Labs/ORNL_Leaf%20logo/ORNL_lea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588" y="5867400"/>
            <a:ext cx="1172612" cy="60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504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TI1.00003: “Drift </a:t>
            </a:r>
            <a:r>
              <a:rPr lang="en-US" sz="2200" dirty="0"/>
              <a:t>Kinetic Effects on 3D Plasma Response in </a:t>
            </a:r>
            <a:r>
              <a:rPr lang="en-US" sz="2200" dirty="0" smtClean="0"/>
              <a:t>High-</a:t>
            </a:r>
            <a:r>
              <a:rPr lang="en-US" sz="2200" dirty="0" smtClean="0">
                <a:latin typeface="Symbol" panose="05050102010706020507" pitchFamily="18" charset="2"/>
              </a:rPr>
              <a:t>b</a:t>
            </a:r>
            <a:r>
              <a:rPr lang="en-US" sz="2200" dirty="0" smtClean="0"/>
              <a:t> </a:t>
            </a:r>
            <a:r>
              <a:rPr lang="en-US" sz="2200" dirty="0" err="1" smtClean="0"/>
              <a:t>Tokamak</a:t>
            </a:r>
            <a:r>
              <a:rPr lang="en-US" sz="2200" dirty="0" smtClean="0"/>
              <a:t> Resonant </a:t>
            </a:r>
            <a:r>
              <a:rPr lang="en-US" sz="2200" dirty="0"/>
              <a:t>Field Amplification </a:t>
            </a:r>
            <a:r>
              <a:rPr lang="en-US" sz="2200" dirty="0" smtClean="0"/>
              <a:t>Experiments” – Z.R</a:t>
            </a:r>
            <a:r>
              <a:rPr lang="en-US" sz="2200" dirty="0"/>
              <a:t>. Wang</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391400" cy="55119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97795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VI2.00002: “Unification </a:t>
            </a:r>
            <a:r>
              <a:rPr lang="en-US" dirty="0"/>
              <a:t>of Kinetic Resistive Wall Mode Stabilization Physics </a:t>
            </a:r>
            <a:r>
              <a:rPr lang="en-US" dirty="0" smtClean="0"/>
              <a:t>in </a:t>
            </a:r>
            <a:r>
              <a:rPr lang="en-US" dirty="0" err="1" smtClean="0"/>
              <a:t>Tokamaks</a:t>
            </a:r>
            <a:r>
              <a:rPr lang="en-US" dirty="0" smtClean="0"/>
              <a:t>” – </a:t>
            </a:r>
            <a:r>
              <a:rPr lang="en-US" dirty="0"/>
              <a:t>S.A. </a:t>
            </a:r>
            <a:r>
              <a:rPr lang="en-US" dirty="0" err="1" smtClean="0"/>
              <a:t>Sabbagh</a:t>
            </a:r>
            <a:endParaRPr lang="en-US"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15200" cy="549748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593614"/>
            <a:ext cx="1905000" cy="4261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00740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000" dirty="0" smtClean="0"/>
              <a:t>YI1.00006: “Energy Channeling &amp; </a:t>
            </a:r>
            <a:r>
              <a:rPr lang="en-US" sz="2000" dirty="0"/>
              <a:t>Coupling of </a:t>
            </a:r>
            <a:r>
              <a:rPr lang="en-US" sz="2000" dirty="0" smtClean="0"/>
              <a:t>NBI-driven Compressional Alfven </a:t>
            </a:r>
            <a:r>
              <a:rPr lang="en-US" sz="2000" dirty="0" err="1"/>
              <a:t>Eigenmodes</a:t>
            </a:r>
            <a:r>
              <a:rPr lang="en-US" sz="2000" dirty="0"/>
              <a:t> to Kinetic </a:t>
            </a:r>
            <a:r>
              <a:rPr lang="en-US" sz="2000" dirty="0" smtClean="0"/>
              <a:t>Alfven </a:t>
            </a:r>
            <a:r>
              <a:rPr lang="en-US" sz="2000" dirty="0"/>
              <a:t>Waves in </a:t>
            </a:r>
            <a:r>
              <a:rPr lang="en-US" sz="2000" dirty="0" smtClean="0"/>
              <a:t>NSTX” – E. </a:t>
            </a:r>
            <a:r>
              <a:rPr lang="en-US" sz="2000" dirty="0" err="1" smtClean="0"/>
              <a:t>Belova</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143000"/>
            <a:ext cx="88677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31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0"/>
            <a:ext cx="8436429" cy="838200"/>
          </a:xfrm>
        </p:spPr>
        <p:txBody>
          <a:bodyPr/>
          <a:lstStyle/>
          <a:p>
            <a:r>
              <a:rPr lang="en-US" dirty="0" smtClean="0"/>
              <a:t>LLNL collaboration includes on-site (at PPPL) and off-site LLNL staff</a:t>
            </a:r>
            <a:endParaRPr lang="en-US" dirty="0"/>
          </a:p>
        </p:txBody>
      </p:sp>
      <p:sp>
        <p:nvSpPr>
          <p:cNvPr id="3" name="Content Placeholder 2"/>
          <p:cNvSpPr>
            <a:spLocks noGrp="1"/>
          </p:cNvSpPr>
          <p:nvPr>
            <p:ph idx="1"/>
          </p:nvPr>
        </p:nvSpPr>
        <p:spPr>
          <a:xfrm>
            <a:off x="304800" y="1241974"/>
            <a:ext cx="8610600" cy="5041467"/>
          </a:xfrm>
        </p:spPr>
        <p:txBody>
          <a:bodyPr/>
          <a:lstStyle/>
          <a:p>
            <a:r>
              <a:rPr lang="en-US" sz="2000" dirty="0" smtClean="0"/>
              <a:t>Vlad Soukhanovskii, Physicist, Principal Investigator, on-site</a:t>
            </a:r>
          </a:p>
          <a:p>
            <a:r>
              <a:rPr lang="en-US" sz="2000" dirty="0" smtClean="0">
                <a:solidFill>
                  <a:schemeClr val="tx1"/>
                </a:solidFill>
              </a:rPr>
              <a:t>Peter Beiersdorfer, Senior Physicist, off-site</a:t>
            </a:r>
          </a:p>
          <a:p>
            <a:r>
              <a:rPr lang="en-US" sz="2000" dirty="0" smtClean="0"/>
              <a:t>Filippo Scotti, Postdoctoral Researcher, on-site</a:t>
            </a:r>
          </a:p>
          <a:p>
            <a:r>
              <a:rPr lang="en-US" sz="2000" dirty="0" smtClean="0">
                <a:solidFill>
                  <a:schemeClr val="tx1"/>
                </a:solidFill>
              </a:rPr>
              <a:t>Postdoctoral Researcher - Experiment, TBD, FY2015</a:t>
            </a:r>
            <a:r>
              <a:rPr lang="en-US" sz="2000" dirty="0" smtClean="0"/>
              <a:t>, </a:t>
            </a:r>
            <a:r>
              <a:rPr lang="en-US" sz="2000" dirty="0"/>
              <a:t>on-</a:t>
            </a:r>
            <a:r>
              <a:rPr lang="en-US" sz="2000" dirty="0" smtClean="0"/>
              <a:t>site</a:t>
            </a:r>
            <a:endParaRPr lang="en-US" sz="2000" dirty="0" smtClean="0">
              <a:solidFill>
                <a:schemeClr val="tx1"/>
              </a:solidFill>
            </a:endParaRPr>
          </a:p>
          <a:p>
            <a:r>
              <a:rPr lang="en-US" sz="2000" dirty="0"/>
              <a:t>Postdoctoral Researcher - Experiment, TBD, </a:t>
            </a:r>
            <a:r>
              <a:rPr lang="en-US" sz="2000" dirty="0" smtClean="0"/>
              <a:t>FY2015, </a:t>
            </a:r>
            <a:r>
              <a:rPr lang="en-US" sz="2000" dirty="0"/>
              <a:t>on-</a:t>
            </a:r>
            <a:r>
              <a:rPr lang="en-US" sz="2000" dirty="0" smtClean="0"/>
              <a:t>site</a:t>
            </a:r>
            <a:endParaRPr lang="en-US" sz="2000" dirty="0"/>
          </a:p>
          <a:p>
            <a:r>
              <a:rPr lang="en-US" sz="2000" dirty="0"/>
              <a:t>Postdoctoral Researcher - </a:t>
            </a:r>
            <a:r>
              <a:rPr lang="en-US" sz="2000" dirty="0" smtClean="0"/>
              <a:t>Modeling, </a:t>
            </a:r>
            <a:r>
              <a:rPr lang="en-US" sz="2000" dirty="0"/>
              <a:t>TBD, </a:t>
            </a:r>
            <a:r>
              <a:rPr lang="en-US" sz="2000" dirty="0" smtClean="0"/>
              <a:t>FY2015, </a:t>
            </a:r>
            <a:r>
              <a:rPr lang="en-US" sz="2000" dirty="0"/>
              <a:t>on-</a:t>
            </a:r>
            <a:r>
              <a:rPr lang="en-US" sz="2000" dirty="0" smtClean="0"/>
              <a:t>site</a:t>
            </a:r>
            <a:endParaRPr lang="en-US" sz="2000" dirty="0" smtClean="0">
              <a:solidFill>
                <a:schemeClr val="tx1"/>
              </a:solidFill>
            </a:endParaRPr>
          </a:p>
          <a:p>
            <a:r>
              <a:rPr lang="en-US" sz="2000" dirty="0" smtClean="0"/>
              <a:t>Staff member(s) – Modeling, off-site</a:t>
            </a:r>
          </a:p>
          <a:p>
            <a:r>
              <a:rPr lang="en-US" sz="2000" dirty="0" smtClean="0">
                <a:solidFill>
                  <a:schemeClr val="tx1"/>
                </a:solidFill>
              </a:rPr>
              <a:t>Technical staff at LLNL, as needed, </a:t>
            </a:r>
            <a:r>
              <a:rPr lang="en-US" sz="2000" dirty="0" smtClean="0"/>
              <a:t>on</a:t>
            </a:r>
            <a:r>
              <a:rPr lang="en-US" sz="2000" dirty="0"/>
              <a:t>-</a:t>
            </a:r>
            <a:r>
              <a:rPr lang="en-US" sz="2000" dirty="0" smtClean="0"/>
              <a:t>site and off-site</a:t>
            </a:r>
            <a:endParaRPr lang="en-US" sz="2000" dirty="0"/>
          </a:p>
          <a:p>
            <a:pPr marL="0" indent="0">
              <a:buNone/>
            </a:pPr>
            <a:endParaRPr lang="en-US" sz="2000" dirty="0" smtClean="0">
              <a:solidFill>
                <a:schemeClr val="tx1"/>
              </a:solidFill>
            </a:endParaRPr>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6</a:t>
            </a:fld>
            <a:endParaRPr lang="en-US" dirty="0" smtClean="0">
              <a:solidFill>
                <a:srgbClr val="3333CC"/>
              </a:solidFill>
            </a:endParaRPr>
          </a:p>
        </p:txBody>
      </p:sp>
    </p:spTree>
    <p:extLst>
      <p:ext uri="{BB962C8B-B14F-4D97-AF65-F5344CB8AC3E}">
        <p14:creationId xmlns:p14="http://schemas.microsoft.com/office/powerpoint/2010/main" val="102884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000" dirty="0" smtClean="0"/>
              <a:t>YI1.00006: “Energy Channeling &amp; </a:t>
            </a:r>
            <a:r>
              <a:rPr lang="en-US" sz="2000" dirty="0"/>
              <a:t>Coupling of </a:t>
            </a:r>
            <a:r>
              <a:rPr lang="en-US" sz="2000" dirty="0" smtClean="0"/>
              <a:t>NBI-driven Compressional Alfven </a:t>
            </a:r>
            <a:r>
              <a:rPr lang="en-US" sz="2000" dirty="0" err="1"/>
              <a:t>Eigenmodes</a:t>
            </a:r>
            <a:r>
              <a:rPr lang="en-US" sz="2000" dirty="0"/>
              <a:t> to Kinetic </a:t>
            </a:r>
            <a:r>
              <a:rPr lang="en-US" sz="2000" dirty="0" smtClean="0"/>
              <a:t>Alfven </a:t>
            </a:r>
            <a:r>
              <a:rPr lang="en-US" sz="2000" dirty="0"/>
              <a:t>Waves in </a:t>
            </a:r>
            <a:r>
              <a:rPr lang="en-US" sz="2000" dirty="0" smtClean="0"/>
              <a:t>NSTX” – E. </a:t>
            </a:r>
            <a:r>
              <a:rPr lang="en-US" sz="2000" dirty="0" err="1" smtClean="0"/>
              <a:t>Belova</a:t>
            </a:r>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305800" cy="547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0250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dirty="0" smtClean="0"/>
              <a:t>Outline</a:t>
            </a:r>
          </a:p>
        </p:txBody>
      </p:sp>
      <p:sp>
        <p:nvSpPr>
          <p:cNvPr id="3075" name="Content Placeholder 2"/>
          <p:cNvSpPr>
            <a:spLocks noGrp="1"/>
          </p:cNvSpPr>
          <p:nvPr>
            <p:ph idx="1"/>
          </p:nvPr>
        </p:nvSpPr>
        <p:spPr>
          <a:xfrm>
            <a:off x="76200" y="1828800"/>
            <a:ext cx="8915400" cy="3657600"/>
          </a:xfrm>
        </p:spPr>
        <p:txBody>
          <a:bodyPr/>
          <a:lstStyle/>
          <a:p>
            <a:r>
              <a:rPr lang="en-US" sz="2800" dirty="0" smtClean="0">
                <a:solidFill>
                  <a:schemeClr val="bg1">
                    <a:lumMod val="85000"/>
                  </a:schemeClr>
                </a:solidFill>
              </a:rPr>
              <a:t>FESAC strategic plan report</a:t>
            </a:r>
          </a:p>
          <a:p>
            <a:endParaRPr lang="en-US" sz="2800" dirty="0" smtClean="0">
              <a:solidFill>
                <a:schemeClr val="bg1">
                  <a:lumMod val="85000"/>
                </a:schemeClr>
              </a:solidFill>
            </a:endParaRPr>
          </a:p>
          <a:p>
            <a:r>
              <a:rPr lang="en-US" sz="2800" dirty="0" smtClean="0">
                <a:solidFill>
                  <a:schemeClr val="bg1">
                    <a:lumMod val="85000"/>
                  </a:schemeClr>
                </a:solidFill>
              </a:rPr>
              <a:t>APS-DPP 2014 highlights</a:t>
            </a:r>
          </a:p>
          <a:p>
            <a:endParaRPr lang="en-US" sz="2800" dirty="0"/>
          </a:p>
          <a:p>
            <a:r>
              <a:rPr lang="en-US" sz="2800" dirty="0" smtClean="0"/>
              <a:t>FY15 research organization preparation</a:t>
            </a:r>
          </a:p>
          <a:p>
            <a:endParaRPr lang="en-US" sz="2800" dirty="0"/>
          </a:p>
          <a:p>
            <a:r>
              <a:rPr lang="en-US" sz="2800" dirty="0" smtClean="0">
                <a:solidFill>
                  <a:schemeClr val="bg1">
                    <a:lumMod val="85000"/>
                  </a:schemeClr>
                </a:solidFill>
              </a:rPr>
              <a:t>ST-FNSF LDRD/IAEA/TOFE conclusions/highlights</a:t>
            </a:r>
            <a:endParaRPr lang="en-US" sz="2400" dirty="0">
              <a:solidFill>
                <a:schemeClr val="bg1">
                  <a:lumMod val="85000"/>
                </a:schemeClr>
              </a:solidFill>
            </a:endParaRPr>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35259150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98"/>
            <a:ext cx="9144000" cy="806302"/>
          </a:xfrm>
        </p:spPr>
        <p:txBody>
          <a:bodyPr/>
          <a:lstStyle/>
          <a:p>
            <a:pPr>
              <a:lnSpc>
                <a:spcPct val="85000"/>
              </a:lnSpc>
            </a:pPr>
            <a:r>
              <a:rPr lang="en-US" sz="2800" b="1" dirty="0" smtClean="0"/>
              <a:t>Update on increasing University </a:t>
            </a:r>
            <a:br>
              <a:rPr lang="en-US" sz="2800" b="1" dirty="0" smtClean="0"/>
            </a:br>
            <a:r>
              <a:rPr lang="en-US" sz="2800" b="1" dirty="0" smtClean="0"/>
              <a:t>engagement in the NSTX-U program</a:t>
            </a:r>
            <a:endParaRPr lang="en-US" sz="2800" b="1" dirty="0"/>
          </a:p>
        </p:txBody>
      </p:sp>
      <p:sp>
        <p:nvSpPr>
          <p:cNvPr id="3" name="Content Placeholder 2"/>
          <p:cNvSpPr>
            <a:spLocks noGrp="1"/>
          </p:cNvSpPr>
          <p:nvPr>
            <p:ph idx="1"/>
          </p:nvPr>
        </p:nvSpPr>
        <p:spPr>
          <a:xfrm>
            <a:off x="31895" y="901996"/>
            <a:ext cx="9058940" cy="6794204"/>
          </a:xfrm>
        </p:spPr>
        <p:txBody>
          <a:bodyPr/>
          <a:lstStyle/>
          <a:p>
            <a:r>
              <a:rPr lang="en-US" sz="2400" dirty="0" smtClean="0"/>
              <a:t>Increasing engagement was FY2014 “Notable </a:t>
            </a:r>
            <a:r>
              <a:rPr lang="en-US" dirty="0"/>
              <a:t>O</a:t>
            </a:r>
            <a:r>
              <a:rPr lang="en-US" sz="2400" dirty="0" smtClean="0"/>
              <a:t>utcome”</a:t>
            </a:r>
          </a:p>
          <a:p>
            <a:r>
              <a:rPr lang="en-US" sz="2400" dirty="0" smtClean="0"/>
              <a:t>Previously developed ideas to enhance participation:</a:t>
            </a:r>
          </a:p>
          <a:p>
            <a:pPr marL="509588" lvl="1" indent="-276225"/>
            <a:r>
              <a:rPr lang="en-US" sz="2000" dirty="0" smtClean="0"/>
              <a:t>Expand </a:t>
            </a:r>
            <a:r>
              <a:rPr lang="en-US" sz="2000" dirty="0"/>
              <a:t>Early Career Research (ECR) awards to </a:t>
            </a:r>
            <a:r>
              <a:rPr lang="en-US" sz="2000" dirty="0" smtClean="0"/>
              <a:t>University Scientists</a:t>
            </a:r>
          </a:p>
          <a:p>
            <a:pPr marL="742950" lvl="2" indent="-285750">
              <a:buFont typeface="Wingdings" panose="05000000000000000000" pitchFamily="2" charset="2"/>
              <a:buChar char="Ø"/>
            </a:pPr>
            <a:r>
              <a:rPr lang="en-US" sz="1800" dirty="0" smtClean="0"/>
              <a:t>No support within DoE Office of Science to extend this beyond tenure-track</a:t>
            </a:r>
          </a:p>
          <a:p>
            <a:pPr marL="509588" lvl="1" indent="-276225"/>
            <a:r>
              <a:rPr lang="en-US" sz="2000" dirty="0" smtClean="0"/>
              <a:t>Support </a:t>
            </a:r>
            <a:r>
              <a:rPr lang="en-US" sz="2000" dirty="0"/>
              <a:t>students with coordinated senior projects and targeted </a:t>
            </a:r>
            <a:r>
              <a:rPr lang="en-US" sz="2000" dirty="0" smtClean="0"/>
              <a:t>run-time</a:t>
            </a:r>
          </a:p>
          <a:p>
            <a:pPr marL="742950" lvl="2" indent="-285750">
              <a:buFont typeface="Wingdings" panose="05000000000000000000" pitchFamily="2" charset="2"/>
              <a:buChar char="Ø"/>
            </a:pPr>
            <a:r>
              <a:rPr lang="en-US" sz="1800" dirty="0" smtClean="0">
                <a:solidFill>
                  <a:schemeClr val="bg1">
                    <a:lumMod val="50000"/>
                  </a:schemeClr>
                </a:solidFill>
              </a:rPr>
              <a:t>Will consider once NSTX-U resumes routine/full operation (late FY15)</a:t>
            </a:r>
          </a:p>
          <a:p>
            <a:pPr marL="509588" lvl="1" indent="-276225"/>
            <a:r>
              <a:rPr lang="en-US" sz="2000" dirty="0"/>
              <a:t>I</a:t>
            </a:r>
            <a:r>
              <a:rPr lang="en-US" sz="2000" dirty="0" smtClean="0"/>
              <a:t>mplementing </a:t>
            </a:r>
            <a:r>
              <a:rPr lang="en-US" sz="2000" dirty="0"/>
              <a:t>enhanced collaboration tools (remote control </a:t>
            </a:r>
            <a:r>
              <a:rPr lang="en-US" sz="2000" dirty="0" smtClean="0"/>
              <a:t>rooms)</a:t>
            </a:r>
          </a:p>
          <a:p>
            <a:pPr marL="742950" lvl="2" indent="-285750">
              <a:buFont typeface="Wingdings" panose="05000000000000000000" pitchFamily="2" charset="2"/>
              <a:buChar char="Ø"/>
            </a:pPr>
            <a:r>
              <a:rPr lang="en-US" sz="1800" dirty="0">
                <a:solidFill>
                  <a:schemeClr val="bg1">
                    <a:lumMod val="50000"/>
                  </a:schemeClr>
                </a:solidFill>
              </a:rPr>
              <a:t>W</a:t>
            </a:r>
            <a:r>
              <a:rPr lang="en-US" sz="1800" dirty="0" smtClean="0">
                <a:solidFill>
                  <a:schemeClr val="bg1">
                    <a:lumMod val="50000"/>
                  </a:schemeClr>
                </a:solidFill>
              </a:rPr>
              <a:t>ill engage </a:t>
            </a:r>
            <a:r>
              <a:rPr lang="en-US" dirty="0" smtClean="0">
                <a:solidFill>
                  <a:schemeClr val="bg1">
                    <a:lumMod val="50000"/>
                  </a:schemeClr>
                </a:solidFill>
              </a:rPr>
              <a:t>NSTX-U </a:t>
            </a:r>
            <a:r>
              <a:rPr lang="en-US" sz="1800" dirty="0" smtClean="0">
                <a:solidFill>
                  <a:schemeClr val="bg1">
                    <a:lumMod val="50000"/>
                  </a:schemeClr>
                </a:solidFill>
              </a:rPr>
              <a:t>Science Groups to determine optimal tools (during FY15)</a:t>
            </a:r>
          </a:p>
          <a:p>
            <a:pPr marL="509588" lvl="1" indent="-276225"/>
            <a:r>
              <a:rPr lang="en-US" sz="2000" dirty="0" smtClean="0"/>
              <a:t>Implement “NSTX-U </a:t>
            </a:r>
            <a:r>
              <a:rPr lang="en-US" sz="2000" dirty="0"/>
              <a:t>Innovative Research Award (NIRA)” with funding targeting primarily university </a:t>
            </a:r>
            <a:r>
              <a:rPr lang="en-US" sz="2000" dirty="0" smtClean="0"/>
              <a:t>researchers</a:t>
            </a:r>
          </a:p>
          <a:p>
            <a:pPr marL="742950" lvl="2" indent="-285750">
              <a:buFont typeface="Wingdings" panose="05000000000000000000" pitchFamily="2" charset="2"/>
              <a:buChar char="Ø"/>
            </a:pPr>
            <a:r>
              <a:rPr lang="en-US" sz="1800" dirty="0"/>
              <a:t>N</a:t>
            </a:r>
            <a:r>
              <a:rPr lang="en-US" sz="1800" dirty="0" smtClean="0"/>
              <a:t>o FES funding available, consider funding from NSTX-U post-Upgrade</a:t>
            </a:r>
          </a:p>
          <a:p>
            <a:pPr marL="509588" lvl="1" indent="-276225"/>
            <a:r>
              <a:rPr lang="en-US" sz="2000" dirty="0" smtClean="0"/>
              <a:t>Consider </a:t>
            </a:r>
            <a:r>
              <a:rPr lang="en-US" sz="2000" dirty="0"/>
              <a:t>direct financial support for start-up and initial salary for tenure-track professor </a:t>
            </a:r>
            <a:r>
              <a:rPr lang="en-US" sz="2000" dirty="0" smtClean="0"/>
              <a:t>positions </a:t>
            </a:r>
            <a:r>
              <a:rPr lang="en-US" sz="1800" dirty="0" smtClean="0">
                <a:solidFill>
                  <a:srgbClr val="FF0000"/>
                </a:solidFill>
              </a:rPr>
              <a:t>(Same answer as previous question)</a:t>
            </a:r>
          </a:p>
          <a:p>
            <a:pPr marL="509588" lvl="1" indent="-276225"/>
            <a:r>
              <a:rPr lang="en-US" sz="2000" dirty="0" smtClean="0"/>
              <a:t>More </a:t>
            </a:r>
            <a:r>
              <a:rPr lang="en-US" sz="2000" dirty="0"/>
              <a:t>strongly engage University Principal Investigators and researchers in the management of the NSTX-U scientific </a:t>
            </a:r>
            <a:r>
              <a:rPr lang="en-US" sz="2000" dirty="0" smtClean="0"/>
              <a:t>program</a:t>
            </a:r>
          </a:p>
          <a:p>
            <a:pPr marL="800100" lvl="2" indent="-342900" defTabSz="161925">
              <a:buFont typeface="Wingdings" panose="05000000000000000000" pitchFamily="2" charset="2"/>
              <a:buChar char="Ø"/>
            </a:pPr>
            <a:r>
              <a:rPr lang="en-US" sz="2000" b="1" dirty="0" smtClean="0">
                <a:solidFill>
                  <a:srgbClr val="00B050"/>
                </a:solidFill>
              </a:rPr>
              <a:t>Implementing this for FY2015 run</a:t>
            </a:r>
          </a:p>
          <a:p>
            <a:pPr marL="509588" lvl="1" indent="-276225"/>
            <a:endParaRPr lang="en-US" sz="2000" dirty="0"/>
          </a:p>
        </p:txBody>
      </p:sp>
    </p:spTree>
    <p:extLst>
      <p:ext uri="{BB962C8B-B14F-4D97-AF65-F5344CB8AC3E}">
        <p14:creationId xmlns:p14="http://schemas.microsoft.com/office/powerpoint/2010/main" val="1842715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nSpc>
                <a:spcPct val="90000"/>
              </a:lnSpc>
            </a:pPr>
            <a:r>
              <a:rPr lang="en-US" b="1" dirty="0" smtClean="0"/>
              <a:t>NSTX-U research program will be (re-)organized </a:t>
            </a:r>
            <a:br>
              <a:rPr lang="en-US" b="1" dirty="0" smtClean="0"/>
            </a:br>
            <a:r>
              <a:rPr lang="en-US" b="1" dirty="0" smtClean="0"/>
              <a:t>along 3 “Science Groups” starting with FY15 run</a:t>
            </a:r>
            <a:endParaRPr lang="en-US" b="1" dirty="0"/>
          </a:p>
        </p:txBody>
      </p:sp>
      <p:sp>
        <p:nvSpPr>
          <p:cNvPr id="6" name="TextBox 5"/>
          <p:cNvSpPr txBox="1"/>
          <p:nvPr/>
        </p:nvSpPr>
        <p:spPr>
          <a:xfrm>
            <a:off x="4876800" y="5715000"/>
            <a:ext cx="4191000" cy="830997"/>
          </a:xfrm>
          <a:prstGeom prst="rect">
            <a:avLst/>
          </a:prstGeom>
          <a:noFill/>
        </p:spPr>
        <p:txBody>
          <a:bodyPr wrap="square" rtlCol="0">
            <a:spAutoFit/>
          </a:bodyPr>
          <a:lstStyle/>
          <a:p>
            <a:pPr algn="ctr">
              <a:lnSpc>
                <a:spcPct val="80000"/>
              </a:lnSpc>
            </a:pPr>
            <a:r>
              <a:rPr lang="en-US" sz="2000" i="0" dirty="0" smtClean="0">
                <a:solidFill>
                  <a:srgbClr val="FF0000"/>
                </a:solidFill>
                <a:latin typeface="Arial Narrow" panose="020B0606020202030204" pitchFamily="34" charset="0"/>
              </a:rPr>
              <a:t>Each TSG will have a leader, deputy, theory rep, and at least 1 university rep to enhance university participation</a:t>
            </a:r>
            <a:endParaRPr lang="en-US" sz="2000" i="0" dirty="0">
              <a:solidFill>
                <a:srgbClr val="FF0000"/>
              </a:solidFill>
              <a:latin typeface="Arial Narrow" panose="020B0606020202030204" pitchFamily="34" charset="0"/>
            </a:endParaRPr>
          </a:p>
        </p:txBody>
      </p:sp>
      <p:cxnSp>
        <p:nvCxnSpPr>
          <p:cNvPr id="7" name="Straight Arrow Connector 6"/>
          <p:cNvCxnSpPr/>
          <p:nvPr/>
        </p:nvCxnSpPr>
        <p:spPr bwMode="auto">
          <a:xfrm flipH="1" flipV="1">
            <a:off x="5257800" y="5486400"/>
            <a:ext cx="156445" cy="228600"/>
          </a:xfrm>
          <a:prstGeom prst="straightConnector1">
            <a:avLst/>
          </a:prstGeom>
          <a:noFill/>
          <a:ln w="28575" cap="flat" cmpd="sng" algn="ctr">
            <a:solidFill>
              <a:srgbClr val="FF0000"/>
            </a:solidFill>
            <a:prstDash val="solid"/>
            <a:round/>
            <a:headEnd type="none" w="med" len="med"/>
            <a:tailEnd type="triangle" w="med" len="lg"/>
          </a:ln>
          <a:effectLst/>
        </p:spPr>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97" y="990600"/>
            <a:ext cx="7220903" cy="5489258"/>
          </a:xfrm>
          <a:prstGeom prst="rect">
            <a:avLst/>
          </a:prstGeom>
        </p:spPr>
      </p:pic>
    </p:spTree>
    <p:extLst>
      <p:ext uri="{BB962C8B-B14F-4D97-AF65-F5344CB8AC3E}">
        <p14:creationId xmlns:p14="http://schemas.microsoft.com/office/powerpoint/2010/main" val="37000908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Motivations for restructuring science program</a:t>
            </a:r>
            <a:endParaRPr lang="en-US" sz="3200" b="1" dirty="0"/>
          </a:p>
        </p:txBody>
      </p:sp>
      <p:sp>
        <p:nvSpPr>
          <p:cNvPr id="3" name="Content Placeholder 2"/>
          <p:cNvSpPr>
            <a:spLocks noGrp="1"/>
          </p:cNvSpPr>
          <p:nvPr>
            <p:ph idx="1"/>
          </p:nvPr>
        </p:nvSpPr>
        <p:spPr>
          <a:xfrm>
            <a:off x="105089" y="1040978"/>
            <a:ext cx="8952614" cy="5359822"/>
          </a:xfrm>
        </p:spPr>
        <p:txBody>
          <a:bodyPr/>
          <a:lstStyle/>
          <a:p>
            <a:r>
              <a:rPr lang="en-US" dirty="0" smtClean="0"/>
              <a:t>TSGs provide expertise in broad range of topics, but program would benefit from better coordination between TSGs</a:t>
            </a:r>
          </a:p>
          <a:p>
            <a:pPr lvl="1"/>
            <a:r>
              <a:rPr lang="en-US" dirty="0" smtClean="0"/>
              <a:t>SG leader responsibility:  Coordinate TSG physics research plans, experimental/shot plans, diagnostic coverage &amp; usage</a:t>
            </a:r>
          </a:p>
          <a:p>
            <a:r>
              <a:rPr lang="en-US" dirty="0" smtClean="0"/>
              <a:t>Experiments that engage more than one TSG will receive increased priority for run-time </a:t>
            </a:r>
          </a:p>
          <a:p>
            <a:pPr lvl="1"/>
            <a:r>
              <a:rPr lang="en-US" dirty="0" smtClean="0"/>
              <a:t>Example: experiment on 3D fields generating data for: plasma response, turbulence, energetic particle loss</a:t>
            </a:r>
          </a:p>
          <a:p>
            <a:r>
              <a:rPr lang="en-US" dirty="0" smtClean="0"/>
              <a:t>Efficient shot usage especially important during first run year (many systems need to be re-commissioned)</a:t>
            </a:r>
          </a:p>
          <a:p>
            <a:r>
              <a:rPr lang="en-US" dirty="0" smtClean="0"/>
              <a:t>Incorporate much wider set University researchers/PIs in planning + coordination of research program (FES/PPPL goal)</a:t>
            </a:r>
          </a:p>
          <a:p>
            <a:r>
              <a:rPr lang="en-US" dirty="0" smtClean="0"/>
              <a:t>NEW:  Task-force for long-pulse particle control </a:t>
            </a:r>
            <a:r>
              <a:rPr lang="en-US" dirty="0" smtClean="0">
                <a:sym typeface="Wingdings" panose="05000000000000000000" pitchFamily="2" charset="2"/>
              </a:rPr>
              <a:t> cross-cutting goal supporting entire research program</a:t>
            </a:r>
            <a:endParaRPr lang="en-US" dirty="0"/>
          </a:p>
        </p:txBody>
      </p:sp>
    </p:spTree>
    <p:extLst>
      <p:ext uri="{BB962C8B-B14F-4D97-AF65-F5344CB8AC3E}">
        <p14:creationId xmlns:p14="http://schemas.microsoft.com/office/powerpoint/2010/main" val="30878688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b="1" dirty="0" smtClean="0"/>
              <a:t>Upcoming research planning/advisory activities</a:t>
            </a:r>
            <a:endParaRPr lang="en-US" sz="2800" b="1" dirty="0"/>
          </a:p>
        </p:txBody>
      </p:sp>
      <p:sp>
        <p:nvSpPr>
          <p:cNvPr id="3" name="Content Placeholder 2"/>
          <p:cNvSpPr>
            <a:spLocks noGrp="1"/>
          </p:cNvSpPr>
          <p:nvPr>
            <p:ph idx="1"/>
          </p:nvPr>
        </p:nvSpPr>
        <p:spPr>
          <a:xfrm>
            <a:off x="153428" y="1219200"/>
            <a:ext cx="8785475" cy="4987791"/>
          </a:xfrm>
        </p:spPr>
        <p:txBody>
          <a:bodyPr/>
          <a:lstStyle/>
          <a:p>
            <a:r>
              <a:rPr lang="en-US" dirty="0" smtClean="0"/>
              <a:t>Pre-forum meeting #1 – Early / mid Dec (~1 day)</a:t>
            </a:r>
          </a:p>
          <a:p>
            <a:pPr lvl="1"/>
            <a:r>
              <a:rPr lang="en-US" dirty="0" smtClean="0"/>
              <a:t>Review experiments needed to support restart, physics-ops</a:t>
            </a:r>
          </a:p>
          <a:p>
            <a:pPr lvl="2"/>
            <a:r>
              <a:rPr lang="en-US" dirty="0" smtClean="0"/>
              <a:t>Draft machine/experimental proposal (XMP/XP) list – goals, authors</a:t>
            </a:r>
          </a:p>
          <a:p>
            <a:pPr lvl="2"/>
            <a:r>
              <a:rPr lang="en-US" dirty="0" smtClean="0"/>
              <a:t>Action:  SG/TSGs to solicit people to commit to writing these proposals</a:t>
            </a:r>
          </a:p>
          <a:p>
            <a:r>
              <a:rPr lang="en-US" dirty="0" smtClean="0"/>
              <a:t>Pre-forum meeting #2 – Last week of Jan (1.5-2 days)</a:t>
            </a:r>
          </a:p>
          <a:p>
            <a:pPr lvl="1"/>
            <a:r>
              <a:rPr lang="en-US" dirty="0" smtClean="0"/>
              <a:t>Goal:  Provide up-to-date operations status to aid scheduling</a:t>
            </a:r>
          </a:p>
          <a:p>
            <a:pPr lvl="1"/>
            <a:r>
              <a:rPr lang="en-US" dirty="0" smtClean="0"/>
              <a:t>Day 1: Diagnostics/operations readiness meeting</a:t>
            </a:r>
          </a:p>
          <a:p>
            <a:pPr lvl="2"/>
            <a:r>
              <a:rPr lang="en-US" dirty="0" smtClean="0"/>
              <a:t>Status updates and projections for </a:t>
            </a:r>
            <a:r>
              <a:rPr lang="en-US" u="sng" dirty="0" smtClean="0"/>
              <a:t>all</a:t>
            </a:r>
            <a:r>
              <a:rPr lang="en-US" dirty="0" smtClean="0"/>
              <a:t> systems needed for research ops</a:t>
            </a:r>
          </a:p>
          <a:p>
            <a:pPr lvl="1"/>
            <a:r>
              <a:rPr lang="en-US" dirty="0" smtClean="0"/>
              <a:t>Day 1.5-2:  Update from SG/TSGs on XMP/XP solicitations</a:t>
            </a:r>
          </a:p>
          <a:p>
            <a:r>
              <a:rPr lang="en-US" dirty="0" smtClean="0"/>
              <a:t>Research Forum – Feb 24-27</a:t>
            </a:r>
            <a:r>
              <a:rPr lang="en-US" baseline="30000" dirty="0" smtClean="0"/>
              <a:t>th</a:t>
            </a:r>
            <a:r>
              <a:rPr lang="en-US" dirty="0" smtClean="0"/>
              <a:t>, 2015 at PPPL</a:t>
            </a:r>
          </a:p>
          <a:p>
            <a:pPr lvl="1"/>
            <a:r>
              <a:rPr lang="en-US" dirty="0" smtClean="0"/>
              <a:t>Plenary session, TSG break-outs, SG sessions, team joint session, summary (also safety session and team photo)</a:t>
            </a:r>
          </a:p>
          <a:p>
            <a:pPr lvl="1"/>
            <a:endParaRPr lang="en-US" dirty="0" smtClean="0"/>
          </a:p>
          <a:p>
            <a:r>
              <a:rPr lang="en-US" dirty="0" smtClean="0"/>
              <a:t>NSTX-U PAC-36 – Sept/Oct 2015 (end of/after FY15 run)</a:t>
            </a:r>
          </a:p>
        </p:txBody>
      </p:sp>
    </p:spTree>
    <p:extLst>
      <p:ext uri="{BB962C8B-B14F-4D97-AF65-F5344CB8AC3E}">
        <p14:creationId xmlns:p14="http://schemas.microsoft.com/office/powerpoint/2010/main" val="7629221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4938"/>
          </a:xfrm>
        </p:spPr>
        <p:txBody>
          <a:bodyPr/>
          <a:lstStyle/>
          <a:p>
            <a:r>
              <a:rPr lang="en-US" sz="3600" b="1" dirty="0" smtClean="0"/>
              <a:t>Research Forum Overview </a:t>
            </a:r>
            <a:endParaRPr lang="en-US" sz="3600" b="1" dirty="0"/>
          </a:p>
        </p:txBody>
      </p:sp>
      <p:sp>
        <p:nvSpPr>
          <p:cNvPr id="3" name="Content Placeholder 2"/>
          <p:cNvSpPr>
            <a:spLocks noGrp="1"/>
          </p:cNvSpPr>
          <p:nvPr>
            <p:ph idx="1"/>
          </p:nvPr>
        </p:nvSpPr>
        <p:spPr>
          <a:xfrm>
            <a:off x="73770" y="1039737"/>
            <a:ext cx="9070230" cy="5361063"/>
          </a:xfrm>
        </p:spPr>
        <p:txBody>
          <a:bodyPr/>
          <a:lstStyle/>
          <a:p>
            <a:pPr marL="228600" indent="-228600"/>
            <a:r>
              <a:rPr lang="en-US" dirty="0" smtClean="0"/>
              <a:t>Science groups will </a:t>
            </a:r>
            <a:r>
              <a:rPr lang="en-US" dirty="0"/>
              <a:t>nominally follow </a:t>
            </a:r>
            <a:r>
              <a:rPr lang="en-US" dirty="0" smtClean="0"/>
              <a:t>priorities/detailed plans developed for 5 year plan (until they are obsolete…)</a:t>
            </a:r>
            <a:endParaRPr lang="en-US" dirty="0"/>
          </a:p>
          <a:p>
            <a:pPr marL="228600" indent="-228600"/>
            <a:r>
              <a:rPr lang="en-US" dirty="0" smtClean="0"/>
              <a:t>Abbreviated </a:t>
            </a:r>
            <a:r>
              <a:rPr lang="en-US" dirty="0" err="1" smtClean="0"/>
              <a:t>eXperimental</a:t>
            </a:r>
            <a:r>
              <a:rPr lang="en-US" dirty="0" smtClean="0"/>
              <a:t> Proposals (XPs) (developed in Dec-Jan) will be presented at the forum</a:t>
            </a:r>
          </a:p>
          <a:p>
            <a:pPr marL="628650" lvl="1" indent="-228600"/>
            <a:r>
              <a:rPr lang="en-US" dirty="0"/>
              <a:t>M</a:t>
            </a:r>
            <a:r>
              <a:rPr lang="en-US" dirty="0" smtClean="0"/>
              <a:t>otivation, goal, shot plan, # of run days, diagnostics, analysis…</a:t>
            </a:r>
          </a:p>
          <a:p>
            <a:pPr marL="228600" indent="-228600"/>
            <a:r>
              <a:rPr lang="en-US" dirty="0" smtClean="0"/>
              <a:t>Prioritization carried out at forum using abbreviated XPs</a:t>
            </a:r>
          </a:p>
          <a:p>
            <a:pPr marL="228600" indent="-228600"/>
            <a:r>
              <a:rPr lang="en-US" dirty="0" smtClean="0"/>
              <a:t>~70-90% of prioritization completed by end of forum</a:t>
            </a:r>
          </a:p>
          <a:p>
            <a:pPr marL="628650" lvl="1" indent="-228600"/>
            <a:r>
              <a:rPr lang="en-US" dirty="0"/>
              <a:t>H</a:t>
            </a:r>
            <a:r>
              <a:rPr lang="en-US" dirty="0" smtClean="0"/>
              <a:t>ighest </a:t>
            </a:r>
            <a:r>
              <a:rPr lang="en-US" dirty="0"/>
              <a:t>priority research </a:t>
            </a:r>
            <a:r>
              <a:rPr lang="en-US" dirty="0" smtClean="0"/>
              <a:t>in research milestones / task forces</a:t>
            </a:r>
            <a:endParaRPr lang="en-US" dirty="0"/>
          </a:p>
          <a:p>
            <a:pPr marL="628650" lvl="1" indent="-228600"/>
            <a:r>
              <a:rPr lang="en-US" dirty="0"/>
              <a:t>Proposals that </a:t>
            </a:r>
            <a:r>
              <a:rPr lang="en-US" dirty="0" smtClean="0"/>
              <a:t>address </a:t>
            </a:r>
            <a:r>
              <a:rPr lang="en-US" dirty="0"/>
              <a:t>milestones will receive the most run </a:t>
            </a:r>
            <a:r>
              <a:rPr lang="en-US" dirty="0" smtClean="0"/>
              <a:t>time</a:t>
            </a:r>
          </a:p>
          <a:p>
            <a:pPr marL="628650" lvl="1" indent="-228600"/>
            <a:r>
              <a:rPr lang="en-US" dirty="0" smtClean="0"/>
              <a:t>If abbreviated proposal idea is “priority 1”, the author is asked to develop full proposal for operational + program review/approval</a:t>
            </a:r>
          </a:p>
          <a:p>
            <a:pPr marL="228600" indent="-228600"/>
            <a:r>
              <a:rPr lang="en-US" dirty="0" smtClean="0"/>
              <a:t>Expect ~1/3 of all XPs for year to be approved, ready at start of physics campaign (April 2015), then roll forward</a:t>
            </a:r>
          </a:p>
          <a:p>
            <a:pPr marL="628650" lvl="1" indent="-228600"/>
            <a:r>
              <a:rPr lang="en-US" dirty="0" smtClean="0"/>
              <a:t>Typically schedule XPs ~1-2 months in advance</a:t>
            </a:r>
          </a:p>
        </p:txBody>
      </p:sp>
    </p:spTree>
    <p:extLst>
      <p:ext uri="{BB962C8B-B14F-4D97-AF65-F5344CB8AC3E}">
        <p14:creationId xmlns:p14="http://schemas.microsoft.com/office/powerpoint/2010/main" val="22751547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p:cNvSpPr txBox="1">
            <a:spLocks/>
          </p:cNvSpPr>
          <p:nvPr/>
        </p:nvSpPr>
        <p:spPr bwMode="auto">
          <a:xfrm>
            <a:off x="0" y="445"/>
            <a:ext cx="9144000" cy="913955"/>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r>
              <a:rPr lang="en-US" sz="3200" i="0" dirty="0" smtClean="0">
                <a:latin typeface="Arial Narrow" panose="020B0606020202030204" pitchFamily="34" charset="0"/>
              </a:rPr>
              <a:t>First </a:t>
            </a:r>
            <a:r>
              <a:rPr lang="en-US" sz="3200" i="0" dirty="0">
                <a:latin typeface="Arial Narrow" panose="020B0606020202030204" pitchFamily="34" charset="0"/>
              </a:rPr>
              <a:t>run year </a:t>
            </a:r>
            <a:r>
              <a:rPr lang="en-US" sz="3200" i="0" dirty="0" smtClean="0">
                <a:latin typeface="Arial Narrow" panose="020B0606020202030204" pitchFamily="34" charset="0"/>
              </a:rPr>
              <a:t>priorities support mission and 5YP goals</a:t>
            </a:r>
            <a:endParaRPr lang="en-US" sz="3200" i="0" kern="0" dirty="0" smtClean="0">
              <a:latin typeface="Arial Narrow" panose="020B0606020202030204" pitchFamily="34" charset="0"/>
            </a:endParaRPr>
          </a:p>
        </p:txBody>
      </p:sp>
      <p:sp>
        <p:nvSpPr>
          <p:cNvPr id="42" name="Text Box 8"/>
          <p:cNvSpPr txBox="1">
            <a:spLocks noChangeArrowheads="1"/>
          </p:cNvSpPr>
          <p:nvPr/>
        </p:nvSpPr>
        <p:spPr bwMode="auto">
          <a:xfrm>
            <a:off x="5791200" y="1062967"/>
            <a:ext cx="3295147" cy="276999"/>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91429" tIns="0" rIns="91429" bIns="0">
            <a:spAutoFit/>
          </a:bodyPr>
          <a:lstStyle/>
          <a:p>
            <a:pPr algn="ctr">
              <a:defRPr/>
            </a:pPr>
            <a:r>
              <a:rPr lang="en-US" sz="1800" b="1" i="0" dirty="0" smtClean="0">
                <a:solidFill>
                  <a:schemeClr val="tx1"/>
                </a:solidFill>
                <a:latin typeface="Arial Narrow" panose="020B0606020202030204" pitchFamily="34" charset="0"/>
                <a:cs typeface="Arial" panose="020B0604020202020204" pitchFamily="34" charset="0"/>
              </a:rPr>
              <a:t>FY2015 Milestones / Task Forces:</a:t>
            </a:r>
            <a:endParaRPr lang="en-US" sz="1800" b="1" i="0" dirty="0">
              <a:solidFill>
                <a:schemeClr val="tx1"/>
              </a:solidFill>
              <a:latin typeface="Arial Narrow" panose="020B0606020202030204" pitchFamily="34" charset="0"/>
              <a:cs typeface="Arial" panose="020B0604020202020204" pitchFamily="34" charset="0"/>
            </a:endParaRPr>
          </a:p>
        </p:txBody>
      </p:sp>
      <p:sp>
        <p:nvSpPr>
          <p:cNvPr id="73" name="Text Box 27"/>
          <p:cNvSpPr txBox="1">
            <a:spLocks noChangeArrowheads="1"/>
          </p:cNvSpPr>
          <p:nvPr/>
        </p:nvSpPr>
        <p:spPr bwMode="auto">
          <a:xfrm>
            <a:off x="5787182" y="2825206"/>
            <a:ext cx="3280617"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400" i="0" dirty="0" smtClean="0">
                <a:solidFill>
                  <a:srgbClr val="FF0000"/>
                </a:solidFill>
                <a:latin typeface="Arial Narrow" panose="020B0606020202030204" pitchFamily="34" charset="0"/>
              </a:rPr>
              <a:t>Characterize effects of NBI injection angle on fast-ion distribution and NBI-CD profile</a:t>
            </a:r>
            <a:endParaRPr lang="en-US" sz="1400" b="0" i="0" dirty="0">
              <a:solidFill>
                <a:srgbClr val="FF0000"/>
              </a:solidFill>
              <a:latin typeface="Arial Narrow" panose="020B0606020202030204" pitchFamily="34" charset="0"/>
            </a:endParaRPr>
          </a:p>
        </p:txBody>
      </p:sp>
      <p:sp>
        <p:nvSpPr>
          <p:cNvPr id="75" name="Text Box 27"/>
          <p:cNvSpPr txBox="1">
            <a:spLocks noChangeArrowheads="1"/>
          </p:cNvSpPr>
          <p:nvPr/>
        </p:nvSpPr>
        <p:spPr bwMode="auto">
          <a:xfrm>
            <a:off x="5795982" y="1690138"/>
            <a:ext cx="3271817"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400" i="0" dirty="0" smtClean="0">
                <a:solidFill>
                  <a:srgbClr val="FF0000"/>
                </a:solidFill>
                <a:latin typeface="Arial Narrow" panose="020B0606020202030204" pitchFamily="34" charset="0"/>
              </a:rPr>
              <a:t>Develop physics + operational tools for high-performance discharges (</a:t>
            </a:r>
            <a:r>
              <a:rPr lang="en-US" sz="1400" i="0" dirty="0" smtClean="0">
                <a:solidFill>
                  <a:srgbClr val="FF0000"/>
                </a:solidFill>
                <a:latin typeface="Symbol" panose="05050102010706020507" pitchFamily="18" charset="2"/>
              </a:rPr>
              <a:t>k</a:t>
            </a:r>
            <a:r>
              <a:rPr lang="en-US" sz="1400" i="0" dirty="0" smtClean="0">
                <a:solidFill>
                  <a:srgbClr val="FF0000"/>
                </a:solidFill>
                <a:latin typeface="Arial Narrow" panose="020B0606020202030204" pitchFamily="34" charset="0"/>
              </a:rPr>
              <a:t>, </a:t>
            </a:r>
            <a:r>
              <a:rPr lang="en-US" sz="1400" i="0" dirty="0" smtClean="0">
                <a:solidFill>
                  <a:srgbClr val="FF0000"/>
                </a:solidFill>
                <a:latin typeface="Symbol" panose="05050102010706020507" pitchFamily="18" charset="2"/>
              </a:rPr>
              <a:t>d</a:t>
            </a:r>
            <a:r>
              <a:rPr lang="en-US" sz="1400" i="0" dirty="0" smtClean="0">
                <a:solidFill>
                  <a:srgbClr val="FF0000"/>
                </a:solidFill>
                <a:latin typeface="Arial Narrow" panose="020B0606020202030204" pitchFamily="34" charset="0"/>
              </a:rPr>
              <a:t>, </a:t>
            </a:r>
            <a:r>
              <a:rPr lang="en-US" sz="1400" i="0" dirty="0" smtClean="0">
                <a:solidFill>
                  <a:srgbClr val="FF0000"/>
                </a:solidFill>
                <a:latin typeface="Symbol" panose="05050102010706020507" pitchFamily="18" charset="2"/>
              </a:rPr>
              <a:t>b</a:t>
            </a:r>
            <a:r>
              <a:rPr lang="en-US" sz="1400" i="0" dirty="0" smtClean="0">
                <a:solidFill>
                  <a:srgbClr val="FF0000"/>
                </a:solidFill>
                <a:latin typeface="Arial Narrow" panose="020B0606020202030204" pitchFamily="34" charset="0"/>
              </a:rPr>
              <a:t>, EF/RWM)</a:t>
            </a:r>
            <a:endParaRPr lang="en-US" sz="1400" b="0" i="0" dirty="0">
              <a:solidFill>
                <a:srgbClr val="FF0000"/>
              </a:solidFill>
              <a:latin typeface="Arial Narrow" panose="020B0606020202030204" pitchFamily="34" charset="0"/>
            </a:endParaRPr>
          </a:p>
        </p:txBody>
      </p:sp>
      <p:sp>
        <p:nvSpPr>
          <p:cNvPr id="77" name="Text Box 27"/>
          <p:cNvSpPr txBox="1">
            <a:spLocks noChangeArrowheads="1"/>
          </p:cNvSpPr>
          <p:nvPr/>
        </p:nvSpPr>
        <p:spPr bwMode="auto">
          <a:xfrm>
            <a:off x="5787183" y="3864641"/>
            <a:ext cx="3229994"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400" i="0" dirty="0" smtClean="0">
                <a:solidFill>
                  <a:srgbClr val="008080"/>
                </a:solidFill>
                <a:latin typeface="Arial Narrow" panose="020B0606020202030204" pitchFamily="34" charset="0"/>
              </a:rPr>
              <a:t>Develop snowflake configuration, study edge and </a:t>
            </a:r>
            <a:r>
              <a:rPr lang="en-US" sz="1400" i="0" dirty="0" err="1" smtClean="0">
                <a:solidFill>
                  <a:srgbClr val="008080"/>
                </a:solidFill>
                <a:latin typeface="Arial Narrow" panose="020B0606020202030204" pitchFamily="34" charset="0"/>
              </a:rPr>
              <a:t>divertor</a:t>
            </a:r>
            <a:r>
              <a:rPr lang="en-US" sz="1400" i="0" dirty="0" smtClean="0">
                <a:solidFill>
                  <a:srgbClr val="008080"/>
                </a:solidFill>
                <a:latin typeface="Arial Narrow" panose="020B0606020202030204" pitchFamily="34" charset="0"/>
              </a:rPr>
              <a:t> properties</a:t>
            </a:r>
            <a:endParaRPr lang="en-US" sz="1400" b="0" i="0" dirty="0">
              <a:solidFill>
                <a:srgbClr val="008080"/>
              </a:solidFill>
              <a:latin typeface="Arial Narrow" panose="020B0606020202030204" pitchFamily="34" charset="0"/>
            </a:endParaRPr>
          </a:p>
        </p:txBody>
      </p:sp>
      <p:sp>
        <p:nvSpPr>
          <p:cNvPr id="78" name="Text Box 27"/>
          <p:cNvSpPr txBox="1">
            <a:spLocks noChangeArrowheads="1"/>
          </p:cNvSpPr>
          <p:nvPr/>
        </p:nvSpPr>
        <p:spPr bwMode="auto">
          <a:xfrm>
            <a:off x="5787183" y="5255403"/>
            <a:ext cx="3229994"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400" i="0" dirty="0" smtClean="0">
                <a:solidFill>
                  <a:srgbClr val="FF0000"/>
                </a:solidFill>
                <a:latin typeface="Arial Narrow" panose="020B0606020202030204" pitchFamily="34" charset="0"/>
              </a:rPr>
              <a:t>Assess H-mode confinement, pedestal, SOL characteristics at higher B</a:t>
            </a:r>
            <a:r>
              <a:rPr lang="en-US" sz="1400" i="0" baseline="-25000" dirty="0" smtClean="0">
                <a:solidFill>
                  <a:srgbClr val="FF0000"/>
                </a:solidFill>
                <a:latin typeface="Arial Narrow" panose="020B0606020202030204" pitchFamily="34" charset="0"/>
              </a:rPr>
              <a:t>T</a:t>
            </a:r>
            <a:r>
              <a:rPr lang="en-US" sz="1400" i="0" dirty="0" smtClean="0">
                <a:solidFill>
                  <a:srgbClr val="FF0000"/>
                </a:solidFill>
                <a:latin typeface="Arial Narrow" panose="020B0606020202030204" pitchFamily="34" charset="0"/>
              </a:rPr>
              <a:t>, I</a:t>
            </a:r>
            <a:r>
              <a:rPr lang="en-US" sz="1400" i="0" baseline="-25000" dirty="0" smtClean="0">
                <a:solidFill>
                  <a:srgbClr val="FF0000"/>
                </a:solidFill>
                <a:latin typeface="Arial Narrow" panose="020B0606020202030204" pitchFamily="34" charset="0"/>
              </a:rPr>
              <a:t>P</a:t>
            </a:r>
            <a:r>
              <a:rPr lang="en-US" sz="1400" i="0" dirty="0" smtClean="0">
                <a:solidFill>
                  <a:srgbClr val="FF0000"/>
                </a:solidFill>
                <a:latin typeface="Arial Narrow" panose="020B0606020202030204" pitchFamily="34" charset="0"/>
              </a:rPr>
              <a:t>, P</a:t>
            </a:r>
            <a:r>
              <a:rPr lang="en-US" sz="1400" i="0" baseline="-25000" dirty="0" smtClean="0">
                <a:solidFill>
                  <a:srgbClr val="FF0000"/>
                </a:solidFill>
                <a:latin typeface="Arial Narrow" panose="020B0606020202030204" pitchFamily="34" charset="0"/>
              </a:rPr>
              <a:t>NBI</a:t>
            </a:r>
            <a:endParaRPr lang="en-US" sz="1400" b="0" i="0" dirty="0">
              <a:solidFill>
                <a:srgbClr val="FF0000"/>
              </a:solidFill>
              <a:latin typeface="Arial Narrow" panose="020B0606020202030204" pitchFamily="34" charset="0"/>
            </a:endParaRPr>
          </a:p>
        </p:txBody>
      </p:sp>
      <p:sp>
        <p:nvSpPr>
          <p:cNvPr id="79" name="TextBox 78"/>
          <p:cNvSpPr txBox="1"/>
          <p:nvPr/>
        </p:nvSpPr>
        <p:spPr>
          <a:xfrm>
            <a:off x="5821314" y="5105400"/>
            <a:ext cx="388363" cy="179536"/>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R15-1</a:t>
            </a:r>
            <a:endParaRPr lang="en-US" sz="1000" b="1" i="0" dirty="0">
              <a:latin typeface="Arial Narrow" panose="020B0606020202030204" pitchFamily="34" charset="0"/>
            </a:endParaRPr>
          </a:p>
        </p:txBody>
      </p:sp>
      <p:sp>
        <p:nvSpPr>
          <p:cNvPr id="80" name="TextBox 79"/>
          <p:cNvSpPr txBox="1"/>
          <p:nvPr/>
        </p:nvSpPr>
        <p:spPr>
          <a:xfrm>
            <a:off x="5787183" y="2666530"/>
            <a:ext cx="388363" cy="179536"/>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R15-2</a:t>
            </a:r>
            <a:endParaRPr lang="en-US" sz="1000" b="1" i="0" dirty="0">
              <a:latin typeface="Arial Narrow" panose="020B0606020202030204" pitchFamily="34" charset="0"/>
            </a:endParaRPr>
          </a:p>
        </p:txBody>
      </p:sp>
      <p:sp>
        <p:nvSpPr>
          <p:cNvPr id="81" name="TextBox 80"/>
          <p:cNvSpPr txBox="1"/>
          <p:nvPr/>
        </p:nvSpPr>
        <p:spPr>
          <a:xfrm>
            <a:off x="5809977" y="1508507"/>
            <a:ext cx="388363" cy="179536"/>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R15-3</a:t>
            </a:r>
            <a:endParaRPr lang="en-US" sz="1000" b="1" i="0" dirty="0">
              <a:latin typeface="Arial Narrow" panose="020B0606020202030204" pitchFamily="34" charset="0"/>
            </a:endParaRPr>
          </a:p>
        </p:txBody>
      </p:sp>
      <p:sp>
        <p:nvSpPr>
          <p:cNvPr id="82" name="TextBox 81"/>
          <p:cNvSpPr txBox="1"/>
          <p:nvPr/>
        </p:nvSpPr>
        <p:spPr>
          <a:xfrm>
            <a:off x="5795983" y="3708060"/>
            <a:ext cx="485455" cy="179536"/>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IR15-1 </a:t>
            </a:r>
            <a:endParaRPr lang="en-US" sz="1000" b="1" i="0" dirty="0">
              <a:latin typeface="Arial Narrow" panose="020B0606020202030204" pitchFamily="34" charset="0"/>
            </a:endParaRPr>
          </a:p>
        </p:txBody>
      </p:sp>
      <p:sp>
        <p:nvSpPr>
          <p:cNvPr id="99" name="Text Box 23"/>
          <p:cNvSpPr txBox="1">
            <a:spLocks noChangeArrowheads="1"/>
          </p:cNvSpPr>
          <p:nvPr/>
        </p:nvSpPr>
        <p:spPr bwMode="auto">
          <a:xfrm>
            <a:off x="5795983" y="5872657"/>
            <a:ext cx="3221194" cy="451406"/>
          </a:xfrm>
          <a:prstGeom prst="rect">
            <a:avLst/>
          </a:prstGeom>
          <a:solidFill>
            <a:srgbClr val="EAEAEA"/>
          </a:solidFill>
          <a:ln w="3175">
            <a:solidFill>
              <a:srgbClr val="B2B2B2"/>
            </a:solidFill>
            <a:miter lim="800000"/>
            <a:headEnd/>
            <a:tailEnd/>
          </a:ln>
        </p:spPr>
        <p:txBody>
          <a:bodyPr wrap="square" lIns="45714" tIns="45720" rIns="0" bIns="45720">
            <a:spAutoFit/>
          </a:bodyPr>
          <a:lstStyle/>
          <a:p>
            <a:pPr>
              <a:lnSpc>
                <a:spcPts val="1400"/>
              </a:lnSpc>
            </a:pPr>
            <a:r>
              <a:rPr lang="en-US" sz="1400" i="0" dirty="0">
                <a:solidFill>
                  <a:srgbClr val="FF0000"/>
                </a:solidFill>
                <a:latin typeface="Arial Narrow" panose="020B0606020202030204" pitchFamily="34" charset="0"/>
              </a:rPr>
              <a:t>Quantify impact of broadened </a:t>
            </a:r>
            <a:r>
              <a:rPr lang="en-US" sz="1400" i="0" dirty="0" smtClean="0">
                <a:solidFill>
                  <a:srgbClr val="FF0000"/>
                </a:solidFill>
                <a:latin typeface="Arial Narrow" panose="020B0606020202030204" pitchFamily="34" charset="0"/>
              </a:rPr>
              <a:t>J(r) and p(r) on </a:t>
            </a:r>
            <a:r>
              <a:rPr lang="en-US" sz="1400" i="0" dirty="0" err="1" smtClean="0">
                <a:solidFill>
                  <a:srgbClr val="FF0000"/>
                </a:solidFill>
                <a:latin typeface="Arial Narrow" panose="020B0606020202030204" pitchFamily="34" charset="0"/>
              </a:rPr>
              <a:t>tokamak</a:t>
            </a:r>
            <a:r>
              <a:rPr lang="en-US" sz="1400" i="0" dirty="0">
                <a:solidFill>
                  <a:srgbClr val="FF0000"/>
                </a:solidFill>
                <a:latin typeface="Arial Narrow" panose="020B0606020202030204" pitchFamily="34" charset="0"/>
              </a:rPr>
              <a:t> </a:t>
            </a:r>
            <a:r>
              <a:rPr lang="en-US" sz="1400" i="0" dirty="0" smtClean="0">
                <a:solidFill>
                  <a:srgbClr val="FF0000"/>
                </a:solidFill>
                <a:latin typeface="Arial Narrow" panose="020B0606020202030204" pitchFamily="34" charset="0"/>
              </a:rPr>
              <a:t>confinement </a:t>
            </a:r>
            <a:r>
              <a:rPr lang="en-US" sz="1400" i="0" dirty="0">
                <a:solidFill>
                  <a:srgbClr val="FF0000"/>
                </a:solidFill>
                <a:latin typeface="Arial Narrow" panose="020B0606020202030204" pitchFamily="34" charset="0"/>
              </a:rPr>
              <a:t>and </a:t>
            </a:r>
            <a:r>
              <a:rPr lang="en-US" sz="1400" i="0" dirty="0" smtClean="0">
                <a:solidFill>
                  <a:srgbClr val="FF0000"/>
                </a:solidFill>
                <a:latin typeface="Arial Narrow" panose="020B0606020202030204" pitchFamily="34" charset="0"/>
              </a:rPr>
              <a:t>stability</a:t>
            </a:r>
            <a:endParaRPr lang="en-US" sz="1400" i="0" dirty="0">
              <a:solidFill>
                <a:srgbClr val="FF0000"/>
              </a:solidFill>
              <a:latin typeface="Arial Narrow" panose="020B0606020202030204" pitchFamily="34" charset="0"/>
            </a:endParaRPr>
          </a:p>
        </p:txBody>
      </p:sp>
      <p:sp>
        <p:nvSpPr>
          <p:cNvPr id="63" name="Rectangle 3"/>
          <p:cNvSpPr txBox="1">
            <a:spLocks noChangeArrowheads="1"/>
          </p:cNvSpPr>
          <p:nvPr/>
        </p:nvSpPr>
        <p:spPr bwMode="auto">
          <a:xfrm>
            <a:off x="34673" y="1600200"/>
            <a:ext cx="5092220" cy="4864817"/>
          </a:xfrm>
          <a:prstGeom prst="rect">
            <a:avLst/>
          </a:prstGeom>
          <a:noFill/>
          <a:ln w="9525">
            <a:noFill/>
            <a:miter lim="800000"/>
            <a:headEnd/>
            <a:tailEnd/>
          </a:ln>
        </p:spPr>
        <p:txBody>
          <a:bodyPr lIns="91429" tIns="45714" rIns="91429" bIns="45714"/>
          <a:lstStyle/>
          <a:p>
            <a:pPr marL="231775" indent="-231775" defTabSz="804769" eaLnBrk="0" hangingPunct="0">
              <a:spcBef>
                <a:spcPct val="20000"/>
              </a:spcBef>
              <a:buFontTx/>
              <a:buChar char="•"/>
              <a:defRPr/>
            </a:pPr>
            <a:r>
              <a:rPr lang="en-US" sz="2000" b="1" i="0" kern="0" dirty="0">
                <a:solidFill>
                  <a:schemeClr val="tx1"/>
                </a:solidFill>
                <a:latin typeface="+mn-lt"/>
              </a:rPr>
              <a:t>Advance ST </a:t>
            </a:r>
            <a:r>
              <a:rPr lang="en-US" sz="2000" b="1" i="0" kern="0" dirty="0" smtClean="0">
                <a:solidFill>
                  <a:schemeClr val="tx1"/>
                </a:solidFill>
                <a:latin typeface="+mn-lt"/>
              </a:rPr>
              <a:t>for FNSF</a:t>
            </a:r>
          </a:p>
          <a:p>
            <a:pPr marL="463550" lvl="1" indent="-231775" defTabSz="804769" eaLnBrk="0" hangingPunct="0">
              <a:spcBef>
                <a:spcPct val="20000"/>
              </a:spcBef>
              <a:buFont typeface="+mj-lt"/>
              <a:buAutoNum type="arabicPeriod"/>
              <a:defRPr/>
            </a:pPr>
            <a:r>
              <a:rPr lang="en-US" sz="1800" i="0" kern="0" dirty="0">
                <a:solidFill>
                  <a:srgbClr val="FF0000"/>
                </a:solidFill>
                <a:latin typeface="Arial Narrow" panose="020B0606020202030204" pitchFamily="34" charset="0"/>
                <a:cs typeface="Calibri" pitchFamily="34" charset="0"/>
              </a:rPr>
              <a:t>Demonstrate </a:t>
            </a:r>
            <a:r>
              <a:rPr lang="en-US" sz="1800" i="0" kern="0" dirty="0" smtClean="0">
                <a:solidFill>
                  <a:srgbClr val="FF0000"/>
                </a:solidFill>
                <a:latin typeface="Arial Narrow" panose="020B0606020202030204" pitchFamily="34" charset="0"/>
                <a:cs typeface="Calibri" pitchFamily="34" charset="0"/>
              </a:rPr>
              <a:t>full non-inductive </a:t>
            </a:r>
            <a:r>
              <a:rPr lang="en-US" sz="1800" i="0" kern="0" dirty="0">
                <a:solidFill>
                  <a:srgbClr val="FF0000"/>
                </a:solidFill>
                <a:latin typeface="Arial Narrow" panose="020B0606020202030204" pitchFamily="34" charset="0"/>
                <a:cs typeface="Calibri" pitchFamily="34" charset="0"/>
              </a:rPr>
              <a:t>sustainment at </a:t>
            </a:r>
            <a:r>
              <a:rPr lang="en-US" sz="1800" i="0" kern="0" dirty="0" smtClean="0">
                <a:solidFill>
                  <a:srgbClr val="FF0000"/>
                </a:solidFill>
                <a:latin typeface="Arial Narrow" panose="020B0606020202030204" pitchFamily="34" charset="0"/>
                <a:cs typeface="Calibri" pitchFamily="34" charset="0"/>
              </a:rPr>
              <a:t>FNSF-relevant performance levels</a:t>
            </a:r>
            <a:endParaRPr lang="en-US" sz="1800" i="0" kern="0" dirty="0">
              <a:solidFill>
                <a:srgbClr val="FF0000"/>
              </a:solidFill>
              <a:latin typeface="Arial Narrow" panose="020B0606020202030204" pitchFamily="34" charset="0"/>
              <a:cs typeface="Calibri" pitchFamily="34" charset="0"/>
            </a:endParaRPr>
          </a:p>
          <a:p>
            <a:pPr marL="463550" lvl="1" indent="-231775" defTabSz="804769" eaLnBrk="0" hangingPunct="0">
              <a:spcBef>
                <a:spcPct val="20000"/>
              </a:spcBef>
              <a:buFont typeface="+mj-lt"/>
              <a:buAutoNum type="arabicPeriod"/>
              <a:defRPr/>
            </a:pPr>
            <a:r>
              <a:rPr lang="en-US" sz="1800" i="0" kern="0" dirty="0" smtClean="0">
                <a:solidFill>
                  <a:srgbClr val="FF0000"/>
                </a:solidFill>
                <a:latin typeface="Arial Narrow" panose="020B0606020202030204" pitchFamily="34" charset="0"/>
                <a:cs typeface="Calibri" pitchFamily="34" charset="0"/>
              </a:rPr>
              <a:t>Advance non-inductive start-up </a:t>
            </a:r>
            <a:r>
              <a:rPr lang="en-US" sz="1800" i="0" kern="0" dirty="0">
                <a:solidFill>
                  <a:srgbClr val="FF0000"/>
                </a:solidFill>
                <a:latin typeface="Arial Narrow" panose="020B0606020202030204" pitchFamily="34" charset="0"/>
                <a:cs typeface="Calibri" pitchFamily="34" charset="0"/>
              </a:rPr>
              <a:t>and </a:t>
            </a:r>
            <a:r>
              <a:rPr lang="en-US" sz="1800" i="0" kern="0" dirty="0" smtClean="0">
                <a:solidFill>
                  <a:srgbClr val="FF0000"/>
                </a:solidFill>
                <a:latin typeface="Arial Narrow" panose="020B0606020202030204" pitchFamily="34" charset="0"/>
                <a:cs typeface="Calibri" pitchFamily="34" charset="0"/>
              </a:rPr>
              <a:t>ramp-up (overdrive</a:t>
            </a:r>
            <a:r>
              <a:rPr lang="en-US" sz="1800" i="0" kern="0" dirty="0">
                <a:solidFill>
                  <a:srgbClr val="FF0000"/>
                </a:solidFill>
                <a:latin typeface="Arial Narrow" panose="020B0606020202030204" pitchFamily="34" charset="0"/>
                <a:cs typeface="Calibri" pitchFamily="34" charset="0"/>
              </a:rPr>
              <a:t>) </a:t>
            </a:r>
            <a:r>
              <a:rPr lang="en-US" sz="1800" i="0" kern="0" dirty="0" smtClean="0">
                <a:solidFill>
                  <a:srgbClr val="FF0000"/>
                </a:solidFill>
                <a:latin typeface="Arial Narrow" panose="020B0606020202030204" pitchFamily="34" charset="0"/>
                <a:cs typeface="Calibri" pitchFamily="34" charset="0"/>
              </a:rPr>
              <a:t>for </a:t>
            </a:r>
            <a:r>
              <a:rPr lang="en-US" sz="1800" i="0" kern="0" dirty="0">
                <a:solidFill>
                  <a:srgbClr val="FF0000"/>
                </a:solidFill>
                <a:latin typeface="Arial Narrow" panose="020B0606020202030204" pitchFamily="34" charset="0"/>
                <a:cs typeface="Calibri" pitchFamily="34" charset="0"/>
              </a:rPr>
              <a:t>ST-FNSF with small/no </a:t>
            </a:r>
            <a:r>
              <a:rPr lang="en-US" sz="1800" i="0" kern="0" dirty="0" smtClean="0">
                <a:solidFill>
                  <a:srgbClr val="FF0000"/>
                </a:solidFill>
                <a:latin typeface="Arial Narrow" panose="020B0606020202030204" pitchFamily="34" charset="0"/>
                <a:cs typeface="Calibri" pitchFamily="34" charset="0"/>
              </a:rPr>
              <a:t>solenoid</a:t>
            </a:r>
            <a:endParaRPr lang="en-US" sz="1600" i="0" kern="0" dirty="0" smtClean="0">
              <a:solidFill>
                <a:schemeClr val="tx1"/>
              </a:solidFill>
              <a:latin typeface="Arial Narrow" panose="020B0606020202030204" pitchFamily="34" charset="0"/>
            </a:endParaRPr>
          </a:p>
          <a:p>
            <a:pPr marL="231775" indent="-231775" defTabSz="804769" eaLnBrk="0" hangingPunct="0">
              <a:spcBef>
                <a:spcPct val="20000"/>
              </a:spcBef>
              <a:buFontTx/>
              <a:buChar char="•"/>
              <a:defRPr/>
            </a:pPr>
            <a:r>
              <a:rPr lang="en-US" sz="2000" b="1" i="0" kern="0" dirty="0" smtClean="0">
                <a:solidFill>
                  <a:schemeClr val="tx1"/>
                </a:solidFill>
                <a:latin typeface="+mn-lt"/>
              </a:rPr>
              <a:t>Develop solutions for PMI challenge</a:t>
            </a:r>
          </a:p>
          <a:p>
            <a:pPr marL="463550" lvl="1" indent="-231775" defTabSz="520700" eaLnBrk="0" hangingPunct="0">
              <a:spcBef>
                <a:spcPct val="20000"/>
              </a:spcBef>
              <a:buFont typeface="+mj-lt"/>
              <a:buAutoNum type="arabicPeriod" startAt="3"/>
              <a:defRPr/>
            </a:pPr>
            <a:r>
              <a:rPr lang="en-US" sz="1800" i="0" kern="0" dirty="0" smtClean="0">
                <a:solidFill>
                  <a:srgbClr val="FF0000"/>
                </a:solidFill>
                <a:latin typeface="Arial Narrow" panose="020B0606020202030204" pitchFamily="34" charset="0"/>
                <a:cs typeface="Calibri" pitchFamily="34" charset="0"/>
              </a:rPr>
              <a:t>Develop / utilize high-flux-expansion and radiative detachment to mitigate high heat flux</a:t>
            </a:r>
          </a:p>
          <a:p>
            <a:pPr marL="463550" lvl="1" indent="-231775" defTabSz="520700" eaLnBrk="0" hangingPunct="0">
              <a:spcBef>
                <a:spcPct val="20000"/>
              </a:spcBef>
              <a:buFont typeface="+mj-lt"/>
              <a:buAutoNum type="arabicPeriod" startAt="3"/>
              <a:defRPr/>
            </a:pPr>
            <a:r>
              <a:rPr lang="en-US" sz="1800" i="0" kern="0" dirty="0">
                <a:solidFill>
                  <a:srgbClr val="FF0000"/>
                </a:solidFill>
                <a:latin typeface="Arial Narrow" panose="020B0606020202030204" pitchFamily="34" charset="0"/>
                <a:cs typeface="Calibri" pitchFamily="34" charset="0"/>
              </a:rPr>
              <a:t>Begin to assess high-Z PFCs + liquid Li to develop high-duty-factor integrated PMI </a:t>
            </a:r>
            <a:r>
              <a:rPr lang="en-US" sz="1800" i="0" kern="0" dirty="0" smtClean="0">
                <a:solidFill>
                  <a:srgbClr val="FF0000"/>
                </a:solidFill>
                <a:latin typeface="Arial Narrow" panose="020B0606020202030204" pitchFamily="34" charset="0"/>
                <a:cs typeface="Calibri" pitchFamily="34" charset="0"/>
              </a:rPr>
              <a:t>solution</a:t>
            </a:r>
            <a:endParaRPr lang="en-US" sz="1800" i="0" kern="0" dirty="0">
              <a:solidFill>
                <a:srgbClr val="FF0000"/>
              </a:solidFill>
              <a:latin typeface="Arial Narrow" panose="020B0606020202030204" pitchFamily="34" charset="0"/>
              <a:cs typeface="Calibri" pitchFamily="34" charset="0"/>
            </a:endParaRPr>
          </a:p>
          <a:p>
            <a:pPr marL="231775" indent="-231775" defTabSz="804769" eaLnBrk="0" hangingPunct="0">
              <a:spcBef>
                <a:spcPct val="20000"/>
              </a:spcBef>
              <a:buFontTx/>
              <a:buChar char="•"/>
              <a:defRPr/>
            </a:pPr>
            <a:r>
              <a:rPr lang="en-US" sz="2000" b="1" i="0" kern="0" dirty="0" smtClean="0">
                <a:solidFill>
                  <a:schemeClr val="tx1"/>
                </a:solidFill>
                <a:latin typeface="+mn-lt"/>
              </a:rPr>
              <a:t>Explore unique ST parameter regimes to advance predictive </a:t>
            </a:r>
            <a:r>
              <a:rPr lang="en-US" sz="2000" b="1" i="0" kern="0" dirty="0">
                <a:solidFill>
                  <a:schemeClr val="tx1"/>
                </a:solidFill>
                <a:latin typeface="+mn-lt"/>
              </a:rPr>
              <a:t>capability </a:t>
            </a:r>
            <a:r>
              <a:rPr lang="en-US" sz="2000" b="1" i="0" kern="0" dirty="0" smtClean="0">
                <a:solidFill>
                  <a:schemeClr val="tx1"/>
                </a:solidFill>
                <a:latin typeface="+mn-lt"/>
              </a:rPr>
              <a:t>- for </a:t>
            </a:r>
            <a:r>
              <a:rPr lang="en-US" sz="2000" b="1" i="0" kern="0" dirty="0">
                <a:solidFill>
                  <a:schemeClr val="tx1"/>
                </a:solidFill>
                <a:latin typeface="+mn-lt"/>
              </a:rPr>
              <a:t>ITER and </a:t>
            </a:r>
            <a:r>
              <a:rPr lang="en-US" sz="2000" b="1" i="0" kern="0" dirty="0" smtClean="0">
                <a:solidFill>
                  <a:schemeClr val="tx1"/>
                </a:solidFill>
                <a:latin typeface="+mn-lt"/>
              </a:rPr>
              <a:t>beyond</a:t>
            </a:r>
          </a:p>
          <a:p>
            <a:pPr marL="463550" lvl="1" indent="-231775" defTabSz="804769" eaLnBrk="0" hangingPunct="0">
              <a:spcBef>
                <a:spcPct val="20000"/>
              </a:spcBef>
              <a:buFont typeface="+mj-lt"/>
              <a:buAutoNum type="arabicPeriod" startAt="5"/>
              <a:defRPr/>
            </a:pPr>
            <a:r>
              <a:rPr lang="en-US" sz="1800" i="0" kern="0" dirty="0">
                <a:solidFill>
                  <a:srgbClr val="FF0000"/>
                </a:solidFill>
                <a:latin typeface="Arial Narrow" panose="020B0606020202030204" pitchFamily="34" charset="0"/>
                <a:cs typeface="Calibri" pitchFamily="34" charset="0"/>
              </a:rPr>
              <a:t>Access reduced </a:t>
            </a:r>
            <a:r>
              <a:rPr lang="en-US" sz="1800" i="0" kern="0" dirty="0">
                <a:solidFill>
                  <a:srgbClr val="FF0000"/>
                </a:solidFill>
                <a:latin typeface="Symbol" panose="05050102010706020507" pitchFamily="18" charset="2"/>
                <a:cs typeface="Calibri" pitchFamily="34" charset="0"/>
              </a:rPr>
              <a:t>n</a:t>
            </a:r>
            <a:r>
              <a:rPr lang="en-US" sz="1800" i="0" kern="0" dirty="0">
                <a:solidFill>
                  <a:srgbClr val="FF0000"/>
                </a:solidFill>
                <a:latin typeface="Arial Narrow" panose="020B0606020202030204" pitchFamily="34" charset="0"/>
                <a:cs typeface="Calibri" pitchFamily="34" charset="0"/>
              </a:rPr>
              <a:t>* </a:t>
            </a:r>
            <a:r>
              <a:rPr lang="en-US" sz="1800" i="0" kern="0" dirty="0" smtClean="0">
                <a:solidFill>
                  <a:srgbClr val="FF0000"/>
                </a:solidFill>
                <a:latin typeface="Arial Narrow" panose="020B0606020202030204" pitchFamily="34" charset="0"/>
                <a:cs typeface="Calibri" pitchFamily="34" charset="0"/>
              </a:rPr>
              <a:t>+ high-</a:t>
            </a:r>
            <a:r>
              <a:rPr lang="en-US" sz="1800" i="0" kern="0" dirty="0" smtClean="0">
                <a:solidFill>
                  <a:srgbClr val="FF0000"/>
                </a:solidFill>
                <a:latin typeface="Symbol" panose="05050102010706020507" pitchFamily="18" charset="2"/>
                <a:cs typeface="Calibri" pitchFamily="34" charset="0"/>
              </a:rPr>
              <a:t>b</a:t>
            </a:r>
            <a:r>
              <a:rPr lang="en-US" sz="1800" i="0" kern="0" dirty="0" smtClean="0">
                <a:solidFill>
                  <a:srgbClr val="FF0000"/>
                </a:solidFill>
                <a:latin typeface="Arial Narrow" panose="020B0606020202030204" pitchFamily="34" charset="0"/>
                <a:cs typeface="Calibri" pitchFamily="34" charset="0"/>
              </a:rPr>
              <a:t> + varied </a:t>
            </a:r>
            <a:r>
              <a:rPr lang="en-US" sz="1800" i="0" kern="0" dirty="0">
                <a:solidFill>
                  <a:srgbClr val="FF0000"/>
                </a:solidFill>
                <a:latin typeface="Arial Narrow" panose="020B0606020202030204" pitchFamily="34" charset="0"/>
                <a:cs typeface="Calibri" pitchFamily="34" charset="0"/>
              </a:rPr>
              <a:t>q and rotation to dramatically extend ST </a:t>
            </a:r>
            <a:r>
              <a:rPr lang="en-US" sz="1800" i="0" kern="0" dirty="0" smtClean="0">
                <a:solidFill>
                  <a:srgbClr val="FF0000"/>
                </a:solidFill>
                <a:latin typeface="Arial Narrow" panose="020B0606020202030204" pitchFamily="34" charset="0"/>
                <a:cs typeface="Calibri" pitchFamily="34" charset="0"/>
              </a:rPr>
              <a:t>understanding</a:t>
            </a:r>
            <a:endParaRPr lang="en-US" sz="1800" i="0" kern="0" dirty="0">
              <a:solidFill>
                <a:srgbClr val="FF0000"/>
              </a:solidFill>
              <a:latin typeface="Arial Narrow" panose="020B0606020202030204" pitchFamily="34" charset="0"/>
              <a:cs typeface="Calibri" pitchFamily="34" charset="0"/>
            </a:endParaRPr>
          </a:p>
        </p:txBody>
      </p:sp>
      <p:sp>
        <p:nvSpPr>
          <p:cNvPr id="64" name="TextBox 63"/>
          <p:cNvSpPr txBox="1"/>
          <p:nvPr/>
        </p:nvSpPr>
        <p:spPr>
          <a:xfrm>
            <a:off x="5813065" y="5717588"/>
            <a:ext cx="509132" cy="162993"/>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JRT-15</a:t>
            </a:r>
            <a:endParaRPr lang="en-US" sz="1000" b="1" i="0" dirty="0">
              <a:latin typeface="Arial Narrow" panose="020B0606020202030204" pitchFamily="34" charset="0"/>
            </a:endParaRPr>
          </a:p>
        </p:txBody>
      </p:sp>
      <p:sp>
        <p:nvSpPr>
          <p:cNvPr id="65" name="Text Box 8"/>
          <p:cNvSpPr txBox="1">
            <a:spLocks noChangeArrowheads="1"/>
          </p:cNvSpPr>
          <p:nvPr/>
        </p:nvSpPr>
        <p:spPr bwMode="auto">
          <a:xfrm>
            <a:off x="73122" y="1060889"/>
            <a:ext cx="4672498" cy="276999"/>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91429" tIns="0" rIns="91429" bIns="0">
            <a:spAutoFit/>
          </a:bodyPr>
          <a:lstStyle/>
          <a:p>
            <a:pPr algn="ctr">
              <a:defRPr/>
            </a:pPr>
            <a:r>
              <a:rPr lang="en-US" sz="1800" b="1" i="0" dirty="0" smtClean="0">
                <a:solidFill>
                  <a:schemeClr val="tx1"/>
                </a:solidFill>
                <a:latin typeface="Arial Narrow" panose="020B0606020202030204" pitchFamily="34" charset="0"/>
                <a:cs typeface="Arial" panose="020B0604020202020204" pitchFamily="34" charset="0"/>
              </a:rPr>
              <a:t>Mission Elements and 5YP 5 Highest Priorities</a:t>
            </a:r>
            <a:endParaRPr lang="en-US" sz="1800" b="1" i="0" dirty="0">
              <a:solidFill>
                <a:schemeClr val="tx1"/>
              </a:solidFill>
              <a:latin typeface="Arial Narrow" panose="020B0606020202030204" pitchFamily="34" charset="0"/>
              <a:cs typeface="Arial" panose="020B0604020202020204" pitchFamily="34" charset="0"/>
            </a:endParaRPr>
          </a:p>
        </p:txBody>
      </p:sp>
      <p:sp>
        <p:nvSpPr>
          <p:cNvPr id="3" name="Right Arrow 2"/>
          <p:cNvSpPr/>
          <p:nvPr/>
        </p:nvSpPr>
        <p:spPr>
          <a:xfrm flipH="1">
            <a:off x="5167463" y="1785743"/>
            <a:ext cx="431910" cy="1404164"/>
          </a:xfrm>
          <a:prstGeom prst="rightArrow">
            <a:avLst>
              <a:gd name="adj1" fmla="val 797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ight Arrow 66"/>
          <p:cNvSpPr/>
          <p:nvPr/>
        </p:nvSpPr>
        <p:spPr>
          <a:xfrm flipH="1">
            <a:off x="5176089" y="3807484"/>
            <a:ext cx="431910" cy="699994"/>
          </a:xfrm>
          <a:prstGeom prst="rightArrow">
            <a:avLst>
              <a:gd name="adj1" fmla="val 797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ight Arrow 67"/>
          <p:cNvSpPr/>
          <p:nvPr/>
        </p:nvSpPr>
        <p:spPr>
          <a:xfrm flipH="1">
            <a:off x="5190731" y="5415618"/>
            <a:ext cx="431910" cy="699994"/>
          </a:xfrm>
          <a:prstGeom prst="rightArrow">
            <a:avLst>
              <a:gd name="adj1" fmla="val 797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773117" y="4392464"/>
            <a:ext cx="3244060" cy="179536"/>
          </a:xfrm>
          <a:prstGeom prst="rect">
            <a:avLst/>
          </a:prstGeom>
          <a:noFill/>
        </p:spPr>
        <p:txBody>
          <a:bodyPr wrap="square" lIns="0" tIns="0" rIns="0" bIns="0" rtlCol="0">
            <a:spAutoFit/>
          </a:bodyPr>
          <a:lstStyle/>
          <a:p>
            <a:pPr>
              <a:lnSpc>
                <a:spcPts val="1400"/>
              </a:lnSpc>
            </a:pPr>
            <a:r>
              <a:rPr lang="en-US" sz="1000" b="1" i="0" dirty="0" smtClean="0">
                <a:latin typeface="Arial Narrow" panose="020B0606020202030204" pitchFamily="34" charset="0"/>
              </a:rPr>
              <a:t>NOTE:  IR15-1 accelerates snowflake part of R16-1 by 1 year </a:t>
            </a:r>
            <a:endParaRPr lang="en-US" sz="1000" b="1" i="0" dirty="0">
              <a:latin typeface="Arial Narrow" panose="020B0606020202030204" pitchFamily="34" charset="0"/>
            </a:endParaRPr>
          </a:p>
        </p:txBody>
      </p:sp>
      <p:sp>
        <p:nvSpPr>
          <p:cNvPr id="25" name="Text Box 27"/>
          <p:cNvSpPr txBox="1">
            <a:spLocks noChangeArrowheads="1"/>
          </p:cNvSpPr>
          <p:nvPr/>
        </p:nvSpPr>
        <p:spPr bwMode="auto">
          <a:xfrm>
            <a:off x="5787184" y="2363844"/>
            <a:ext cx="3280616" cy="271857"/>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400" i="0" dirty="0" smtClean="0">
                <a:solidFill>
                  <a:srgbClr val="0000CC"/>
                </a:solidFill>
                <a:latin typeface="Arial Narrow" panose="020B0606020202030204" pitchFamily="34" charset="0"/>
              </a:rPr>
              <a:t>Long-pulse main-ion and impurity control</a:t>
            </a:r>
            <a:endParaRPr lang="en-US" sz="1400" b="0" i="0" dirty="0">
              <a:solidFill>
                <a:srgbClr val="0000CC"/>
              </a:solidFill>
              <a:latin typeface="Arial Narrow" panose="020B0606020202030204" pitchFamily="34" charset="0"/>
            </a:endParaRPr>
          </a:p>
        </p:txBody>
      </p:sp>
      <p:sp>
        <p:nvSpPr>
          <p:cNvPr id="26" name="TextBox 25"/>
          <p:cNvSpPr txBox="1"/>
          <p:nvPr/>
        </p:nvSpPr>
        <p:spPr>
          <a:xfrm>
            <a:off x="5799683" y="2190759"/>
            <a:ext cx="2101812" cy="179536"/>
          </a:xfrm>
          <a:prstGeom prst="rect">
            <a:avLst/>
          </a:prstGeom>
          <a:noFill/>
        </p:spPr>
        <p:txBody>
          <a:bodyPr wrap="square" lIns="0" tIns="0" rIns="0" bIns="0" rtlCol="0">
            <a:spAutoFit/>
          </a:bodyPr>
          <a:lstStyle/>
          <a:p>
            <a:pPr>
              <a:lnSpc>
                <a:spcPts val="1400"/>
              </a:lnSpc>
            </a:pPr>
            <a:r>
              <a:rPr lang="en-US" sz="1000" b="1" i="0" dirty="0" smtClean="0">
                <a:solidFill>
                  <a:srgbClr val="0000CC"/>
                </a:solidFill>
                <a:latin typeface="Arial Narrow" panose="020B0606020202030204" pitchFamily="34" charset="0"/>
              </a:rPr>
              <a:t>Particle Control Task Force (PC-TF)</a:t>
            </a:r>
            <a:endParaRPr lang="en-US" sz="1000" b="1" i="0"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1895254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dirty="0" smtClean="0"/>
              <a:t>Outline</a:t>
            </a:r>
          </a:p>
        </p:txBody>
      </p:sp>
      <p:sp>
        <p:nvSpPr>
          <p:cNvPr id="3075" name="Content Placeholder 2"/>
          <p:cNvSpPr>
            <a:spLocks noGrp="1"/>
          </p:cNvSpPr>
          <p:nvPr>
            <p:ph idx="1"/>
          </p:nvPr>
        </p:nvSpPr>
        <p:spPr>
          <a:xfrm>
            <a:off x="76200" y="1828800"/>
            <a:ext cx="8915400" cy="3657600"/>
          </a:xfrm>
        </p:spPr>
        <p:txBody>
          <a:bodyPr/>
          <a:lstStyle/>
          <a:p>
            <a:r>
              <a:rPr lang="en-US" sz="2800" dirty="0" smtClean="0">
                <a:solidFill>
                  <a:schemeClr val="bg1">
                    <a:lumMod val="85000"/>
                  </a:schemeClr>
                </a:solidFill>
              </a:rPr>
              <a:t>FESAC strategic plan report</a:t>
            </a:r>
          </a:p>
          <a:p>
            <a:endParaRPr lang="en-US" sz="2800" dirty="0" smtClean="0">
              <a:solidFill>
                <a:schemeClr val="bg1">
                  <a:lumMod val="85000"/>
                </a:schemeClr>
              </a:solidFill>
            </a:endParaRPr>
          </a:p>
          <a:p>
            <a:r>
              <a:rPr lang="en-US" sz="2800" dirty="0" smtClean="0">
                <a:solidFill>
                  <a:schemeClr val="bg1">
                    <a:lumMod val="85000"/>
                  </a:schemeClr>
                </a:solidFill>
              </a:rPr>
              <a:t>APS-DPP 2014 highlights</a:t>
            </a:r>
          </a:p>
          <a:p>
            <a:endParaRPr lang="en-US" sz="2800" dirty="0">
              <a:solidFill>
                <a:schemeClr val="bg1">
                  <a:lumMod val="85000"/>
                </a:schemeClr>
              </a:solidFill>
            </a:endParaRPr>
          </a:p>
          <a:p>
            <a:r>
              <a:rPr lang="en-US" sz="2800" dirty="0" smtClean="0">
                <a:solidFill>
                  <a:schemeClr val="bg1">
                    <a:lumMod val="85000"/>
                  </a:schemeClr>
                </a:solidFill>
              </a:rPr>
              <a:t>FY15 research organization preparation</a:t>
            </a:r>
          </a:p>
          <a:p>
            <a:endParaRPr lang="en-US" sz="2800" dirty="0"/>
          </a:p>
          <a:p>
            <a:r>
              <a:rPr lang="en-US" sz="2800" dirty="0" smtClean="0"/>
              <a:t>ST-FNSF LDRD/IAEA/TOFE conclusions/highlights</a:t>
            </a:r>
            <a:endParaRPr lang="en-US" sz="2400" dirty="0"/>
          </a:p>
          <a:p>
            <a:endParaRPr lang="en-US" sz="2800" dirty="0" smtClean="0"/>
          </a:p>
          <a:p>
            <a:endParaRPr lang="en-US" sz="2800" dirty="0" smtClean="0"/>
          </a:p>
          <a:p>
            <a:endParaRPr lang="en-US" sz="2800" dirty="0" smtClean="0"/>
          </a:p>
        </p:txBody>
      </p:sp>
    </p:spTree>
    <p:extLst>
      <p:ext uri="{BB962C8B-B14F-4D97-AF65-F5344CB8AC3E}">
        <p14:creationId xmlns:p14="http://schemas.microsoft.com/office/powerpoint/2010/main" val="35259150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05572" cy="762000"/>
          </a:xfrm>
        </p:spPr>
        <p:txBody>
          <a:bodyPr/>
          <a:lstStyle/>
          <a:p>
            <a:pPr>
              <a:lnSpc>
                <a:spcPct val="90000"/>
              </a:lnSpc>
            </a:pPr>
            <a:r>
              <a:rPr lang="en-US" sz="2800" dirty="0" smtClean="0"/>
              <a:t>PF coil set identified that supports combined </a:t>
            </a:r>
            <a:br>
              <a:rPr lang="en-US" sz="2800" dirty="0" smtClean="0"/>
            </a:br>
            <a:r>
              <a:rPr lang="en-US" sz="2800" dirty="0" smtClean="0"/>
              <a:t>Super-X + snowflake </a:t>
            </a:r>
            <a:r>
              <a:rPr lang="en-US" sz="2800" dirty="0" err="1"/>
              <a:t>divertor</a:t>
            </a:r>
            <a:r>
              <a:rPr lang="en-US" sz="2800" dirty="0"/>
              <a:t> </a:t>
            </a:r>
            <a:r>
              <a:rPr lang="en-US" sz="2800" dirty="0" smtClean="0"/>
              <a:t>for range of equilibria</a:t>
            </a:r>
            <a:endParaRPr lang="en-US" sz="4400" baseline="30000" dirty="0"/>
          </a:p>
        </p:txBody>
      </p:sp>
      <p:sp>
        <p:nvSpPr>
          <p:cNvPr id="13" name="TextBox 24"/>
          <p:cNvSpPr txBox="1">
            <a:spLocks noChangeArrowheads="1"/>
          </p:cNvSpPr>
          <p:nvPr/>
        </p:nvSpPr>
        <p:spPr bwMode="auto">
          <a:xfrm>
            <a:off x="76199" y="2971800"/>
            <a:ext cx="5695550" cy="430887"/>
          </a:xfrm>
          <a:prstGeom prst="rect">
            <a:avLst/>
          </a:prstGeom>
          <a:noFill/>
          <a:ln w="9525">
            <a:noFill/>
            <a:miter lim="800000"/>
            <a:headEnd/>
            <a:tailEnd/>
          </a:ln>
        </p:spPr>
        <p:txBody>
          <a:bodyPr wrap="square">
            <a:spAutoFit/>
          </a:bodyPr>
          <a:lstStyle/>
          <a:p>
            <a:pPr marL="227013" indent="-227013">
              <a:buFont typeface="Arial" pitchFamily="34" charset="0"/>
              <a:buChar char="•"/>
            </a:pPr>
            <a:r>
              <a:rPr lang="en-US" sz="2200" i="0" dirty="0" smtClean="0">
                <a:solidFill>
                  <a:srgbClr val="C00000"/>
                </a:solidFill>
                <a:latin typeface="Arial Narrow" panose="020B0606020202030204" pitchFamily="34" charset="0"/>
              </a:rPr>
              <a:t>2</a:t>
            </a:r>
            <a:r>
              <a:rPr lang="en-US" sz="2200" i="0" baseline="30000" dirty="0" smtClean="0">
                <a:solidFill>
                  <a:srgbClr val="C00000"/>
                </a:solidFill>
                <a:latin typeface="Arial Narrow" panose="020B0606020202030204" pitchFamily="34" charset="0"/>
              </a:rPr>
              <a:t>nd</a:t>
            </a:r>
            <a:r>
              <a:rPr lang="en-US" sz="2200" i="0" dirty="0" smtClean="0">
                <a:solidFill>
                  <a:srgbClr val="C00000"/>
                </a:solidFill>
                <a:latin typeface="Arial Narrow" panose="020B0606020202030204" pitchFamily="34" charset="0"/>
              </a:rPr>
              <a:t> X-point/snowflake increases SOL line-length</a:t>
            </a:r>
            <a:endParaRPr lang="en-US" sz="2200" i="0" dirty="0">
              <a:solidFill>
                <a:srgbClr val="C00000"/>
              </a:solidFill>
              <a:latin typeface="Arial Narrow" panose="020B0606020202030204" pitchFamily="34" charset="0"/>
            </a:endParaRPr>
          </a:p>
        </p:txBody>
      </p:sp>
      <p:sp>
        <p:nvSpPr>
          <p:cNvPr id="19" name="Content Placeholder 2"/>
          <p:cNvSpPr txBox="1">
            <a:spLocks/>
          </p:cNvSpPr>
          <p:nvPr/>
        </p:nvSpPr>
        <p:spPr bwMode="auto">
          <a:xfrm>
            <a:off x="75798" y="5867400"/>
            <a:ext cx="6172601" cy="457200"/>
          </a:xfrm>
          <a:prstGeom prst="rect">
            <a:avLst/>
          </a:prstGeom>
          <a:noFill/>
          <a:ln w="9525">
            <a:noFill/>
            <a:miter lim="800000"/>
            <a:headEnd/>
            <a:tailEnd/>
          </a:ln>
        </p:spPr>
        <p:txBody>
          <a:bodyPr/>
          <a:lstStyle/>
          <a:p>
            <a:pPr marL="231775" indent="-231775" eaLnBrk="0" hangingPunct="0">
              <a:spcBef>
                <a:spcPct val="20000"/>
              </a:spcBef>
              <a:buFont typeface="Arial" charset="0"/>
              <a:buChar char="•"/>
              <a:defRPr/>
            </a:pPr>
            <a:r>
              <a:rPr lang="en-US" sz="2200" i="0" dirty="0" smtClean="0">
                <a:solidFill>
                  <a:srgbClr val="C00000"/>
                </a:solidFill>
                <a:latin typeface="Arial Narrow" panose="020B0606020202030204" pitchFamily="34" charset="0"/>
              </a:rPr>
              <a:t>Breeding in CS ends important for maximizing TBR</a:t>
            </a:r>
            <a:endParaRPr lang="en-US" sz="2200" i="0" baseline="-25000" dirty="0">
              <a:solidFill>
                <a:srgbClr val="C00000"/>
              </a:solidFill>
              <a:latin typeface="Arial Narrow" panose="020B0606020202030204" pitchFamily="34" charset="0"/>
            </a:endParaRPr>
          </a:p>
        </p:txBody>
      </p:sp>
      <p:sp>
        <p:nvSpPr>
          <p:cNvPr id="24" name="Content Placeholder 2"/>
          <p:cNvSpPr txBox="1">
            <a:spLocks/>
          </p:cNvSpPr>
          <p:nvPr/>
        </p:nvSpPr>
        <p:spPr bwMode="auto">
          <a:xfrm>
            <a:off x="76199" y="3733800"/>
            <a:ext cx="5943199" cy="914400"/>
          </a:xfrm>
          <a:prstGeom prst="rect">
            <a:avLst/>
          </a:prstGeom>
          <a:noFill/>
          <a:ln w="9525">
            <a:noFill/>
            <a:miter lim="800000"/>
            <a:headEnd/>
            <a:tailEnd/>
          </a:ln>
        </p:spPr>
        <p:txBody>
          <a:bodyPr/>
          <a:lstStyle/>
          <a:p>
            <a:pPr marL="231775" indent="-231775" eaLnBrk="0" hangingPunct="0">
              <a:lnSpc>
                <a:spcPct val="85000"/>
              </a:lnSpc>
              <a:spcBef>
                <a:spcPct val="20000"/>
              </a:spcBef>
              <a:buFont typeface="Arial" charset="0"/>
              <a:buChar char="•"/>
              <a:defRPr/>
            </a:pPr>
            <a:r>
              <a:rPr lang="en-US" sz="2200" i="0" dirty="0" smtClean="0">
                <a:solidFill>
                  <a:srgbClr val="C00000"/>
                </a:solidFill>
                <a:latin typeface="Arial Narrow" panose="020B0606020202030204" pitchFamily="34" charset="0"/>
              </a:rPr>
              <a:t>PF coil set supports wide range of l</a:t>
            </a:r>
            <a:r>
              <a:rPr lang="en-US" sz="2200" i="0" baseline="-25000" dirty="0" smtClean="0">
                <a:solidFill>
                  <a:srgbClr val="C00000"/>
                </a:solidFill>
                <a:latin typeface="Arial Narrow" panose="020B0606020202030204" pitchFamily="34" charset="0"/>
              </a:rPr>
              <a:t>i</a:t>
            </a:r>
            <a:r>
              <a:rPr lang="en-US" sz="2200" i="0" dirty="0" smtClean="0">
                <a:solidFill>
                  <a:srgbClr val="C00000"/>
                </a:solidFill>
                <a:latin typeface="Arial Narrow" panose="020B0606020202030204" pitchFamily="34" charset="0"/>
              </a:rPr>
              <a:t>:  0.4 – 0.8</a:t>
            </a:r>
          </a:p>
          <a:p>
            <a:pPr marL="400050" lvl="1" indent="-171450" eaLnBrk="0" hangingPunct="0">
              <a:lnSpc>
                <a:spcPct val="85000"/>
              </a:lnSpc>
              <a:spcBef>
                <a:spcPct val="20000"/>
              </a:spcBef>
              <a:buFont typeface="Wingdings" panose="05000000000000000000" pitchFamily="2" charset="2"/>
              <a:buChar char="Ø"/>
              <a:defRPr/>
            </a:pPr>
            <a:r>
              <a:rPr lang="en-US" sz="1600" i="0" dirty="0">
                <a:solidFill>
                  <a:srgbClr val="C00000"/>
                </a:solidFill>
                <a:latin typeface="Arial Narrow" panose="020B0606020202030204" pitchFamily="34" charset="0"/>
              </a:rPr>
              <a:t>Elongation and </a:t>
            </a:r>
            <a:r>
              <a:rPr lang="en-US" sz="1600" i="0" dirty="0" err="1">
                <a:solidFill>
                  <a:srgbClr val="C00000"/>
                </a:solidFill>
                <a:latin typeface="Arial Narrow" panose="020B0606020202030204" pitchFamily="34" charset="0"/>
              </a:rPr>
              <a:t>squareness</a:t>
            </a:r>
            <a:r>
              <a:rPr lang="en-US" sz="1600" i="0" dirty="0">
                <a:solidFill>
                  <a:srgbClr val="C00000"/>
                </a:solidFill>
                <a:latin typeface="Arial Narrow" panose="020B0606020202030204" pitchFamily="34" charset="0"/>
              </a:rPr>
              <a:t> </a:t>
            </a:r>
            <a:r>
              <a:rPr lang="en-US" sz="1600" i="0" dirty="0" smtClean="0">
                <a:solidFill>
                  <a:srgbClr val="C00000"/>
                </a:solidFill>
                <a:latin typeface="Arial Narrow" panose="020B0606020202030204" pitchFamily="34" charset="0"/>
              </a:rPr>
              <a:t>change </a:t>
            </a:r>
            <a:r>
              <a:rPr lang="en-US" sz="1600" i="0" dirty="0">
                <a:solidFill>
                  <a:srgbClr val="C00000"/>
                </a:solidFill>
                <a:latin typeface="Arial Narrow" panose="020B0606020202030204" pitchFamily="34" charset="0"/>
              </a:rPr>
              <a:t>with l</a:t>
            </a:r>
            <a:r>
              <a:rPr lang="en-US" sz="1600" i="0" baseline="-25000" dirty="0">
                <a:solidFill>
                  <a:srgbClr val="C00000"/>
                </a:solidFill>
                <a:latin typeface="Arial Narrow" panose="020B0606020202030204" pitchFamily="34" charset="0"/>
              </a:rPr>
              <a:t>i</a:t>
            </a:r>
            <a:r>
              <a:rPr lang="en-US" sz="1600" i="0" dirty="0">
                <a:solidFill>
                  <a:srgbClr val="C00000"/>
                </a:solidFill>
                <a:latin typeface="Arial Narrow" panose="020B0606020202030204" pitchFamily="34" charset="0"/>
              </a:rPr>
              <a:t> variation</a:t>
            </a:r>
          </a:p>
          <a:p>
            <a:pPr marL="400050" lvl="1" indent="-171450" eaLnBrk="0" hangingPunct="0">
              <a:lnSpc>
                <a:spcPct val="85000"/>
              </a:lnSpc>
              <a:spcBef>
                <a:spcPct val="20000"/>
              </a:spcBef>
              <a:buFont typeface="Wingdings" panose="05000000000000000000" pitchFamily="2" charset="2"/>
              <a:buChar char="Ø"/>
              <a:defRPr/>
            </a:pPr>
            <a:r>
              <a:rPr lang="en-US" sz="1600" i="0" dirty="0" smtClean="0">
                <a:solidFill>
                  <a:srgbClr val="C00000"/>
                </a:solidFill>
                <a:latin typeface="Arial Narrow" panose="020B0606020202030204" pitchFamily="34" charset="0"/>
              </a:rPr>
              <a:t>Fixed strike-point R, controllable B-field angle of incidence (0.5-5˚)</a:t>
            </a:r>
          </a:p>
          <a:p>
            <a:pPr marL="231775" indent="-231775" eaLnBrk="0" hangingPunct="0">
              <a:spcBef>
                <a:spcPct val="20000"/>
              </a:spcBef>
              <a:buFont typeface="Arial" charset="0"/>
              <a:buChar char="•"/>
              <a:defRPr/>
            </a:pPr>
            <a:endParaRPr lang="en-US" sz="2200" i="0" baseline="-25000" dirty="0">
              <a:solidFill>
                <a:srgbClr val="C00000"/>
              </a:solidFill>
              <a:latin typeface="Arial Narrow" panose="020B0606020202030204" pitchFamily="34" charset="0"/>
            </a:endParaRPr>
          </a:p>
        </p:txBody>
      </p:sp>
      <p:sp>
        <p:nvSpPr>
          <p:cNvPr id="26" name="Content Placeholder 2"/>
          <p:cNvSpPr txBox="1">
            <a:spLocks/>
          </p:cNvSpPr>
          <p:nvPr/>
        </p:nvSpPr>
        <p:spPr bwMode="auto">
          <a:xfrm>
            <a:off x="76200" y="5029200"/>
            <a:ext cx="6019800" cy="457200"/>
          </a:xfrm>
          <a:prstGeom prst="rect">
            <a:avLst/>
          </a:prstGeom>
          <a:noFill/>
          <a:ln w="9525">
            <a:noFill/>
            <a:miter lim="800000"/>
            <a:headEnd/>
            <a:tailEnd/>
          </a:ln>
        </p:spPr>
        <p:txBody>
          <a:bodyPr/>
          <a:lstStyle/>
          <a:p>
            <a:pPr marL="231775" indent="-231775" eaLnBrk="0" hangingPunct="0">
              <a:spcBef>
                <a:spcPct val="20000"/>
              </a:spcBef>
              <a:buFont typeface="Arial" charset="0"/>
              <a:buChar char="•"/>
              <a:defRPr/>
            </a:pPr>
            <a:r>
              <a:rPr lang="en-US" sz="2200" i="0" dirty="0" err="1" smtClean="0">
                <a:solidFill>
                  <a:srgbClr val="C00000"/>
                </a:solidFill>
                <a:latin typeface="Arial Narrow" panose="020B0606020202030204" pitchFamily="34" charset="0"/>
              </a:rPr>
              <a:t>Divertor</a:t>
            </a:r>
            <a:r>
              <a:rPr lang="en-US" sz="2200" i="0" dirty="0" smtClean="0">
                <a:solidFill>
                  <a:srgbClr val="C00000"/>
                </a:solidFill>
                <a:latin typeface="Arial Narrow" panose="020B0606020202030204" pitchFamily="34" charset="0"/>
              </a:rPr>
              <a:t> </a:t>
            </a:r>
            <a:r>
              <a:rPr lang="en-US" sz="2200" i="0" dirty="0">
                <a:solidFill>
                  <a:srgbClr val="C00000"/>
                </a:solidFill>
                <a:latin typeface="Arial Narrow" panose="020B0606020202030204" pitchFamily="34" charset="0"/>
              </a:rPr>
              <a:t>coils </a:t>
            </a:r>
            <a:r>
              <a:rPr lang="en-US" sz="2200" i="0" dirty="0" smtClean="0">
                <a:solidFill>
                  <a:srgbClr val="C00000"/>
                </a:solidFill>
                <a:latin typeface="Arial Narrow" panose="020B0606020202030204" pitchFamily="34" charset="0"/>
              </a:rPr>
              <a:t>in </a:t>
            </a:r>
            <a:r>
              <a:rPr lang="en-US" sz="2200" i="0" dirty="0">
                <a:solidFill>
                  <a:srgbClr val="C00000"/>
                </a:solidFill>
                <a:latin typeface="Arial Narrow" panose="020B0606020202030204" pitchFamily="34" charset="0"/>
              </a:rPr>
              <a:t>TF coil </a:t>
            </a:r>
            <a:r>
              <a:rPr lang="en-US" sz="2200" i="0" dirty="0" smtClean="0">
                <a:solidFill>
                  <a:srgbClr val="C00000"/>
                </a:solidFill>
                <a:latin typeface="Arial Narrow" panose="020B0606020202030204" pitchFamily="34" charset="0"/>
              </a:rPr>
              <a:t>ends for </a:t>
            </a:r>
            <a:r>
              <a:rPr lang="en-US" sz="2200" i="0" dirty="0">
                <a:solidFill>
                  <a:srgbClr val="C00000"/>
                </a:solidFill>
                <a:latin typeface="Arial Narrow" panose="020B0606020202030204" pitchFamily="34" charset="0"/>
              </a:rPr>
              <a:t>equilibrium, high </a:t>
            </a:r>
            <a:r>
              <a:rPr lang="en-US" sz="2200" i="0" dirty="0">
                <a:solidFill>
                  <a:srgbClr val="C00000"/>
                </a:solidFill>
                <a:latin typeface="Symbol" panose="05050102010706020507" pitchFamily="18" charset="2"/>
              </a:rPr>
              <a:t>d</a:t>
            </a:r>
          </a:p>
        </p:txBody>
      </p:sp>
      <p:sp>
        <p:nvSpPr>
          <p:cNvPr id="33" name="Content Placeholder 2"/>
          <p:cNvSpPr txBox="1">
            <a:spLocks/>
          </p:cNvSpPr>
          <p:nvPr/>
        </p:nvSpPr>
        <p:spPr bwMode="auto">
          <a:xfrm>
            <a:off x="76200" y="2133600"/>
            <a:ext cx="5638800" cy="457200"/>
          </a:xfrm>
          <a:prstGeom prst="rect">
            <a:avLst/>
          </a:prstGeom>
          <a:noFill/>
          <a:ln w="9525">
            <a:noFill/>
            <a:miter lim="800000"/>
            <a:headEnd/>
            <a:tailEnd/>
          </a:ln>
        </p:spPr>
        <p:txBody>
          <a:bodyPr/>
          <a:lstStyle/>
          <a:p>
            <a:pPr marL="227013" indent="-227013" eaLnBrk="0" hangingPunct="0">
              <a:lnSpc>
                <a:spcPct val="85000"/>
              </a:lnSpc>
              <a:spcBef>
                <a:spcPct val="20000"/>
              </a:spcBef>
              <a:buFont typeface="Arial" pitchFamily="34" charset="0"/>
              <a:buChar char="•"/>
              <a:defRPr/>
            </a:pPr>
            <a:r>
              <a:rPr lang="en-US" sz="2200" i="0" dirty="0">
                <a:solidFill>
                  <a:srgbClr val="C00000"/>
                </a:solidFill>
                <a:latin typeface="Arial Narrow" panose="020B0606020202030204" pitchFamily="34" charset="0"/>
              </a:rPr>
              <a:t>Increased strike-point radius </a:t>
            </a:r>
            <a:r>
              <a:rPr lang="en-US" sz="2200" i="0" dirty="0" smtClean="0">
                <a:solidFill>
                  <a:srgbClr val="C00000"/>
                </a:solidFill>
                <a:latin typeface="Arial Narrow" panose="020B0606020202030204" pitchFamily="34" charset="0"/>
              </a:rPr>
              <a:t>reduces B, q</a:t>
            </a:r>
            <a:r>
              <a:rPr lang="en-US" sz="2200" i="0" baseline="-25000" dirty="0" smtClean="0">
                <a:solidFill>
                  <a:srgbClr val="C00000"/>
                </a:solidFill>
                <a:latin typeface="Arial Narrow" panose="020B0606020202030204" pitchFamily="34" charset="0"/>
              </a:rPr>
              <a:t>||</a:t>
            </a:r>
            <a:endParaRPr lang="en-US" sz="2200" i="0" dirty="0">
              <a:solidFill>
                <a:srgbClr val="C00000"/>
              </a:solidFill>
              <a:latin typeface="Arial Narrow" panose="020B0606020202030204" pitchFamily="34" charset="0"/>
            </a:endParaRPr>
          </a:p>
        </p:txBody>
      </p:sp>
      <p:sp>
        <p:nvSpPr>
          <p:cNvPr id="34" name="Content Placeholder 2"/>
          <p:cNvSpPr txBox="1">
            <a:spLocks/>
          </p:cNvSpPr>
          <p:nvPr/>
        </p:nvSpPr>
        <p:spPr bwMode="auto">
          <a:xfrm>
            <a:off x="304800" y="2438400"/>
            <a:ext cx="4724400" cy="381000"/>
          </a:xfrm>
          <a:prstGeom prst="rect">
            <a:avLst/>
          </a:prstGeom>
          <a:noFill/>
          <a:ln w="9525">
            <a:noFill/>
            <a:miter lim="800000"/>
            <a:headEnd/>
            <a:tailEnd/>
          </a:ln>
        </p:spPr>
        <p:txBody>
          <a:bodyPr/>
          <a:lstStyle/>
          <a:p>
            <a:pPr eaLnBrk="0" hangingPunct="0">
              <a:spcBef>
                <a:spcPct val="20000"/>
              </a:spcBef>
              <a:defRPr/>
            </a:pPr>
            <a:r>
              <a:rPr lang="en-US" sz="1800" i="0" dirty="0" smtClean="0">
                <a:solidFill>
                  <a:srgbClr val="C00000"/>
                </a:solidFill>
                <a:latin typeface="Arial Narrow" panose="020B0606020202030204" pitchFamily="34" charset="0"/>
              </a:rPr>
              <a:t>Strike-point PFCs also shielded </a:t>
            </a:r>
            <a:r>
              <a:rPr lang="en-US" sz="1800" i="0" dirty="0">
                <a:solidFill>
                  <a:srgbClr val="C00000"/>
                </a:solidFill>
                <a:latin typeface="Arial Narrow" panose="020B0606020202030204" pitchFamily="34" charset="0"/>
              </a:rPr>
              <a:t>by </a:t>
            </a:r>
            <a:r>
              <a:rPr lang="en-US" sz="1800" i="0" dirty="0" smtClean="0">
                <a:solidFill>
                  <a:srgbClr val="C00000"/>
                </a:solidFill>
                <a:latin typeface="Arial Narrow" panose="020B0606020202030204" pitchFamily="34" charset="0"/>
              </a:rPr>
              <a:t>blankets</a:t>
            </a:r>
            <a:endParaRPr lang="en-US" sz="1800" i="0" dirty="0">
              <a:solidFill>
                <a:srgbClr val="C00000"/>
              </a:solidFill>
              <a:latin typeface="Arial Narrow" panose="020B0606020202030204" pitchFamily="34" charset="0"/>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143000"/>
            <a:ext cx="2628572" cy="5371429"/>
          </a:xfrm>
          <a:prstGeom prst="rect">
            <a:avLst/>
          </a:prstGeom>
          <a:noFill/>
          <a:ln>
            <a:noFill/>
          </a:ln>
        </p:spPr>
      </p:pic>
      <p:cxnSp>
        <p:nvCxnSpPr>
          <p:cNvPr id="43" name="Straight Arrow Connector 42"/>
          <p:cNvCxnSpPr/>
          <p:nvPr/>
        </p:nvCxnSpPr>
        <p:spPr>
          <a:xfrm>
            <a:off x="5695549" y="3187244"/>
            <a:ext cx="400451"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382147" y="5448300"/>
            <a:ext cx="704453" cy="647700"/>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054522" y="6096000"/>
            <a:ext cx="346278"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096000" y="3200403"/>
            <a:ext cx="990600" cy="667082"/>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096000" y="3867485"/>
            <a:ext cx="990600" cy="475915"/>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562600" y="3867485"/>
            <a:ext cx="532999"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248400" y="5257800"/>
            <a:ext cx="304800" cy="190500"/>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248400" y="5105400"/>
            <a:ext cx="304800" cy="152400"/>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096000" y="5257800"/>
            <a:ext cx="152400"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1981200"/>
            <a:ext cx="152400" cy="152400"/>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105400" y="2286000"/>
            <a:ext cx="699695"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504553" y="1066800"/>
            <a:ext cx="800100" cy="246221"/>
          </a:xfrm>
          <a:prstGeom prst="rect">
            <a:avLst/>
          </a:prstGeom>
          <a:solidFill>
            <a:srgbClr val="A06D56"/>
          </a:solidFill>
          <a:ln>
            <a:solidFill>
              <a:schemeClr val="tx1"/>
            </a:solidFill>
          </a:ln>
        </p:spPr>
        <p:txBody>
          <a:bodyPr wrap="square" tIns="0" bIns="0" rtlCol="0">
            <a:spAutoFit/>
          </a:bodyPr>
          <a:lstStyle/>
          <a:p>
            <a:pPr algn="ctr"/>
            <a:r>
              <a:rPr lang="en-US" sz="1600" i="0" dirty="0" smtClean="0">
                <a:solidFill>
                  <a:srgbClr val="FFFFFF"/>
                </a:solidFill>
                <a:latin typeface="Arial Narrow" panose="020B0606020202030204" pitchFamily="34" charset="0"/>
              </a:rPr>
              <a:t>TF coil</a:t>
            </a:r>
            <a:endParaRPr lang="en-US" sz="1600" i="0" dirty="0">
              <a:solidFill>
                <a:srgbClr val="FFFFFF"/>
              </a:solidFill>
              <a:latin typeface="Arial Narrow" panose="020B0606020202030204" pitchFamily="34" charset="0"/>
            </a:endParaRPr>
          </a:p>
        </p:txBody>
      </p:sp>
      <p:sp>
        <p:nvSpPr>
          <p:cNvPr id="106" name="Content Placeholder 2"/>
          <p:cNvSpPr txBox="1">
            <a:spLocks/>
          </p:cNvSpPr>
          <p:nvPr/>
        </p:nvSpPr>
        <p:spPr bwMode="auto">
          <a:xfrm>
            <a:off x="76199" y="1524000"/>
            <a:ext cx="6305149" cy="381000"/>
          </a:xfrm>
          <a:prstGeom prst="rect">
            <a:avLst/>
          </a:prstGeom>
          <a:solidFill>
            <a:schemeClr val="bg1"/>
          </a:solidFill>
          <a:ln w="9525">
            <a:noFill/>
            <a:miter lim="800000"/>
            <a:headEnd/>
            <a:tailEnd/>
          </a:ln>
        </p:spPr>
        <p:txBody>
          <a:bodyPr/>
          <a:lstStyle/>
          <a:p>
            <a:pPr marL="231775" indent="-231775" eaLnBrk="0" hangingPunct="0">
              <a:spcBef>
                <a:spcPct val="20000"/>
              </a:spcBef>
              <a:buFont typeface="Arial" charset="0"/>
              <a:buChar char="•"/>
              <a:defRPr/>
            </a:pPr>
            <a:r>
              <a:rPr lang="en-US" sz="2200" i="0" dirty="0" smtClean="0">
                <a:solidFill>
                  <a:srgbClr val="C00000"/>
                </a:solidFill>
                <a:latin typeface="Arial Narrow" panose="020B0606020202030204" pitchFamily="34" charset="0"/>
              </a:rPr>
              <a:t>All equilibrium PF coils outside vacuum vessel</a:t>
            </a:r>
            <a:endParaRPr lang="en-US" sz="2200" i="0" dirty="0">
              <a:solidFill>
                <a:srgbClr val="C00000"/>
              </a:solidFill>
              <a:latin typeface="Arial Narrow" panose="020B0606020202030204" pitchFamily="34" charset="0"/>
            </a:endParaRPr>
          </a:p>
        </p:txBody>
      </p:sp>
      <p:sp>
        <p:nvSpPr>
          <p:cNvPr id="109" name="TextBox 108"/>
          <p:cNvSpPr txBox="1"/>
          <p:nvPr/>
        </p:nvSpPr>
        <p:spPr>
          <a:xfrm>
            <a:off x="2438400" y="1066800"/>
            <a:ext cx="1041797" cy="246221"/>
          </a:xfrm>
          <a:prstGeom prst="rect">
            <a:avLst/>
          </a:prstGeom>
          <a:solidFill>
            <a:srgbClr val="000099"/>
          </a:solidFill>
          <a:ln>
            <a:solidFill>
              <a:schemeClr val="tx1"/>
            </a:solidFill>
          </a:ln>
        </p:spPr>
        <p:txBody>
          <a:bodyPr wrap="square" tIns="0" bIns="0" rtlCol="0">
            <a:spAutoFit/>
          </a:bodyPr>
          <a:lstStyle/>
          <a:p>
            <a:pPr algn="ctr"/>
            <a:r>
              <a:rPr lang="en-US" sz="1600" i="0" dirty="0" smtClean="0">
                <a:solidFill>
                  <a:srgbClr val="FFFFFF"/>
                </a:solidFill>
                <a:latin typeface="Arial Narrow" panose="020B0606020202030204" pitchFamily="34" charset="0"/>
              </a:rPr>
              <a:t>PF coil</a:t>
            </a:r>
            <a:endParaRPr lang="en-US" sz="1600" i="0" dirty="0">
              <a:solidFill>
                <a:srgbClr val="FFFFFF"/>
              </a:solidFill>
              <a:latin typeface="Arial Narrow" panose="020B0606020202030204" pitchFamily="34" charset="0"/>
            </a:endParaRPr>
          </a:p>
        </p:txBody>
      </p:sp>
      <p:sp>
        <p:nvSpPr>
          <p:cNvPr id="126" name="TextBox 125"/>
          <p:cNvSpPr txBox="1"/>
          <p:nvPr/>
        </p:nvSpPr>
        <p:spPr>
          <a:xfrm>
            <a:off x="4438253" y="1066800"/>
            <a:ext cx="819547" cy="246221"/>
          </a:xfrm>
          <a:prstGeom prst="rect">
            <a:avLst/>
          </a:prstGeom>
          <a:solidFill>
            <a:srgbClr val="33CCFF"/>
          </a:solidFill>
          <a:ln>
            <a:solidFill>
              <a:schemeClr val="tx1"/>
            </a:solidFill>
          </a:ln>
        </p:spPr>
        <p:txBody>
          <a:bodyPr wrap="square" tIns="0" bIns="0" rtlCol="0">
            <a:spAutoFit/>
          </a:bodyPr>
          <a:lstStyle/>
          <a:p>
            <a:pPr algn="ctr"/>
            <a:r>
              <a:rPr lang="en-US" sz="1600" i="0" dirty="0" smtClean="0">
                <a:solidFill>
                  <a:srgbClr val="000000"/>
                </a:solidFill>
                <a:latin typeface="Arial Narrow" panose="020B0606020202030204" pitchFamily="34" charset="0"/>
              </a:rPr>
              <a:t>Blanket</a:t>
            </a:r>
            <a:endParaRPr lang="en-US" sz="1600" i="0" dirty="0">
              <a:solidFill>
                <a:srgbClr val="000000"/>
              </a:solidFill>
              <a:latin typeface="Arial Narrow" panose="020B0606020202030204" pitchFamily="34" charset="0"/>
            </a:endParaRPr>
          </a:p>
        </p:txBody>
      </p:sp>
      <p:sp>
        <p:nvSpPr>
          <p:cNvPr id="133" name="TextBox 132"/>
          <p:cNvSpPr txBox="1"/>
          <p:nvPr/>
        </p:nvSpPr>
        <p:spPr>
          <a:xfrm>
            <a:off x="3600053" y="1066800"/>
            <a:ext cx="718344" cy="246221"/>
          </a:xfrm>
          <a:prstGeom prst="rect">
            <a:avLst/>
          </a:prstGeom>
          <a:solidFill>
            <a:schemeClr val="bg1">
              <a:lumMod val="75000"/>
            </a:schemeClr>
          </a:solidFill>
          <a:ln>
            <a:solidFill>
              <a:schemeClr val="tx1"/>
            </a:solidFill>
          </a:ln>
        </p:spPr>
        <p:txBody>
          <a:bodyPr wrap="square" tIns="0" bIns="0" rtlCol="0">
            <a:spAutoFit/>
          </a:bodyPr>
          <a:lstStyle/>
          <a:p>
            <a:pPr algn="ctr"/>
            <a:r>
              <a:rPr lang="en-US" sz="1600" i="0" dirty="0" smtClean="0">
                <a:solidFill>
                  <a:srgbClr val="000000"/>
                </a:solidFill>
                <a:latin typeface="Arial Narrow" panose="020B0606020202030204" pitchFamily="34" charset="0"/>
              </a:rPr>
              <a:t>Vessel</a:t>
            </a:r>
            <a:endParaRPr lang="en-US" sz="1600" i="0" dirty="0">
              <a:solidFill>
                <a:srgbClr val="000000"/>
              </a:solidFill>
              <a:latin typeface="Arial Narrow" panose="020B0606020202030204" pitchFamily="34" charset="0"/>
            </a:endParaRPr>
          </a:p>
        </p:txBody>
      </p:sp>
      <p:sp>
        <p:nvSpPr>
          <p:cNvPr id="136" name="TextBox 135"/>
          <p:cNvSpPr txBox="1"/>
          <p:nvPr/>
        </p:nvSpPr>
        <p:spPr>
          <a:xfrm>
            <a:off x="0" y="990600"/>
            <a:ext cx="1402948" cy="369332"/>
          </a:xfrm>
          <a:prstGeom prst="rect">
            <a:avLst/>
          </a:prstGeom>
          <a:noFill/>
        </p:spPr>
        <p:txBody>
          <a:bodyPr wrap="none" rtlCol="0">
            <a:spAutoFit/>
          </a:bodyPr>
          <a:lstStyle/>
          <a:p>
            <a:r>
              <a:rPr lang="en-US" sz="1800" i="0" dirty="0" smtClean="0">
                <a:solidFill>
                  <a:srgbClr val="000000"/>
                </a:solidFill>
                <a:latin typeface="Arial Narrow" panose="020B0606020202030204" pitchFamily="34" charset="0"/>
              </a:rPr>
              <a:t>Components:</a:t>
            </a:r>
            <a:endParaRPr lang="en-US" sz="1800" i="0" dirty="0">
              <a:solidFill>
                <a:srgbClr val="000000"/>
              </a:solidFill>
              <a:latin typeface="Arial Narrow" panose="020B0606020202030204" pitchFamily="34" charset="0"/>
            </a:endParaRPr>
          </a:p>
        </p:txBody>
      </p:sp>
      <p:cxnSp>
        <p:nvCxnSpPr>
          <p:cNvPr id="157" name="Straight Arrow Connector 156"/>
          <p:cNvCxnSpPr/>
          <p:nvPr/>
        </p:nvCxnSpPr>
        <p:spPr>
          <a:xfrm flipV="1">
            <a:off x="5805095" y="1981200"/>
            <a:ext cx="214304" cy="30480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6019399" y="1981200"/>
            <a:ext cx="1372001" cy="0"/>
          </a:xfrm>
          <a:prstGeom prst="straightConnector1">
            <a:avLst/>
          </a:prstGeom>
          <a:ln w="28575">
            <a:solidFill>
              <a:srgbClr val="C0000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V="1">
            <a:off x="5562600" y="1676400"/>
            <a:ext cx="1752600" cy="76200"/>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5" name="Rectangle 207"/>
          <p:cNvSpPr>
            <a:spLocks noGrp="1" noChangeArrowheads="1"/>
          </p:cNvSpPr>
          <p:nvPr>
            <p:ph type="sldNum" sz="quarter" idx="10"/>
          </p:nvPr>
        </p:nvSpPr>
        <p:spPr>
          <a:xfrm>
            <a:off x="8382000" y="6629400"/>
            <a:ext cx="762000" cy="152400"/>
          </a:xfrm>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69</a:t>
            </a:fld>
            <a:endParaRPr lang="en-US" smtClean="0">
              <a:solidFill>
                <a:srgbClr val="3333CC"/>
              </a:solidFill>
              <a:ea typeface="ＭＳ Ｐゴシック" pitchFamily="1" charset="-128"/>
              <a:cs typeface="Arial" charset="0"/>
            </a:endParaRPr>
          </a:p>
        </p:txBody>
      </p:sp>
      <p:sp>
        <p:nvSpPr>
          <p:cNvPr id="3" name="Rectangle 2"/>
          <p:cNvSpPr/>
          <p:nvPr/>
        </p:nvSpPr>
        <p:spPr bwMode="auto">
          <a:xfrm>
            <a:off x="6574536" y="2039112"/>
            <a:ext cx="128016" cy="274320"/>
          </a:xfrm>
          <a:prstGeom prst="rect">
            <a:avLst/>
          </a:prstGeom>
          <a:solidFill>
            <a:schemeClr val="accent6">
              <a:lumMod val="75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37" name="Rectangle 36"/>
          <p:cNvSpPr/>
          <p:nvPr/>
        </p:nvSpPr>
        <p:spPr bwMode="auto">
          <a:xfrm>
            <a:off x="6577584" y="2404872"/>
            <a:ext cx="128016" cy="274320"/>
          </a:xfrm>
          <a:prstGeom prst="rect">
            <a:avLst/>
          </a:prstGeom>
          <a:solidFill>
            <a:schemeClr val="accent6">
              <a:lumMod val="75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cxnSp>
        <p:nvCxnSpPr>
          <p:cNvPr id="38" name="Straight Arrow Connector 37"/>
          <p:cNvCxnSpPr/>
          <p:nvPr/>
        </p:nvCxnSpPr>
        <p:spPr>
          <a:xfrm flipV="1">
            <a:off x="6095599" y="2133600"/>
            <a:ext cx="914801" cy="1053644"/>
          </a:xfrm>
          <a:prstGeom prst="straightConnector1">
            <a:avLst/>
          </a:prstGeom>
          <a:ln w="285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bwMode="auto">
          <a:xfrm>
            <a:off x="6577584" y="4937760"/>
            <a:ext cx="128016" cy="274320"/>
          </a:xfrm>
          <a:prstGeom prst="rect">
            <a:avLst/>
          </a:prstGeom>
          <a:solidFill>
            <a:schemeClr val="accent6">
              <a:lumMod val="75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42" name="Rectangle 41"/>
          <p:cNvSpPr/>
          <p:nvPr/>
        </p:nvSpPr>
        <p:spPr bwMode="auto">
          <a:xfrm>
            <a:off x="6577584" y="5303520"/>
            <a:ext cx="128016" cy="274320"/>
          </a:xfrm>
          <a:prstGeom prst="rect">
            <a:avLst/>
          </a:prstGeom>
          <a:solidFill>
            <a:schemeClr val="accent6">
              <a:lumMod val="75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Tree>
    <p:extLst>
      <p:ext uri="{BB962C8B-B14F-4D97-AF65-F5344CB8AC3E}">
        <p14:creationId xmlns:p14="http://schemas.microsoft.com/office/powerpoint/2010/main" val="2880770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1. Support </a:t>
            </a:r>
            <a:r>
              <a:rPr lang="en-US" sz="1800" dirty="0"/>
              <a:t>the NSTX-U </a:t>
            </a:r>
            <a:r>
              <a:rPr lang="en-US" sz="1800" dirty="0" smtClean="0"/>
              <a:t>high </a:t>
            </a:r>
            <a:r>
              <a:rPr lang="en-US" sz="1800" dirty="0"/>
              <a:t>priority goal “Develop and utilize high-flux-expansion </a:t>
            </a:r>
            <a:r>
              <a:rPr lang="en-US" sz="1800" dirty="0">
                <a:solidFill>
                  <a:srgbClr val="FF0000"/>
                </a:solidFill>
              </a:rPr>
              <a:t>snowflake divertor  </a:t>
            </a:r>
            <a:r>
              <a:rPr lang="en-US" sz="1800" dirty="0"/>
              <a:t>and radiative detachment for mitigating very high heat fluxes”</a:t>
            </a:r>
          </a:p>
        </p:txBody>
      </p:sp>
      <p:sp>
        <p:nvSpPr>
          <p:cNvPr id="3" name="Content Placeholder 2"/>
          <p:cNvSpPr>
            <a:spLocks noGrp="1"/>
          </p:cNvSpPr>
          <p:nvPr>
            <p:ph idx="1"/>
          </p:nvPr>
        </p:nvSpPr>
        <p:spPr>
          <a:xfrm>
            <a:off x="304800" y="1066800"/>
            <a:ext cx="8458200" cy="5105400"/>
          </a:xfrm>
        </p:spPr>
        <p:txBody>
          <a:bodyPr/>
          <a:lstStyle/>
          <a:p>
            <a:r>
              <a:rPr lang="en-US" sz="2000" b="1" dirty="0" smtClean="0"/>
              <a:t>DIII-D experiments elucidate on geometry and transport properties of the </a:t>
            </a:r>
            <a:r>
              <a:rPr lang="en-US" sz="2000" b="1" dirty="0"/>
              <a:t>snowflake configuration (2012-2015) </a:t>
            </a:r>
            <a:endParaRPr lang="en-US" sz="2000" b="1" dirty="0" smtClean="0"/>
          </a:p>
          <a:p>
            <a:pPr lvl="1"/>
            <a:r>
              <a:rPr lang="en-US" sz="1800" dirty="0" smtClean="0">
                <a:solidFill>
                  <a:srgbClr val="000000"/>
                </a:solidFill>
              </a:rPr>
              <a:t>Oral talks at PSI, EPS, IAEA FEC 2014 conferences (V. A. Soukhanovskii)</a:t>
            </a:r>
          </a:p>
          <a:p>
            <a:pPr lvl="1"/>
            <a:r>
              <a:rPr lang="en-US" sz="1800" dirty="0" smtClean="0">
                <a:solidFill>
                  <a:srgbClr val="000000"/>
                </a:solidFill>
              </a:rPr>
              <a:t>Invited </a:t>
            </a:r>
            <a:r>
              <a:rPr lang="en-US" sz="1800" dirty="0">
                <a:solidFill>
                  <a:srgbClr val="000000"/>
                </a:solidFill>
              </a:rPr>
              <a:t>talk </a:t>
            </a:r>
            <a:r>
              <a:rPr lang="en-US" sz="1800" dirty="0" smtClean="0">
                <a:solidFill>
                  <a:srgbClr val="000000"/>
                </a:solidFill>
              </a:rPr>
              <a:t>at APS DPP 2014 on new UEDGE model developments </a:t>
            </a:r>
          </a:p>
          <a:p>
            <a:pPr marL="457200" lvl="1" indent="0">
              <a:buNone/>
            </a:pPr>
            <a:r>
              <a:rPr lang="en-US" sz="1800" dirty="0" smtClean="0">
                <a:solidFill>
                  <a:srgbClr val="000000"/>
                </a:solidFill>
              </a:rPr>
              <a:t>	(T. D. Rognlien)</a:t>
            </a:r>
          </a:p>
          <a:p>
            <a:r>
              <a:rPr lang="en-US" sz="2000" b="1" dirty="0">
                <a:solidFill>
                  <a:srgbClr val="000000"/>
                </a:solidFill>
              </a:rPr>
              <a:t>Using multi-fluid edge transport code UEDGE to understand NSTX experiments and make projections to NSTX-U and ST-FNSF </a:t>
            </a:r>
          </a:p>
          <a:p>
            <a:pPr lvl="1"/>
            <a:r>
              <a:rPr lang="en-US" sz="1800" dirty="0">
                <a:solidFill>
                  <a:srgbClr val="000000"/>
                </a:solidFill>
              </a:rPr>
              <a:t>PSI and IAEA FEC 2014 presentations (E. T. Meier</a:t>
            </a:r>
            <a:r>
              <a:rPr lang="en-US" sz="1800" dirty="0" smtClean="0">
                <a:solidFill>
                  <a:srgbClr val="000000"/>
                </a:solidFill>
              </a:rPr>
              <a:t>)</a:t>
            </a:r>
          </a:p>
          <a:p>
            <a:r>
              <a:rPr lang="en-US" sz="2000" b="1" dirty="0" smtClean="0"/>
              <a:t>On-going work and </a:t>
            </a:r>
            <a:r>
              <a:rPr lang="en-US" sz="2000" b="1" dirty="0"/>
              <a:t>n</a:t>
            </a:r>
            <a:r>
              <a:rPr lang="en-US" sz="2000" b="1" dirty="0" smtClean="0"/>
              <a:t>ear-term plans</a:t>
            </a:r>
          </a:p>
          <a:p>
            <a:pPr lvl="1"/>
            <a:r>
              <a:rPr lang="en-US" sz="1800" dirty="0" smtClean="0">
                <a:solidFill>
                  <a:srgbClr val="000000"/>
                </a:solidFill>
              </a:rPr>
              <a:t>Develop snowflake equilibria and discharge scenarios using </a:t>
            </a:r>
            <a:r>
              <a:rPr lang="en-US" sz="1800" dirty="0">
                <a:solidFill>
                  <a:srgbClr val="000000"/>
                </a:solidFill>
              </a:rPr>
              <a:t>NSTX-U </a:t>
            </a:r>
            <a:r>
              <a:rPr lang="en-US" sz="1800" dirty="0" smtClean="0">
                <a:solidFill>
                  <a:srgbClr val="000000"/>
                </a:solidFill>
              </a:rPr>
              <a:t>PF coils and start-up (2014-2015)</a:t>
            </a:r>
          </a:p>
          <a:p>
            <a:pPr lvl="1"/>
            <a:r>
              <a:rPr lang="en-US" sz="1800" dirty="0" smtClean="0">
                <a:solidFill>
                  <a:srgbClr val="000000"/>
                </a:solidFill>
              </a:rPr>
              <a:t>Study snowflake divertor transport, turbulence, radiation and ELM/pedestal properties on NSTX-U (2015-2016, NSTX-U R</a:t>
            </a:r>
            <a:r>
              <a:rPr lang="en-US" sz="1800" dirty="0">
                <a:solidFill>
                  <a:srgbClr val="000000"/>
                </a:solidFill>
              </a:rPr>
              <a:t>(16-1)</a:t>
            </a:r>
            <a:r>
              <a:rPr lang="en-US" sz="1800" dirty="0" smtClean="0">
                <a:solidFill>
                  <a:srgbClr val="000000"/>
                </a:solidFill>
              </a:rPr>
              <a:t>) </a:t>
            </a:r>
          </a:p>
          <a:p>
            <a:pPr lvl="1"/>
            <a:r>
              <a:rPr lang="en-US" sz="1800" dirty="0" smtClean="0">
                <a:solidFill>
                  <a:srgbClr val="000000"/>
                </a:solidFill>
              </a:rPr>
              <a:t>Model snowflake divertor transport with UEDGE, XGC and BOUT++  (2014-2017)</a:t>
            </a:r>
          </a:p>
        </p:txBody>
      </p:sp>
      <p:sp>
        <p:nvSpPr>
          <p:cNvPr id="6"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7</a:t>
            </a:fld>
            <a:endParaRPr lang="en-US" dirty="0" smtClean="0">
              <a:solidFill>
                <a:srgbClr val="3333CC"/>
              </a:solidFill>
            </a:endParaRPr>
          </a:p>
        </p:txBody>
      </p:sp>
      <p:sp>
        <p:nvSpPr>
          <p:cNvPr id="5" name="Rectangle 4"/>
          <p:cNvSpPr/>
          <p:nvPr/>
        </p:nvSpPr>
        <p:spPr>
          <a:xfrm>
            <a:off x="8229600" y="6096000"/>
            <a:ext cx="825992" cy="369332"/>
          </a:xfrm>
          <a:prstGeom prst="rect">
            <a:avLst/>
          </a:prstGeom>
          <a:solidFill>
            <a:srgbClr val="FFFF00"/>
          </a:solidFill>
        </p:spPr>
        <p:txBody>
          <a:bodyPr wrap="none">
            <a:spAutoFit/>
          </a:bodyPr>
          <a:lstStyle/>
          <a:p>
            <a:r>
              <a:rPr lang="en-US" sz="1800" i="0" dirty="0" smtClean="0">
                <a:solidFill>
                  <a:srgbClr val="000000"/>
                </a:solidFill>
                <a:latin typeface="Helvetica" pitchFamily="-84" charset="0"/>
                <a:cs typeface="Arial" pitchFamily="34" charset="0"/>
              </a:rPr>
              <a:t>ECRP</a:t>
            </a:r>
            <a:endParaRPr lang="en-US" sz="1800" i="0" dirty="0">
              <a:solidFill>
                <a:srgbClr val="000000"/>
              </a:solidFill>
              <a:latin typeface="Helvetica" pitchFamily="-84" charset="0"/>
              <a:cs typeface="Arial" pitchFamily="34" charset="0"/>
            </a:endParaRPr>
          </a:p>
        </p:txBody>
      </p:sp>
    </p:spTree>
    <p:extLst>
      <p:ext uri="{BB962C8B-B14F-4D97-AF65-F5344CB8AC3E}">
        <p14:creationId xmlns:p14="http://schemas.microsoft.com/office/powerpoint/2010/main" val="2389358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0.5 MeV </a:t>
            </a:r>
            <a:r>
              <a:rPr lang="en-US" sz="2800" dirty="0"/>
              <a:t>NNBI </a:t>
            </a:r>
            <a:r>
              <a:rPr lang="en-US" sz="2800" dirty="0" smtClean="0"/>
              <a:t>favorable for heating and </a:t>
            </a:r>
            <a:br>
              <a:rPr lang="en-US" sz="2800" dirty="0" smtClean="0"/>
            </a:br>
            <a:r>
              <a:rPr lang="en-US" sz="2800" dirty="0" smtClean="0"/>
              <a:t>current drive (CD) for R=1.7m ST-FNSF</a:t>
            </a:r>
            <a:endParaRPr lang="en-US" sz="2800" dirty="0"/>
          </a:p>
        </p:txBody>
      </p:sp>
      <p:sp>
        <p:nvSpPr>
          <p:cNvPr id="3" name="Content Placeholder 2"/>
          <p:cNvSpPr>
            <a:spLocks noGrp="1"/>
          </p:cNvSpPr>
          <p:nvPr>
            <p:ph idx="1"/>
          </p:nvPr>
        </p:nvSpPr>
        <p:spPr>
          <a:xfrm>
            <a:off x="5105400" y="2243296"/>
            <a:ext cx="4031343" cy="879475"/>
          </a:xfrm>
        </p:spPr>
        <p:txBody>
          <a:bodyPr rIns="0"/>
          <a:lstStyle/>
          <a:p>
            <a:pPr marL="0" indent="0">
              <a:buNone/>
            </a:pPr>
            <a:r>
              <a:rPr lang="en-US" dirty="0" smtClean="0">
                <a:solidFill>
                  <a:schemeClr val="bg1">
                    <a:lumMod val="50000"/>
                  </a:schemeClr>
                </a:solidFill>
                <a:latin typeface="Arial Narrow" panose="020B0606020202030204" pitchFamily="34" charset="0"/>
              </a:rPr>
              <a:t>NBCD increases for </a:t>
            </a:r>
            <a:r>
              <a:rPr lang="en-US" dirty="0" err="1" smtClean="0">
                <a:solidFill>
                  <a:schemeClr val="accent5">
                    <a:lumMod val="50000"/>
                  </a:schemeClr>
                </a:solidFill>
                <a:latin typeface="Arial Narrow" panose="020B0606020202030204" pitchFamily="34" charset="0"/>
              </a:rPr>
              <a:t>E</a:t>
            </a:r>
            <a:r>
              <a:rPr lang="en-US" baseline="-25000" dirty="0" err="1" smtClean="0">
                <a:solidFill>
                  <a:schemeClr val="accent5">
                    <a:lumMod val="50000"/>
                  </a:schemeClr>
                </a:solidFill>
                <a:latin typeface="Arial Narrow" panose="020B0606020202030204" pitchFamily="34" charset="0"/>
              </a:rPr>
              <a:t>inj</a:t>
            </a:r>
            <a:r>
              <a:rPr lang="en-US" dirty="0" smtClean="0">
                <a:solidFill>
                  <a:schemeClr val="accent5">
                    <a:lumMod val="50000"/>
                  </a:schemeClr>
                </a:solidFill>
                <a:latin typeface="Arial Narrow" panose="020B0606020202030204" pitchFamily="34" charset="0"/>
              </a:rPr>
              <a:t> </a:t>
            </a:r>
            <a:r>
              <a:rPr lang="en-US" dirty="0">
                <a:solidFill>
                  <a:schemeClr val="accent5">
                    <a:lumMod val="50000"/>
                  </a:schemeClr>
                </a:solidFill>
                <a:latin typeface="Arial Narrow" panose="020B0606020202030204" pitchFamily="34" charset="0"/>
              </a:rPr>
              <a:t>≤ </a:t>
            </a:r>
            <a:r>
              <a:rPr lang="en-US" dirty="0" smtClean="0">
                <a:solidFill>
                  <a:schemeClr val="accent5">
                    <a:lumMod val="50000"/>
                  </a:schemeClr>
                </a:solidFill>
                <a:latin typeface="Arial Narrow" panose="020B0606020202030204" pitchFamily="34" charset="0"/>
              </a:rPr>
              <a:t>0.5 MeV </a:t>
            </a:r>
            <a:r>
              <a:rPr lang="en-US" dirty="0" smtClean="0">
                <a:solidFill>
                  <a:schemeClr val="bg1">
                    <a:lumMod val="50000"/>
                  </a:schemeClr>
                </a:solidFill>
                <a:latin typeface="Arial Narrow" panose="020B0606020202030204" pitchFamily="34" charset="0"/>
              </a:rPr>
              <a:t>but saturates for </a:t>
            </a:r>
            <a:r>
              <a:rPr lang="en-US" dirty="0" err="1" smtClean="0">
                <a:solidFill>
                  <a:srgbClr val="FF0000"/>
                </a:solidFill>
                <a:latin typeface="Arial Narrow" panose="020B0606020202030204" pitchFamily="34" charset="0"/>
              </a:rPr>
              <a:t>E</a:t>
            </a:r>
            <a:r>
              <a:rPr lang="en-US" baseline="-25000" dirty="0" err="1" smtClean="0">
                <a:solidFill>
                  <a:srgbClr val="FF0000"/>
                </a:solidFill>
                <a:latin typeface="Arial Narrow" panose="020B0606020202030204" pitchFamily="34" charset="0"/>
              </a:rPr>
              <a:t>inj</a:t>
            </a:r>
            <a:r>
              <a:rPr lang="en-US" baseline="-25000" dirty="0" smtClean="0">
                <a:solidFill>
                  <a:srgbClr val="FF0000"/>
                </a:solidFill>
                <a:latin typeface="Arial Narrow" panose="020B0606020202030204" pitchFamily="34" charset="0"/>
              </a:rPr>
              <a:t> </a:t>
            </a:r>
            <a:r>
              <a:rPr lang="en-US" dirty="0" smtClean="0">
                <a:solidFill>
                  <a:srgbClr val="FF0000"/>
                </a:solidFill>
                <a:latin typeface="Arial Narrow" panose="020B0606020202030204" pitchFamily="34" charset="0"/>
              </a:rPr>
              <a:t>= 0.75 </a:t>
            </a:r>
            <a:r>
              <a:rPr lang="en-US" dirty="0" smtClean="0">
                <a:solidFill>
                  <a:schemeClr val="bg1">
                    <a:lumMod val="50000"/>
                  </a:schemeClr>
                </a:solidFill>
                <a:latin typeface="Arial Narrow" panose="020B0606020202030204" pitchFamily="34" charset="0"/>
              </a:rPr>
              <a:t>–</a:t>
            </a:r>
            <a:r>
              <a:rPr lang="en-US" dirty="0" smtClean="0">
                <a:solidFill>
                  <a:srgbClr val="FF0000"/>
                </a:solidFill>
                <a:latin typeface="Arial Narrow" panose="020B0606020202030204" pitchFamily="34" charset="0"/>
              </a:rPr>
              <a:t> </a:t>
            </a:r>
            <a:r>
              <a:rPr lang="en-US" dirty="0" smtClean="0">
                <a:latin typeface="Arial Narrow" panose="020B0606020202030204" pitchFamily="34" charset="0"/>
              </a:rPr>
              <a:t>1MeV</a:t>
            </a:r>
            <a:endParaRPr lang="en-US" sz="900" dirty="0" smtClean="0">
              <a:solidFill>
                <a:srgbClr val="008080"/>
              </a:solidFill>
            </a:endParaRPr>
          </a:p>
        </p:txBody>
      </p:sp>
      <p:sp>
        <p:nvSpPr>
          <p:cNvPr id="15" name="Content Placeholder 2"/>
          <p:cNvSpPr txBox="1">
            <a:spLocks/>
          </p:cNvSpPr>
          <p:nvPr/>
        </p:nvSpPr>
        <p:spPr bwMode="auto">
          <a:xfrm>
            <a:off x="485434" y="4646771"/>
            <a:ext cx="3324566" cy="1295400"/>
          </a:xfrm>
          <a:prstGeom prst="rect">
            <a:avLst/>
          </a:prstGeom>
          <a:solidFill>
            <a:schemeClr val="bg1">
              <a:lumMod val="95000"/>
            </a:schemeClr>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28600" indent="-228600">
              <a:lnSpc>
                <a:spcPct val="90000"/>
              </a:lnSpc>
            </a:pPr>
            <a:r>
              <a:rPr lang="en-US" sz="1800" i="0" kern="0" dirty="0" smtClean="0">
                <a:solidFill>
                  <a:srgbClr val="000000"/>
                </a:solidFill>
                <a:latin typeface="Arial Narrow" panose="020B0606020202030204" pitchFamily="34" charset="0"/>
              </a:rPr>
              <a:t>Fixed target parameters in DD:</a:t>
            </a:r>
          </a:p>
          <a:p>
            <a:pPr marL="457200" lvl="1" indent="-228600">
              <a:lnSpc>
                <a:spcPct val="90000"/>
              </a:lnSpc>
            </a:pPr>
            <a:r>
              <a:rPr lang="en-US" sz="1400" i="0" kern="0" dirty="0" smtClean="0">
                <a:solidFill>
                  <a:srgbClr val="3333CC"/>
                </a:solidFill>
              </a:rPr>
              <a:t>I</a:t>
            </a:r>
            <a:r>
              <a:rPr lang="en-US" sz="1400" i="0" kern="0" baseline="-25000" dirty="0" smtClean="0">
                <a:solidFill>
                  <a:srgbClr val="3333CC"/>
                </a:solidFill>
              </a:rPr>
              <a:t>P</a:t>
            </a:r>
            <a:r>
              <a:rPr lang="en-US" sz="1400" i="0" kern="0" dirty="0" smtClean="0">
                <a:solidFill>
                  <a:srgbClr val="3333CC"/>
                </a:solidFill>
              </a:rPr>
              <a:t> = 7.5MA, </a:t>
            </a:r>
            <a:r>
              <a:rPr lang="en-US" sz="1400" i="0" kern="0" dirty="0" err="1" smtClean="0">
                <a:solidFill>
                  <a:srgbClr val="3333CC"/>
                </a:solidFill>
                <a:latin typeface="Symbol" panose="05050102010706020507" pitchFamily="18" charset="2"/>
              </a:rPr>
              <a:t>b</a:t>
            </a:r>
            <a:r>
              <a:rPr lang="en-US" sz="1400" i="0" kern="0" baseline="-25000" dirty="0" err="1" smtClean="0">
                <a:solidFill>
                  <a:srgbClr val="3333CC"/>
                </a:solidFill>
              </a:rPr>
              <a:t>N</a:t>
            </a:r>
            <a:r>
              <a:rPr lang="en-US" sz="1400" i="0" kern="0" dirty="0" smtClean="0">
                <a:solidFill>
                  <a:srgbClr val="3333CC"/>
                </a:solidFill>
              </a:rPr>
              <a:t> = 4.5, l</a:t>
            </a:r>
            <a:r>
              <a:rPr lang="en-US" sz="1400" i="0" kern="0" baseline="-25000" dirty="0" smtClean="0">
                <a:solidFill>
                  <a:srgbClr val="3333CC"/>
                </a:solidFill>
              </a:rPr>
              <a:t>i</a:t>
            </a:r>
            <a:r>
              <a:rPr lang="en-US" sz="1400" i="0" kern="0" dirty="0" smtClean="0">
                <a:solidFill>
                  <a:srgbClr val="3333CC"/>
                </a:solidFill>
              </a:rPr>
              <a:t> = 0.5</a:t>
            </a:r>
          </a:p>
          <a:p>
            <a:pPr marL="457200" lvl="1" indent="-228600">
              <a:lnSpc>
                <a:spcPct val="90000"/>
              </a:lnSpc>
            </a:pPr>
            <a:r>
              <a:rPr lang="en-US" sz="1400" i="0" kern="0" dirty="0" smtClean="0">
                <a:solidFill>
                  <a:srgbClr val="3333CC"/>
                </a:solidFill>
              </a:rPr>
              <a:t>n</a:t>
            </a:r>
            <a:r>
              <a:rPr lang="en-US" sz="1400" i="0" kern="0" baseline="-25000" dirty="0" smtClean="0">
                <a:solidFill>
                  <a:srgbClr val="3333CC"/>
                </a:solidFill>
              </a:rPr>
              <a:t>e </a:t>
            </a:r>
            <a:r>
              <a:rPr lang="en-US" sz="1400" i="0" kern="0" dirty="0" smtClean="0">
                <a:solidFill>
                  <a:srgbClr val="3333CC"/>
                </a:solidFill>
              </a:rPr>
              <a:t>/ </a:t>
            </a:r>
            <a:r>
              <a:rPr lang="en-US" sz="1400" i="0" kern="0" dirty="0" err="1" smtClean="0">
                <a:solidFill>
                  <a:srgbClr val="3333CC"/>
                </a:solidFill>
              </a:rPr>
              <a:t>n</a:t>
            </a:r>
            <a:r>
              <a:rPr lang="en-US" sz="1400" i="0" kern="0" baseline="-25000" dirty="0" err="1" smtClean="0">
                <a:solidFill>
                  <a:srgbClr val="3333CC"/>
                </a:solidFill>
              </a:rPr>
              <a:t>Greenwald</a:t>
            </a:r>
            <a:r>
              <a:rPr lang="en-US" sz="1400" i="0" kern="0" dirty="0" smtClean="0">
                <a:solidFill>
                  <a:srgbClr val="3333CC"/>
                </a:solidFill>
              </a:rPr>
              <a:t> = 0.75, H</a:t>
            </a:r>
            <a:r>
              <a:rPr lang="en-US" sz="1400" i="0" kern="0" baseline="-25000" dirty="0" smtClean="0">
                <a:solidFill>
                  <a:srgbClr val="3333CC"/>
                </a:solidFill>
              </a:rPr>
              <a:t>98y,2</a:t>
            </a:r>
            <a:r>
              <a:rPr lang="en-US" sz="1400" i="0" kern="0" dirty="0" smtClean="0">
                <a:solidFill>
                  <a:srgbClr val="3333CC"/>
                </a:solidFill>
              </a:rPr>
              <a:t> = 1.5</a:t>
            </a:r>
          </a:p>
          <a:p>
            <a:pPr marL="457200" lvl="1" indent="-228600">
              <a:lnSpc>
                <a:spcPct val="90000"/>
              </a:lnSpc>
            </a:pPr>
            <a:r>
              <a:rPr lang="en-US" sz="1400" i="0" kern="0" dirty="0" smtClean="0">
                <a:solidFill>
                  <a:srgbClr val="3333CC"/>
                </a:solidFill>
              </a:rPr>
              <a:t>A=1.75, R=1.7m, B</a:t>
            </a:r>
            <a:r>
              <a:rPr lang="en-US" sz="1400" i="0" kern="0" baseline="-25000" dirty="0" smtClean="0">
                <a:solidFill>
                  <a:srgbClr val="3333CC"/>
                </a:solidFill>
              </a:rPr>
              <a:t>T </a:t>
            </a:r>
            <a:r>
              <a:rPr lang="en-US" sz="1400" i="0" kern="0" dirty="0" smtClean="0">
                <a:solidFill>
                  <a:srgbClr val="3333CC"/>
                </a:solidFill>
              </a:rPr>
              <a:t>= 3T, </a:t>
            </a:r>
            <a:r>
              <a:rPr lang="en-US" sz="1400" i="0" kern="0" dirty="0" smtClean="0">
                <a:solidFill>
                  <a:srgbClr val="3333CC"/>
                </a:solidFill>
                <a:latin typeface="Symbol" panose="05050102010706020507" pitchFamily="18" charset="2"/>
              </a:rPr>
              <a:t>k</a:t>
            </a:r>
            <a:r>
              <a:rPr lang="en-US" sz="1400" i="0" kern="0" dirty="0" smtClean="0">
                <a:solidFill>
                  <a:srgbClr val="3333CC"/>
                </a:solidFill>
              </a:rPr>
              <a:t> = 2.8</a:t>
            </a:r>
          </a:p>
          <a:p>
            <a:pPr marL="457200" lvl="1" indent="-228600">
              <a:lnSpc>
                <a:spcPct val="90000"/>
              </a:lnSpc>
            </a:pPr>
            <a:r>
              <a:rPr lang="en-US" sz="1400" i="0" kern="0" dirty="0" smtClean="0">
                <a:solidFill>
                  <a:srgbClr val="3333CC"/>
                </a:solidFill>
                <a:sym typeface="Symbol"/>
              </a:rPr>
              <a:t></a:t>
            </a:r>
            <a:r>
              <a:rPr lang="en-US" sz="1400" i="0" kern="0" dirty="0" err="1" smtClean="0">
                <a:solidFill>
                  <a:srgbClr val="3333CC"/>
                </a:solidFill>
                <a:sym typeface="Symbol"/>
              </a:rPr>
              <a:t>T</a:t>
            </a:r>
            <a:r>
              <a:rPr lang="en-US" sz="1400" i="0" kern="0" baseline="-25000" dirty="0" err="1" smtClean="0">
                <a:solidFill>
                  <a:srgbClr val="3333CC"/>
                </a:solidFill>
                <a:sym typeface="Symbol"/>
              </a:rPr>
              <a:t>e</a:t>
            </a:r>
            <a:r>
              <a:rPr lang="en-US" sz="1400" i="0" kern="0" dirty="0" smtClean="0">
                <a:solidFill>
                  <a:srgbClr val="3333CC"/>
                </a:solidFill>
                <a:sym typeface="Symbol"/>
              </a:rPr>
              <a:t>=5.8keV, </a:t>
            </a:r>
            <a:r>
              <a:rPr lang="en-US" sz="1400" i="0" kern="0" dirty="0" err="1" smtClean="0">
                <a:solidFill>
                  <a:srgbClr val="3333CC"/>
                </a:solidFill>
                <a:sym typeface="Symbol"/>
              </a:rPr>
              <a:t>T</a:t>
            </a:r>
            <a:r>
              <a:rPr lang="en-US" sz="1400" i="0" kern="0" baseline="-25000" dirty="0" err="1" smtClean="0">
                <a:solidFill>
                  <a:srgbClr val="3333CC"/>
                </a:solidFill>
                <a:sym typeface="Symbol"/>
              </a:rPr>
              <a:t>i</a:t>
            </a:r>
            <a:r>
              <a:rPr lang="en-US" sz="1400" i="0" kern="0" dirty="0" smtClean="0">
                <a:solidFill>
                  <a:srgbClr val="3333CC"/>
                </a:solidFill>
                <a:sym typeface="Symbol"/>
              </a:rPr>
              <a:t>=7.4keV</a:t>
            </a:r>
            <a:endParaRPr lang="en-US" sz="1400" i="0" kern="0" dirty="0" smtClean="0">
              <a:solidFill>
                <a:srgbClr val="3333CC"/>
              </a:solidFill>
            </a:endParaRPr>
          </a:p>
          <a:p>
            <a:pPr lvl="1">
              <a:lnSpc>
                <a:spcPct val="90000"/>
              </a:lnSpc>
            </a:pPr>
            <a:endParaRPr lang="en-US" sz="1600" i="0" kern="0" dirty="0" smtClean="0">
              <a:solidFill>
                <a:srgbClr val="3333CC"/>
              </a:solidFill>
            </a:endParaRPr>
          </a:p>
          <a:p>
            <a:pPr>
              <a:lnSpc>
                <a:spcPct val="90000"/>
              </a:lnSpc>
              <a:buFont typeface="Wingdings"/>
              <a:buChar char="à"/>
            </a:pPr>
            <a:endParaRPr lang="en-US" sz="700" i="0" kern="0" dirty="0" smtClean="0">
              <a:solidFill>
                <a:srgbClr val="008080"/>
              </a:solidFill>
            </a:endParaRPr>
          </a:p>
        </p:txBody>
      </p:sp>
      <p:sp>
        <p:nvSpPr>
          <p:cNvPr id="26" name="Content Placeholder 2"/>
          <p:cNvSpPr txBox="1">
            <a:spLocks/>
          </p:cNvSpPr>
          <p:nvPr/>
        </p:nvSpPr>
        <p:spPr bwMode="auto">
          <a:xfrm>
            <a:off x="4608906" y="4646770"/>
            <a:ext cx="4230294" cy="839629"/>
          </a:xfrm>
          <a:prstGeom prst="rect">
            <a:avLst/>
          </a:prstGeom>
          <a:solidFill>
            <a:schemeClr val="bg1">
              <a:lumMod val="95000"/>
            </a:schemeClr>
          </a:solidFill>
          <a:ln w="9525">
            <a:solidFill>
              <a:schemeClr val="tx1"/>
            </a:solidFill>
            <a:miter lim="800000"/>
            <a:headEnd/>
            <a:tailEnd/>
          </a:ln>
        </p:spPr>
        <p:txBody>
          <a:bodyPr vert="horz" wrap="square" lIns="91440" tIns="45720" rIns="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lnSpc>
                <a:spcPct val="80000"/>
              </a:lnSpc>
              <a:buFontTx/>
              <a:buNone/>
            </a:pPr>
            <a:r>
              <a:rPr lang="en-US" sz="2800" i="0" kern="0" dirty="0" smtClean="0">
                <a:solidFill>
                  <a:srgbClr val="000000"/>
                </a:solidFill>
                <a:latin typeface="Arial Narrow" panose="020B0606020202030204" pitchFamily="34" charset="0"/>
              </a:rPr>
              <a:t>Optimal tangency radii: </a:t>
            </a:r>
          </a:p>
          <a:p>
            <a:pPr marL="0" indent="0" algn="ctr">
              <a:lnSpc>
                <a:spcPct val="80000"/>
              </a:lnSpc>
              <a:buFontTx/>
              <a:buNone/>
            </a:pPr>
            <a:r>
              <a:rPr lang="en-US" sz="2800" i="0" kern="0" dirty="0" smtClean="0">
                <a:solidFill>
                  <a:srgbClr val="000000"/>
                </a:solidFill>
                <a:latin typeface="Arial Narrow" panose="020B0606020202030204" pitchFamily="34" charset="0"/>
              </a:rPr>
              <a:t>1.7m ≤ </a:t>
            </a:r>
            <a:r>
              <a:rPr lang="en-US" sz="2800" i="0" kern="0" dirty="0" err="1" smtClean="0">
                <a:solidFill>
                  <a:srgbClr val="000000"/>
                </a:solidFill>
                <a:latin typeface="Arial Narrow" panose="020B0606020202030204" pitchFamily="34" charset="0"/>
              </a:rPr>
              <a:t>R</a:t>
            </a:r>
            <a:r>
              <a:rPr lang="en-US" sz="2800" i="0" kern="0" baseline="-25000" dirty="0" err="1" smtClean="0">
                <a:solidFill>
                  <a:srgbClr val="000000"/>
                </a:solidFill>
                <a:latin typeface="Arial Narrow" panose="020B0606020202030204" pitchFamily="34" charset="0"/>
              </a:rPr>
              <a:t>tan</a:t>
            </a:r>
            <a:r>
              <a:rPr lang="en-US" sz="2800" i="0" kern="0" dirty="0" smtClean="0">
                <a:solidFill>
                  <a:srgbClr val="000000"/>
                </a:solidFill>
                <a:latin typeface="Arial Narrow" panose="020B0606020202030204" pitchFamily="34" charset="0"/>
              </a:rPr>
              <a:t> ≤ 2.4m</a:t>
            </a:r>
            <a:endParaRPr lang="en-US" sz="1000" i="0" kern="0" dirty="0" smtClean="0">
              <a:solidFill>
                <a:srgbClr val="000000"/>
              </a:solidFill>
            </a:endParaRPr>
          </a:p>
        </p:txBody>
      </p:sp>
      <p:sp>
        <p:nvSpPr>
          <p:cNvPr id="16" name="TextBox 15"/>
          <p:cNvSpPr txBox="1"/>
          <p:nvPr/>
        </p:nvSpPr>
        <p:spPr>
          <a:xfrm>
            <a:off x="5105400" y="5680604"/>
            <a:ext cx="1447800" cy="720197"/>
          </a:xfrm>
          <a:prstGeom prst="rect">
            <a:avLst/>
          </a:prstGeom>
          <a:noFill/>
        </p:spPr>
        <p:txBody>
          <a:bodyPr wrap="square" rtlCol="0">
            <a:spAutoFit/>
          </a:bodyPr>
          <a:lstStyle/>
          <a:p>
            <a:pPr algn="ctr">
              <a:lnSpc>
                <a:spcPct val="85000"/>
              </a:lnSpc>
            </a:pPr>
            <a:r>
              <a:rPr lang="en-US" sz="2400" i="0" dirty="0" smtClean="0">
                <a:latin typeface="Arial Narrow" panose="020B0606020202030204" pitchFamily="34" charset="0"/>
              </a:rPr>
              <a:t>Control q(0), </a:t>
            </a:r>
            <a:r>
              <a:rPr lang="en-US" sz="2400" i="0" dirty="0" err="1" smtClean="0">
                <a:latin typeface="Arial Narrow" panose="020B0606020202030204" pitchFamily="34" charset="0"/>
              </a:rPr>
              <a:t>q</a:t>
            </a:r>
            <a:r>
              <a:rPr lang="en-US" sz="2400" i="0" baseline="-25000" dirty="0" err="1" smtClean="0">
                <a:latin typeface="Arial Narrow" panose="020B0606020202030204" pitchFamily="34" charset="0"/>
              </a:rPr>
              <a:t>min</a:t>
            </a:r>
            <a:endParaRPr lang="en-US" sz="2400" i="0" baseline="-25000" dirty="0">
              <a:latin typeface="Arial Narrow" panose="020B0606020202030204" pitchFamily="34" charset="0"/>
            </a:endParaRPr>
          </a:p>
        </p:txBody>
      </p:sp>
      <p:sp>
        <p:nvSpPr>
          <p:cNvPr id="29" name="TextBox 28"/>
          <p:cNvSpPr txBox="1"/>
          <p:nvPr/>
        </p:nvSpPr>
        <p:spPr>
          <a:xfrm>
            <a:off x="6858000" y="5717537"/>
            <a:ext cx="1524000" cy="683264"/>
          </a:xfrm>
          <a:prstGeom prst="rect">
            <a:avLst/>
          </a:prstGeom>
          <a:noFill/>
        </p:spPr>
        <p:txBody>
          <a:bodyPr wrap="square" rtlCol="0">
            <a:spAutoFit/>
          </a:bodyPr>
          <a:lstStyle/>
          <a:p>
            <a:pPr algn="ctr">
              <a:lnSpc>
                <a:spcPct val="80000"/>
              </a:lnSpc>
            </a:pPr>
            <a:r>
              <a:rPr lang="en-US" sz="2400" i="0" dirty="0" smtClean="0">
                <a:latin typeface="Arial Narrow" panose="020B0606020202030204" pitchFamily="34" charset="0"/>
              </a:rPr>
              <a:t>Shine-thru limit</a:t>
            </a:r>
            <a:endParaRPr lang="en-US" sz="2400" i="0" dirty="0">
              <a:latin typeface="Arial Narrow" panose="020B0606020202030204" pitchFamily="34" charset="0"/>
            </a:endParaRPr>
          </a:p>
        </p:txBody>
      </p:sp>
      <p:sp>
        <p:nvSpPr>
          <p:cNvPr id="30" name="Right Arrow 29"/>
          <p:cNvSpPr/>
          <p:nvPr/>
        </p:nvSpPr>
        <p:spPr>
          <a:xfrm rot="16200000">
            <a:off x="5626827" y="5422174"/>
            <a:ext cx="304799" cy="280853"/>
          </a:xfrm>
          <a:prstGeom prst="rightArrow">
            <a:avLst>
              <a:gd name="adj1" fmla="val 73333"/>
              <a:gd name="adj2" fmla="val 5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ight Arrow 30"/>
          <p:cNvSpPr/>
          <p:nvPr/>
        </p:nvSpPr>
        <p:spPr>
          <a:xfrm rot="16200000">
            <a:off x="7455628" y="5422174"/>
            <a:ext cx="304798" cy="280853"/>
          </a:xfrm>
          <a:prstGeom prst="rightArrow">
            <a:avLst>
              <a:gd name="adj1" fmla="val 73333"/>
              <a:gd name="adj2" fmla="val 5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Content Placeholder 2"/>
          <p:cNvSpPr txBox="1">
            <a:spLocks/>
          </p:cNvSpPr>
          <p:nvPr/>
        </p:nvSpPr>
        <p:spPr bwMode="auto">
          <a:xfrm>
            <a:off x="5029200" y="3427571"/>
            <a:ext cx="4038600" cy="5334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b="0" i="0" kern="0" dirty="0" smtClean="0">
                <a:solidFill>
                  <a:srgbClr val="AAE2CA">
                    <a:lumMod val="50000"/>
                  </a:srgbClr>
                </a:solidFill>
                <a:latin typeface="Arial Narrow" panose="020B0606020202030204" pitchFamily="34" charset="0"/>
              </a:rPr>
              <a:t>Maximum efficiency: </a:t>
            </a:r>
            <a:r>
              <a:rPr lang="en-US" b="0" i="0" kern="0" dirty="0" err="1" smtClean="0">
                <a:solidFill>
                  <a:srgbClr val="AAE2CA">
                    <a:lumMod val="50000"/>
                  </a:srgbClr>
                </a:solidFill>
                <a:latin typeface="Arial Narrow" panose="020B0606020202030204" pitchFamily="34" charset="0"/>
              </a:rPr>
              <a:t>R</a:t>
            </a:r>
            <a:r>
              <a:rPr lang="en-US" b="0" i="0" kern="0" baseline="-25000" dirty="0" err="1" smtClean="0">
                <a:solidFill>
                  <a:srgbClr val="AAE2CA">
                    <a:lumMod val="50000"/>
                  </a:srgbClr>
                </a:solidFill>
                <a:latin typeface="Arial Narrow" panose="020B0606020202030204" pitchFamily="34" charset="0"/>
              </a:rPr>
              <a:t>tan</a:t>
            </a:r>
            <a:r>
              <a:rPr lang="en-US" b="0" i="0" kern="0" dirty="0" smtClean="0">
                <a:solidFill>
                  <a:srgbClr val="AAE2CA">
                    <a:lumMod val="50000"/>
                  </a:srgbClr>
                </a:solidFill>
                <a:latin typeface="Arial Narrow" panose="020B0606020202030204" pitchFamily="34" charset="0"/>
              </a:rPr>
              <a:t>=2.3-2.4m</a:t>
            </a:r>
          </a:p>
        </p:txBody>
      </p:sp>
      <p:pic>
        <p:nvPicPr>
          <p:cNvPr id="162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 y="1066800"/>
            <a:ext cx="4937132" cy="3503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7" name="Straight Arrow Connector 106"/>
          <p:cNvCxnSpPr/>
          <p:nvPr/>
        </p:nvCxnSpPr>
        <p:spPr bwMode="auto">
          <a:xfrm flipH="1" flipV="1">
            <a:off x="4191126" y="1751171"/>
            <a:ext cx="380874" cy="1915886"/>
          </a:xfrm>
          <a:prstGeom prst="straightConnector1">
            <a:avLst/>
          </a:prstGeom>
          <a:noFill/>
          <a:ln w="44450" cap="flat" cmpd="sng" algn="ctr">
            <a:solidFill>
              <a:schemeClr val="accent5">
                <a:lumMod val="50000"/>
              </a:schemeClr>
            </a:solidFill>
            <a:prstDash val="solid"/>
            <a:round/>
            <a:headEnd type="none" w="med" len="med"/>
            <a:tailEnd type="triangle" w="med" len="med"/>
          </a:ln>
          <a:effectLst/>
        </p:spPr>
      </p:cxnSp>
      <p:sp>
        <p:nvSpPr>
          <p:cNvPr id="108" name="Right Brace 107"/>
          <p:cNvSpPr/>
          <p:nvPr/>
        </p:nvSpPr>
        <p:spPr bwMode="auto">
          <a:xfrm>
            <a:off x="4823895" y="1941671"/>
            <a:ext cx="304800" cy="1104900"/>
          </a:xfrm>
          <a:prstGeom prst="rightBrace">
            <a:avLst>
              <a:gd name="adj1" fmla="val 22781"/>
              <a:gd name="adj2" fmla="val 46724"/>
            </a:avLst>
          </a:prstGeom>
          <a:noFill/>
          <a:ln w="44450" cap="flat" cmpd="sng" algn="ctr">
            <a:solidFill>
              <a:schemeClr val="bg1">
                <a:lumMod val="6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cxnSp>
        <p:nvCxnSpPr>
          <p:cNvPr id="109" name="Straight Arrow Connector 108"/>
          <p:cNvCxnSpPr/>
          <p:nvPr/>
        </p:nvCxnSpPr>
        <p:spPr bwMode="auto">
          <a:xfrm flipH="1">
            <a:off x="4546318" y="3667057"/>
            <a:ext cx="429977" cy="0"/>
          </a:xfrm>
          <a:prstGeom prst="straightConnector1">
            <a:avLst/>
          </a:prstGeom>
          <a:noFill/>
          <a:ln w="44450" cap="flat" cmpd="sng" algn="ctr">
            <a:solidFill>
              <a:schemeClr val="accent5">
                <a:lumMod val="50000"/>
              </a:schemeClr>
            </a:solidFill>
            <a:prstDash val="solid"/>
            <a:round/>
            <a:headEnd type="none" w="med" len="med"/>
            <a:tailEnd type="none" w="med" len="med"/>
          </a:ln>
          <a:effectLst/>
        </p:spPr>
      </p:cxnSp>
      <p:cxnSp>
        <p:nvCxnSpPr>
          <p:cNvPr id="111" name="Straight Arrow Connector 110"/>
          <p:cNvCxnSpPr/>
          <p:nvPr/>
        </p:nvCxnSpPr>
        <p:spPr bwMode="auto">
          <a:xfrm flipH="1">
            <a:off x="1435736" y="2589371"/>
            <a:ext cx="609599" cy="193675"/>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2" name="Straight Arrow Connector 111"/>
          <p:cNvCxnSpPr/>
          <p:nvPr/>
        </p:nvCxnSpPr>
        <p:spPr bwMode="auto">
          <a:xfrm flipH="1">
            <a:off x="2045336" y="2494121"/>
            <a:ext cx="346220" cy="95250"/>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3" name="Straight Arrow Connector 112"/>
          <p:cNvCxnSpPr/>
          <p:nvPr/>
        </p:nvCxnSpPr>
        <p:spPr bwMode="auto">
          <a:xfrm flipH="1">
            <a:off x="2391556" y="2055971"/>
            <a:ext cx="796780" cy="438150"/>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4" name="Straight Arrow Connector 113"/>
          <p:cNvCxnSpPr/>
          <p:nvPr/>
        </p:nvCxnSpPr>
        <p:spPr bwMode="auto">
          <a:xfrm flipH="1">
            <a:off x="3178429" y="1903571"/>
            <a:ext cx="390906" cy="155575"/>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5" name="Straight Arrow Connector 114"/>
          <p:cNvCxnSpPr/>
          <p:nvPr/>
        </p:nvCxnSpPr>
        <p:spPr bwMode="auto">
          <a:xfrm flipH="1">
            <a:off x="3559809" y="1751171"/>
            <a:ext cx="475488" cy="152400"/>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6" name="Straight Arrow Connector 115"/>
          <p:cNvCxnSpPr/>
          <p:nvPr/>
        </p:nvCxnSpPr>
        <p:spPr bwMode="auto">
          <a:xfrm flipH="1">
            <a:off x="4026534" y="1751171"/>
            <a:ext cx="329184" cy="0"/>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cxnSp>
        <p:nvCxnSpPr>
          <p:cNvPr id="117" name="Straight Arrow Connector 116"/>
          <p:cNvCxnSpPr/>
          <p:nvPr/>
        </p:nvCxnSpPr>
        <p:spPr bwMode="auto">
          <a:xfrm flipH="1" flipV="1">
            <a:off x="4337431" y="1749583"/>
            <a:ext cx="423875" cy="306388"/>
          </a:xfrm>
          <a:prstGeom prst="straightConnector1">
            <a:avLst/>
          </a:prstGeom>
          <a:noFill/>
          <a:ln w="76200" cap="flat" cmpd="sng" algn="ctr">
            <a:solidFill>
              <a:schemeClr val="accent5">
                <a:lumMod val="50000"/>
              </a:schemeClr>
            </a:solidFill>
            <a:prstDash val="solid"/>
            <a:round/>
            <a:headEnd type="none" w="med" len="med"/>
            <a:tailEnd type="none" w="med" len="med"/>
          </a:ln>
          <a:effectLst/>
        </p:spPr>
      </p:cxnSp>
      <p:sp>
        <p:nvSpPr>
          <p:cNvPr id="118" name="TextBox 117"/>
          <p:cNvSpPr txBox="1"/>
          <p:nvPr/>
        </p:nvSpPr>
        <p:spPr>
          <a:xfrm>
            <a:off x="963295" y="2647950"/>
            <a:ext cx="457200" cy="246221"/>
          </a:xfrm>
          <a:prstGeom prst="rect">
            <a:avLst/>
          </a:prstGeom>
          <a:solidFill>
            <a:schemeClr val="bg1"/>
          </a:solidFill>
        </p:spPr>
        <p:txBody>
          <a:bodyPr wrap="square" lIns="0" tIns="0" rIns="0" bIns="0" rtlCol="0">
            <a:spAutoFit/>
          </a:bodyPr>
          <a:lstStyle/>
          <a:p>
            <a:pPr algn="r"/>
            <a:r>
              <a:rPr lang="en-US" sz="1600" i="0" dirty="0" smtClean="0">
                <a:solidFill>
                  <a:srgbClr val="AAE2CA">
                    <a:lumMod val="50000"/>
                  </a:srgbClr>
                </a:solidFill>
                <a:latin typeface="Arial"/>
              </a:rPr>
              <a:t>0.50</a:t>
            </a:r>
            <a:endParaRPr lang="en-US" sz="1600" i="0" dirty="0">
              <a:solidFill>
                <a:srgbClr val="AAE2CA">
                  <a:lumMod val="50000"/>
                </a:srgbClr>
              </a:solidFill>
              <a:latin typeface="Arial"/>
            </a:endParaRPr>
          </a:p>
        </p:txBody>
      </p:sp>
      <p:sp>
        <p:nvSpPr>
          <p:cNvPr id="24" name="Rectangle 207"/>
          <p:cNvSpPr>
            <a:spLocks noGrp="1" noChangeArrowheads="1"/>
          </p:cNvSpPr>
          <p:nvPr>
            <p:ph type="sldNum" sz="quarter" idx="10"/>
          </p:nvPr>
        </p:nvSpPr>
        <p:spPr>
          <a:xfrm>
            <a:off x="8382000" y="6629400"/>
            <a:ext cx="762000" cy="152400"/>
          </a:xfrm>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70</a:t>
            </a:fld>
            <a:endParaRPr lang="en-US" smtClean="0">
              <a:solidFill>
                <a:srgbClr val="3333CC"/>
              </a:solidFill>
              <a:ea typeface="ＭＳ Ｐゴシック" pitchFamily="1" charset="-128"/>
              <a:cs typeface="Arial" charset="0"/>
            </a:endParaRPr>
          </a:p>
        </p:txBody>
      </p:sp>
    </p:spTree>
    <p:extLst>
      <p:ext uri="{BB962C8B-B14F-4D97-AF65-F5344CB8AC3E}">
        <p14:creationId xmlns:p14="http://schemas.microsoft.com/office/powerpoint/2010/main" val="1807260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7"/>
          <p:cNvSpPr txBox="1">
            <a:spLocks noChangeArrowheads="1"/>
          </p:cNvSpPr>
          <p:nvPr/>
        </p:nvSpPr>
        <p:spPr bwMode="auto">
          <a:xfrm>
            <a:off x="0" y="152400"/>
            <a:ext cx="9144000" cy="584775"/>
          </a:xfrm>
          <a:prstGeom prst="rect">
            <a:avLst/>
          </a:prstGeom>
          <a:noFill/>
          <a:ln w="9525">
            <a:noFill/>
            <a:miter lim="800000"/>
            <a:headEnd/>
            <a:tailEnd/>
          </a:ln>
        </p:spPr>
        <p:txBody>
          <a:bodyPr wrap="square">
            <a:spAutoFit/>
          </a:bodyPr>
          <a:lstStyle/>
          <a:p>
            <a:pPr algn="ctr"/>
            <a:r>
              <a:rPr lang="en-US" sz="3200" i="0" dirty="0" smtClean="0">
                <a:latin typeface="Arial"/>
              </a:rPr>
              <a:t>R=1.7m configuration with long-leg </a:t>
            </a:r>
            <a:r>
              <a:rPr lang="en-US" sz="3200" i="0" dirty="0" err="1" smtClean="0">
                <a:latin typeface="Arial"/>
              </a:rPr>
              <a:t>divertor</a:t>
            </a:r>
            <a:endParaRPr lang="en-US" sz="3200" i="0" dirty="0">
              <a:latin typeface="Arial"/>
            </a:endParaRPr>
          </a:p>
        </p:txBody>
      </p:sp>
      <p:pic>
        <p:nvPicPr>
          <p:cNvPr id="11267" name="Picture 3"/>
          <p:cNvPicPr>
            <a:picLocks noChangeAspect="1" noChangeArrowheads="1"/>
          </p:cNvPicPr>
          <p:nvPr/>
        </p:nvPicPr>
        <p:blipFill>
          <a:blip r:embed="rId2" cstate="print"/>
          <a:srcRect l="23093" t="23322" r="19881" b="13478"/>
          <a:stretch>
            <a:fillRect/>
          </a:stretch>
        </p:blipFill>
        <p:spPr bwMode="auto">
          <a:xfrm>
            <a:off x="468630" y="2286000"/>
            <a:ext cx="4526280" cy="3731179"/>
          </a:xfrm>
          <a:prstGeom prst="rect">
            <a:avLst/>
          </a:prstGeom>
          <a:noFill/>
          <a:ln w="9525">
            <a:noFill/>
            <a:miter lim="800000"/>
            <a:headEnd/>
            <a:tailEnd/>
          </a:ln>
        </p:spPr>
      </p:pic>
      <p:cxnSp>
        <p:nvCxnSpPr>
          <p:cNvPr id="12" name="Straight Arrow Connector 11"/>
          <p:cNvCxnSpPr/>
          <p:nvPr/>
        </p:nvCxnSpPr>
        <p:spPr>
          <a:xfrm flipH="1">
            <a:off x="3333990" y="2667000"/>
            <a:ext cx="1009410" cy="429101"/>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03297" y="3479005"/>
            <a:ext cx="865820" cy="142160"/>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11273" name="TextBox 15"/>
          <p:cNvSpPr txBox="1">
            <a:spLocks noChangeArrowheads="1"/>
          </p:cNvSpPr>
          <p:nvPr/>
        </p:nvSpPr>
        <p:spPr bwMode="auto">
          <a:xfrm>
            <a:off x="0" y="3637848"/>
            <a:ext cx="1447800" cy="781752"/>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Cu/SC </a:t>
            </a:r>
            <a:r>
              <a:rPr lang="en-US" sz="1400" i="0" dirty="0">
                <a:solidFill>
                  <a:srgbClr val="000000"/>
                </a:solidFill>
              </a:rPr>
              <a:t>PF coils housed in VV lower shell structure</a:t>
            </a:r>
          </a:p>
        </p:txBody>
      </p:sp>
      <p:cxnSp>
        <p:nvCxnSpPr>
          <p:cNvPr id="17" name="Straight Arrow Connector 16"/>
          <p:cNvCxnSpPr/>
          <p:nvPr/>
        </p:nvCxnSpPr>
        <p:spPr>
          <a:xfrm>
            <a:off x="1306877" y="4120775"/>
            <a:ext cx="1167718" cy="500159"/>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11275" name="TextBox 19"/>
          <p:cNvSpPr txBox="1">
            <a:spLocks noChangeArrowheads="1"/>
          </p:cNvSpPr>
          <p:nvPr/>
        </p:nvSpPr>
        <p:spPr bwMode="auto">
          <a:xfrm>
            <a:off x="0" y="2667000"/>
            <a:ext cx="1371600" cy="781752"/>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SC </a:t>
            </a:r>
            <a:r>
              <a:rPr lang="en-US" sz="1400" i="0" dirty="0">
                <a:solidFill>
                  <a:srgbClr val="000000"/>
                </a:solidFill>
              </a:rPr>
              <a:t>PF coils pairs located in common cryostat</a:t>
            </a:r>
          </a:p>
        </p:txBody>
      </p:sp>
      <p:cxnSp>
        <p:nvCxnSpPr>
          <p:cNvPr id="21" name="Straight Arrow Connector 20"/>
          <p:cNvCxnSpPr/>
          <p:nvPr/>
        </p:nvCxnSpPr>
        <p:spPr>
          <a:xfrm>
            <a:off x="1143000" y="3276499"/>
            <a:ext cx="1074420" cy="418605"/>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11279" name="TextBox 26"/>
          <p:cNvSpPr txBox="1">
            <a:spLocks noChangeArrowheads="1"/>
          </p:cNvSpPr>
          <p:nvPr/>
        </p:nvSpPr>
        <p:spPr bwMode="auto">
          <a:xfrm>
            <a:off x="2137410" y="5902164"/>
            <a:ext cx="1062990" cy="264688"/>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TF leads</a:t>
            </a:r>
            <a:endParaRPr lang="en-US" sz="1400" i="0" dirty="0">
              <a:solidFill>
                <a:srgbClr val="000000"/>
              </a:solidFill>
            </a:endParaRPr>
          </a:p>
        </p:txBody>
      </p:sp>
      <p:cxnSp>
        <p:nvCxnSpPr>
          <p:cNvPr id="28" name="Straight Arrow Connector 27"/>
          <p:cNvCxnSpPr/>
          <p:nvPr/>
        </p:nvCxnSpPr>
        <p:spPr>
          <a:xfrm flipH="1" flipV="1">
            <a:off x="1908812" y="5810729"/>
            <a:ext cx="340994" cy="206450"/>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pic>
        <p:nvPicPr>
          <p:cNvPr id="31" name="Picture 9"/>
          <p:cNvPicPr>
            <a:picLocks noChangeAspect="1" noChangeArrowheads="1"/>
          </p:cNvPicPr>
          <p:nvPr/>
        </p:nvPicPr>
        <p:blipFill>
          <a:blip r:embed="rId3" cstate="print"/>
          <a:srcRect l="27461" t="16028" r="24156" b="1859"/>
          <a:stretch>
            <a:fillRect/>
          </a:stretch>
        </p:blipFill>
        <p:spPr bwMode="auto">
          <a:xfrm>
            <a:off x="5387725" y="1840751"/>
            <a:ext cx="3756275" cy="4560049"/>
          </a:xfrm>
          <a:prstGeom prst="rect">
            <a:avLst/>
          </a:prstGeom>
          <a:noFill/>
          <a:ln w="9525">
            <a:noFill/>
            <a:miter lim="800000"/>
            <a:headEnd/>
            <a:tailEnd/>
          </a:ln>
        </p:spPr>
      </p:pic>
      <p:sp>
        <p:nvSpPr>
          <p:cNvPr id="33" name="TextBox 32"/>
          <p:cNvSpPr txBox="1"/>
          <p:nvPr/>
        </p:nvSpPr>
        <p:spPr>
          <a:xfrm>
            <a:off x="5130222" y="1143000"/>
            <a:ext cx="3861378" cy="523220"/>
          </a:xfrm>
          <a:prstGeom prst="rect">
            <a:avLst/>
          </a:prstGeom>
          <a:noFill/>
        </p:spPr>
        <p:txBody>
          <a:bodyPr wrap="none" rtlCol="0">
            <a:spAutoFit/>
          </a:bodyPr>
          <a:lstStyle/>
          <a:p>
            <a:r>
              <a:rPr lang="en-US" sz="2800" i="0" dirty="0" smtClean="0">
                <a:solidFill>
                  <a:srgbClr val="000000"/>
                </a:solidFill>
              </a:rPr>
              <a:t>Vertical maintenance</a:t>
            </a:r>
            <a:endParaRPr lang="en-US" sz="2800" i="0" dirty="0">
              <a:solidFill>
                <a:srgbClr val="000000"/>
              </a:solidFill>
            </a:endParaRPr>
          </a:p>
        </p:txBody>
      </p:sp>
      <p:sp>
        <p:nvSpPr>
          <p:cNvPr id="34" name="TextBox 33"/>
          <p:cNvSpPr txBox="1"/>
          <p:nvPr/>
        </p:nvSpPr>
        <p:spPr>
          <a:xfrm>
            <a:off x="1306877" y="1143000"/>
            <a:ext cx="2884123" cy="523220"/>
          </a:xfrm>
          <a:prstGeom prst="rect">
            <a:avLst/>
          </a:prstGeom>
          <a:noFill/>
        </p:spPr>
        <p:txBody>
          <a:bodyPr wrap="none" rtlCol="0">
            <a:spAutoFit/>
          </a:bodyPr>
          <a:lstStyle/>
          <a:p>
            <a:r>
              <a:rPr lang="en-US" sz="2800" i="0" dirty="0" smtClean="0">
                <a:solidFill>
                  <a:srgbClr val="000000"/>
                </a:solidFill>
              </a:rPr>
              <a:t>Design features</a:t>
            </a:r>
            <a:endParaRPr lang="en-US" sz="2800" i="0" dirty="0">
              <a:solidFill>
                <a:srgbClr val="000000"/>
              </a:solidFill>
            </a:endParaRPr>
          </a:p>
        </p:txBody>
      </p:sp>
      <p:sp>
        <p:nvSpPr>
          <p:cNvPr id="20" name="TextBox 9"/>
          <p:cNvSpPr txBox="1">
            <a:spLocks noChangeArrowheads="1"/>
          </p:cNvSpPr>
          <p:nvPr/>
        </p:nvSpPr>
        <p:spPr bwMode="auto">
          <a:xfrm>
            <a:off x="4038600" y="2209800"/>
            <a:ext cx="1730125" cy="609398"/>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Cu/SC </a:t>
            </a:r>
            <a:r>
              <a:rPr lang="en-US" sz="1400" i="0" dirty="0">
                <a:solidFill>
                  <a:srgbClr val="000000"/>
                </a:solidFill>
              </a:rPr>
              <a:t>PF coils housed in VV upper lid</a:t>
            </a:r>
          </a:p>
        </p:txBody>
      </p:sp>
      <p:sp>
        <p:nvSpPr>
          <p:cNvPr id="22" name="TextBox 14"/>
          <p:cNvSpPr txBox="1">
            <a:spLocks noChangeArrowheads="1"/>
          </p:cNvSpPr>
          <p:nvPr/>
        </p:nvSpPr>
        <p:spPr bwMode="auto">
          <a:xfrm>
            <a:off x="4191000" y="3200400"/>
            <a:ext cx="1676400" cy="437043"/>
          </a:xfrm>
          <a:prstGeom prst="rect">
            <a:avLst/>
          </a:prstGeom>
          <a:noFill/>
          <a:ln w="9525">
            <a:noFill/>
            <a:miter lim="800000"/>
            <a:headEnd/>
            <a:tailEnd/>
          </a:ln>
        </p:spPr>
        <p:txBody>
          <a:bodyPr wrap="square">
            <a:spAutoFit/>
          </a:bodyPr>
          <a:lstStyle/>
          <a:p>
            <a:pPr algn="ctr">
              <a:lnSpc>
                <a:spcPct val="80000"/>
              </a:lnSpc>
            </a:pPr>
            <a:r>
              <a:rPr lang="en-US" sz="1400" i="0" dirty="0">
                <a:solidFill>
                  <a:srgbClr val="000000"/>
                </a:solidFill>
              </a:rPr>
              <a:t>VV outer shell </a:t>
            </a:r>
            <a:r>
              <a:rPr lang="en-US" sz="1400" i="0" dirty="0" smtClean="0">
                <a:solidFill>
                  <a:srgbClr val="000000"/>
                </a:solidFill>
              </a:rPr>
              <a:t>w/ </a:t>
            </a:r>
            <a:r>
              <a:rPr lang="en-US" sz="1400" i="0" dirty="0">
                <a:solidFill>
                  <a:srgbClr val="000000"/>
                </a:solidFill>
              </a:rPr>
              <a:t>shield material</a:t>
            </a:r>
          </a:p>
        </p:txBody>
      </p:sp>
      <p:sp>
        <p:nvSpPr>
          <p:cNvPr id="23" name="TextBox 22"/>
          <p:cNvSpPr txBox="1">
            <a:spLocks noChangeArrowheads="1"/>
          </p:cNvSpPr>
          <p:nvPr/>
        </p:nvSpPr>
        <p:spPr bwMode="auto">
          <a:xfrm>
            <a:off x="3390900" y="5914156"/>
            <a:ext cx="1752600" cy="609398"/>
          </a:xfrm>
          <a:prstGeom prst="rect">
            <a:avLst/>
          </a:prstGeom>
          <a:noFill/>
          <a:ln w="9525">
            <a:noFill/>
            <a:miter lim="800000"/>
            <a:headEnd/>
            <a:tailEnd/>
          </a:ln>
        </p:spPr>
        <p:txBody>
          <a:bodyPr wrap="square">
            <a:spAutoFit/>
          </a:bodyPr>
          <a:lstStyle/>
          <a:p>
            <a:pPr algn="ctr">
              <a:lnSpc>
                <a:spcPct val="80000"/>
              </a:lnSpc>
            </a:pPr>
            <a:r>
              <a:rPr lang="en-US" sz="1400" i="0" dirty="0">
                <a:solidFill>
                  <a:srgbClr val="000000"/>
                </a:solidFill>
              </a:rPr>
              <a:t>Angled DCLL concentric lines to external header</a:t>
            </a:r>
          </a:p>
        </p:txBody>
      </p:sp>
      <p:cxnSp>
        <p:nvCxnSpPr>
          <p:cNvPr id="25" name="Straight Arrow Connector 24"/>
          <p:cNvCxnSpPr/>
          <p:nvPr/>
        </p:nvCxnSpPr>
        <p:spPr>
          <a:xfrm flipH="1" flipV="1">
            <a:off x="4191000" y="4648200"/>
            <a:ext cx="381002" cy="1253966"/>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4" name="Rectangle 207"/>
          <p:cNvSpPr>
            <a:spLocks noGrp="1" noChangeArrowheads="1"/>
          </p:cNvSpPr>
          <p:nvPr>
            <p:ph type="sldNum" sz="quarter" idx="10"/>
          </p:nvPr>
        </p:nvSpPr>
        <p:spPr>
          <a:xfrm>
            <a:off x="8382000" y="6629400"/>
            <a:ext cx="762000" cy="152400"/>
          </a:xfrm>
        </p:spPr>
        <p:txBody>
          <a:bodyPr anchor="ctr"/>
          <a:lstStyle/>
          <a:p>
            <a:pPr algn="r">
              <a:defRPr/>
            </a:pPr>
            <a:fld id="{04F7EDE0-0B50-47F6-9EAD-4C5D564506F9}" type="slidenum">
              <a:rPr lang="en-US" sz="900" i="0" smtClean="0">
                <a:solidFill>
                  <a:srgbClr val="3333CC"/>
                </a:solidFill>
                <a:latin typeface="Arial"/>
                <a:ea typeface="ＭＳ Ｐゴシック" pitchFamily="1" charset="-128"/>
              </a:rPr>
              <a:pPr algn="r">
                <a:defRPr/>
              </a:pPr>
              <a:t>71</a:t>
            </a:fld>
            <a:endParaRPr lang="en-US" sz="900" i="0" smtClean="0">
              <a:solidFill>
                <a:srgbClr val="3333CC"/>
              </a:solidFill>
              <a:latin typeface="Arial"/>
              <a:ea typeface="ＭＳ Ｐゴシック" pitchFamily="1" charset="-128"/>
            </a:endParaRPr>
          </a:p>
        </p:txBody>
      </p:sp>
      <p:cxnSp>
        <p:nvCxnSpPr>
          <p:cNvPr id="26" name="Straight Arrow Connector 25"/>
          <p:cNvCxnSpPr/>
          <p:nvPr/>
        </p:nvCxnSpPr>
        <p:spPr>
          <a:xfrm flipH="1" flipV="1">
            <a:off x="3280262" y="4021700"/>
            <a:ext cx="1139338" cy="209346"/>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62400" y="3810000"/>
            <a:ext cx="457200" cy="41896"/>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32" name="TextBox 14"/>
          <p:cNvSpPr txBox="1">
            <a:spLocks noChangeArrowheads="1"/>
          </p:cNvSpPr>
          <p:nvPr/>
        </p:nvSpPr>
        <p:spPr bwMode="auto">
          <a:xfrm>
            <a:off x="4343400" y="3677757"/>
            <a:ext cx="1438274" cy="437043"/>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Ports for TBM, MTM, NBI</a:t>
            </a:r>
            <a:endParaRPr lang="en-US" sz="1400" i="0" dirty="0">
              <a:solidFill>
                <a:srgbClr val="000000"/>
              </a:solidFill>
            </a:endParaRPr>
          </a:p>
        </p:txBody>
      </p:sp>
      <p:sp>
        <p:nvSpPr>
          <p:cNvPr id="35" name="TextBox 14"/>
          <p:cNvSpPr txBox="1">
            <a:spLocks noChangeArrowheads="1"/>
          </p:cNvSpPr>
          <p:nvPr/>
        </p:nvSpPr>
        <p:spPr bwMode="auto">
          <a:xfrm>
            <a:off x="4267200" y="4114800"/>
            <a:ext cx="1066800" cy="264688"/>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Blankets</a:t>
            </a:r>
            <a:endParaRPr lang="en-US" sz="1400" i="0" dirty="0">
              <a:solidFill>
                <a:srgbClr val="000000"/>
              </a:solidFill>
            </a:endParaRPr>
          </a:p>
        </p:txBody>
      </p:sp>
      <p:cxnSp>
        <p:nvCxnSpPr>
          <p:cNvPr id="41" name="Straight Arrow Connector 40"/>
          <p:cNvCxnSpPr/>
          <p:nvPr/>
        </p:nvCxnSpPr>
        <p:spPr>
          <a:xfrm>
            <a:off x="1066800" y="2418344"/>
            <a:ext cx="1407795" cy="553456"/>
          </a:xfrm>
          <a:prstGeom prst="straightConnector1">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44" name="TextBox 26"/>
          <p:cNvSpPr txBox="1">
            <a:spLocks noChangeArrowheads="1"/>
          </p:cNvSpPr>
          <p:nvPr/>
        </p:nvSpPr>
        <p:spPr bwMode="auto">
          <a:xfrm>
            <a:off x="105410" y="2286000"/>
            <a:ext cx="1062990" cy="264688"/>
          </a:xfrm>
          <a:prstGeom prst="rect">
            <a:avLst/>
          </a:prstGeom>
          <a:noFill/>
          <a:ln w="9525">
            <a:noFill/>
            <a:miter lim="800000"/>
            <a:headEnd/>
            <a:tailEnd/>
          </a:ln>
        </p:spPr>
        <p:txBody>
          <a:bodyPr wrap="square">
            <a:spAutoFit/>
          </a:bodyPr>
          <a:lstStyle/>
          <a:p>
            <a:pPr algn="ctr">
              <a:lnSpc>
                <a:spcPct val="80000"/>
              </a:lnSpc>
            </a:pPr>
            <a:r>
              <a:rPr lang="en-US" sz="1400" i="0" dirty="0" smtClean="0">
                <a:solidFill>
                  <a:srgbClr val="000000"/>
                </a:solidFill>
              </a:rPr>
              <a:t>TF coils</a:t>
            </a:r>
            <a:endParaRPr lang="en-US" sz="1400" i="0" dirty="0">
              <a:solidFill>
                <a:srgbClr val="000000"/>
              </a:solidFill>
            </a:endParaRPr>
          </a:p>
        </p:txBody>
      </p:sp>
    </p:spTree>
    <p:extLst>
      <p:ext uri="{BB962C8B-B14F-4D97-AF65-F5344CB8AC3E}">
        <p14:creationId xmlns:p14="http://schemas.microsoft.com/office/powerpoint/2010/main" val="31300179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9293" y="1"/>
            <a:ext cx="9144000" cy="838200"/>
          </a:xfrm>
        </p:spPr>
        <p:txBody>
          <a:bodyPr>
            <a:normAutofit/>
          </a:bodyPr>
          <a:lstStyle/>
          <a:p>
            <a:r>
              <a:rPr lang="en-US" sz="2800" dirty="0" smtClean="0"/>
              <a:t>Two sizes (R=1.7m, 1m) assessed for shielding, TBR</a:t>
            </a:r>
            <a:endParaRPr lang="en-US" sz="2400" b="1" dirty="0"/>
          </a:p>
        </p:txBody>
      </p:sp>
      <p:sp>
        <p:nvSpPr>
          <p:cNvPr id="7" name="Text Box 4"/>
          <p:cNvSpPr txBox="1">
            <a:spLocks noChangeArrowheads="1"/>
          </p:cNvSpPr>
          <p:nvPr/>
        </p:nvSpPr>
        <p:spPr bwMode="auto">
          <a:xfrm>
            <a:off x="170320" y="1219200"/>
            <a:ext cx="5087480" cy="5017329"/>
          </a:xfrm>
          <a:prstGeom prst="rect">
            <a:avLst/>
          </a:prstGeom>
          <a:noFill/>
          <a:ln w="9525">
            <a:noFill/>
            <a:miter lim="800000"/>
            <a:headEnd/>
            <a:tailEnd/>
          </a:ln>
          <a:effectLst/>
        </p:spPr>
        <p:txBody>
          <a:bodyPr>
            <a:prstTxWarp prst="textNoShape">
              <a:avLst/>
            </a:prstTxWarp>
          </a:bodyPr>
          <a:lstStyle/>
          <a:p>
            <a:pPr>
              <a:tabLst>
                <a:tab pos="0" algn="l"/>
                <a:tab pos="1773238" algn="l"/>
                <a:tab pos="2287588" algn="l"/>
              </a:tabLst>
            </a:pPr>
            <a:r>
              <a:rPr lang="en-US" sz="2000" i="0" u="sng" dirty="0" smtClean="0">
                <a:solidFill>
                  <a:srgbClr val="000000"/>
                </a:solidFill>
              </a:rPr>
              <a:t>Parameter:</a:t>
            </a:r>
          </a:p>
          <a:p>
            <a:pPr>
              <a:tabLst>
                <a:tab pos="0" algn="l"/>
                <a:tab pos="1773238" algn="l"/>
                <a:tab pos="2287588" algn="l"/>
              </a:tabLst>
            </a:pPr>
            <a:endParaRPr lang="en-US" sz="400" i="0" u="sng" dirty="0">
              <a:solidFill>
                <a:srgbClr val="000000"/>
              </a:solidFill>
            </a:endParaRPr>
          </a:p>
          <a:p>
            <a:pPr>
              <a:tabLst>
                <a:tab pos="0" algn="l"/>
                <a:tab pos="1773238" algn="l"/>
                <a:tab pos="2287588" algn="l"/>
              </a:tabLst>
            </a:pPr>
            <a:r>
              <a:rPr lang="en-US" sz="2000" i="0" dirty="0" smtClean="0">
                <a:solidFill>
                  <a:srgbClr val="0000FF"/>
                </a:solidFill>
              </a:rPr>
              <a:t>Major </a:t>
            </a:r>
            <a:r>
              <a:rPr lang="en-US" sz="2000" i="0" dirty="0">
                <a:solidFill>
                  <a:srgbClr val="0000FF"/>
                </a:solidFill>
              </a:rPr>
              <a:t>Radius</a:t>
            </a:r>
            <a:r>
              <a:rPr lang="en-US" sz="2000" i="0" dirty="0" smtClean="0">
                <a:solidFill>
                  <a:srgbClr val="0000FF"/>
                </a:solidFill>
              </a:rPr>
              <a:t>		</a:t>
            </a:r>
            <a:r>
              <a:rPr lang="en-US" sz="2000" i="0" dirty="0" smtClean="0">
                <a:solidFill>
                  <a:srgbClr val="FF0000"/>
                </a:solidFill>
              </a:rPr>
              <a:t>1.68m	1.0m</a:t>
            </a:r>
            <a:r>
              <a:rPr lang="en-US" sz="2000" i="0" dirty="0" smtClean="0"/>
              <a:t>  </a:t>
            </a:r>
            <a:r>
              <a:rPr lang="en-US" sz="2000" b="0" i="0" dirty="0"/>
              <a:t>	</a:t>
            </a:r>
            <a:r>
              <a:rPr lang="en-US" sz="2000" b="0" i="0" dirty="0" smtClean="0"/>
              <a:t> </a:t>
            </a:r>
          </a:p>
          <a:p>
            <a:pPr>
              <a:tabLst>
                <a:tab pos="344488" algn="l"/>
                <a:tab pos="1773238" algn="l"/>
                <a:tab pos="2287588" algn="l"/>
              </a:tabLst>
            </a:pPr>
            <a:r>
              <a:rPr lang="en-US" sz="2000" i="0" dirty="0" smtClean="0">
                <a:solidFill>
                  <a:srgbClr val="0000FF"/>
                </a:solidFill>
              </a:rPr>
              <a:t>Minor Radius		</a:t>
            </a:r>
            <a:r>
              <a:rPr lang="en-US" sz="2000" i="0" dirty="0" smtClean="0">
                <a:solidFill>
                  <a:srgbClr val="FF0000"/>
                </a:solidFill>
              </a:rPr>
              <a:t>0.95m</a:t>
            </a:r>
            <a:r>
              <a:rPr lang="en-US" sz="2000" i="0" dirty="0" smtClean="0"/>
              <a:t>  	</a:t>
            </a:r>
            <a:r>
              <a:rPr lang="en-US" sz="2000" i="0" dirty="0" smtClean="0">
                <a:solidFill>
                  <a:srgbClr val="FF0000"/>
                </a:solidFill>
              </a:rPr>
              <a:t>0.6m</a:t>
            </a:r>
            <a:r>
              <a:rPr lang="en-US" sz="2000" b="0" i="0" dirty="0" smtClean="0"/>
              <a:t>	</a:t>
            </a:r>
          </a:p>
          <a:p>
            <a:pPr>
              <a:tabLst>
                <a:tab pos="344488" algn="l"/>
                <a:tab pos="1773238" algn="l"/>
                <a:tab pos="2287588" algn="l"/>
              </a:tabLst>
            </a:pPr>
            <a:r>
              <a:rPr lang="en-US" sz="2000" i="0" dirty="0" smtClean="0">
                <a:solidFill>
                  <a:srgbClr val="0000FF"/>
                </a:solidFill>
              </a:rPr>
              <a:t>Fusion Power		</a:t>
            </a:r>
            <a:r>
              <a:rPr lang="en-US" sz="2000" i="0" dirty="0" smtClean="0">
                <a:solidFill>
                  <a:srgbClr val="FF0000"/>
                </a:solidFill>
              </a:rPr>
              <a:t>162MW	62MW</a:t>
            </a:r>
          </a:p>
          <a:p>
            <a:pPr>
              <a:tabLst>
                <a:tab pos="344488" algn="l"/>
                <a:tab pos="1773238" algn="l"/>
                <a:tab pos="2287588" algn="l"/>
              </a:tabLst>
            </a:pPr>
            <a:r>
              <a:rPr lang="en-US" sz="2000" i="0" dirty="0" smtClean="0">
                <a:solidFill>
                  <a:srgbClr val="0000FF"/>
                </a:solidFill>
              </a:rPr>
              <a:t>Wall loading (</a:t>
            </a:r>
            <a:r>
              <a:rPr lang="en-US" sz="2000" i="0" dirty="0" err="1" smtClean="0">
                <a:solidFill>
                  <a:srgbClr val="0000FF"/>
                </a:solidFill>
              </a:rPr>
              <a:t>avg</a:t>
            </a:r>
            <a:r>
              <a:rPr lang="en-US" sz="2000" i="0" dirty="0" smtClean="0">
                <a:solidFill>
                  <a:srgbClr val="0000FF"/>
                </a:solidFill>
              </a:rPr>
              <a:t>)	</a:t>
            </a:r>
            <a:r>
              <a:rPr lang="en-US" sz="2000" i="0" dirty="0" smtClean="0">
                <a:solidFill>
                  <a:srgbClr val="FF0000"/>
                </a:solidFill>
              </a:rPr>
              <a:t>1MW/m</a:t>
            </a:r>
            <a:r>
              <a:rPr lang="en-US" sz="2000" i="0" baseline="30000" dirty="0" smtClean="0">
                <a:solidFill>
                  <a:srgbClr val="FF0000"/>
                </a:solidFill>
              </a:rPr>
              <a:t>2</a:t>
            </a:r>
            <a:r>
              <a:rPr lang="en-US" sz="2000" i="0" dirty="0" smtClean="0">
                <a:solidFill>
                  <a:srgbClr val="0000FF"/>
                </a:solidFill>
              </a:rPr>
              <a:t>	</a:t>
            </a:r>
            <a:r>
              <a:rPr lang="en-US" sz="2000" i="0" dirty="0" smtClean="0">
                <a:solidFill>
                  <a:srgbClr val="FF0000"/>
                </a:solidFill>
              </a:rPr>
              <a:t>1MW/m</a:t>
            </a:r>
            <a:r>
              <a:rPr lang="en-US" sz="2000" i="0" baseline="30000" dirty="0" smtClean="0">
                <a:solidFill>
                  <a:srgbClr val="FF0000"/>
                </a:solidFill>
              </a:rPr>
              <a:t>2</a:t>
            </a:r>
            <a:endParaRPr lang="en-US" sz="2000" i="0" baseline="30000" dirty="0">
              <a:solidFill>
                <a:srgbClr val="FF0000"/>
              </a:solidFill>
            </a:endParaRPr>
          </a:p>
          <a:p>
            <a:pPr>
              <a:tabLst>
                <a:tab pos="344488" algn="l"/>
                <a:tab pos="1773238" algn="l"/>
                <a:tab pos="2287588" algn="l"/>
              </a:tabLst>
            </a:pPr>
            <a:endParaRPr lang="en-US" sz="2000" i="0" dirty="0" smtClean="0">
              <a:solidFill>
                <a:srgbClr val="0000FF"/>
              </a:solidFill>
            </a:endParaRPr>
          </a:p>
          <a:p>
            <a:pPr>
              <a:tabLst>
                <a:tab pos="344488" algn="l"/>
                <a:tab pos="1773238" algn="l"/>
                <a:tab pos="2287588" algn="l"/>
              </a:tabLst>
            </a:pPr>
            <a:r>
              <a:rPr lang="en-US" sz="2000" i="0" dirty="0" smtClean="0">
                <a:solidFill>
                  <a:srgbClr val="0000FF"/>
                </a:solidFill>
              </a:rPr>
              <a:t>TF coils</a:t>
            </a:r>
            <a:r>
              <a:rPr lang="en-US" sz="2000" i="0" dirty="0" smtClean="0">
                <a:solidFill>
                  <a:srgbClr val="FF0000"/>
                </a:solidFill>
              </a:rPr>
              <a:t>		12		10</a:t>
            </a:r>
            <a:endParaRPr lang="en-US" sz="2000" b="0" i="0" dirty="0" smtClean="0">
              <a:solidFill>
                <a:srgbClr val="FF0000"/>
              </a:solidFill>
            </a:endParaRPr>
          </a:p>
          <a:p>
            <a:pPr>
              <a:tabLst>
                <a:tab pos="344488" algn="l"/>
                <a:tab pos="1773238" algn="l"/>
                <a:tab pos="2287588" algn="l"/>
              </a:tabLst>
            </a:pPr>
            <a:r>
              <a:rPr lang="en-US" sz="2000" i="0" dirty="0" smtClean="0">
                <a:solidFill>
                  <a:srgbClr val="0000FF"/>
                </a:solidFill>
              </a:rPr>
              <a:t>TBM ports</a:t>
            </a:r>
            <a:r>
              <a:rPr lang="en-US" sz="2000" i="0" dirty="0" smtClean="0">
                <a:solidFill>
                  <a:srgbClr val="FF0000"/>
                </a:solidFill>
              </a:rPr>
              <a:t>		4		4</a:t>
            </a:r>
          </a:p>
          <a:p>
            <a:pPr>
              <a:tabLst>
                <a:tab pos="344488" algn="l"/>
                <a:tab pos="1773238" algn="l"/>
                <a:tab pos="2287588" algn="l"/>
              </a:tabLst>
            </a:pPr>
            <a:r>
              <a:rPr lang="en-US" sz="2000" i="0" dirty="0" smtClean="0">
                <a:solidFill>
                  <a:srgbClr val="0000FF"/>
                </a:solidFill>
              </a:rPr>
              <a:t>MTM ports</a:t>
            </a:r>
            <a:r>
              <a:rPr lang="en-US" sz="2000" i="0" dirty="0" smtClean="0">
                <a:solidFill>
                  <a:srgbClr val="FF0000"/>
                </a:solidFill>
              </a:rPr>
              <a:t>		1		1</a:t>
            </a:r>
            <a:endParaRPr lang="en-US" sz="2000" b="0" i="0" dirty="0" smtClean="0">
              <a:solidFill>
                <a:srgbClr val="FF0000"/>
              </a:solidFill>
            </a:endParaRPr>
          </a:p>
          <a:p>
            <a:pPr>
              <a:tabLst>
                <a:tab pos="344488" algn="l"/>
                <a:tab pos="1773238" algn="l"/>
                <a:tab pos="2287588" algn="l"/>
              </a:tabLst>
            </a:pPr>
            <a:r>
              <a:rPr lang="en-US" sz="2000" i="0" dirty="0" smtClean="0">
                <a:solidFill>
                  <a:srgbClr val="0000FF"/>
                </a:solidFill>
              </a:rPr>
              <a:t>NBI ports</a:t>
            </a:r>
            <a:r>
              <a:rPr lang="en-US" sz="2000" i="0" dirty="0" smtClean="0">
                <a:solidFill>
                  <a:srgbClr val="FF0000"/>
                </a:solidFill>
              </a:rPr>
              <a:t>		4		3</a:t>
            </a:r>
          </a:p>
          <a:p>
            <a:pPr>
              <a:tabLst>
                <a:tab pos="344488" algn="l"/>
                <a:tab pos="1773238" algn="l"/>
                <a:tab pos="2287588" algn="l"/>
              </a:tabLst>
            </a:pPr>
            <a:endParaRPr lang="en-US" sz="2000" i="0" dirty="0">
              <a:solidFill>
                <a:srgbClr val="0000FF"/>
              </a:solidFill>
            </a:endParaRPr>
          </a:p>
          <a:p>
            <a:pPr>
              <a:tabLst>
                <a:tab pos="344488" algn="l"/>
                <a:tab pos="1773238" algn="l"/>
                <a:tab pos="2287588" algn="l"/>
              </a:tabLst>
            </a:pPr>
            <a:r>
              <a:rPr lang="en-US" sz="2000" i="0" dirty="0">
                <a:solidFill>
                  <a:srgbClr val="0000FF"/>
                </a:solidFill>
              </a:rPr>
              <a:t>Plant Lifetime	</a:t>
            </a:r>
            <a:r>
              <a:rPr lang="en-US" sz="2000" i="0" dirty="0" smtClean="0">
                <a:solidFill>
                  <a:srgbClr val="0000FF"/>
                </a:solidFill>
              </a:rPr>
              <a:t>	</a:t>
            </a:r>
            <a:r>
              <a:rPr lang="en-US" sz="2000" b="0" i="0" dirty="0" smtClean="0"/>
              <a:t>~</a:t>
            </a:r>
            <a:r>
              <a:rPr lang="en-US" sz="2000" b="0" i="0" dirty="0"/>
              <a:t>20 </a:t>
            </a:r>
            <a:r>
              <a:rPr lang="en-US" sz="2000" b="0" i="0" dirty="0" smtClean="0"/>
              <a:t>years</a:t>
            </a:r>
          </a:p>
          <a:p>
            <a:pPr>
              <a:tabLst>
                <a:tab pos="344488" algn="l"/>
                <a:tab pos="1773238" algn="l"/>
                <a:tab pos="2287588" algn="l"/>
              </a:tabLst>
            </a:pPr>
            <a:endParaRPr lang="en-US" sz="2000" b="0" i="0" dirty="0" smtClean="0"/>
          </a:p>
          <a:p>
            <a:pPr>
              <a:tabLst>
                <a:tab pos="344488" algn="l"/>
                <a:tab pos="1773238" algn="l"/>
                <a:tab pos="2287588" algn="l"/>
              </a:tabLst>
            </a:pPr>
            <a:r>
              <a:rPr lang="en-US" sz="2000" i="0" dirty="0">
                <a:solidFill>
                  <a:srgbClr val="0000FF"/>
                </a:solidFill>
              </a:rPr>
              <a:t>Availability	</a:t>
            </a:r>
            <a:r>
              <a:rPr lang="en-US" sz="2000" b="0" i="0" dirty="0" smtClean="0"/>
              <a:t>10-50</a:t>
            </a:r>
            <a:r>
              <a:rPr lang="en-US" sz="2000" b="0" i="0" dirty="0"/>
              <a:t>%</a:t>
            </a:r>
          </a:p>
          <a:p>
            <a:pPr>
              <a:tabLst>
                <a:tab pos="344488" algn="l"/>
                <a:tab pos="1773238" algn="l"/>
                <a:tab pos="2287588" algn="l"/>
              </a:tabLst>
            </a:pPr>
            <a:endParaRPr lang="en-US" sz="2000" b="0" i="0" dirty="0" smtClean="0"/>
          </a:p>
          <a:p>
            <a:pPr>
              <a:tabLst>
                <a:tab pos="344488" algn="l"/>
                <a:tab pos="1773238" algn="l"/>
                <a:tab pos="2287588" algn="l"/>
              </a:tabLst>
            </a:pPr>
            <a:r>
              <a:rPr lang="en-US" sz="2000" b="0" i="0" dirty="0"/>
              <a:t>		</a:t>
            </a:r>
            <a:r>
              <a:rPr lang="en-US" sz="2000" b="0" i="0" dirty="0" smtClean="0"/>
              <a:t>30</a:t>
            </a:r>
            <a:r>
              <a:rPr lang="en-US" sz="2000" b="0" i="0" dirty="0"/>
              <a:t>% </a:t>
            </a:r>
            <a:r>
              <a:rPr lang="en-US" sz="2000" b="0" i="0" dirty="0" err="1" smtClean="0"/>
              <a:t>avg</a:t>
            </a:r>
            <a:endParaRPr lang="en-US" sz="2000" b="0" i="0" dirty="0"/>
          </a:p>
        </p:txBody>
      </p:sp>
      <p:grpSp>
        <p:nvGrpSpPr>
          <p:cNvPr id="2" name="Group 1"/>
          <p:cNvGrpSpPr/>
          <p:nvPr/>
        </p:nvGrpSpPr>
        <p:grpSpPr>
          <a:xfrm>
            <a:off x="3124200" y="5269671"/>
            <a:ext cx="1439162" cy="978729"/>
            <a:chOff x="3285238" y="5193471"/>
            <a:chExt cx="1439162" cy="978729"/>
          </a:xfrm>
        </p:grpSpPr>
        <p:sp>
          <p:nvSpPr>
            <p:cNvPr id="8" name="AutoShape 6"/>
            <p:cNvSpPr>
              <a:spLocks/>
            </p:cNvSpPr>
            <p:nvPr/>
          </p:nvSpPr>
          <p:spPr bwMode="auto">
            <a:xfrm>
              <a:off x="3285238" y="5257801"/>
              <a:ext cx="309765" cy="838200"/>
            </a:xfrm>
            <a:prstGeom prst="rightBrace">
              <a:avLst>
                <a:gd name="adj1" fmla="val 39692"/>
                <a:gd name="adj2" fmla="val 50000"/>
              </a:avLst>
            </a:prstGeom>
            <a:noFill/>
            <a:ln w="57150">
              <a:solidFill>
                <a:schemeClr val="tx1"/>
              </a:solidFill>
              <a:round/>
              <a:headEnd/>
              <a:tailEnd/>
            </a:ln>
            <a:effectLst/>
          </p:spPr>
          <p:txBody>
            <a:bodyPr wrap="none" anchor="ctr">
              <a:prstTxWarp prst="textNoShape">
                <a:avLst/>
              </a:prstTxWarp>
            </a:bodyPr>
            <a:lstStyle/>
            <a:p>
              <a:endParaRPr lang="en-US" dirty="0"/>
            </a:p>
          </p:txBody>
        </p:sp>
        <p:sp>
          <p:nvSpPr>
            <p:cNvPr id="9" name="Text Box 7"/>
            <p:cNvSpPr txBox="1">
              <a:spLocks noChangeArrowheads="1"/>
            </p:cNvSpPr>
            <p:nvPr/>
          </p:nvSpPr>
          <p:spPr bwMode="auto">
            <a:xfrm>
              <a:off x="3442603" y="5193471"/>
              <a:ext cx="1281797" cy="978729"/>
            </a:xfrm>
            <a:prstGeom prst="rect">
              <a:avLst/>
            </a:prstGeom>
            <a:noFill/>
            <a:ln w="9525">
              <a:noFill/>
              <a:miter lim="800000"/>
              <a:headEnd/>
              <a:tailEnd/>
            </a:ln>
            <a:effectLst/>
          </p:spPr>
          <p:txBody>
            <a:bodyPr wrap="square">
              <a:prstTxWarp prst="textNoShape">
                <a:avLst/>
              </a:prstTxWarp>
              <a:spAutoFit/>
            </a:bodyPr>
            <a:lstStyle/>
            <a:p>
              <a:pPr algn="ctr">
                <a:lnSpc>
                  <a:spcPct val="80000"/>
                </a:lnSpc>
              </a:pPr>
              <a:r>
                <a:rPr lang="en-US" sz="1800" i="0" dirty="0">
                  <a:solidFill>
                    <a:srgbClr val="000000"/>
                  </a:solidFill>
                </a:rPr>
                <a:t>6 Full Power Years</a:t>
              </a:r>
            </a:p>
            <a:p>
              <a:pPr algn="ctr">
                <a:lnSpc>
                  <a:spcPct val="80000"/>
                </a:lnSpc>
              </a:pPr>
              <a:r>
                <a:rPr lang="en-US" sz="1800" i="0" dirty="0">
                  <a:solidFill>
                    <a:srgbClr val="000000"/>
                  </a:solidFill>
                </a:rPr>
                <a:t>(FPY)</a:t>
              </a:r>
            </a:p>
          </p:txBody>
        </p:sp>
      </p:grpSp>
      <p:pic>
        <p:nvPicPr>
          <p:cNvPr id="20" name="Shape 25"/>
          <p:cNvPicPr preferRelativeResize="0"/>
          <p:nvPr/>
        </p:nvPicPr>
        <p:blipFill rotWithShape="1">
          <a:blip r:embed="rId2"/>
          <a:srcRect l="31664" t="11642" r="35334" b="13963"/>
          <a:stretch/>
        </p:blipFill>
        <p:spPr>
          <a:xfrm>
            <a:off x="5638800" y="1647877"/>
            <a:ext cx="3147249" cy="3990923"/>
          </a:xfrm>
          <a:prstGeom prst="rect">
            <a:avLst/>
          </a:prstGeom>
          <a:noFill/>
          <a:ln>
            <a:noFill/>
          </a:ln>
        </p:spPr>
      </p:pic>
      <p:cxnSp>
        <p:nvCxnSpPr>
          <p:cNvPr id="5" name="Straight Arrow Connector 4"/>
          <p:cNvCxnSpPr/>
          <p:nvPr/>
        </p:nvCxnSpPr>
        <p:spPr bwMode="auto">
          <a:xfrm flipV="1">
            <a:off x="7454312" y="4114800"/>
            <a:ext cx="241888" cy="1828800"/>
          </a:xfrm>
          <a:prstGeom prst="straightConnector1">
            <a:avLst/>
          </a:prstGeom>
          <a:noFill/>
          <a:ln w="76200" cap="flat" cmpd="sng" algn="ctr">
            <a:solidFill>
              <a:srgbClr val="FF0000"/>
            </a:solidFill>
            <a:prstDash val="solid"/>
            <a:round/>
            <a:headEnd type="none" w="med" len="med"/>
            <a:tailEnd type="triangle"/>
          </a:ln>
          <a:effectLst/>
        </p:spPr>
      </p:cxnSp>
      <p:sp>
        <p:nvSpPr>
          <p:cNvPr id="25" name="TextBox 24"/>
          <p:cNvSpPr txBox="1"/>
          <p:nvPr/>
        </p:nvSpPr>
        <p:spPr>
          <a:xfrm>
            <a:off x="5562600" y="5943600"/>
            <a:ext cx="3507692" cy="461665"/>
          </a:xfrm>
          <a:prstGeom prst="rect">
            <a:avLst/>
          </a:prstGeom>
          <a:noFill/>
        </p:spPr>
        <p:txBody>
          <a:bodyPr wrap="none" rtlCol="0">
            <a:spAutoFit/>
          </a:bodyPr>
          <a:lstStyle/>
          <a:p>
            <a:r>
              <a:rPr lang="en-US" sz="2400" i="0" dirty="0" smtClean="0">
                <a:solidFill>
                  <a:srgbClr val="FF0000"/>
                </a:solidFill>
                <a:latin typeface="Arial Narrow" panose="020B0606020202030204" pitchFamily="34" charset="0"/>
              </a:rPr>
              <a:t>Neutron source distribution</a:t>
            </a:r>
            <a:endParaRPr lang="en-US" sz="2400" i="0" dirty="0">
              <a:solidFill>
                <a:srgbClr val="FF0000"/>
              </a:solidFill>
              <a:latin typeface="Arial Narrow" panose="020B0606020202030204" pitchFamily="34" charset="0"/>
            </a:endParaRPr>
          </a:p>
        </p:txBody>
      </p:sp>
      <p:sp>
        <p:nvSpPr>
          <p:cNvPr id="12"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72</a:t>
            </a:fld>
            <a:endParaRPr lang="en-US" smtClean="0">
              <a:solidFill>
                <a:srgbClr val="3333CC"/>
              </a:solidFill>
              <a:ea typeface="ＭＳ Ｐゴシック" pitchFamily="1" charset="-128"/>
            </a:endParaRPr>
          </a:p>
        </p:txBody>
      </p:sp>
    </p:spTree>
    <p:extLst>
      <p:ext uri="{BB962C8B-B14F-4D97-AF65-F5344CB8AC3E}">
        <p14:creationId xmlns:p14="http://schemas.microsoft.com/office/powerpoint/2010/main" val="25085650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127001"/>
            <a:ext cx="9143999" cy="711200"/>
          </a:xfrm>
        </p:spPr>
        <p:txBody>
          <a:bodyPr>
            <a:normAutofit/>
          </a:bodyPr>
          <a:lstStyle/>
          <a:p>
            <a:r>
              <a:rPr lang="en-US" sz="2800" dirty="0" smtClean="0"/>
              <a:t>Peak Damage at OB FW and Insulator of Cu Magnets</a:t>
            </a:r>
            <a:endParaRPr lang="en-US" sz="28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l="16798" t="3077" r="17436" b="3846"/>
          <a:stretch>
            <a:fillRect/>
          </a:stretch>
        </p:blipFill>
        <p:spPr bwMode="auto">
          <a:xfrm>
            <a:off x="304800" y="1604673"/>
            <a:ext cx="39243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a:stCxn id="8" idx="1"/>
          </p:cNvCxnSpPr>
          <p:nvPr/>
        </p:nvCxnSpPr>
        <p:spPr>
          <a:xfrm flipH="1" flipV="1">
            <a:off x="3276600" y="3855090"/>
            <a:ext cx="1299029" cy="2581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a:spLocks noChangeArrowheads="1"/>
          </p:cNvSpPr>
          <p:nvPr/>
        </p:nvSpPr>
        <p:spPr bwMode="auto">
          <a:xfrm>
            <a:off x="4575629" y="3943927"/>
            <a:ext cx="4408983" cy="338554"/>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defRPr/>
            </a:pPr>
            <a:r>
              <a:rPr lang="en-US" sz="1600" i="0" dirty="0" smtClean="0">
                <a:solidFill>
                  <a:srgbClr val="000000"/>
                </a:solidFill>
              </a:rPr>
              <a:t>Peak </a:t>
            </a:r>
            <a:r>
              <a:rPr lang="en-US" sz="1600" i="0" dirty="0" err="1" smtClean="0">
                <a:solidFill>
                  <a:srgbClr val="000000"/>
                </a:solidFill>
              </a:rPr>
              <a:t>dpa</a:t>
            </a:r>
            <a:r>
              <a:rPr lang="en-US" sz="1600" i="0" dirty="0" smtClean="0">
                <a:solidFill>
                  <a:srgbClr val="000000"/>
                </a:solidFill>
              </a:rPr>
              <a:t> at OB </a:t>
            </a:r>
            <a:r>
              <a:rPr lang="en-US" sz="1600" i="0" dirty="0" err="1" smtClean="0">
                <a:solidFill>
                  <a:srgbClr val="000000"/>
                </a:solidFill>
              </a:rPr>
              <a:t>midplane</a:t>
            </a:r>
            <a:r>
              <a:rPr lang="en-US" sz="1600" i="0" dirty="0" smtClean="0">
                <a:solidFill>
                  <a:srgbClr val="000000"/>
                </a:solidFill>
              </a:rPr>
              <a:t> = 15.5 </a:t>
            </a:r>
            <a:r>
              <a:rPr lang="en-US" sz="1600" i="0" dirty="0" err="1" smtClean="0">
                <a:solidFill>
                  <a:srgbClr val="000000"/>
                </a:solidFill>
              </a:rPr>
              <a:t>dpa</a:t>
            </a:r>
            <a:r>
              <a:rPr lang="en-US" sz="1600" i="0" dirty="0" smtClean="0">
                <a:solidFill>
                  <a:srgbClr val="000000"/>
                </a:solidFill>
              </a:rPr>
              <a:t> / FPY</a:t>
            </a:r>
          </a:p>
        </p:txBody>
      </p:sp>
      <p:sp>
        <p:nvSpPr>
          <p:cNvPr id="9" name="TextBox 8"/>
          <p:cNvSpPr txBox="1"/>
          <p:nvPr/>
        </p:nvSpPr>
        <p:spPr>
          <a:xfrm>
            <a:off x="622404" y="6271736"/>
            <a:ext cx="3332451" cy="307777"/>
          </a:xfrm>
          <a:prstGeom prst="rect">
            <a:avLst/>
          </a:prstGeom>
          <a:noFill/>
        </p:spPr>
        <p:txBody>
          <a:bodyPr wrap="none" rtlCol="0">
            <a:spAutoFit/>
          </a:bodyPr>
          <a:lstStyle/>
          <a:p>
            <a:pPr algn="ctr"/>
            <a:r>
              <a:rPr lang="en-US" sz="1400" i="0" dirty="0" smtClean="0"/>
              <a:t>3-D </a:t>
            </a:r>
            <a:r>
              <a:rPr lang="en-US" sz="1400" i="0" dirty="0" err="1" smtClean="0"/>
              <a:t>Neutronics</a:t>
            </a:r>
            <a:r>
              <a:rPr lang="en-US" sz="1400" i="0" dirty="0" smtClean="0"/>
              <a:t> Model of Entire Torus</a:t>
            </a:r>
            <a:endParaRPr lang="en-US" sz="1400" i="0" dirty="0"/>
          </a:p>
        </p:txBody>
      </p:sp>
      <p:cxnSp>
        <p:nvCxnSpPr>
          <p:cNvPr id="12" name="Straight Arrow Connector 11"/>
          <p:cNvCxnSpPr/>
          <p:nvPr/>
        </p:nvCxnSpPr>
        <p:spPr>
          <a:xfrm flipH="1">
            <a:off x="3004629" y="1892587"/>
            <a:ext cx="1707070" cy="4237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a:spLocks noChangeArrowheads="1"/>
          </p:cNvSpPr>
          <p:nvPr/>
        </p:nvSpPr>
        <p:spPr bwMode="auto">
          <a:xfrm>
            <a:off x="4572001" y="2748530"/>
            <a:ext cx="4415095" cy="584775"/>
          </a:xfrm>
          <a:prstGeom prst="rect">
            <a:avLst/>
          </a:prstGeom>
          <a:solidFill>
            <a:schemeClr val="bg1">
              <a:lumMod val="95000"/>
            </a:schemeClr>
          </a:solidFill>
          <a:ln>
            <a:solidFill>
              <a:schemeClr val="tx1"/>
            </a:solidFill>
            <a:headEnd/>
            <a:tailEnd/>
          </a:ln>
        </p:spPr>
        <p:style>
          <a:lnRef idx="1">
            <a:schemeClr val="accent3"/>
          </a:lnRef>
          <a:fillRef idx="3">
            <a:schemeClr val="accent3"/>
          </a:fillRef>
          <a:effectRef idx="2">
            <a:schemeClr val="accent3"/>
          </a:effectRef>
          <a:fontRef idx="minor">
            <a:schemeClr val="lt1"/>
          </a:fontRef>
        </p:style>
        <p:txBody>
          <a:bodyPr wrap="square">
            <a:prstTxWarp prst="textNoShape">
              <a:avLst/>
            </a:prstTxWarp>
            <a:spAutoFit/>
          </a:bodyPr>
          <a:lstStyle/>
          <a:p>
            <a:pPr algn="ctr">
              <a:defRPr/>
            </a:pPr>
            <a:r>
              <a:rPr lang="en-US" sz="1600" i="0" dirty="0" smtClean="0">
                <a:solidFill>
                  <a:srgbClr val="000000"/>
                </a:solidFill>
              </a:rPr>
              <a:t>Dose to </a:t>
            </a:r>
            <a:r>
              <a:rPr lang="en-US" sz="1600" i="0" dirty="0" err="1" smtClean="0">
                <a:solidFill>
                  <a:srgbClr val="000000"/>
                </a:solidFill>
              </a:rPr>
              <a:t>MgO</a:t>
            </a:r>
            <a:r>
              <a:rPr lang="en-US" sz="1600" i="0" dirty="0" smtClean="0">
                <a:solidFill>
                  <a:srgbClr val="000000"/>
                </a:solidFill>
              </a:rPr>
              <a:t> insulator = 6x10</a:t>
            </a:r>
            <a:r>
              <a:rPr lang="en-US" sz="1600" i="0" baseline="30000" dirty="0" smtClean="0">
                <a:solidFill>
                  <a:srgbClr val="000000"/>
                </a:solidFill>
              </a:rPr>
              <a:t>9</a:t>
            </a:r>
            <a:r>
              <a:rPr lang="en-US" sz="1600" i="0" dirty="0" smtClean="0">
                <a:solidFill>
                  <a:srgbClr val="000000"/>
                </a:solidFill>
              </a:rPr>
              <a:t> </a:t>
            </a:r>
            <a:r>
              <a:rPr lang="en-US" sz="1600" i="0" dirty="0" err="1" smtClean="0">
                <a:solidFill>
                  <a:srgbClr val="000000"/>
                </a:solidFill>
              </a:rPr>
              <a:t>Gy</a:t>
            </a:r>
            <a:r>
              <a:rPr lang="en-US" sz="1600" i="0" dirty="0" smtClean="0">
                <a:solidFill>
                  <a:srgbClr val="000000"/>
                </a:solidFill>
              </a:rPr>
              <a:t> @ 6 FPY &lt; 10</a:t>
            </a:r>
            <a:r>
              <a:rPr lang="en-US" sz="1600" i="0" baseline="30000" dirty="0" smtClean="0">
                <a:solidFill>
                  <a:srgbClr val="000000"/>
                </a:solidFill>
              </a:rPr>
              <a:t>11</a:t>
            </a:r>
            <a:r>
              <a:rPr lang="en-US" sz="1600" i="0" dirty="0" smtClean="0">
                <a:solidFill>
                  <a:srgbClr val="000000"/>
                </a:solidFill>
              </a:rPr>
              <a:t> </a:t>
            </a:r>
            <a:r>
              <a:rPr lang="en-US" sz="1600" i="0" dirty="0" err="1" smtClean="0">
                <a:solidFill>
                  <a:srgbClr val="000000"/>
                </a:solidFill>
              </a:rPr>
              <a:t>Gy</a:t>
            </a:r>
            <a:r>
              <a:rPr lang="en-US" sz="1600" i="0" dirty="0" smtClean="0">
                <a:solidFill>
                  <a:srgbClr val="000000"/>
                </a:solidFill>
              </a:rPr>
              <a:t> limit</a:t>
            </a:r>
          </a:p>
        </p:txBody>
      </p:sp>
      <p:sp>
        <p:nvSpPr>
          <p:cNvPr id="16" name="TextBox 15"/>
          <p:cNvSpPr txBox="1">
            <a:spLocks noChangeArrowheads="1"/>
          </p:cNvSpPr>
          <p:nvPr/>
        </p:nvSpPr>
        <p:spPr bwMode="auto">
          <a:xfrm>
            <a:off x="4572001" y="1600200"/>
            <a:ext cx="4412612" cy="584775"/>
          </a:xfrm>
          <a:prstGeom prst="rect">
            <a:avLst/>
          </a:prstGeom>
          <a:solidFill>
            <a:schemeClr val="bg1">
              <a:lumMod val="95000"/>
            </a:schemeClr>
          </a:solidFill>
          <a:ln>
            <a:solidFill>
              <a:schemeClr val="tx1"/>
            </a:solidFill>
            <a:headEnd/>
            <a:tailEnd/>
          </a:ln>
        </p:spPr>
        <p:style>
          <a:lnRef idx="1">
            <a:schemeClr val="accent3"/>
          </a:lnRef>
          <a:fillRef idx="2">
            <a:schemeClr val="accent3"/>
          </a:fillRef>
          <a:effectRef idx="1">
            <a:schemeClr val="accent3"/>
          </a:effectRef>
          <a:fontRef idx="minor">
            <a:schemeClr val="dk1"/>
          </a:fontRef>
        </p:style>
        <p:txBody>
          <a:bodyPr wrap="square">
            <a:prstTxWarp prst="textNoShape">
              <a:avLst/>
            </a:prstTxWarp>
            <a:spAutoFit/>
          </a:bodyPr>
          <a:lstStyle/>
          <a:p>
            <a:pPr algn="ctr">
              <a:defRPr/>
            </a:pPr>
            <a:r>
              <a:rPr lang="en-US" sz="1600" i="0" dirty="0" smtClean="0">
                <a:solidFill>
                  <a:srgbClr val="000000"/>
                </a:solidFill>
              </a:rPr>
              <a:t>Dose to </a:t>
            </a:r>
            <a:r>
              <a:rPr lang="en-US" sz="1600" i="0" dirty="0" err="1" smtClean="0">
                <a:solidFill>
                  <a:srgbClr val="000000"/>
                </a:solidFill>
              </a:rPr>
              <a:t>MgO</a:t>
            </a:r>
            <a:r>
              <a:rPr lang="en-US" sz="1600" i="0" dirty="0" smtClean="0">
                <a:solidFill>
                  <a:srgbClr val="000000"/>
                </a:solidFill>
              </a:rPr>
              <a:t> insulator = 2x10</a:t>
            </a:r>
            <a:r>
              <a:rPr lang="en-US" sz="1600" i="0" baseline="30000" dirty="0" smtClean="0">
                <a:solidFill>
                  <a:srgbClr val="000000"/>
                </a:solidFill>
              </a:rPr>
              <a:t>8</a:t>
            </a:r>
            <a:r>
              <a:rPr lang="en-US" sz="1600" i="0" dirty="0" smtClean="0">
                <a:solidFill>
                  <a:srgbClr val="000000"/>
                </a:solidFill>
              </a:rPr>
              <a:t> </a:t>
            </a:r>
            <a:r>
              <a:rPr lang="en-US" sz="1600" i="0" dirty="0" err="1" smtClean="0">
                <a:solidFill>
                  <a:srgbClr val="000000"/>
                </a:solidFill>
              </a:rPr>
              <a:t>Gy</a:t>
            </a:r>
            <a:r>
              <a:rPr lang="en-US" sz="1600" i="0" dirty="0" smtClean="0">
                <a:solidFill>
                  <a:srgbClr val="000000"/>
                </a:solidFill>
              </a:rPr>
              <a:t> @ 6 FPY &lt; 10</a:t>
            </a:r>
            <a:r>
              <a:rPr lang="en-US" sz="1600" i="0" baseline="30000" dirty="0" smtClean="0">
                <a:solidFill>
                  <a:srgbClr val="000000"/>
                </a:solidFill>
              </a:rPr>
              <a:t>11</a:t>
            </a:r>
            <a:r>
              <a:rPr lang="en-US" sz="1600" i="0" dirty="0" smtClean="0">
                <a:solidFill>
                  <a:srgbClr val="000000"/>
                </a:solidFill>
              </a:rPr>
              <a:t> </a:t>
            </a:r>
            <a:r>
              <a:rPr lang="en-US" sz="1600" i="0" dirty="0" err="1" smtClean="0">
                <a:solidFill>
                  <a:srgbClr val="000000"/>
                </a:solidFill>
              </a:rPr>
              <a:t>Gy</a:t>
            </a:r>
            <a:r>
              <a:rPr lang="en-US" sz="1600" i="0" dirty="0" smtClean="0">
                <a:solidFill>
                  <a:srgbClr val="000000"/>
                </a:solidFill>
              </a:rPr>
              <a:t> limit</a:t>
            </a:r>
          </a:p>
        </p:txBody>
      </p:sp>
      <p:cxnSp>
        <p:nvCxnSpPr>
          <p:cNvPr id="19" name="Straight Arrow Connector 18"/>
          <p:cNvCxnSpPr/>
          <p:nvPr/>
        </p:nvCxnSpPr>
        <p:spPr>
          <a:xfrm flipH="1" flipV="1">
            <a:off x="2517576" y="3040917"/>
            <a:ext cx="205442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20" idx="1"/>
          </p:cNvCxnSpPr>
          <p:nvPr/>
        </p:nvCxnSpPr>
        <p:spPr>
          <a:xfrm flipH="1" flipV="1">
            <a:off x="3276600" y="3909723"/>
            <a:ext cx="1299029" cy="16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bwMode="auto">
          <a:xfrm>
            <a:off x="4575629" y="5236589"/>
            <a:ext cx="4408983" cy="584775"/>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defRPr/>
            </a:pPr>
            <a:r>
              <a:rPr lang="en-US" sz="1600" i="0" dirty="0" smtClean="0">
                <a:solidFill>
                  <a:srgbClr val="000000"/>
                </a:solidFill>
              </a:rPr>
              <a:t>Peak He production at OB </a:t>
            </a:r>
            <a:r>
              <a:rPr lang="en-US" sz="1600" i="0" dirty="0" err="1" smtClean="0">
                <a:solidFill>
                  <a:srgbClr val="000000"/>
                </a:solidFill>
              </a:rPr>
              <a:t>midplane</a:t>
            </a:r>
            <a:r>
              <a:rPr lang="en-US" sz="1600" i="0" dirty="0" smtClean="0">
                <a:solidFill>
                  <a:srgbClr val="000000"/>
                </a:solidFill>
              </a:rPr>
              <a:t> = 174 </a:t>
            </a:r>
            <a:r>
              <a:rPr lang="en-US" sz="1600" i="0" dirty="0" err="1" smtClean="0">
                <a:solidFill>
                  <a:srgbClr val="000000"/>
                </a:solidFill>
              </a:rPr>
              <a:t>appm</a:t>
            </a:r>
            <a:r>
              <a:rPr lang="en-US" sz="1600" i="0" dirty="0" smtClean="0">
                <a:solidFill>
                  <a:srgbClr val="000000"/>
                </a:solidFill>
              </a:rPr>
              <a:t>/FPY</a:t>
            </a:r>
          </a:p>
        </p:txBody>
      </p:sp>
      <p:sp>
        <p:nvSpPr>
          <p:cNvPr id="22" name="TextBox 21"/>
          <p:cNvSpPr txBox="1"/>
          <p:nvPr/>
        </p:nvSpPr>
        <p:spPr>
          <a:xfrm>
            <a:off x="4718666" y="5882920"/>
            <a:ext cx="4120534" cy="369332"/>
          </a:xfrm>
          <a:prstGeom prst="rect">
            <a:avLst/>
          </a:prstGeom>
          <a:noFill/>
        </p:spPr>
        <p:txBody>
          <a:bodyPr wrap="square" rtlCol="0">
            <a:spAutoFit/>
          </a:bodyPr>
          <a:lstStyle/>
          <a:p>
            <a:pPr algn="ctr">
              <a:buFont typeface="Symbol" pitchFamily="-111" charset="2"/>
              <a:buChar char="Þ"/>
            </a:pPr>
            <a:r>
              <a:rPr lang="en-US" sz="1800" i="0" dirty="0" smtClean="0"/>
              <a:t>  He/</a:t>
            </a:r>
            <a:r>
              <a:rPr lang="en-US" sz="1800" i="0" dirty="0" err="1" smtClean="0"/>
              <a:t>dpa</a:t>
            </a:r>
            <a:r>
              <a:rPr lang="en-US" sz="1800" i="0" dirty="0" smtClean="0"/>
              <a:t> ratio = </a:t>
            </a:r>
            <a:r>
              <a:rPr lang="en-US" sz="1800" i="0" dirty="0" smtClean="0">
                <a:solidFill>
                  <a:srgbClr val="FF0000"/>
                </a:solidFill>
              </a:rPr>
              <a:t>11.2</a:t>
            </a:r>
            <a:endParaRPr lang="en-US" sz="1800" i="0" dirty="0"/>
          </a:p>
        </p:txBody>
      </p:sp>
      <p:sp>
        <p:nvSpPr>
          <p:cNvPr id="28" name="TextBox 27"/>
          <p:cNvSpPr txBox="1"/>
          <p:nvPr/>
        </p:nvSpPr>
        <p:spPr>
          <a:xfrm rot="16200000">
            <a:off x="1494379" y="3701202"/>
            <a:ext cx="1586219" cy="307777"/>
          </a:xfrm>
          <a:prstGeom prst="rect">
            <a:avLst/>
          </a:prstGeom>
          <a:noFill/>
        </p:spPr>
        <p:txBody>
          <a:bodyPr wrap="square" rtlCol="0">
            <a:spAutoFit/>
          </a:bodyPr>
          <a:lstStyle/>
          <a:p>
            <a:pPr algn="ctr"/>
            <a:r>
              <a:rPr lang="en-US" sz="1400" i="0" dirty="0" smtClean="0">
                <a:solidFill>
                  <a:srgbClr val="FFFFFF"/>
                </a:solidFill>
              </a:rPr>
              <a:t>Center Stack</a:t>
            </a:r>
            <a:endParaRPr lang="en-US" sz="1400" i="0" dirty="0">
              <a:solidFill>
                <a:srgbClr val="FFFFFF"/>
              </a:solidFill>
            </a:endParaRPr>
          </a:p>
        </p:txBody>
      </p:sp>
      <p:sp>
        <p:nvSpPr>
          <p:cNvPr id="29" name="TextBox 28"/>
          <p:cNvSpPr txBox="1"/>
          <p:nvPr/>
        </p:nvSpPr>
        <p:spPr>
          <a:xfrm rot="16200000">
            <a:off x="541828" y="3785965"/>
            <a:ext cx="1199367" cy="307777"/>
          </a:xfrm>
          <a:prstGeom prst="rect">
            <a:avLst/>
          </a:prstGeom>
          <a:noFill/>
        </p:spPr>
        <p:txBody>
          <a:bodyPr wrap="none" rtlCol="0">
            <a:spAutoFit/>
          </a:bodyPr>
          <a:lstStyle/>
          <a:p>
            <a:pPr algn="ctr"/>
            <a:r>
              <a:rPr lang="en-US" sz="1400" i="0" dirty="0" smtClean="0"/>
              <a:t> </a:t>
            </a:r>
            <a:r>
              <a:rPr lang="en-US" sz="1400" i="0" dirty="0" smtClean="0">
                <a:solidFill>
                  <a:srgbClr val="FFFFFF"/>
                </a:solidFill>
              </a:rPr>
              <a:t>OB Blanket</a:t>
            </a:r>
            <a:endParaRPr lang="en-US" sz="1400" i="0" dirty="0">
              <a:solidFill>
                <a:srgbClr val="FFFFFF"/>
              </a:solidFill>
            </a:endParaRPr>
          </a:p>
        </p:txBody>
      </p:sp>
      <p:sp>
        <p:nvSpPr>
          <p:cNvPr id="32" name="TextBox 31"/>
          <p:cNvSpPr txBox="1"/>
          <p:nvPr/>
        </p:nvSpPr>
        <p:spPr>
          <a:xfrm>
            <a:off x="1215791" y="1278244"/>
            <a:ext cx="2289409" cy="338554"/>
          </a:xfrm>
          <a:prstGeom prst="rect">
            <a:avLst/>
          </a:prstGeom>
          <a:noFill/>
        </p:spPr>
        <p:txBody>
          <a:bodyPr wrap="none" rtlCol="0">
            <a:spAutoFit/>
          </a:bodyPr>
          <a:lstStyle/>
          <a:p>
            <a:r>
              <a:rPr lang="en-US" sz="1600" i="0" dirty="0" smtClean="0"/>
              <a:t>R=1.7m configuration</a:t>
            </a:r>
            <a:endParaRPr lang="en-US" sz="1600" i="0" dirty="0"/>
          </a:p>
        </p:txBody>
      </p:sp>
      <p:sp>
        <p:nvSpPr>
          <p:cNvPr id="17"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73</a:t>
            </a:fld>
            <a:endParaRPr lang="en-US" smtClean="0">
              <a:solidFill>
                <a:srgbClr val="3333CC"/>
              </a:solidFill>
              <a:ea typeface="ＭＳ Ｐゴシック" pitchFamily="1" charset="-128"/>
            </a:endParaRPr>
          </a:p>
        </p:txBody>
      </p:sp>
    </p:spTree>
    <p:extLst>
      <p:ext uri="{BB962C8B-B14F-4D97-AF65-F5344CB8AC3E}">
        <p14:creationId xmlns:p14="http://schemas.microsoft.com/office/powerpoint/2010/main" val="27856751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127001"/>
            <a:ext cx="9144000" cy="711200"/>
          </a:xfrm>
        </p:spPr>
        <p:txBody>
          <a:bodyPr>
            <a:normAutofit/>
          </a:bodyPr>
          <a:lstStyle/>
          <a:p>
            <a:r>
              <a:rPr lang="en-US" sz="2800" dirty="0"/>
              <a:t>TBR </a:t>
            </a:r>
            <a:r>
              <a:rPr lang="en-US" sz="2800" dirty="0" smtClean="0"/>
              <a:t>contributions by blanket region</a:t>
            </a:r>
            <a:endParaRPr lang="en-US" sz="2800" dirty="0"/>
          </a:p>
        </p:txBody>
      </p:sp>
      <p:sp>
        <p:nvSpPr>
          <p:cNvPr id="27" name="TextBox 26"/>
          <p:cNvSpPr txBox="1"/>
          <p:nvPr/>
        </p:nvSpPr>
        <p:spPr>
          <a:xfrm>
            <a:off x="4572000" y="3421065"/>
            <a:ext cx="3751348" cy="400110"/>
          </a:xfrm>
          <a:prstGeom prst="rect">
            <a:avLst/>
          </a:prstGeom>
          <a:noFill/>
        </p:spPr>
        <p:txBody>
          <a:bodyPr wrap="none" rtlCol="0">
            <a:spAutoFit/>
          </a:bodyPr>
          <a:lstStyle/>
          <a:p>
            <a:r>
              <a:rPr lang="en-US" sz="2000" i="0" dirty="0" smtClean="0"/>
              <a:t>Inner Blanket Segment = </a:t>
            </a:r>
            <a:r>
              <a:rPr lang="en-US" sz="2000" i="0" dirty="0" smtClean="0">
                <a:solidFill>
                  <a:srgbClr val="FF0000"/>
                </a:solidFill>
              </a:rPr>
              <a:t>0.81</a:t>
            </a:r>
            <a:endParaRPr lang="en-US" sz="2000" i="0" dirty="0">
              <a:solidFill>
                <a:srgbClr val="FF0000"/>
              </a:solidFill>
            </a:endParaRPr>
          </a:p>
        </p:txBody>
      </p:sp>
      <p:sp>
        <p:nvSpPr>
          <p:cNvPr id="28" name="TextBox 27"/>
          <p:cNvSpPr txBox="1"/>
          <p:nvPr/>
        </p:nvSpPr>
        <p:spPr>
          <a:xfrm>
            <a:off x="4495800" y="4095690"/>
            <a:ext cx="3807453" cy="400110"/>
          </a:xfrm>
          <a:prstGeom prst="rect">
            <a:avLst/>
          </a:prstGeom>
          <a:noFill/>
        </p:spPr>
        <p:txBody>
          <a:bodyPr wrap="none" rtlCol="0">
            <a:spAutoFit/>
          </a:bodyPr>
          <a:lstStyle/>
          <a:p>
            <a:r>
              <a:rPr lang="en-US" sz="2000" i="0" dirty="0" smtClean="0"/>
              <a:t>Outer Blanket Segment = </a:t>
            </a:r>
            <a:r>
              <a:rPr lang="en-US" sz="2000" i="0" dirty="0" smtClean="0">
                <a:solidFill>
                  <a:srgbClr val="FF0000"/>
                </a:solidFill>
              </a:rPr>
              <a:t>0.15</a:t>
            </a:r>
            <a:endParaRPr lang="en-US" sz="2000" i="0" dirty="0">
              <a:solidFill>
                <a:srgbClr val="FF0000"/>
              </a:solidFill>
            </a:endParaRPr>
          </a:p>
        </p:txBody>
      </p:sp>
      <p:sp>
        <p:nvSpPr>
          <p:cNvPr id="29" name="TextBox 28"/>
          <p:cNvSpPr txBox="1">
            <a:spLocks noChangeArrowheads="1"/>
          </p:cNvSpPr>
          <p:nvPr/>
        </p:nvSpPr>
        <p:spPr bwMode="auto">
          <a:xfrm>
            <a:off x="4817739" y="4966471"/>
            <a:ext cx="3163574" cy="92333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wrap="square">
            <a:prstTxWarp prst="textNoShape">
              <a:avLst/>
            </a:prstTxWarp>
            <a:spAutoFit/>
          </a:bodyPr>
          <a:lstStyle/>
          <a:p>
            <a:pPr algn="ctr">
              <a:defRPr/>
            </a:pPr>
            <a:r>
              <a:rPr lang="en-US" sz="2000" i="0" dirty="0" smtClean="0">
                <a:solidFill>
                  <a:srgbClr val="000000"/>
                </a:solidFill>
                <a:latin typeface="Arial"/>
              </a:rPr>
              <a:t>Total TBR ~ 1.03 with no penetrations or ports</a:t>
            </a:r>
          </a:p>
          <a:p>
            <a:pPr algn="ctr">
              <a:defRPr/>
            </a:pPr>
            <a:r>
              <a:rPr lang="en-US" sz="1400" i="0" dirty="0" smtClean="0">
                <a:solidFill>
                  <a:srgbClr val="000000"/>
                </a:solidFill>
                <a:latin typeface="Arial"/>
              </a:rPr>
              <a:t>(</a:t>
            </a:r>
            <a:r>
              <a:rPr lang="en-US" sz="1400" i="0" dirty="0" err="1" smtClean="0">
                <a:solidFill>
                  <a:srgbClr val="000000"/>
                </a:solidFill>
                <a:latin typeface="Arial"/>
              </a:rPr>
              <a:t>heterogenous</a:t>
            </a:r>
            <a:r>
              <a:rPr lang="en-US" sz="1400" i="0" dirty="0" smtClean="0">
                <a:solidFill>
                  <a:srgbClr val="000000"/>
                </a:solidFill>
                <a:latin typeface="Arial"/>
              </a:rPr>
              <a:t> outboard blanket)</a:t>
            </a:r>
            <a:endParaRPr lang="en-US" sz="1400" i="0" dirty="0">
              <a:solidFill>
                <a:srgbClr val="000000"/>
              </a:solidFill>
              <a:latin typeface="Arial"/>
            </a:endParaRPr>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71" y="1079806"/>
            <a:ext cx="2519629" cy="540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1290371" y="1855195"/>
            <a:ext cx="86488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290371" y="1510707"/>
            <a:ext cx="9194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3" idx="3"/>
          </p:cNvCxnSpPr>
          <p:nvPr/>
        </p:nvCxnSpPr>
        <p:spPr>
          <a:xfrm>
            <a:off x="1295400" y="6128266"/>
            <a:ext cx="87629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290371" y="5683250"/>
            <a:ext cx="91942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45779" y="1326041"/>
            <a:ext cx="889987" cy="369332"/>
          </a:xfrm>
          <a:prstGeom prst="rect">
            <a:avLst/>
          </a:prstGeom>
          <a:noFill/>
        </p:spPr>
        <p:txBody>
          <a:bodyPr wrap="none" rtlCol="0">
            <a:spAutoFit/>
          </a:bodyPr>
          <a:lstStyle/>
          <a:p>
            <a:r>
              <a:rPr lang="en-US" sz="1800" i="0" dirty="0" smtClean="0">
                <a:solidFill>
                  <a:srgbClr val="FF0000"/>
                </a:solidFill>
              </a:rPr>
              <a:t>0.0004</a:t>
            </a:r>
            <a:endParaRPr lang="en-US" sz="1800" i="0" dirty="0">
              <a:solidFill>
                <a:srgbClr val="FF0000"/>
              </a:solidFill>
            </a:endParaRPr>
          </a:p>
        </p:txBody>
      </p:sp>
      <p:sp>
        <p:nvSpPr>
          <p:cNvPr id="33" name="TextBox 32"/>
          <p:cNvSpPr txBox="1"/>
          <p:nvPr/>
        </p:nvSpPr>
        <p:spPr>
          <a:xfrm>
            <a:off x="405413" y="5943600"/>
            <a:ext cx="889987" cy="369332"/>
          </a:xfrm>
          <a:prstGeom prst="rect">
            <a:avLst/>
          </a:prstGeom>
          <a:noFill/>
        </p:spPr>
        <p:txBody>
          <a:bodyPr wrap="none" rtlCol="0">
            <a:spAutoFit/>
          </a:bodyPr>
          <a:lstStyle/>
          <a:p>
            <a:r>
              <a:rPr lang="en-US" sz="1800" i="0" dirty="0" smtClean="0">
                <a:solidFill>
                  <a:srgbClr val="FF0000"/>
                </a:solidFill>
              </a:rPr>
              <a:t>0.0004</a:t>
            </a:r>
            <a:endParaRPr lang="en-US" sz="1800" i="0" dirty="0">
              <a:solidFill>
                <a:srgbClr val="FF0000"/>
              </a:solidFill>
            </a:endParaRPr>
          </a:p>
        </p:txBody>
      </p:sp>
      <p:sp>
        <p:nvSpPr>
          <p:cNvPr id="34" name="TextBox 33"/>
          <p:cNvSpPr txBox="1"/>
          <p:nvPr/>
        </p:nvSpPr>
        <p:spPr>
          <a:xfrm>
            <a:off x="405506" y="1709661"/>
            <a:ext cx="761747" cy="369332"/>
          </a:xfrm>
          <a:prstGeom prst="rect">
            <a:avLst/>
          </a:prstGeom>
          <a:noFill/>
        </p:spPr>
        <p:txBody>
          <a:bodyPr wrap="none" rtlCol="0">
            <a:spAutoFit/>
          </a:bodyPr>
          <a:lstStyle/>
          <a:p>
            <a:r>
              <a:rPr lang="en-US" sz="1800" i="0" dirty="0" smtClean="0">
                <a:solidFill>
                  <a:srgbClr val="FF0000"/>
                </a:solidFill>
              </a:rPr>
              <a:t>0.034</a:t>
            </a:r>
            <a:endParaRPr lang="en-US" sz="1800" i="0" dirty="0">
              <a:solidFill>
                <a:srgbClr val="FF0000"/>
              </a:solidFill>
            </a:endParaRPr>
          </a:p>
        </p:txBody>
      </p:sp>
      <p:sp>
        <p:nvSpPr>
          <p:cNvPr id="35" name="TextBox 34"/>
          <p:cNvSpPr txBox="1"/>
          <p:nvPr/>
        </p:nvSpPr>
        <p:spPr>
          <a:xfrm>
            <a:off x="528624" y="5489691"/>
            <a:ext cx="761747" cy="369332"/>
          </a:xfrm>
          <a:prstGeom prst="rect">
            <a:avLst/>
          </a:prstGeom>
          <a:noFill/>
        </p:spPr>
        <p:txBody>
          <a:bodyPr wrap="none" rtlCol="0">
            <a:spAutoFit/>
          </a:bodyPr>
          <a:lstStyle/>
          <a:p>
            <a:r>
              <a:rPr lang="en-US" sz="1800" i="0" dirty="0" smtClean="0">
                <a:solidFill>
                  <a:srgbClr val="FF0000"/>
                </a:solidFill>
              </a:rPr>
              <a:t>0.034</a:t>
            </a:r>
            <a:endParaRPr lang="en-US" sz="1800" i="0" dirty="0">
              <a:solidFill>
                <a:srgbClr val="FF0000"/>
              </a:solidFill>
            </a:endParaRPr>
          </a:p>
        </p:txBody>
      </p:sp>
      <p:cxnSp>
        <p:nvCxnSpPr>
          <p:cNvPr id="46" name="Straight Arrow Connector 45"/>
          <p:cNvCxnSpPr/>
          <p:nvPr/>
        </p:nvCxnSpPr>
        <p:spPr>
          <a:xfrm flipH="1">
            <a:off x="3048000" y="3605731"/>
            <a:ext cx="1447800" cy="1764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3276600" y="4151284"/>
            <a:ext cx="1219200" cy="1159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2209800" y="1417055"/>
            <a:ext cx="1981200" cy="4117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267200" y="1219200"/>
            <a:ext cx="4826212" cy="830997"/>
          </a:xfrm>
          <a:prstGeom prst="rect">
            <a:avLst/>
          </a:prstGeom>
          <a:noFill/>
        </p:spPr>
        <p:txBody>
          <a:bodyPr wrap="square" rtlCol="0">
            <a:spAutoFit/>
          </a:bodyPr>
          <a:lstStyle/>
          <a:p>
            <a:r>
              <a:rPr lang="en-US" sz="2400" i="0" dirty="0" smtClean="0"/>
              <a:t>Breeding at CS ends important:</a:t>
            </a:r>
            <a:r>
              <a:rPr lang="en-US" sz="2400" i="0" dirty="0" smtClean="0">
                <a:sym typeface="Wingdings" panose="05000000000000000000" pitchFamily="2" charset="2"/>
              </a:rPr>
              <a:t> </a:t>
            </a:r>
          </a:p>
          <a:p>
            <a:r>
              <a:rPr lang="en-US" sz="2400" i="0" dirty="0" smtClean="0">
                <a:solidFill>
                  <a:srgbClr val="FF0000"/>
                </a:solidFill>
                <a:latin typeface="Symbol" panose="05050102010706020507" pitchFamily="18" charset="2"/>
                <a:sym typeface="Wingdings" panose="05000000000000000000" pitchFamily="2" charset="2"/>
              </a:rPr>
              <a:t>D</a:t>
            </a:r>
            <a:r>
              <a:rPr lang="en-US" sz="2400" i="0" dirty="0" smtClean="0">
                <a:solidFill>
                  <a:srgbClr val="FF0000"/>
                </a:solidFill>
                <a:sym typeface="Wingdings" panose="05000000000000000000" pitchFamily="2" charset="2"/>
              </a:rPr>
              <a:t>TBR = +0.07</a:t>
            </a:r>
            <a:endParaRPr lang="en-US" sz="2400" i="0" dirty="0">
              <a:solidFill>
                <a:srgbClr val="FF0000"/>
              </a:solidFill>
            </a:endParaRPr>
          </a:p>
        </p:txBody>
      </p:sp>
      <p:sp>
        <p:nvSpPr>
          <p:cNvPr id="19"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74</a:t>
            </a:fld>
            <a:endParaRPr lang="en-US" smtClean="0">
              <a:solidFill>
                <a:srgbClr val="3333CC"/>
              </a:solidFill>
              <a:ea typeface="ＭＳ Ｐゴシック" pitchFamily="1" charset="-128"/>
            </a:endParaRPr>
          </a:p>
        </p:txBody>
      </p:sp>
      <p:sp>
        <p:nvSpPr>
          <p:cNvPr id="20" name="TextBox 19"/>
          <p:cNvSpPr txBox="1"/>
          <p:nvPr/>
        </p:nvSpPr>
        <p:spPr>
          <a:xfrm>
            <a:off x="152400" y="6553200"/>
            <a:ext cx="1763624" cy="276999"/>
          </a:xfrm>
          <a:prstGeom prst="rect">
            <a:avLst/>
          </a:prstGeom>
          <a:noFill/>
        </p:spPr>
        <p:txBody>
          <a:bodyPr wrap="none" rtlCol="0">
            <a:spAutoFit/>
          </a:bodyPr>
          <a:lstStyle/>
          <a:p>
            <a:r>
              <a:rPr lang="en-US" i="0" dirty="0" smtClean="0"/>
              <a:t>R=1.7m configuration</a:t>
            </a:r>
            <a:endParaRPr lang="en-US" i="0" dirty="0"/>
          </a:p>
        </p:txBody>
      </p:sp>
    </p:spTree>
    <p:extLst>
      <p:ext uri="{BB962C8B-B14F-4D97-AF65-F5344CB8AC3E}">
        <p14:creationId xmlns:p14="http://schemas.microsoft.com/office/powerpoint/2010/main" val="42438389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Impact of TBM, MTM, NBI ports on TBR</a:t>
            </a:r>
            <a:endParaRPr lang="en-US" sz="3200" dirty="0"/>
          </a:p>
        </p:txBody>
      </p:sp>
      <p:sp>
        <p:nvSpPr>
          <p:cNvPr id="4" name="Slide Number Placeholder 3"/>
          <p:cNvSpPr>
            <a:spLocks noGrp="1"/>
          </p:cNvSpPr>
          <p:nvPr>
            <p:ph type="sldNum" sz="quarter" idx="10"/>
          </p:nvPr>
        </p:nvSpPr>
        <p:spPr/>
        <p:txBody>
          <a:bodyPr/>
          <a:lstStyle/>
          <a:p>
            <a:pPr>
              <a:defRPr/>
            </a:pPr>
            <a:fld id="{23F6138E-F839-4DBF-BB53-E95B5537780E}" type="slidenum">
              <a:rPr lang="en-US" smtClean="0">
                <a:solidFill>
                  <a:srgbClr val="3333CC"/>
                </a:solidFill>
              </a:rPr>
              <a:pPr>
                <a:defRPr/>
              </a:pPr>
              <a:t>75</a:t>
            </a:fld>
            <a:endParaRPr lang="en-US">
              <a:solidFill>
                <a:srgbClr val="3333CC"/>
              </a:solidFill>
            </a:endParaRP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1922" y="1783280"/>
            <a:ext cx="2349878" cy="1950520"/>
          </a:xfrm>
          <a:prstGeom prst="rect">
            <a:avLst/>
          </a:prstGeom>
          <a:noFill/>
          <a:ln w="9525">
            <a:noFill/>
            <a:miter lim="800000"/>
            <a:headEnd/>
            <a:tailEnd/>
          </a:ln>
        </p:spPr>
      </p:pic>
      <p:sp>
        <p:nvSpPr>
          <p:cNvPr id="8" name="TextBox 7"/>
          <p:cNvSpPr txBox="1"/>
          <p:nvPr/>
        </p:nvSpPr>
        <p:spPr>
          <a:xfrm>
            <a:off x="358355" y="1028581"/>
            <a:ext cx="2925801" cy="800219"/>
          </a:xfrm>
          <a:prstGeom prst="rect">
            <a:avLst/>
          </a:prstGeom>
          <a:noFill/>
        </p:spPr>
        <p:txBody>
          <a:bodyPr wrap="none" rtlCol="0">
            <a:spAutoFit/>
          </a:bodyPr>
          <a:lstStyle/>
          <a:p>
            <a:pPr algn="ctr"/>
            <a:r>
              <a:rPr lang="en-US" sz="1400" i="0" dirty="0"/>
              <a:t>No ports or penetrations, </a:t>
            </a:r>
          </a:p>
          <a:p>
            <a:pPr algn="ctr"/>
            <a:r>
              <a:rPr lang="en-US" sz="1400" i="0" dirty="0"/>
              <a:t>homogeneous breeding zones:  </a:t>
            </a:r>
          </a:p>
          <a:p>
            <a:pPr algn="ctr"/>
            <a:r>
              <a:rPr lang="en-US" sz="1800" i="0" dirty="0" smtClean="0">
                <a:solidFill>
                  <a:srgbClr val="FF0000"/>
                </a:solidFill>
              </a:rPr>
              <a:t>TBR = 1.03</a:t>
            </a:r>
            <a:endParaRPr lang="en-US" sz="1800" i="0" dirty="0">
              <a:solidFill>
                <a:srgbClr val="FF0000"/>
              </a:solidFill>
            </a:endParaRPr>
          </a:p>
        </p:txBody>
      </p:sp>
      <p:pic>
        <p:nvPicPr>
          <p:cNvPr id="10" name="Pictur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095055"/>
            <a:ext cx="1905029" cy="184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76600" y="1752600"/>
            <a:ext cx="2392198" cy="1985649"/>
          </a:xfrm>
        </p:spPr>
      </p:pic>
      <p:sp>
        <p:nvSpPr>
          <p:cNvPr id="12" name="TextBox 11"/>
          <p:cNvSpPr txBox="1"/>
          <p:nvPr/>
        </p:nvSpPr>
        <p:spPr>
          <a:xfrm>
            <a:off x="2998420" y="1028581"/>
            <a:ext cx="2993128" cy="800219"/>
          </a:xfrm>
          <a:prstGeom prst="rect">
            <a:avLst/>
          </a:prstGeom>
          <a:noFill/>
        </p:spPr>
        <p:txBody>
          <a:bodyPr wrap="none" rtlCol="0">
            <a:spAutoFit/>
          </a:bodyPr>
          <a:lstStyle/>
          <a:p>
            <a:pPr algn="ctr"/>
            <a:r>
              <a:rPr lang="en-US" sz="1400" i="0" dirty="0" smtClean="0"/>
              <a:t>Add 4 Test Blanket </a:t>
            </a:r>
          </a:p>
          <a:p>
            <a:pPr algn="ctr"/>
            <a:r>
              <a:rPr lang="en-US" sz="1400" i="0" dirty="0" smtClean="0"/>
              <a:t>Modules (TBMs)</a:t>
            </a:r>
          </a:p>
          <a:p>
            <a:pPr algn="ctr"/>
            <a:r>
              <a:rPr lang="en-US" sz="1800" i="0" dirty="0" smtClean="0">
                <a:solidFill>
                  <a:srgbClr val="FF0000"/>
                </a:solidFill>
              </a:rPr>
              <a:t>TBR = 1.02 (</a:t>
            </a:r>
            <a:r>
              <a:rPr lang="en-US" sz="1800" i="0" dirty="0" smtClean="0">
                <a:solidFill>
                  <a:srgbClr val="FF0000"/>
                </a:solidFill>
                <a:latin typeface="Symbol" panose="05050102010706020507" pitchFamily="18" charset="2"/>
              </a:rPr>
              <a:t>D</a:t>
            </a:r>
            <a:r>
              <a:rPr lang="en-US" sz="1800" i="0" dirty="0" smtClean="0">
                <a:solidFill>
                  <a:srgbClr val="FF0000"/>
                </a:solidFill>
                <a:latin typeface="Arial"/>
              </a:rPr>
              <a:t>TBR</a:t>
            </a:r>
            <a:r>
              <a:rPr lang="en-US" sz="1800" i="0" dirty="0" smtClean="0">
                <a:solidFill>
                  <a:srgbClr val="FF0000"/>
                </a:solidFill>
                <a:latin typeface="Symbol" panose="05050102010706020507" pitchFamily="18" charset="2"/>
              </a:rPr>
              <a:t> </a:t>
            </a:r>
            <a:r>
              <a:rPr lang="en-US" sz="1800" i="0" dirty="0" smtClean="0">
                <a:solidFill>
                  <a:srgbClr val="FF0000"/>
                </a:solidFill>
              </a:rPr>
              <a:t>= -0.01)</a:t>
            </a:r>
            <a:endParaRPr lang="en-US" sz="1800" i="0" dirty="0">
              <a:solidFill>
                <a:srgbClr val="FF0000"/>
              </a:solidFill>
            </a:endParaRPr>
          </a:p>
        </p:txBody>
      </p:sp>
      <p:pic>
        <p:nvPicPr>
          <p:cNvPr id="13"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5217446" y="2392679"/>
            <a:ext cx="1517982" cy="82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bwMode="auto">
          <a:xfrm>
            <a:off x="2883278" y="2590800"/>
            <a:ext cx="457200" cy="381000"/>
          </a:xfrm>
          <a:prstGeom prst="right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16" name="TextBox 15"/>
          <p:cNvSpPr txBox="1"/>
          <p:nvPr/>
        </p:nvSpPr>
        <p:spPr>
          <a:xfrm>
            <a:off x="5675807" y="1828800"/>
            <a:ext cx="572593" cy="307777"/>
          </a:xfrm>
          <a:prstGeom prst="rect">
            <a:avLst/>
          </a:prstGeom>
          <a:noFill/>
        </p:spPr>
        <p:txBody>
          <a:bodyPr wrap="none" rtlCol="0">
            <a:spAutoFit/>
          </a:bodyPr>
          <a:lstStyle/>
          <a:p>
            <a:r>
              <a:rPr lang="en-US" sz="1400" i="0" dirty="0" smtClean="0">
                <a:solidFill>
                  <a:srgbClr val="000000"/>
                </a:solidFill>
              </a:rPr>
              <a:t>TBM</a:t>
            </a:r>
            <a:endParaRPr lang="en-US" sz="1400" i="0" dirty="0">
              <a:solidFill>
                <a:srgbClr val="000000"/>
              </a:solidFill>
            </a:endParaRPr>
          </a:p>
        </p:txBody>
      </p:sp>
      <p:sp>
        <p:nvSpPr>
          <p:cNvPr id="17" name="TextBox 16"/>
          <p:cNvSpPr txBox="1"/>
          <p:nvPr/>
        </p:nvSpPr>
        <p:spPr>
          <a:xfrm>
            <a:off x="5550706" y="2140803"/>
            <a:ext cx="839568" cy="830997"/>
          </a:xfrm>
          <a:prstGeom prst="rect">
            <a:avLst/>
          </a:prstGeom>
          <a:noFill/>
        </p:spPr>
        <p:txBody>
          <a:bodyPr wrap="square" rtlCol="0">
            <a:spAutoFit/>
          </a:bodyPr>
          <a:lstStyle/>
          <a:p>
            <a:pPr algn="ctr"/>
            <a:r>
              <a:rPr lang="en-US" i="0" dirty="0" err="1" smtClean="0">
                <a:solidFill>
                  <a:srgbClr val="FFFFFF"/>
                </a:solidFill>
              </a:rPr>
              <a:t>LiPb</a:t>
            </a:r>
            <a:r>
              <a:rPr lang="en-US" i="0" dirty="0" smtClean="0">
                <a:solidFill>
                  <a:srgbClr val="FFFFFF"/>
                </a:solidFill>
              </a:rPr>
              <a:t>, </a:t>
            </a:r>
          </a:p>
          <a:p>
            <a:pPr algn="ctr"/>
            <a:r>
              <a:rPr lang="en-US" i="0" dirty="0" smtClean="0">
                <a:solidFill>
                  <a:srgbClr val="FFFFFF"/>
                </a:solidFill>
              </a:rPr>
              <a:t>cooling channel,</a:t>
            </a:r>
          </a:p>
          <a:p>
            <a:pPr algn="ctr"/>
            <a:r>
              <a:rPr lang="en-US" i="0" dirty="0" smtClean="0">
                <a:solidFill>
                  <a:srgbClr val="FFFFFF"/>
                </a:solidFill>
              </a:rPr>
              <a:t> FCI</a:t>
            </a:r>
            <a:endParaRPr lang="en-US" i="0" dirty="0">
              <a:solidFill>
                <a:srgbClr val="FFFFFF"/>
              </a:solidFill>
            </a:endParaRPr>
          </a:p>
        </p:txBody>
      </p:sp>
      <p:pic>
        <p:nvPicPr>
          <p:cNvPr id="19" name="Content Placeholder 4"/>
          <p:cNvPicPr>
            <a:picLocks noGrp="1"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39801" y="4059051"/>
            <a:ext cx="2362200" cy="196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66767" y="5968425"/>
            <a:ext cx="2986715" cy="584775"/>
          </a:xfrm>
          <a:prstGeom prst="rect">
            <a:avLst/>
          </a:prstGeom>
          <a:noFill/>
        </p:spPr>
        <p:txBody>
          <a:bodyPr wrap="none" rtlCol="0">
            <a:spAutoFit/>
          </a:bodyPr>
          <a:lstStyle/>
          <a:p>
            <a:pPr algn="ctr"/>
            <a:r>
              <a:rPr lang="en-US" sz="1400" i="0" dirty="0" smtClean="0"/>
              <a:t>1 Materials Test  Module (MTM)</a:t>
            </a:r>
          </a:p>
          <a:p>
            <a:pPr algn="ctr"/>
            <a:r>
              <a:rPr lang="en-US" sz="1800" i="0" dirty="0" smtClean="0">
                <a:solidFill>
                  <a:srgbClr val="FF0000"/>
                </a:solidFill>
              </a:rPr>
              <a:t>TBR = 1.01 (</a:t>
            </a:r>
            <a:r>
              <a:rPr lang="en-US" sz="1800" i="0" dirty="0" smtClean="0">
                <a:solidFill>
                  <a:srgbClr val="FF0000"/>
                </a:solidFill>
                <a:latin typeface="Symbol" panose="05050102010706020507" pitchFamily="18" charset="2"/>
              </a:rPr>
              <a:t>D</a:t>
            </a:r>
            <a:r>
              <a:rPr lang="en-US" sz="1800" i="0" dirty="0" smtClean="0">
                <a:solidFill>
                  <a:srgbClr val="FF0000"/>
                </a:solidFill>
                <a:latin typeface="Arial"/>
              </a:rPr>
              <a:t>TBR </a:t>
            </a:r>
            <a:r>
              <a:rPr lang="en-US" sz="1800" i="0" dirty="0" smtClean="0">
                <a:solidFill>
                  <a:srgbClr val="FF0000"/>
                </a:solidFill>
              </a:rPr>
              <a:t>= </a:t>
            </a:r>
            <a:r>
              <a:rPr lang="en-US" sz="1800" i="0" dirty="0">
                <a:solidFill>
                  <a:srgbClr val="FF0000"/>
                </a:solidFill>
              </a:rPr>
              <a:t>-</a:t>
            </a:r>
            <a:r>
              <a:rPr lang="en-US" sz="1800" i="0" dirty="0" smtClean="0">
                <a:solidFill>
                  <a:srgbClr val="FF0000"/>
                </a:solidFill>
              </a:rPr>
              <a:t>0.02)</a:t>
            </a:r>
            <a:endParaRPr lang="en-US" sz="1800" i="0" dirty="0">
              <a:solidFill>
                <a:srgbClr val="FF0000"/>
              </a:solidFill>
            </a:endParaRPr>
          </a:p>
        </p:txBody>
      </p:sp>
      <p:grpSp>
        <p:nvGrpSpPr>
          <p:cNvPr id="32" name="Group 31"/>
          <p:cNvGrpSpPr/>
          <p:nvPr/>
        </p:nvGrpSpPr>
        <p:grpSpPr>
          <a:xfrm>
            <a:off x="76200" y="4264223"/>
            <a:ext cx="721398" cy="1532699"/>
            <a:chOff x="2743200" y="4264223"/>
            <a:chExt cx="721398" cy="1532699"/>
          </a:xfrm>
        </p:grpSpPr>
        <p:pic>
          <p:nvPicPr>
            <p:cNvPr id="2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rot="5400000">
              <a:off x="2453252" y="4802124"/>
              <a:ext cx="1298144" cy="691451"/>
            </a:xfrm>
            <a:prstGeom prst="rect">
              <a:avLst/>
            </a:prstGeom>
            <a:noFill/>
            <a:ln w="9525">
              <a:noFill/>
              <a:miter lim="800000"/>
              <a:headEnd/>
              <a:tailEnd/>
            </a:ln>
          </p:spPr>
        </p:pic>
        <p:sp>
          <p:nvSpPr>
            <p:cNvPr id="25" name="TextBox 24"/>
            <p:cNvSpPr txBox="1">
              <a:spLocks noChangeAspect="1"/>
            </p:cNvSpPr>
            <p:nvPr/>
          </p:nvSpPr>
          <p:spPr>
            <a:xfrm>
              <a:off x="2743200" y="4722912"/>
              <a:ext cx="721398" cy="461665"/>
            </a:xfrm>
            <a:prstGeom prst="rect">
              <a:avLst/>
            </a:prstGeom>
            <a:noFill/>
          </p:spPr>
          <p:txBody>
            <a:bodyPr wrap="square" rtlCol="0">
              <a:spAutoFit/>
            </a:bodyPr>
            <a:lstStyle/>
            <a:p>
              <a:pPr algn="ctr"/>
              <a:r>
                <a:rPr lang="en-US" i="0" dirty="0" err="1" smtClean="0"/>
                <a:t>Ferritic</a:t>
              </a:r>
              <a:r>
                <a:rPr lang="en-US" i="0" dirty="0" smtClean="0"/>
                <a:t> Steel</a:t>
              </a:r>
              <a:endParaRPr lang="en-US" i="0" dirty="0"/>
            </a:p>
          </p:txBody>
        </p:sp>
        <p:sp>
          <p:nvSpPr>
            <p:cNvPr id="26" name="TextBox 25"/>
            <p:cNvSpPr txBox="1"/>
            <p:nvPr/>
          </p:nvSpPr>
          <p:spPr>
            <a:xfrm>
              <a:off x="2791203" y="4264223"/>
              <a:ext cx="591829" cy="307777"/>
            </a:xfrm>
            <a:prstGeom prst="rect">
              <a:avLst/>
            </a:prstGeom>
            <a:noFill/>
          </p:spPr>
          <p:txBody>
            <a:bodyPr wrap="none" rtlCol="0">
              <a:spAutoFit/>
            </a:bodyPr>
            <a:lstStyle/>
            <a:p>
              <a:r>
                <a:rPr lang="en-US" sz="1400" i="0" dirty="0" smtClean="0">
                  <a:solidFill>
                    <a:srgbClr val="000000"/>
                  </a:solidFill>
                </a:rPr>
                <a:t>MTM</a:t>
              </a:r>
              <a:endParaRPr lang="en-US" sz="1400" i="0" dirty="0">
                <a:solidFill>
                  <a:srgbClr val="000000"/>
                </a:solidFill>
              </a:endParaRPr>
            </a:p>
          </p:txBody>
        </p:sp>
      </p:grpSp>
      <p:sp>
        <p:nvSpPr>
          <p:cNvPr id="27" name="Right Arrow 26"/>
          <p:cNvSpPr/>
          <p:nvPr/>
        </p:nvSpPr>
        <p:spPr bwMode="auto">
          <a:xfrm rot="5400000">
            <a:off x="1603818" y="3706863"/>
            <a:ext cx="434874" cy="381000"/>
          </a:xfrm>
          <a:prstGeom prst="right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29" name="TextBox 28"/>
          <p:cNvSpPr txBox="1"/>
          <p:nvPr/>
        </p:nvSpPr>
        <p:spPr>
          <a:xfrm>
            <a:off x="3419063" y="5968425"/>
            <a:ext cx="2143537" cy="584775"/>
          </a:xfrm>
          <a:prstGeom prst="rect">
            <a:avLst/>
          </a:prstGeom>
          <a:noFill/>
        </p:spPr>
        <p:txBody>
          <a:bodyPr wrap="none" rtlCol="0">
            <a:spAutoFit/>
          </a:bodyPr>
          <a:lstStyle/>
          <a:p>
            <a:pPr algn="ctr"/>
            <a:r>
              <a:rPr lang="en-US" sz="1400" i="0" dirty="0" smtClean="0"/>
              <a:t>4 TBM + 1 MTM + 4 NBI</a:t>
            </a:r>
          </a:p>
          <a:p>
            <a:pPr algn="ctr"/>
            <a:r>
              <a:rPr lang="en-US" sz="1800" i="0" dirty="0" smtClean="0">
                <a:solidFill>
                  <a:srgbClr val="FF0000"/>
                </a:solidFill>
              </a:rPr>
              <a:t>TBR = 0.97 </a:t>
            </a:r>
            <a:endParaRPr lang="en-US" sz="1800" i="0" dirty="0">
              <a:solidFill>
                <a:srgbClr val="FF0000"/>
              </a:solidFill>
            </a:endParaRPr>
          </a:p>
        </p:txBody>
      </p:sp>
      <p:sp>
        <p:nvSpPr>
          <p:cNvPr id="30" name="Right Arrow 29"/>
          <p:cNvSpPr/>
          <p:nvPr/>
        </p:nvSpPr>
        <p:spPr bwMode="auto">
          <a:xfrm rot="5400000">
            <a:off x="4240263" y="3706863"/>
            <a:ext cx="434874" cy="381000"/>
          </a:xfrm>
          <a:prstGeom prst="right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31" name="Right Arrow 30"/>
          <p:cNvSpPr/>
          <p:nvPr/>
        </p:nvSpPr>
        <p:spPr bwMode="auto">
          <a:xfrm>
            <a:off x="2873753" y="4800600"/>
            <a:ext cx="457200" cy="381000"/>
          </a:xfrm>
          <a:prstGeom prst="right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33" name="TextBox 32"/>
          <p:cNvSpPr txBox="1"/>
          <p:nvPr/>
        </p:nvSpPr>
        <p:spPr>
          <a:xfrm>
            <a:off x="5898227" y="3863876"/>
            <a:ext cx="3017173" cy="2308324"/>
          </a:xfrm>
          <a:prstGeom prst="rect">
            <a:avLst/>
          </a:prstGeom>
          <a:solidFill>
            <a:schemeClr val="bg1">
              <a:lumMod val="85000"/>
            </a:schemeClr>
          </a:solidFill>
          <a:ln w="19050">
            <a:solidFill>
              <a:schemeClr val="tx1"/>
            </a:solidFill>
          </a:ln>
        </p:spPr>
        <p:txBody>
          <a:bodyPr wrap="none" rtlCol="0">
            <a:spAutoFit/>
          </a:bodyPr>
          <a:lstStyle/>
          <a:p>
            <a:pPr>
              <a:lnSpc>
                <a:spcPct val="150000"/>
              </a:lnSpc>
            </a:pPr>
            <a:r>
              <a:rPr lang="en-US" sz="2400" i="0" u="sng" dirty="0" smtClean="0">
                <a:latin typeface="Arial Narrow" panose="020B0606020202030204" pitchFamily="34" charset="0"/>
              </a:rPr>
              <a:t>Approx. </a:t>
            </a:r>
            <a:r>
              <a:rPr lang="en-US" sz="2400" i="0" u="sng" dirty="0" smtClean="0">
                <a:latin typeface="Symbol" panose="05050102010706020507" pitchFamily="18" charset="2"/>
              </a:rPr>
              <a:t>D</a:t>
            </a:r>
            <a:r>
              <a:rPr lang="en-US" sz="2400" i="0" u="sng" dirty="0" smtClean="0">
                <a:latin typeface="Arial Narrow" panose="020B0606020202030204" pitchFamily="34" charset="0"/>
              </a:rPr>
              <a:t>TBR per port:</a:t>
            </a:r>
          </a:p>
          <a:p>
            <a:pPr marL="342900" indent="-228600">
              <a:lnSpc>
                <a:spcPct val="150000"/>
              </a:lnSpc>
              <a:buFont typeface="Arial" panose="020B0604020202020204" pitchFamily="34" charset="0"/>
              <a:buChar char="•"/>
              <a:tabLst>
                <a:tab pos="1314450" algn="l"/>
              </a:tabLst>
            </a:pPr>
            <a:r>
              <a:rPr lang="en-US" sz="2400" i="0" dirty="0" smtClean="0">
                <a:solidFill>
                  <a:srgbClr val="FF0000"/>
                </a:solidFill>
              </a:rPr>
              <a:t>TBM:  	-0.25%</a:t>
            </a:r>
          </a:p>
          <a:p>
            <a:pPr marL="342900" indent="-228600">
              <a:lnSpc>
                <a:spcPct val="150000"/>
              </a:lnSpc>
              <a:buFont typeface="Arial" panose="020B0604020202020204" pitchFamily="34" charset="0"/>
              <a:buChar char="•"/>
              <a:tabLst>
                <a:tab pos="1314450" algn="l"/>
              </a:tabLst>
            </a:pPr>
            <a:r>
              <a:rPr lang="en-US" sz="2400" i="0" dirty="0" smtClean="0">
                <a:solidFill>
                  <a:srgbClr val="FF0000"/>
                </a:solidFill>
              </a:rPr>
              <a:t>MTM:  	-2.0%</a:t>
            </a:r>
          </a:p>
          <a:p>
            <a:pPr marL="342900" indent="-228600">
              <a:lnSpc>
                <a:spcPct val="150000"/>
              </a:lnSpc>
              <a:buFont typeface="Arial" panose="020B0604020202020204" pitchFamily="34" charset="0"/>
              <a:buChar char="•"/>
              <a:tabLst>
                <a:tab pos="1314450" algn="l"/>
              </a:tabLst>
            </a:pPr>
            <a:r>
              <a:rPr lang="en-US" sz="2400" i="0" dirty="0" smtClean="0">
                <a:solidFill>
                  <a:srgbClr val="FF0000"/>
                </a:solidFill>
              </a:rPr>
              <a:t>NBI: 	-0.75%</a:t>
            </a:r>
            <a:endParaRPr lang="en-US" sz="2400" i="0" dirty="0">
              <a:solidFill>
                <a:srgbClr val="FF0000"/>
              </a:solidFill>
            </a:endParaRPr>
          </a:p>
        </p:txBody>
      </p:sp>
    </p:spTree>
    <p:extLst>
      <p:ext uri="{BB962C8B-B14F-4D97-AF65-F5344CB8AC3E}">
        <p14:creationId xmlns:p14="http://schemas.microsoft.com/office/powerpoint/2010/main" val="34434668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Options to increase TBR &gt; 1</a:t>
            </a:r>
            <a:endParaRPr lang="en-US" sz="3200" dirty="0"/>
          </a:p>
        </p:txBody>
      </p:sp>
      <p:sp>
        <p:nvSpPr>
          <p:cNvPr id="3" name="Content Placeholder 2"/>
          <p:cNvSpPr>
            <a:spLocks noGrp="1"/>
          </p:cNvSpPr>
          <p:nvPr>
            <p:ph idx="1"/>
          </p:nvPr>
        </p:nvSpPr>
        <p:spPr>
          <a:xfrm>
            <a:off x="3810000" y="1766467"/>
            <a:ext cx="4953000" cy="3948533"/>
          </a:xfrm>
        </p:spPr>
        <p:txBody>
          <a:bodyPr>
            <a:noAutofit/>
          </a:bodyPr>
          <a:lstStyle/>
          <a:p>
            <a:r>
              <a:rPr lang="en-US" dirty="0" smtClean="0"/>
              <a:t>Add to PF </a:t>
            </a:r>
            <a:r>
              <a:rPr lang="en-US" dirty="0"/>
              <a:t>coil </a:t>
            </a:r>
            <a:r>
              <a:rPr lang="en-US" dirty="0" smtClean="0"/>
              <a:t>shield a</a:t>
            </a:r>
            <a:r>
              <a:rPr lang="en-US" dirty="0" smtClean="0">
                <a:sym typeface="Wingdings" panose="05000000000000000000" pitchFamily="2" charset="2"/>
              </a:rPr>
              <a:t> thin breeding b</a:t>
            </a:r>
            <a:r>
              <a:rPr lang="en-US" dirty="0" smtClean="0"/>
              <a:t>lanket </a:t>
            </a:r>
            <a:r>
              <a:rPr lang="en-US" dirty="0" smtClean="0">
                <a:latin typeface="Arial Narrow" panose="020B0606020202030204" pitchFamily="34" charset="0"/>
              </a:rPr>
              <a:t>(</a:t>
            </a:r>
            <a:r>
              <a:rPr lang="en-US" dirty="0" smtClean="0">
                <a:latin typeface="Symbol" panose="05050102010706020507" pitchFamily="18" charset="2"/>
              </a:rPr>
              <a:t>D</a:t>
            </a:r>
            <a:r>
              <a:rPr lang="en-US" dirty="0" smtClean="0"/>
              <a:t>TBR ~ +3%)</a:t>
            </a:r>
            <a:endParaRPr lang="en-US" dirty="0"/>
          </a:p>
          <a:p>
            <a:r>
              <a:rPr lang="en-US" dirty="0"/>
              <a:t>Smaller opening to </a:t>
            </a:r>
            <a:r>
              <a:rPr lang="en-US" dirty="0" err="1"/>
              <a:t>divertor</a:t>
            </a:r>
            <a:r>
              <a:rPr lang="en-US" dirty="0"/>
              <a:t> to reduce </a:t>
            </a:r>
            <a:r>
              <a:rPr lang="en-US" dirty="0" smtClean="0"/>
              <a:t>neutron </a:t>
            </a:r>
            <a:r>
              <a:rPr lang="en-US" dirty="0"/>
              <a:t>leakage</a:t>
            </a:r>
          </a:p>
          <a:p>
            <a:r>
              <a:rPr lang="en-US" dirty="0" smtClean="0"/>
              <a:t>Uniform OB blanket (1m thick everywhere; no thinning)</a:t>
            </a:r>
          </a:p>
          <a:p>
            <a:r>
              <a:rPr lang="en-US" dirty="0" smtClean="0">
                <a:solidFill>
                  <a:srgbClr val="FF0000"/>
                </a:solidFill>
              </a:rPr>
              <a:t>Reduce cooling channels and FCIs within blanket </a:t>
            </a:r>
            <a:r>
              <a:rPr lang="en-US" sz="1600" dirty="0" smtClean="0">
                <a:solidFill>
                  <a:srgbClr val="FF0000"/>
                </a:solidFill>
              </a:rPr>
              <a:t>(need thermal analysis to confirm)</a:t>
            </a:r>
            <a:endParaRPr lang="en-US" dirty="0" smtClean="0">
              <a:solidFill>
                <a:srgbClr val="FF0000"/>
              </a:solidFill>
            </a:endParaRPr>
          </a:p>
          <a:p>
            <a:r>
              <a:rPr lang="en-US" dirty="0" smtClean="0"/>
              <a:t>Thicker IB VV with breeding</a:t>
            </a:r>
          </a:p>
        </p:txBody>
      </p:sp>
      <p:sp>
        <p:nvSpPr>
          <p:cNvPr id="4" name="TextBox 3"/>
          <p:cNvSpPr txBox="1"/>
          <p:nvPr/>
        </p:nvSpPr>
        <p:spPr>
          <a:xfrm>
            <a:off x="1752600" y="5953780"/>
            <a:ext cx="5679760" cy="523220"/>
          </a:xfrm>
          <a:prstGeom prst="rect">
            <a:avLst/>
          </a:prstGeom>
          <a:noFill/>
        </p:spPr>
        <p:txBody>
          <a:bodyPr wrap="none" rtlCol="0">
            <a:spAutoFit/>
          </a:bodyPr>
          <a:lstStyle/>
          <a:p>
            <a:r>
              <a:rPr lang="en-US" sz="2800" i="0" dirty="0" smtClean="0">
                <a:solidFill>
                  <a:srgbClr val="FF0000"/>
                </a:solidFill>
              </a:rPr>
              <a:t>Potential for TBR </a:t>
            </a:r>
            <a:r>
              <a:rPr lang="en-US" sz="2800" i="0" dirty="0" smtClean="0">
                <a:solidFill>
                  <a:srgbClr val="FF0000"/>
                </a:solidFill>
                <a:sym typeface="Wingdings" panose="05000000000000000000" pitchFamily="2" charset="2"/>
              </a:rPr>
              <a:t>&gt;</a:t>
            </a:r>
            <a:r>
              <a:rPr lang="en-US" sz="2800" i="0" dirty="0" smtClean="0">
                <a:solidFill>
                  <a:srgbClr val="FF0000"/>
                </a:solidFill>
              </a:rPr>
              <a:t> 1 at R=1.7m</a:t>
            </a:r>
            <a:endParaRPr lang="en-US" sz="2800" i="0" dirty="0">
              <a:solidFill>
                <a:srgbClr val="FF0000"/>
              </a:solidFill>
            </a:endParaRPr>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3311852" cy="403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p:cNvCxnSpPr/>
          <p:nvPr/>
        </p:nvCxnSpPr>
        <p:spPr>
          <a:xfrm flipH="1">
            <a:off x="1676401" y="1981200"/>
            <a:ext cx="2202479"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2077998" y="3639312"/>
            <a:ext cx="1800882" cy="1706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24000" y="1307068"/>
            <a:ext cx="1107996" cy="369332"/>
          </a:xfrm>
          <a:prstGeom prst="rect">
            <a:avLst/>
          </a:prstGeom>
          <a:noFill/>
        </p:spPr>
        <p:txBody>
          <a:bodyPr wrap="none" rtlCol="0">
            <a:spAutoFit/>
          </a:bodyPr>
          <a:lstStyle/>
          <a:p>
            <a:r>
              <a:rPr lang="en-US" sz="1800" i="0" dirty="0" smtClean="0"/>
              <a:t>PF Coils</a:t>
            </a:r>
            <a:endParaRPr lang="en-US" sz="1800" i="0" dirty="0"/>
          </a:p>
        </p:txBody>
      </p:sp>
      <p:cxnSp>
        <p:nvCxnSpPr>
          <p:cNvPr id="41" name="Straight Arrow Connector 40"/>
          <p:cNvCxnSpPr/>
          <p:nvPr/>
        </p:nvCxnSpPr>
        <p:spPr>
          <a:xfrm flipH="1">
            <a:off x="2057400" y="1664731"/>
            <a:ext cx="2" cy="5069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1676400" y="1664731"/>
            <a:ext cx="208126" cy="5392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297480" y="1664731"/>
            <a:ext cx="217120" cy="5069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2057402" y="4419600"/>
            <a:ext cx="1821478"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flipV="1">
            <a:off x="609600" y="4953000"/>
            <a:ext cx="20574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1371600" y="2819400"/>
            <a:ext cx="250728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2667000" y="5486400"/>
            <a:ext cx="1143000" cy="0"/>
          </a:xfrm>
          <a:prstGeom prst="straightConnector1">
            <a:avLst/>
          </a:prstGeom>
          <a:ln>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 name="Slide Number Placeholder 3"/>
          <p:cNvSpPr>
            <a:spLocks noGrp="1"/>
          </p:cNvSpPr>
          <p:nvPr>
            <p:ph type="sldNum" sz="quarter" idx="10"/>
          </p:nvPr>
        </p:nvSpPr>
        <p:spPr>
          <a:xfrm>
            <a:off x="8382000" y="6629400"/>
            <a:ext cx="762000" cy="152400"/>
          </a:xfrm>
        </p:spPr>
        <p:txBody>
          <a:bodyPr/>
          <a:lstStyle/>
          <a:p>
            <a:pPr>
              <a:defRPr/>
            </a:pPr>
            <a:fld id="{23F6138E-F839-4DBF-BB53-E95B5537780E}" type="slidenum">
              <a:rPr lang="en-US" smtClean="0">
                <a:solidFill>
                  <a:srgbClr val="3333CC"/>
                </a:solidFill>
              </a:rPr>
              <a:pPr>
                <a:defRPr/>
              </a:pPr>
              <a:t>76</a:t>
            </a:fld>
            <a:endParaRPr lang="en-US">
              <a:solidFill>
                <a:srgbClr val="3333CC"/>
              </a:solidFill>
            </a:endParaRPr>
          </a:p>
        </p:txBody>
      </p:sp>
    </p:spTree>
    <p:extLst>
      <p:ext uri="{BB962C8B-B14F-4D97-AF65-F5344CB8AC3E}">
        <p14:creationId xmlns:p14="http://schemas.microsoft.com/office/powerpoint/2010/main" val="13945729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a:t>
            </a:r>
            <a:r>
              <a:rPr lang="en-US" sz="3200" baseline="-25000" dirty="0" smtClean="0"/>
              <a:t>0</a:t>
            </a:r>
            <a:r>
              <a:rPr lang="en-US" sz="3200" dirty="0" smtClean="0"/>
              <a:t> = 1m ST-FNSF achieves TBR = 0.88</a:t>
            </a:r>
            <a:endParaRPr lang="en-US" sz="3200" dirty="0"/>
          </a:p>
        </p:txBody>
      </p:sp>
      <p:grpSp>
        <p:nvGrpSpPr>
          <p:cNvPr id="12" name="Group 11"/>
          <p:cNvGrpSpPr/>
          <p:nvPr/>
        </p:nvGrpSpPr>
        <p:grpSpPr>
          <a:xfrm>
            <a:off x="117825" y="1300688"/>
            <a:ext cx="4530375" cy="4543425"/>
            <a:chOff x="41625" y="1194565"/>
            <a:chExt cx="4836351" cy="487286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5" y="1402964"/>
              <a:ext cx="4836351" cy="466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51380" y="2006145"/>
              <a:ext cx="628698" cy="338554"/>
            </a:xfrm>
            <a:prstGeom prst="rect">
              <a:avLst/>
            </a:prstGeom>
            <a:noFill/>
          </p:spPr>
          <p:txBody>
            <a:bodyPr wrap="none" rtlCol="0">
              <a:spAutoFit/>
            </a:bodyPr>
            <a:lstStyle/>
            <a:p>
              <a:r>
                <a:rPr lang="en-US" sz="1600" i="0" dirty="0" smtClean="0"/>
                <a:t>TBM</a:t>
              </a:r>
              <a:endParaRPr lang="en-US" sz="1600" i="0" dirty="0"/>
            </a:p>
          </p:txBody>
        </p:sp>
        <p:sp>
          <p:nvSpPr>
            <p:cNvPr id="23" name="TextBox 22"/>
            <p:cNvSpPr txBox="1"/>
            <p:nvPr/>
          </p:nvSpPr>
          <p:spPr>
            <a:xfrm>
              <a:off x="3333702" y="1895009"/>
              <a:ext cx="537327" cy="338554"/>
            </a:xfrm>
            <a:prstGeom prst="rect">
              <a:avLst/>
            </a:prstGeom>
            <a:noFill/>
          </p:spPr>
          <p:txBody>
            <a:bodyPr wrap="none" rtlCol="0">
              <a:spAutoFit/>
            </a:bodyPr>
            <a:lstStyle/>
            <a:p>
              <a:r>
                <a:rPr lang="en-US" sz="1600" i="0" dirty="0" smtClean="0"/>
                <a:t>NBI</a:t>
              </a:r>
              <a:endParaRPr lang="en-US" sz="1600" i="0" dirty="0"/>
            </a:p>
          </p:txBody>
        </p:sp>
        <p:sp>
          <p:nvSpPr>
            <p:cNvPr id="24" name="TextBox 23"/>
            <p:cNvSpPr txBox="1"/>
            <p:nvPr/>
          </p:nvSpPr>
          <p:spPr>
            <a:xfrm>
              <a:off x="290049" y="1194565"/>
              <a:ext cx="3573414" cy="400110"/>
            </a:xfrm>
            <a:prstGeom prst="rect">
              <a:avLst/>
            </a:prstGeom>
            <a:noFill/>
          </p:spPr>
          <p:txBody>
            <a:bodyPr wrap="none" rtlCol="0">
              <a:spAutoFit/>
            </a:bodyPr>
            <a:lstStyle/>
            <a:p>
              <a:r>
                <a:rPr lang="en-US" sz="2000" i="0" dirty="0" smtClean="0">
                  <a:solidFill>
                    <a:srgbClr val="000000"/>
                  </a:solidFill>
                </a:rPr>
                <a:t>Distribution of T production</a:t>
              </a:r>
              <a:endParaRPr lang="en-US" sz="2000" i="0" dirty="0">
                <a:solidFill>
                  <a:srgbClr val="000000"/>
                </a:solidFill>
              </a:endParaRPr>
            </a:p>
          </p:txBody>
        </p:sp>
        <p:sp>
          <p:nvSpPr>
            <p:cNvPr id="25" name="TextBox 24"/>
            <p:cNvSpPr txBox="1"/>
            <p:nvPr/>
          </p:nvSpPr>
          <p:spPr>
            <a:xfrm>
              <a:off x="3332393" y="5111699"/>
              <a:ext cx="652743" cy="338554"/>
            </a:xfrm>
            <a:prstGeom prst="rect">
              <a:avLst/>
            </a:prstGeom>
            <a:noFill/>
          </p:spPr>
          <p:txBody>
            <a:bodyPr wrap="none" rtlCol="0">
              <a:spAutoFit/>
            </a:bodyPr>
            <a:lstStyle/>
            <a:p>
              <a:r>
                <a:rPr lang="en-US" sz="1600" i="0" dirty="0" smtClean="0"/>
                <a:t>MTM</a:t>
              </a:r>
              <a:endParaRPr lang="en-US" sz="1600" i="0" dirty="0"/>
            </a:p>
          </p:txBody>
        </p:sp>
      </p:grpSp>
      <p:sp>
        <p:nvSpPr>
          <p:cNvPr id="10"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77</a:t>
            </a:fld>
            <a:endParaRPr lang="en-US" smtClean="0">
              <a:solidFill>
                <a:srgbClr val="3333CC"/>
              </a:solidFill>
              <a:ea typeface="ＭＳ Ｐゴシック" pitchFamily="1" charset="-128"/>
            </a:endParaRPr>
          </a:p>
        </p:txBody>
      </p:sp>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978400" y="1284739"/>
            <a:ext cx="4089400" cy="3098800"/>
          </a:xfrm>
          <a:prstGeom prst="rect">
            <a:avLst/>
          </a:prstGeom>
        </p:spPr>
      </p:pic>
      <p:sp>
        <p:nvSpPr>
          <p:cNvPr id="13" name="Content Placeholder 2"/>
          <p:cNvSpPr txBox="1">
            <a:spLocks/>
          </p:cNvSpPr>
          <p:nvPr/>
        </p:nvSpPr>
        <p:spPr bwMode="auto">
          <a:xfrm>
            <a:off x="4800600" y="4582390"/>
            <a:ext cx="4175236" cy="1589810"/>
          </a:xfrm>
          <a:prstGeom prst="rect">
            <a:avLst/>
          </a:prstGeom>
          <a:solidFill>
            <a:schemeClr val="bg1">
              <a:lumMod val="8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sz="1800" i="0" kern="0" dirty="0" smtClean="0">
                <a:solidFill>
                  <a:srgbClr val="FF0000"/>
                </a:solidFill>
              </a:rPr>
              <a:t>1m device cannot achieve TBR &gt; 1 even with design changes</a:t>
            </a:r>
          </a:p>
          <a:p>
            <a:pPr marL="233363" indent="-233363"/>
            <a:r>
              <a:rPr lang="en-US" sz="1800" i="0" kern="0" dirty="0" smtClean="0">
                <a:solidFill>
                  <a:srgbClr val="0000FF"/>
                </a:solidFill>
              </a:rPr>
              <a:t>Solution</a:t>
            </a:r>
            <a:r>
              <a:rPr lang="en-US" sz="1800" b="0" i="0" kern="0" dirty="0" smtClean="0">
                <a:solidFill>
                  <a:srgbClr val="000000"/>
                </a:solidFill>
              </a:rPr>
              <a:t>: purchase ~0.4-0.55kg of T/FPY from outside sources at $30-100k/g of T, costing $12-55M/FPY</a:t>
            </a:r>
            <a:endParaRPr lang="en-US" b="0" i="0" kern="0" dirty="0" smtClean="0">
              <a:solidFill>
                <a:srgbClr val="000000"/>
              </a:solidFill>
            </a:endParaRPr>
          </a:p>
          <a:p>
            <a:endParaRPr lang="en-US" b="0" i="0" kern="0" dirty="0">
              <a:solidFill>
                <a:srgbClr val="000000"/>
              </a:solidFill>
            </a:endParaRPr>
          </a:p>
        </p:txBody>
      </p:sp>
    </p:spTree>
    <p:extLst>
      <p:ext uri="{BB962C8B-B14F-4D97-AF65-F5344CB8AC3E}">
        <p14:creationId xmlns:p14="http://schemas.microsoft.com/office/powerpoint/2010/main" val="10893293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100"/>
          </a:xfrm>
        </p:spPr>
        <p:txBody>
          <a:bodyPr/>
          <a:lstStyle/>
          <a:p>
            <a:r>
              <a:rPr lang="en-US" sz="4000" b="1" dirty="0" smtClean="0"/>
              <a:t>Summary</a:t>
            </a:r>
            <a:endParaRPr lang="en-US" sz="4000" b="1" dirty="0"/>
          </a:p>
        </p:txBody>
      </p:sp>
      <p:sp>
        <p:nvSpPr>
          <p:cNvPr id="3" name="Content Placeholder 2"/>
          <p:cNvSpPr>
            <a:spLocks noGrp="1"/>
          </p:cNvSpPr>
          <p:nvPr>
            <p:ph idx="1"/>
          </p:nvPr>
        </p:nvSpPr>
        <p:spPr>
          <a:xfrm>
            <a:off x="57150" y="1066800"/>
            <a:ext cx="9086850" cy="5334000"/>
          </a:xfrm>
        </p:spPr>
        <p:txBody>
          <a:bodyPr/>
          <a:lstStyle/>
          <a:p>
            <a:r>
              <a:rPr lang="en-US" sz="2800" dirty="0" smtClean="0"/>
              <a:t>FESAC strategic plan aligned with NSTX-U missions</a:t>
            </a:r>
          </a:p>
          <a:p>
            <a:pPr marL="457200" lvl="1" indent="-228600"/>
            <a:r>
              <a:rPr lang="en-US" sz="2400" dirty="0" smtClean="0"/>
              <a:t>FNSF, PMI, ITER/predictive capability</a:t>
            </a:r>
          </a:p>
          <a:p>
            <a:pPr lvl="1"/>
            <a:endParaRPr lang="en-US" sz="700" dirty="0"/>
          </a:p>
          <a:p>
            <a:r>
              <a:rPr lang="en-US" sz="2800" dirty="0" smtClean="0"/>
              <a:t>NSTX-U researchers scientifically productive in FY14</a:t>
            </a:r>
          </a:p>
          <a:p>
            <a:pPr marL="457200" lvl="1" indent="-228600"/>
            <a:r>
              <a:rPr lang="en-US" dirty="0" smtClean="0"/>
              <a:t>Led </a:t>
            </a:r>
            <a:r>
              <a:rPr lang="en-US" dirty="0" smtClean="0"/>
              <a:t>analysis </a:t>
            </a:r>
            <a:r>
              <a:rPr lang="en-US" smtClean="0"/>
              <a:t>for JRT-2014 / plasma </a:t>
            </a:r>
            <a:r>
              <a:rPr lang="en-US" dirty="0" smtClean="0"/>
              <a:t>response to 3D fields (reported at </a:t>
            </a:r>
            <a:r>
              <a:rPr lang="en-US" dirty="0" smtClean="0"/>
              <a:t>Q3)</a:t>
            </a:r>
            <a:endParaRPr lang="en-US" dirty="0" smtClean="0"/>
          </a:p>
          <a:p>
            <a:pPr marL="457200" lvl="1" indent="-228600"/>
            <a:r>
              <a:rPr lang="en-US" dirty="0" smtClean="0"/>
              <a:t>40 publications + 13 submitted (as of early September) for FY14</a:t>
            </a:r>
          </a:p>
          <a:p>
            <a:pPr marL="457200" lvl="1" indent="-228600"/>
            <a:r>
              <a:rPr lang="en-US" dirty="0" smtClean="0"/>
              <a:t>IAEA:  4 orals on NSTX/ST-FNSF, 2 on DIII-D, 1 on C-Mod </a:t>
            </a:r>
          </a:p>
          <a:p>
            <a:pPr marL="457200" lvl="1" indent="-228600"/>
            <a:r>
              <a:rPr lang="en-US" dirty="0" smtClean="0"/>
              <a:t>APS-DPP:  6 Invited NSTX/ST-review talks</a:t>
            </a:r>
          </a:p>
          <a:p>
            <a:endParaRPr lang="en-US" sz="1200" dirty="0" smtClean="0"/>
          </a:p>
          <a:p>
            <a:r>
              <a:rPr lang="en-US" sz="2800" dirty="0" smtClean="0"/>
              <a:t>NSTX-U organizational re-structuring complete, preparing for Research Forum, FY15 campaign</a:t>
            </a:r>
          </a:p>
          <a:p>
            <a:endParaRPr lang="en-US" sz="1200" dirty="0"/>
          </a:p>
          <a:p>
            <a:r>
              <a:rPr lang="en-US" sz="2800" dirty="0" smtClean="0"/>
              <a:t>PPPL-led ST-FNSF LDRD completed</a:t>
            </a:r>
          </a:p>
          <a:p>
            <a:pPr marL="457200" lvl="1" indent="-228600"/>
            <a:r>
              <a:rPr lang="en-US" dirty="0" smtClean="0"/>
              <a:t>IAEA/TOFE invited talks, identified mission vs. size tradeoff (TBR vs. R)</a:t>
            </a:r>
          </a:p>
        </p:txBody>
      </p:sp>
    </p:spTree>
    <p:extLst>
      <p:ext uri="{BB962C8B-B14F-4D97-AF65-F5344CB8AC3E}">
        <p14:creationId xmlns:p14="http://schemas.microsoft.com/office/powerpoint/2010/main" val="23938155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dirty="0" smtClean="0"/>
          </a:p>
        </p:txBody>
      </p:sp>
      <p:sp>
        <p:nvSpPr>
          <p:cNvPr id="17412" name="Rectangle 207"/>
          <p:cNvSpPr>
            <a:spLocks noGrp="1" noChangeArrowheads="1"/>
          </p:cNvSpPr>
          <p:nvPr>
            <p:ph type="sldNum" sz="quarter" idx="10"/>
          </p:nvPr>
        </p:nvSpPr>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79</a:t>
            </a:fld>
            <a:endParaRPr lang="en-US" smtClean="0">
              <a:solidFill>
                <a:srgbClr val="3333CC"/>
              </a:solidFill>
              <a:ea typeface="ＭＳ Ｐゴシック" pitchFamily="1" charset="-128"/>
              <a:cs typeface="Arial" charset="0"/>
            </a:endParaRPr>
          </a:p>
        </p:txBody>
      </p:sp>
      <p:sp>
        <p:nvSpPr>
          <p:cNvPr id="56324" name="Content Placeholder 4"/>
          <p:cNvSpPr>
            <a:spLocks noGrp="1"/>
          </p:cNvSpPr>
          <p:nvPr>
            <p:ph idx="1"/>
          </p:nvPr>
        </p:nvSpPr>
        <p:spPr>
          <a:xfrm>
            <a:off x="152400" y="3276600"/>
            <a:ext cx="8763000" cy="914400"/>
          </a:xfrm>
        </p:spPr>
        <p:txBody>
          <a:bodyPr/>
          <a:lstStyle/>
          <a:p>
            <a:pPr algn="ctr">
              <a:buNone/>
            </a:pPr>
            <a:r>
              <a:rPr lang="en-US" sz="4800" dirty="0" smtClean="0"/>
              <a:t>Backup slides</a:t>
            </a:r>
          </a:p>
        </p:txBody>
      </p:sp>
    </p:spTree>
    <p:extLst>
      <p:ext uri="{BB962C8B-B14F-4D97-AF65-F5344CB8AC3E}">
        <p14:creationId xmlns:p14="http://schemas.microsoft.com/office/powerpoint/2010/main" val="2537112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0"/>
            <a:ext cx="9144000" cy="751567"/>
          </a:xfrm>
        </p:spPr>
        <p:txBody>
          <a:bodyPr/>
          <a:lstStyle/>
          <a:p>
            <a:r>
              <a:rPr lang="en-US" sz="2000" dirty="0" smtClean="0">
                <a:latin typeface="Arial" charset="0"/>
              </a:rPr>
              <a:t>Modeling supports snowflake divertor </a:t>
            </a:r>
            <a:r>
              <a:rPr lang="en-US" sz="2000" dirty="0">
                <a:latin typeface="Arial" charset="0"/>
              </a:rPr>
              <a:t>and impurity-seeded radiative divertor </a:t>
            </a:r>
            <a:r>
              <a:rPr lang="en-US" sz="2000" dirty="0" smtClean="0">
                <a:latin typeface="Arial" charset="0"/>
              </a:rPr>
              <a:t>as leading heat </a:t>
            </a:r>
            <a:r>
              <a:rPr lang="en-US" sz="2000" dirty="0">
                <a:latin typeface="Arial" charset="0"/>
              </a:rPr>
              <a:t>flux </a:t>
            </a:r>
            <a:r>
              <a:rPr lang="en-US" sz="2000" dirty="0" smtClean="0">
                <a:latin typeface="Arial" charset="0"/>
              </a:rPr>
              <a:t>mitigation candidates in NSTX-U</a:t>
            </a:r>
            <a:endParaRPr lang="en-US" sz="2000" dirty="0">
              <a:latin typeface="Arial" charset="0"/>
            </a:endParaRPr>
          </a:p>
        </p:txBody>
      </p:sp>
      <p:sp>
        <p:nvSpPr>
          <p:cNvPr id="28674" name="Content Placeholder 2"/>
          <p:cNvSpPr>
            <a:spLocks noGrp="1"/>
          </p:cNvSpPr>
          <p:nvPr>
            <p:ph idx="1"/>
          </p:nvPr>
        </p:nvSpPr>
        <p:spPr>
          <a:xfrm>
            <a:off x="76200" y="990600"/>
            <a:ext cx="5286181" cy="5257800"/>
          </a:xfrm>
        </p:spPr>
        <p:txBody>
          <a:bodyPr>
            <a:normAutofit fontScale="77500" lnSpcReduction="20000"/>
          </a:bodyPr>
          <a:lstStyle/>
          <a:p>
            <a:pPr marL="400050" lvl="1" indent="-280988">
              <a:spcBef>
                <a:spcPts val="1200"/>
              </a:spcBef>
              <a:buClr>
                <a:srgbClr val="0D5097"/>
              </a:buClr>
              <a:buFont typeface="Wingdings" charset="2"/>
              <a:buChar char="§"/>
            </a:pPr>
            <a:r>
              <a:rPr lang="en-US" sz="2900" dirty="0" smtClean="0">
                <a:solidFill>
                  <a:srgbClr val="000000"/>
                </a:solidFill>
              </a:rPr>
              <a:t>Upper-lower standard and snowflake radiative divertor</a:t>
            </a:r>
          </a:p>
          <a:p>
            <a:pPr marL="798513" lvl="2" indent="-280988">
              <a:spcBef>
                <a:spcPts val="1200"/>
              </a:spcBef>
              <a:buClr>
                <a:srgbClr val="0D5097"/>
              </a:buClr>
              <a:buFont typeface="Wingdings" charset="2"/>
              <a:buChar char="§"/>
            </a:pPr>
            <a:r>
              <a:rPr lang="en-US" sz="2500" dirty="0" smtClean="0">
                <a:solidFill>
                  <a:srgbClr val="000000"/>
                </a:solidFill>
              </a:rPr>
              <a:t>Supported by NSTX-U divertor coils and compatible with coil current limits</a:t>
            </a:r>
          </a:p>
          <a:p>
            <a:pPr marL="400050" lvl="1" indent="-280988">
              <a:spcBef>
                <a:spcPts val="1200"/>
              </a:spcBef>
              <a:buClr>
                <a:srgbClr val="0D5097"/>
              </a:buClr>
              <a:buFont typeface="Wingdings" charset="2"/>
              <a:buChar char="§"/>
            </a:pPr>
            <a:r>
              <a:rPr lang="en-US" sz="2900" dirty="0">
                <a:solidFill>
                  <a:srgbClr val="000000"/>
                </a:solidFill>
              </a:rPr>
              <a:t>R</a:t>
            </a:r>
            <a:r>
              <a:rPr lang="en-US" sz="2900" dirty="0" smtClean="0">
                <a:solidFill>
                  <a:srgbClr val="000000"/>
                </a:solidFill>
              </a:rPr>
              <a:t>adiative snowflake with 3% carbon</a:t>
            </a:r>
          </a:p>
          <a:p>
            <a:pPr marL="798513" lvl="2" indent="-280988">
              <a:spcBef>
                <a:spcPts val="1200"/>
              </a:spcBef>
              <a:buClr>
                <a:srgbClr val="0D5097"/>
              </a:buClr>
              <a:buFont typeface="Wingdings" charset="2"/>
              <a:buChar char="§"/>
            </a:pPr>
            <a:r>
              <a:rPr lang="en-US" sz="2500" dirty="0" smtClean="0">
                <a:solidFill>
                  <a:srgbClr val="000000"/>
                </a:solidFill>
              </a:rPr>
              <a:t>Wide density </a:t>
            </a:r>
            <a:r>
              <a:rPr lang="en-US" sz="2500" dirty="0">
                <a:solidFill>
                  <a:srgbClr val="000000"/>
                </a:solidFill>
              </a:rPr>
              <a:t>operational window </a:t>
            </a:r>
            <a:r>
              <a:rPr lang="en-US" sz="2500" dirty="0" smtClean="0">
                <a:solidFill>
                  <a:srgbClr val="000000"/>
                </a:solidFill>
              </a:rPr>
              <a:t>as low as n</a:t>
            </a:r>
            <a:r>
              <a:rPr lang="en-US" sz="2500" baseline="-25000" dirty="0" smtClean="0">
                <a:solidFill>
                  <a:srgbClr val="000000"/>
                </a:solidFill>
              </a:rPr>
              <a:t>e</a:t>
            </a:r>
            <a:r>
              <a:rPr lang="en-US" sz="2500" dirty="0">
                <a:solidFill>
                  <a:srgbClr val="000000"/>
                </a:solidFill>
              </a:rPr>
              <a:t>/n</a:t>
            </a:r>
            <a:r>
              <a:rPr lang="en-US" sz="2500" baseline="-25000" dirty="0">
                <a:solidFill>
                  <a:srgbClr val="000000"/>
                </a:solidFill>
              </a:rPr>
              <a:t>G</a:t>
            </a:r>
            <a:r>
              <a:rPr lang="en-US" sz="2500" dirty="0">
                <a:solidFill>
                  <a:srgbClr val="000000"/>
                </a:solidFill>
              </a:rPr>
              <a:t>≤</a:t>
            </a:r>
            <a:r>
              <a:rPr lang="en-US" sz="2500" dirty="0" smtClean="0">
                <a:solidFill>
                  <a:srgbClr val="000000"/>
                </a:solidFill>
              </a:rPr>
              <a:t>0.4</a:t>
            </a:r>
          </a:p>
          <a:p>
            <a:pPr marL="798513" lvl="2" indent="-280988">
              <a:spcBef>
                <a:spcPts val="1200"/>
              </a:spcBef>
              <a:buClr>
                <a:srgbClr val="0D5097"/>
              </a:buClr>
              <a:buFont typeface="Wingdings" charset="2"/>
              <a:buChar char="§"/>
            </a:pPr>
            <a:r>
              <a:rPr lang="en-US" sz="2600" dirty="0" smtClean="0">
                <a:solidFill>
                  <a:srgbClr val="000000"/>
                </a:solidFill>
              </a:rPr>
              <a:t>Peak </a:t>
            </a:r>
            <a:r>
              <a:rPr lang="en-US" sz="2600" dirty="0">
                <a:solidFill>
                  <a:srgbClr val="000000"/>
                </a:solidFill>
              </a:rPr>
              <a:t>heat flux reduced </a:t>
            </a:r>
            <a:r>
              <a:rPr lang="en-US" sz="2600" dirty="0" smtClean="0">
                <a:solidFill>
                  <a:srgbClr val="000000"/>
                </a:solidFill>
              </a:rPr>
              <a:t>up to 50% stronger (cf. standard radiative divertor) at lower n</a:t>
            </a:r>
            <a:r>
              <a:rPr lang="en-US" sz="2600" baseline="-25000" dirty="0" smtClean="0">
                <a:solidFill>
                  <a:srgbClr val="000000"/>
                </a:solidFill>
              </a:rPr>
              <a:t>e</a:t>
            </a:r>
          </a:p>
          <a:p>
            <a:pPr marL="400050" lvl="1" indent="-280988">
              <a:spcBef>
                <a:spcPts val="1200"/>
              </a:spcBef>
              <a:buClr>
                <a:srgbClr val="0D5097"/>
              </a:buClr>
              <a:buFont typeface="Wingdings" charset="2"/>
              <a:buChar char="§"/>
            </a:pPr>
            <a:r>
              <a:rPr lang="en-US" sz="3000" dirty="0" smtClean="0">
                <a:solidFill>
                  <a:srgbClr val="000000"/>
                </a:solidFill>
              </a:rPr>
              <a:t>Less impurity seeding (argon or neon) needed for lower peak heat flux </a:t>
            </a:r>
          </a:p>
          <a:p>
            <a:pPr marL="400050" lvl="1" indent="-280988">
              <a:spcBef>
                <a:spcPts val="1200"/>
              </a:spcBef>
              <a:buClr>
                <a:srgbClr val="0D5097"/>
              </a:buClr>
              <a:buFont typeface="Wingdings" charset="2"/>
              <a:buChar char="§"/>
            </a:pPr>
            <a:r>
              <a:rPr lang="en-US" dirty="0" smtClean="0">
                <a:solidFill>
                  <a:srgbClr val="000000"/>
                </a:solidFill>
              </a:rPr>
              <a:t>Multi</a:t>
            </a:r>
            <a:r>
              <a:rPr lang="en-US" dirty="0">
                <a:solidFill>
                  <a:srgbClr val="000000"/>
                </a:solidFill>
              </a:rPr>
              <a:t>-fluid code UEDGE</a:t>
            </a:r>
          </a:p>
          <a:p>
            <a:pPr lvl="1"/>
            <a:r>
              <a:rPr lang="en-US" dirty="0" err="1">
                <a:solidFill>
                  <a:srgbClr val="000000"/>
                </a:solidFill>
              </a:rPr>
              <a:t>B</a:t>
            </a:r>
            <a:r>
              <a:rPr lang="en-US" baseline="-25000" dirty="0" err="1">
                <a:solidFill>
                  <a:srgbClr val="000000"/>
                </a:solidFill>
              </a:rPr>
              <a:t>t</a:t>
            </a:r>
            <a:r>
              <a:rPr lang="en-US" dirty="0">
                <a:solidFill>
                  <a:srgbClr val="000000"/>
                </a:solidFill>
              </a:rPr>
              <a:t> = 1.0 T, </a:t>
            </a:r>
            <a:r>
              <a:rPr lang="en-US" dirty="0" err="1">
                <a:solidFill>
                  <a:srgbClr val="000000"/>
                </a:solidFill>
              </a:rPr>
              <a:t>I</a:t>
            </a:r>
            <a:r>
              <a:rPr lang="en-US" baseline="-25000" dirty="0" err="1">
                <a:solidFill>
                  <a:srgbClr val="000000"/>
                </a:solidFill>
              </a:rPr>
              <a:t>p</a:t>
            </a:r>
            <a:r>
              <a:rPr lang="en-US" dirty="0">
                <a:solidFill>
                  <a:srgbClr val="000000"/>
                </a:solidFill>
              </a:rPr>
              <a:t> = 2 MA, P</a:t>
            </a:r>
            <a:r>
              <a:rPr lang="en-US" baseline="-25000" dirty="0">
                <a:solidFill>
                  <a:srgbClr val="000000"/>
                </a:solidFill>
              </a:rPr>
              <a:t>SOL</a:t>
            </a:r>
            <a:r>
              <a:rPr lang="en-US" dirty="0">
                <a:solidFill>
                  <a:srgbClr val="000000"/>
                </a:solidFill>
              </a:rPr>
              <a:t> = 9 MW</a:t>
            </a:r>
          </a:p>
          <a:p>
            <a:pPr lvl="1"/>
            <a:r>
              <a:rPr lang="en-US" dirty="0">
                <a:solidFill>
                  <a:srgbClr val="000000"/>
                </a:solidFill>
              </a:rPr>
              <a:t>NSTX-like transport </a:t>
            </a:r>
            <a:r>
              <a:rPr lang="da-DK" dirty="0">
                <a:solidFill>
                  <a:srgbClr val="000000"/>
                </a:solidFill>
              </a:rPr>
              <a:t> </a:t>
            </a:r>
            <a:r>
              <a:rPr lang="da-DK" dirty="0" err="1">
                <a:solidFill>
                  <a:srgbClr val="000000"/>
                </a:solidFill>
                <a:latin typeface="Symbol" charset="2"/>
                <a:cs typeface="Symbol" charset="2"/>
              </a:rPr>
              <a:t>c</a:t>
            </a:r>
            <a:r>
              <a:rPr lang="da-DK" baseline="-25000" dirty="0" err="1">
                <a:solidFill>
                  <a:srgbClr val="000000"/>
                </a:solidFill>
              </a:rPr>
              <a:t>i,e</a:t>
            </a:r>
            <a:r>
              <a:rPr lang="da-DK" dirty="0">
                <a:solidFill>
                  <a:srgbClr val="000000"/>
                </a:solidFill>
              </a:rPr>
              <a:t>=2-4 m</a:t>
            </a:r>
            <a:r>
              <a:rPr lang="da-DK" baseline="30000" dirty="0">
                <a:solidFill>
                  <a:srgbClr val="000000"/>
                </a:solidFill>
              </a:rPr>
              <a:t>2</a:t>
            </a:r>
            <a:r>
              <a:rPr lang="da-DK" dirty="0">
                <a:solidFill>
                  <a:srgbClr val="000000"/>
                </a:solidFill>
              </a:rPr>
              <a:t>/s, </a:t>
            </a:r>
            <a:r>
              <a:rPr lang="en-US" dirty="0">
                <a:solidFill>
                  <a:srgbClr val="000000"/>
                </a:solidFill>
              </a:rPr>
              <a:t> D=0.5 m</a:t>
            </a:r>
            <a:r>
              <a:rPr lang="en-US" baseline="30000" dirty="0">
                <a:solidFill>
                  <a:srgbClr val="000000"/>
                </a:solidFill>
              </a:rPr>
              <a:t>2</a:t>
            </a:r>
            <a:r>
              <a:rPr lang="en-US" dirty="0" smtClean="0">
                <a:solidFill>
                  <a:srgbClr val="000000"/>
                </a:solidFill>
              </a:rPr>
              <a:t>/</a:t>
            </a:r>
            <a:r>
              <a:rPr lang="en-US" dirty="0">
                <a:solidFill>
                  <a:srgbClr val="000000"/>
                </a:solidFill>
              </a:rPr>
              <a:t>s</a:t>
            </a:r>
            <a:endParaRPr lang="en-US" sz="3000" baseline="-25000" dirty="0" smtClean="0">
              <a:solidFill>
                <a:srgbClr val="000000"/>
              </a:solidFill>
            </a:endParaRPr>
          </a:p>
          <a:p>
            <a:pPr marL="798513" lvl="2" indent="-280988">
              <a:spcBef>
                <a:spcPts val="1200"/>
              </a:spcBef>
              <a:buClr>
                <a:srgbClr val="0D5097"/>
              </a:buClr>
              <a:buFont typeface="Wingdings" charset="2"/>
              <a:buChar char="§"/>
            </a:pPr>
            <a:endParaRPr lang="en-US" sz="2600" baseline="-25000" dirty="0" smtClean="0"/>
          </a:p>
          <a:p>
            <a:pPr marL="400050" lvl="1" indent="-280988">
              <a:spcBef>
                <a:spcPts val="1200"/>
              </a:spcBef>
              <a:buClr>
                <a:srgbClr val="0D5097"/>
              </a:buClr>
              <a:buFont typeface="Wingdings" charset="2"/>
              <a:buChar char="§"/>
            </a:pPr>
            <a:endParaRPr lang="en-US" sz="3000" baseline="-25000" dirty="0" smtClean="0"/>
          </a:p>
        </p:txBody>
      </p:sp>
      <p:pic>
        <p:nvPicPr>
          <p:cNvPr id="2" name="Picture 1" descr="meier-figur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1713" y="1219200"/>
            <a:ext cx="3145618" cy="5239480"/>
          </a:xfrm>
          <a:prstGeom prst="rect">
            <a:avLst/>
          </a:prstGeom>
        </p:spPr>
      </p:pic>
      <p:cxnSp>
        <p:nvCxnSpPr>
          <p:cNvPr id="4" name="Straight Arrow Connector 3"/>
          <p:cNvCxnSpPr/>
          <p:nvPr/>
        </p:nvCxnSpPr>
        <p:spPr>
          <a:xfrm flipV="1">
            <a:off x="5460077" y="2583623"/>
            <a:ext cx="499331" cy="379945"/>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00600" y="3810303"/>
            <a:ext cx="1039402" cy="0"/>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105400" y="4668738"/>
            <a:ext cx="767167" cy="172842"/>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629400" y="914400"/>
            <a:ext cx="2290421" cy="338554"/>
          </a:xfrm>
          <a:prstGeom prst="rect">
            <a:avLst/>
          </a:prstGeom>
        </p:spPr>
        <p:txBody>
          <a:bodyPr wrap="square">
            <a:spAutoFit/>
          </a:bodyPr>
          <a:lstStyle/>
          <a:p>
            <a:r>
              <a:rPr lang="en-US" sz="1600" i="0" dirty="0" smtClean="0">
                <a:solidFill>
                  <a:srgbClr val="000000"/>
                </a:solidFill>
                <a:latin typeface="Arial"/>
                <a:cs typeface="Arial" pitchFamily="34" charset="0"/>
              </a:rPr>
              <a:t>Standard</a:t>
            </a:r>
            <a:r>
              <a:rPr lang="en-US" sz="1600" i="0" dirty="0" smtClean="0">
                <a:latin typeface="Arial"/>
                <a:cs typeface="Arial" pitchFamily="34" charset="0"/>
              </a:rPr>
              <a:t>   </a:t>
            </a:r>
            <a:r>
              <a:rPr lang="en-US" sz="1600" i="0" dirty="0" smtClean="0">
                <a:solidFill>
                  <a:srgbClr val="FF0000"/>
                </a:solidFill>
                <a:latin typeface="Arial"/>
                <a:cs typeface="Arial" pitchFamily="34" charset="0"/>
              </a:rPr>
              <a:t>Snowflake</a:t>
            </a:r>
            <a:endParaRPr lang="en-US" sz="1600" i="0" dirty="0">
              <a:solidFill>
                <a:srgbClr val="FF0000"/>
              </a:solidFill>
              <a:latin typeface="Arial"/>
              <a:cs typeface="Arial" pitchFamily="34" charset="0"/>
            </a:endParaRPr>
          </a:p>
        </p:txBody>
      </p:sp>
      <p:cxnSp>
        <p:nvCxnSpPr>
          <p:cNvPr id="19" name="Straight Connector 18"/>
          <p:cNvCxnSpPr/>
          <p:nvPr/>
        </p:nvCxnSpPr>
        <p:spPr>
          <a:xfrm flipH="1">
            <a:off x="7717921" y="1356945"/>
            <a:ext cx="10855" cy="1009567"/>
          </a:xfrm>
          <a:prstGeom prst="line">
            <a:avLst/>
          </a:prstGeom>
          <a:ln w="31750" cmpd="sng"/>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717921" y="2866715"/>
            <a:ext cx="861" cy="194553"/>
          </a:xfrm>
          <a:prstGeom prst="straightConnector1">
            <a:avLst/>
          </a:prstGeom>
          <a:ln w="31750" cmpd="sng">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250436" y="3099190"/>
            <a:ext cx="699754" cy="307777"/>
          </a:xfrm>
          <a:prstGeom prst="rect">
            <a:avLst/>
          </a:prstGeom>
        </p:spPr>
        <p:txBody>
          <a:bodyPr wrap="square">
            <a:spAutoFit/>
          </a:bodyPr>
          <a:lstStyle/>
          <a:p>
            <a:r>
              <a:rPr lang="en-US" sz="1400" dirty="0" smtClean="0">
                <a:latin typeface="Helvetica" pitchFamily="-84" charset="0"/>
                <a:cs typeface="Arial" pitchFamily="34" charset="0"/>
              </a:rPr>
              <a:t>Total</a:t>
            </a:r>
            <a:endParaRPr lang="en-US" sz="1400" dirty="0">
              <a:solidFill>
                <a:srgbClr val="FF0000"/>
              </a:solidFill>
              <a:latin typeface="Helvetica" pitchFamily="-84" charset="0"/>
              <a:cs typeface="Arial" pitchFamily="34" charset="0"/>
            </a:endParaRPr>
          </a:p>
        </p:txBody>
      </p:sp>
      <p:sp>
        <p:nvSpPr>
          <p:cNvPr id="13" name="Rectangle 12"/>
          <p:cNvSpPr/>
          <p:nvPr/>
        </p:nvSpPr>
        <p:spPr>
          <a:xfrm>
            <a:off x="6752845" y="3511608"/>
            <a:ext cx="1177371" cy="360099"/>
          </a:xfrm>
          <a:prstGeom prst="rect">
            <a:avLst/>
          </a:prstGeom>
        </p:spPr>
        <p:txBody>
          <a:bodyPr wrap="square">
            <a:spAutoFit/>
          </a:bodyPr>
          <a:lstStyle/>
          <a:p>
            <a:pPr>
              <a:lnSpc>
                <a:spcPct val="70000"/>
              </a:lnSpc>
            </a:pPr>
            <a:r>
              <a:rPr lang="en-US" dirty="0" smtClean="0">
                <a:latin typeface="Helvetica" pitchFamily="-84" charset="0"/>
                <a:cs typeface="Arial" pitchFamily="34" charset="0"/>
              </a:rPr>
              <a:t>Rad.</a:t>
            </a:r>
          </a:p>
          <a:p>
            <a:pPr>
              <a:lnSpc>
                <a:spcPct val="70000"/>
              </a:lnSpc>
            </a:pPr>
            <a:r>
              <a:rPr lang="en-US" dirty="0" smtClean="0">
                <a:latin typeface="Helvetica" pitchFamily="-84" charset="0"/>
                <a:cs typeface="Arial" pitchFamily="34" charset="0"/>
              </a:rPr>
              <a:t>heating</a:t>
            </a:r>
            <a:endParaRPr lang="en-US" dirty="0">
              <a:solidFill>
                <a:srgbClr val="FF0000"/>
              </a:solidFill>
              <a:latin typeface="Helvetica" pitchFamily="-84" charset="0"/>
              <a:cs typeface="Arial" pitchFamily="34" charset="0"/>
            </a:endParaRPr>
          </a:p>
        </p:txBody>
      </p:sp>
      <p:sp>
        <p:nvSpPr>
          <p:cNvPr id="15"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8</a:t>
            </a:fld>
            <a:endParaRPr lang="en-US" dirty="0" smtClean="0">
              <a:solidFill>
                <a:srgbClr val="3333CC"/>
              </a:solidFill>
            </a:endParaRPr>
          </a:p>
        </p:txBody>
      </p:sp>
    </p:spTree>
    <p:extLst>
      <p:ext uri="{BB962C8B-B14F-4D97-AF65-F5344CB8AC3E}">
        <p14:creationId xmlns:p14="http://schemas.microsoft.com/office/powerpoint/2010/main" val="20826895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80</a:t>
            </a:fld>
            <a:endParaRPr lang="en-US" sz="900" smtClean="0"/>
          </a:p>
        </p:txBody>
      </p:sp>
      <p:sp>
        <p:nvSpPr>
          <p:cNvPr id="21" name="Pentagon 20"/>
          <p:cNvSpPr/>
          <p:nvPr/>
        </p:nvSpPr>
        <p:spPr bwMode="auto">
          <a:xfrm>
            <a:off x="76200" y="1343025"/>
            <a:ext cx="4343400" cy="381000"/>
          </a:xfrm>
          <a:prstGeom prst="homePlate">
            <a:avLst>
              <a:gd name="adj" fmla="val 0"/>
            </a:avLst>
          </a:prstGeom>
          <a:solidFill>
            <a:srgbClr val="D0DEF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spcBef>
                <a:spcPct val="20000"/>
              </a:spcBef>
              <a:defRPr/>
            </a:pPr>
            <a:r>
              <a:rPr lang="en-US" sz="2400" b="1" i="0" dirty="0" smtClean="0">
                <a:ea typeface="ＭＳ Ｐゴシック" pitchFamily="-108" charset="-128"/>
              </a:rPr>
              <a:t>2015-2019</a:t>
            </a:r>
            <a:endParaRPr lang="en-US" sz="2400" b="1" i="0" dirty="0">
              <a:ea typeface="ＭＳ Ｐゴシック" pitchFamily="-108" charset="-128"/>
            </a:endParaRPr>
          </a:p>
        </p:txBody>
      </p:sp>
      <p:sp>
        <p:nvSpPr>
          <p:cNvPr id="5" name="Title 4"/>
          <p:cNvSpPr>
            <a:spLocks noGrp="1"/>
          </p:cNvSpPr>
          <p:nvPr>
            <p:ph type="title"/>
          </p:nvPr>
        </p:nvSpPr>
        <p:spPr>
          <a:xfrm>
            <a:off x="0" y="457200"/>
            <a:ext cx="9144000" cy="381000"/>
          </a:xfrm>
        </p:spPr>
        <p:txBody>
          <a:bodyPr/>
          <a:lstStyle/>
          <a:p>
            <a:r>
              <a:rPr lang="en-US" b="1" dirty="0"/>
              <a:t>10 year goal: Integrate high-performance core + metal </a:t>
            </a:r>
            <a:r>
              <a:rPr lang="en-US" b="1" dirty="0" smtClean="0"/>
              <a:t>walls</a:t>
            </a:r>
            <a:endParaRPr lang="en-US" b="1" dirty="0"/>
          </a:p>
        </p:txBody>
      </p:sp>
      <p:sp>
        <p:nvSpPr>
          <p:cNvPr id="26" name="Title 1"/>
          <p:cNvSpPr txBox="1">
            <a:spLocks/>
          </p:cNvSpPr>
          <p:nvPr/>
        </p:nvSpPr>
        <p:spPr bwMode="auto">
          <a:xfrm>
            <a:off x="0" y="38100"/>
            <a:ext cx="9144000" cy="419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r>
              <a:rPr lang="en-US" i="0" kern="0" dirty="0" smtClean="0">
                <a:solidFill>
                  <a:schemeClr val="tx1"/>
                </a:solidFill>
                <a:latin typeface="+mn-lt"/>
              </a:rPr>
              <a:t>  NSTX-U 5 year goal: Establish ST-FNSF physics/scenarios</a:t>
            </a:r>
            <a:endParaRPr lang="en-US" i="0" kern="0" dirty="0">
              <a:solidFill>
                <a:schemeClr val="tx1"/>
              </a:solidFill>
              <a:latin typeface="+mn-lt"/>
            </a:endParaRPr>
          </a:p>
        </p:txBody>
      </p:sp>
      <p:sp>
        <p:nvSpPr>
          <p:cNvPr id="28" name="Pentagon 27"/>
          <p:cNvSpPr/>
          <p:nvPr/>
        </p:nvSpPr>
        <p:spPr bwMode="auto">
          <a:xfrm>
            <a:off x="76198" y="5610225"/>
            <a:ext cx="4343402" cy="838200"/>
          </a:xfrm>
          <a:prstGeom prst="homePlate">
            <a:avLst>
              <a:gd name="adj"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45720" tIns="0" rIns="0" bIns="0" numCol="1" rtlCol="0" anchor="ctr" anchorCtr="0" compatLnSpc="1">
            <a:prstTxWarp prst="textNoShape">
              <a:avLst/>
            </a:prstTxWarp>
          </a:bodyPr>
          <a:lstStyle/>
          <a:p>
            <a:pPr marL="115888" marR="0" indent="-115888" defTabSz="914400" rtl="0" eaLnBrk="1" fontAlgn="base" latinLnBrk="0" hangingPunct="1">
              <a:spcBef>
                <a:spcPct val="20000"/>
              </a:spcBef>
              <a:spcAft>
                <a:spcPct val="0"/>
              </a:spcAft>
              <a:buClrTx/>
              <a:buSzTx/>
              <a:buFont typeface="Arial" panose="020B0604020202020204" pitchFamily="34" charset="0"/>
              <a:buChar char="•"/>
              <a:tabLst/>
            </a:pPr>
            <a:r>
              <a:rPr lang="en-US" sz="2000" b="1" i="0" dirty="0" smtClean="0">
                <a:latin typeface="Arial Narrow" panose="020B0606020202030204" pitchFamily="34" charset="0"/>
              </a:rPr>
              <a:t>Lower A or higher A?</a:t>
            </a:r>
          </a:p>
          <a:p>
            <a:pPr marL="115888" marR="0" indent="-115888" defTabSz="914400" rtl="0" eaLnBrk="1" fontAlgn="base" latinLnBrk="0" hangingPunct="1">
              <a:spcBef>
                <a:spcPct val="20000"/>
              </a:spcBef>
              <a:spcAft>
                <a:spcPct val="0"/>
              </a:spcAft>
              <a:buClrTx/>
              <a:buSzTx/>
              <a:buFont typeface="Arial" panose="020B0604020202020204" pitchFamily="34" charset="0"/>
              <a:buChar char="•"/>
              <a:tabLst/>
            </a:pPr>
            <a:r>
              <a:rPr lang="en-US" sz="2000" b="1" i="0" dirty="0" smtClean="0">
                <a:latin typeface="Arial Narrow" panose="020B0606020202030204" pitchFamily="34" charset="0"/>
              </a:rPr>
              <a:t>Standard, snowflake, </a:t>
            </a:r>
            <a:r>
              <a:rPr lang="en-US" sz="2000" b="1" i="0" dirty="0">
                <a:latin typeface="Arial Narrow" panose="020B0606020202030204" pitchFamily="34" charset="0"/>
              </a:rPr>
              <a:t>S</a:t>
            </a:r>
            <a:r>
              <a:rPr lang="en-US" sz="2000" b="1" i="0" dirty="0" smtClean="0">
                <a:latin typeface="Arial Narrow" panose="020B0606020202030204" pitchFamily="34" charset="0"/>
              </a:rPr>
              <a:t>uper-X (MAST-U)?</a:t>
            </a:r>
            <a:endParaRPr lang="en-US" sz="2000" b="1" i="0" dirty="0">
              <a:latin typeface="Arial Narrow" panose="020B0606020202030204" pitchFamily="34" charset="0"/>
            </a:endParaRPr>
          </a:p>
        </p:txBody>
      </p:sp>
      <p:sp>
        <p:nvSpPr>
          <p:cNvPr id="31" name="Pentagon 30"/>
          <p:cNvSpPr/>
          <p:nvPr/>
        </p:nvSpPr>
        <p:spPr bwMode="auto">
          <a:xfrm>
            <a:off x="75558" y="4836527"/>
            <a:ext cx="4344044" cy="773698"/>
          </a:xfrm>
          <a:prstGeom prst="homePlate">
            <a:avLst>
              <a:gd name="adj" fmla="val 0"/>
            </a:avLst>
          </a:prstGeom>
          <a:solidFill>
            <a:srgbClr val="D0DEF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lnSpc>
                <a:spcPct val="80000"/>
              </a:lnSpc>
              <a:spcBef>
                <a:spcPct val="20000"/>
              </a:spcBef>
              <a:defRPr/>
            </a:pPr>
            <a:r>
              <a:rPr lang="en-US" sz="2400" b="1" i="0" dirty="0" smtClean="0">
                <a:latin typeface="Arial Narrow" panose="020B0606020202030204" pitchFamily="34" charset="0"/>
                <a:ea typeface="ＭＳ Ｐゴシック" pitchFamily="-108" charset="-128"/>
              </a:rPr>
              <a:t>Inform choice of </a:t>
            </a:r>
          </a:p>
          <a:p>
            <a:pPr algn="ctr">
              <a:lnSpc>
                <a:spcPct val="80000"/>
              </a:lnSpc>
              <a:spcBef>
                <a:spcPct val="20000"/>
              </a:spcBef>
              <a:defRPr/>
            </a:pPr>
            <a:r>
              <a:rPr lang="en-US" sz="2400" b="1" i="0" dirty="0" smtClean="0">
                <a:latin typeface="Arial Narrow" panose="020B0606020202030204" pitchFamily="34" charset="0"/>
                <a:ea typeface="ＭＳ Ｐゴシック" pitchFamily="-108" charset="-128"/>
              </a:rPr>
              <a:t>FNSF configuration:</a:t>
            </a:r>
          </a:p>
        </p:txBody>
      </p:sp>
      <p:grpSp>
        <p:nvGrpSpPr>
          <p:cNvPr id="4" name="Group 3"/>
          <p:cNvGrpSpPr/>
          <p:nvPr/>
        </p:nvGrpSpPr>
        <p:grpSpPr>
          <a:xfrm>
            <a:off x="76199" y="1856740"/>
            <a:ext cx="4343402" cy="2915285"/>
            <a:chOff x="76199" y="2266315"/>
            <a:chExt cx="4343402" cy="2915285"/>
          </a:xfrm>
        </p:grpSpPr>
        <p:sp>
          <p:nvSpPr>
            <p:cNvPr id="2" name="Down Arrow 1"/>
            <p:cNvSpPr/>
            <p:nvPr/>
          </p:nvSpPr>
          <p:spPr bwMode="auto">
            <a:xfrm>
              <a:off x="838200" y="4495800"/>
              <a:ext cx="2743200" cy="685800"/>
            </a:xfrm>
            <a:prstGeom prst="downArrow">
              <a:avLst>
                <a:gd name="adj1" fmla="val 85897"/>
                <a:gd name="adj2" fmla="val 64814"/>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smtClean="0">
                <a:ln>
                  <a:noFill/>
                </a:ln>
                <a:solidFill>
                  <a:srgbClr val="1822CD"/>
                </a:solidFill>
                <a:effectLst/>
                <a:latin typeface="Helvetica" pitchFamily="-128" charset="0"/>
              </a:endParaRPr>
            </a:p>
          </p:txBody>
        </p:sp>
        <p:sp>
          <p:nvSpPr>
            <p:cNvPr id="34" name="Pentagon 33"/>
            <p:cNvSpPr/>
            <p:nvPr/>
          </p:nvSpPr>
          <p:spPr bwMode="auto">
            <a:xfrm>
              <a:off x="76840" y="2743200"/>
              <a:ext cx="4342760" cy="1905000"/>
            </a:xfrm>
            <a:prstGeom prst="homePlate">
              <a:avLst>
                <a:gd name="adj"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45720" tIns="0" rIns="0" bIns="0" numCol="1" rtlCol="0" anchor="ctr" anchorCtr="0" compatLnSpc="1">
              <a:prstTxWarp prst="textNoShape">
                <a:avLst/>
              </a:prstTxWarp>
            </a:bodyPr>
            <a:lstStyle/>
            <a:p>
              <a:pPr marL="115888" marR="0" indent="-115888" defTabSz="914400" rtl="0" eaLnBrk="1" fontAlgn="base" latinLnBrk="0" hangingPunct="1">
                <a:spcBef>
                  <a:spcPct val="20000"/>
                </a:spcBef>
                <a:spcAft>
                  <a:spcPct val="0"/>
                </a:spcAft>
                <a:buClrTx/>
                <a:buSzTx/>
                <a:buFont typeface="Arial" panose="020B0604020202020204" pitchFamily="34" charset="0"/>
                <a:buChar char="•"/>
                <a:tabLst/>
              </a:pPr>
              <a:r>
                <a:rPr lang="en-US" sz="2000" b="1" i="0" dirty="0" smtClean="0">
                  <a:latin typeface="Arial Narrow" panose="020B0606020202030204" pitchFamily="34" charset="0"/>
                </a:rPr>
                <a:t>Non-inductive start-up, ramp-up</a:t>
              </a:r>
            </a:p>
            <a:p>
              <a:pPr marL="115888" indent="-115888" fontAlgn="base">
                <a:spcBef>
                  <a:spcPct val="20000"/>
                </a:spcBef>
                <a:spcAft>
                  <a:spcPct val="0"/>
                </a:spcAft>
                <a:buFont typeface="Arial" panose="020B0604020202020204" pitchFamily="34" charset="0"/>
                <a:buChar char="•"/>
              </a:pPr>
              <a:r>
                <a:rPr lang="en-US" sz="2000" b="1" i="0" dirty="0">
                  <a:latin typeface="Arial Narrow" panose="020B0606020202030204" pitchFamily="34" charset="0"/>
                </a:rPr>
                <a:t>C</a:t>
              </a:r>
              <a:r>
                <a:rPr lang="en-US" sz="2000" b="1" i="0" dirty="0" smtClean="0">
                  <a:latin typeface="Arial Narrow" panose="020B0606020202030204" pitchFamily="34" charset="0"/>
                </a:rPr>
                <a:t>onfinement vs. </a:t>
              </a:r>
              <a:r>
                <a:rPr lang="en-US" sz="2000" b="1" i="0" dirty="0" smtClean="0">
                  <a:latin typeface="Symbol" panose="05050102010706020507" pitchFamily="18" charset="2"/>
                </a:rPr>
                <a:t>b</a:t>
              </a:r>
              <a:r>
                <a:rPr lang="en-US" sz="2000" b="1" i="0" baseline="-25000" dirty="0" smtClean="0">
                  <a:latin typeface="Arial Narrow" panose="020B0606020202030204" pitchFamily="34" charset="0"/>
                </a:rPr>
                <a:t> </a:t>
              </a:r>
              <a:r>
                <a:rPr lang="en-US" sz="2000" b="1" i="0" dirty="0" smtClean="0">
                  <a:latin typeface="Arial Narrow" panose="020B0606020202030204" pitchFamily="34" charset="0"/>
                </a:rPr>
                <a:t>, </a:t>
              </a:r>
              <a:r>
                <a:rPr lang="en-US" sz="2000" b="1" i="0" dirty="0" err="1" smtClean="0">
                  <a:latin typeface="Arial Narrow" panose="020B0606020202030204" pitchFamily="34" charset="0"/>
                </a:rPr>
                <a:t>collisionality</a:t>
              </a:r>
              <a:endParaRPr lang="en-US" sz="2000" b="1" i="0" dirty="0" smtClean="0">
                <a:latin typeface="Arial Narrow" panose="020B0606020202030204" pitchFamily="34" charset="0"/>
              </a:endParaRPr>
            </a:p>
            <a:p>
              <a:pPr marL="115888" indent="-115888" fontAlgn="base">
                <a:spcBef>
                  <a:spcPct val="20000"/>
                </a:spcBef>
                <a:spcAft>
                  <a:spcPct val="0"/>
                </a:spcAft>
                <a:buFont typeface="Arial" panose="020B0604020202020204" pitchFamily="34" charset="0"/>
                <a:buChar char="•"/>
              </a:pPr>
              <a:r>
                <a:rPr lang="en-US" sz="2000" b="1" i="0" dirty="0" smtClean="0">
                  <a:latin typeface="Arial Narrow" panose="020B0606020202030204" pitchFamily="34" charset="0"/>
                </a:rPr>
                <a:t>Sustain high </a:t>
              </a:r>
              <a:r>
                <a:rPr lang="en-US" sz="2000" b="1" i="0" dirty="0" smtClean="0">
                  <a:latin typeface="Symbol" panose="05050102010706020507" pitchFamily="18" charset="2"/>
                </a:rPr>
                <a:t>b</a:t>
              </a:r>
              <a:r>
                <a:rPr lang="en-US" sz="2000" b="1" i="0" dirty="0" smtClean="0">
                  <a:latin typeface="Arial Narrow" panose="020B0606020202030204" pitchFamily="34" charset="0"/>
                </a:rPr>
                <a:t> with advanced control</a:t>
              </a:r>
              <a:endParaRPr lang="en-US" sz="2000" b="1" i="0" dirty="0">
                <a:latin typeface="Arial Narrow" panose="020B0606020202030204" pitchFamily="34" charset="0"/>
              </a:endParaRPr>
            </a:p>
            <a:p>
              <a:pPr marL="115888" indent="-115888" fontAlgn="base">
                <a:spcBef>
                  <a:spcPct val="20000"/>
                </a:spcBef>
                <a:spcAft>
                  <a:spcPct val="0"/>
                </a:spcAft>
                <a:buFont typeface="Arial" panose="020B0604020202020204" pitchFamily="34" charset="0"/>
                <a:buChar char="•"/>
              </a:pPr>
              <a:r>
                <a:rPr lang="en-US" sz="2000" b="1" i="0" dirty="0" smtClean="0">
                  <a:latin typeface="Arial Narrow" panose="020B0606020202030204" pitchFamily="34" charset="0"/>
                </a:rPr>
                <a:t>Mitigate </a:t>
              </a:r>
              <a:r>
                <a:rPr lang="en-US" sz="2000" b="1" i="0" dirty="0">
                  <a:latin typeface="Arial Narrow" panose="020B0606020202030204" pitchFamily="34" charset="0"/>
                </a:rPr>
                <a:t>high </a:t>
              </a:r>
              <a:r>
                <a:rPr lang="en-US" sz="2000" b="1" i="0" dirty="0" smtClean="0">
                  <a:latin typeface="Arial Narrow" panose="020B0606020202030204" pitchFamily="34" charset="0"/>
                </a:rPr>
                <a:t>heat fluxes</a:t>
              </a:r>
            </a:p>
            <a:p>
              <a:pPr marL="115888" indent="-115888" fontAlgn="base">
                <a:spcBef>
                  <a:spcPct val="20000"/>
                </a:spcBef>
                <a:spcAft>
                  <a:spcPct val="0"/>
                </a:spcAft>
                <a:buFont typeface="Arial" panose="020B0604020202020204" pitchFamily="34" charset="0"/>
                <a:buChar char="•"/>
              </a:pPr>
              <a:r>
                <a:rPr lang="en-US" sz="2000" b="1" i="0" dirty="0" smtClean="0">
                  <a:latin typeface="Arial Narrow" panose="020B0606020202030204" pitchFamily="34" charset="0"/>
                </a:rPr>
                <a:t>Test high-Z </a:t>
              </a:r>
              <a:r>
                <a:rPr lang="en-US" sz="2000" b="1" i="0" dirty="0" err="1" smtClean="0">
                  <a:latin typeface="Arial Narrow" panose="020B0606020202030204" pitchFamily="34" charset="0"/>
                </a:rPr>
                <a:t>divertor</a:t>
              </a:r>
              <a:r>
                <a:rPr lang="en-US" sz="2000" b="1" i="0" dirty="0" smtClean="0">
                  <a:latin typeface="Arial Narrow" panose="020B0606020202030204" pitchFamily="34" charset="0"/>
                </a:rPr>
                <a:t>, Li vapor shielding</a:t>
              </a:r>
              <a:endParaRPr lang="en-US" sz="2000" b="1" i="0" dirty="0">
                <a:latin typeface="Arial Narrow" panose="020B0606020202030204" pitchFamily="34" charset="0"/>
              </a:endParaRPr>
            </a:p>
          </p:txBody>
        </p:sp>
        <p:sp>
          <p:nvSpPr>
            <p:cNvPr id="35" name="Pentagon 34"/>
            <p:cNvSpPr/>
            <p:nvPr/>
          </p:nvSpPr>
          <p:spPr bwMode="auto">
            <a:xfrm>
              <a:off x="76199" y="2266315"/>
              <a:ext cx="4343402" cy="470047"/>
            </a:xfrm>
            <a:prstGeom prst="homePlate">
              <a:avLst>
                <a:gd name="adj" fmla="val 0"/>
              </a:avLst>
            </a:prstGeom>
            <a:solidFill>
              <a:srgbClr val="D0DEF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spcBef>
                  <a:spcPct val="20000"/>
                </a:spcBef>
                <a:defRPr/>
              </a:pPr>
              <a:r>
                <a:rPr lang="en-US" sz="2400" b="1" i="0" dirty="0" smtClean="0">
                  <a:latin typeface="Arial Narrow" panose="020B0606020202030204" pitchFamily="34" charset="0"/>
                  <a:ea typeface="ＭＳ Ｐゴシック" pitchFamily="-108" charset="-128"/>
                </a:rPr>
                <a:t>Establish ST physics / scenarios:</a:t>
              </a:r>
            </a:p>
          </p:txBody>
        </p:sp>
      </p:grpSp>
      <p:grpSp>
        <p:nvGrpSpPr>
          <p:cNvPr id="10" name="Group 9"/>
          <p:cNvGrpSpPr/>
          <p:nvPr/>
        </p:nvGrpSpPr>
        <p:grpSpPr>
          <a:xfrm>
            <a:off x="4419600" y="1343025"/>
            <a:ext cx="4648201" cy="5105400"/>
            <a:chOff x="4419600" y="1295400"/>
            <a:chExt cx="4648201" cy="5105400"/>
          </a:xfrm>
        </p:grpSpPr>
        <p:sp>
          <p:nvSpPr>
            <p:cNvPr id="44" name="Pentagon 43"/>
            <p:cNvSpPr/>
            <p:nvPr/>
          </p:nvSpPr>
          <p:spPr bwMode="auto">
            <a:xfrm>
              <a:off x="4724400" y="5562600"/>
              <a:ext cx="4343401" cy="838200"/>
            </a:xfrm>
            <a:prstGeom prst="homePlate">
              <a:avLst>
                <a:gd name="adj"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45720" tIns="0" rIns="0" bIns="0" numCol="1" rtlCol="0" anchor="ctr" anchorCtr="0" compatLnSpc="1">
              <a:prstTxWarp prst="textNoShape">
                <a:avLst/>
              </a:prstTxWarp>
            </a:bodyPr>
            <a:lstStyle/>
            <a:p>
              <a:pPr marL="115888" marR="0" indent="-115888" defTabSz="914400" rtl="0" eaLnBrk="1" fontAlgn="base" latinLnBrk="0" hangingPunct="1">
                <a:spcBef>
                  <a:spcPct val="20000"/>
                </a:spcBef>
                <a:spcAft>
                  <a:spcPct val="0"/>
                </a:spcAft>
                <a:buClrTx/>
                <a:buSzTx/>
                <a:buFont typeface="Arial" panose="020B0604020202020204" pitchFamily="34" charset="0"/>
                <a:buChar char="•"/>
                <a:tabLst/>
              </a:pPr>
              <a:r>
                <a:rPr lang="en-US" sz="2000" b="1" i="0" dirty="0" smtClean="0">
                  <a:latin typeface="Arial Narrow" panose="020B0606020202030204" pitchFamily="34" charset="0"/>
                </a:rPr>
                <a:t>High-Z acceptable?  or need high-Z + Li?</a:t>
              </a:r>
            </a:p>
            <a:p>
              <a:pPr marL="115888" marR="0" indent="-115888" defTabSz="914400" rtl="0" eaLnBrk="1" fontAlgn="base" latinLnBrk="0" hangingPunct="1">
                <a:spcBef>
                  <a:spcPct val="20000"/>
                </a:spcBef>
                <a:spcAft>
                  <a:spcPct val="0"/>
                </a:spcAft>
                <a:buClrTx/>
                <a:buSzTx/>
                <a:buFont typeface="Arial" panose="020B0604020202020204" pitchFamily="34" charset="0"/>
                <a:buChar char="•"/>
                <a:tabLst/>
              </a:pPr>
              <a:r>
                <a:rPr lang="en-US" sz="2000" b="1" i="0" dirty="0" smtClean="0">
                  <a:latin typeface="Arial Narrow" panose="020B0606020202030204" pitchFamily="34" charset="0"/>
                </a:rPr>
                <a:t>Assess for both </a:t>
              </a:r>
              <a:r>
                <a:rPr lang="en-US" sz="2000" b="1" i="0" dirty="0" err="1" smtClean="0">
                  <a:latin typeface="Arial Narrow" panose="020B0606020202030204" pitchFamily="34" charset="0"/>
                </a:rPr>
                <a:t>divertor</a:t>
              </a:r>
              <a:r>
                <a:rPr lang="en-US" sz="2000" b="1" i="0" dirty="0" smtClean="0">
                  <a:latin typeface="Arial Narrow" panose="020B0606020202030204" pitchFamily="34" charset="0"/>
                </a:rPr>
                <a:t> and first-wall</a:t>
              </a:r>
              <a:endParaRPr lang="en-US" sz="2000" b="1" i="0" dirty="0">
                <a:latin typeface="Arial Narrow" panose="020B0606020202030204" pitchFamily="34" charset="0"/>
              </a:endParaRPr>
            </a:p>
          </p:txBody>
        </p:sp>
        <p:sp>
          <p:nvSpPr>
            <p:cNvPr id="45" name="Pentagon 44"/>
            <p:cNvSpPr/>
            <p:nvPr/>
          </p:nvSpPr>
          <p:spPr bwMode="auto">
            <a:xfrm>
              <a:off x="4724400" y="4788902"/>
              <a:ext cx="4343401" cy="773698"/>
            </a:xfrm>
            <a:prstGeom prst="homePlate">
              <a:avLst>
                <a:gd name="adj" fmla="val 0"/>
              </a:avLst>
            </a:prstGeom>
            <a:solidFill>
              <a:srgbClr val="FFCCC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lnSpc>
                  <a:spcPct val="80000"/>
                </a:lnSpc>
                <a:spcBef>
                  <a:spcPct val="20000"/>
                </a:spcBef>
                <a:defRPr/>
              </a:pPr>
              <a:r>
                <a:rPr lang="en-US" sz="2400" b="1" i="0" dirty="0" smtClean="0">
                  <a:latin typeface="Arial Narrow" panose="020B0606020202030204" pitchFamily="34" charset="0"/>
                  <a:ea typeface="ＭＳ Ｐゴシック" pitchFamily="-108" charset="-128"/>
                </a:rPr>
                <a:t>Inform choice of FNSF / DEMO</a:t>
              </a:r>
            </a:p>
            <a:p>
              <a:pPr algn="ctr">
                <a:lnSpc>
                  <a:spcPct val="80000"/>
                </a:lnSpc>
                <a:spcBef>
                  <a:spcPct val="20000"/>
                </a:spcBef>
                <a:defRPr/>
              </a:pPr>
              <a:r>
                <a:rPr lang="en-US" sz="2400" b="1" i="0" dirty="0" smtClean="0">
                  <a:latin typeface="Arial Narrow" panose="020B0606020202030204" pitchFamily="34" charset="0"/>
                  <a:ea typeface="ＭＳ Ｐゴシック" pitchFamily="-108" charset="-128"/>
                </a:rPr>
                <a:t>plasma facing materials:</a:t>
              </a:r>
            </a:p>
          </p:txBody>
        </p:sp>
        <p:sp>
          <p:nvSpPr>
            <p:cNvPr id="51" name="Down Arrow 50"/>
            <p:cNvSpPr/>
            <p:nvPr/>
          </p:nvSpPr>
          <p:spPr bwMode="auto">
            <a:xfrm rot="16200000">
              <a:off x="3381058" y="2847656"/>
              <a:ext cx="2381885" cy="304802"/>
            </a:xfrm>
            <a:prstGeom prst="downArrow">
              <a:avLst>
                <a:gd name="adj1" fmla="val 100000"/>
                <a:gd name="adj2" fmla="val 54730"/>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smtClean="0">
                <a:ln>
                  <a:noFill/>
                </a:ln>
                <a:solidFill>
                  <a:srgbClr val="1822CD"/>
                </a:solidFill>
                <a:effectLst/>
                <a:latin typeface="Helvetica" pitchFamily="-128" charset="0"/>
              </a:endParaRPr>
            </a:p>
          </p:txBody>
        </p:sp>
        <p:sp>
          <p:nvSpPr>
            <p:cNvPr id="52" name="Pentagon 51"/>
            <p:cNvSpPr/>
            <p:nvPr/>
          </p:nvSpPr>
          <p:spPr bwMode="auto">
            <a:xfrm>
              <a:off x="4724400" y="1295400"/>
              <a:ext cx="4343400" cy="381000"/>
            </a:xfrm>
            <a:prstGeom prst="homePlate">
              <a:avLst>
                <a:gd name="adj" fmla="val 0"/>
              </a:avLst>
            </a:prstGeom>
            <a:solidFill>
              <a:srgbClr val="FFCCC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spcBef>
                  <a:spcPct val="20000"/>
                </a:spcBef>
                <a:defRPr/>
              </a:pPr>
              <a:r>
                <a:rPr lang="en-US" sz="2400" b="1" i="0" dirty="0" smtClean="0">
                  <a:ea typeface="ＭＳ Ｐゴシック" pitchFamily="-108" charset="-128"/>
                </a:rPr>
                <a:t>2020-2024</a:t>
              </a:r>
              <a:endParaRPr lang="en-US" sz="2400" b="1" i="0" dirty="0">
                <a:ea typeface="ＭＳ Ｐゴシック" pitchFamily="-108" charset="-128"/>
              </a:endParaRPr>
            </a:p>
          </p:txBody>
        </p:sp>
        <p:grpSp>
          <p:nvGrpSpPr>
            <p:cNvPr id="53" name="Group 52"/>
            <p:cNvGrpSpPr/>
            <p:nvPr/>
          </p:nvGrpSpPr>
          <p:grpSpPr>
            <a:xfrm>
              <a:off x="4724400" y="1809115"/>
              <a:ext cx="4343400" cy="2915285"/>
              <a:chOff x="228601" y="2266315"/>
              <a:chExt cx="4343400" cy="2915285"/>
            </a:xfrm>
          </p:grpSpPr>
          <p:sp>
            <p:nvSpPr>
              <p:cNvPr id="54" name="Down Arrow 53"/>
              <p:cNvSpPr/>
              <p:nvPr/>
            </p:nvSpPr>
            <p:spPr bwMode="auto">
              <a:xfrm>
                <a:off x="990601" y="4495800"/>
                <a:ext cx="2743200" cy="685800"/>
              </a:xfrm>
              <a:prstGeom prst="downArrow">
                <a:avLst>
                  <a:gd name="adj1" fmla="val 85897"/>
                  <a:gd name="adj2" fmla="val 64814"/>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smtClean="0">
                  <a:ln>
                    <a:noFill/>
                  </a:ln>
                  <a:solidFill>
                    <a:srgbClr val="1822CD"/>
                  </a:solidFill>
                  <a:effectLst/>
                  <a:latin typeface="Helvetica" pitchFamily="-128" charset="0"/>
                </a:endParaRPr>
              </a:p>
            </p:txBody>
          </p:sp>
          <p:sp>
            <p:nvSpPr>
              <p:cNvPr id="55" name="Pentagon 54"/>
              <p:cNvSpPr/>
              <p:nvPr/>
            </p:nvSpPr>
            <p:spPr bwMode="auto">
              <a:xfrm>
                <a:off x="228601" y="2743200"/>
                <a:ext cx="4343400" cy="1905000"/>
              </a:xfrm>
              <a:prstGeom prst="homePlate">
                <a:avLst>
                  <a:gd name="adj"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45720" tIns="0" rIns="0" bIns="0" numCol="1" rtlCol="0" anchor="ctr" anchorCtr="0" compatLnSpc="1">
                <a:prstTxWarp prst="textNoShape">
                  <a:avLst/>
                </a:prstTxWarp>
              </a:bodyPr>
              <a:lstStyle/>
              <a:p>
                <a:pPr marL="115888" indent="-115888" fontAlgn="base">
                  <a:spcBef>
                    <a:spcPct val="20000"/>
                  </a:spcBef>
                  <a:spcAft>
                    <a:spcPct val="0"/>
                  </a:spcAft>
                  <a:buFont typeface="Arial" panose="020B0604020202020204" pitchFamily="34" charset="0"/>
                  <a:buChar char="•"/>
                </a:pPr>
                <a:r>
                  <a:rPr lang="en-US" sz="2000" b="1" i="0" dirty="0" smtClean="0">
                    <a:latin typeface="Arial Narrow" panose="020B0606020202030204" pitchFamily="34" charset="0"/>
                  </a:rPr>
                  <a:t>Convert all PFCs from C to high-Z</a:t>
                </a:r>
              </a:p>
              <a:p>
                <a:pPr marL="115888" indent="-115888" fontAlgn="base">
                  <a:spcBef>
                    <a:spcPct val="20000"/>
                  </a:spcBef>
                  <a:spcAft>
                    <a:spcPct val="0"/>
                  </a:spcAft>
                  <a:buFont typeface="Arial" panose="020B0604020202020204" pitchFamily="34" charset="0"/>
                  <a:buChar char="•"/>
                </a:pPr>
                <a:r>
                  <a:rPr lang="en-US" sz="2000" b="1" i="0" dirty="0">
                    <a:latin typeface="Arial Narrow" panose="020B0606020202030204" pitchFamily="34" charset="0"/>
                  </a:rPr>
                  <a:t>S</a:t>
                </a:r>
                <a:r>
                  <a:rPr lang="en-US" sz="2000" b="1" i="0" dirty="0" smtClean="0">
                    <a:latin typeface="Arial Narrow" panose="020B0606020202030204" pitchFamily="34" charset="0"/>
                  </a:rPr>
                  <a:t>tatic </a:t>
                </a:r>
                <a:r>
                  <a:rPr lang="en-US" sz="2000" b="1" i="0" dirty="0" smtClean="0">
                    <a:latin typeface="Arial Narrow" panose="020B0606020202030204" pitchFamily="34" charset="0"/>
                    <a:sym typeface="Wingdings" panose="05000000000000000000" pitchFamily="2" charset="2"/>
                  </a:rPr>
                  <a:t> f</a:t>
                </a:r>
                <a:r>
                  <a:rPr lang="en-US" sz="2000" b="1" i="0" dirty="0" smtClean="0">
                    <a:latin typeface="Arial Narrow" panose="020B0606020202030204" pitchFamily="34" charset="0"/>
                  </a:rPr>
                  <a:t>lowing Li </a:t>
                </a:r>
                <a:r>
                  <a:rPr lang="en-US" sz="2000" b="1" i="0" dirty="0" err="1" smtClean="0">
                    <a:latin typeface="Arial Narrow" panose="020B0606020202030204" pitchFamily="34" charset="0"/>
                  </a:rPr>
                  <a:t>divertor</a:t>
                </a:r>
                <a:r>
                  <a:rPr lang="en-US" sz="2000" b="1" i="0" dirty="0" smtClean="0">
                    <a:latin typeface="Arial Narrow" panose="020B0606020202030204" pitchFamily="34" charset="0"/>
                  </a:rPr>
                  <a:t> module(s), full </a:t>
                </a:r>
                <a:r>
                  <a:rPr lang="en-US" sz="2000" b="1" i="0" dirty="0" err="1" smtClean="0">
                    <a:latin typeface="Arial Narrow" panose="020B0606020202030204" pitchFamily="34" charset="0"/>
                  </a:rPr>
                  <a:t>toroidal</a:t>
                </a:r>
                <a:r>
                  <a:rPr lang="en-US" sz="2000" b="1" i="0" dirty="0" smtClean="0">
                    <a:latin typeface="Arial Narrow" panose="020B0606020202030204" pitchFamily="34" charset="0"/>
                  </a:rPr>
                  <a:t> flowing Li </a:t>
                </a:r>
                <a:r>
                  <a:rPr lang="en-US" sz="2000" b="1" i="0" dirty="0" err="1" smtClean="0">
                    <a:latin typeface="Arial Narrow" panose="020B0606020202030204" pitchFamily="34" charset="0"/>
                  </a:rPr>
                  <a:t>divertor</a:t>
                </a:r>
                <a:r>
                  <a:rPr lang="en-US" sz="2000" b="1" i="0" dirty="0" smtClean="0">
                    <a:latin typeface="Arial Narrow" panose="020B0606020202030204" pitchFamily="34" charset="0"/>
                  </a:rPr>
                  <a:t>, high </a:t>
                </a:r>
                <a:r>
                  <a:rPr lang="en-US" sz="2000" b="1" i="0" dirty="0" err="1" smtClean="0">
                    <a:latin typeface="Arial Narrow" panose="020B0606020202030204" pitchFamily="34" charset="0"/>
                  </a:rPr>
                  <a:t>T</a:t>
                </a:r>
                <a:r>
                  <a:rPr lang="en-US" sz="2000" b="1" i="0" baseline="-25000" dirty="0" err="1" smtClean="0">
                    <a:latin typeface="Arial Narrow" panose="020B0606020202030204" pitchFamily="34" charset="0"/>
                  </a:rPr>
                  <a:t>wall</a:t>
                </a:r>
                <a:endParaRPr lang="en-US" sz="2000" b="1" i="0" baseline="-25000" dirty="0" smtClean="0">
                  <a:latin typeface="Arial Narrow" panose="020B0606020202030204" pitchFamily="34" charset="0"/>
                </a:endParaRPr>
              </a:p>
              <a:p>
                <a:pPr marL="115888" indent="-115888" fontAlgn="base">
                  <a:spcBef>
                    <a:spcPct val="20000"/>
                  </a:spcBef>
                  <a:spcAft>
                    <a:spcPct val="0"/>
                  </a:spcAft>
                  <a:buFont typeface="Arial" panose="020B0604020202020204" pitchFamily="34" charset="0"/>
                  <a:buChar char="•"/>
                </a:pPr>
                <a:r>
                  <a:rPr lang="en-US" sz="2000" b="1" i="0" dirty="0" smtClean="0">
                    <a:latin typeface="Arial Narrow" panose="020B0606020202030204" pitchFamily="34" charset="0"/>
                  </a:rPr>
                  <a:t>5s </a:t>
                </a:r>
                <a:r>
                  <a:rPr lang="en-US" sz="2000" b="1" i="0" dirty="0" smtClean="0">
                    <a:latin typeface="Arial Narrow" panose="020B0606020202030204" pitchFamily="34" charset="0"/>
                    <a:sym typeface="Wingdings" panose="05000000000000000000" pitchFamily="2" charset="2"/>
                  </a:rPr>
                  <a:t> </a:t>
                </a:r>
                <a:r>
                  <a:rPr lang="en-US" sz="2000" b="1" i="0" dirty="0" smtClean="0">
                    <a:latin typeface="Arial Narrow" panose="020B0606020202030204" pitchFamily="34" charset="0"/>
                  </a:rPr>
                  <a:t>10-20s for </a:t>
                </a:r>
                <a:r>
                  <a:rPr lang="en-US" sz="2000" b="1" i="0" dirty="0">
                    <a:latin typeface="Arial Narrow" panose="020B0606020202030204" pitchFamily="34" charset="0"/>
                  </a:rPr>
                  <a:t>PFC/LM </a:t>
                </a:r>
                <a:r>
                  <a:rPr lang="en-US" sz="2000" b="1" i="0" dirty="0" smtClean="0">
                    <a:latin typeface="Arial Narrow" panose="020B0606020202030204" pitchFamily="34" charset="0"/>
                  </a:rPr>
                  <a:t>equilibration</a:t>
                </a:r>
              </a:p>
              <a:p>
                <a:pPr marL="115888" indent="-115888" fontAlgn="base">
                  <a:spcBef>
                    <a:spcPct val="20000"/>
                  </a:spcBef>
                  <a:spcAft>
                    <a:spcPct val="0"/>
                  </a:spcAft>
                  <a:buFont typeface="Arial" panose="020B0604020202020204" pitchFamily="34" charset="0"/>
                  <a:buChar char="•"/>
                </a:pPr>
                <a:r>
                  <a:rPr lang="en-US" sz="2000" b="1" i="0" dirty="0">
                    <a:latin typeface="Arial Narrow" panose="020B0606020202030204" pitchFamily="34" charset="0"/>
                  </a:rPr>
                  <a:t>Assess </a:t>
                </a:r>
                <a:r>
                  <a:rPr lang="en-US" sz="2000" b="1" i="0" dirty="0" smtClean="0">
                    <a:latin typeface="Arial Narrow" panose="020B0606020202030204" pitchFamily="34" charset="0"/>
                  </a:rPr>
                  <a:t>ST with high-Z</a:t>
                </a:r>
                <a:r>
                  <a:rPr lang="en-US" sz="2000" b="1" i="0" dirty="0">
                    <a:latin typeface="Arial Narrow" panose="020B0606020202030204" pitchFamily="34" charset="0"/>
                  </a:rPr>
                  <a:t>, high-Z + </a:t>
                </a:r>
                <a:r>
                  <a:rPr lang="en-US" sz="2000" b="1" i="0" dirty="0" smtClean="0">
                    <a:latin typeface="Arial Narrow" panose="020B0606020202030204" pitchFamily="34" charset="0"/>
                  </a:rPr>
                  <a:t>Li</a:t>
                </a:r>
                <a:endParaRPr lang="en-US" sz="2000" b="1" i="0" dirty="0">
                  <a:latin typeface="Arial Narrow" panose="020B0606020202030204" pitchFamily="34" charset="0"/>
                </a:endParaRPr>
              </a:p>
            </p:txBody>
          </p:sp>
          <p:sp>
            <p:nvSpPr>
              <p:cNvPr id="56" name="Pentagon 55"/>
              <p:cNvSpPr/>
              <p:nvPr/>
            </p:nvSpPr>
            <p:spPr bwMode="auto">
              <a:xfrm>
                <a:off x="228601" y="2266315"/>
                <a:ext cx="4343400" cy="470047"/>
              </a:xfrm>
              <a:prstGeom prst="homePlate">
                <a:avLst>
                  <a:gd name="adj" fmla="val 0"/>
                </a:avLst>
              </a:prstGeom>
              <a:solidFill>
                <a:srgbClr val="FFCCCC"/>
              </a:solidFill>
              <a:ln w="19050" cap="flat" cmpd="sng" algn="ctr">
                <a:solidFill>
                  <a:schemeClr val="tx1"/>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bodyPr>
              <a:lstStyle/>
              <a:p>
                <a:pPr algn="ctr">
                  <a:spcBef>
                    <a:spcPct val="20000"/>
                  </a:spcBef>
                  <a:defRPr/>
                </a:pPr>
                <a:r>
                  <a:rPr lang="en-US" sz="2400" b="1" i="0" dirty="0">
                    <a:latin typeface="Arial Narrow" panose="020B0606020202030204" pitchFamily="34" charset="0"/>
                    <a:ea typeface="ＭＳ Ｐゴシック" pitchFamily="-108" charset="-128"/>
                  </a:rPr>
                  <a:t>High-performance + metal walls</a:t>
                </a:r>
              </a:p>
            </p:txBody>
          </p:sp>
        </p:grpSp>
      </p:grpSp>
      <p:sp>
        <p:nvSpPr>
          <p:cNvPr id="22" name="TextBox 21"/>
          <p:cNvSpPr txBox="1"/>
          <p:nvPr/>
        </p:nvSpPr>
        <p:spPr>
          <a:xfrm>
            <a:off x="3505200" y="942201"/>
            <a:ext cx="2082621" cy="276999"/>
          </a:xfrm>
          <a:prstGeom prst="rect">
            <a:avLst/>
          </a:prstGeom>
          <a:noFill/>
        </p:spPr>
        <p:txBody>
          <a:bodyPr wrap="none" rtlCol="0">
            <a:spAutoFit/>
          </a:bodyPr>
          <a:lstStyle/>
          <a:p>
            <a:r>
              <a:rPr lang="en-US" i="0" u="sng" dirty="0">
                <a:solidFill>
                  <a:srgbClr val="FF0000"/>
                </a:solidFill>
              </a:rPr>
              <a:t>P</a:t>
            </a:r>
            <a:r>
              <a:rPr lang="en-US" i="0" u="sng" dirty="0" smtClean="0">
                <a:solidFill>
                  <a:srgbClr val="FF0000"/>
                </a:solidFill>
              </a:rPr>
              <a:t>lan presented at FESAC:</a:t>
            </a:r>
            <a:endParaRPr lang="en-US" i="0" u="sng" dirty="0">
              <a:solidFill>
                <a:srgbClr val="FF0000"/>
              </a:solidFill>
            </a:endParaRPr>
          </a:p>
        </p:txBody>
      </p:sp>
    </p:spTree>
    <p:extLst>
      <p:ext uri="{BB962C8B-B14F-4D97-AF65-F5344CB8AC3E}">
        <p14:creationId xmlns:p14="http://schemas.microsoft.com/office/powerpoint/2010/main" val="39161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nSpc>
                <a:spcPct val="90000"/>
              </a:lnSpc>
            </a:pPr>
            <a:r>
              <a:rPr lang="en-US" sz="2800" b="1" dirty="0" smtClean="0"/>
              <a:t>NSTX-U facility enhancements proposed </a:t>
            </a:r>
            <a:br>
              <a:rPr lang="en-US" sz="2800" b="1" dirty="0" smtClean="0"/>
            </a:br>
            <a:r>
              <a:rPr lang="en-US" sz="2800" b="1" dirty="0" smtClean="0"/>
              <a:t>for 5 year plan support FESAC Tiers/Priorities</a:t>
            </a:r>
            <a:endParaRPr lang="en-US" sz="2800" b="1" dirty="0"/>
          </a:p>
        </p:txBody>
      </p:sp>
      <p:sp>
        <p:nvSpPr>
          <p:cNvPr id="3" name="Content Placeholder 2"/>
          <p:cNvSpPr>
            <a:spLocks noGrp="1"/>
          </p:cNvSpPr>
          <p:nvPr>
            <p:ph idx="1"/>
          </p:nvPr>
        </p:nvSpPr>
        <p:spPr>
          <a:xfrm>
            <a:off x="-1" y="914400"/>
            <a:ext cx="4572001" cy="5724525"/>
          </a:xfrm>
        </p:spPr>
        <p:txBody>
          <a:bodyPr/>
          <a:lstStyle/>
          <a:p>
            <a:pPr marL="233363" indent="-233363"/>
            <a:r>
              <a:rPr lang="en-US" sz="2400" dirty="0" smtClean="0">
                <a:latin typeface="Arial Narrow" pitchFamily="34" charset="0"/>
              </a:rPr>
              <a:t>Improved particle control tools</a:t>
            </a:r>
          </a:p>
          <a:p>
            <a:pPr marL="403225" lvl="1" indent="-174625"/>
            <a:r>
              <a:rPr lang="en-US" sz="1800" dirty="0" smtClean="0">
                <a:latin typeface="Arial" panose="020B0604020202020204" pitchFamily="34" charset="0"/>
                <a:cs typeface="Arial" panose="020B0604020202020204" pitchFamily="34" charset="0"/>
              </a:rPr>
              <a:t>Control D inventory, rapidly trigger ELMs to expel impurities</a:t>
            </a:r>
          </a:p>
          <a:p>
            <a:pPr marL="403225" lvl="1" indent="-174625"/>
            <a:r>
              <a:rPr lang="en-US" sz="1800" dirty="0" smtClean="0">
                <a:latin typeface="Arial" panose="020B0604020202020204" pitchFamily="34" charset="0"/>
                <a:cs typeface="Arial" panose="020B0604020202020204" pitchFamily="34" charset="0"/>
              </a:rPr>
              <a:t>Low </a:t>
            </a:r>
            <a:r>
              <a:rPr lang="en-US" sz="1800" dirty="0" smtClean="0">
                <a:latin typeface="Symbol" panose="05050102010706020507" pitchFamily="18" charset="2"/>
                <a:cs typeface="Arial" panose="020B0604020202020204" pitchFamily="34" charset="0"/>
              </a:rPr>
              <a:t>n</a:t>
            </a:r>
            <a:r>
              <a:rPr lang="en-US" sz="1800" dirty="0" smtClean="0">
                <a:latin typeface="Arial" panose="020B0604020202020204" pitchFamily="34" charset="0"/>
                <a:cs typeface="Arial" panose="020B0604020202020204" pitchFamily="34" charset="0"/>
              </a:rPr>
              <a:t>* to understand ST confinement to support FNSF, validation</a:t>
            </a:r>
          </a:p>
          <a:p>
            <a:endParaRPr lang="en-US" sz="500" dirty="0" smtClean="0">
              <a:latin typeface="Arial Narrow" pitchFamily="34" charset="0"/>
            </a:endParaRPr>
          </a:p>
          <a:p>
            <a:pPr marL="233363" indent="-233363"/>
            <a:r>
              <a:rPr lang="en-US" sz="2400" dirty="0" smtClean="0">
                <a:latin typeface="Arial Narrow" pitchFamily="34" charset="0"/>
              </a:rPr>
              <a:t>Disruption avoidance, mitigation</a:t>
            </a:r>
          </a:p>
          <a:p>
            <a:pPr marL="403225" lvl="1" indent="-174625"/>
            <a:r>
              <a:rPr lang="en-US" sz="1800" dirty="0" smtClean="0">
                <a:latin typeface="Arial" panose="020B0604020202020204" pitchFamily="34" charset="0"/>
                <a:cs typeface="Arial" panose="020B0604020202020204" pitchFamily="34" charset="0"/>
              </a:rPr>
              <a:t>Massive gas injection, detect halos, disruptions, control </a:t>
            </a:r>
            <a:r>
              <a:rPr lang="en-US" sz="1800" dirty="0" err="1" smtClean="0">
                <a:latin typeface="Arial" panose="020B0604020202020204" pitchFamily="34" charset="0"/>
                <a:cs typeface="Arial" panose="020B0604020202020204" pitchFamily="34" charset="0"/>
              </a:rPr>
              <a:t>v</a:t>
            </a:r>
            <a:r>
              <a:rPr lang="en-US" sz="1800" baseline="-25000" dirty="0" err="1" smtClean="0">
                <a:latin typeface="Symbol" panose="05050102010706020507" pitchFamily="18" charset="2"/>
                <a:cs typeface="Arial" panose="020B0604020202020204" pitchFamily="34" charset="0"/>
              </a:rPr>
              <a:t>f</a:t>
            </a:r>
            <a:r>
              <a:rPr lang="en-US" sz="1800" dirty="0" smtClean="0">
                <a:latin typeface="Arial" panose="020B0604020202020204" pitchFamily="34" charset="0"/>
                <a:cs typeface="Arial" panose="020B0604020202020204" pitchFamily="34" charset="0"/>
              </a:rPr>
              <a:t>, RWM, ELM</a:t>
            </a:r>
          </a:p>
          <a:p>
            <a:pPr marL="401638" lvl="1" indent="-173038"/>
            <a:endParaRPr lang="en-US" sz="500" dirty="0" smtClean="0">
              <a:latin typeface="Arial Narrow" pitchFamily="34" charset="0"/>
            </a:endParaRPr>
          </a:p>
          <a:p>
            <a:pPr marL="401638" lvl="1" indent="-173038"/>
            <a:endParaRPr lang="en-US" sz="100" dirty="0" smtClean="0">
              <a:latin typeface="Arial Narrow" pitchFamily="34" charset="0"/>
            </a:endParaRPr>
          </a:p>
          <a:p>
            <a:pPr marL="233363" indent="-233363"/>
            <a:r>
              <a:rPr lang="en-US" sz="2400" dirty="0" smtClean="0">
                <a:latin typeface="Arial Narrow" pitchFamily="34" charset="0"/>
              </a:rPr>
              <a:t>ST start-up and ramp-up tools</a:t>
            </a:r>
          </a:p>
          <a:p>
            <a:pPr marL="400050" lvl="1" indent="-171450">
              <a:lnSpc>
                <a:spcPct val="90000"/>
              </a:lnSpc>
            </a:pPr>
            <a:r>
              <a:rPr lang="en-US" sz="1800" dirty="0">
                <a:latin typeface="Arial" panose="020B0604020202020204" pitchFamily="34" charset="0"/>
                <a:cs typeface="Arial" panose="020B0604020202020204" pitchFamily="34" charset="0"/>
              </a:rPr>
              <a:t>ECH to raise </a:t>
            </a:r>
            <a:r>
              <a:rPr lang="en-US" sz="1800" dirty="0" smtClean="0">
                <a:latin typeface="Arial" panose="020B0604020202020204" pitchFamily="34" charset="0"/>
                <a:cs typeface="Arial" panose="020B0604020202020204" pitchFamily="34" charset="0"/>
              </a:rPr>
              <a:t>start-up </a:t>
            </a:r>
            <a:r>
              <a:rPr lang="en-US" sz="1800" dirty="0">
                <a:latin typeface="Arial" panose="020B0604020202020204" pitchFamily="34" charset="0"/>
                <a:cs typeface="Arial" panose="020B0604020202020204" pitchFamily="34" charset="0"/>
              </a:rPr>
              <a:t>plasma </a:t>
            </a:r>
            <a:r>
              <a:rPr lang="en-US" sz="1800" dirty="0" err="1">
                <a:latin typeface="Arial" panose="020B0604020202020204" pitchFamily="34" charset="0"/>
                <a:cs typeface="Arial" panose="020B0604020202020204" pitchFamily="34" charset="0"/>
              </a:rPr>
              <a:t>T</a:t>
            </a:r>
            <a:r>
              <a:rPr lang="en-US" sz="1800" baseline="-25000" dirty="0" err="1">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to enable </a:t>
            </a:r>
            <a:r>
              <a:rPr lang="en-US" sz="1800" dirty="0" smtClean="0">
                <a:latin typeface="Arial" panose="020B0604020202020204" pitchFamily="34" charset="0"/>
                <a:cs typeface="Arial" panose="020B0604020202020204" pitchFamily="34" charset="0"/>
              </a:rPr>
              <a:t>FW + NBI + BS </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P</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ramp-up</a:t>
            </a:r>
          </a:p>
          <a:p>
            <a:pPr marL="400050" lvl="1" indent="-171450">
              <a:lnSpc>
                <a:spcPct val="90000"/>
              </a:lnSpc>
            </a:pPr>
            <a:r>
              <a:rPr lang="en-US" sz="1800" dirty="0" smtClean="0">
                <a:latin typeface="Arial" panose="020B0604020202020204" pitchFamily="34" charset="0"/>
                <a:cs typeface="Arial" panose="020B0604020202020204" pitchFamily="34" charset="0"/>
              </a:rPr>
              <a:t>Test </a:t>
            </a:r>
            <a:r>
              <a:rPr lang="en-US" sz="1800" dirty="0">
                <a:latin typeface="Arial" panose="020B0604020202020204" pitchFamily="34" charset="0"/>
                <a:cs typeface="Arial" panose="020B0604020202020204" pitchFamily="34" charset="0"/>
              </a:rPr>
              <a:t>EBW-CD start-up, sustainment</a:t>
            </a:r>
          </a:p>
          <a:p>
            <a:pPr marL="400050" lvl="1" indent="-171450">
              <a:lnSpc>
                <a:spcPct val="90000"/>
              </a:lnSpc>
            </a:pPr>
            <a:r>
              <a:rPr lang="en-US" sz="1800" dirty="0" smtClean="0">
                <a:latin typeface="Arial" panose="020B0604020202020204" pitchFamily="34" charset="0"/>
                <a:cs typeface="Arial" panose="020B0604020202020204" pitchFamily="34" charset="0"/>
              </a:rPr>
              <a:t>Start-up/ramp-up </a:t>
            </a:r>
            <a:r>
              <a:rPr lang="en-US" sz="1800" dirty="0">
                <a:latin typeface="Arial" panose="020B0604020202020204" pitchFamily="34" charset="0"/>
                <a:cs typeface="Arial" panose="020B0604020202020204" pitchFamily="34" charset="0"/>
              </a:rPr>
              <a:t>critical for ST-FNSF</a:t>
            </a:r>
          </a:p>
          <a:p>
            <a:endParaRPr lang="en-US" sz="500" dirty="0" smtClean="0">
              <a:latin typeface="Arial Narrow" pitchFamily="34" charset="0"/>
            </a:endParaRPr>
          </a:p>
          <a:p>
            <a:pPr marL="233363" indent="-233363"/>
            <a:endParaRPr lang="en-US" sz="100" dirty="0" smtClean="0">
              <a:latin typeface="Arial Narrow" pitchFamily="34" charset="0"/>
            </a:endParaRPr>
          </a:p>
          <a:p>
            <a:pPr marL="233363" indent="-233363">
              <a:lnSpc>
                <a:spcPct val="90000"/>
              </a:lnSpc>
            </a:pPr>
            <a:r>
              <a:rPr lang="en-US" sz="2400" dirty="0" smtClean="0">
                <a:latin typeface="Arial Narrow" pitchFamily="34" charset="0"/>
              </a:rPr>
              <a:t>Begin transition to high-Z PFCs, assess flowing liquid metals</a:t>
            </a:r>
          </a:p>
          <a:p>
            <a:pPr marL="403225" lvl="1" indent="-174625"/>
            <a:r>
              <a:rPr lang="en-US" sz="1800" dirty="0" smtClean="0">
                <a:latin typeface="Arial" panose="020B0604020202020204" pitchFamily="34" charset="0"/>
                <a:cs typeface="Arial" panose="020B0604020202020204" pitchFamily="34" charset="0"/>
              </a:rPr>
              <a:t>Plus </a:t>
            </a:r>
            <a:r>
              <a:rPr lang="en-US" sz="1800" dirty="0" err="1" smtClean="0">
                <a:latin typeface="Arial" panose="020B0604020202020204" pitchFamily="34" charset="0"/>
                <a:cs typeface="Arial" panose="020B0604020202020204" pitchFamily="34" charset="0"/>
              </a:rPr>
              <a:t>divertor</a:t>
            </a:r>
            <a:r>
              <a:rPr lang="en-US" sz="1800" dirty="0" smtClean="0">
                <a:latin typeface="Arial" panose="020B0604020202020204" pitchFamily="34" charset="0"/>
                <a:cs typeface="Arial" panose="020B0604020202020204" pitchFamily="34" charset="0"/>
              </a:rPr>
              <a:t> Thomson, spectroscopy</a:t>
            </a:r>
            <a:endParaRPr lang="en-US" sz="1800" dirty="0">
              <a:latin typeface="Arial" panose="020B0604020202020204" pitchFamily="34" charset="0"/>
              <a:cs typeface="Arial" panose="020B0604020202020204" pitchFamily="34" charset="0"/>
            </a:endParaRPr>
          </a:p>
        </p:txBody>
      </p:sp>
      <p:grpSp>
        <p:nvGrpSpPr>
          <p:cNvPr id="5" name="Group 80"/>
          <p:cNvGrpSpPr/>
          <p:nvPr/>
        </p:nvGrpSpPr>
        <p:grpSpPr>
          <a:xfrm>
            <a:off x="6019800" y="3124201"/>
            <a:ext cx="1752600" cy="1219199"/>
            <a:chOff x="4419600" y="4191001"/>
            <a:chExt cx="1752600" cy="1219199"/>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4800600" y="4249821"/>
              <a:ext cx="1066800" cy="1160379"/>
            </a:xfrm>
            <a:prstGeom prst="rect">
              <a:avLst/>
            </a:prstGeom>
            <a:noFill/>
          </p:spPr>
        </p:pic>
        <p:sp>
          <p:nvSpPr>
            <p:cNvPr id="16" name="Text Box 48"/>
            <p:cNvSpPr txBox="1">
              <a:spLocks noChangeArrowheads="1"/>
            </p:cNvSpPr>
            <p:nvPr/>
          </p:nvSpPr>
          <p:spPr bwMode="auto">
            <a:xfrm>
              <a:off x="4419600" y="4191001"/>
              <a:ext cx="1752600" cy="329321"/>
            </a:xfrm>
            <a:prstGeom prst="rect">
              <a:avLst/>
            </a:prstGeom>
            <a:solidFill>
              <a:schemeClr val="bg1"/>
            </a:solidFill>
            <a:ln w="15875" algn="ctr">
              <a:noFill/>
              <a:miter lim="800000"/>
              <a:headEnd/>
              <a:tailEnd/>
            </a:ln>
          </p:spPr>
          <p:txBody>
            <a:bodyPr wrap="square" lIns="0" tIns="0" rIns="0" bIns="45720" anchor="ctr">
              <a:spAutoFit/>
            </a:bodyPr>
            <a:lstStyle/>
            <a:p>
              <a:pPr algn="ctr">
                <a:lnSpc>
                  <a:spcPct val="80000"/>
                </a:lnSpc>
                <a:spcBef>
                  <a:spcPct val="20000"/>
                </a:spcBef>
              </a:pPr>
              <a:r>
                <a:rPr lang="en-US" sz="1400" b="1" i="0" dirty="0" err="1" smtClean="0">
                  <a:latin typeface="Arial Narrow" pitchFamily="34" charset="0"/>
                  <a:ea typeface="ＭＳ Ｐゴシック" pitchFamily="34" charset="-128"/>
                </a:rPr>
                <a:t>Midplane</a:t>
              </a:r>
              <a:r>
                <a:rPr lang="en-US" sz="1400" b="1" i="0" dirty="0" smtClean="0">
                  <a:latin typeface="Arial Narrow" pitchFamily="34" charset="0"/>
                  <a:ea typeface="ＭＳ Ｐゴシック" pitchFamily="34" charset="-128"/>
                </a:rPr>
                <a:t> + off-</a:t>
              </a:r>
              <a:r>
                <a:rPr lang="en-US" sz="1400" b="1" i="0" dirty="0" err="1" smtClean="0">
                  <a:latin typeface="Arial Narrow" pitchFamily="34" charset="0"/>
                  <a:ea typeface="ＭＳ Ｐゴシック" pitchFamily="34" charset="-128"/>
                </a:rPr>
                <a:t>midplane</a:t>
              </a:r>
              <a:r>
                <a:rPr lang="en-US" sz="1400" b="1" i="0" dirty="0" smtClean="0">
                  <a:latin typeface="Arial Narrow" pitchFamily="34" charset="0"/>
                  <a:ea typeface="ＭＳ Ｐゴシック" pitchFamily="34" charset="-128"/>
                </a:rPr>
                <a:t> </a:t>
              </a:r>
              <a:r>
                <a:rPr lang="en-US" sz="900" b="1" i="0" dirty="0" smtClean="0">
                  <a:latin typeface="Arial Narrow" pitchFamily="34" charset="0"/>
                  <a:ea typeface="ＭＳ Ｐゴシック" pitchFamily="34" charset="-128"/>
                </a:rPr>
                <a:t>non-</a:t>
              </a:r>
              <a:r>
                <a:rPr lang="en-US" sz="900" b="1" i="0" dirty="0" err="1" smtClean="0">
                  <a:latin typeface="Arial Narrow" pitchFamily="34" charset="0"/>
                  <a:ea typeface="ＭＳ Ｐゴシック" pitchFamily="34" charset="-128"/>
                </a:rPr>
                <a:t>axisymmetric</a:t>
              </a:r>
              <a:r>
                <a:rPr lang="en-US" sz="900" b="1" i="0" dirty="0" smtClean="0">
                  <a:latin typeface="Arial Narrow" pitchFamily="34" charset="0"/>
                  <a:ea typeface="ＭＳ Ｐゴシック" pitchFamily="34" charset="-128"/>
                </a:rPr>
                <a:t> control coils (NCC)</a:t>
              </a:r>
              <a:endParaRPr lang="en-US" b="1" i="0" baseline="-25000" dirty="0">
                <a:latin typeface="Symbol" pitchFamily="18" charset="2"/>
                <a:ea typeface="ＭＳ Ｐゴシック" pitchFamily="34" charset="-128"/>
              </a:endParaRPr>
            </a:p>
          </p:txBody>
        </p:sp>
      </p:grpSp>
      <p:grpSp>
        <p:nvGrpSpPr>
          <p:cNvPr id="6" name="Group 64"/>
          <p:cNvGrpSpPr/>
          <p:nvPr/>
        </p:nvGrpSpPr>
        <p:grpSpPr>
          <a:xfrm>
            <a:off x="4495800" y="3124200"/>
            <a:ext cx="1238250" cy="982037"/>
            <a:chOff x="6076950" y="4343400"/>
            <a:chExt cx="1238250" cy="982037"/>
          </a:xfrm>
        </p:grpSpPr>
        <p:pic>
          <p:nvPicPr>
            <p:cNvPr id="22" name="Picture 3"/>
            <p:cNvPicPr>
              <a:picLocks noChangeAspect="1" noChangeArrowheads="1"/>
            </p:cNvPicPr>
            <p:nvPr/>
          </p:nvPicPr>
          <p:blipFill>
            <a:blip r:embed="rId3" cstate="print"/>
            <a:srcRect/>
            <a:stretch>
              <a:fillRect/>
            </a:stretch>
          </p:blipFill>
          <p:spPr bwMode="auto">
            <a:xfrm>
              <a:off x="6076950" y="4343400"/>
              <a:ext cx="1238250" cy="676275"/>
            </a:xfrm>
            <a:prstGeom prst="rect">
              <a:avLst/>
            </a:prstGeom>
            <a:noFill/>
            <a:ln w="9525">
              <a:noFill/>
              <a:miter lim="800000"/>
              <a:headEnd/>
              <a:tailEnd/>
            </a:ln>
          </p:spPr>
        </p:pic>
        <p:sp>
          <p:nvSpPr>
            <p:cNvPr id="23" name="Text Box 48"/>
            <p:cNvSpPr txBox="1">
              <a:spLocks noChangeArrowheads="1"/>
            </p:cNvSpPr>
            <p:nvPr/>
          </p:nvSpPr>
          <p:spPr bwMode="auto">
            <a:xfrm>
              <a:off x="6096000" y="4975726"/>
              <a:ext cx="1143000" cy="349711"/>
            </a:xfrm>
            <a:prstGeom prst="rect">
              <a:avLst/>
            </a:prstGeom>
            <a:solidFill>
              <a:schemeClr val="bg1"/>
            </a:solidFill>
            <a:ln w="15875" algn="ctr">
              <a:noFill/>
              <a:miter lim="800000"/>
              <a:headEnd/>
              <a:tailEnd/>
            </a:ln>
          </p:spPr>
          <p:txBody>
            <a:bodyPr wrap="square" lIns="0" tIns="45720" rIns="0" bIns="0" anchor="ctr">
              <a:spAutoFit/>
            </a:bodyPr>
            <a:lstStyle/>
            <a:p>
              <a:pPr algn="ctr">
                <a:lnSpc>
                  <a:spcPct val="70000"/>
                </a:lnSpc>
                <a:spcBef>
                  <a:spcPct val="20000"/>
                </a:spcBef>
              </a:pPr>
              <a:r>
                <a:rPr lang="en-US" sz="1400" b="1" i="0" dirty="0" smtClean="0">
                  <a:solidFill>
                    <a:schemeClr val="tx1"/>
                  </a:solidFill>
                  <a:latin typeface="Arial Narrow" pitchFamily="34" charset="0"/>
                  <a:ea typeface="ＭＳ Ｐゴシック" pitchFamily="34" charset="-128"/>
                </a:rPr>
                <a:t>Extended low-f MHD sensor set</a:t>
              </a:r>
              <a:endParaRPr lang="en-US" sz="1400" b="1" i="0" baseline="-25000" dirty="0">
                <a:solidFill>
                  <a:schemeClr val="tx1"/>
                </a:solidFill>
                <a:latin typeface="Symbol" pitchFamily="18" charset="2"/>
                <a:ea typeface="ＭＳ Ｐゴシック" pitchFamily="34" charset="-128"/>
              </a:endParaRPr>
            </a:p>
          </p:txBody>
        </p:sp>
      </p:grpSp>
      <p:grpSp>
        <p:nvGrpSpPr>
          <p:cNvPr id="7" name="Group 52"/>
          <p:cNvGrpSpPr/>
          <p:nvPr/>
        </p:nvGrpSpPr>
        <p:grpSpPr>
          <a:xfrm>
            <a:off x="5029200" y="4125802"/>
            <a:ext cx="1238551" cy="1589198"/>
            <a:chOff x="6953551" y="537700"/>
            <a:chExt cx="1238551" cy="1589198"/>
          </a:xfrm>
        </p:grpSpPr>
        <p:pic>
          <p:nvPicPr>
            <p:cNvPr id="25" name="Picture 19"/>
            <p:cNvPicPr>
              <a:picLocks noChangeAspect="1"/>
            </p:cNvPicPr>
            <p:nvPr/>
          </p:nvPicPr>
          <p:blipFill>
            <a:blip r:embed="rId4" cstate="print"/>
            <a:srcRect/>
            <a:stretch>
              <a:fillRect/>
            </a:stretch>
          </p:blipFill>
          <p:spPr bwMode="auto">
            <a:xfrm>
              <a:off x="7715551" y="537700"/>
              <a:ext cx="476551" cy="1589198"/>
            </a:xfrm>
            <a:prstGeom prst="rect">
              <a:avLst/>
            </a:prstGeom>
            <a:noFill/>
            <a:ln w="9525">
              <a:noFill/>
              <a:miter lim="800000"/>
              <a:headEnd/>
              <a:tailEnd/>
            </a:ln>
          </p:spPr>
        </p:pic>
        <p:sp>
          <p:nvSpPr>
            <p:cNvPr id="26" name="Rectangle 25"/>
            <p:cNvSpPr/>
            <p:nvPr/>
          </p:nvSpPr>
          <p:spPr>
            <a:xfrm>
              <a:off x="6953551" y="1060098"/>
              <a:ext cx="762000" cy="500522"/>
            </a:xfrm>
            <a:prstGeom prst="rect">
              <a:avLst/>
            </a:prstGeom>
            <a:solidFill>
              <a:schemeClr val="bg1"/>
            </a:solidFill>
          </p:spPr>
          <p:txBody>
            <a:bodyPr wrap="square" lIns="0" tIns="0" rIns="0">
              <a:spAutoFit/>
            </a:bodyPr>
            <a:lstStyle/>
            <a:p>
              <a:pPr algn="ctr" defTabSz="912813" eaLnBrk="0" hangingPunct="0">
                <a:lnSpc>
                  <a:spcPct val="70000"/>
                </a:lnSpc>
                <a:defRPr/>
              </a:pPr>
              <a:r>
                <a:rPr lang="en-US" sz="1400" b="1" i="0" dirty="0" smtClean="0">
                  <a:solidFill>
                    <a:schemeClr val="tx1"/>
                  </a:solidFill>
                  <a:latin typeface="Arial Narrow" charset="0"/>
                  <a:ea typeface="ＭＳ Ｐゴシック" charset="0"/>
                  <a:cs typeface="ＭＳ Ｐゴシック" charset="0"/>
                </a:rPr>
                <a:t>1MW</a:t>
              </a:r>
            </a:p>
            <a:p>
              <a:pPr algn="ctr" defTabSz="912813" eaLnBrk="0" hangingPunct="0">
                <a:lnSpc>
                  <a:spcPct val="70000"/>
                </a:lnSpc>
                <a:buFontTx/>
                <a:buNone/>
                <a:defRPr/>
              </a:pPr>
              <a:r>
                <a:rPr lang="en-US" sz="1400" b="1" i="0" dirty="0" smtClean="0">
                  <a:solidFill>
                    <a:schemeClr val="tx1"/>
                  </a:solidFill>
                  <a:latin typeface="Arial Narrow" charset="0"/>
                  <a:ea typeface="ＭＳ Ｐゴシック" charset="0"/>
                  <a:cs typeface="ＭＳ Ｐゴシック" charset="0"/>
                </a:rPr>
                <a:t>28 GHz</a:t>
              </a:r>
            </a:p>
            <a:p>
              <a:pPr algn="ctr" defTabSz="912813" eaLnBrk="0" hangingPunct="0">
                <a:lnSpc>
                  <a:spcPct val="70000"/>
                </a:lnSpc>
                <a:buFontTx/>
                <a:buNone/>
                <a:defRPr/>
              </a:pPr>
              <a:r>
                <a:rPr lang="en-US" sz="1400" b="1" i="0" dirty="0" err="1" smtClean="0">
                  <a:solidFill>
                    <a:schemeClr val="tx1"/>
                  </a:solidFill>
                  <a:latin typeface="Arial Narrow" charset="0"/>
                  <a:ea typeface="ＭＳ Ｐゴシック" charset="0"/>
                  <a:cs typeface="ＭＳ Ｐゴシック" charset="0"/>
                </a:rPr>
                <a:t>gyrotron</a:t>
              </a:r>
              <a:endParaRPr lang="en-US" sz="1400" b="1" i="0" dirty="0">
                <a:solidFill>
                  <a:schemeClr val="tx1"/>
                </a:solidFill>
                <a:effectLst>
                  <a:outerShdw blurRad="38100" dist="38100" dir="2700000" algn="tl">
                    <a:srgbClr val="DDDDDD"/>
                  </a:outerShdw>
                </a:effectLst>
                <a:latin typeface="Arial Narrow" charset="0"/>
                <a:ea typeface="ＭＳ Ｐゴシック" charset="0"/>
                <a:cs typeface="ＭＳ Ｐゴシック" charset="0"/>
              </a:endParaRPr>
            </a:p>
          </p:txBody>
        </p:sp>
      </p:grpSp>
      <p:grpSp>
        <p:nvGrpSpPr>
          <p:cNvPr id="8" name="Group 31"/>
          <p:cNvGrpSpPr/>
          <p:nvPr/>
        </p:nvGrpSpPr>
        <p:grpSpPr>
          <a:xfrm>
            <a:off x="6172200" y="1039782"/>
            <a:ext cx="1524000" cy="1703420"/>
            <a:chOff x="6473538" y="2500261"/>
            <a:chExt cx="1454728" cy="1606619"/>
          </a:xfrm>
        </p:grpSpPr>
        <p:pic>
          <p:nvPicPr>
            <p:cNvPr id="30" name="Picture 19"/>
            <p:cNvPicPr>
              <a:picLocks noChangeAspect="1" noChangeArrowheads="1"/>
            </p:cNvPicPr>
            <p:nvPr/>
          </p:nvPicPr>
          <p:blipFill>
            <a:blip r:embed="rId5" cstate="print"/>
            <a:srcRect l="5" r="55959"/>
            <a:stretch>
              <a:fillRect/>
            </a:stretch>
          </p:blipFill>
          <p:spPr bwMode="auto">
            <a:xfrm>
              <a:off x="6477000" y="2514600"/>
              <a:ext cx="1447800" cy="1592280"/>
            </a:xfrm>
            <a:prstGeom prst="rect">
              <a:avLst/>
            </a:prstGeom>
            <a:noFill/>
            <a:ln w="9525">
              <a:noFill/>
              <a:miter lim="800000"/>
              <a:headEnd/>
              <a:tailEnd/>
            </a:ln>
          </p:spPr>
        </p:pic>
        <p:sp>
          <p:nvSpPr>
            <p:cNvPr id="31" name="Text Box 48"/>
            <p:cNvSpPr txBox="1">
              <a:spLocks noChangeArrowheads="1"/>
            </p:cNvSpPr>
            <p:nvPr/>
          </p:nvSpPr>
          <p:spPr bwMode="auto">
            <a:xfrm>
              <a:off x="6473538" y="2500261"/>
              <a:ext cx="1454728" cy="290287"/>
            </a:xfrm>
            <a:prstGeom prst="rect">
              <a:avLst/>
            </a:prstGeom>
            <a:solidFill>
              <a:schemeClr val="bg1"/>
            </a:solidFill>
            <a:ln w="15875" algn="ctr">
              <a:noFill/>
              <a:miter lim="800000"/>
              <a:headEnd/>
              <a:tailEnd/>
            </a:ln>
          </p:spPr>
          <p:txBody>
            <a:bodyPr wrap="square" lIns="91440" tIns="45720" rIns="0" bIns="45720" anchor="ctr">
              <a:spAutoFit/>
            </a:bodyPr>
            <a:lstStyle/>
            <a:p>
              <a:pPr algn="ctr">
                <a:spcBef>
                  <a:spcPct val="20000"/>
                </a:spcBef>
              </a:pPr>
              <a:r>
                <a:rPr lang="en-US" sz="1400" b="1" i="0" dirty="0" err="1" smtClean="0">
                  <a:solidFill>
                    <a:schemeClr val="tx1"/>
                  </a:solidFill>
                  <a:latin typeface="Arial Narrow" pitchFamily="34" charset="0"/>
                  <a:ea typeface="ＭＳ Ｐゴシック" pitchFamily="34" charset="-128"/>
                </a:rPr>
                <a:t>Divertor</a:t>
              </a:r>
              <a:r>
                <a:rPr lang="en-US" sz="1400" b="1" i="0" dirty="0" smtClean="0">
                  <a:solidFill>
                    <a:schemeClr val="tx1"/>
                  </a:solidFill>
                  <a:latin typeface="Arial Narrow" pitchFamily="34" charset="0"/>
                  <a:ea typeface="ＭＳ Ｐゴシック" pitchFamily="34" charset="-128"/>
                </a:rPr>
                <a:t> </a:t>
              </a:r>
              <a:r>
                <a:rPr lang="en-US" sz="1400" b="1" i="0" dirty="0" err="1" smtClean="0">
                  <a:solidFill>
                    <a:schemeClr val="tx1"/>
                  </a:solidFill>
                  <a:latin typeface="Arial Narrow" pitchFamily="34" charset="0"/>
                  <a:ea typeface="ＭＳ Ｐゴシック" pitchFamily="34" charset="-128"/>
                </a:rPr>
                <a:t>cryo</a:t>
              </a:r>
              <a:r>
                <a:rPr lang="en-US" sz="1400" b="1" i="0" dirty="0" smtClean="0">
                  <a:solidFill>
                    <a:schemeClr val="tx1"/>
                  </a:solidFill>
                  <a:latin typeface="Arial Narrow" pitchFamily="34" charset="0"/>
                  <a:ea typeface="ＭＳ Ｐゴシック" pitchFamily="34" charset="-128"/>
                </a:rPr>
                <a:t>-pump</a:t>
              </a:r>
              <a:endParaRPr lang="en-US" sz="1400" b="1" i="0" dirty="0">
                <a:solidFill>
                  <a:schemeClr val="tx1"/>
                </a:solidFill>
                <a:latin typeface="Arial Narrow" pitchFamily="34" charset="0"/>
                <a:ea typeface="ＭＳ Ｐゴシック" pitchFamily="34" charset="-128"/>
              </a:endParaRPr>
            </a:p>
          </p:txBody>
        </p:sp>
      </p:grpSp>
      <p:grpSp>
        <p:nvGrpSpPr>
          <p:cNvPr id="9" name="Group 37"/>
          <p:cNvGrpSpPr/>
          <p:nvPr/>
        </p:nvGrpSpPr>
        <p:grpSpPr>
          <a:xfrm>
            <a:off x="4343400" y="1041654"/>
            <a:ext cx="1828800" cy="1625345"/>
            <a:chOff x="5032375" y="969637"/>
            <a:chExt cx="1752600" cy="1515583"/>
          </a:xfrm>
        </p:grpSpPr>
        <p:pic>
          <p:nvPicPr>
            <p:cNvPr id="33" name="Picture 32"/>
            <p:cNvPicPr>
              <a:picLocks noChangeAspect="1" noChangeArrowheads="1"/>
            </p:cNvPicPr>
            <p:nvPr/>
          </p:nvPicPr>
          <p:blipFill>
            <a:blip r:embed="rId6" cstate="print"/>
            <a:srcRect/>
            <a:stretch>
              <a:fillRect/>
            </a:stretch>
          </p:blipFill>
          <p:spPr bwMode="auto">
            <a:xfrm>
              <a:off x="5251450" y="1177467"/>
              <a:ext cx="1329811" cy="1307753"/>
            </a:xfrm>
            <a:prstGeom prst="rect">
              <a:avLst/>
            </a:prstGeom>
            <a:noFill/>
            <a:ln w="9525">
              <a:noFill/>
              <a:miter lim="800000"/>
              <a:headEnd/>
              <a:tailEnd/>
            </a:ln>
          </p:spPr>
        </p:pic>
        <p:sp>
          <p:nvSpPr>
            <p:cNvPr id="34" name="Text Box 48"/>
            <p:cNvSpPr txBox="1">
              <a:spLocks noChangeArrowheads="1"/>
            </p:cNvSpPr>
            <p:nvPr/>
          </p:nvSpPr>
          <p:spPr bwMode="auto">
            <a:xfrm>
              <a:off x="5032375" y="969637"/>
              <a:ext cx="1752600" cy="286992"/>
            </a:xfrm>
            <a:prstGeom prst="rect">
              <a:avLst/>
            </a:prstGeom>
            <a:solidFill>
              <a:schemeClr val="bg1"/>
            </a:solidFill>
            <a:ln w="15875" algn="ctr">
              <a:noFill/>
              <a:miter lim="800000"/>
              <a:headEnd/>
              <a:tailEnd/>
            </a:ln>
          </p:spPr>
          <p:txBody>
            <a:bodyPr wrap="square" lIns="91440" tIns="45720" rIns="91440" bIns="45720" anchor="ctr">
              <a:spAutoFit/>
            </a:bodyPr>
            <a:lstStyle/>
            <a:p>
              <a:pPr algn="ctr">
                <a:spcBef>
                  <a:spcPct val="20000"/>
                </a:spcBef>
              </a:pPr>
              <a:r>
                <a:rPr lang="en-US" sz="1400" b="1" i="0" dirty="0" smtClean="0">
                  <a:solidFill>
                    <a:schemeClr val="tx1"/>
                  </a:solidFill>
                  <a:latin typeface="Arial Narrow" pitchFamily="34" charset="0"/>
                  <a:ea typeface="ＭＳ Ｐゴシック" pitchFamily="34" charset="-128"/>
                </a:rPr>
                <a:t>Upward Li evaporator</a:t>
              </a:r>
              <a:endParaRPr lang="en-US" sz="1400" b="1" i="0" baseline="-25000" dirty="0">
                <a:solidFill>
                  <a:schemeClr val="tx1"/>
                </a:solidFill>
                <a:latin typeface="Arial Narrow" pitchFamily="34" charset="0"/>
                <a:ea typeface="ＭＳ Ｐゴシック" pitchFamily="34" charset="-128"/>
              </a:endParaRPr>
            </a:p>
          </p:txBody>
        </p:sp>
      </p:grpSp>
      <p:grpSp>
        <p:nvGrpSpPr>
          <p:cNvPr id="10" name="Group 28"/>
          <p:cNvGrpSpPr/>
          <p:nvPr/>
        </p:nvGrpSpPr>
        <p:grpSpPr>
          <a:xfrm>
            <a:off x="7772400" y="1066800"/>
            <a:ext cx="1219200" cy="1752600"/>
            <a:chOff x="6324600" y="990600"/>
            <a:chExt cx="1219200" cy="1752600"/>
          </a:xfrm>
        </p:grpSpPr>
        <p:pic>
          <p:nvPicPr>
            <p:cNvPr id="35" name="Picture 15"/>
            <p:cNvPicPr>
              <a:picLocks noChangeAspect="1" noChangeArrowheads="1"/>
            </p:cNvPicPr>
            <p:nvPr/>
          </p:nvPicPr>
          <p:blipFill>
            <a:blip r:embed="rId7" cstate="print"/>
            <a:srcRect/>
            <a:stretch>
              <a:fillRect/>
            </a:stretch>
          </p:blipFill>
          <p:spPr bwMode="auto">
            <a:xfrm>
              <a:off x="6629400" y="1346787"/>
              <a:ext cx="711369" cy="1396413"/>
            </a:xfrm>
            <a:prstGeom prst="rect">
              <a:avLst/>
            </a:prstGeom>
            <a:noFill/>
            <a:ln w="9525">
              <a:noFill/>
              <a:miter lim="800000"/>
              <a:headEnd/>
              <a:tailEnd/>
            </a:ln>
          </p:spPr>
        </p:pic>
        <p:sp>
          <p:nvSpPr>
            <p:cNvPr id="36" name="Text Box 48"/>
            <p:cNvSpPr txBox="1">
              <a:spLocks noChangeArrowheads="1"/>
            </p:cNvSpPr>
            <p:nvPr/>
          </p:nvSpPr>
          <p:spPr bwMode="auto">
            <a:xfrm>
              <a:off x="6324600" y="990600"/>
              <a:ext cx="1219200" cy="344710"/>
            </a:xfrm>
            <a:prstGeom prst="rect">
              <a:avLst/>
            </a:prstGeom>
            <a:solidFill>
              <a:schemeClr val="bg1"/>
            </a:solidFill>
            <a:ln w="15875" algn="ctr">
              <a:noFill/>
              <a:miter lim="800000"/>
              <a:headEnd/>
              <a:tailEnd/>
            </a:ln>
          </p:spPr>
          <p:txBody>
            <a:bodyPr wrap="square" lIns="0" tIns="0" rIns="0" bIns="0" anchor="ctr">
              <a:spAutoFit/>
            </a:bodyPr>
            <a:lstStyle/>
            <a:p>
              <a:pPr algn="ctr">
                <a:lnSpc>
                  <a:spcPct val="80000"/>
                </a:lnSpc>
                <a:spcBef>
                  <a:spcPct val="20000"/>
                </a:spcBef>
              </a:pPr>
              <a:r>
                <a:rPr lang="en-US" sz="1400" b="1" i="0" dirty="0" smtClean="0">
                  <a:solidFill>
                    <a:schemeClr val="tx1"/>
                  </a:solidFill>
                  <a:latin typeface="Arial Narrow" pitchFamily="34" charset="0"/>
                  <a:ea typeface="ＭＳ Ｐゴシック" pitchFamily="34" charset="-128"/>
                </a:rPr>
                <a:t>Li granule injector (LGI)</a:t>
              </a:r>
              <a:endParaRPr lang="en-US" sz="1400" b="1" i="0" baseline="-25000" dirty="0">
                <a:solidFill>
                  <a:schemeClr val="tx1"/>
                </a:solidFill>
                <a:latin typeface="Symbol" pitchFamily="18" charset="2"/>
                <a:ea typeface="ＭＳ Ｐゴシック" pitchFamily="34" charset="-128"/>
              </a:endParaRPr>
            </a:p>
          </p:txBody>
        </p:sp>
      </p:grpSp>
      <p:pic>
        <p:nvPicPr>
          <p:cNvPr id="37" name="Picture 36" descr="Picture6.png"/>
          <p:cNvPicPr>
            <a:picLocks noChangeAspect="1"/>
          </p:cNvPicPr>
          <p:nvPr/>
        </p:nvPicPr>
        <p:blipFill>
          <a:blip r:embed="rId8" cstate="print"/>
          <a:stretch>
            <a:fillRect/>
          </a:stretch>
        </p:blipFill>
        <p:spPr>
          <a:xfrm>
            <a:off x="7848600" y="2895600"/>
            <a:ext cx="1219200" cy="1608700"/>
          </a:xfrm>
          <a:prstGeom prst="rect">
            <a:avLst/>
          </a:prstGeom>
        </p:spPr>
      </p:pic>
      <p:grpSp>
        <p:nvGrpSpPr>
          <p:cNvPr id="11" name="Group 67"/>
          <p:cNvGrpSpPr/>
          <p:nvPr/>
        </p:nvGrpSpPr>
        <p:grpSpPr>
          <a:xfrm>
            <a:off x="4343400" y="5715000"/>
            <a:ext cx="1524000" cy="686494"/>
            <a:chOff x="6324600" y="5790506"/>
            <a:chExt cx="1524000" cy="686494"/>
          </a:xfrm>
        </p:grpSpPr>
        <p:pic>
          <p:nvPicPr>
            <p:cNvPr id="40" name="Picture 1"/>
            <p:cNvPicPr>
              <a:picLocks noChangeAspect="1" noChangeArrowheads="1"/>
            </p:cNvPicPr>
            <p:nvPr/>
          </p:nvPicPr>
          <p:blipFill>
            <a:blip r:embed="rId9" cstate="print"/>
            <a:srcRect/>
            <a:stretch>
              <a:fillRect/>
            </a:stretch>
          </p:blipFill>
          <p:spPr bwMode="auto">
            <a:xfrm>
              <a:off x="6840415" y="5791200"/>
              <a:ext cx="659423" cy="685800"/>
            </a:xfrm>
            <a:prstGeom prst="rect">
              <a:avLst/>
            </a:prstGeom>
            <a:noFill/>
            <a:ln w="9525">
              <a:noFill/>
              <a:miter lim="800000"/>
              <a:headEnd/>
              <a:tailEnd/>
            </a:ln>
          </p:spPr>
        </p:pic>
        <p:sp>
          <p:nvSpPr>
            <p:cNvPr id="41" name="TextBox 30"/>
            <p:cNvSpPr txBox="1">
              <a:spLocks noChangeArrowheads="1"/>
            </p:cNvSpPr>
            <p:nvPr/>
          </p:nvSpPr>
          <p:spPr bwMode="auto">
            <a:xfrm>
              <a:off x="6324600" y="5790506"/>
              <a:ext cx="1524000" cy="229294"/>
            </a:xfrm>
            <a:prstGeom prst="rect">
              <a:avLst/>
            </a:prstGeom>
            <a:solidFill>
              <a:schemeClr val="bg1"/>
            </a:solidFill>
            <a:ln w="9525">
              <a:noFill/>
              <a:miter lim="800000"/>
              <a:headEnd/>
              <a:tailEnd/>
            </a:ln>
          </p:spPr>
          <p:txBody>
            <a:bodyPr wrap="square" lIns="0" tIns="0" rIns="91440" bIns="45720">
              <a:spAutoFit/>
            </a:bodyPr>
            <a:lstStyle/>
            <a:p>
              <a:pPr algn="ctr">
                <a:lnSpc>
                  <a:spcPct val="85000"/>
                </a:lnSpc>
                <a:buFontTx/>
                <a:buNone/>
              </a:pPr>
              <a:r>
                <a:rPr lang="en-US" sz="1400" b="1" i="0" dirty="0" smtClean="0">
                  <a:solidFill>
                    <a:schemeClr val="tx1"/>
                  </a:solidFill>
                  <a:latin typeface="Arial Narrow" pitchFamily="34" charset="0"/>
                </a:rPr>
                <a:t>High-Z tiles</a:t>
              </a:r>
              <a:endParaRPr lang="en-US" sz="1400" b="1" i="0" dirty="0">
                <a:solidFill>
                  <a:schemeClr val="tx1"/>
                </a:solidFill>
                <a:latin typeface="Arial Narrow" pitchFamily="34" charset="0"/>
              </a:endParaRPr>
            </a:p>
          </p:txBody>
        </p:sp>
        <p:cxnSp>
          <p:nvCxnSpPr>
            <p:cNvPr id="42" name="Straight Arrow Connector 41"/>
            <p:cNvCxnSpPr/>
            <p:nvPr/>
          </p:nvCxnSpPr>
          <p:spPr bwMode="auto">
            <a:xfrm>
              <a:off x="6846277" y="6019800"/>
              <a:ext cx="87923" cy="152400"/>
            </a:xfrm>
            <a:prstGeom prst="straightConnector1">
              <a:avLst/>
            </a:prstGeom>
            <a:noFill/>
            <a:ln w="28575" cap="flat" cmpd="sng" algn="ctr">
              <a:solidFill>
                <a:srgbClr val="FF0000"/>
              </a:solidFill>
              <a:prstDash val="solid"/>
              <a:round/>
              <a:headEnd type="none" w="med" len="med"/>
              <a:tailEnd type="triangle" w="med" len="med"/>
            </a:ln>
            <a:effectLst/>
          </p:spPr>
        </p:cxnSp>
      </p:grpSp>
      <p:pic>
        <p:nvPicPr>
          <p:cNvPr id="43" name="Picture 1"/>
          <p:cNvPicPr>
            <a:picLocks noChangeAspect="1" noChangeArrowheads="1"/>
          </p:cNvPicPr>
          <p:nvPr/>
        </p:nvPicPr>
        <p:blipFill>
          <a:blip r:embed="rId10" cstate="print"/>
          <a:srcRect/>
          <a:stretch>
            <a:fillRect/>
          </a:stretch>
        </p:blipFill>
        <p:spPr bwMode="auto">
          <a:xfrm>
            <a:off x="7400925" y="5257800"/>
            <a:ext cx="1743075" cy="1219200"/>
          </a:xfrm>
          <a:prstGeom prst="rect">
            <a:avLst/>
          </a:prstGeom>
          <a:noFill/>
          <a:ln w="9525">
            <a:noFill/>
            <a:round/>
            <a:headEnd/>
            <a:tailEnd/>
          </a:ln>
        </p:spPr>
      </p:pic>
      <p:sp>
        <p:nvSpPr>
          <p:cNvPr id="46" name="Text Box 11"/>
          <p:cNvSpPr txBox="1">
            <a:spLocks noChangeArrowheads="1"/>
          </p:cNvSpPr>
          <p:nvPr/>
        </p:nvSpPr>
        <p:spPr bwMode="auto">
          <a:xfrm>
            <a:off x="5791200" y="5867400"/>
            <a:ext cx="1627188" cy="609600"/>
          </a:xfrm>
          <a:prstGeom prst="rect">
            <a:avLst/>
          </a:prstGeom>
          <a:noFill/>
          <a:ln w="36720">
            <a:noFill/>
            <a:round/>
            <a:headEnd/>
            <a:tailEnd/>
          </a:ln>
          <a:effectLst/>
        </p:spPr>
        <p:txBody>
          <a:bodyPr lIns="108360" tIns="63360" rIns="108360" bIns="63360">
            <a:noAutofit/>
          </a:bodyPr>
          <a:lstStyle/>
          <a:p>
            <a:pPr algn="r">
              <a:lnSpc>
                <a:spcPct val="80000"/>
              </a:lnSpc>
              <a:tabLst>
                <a:tab pos="723900" algn="l"/>
                <a:tab pos="1447800" algn="l"/>
                <a:tab pos="2171700" algn="l"/>
              </a:tabLst>
              <a:defRPr/>
            </a:pPr>
            <a:r>
              <a:rPr lang="en-US" sz="1400" b="1" i="0" dirty="0">
                <a:solidFill>
                  <a:schemeClr val="tx1"/>
                </a:solidFill>
                <a:latin typeface="Arial Narrow" pitchFamily="34" charset="0"/>
              </a:rPr>
              <a:t>Actively-supplied, capillary-restrained, gas-cooled LM-PFC</a:t>
            </a:r>
          </a:p>
        </p:txBody>
      </p:sp>
      <p:sp>
        <p:nvSpPr>
          <p:cNvPr id="12" name="TextBox 11"/>
          <p:cNvSpPr txBox="1"/>
          <p:nvPr/>
        </p:nvSpPr>
        <p:spPr>
          <a:xfrm>
            <a:off x="3004554" y="1652975"/>
            <a:ext cx="1197251"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(Transients, PMI)</a:t>
            </a:r>
            <a:endParaRPr lang="en-US" sz="1200" b="1" dirty="0">
              <a:solidFill>
                <a:srgbClr val="FF0000"/>
              </a:solidFill>
              <a:latin typeface="Arial Narrow" panose="020B0606020202030204" pitchFamily="34" charset="0"/>
            </a:endParaRPr>
          </a:p>
        </p:txBody>
      </p:sp>
      <p:sp>
        <p:nvSpPr>
          <p:cNvPr id="32" name="TextBox 31"/>
          <p:cNvSpPr txBox="1"/>
          <p:nvPr/>
        </p:nvSpPr>
        <p:spPr>
          <a:xfrm>
            <a:off x="3280779" y="2234000"/>
            <a:ext cx="1260730"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(FNSF, Predictive)</a:t>
            </a:r>
            <a:endParaRPr lang="en-US" sz="1200" b="1" dirty="0">
              <a:solidFill>
                <a:srgbClr val="FF0000"/>
              </a:solidFill>
              <a:latin typeface="Arial Narrow" panose="020B0606020202030204" pitchFamily="34" charset="0"/>
            </a:endParaRPr>
          </a:p>
        </p:txBody>
      </p:sp>
      <p:sp>
        <p:nvSpPr>
          <p:cNvPr id="38" name="TextBox 37"/>
          <p:cNvSpPr txBox="1"/>
          <p:nvPr/>
        </p:nvSpPr>
        <p:spPr>
          <a:xfrm>
            <a:off x="3873044" y="2743200"/>
            <a:ext cx="1577163"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(Transients, Predictive)</a:t>
            </a:r>
            <a:endParaRPr lang="en-US" sz="1200" b="1" dirty="0">
              <a:solidFill>
                <a:srgbClr val="FF0000"/>
              </a:solidFill>
              <a:latin typeface="Arial Narrow" panose="020B0606020202030204" pitchFamily="34" charset="0"/>
            </a:endParaRPr>
          </a:p>
        </p:txBody>
      </p:sp>
      <p:sp>
        <p:nvSpPr>
          <p:cNvPr id="39" name="TextBox 38"/>
          <p:cNvSpPr txBox="1"/>
          <p:nvPr/>
        </p:nvSpPr>
        <p:spPr>
          <a:xfrm>
            <a:off x="3648308" y="3919925"/>
            <a:ext cx="598241"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(FNSF)</a:t>
            </a:r>
            <a:endParaRPr lang="en-US" sz="1200" b="1" dirty="0">
              <a:solidFill>
                <a:srgbClr val="FF0000"/>
              </a:solidFill>
              <a:latin typeface="Arial Narrow" panose="020B0606020202030204" pitchFamily="34" charset="0"/>
            </a:endParaRPr>
          </a:p>
        </p:txBody>
      </p:sp>
      <p:sp>
        <p:nvSpPr>
          <p:cNvPr id="44" name="TextBox 43"/>
          <p:cNvSpPr txBox="1"/>
          <p:nvPr/>
        </p:nvSpPr>
        <p:spPr>
          <a:xfrm>
            <a:off x="3429233" y="5920175"/>
            <a:ext cx="894797"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(PMI, FNSF)</a:t>
            </a:r>
            <a:endParaRPr lang="en-US" sz="1200" b="1" dirty="0">
              <a:solidFill>
                <a:srgbClr val="FF0000"/>
              </a:solidFill>
              <a:latin typeface="Arial Narrow" panose="020B0606020202030204" pitchFamily="34" charset="0"/>
            </a:endParaRPr>
          </a:p>
        </p:txBody>
      </p:sp>
      <p:sp>
        <p:nvSpPr>
          <p:cNvPr id="45"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81</a:t>
            </a:fld>
            <a:endParaRPr lang="en-US" sz="900" smtClean="0"/>
          </a:p>
        </p:txBody>
      </p:sp>
    </p:spTree>
    <p:extLst>
      <p:ext uri="{BB962C8B-B14F-4D97-AF65-F5344CB8AC3E}">
        <p14:creationId xmlns:p14="http://schemas.microsoft.com/office/powerpoint/2010/main" val="33766691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b="1" dirty="0" smtClean="0"/>
              <a:t>NSTX-U will continue to contribute strongly to model validation, and support development of integrated models</a:t>
            </a:r>
            <a:endParaRPr lang="en-US" b="1" dirty="0"/>
          </a:p>
        </p:txBody>
      </p:sp>
      <p:sp>
        <p:nvSpPr>
          <p:cNvPr id="3" name="Content Placeholder 2"/>
          <p:cNvSpPr>
            <a:spLocks noGrp="1"/>
          </p:cNvSpPr>
          <p:nvPr>
            <p:ph idx="1"/>
          </p:nvPr>
        </p:nvSpPr>
        <p:spPr>
          <a:xfrm>
            <a:off x="21266" y="914400"/>
            <a:ext cx="9122734" cy="5638800"/>
          </a:xfrm>
        </p:spPr>
        <p:txBody>
          <a:bodyPr/>
          <a:lstStyle/>
          <a:p>
            <a:r>
              <a:rPr lang="en-US" sz="2400" b="1" dirty="0" smtClean="0">
                <a:solidFill>
                  <a:srgbClr val="0000CC"/>
                </a:solidFill>
              </a:rPr>
              <a:t>MHD</a:t>
            </a:r>
            <a:r>
              <a:rPr lang="en-US" sz="2400" dirty="0" smtClean="0">
                <a:solidFill>
                  <a:srgbClr val="0000CC"/>
                </a:solidFill>
              </a:rPr>
              <a:t>:  </a:t>
            </a:r>
            <a:r>
              <a:rPr lang="en-US" sz="2400" dirty="0" smtClean="0"/>
              <a:t>Kinetic MHD for RWM stability, plasma response, momentum transport from 3D fields </a:t>
            </a:r>
            <a:r>
              <a:rPr lang="en-US" sz="1400" dirty="0" smtClean="0">
                <a:solidFill>
                  <a:srgbClr val="FF0000"/>
                </a:solidFill>
              </a:rPr>
              <a:t>(MISK, IPEC, POCA, VALEN, PENT, MARS-K, M3D-C1, R-DCON…)</a:t>
            </a:r>
            <a:endParaRPr lang="en-US" sz="2400" dirty="0" smtClean="0">
              <a:solidFill>
                <a:srgbClr val="FF0000"/>
              </a:solidFill>
            </a:endParaRPr>
          </a:p>
          <a:p>
            <a:r>
              <a:rPr lang="en-US" sz="2400" b="1" dirty="0" smtClean="0">
                <a:solidFill>
                  <a:srgbClr val="0000CC"/>
                </a:solidFill>
              </a:rPr>
              <a:t>Transport</a:t>
            </a:r>
            <a:r>
              <a:rPr lang="en-US" sz="2400" dirty="0" smtClean="0">
                <a:solidFill>
                  <a:srgbClr val="0000CC"/>
                </a:solidFill>
              </a:rPr>
              <a:t>: </a:t>
            </a:r>
            <a:r>
              <a:rPr lang="en-US" sz="2400" dirty="0" smtClean="0"/>
              <a:t>High-</a:t>
            </a:r>
            <a:r>
              <a:rPr lang="en-US" sz="2400" dirty="0" smtClean="0">
                <a:latin typeface="Symbol" pitchFamily="18" charset="2"/>
              </a:rPr>
              <a:t>b</a:t>
            </a:r>
            <a:r>
              <a:rPr lang="en-US" sz="2400" dirty="0" smtClean="0"/>
              <a:t>/electromagnetic effects on electron transport from micro-tearing, </a:t>
            </a:r>
            <a:r>
              <a:rPr lang="en-US" sz="2400" dirty="0" err="1" smtClean="0"/>
              <a:t>Alfvenic</a:t>
            </a:r>
            <a:r>
              <a:rPr lang="en-US" sz="2400" dirty="0" smtClean="0"/>
              <a:t> instabilities </a:t>
            </a:r>
            <a:r>
              <a:rPr lang="en-US" sz="1400" dirty="0" smtClean="0">
                <a:solidFill>
                  <a:srgbClr val="FF0000"/>
                </a:solidFill>
              </a:rPr>
              <a:t>(GYRO, GTS,  GTC, …, HYM, ORBIT)</a:t>
            </a:r>
            <a:endParaRPr lang="en-US" sz="2400" dirty="0" smtClean="0">
              <a:solidFill>
                <a:srgbClr val="FF0000"/>
              </a:solidFill>
            </a:endParaRPr>
          </a:p>
          <a:p>
            <a:r>
              <a:rPr lang="en-US" sz="2400" b="1" dirty="0" smtClean="0">
                <a:solidFill>
                  <a:srgbClr val="0000CC"/>
                </a:solidFill>
              </a:rPr>
              <a:t>Boundary</a:t>
            </a:r>
            <a:r>
              <a:rPr lang="en-US" sz="2400" dirty="0" smtClean="0">
                <a:solidFill>
                  <a:srgbClr val="0000CC"/>
                </a:solidFill>
              </a:rPr>
              <a:t>:  </a:t>
            </a:r>
            <a:r>
              <a:rPr lang="en-US" sz="2400" dirty="0" smtClean="0"/>
              <a:t>Edge kinetic neoclassical &amp; turbulent transport </a:t>
            </a:r>
            <a:r>
              <a:rPr lang="en-US" sz="1400" dirty="0" smtClean="0">
                <a:solidFill>
                  <a:srgbClr val="FF0000"/>
                </a:solidFill>
              </a:rPr>
              <a:t>(GENE, GYRO, GS2, XGC)</a:t>
            </a:r>
            <a:r>
              <a:rPr lang="en-US" sz="2400" dirty="0" smtClean="0"/>
              <a:t>,</a:t>
            </a:r>
            <a:r>
              <a:rPr lang="en-US" sz="1400" dirty="0" smtClean="0"/>
              <a:t> </a:t>
            </a:r>
            <a:r>
              <a:rPr lang="en-US" sz="2400" dirty="0" smtClean="0"/>
              <a:t>SOL turbulence </a:t>
            </a:r>
            <a:r>
              <a:rPr lang="en-US" sz="1400" dirty="0" smtClean="0">
                <a:solidFill>
                  <a:srgbClr val="FF0000"/>
                </a:solidFill>
              </a:rPr>
              <a:t>(SOLT)</a:t>
            </a:r>
            <a:r>
              <a:rPr lang="en-US" sz="2400" dirty="0" smtClean="0"/>
              <a:t>,</a:t>
            </a:r>
            <a:r>
              <a:rPr lang="en-US" sz="2400" dirty="0" smtClean="0">
                <a:solidFill>
                  <a:schemeClr val="accent2"/>
                </a:solidFill>
              </a:rPr>
              <a:t> </a:t>
            </a:r>
            <a:r>
              <a:rPr lang="en-US" sz="2400" dirty="0" smtClean="0"/>
              <a:t>snowflake/detachment: neutrals, impurities </a:t>
            </a:r>
            <a:r>
              <a:rPr lang="en-US" sz="1400" dirty="0" smtClean="0">
                <a:solidFill>
                  <a:srgbClr val="FF0000"/>
                </a:solidFill>
              </a:rPr>
              <a:t>(UEDGE, SOLPS, BOUT++, EIRENE, DEGAS2, DIVIMP)</a:t>
            </a:r>
          </a:p>
          <a:p>
            <a:r>
              <a:rPr lang="en-US" sz="2400" b="1" dirty="0" smtClean="0">
                <a:solidFill>
                  <a:srgbClr val="0000CC"/>
                </a:solidFill>
              </a:rPr>
              <a:t>Fast-ions</a:t>
            </a:r>
            <a:r>
              <a:rPr lang="en-US" sz="2400" dirty="0" smtClean="0">
                <a:solidFill>
                  <a:srgbClr val="0000CC"/>
                </a:solidFill>
              </a:rPr>
              <a:t>: </a:t>
            </a:r>
            <a:r>
              <a:rPr lang="en-US" sz="2400" dirty="0" smtClean="0"/>
              <a:t>Gyro-center and full orbit following </a:t>
            </a:r>
            <a:r>
              <a:rPr lang="en-US" sz="1400" dirty="0" smtClean="0">
                <a:solidFill>
                  <a:srgbClr val="FF0000"/>
                </a:solidFill>
              </a:rPr>
              <a:t>(ORBIT, SPIRAL)</a:t>
            </a:r>
            <a:r>
              <a:rPr lang="en-US" sz="2400" dirty="0" smtClean="0"/>
              <a:t>,</a:t>
            </a:r>
            <a:r>
              <a:rPr lang="en-US" sz="2400" dirty="0" smtClean="0">
                <a:solidFill>
                  <a:schemeClr val="accent2"/>
                </a:solidFill>
              </a:rPr>
              <a:t> </a:t>
            </a:r>
            <a:r>
              <a:rPr lang="en-US" sz="2400" dirty="0" smtClean="0"/>
              <a:t>linear and non-linear Alfven instability, fast-ion transport </a:t>
            </a:r>
            <a:r>
              <a:rPr lang="en-US" sz="1400" dirty="0" smtClean="0">
                <a:solidFill>
                  <a:srgbClr val="FF0000"/>
                </a:solidFill>
              </a:rPr>
              <a:t>(NOVA-K, M3D-K, HYM)</a:t>
            </a:r>
          </a:p>
          <a:p>
            <a:r>
              <a:rPr lang="en-US" sz="2400" b="1" dirty="0" smtClean="0">
                <a:solidFill>
                  <a:srgbClr val="0000CC"/>
                </a:solidFill>
              </a:rPr>
              <a:t>RF</a:t>
            </a:r>
            <a:r>
              <a:rPr lang="en-US" sz="2400" dirty="0" smtClean="0">
                <a:solidFill>
                  <a:srgbClr val="0000CC"/>
                </a:solidFill>
              </a:rPr>
              <a:t>:  </a:t>
            </a:r>
            <a:r>
              <a:rPr lang="en-US" sz="2400" dirty="0" smtClean="0"/>
              <a:t>Heating, edge power loss </a:t>
            </a:r>
            <a:r>
              <a:rPr lang="en-US" sz="1400" dirty="0" smtClean="0">
                <a:solidFill>
                  <a:srgbClr val="FF0000"/>
                </a:solidFill>
              </a:rPr>
              <a:t>(AORSA, TORIC, SPIRAL)</a:t>
            </a:r>
            <a:r>
              <a:rPr lang="en-US" sz="2400" dirty="0" smtClean="0"/>
              <a:t>,</a:t>
            </a:r>
            <a:r>
              <a:rPr lang="en-US" sz="1400" dirty="0" smtClean="0">
                <a:solidFill>
                  <a:srgbClr val="FF0000"/>
                </a:solidFill>
              </a:rPr>
              <a:t> </a:t>
            </a:r>
            <a:r>
              <a:rPr lang="en-US" sz="2400" dirty="0" smtClean="0"/>
              <a:t>RF/fast-ion interactions </a:t>
            </a:r>
            <a:r>
              <a:rPr lang="en-US" sz="1400" dirty="0" smtClean="0">
                <a:solidFill>
                  <a:srgbClr val="FF0000"/>
                </a:solidFill>
              </a:rPr>
              <a:t>(hybrid FOW CQL3D)</a:t>
            </a:r>
            <a:r>
              <a:rPr lang="en-US" sz="2400" dirty="0" smtClean="0"/>
              <a:t>,</a:t>
            </a:r>
            <a:r>
              <a:rPr lang="en-US" sz="1400" dirty="0" smtClean="0">
                <a:solidFill>
                  <a:schemeClr val="accent2"/>
                </a:solidFill>
              </a:rPr>
              <a:t> </a:t>
            </a:r>
            <a:r>
              <a:rPr lang="en-US" sz="2400" dirty="0" smtClean="0"/>
              <a:t>ECH/EBW heating &amp; CD </a:t>
            </a:r>
            <a:r>
              <a:rPr lang="en-US" sz="1400" dirty="0" smtClean="0">
                <a:solidFill>
                  <a:srgbClr val="FF0000"/>
                </a:solidFill>
              </a:rPr>
              <a:t>(GENRAY)</a:t>
            </a:r>
            <a:endParaRPr lang="en-US" sz="2400" dirty="0" smtClean="0">
              <a:solidFill>
                <a:srgbClr val="FF0000"/>
              </a:solidFill>
            </a:endParaRPr>
          </a:p>
          <a:p>
            <a:r>
              <a:rPr lang="en-US" sz="2400" b="1" dirty="0" smtClean="0">
                <a:solidFill>
                  <a:srgbClr val="0000CC"/>
                </a:solidFill>
              </a:rPr>
              <a:t>Scenarios</a:t>
            </a:r>
            <a:r>
              <a:rPr lang="en-US" sz="2400" dirty="0" smtClean="0">
                <a:solidFill>
                  <a:srgbClr val="0000CC"/>
                </a:solidFill>
              </a:rPr>
              <a:t>:  </a:t>
            </a:r>
            <a:r>
              <a:rPr lang="en-US" sz="2400" dirty="0" smtClean="0"/>
              <a:t>2D/3D </a:t>
            </a:r>
            <a:r>
              <a:rPr lang="en-US" sz="2400" dirty="0" err="1" smtClean="0"/>
              <a:t>helicity</a:t>
            </a:r>
            <a:r>
              <a:rPr lang="en-US" sz="2400" dirty="0" smtClean="0"/>
              <a:t> injection physics </a:t>
            </a:r>
            <a:r>
              <a:rPr lang="en-US" sz="1400" dirty="0" smtClean="0">
                <a:solidFill>
                  <a:srgbClr val="FF0000"/>
                </a:solidFill>
              </a:rPr>
              <a:t>(TSC, NIMROD)</a:t>
            </a:r>
            <a:r>
              <a:rPr lang="en-US" sz="2400" dirty="0" smtClean="0"/>
              <a:t>,</a:t>
            </a:r>
            <a:r>
              <a:rPr lang="en-US" sz="1400" dirty="0" smtClean="0">
                <a:solidFill>
                  <a:schemeClr val="accent2"/>
                </a:solidFill>
              </a:rPr>
              <a:t> </a:t>
            </a:r>
            <a:r>
              <a:rPr lang="en-US" sz="2400" dirty="0" smtClean="0"/>
              <a:t>time-dependent ramp-up/sustainment modeling </a:t>
            </a:r>
            <a:r>
              <a:rPr lang="en-US" sz="1400" dirty="0" smtClean="0">
                <a:solidFill>
                  <a:srgbClr val="FF0000"/>
                </a:solidFill>
              </a:rPr>
              <a:t>(TSC/TRANSP/NUBEAM)</a:t>
            </a:r>
            <a:endParaRPr lang="en-US" sz="2400" dirty="0">
              <a:solidFill>
                <a:srgbClr val="FF0000"/>
              </a:solidFill>
            </a:endParaRPr>
          </a:p>
        </p:txBody>
      </p:sp>
      <p:sp>
        <p:nvSpPr>
          <p:cNvPr id="5"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82</a:t>
            </a:fld>
            <a:endParaRPr lang="en-US" sz="900" smtClean="0"/>
          </a:p>
        </p:txBody>
      </p:sp>
    </p:spTree>
    <p:extLst>
      <p:ext uri="{BB962C8B-B14F-4D97-AF65-F5344CB8AC3E}">
        <p14:creationId xmlns:p14="http://schemas.microsoft.com/office/powerpoint/2010/main" val="5929789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p:cNvSpPr txBox="1">
            <a:spLocks/>
          </p:cNvSpPr>
          <p:nvPr/>
        </p:nvSpPr>
        <p:spPr bwMode="auto">
          <a:xfrm>
            <a:off x="0" y="445"/>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a:lstStyle>
          <a:p>
            <a:pPr>
              <a:lnSpc>
                <a:spcPct val="90000"/>
              </a:lnSpc>
            </a:pPr>
            <a:r>
              <a:rPr lang="en-US" sz="2800" i="0" dirty="0" smtClean="0">
                <a:ea typeface="ＭＳ Ｐゴシック" pitchFamily="1" charset="-128"/>
              </a:rPr>
              <a:t>FY2015-16 research milestones target exploitation of new capabilities, exploration of new regimes</a:t>
            </a:r>
            <a:endParaRPr lang="en-US" i="0" kern="0" dirty="0" smtClean="0"/>
          </a:p>
        </p:txBody>
      </p:sp>
      <p:grpSp>
        <p:nvGrpSpPr>
          <p:cNvPr id="8" name="Group 7"/>
          <p:cNvGrpSpPr/>
          <p:nvPr/>
        </p:nvGrpSpPr>
        <p:grpSpPr>
          <a:xfrm>
            <a:off x="-4516" y="1619045"/>
            <a:ext cx="1571878" cy="4045594"/>
            <a:chOff x="14534" y="1580945"/>
            <a:chExt cx="1571878" cy="4045594"/>
          </a:xfrm>
        </p:grpSpPr>
        <p:pic>
          <p:nvPicPr>
            <p:cNvPr id="58"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4" y="1885100"/>
              <a:ext cx="1477722" cy="19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44"/>
            <p:cNvSpPr txBox="1">
              <a:spLocks noChangeArrowheads="1"/>
            </p:cNvSpPr>
            <p:nvPr/>
          </p:nvSpPr>
          <p:spPr bwMode="auto">
            <a:xfrm>
              <a:off x="775772" y="3462434"/>
              <a:ext cx="780288" cy="654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a:spcBef>
                  <a:spcPct val="50000"/>
                </a:spcBef>
                <a:buFontTx/>
                <a:buNone/>
              </a:pPr>
              <a:r>
                <a:rPr lang="en-US" altLang="en-US" sz="1000" i="0" dirty="0">
                  <a:solidFill>
                    <a:schemeClr val="bg1"/>
                  </a:solidFill>
                </a:rPr>
                <a:t>TF OD = 40cm</a:t>
              </a:r>
            </a:p>
            <a:p>
              <a:pPr algn="ctr">
                <a:spcBef>
                  <a:spcPct val="50000"/>
                </a:spcBef>
                <a:buFontTx/>
                <a:buNone/>
              </a:pPr>
              <a:endParaRPr lang="en-US" altLang="en-US" sz="400" dirty="0">
                <a:solidFill>
                  <a:schemeClr val="bg1"/>
                </a:solidFill>
              </a:endParaRPr>
            </a:p>
          </p:txBody>
        </p:sp>
        <p:sp>
          <p:nvSpPr>
            <p:cNvPr id="60" name="Text Box 45"/>
            <p:cNvSpPr txBox="1">
              <a:spLocks noChangeArrowheads="1"/>
            </p:cNvSpPr>
            <p:nvPr/>
          </p:nvSpPr>
          <p:spPr bwMode="auto">
            <a:xfrm>
              <a:off x="60411" y="1580945"/>
              <a:ext cx="628377" cy="27084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eaLnBrk="1" hangingPunct="1">
                <a:lnSpc>
                  <a:spcPct val="80000"/>
                </a:lnSpc>
                <a:buFontTx/>
                <a:buNone/>
              </a:pPr>
              <a:r>
                <a:rPr lang="en-US" altLang="en-US" sz="1100" b="0" i="0" dirty="0">
                  <a:latin typeface="Arial Narrow" pitchFamily="34" charset="0"/>
                </a:rPr>
                <a:t>Previous </a:t>
              </a:r>
            </a:p>
            <a:p>
              <a:pPr algn="ctr" eaLnBrk="1" hangingPunct="1">
                <a:lnSpc>
                  <a:spcPct val="80000"/>
                </a:lnSpc>
                <a:buFontTx/>
                <a:buNone/>
              </a:pPr>
              <a:r>
                <a:rPr lang="en-US" altLang="en-US" sz="1100" b="0" i="0" dirty="0">
                  <a:latin typeface="Arial Narrow" pitchFamily="34" charset="0"/>
                </a:rPr>
                <a:t>center-stack</a:t>
              </a:r>
            </a:p>
          </p:txBody>
        </p:sp>
        <p:sp>
          <p:nvSpPr>
            <p:cNvPr id="61" name="Text Box 43"/>
            <p:cNvSpPr txBox="1">
              <a:spLocks noChangeArrowheads="1"/>
            </p:cNvSpPr>
            <p:nvPr/>
          </p:nvSpPr>
          <p:spPr bwMode="auto">
            <a:xfrm>
              <a:off x="60410" y="3463283"/>
              <a:ext cx="676347" cy="577080"/>
            </a:xfrm>
            <a:prstGeom prst="rect">
              <a:avLst/>
            </a:prstGeom>
            <a:solidFill>
              <a:schemeClr val="bg1"/>
            </a:solidFill>
            <a:ln w="9525">
              <a:solidFill>
                <a:schemeClr val="bg1"/>
              </a:solidFill>
              <a:miter lim="800000"/>
              <a:headEnd/>
              <a:tailEnd/>
            </a:ln>
          </p:spPr>
          <p:txBody>
            <a:bodyPr wrap="square" lIns="0" rIns="0">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a:spcBef>
                  <a:spcPct val="50000"/>
                </a:spcBef>
                <a:buFontTx/>
                <a:buNone/>
              </a:pPr>
              <a:r>
                <a:rPr lang="en-US" altLang="en-US" sz="900" b="0" i="0" dirty="0">
                  <a:solidFill>
                    <a:schemeClr val="bg1"/>
                  </a:solidFill>
                  <a:latin typeface="Arial" pitchFamily="34" charset="0"/>
                </a:rPr>
                <a:t>TF OD = 20cm </a:t>
              </a:r>
            </a:p>
            <a:p>
              <a:pPr algn="ctr">
                <a:spcBef>
                  <a:spcPct val="50000"/>
                </a:spcBef>
                <a:buFontTx/>
                <a:buNone/>
              </a:pPr>
              <a:endParaRPr lang="en-US" altLang="en-US" sz="900" dirty="0">
                <a:solidFill>
                  <a:schemeClr val="bg1"/>
                </a:solidFill>
                <a:latin typeface="Arial" pitchFamily="34" charset="0"/>
              </a:endParaRPr>
            </a:p>
          </p:txBody>
        </p:sp>
        <p:grpSp>
          <p:nvGrpSpPr>
            <p:cNvPr id="83" name="Group 66"/>
            <p:cNvGrpSpPr>
              <a:grpSpLocks/>
            </p:cNvGrpSpPr>
            <p:nvPr/>
          </p:nvGrpSpPr>
          <p:grpSpPr bwMode="auto">
            <a:xfrm>
              <a:off x="14534" y="4000930"/>
              <a:ext cx="1571878" cy="1625609"/>
              <a:chOff x="47886" y="4483235"/>
              <a:chExt cx="2455444" cy="2539675"/>
            </a:xfrm>
          </p:grpSpPr>
          <p:pic>
            <p:nvPicPr>
              <p:cNvPr id="89" name="Picture 47" descr="NBI_upgrade_top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43527" y="4483235"/>
                <a:ext cx="2209408" cy="21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48"/>
              <p:cNvSpPr txBox="1">
                <a:spLocks noChangeArrowheads="1"/>
              </p:cNvSpPr>
              <p:nvPr/>
            </p:nvSpPr>
            <p:spPr bwMode="auto">
              <a:xfrm>
                <a:off x="1146970" y="6635415"/>
                <a:ext cx="1356360" cy="37505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eaLnBrk="1" hangingPunct="1">
                  <a:lnSpc>
                    <a:spcPct val="80000"/>
                  </a:lnSpc>
                  <a:buFontTx/>
                  <a:buNone/>
                </a:pPr>
                <a:r>
                  <a:rPr lang="en-US" altLang="en-US" i="0" dirty="0">
                    <a:solidFill>
                      <a:srgbClr val="FF0000"/>
                    </a:solidFill>
                    <a:latin typeface="Arial Narrow" pitchFamily="34" charset="0"/>
                  </a:rPr>
                  <a:t> New 2</a:t>
                </a:r>
                <a:r>
                  <a:rPr lang="en-US" altLang="en-US" i="0" baseline="30000" dirty="0">
                    <a:solidFill>
                      <a:srgbClr val="FF0000"/>
                    </a:solidFill>
                    <a:latin typeface="Arial Narrow" pitchFamily="34" charset="0"/>
                  </a:rPr>
                  <a:t>nd</a:t>
                </a:r>
                <a:r>
                  <a:rPr lang="en-US" altLang="en-US" i="0" dirty="0">
                    <a:solidFill>
                      <a:srgbClr val="FF0000"/>
                    </a:solidFill>
                    <a:latin typeface="Arial Narrow" pitchFamily="34" charset="0"/>
                  </a:rPr>
                  <a:t> NBI</a:t>
                </a:r>
              </a:p>
            </p:txBody>
          </p:sp>
          <p:sp>
            <p:nvSpPr>
              <p:cNvPr id="94" name="Text Box 51"/>
              <p:cNvSpPr txBox="1">
                <a:spLocks noChangeArrowheads="1"/>
              </p:cNvSpPr>
              <p:nvPr/>
            </p:nvSpPr>
            <p:spPr bwMode="auto">
              <a:xfrm>
                <a:off x="47886" y="6623815"/>
                <a:ext cx="1158240" cy="39909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eaLnBrk="1" hangingPunct="1">
                  <a:lnSpc>
                    <a:spcPct val="80000"/>
                  </a:lnSpc>
                  <a:buFontTx/>
                  <a:buNone/>
                </a:pPr>
                <a:r>
                  <a:rPr lang="en-US" altLang="en-US" sz="1100" b="0" i="0" dirty="0">
                    <a:latin typeface="Arial Narrow" pitchFamily="34" charset="0"/>
                  </a:rPr>
                  <a:t>Present NBI</a:t>
                </a:r>
              </a:p>
            </p:txBody>
          </p:sp>
        </p:grpSp>
        <p:sp>
          <p:nvSpPr>
            <p:cNvPr id="95" name="Text Box 45"/>
            <p:cNvSpPr txBox="1">
              <a:spLocks noChangeArrowheads="1"/>
            </p:cNvSpPr>
            <p:nvPr/>
          </p:nvSpPr>
          <p:spPr bwMode="auto">
            <a:xfrm>
              <a:off x="784074" y="1592501"/>
              <a:ext cx="745396" cy="258532"/>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pitchFamily="-84" charset="0"/>
                  <a:ea typeface="MS PGothic" pitchFamily="34" charset="-128"/>
                </a:defRPr>
              </a:lvl1pPr>
              <a:lvl2pPr marL="742950" indent="-285750" eaLnBrk="0" hangingPunct="0">
                <a:defRPr sz="1200" b="1" i="1">
                  <a:solidFill>
                    <a:srgbClr val="1822CD"/>
                  </a:solidFill>
                  <a:latin typeface="Helvetica" pitchFamily="-84" charset="0"/>
                  <a:ea typeface="MS PGothic" pitchFamily="34" charset="-128"/>
                </a:defRPr>
              </a:lvl2pPr>
              <a:lvl3pPr marL="1143000" indent="-228600" eaLnBrk="0" hangingPunct="0">
                <a:defRPr sz="1200" b="1" i="1">
                  <a:solidFill>
                    <a:srgbClr val="1822CD"/>
                  </a:solidFill>
                  <a:latin typeface="Helvetica" pitchFamily="-84" charset="0"/>
                  <a:ea typeface="MS PGothic" pitchFamily="34" charset="-128"/>
                </a:defRPr>
              </a:lvl3pPr>
              <a:lvl4pPr marL="1600200" indent="-228600" eaLnBrk="0" hangingPunct="0">
                <a:defRPr sz="1200" b="1" i="1">
                  <a:solidFill>
                    <a:srgbClr val="1822CD"/>
                  </a:solidFill>
                  <a:latin typeface="Helvetica" pitchFamily="-84" charset="0"/>
                  <a:ea typeface="MS PGothic" pitchFamily="34" charset="-128"/>
                </a:defRPr>
              </a:lvl4pPr>
              <a:lvl5pPr marL="2057400" indent="-228600" eaLnBrk="0" hangingPunct="0">
                <a:defRPr sz="1200" b="1" i="1">
                  <a:solidFill>
                    <a:srgbClr val="1822CD"/>
                  </a:solidFill>
                  <a:latin typeface="Helvetica" pitchFamily="-84" charset="0"/>
                  <a:ea typeface="MS PGothic" pitchFamily="34" charset="-128"/>
                </a:defRPr>
              </a:lvl5pPr>
              <a:lvl6pPr marL="25146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6pPr>
              <a:lvl7pPr marL="29718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7pPr>
              <a:lvl8pPr marL="34290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8pPr>
              <a:lvl9pPr marL="3886200" indent="-228600" eaLnBrk="0" fontAlgn="base" hangingPunct="0">
                <a:spcBef>
                  <a:spcPct val="20000"/>
                </a:spcBef>
                <a:spcAft>
                  <a:spcPct val="0"/>
                </a:spcAft>
                <a:buChar char="•"/>
                <a:defRPr sz="1200" b="1" i="1">
                  <a:solidFill>
                    <a:srgbClr val="1822CD"/>
                  </a:solidFill>
                  <a:latin typeface="Helvetica" pitchFamily="-84" charset="0"/>
                  <a:ea typeface="MS PGothic" pitchFamily="34" charset="-128"/>
                </a:defRPr>
              </a:lvl9pPr>
            </a:lstStyle>
            <a:p>
              <a:pPr algn="ctr" eaLnBrk="1" hangingPunct="1">
                <a:lnSpc>
                  <a:spcPct val="70000"/>
                </a:lnSpc>
                <a:buFontTx/>
                <a:buNone/>
              </a:pPr>
              <a:r>
                <a:rPr lang="en-US" altLang="en-US" i="0" dirty="0">
                  <a:solidFill>
                    <a:srgbClr val="FF0000"/>
                  </a:solidFill>
                  <a:latin typeface="Arial Narrow" pitchFamily="34" charset="0"/>
                </a:rPr>
                <a:t>New</a:t>
              </a:r>
            </a:p>
            <a:p>
              <a:pPr algn="ctr" eaLnBrk="1" hangingPunct="1">
                <a:lnSpc>
                  <a:spcPct val="70000"/>
                </a:lnSpc>
                <a:buFontTx/>
                <a:buNone/>
              </a:pPr>
              <a:r>
                <a:rPr lang="en-US" altLang="en-US" i="0" dirty="0">
                  <a:solidFill>
                    <a:srgbClr val="FF0000"/>
                  </a:solidFill>
                  <a:latin typeface="Arial Narrow" pitchFamily="34" charset="0"/>
                </a:rPr>
                <a:t>center-stack</a:t>
              </a:r>
            </a:p>
          </p:txBody>
        </p:sp>
      </p:grpSp>
      <p:sp>
        <p:nvSpPr>
          <p:cNvPr id="96" name="Line 21"/>
          <p:cNvSpPr>
            <a:spLocks noChangeShapeType="1"/>
          </p:cNvSpPr>
          <p:nvPr/>
        </p:nvSpPr>
        <p:spPr bwMode="auto">
          <a:xfrm>
            <a:off x="0" y="6000750"/>
            <a:ext cx="9144000" cy="0"/>
          </a:xfrm>
          <a:prstGeom prst="line">
            <a:avLst/>
          </a:prstGeom>
          <a:noFill/>
          <a:ln w="38100">
            <a:solidFill>
              <a:schemeClr val="tx1"/>
            </a:solidFill>
            <a:round/>
            <a:headEnd/>
            <a:tailEnd/>
          </a:ln>
        </p:spPr>
        <p:txBody>
          <a:bodyPr lIns="0" tIns="0" rIns="0" bIns="0"/>
          <a:lstStyle/>
          <a:p>
            <a:endParaRPr lang="en-US"/>
          </a:p>
        </p:txBody>
      </p:sp>
      <p:grpSp>
        <p:nvGrpSpPr>
          <p:cNvPr id="2" name="Group 1"/>
          <p:cNvGrpSpPr/>
          <p:nvPr/>
        </p:nvGrpSpPr>
        <p:grpSpPr>
          <a:xfrm>
            <a:off x="3185588" y="1003316"/>
            <a:ext cx="5949882" cy="537706"/>
            <a:chOff x="4114800" y="973138"/>
            <a:chExt cx="4956176" cy="537706"/>
          </a:xfrm>
        </p:grpSpPr>
        <p:sp>
          <p:nvSpPr>
            <p:cNvPr id="28680" name="Text Box 8"/>
            <p:cNvSpPr txBox="1">
              <a:spLocks noChangeArrowheads="1"/>
            </p:cNvSpPr>
            <p:nvPr/>
          </p:nvSpPr>
          <p:spPr bwMode="auto">
            <a:xfrm>
              <a:off x="6629401" y="973138"/>
              <a:ext cx="2441575" cy="246221"/>
            </a:xfrm>
            <a:prstGeom prst="rect">
              <a:avLst/>
            </a:prstGeom>
            <a:ln>
              <a:headEnd/>
              <a:tailEnd/>
            </a:ln>
          </p:spPr>
          <p:style>
            <a:lnRef idx="1">
              <a:schemeClr val="dk1"/>
            </a:lnRef>
            <a:fillRef idx="2">
              <a:schemeClr val="dk1"/>
            </a:fillRef>
            <a:effectRef idx="1">
              <a:schemeClr val="dk1"/>
            </a:effectRef>
            <a:fontRef idx="minor">
              <a:schemeClr val="dk1"/>
            </a:fontRef>
          </p:style>
          <p:txBody>
            <a:bodyPr lIns="91429" tIns="0" rIns="91429" bIns="0">
              <a:spAutoFit/>
            </a:bodyPr>
            <a:lstStyle/>
            <a:p>
              <a:pPr algn="ctr">
                <a:defRPr/>
              </a:pPr>
              <a:r>
                <a:rPr lang="en-US" sz="1600" i="0" dirty="0" smtClean="0">
                  <a:latin typeface="Arial" panose="020B0604020202020204" pitchFamily="34" charset="0"/>
                  <a:cs typeface="Arial" panose="020B0604020202020204" pitchFamily="34" charset="0"/>
                </a:rPr>
                <a:t>FY2016</a:t>
              </a:r>
              <a:endParaRPr lang="en-US" sz="1600" i="0" dirty="0">
                <a:latin typeface="Arial" panose="020B0604020202020204" pitchFamily="34" charset="0"/>
                <a:cs typeface="Arial" panose="020B0604020202020204" pitchFamily="34" charset="0"/>
              </a:endParaRPr>
            </a:p>
          </p:txBody>
        </p:sp>
        <p:sp>
          <p:nvSpPr>
            <p:cNvPr id="42" name="Text Box 8"/>
            <p:cNvSpPr txBox="1">
              <a:spLocks noChangeArrowheads="1"/>
            </p:cNvSpPr>
            <p:nvPr/>
          </p:nvSpPr>
          <p:spPr bwMode="auto">
            <a:xfrm>
              <a:off x="4114800" y="973138"/>
              <a:ext cx="2438400" cy="246221"/>
            </a:xfrm>
            <a:prstGeom prst="rect">
              <a:avLst/>
            </a:prstGeom>
            <a:ln>
              <a:headEnd/>
              <a:tailEnd/>
            </a:ln>
          </p:spPr>
          <p:style>
            <a:lnRef idx="1">
              <a:schemeClr val="dk1"/>
            </a:lnRef>
            <a:fillRef idx="2">
              <a:schemeClr val="dk1"/>
            </a:fillRef>
            <a:effectRef idx="1">
              <a:schemeClr val="dk1"/>
            </a:effectRef>
            <a:fontRef idx="minor">
              <a:schemeClr val="dk1"/>
            </a:fontRef>
          </p:style>
          <p:txBody>
            <a:bodyPr lIns="91429" tIns="0" rIns="91429" bIns="0">
              <a:spAutoFit/>
            </a:bodyPr>
            <a:lstStyle/>
            <a:p>
              <a:pPr algn="ctr">
                <a:defRPr/>
              </a:pPr>
              <a:r>
                <a:rPr lang="en-US" sz="1600" i="0" dirty="0" smtClean="0">
                  <a:latin typeface="Arial" panose="020B0604020202020204" pitchFamily="34" charset="0"/>
                  <a:cs typeface="Arial" panose="020B0604020202020204" pitchFamily="34" charset="0"/>
                </a:rPr>
                <a:t>FY2015</a:t>
              </a:r>
              <a:endParaRPr lang="en-US" sz="1600" i="0" dirty="0">
                <a:latin typeface="Arial" panose="020B0604020202020204" pitchFamily="34" charset="0"/>
                <a:cs typeface="Arial" panose="020B0604020202020204" pitchFamily="34" charset="0"/>
              </a:endParaRPr>
            </a:p>
          </p:txBody>
        </p:sp>
        <p:sp>
          <p:nvSpPr>
            <p:cNvPr id="69" name="Text Box 11"/>
            <p:cNvSpPr txBox="1">
              <a:spLocks noChangeArrowheads="1"/>
            </p:cNvSpPr>
            <p:nvPr/>
          </p:nvSpPr>
          <p:spPr bwMode="auto">
            <a:xfrm>
              <a:off x="5486378" y="1295400"/>
              <a:ext cx="381022" cy="215444"/>
            </a:xfrm>
            <a:prstGeom prst="rect">
              <a:avLst/>
            </a:prstGeom>
            <a:solidFill>
              <a:srgbClr val="009999"/>
            </a:solidFill>
            <a:ln w="9525">
              <a:solidFill>
                <a:schemeClr val="tx1"/>
              </a:solidFill>
              <a:miter lim="800000"/>
              <a:headEnd/>
              <a:tailEnd/>
            </a:ln>
          </p:spPr>
          <p:txBody>
            <a:bodyPr wrap="square" lIns="91429" tIns="0" rIns="91429" bIns="0">
              <a:spAutoFit/>
            </a:bodyPr>
            <a:lstStyle/>
            <a:p>
              <a:pPr algn="ctr"/>
              <a:r>
                <a:rPr lang="en-US" sz="1400" b="1" i="0" dirty="0" smtClean="0">
                  <a:solidFill>
                    <a:srgbClr val="FFFFFF"/>
                  </a:solidFill>
                  <a:cs typeface="Arial" panose="020B0604020202020204" pitchFamily="34" charset="0"/>
                </a:rPr>
                <a:t>20</a:t>
              </a:r>
              <a:endParaRPr lang="en-US" sz="1400" b="1" i="0" dirty="0">
                <a:solidFill>
                  <a:srgbClr val="FFFFFF"/>
                </a:solidFill>
                <a:cs typeface="Arial" panose="020B0604020202020204" pitchFamily="34" charset="0"/>
              </a:endParaRPr>
            </a:p>
          </p:txBody>
        </p:sp>
        <p:sp>
          <p:nvSpPr>
            <p:cNvPr id="84" name="Text Box 11"/>
            <p:cNvSpPr txBox="1">
              <a:spLocks noChangeArrowheads="1"/>
            </p:cNvSpPr>
            <p:nvPr/>
          </p:nvSpPr>
          <p:spPr bwMode="auto">
            <a:xfrm>
              <a:off x="5105378" y="1295400"/>
              <a:ext cx="381022" cy="215444"/>
            </a:xfrm>
            <a:prstGeom prst="rect">
              <a:avLst/>
            </a:prstGeom>
            <a:noFill/>
            <a:ln w="9525">
              <a:noFill/>
              <a:miter lim="800000"/>
              <a:headEnd/>
              <a:tailEnd/>
            </a:ln>
          </p:spPr>
          <p:txBody>
            <a:bodyPr wrap="square" lIns="91429" tIns="0" rIns="91429" bIns="0">
              <a:spAutoFit/>
            </a:bodyPr>
            <a:lstStyle/>
            <a:p>
              <a:pPr algn="ctr"/>
              <a:r>
                <a:rPr lang="en-US" sz="1400" b="1" i="0" dirty="0" smtClean="0">
                  <a:solidFill>
                    <a:srgbClr val="0000CC"/>
                  </a:solidFill>
                  <a:cs typeface="Arial" panose="020B0604020202020204" pitchFamily="34" charset="0"/>
                </a:rPr>
                <a:t>18</a:t>
              </a:r>
              <a:endParaRPr lang="en-US" sz="1400" b="1" i="0" dirty="0">
                <a:solidFill>
                  <a:srgbClr val="0000CC"/>
                </a:solidFill>
                <a:cs typeface="Arial" panose="020B0604020202020204" pitchFamily="34" charset="0"/>
              </a:endParaRPr>
            </a:p>
          </p:txBody>
        </p:sp>
        <p:sp>
          <p:nvSpPr>
            <p:cNvPr id="55" name="Text Box 11"/>
            <p:cNvSpPr txBox="1">
              <a:spLocks noChangeArrowheads="1"/>
            </p:cNvSpPr>
            <p:nvPr/>
          </p:nvSpPr>
          <p:spPr bwMode="auto">
            <a:xfrm>
              <a:off x="7772378" y="1295400"/>
              <a:ext cx="381022" cy="215444"/>
            </a:xfrm>
            <a:prstGeom prst="rect">
              <a:avLst/>
            </a:prstGeom>
            <a:solidFill>
              <a:srgbClr val="009999"/>
            </a:solidFill>
            <a:ln w="9525">
              <a:solidFill>
                <a:schemeClr val="tx1"/>
              </a:solidFill>
              <a:miter lim="800000"/>
              <a:headEnd/>
              <a:tailEnd/>
            </a:ln>
          </p:spPr>
          <p:txBody>
            <a:bodyPr wrap="square" lIns="91429" tIns="0" rIns="91429" bIns="0">
              <a:spAutoFit/>
            </a:bodyPr>
            <a:lstStyle/>
            <a:p>
              <a:pPr algn="ctr"/>
              <a:r>
                <a:rPr lang="en-US" sz="1400" b="1" i="0" dirty="0" smtClean="0">
                  <a:solidFill>
                    <a:srgbClr val="FFFFFF"/>
                  </a:solidFill>
                  <a:cs typeface="Arial" panose="020B0604020202020204" pitchFamily="34" charset="0"/>
                </a:rPr>
                <a:t>20</a:t>
              </a:r>
              <a:endParaRPr lang="en-US" sz="1400" b="1" i="0" dirty="0">
                <a:solidFill>
                  <a:srgbClr val="FFFFFF"/>
                </a:solidFill>
                <a:cs typeface="Arial" panose="020B0604020202020204" pitchFamily="34" charset="0"/>
              </a:endParaRPr>
            </a:p>
          </p:txBody>
        </p:sp>
        <p:sp>
          <p:nvSpPr>
            <p:cNvPr id="56" name="Text Box 11"/>
            <p:cNvSpPr txBox="1">
              <a:spLocks noChangeArrowheads="1"/>
            </p:cNvSpPr>
            <p:nvPr/>
          </p:nvSpPr>
          <p:spPr bwMode="auto">
            <a:xfrm>
              <a:off x="7391378" y="1295400"/>
              <a:ext cx="381022" cy="215444"/>
            </a:xfrm>
            <a:prstGeom prst="rect">
              <a:avLst/>
            </a:prstGeom>
            <a:noFill/>
            <a:ln w="9525">
              <a:noFill/>
              <a:miter lim="800000"/>
              <a:headEnd/>
              <a:tailEnd/>
            </a:ln>
          </p:spPr>
          <p:txBody>
            <a:bodyPr wrap="square" lIns="91429" tIns="0" rIns="91429" bIns="0">
              <a:spAutoFit/>
            </a:bodyPr>
            <a:lstStyle/>
            <a:p>
              <a:pPr algn="ctr"/>
              <a:r>
                <a:rPr lang="en-US" sz="1400" b="1" i="0" dirty="0" smtClean="0">
                  <a:solidFill>
                    <a:srgbClr val="0000CC"/>
                  </a:solidFill>
                  <a:cs typeface="Arial" panose="020B0604020202020204" pitchFamily="34" charset="0"/>
                </a:rPr>
                <a:t>16</a:t>
              </a:r>
              <a:endParaRPr lang="en-US" sz="1400" b="1" i="0" dirty="0">
                <a:solidFill>
                  <a:srgbClr val="0000CC"/>
                </a:solidFill>
                <a:cs typeface="Arial" panose="020B0604020202020204" pitchFamily="34" charset="0"/>
              </a:endParaRPr>
            </a:p>
          </p:txBody>
        </p:sp>
      </p:grpSp>
      <p:sp>
        <p:nvSpPr>
          <p:cNvPr id="73" name="Text Box 27"/>
          <p:cNvSpPr txBox="1">
            <a:spLocks noChangeArrowheads="1"/>
          </p:cNvSpPr>
          <p:nvPr/>
        </p:nvSpPr>
        <p:spPr bwMode="auto">
          <a:xfrm>
            <a:off x="3185588" y="3763978"/>
            <a:ext cx="2877960"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FF0000"/>
                </a:solidFill>
                <a:latin typeface="Arial Narrow" panose="020B0606020202030204" pitchFamily="34" charset="0"/>
              </a:rPr>
              <a:t>Characterize effects of NBI injection angle on fast-ion distribution and NBI-CD profile</a:t>
            </a:r>
            <a:endParaRPr lang="en-US" sz="1300" b="0" i="0" dirty="0">
              <a:solidFill>
                <a:srgbClr val="FF0000"/>
              </a:solidFill>
              <a:latin typeface="Arial Narrow" panose="020B0606020202030204" pitchFamily="34" charset="0"/>
            </a:endParaRPr>
          </a:p>
        </p:txBody>
      </p:sp>
      <p:sp>
        <p:nvSpPr>
          <p:cNvPr id="75" name="Text Box 27"/>
          <p:cNvSpPr txBox="1">
            <a:spLocks noChangeArrowheads="1"/>
          </p:cNvSpPr>
          <p:nvPr/>
        </p:nvSpPr>
        <p:spPr bwMode="auto">
          <a:xfrm>
            <a:off x="3185588" y="5135578"/>
            <a:ext cx="2877960"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FF0000"/>
                </a:solidFill>
                <a:latin typeface="Arial Narrow" panose="020B0606020202030204" pitchFamily="34" charset="0"/>
              </a:rPr>
              <a:t>Develop </a:t>
            </a:r>
            <a:r>
              <a:rPr lang="en-US" sz="1300" i="0" dirty="0" err="1" smtClean="0">
                <a:solidFill>
                  <a:srgbClr val="FF0000"/>
                </a:solidFill>
                <a:latin typeface="Arial Narrow" panose="020B0606020202030204" pitchFamily="34" charset="0"/>
              </a:rPr>
              <a:t>physics+operational</a:t>
            </a:r>
            <a:r>
              <a:rPr lang="en-US" sz="1300" i="0" dirty="0" smtClean="0">
                <a:solidFill>
                  <a:srgbClr val="FF0000"/>
                </a:solidFill>
                <a:latin typeface="Arial Narrow" panose="020B0606020202030204" pitchFamily="34" charset="0"/>
              </a:rPr>
              <a:t> tools for high-performance discharges (</a:t>
            </a:r>
            <a:r>
              <a:rPr lang="en-US" sz="1300" i="0" dirty="0" smtClean="0">
                <a:solidFill>
                  <a:srgbClr val="FF0000"/>
                </a:solidFill>
                <a:latin typeface="Symbol" panose="05050102010706020507" pitchFamily="18" charset="2"/>
              </a:rPr>
              <a:t>k</a:t>
            </a:r>
            <a:r>
              <a:rPr lang="en-US" sz="1300" i="0" dirty="0" smtClean="0">
                <a:solidFill>
                  <a:srgbClr val="FF0000"/>
                </a:solidFill>
                <a:latin typeface="Arial Narrow" panose="020B0606020202030204" pitchFamily="34" charset="0"/>
              </a:rPr>
              <a:t>, </a:t>
            </a:r>
            <a:r>
              <a:rPr lang="en-US" sz="1300" i="0" dirty="0" smtClean="0">
                <a:solidFill>
                  <a:srgbClr val="FF0000"/>
                </a:solidFill>
                <a:latin typeface="Symbol" panose="05050102010706020507" pitchFamily="18" charset="2"/>
              </a:rPr>
              <a:t>d</a:t>
            </a:r>
            <a:r>
              <a:rPr lang="en-US" sz="1300" i="0" dirty="0" smtClean="0">
                <a:solidFill>
                  <a:srgbClr val="FF0000"/>
                </a:solidFill>
                <a:latin typeface="Arial Narrow" panose="020B0606020202030204" pitchFamily="34" charset="0"/>
              </a:rPr>
              <a:t>, </a:t>
            </a:r>
            <a:r>
              <a:rPr lang="en-US" sz="1300" i="0" dirty="0" smtClean="0">
                <a:solidFill>
                  <a:srgbClr val="FF0000"/>
                </a:solidFill>
                <a:latin typeface="Symbol" panose="05050102010706020507" pitchFamily="18" charset="2"/>
              </a:rPr>
              <a:t>b</a:t>
            </a:r>
            <a:r>
              <a:rPr lang="en-US" sz="1300" i="0" dirty="0" smtClean="0">
                <a:solidFill>
                  <a:srgbClr val="FF0000"/>
                </a:solidFill>
                <a:latin typeface="Arial Narrow" panose="020B0606020202030204" pitchFamily="34" charset="0"/>
              </a:rPr>
              <a:t>, EF/RWM)</a:t>
            </a:r>
            <a:endParaRPr lang="en-US" sz="1300" b="0" i="0" dirty="0">
              <a:solidFill>
                <a:srgbClr val="FF0000"/>
              </a:solidFill>
              <a:latin typeface="Arial Narrow" panose="020B0606020202030204" pitchFamily="34" charset="0"/>
            </a:endParaRPr>
          </a:p>
        </p:txBody>
      </p:sp>
      <p:sp>
        <p:nvSpPr>
          <p:cNvPr id="77" name="Text Box 27"/>
          <p:cNvSpPr txBox="1">
            <a:spLocks noChangeArrowheads="1"/>
          </p:cNvSpPr>
          <p:nvPr/>
        </p:nvSpPr>
        <p:spPr bwMode="auto">
          <a:xfrm>
            <a:off x="3185588" y="2849578"/>
            <a:ext cx="2877960"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008080"/>
                </a:solidFill>
                <a:latin typeface="Arial Narrow" panose="020B0606020202030204" pitchFamily="34" charset="0"/>
              </a:rPr>
              <a:t>Develop snowflake configuration, study edge and </a:t>
            </a:r>
            <a:r>
              <a:rPr lang="en-US" sz="1300" i="0" dirty="0" err="1" smtClean="0">
                <a:solidFill>
                  <a:srgbClr val="008080"/>
                </a:solidFill>
                <a:latin typeface="Arial Narrow" panose="020B0606020202030204" pitchFamily="34" charset="0"/>
              </a:rPr>
              <a:t>divertor</a:t>
            </a:r>
            <a:r>
              <a:rPr lang="en-US" sz="1300" i="0" dirty="0" smtClean="0">
                <a:solidFill>
                  <a:srgbClr val="008080"/>
                </a:solidFill>
                <a:latin typeface="Arial Narrow" panose="020B0606020202030204" pitchFamily="34" charset="0"/>
              </a:rPr>
              <a:t> properties</a:t>
            </a:r>
            <a:endParaRPr lang="en-US" sz="1300" b="0" i="0" dirty="0">
              <a:solidFill>
                <a:srgbClr val="008080"/>
              </a:solidFill>
              <a:latin typeface="Arial Narrow" panose="020B0606020202030204" pitchFamily="34" charset="0"/>
            </a:endParaRPr>
          </a:p>
        </p:txBody>
      </p:sp>
      <p:sp>
        <p:nvSpPr>
          <p:cNvPr id="78" name="Text Box 27"/>
          <p:cNvSpPr txBox="1">
            <a:spLocks noChangeArrowheads="1"/>
          </p:cNvSpPr>
          <p:nvPr/>
        </p:nvSpPr>
        <p:spPr bwMode="auto">
          <a:xfrm>
            <a:off x="3185588" y="2316178"/>
            <a:ext cx="2877960"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FF0000"/>
                </a:solidFill>
                <a:latin typeface="Arial Narrow" panose="020B0606020202030204" pitchFamily="34" charset="0"/>
              </a:rPr>
              <a:t>Assess H-mode confinement, pedestal, SOL characteristics at higher B</a:t>
            </a:r>
            <a:r>
              <a:rPr lang="en-US" sz="1300" i="0" baseline="-25000" dirty="0" smtClean="0">
                <a:solidFill>
                  <a:srgbClr val="FF0000"/>
                </a:solidFill>
                <a:latin typeface="Arial Narrow" panose="020B0606020202030204" pitchFamily="34" charset="0"/>
              </a:rPr>
              <a:t>T</a:t>
            </a:r>
            <a:r>
              <a:rPr lang="en-US" sz="1300" i="0" dirty="0" smtClean="0">
                <a:solidFill>
                  <a:srgbClr val="FF0000"/>
                </a:solidFill>
                <a:latin typeface="Arial Narrow" panose="020B0606020202030204" pitchFamily="34" charset="0"/>
              </a:rPr>
              <a:t>, I</a:t>
            </a:r>
            <a:r>
              <a:rPr lang="en-US" sz="1300" i="0" baseline="-25000" dirty="0" smtClean="0">
                <a:solidFill>
                  <a:srgbClr val="FF0000"/>
                </a:solidFill>
                <a:latin typeface="Arial Narrow" panose="020B0606020202030204" pitchFamily="34" charset="0"/>
              </a:rPr>
              <a:t>P</a:t>
            </a:r>
            <a:r>
              <a:rPr lang="en-US" sz="1300" i="0" dirty="0" smtClean="0">
                <a:solidFill>
                  <a:srgbClr val="FF0000"/>
                </a:solidFill>
                <a:latin typeface="Arial Narrow" panose="020B0606020202030204" pitchFamily="34" charset="0"/>
              </a:rPr>
              <a:t>, P</a:t>
            </a:r>
            <a:r>
              <a:rPr lang="en-US" sz="1300" i="0" baseline="-25000" dirty="0" smtClean="0">
                <a:solidFill>
                  <a:srgbClr val="FF0000"/>
                </a:solidFill>
                <a:latin typeface="Arial Narrow" panose="020B0606020202030204" pitchFamily="34" charset="0"/>
              </a:rPr>
              <a:t>NBI</a:t>
            </a:r>
            <a:endParaRPr lang="en-US" sz="1300" b="0" i="0" dirty="0">
              <a:solidFill>
                <a:srgbClr val="FF0000"/>
              </a:solidFill>
              <a:latin typeface="Arial Narrow" panose="020B0606020202030204" pitchFamily="34" charset="0"/>
            </a:endParaRPr>
          </a:p>
        </p:txBody>
      </p:sp>
      <p:sp>
        <p:nvSpPr>
          <p:cNvPr id="79" name="TextBox 78"/>
          <p:cNvSpPr txBox="1"/>
          <p:nvPr/>
        </p:nvSpPr>
        <p:spPr>
          <a:xfrm>
            <a:off x="3191485" y="2143220"/>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R15-1</a:t>
            </a:r>
            <a:endParaRPr lang="en-US" sz="900" i="0" dirty="0">
              <a:latin typeface="Arial Narrow" panose="020B0606020202030204" pitchFamily="34" charset="0"/>
            </a:endParaRPr>
          </a:p>
        </p:txBody>
      </p:sp>
      <p:sp>
        <p:nvSpPr>
          <p:cNvPr id="80" name="TextBox 79"/>
          <p:cNvSpPr txBox="1"/>
          <p:nvPr/>
        </p:nvSpPr>
        <p:spPr>
          <a:xfrm>
            <a:off x="3185588" y="3582347"/>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R15-2</a:t>
            </a:r>
            <a:endParaRPr lang="en-US" sz="900" i="0" dirty="0">
              <a:latin typeface="Arial Narrow" panose="020B0606020202030204" pitchFamily="34" charset="0"/>
            </a:endParaRPr>
          </a:p>
        </p:txBody>
      </p:sp>
      <p:sp>
        <p:nvSpPr>
          <p:cNvPr id="81" name="TextBox 80"/>
          <p:cNvSpPr txBox="1"/>
          <p:nvPr/>
        </p:nvSpPr>
        <p:spPr>
          <a:xfrm>
            <a:off x="3185588" y="4953947"/>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R15-3</a:t>
            </a:r>
            <a:endParaRPr lang="en-US" sz="900" i="0" dirty="0">
              <a:latin typeface="Arial Narrow" panose="020B0606020202030204" pitchFamily="34" charset="0"/>
            </a:endParaRPr>
          </a:p>
        </p:txBody>
      </p:sp>
      <p:sp>
        <p:nvSpPr>
          <p:cNvPr id="82" name="TextBox 81"/>
          <p:cNvSpPr txBox="1"/>
          <p:nvPr/>
        </p:nvSpPr>
        <p:spPr>
          <a:xfrm>
            <a:off x="3185588" y="3308844"/>
            <a:ext cx="464187"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IR15-1</a:t>
            </a:r>
            <a:endParaRPr lang="en-US" sz="900" i="0" dirty="0">
              <a:latin typeface="Arial Narrow" panose="020B0606020202030204" pitchFamily="34" charset="0"/>
            </a:endParaRPr>
          </a:p>
        </p:txBody>
      </p:sp>
      <p:sp>
        <p:nvSpPr>
          <p:cNvPr id="99" name="Text Box 23"/>
          <p:cNvSpPr txBox="1">
            <a:spLocks noChangeArrowheads="1"/>
          </p:cNvSpPr>
          <p:nvPr/>
        </p:nvSpPr>
        <p:spPr bwMode="auto">
          <a:xfrm>
            <a:off x="3185588" y="6101794"/>
            <a:ext cx="2877960" cy="451406"/>
          </a:xfrm>
          <a:prstGeom prst="rect">
            <a:avLst/>
          </a:prstGeom>
          <a:solidFill>
            <a:srgbClr val="EAEAEA"/>
          </a:solidFill>
          <a:ln w="3175">
            <a:solidFill>
              <a:srgbClr val="B2B2B2"/>
            </a:solidFill>
            <a:miter lim="800000"/>
            <a:headEnd/>
            <a:tailEnd/>
          </a:ln>
        </p:spPr>
        <p:txBody>
          <a:bodyPr wrap="square" lIns="45714" tIns="45720" rIns="0" bIns="45720">
            <a:spAutoFit/>
          </a:bodyPr>
          <a:lstStyle/>
          <a:p>
            <a:pPr algn="ctr">
              <a:lnSpc>
                <a:spcPts val="1400"/>
              </a:lnSpc>
            </a:pPr>
            <a:r>
              <a:rPr lang="en-US" sz="1300" i="0" dirty="0">
                <a:solidFill>
                  <a:srgbClr val="FF0000"/>
                </a:solidFill>
                <a:latin typeface="Arial Narrow" panose="020B0606020202030204" pitchFamily="34" charset="0"/>
              </a:rPr>
              <a:t>Quantify impact of broadened </a:t>
            </a:r>
            <a:r>
              <a:rPr lang="en-US" sz="1300" i="0" dirty="0" smtClean="0">
                <a:solidFill>
                  <a:srgbClr val="FF0000"/>
                </a:solidFill>
                <a:latin typeface="Arial Narrow" panose="020B0606020202030204" pitchFamily="34" charset="0"/>
              </a:rPr>
              <a:t>J(r) and p(r) on </a:t>
            </a:r>
            <a:r>
              <a:rPr lang="en-US" sz="1300" i="0" dirty="0" err="1" smtClean="0">
                <a:solidFill>
                  <a:srgbClr val="FF0000"/>
                </a:solidFill>
                <a:latin typeface="Arial Narrow" panose="020B0606020202030204" pitchFamily="34" charset="0"/>
              </a:rPr>
              <a:t>tokamak</a:t>
            </a:r>
            <a:r>
              <a:rPr lang="en-US" sz="1300" i="0" dirty="0">
                <a:solidFill>
                  <a:srgbClr val="FF0000"/>
                </a:solidFill>
                <a:latin typeface="Arial Narrow" panose="020B0606020202030204" pitchFamily="34" charset="0"/>
              </a:rPr>
              <a:t> </a:t>
            </a:r>
            <a:r>
              <a:rPr lang="en-US" sz="1300" i="0" dirty="0" smtClean="0">
                <a:solidFill>
                  <a:srgbClr val="FF0000"/>
                </a:solidFill>
                <a:latin typeface="Arial Narrow" panose="020B0606020202030204" pitchFamily="34" charset="0"/>
              </a:rPr>
              <a:t>confinement </a:t>
            </a:r>
            <a:r>
              <a:rPr lang="en-US" sz="1300" i="0" dirty="0">
                <a:solidFill>
                  <a:srgbClr val="FF0000"/>
                </a:solidFill>
                <a:latin typeface="Arial Narrow" panose="020B0606020202030204" pitchFamily="34" charset="0"/>
              </a:rPr>
              <a:t>and </a:t>
            </a:r>
            <a:r>
              <a:rPr lang="en-US" sz="1300" i="0" dirty="0" smtClean="0">
                <a:solidFill>
                  <a:srgbClr val="FF0000"/>
                </a:solidFill>
                <a:latin typeface="Arial Narrow" panose="020B0606020202030204" pitchFamily="34" charset="0"/>
              </a:rPr>
              <a:t>stability</a:t>
            </a:r>
            <a:endParaRPr lang="en-US" sz="1300" i="0" dirty="0">
              <a:solidFill>
                <a:srgbClr val="FF0000"/>
              </a:solidFill>
              <a:latin typeface="Arial Narrow" panose="020B0606020202030204" pitchFamily="34" charset="0"/>
            </a:endParaRPr>
          </a:p>
        </p:txBody>
      </p:sp>
      <p:sp>
        <p:nvSpPr>
          <p:cNvPr id="100" name="Text Box 23"/>
          <p:cNvSpPr txBox="1">
            <a:spLocks noChangeArrowheads="1"/>
          </p:cNvSpPr>
          <p:nvPr/>
        </p:nvSpPr>
        <p:spPr bwMode="auto">
          <a:xfrm>
            <a:off x="6193520" y="6101794"/>
            <a:ext cx="2877960" cy="451406"/>
          </a:xfrm>
          <a:prstGeom prst="rect">
            <a:avLst/>
          </a:prstGeom>
          <a:solidFill>
            <a:srgbClr val="EAEAEA"/>
          </a:solidFill>
          <a:ln w="3175">
            <a:solidFill>
              <a:srgbClr val="B2B2B2"/>
            </a:solidFill>
            <a:miter lim="800000"/>
            <a:headEnd/>
            <a:tailEnd/>
          </a:ln>
        </p:spPr>
        <p:txBody>
          <a:bodyPr wrap="square" lIns="45714" tIns="45720" rIns="0" bIns="45720">
            <a:spAutoFit/>
          </a:bodyPr>
          <a:lstStyle/>
          <a:p>
            <a:pPr algn="ctr">
              <a:lnSpc>
                <a:spcPts val="1400"/>
              </a:lnSpc>
            </a:pPr>
            <a:r>
              <a:rPr lang="en-US" i="0" dirty="0" smtClean="0">
                <a:solidFill>
                  <a:srgbClr val="FF0000"/>
                </a:solidFill>
                <a:latin typeface="Arial Narrow" panose="020B0606020202030204" pitchFamily="34" charset="0"/>
              </a:rPr>
              <a:t>Assess disruption mitigation, initial tests of real-time warning and prediction techniques</a:t>
            </a:r>
            <a:endParaRPr lang="en-US" i="0" dirty="0">
              <a:solidFill>
                <a:srgbClr val="FF0000"/>
              </a:solidFill>
              <a:latin typeface="Arial Narrow" panose="020B0606020202030204" pitchFamily="34" charset="0"/>
            </a:endParaRPr>
          </a:p>
        </p:txBody>
      </p:sp>
      <p:sp>
        <p:nvSpPr>
          <p:cNvPr id="101" name="Text Box 27"/>
          <p:cNvSpPr txBox="1">
            <a:spLocks noChangeArrowheads="1"/>
          </p:cNvSpPr>
          <p:nvPr/>
        </p:nvSpPr>
        <p:spPr bwMode="auto">
          <a:xfrm>
            <a:off x="6193520" y="4602178"/>
            <a:ext cx="2877960" cy="451394"/>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a:solidFill>
                  <a:srgbClr val="FF0000"/>
                </a:solidFill>
                <a:latin typeface="Arial Narrow" panose="020B0606020202030204" pitchFamily="34" charset="0"/>
              </a:rPr>
              <a:t>Develop </a:t>
            </a:r>
            <a:r>
              <a:rPr lang="en-US" sz="1300" i="0" dirty="0" smtClean="0">
                <a:solidFill>
                  <a:srgbClr val="FF0000"/>
                </a:solidFill>
                <a:latin typeface="Arial Narrow" panose="020B0606020202030204" pitchFamily="34" charset="0"/>
              </a:rPr>
              <a:t>high-non-inductive fraction NBI H-modes for ramp-up &amp; sustainment</a:t>
            </a:r>
            <a:endParaRPr lang="en-US" sz="1300" b="0" i="0" dirty="0">
              <a:solidFill>
                <a:srgbClr val="FF0000"/>
              </a:solidFill>
              <a:latin typeface="Arial Narrow" panose="020B0606020202030204" pitchFamily="34" charset="0"/>
            </a:endParaRPr>
          </a:p>
        </p:txBody>
      </p:sp>
      <p:sp>
        <p:nvSpPr>
          <p:cNvPr id="102" name="Text Box 27"/>
          <p:cNvSpPr txBox="1">
            <a:spLocks noChangeArrowheads="1"/>
          </p:cNvSpPr>
          <p:nvPr/>
        </p:nvSpPr>
        <p:spPr bwMode="auto">
          <a:xfrm>
            <a:off x="6193520" y="2871523"/>
            <a:ext cx="2877960" cy="630930"/>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FF0000"/>
                </a:solidFill>
                <a:latin typeface="Arial Narrow" panose="020B0606020202030204" pitchFamily="34" charset="0"/>
              </a:rPr>
              <a:t>Assess heat-flux mitigation and PFC response using advanced </a:t>
            </a:r>
            <a:r>
              <a:rPr lang="en-US" sz="1300" i="0" dirty="0" err="1" smtClean="0">
                <a:solidFill>
                  <a:srgbClr val="FF0000"/>
                </a:solidFill>
                <a:latin typeface="Arial Narrow" panose="020B0606020202030204" pitchFamily="34" charset="0"/>
              </a:rPr>
              <a:t>divertor</a:t>
            </a:r>
            <a:r>
              <a:rPr lang="en-US" sz="1300" i="0" dirty="0">
                <a:solidFill>
                  <a:srgbClr val="FF0000"/>
                </a:solidFill>
                <a:latin typeface="Arial Narrow" panose="020B0606020202030204" pitchFamily="34" charset="0"/>
              </a:rPr>
              <a:t> </a:t>
            </a:r>
            <a:r>
              <a:rPr lang="en-US" sz="1300" i="0" dirty="0" smtClean="0">
                <a:solidFill>
                  <a:srgbClr val="FF0000"/>
                </a:solidFill>
                <a:latin typeface="Arial Narrow" panose="020B0606020202030204" pitchFamily="34" charset="0"/>
              </a:rPr>
              <a:t>configurations + radiation at high q</a:t>
            </a:r>
            <a:r>
              <a:rPr lang="en-US" sz="1300" i="0" baseline="-25000" dirty="0" smtClean="0">
                <a:solidFill>
                  <a:srgbClr val="FF0000"/>
                </a:solidFill>
                <a:latin typeface="Arial Narrow" panose="020B0606020202030204" pitchFamily="34" charset="0"/>
              </a:rPr>
              <a:t>||-div</a:t>
            </a:r>
            <a:endParaRPr lang="en-US" sz="1300" b="0" i="0" baseline="-25000" dirty="0">
              <a:solidFill>
                <a:srgbClr val="FF0000"/>
              </a:solidFill>
              <a:latin typeface="Arial Narrow" panose="020B0606020202030204" pitchFamily="34" charset="0"/>
            </a:endParaRPr>
          </a:p>
        </p:txBody>
      </p:sp>
      <p:sp>
        <p:nvSpPr>
          <p:cNvPr id="103" name="Text Box 27"/>
          <p:cNvSpPr txBox="1">
            <a:spLocks noChangeArrowheads="1"/>
          </p:cNvSpPr>
          <p:nvPr/>
        </p:nvSpPr>
        <p:spPr bwMode="auto">
          <a:xfrm>
            <a:off x="6193520" y="3768296"/>
            <a:ext cx="2877960" cy="630930"/>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smtClean="0">
                <a:solidFill>
                  <a:srgbClr val="FF0000"/>
                </a:solidFill>
                <a:latin typeface="Arial Narrow" panose="020B0606020202030204" pitchFamily="34" charset="0"/>
              </a:rPr>
              <a:t>Assess fast-wave SOL losses and core  thermal / fast ion interactions at increased B</a:t>
            </a:r>
            <a:r>
              <a:rPr lang="en-US" sz="1300" i="0" baseline="-25000" dirty="0" smtClean="0">
                <a:solidFill>
                  <a:srgbClr val="FF0000"/>
                </a:solidFill>
                <a:latin typeface="Arial Narrow" panose="020B0606020202030204" pitchFamily="34" charset="0"/>
              </a:rPr>
              <a:t>T</a:t>
            </a:r>
            <a:r>
              <a:rPr lang="en-US" sz="1300" i="0" dirty="0" smtClean="0">
                <a:solidFill>
                  <a:srgbClr val="FF0000"/>
                </a:solidFill>
                <a:latin typeface="Arial Narrow" panose="020B0606020202030204" pitchFamily="34" charset="0"/>
              </a:rPr>
              <a:t>, I</a:t>
            </a:r>
            <a:r>
              <a:rPr lang="en-US" sz="1300" i="0" baseline="-25000" dirty="0" smtClean="0">
                <a:solidFill>
                  <a:srgbClr val="FF0000"/>
                </a:solidFill>
                <a:latin typeface="Arial Narrow" panose="020B0606020202030204" pitchFamily="34" charset="0"/>
              </a:rPr>
              <a:t>P</a:t>
            </a:r>
            <a:endParaRPr lang="en-US" sz="1300" b="0" i="0" baseline="-25000" dirty="0">
              <a:solidFill>
                <a:srgbClr val="FF0000"/>
              </a:solidFill>
              <a:latin typeface="Arial Narrow" panose="020B0606020202030204" pitchFamily="34" charset="0"/>
            </a:endParaRPr>
          </a:p>
        </p:txBody>
      </p:sp>
      <p:sp>
        <p:nvSpPr>
          <p:cNvPr id="104" name="TextBox 103"/>
          <p:cNvSpPr txBox="1"/>
          <p:nvPr/>
        </p:nvSpPr>
        <p:spPr>
          <a:xfrm>
            <a:off x="6193520" y="2689892"/>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R16-1</a:t>
            </a:r>
            <a:endParaRPr lang="en-US" sz="900" i="0" dirty="0">
              <a:latin typeface="Arial Narrow" panose="020B0606020202030204" pitchFamily="34" charset="0"/>
            </a:endParaRPr>
          </a:p>
        </p:txBody>
      </p:sp>
      <p:sp>
        <p:nvSpPr>
          <p:cNvPr id="105" name="TextBox 104"/>
          <p:cNvSpPr txBox="1"/>
          <p:nvPr/>
        </p:nvSpPr>
        <p:spPr>
          <a:xfrm>
            <a:off x="6193520" y="3589662"/>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R16-2</a:t>
            </a:r>
            <a:endParaRPr lang="en-US" sz="900" i="0" dirty="0">
              <a:latin typeface="Arial Narrow" panose="020B0606020202030204" pitchFamily="34" charset="0"/>
            </a:endParaRPr>
          </a:p>
        </p:txBody>
      </p:sp>
      <p:sp>
        <p:nvSpPr>
          <p:cNvPr id="106" name="TextBox 105"/>
          <p:cNvSpPr txBox="1"/>
          <p:nvPr/>
        </p:nvSpPr>
        <p:spPr>
          <a:xfrm>
            <a:off x="6193520" y="4420547"/>
            <a:ext cx="371349"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R16-3</a:t>
            </a:r>
            <a:endParaRPr lang="en-US" sz="900" i="0" dirty="0">
              <a:latin typeface="Arial Narrow" panose="020B0606020202030204" pitchFamily="34" charset="0"/>
            </a:endParaRPr>
          </a:p>
        </p:txBody>
      </p:sp>
      <p:sp>
        <p:nvSpPr>
          <p:cNvPr id="107" name="Text Box 27"/>
          <p:cNvSpPr txBox="1">
            <a:spLocks noChangeArrowheads="1"/>
          </p:cNvSpPr>
          <p:nvPr/>
        </p:nvSpPr>
        <p:spPr bwMode="auto">
          <a:xfrm>
            <a:off x="6193520" y="2067672"/>
            <a:ext cx="2877960" cy="630930"/>
          </a:xfrm>
          <a:prstGeom prst="rect">
            <a:avLst/>
          </a:prstGeom>
          <a:solidFill>
            <a:srgbClr val="EAEAEA"/>
          </a:solidFill>
          <a:ln w="3175">
            <a:solidFill>
              <a:srgbClr val="B2B2B2"/>
            </a:solidFill>
            <a:miter lim="800000"/>
            <a:headEnd/>
            <a:tailEnd/>
          </a:ln>
        </p:spPr>
        <p:txBody>
          <a:bodyPr wrap="square" lIns="45714" tIns="45714" rIns="0" bIns="45714">
            <a:spAutoFit/>
          </a:bodyPr>
          <a:lstStyle/>
          <a:p>
            <a:pPr>
              <a:lnSpc>
                <a:spcPts val="1400"/>
              </a:lnSpc>
            </a:pPr>
            <a:r>
              <a:rPr lang="en-US" sz="1300" i="0" dirty="0">
                <a:solidFill>
                  <a:srgbClr val="008080"/>
                </a:solidFill>
                <a:latin typeface="Arial Narrow" panose="020B0606020202030204" pitchFamily="34" charset="0"/>
              </a:rPr>
              <a:t>Assess </a:t>
            </a:r>
            <a:r>
              <a:rPr lang="en-US" sz="1300" i="0" dirty="0" smtClean="0">
                <a:solidFill>
                  <a:srgbClr val="008080"/>
                </a:solidFill>
                <a:latin typeface="Arial Narrow" panose="020B0606020202030204" pitchFamily="34" charset="0"/>
              </a:rPr>
              <a:t>confinement and local transport </a:t>
            </a:r>
            <a:r>
              <a:rPr lang="en-US" sz="1300" i="0" dirty="0">
                <a:solidFill>
                  <a:srgbClr val="008080"/>
                </a:solidFill>
                <a:latin typeface="Arial Narrow" panose="020B0606020202030204" pitchFamily="34" charset="0"/>
              </a:rPr>
              <a:t>and turbulence </a:t>
            </a:r>
            <a:r>
              <a:rPr lang="en-US" sz="1300" i="0" dirty="0" smtClean="0">
                <a:solidFill>
                  <a:srgbClr val="008080"/>
                </a:solidFill>
                <a:latin typeface="Arial Narrow" panose="020B0606020202030204" pitchFamily="34" charset="0"/>
              </a:rPr>
              <a:t>at low </a:t>
            </a:r>
            <a:r>
              <a:rPr lang="en-US" sz="1300" i="0" dirty="0" smtClean="0">
                <a:solidFill>
                  <a:srgbClr val="008080"/>
                </a:solidFill>
                <a:latin typeface="Symbol" panose="05050102010706020507" pitchFamily="18" charset="2"/>
              </a:rPr>
              <a:t>n</a:t>
            </a:r>
            <a:r>
              <a:rPr lang="en-US" sz="1300" i="0" dirty="0" smtClean="0">
                <a:solidFill>
                  <a:srgbClr val="008080"/>
                </a:solidFill>
                <a:latin typeface="Arial Narrow" panose="020B0606020202030204" pitchFamily="34" charset="0"/>
              </a:rPr>
              <a:t>* with full </a:t>
            </a:r>
            <a:r>
              <a:rPr lang="en-US" sz="1300" i="0" dirty="0">
                <a:solidFill>
                  <a:srgbClr val="008080"/>
                </a:solidFill>
                <a:latin typeface="Arial Narrow" panose="020B0606020202030204" pitchFamily="34" charset="0"/>
              </a:rPr>
              <a:t>range of </a:t>
            </a:r>
            <a:r>
              <a:rPr lang="en-US" sz="1300" i="0" dirty="0" smtClean="0">
                <a:solidFill>
                  <a:srgbClr val="008080"/>
                </a:solidFill>
                <a:latin typeface="Arial Narrow" panose="020B0606020202030204" pitchFamily="34" charset="0"/>
              </a:rPr>
              <a:t>B</a:t>
            </a:r>
            <a:r>
              <a:rPr lang="en-US" sz="1300" i="0" baseline="-25000" dirty="0" smtClean="0">
                <a:solidFill>
                  <a:srgbClr val="008080"/>
                </a:solidFill>
                <a:latin typeface="Arial Narrow" panose="020B0606020202030204" pitchFamily="34" charset="0"/>
              </a:rPr>
              <a:t>T</a:t>
            </a:r>
            <a:r>
              <a:rPr lang="en-US" sz="1300" i="0" dirty="0" smtClean="0">
                <a:solidFill>
                  <a:srgbClr val="008080"/>
                </a:solidFill>
                <a:latin typeface="Arial Narrow" panose="020B0606020202030204" pitchFamily="34" charset="0"/>
              </a:rPr>
              <a:t>, I</a:t>
            </a:r>
            <a:r>
              <a:rPr lang="en-US" sz="1300" i="0" baseline="-25000" dirty="0" smtClean="0">
                <a:solidFill>
                  <a:srgbClr val="008080"/>
                </a:solidFill>
                <a:latin typeface="Arial Narrow" panose="020B0606020202030204" pitchFamily="34" charset="0"/>
              </a:rPr>
              <a:t>P</a:t>
            </a:r>
            <a:r>
              <a:rPr lang="en-US" sz="1300" i="0" dirty="0" smtClean="0">
                <a:solidFill>
                  <a:srgbClr val="008080"/>
                </a:solidFill>
                <a:latin typeface="Arial Narrow" panose="020B0606020202030204" pitchFamily="34" charset="0"/>
              </a:rPr>
              <a:t>, and </a:t>
            </a:r>
            <a:r>
              <a:rPr lang="en-US" sz="1300" i="0" dirty="0">
                <a:solidFill>
                  <a:srgbClr val="008080"/>
                </a:solidFill>
                <a:latin typeface="Arial Narrow" panose="020B0606020202030204" pitchFamily="34" charset="0"/>
              </a:rPr>
              <a:t>NBI power</a:t>
            </a:r>
            <a:endParaRPr lang="en-US" sz="1300" b="0" i="0" dirty="0">
              <a:solidFill>
                <a:srgbClr val="008080"/>
              </a:solidFill>
              <a:latin typeface="Arial Narrow" panose="020B0606020202030204" pitchFamily="34" charset="0"/>
            </a:endParaRPr>
          </a:p>
        </p:txBody>
      </p:sp>
      <p:sp>
        <p:nvSpPr>
          <p:cNvPr id="108" name="TextBox 107"/>
          <p:cNvSpPr txBox="1"/>
          <p:nvPr/>
        </p:nvSpPr>
        <p:spPr>
          <a:xfrm>
            <a:off x="6193520" y="1891288"/>
            <a:ext cx="464187" cy="179536"/>
          </a:xfrm>
          <a:prstGeom prst="rect">
            <a:avLst/>
          </a:prstGeom>
          <a:noFill/>
        </p:spPr>
        <p:txBody>
          <a:bodyPr wrap="square" lIns="0" tIns="0" rIns="0" bIns="0" rtlCol="0">
            <a:spAutoFit/>
          </a:bodyPr>
          <a:lstStyle/>
          <a:p>
            <a:pPr>
              <a:lnSpc>
                <a:spcPts val="1400"/>
              </a:lnSpc>
            </a:pPr>
            <a:r>
              <a:rPr lang="en-US" sz="900" i="0" dirty="0" smtClean="0">
                <a:latin typeface="Arial Narrow" panose="020B0606020202030204" pitchFamily="34" charset="0"/>
              </a:rPr>
              <a:t>IR16-1</a:t>
            </a:r>
            <a:endParaRPr lang="en-US" sz="900" i="0" dirty="0">
              <a:latin typeface="Arial Narrow" panose="020B0606020202030204" pitchFamily="34" charset="0"/>
            </a:endParaRPr>
          </a:p>
        </p:txBody>
      </p:sp>
      <p:sp>
        <p:nvSpPr>
          <p:cNvPr id="8195" name="Rectangle 4"/>
          <p:cNvSpPr>
            <a:spLocks noChangeArrowheads="1"/>
          </p:cNvSpPr>
          <p:nvPr/>
        </p:nvSpPr>
        <p:spPr bwMode="auto">
          <a:xfrm>
            <a:off x="1581150" y="1219200"/>
            <a:ext cx="1600200" cy="228600"/>
          </a:xfrm>
          <a:prstGeom prst="rect">
            <a:avLst/>
          </a:prstGeom>
          <a:noFill/>
          <a:ln w="9525">
            <a:noFill/>
            <a:miter lim="800000"/>
            <a:headEnd/>
            <a:tailEnd/>
          </a:ln>
        </p:spPr>
        <p:txBody>
          <a:bodyPr lIns="0" tIns="45714" rIns="0" bIns="45714"/>
          <a:lstStyle/>
          <a:p>
            <a:pPr marL="342860" indent="-342860" algn="ctr" eaLnBrk="0" hangingPunct="0">
              <a:lnSpc>
                <a:spcPct val="80000"/>
              </a:lnSpc>
            </a:pPr>
            <a:r>
              <a:rPr lang="en-US" sz="1400" b="1" i="0" dirty="0">
                <a:solidFill>
                  <a:srgbClr val="0000CC"/>
                </a:solidFill>
              </a:rPr>
              <a:t>Expt. Run Weeks:</a:t>
            </a:r>
          </a:p>
        </p:txBody>
      </p:sp>
      <p:sp>
        <p:nvSpPr>
          <p:cNvPr id="92" name="Text Box 11"/>
          <p:cNvSpPr txBox="1">
            <a:spLocks noChangeArrowheads="1"/>
          </p:cNvSpPr>
          <p:nvPr/>
        </p:nvSpPr>
        <p:spPr bwMode="auto">
          <a:xfrm>
            <a:off x="1623483" y="993983"/>
            <a:ext cx="1452123" cy="187741"/>
          </a:xfrm>
          <a:prstGeom prst="rect">
            <a:avLst/>
          </a:prstGeom>
          <a:solidFill>
            <a:srgbClr val="009999"/>
          </a:solidFill>
          <a:ln w="9525">
            <a:solidFill>
              <a:schemeClr val="tx1"/>
            </a:solidFill>
            <a:miter lim="800000"/>
            <a:headEnd/>
            <a:tailEnd/>
          </a:ln>
        </p:spPr>
        <p:txBody>
          <a:bodyPr wrap="square" lIns="0" tIns="0" rIns="0" bIns="18285">
            <a:spAutoFit/>
          </a:bodyPr>
          <a:lstStyle/>
          <a:p>
            <a:pPr algn="ctr"/>
            <a:r>
              <a:rPr lang="en-US" sz="1100" i="0" dirty="0" smtClean="0">
                <a:solidFill>
                  <a:srgbClr val="FFFFFF"/>
                </a:solidFill>
                <a:latin typeface="+mn-lt"/>
              </a:rPr>
              <a:t>Incremental (full ops)</a:t>
            </a:r>
            <a:endParaRPr lang="en-US" sz="1100" i="0" dirty="0">
              <a:solidFill>
                <a:srgbClr val="FFFFFF"/>
              </a:solidFill>
              <a:latin typeface="+mn-lt"/>
            </a:endParaRPr>
          </a:p>
        </p:txBody>
      </p:sp>
      <p:grpSp>
        <p:nvGrpSpPr>
          <p:cNvPr id="9" name="Group 8"/>
          <p:cNvGrpSpPr/>
          <p:nvPr/>
        </p:nvGrpSpPr>
        <p:grpSpPr>
          <a:xfrm>
            <a:off x="1685925" y="1501775"/>
            <a:ext cx="1447800" cy="5051425"/>
            <a:chOff x="1657350" y="1501775"/>
            <a:chExt cx="1447800" cy="5051425"/>
          </a:xfrm>
        </p:grpSpPr>
        <p:sp>
          <p:nvSpPr>
            <p:cNvPr id="109" name="Right Arrow 108"/>
            <p:cNvSpPr/>
            <p:nvPr/>
          </p:nvSpPr>
          <p:spPr bwMode="auto">
            <a:xfrm>
              <a:off x="1657350" y="2057400"/>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0" name="Right Arrow 109"/>
            <p:cNvSpPr/>
            <p:nvPr/>
          </p:nvSpPr>
          <p:spPr bwMode="auto">
            <a:xfrm>
              <a:off x="1657350" y="1524000"/>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1" name="Right Arrow 110"/>
            <p:cNvSpPr/>
            <p:nvPr/>
          </p:nvSpPr>
          <p:spPr bwMode="auto">
            <a:xfrm>
              <a:off x="1657350" y="3733800"/>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2" name="Right Arrow 111"/>
            <p:cNvSpPr/>
            <p:nvPr/>
          </p:nvSpPr>
          <p:spPr bwMode="auto">
            <a:xfrm>
              <a:off x="1657350" y="4321175"/>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3" name="Right Arrow 112"/>
            <p:cNvSpPr/>
            <p:nvPr/>
          </p:nvSpPr>
          <p:spPr bwMode="auto">
            <a:xfrm>
              <a:off x="1657350" y="4908550"/>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4" name="Right Arrow 113"/>
            <p:cNvSpPr/>
            <p:nvPr/>
          </p:nvSpPr>
          <p:spPr bwMode="auto">
            <a:xfrm>
              <a:off x="1657350" y="5464175"/>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15" name="Text Box 12"/>
            <p:cNvSpPr txBox="1">
              <a:spLocks noChangeArrowheads="1"/>
            </p:cNvSpPr>
            <p:nvPr/>
          </p:nvSpPr>
          <p:spPr bwMode="auto">
            <a:xfrm>
              <a:off x="1657350" y="2057401"/>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Transport and Turbulence</a:t>
              </a:r>
            </a:p>
          </p:txBody>
        </p:sp>
        <p:sp>
          <p:nvSpPr>
            <p:cNvPr id="116" name="Text Box 12"/>
            <p:cNvSpPr txBox="1">
              <a:spLocks noChangeArrowheads="1"/>
            </p:cNvSpPr>
            <p:nvPr/>
          </p:nvSpPr>
          <p:spPr bwMode="auto">
            <a:xfrm>
              <a:off x="1657350" y="1501775"/>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Macroscopic Stability</a:t>
              </a:r>
            </a:p>
          </p:txBody>
        </p:sp>
        <p:sp>
          <p:nvSpPr>
            <p:cNvPr id="117" name="Text Box 12"/>
            <p:cNvSpPr txBox="1">
              <a:spLocks noChangeArrowheads="1"/>
            </p:cNvSpPr>
            <p:nvPr/>
          </p:nvSpPr>
          <p:spPr bwMode="auto">
            <a:xfrm>
              <a:off x="1657350" y="3733801"/>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err="1">
                  <a:solidFill>
                    <a:schemeClr val="tx1"/>
                  </a:solidFill>
                  <a:latin typeface="Arial Narrow" pitchFamily="34" charset="0"/>
                </a:rPr>
                <a:t>Waves+Energetic</a:t>
              </a:r>
              <a:r>
                <a:rPr lang="en-US" sz="1400" i="0" dirty="0">
                  <a:solidFill>
                    <a:schemeClr val="tx1"/>
                  </a:solidFill>
                  <a:latin typeface="Arial Narrow" pitchFamily="34" charset="0"/>
                </a:rPr>
                <a:t> Particles</a:t>
              </a:r>
            </a:p>
          </p:txBody>
        </p:sp>
        <p:sp>
          <p:nvSpPr>
            <p:cNvPr id="118" name="Text Box 12"/>
            <p:cNvSpPr txBox="1">
              <a:spLocks noChangeArrowheads="1"/>
            </p:cNvSpPr>
            <p:nvPr/>
          </p:nvSpPr>
          <p:spPr bwMode="auto">
            <a:xfrm>
              <a:off x="1657350" y="4321175"/>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Solenoid-free Start-up/ramp-up</a:t>
              </a:r>
            </a:p>
          </p:txBody>
        </p:sp>
        <p:sp>
          <p:nvSpPr>
            <p:cNvPr id="119" name="Text Box 12"/>
            <p:cNvSpPr txBox="1">
              <a:spLocks noChangeArrowheads="1"/>
            </p:cNvSpPr>
            <p:nvPr/>
          </p:nvSpPr>
          <p:spPr bwMode="auto">
            <a:xfrm>
              <a:off x="1657350" y="4908550"/>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Adv. Scenarios and Control</a:t>
              </a:r>
            </a:p>
          </p:txBody>
        </p:sp>
        <p:sp>
          <p:nvSpPr>
            <p:cNvPr id="120" name="Text Box 12"/>
            <p:cNvSpPr txBox="1">
              <a:spLocks noChangeArrowheads="1"/>
            </p:cNvSpPr>
            <p:nvPr/>
          </p:nvSpPr>
          <p:spPr bwMode="auto">
            <a:xfrm>
              <a:off x="1657350" y="5464175"/>
              <a:ext cx="1295400" cy="479425"/>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ITER Needs + Cross-cutting</a:t>
              </a:r>
            </a:p>
          </p:txBody>
        </p:sp>
        <p:sp>
          <p:nvSpPr>
            <p:cNvPr id="121" name="Right Arrow 120"/>
            <p:cNvSpPr/>
            <p:nvPr/>
          </p:nvSpPr>
          <p:spPr bwMode="auto">
            <a:xfrm>
              <a:off x="1657350" y="2644775"/>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22" name="Text Box 12"/>
            <p:cNvSpPr txBox="1">
              <a:spLocks noChangeArrowheads="1"/>
            </p:cNvSpPr>
            <p:nvPr/>
          </p:nvSpPr>
          <p:spPr bwMode="auto">
            <a:xfrm>
              <a:off x="1657350" y="2644776"/>
              <a:ext cx="1295400" cy="480119"/>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a:solidFill>
                    <a:schemeClr val="tx1"/>
                  </a:solidFill>
                  <a:latin typeface="Arial Narrow" pitchFamily="34" charset="0"/>
                </a:rPr>
                <a:t>Boundary </a:t>
              </a:r>
            </a:p>
            <a:p>
              <a:pPr algn="ctr">
                <a:lnSpc>
                  <a:spcPct val="90000"/>
                </a:lnSpc>
              </a:pPr>
              <a:r>
                <a:rPr lang="en-US" sz="1400" i="0" dirty="0" smtClean="0">
                  <a:solidFill>
                    <a:schemeClr val="tx1"/>
                  </a:solidFill>
                  <a:latin typeface="Arial Narrow" pitchFamily="34" charset="0"/>
                </a:rPr>
                <a:t>Physics</a:t>
              </a:r>
              <a:endParaRPr lang="en-US" sz="1400" i="0" dirty="0">
                <a:solidFill>
                  <a:schemeClr val="tx1"/>
                </a:solidFill>
                <a:latin typeface="Arial Narrow" pitchFamily="34" charset="0"/>
              </a:endParaRPr>
            </a:p>
          </p:txBody>
        </p:sp>
        <p:sp>
          <p:nvSpPr>
            <p:cNvPr id="123" name="Right Arrow 122"/>
            <p:cNvSpPr/>
            <p:nvPr/>
          </p:nvSpPr>
          <p:spPr bwMode="auto">
            <a:xfrm>
              <a:off x="1657350" y="3200400"/>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124" name="Text Box 12"/>
            <p:cNvSpPr txBox="1">
              <a:spLocks noChangeArrowheads="1"/>
            </p:cNvSpPr>
            <p:nvPr/>
          </p:nvSpPr>
          <p:spPr bwMode="auto">
            <a:xfrm>
              <a:off x="1657350" y="3295168"/>
              <a:ext cx="1295400" cy="286232"/>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smtClean="0">
                  <a:solidFill>
                    <a:schemeClr val="tx1"/>
                  </a:solidFill>
                  <a:latin typeface="Arial Narrow" pitchFamily="34" charset="0"/>
                </a:rPr>
                <a:t>Materials &amp; PFCs</a:t>
              </a:r>
              <a:endParaRPr lang="en-US" sz="1400" i="0" dirty="0">
                <a:solidFill>
                  <a:schemeClr val="tx1"/>
                </a:solidFill>
                <a:latin typeface="Arial Narrow" pitchFamily="34" charset="0"/>
              </a:endParaRPr>
            </a:p>
          </p:txBody>
        </p:sp>
        <p:sp>
          <p:nvSpPr>
            <p:cNvPr id="125" name="Right Arrow 124"/>
            <p:cNvSpPr/>
            <p:nvPr/>
          </p:nvSpPr>
          <p:spPr bwMode="auto">
            <a:xfrm>
              <a:off x="1657350" y="6072485"/>
              <a:ext cx="1447800" cy="457200"/>
            </a:xfrm>
            <a:prstGeom prst="rightArrow">
              <a:avLst>
                <a:gd name="adj1" fmla="val 100000"/>
                <a:gd name="adj2" fmla="val 50000"/>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sz="1400" dirty="0">
                <a:solidFill>
                  <a:schemeClr val="tx1"/>
                </a:solidFill>
                <a:latin typeface="Arial Narrow" pitchFamily="34" charset="0"/>
              </a:endParaRPr>
            </a:p>
          </p:txBody>
        </p:sp>
        <p:sp>
          <p:nvSpPr>
            <p:cNvPr id="126" name="Text Box 12"/>
            <p:cNvSpPr txBox="1">
              <a:spLocks noChangeArrowheads="1"/>
            </p:cNvSpPr>
            <p:nvPr/>
          </p:nvSpPr>
          <p:spPr bwMode="auto">
            <a:xfrm>
              <a:off x="1657350" y="6072188"/>
              <a:ext cx="1295400" cy="481012"/>
            </a:xfrm>
            <a:prstGeom prst="rect">
              <a:avLst/>
            </a:prstGeom>
            <a:noFill/>
            <a:ln w="3175">
              <a:noFill/>
              <a:miter lim="800000"/>
              <a:headEnd/>
              <a:tailEnd/>
            </a:ln>
          </p:spPr>
          <p:txBody>
            <a:bodyPr lIns="45714" tIns="45714" rIns="0" bIns="45714">
              <a:spAutoFit/>
            </a:bodyPr>
            <a:lstStyle/>
            <a:p>
              <a:pPr algn="ctr">
                <a:lnSpc>
                  <a:spcPct val="90000"/>
                </a:lnSpc>
              </a:pPr>
              <a:r>
                <a:rPr lang="en-US" sz="1400" i="0" dirty="0" smtClean="0">
                  <a:solidFill>
                    <a:schemeClr val="tx1"/>
                  </a:solidFill>
                  <a:latin typeface="Arial Narrow" pitchFamily="34" charset="0"/>
                </a:rPr>
                <a:t>Joint </a:t>
              </a:r>
              <a:r>
                <a:rPr lang="en-US" sz="1400" i="0" dirty="0">
                  <a:solidFill>
                    <a:schemeClr val="tx1"/>
                  </a:solidFill>
                  <a:latin typeface="Arial Narrow" pitchFamily="34" charset="0"/>
                </a:rPr>
                <a:t>Research </a:t>
              </a:r>
              <a:r>
                <a:rPr lang="en-US" sz="1400" i="0" dirty="0" smtClean="0">
                  <a:solidFill>
                    <a:schemeClr val="tx1"/>
                  </a:solidFill>
                  <a:latin typeface="Arial Narrow" pitchFamily="34" charset="0"/>
                </a:rPr>
                <a:t>Target (JRT)</a:t>
              </a:r>
              <a:endParaRPr lang="en-US" sz="1400" i="0" dirty="0">
                <a:solidFill>
                  <a:schemeClr val="tx1"/>
                </a:solidFill>
                <a:latin typeface="Arial Narrow" pitchFamily="34" charset="0"/>
              </a:endParaRPr>
            </a:p>
          </p:txBody>
        </p:sp>
      </p:grpSp>
      <p:sp>
        <p:nvSpPr>
          <p:cNvPr id="127" name="Text Box 23"/>
          <p:cNvSpPr txBox="1">
            <a:spLocks noChangeArrowheads="1"/>
          </p:cNvSpPr>
          <p:nvPr/>
        </p:nvSpPr>
        <p:spPr bwMode="auto">
          <a:xfrm>
            <a:off x="6203045" y="1602358"/>
            <a:ext cx="2877960" cy="271869"/>
          </a:xfrm>
          <a:prstGeom prst="rect">
            <a:avLst/>
          </a:prstGeom>
          <a:noFill/>
          <a:ln w="3175">
            <a:noFill/>
            <a:miter lim="800000"/>
            <a:headEnd/>
            <a:tailEnd/>
          </a:ln>
        </p:spPr>
        <p:txBody>
          <a:bodyPr wrap="square" lIns="45714" tIns="45720" rIns="0" bIns="45720">
            <a:spAutoFit/>
          </a:bodyPr>
          <a:lstStyle/>
          <a:p>
            <a:pPr>
              <a:lnSpc>
                <a:spcPts val="1400"/>
              </a:lnSpc>
            </a:pPr>
            <a:r>
              <a:rPr lang="en-US" sz="1300" i="1" dirty="0" smtClean="0">
                <a:solidFill>
                  <a:srgbClr val="FF0000"/>
                </a:solidFill>
                <a:latin typeface="Arial Narrow" panose="020B0606020202030204" pitchFamily="34" charset="0"/>
              </a:rPr>
              <a:t>Lead JRT on disruption physics</a:t>
            </a:r>
            <a:endParaRPr lang="en-US" sz="1300" i="1" dirty="0">
              <a:solidFill>
                <a:srgbClr val="FF0000"/>
              </a:solidFill>
              <a:latin typeface="Arial Narrow" panose="020B0606020202030204" pitchFamily="34" charset="0"/>
            </a:endParaRPr>
          </a:p>
        </p:txBody>
      </p:sp>
      <p:sp>
        <p:nvSpPr>
          <p:cNvPr id="128" name="Text Box 23"/>
          <p:cNvSpPr txBox="1">
            <a:spLocks noChangeArrowheads="1"/>
          </p:cNvSpPr>
          <p:nvPr/>
        </p:nvSpPr>
        <p:spPr bwMode="auto">
          <a:xfrm>
            <a:off x="3202670" y="1602358"/>
            <a:ext cx="2877960" cy="271869"/>
          </a:xfrm>
          <a:prstGeom prst="rect">
            <a:avLst/>
          </a:prstGeom>
          <a:noFill/>
          <a:ln w="3175">
            <a:noFill/>
            <a:miter lim="800000"/>
            <a:headEnd/>
            <a:tailEnd/>
          </a:ln>
        </p:spPr>
        <p:txBody>
          <a:bodyPr wrap="square" lIns="45714" tIns="45720" rIns="0" bIns="45720">
            <a:spAutoFit/>
          </a:bodyPr>
          <a:lstStyle/>
          <a:p>
            <a:pPr>
              <a:lnSpc>
                <a:spcPts val="1400"/>
              </a:lnSpc>
            </a:pPr>
            <a:r>
              <a:rPr lang="en-US" sz="1300" i="1" dirty="0" smtClean="0">
                <a:solidFill>
                  <a:srgbClr val="FF0000"/>
                </a:solidFill>
                <a:latin typeface="Arial Narrow" panose="020B0606020202030204" pitchFamily="34" charset="0"/>
              </a:rPr>
              <a:t>Support JRT on profile effects on stability</a:t>
            </a:r>
            <a:endParaRPr lang="en-US" sz="1300" i="1" dirty="0">
              <a:solidFill>
                <a:srgbClr val="FF0000"/>
              </a:solidFill>
              <a:latin typeface="Arial Narrow" panose="020B0606020202030204" pitchFamily="34" charset="0"/>
            </a:endParaRPr>
          </a:p>
        </p:txBody>
      </p:sp>
      <p:sp>
        <p:nvSpPr>
          <p:cNvPr id="63"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83</a:t>
            </a:fld>
            <a:endParaRPr lang="en-US" sz="900" smtClean="0"/>
          </a:p>
        </p:txBody>
      </p:sp>
    </p:spTree>
    <p:extLst>
      <p:ext uri="{BB962C8B-B14F-4D97-AF65-F5344CB8AC3E}">
        <p14:creationId xmlns:p14="http://schemas.microsoft.com/office/powerpoint/2010/main" val="2804556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914" name="Straight Connector 10"/>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38915" name="Straight Connector 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32772" name="Rectangle 2"/>
          <p:cNvSpPr>
            <a:spLocks noGrp="1" noChangeArrowheads="1"/>
          </p:cNvSpPr>
          <p:nvPr>
            <p:ph type="title"/>
          </p:nvPr>
        </p:nvSpPr>
        <p:spPr/>
        <p:txBody>
          <a:bodyPr/>
          <a:lstStyle/>
          <a:p>
            <a:pPr>
              <a:lnSpc>
                <a:spcPct val="90000"/>
              </a:lnSpc>
            </a:pPr>
            <a:r>
              <a:rPr lang="en-US" b="1" dirty="0" smtClean="0">
                <a:ea typeface="ＭＳ Ｐゴシック" pitchFamily="1" charset="-128"/>
              </a:rPr>
              <a:t>NSTX-U has long-term goal to assess compatibility</a:t>
            </a:r>
            <a:br>
              <a:rPr lang="en-US" b="1" dirty="0" smtClean="0">
                <a:ea typeface="ＭＳ Ｐゴシック" pitchFamily="1" charset="-128"/>
              </a:rPr>
            </a:br>
            <a:r>
              <a:rPr lang="en-US" b="1" dirty="0" smtClean="0">
                <a:ea typeface="ＭＳ Ｐゴシック" pitchFamily="1" charset="-128"/>
              </a:rPr>
              <a:t>of high </a:t>
            </a:r>
            <a:r>
              <a:rPr lang="en-US" b="1" dirty="0" err="1" smtClean="0">
                <a:latin typeface="Symbol" pitchFamily="1" charset="2"/>
                <a:ea typeface="ＭＳ Ｐゴシック" pitchFamily="1" charset="-128"/>
              </a:rPr>
              <a:t>t</a:t>
            </a:r>
            <a:r>
              <a:rPr lang="en-US" b="1" baseline="-25000" dirty="0" err="1" smtClean="0">
                <a:ea typeface="ＭＳ Ｐゴシック" pitchFamily="1" charset="-128"/>
              </a:rPr>
              <a:t>E</a:t>
            </a:r>
            <a:r>
              <a:rPr lang="en-US" b="1" dirty="0" smtClean="0">
                <a:ea typeface="ＭＳ Ｐゴシック" pitchFamily="1" charset="-128"/>
              </a:rPr>
              <a:t> and</a:t>
            </a:r>
            <a:r>
              <a:rPr lang="en-US" b="1" dirty="0" smtClean="0">
                <a:latin typeface="Symbol" pitchFamily="1" charset="2"/>
                <a:ea typeface="ＭＳ Ｐゴシック" pitchFamily="1" charset="-128"/>
              </a:rPr>
              <a:t> b </a:t>
            </a:r>
            <a:r>
              <a:rPr lang="en-US" b="1" dirty="0" smtClean="0">
                <a:ea typeface="ＭＳ Ｐゴシック" pitchFamily="1" charset="-128"/>
              </a:rPr>
              <a:t>+ 100% non-inductive with metallic PFCs</a:t>
            </a:r>
          </a:p>
        </p:txBody>
      </p:sp>
      <p:cxnSp>
        <p:nvCxnSpPr>
          <p:cNvPr id="38917" name="Straight Connector 6"/>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18" name="Straight Connector 7"/>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19" name="Straight Connector 8"/>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20" name="Straight Connector 9"/>
          <p:cNvCxnSpPr>
            <a:cxnSpLocks noChangeShapeType="1"/>
          </p:cNvCxnSpPr>
          <p:nvPr/>
        </p:nvCxnSpPr>
        <p:spPr bwMode="auto">
          <a:xfrm>
            <a:off x="0" y="0"/>
            <a:ext cx="0" cy="457200"/>
          </a:xfrm>
          <a:prstGeom prst="line">
            <a:avLst/>
          </a:prstGeom>
          <a:noFill/>
          <a:ln w="0">
            <a:solidFill>
              <a:srgbClr val="FDFFFF"/>
            </a:solidFill>
            <a:round/>
            <a:headEnd/>
            <a:tailEnd/>
          </a:ln>
        </p:spPr>
      </p:cxnSp>
      <p:grpSp>
        <p:nvGrpSpPr>
          <p:cNvPr id="2" name="Group 545"/>
          <p:cNvGrpSpPr>
            <a:grpSpLocks/>
          </p:cNvGrpSpPr>
          <p:nvPr/>
        </p:nvGrpSpPr>
        <p:grpSpPr bwMode="auto">
          <a:xfrm>
            <a:off x="317500" y="2466975"/>
            <a:ext cx="1270000" cy="3387725"/>
            <a:chOff x="334963" y="2170113"/>
            <a:chExt cx="1270000" cy="3387725"/>
          </a:xfrm>
        </p:grpSpPr>
        <p:cxnSp>
          <p:nvCxnSpPr>
            <p:cNvPr id="675" name="Straight Connector 674"/>
            <p:cNvCxnSpPr/>
            <p:nvPr/>
          </p:nvCxnSpPr>
          <p:spPr>
            <a:xfrm>
              <a:off x="334963" y="2787650"/>
              <a:ext cx="0" cy="21256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flipV="1">
              <a:off x="334963" y="25130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a:off x="334963" y="49133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54026" y="2170113"/>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H="1">
              <a:off x="473076" y="2170113"/>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473076" y="5553075"/>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p:cNvCxnSpPr/>
            <p:nvPr/>
          </p:nvCxnSpPr>
          <p:spPr>
            <a:xfrm flipV="1">
              <a:off x="454026" y="5187950"/>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flipV="1">
              <a:off x="658813" y="2170113"/>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p:nvPr/>
          </p:nvCxnSpPr>
          <p:spPr>
            <a:xfrm flipH="1" flipV="1">
              <a:off x="1089026" y="2376488"/>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H="1" flipV="1">
              <a:off x="1363663" y="2811463"/>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flipH="1" flipV="1">
              <a:off x="1522413" y="3336925"/>
              <a:ext cx="82550" cy="4794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rot="10800000" flipV="1">
              <a:off x="658813" y="536575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rot="10800000" flipV="1">
              <a:off x="1089026" y="4913313"/>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p:cNvCxnSpPr/>
            <p:nvPr/>
          </p:nvCxnSpPr>
          <p:spPr>
            <a:xfrm rot="10800000" flipV="1">
              <a:off x="1363663" y="4408488"/>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rot="10800000" flipV="1">
              <a:off x="1522413" y="3884613"/>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 name="Group 546"/>
          <p:cNvGrpSpPr>
            <a:grpSpLocks/>
          </p:cNvGrpSpPr>
          <p:nvPr/>
        </p:nvGrpSpPr>
        <p:grpSpPr bwMode="auto">
          <a:xfrm>
            <a:off x="1765300" y="2466975"/>
            <a:ext cx="1270000" cy="3392487"/>
            <a:chOff x="1773378" y="2703574"/>
            <a:chExt cx="1270102" cy="3392425"/>
          </a:xfrm>
        </p:grpSpPr>
        <p:grpSp>
          <p:nvGrpSpPr>
            <p:cNvPr id="4" name="Group 657"/>
            <p:cNvGrpSpPr>
              <a:grpSpLocks/>
            </p:cNvGrpSpPr>
            <p:nvPr/>
          </p:nvGrpSpPr>
          <p:grpSpPr bwMode="auto">
            <a:xfrm flipV="1">
              <a:off x="1773378" y="2703574"/>
              <a:ext cx="1270102" cy="3392425"/>
              <a:chOff x="1775460" y="1981200"/>
              <a:chExt cx="1270102" cy="3387852"/>
            </a:xfrm>
          </p:grpSpPr>
          <p:cxnSp>
            <p:nvCxnSpPr>
              <p:cNvPr id="660" name="Straight Connector 659"/>
              <p:cNvCxnSpPr/>
              <p:nvPr/>
            </p:nvCxnSpPr>
            <p:spPr>
              <a:xfrm>
                <a:off x="1775460" y="2599479"/>
                <a:ext cx="0" cy="21243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flipV="1">
                <a:off x="1775460" y="2323632"/>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a:off x="1775460" y="4723823"/>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V="1">
                <a:off x="1892944" y="1981200"/>
                <a:ext cx="0" cy="3424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p:nvPr/>
            </p:nvCxnSpPr>
            <p:spPr>
              <a:xfrm flipH="1">
                <a:off x="1911996" y="1981200"/>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flipH="1">
                <a:off x="1911996" y="5364297"/>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flipV="1">
                <a:off x="1892944" y="4999670"/>
                <a:ext cx="0" cy="3693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a:xfrm flipH="1" flipV="1">
                <a:off x="2105687" y="1981200"/>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p:cNvCxnSpPr>
                <a:cxnSpLocks noChangeAspect="1"/>
              </p:cNvCxnSpPr>
              <p:nvPr/>
            </p:nvCxnSpPr>
            <p:spPr>
              <a:xfrm flipH="1" flipV="1">
                <a:off x="2529584" y="2187293"/>
                <a:ext cx="247670" cy="3709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flipH="1" flipV="1">
                <a:off x="2804243" y="2623259"/>
                <a:ext cx="155587" cy="4803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flipH="1" flipV="1">
                <a:off x="2963005" y="3146418"/>
                <a:ext cx="82557" cy="48035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rot="10800000" flipV="1">
                <a:off x="2099336" y="5177227"/>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rot="10800000" flipV="1">
                <a:off x="2529584" y="4723823"/>
                <a:ext cx="274659" cy="4121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rot="10800000" flipV="1">
                <a:off x="2804243" y="4219687"/>
                <a:ext cx="155587" cy="4787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rot="10800000" flipV="1">
                <a:off x="2963005" y="3696528"/>
                <a:ext cx="82557" cy="47877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659" name="Straight Connector 658"/>
            <p:cNvCxnSpPr>
              <a:cxnSpLocks noChangeAspect="1"/>
            </p:cNvCxnSpPr>
            <p:nvPr/>
          </p:nvCxnSpPr>
          <p:spPr bwMode="auto">
            <a:xfrm rot="480000" flipH="1">
              <a:off x="2276656" y="5964239"/>
              <a:ext cx="119072" cy="6984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637" name="Straight Connector 636"/>
          <p:cNvCxnSpPr/>
          <p:nvPr/>
        </p:nvCxnSpPr>
        <p:spPr bwMode="auto">
          <a:xfrm flipV="1">
            <a:off x="3213100" y="3113087"/>
            <a:ext cx="0" cy="21288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bwMode="auto">
          <a:xfrm flipV="1">
            <a:off x="3213100" y="2836862"/>
            <a:ext cx="123825" cy="2762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bwMode="auto">
          <a:xfrm flipH="1" flipV="1">
            <a:off x="3349625" y="2471737"/>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bwMode="auto">
          <a:xfrm>
            <a:off x="3330575" y="2466975"/>
            <a:ext cx="0" cy="3698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bwMode="auto">
          <a:xfrm flipH="1">
            <a:off x="4241800" y="4735512"/>
            <a:ext cx="155575" cy="482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bwMode="auto">
          <a:xfrm flipH="1">
            <a:off x="4400550" y="4211637"/>
            <a:ext cx="82550" cy="48101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bwMode="auto">
          <a:xfrm rot="10800000">
            <a:off x="3536950" y="2493962"/>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bwMode="auto">
          <a:xfrm rot="10800000">
            <a:off x="3967163" y="2700337"/>
            <a:ext cx="274637" cy="4127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bwMode="auto">
          <a:xfrm rot="10800000">
            <a:off x="4241800" y="3138487"/>
            <a:ext cx="155575" cy="4794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bwMode="auto">
          <a:xfrm rot="10800000">
            <a:off x="4400550" y="3662362"/>
            <a:ext cx="82550" cy="48101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bwMode="auto">
          <a:xfrm rot="10800000" flipH="1" flipV="1">
            <a:off x="3213100" y="5259387"/>
            <a:ext cx="123825" cy="2746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bwMode="auto">
          <a:xfrm rot="10800000" flipH="1" flipV="1">
            <a:off x="3330575" y="5534025"/>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bwMode="auto">
          <a:xfrm rot="10800000">
            <a:off x="3351213" y="5867400"/>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bwMode="auto">
          <a:xfrm rot="10800000" flipV="1">
            <a:off x="3968750" y="5249862"/>
            <a:ext cx="274638" cy="4127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a:cxnSpLocks noChangeAspect="1"/>
          </p:cNvCxnSpPr>
          <p:nvPr/>
        </p:nvCxnSpPr>
        <p:spPr bwMode="auto">
          <a:xfrm rot="120000" flipH="1">
            <a:off x="3627438" y="5648325"/>
            <a:ext cx="357187" cy="968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9031" name="Oval 654"/>
          <p:cNvSpPr>
            <a:spLocks noChangeArrowheads="1"/>
          </p:cNvSpPr>
          <p:nvPr/>
        </p:nvSpPr>
        <p:spPr bwMode="auto">
          <a:xfrm rot="10258769" flipH="1">
            <a:off x="3601223" y="5700513"/>
            <a:ext cx="99814" cy="66089"/>
          </a:xfrm>
          <a:prstGeom prst="ellipse">
            <a:avLst/>
          </a:prstGeom>
          <a:solidFill>
            <a:schemeClr val="tx1"/>
          </a:solidFill>
          <a:ln w="12700">
            <a:solidFill>
              <a:schemeClr val="tx1"/>
            </a:solidFill>
            <a:round/>
            <a:headEnd/>
            <a:tailEnd type="triangle" w="med" len="med"/>
          </a:ln>
        </p:spPr>
        <p:txBody>
          <a:bodyPr lIns="0" tIns="0" rIns="0" bIns="0"/>
          <a:lstStyle/>
          <a:p>
            <a:endParaRPr lang="en-US" b="1">
              <a:solidFill>
                <a:schemeClr val="tx1"/>
              </a:solidFill>
              <a:cs typeface="Arial" charset="0"/>
            </a:endParaRPr>
          </a:p>
        </p:txBody>
      </p:sp>
      <p:sp>
        <p:nvSpPr>
          <p:cNvPr id="39032" name="Oval 655"/>
          <p:cNvSpPr>
            <a:spLocks noChangeArrowheads="1"/>
          </p:cNvSpPr>
          <p:nvPr/>
        </p:nvSpPr>
        <p:spPr bwMode="auto">
          <a:xfrm rot="10800000" flipH="1">
            <a:off x="3793431" y="5747375"/>
            <a:ext cx="91533" cy="91531"/>
          </a:xfrm>
          <a:prstGeom prst="ellipse">
            <a:avLst/>
          </a:prstGeom>
          <a:solidFill>
            <a:srgbClr val="0000CC"/>
          </a:solidFill>
          <a:ln w="6350">
            <a:solidFill>
              <a:schemeClr val="tx1"/>
            </a:solidFill>
            <a:round/>
            <a:headEnd/>
            <a:tailEnd type="triangle" w="med" len="med"/>
          </a:ln>
        </p:spPr>
        <p:txBody>
          <a:bodyPr lIns="0" tIns="0" rIns="0" bIns="0"/>
          <a:lstStyle/>
          <a:p>
            <a:endParaRPr lang="en-US" b="1">
              <a:cs typeface="Arial" charset="0"/>
            </a:endParaRPr>
          </a:p>
        </p:txBody>
      </p:sp>
      <p:cxnSp>
        <p:nvCxnSpPr>
          <p:cNvPr id="657" name="Straight Connector 656"/>
          <p:cNvCxnSpPr>
            <a:cxnSpLocks noChangeAspect="1"/>
          </p:cNvCxnSpPr>
          <p:nvPr/>
        </p:nvCxnSpPr>
        <p:spPr bwMode="auto">
          <a:xfrm rot="720000" flipH="1">
            <a:off x="3768725" y="5662612"/>
            <a:ext cx="109538" cy="5556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a:cxnSpLocks noChangeAspect="1"/>
          </p:cNvCxnSpPr>
          <p:nvPr/>
        </p:nvCxnSpPr>
        <p:spPr bwMode="auto">
          <a:xfrm rot="2700000" flipV="1">
            <a:off x="3740150" y="2576512"/>
            <a:ext cx="128588"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bwMode="auto">
          <a:xfrm flipV="1">
            <a:off x="4660900" y="3095625"/>
            <a:ext cx="0" cy="21288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bwMode="auto">
          <a:xfrm flipV="1">
            <a:off x="4660900" y="2819400"/>
            <a:ext cx="123825" cy="2762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bwMode="auto">
          <a:xfrm flipH="1" flipV="1">
            <a:off x="4797425" y="2454275"/>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bwMode="auto">
          <a:xfrm>
            <a:off x="4778375" y="2449512"/>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bwMode="auto">
          <a:xfrm flipH="1">
            <a:off x="5689600" y="4718050"/>
            <a:ext cx="155575" cy="482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bwMode="auto">
          <a:xfrm flipH="1">
            <a:off x="5848350" y="4194175"/>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bwMode="auto">
          <a:xfrm rot="10800000">
            <a:off x="4984750" y="247650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bwMode="auto">
          <a:xfrm rot="10800000">
            <a:off x="5414963" y="2682875"/>
            <a:ext cx="274637" cy="4127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bwMode="auto">
          <a:xfrm rot="10800000">
            <a:off x="5689600" y="3121025"/>
            <a:ext cx="155575" cy="4794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bwMode="auto">
          <a:xfrm rot="10800000">
            <a:off x="5848350" y="3644900"/>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bwMode="auto">
          <a:xfrm rot="10800000" flipH="1" flipV="1">
            <a:off x="4660900" y="5241925"/>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bwMode="auto">
          <a:xfrm rot="10800000" flipH="1" flipV="1">
            <a:off x="4778375" y="5516562"/>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bwMode="auto">
          <a:xfrm rot="10800000">
            <a:off x="4799013" y="5849937"/>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p:cNvCxnSpPr/>
          <p:nvPr/>
        </p:nvCxnSpPr>
        <p:spPr bwMode="auto">
          <a:xfrm rot="10800000" flipV="1">
            <a:off x="5416550" y="5232400"/>
            <a:ext cx="274638" cy="4127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a:cxnSpLocks noChangeAspect="1"/>
          </p:cNvCxnSpPr>
          <p:nvPr/>
        </p:nvCxnSpPr>
        <p:spPr bwMode="auto">
          <a:xfrm rot="120000" flipH="1">
            <a:off x="5075238" y="5630862"/>
            <a:ext cx="357187" cy="9683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2" name="Oval 591"/>
          <p:cNvSpPr/>
          <p:nvPr/>
        </p:nvSpPr>
        <p:spPr bwMode="auto">
          <a:xfrm rot="10258769" flipH="1">
            <a:off x="5048250" y="5683250"/>
            <a:ext cx="100013" cy="65087"/>
          </a:xfrm>
          <a:prstGeom prst="ellipse">
            <a:avLst/>
          </a:prstGeom>
          <a:solidFill>
            <a:schemeClr val="bg1">
              <a:lumMod val="85000"/>
            </a:schemeClr>
          </a:solidFill>
          <a:ln w="12700" cap="flat" cmpd="sng" algn="ctr">
            <a:solidFill>
              <a:schemeClr val="bg1">
                <a:lumMod val="85000"/>
              </a:schemeClr>
            </a:solidFill>
            <a:prstDash val="solid"/>
            <a:round/>
            <a:headEnd type="none" w="med" len="med"/>
            <a:tailEnd type="triangle" w="med" len="med"/>
          </a:ln>
          <a:effectLst/>
        </p:spPr>
        <p:txBody>
          <a:bodyPr lIns="0" tIns="0" rIns="0" bIns="0"/>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spcBef>
                <a:spcPct val="20000"/>
              </a:spcBef>
              <a:defRPr/>
            </a:pPr>
            <a:endParaRPr lang="en-US">
              <a:solidFill>
                <a:schemeClr val="tx1"/>
              </a:solidFill>
              <a:latin typeface="Helvetica" pitchFamily="-128" charset="0"/>
            </a:endParaRPr>
          </a:p>
        </p:txBody>
      </p:sp>
      <p:sp>
        <p:nvSpPr>
          <p:cNvPr id="38969" name="Oval 592"/>
          <p:cNvSpPr>
            <a:spLocks noChangeArrowheads="1"/>
          </p:cNvSpPr>
          <p:nvPr/>
        </p:nvSpPr>
        <p:spPr bwMode="auto">
          <a:xfrm rot="10800000" flipH="1">
            <a:off x="5182394" y="5735315"/>
            <a:ext cx="91533" cy="91531"/>
          </a:xfrm>
          <a:prstGeom prst="ellipse">
            <a:avLst/>
          </a:prstGeom>
          <a:solidFill>
            <a:srgbClr val="0000CC"/>
          </a:solidFill>
          <a:ln w="6350">
            <a:solidFill>
              <a:schemeClr val="tx1"/>
            </a:solidFill>
            <a:round/>
            <a:headEnd/>
            <a:tailEnd type="triangle" w="med" len="med"/>
          </a:ln>
        </p:spPr>
        <p:txBody>
          <a:bodyPr lIns="0" tIns="0" rIns="0" bIns="0"/>
          <a:lstStyle/>
          <a:p>
            <a:endParaRPr lang="en-US" b="1">
              <a:cs typeface="Arial" charset="0"/>
            </a:endParaRPr>
          </a:p>
        </p:txBody>
      </p:sp>
      <p:cxnSp>
        <p:nvCxnSpPr>
          <p:cNvPr id="594" name="Straight Connector 593"/>
          <p:cNvCxnSpPr>
            <a:cxnSpLocks noChangeAspect="1"/>
          </p:cNvCxnSpPr>
          <p:nvPr/>
        </p:nvCxnSpPr>
        <p:spPr bwMode="auto">
          <a:xfrm rot="720000" flipH="1">
            <a:off x="5216525" y="5645150"/>
            <a:ext cx="109538" cy="55562"/>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a:cxnSpLocks noChangeAspect="1"/>
          </p:cNvCxnSpPr>
          <p:nvPr/>
        </p:nvCxnSpPr>
        <p:spPr bwMode="auto">
          <a:xfrm rot="2700000" flipV="1">
            <a:off x="5187950" y="2559050"/>
            <a:ext cx="128588"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949" name="TextBox 572"/>
          <p:cNvSpPr txBox="1">
            <a:spLocks noChangeArrowheads="1"/>
          </p:cNvSpPr>
          <p:nvPr/>
        </p:nvSpPr>
        <p:spPr bwMode="auto">
          <a:xfrm>
            <a:off x="4660900" y="3505200"/>
            <a:ext cx="1219200" cy="1323439"/>
          </a:xfrm>
          <a:prstGeom prst="rect">
            <a:avLst/>
          </a:prstGeom>
          <a:noFill/>
          <a:ln w="9525">
            <a:noFill/>
            <a:miter lim="800000"/>
            <a:headEnd/>
            <a:tailEnd/>
          </a:ln>
        </p:spPr>
        <p:txBody>
          <a:bodyPr>
            <a:spAutoFit/>
          </a:bodyPr>
          <a:lstStyle/>
          <a:p>
            <a:pPr algn="ctr">
              <a:lnSpc>
                <a:spcPct val="80000"/>
              </a:lnSpc>
              <a:spcBef>
                <a:spcPct val="0"/>
              </a:spcBef>
              <a:buFontTx/>
              <a:buNone/>
            </a:pPr>
            <a:r>
              <a:rPr lang="en-US" sz="2000" b="1" i="0" dirty="0" err="1">
                <a:solidFill>
                  <a:schemeClr val="tx1"/>
                </a:solidFill>
                <a:latin typeface="Arial Narrow" pitchFamily="1" charset="0"/>
                <a:cs typeface="Arial" charset="0"/>
              </a:rPr>
              <a:t>Cryo</a:t>
            </a:r>
            <a:r>
              <a:rPr lang="en-US" sz="2000" b="1" i="0" dirty="0">
                <a:solidFill>
                  <a:schemeClr val="tx1"/>
                </a:solidFill>
                <a:latin typeface="Arial Narrow" pitchFamily="1" charset="0"/>
                <a:cs typeface="Arial" charset="0"/>
              </a:rPr>
              <a:t> +</a:t>
            </a:r>
          </a:p>
          <a:p>
            <a:pPr algn="ctr">
              <a:lnSpc>
                <a:spcPct val="80000"/>
              </a:lnSpc>
              <a:spcBef>
                <a:spcPct val="0"/>
              </a:spcBef>
              <a:buFontTx/>
              <a:buNone/>
            </a:pPr>
            <a:r>
              <a:rPr lang="en-US" sz="2000" b="1" i="0" dirty="0" smtClean="0">
                <a:solidFill>
                  <a:schemeClr val="tx1"/>
                </a:solidFill>
                <a:latin typeface="Arial Narrow" pitchFamily="1" charset="0"/>
                <a:cs typeface="Arial" charset="0"/>
              </a:rPr>
              <a:t>full lower</a:t>
            </a:r>
            <a:endParaRPr lang="en-US" sz="2000" b="1" i="0" dirty="0">
              <a:solidFill>
                <a:schemeClr val="tx1"/>
              </a:solidFill>
              <a:latin typeface="Arial Narrow" pitchFamily="1" charset="0"/>
              <a:cs typeface="Arial" charset="0"/>
            </a:endParaRPr>
          </a:p>
          <a:p>
            <a:pPr algn="ctr">
              <a:lnSpc>
                <a:spcPct val="80000"/>
              </a:lnSpc>
              <a:spcBef>
                <a:spcPct val="0"/>
              </a:spcBef>
              <a:buFontTx/>
              <a:buNone/>
            </a:pPr>
            <a:r>
              <a:rPr lang="en-US" sz="2000" b="1" i="0" dirty="0">
                <a:solidFill>
                  <a:schemeClr val="tx1"/>
                </a:solidFill>
                <a:latin typeface="Arial Narrow" pitchFamily="1" charset="0"/>
              </a:rPr>
              <a:t>o</a:t>
            </a:r>
            <a:r>
              <a:rPr lang="en-US" sz="2000" b="1" i="0" dirty="0" smtClean="0">
                <a:solidFill>
                  <a:schemeClr val="tx1"/>
                </a:solidFill>
                <a:latin typeface="Arial Narrow" pitchFamily="1" charset="0"/>
                <a:cs typeface="Arial" charset="0"/>
              </a:rPr>
              <a:t>utboard high-Z </a:t>
            </a:r>
            <a:r>
              <a:rPr lang="en-US" sz="2000" b="1" i="0" dirty="0" err="1">
                <a:solidFill>
                  <a:schemeClr val="tx1"/>
                </a:solidFill>
                <a:latin typeface="Arial Narrow" pitchFamily="1" charset="0"/>
                <a:cs typeface="Arial" charset="0"/>
              </a:rPr>
              <a:t>divertor</a:t>
            </a:r>
            <a:endParaRPr lang="en-US" sz="2000" b="1" i="0" dirty="0">
              <a:solidFill>
                <a:schemeClr val="tx1"/>
              </a:solidFill>
              <a:latin typeface="Arial Narrow" pitchFamily="1" charset="0"/>
              <a:cs typeface="Arial" charset="0"/>
            </a:endParaRPr>
          </a:p>
        </p:txBody>
      </p:sp>
      <p:sp>
        <p:nvSpPr>
          <p:cNvPr id="38933" name="TextBox 556"/>
          <p:cNvSpPr txBox="1">
            <a:spLocks noChangeArrowheads="1"/>
          </p:cNvSpPr>
          <p:nvPr/>
        </p:nvSpPr>
        <p:spPr bwMode="auto">
          <a:xfrm>
            <a:off x="1816100" y="3544887"/>
            <a:ext cx="1016000" cy="1323975"/>
          </a:xfrm>
          <a:prstGeom prst="rect">
            <a:avLst/>
          </a:prstGeom>
          <a:noFill/>
          <a:ln w="9525">
            <a:noFill/>
            <a:miter lim="800000"/>
            <a:headEnd/>
            <a:tailEnd/>
          </a:ln>
        </p:spPr>
        <p:txBody>
          <a:bodyPr>
            <a:spAutoFit/>
          </a:bodyPr>
          <a:lstStyle/>
          <a:p>
            <a:pPr algn="ctr">
              <a:lnSpc>
                <a:spcPct val="80000"/>
              </a:lnSpc>
              <a:spcBef>
                <a:spcPct val="0"/>
              </a:spcBef>
              <a:buFontTx/>
              <a:buNone/>
            </a:pPr>
            <a:r>
              <a:rPr lang="en-US" sz="2000" b="1" i="0">
                <a:solidFill>
                  <a:schemeClr val="tx1"/>
                </a:solidFill>
                <a:latin typeface="Arial Narrow" pitchFamily="1" charset="0"/>
                <a:cs typeface="Arial" charset="0"/>
              </a:rPr>
              <a:t>Lower</a:t>
            </a:r>
          </a:p>
          <a:p>
            <a:pPr algn="ctr">
              <a:lnSpc>
                <a:spcPct val="80000"/>
              </a:lnSpc>
              <a:spcBef>
                <a:spcPct val="0"/>
              </a:spcBef>
              <a:buFontTx/>
              <a:buNone/>
            </a:pPr>
            <a:r>
              <a:rPr lang="en-US" sz="2000" b="1" i="0">
                <a:solidFill>
                  <a:schemeClr val="tx1"/>
                </a:solidFill>
                <a:latin typeface="Arial Narrow" pitchFamily="1" charset="0"/>
                <a:cs typeface="Arial" charset="0"/>
              </a:rPr>
              <a:t>OBD </a:t>
            </a:r>
          </a:p>
          <a:p>
            <a:pPr algn="ctr">
              <a:lnSpc>
                <a:spcPct val="80000"/>
              </a:lnSpc>
              <a:spcBef>
                <a:spcPct val="0"/>
              </a:spcBef>
              <a:buFontTx/>
              <a:buNone/>
            </a:pPr>
            <a:r>
              <a:rPr lang="en-US" sz="2000" b="1" i="0">
                <a:solidFill>
                  <a:schemeClr val="tx1"/>
                </a:solidFill>
                <a:latin typeface="Arial Narrow" pitchFamily="1" charset="0"/>
                <a:cs typeface="Arial" charset="0"/>
              </a:rPr>
              <a:t>high-Z row of tiles</a:t>
            </a:r>
          </a:p>
        </p:txBody>
      </p:sp>
      <p:sp>
        <p:nvSpPr>
          <p:cNvPr id="558" name="Rectangle 557"/>
          <p:cNvSpPr>
            <a:spLocks noChangeArrowheads="1"/>
          </p:cNvSpPr>
          <p:nvPr/>
        </p:nvSpPr>
        <p:spPr bwMode="auto">
          <a:xfrm>
            <a:off x="393700" y="3517900"/>
            <a:ext cx="982663" cy="1274762"/>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2400" b="1" i="0">
                <a:solidFill>
                  <a:schemeClr val="tx1"/>
                </a:solidFill>
                <a:latin typeface="Arial Narrow" pitchFamily="1" charset="0"/>
              </a:rPr>
              <a:t>C</a:t>
            </a:r>
          </a:p>
          <a:p>
            <a:pPr algn="ctr">
              <a:lnSpc>
                <a:spcPct val="80000"/>
              </a:lnSpc>
              <a:spcBef>
                <a:spcPct val="0"/>
              </a:spcBef>
              <a:buFontTx/>
              <a:buNone/>
            </a:pPr>
            <a:r>
              <a:rPr lang="en-US" sz="2400" b="1" i="0">
                <a:solidFill>
                  <a:srgbClr val="00B0F0"/>
                </a:solidFill>
                <a:latin typeface="Arial Narrow" pitchFamily="1" charset="0"/>
              </a:rPr>
              <a:t>BN</a:t>
            </a:r>
          </a:p>
          <a:p>
            <a:pPr algn="ctr">
              <a:lnSpc>
                <a:spcPct val="80000"/>
              </a:lnSpc>
              <a:spcBef>
                <a:spcPct val="0"/>
              </a:spcBef>
              <a:buFontTx/>
              <a:buNone/>
            </a:pPr>
            <a:r>
              <a:rPr lang="en-US" sz="2400" b="1" i="0">
                <a:solidFill>
                  <a:srgbClr val="FF0000"/>
                </a:solidFill>
                <a:latin typeface="Arial Narrow" pitchFamily="1" charset="0"/>
              </a:rPr>
              <a:t>Li</a:t>
            </a:r>
          </a:p>
          <a:p>
            <a:pPr algn="ctr">
              <a:lnSpc>
                <a:spcPct val="80000"/>
              </a:lnSpc>
              <a:spcBef>
                <a:spcPct val="0"/>
              </a:spcBef>
              <a:buFontTx/>
              <a:buNone/>
            </a:pPr>
            <a:r>
              <a:rPr lang="en-US" sz="2400" b="1" i="0">
                <a:solidFill>
                  <a:srgbClr val="BFBFBF"/>
                </a:solidFill>
                <a:latin typeface="Arial Narrow" pitchFamily="1" charset="0"/>
              </a:rPr>
              <a:t>High-Z</a:t>
            </a:r>
          </a:p>
        </p:txBody>
      </p:sp>
      <p:sp>
        <p:nvSpPr>
          <p:cNvPr id="38935" name="TextBox 558"/>
          <p:cNvSpPr txBox="1">
            <a:spLocks noChangeArrowheads="1"/>
          </p:cNvSpPr>
          <p:nvPr/>
        </p:nvSpPr>
        <p:spPr bwMode="auto">
          <a:xfrm>
            <a:off x="3213100" y="3544887"/>
            <a:ext cx="1143000" cy="1323975"/>
          </a:xfrm>
          <a:prstGeom prst="rect">
            <a:avLst/>
          </a:prstGeom>
          <a:noFill/>
          <a:ln w="9525">
            <a:noFill/>
            <a:miter lim="800000"/>
            <a:headEnd/>
            <a:tailEnd/>
          </a:ln>
        </p:spPr>
        <p:txBody>
          <a:bodyPr>
            <a:spAutoFit/>
          </a:bodyPr>
          <a:lstStyle/>
          <a:p>
            <a:pPr algn="ctr">
              <a:lnSpc>
                <a:spcPct val="80000"/>
              </a:lnSpc>
              <a:spcBef>
                <a:spcPct val="0"/>
              </a:spcBef>
              <a:buFontTx/>
              <a:buNone/>
            </a:pPr>
            <a:r>
              <a:rPr lang="en-US" sz="2000" b="1" i="0">
                <a:solidFill>
                  <a:schemeClr val="tx1"/>
                </a:solidFill>
                <a:latin typeface="Arial Narrow" pitchFamily="1" charset="0"/>
                <a:cs typeface="Arial" charset="0"/>
              </a:rPr>
              <a:t>Cryo + U+L OBD </a:t>
            </a:r>
          </a:p>
          <a:p>
            <a:pPr algn="ctr">
              <a:lnSpc>
                <a:spcPct val="80000"/>
              </a:lnSpc>
              <a:spcBef>
                <a:spcPct val="0"/>
              </a:spcBef>
              <a:buFontTx/>
              <a:buNone/>
            </a:pPr>
            <a:r>
              <a:rPr lang="en-US" sz="2000" b="1" i="0">
                <a:solidFill>
                  <a:schemeClr val="tx1"/>
                </a:solidFill>
                <a:latin typeface="Arial Narrow" pitchFamily="1" charset="0"/>
                <a:cs typeface="Arial" charset="0"/>
              </a:rPr>
              <a:t>high-Z rows of tiles</a:t>
            </a:r>
          </a:p>
        </p:txBody>
      </p:sp>
      <p:sp>
        <p:nvSpPr>
          <p:cNvPr id="38936" name="TextBox 559"/>
          <p:cNvSpPr txBox="1">
            <a:spLocks noChangeArrowheads="1"/>
          </p:cNvSpPr>
          <p:nvPr/>
        </p:nvSpPr>
        <p:spPr bwMode="auto">
          <a:xfrm>
            <a:off x="381298" y="1439862"/>
            <a:ext cx="8382000" cy="369888"/>
          </a:xfrm>
          <a:prstGeom prst="rect">
            <a:avLst/>
          </a:prstGeom>
          <a:noFill/>
          <a:ln w="9525">
            <a:noFill/>
            <a:miter lim="800000"/>
            <a:headEnd/>
            <a:tailEnd/>
          </a:ln>
        </p:spPr>
        <p:txBody>
          <a:bodyPr>
            <a:spAutoFit/>
          </a:bodyPr>
          <a:lstStyle/>
          <a:p>
            <a:pPr algn="ctr">
              <a:spcBef>
                <a:spcPct val="0"/>
              </a:spcBef>
              <a:buFontTx/>
              <a:buNone/>
            </a:pPr>
            <a:r>
              <a:rPr lang="en-US" sz="1800" b="1" dirty="0">
                <a:solidFill>
                  <a:srgbClr val="FF0000"/>
                </a:solidFill>
                <a:latin typeface="Arial Narrow" pitchFamily="1" charset="0"/>
                <a:cs typeface="Arial" charset="0"/>
              </a:rPr>
              <a:t>Nominal 2014-18 5 year plan steps for implementation of </a:t>
            </a:r>
            <a:r>
              <a:rPr lang="en-US" sz="1800" b="1" dirty="0" err="1">
                <a:solidFill>
                  <a:srgbClr val="FF0000"/>
                </a:solidFill>
                <a:latin typeface="Arial Narrow" pitchFamily="1" charset="0"/>
                <a:cs typeface="Arial" charset="0"/>
              </a:rPr>
              <a:t>cryo</a:t>
            </a:r>
            <a:r>
              <a:rPr lang="en-US" sz="1800" b="1" dirty="0">
                <a:solidFill>
                  <a:srgbClr val="FF0000"/>
                </a:solidFill>
                <a:latin typeface="Arial Narrow" pitchFamily="1" charset="0"/>
                <a:cs typeface="Arial" charset="0"/>
              </a:rPr>
              <a:t>-pump + high-Z PFCs + LLD</a:t>
            </a:r>
          </a:p>
        </p:txBody>
      </p:sp>
      <p:sp>
        <p:nvSpPr>
          <p:cNvPr id="38937" name="TextBox 560"/>
          <p:cNvSpPr txBox="1">
            <a:spLocks noChangeArrowheads="1"/>
          </p:cNvSpPr>
          <p:nvPr/>
        </p:nvSpPr>
        <p:spPr bwMode="auto">
          <a:xfrm>
            <a:off x="201100" y="2048028"/>
            <a:ext cx="652462" cy="400050"/>
          </a:xfrm>
          <a:prstGeom prst="rect">
            <a:avLst/>
          </a:prstGeom>
          <a:noFill/>
          <a:ln w="9525">
            <a:noFill/>
            <a:miter lim="800000"/>
            <a:headEnd/>
            <a:tailEnd/>
          </a:ln>
        </p:spPr>
        <p:txBody>
          <a:bodyPr wrap="none">
            <a:spAutoFit/>
          </a:bodyPr>
          <a:lstStyle/>
          <a:p>
            <a:pPr>
              <a:spcBef>
                <a:spcPct val="0"/>
              </a:spcBef>
              <a:buFontTx/>
              <a:buNone/>
            </a:pPr>
            <a:r>
              <a:rPr lang="en-US" sz="2000" b="1" i="0">
                <a:solidFill>
                  <a:srgbClr val="FF0000"/>
                </a:solidFill>
                <a:latin typeface="Arial Narrow" pitchFamily="1" charset="0"/>
                <a:cs typeface="Arial" charset="0"/>
              </a:rPr>
              <a:t>2015</a:t>
            </a:r>
          </a:p>
        </p:txBody>
      </p:sp>
      <p:sp>
        <p:nvSpPr>
          <p:cNvPr id="38938" name="TextBox 561"/>
          <p:cNvSpPr txBox="1">
            <a:spLocks noChangeArrowheads="1"/>
          </p:cNvSpPr>
          <p:nvPr/>
        </p:nvSpPr>
        <p:spPr bwMode="auto">
          <a:xfrm>
            <a:off x="1602862" y="2048028"/>
            <a:ext cx="652463" cy="400050"/>
          </a:xfrm>
          <a:prstGeom prst="rect">
            <a:avLst/>
          </a:prstGeom>
          <a:noFill/>
          <a:ln w="9525">
            <a:noFill/>
            <a:miter lim="800000"/>
            <a:headEnd/>
            <a:tailEnd/>
          </a:ln>
        </p:spPr>
        <p:txBody>
          <a:bodyPr wrap="none">
            <a:spAutoFit/>
          </a:bodyPr>
          <a:lstStyle/>
          <a:p>
            <a:pPr>
              <a:spcBef>
                <a:spcPct val="0"/>
              </a:spcBef>
              <a:buFontTx/>
              <a:buNone/>
            </a:pPr>
            <a:r>
              <a:rPr lang="en-US" sz="2000" b="1" i="0">
                <a:solidFill>
                  <a:srgbClr val="FF0000"/>
                </a:solidFill>
                <a:latin typeface="Arial Narrow" pitchFamily="1" charset="0"/>
                <a:cs typeface="Arial" charset="0"/>
              </a:rPr>
              <a:t>2016</a:t>
            </a:r>
          </a:p>
        </p:txBody>
      </p:sp>
      <p:sp>
        <p:nvSpPr>
          <p:cNvPr id="38939" name="TextBox 562"/>
          <p:cNvSpPr txBox="1">
            <a:spLocks noChangeArrowheads="1"/>
          </p:cNvSpPr>
          <p:nvPr/>
        </p:nvSpPr>
        <p:spPr bwMode="auto">
          <a:xfrm>
            <a:off x="3096700" y="2048028"/>
            <a:ext cx="652462" cy="400050"/>
          </a:xfrm>
          <a:prstGeom prst="rect">
            <a:avLst/>
          </a:prstGeom>
          <a:noFill/>
          <a:ln w="9525">
            <a:noFill/>
            <a:miter lim="800000"/>
            <a:headEnd/>
            <a:tailEnd/>
          </a:ln>
        </p:spPr>
        <p:txBody>
          <a:bodyPr wrap="none">
            <a:spAutoFit/>
          </a:bodyPr>
          <a:lstStyle/>
          <a:p>
            <a:pPr>
              <a:spcBef>
                <a:spcPct val="0"/>
              </a:spcBef>
              <a:buFontTx/>
              <a:buNone/>
            </a:pPr>
            <a:r>
              <a:rPr lang="en-US" sz="2000" b="1" i="0">
                <a:solidFill>
                  <a:srgbClr val="FF0000"/>
                </a:solidFill>
                <a:latin typeface="Arial Narrow" pitchFamily="1" charset="0"/>
                <a:cs typeface="Arial" charset="0"/>
              </a:rPr>
              <a:t>2017</a:t>
            </a:r>
          </a:p>
        </p:txBody>
      </p:sp>
      <p:sp>
        <p:nvSpPr>
          <p:cNvPr id="38940" name="TextBox 563"/>
          <p:cNvSpPr txBox="1">
            <a:spLocks noChangeArrowheads="1"/>
          </p:cNvSpPr>
          <p:nvPr/>
        </p:nvSpPr>
        <p:spPr bwMode="auto">
          <a:xfrm>
            <a:off x="4696900" y="2048028"/>
            <a:ext cx="957262" cy="400050"/>
          </a:xfrm>
          <a:prstGeom prst="rect">
            <a:avLst/>
          </a:prstGeom>
          <a:noFill/>
          <a:ln w="9525">
            <a:noFill/>
            <a:miter lim="800000"/>
            <a:headEnd/>
            <a:tailEnd/>
          </a:ln>
        </p:spPr>
        <p:txBody>
          <a:bodyPr wrap="none">
            <a:spAutoFit/>
          </a:bodyPr>
          <a:lstStyle/>
          <a:p>
            <a:pPr>
              <a:spcBef>
                <a:spcPct val="0"/>
              </a:spcBef>
              <a:buFontTx/>
              <a:buNone/>
            </a:pPr>
            <a:r>
              <a:rPr lang="en-US" sz="2000" b="1" i="0">
                <a:solidFill>
                  <a:srgbClr val="FF0000"/>
                </a:solidFill>
                <a:latin typeface="Arial Narrow" pitchFamily="1" charset="0"/>
                <a:cs typeface="Arial" charset="0"/>
              </a:rPr>
              <a:t>2018-19</a:t>
            </a:r>
          </a:p>
        </p:txBody>
      </p:sp>
      <p:cxnSp>
        <p:nvCxnSpPr>
          <p:cNvPr id="565" name="Straight Arrow Connector 564"/>
          <p:cNvCxnSpPr/>
          <p:nvPr/>
        </p:nvCxnSpPr>
        <p:spPr>
          <a:xfrm flipH="1" flipV="1">
            <a:off x="3857267" y="5839488"/>
            <a:ext cx="53180" cy="198954"/>
          </a:xfrm>
          <a:prstGeom prst="straightConnector1">
            <a:avLst/>
          </a:prstGeom>
          <a:ln w="28575">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6" name="Straight Arrow Connector 565"/>
          <p:cNvCxnSpPr/>
          <p:nvPr/>
        </p:nvCxnSpPr>
        <p:spPr>
          <a:xfrm flipH="1" flipV="1">
            <a:off x="2341212" y="5783263"/>
            <a:ext cx="93230" cy="200024"/>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7" name="TextBox 566"/>
          <p:cNvSpPr txBox="1">
            <a:spLocks noChangeArrowheads="1"/>
          </p:cNvSpPr>
          <p:nvPr/>
        </p:nvSpPr>
        <p:spPr bwMode="auto">
          <a:xfrm flipH="1">
            <a:off x="1677224" y="6017800"/>
            <a:ext cx="1295400" cy="204788"/>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600" b="1" i="0" dirty="0">
                <a:solidFill>
                  <a:srgbClr val="A6A6A6"/>
                </a:solidFill>
                <a:latin typeface="Arial Narrow" pitchFamily="1" charset="0"/>
                <a:cs typeface="Arial" charset="0"/>
              </a:rPr>
              <a:t>High-Z tile row</a:t>
            </a:r>
          </a:p>
        </p:txBody>
      </p:sp>
      <p:sp>
        <p:nvSpPr>
          <p:cNvPr id="569" name="TextBox 568"/>
          <p:cNvSpPr txBox="1">
            <a:spLocks noChangeArrowheads="1"/>
          </p:cNvSpPr>
          <p:nvPr/>
        </p:nvSpPr>
        <p:spPr bwMode="auto">
          <a:xfrm flipH="1">
            <a:off x="4508500" y="6011862"/>
            <a:ext cx="1485900" cy="401638"/>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600" b="1" i="0">
                <a:solidFill>
                  <a:srgbClr val="A6A6A6"/>
                </a:solidFill>
                <a:latin typeface="Arial Narrow" pitchFamily="1" charset="0"/>
                <a:cs typeface="Arial" charset="0"/>
              </a:rPr>
              <a:t>Bakeable cryo-baffle for </a:t>
            </a:r>
            <a:r>
              <a:rPr lang="en-US" sz="1600" b="1" i="0">
                <a:solidFill>
                  <a:srgbClr val="FF0000"/>
                </a:solidFill>
                <a:latin typeface="Arial Narrow" pitchFamily="1" charset="0"/>
                <a:cs typeface="Arial" charset="0"/>
              </a:rPr>
              <a:t>liquid Li</a:t>
            </a:r>
          </a:p>
        </p:txBody>
      </p:sp>
      <p:cxnSp>
        <p:nvCxnSpPr>
          <p:cNvPr id="570" name="Straight Arrow Connector 569"/>
          <p:cNvCxnSpPr/>
          <p:nvPr/>
        </p:nvCxnSpPr>
        <p:spPr>
          <a:xfrm flipH="1" flipV="1">
            <a:off x="5358320" y="5697968"/>
            <a:ext cx="52063" cy="280003"/>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947" name="Right Brace 570"/>
          <p:cNvSpPr>
            <a:spLocks/>
          </p:cNvSpPr>
          <p:nvPr/>
        </p:nvSpPr>
        <p:spPr bwMode="auto">
          <a:xfrm rot="16200000">
            <a:off x="2863229" y="-724867"/>
            <a:ext cx="245204" cy="5336662"/>
          </a:xfrm>
          <a:prstGeom prst="rightBrace">
            <a:avLst>
              <a:gd name="adj1" fmla="val 51762"/>
              <a:gd name="adj2" fmla="val 54102"/>
            </a:avLst>
          </a:prstGeom>
          <a:noFill/>
          <a:ln w="38100">
            <a:solidFill>
              <a:srgbClr val="FF0000"/>
            </a:solidFill>
            <a:round/>
            <a:headEnd/>
            <a:tailEnd/>
          </a:ln>
        </p:spPr>
        <p:txBody>
          <a:bodyPr lIns="0" tIns="0" rIns="0" bIns="0"/>
          <a:lstStyle/>
          <a:p>
            <a:endParaRPr lang="en-US" b="1">
              <a:cs typeface="Arial" charset="0"/>
            </a:endParaRPr>
          </a:p>
        </p:txBody>
      </p:sp>
      <p:sp>
        <p:nvSpPr>
          <p:cNvPr id="154" name="TextBox 153"/>
          <p:cNvSpPr txBox="1"/>
          <p:nvPr/>
        </p:nvSpPr>
        <p:spPr>
          <a:xfrm>
            <a:off x="2852492" y="990600"/>
            <a:ext cx="3462068"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800" b="1" i="0" dirty="0" smtClean="0">
                <a:solidFill>
                  <a:schemeClr val="tx1"/>
                </a:solidFill>
              </a:rPr>
              <a:t>5 year plan </a:t>
            </a:r>
            <a:r>
              <a:rPr lang="en-US" sz="1800" b="1" i="0" dirty="0">
                <a:solidFill>
                  <a:schemeClr val="tx1"/>
                </a:solidFill>
              </a:rPr>
              <a:t>b</a:t>
            </a:r>
            <a:r>
              <a:rPr lang="en-US" sz="1800" b="1" i="0" dirty="0" smtClean="0">
                <a:solidFill>
                  <a:schemeClr val="tx1"/>
                </a:solidFill>
              </a:rPr>
              <a:t>ase budget case</a:t>
            </a:r>
            <a:endParaRPr lang="en-US" sz="1800" b="1" i="0" dirty="0">
              <a:solidFill>
                <a:schemeClr val="tx1"/>
              </a:solidFill>
            </a:endParaRPr>
          </a:p>
        </p:txBody>
      </p:sp>
      <p:cxnSp>
        <p:nvCxnSpPr>
          <p:cNvPr id="156" name="Straight Connector 155"/>
          <p:cNvCxnSpPr/>
          <p:nvPr/>
        </p:nvCxnSpPr>
        <p:spPr bwMode="auto">
          <a:xfrm flipV="1">
            <a:off x="6096000" y="3113087"/>
            <a:ext cx="0" cy="212883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flipV="1">
            <a:off x="6096000" y="2836862"/>
            <a:ext cx="123825" cy="2762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flipH="1" flipV="1">
            <a:off x="6232525" y="2471737"/>
            <a:ext cx="1381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a:off x="6213475" y="2466975"/>
            <a:ext cx="0" cy="3698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bwMode="auto">
          <a:xfrm flipH="1">
            <a:off x="7124700" y="4735512"/>
            <a:ext cx="155575" cy="48260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auto">
          <a:xfrm flipH="1">
            <a:off x="7283450" y="4211637"/>
            <a:ext cx="82550" cy="48101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bwMode="auto">
          <a:xfrm rot="10800000">
            <a:off x="6419850" y="2493962"/>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rot="10800000">
            <a:off x="6850063" y="2700337"/>
            <a:ext cx="274637" cy="4127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auto">
          <a:xfrm rot="10800000">
            <a:off x="7124700" y="3138487"/>
            <a:ext cx="155575" cy="4794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rot="10800000">
            <a:off x="7283450" y="3662362"/>
            <a:ext cx="82550" cy="48101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auto">
          <a:xfrm rot="10800000" flipH="1" flipV="1">
            <a:off x="6096001" y="5259387"/>
            <a:ext cx="123825" cy="27463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rot="10800000" flipH="1" flipV="1">
            <a:off x="6213476" y="5534025"/>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rot="10800000">
            <a:off x="6234113" y="5867400"/>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rot="10800000" flipV="1">
            <a:off x="6851651" y="5249862"/>
            <a:ext cx="274638" cy="4127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cxnSpLocks noChangeAspect="1"/>
          </p:cNvCxnSpPr>
          <p:nvPr/>
        </p:nvCxnSpPr>
        <p:spPr bwMode="auto">
          <a:xfrm rot="120000" flipH="1">
            <a:off x="6510339" y="5648325"/>
            <a:ext cx="357187" cy="9683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4" name="Oval 654"/>
          <p:cNvSpPr>
            <a:spLocks noChangeArrowheads="1"/>
          </p:cNvSpPr>
          <p:nvPr/>
        </p:nvSpPr>
        <p:spPr bwMode="auto">
          <a:xfrm rot="10258769" flipH="1">
            <a:off x="6484124" y="5700513"/>
            <a:ext cx="99814" cy="66089"/>
          </a:xfrm>
          <a:prstGeom prst="ellipse">
            <a:avLst/>
          </a:prstGeom>
          <a:solidFill>
            <a:schemeClr val="bg1">
              <a:lumMod val="85000"/>
            </a:schemeClr>
          </a:solidFill>
          <a:ln w="12700">
            <a:solidFill>
              <a:schemeClr val="bg1">
                <a:lumMod val="85000"/>
              </a:schemeClr>
            </a:solidFill>
            <a:round/>
            <a:headEnd/>
            <a:tailEnd type="triangle" w="med" len="med"/>
          </a:ln>
        </p:spPr>
        <p:txBody>
          <a:bodyPr lIns="0" tIns="0" rIns="0" bIns="0"/>
          <a:lstStyle/>
          <a:p>
            <a:endParaRPr lang="en-US" b="1">
              <a:solidFill>
                <a:schemeClr val="tx1"/>
              </a:solidFill>
              <a:cs typeface="Arial" charset="0"/>
            </a:endParaRPr>
          </a:p>
        </p:txBody>
      </p:sp>
      <p:cxnSp>
        <p:nvCxnSpPr>
          <p:cNvPr id="167" name="Straight Connector 166"/>
          <p:cNvCxnSpPr>
            <a:cxnSpLocks noChangeAspect="1"/>
          </p:cNvCxnSpPr>
          <p:nvPr/>
        </p:nvCxnSpPr>
        <p:spPr bwMode="auto">
          <a:xfrm rot="2700000" flipV="1">
            <a:off x="6623050" y="2576512"/>
            <a:ext cx="128588"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6" name="TextBox 548"/>
          <p:cNvSpPr txBox="1">
            <a:spLocks noChangeArrowheads="1"/>
          </p:cNvSpPr>
          <p:nvPr/>
        </p:nvSpPr>
        <p:spPr bwMode="auto">
          <a:xfrm>
            <a:off x="7754466" y="5972694"/>
            <a:ext cx="1219200" cy="493713"/>
          </a:xfrm>
          <a:prstGeom prst="rect">
            <a:avLst/>
          </a:prstGeom>
          <a:noFill/>
          <a:ln w="9525">
            <a:noFill/>
            <a:miter lim="800000"/>
            <a:headEnd/>
            <a:tailEnd/>
          </a:ln>
        </p:spPr>
        <p:txBody>
          <a:bodyPr>
            <a:spAutoFit/>
          </a:bodyPr>
          <a:lstStyle/>
          <a:p>
            <a:pPr algn="ctr">
              <a:lnSpc>
                <a:spcPct val="80000"/>
              </a:lnSpc>
              <a:spcBef>
                <a:spcPct val="0"/>
              </a:spcBef>
              <a:buFontTx/>
              <a:buNone/>
            </a:pPr>
            <a:r>
              <a:rPr lang="en-US" sz="1600" b="1" i="0" dirty="0">
                <a:solidFill>
                  <a:srgbClr val="FF0000"/>
                </a:solidFill>
                <a:latin typeface="Arial Narrow" pitchFamily="1" charset="0"/>
                <a:cs typeface="Arial" charset="0"/>
              </a:rPr>
              <a:t>Flowing  Li module</a:t>
            </a:r>
          </a:p>
        </p:txBody>
      </p:sp>
      <p:cxnSp>
        <p:nvCxnSpPr>
          <p:cNvPr id="190" name="Straight Connector 189"/>
          <p:cNvCxnSpPr/>
          <p:nvPr/>
        </p:nvCxnSpPr>
        <p:spPr bwMode="auto">
          <a:xfrm flipV="1">
            <a:off x="7556500" y="3095625"/>
            <a:ext cx="0" cy="212883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auto">
          <a:xfrm flipV="1">
            <a:off x="7556500" y="2819400"/>
            <a:ext cx="123825" cy="2762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auto">
          <a:xfrm flipH="1" flipV="1">
            <a:off x="7693025" y="2462901"/>
            <a:ext cx="138113"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auto">
          <a:xfrm>
            <a:off x="7673975" y="2449512"/>
            <a:ext cx="0" cy="36988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auto">
          <a:xfrm flipH="1">
            <a:off x="8585200" y="4718050"/>
            <a:ext cx="155575" cy="48260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auto">
          <a:xfrm flipH="1">
            <a:off x="8743950" y="4194175"/>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auto">
          <a:xfrm rot="10800000">
            <a:off x="7880350" y="2476500"/>
            <a:ext cx="395288" cy="16510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auto">
          <a:xfrm rot="10800000">
            <a:off x="8310563" y="2682875"/>
            <a:ext cx="274637" cy="4127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auto">
          <a:xfrm rot="10800000">
            <a:off x="8585200" y="3121025"/>
            <a:ext cx="155575" cy="4794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auto">
          <a:xfrm rot="10800000">
            <a:off x="8743950" y="3644900"/>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bwMode="auto">
          <a:xfrm rot="10800000" flipH="1" flipV="1">
            <a:off x="7543070" y="5241923"/>
            <a:ext cx="123825" cy="27463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auto">
          <a:xfrm rot="10800000" flipH="1" flipV="1">
            <a:off x="7660545" y="5516560"/>
            <a:ext cx="0" cy="34290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auto">
          <a:xfrm rot="10800000">
            <a:off x="7681182" y="5849935"/>
            <a:ext cx="136525"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auto">
          <a:xfrm rot="10800000" flipV="1">
            <a:off x="8298720" y="5232398"/>
            <a:ext cx="274638" cy="4127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cxnSpLocks noChangeAspect="1"/>
          </p:cNvCxnSpPr>
          <p:nvPr/>
        </p:nvCxnSpPr>
        <p:spPr bwMode="auto">
          <a:xfrm rot="120000" flipH="1">
            <a:off x="7957408" y="5630860"/>
            <a:ext cx="357187" cy="9683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7" name="Oval 206"/>
          <p:cNvSpPr/>
          <p:nvPr/>
        </p:nvSpPr>
        <p:spPr bwMode="auto">
          <a:xfrm rot="10258769" flipH="1">
            <a:off x="7930420" y="5683248"/>
            <a:ext cx="100013" cy="65087"/>
          </a:xfrm>
          <a:prstGeom prst="ellipse">
            <a:avLst/>
          </a:prstGeom>
          <a:solidFill>
            <a:schemeClr val="bg1">
              <a:lumMod val="85000"/>
            </a:schemeClr>
          </a:solidFill>
          <a:ln w="12700" cap="flat" cmpd="sng" algn="ctr">
            <a:solidFill>
              <a:schemeClr val="bg1">
                <a:lumMod val="85000"/>
              </a:schemeClr>
            </a:solidFill>
            <a:prstDash val="solid"/>
            <a:round/>
            <a:headEnd type="none" w="med" len="med"/>
            <a:tailEnd type="triangle" w="med" len="med"/>
          </a:ln>
          <a:effectLst/>
        </p:spPr>
        <p:txBody>
          <a:bodyPr lIns="0" tIns="0" rIns="0" bIns="0"/>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spcBef>
                <a:spcPct val="20000"/>
              </a:spcBef>
              <a:defRPr/>
            </a:pPr>
            <a:endParaRPr lang="en-US">
              <a:solidFill>
                <a:schemeClr val="tx1"/>
              </a:solidFill>
              <a:latin typeface="Helvetica" pitchFamily="-128" charset="0"/>
            </a:endParaRPr>
          </a:p>
        </p:txBody>
      </p:sp>
      <p:cxnSp>
        <p:nvCxnSpPr>
          <p:cNvPr id="210" name="Straight Connector 209"/>
          <p:cNvCxnSpPr>
            <a:cxnSpLocks noChangeAspect="1"/>
          </p:cNvCxnSpPr>
          <p:nvPr/>
        </p:nvCxnSpPr>
        <p:spPr bwMode="auto">
          <a:xfrm rot="2700000" flipV="1">
            <a:off x="8083550" y="2559050"/>
            <a:ext cx="128588"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1" name="TextBox 606"/>
          <p:cNvSpPr txBox="1">
            <a:spLocks noChangeArrowheads="1"/>
          </p:cNvSpPr>
          <p:nvPr/>
        </p:nvSpPr>
        <p:spPr bwMode="auto">
          <a:xfrm>
            <a:off x="7543800" y="3218080"/>
            <a:ext cx="1143000" cy="1815882"/>
          </a:xfrm>
          <a:prstGeom prst="rect">
            <a:avLst/>
          </a:prstGeom>
          <a:noFill/>
          <a:ln w="9525">
            <a:noFill/>
            <a:miter lim="800000"/>
            <a:headEnd/>
            <a:tailEnd/>
          </a:ln>
        </p:spPr>
        <p:txBody>
          <a:bodyPr>
            <a:spAutoFit/>
          </a:bodyPr>
          <a:lstStyle/>
          <a:p>
            <a:pPr algn="ctr">
              <a:lnSpc>
                <a:spcPct val="80000"/>
              </a:lnSpc>
              <a:spcBef>
                <a:spcPct val="0"/>
              </a:spcBef>
              <a:buFontTx/>
              <a:buNone/>
            </a:pPr>
            <a:r>
              <a:rPr lang="en-US" sz="2000" b="1" i="0" dirty="0">
                <a:solidFill>
                  <a:schemeClr val="tx1"/>
                </a:solidFill>
                <a:latin typeface="Arial Narrow" pitchFamily="1" charset="0"/>
                <a:cs typeface="Arial" charset="0"/>
              </a:rPr>
              <a:t>All </a:t>
            </a:r>
          </a:p>
          <a:p>
            <a:pPr algn="ctr">
              <a:lnSpc>
                <a:spcPct val="80000"/>
              </a:lnSpc>
              <a:spcBef>
                <a:spcPct val="0"/>
              </a:spcBef>
              <a:buFontTx/>
              <a:buNone/>
            </a:pPr>
            <a:r>
              <a:rPr lang="en-US" sz="2000" b="1" i="0" dirty="0">
                <a:solidFill>
                  <a:schemeClr val="tx1"/>
                </a:solidFill>
                <a:latin typeface="Arial Narrow" pitchFamily="1" charset="0"/>
                <a:cs typeface="Arial" charset="0"/>
              </a:rPr>
              <a:t>high-Z </a:t>
            </a:r>
            <a:r>
              <a:rPr lang="en-US" sz="2000" b="1" i="0" dirty="0" smtClean="0">
                <a:solidFill>
                  <a:schemeClr val="tx1"/>
                </a:solidFill>
                <a:latin typeface="Arial Narrow" pitchFamily="1" charset="0"/>
                <a:cs typeface="Arial" charset="0"/>
              </a:rPr>
              <a:t>FW + </a:t>
            </a:r>
            <a:r>
              <a:rPr lang="en-US" sz="2000" b="1" i="0" dirty="0" err="1" smtClean="0">
                <a:solidFill>
                  <a:schemeClr val="tx1"/>
                </a:solidFill>
                <a:latin typeface="Arial Narrow" pitchFamily="1" charset="0"/>
                <a:cs typeface="Arial" charset="0"/>
              </a:rPr>
              <a:t>divertors</a:t>
            </a:r>
            <a:endParaRPr lang="en-US" sz="2000" b="1" i="0" dirty="0">
              <a:solidFill>
                <a:schemeClr val="tx1"/>
              </a:solidFill>
              <a:latin typeface="Arial Narrow" pitchFamily="1" charset="0"/>
              <a:cs typeface="Arial" charset="0"/>
            </a:endParaRPr>
          </a:p>
          <a:p>
            <a:pPr algn="ctr">
              <a:lnSpc>
                <a:spcPct val="80000"/>
              </a:lnSpc>
              <a:spcBef>
                <a:spcPct val="0"/>
              </a:spcBef>
              <a:buFontTx/>
              <a:buNone/>
            </a:pPr>
            <a:r>
              <a:rPr lang="en-US" sz="2000" b="1" i="0" dirty="0">
                <a:solidFill>
                  <a:schemeClr val="tx1"/>
                </a:solidFill>
                <a:latin typeface="Arial Narrow" pitchFamily="1" charset="0"/>
                <a:cs typeface="Arial" charset="0"/>
              </a:rPr>
              <a:t>+ </a:t>
            </a:r>
            <a:r>
              <a:rPr lang="en-US" sz="2000" b="1" i="0" dirty="0" smtClean="0">
                <a:solidFill>
                  <a:schemeClr val="tx1"/>
                </a:solidFill>
                <a:latin typeface="Arial Narrow" pitchFamily="1" charset="0"/>
                <a:cs typeface="Arial" charset="0"/>
              </a:rPr>
              <a:t>flowing LLD </a:t>
            </a:r>
            <a:r>
              <a:rPr lang="en-US" sz="2000" b="1" i="0" dirty="0">
                <a:solidFill>
                  <a:schemeClr val="tx1"/>
                </a:solidFill>
                <a:latin typeface="Arial Narrow" pitchFamily="1" charset="0"/>
                <a:cs typeface="Arial" charset="0"/>
              </a:rPr>
              <a:t>module</a:t>
            </a:r>
          </a:p>
        </p:txBody>
      </p:sp>
      <p:sp>
        <p:nvSpPr>
          <p:cNvPr id="212" name="TextBox 558"/>
          <p:cNvSpPr txBox="1">
            <a:spLocks noChangeArrowheads="1"/>
          </p:cNvSpPr>
          <p:nvPr/>
        </p:nvSpPr>
        <p:spPr bwMode="auto">
          <a:xfrm>
            <a:off x="6096000" y="3383340"/>
            <a:ext cx="1219200" cy="1569660"/>
          </a:xfrm>
          <a:prstGeom prst="rect">
            <a:avLst/>
          </a:prstGeom>
          <a:noFill/>
          <a:ln w="9525">
            <a:noFill/>
            <a:miter lim="800000"/>
            <a:headEnd/>
            <a:tailEnd/>
          </a:ln>
        </p:spPr>
        <p:txBody>
          <a:bodyPr wrap="square">
            <a:spAutoFit/>
          </a:bodyPr>
          <a:lstStyle/>
          <a:p>
            <a:pPr algn="ctr">
              <a:lnSpc>
                <a:spcPct val="80000"/>
              </a:lnSpc>
            </a:pPr>
            <a:r>
              <a:rPr lang="en-US" sz="2000" b="1" i="0" dirty="0" err="1" smtClean="0">
                <a:solidFill>
                  <a:schemeClr val="tx1"/>
                </a:solidFill>
                <a:latin typeface="Arial Narrow" pitchFamily="1" charset="0"/>
              </a:rPr>
              <a:t>Cryo</a:t>
            </a:r>
            <a:r>
              <a:rPr lang="en-US" sz="2000" b="1" i="0" dirty="0" smtClean="0">
                <a:solidFill>
                  <a:schemeClr val="tx1"/>
                </a:solidFill>
                <a:latin typeface="Arial Narrow" pitchFamily="1" charset="0"/>
              </a:rPr>
              <a:t> + high-Z FW and OBD</a:t>
            </a:r>
          </a:p>
          <a:p>
            <a:pPr algn="ctr">
              <a:lnSpc>
                <a:spcPct val="80000"/>
              </a:lnSpc>
            </a:pPr>
            <a:r>
              <a:rPr lang="en-US" sz="2000" b="1" i="0" dirty="0" smtClean="0">
                <a:solidFill>
                  <a:schemeClr val="tx1"/>
                </a:solidFill>
                <a:latin typeface="Arial Narrow" pitchFamily="1" charset="0"/>
              </a:rPr>
              <a:t>+ liquid Li </a:t>
            </a:r>
            <a:r>
              <a:rPr lang="en-US" sz="2000" b="1" i="0" dirty="0" err="1" smtClean="0">
                <a:solidFill>
                  <a:schemeClr val="tx1"/>
                </a:solidFill>
                <a:latin typeface="Arial Narrow" pitchFamily="1" charset="0"/>
              </a:rPr>
              <a:t>divertor</a:t>
            </a:r>
            <a:r>
              <a:rPr lang="en-US" sz="2000" b="1" i="0" dirty="0" smtClean="0">
                <a:solidFill>
                  <a:schemeClr val="tx1"/>
                </a:solidFill>
                <a:latin typeface="Arial Narrow" pitchFamily="1" charset="0"/>
              </a:rPr>
              <a:t> (LLD)</a:t>
            </a:r>
            <a:endParaRPr lang="en-US" sz="2000" b="1" i="0" dirty="0">
              <a:solidFill>
                <a:schemeClr val="tx1"/>
              </a:solidFill>
              <a:latin typeface="Arial Narrow" pitchFamily="1" charset="0"/>
            </a:endParaRPr>
          </a:p>
        </p:txBody>
      </p:sp>
      <p:sp>
        <p:nvSpPr>
          <p:cNvPr id="213" name="TextBox 562"/>
          <p:cNvSpPr txBox="1">
            <a:spLocks noChangeArrowheads="1"/>
          </p:cNvSpPr>
          <p:nvPr/>
        </p:nvSpPr>
        <p:spPr bwMode="auto">
          <a:xfrm>
            <a:off x="5979600" y="2048028"/>
            <a:ext cx="652743" cy="400110"/>
          </a:xfrm>
          <a:prstGeom prst="rect">
            <a:avLst/>
          </a:prstGeom>
          <a:noFill/>
          <a:ln w="9525">
            <a:noFill/>
            <a:miter lim="800000"/>
            <a:headEnd/>
            <a:tailEnd/>
          </a:ln>
        </p:spPr>
        <p:txBody>
          <a:bodyPr wrap="none">
            <a:spAutoFit/>
          </a:bodyPr>
          <a:lstStyle/>
          <a:p>
            <a:pPr>
              <a:spcBef>
                <a:spcPct val="0"/>
              </a:spcBef>
              <a:buFontTx/>
              <a:buNone/>
            </a:pPr>
            <a:r>
              <a:rPr lang="en-US" sz="2000" b="1" i="0" dirty="0" smtClean="0">
                <a:solidFill>
                  <a:srgbClr val="FF0000"/>
                </a:solidFill>
                <a:latin typeface="Arial Narrow" pitchFamily="1" charset="0"/>
                <a:cs typeface="Arial" charset="0"/>
              </a:rPr>
              <a:t>2021</a:t>
            </a:r>
            <a:endParaRPr lang="en-US" sz="2000" b="1" i="0" dirty="0">
              <a:solidFill>
                <a:srgbClr val="FF0000"/>
              </a:solidFill>
              <a:latin typeface="Arial Narrow" pitchFamily="1" charset="0"/>
              <a:cs typeface="Arial" charset="0"/>
            </a:endParaRPr>
          </a:p>
        </p:txBody>
      </p:sp>
      <p:sp>
        <p:nvSpPr>
          <p:cNvPr id="247" name="TextBox 567"/>
          <p:cNvSpPr txBox="1">
            <a:spLocks noChangeArrowheads="1"/>
          </p:cNvSpPr>
          <p:nvPr/>
        </p:nvSpPr>
        <p:spPr bwMode="auto">
          <a:xfrm>
            <a:off x="7381362" y="2060728"/>
            <a:ext cx="957313" cy="400110"/>
          </a:xfrm>
          <a:prstGeom prst="rect">
            <a:avLst/>
          </a:prstGeom>
          <a:noFill/>
          <a:ln w="9525">
            <a:noFill/>
            <a:miter lim="800000"/>
            <a:headEnd/>
            <a:tailEnd/>
          </a:ln>
        </p:spPr>
        <p:txBody>
          <a:bodyPr wrap="none">
            <a:spAutoFit/>
          </a:bodyPr>
          <a:lstStyle/>
          <a:p>
            <a:pPr>
              <a:spcBef>
                <a:spcPct val="0"/>
              </a:spcBef>
              <a:buFontTx/>
              <a:buNone/>
            </a:pPr>
            <a:r>
              <a:rPr lang="en-US" sz="2000" b="1" i="0" dirty="0" smtClean="0">
                <a:solidFill>
                  <a:srgbClr val="FF0000"/>
                </a:solidFill>
                <a:latin typeface="Arial Narrow" pitchFamily="1" charset="0"/>
              </a:rPr>
              <a:t>2022-23</a:t>
            </a:r>
            <a:endParaRPr lang="en-US" sz="2000" b="1" i="0" dirty="0">
              <a:solidFill>
                <a:srgbClr val="FF0000"/>
              </a:solidFill>
              <a:latin typeface="Arial Narrow" pitchFamily="1" charset="0"/>
              <a:cs typeface="Arial" charset="0"/>
            </a:endParaRPr>
          </a:p>
        </p:txBody>
      </p:sp>
      <p:sp>
        <p:nvSpPr>
          <p:cNvPr id="179" name="TextBox 552"/>
          <p:cNvSpPr txBox="1">
            <a:spLocks noChangeArrowheads="1"/>
          </p:cNvSpPr>
          <p:nvPr/>
        </p:nvSpPr>
        <p:spPr bwMode="auto">
          <a:xfrm flipH="1">
            <a:off x="3251200" y="6038442"/>
            <a:ext cx="1092200" cy="204788"/>
          </a:xfrm>
          <a:prstGeom prst="rect">
            <a:avLst/>
          </a:prstGeom>
          <a:noFill/>
          <a:ln w="9525">
            <a:noFill/>
            <a:miter lim="800000"/>
            <a:headEnd/>
            <a:tailEnd/>
          </a:ln>
        </p:spPr>
        <p:txBody>
          <a:bodyPr lIns="0" tIns="0" rIns="0" bIns="0">
            <a:spAutoFit/>
          </a:bodyPr>
          <a:lstStyle/>
          <a:p>
            <a:pPr algn="ctr">
              <a:lnSpc>
                <a:spcPct val="80000"/>
              </a:lnSpc>
              <a:spcBef>
                <a:spcPct val="0"/>
              </a:spcBef>
              <a:buFontTx/>
              <a:buNone/>
            </a:pPr>
            <a:r>
              <a:rPr lang="en-US" sz="1600" b="1" i="0" dirty="0" err="1">
                <a:solidFill>
                  <a:srgbClr val="0000CC"/>
                </a:solidFill>
                <a:latin typeface="Arial Narrow" pitchFamily="1" charset="0"/>
                <a:cs typeface="Arial" charset="0"/>
              </a:rPr>
              <a:t>Cryo</a:t>
            </a:r>
            <a:r>
              <a:rPr lang="en-US" sz="1600" b="1" i="0" dirty="0">
                <a:solidFill>
                  <a:srgbClr val="0000CC"/>
                </a:solidFill>
                <a:latin typeface="Arial Narrow" pitchFamily="1" charset="0"/>
                <a:cs typeface="Arial" charset="0"/>
              </a:rPr>
              <a:t>-pump</a:t>
            </a:r>
            <a:endParaRPr lang="en-US" sz="1400" b="1" i="0" dirty="0">
              <a:solidFill>
                <a:srgbClr val="0000CC"/>
              </a:solidFill>
              <a:latin typeface="Arial Narrow" pitchFamily="1" charset="0"/>
              <a:cs typeface="Arial" charset="0"/>
            </a:endParaRPr>
          </a:p>
        </p:txBody>
      </p:sp>
      <p:sp>
        <p:nvSpPr>
          <p:cNvPr id="178"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84</a:t>
            </a:fld>
            <a:endParaRPr lang="en-US" sz="900" smtClean="0"/>
          </a:p>
        </p:txBody>
      </p:sp>
      <p:cxnSp>
        <p:nvCxnSpPr>
          <p:cNvPr id="180" name="Straight Arrow Connector 179"/>
          <p:cNvCxnSpPr/>
          <p:nvPr/>
        </p:nvCxnSpPr>
        <p:spPr>
          <a:xfrm flipV="1">
            <a:off x="3702303" y="2659062"/>
            <a:ext cx="75154" cy="177799"/>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1" name="TextBox 180"/>
          <p:cNvSpPr txBox="1">
            <a:spLocks noChangeArrowheads="1"/>
          </p:cNvSpPr>
          <p:nvPr/>
        </p:nvSpPr>
        <p:spPr bwMode="auto">
          <a:xfrm flipH="1">
            <a:off x="3390109" y="2884512"/>
            <a:ext cx="600635" cy="295466"/>
          </a:xfrm>
          <a:prstGeom prst="rect">
            <a:avLst/>
          </a:prstGeom>
          <a:noFill/>
          <a:ln w="9525">
            <a:noFill/>
            <a:miter lim="800000"/>
            <a:headEnd/>
            <a:tailEnd/>
          </a:ln>
        </p:spPr>
        <p:txBody>
          <a:bodyPr wrap="square" lIns="0" tIns="0" rIns="0" bIns="0">
            <a:spAutoFit/>
          </a:bodyPr>
          <a:lstStyle/>
          <a:p>
            <a:pPr algn="ctr">
              <a:lnSpc>
                <a:spcPct val="80000"/>
              </a:lnSpc>
              <a:spcBef>
                <a:spcPct val="0"/>
              </a:spcBef>
              <a:buFontTx/>
              <a:buNone/>
            </a:pPr>
            <a:r>
              <a:rPr lang="en-US" sz="1200" b="1" i="0" dirty="0" smtClean="0">
                <a:solidFill>
                  <a:srgbClr val="A6A6A6"/>
                </a:solidFill>
                <a:latin typeface="Arial Narrow" pitchFamily="1" charset="0"/>
                <a:cs typeface="Arial" charset="0"/>
              </a:rPr>
              <a:t>High-Z</a:t>
            </a:r>
          </a:p>
          <a:p>
            <a:pPr algn="ctr">
              <a:lnSpc>
                <a:spcPct val="80000"/>
              </a:lnSpc>
              <a:spcBef>
                <a:spcPct val="0"/>
              </a:spcBef>
              <a:buFontTx/>
              <a:buNone/>
            </a:pPr>
            <a:r>
              <a:rPr lang="en-US" sz="1200" b="1" dirty="0" smtClean="0">
                <a:solidFill>
                  <a:srgbClr val="A6A6A6"/>
                </a:solidFill>
                <a:latin typeface="Arial Narrow" pitchFamily="1" charset="0"/>
                <a:cs typeface="Arial" charset="0"/>
              </a:rPr>
              <a:t>t</a:t>
            </a:r>
            <a:r>
              <a:rPr lang="en-US" sz="1200" b="1" i="0" dirty="0" smtClean="0">
                <a:solidFill>
                  <a:srgbClr val="A6A6A6"/>
                </a:solidFill>
                <a:latin typeface="Arial Narrow" pitchFamily="1" charset="0"/>
                <a:cs typeface="Arial" charset="0"/>
              </a:rPr>
              <a:t>ile row</a:t>
            </a:r>
            <a:endParaRPr lang="en-US" sz="1200" b="1" i="0" dirty="0">
              <a:solidFill>
                <a:srgbClr val="A6A6A6"/>
              </a:solidFill>
              <a:latin typeface="Arial Narrow" pitchFamily="1" charset="0"/>
              <a:cs typeface="Arial" charset="0"/>
            </a:endParaRPr>
          </a:p>
        </p:txBody>
      </p:sp>
      <p:sp>
        <p:nvSpPr>
          <p:cNvPr id="182" name="TextBox 181"/>
          <p:cNvSpPr txBox="1">
            <a:spLocks noChangeArrowheads="1"/>
          </p:cNvSpPr>
          <p:nvPr/>
        </p:nvSpPr>
        <p:spPr bwMode="auto">
          <a:xfrm flipH="1">
            <a:off x="3401986" y="5152954"/>
            <a:ext cx="600635" cy="295466"/>
          </a:xfrm>
          <a:prstGeom prst="rect">
            <a:avLst/>
          </a:prstGeom>
          <a:noFill/>
          <a:ln w="9525">
            <a:noFill/>
            <a:miter lim="800000"/>
            <a:headEnd/>
            <a:tailEnd/>
          </a:ln>
        </p:spPr>
        <p:txBody>
          <a:bodyPr wrap="square" lIns="0" tIns="0" rIns="0" bIns="0">
            <a:spAutoFit/>
          </a:bodyPr>
          <a:lstStyle/>
          <a:p>
            <a:pPr algn="ctr">
              <a:lnSpc>
                <a:spcPct val="80000"/>
              </a:lnSpc>
              <a:spcBef>
                <a:spcPct val="0"/>
              </a:spcBef>
              <a:buFontTx/>
              <a:buNone/>
            </a:pPr>
            <a:r>
              <a:rPr lang="en-US" sz="1200" b="1" i="0" dirty="0" smtClean="0">
                <a:solidFill>
                  <a:srgbClr val="A6A6A6"/>
                </a:solidFill>
                <a:latin typeface="Arial Narrow" pitchFamily="1" charset="0"/>
                <a:cs typeface="Arial" charset="0"/>
              </a:rPr>
              <a:t>High-Z</a:t>
            </a:r>
          </a:p>
          <a:p>
            <a:pPr algn="ctr">
              <a:lnSpc>
                <a:spcPct val="80000"/>
              </a:lnSpc>
              <a:spcBef>
                <a:spcPct val="0"/>
              </a:spcBef>
              <a:buFontTx/>
              <a:buNone/>
            </a:pPr>
            <a:r>
              <a:rPr lang="en-US" sz="1200" b="1" dirty="0" smtClean="0">
                <a:solidFill>
                  <a:srgbClr val="A6A6A6"/>
                </a:solidFill>
                <a:latin typeface="Arial Narrow" pitchFamily="1" charset="0"/>
                <a:cs typeface="Arial" charset="0"/>
              </a:rPr>
              <a:t>t</a:t>
            </a:r>
            <a:r>
              <a:rPr lang="en-US" sz="1200" b="1" i="0" dirty="0" smtClean="0">
                <a:solidFill>
                  <a:srgbClr val="A6A6A6"/>
                </a:solidFill>
                <a:latin typeface="Arial Narrow" pitchFamily="1" charset="0"/>
                <a:cs typeface="Arial" charset="0"/>
              </a:rPr>
              <a:t>ile row</a:t>
            </a:r>
            <a:endParaRPr lang="en-US" sz="1200" b="1" i="0" dirty="0">
              <a:solidFill>
                <a:srgbClr val="A6A6A6"/>
              </a:solidFill>
              <a:latin typeface="Arial Narrow" pitchFamily="1" charset="0"/>
              <a:cs typeface="Arial" charset="0"/>
            </a:endParaRPr>
          </a:p>
        </p:txBody>
      </p:sp>
      <p:cxnSp>
        <p:nvCxnSpPr>
          <p:cNvPr id="184" name="Straight Arrow Connector 183"/>
          <p:cNvCxnSpPr/>
          <p:nvPr/>
        </p:nvCxnSpPr>
        <p:spPr>
          <a:xfrm>
            <a:off x="3741447" y="5460296"/>
            <a:ext cx="51021" cy="170445"/>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5" name="TextBox 559"/>
          <p:cNvSpPr txBox="1">
            <a:spLocks noChangeArrowheads="1"/>
          </p:cNvSpPr>
          <p:nvPr/>
        </p:nvSpPr>
        <p:spPr bwMode="auto">
          <a:xfrm>
            <a:off x="381000" y="6335712"/>
            <a:ext cx="8382000" cy="307777"/>
          </a:xfrm>
          <a:prstGeom prst="rect">
            <a:avLst/>
          </a:prstGeom>
          <a:noFill/>
          <a:ln w="9525">
            <a:noFill/>
            <a:miter lim="800000"/>
            <a:headEnd/>
            <a:tailEnd/>
          </a:ln>
        </p:spPr>
        <p:txBody>
          <a:bodyPr>
            <a:spAutoFit/>
          </a:bodyPr>
          <a:lstStyle/>
          <a:p>
            <a:pPr algn="ctr">
              <a:spcBef>
                <a:spcPct val="0"/>
              </a:spcBef>
              <a:buFontTx/>
              <a:buNone/>
            </a:pPr>
            <a:r>
              <a:rPr lang="en-US" sz="1400" b="1" i="0" dirty="0" smtClean="0">
                <a:solidFill>
                  <a:srgbClr val="FF0000"/>
                </a:solidFill>
                <a:latin typeface="Arial Narrow" pitchFamily="1" charset="0"/>
                <a:cs typeface="Arial" charset="0"/>
              </a:rPr>
              <a:t>High-Z / Li implementation could be accelerated pending results and additional resources</a:t>
            </a:r>
            <a:endParaRPr lang="en-US" sz="1400" b="1" i="0" dirty="0">
              <a:solidFill>
                <a:srgbClr val="FF0000"/>
              </a:solidFill>
              <a:latin typeface="Arial Narrow" pitchFamily="1" charset="0"/>
              <a:cs typeface="Arial" charset="0"/>
            </a:endParaRPr>
          </a:p>
        </p:txBody>
      </p:sp>
      <p:cxnSp>
        <p:nvCxnSpPr>
          <p:cNvPr id="186" name="Straight Connector 185"/>
          <p:cNvCxnSpPr/>
          <p:nvPr/>
        </p:nvCxnSpPr>
        <p:spPr bwMode="auto">
          <a:xfrm rot="10800000">
            <a:off x="3536949" y="5866550"/>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auto">
          <a:xfrm rot="10800000">
            <a:off x="4980651" y="5850831"/>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auto">
          <a:xfrm rot="10800000">
            <a:off x="6411297" y="5867401"/>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al 592"/>
          <p:cNvSpPr>
            <a:spLocks noChangeArrowheads="1"/>
          </p:cNvSpPr>
          <p:nvPr/>
        </p:nvSpPr>
        <p:spPr bwMode="auto">
          <a:xfrm rot="10800000" flipH="1">
            <a:off x="6628645" y="5750247"/>
            <a:ext cx="91533" cy="91531"/>
          </a:xfrm>
          <a:prstGeom prst="ellipse">
            <a:avLst/>
          </a:prstGeom>
          <a:solidFill>
            <a:srgbClr val="0000CC"/>
          </a:solidFill>
          <a:ln w="6350">
            <a:solidFill>
              <a:schemeClr val="tx1"/>
            </a:solidFill>
            <a:round/>
            <a:headEnd/>
            <a:tailEnd type="triangle" w="med" len="med"/>
          </a:ln>
        </p:spPr>
        <p:txBody>
          <a:bodyPr lIns="0" tIns="0" rIns="0" bIns="0"/>
          <a:lstStyle/>
          <a:p>
            <a:endParaRPr lang="en-US" b="1">
              <a:cs typeface="Arial" charset="0"/>
            </a:endParaRPr>
          </a:p>
        </p:txBody>
      </p:sp>
      <p:cxnSp>
        <p:nvCxnSpPr>
          <p:cNvPr id="214" name="Straight Connector 213"/>
          <p:cNvCxnSpPr/>
          <p:nvPr/>
        </p:nvCxnSpPr>
        <p:spPr bwMode="auto">
          <a:xfrm rot="10800000">
            <a:off x="7868892" y="5850502"/>
            <a:ext cx="136525"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cxnSpLocks noChangeAspect="1"/>
          </p:cNvCxnSpPr>
          <p:nvPr/>
        </p:nvCxnSpPr>
        <p:spPr bwMode="auto">
          <a:xfrm flipH="1">
            <a:off x="8034077" y="5641005"/>
            <a:ext cx="180173" cy="421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6" name="Oval 592"/>
          <p:cNvSpPr>
            <a:spLocks noChangeArrowheads="1"/>
          </p:cNvSpPr>
          <p:nvPr/>
        </p:nvSpPr>
        <p:spPr bwMode="auto">
          <a:xfrm rot="10800000" flipH="1">
            <a:off x="8080126" y="5735535"/>
            <a:ext cx="91533" cy="91531"/>
          </a:xfrm>
          <a:prstGeom prst="ellipse">
            <a:avLst/>
          </a:prstGeom>
          <a:solidFill>
            <a:srgbClr val="0000CC"/>
          </a:solidFill>
          <a:ln w="6350">
            <a:solidFill>
              <a:schemeClr val="tx1"/>
            </a:solidFill>
            <a:round/>
            <a:headEnd/>
            <a:tailEnd type="triangle" w="med" len="med"/>
          </a:ln>
        </p:spPr>
        <p:txBody>
          <a:bodyPr lIns="0" tIns="0" rIns="0" bIns="0"/>
          <a:lstStyle/>
          <a:p>
            <a:endParaRPr lang="en-US" b="1">
              <a:cs typeface="Arial" charset="0"/>
            </a:endParaRPr>
          </a:p>
        </p:txBody>
      </p:sp>
      <p:cxnSp>
        <p:nvCxnSpPr>
          <p:cNvPr id="217" name="Straight Arrow Connector 216"/>
          <p:cNvCxnSpPr/>
          <p:nvPr/>
        </p:nvCxnSpPr>
        <p:spPr>
          <a:xfrm flipH="1" flipV="1">
            <a:off x="8207188" y="5672932"/>
            <a:ext cx="74908" cy="310355"/>
          </a:xfrm>
          <a:prstGeom prst="straightConnector1">
            <a:avLst/>
          </a:prstGeom>
          <a:ln w="28575">
            <a:solidFill>
              <a:srgbClr val="FF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3592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lIns="0" rIns="0"/>
          <a:lstStyle/>
          <a:p>
            <a:pPr>
              <a:lnSpc>
                <a:spcPct val="90000"/>
              </a:lnSpc>
            </a:pPr>
            <a:r>
              <a:rPr lang="en-US" dirty="0" smtClean="0">
                <a:latin typeface="+mn-lt"/>
              </a:rPr>
              <a:t>Up/down-symmetric Super-X/snowflake </a:t>
            </a:r>
            <a:r>
              <a:rPr lang="en-US" dirty="0" smtClean="0">
                <a:latin typeface="+mn-lt"/>
                <a:sym typeface="Wingdings" panose="05000000000000000000" pitchFamily="2" charset="2"/>
              </a:rPr>
              <a:t>projected to </a:t>
            </a:r>
            <a:br>
              <a:rPr lang="en-US" dirty="0" smtClean="0">
                <a:latin typeface="+mn-lt"/>
                <a:sym typeface="Wingdings" panose="05000000000000000000" pitchFamily="2" charset="2"/>
              </a:rPr>
            </a:br>
            <a:r>
              <a:rPr lang="en-US" dirty="0" smtClean="0">
                <a:latin typeface="+mn-lt"/>
                <a:sym typeface="Wingdings" panose="05000000000000000000" pitchFamily="2" charset="2"/>
              </a:rPr>
              <a:t>maintain peak </a:t>
            </a:r>
            <a:r>
              <a:rPr lang="en-US" dirty="0" err="1" smtClean="0">
                <a:latin typeface="+mn-lt"/>
                <a:sym typeface="Wingdings" panose="05000000000000000000" pitchFamily="2" charset="2"/>
              </a:rPr>
              <a:t>divertor</a:t>
            </a:r>
            <a:r>
              <a:rPr lang="en-US" dirty="0" smtClean="0">
                <a:latin typeface="+mn-lt"/>
                <a:sym typeface="Wingdings" panose="05000000000000000000" pitchFamily="2" charset="2"/>
              </a:rPr>
              <a:t> heat flux below material limits</a:t>
            </a:r>
            <a:endParaRPr lang="en-US" sz="1800" b="0" baseline="30000" dirty="0">
              <a:latin typeface="Arial Narrow" panose="020B0606020202030204" pitchFamily="34" charset="0"/>
            </a:endParaRPr>
          </a:p>
        </p:txBody>
      </p:sp>
      <p:sp>
        <p:nvSpPr>
          <p:cNvPr id="62" name="Content Placeholder 2"/>
          <p:cNvSpPr txBox="1">
            <a:spLocks/>
          </p:cNvSpPr>
          <p:nvPr/>
        </p:nvSpPr>
        <p:spPr bwMode="auto">
          <a:xfrm>
            <a:off x="381000" y="1143000"/>
            <a:ext cx="4114800" cy="537702"/>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000">
                <a:solidFill>
                  <a:schemeClr val="dk1"/>
                </a:solidFill>
                <a:latin typeface="+mn-lt"/>
                <a:ea typeface="+mn-ea"/>
                <a:cs typeface="+mn-cs"/>
              </a:defRPr>
            </a:lvl2pPr>
            <a:lvl3pPr marL="1143000" indent="-228600" algn="l" rtl="0" eaLnBrk="0" fontAlgn="base" hangingPunct="0">
              <a:spcBef>
                <a:spcPct val="20000"/>
              </a:spcBef>
              <a:spcAft>
                <a:spcPct val="0"/>
              </a:spcAft>
              <a:buChar char="•"/>
              <a:defRPr>
                <a:solidFill>
                  <a:schemeClr val="dk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dk1"/>
                </a:solidFill>
                <a:latin typeface="+mn-lt"/>
                <a:ea typeface="+mn-ea"/>
                <a:cs typeface="+mn-cs"/>
              </a:defRPr>
            </a:lvl5pPr>
            <a:lvl6pPr marL="2514600" indent="-228600" algn="l" rtl="0" eaLnBrk="0" fontAlgn="base" hangingPunct="0">
              <a:spcBef>
                <a:spcPct val="20000"/>
              </a:spcBef>
              <a:spcAft>
                <a:spcPct val="0"/>
              </a:spcAft>
              <a:buChar char="»"/>
              <a:defRPr sz="1600">
                <a:solidFill>
                  <a:schemeClr val="dk1"/>
                </a:solidFill>
                <a:latin typeface="+mn-lt"/>
                <a:ea typeface="+mn-ea"/>
                <a:cs typeface="+mn-cs"/>
              </a:defRPr>
            </a:lvl6pPr>
            <a:lvl7pPr marL="2971800" indent="-228600" algn="l" rtl="0" eaLnBrk="0" fontAlgn="base" hangingPunct="0">
              <a:spcBef>
                <a:spcPct val="20000"/>
              </a:spcBef>
              <a:spcAft>
                <a:spcPct val="0"/>
              </a:spcAft>
              <a:buChar char="»"/>
              <a:defRPr sz="1600">
                <a:solidFill>
                  <a:schemeClr val="dk1"/>
                </a:solidFill>
                <a:latin typeface="+mn-lt"/>
                <a:ea typeface="+mn-ea"/>
                <a:cs typeface="+mn-cs"/>
              </a:defRPr>
            </a:lvl7pPr>
            <a:lvl8pPr marL="3429000" indent="-228600" algn="l" rtl="0" eaLnBrk="0" fontAlgn="base" hangingPunct="0">
              <a:spcBef>
                <a:spcPct val="20000"/>
              </a:spcBef>
              <a:spcAft>
                <a:spcPct val="0"/>
              </a:spcAft>
              <a:buChar char="»"/>
              <a:defRPr sz="1600">
                <a:solidFill>
                  <a:schemeClr val="dk1"/>
                </a:solidFill>
                <a:latin typeface="+mn-lt"/>
                <a:ea typeface="+mn-ea"/>
                <a:cs typeface="+mn-cs"/>
              </a:defRPr>
            </a:lvl8pPr>
            <a:lvl9pPr marL="3886200" indent="-228600" algn="l" rtl="0" eaLnBrk="0" fontAlgn="base" hangingPunct="0">
              <a:spcBef>
                <a:spcPct val="20000"/>
              </a:spcBef>
              <a:spcAft>
                <a:spcPct val="0"/>
              </a:spcAft>
              <a:buChar char="»"/>
              <a:defRPr sz="1600">
                <a:solidFill>
                  <a:schemeClr val="dk1"/>
                </a:solidFill>
                <a:latin typeface="+mn-lt"/>
                <a:ea typeface="+mn-ea"/>
                <a:cs typeface="+mn-cs"/>
              </a:defRPr>
            </a:lvl9pPr>
          </a:lstStyle>
          <a:p>
            <a:pPr marL="0" indent="0" algn="ctr">
              <a:lnSpc>
                <a:spcPct val="80000"/>
              </a:lnSpc>
              <a:buFontTx/>
              <a:buNone/>
            </a:pPr>
            <a:r>
              <a:rPr lang="en-US" sz="1800" i="0" kern="0" dirty="0" err="1" smtClean="0">
                <a:solidFill>
                  <a:srgbClr val="2D2DB9"/>
                </a:solidFill>
                <a:latin typeface="Symbol" panose="05050102010706020507" pitchFamily="18" charset="2"/>
              </a:rPr>
              <a:t>l</a:t>
            </a:r>
            <a:r>
              <a:rPr lang="en-US" sz="1800" i="0" kern="0" baseline="-25000" dirty="0" err="1" smtClean="0">
                <a:solidFill>
                  <a:srgbClr val="2D2DB9"/>
                </a:solidFill>
                <a:latin typeface="Arial Narrow" pitchFamily="34" charset="0"/>
              </a:rPr>
              <a:t>q</a:t>
            </a:r>
            <a:r>
              <a:rPr lang="en-US" sz="1800" i="0" kern="0" baseline="-25000" dirty="0" smtClean="0">
                <a:solidFill>
                  <a:srgbClr val="2D2DB9"/>
                </a:solidFill>
                <a:latin typeface="Arial Narrow" pitchFamily="34" charset="0"/>
              </a:rPr>
              <a:t> </a:t>
            </a:r>
            <a:r>
              <a:rPr lang="en-US" sz="1800" i="0" kern="0" dirty="0" smtClean="0">
                <a:solidFill>
                  <a:srgbClr val="2D2DB9"/>
                </a:solidFill>
                <a:latin typeface="Arial Narrow" panose="020B0606020202030204" pitchFamily="34" charset="0"/>
              </a:rPr>
              <a:t>= 0.8mm, </a:t>
            </a:r>
            <a:r>
              <a:rPr lang="en-US" sz="1800" i="0" kern="0" dirty="0">
                <a:solidFill>
                  <a:srgbClr val="2D2DB9"/>
                </a:solidFill>
                <a:latin typeface="Arial Narrow" panose="020B0606020202030204" pitchFamily="34" charset="0"/>
              </a:rPr>
              <a:t>a</a:t>
            </a:r>
            <a:r>
              <a:rPr lang="en-US" sz="1800" i="0" kern="0" dirty="0" smtClean="0">
                <a:solidFill>
                  <a:srgbClr val="2D2DB9"/>
                </a:solidFill>
                <a:latin typeface="Arial Narrow" panose="020B0606020202030204" pitchFamily="34" charset="0"/>
              </a:rPr>
              <a:t>ssume S ≈ </a:t>
            </a:r>
            <a:r>
              <a:rPr lang="en-US" sz="1800" i="0" kern="0" dirty="0" err="1" smtClean="0">
                <a:solidFill>
                  <a:srgbClr val="2D2DB9"/>
                </a:solidFill>
                <a:latin typeface="Symbol" panose="05050102010706020507" pitchFamily="18" charset="2"/>
              </a:rPr>
              <a:t>l</a:t>
            </a:r>
            <a:r>
              <a:rPr lang="en-US" sz="1800" i="0" kern="0" baseline="-25000" dirty="0" err="1" smtClean="0">
                <a:solidFill>
                  <a:srgbClr val="2D2DB9"/>
                </a:solidFill>
                <a:latin typeface="Arial Narrow" pitchFamily="34" charset="0"/>
              </a:rPr>
              <a:t>q</a:t>
            </a:r>
            <a:r>
              <a:rPr lang="en-US" sz="1800" i="0" kern="0" baseline="-25000" dirty="0" smtClean="0">
                <a:solidFill>
                  <a:srgbClr val="2D2DB9"/>
                </a:solidFill>
                <a:latin typeface="Arial Narrow" pitchFamily="34" charset="0"/>
              </a:rPr>
              <a:t> </a:t>
            </a:r>
            <a:r>
              <a:rPr lang="en-US" sz="1800" i="0" kern="0" dirty="0" smtClean="0">
                <a:solidFill>
                  <a:srgbClr val="2D2DB9"/>
                </a:solidFill>
                <a:latin typeface="Arial Narrow" pitchFamily="34" charset="0"/>
              </a:rPr>
              <a:t> (closed </a:t>
            </a:r>
            <a:r>
              <a:rPr lang="en-US" sz="1800" i="0" kern="0" dirty="0" err="1" smtClean="0">
                <a:solidFill>
                  <a:srgbClr val="2D2DB9"/>
                </a:solidFill>
                <a:latin typeface="Arial Narrow" panose="020B0606020202030204" pitchFamily="34" charset="0"/>
              </a:rPr>
              <a:t>divertor</a:t>
            </a:r>
            <a:r>
              <a:rPr lang="en-US" sz="1800" i="0" kern="0" dirty="0" smtClean="0">
                <a:solidFill>
                  <a:srgbClr val="2D2DB9"/>
                </a:solidFill>
                <a:latin typeface="Arial Narrow" panose="020B0606020202030204" pitchFamily="34" charset="0"/>
              </a:rPr>
              <a:t>)</a:t>
            </a:r>
            <a:endParaRPr lang="en-US" sz="1800" i="0" kern="0" baseline="-25000" dirty="0" smtClean="0">
              <a:solidFill>
                <a:srgbClr val="2D2DB9"/>
              </a:solidFill>
              <a:latin typeface="Arial Narrow" panose="020B0606020202030204" pitchFamily="34" charset="0"/>
            </a:endParaRPr>
          </a:p>
          <a:p>
            <a:pPr marL="0" indent="0" algn="ctr">
              <a:lnSpc>
                <a:spcPct val="80000"/>
              </a:lnSpc>
              <a:buFontTx/>
              <a:buNone/>
            </a:pPr>
            <a:r>
              <a:rPr lang="en-US" sz="1600" i="0" kern="0" dirty="0" smtClean="0">
                <a:solidFill>
                  <a:srgbClr val="2D2DB9"/>
                </a:solidFill>
              </a:rPr>
              <a:t>(T. </a:t>
            </a:r>
            <a:r>
              <a:rPr lang="en-US" sz="1600" i="0" kern="0" dirty="0" err="1" smtClean="0">
                <a:solidFill>
                  <a:srgbClr val="2D2DB9"/>
                </a:solidFill>
              </a:rPr>
              <a:t>Eich</a:t>
            </a:r>
            <a:r>
              <a:rPr lang="en-US" sz="1600" i="0" kern="0" dirty="0" smtClean="0">
                <a:solidFill>
                  <a:srgbClr val="2D2DB9"/>
                </a:solidFill>
              </a:rPr>
              <a:t> </a:t>
            </a:r>
            <a:r>
              <a:rPr lang="en-US" sz="1600" i="0" kern="0" dirty="0">
                <a:solidFill>
                  <a:srgbClr val="2D2DB9"/>
                </a:solidFill>
              </a:rPr>
              <a:t>NF </a:t>
            </a:r>
            <a:r>
              <a:rPr lang="en-US" sz="1600" i="0" kern="0" dirty="0" smtClean="0">
                <a:solidFill>
                  <a:srgbClr val="2D2DB9"/>
                </a:solidFill>
              </a:rPr>
              <a:t>2013)</a:t>
            </a:r>
          </a:p>
        </p:txBody>
      </p:sp>
      <p:sp>
        <p:nvSpPr>
          <p:cNvPr id="66" name="TextBox 65"/>
          <p:cNvSpPr txBox="1"/>
          <p:nvPr/>
        </p:nvSpPr>
        <p:spPr>
          <a:xfrm>
            <a:off x="5181600" y="6033437"/>
            <a:ext cx="3879429" cy="535531"/>
          </a:xfrm>
          <a:prstGeom prst="rect">
            <a:avLst/>
          </a:prstGeom>
          <a:noFill/>
        </p:spPr>
        <p:txBody>
          <a:bodyPr wrap="square" rtlCol="0">
            <a:spAutoFit/>
          </a:bodyPr>
          <a:lstStyle/>
          <a:p>
            <a:pPr algn="ctr">
              <a:lnSpc>
                <a:spcPct val="90000"/>
              </a:lnSpc>
            </a:pPr>
            <a:r>
              <a:rPr lang="en-US" sz="1600" i="0" dirty="0" smtClean="0">
                <a:solidFill>
                  <a:srgbClr val="FF0000"/>
                </a:solidFill>
              </a:rPr>
              <a:t>(Partial) detachment projected </a:t>
            </a:r>
          </a:p>
          <a:p>
            <a:pPr algn="ctr">
              <a:lnSpc>
                <a:spcPct val="90000"/>
              </a:lnSpc>
            </a:pPr>
            <a:r>
              <a:rPr lang="en-US" sz="1600" i="0" dirty="0" smtClean="0">
                <a:solidFill>
                  <a:srgbClr val="FF0000"/>
                </a:solidFill>
              </a:rPr>
              <a:t>to reduce peak q</a:t>
            </a:r>
            <a:r>
              <a:rPr lang="en-US" sz="1600" i="0" baseline="-25000" dirty="0" smtClean="0">
                <a:solidFill>
                  <a:srgbClr val="FF0000"/>
                </a:solidFill>
                <a:sym typeface="Symbol"/>
              </a:rPr>
              <a:t></a:t>
            </a:r>
            <a:r>
              <a:rPr lang="en-US" sz="1600" i="0" dirty="0" smtClean="0">
                <a:solidFill>
                  <a:srgbClr val="FF0000"/>
                </a:solidFill>
              </a:rPr>
              <a:t> to </a:t>
            </a:r>
            <a:r>
              <a:rPr lang="en-US" sz="1600" i="0" dirty="0">
                <a:solidFill>
                  <a:srgbClr val="FF0000"/>
                </a:solidFill>
                <a:latin typeface="Arial"/>
                <a:cs typeface="Arial"/>
              </a:rPr>
              <a:t>&lt;</a:t>
            </a:r>
            <a:r>
              <a:rPr lang="en-US" sz="1600" i="0" dirty="0" smtClean="0">
                <a:solidFill>
                  <a:srgbClr val="FF0000"/>
                </a:solidFill>
                <a:latin typeface="Arial"/>
                <a:cs typeface="Arial"/>
              </a:rPr>
              <a:t> </a:t>
            </a:r>
            <a:r>
              <a:rPr lang="en-US" sz="1600" i="0" dirty="0" smtClean="0">
                <a:solidFill>
                  <a:srgbClr val="FF0000"/>
                </a:solidFill>
              </a:rPr>
              <a:t>2MW/m</a:t>
            </a:r>
            <a:r>
              <a:rPr lang="en-US" sz="1600" i="0" baseline="30000" dirty="0" smtClean="0">
                <a:solidFill>
                  <a:srgbClr val="FF0000"/>
                </a:solidFill>
              </a:rPr>
              <a:t>2</a:t>
            </a:r>
            <a:endParaRPr lang="en-US" sz="1600" i="0" baseline="30000" dirty="0">
              <a:solidFill>
                <a:srgbClr val="FF0000"/>
              </a:solidFill>
            </a:endParaRPr>
          </a:p>
        </p:txBody>
      </p:sp>
      <p:sp>
        <p:nvSpPr>
          <p:cNvPr id="27" name="Rectangle 207"/>
          <p:cNvSpPr>
            <a:spLocks noGrp="1" noChangeArrowheads="1"/>
          </p:cNvSpPr>
          <p:nvPr>
            <p:ph type="sldNum" sz="quarter" idx="10"/>
          </p:nvPr>
        </p:nvSpPr>
        <p:spPr>
          <a:xfrm>
            <a:off x="8382000" y="6629400"/>
            <a:ext cx="762000" cy="152400"/>
          </a:xfrm>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85</a:t>
            </a:fld>
            <a:endParaRPr lang="en-US" smtClean="0">
              <a:solidFill>
                <a:srgbClr val="3333CC"/>
              </a:solidFill>
              <a:ea typeface="ＭＳ Ｐゴシック" pitchFamily="1" charset="-128"/>
              <a:cs typeface="Arial" charset="0"/>
            </a:endParaRPr>
          </a:p>
        </p:txBody>
      </p:sp>
      <p:grpSp>
        <p:nvGrpSpPr>
          <p:cNvPr id="15" name="Group 14"/>
          <p:cNvGrpSpPr/>
          <p:nvPr/>
        </p:nvGrpSpPr>
        <p:grpSpPr>
          <a:xfrm>
            <a:off x="4787682" y="1447800"/>
            <a:ext cx="4051518" cy="4598222"/>
            <a:chOff x="4434395" y="1360013"/>
            <a:chExt cx="4051518" cy="4598222"/>
          </a:xfrm>
        </p:grpSpPr>
        <p:grpSp>
          <p:nvGrpSpPr>
            <p:cNvPr id="14" name="Group 13"/>
            <p:cNvGrpSpPr/>
            <p:nvPr/>
          </p:nvGrpSpPr>
          <p:grpSpPr>
            <a:xfrm>
              <a:off x="4572000" y="1360013"/>
              <a:ext cx="3913913" cy="4598222"/>
              <a:chOff x="4572000" y="1360013"/>
              <a:chExt cx="3913913" cy="459822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60013"/>
                <a:ext cx="3913913" cy="459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2697" y="1383268"/>
                <a:ext cx="1058303" cy="369332"/>
              </a:xfrm>
              <a:prstGeom prst="rect">
                <a:avLst/>
              </a:prstGeom>
              <a:noFill/>
            </p:spPr>
            <p:txBody>
              <a:bodyPr wrap="none" rtlCol="0">
                <a:spAutoFit/>
              </a:bodyPr>
              <a:lstStyle/>
              <a:p>
                <a:r>
                  <a:rPr lang="en-US" sz="1800" i="0" dirty="0" smtClean="0">
                    <a:solidFill>
                      <a:srgbClr val="FF0000"/>
                    </a:solidFill>
                    <a:latin typeface="Arial Narrow" panose="020B0606020202030204" pitchFamily="34" charset="0"/>
                  </a:rPr>
                  <a:t>Upstream</a:t>
                </a:r>
                <a:endParaRPr lang="en-US" sz="1800" i="0" dirty="0">
                  <a:solidFill>
                    <a:srgbClr val="FF0000"/>
                  </a:solidFill>
                  <a:latin typeface="Arial Narrow" panose="020B0606020202030204" pitchFamily="34" charset="0"/>
                </a:endParaRPr>
              </a:p>
            </p:txBody>
          </p:sp>
          <p:sp>
            <p:nvSpPr>
              <p:cNvPr id="6" name="Rectangle 5"/>
              <p:cNvSpPr/>
              <p:nvPr/>
            </p:nvSpPr>
            <p:spPr bwMode="auto">
              <a:xfrm>
                <a:off x="4572000" y="1905000"/>
                <a:ext cx="381000" cy="11430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34" name="Rectangle 33"/>
              <p:cNvSpPr/>
              <p:nvPr/>
            </p:nvSpPr>
            <p:spPr bwMode="auto">
              <a:xfrm>
                <a:off x="4876800" y="3810000"/>
                <a:ext cx="381000" cy="13716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dirty="0" smtClean="0">
                  <a:latin typeface="Helvetica" pitchFamily="-128" charset="0"/>
                </a:endParaRPr>
              </a:p>
            </p:txBody>
          </p:sp>
          <p:sp>
            <p:nvSpPr>
              <p:cNvPr id="35" name="Rectangle 34"/>
              <p:cNvSpPr/>
              <p:nvPr/>
            </p:nvSpPr>
            <p:spPr bwMode="auto">
              <a:xfrm>
                <a:off x="5562600" y="5105400"/>
                <a:ext cx="685800" cy="3048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dirty="0" smtClean="0">
                  <a:latin typeface="Helvetica" pitchFamily="-128" charset="0"/>
                </a:endParaRPr>
              </a:p>
            </p:txBody>
          </p:sp>
        </p:grpSp>
        <p:sp>
          <p:nvSpPr>
            <p:cNvPr id="37" name="TextBox 36"/>
            <p:cNvSpPr txBox="1"/>
            <p:nvPr/>
          </p:nvSpPr>
          <p:spPr>
            <a:xfrm>
              <a:off x="4458475" y="2133600"/>
              <a:ext cx="522899" cy="677108"/>
            </a:xfrm>
            <a:prstGeom prst="rect">
              <a:avLst/>
            </a:prstGeom>
            <a:noFill/>
          </p:spPr>
          <p:txBody>
            <a:bodyPr wrap="none" rtlCol="0">
              <a:spAutoFit/>
            </a:bodyPr>
            <a:lstStyle/>
            <a:p>
              <a:pPr algn="ctr"/>
              <a:r>
                <a:rPr lang="en-US" sz="2400" i="0" dirty="0" err="1" smtClean="0"/>
                <a:t>T</a:t>
              </a:r>
              <a:r>
                <a:rPr lang="en-US" sz="2400" i="0" baseline="-25000" dirty="0" err="1" smtClean="0"/>
                <a:t>e</a:t>
              </a:r>
              <a:endParaRPr lang="en-US" sz="2400" i="0" dirty="0"/>
            </a:p>
            <a:p>
              <a:pPr algn="ctr"/>
              <a:r>
                <a:rPr lang="en-US" sz="1400" i="0" dirty="0" smtClean="0"/>
                <a:t>[eV]</a:t>
              </a:r>
              <a:endParaRPr lang="en-US" sz="1400" i="0" dirty="0"/>
            </a:p>
          </p:txBody>
        </p:sp>
        <p:sp>
          <p:nvSpPr>
            <p:cNvPr id="38" name="TextBox 37"/>
            <p:cNvSpPr txBox="1"/>
            <p:nvPr/>
          </p:nvSpPr>
          <p:spPr>
            <a:xfrm>
              <a:off x="4434395" y="3998893"/>
              <a:ext cx="899605" cy="892552"/>
            </a:xfrm>
            <a:prstGeom prst="rect">
              <a:avLst/>
            </a:prstGeom>
            <a:noFill/>
          </p:spPr>
          <p:txBody>
            <a:bodyPr wrap="none" rtlCol="0">
              <a:spAutoFit/>
            </a:bodyPr>
            <a:lstStyle/>
            <a:p>
              <a:pPr algn="ctr"/>
              <a:r>
                <a:rPr lang="en-US" sz="1800" i="0" dirty="0" smtClean="0"/>
                <a:t>Max.</a:t>
              </a:r>
            </a:p>
            <a:p>
              <a:pPr algn="ctr"/>
              <a:r>
                <a:rPr lang="en-US" sz="2000" i="0" dirty="0" smtClean="0"/>
                <a:t>q</a:t>
              </a:r>
              <a:r>
                <a:rPr lang="en-US" sz="2000" i="0" baseline="-25000" dirty="0" smtClean="0">
                  <a:sym typeface="Symbol"/>
                </a:rPr>
                <a:t></a:t>
              </a:r>
              <a:endParaRPr lang="en-US" sz="2000" i="0" dirty="0"/>
            </a:p>
            <a:p>
              <a:pPr algn="ctr"/>
              <a:r>
                <a:rPr lang="en-US" sz="1400" i="0" dirty="0" smtClean="0"/>
                <a:t>[MW/m</a:t>
              </a:r>
              <a:r>
                <a:rPr lang="en-US" sz="1400" i="0" baseline="30000" dirty="0" smtClean="0"/>
                <a:t>2</a:t>
              </a:r>
              <a:r>
                <a:rPr lang="en-US" sz="1400" i="0" dirty="0" smtClean="0"/>
                <a:t>]</a:t>
              </a:r>
              <a:endParaRPr lang="en-US" sz="1400" i="0" dirty="0"/>
            </a:p>
          </p:txBody>
        </p:sp>
        <p:sp>
          <p:nvSpPr>
            <p:cNvPr id="41" name="TextBox 40"/>
            <p:cNvSpPr txBox="1"/>
            <p:nvPr/>
          </p:nvSpPr>
          <p:spPr>
            <a:xfrm>
              <a:off x="7038113" y="2274413"/>
              <a:ext cx="910827" cy="646331"/>
            </a:xfrm>
            <a:prstGeom prst="rect">
              <a:avLst/>
            </a:prstGeom>
            <a:noFill/>
          </p:spPr>
          <p:txBody>
            <a:bodyPr wrap="none" rtlCol="0">
              <a:spAutoFit/>
            </a:bodyPr>
            <a:lstStyle/>
            <a:p>
              <a:pPr algn="ctr"/>
              <a:r>
                <a:rPr lang="en-US" sz="1800" i="0" dirty="0" err="1" smtClean="0">
                  <a:solidFill>
                    <a:srgbClr val="000000"/>
                  </a:solidFill>
                  <a:latin typeface="Arial Narrow" panose="020B0606020202030204" pitchFamily="34" charset="0"/>
                </a:rPr>
                <a:t>Divertor</a:t>
              </a:r>
              <a:endParaRPr lang="en-US" sz="1800" i="0" dirty="0" smtClean="0">
                <a:solidFill>
                  <a:srgbClr val="000000"/>
                </a:solidFill>
                <a:latin typeface="Arial Narrow" panose="020B0606020202030204" pitchFamily="34" charset="0"/>
              </a:endParaRPr>
            </a:p>
            <a:p>
              <a:pPr algn="ctr"/>
              <a:r>
                <a:rPr lang="en-US" sz="1800" i="0" dirty="0" smtClean="0">
                  <a:solidFill>
                    <a:srgbClr val="000000"/>
                  </a:solidFill>
                  <a:latin typeface="Arial Narrow" panose="020B0606020202030204" pitchFamily="34" charset="0"/>
                </a:rPr>
                <a:t>Target</a:t>
              </a:r>
              <a:endParaRPr lang="en-US" sz="1800" i="0" dirty="0">
                <a:solidFill>
                  <a:srgbClr val="000000"/>
                </a:solidFill>
                <a:latin typeface="Arial Narrow" panose="020B0606020202030204" pitchFamily="34" charset="0"/>
              </a:endParaRPr>
            </a:p>
          </p:txBody>
        </p:sp>
        <p:sp>
          <p:nvSpPr>
            <p:cNvPr id="42" name="TextBox 41"/>
            <p:cNvSpPr txBox="1"/>
            <p:nvPr/>
          </p:nvSpPr>
          <p:spPr>
            <a:xfrm>
              <a:off x="6905084" y="4278868"/>
              <a:ext cx="1172116" cy="369332"/>
            </a:xfrm>
            <a:prstGeom prst="rect">
              <a:avLst/>
            </a:prstGeom>
            <a:noFill/>
          </p:spPr>
          <p:txBody>
            <a:bodyPr wrap="none" rtlCol="0">
              <a:spAutoFit/>
            </a:bodyPr>
            <a:lstStyle/>
            <a:p>
              <a:r>
                <a:rPr lang="en-US" sz="1800" i="0" dirty="0" smtClean="0">
                  <a:solidFill>
                    <a:srgbClr val="000000"/>
                  </a:solidFill>
                  <a:latin typeface="Arial Narrow" panose="020B0606020202030204" pitchFamily="34" charset="0"/>
                </a:rPr>
                <a:t>Conducted</a:t>
              </a:r>
              <a:endParaRPr lang="en-US" sz="1800" i="0" dirty="0">
                <a:solidFill>
                  <a:srgbClr val="000000"/>
                </a:solidFill>
                <a:latin typeface="Arial Narrow" panose="020B0606020202030204" pitchFamily="34" charset="0"/>
              </a:endParaRPr>
            </a:p>
          </p:txBody>
        </p:sp>
        <p:sp>
          <p:nvSpPr>
            <p:cNvPr id="45" name="TextBox 44"/>
            <p:cNvSpPr txBox="1"/>
            <p:nvPr/>
          </p:nvSpPr>
          <p:spPr>
            <a:xfrm>
              <a:off x="5905500" y="5029200"/>
              <a:ext cx="1047082" cy="369332"/>
            </a:xfrm>
            <a:prstGeom prst="rect">
              <a:avLst/>
            </a:prstGeom>
            <a:noFill/>
          </p:spPr>
          <p:txBody>
            <a:bodyPr wrap="none" rtlCol="0">
              <a:spAutoFit/>
            </a:bodyPr>
            <a:lstStyle/>
            <a:p>
              <a:r>
                <a:rPr lang="en-US" sz="1800" i="0" dirty="0" smtClean="0">
                  <a:solidFill>
                    <a:srgbClr val="FF0000"/>
                  </a:solidFill>
                  <a:latin typeface="Arial Narrow" panose="020B0606020202030204" pitchFamily="34" charset="0"/>
                </a:rPr>
                <a:t>Radiation</a:t>
              </a:r>
              <a:endParaRPr lang="en-US" sz="1800" i="0" dirty="0">
                <a:solidFill>
                  <a:srgbClr val="FF0000"/>
                </a:solidFill>
                <a:latin typeface="Arial Narrow" panose="020B0606020202030204" pitchFamily="34" charset="0"/>
              </a:endParaRPr>
            </a:p>
          </p:txBody>
        </p:sp>
      </p:grpSp>
      <p:sp>
        <p:nvSpPr>
          <p:cNvPr id="46" name="Content Placeholder 2"/>
          <p:cNvSpPr txBox="1">
            <a:spLocks/>
          </p:cNvSpPr>
          <p:nvPr/>
        </p:nvSpPr>
        <p:spPr bwMode="auto">
          <a:xfrm>
            <a:off x="5791200" y="1066800"/>
            <a:ext cx="3033365" cy="34290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000">
                <a:solidFill>
                  <a:schemeClr val="dk1"/>
                </a:solidFill>
                <a:latin typeface="+mn-lt"/>
                <a:ea typeface="+mn-ea"/>
                <a:cs typeface="+mn-cs"/>
              </a:defRPr>
            </a:lvl2pPr>
            <a:lvl3pPr marL="1143000" indent="-228600" algn="l" rtl="0" eaLnBrk="0" fontAlgn="base" hangingPunct="0">
              <a:spcBef>
                <a:spcPct val="20000"/>
              </a:spcBef>
              <a:spcAft>
                <a:spcPct val="0"/>
              </a:spcAft>
              <a:buChar char="•"/>
              <a:defRPr>
                <a:solidFill>
                  <a:schemeClr val="dk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dk1"/>
                </a:solidFill>
                <a:latin typeface="+mn-lt"/>
                <a:ea typeface="+mn-ea"/>
                <a:cs typeface="+mn-cs"/>
              </a:defRPr>
            </a:lvl5pPr>
            <a:lvl6pPr marL="2514600" indent="-228600" algn="l" rtl="0" eaLnBrk="0" fontAlgn="base" hangingPunct="0">
              <a:spcBef>
                <a:spcPct val="20000"/>
              </a:spcBef>
              <a:spcAft>
                <a:spcPct val="0"/>
              </a:spcAft>
              <a:buChar char="»"/>
              <a:defRPr sz="1600">
                <a:solidFill>
                  <a:schemeClr val="dk1"/>
                </a:solidFill>
                <a:latin typeface="+mn-lt"/>
                <a:ea typeface="+mn-ea"/>
                <a:cs typeface="+mn-cs"/>
              </a:defRPr>
            </a:lvl6pPr>
            <a:lvl7pPr marL="2971800" indent="-228600" algn="l" rtl="0" eaLnBrk="0" fontAlgn="base" hangingPunct="0">
              <a:spcBef>
                <a:spcPct val="20000"/>
              </a:spcBef>
              <a:spcAft>
                <a:spcPct val="0"/>
              </a:spcAft>
              <a:buChar char="»"/>
              <a:defRPr sz="1600">
                <a:solidFill>
                  <a:schemeClr val="dk1"/>
                </a:solidFill>
                <a:latin typeface="+mn-lt"/>
                <a:ea typeface="+mn-ea"/>
                <a:cs typeface="+mn-cs"/>
              </a:defRPr>
            </a:lvl7pPr>
            <a:lvl8pPr marL="3429000" indent="-228600" algn="l" rtl="0" eaLnBrk="0" fontAlgn="base" hangingPunct="0">
              <a:spcBef>
                <a:spcPct val="20000"/>
              </a:spcBef>
              <a:spcAft>
                <a:spcPct val="0"/>
              </a:spcAft>
              <a:buChar char="»"/>
              <a:defRPr sz="1600">
                <a:solidFill>
                  <a:schemeClr val="dk1"/>
                </a:solidFill>
                <a:latin typeface="+mn-lt"/>
                <a:ea typeface="+mn-ea"/>
                <a:cs typeface="+mn-cs"/>
              </a:defRPr>
            </a:lvl8pPr>
            <a:lvl9pPr marL="3886200" indent="-228600" algn="l" rtl="0" eaLnBrk="0" fontAlgn="base" hangingPunct="0">
              <a:spcBef>
                <a:spcPct val="20000"/>
              </a:spcBef>
              <a:spcAft>
                <a:spcPct val="0"/>
              </a:spcAft>
              <a:buChar char="»"/>
              <a:defRPr sz="1600">
                <a:solidFill>
                  <a:schemeClr val="dk1"/>
                </a:solidFill>
                <a:latin typeface="+mn-lt"/>
                <a:ea typeface="+mn-ea"/>
                <a:cs typeface="+mn-cs"/>
              </a:defRPr>
            </a:lvl9pPr>
          </a:lstStyle>
          <a:p>
            <a:pPr marL="0" indent="0" algn="ctr">
              <a:buFontTx/>
              <a:buNone/>
            </a:pPr>
            <a:r>
              <a:rPr lang="en-US" sz="1800" i="0" kern="0" dirty="0" err="1" smtClean="0">
                <a:solidFill>
                  <a:srgbClr val="2D2DB9"/>
                </a:solidFill>
                <a:latin typeface="Symbol" panose="05050102010706020507" pitchFamily="18" charset="2"/>
              </a:rPr>
              <a:t>l</a:t>
            </a:r>
            <a:r>
              <a:rPr lang="en-US" sz="1800" i="0" kern="0" baseline="-25000" dirty="0" err="1" smtClean="0">
                <a:solidFill>
                  <a:srgbClr val="2D2DB9"/>
                </a:solidFill>
                <a:latin typeface="Arial Narrow" pitchFamily="34" charset="0"/>
              </a:rPr>
              <a:t>q</a:t>
            </a:r>
            <a:r>
              <a:rPr lang="en-US" sz="1800" i="0" kern="0" baseline="-25000" dirty="0" smtClean="0">
                <a:solidFill>
                  <a:srgbClr val="2D2DB9"/>
                </a:solidFill>
                <a:latin typeface="Arial Narrow" pitchFamily="34" charset="0"/>
              </a:rPr>
              <a:t> </a:t>
            </a:r>
            <a:r>
              <a:rPr lang="en-US" sz="1800" i="0" kern="0" dirty="0" smtClean="0">
                <a:solidFill>
                  <a:srgbClr val="2D2DB9"/>
                </a:solidFill>
                <a:latin typeface="Arial Narrow" pitchFamily="34" charset="0"/>
              </a:rPr>
              <a:t>≈ 1.2mm (J. </a:t>
            </a:r>
            <a:r>
              <a:rPr lang="en-US" sz="1800" i="0" kern="0" dirty="0" err="1" smtClean="0">
                <a:solidFill>
                  <a:srgbClr val="2D2DB9"/>
                </a:solidFill>
                <a:latin typeface="Arial Narrow" pitchFamily="34" charset="0"/>
              </a:rPr>
              <a:t>Canik</a:t>
            </a:r>
            <a:r>
              <a:rPr lang="en-US" sz="1800" i="0" kern="0" dirty="0" smtClean="0">
                <a:solidFill>
                  <a:srgbClr val="2D2DB9"/>
                </a:solidFill>
                <a:latin typeface="Arial Narrow" pitchFamily="34" charset="0"/>
              </a:rPr>
              <a:t> IEEE 2013)</a:t>
            </a:r>
            <a:endParaRPr lang="en-US" sz="1600" i="0" kern="0" dirty="0" smtClean="0">
              <a:solidFill>
                <a:srgbClr val="2D2DB9"/>
              </a:solidFill>
              <a:latin typeface="Arial Narrow" pitchFamily="34" charset="0"/>
            </a:endParaRPr>
          </a:p>
        </p:txBody>
      </p:sp>
      <p:grpSp>
        <p:nvGrpSpPr>
          <p:cNvPr id="18" name="Group 17"/>
          <p:cNvGrpSpPr/>
          <p:nvPr/>
        </p:nvGrpSpPr>
        <p:grpSpPr>
          <a:xfrm>
            <a:off x="533400" y="1785216"/>
            <a:ext cx="3657600" cy="4539384"/>
            <a:chOff x="533400" y="1066800"/>
            <a:chExt cx="3657600" cy="4539384"/>
          </a:xfrm>
        </p:grpSpPr>
        <p:pic>
          <p:nvPicPr>
            <p:cNvPr id="16384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24" y="1066800"/>
              <a:ext cx="3222858" cy="290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8643"/>
              <a:ext cx="3657600" cy="148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p:cNvCxnSpPr/>
            <p:nvPr/>
          </p:nvCxnSpPr>
          <p:spPr bwMode="auto">
            <a:xfrm flipV="1">
              <a:off x="685800" y="4109192"/>
              <a:ext cx="987" cy="185166"/>
            </a:xfrm>
            <a:prstGeom prst="line">
              <a:avLst/>
            </a:prstGeom>
            <a:noFill/>
            <a:ln w="190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685800" y="3906013"/>
              <a:ext cx="2332482" cy="203179"/>
            </a:xfrm>
            <a:prstGeom prst="line">
              <a:avLst/>
            </a:prstGeom>
            <a:noFill/>
            <a:ln w="1905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V="1">
              <a:off x="3018282" y="3782568"/>
              <a:ext cx="987" cy="123444"/>
            </a:xfrm>
            <a:prstGeom prst="line">
              <a:avLst/>
            </a:prstGeom>
            <a:noFill/>
            <a:ln w="1905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3573780" y="3906012"/>
              <a:ext cx="540033" cy="212631"/>
            </a:xfrm>
            <a:prstGeom prst="line">
              <a:avLst/>
            </a:prstGeom>
            <a:noFill/>
            <a:ln w="19050"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3572793" y="3659124"/>
              <a:ext cx="987" cy="246888"/>
            </a:xfrm>
            <a:prstGeom prst="line">
              <a:avLst/>
            </a:prstGeom>
            <a:noFill/>
            <a:ln w="19050" cap="flat" cmpd="sng" algn="ctr">
              <a:solidFill>
                <a:schemeClr val="tx1"/>
              </a:solidFill>
              <a:prstDash val="solid"/>
              <a:round/>
              <a:headEnd type="none" w="med" len="med"/>
              <a:tailEnd type="none" w="med" len="med"/>
            </a:ln>
            <a:effectLst/>
          </p:spPr>
        </p:cxnSp>
        <p:sp>
          <p:nvSpPr>
            <p:cNvPr id="57" name="TextBox 56"/>
            <p:cNvSpPr txBox="1"/>
            <p:nvPr/>
          </p:nvSpPr>
          <p:spPr>
            <a:xfrm>
              <a:off x="2049474" y="4343400"/>
              <a:ext cx="1684326" cy="274229"/>
            </a:xfrm>
            <a:prstGeom prst="rect">
              <a:avLst/>
            </a:prstGeom>
            <a:noFill/>
          </p:spPr>
          <p:txBody>
            <a:bodyPr wrap="none" rtlCol="0">
              <a:spAutoFit/>
            </a:bodyPr>
            <a:lstStyle/>
            <a:p>
              <a:r>
                <a:rPr lang="en-US" sz="1600" i="0" dirty="0" smtClean="0">
                  <a:solidFill>
                    <a:srgbClr val="FF0000"/>
                  </a:solidFill>
                </a:rPr>
                <a:t>Peak q</a:t>
              </a:r>
              <a:r>
                <a:rPr lang="en-US" sz="1600" i="0" baseline="-25000" dirty="0" smtClean="0">
                  <a:solidFill>
                    <a:srgbClr val="FF0000"/>
                  </a:solidFill>
                  <a:sym typeface="Symbol"/>
                </a:rPr>
                <a:t></a:t>
              </a:r>
              <a:r>
                <a:rPr lang="en-US" sz="1600" i="0" dirty="0" smtClean="0">
                  <a:solidFill>
                    <a:srgbClr val="FF0000"/>
                  </a:solidFill>
                </a:rPr>
                <a:t> &lt; 10MW/m</a:t>
              </a:r>
              <a:r>
                <a:rPr lang="en-US" sz="1600" i="0" baseline="30000" dirty="0" smtClean="0">
                  <a:solidFill>
                    <a:srgbClr val="FF0000"/>
                  </a:solidFill>
                </a:rPr>
                <a:t>2</a:t>
              </a:r>
              <a:endParaRPr lang="en-US" sz="1600" i="0" baseline="30000" dirty="0">
                <a:solidFill>
                  <a:srgbClr val="FF0000"/>
                </a:solidFill>
              </a:endParaRPr>
            </a:p>
          </p:txBody>
        </p:sp>
        <p:sp>
          <p:nvSpPr>
            <p:cNvPr id="58" name="Right Arrow 57"/>
            <p:cNvSpPr/>
            <p:nvPr/>
          </p:nvSpPr>
          <p:spPr bwMode="auto">
            <a:xfrm flipH="1">
              <a:off x="1838822" y="4405122"/>
              <a:ext cx="246887" cy="123444"/>
            </a:xfrm>
            <a:prstGeom prst="rightArrow">
              <a:avLst/>
            </a:prstGeom>
            <a:solidFill>
              <a:srgbClr val="FF0000"/>
            </a:solid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cxnSp>
          <p:nvCxnSpPr>
            <p:cNvPr id="48" name="Straight Connector 47"/>
            <p:cNvCxnSpPr/>
            <p:nvPr/>
          </p:nvCxnSpPr>
          <p:spPr bwMode="auto">
            <a:xfrm flipV="1">
              <a:off x="4113813" y="4114800"/>
              <a:ext cx="987" cy="185166"/>
            </a:xfrm>
            <a:prstGeom prst="line">
              <a:avLst/>
            </a:prstGeom>
            <a:noFill/>
            <a:ln w="1905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41904901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a:t>F</a:t>
            </a:r>
            <a:r>
              <a:rPr lang="en-US" sz="2800" dirty="0" smtClean="0"/>
              <a:t>ree-boundary TRANSP/NUBEAM used to compute profiles for 100% non-inductive plasmas with Q</a:t>
            </a:r>
            <a:r>
              <a:rPr lang="en-US" sz="2800" baseline="-25000" dirty="0" smtClean="0"/>
              <a:t>DT </a:t>
            </a:r>
            <a:r>
              <a:rPr lang="en-US" sz="2800" dirty="0" smtClean="0"/>
              <a:t>~2</a:t>
            </a:r>
            <a:endParaRPr lang="en-US" sz="2800" dirty="0"/>
          </a:p>
        </p:txBody>
      </p:sp>
      <p:sp>
        <p:nvSpPr>
          <p:cNvPr id="3" name="Content Placeholder 2"/>
          <p:cNvSpPr>
            <a:spLocks noGrp="1"/>
          </p:cNvSpPr>
          <p:nvPr>
            <p:ph idx="1"/>
          </p:nvPr>
        </p:nvSpPr>
        <p:spPr>
          <a:xfrm>
            <a:off x="5867400" y="1396228"/>
            <a:ext cx="3124200" cy="4013972"/>
          </a:xfrm>
          <a:solidFill>
            <a:schemeClr val="bg1">
              <a:lumMod val="95000"/>
            </a:schemeClr>
          </a:solidFill>
          <a:ln>
            <a:solidFill>
              <a:schemeClr val="tx1"/>
            </a:solidFill>
          </a:ln>
        </p:spPr>
        <p:txBody>
          <a:bodyPr/>
          <a:lstStyle/>
          <a:p>
            <a:pPr marL="168275" indent="-168275"/>
            <a:r>
              <a:rPr lang="en-US" sz="2000" b="1" dirty="0" smtClean="0">
                <a:solidFill>
                  <a:srgbClr val="FF0000"/>
                </a:solidFill>
              </a:rPr>
              <a:t>Neoclassical </a:t>
            </a:r>
            <a:r>
              <a:rPr lang="en-US" sz="2000" b="1" dirty="0" err="1" smtClean="0">
                <a:solidFill>
                  <a:srgbClr val="FF0000"/>
                </a:solidFill>
                <a:latin typeface="Symbol" panose="05050102010706020507" pitchFamily="18" charset="2"/>
              </a:rPr>
              <a:t>c</a:t>
            </a:r>
            <a:r>
              <a:rPr lang="en-US" sz="2000" b="1" baseline="-25000" dirty="0" err="1" smtClean="0">
                <a:solidFill>
                  <a:srgbClr val="FF0000"/>
                </a:solidFill>
              </a:rPr>
              <a:t>ion</a:t>
            </a:r>
            <a:endParaRPr lang="en-US" sz="2000" b="1" baseline="-25000" dirty="0" smtClean="0">
              <a:solidFill>
                <a:srgbClr val="FF0000"/>
              </a:solidFill>
            </a:endParaRPr>
          </a:p>
          <a:p>
            <a:pPr marL="168275" indent="-168275"/>
            <a:r>
              <a:rPr lang="en-US" sz="2000" b="1" dirty="0" smtClean="0">
                <a:solidFill>
                  <a:srgbClr val="FF0000"/>
                </a:solidFill>
              </a:rPr>
              <a:t>n</a:t>
            </a:r>
            <a:r>
              <a:rPr lang="en-US" sz="2000" b="1" baseline="-25000" dirty="0" smtClean="0">
                <a:solidFill>
                  <a:srgbClr val="FF0000"/>
                </a:solidFill>
              </a:rPr>
              <a:t>e</a:t>
            </a:r>
            <a:r>
              <a:rPr lang="en-US" sz="2000" b="1" dirty="0" smtClean="0">
                <a:solidFill>
                  <a:srgbClr val="FF0000"/>
                </a:solidFill>
              </a:rPr>
              <a:t> / </a:t>
            </a:r>
            <a:r>
              <a:rPr lang="en-US" sz="2000" b="1" dirty="0" err="1" smtClean="0">
                <a:solidFill>
                  <a:srgbClr val="FF0000"/>
                </a:solidFill>
              </a:rPr>
              <a:t>n</a:t>
            </a:r>
            <a:r>
              <a:rPr lang="en-US" sz="2000" b="1" baseline="-25000" dirty="0" err="1" smtClean="0">
                <a:solidFill>
                  <a:srgbClr val="FF0000"/>
                </a:solidFill>
              </a:rPr>
              <a:t>Greenwald</a:t>
            </a:r>
            <a:r>
              <a:rPr lang="en-US" sz="2000" b="1" dirty="0" smtClean="0">
                <a:solidFill>
                  <a:srgbClr val="FF0000"/>
                </a:solidFill>
              </a:rPr>
              <a:t> = 0.7</a:t>
            </a:r>
          </a:p>
          <a:p>
            <a:pPr marL="168275" indent="-168275"/>
            <a:r>
              <a:rPr lang="en-US" sz="2000" b="1" dirty="0">
                <a:solidFill>
                  <a:srgbClr val="FF0000"/>
                </a:solidFill>
              </a:rPr>
              <a:t>H</a:t>
            </a:r>
            <a:r>
              <a:rPr lang="en-US" sz="2000" b="1" baseline="-25000" dirty="0">
                <a:solidFill>
                  <a:srgbClr val="FF0000"/>
                </a:solidFill>
              </a:rPr>
              <a:t>98,y2 </a:t>
            </a:r>
            <a:r>
              <a:rPr lang="en-US" sz="2000" b="1" dirty="0">
                <a:solidFill>
                  <a:srgbClr val="FF0000"/>
                </a:solidFill>
              </a:rPr>
              <a:t>= 1.4</a:t>
            </a:r>
          </a:p>
          <a:p>
            <a:pPr marL="168275" indent="-168275"/>
            <a:r>
              <a:rPr lang="en-US" sz="2000" b="1" dirty="0" smtClean="0">
                <a:solidFill>
                  <a:srgbClr val="FF0000"/>
                </a:solidFill>
              </a:rPr>
              <a:t>I</a:t>
            </a:r>
            <a:r>
              <a:rPr lang="en-US" sz="2000" b="1" baseline="-25000" dirty="0" smtClean="0">
                <a:solidFill>
                  <a:srgbClr val="FF0000"/>
                </a:solidFill>
              </a:rPr>
              <a:t>P</a:t>
            </a:r>
            <a:r>
              <a:rPr lang="en-US" sz="2000" b="1" dirty="0" smtClean="0">
                <a:solidFill>
                  <a:srgbClr val="FF0000"/>
                </a:solidFill>
              </a:rPr>
              <a:t> = 8.9MA, B</a:t>
            </a:r>
            <a:r>
              <a:rPr lang="en-US" sz="2000" b="1" baseline="-25000" dirty="0" smtClean="0">
                <a:solidFill>
                  <a:srgbClr val="FF0000"/>
                </a:solidFill>
              </a:rPr>
              <a:t>T</a:t>
            </a:r>
            <a:r>
              <a:rPr lang="en-US" sz="2000" b="1" dirty="0" smtClean="0">
                <a:solidFill>
                  <a:srgbClr val="FF0000"/>
                </a:solidFill>
              </a:rPr>
              <a:t> = 2.9T</a:t>
            </a:r>
          </a:p>
          <a:p>
            <a:pPr marL="168275" indent="-168275"/>
            <a:r>
              <a:rPr lang="en-US" sz="2000" b="1" dirty="0" err="1">
                <a:solidFill>
                  <a:srgbClr val="FF0000"/>
                </a:solidFill>
              </a:rPr>
              <a:t>f</a:t>
            </a:r>
            <a:r>
              <a:rPr lang="en-US" sz="2000" b="1" baseline="-25000" dirty="0" err="1">
                <a:solidFill>
                  <a:srgbClr val="FF0000"/>
                </a:solidFill>
              </a:rPr>
              <a:t>NICD</a:t>
            </a:r>
            <a:r>
              <a:rPr lang="en-US" sz="2000" b="1" dirty="0">
                <a:solidFill>
                  <a:srgbClr val="FF0000"/>
                </a:solidFill>
              </a:rPr>
              <a:t> = 100%, </a:t>
            </a:r>
            <a:r>
              <a:rPr lang="en-US" sz="2000" b="1" dirty="0" err="1">
                <a:solidFill>
                  <a:srgbClr val="FF0000"/>
                </a:solidFill>
              </a:rPr>
              <a:t>f</a:t>
            </a:r>
            <a:r>
              <a:rPr lang="en-US" sz="2000" b="1" baseline="-25000" dirty="0" err="1">
                <a:solidFill>
                  <a:srgbClr val="FF0000"/>
                </a:solidFill>
              </a:rPr>
              <a:t>BS</a:t>
            </a:r>
            <a:r>
              <a:rPr lang="en-US" sz="2000" b="1" baseline="-25000" dirty="0">
                <a:solidFill>
                  <a:srgbClr val="FF0000"/>
                </a:solidFill>
              </a:rPr>
              <a:t> </a:t>
            </a:r>
            <a:r>
              <a:rPr lang="en-US" sz="2000" b="1" dirty="0">
                <a:solidFill>
                  <a:srgbClr val="FF0000"/>
                </a:solidFill>
              </a:rPr>
              <a:t>= 65</a:t>
            </a:r>
            <a:r>
              <a:rPr lang="en-US" sz="2000" b="1" dirty="0" smtClean="0">
                <a:solidFill>
                  <a:srgbClr val="FF0000"/>
                </a:solidFill>
              </a:rPr>
              <a:t>%</a:t>
            </a:r>
            <a:endParaRPr lang="en-US" sz="2000" b="1" dirty="0" smtClean="0"/>
          </a:p>
          <a:p>
            <a:pPr marL="168275" indent="-168275"/>
            <a:r>
              <a:rPr lang="en-US" sz="2000" b="1" dirty="0" smtClean="0"/>
              <a:t>P</a:t>
            </a:r>
            <a:r>
              <a:rPr lang="en-US" sz="2000" b="1" baseline="-25000" dirty="0" smtClean="0"/>
              <a:t>NNBI</a:t>
            </a:r>
            <a:r>
              <a:rPr lang="en-US" sz="2000" b="1" dirty="0" smtClean="0"/>
              <a:t> </a:t>
            </a:r>
            <a:r>
              <a:rPr lang="en-US" sz="2000" b="1" dirty="0"/>
              <a:t>= </a:t>
            </a:r>
            <a:r>
              <a:rPr lang="en-US" sz="2000" b="1" dirty="0" smtClean="0"/>
              <a:t>80MW (0.5MeV)</a:t>
            </a:r>
          </a:p>
          <a:p>
            <a:pPr marL="168275" indent="-168275"/>
            <a:r>
              <a:rPr lang="en-US" sz="2000" b="1" dirty="0" err="1" smtClean="0"/>
              <a:t>P</a:t>
            </a:r>
            <a:r>
              <a:rPr lang="en-US" sz="2000" b="1" baseline="-25000" dirty="0" err="1" smtClean="0"/>
              <a:t>fus</a:t>
            </a:r>
            <a:r>
              <a:rPr lang="en-US" sz="2000" b="1" dirty="0" smtClean="0"/>
              <a:t> </a:t>
            </a:r>
            <a:r>
              <a:rPr lang="en-US" sz="2000" b="1" dirty="0"/>
              <a:t>= 200MW </a:t>
            </a:r>
            <a:r>
              <a:rPr lang="en-US" sz="2000" dirty="0">
                <a:latin typeface="Arial Narrow" panose="020B0606020202030204" pitchFamily="34" charset="0"/>
              </a:rPr>
              <a:t>(50-50 DT</a:t>
            </a:r>
            <a:r>
              <a:rPr lang="en-US" sz="2000" dirty="0" smtClean="0">
                <a:latin typeface="Arial Narrow" panose="020B0606020202030204" pitchFamily="34" charset="0"/>
              </a:rPr>
              <a:t>)</a:t>
            </a:r>
          </a:p>
          <a:p>
            <a:pPr marL="347663" lvl="1" indent="-173038"/>
            <a:r>
              <a:rPr lang="en-US" sz="1600" b="1" dirty="0" smtClean="0"/>
              <a:t>2.6</a:t>
            </a:r>
            <a:r>
              <a:rPr lang="en-US" sz="1600" b="1" dirty="0"/>
              <a:t>% alpha bad orbit loss</a:t>
            </a:r>
          </a:p>
          <a:p>
            <a:pPr marL="168275" indent="-168275"/>
            <a:r>
              <a:rPr lang="en-US" sz="2000" b="1" dirty="0"/>
              <a:t>Q</a:t>
            </a:r>
            <a:r>
              <a:rPr lang="en-US" sz="2000" b="1" baseline="-25000" dirty="0"/>
              <a:t>DT</a:t>
            </a:r>
            <a:r>
              <a:rPr lang="en-US" sz="2000" b="1" dirty="0"/>
              <a:t> = </a:t>
            </a:r>
            <a:r>
              <a:rPr lang="en-US" sz="2000" b="1" dirty="0" smtClean="0"/>
              <a:t>2.5</a:t>
            </a:r>
            <a:endParaRPr lang="en-US" sz="1100" dirty="0" smtClean="0"/>
          </a:p>
          <a:p>
            <a:pPr marL="168275" indent="-168275"/>
            <a:r>
              <a:rPr lang="en-US" sz="2000" b="1" dirty="0" smtClean="0"/>
              <a:t> </a:t>
            </a:r>
            <a:r>
              <a:rPr lang="en-US" sz="2000" b="1" dirty="0" err="1" smtClean="0">
                <a:latin typeface="Symbol" panose="05050102010706020507" pitchFamily="18" charset="2"/>
              </a:rPr>
              <a:t>b</a:t>
            </a:r>
            <a:r>
              <a:rPr lang="en-US" sz="2000" b="1" baseline="-25000" dirty="0" err="1" smtClean="0"/>
              <a:t>N</a:t>
            </a:r>
            <a:r>
              <a:rPr lang="en-US" sz="2000" b="1" dirty="0" smtClean="0"/>
              <a:t> = 5.5, </a:t>
            </a:r>
            <a:r>
              <a:rPr lang="en-US" sz="2000" b="1" dirty="0" err="1" smtClean="0"/>
              <a:t>W</a:t>
            </a:r>
            <a:r>
              <a:rPr lang="en-US" sz="2000" b="1" baseline="-25000" dirty="0" err="1" smtClean="0"/>
              <a:t>tot</a:t>
            </a:r>
            <a:r>
              <a:rPr lang="en-US" sz="2000" b="1" dirty="0" smtClean="0"/>
              <a:t> = 58MJ</a:t>
            </a:r>
          </a:p>
          <a:p>
            <a:pPr marL="347663" lvl="1" indent="-173038"/>
            <a:r>
              <a:rPr lang="en-US" sz="1600" b="1" dirty="0" err="1" smtClean="0"/>
              <a:t>W</a:t>
            </a:r>
            <a:r>
              <a:rPr lang="en-US" sz="1600" b="1" baseline="-25000" dirty="0" err="1" smtClean="0"/>
              <a:t>fast</a:t>
            </a:r>
            <a:r>
              <a:rPr lang="en-US" sz="1600" b="1" dirty="0" smtClean="0"/>
              <a:t> / </a:t>
            </a:r>
            <a:r>
              <a:rPr lang="en-US" sz="1600" b="1" dirty="0" err="1" smtClean="0"/>
              <a:t>W</a:t>
            </a:r>
            <a:r>
              <a:rPr lang="en-US" sz="1600" b="1" baseline="-25000" dirty="0" err="1" smtClean="0"/>
              <a:t>tot</a:t>
            </a:r>
            <a:r>
              <a:rPr lang="en-US" sz="1600" b="1" dirty="0" smtClean="0"/>
              <a:t> = 14%</a:t>
            </a:r>
          </a:p>
        </p:txBody>
      </p:sp>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6" y="1143000"/>
            <a:ext cx="556618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740" y="2971800"/>
            <a:ext cx="1381125" cy="7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rot="17187908">
            <a:off x="3471146" y="5214064"/>
            <a:ext cx="1003120" cy="151308"/>
          </a:xfrm>
          <a:prstGeom prst="rightArrow">
            <a:avLst>
              <a:gd name="adj1" fmla="val 73333"/>
              <a:gd name="adj2" fmla="val 5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2"/>
          <p:cNvSpPr txBox="1">
            <a:spLocks/>
          </p:cNvSpPr>
          <p:nvPr/>
        </p:nvSpPr>
        <p:spPr bwMode="auto">
          <a:xfrm>
            <a:off x="2895600" y="5867400"/>
            <a:ext cx="5791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68275" indent="-168275">
              <a:lnSpc>
                <a:spcPct val="85000"/>
              </a:lnSpc>
            </a:pPr>
            <a:r>
              <a:rPr lang="en-US" sz="2000" i="0" kern="0" dirty="0" smtClean="0">
                <a:solidFill>
                  <a:srgbClr val="3333CC"/>
                </a:solidFill>
              </a:rPr>
              <a:t>Maintain </a:t>
            </a:r>
            <a:r>
              <a:rPr lang="en-US" sz="2000" i="0" kern="0" dirty="0" err="1" smtClean="0">
                <a:solidFill>
                  <a:srgbClr val="3333CC"/>
                </a:solidFill>
              </a:rPr>
              <a:t>q</a:t>
            </a:r>
            <a:r>
              <a:rPr lang="en-US" sz="2000" i="0" kern="0" baseline="-25000" dirty="0" err="1" smtClean="0">
                <a:solidFill>
                  <a:srgbClr val="3333CC"/>
                </a:solidFill>
              </a:rPr>
              <a:t>min</a:t>
            </a:r>
            <a:r>
              <a:rPr lang="en-US" sz="2000" i="0" kern="0" dirty="0" smtClean="0">
                <a:solidFill>
                  <a:srgbClr val="3333CC"/>
                </a:solidFill>
              </a:rPr>
              <a:t> &gt; 2</a:t>
            </a:r>
          </a:p>
          <a:p>
            <a:pPr marL="168275" indent="-168275">
              <a:lnSpc>
                <a:spcPct val="85000"/>
              </a:lnSpc>
            </a:pPr>
            <a:r>
              <a:rPr lang="en-US" sz="2000" i="0" kern="0" dirty="0" smtClean="0">
                <a:solidFill>
                  <a:srgbClr val="3333CC"/>
                </a:solidFill>
              </a:rPr>
              <a:t>q(0) / </a:t>
            </a:r>
            <a:r>
              <a:rPr lang="en-US" sz="2000" i="0" kern="0" dirty="0" err="1" smtClean="0">
                <a:solidFill>
                  <a:srgbClr val="3333CC"/>
                </a:solidFill>
              </a:rPr>
              <a:t>q</a:t>
            </a:r>
            <a:r>
              <a:rPr lang="en-US" sz="2000" i="0" kern="0" baseline="-25000" dirty="0" err="1" smtClean="0">
                <a:solidFill>
                  <a:srgbClr val="3333CC"/>
                </a:solidFill>
              </a:rPr>
              <a:t>min</a:t>
            </a:r>
            <a:r>
              <a:rPr lang="en-US" sz="2000" i="0" kern="0" dirty="0" smtClean="0">
                <a:solidFill>
                  <a:srgbClr val="3333CC"/>
                </a:solidFill>
              </a:rPr>
              <a:t> controllable via </a:t>
            </a:r>
            <a:r>
              <a:rPr lang="en-US" sz="2000" i="0" kern="0" dirty="0" err="1" smtClean="0">
                <a:solidFill>
                  <a:srgbClr val="3333CC"/>
                </a:solidFill>
              </a:rPr>
              <a:t>R</a:t>
            </a:r>
            <a:r>
              <a:rPr lang="en-US" sz="2000" i="0" kern="0" baseline="-25000" dirty="0" err="1" smtClean="0">
                <a:solidFill>
                  <a:srgbClr val="3333CC"/>
                </a:solidFill>
              </a:rPr>
              <a:t>tan</a:t>
            </a:r>
            <a:r>
              <a:rPr lang="en-US" sz="2000" i="0" kern="0" dirty="0" smtClean="0">
                <a:solidFill>
                  <a:srgbClr val="3333CC"/>
                </a:solidFill>
              </a:rPr>
              <a:t> and density</a:t>
            </a:r>
            <a:endParaRPr lang="en-US" sz="2000" i="0" kern="0" baseline="-25000" dirty="0">
              <a:solidFill>
                <a:srgbClr val="3333CC"/>
              </a:solidFill>
            </a:endParaRPr>
          </a:p>
        </p:txBody>
      </p:sp>
      <p:sp>
        <p:nvSpPr>
          <p:cNvPr id="9" name="Rectangle 207"/>
          <p:cNvSpPr>
            <a:spLocks noGrp="1" noChangeArrowheads="1"/>
          </p:cNvSpPr>
          <p:nvPr>
            <p:ph type="sldNum" sz="quarter" idx="10"/>
          </p:nvPr>
        </p:nvSpPr>
        <p:spPr>
          <a:xfrm>
            <a:off x="8382000" y="6629400"/>
            <a:ext cx="762000" cy="152400"/>
          </a:xfrm>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86</a:t>
            </a:fld>
            <a:endParaRPr lang="en-US" smtClean="0">
              <a:solidFill>
                <a:srgbClr val="3333CC"/>
              </a:solidFill>
              <a:ea typeface="ＭＳ Ｐゴシック" pitchFamily="1" charset="-128"/>
              <a:cs typeface="Arial" charset="0"/>
            </a:endParaRPr>
          </a:p>
        </p:txBody>
      </p:sp>
    </p:spTree>
    <p:extLst>
      <p:ext uri="{BB962C8B-B14F-4D97-AF65-F5344CB8AC3E}">
        <p14:creationId xmlns:p14="http://schemas.microsoft.com/office/powerpoint/2010/main" val="6596475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76200"/>
            <a:ext cx="9144000" cy="711199"/>
          </a:xfrm>
        </p:spPr>
        <p:txBody>
          <a:bodyPr/>
          <a:lstStyle/>
          <a:p>
            <a:pPr lvl="0"/>
            <a:r>
              <a:rPr lang="en-US" sz="2800" dirty="0">
                <a:latin typeface="+mn-lt"/>
                <a:ea typeface="ＭＳ Ｐゴシック" charset="-128"/>
              </a:rPr>
              <a:t>ST-FNSF </a:t>
            </a:r>
            <a:r>
              <a:rPr lang="en-US" sz="2800" dirty="0" smtClean="0">
                <a:latin typeface="+mn-lt"/>
                <a:ea typeface="ＭＳ Ｐゴシック" charset="-128"/>
              </a:rPr>
              <a:t>shielding and TBR analyzed </a:t>
            </a:r>
            <a:r>
              <a:rPr lang="en-US" sz="2800" dirty="0">
                <a:latin typeface="+mn-lt"/>
                <a:ea typeface="ＭＳ Ｐゴシック" charset="-128"/>
              </a:rPr>
              <a:t>with </a:t>
            </a:r>
            <a:r>
              <a:rPr lang="en-US" sz="2800" dirty="0" smtClean="0">
                <a:latin typeface="+mn-lt"/>
                <a:ea typeface="ＭＳ Ｐゴシック" charset="-128"/>
              </a:rPr>
              <a:t/>
            </a:r>
            <a:br>
              <a:rPr lang="en-US" sz="2800" dirty="0" smtClean="0">
                <a:latin typeface="+mn-lt"/>
                <a:ea typeface="ＭＳ Ｐゴシック" charset="-128"/>
              </a:rPr>
            </a:br>
            <a:r>
              <a:rPr lang="en-US" sz="2800" dirty="0" smtClean="0">
                <a:latin typeface="+mn-lt"/>
                <a:ea typeface="ＭＳ Ｐゴシック" charset="-128"/>
              </a:rPr>
              <a:t>sophisticated </a:t>
            </a:r>
            <a:r>
              <a:rPr lang="en-US" sz="2800" dirty="0">
                <a:latin typeface="+mn-lt"/>
                <a:ea typeface="ＭＳ Ｐゴシック" charset="-128"/>
              </a:rPr>
              <a:t>3-D </a:t>
            </a:r>
            <a:r>
              <a:rPr lang="en-US" sz="2800" dirty="0" err="1" smtClean="0">
                <a:latin typeface="+mn-lt"/>
                <a:ea typeface="ＭＳ Ｐゴシック" charset="-128"/>
              </a:rPr>
              <a:t>neutronics</a:t>
            </a:r>
            <a:r>
              <a:rPr lang="en-US" sz="2800" dirty="0" smtClean="0">
                <a:latin typeface="+mn-lt"/>
                <a:ea typeface="ＭＳ Ｐゴシック" charset="-128"/>
              </a:rPr>
              <a:t> codes</a:t>
            </a:r>
            <a:r>
              <a:rPr lang="en-US" sz="2800" b="0" kern="1200" dirty="0" smtClean="0">
                <a:solidFill>
                  <a:schemeClr val="tx1"/>
                </a:solidFill>
                <a:latin typeface="+mn-lt"/>
                <a:cs typeface="Times New Roman"/>
              </a:rPr>
              <a:t> </a:t>
            </a:r>
            <a:endParaRPr lang="en-US" sz="2800" b="0" kern="1200" dirty="0">
              <a:solidFill>
                <a:schemeClr val="tx1"/>
              </a:solidFill>
              <a:latin typeface="+mn-lt"/>
              <a:cs typeface="Times New Roman"/>
            </a:endParaRPr>
          </a:p>
        </p:txBody>
      </p:sp>
      <p:sp>
        <p:nvSpPr>
          <p:cNvPr id="9" name="object 4"/>
          <p:cNvSpPr>
            <a:spLocks noChangeAspect="1"/>
          </p:cNvSpPr>
          <p:nvPr/>
        </p:nvSpPr>
        <p:spPr>
          <a:xfrm>
            <a:off x="457200" y="4172437"/>
            <a:ext cx="1371600" cy="2609363"/>
          </a:xfrm>
          <a:prstGeom prst="rect">
            <a:avLst/>
          </a:prstGeom>
          <a:blipFill>
            <a:blip r:embed="rId2" cstate="print"/>
            <a:stretch>
              <a:fillRect/>
            </a:stretch>
          </a:blipFill>
        </p:spPr>
        <p:txBody>
          <a:bodyPr wrap="square" lIns="0" tIns="0" rIns="0" bIns="0" rtlCol="0"/>
          <a:lstStyle/>
          <a:p>
            <a:endParaRPr dirty="0"/>
          </a:p>
        </p:txBody>
      </p:sp>
      <p:sp>
        <p:nvSpPr>
          <p:cNvPr id="12" name="Rectangle 3"/>
          <p:cNvSpPr txBox="1">
            <a:spLocks noChangeArrowheads="1"/>
          </p:cNvSpPr>
          <p:nvPr/>
        </p:nvSpPr>
        <p:spPr bwMode="auto">
          <a:xfrm>
            <a:off x="76200" y="1012827"/>
            <a:ext cx="8991600" cy="31019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28600" indent="-228600">
              <a:tabLst>
                <a:tab pos="4805363" algn="l"/>
              </a:tabLst>
            </a:pPr>
            <a:r>
              <a:rPr lang="en-US" sz="2800" b="0" i="0" kern="0" dirty="0" smtClean="0">
                <a:solidFill>
                  <a:srgbClr val="000000"/>
                </a:solidFill>
                <a:ea typeface="Times" charset="0"/>
                <a:cs typeface="Times" charset="0"/>
              </a:rPr>
              <a:t>CAD coupled with MCNP using UW DAGMC code </a:t>
            </a:r>
          </a:p>
          <a:p>
            <a:pPr marL="228600" indent="-228600">
              <a:tabLst>
                <a:tab pos="4805363" algn="l"/>
              </a:tabLst>
            </a:pPr>
            <a:r>
              <a:rPr lang="en-US" sz="2800" b="0" i="0" kern="0" dirty="0" smtClean="0">
                <a:solidFill>
                  <a:srgbClr val="000000"/>
                </a:solidFill>
                <a:ea typeface="Times" charset="0"/>
                <a:cs typeface="Times" charset="0"/>
              </a:rPr>
              <a:t>Fully accurate representation of </a:t>
            </a:r>
            <a:r>
              <a:rPr lang="en-US" sz="2800" b="0" i="0" u="sng" kern="0" dirty="0" smtClean="0">
                <a:solidFill>
                  <a:srgbClr val="000000"/>
                </a:solidFill>
                <a:ea typeface="Times" charset="0"/>
                <a:cs typeface="Times" charset="0"/>
              </a:rPr>
              <a:t>entire torus</a:t>
            </a:r>
            <a:r>
              <a:rPr lang="en-US" sz="2800" b="0" i="0" kern="0" dirty="0" smtClean="0">
                <a:solidFill>
                  <a:srgbClr val="000000"/>
                </a:solidFill>
                <a:ea typeface="Times" charset="0"/>
                <a:cs typeface="Times" charset="0"/>
              </a:rPr>
              <a:t> </a:t>
            </a:r>
          </a:p>
          <a:p>
            <a:pPr marL="228600" indent="-228600">
              <a:tabLst>
                <a:tab pos="4805363" algn="l"/>
              </a:tabLst>
            </a:pPr>
            <a:r>
              <a:rPr lang="en-US" sz="2800" b="0" i="0" kern="0" dirty="0" smtClean="0">
                <a:solidFill>
                  <a:srgbClr val="000000"/>
                </a:solidFill>
                <a:ea typeface="Times" charset="0"/>
                <a:cs typeface="Times" charset="0"/>
              </a:rPr>
              <a:t>No approximation/simplification involved at any step:</a:t>
            </a:r>
            <a:endParaRPr lang="en-US" sz="2800" b="0" i="0" kern="0" dirty="0" smtClean="0">
              <a:solidFill>
                <a:srgbClr val="000000"/>
              </a:solidFill>
            </a:endParaRPr>
          </a:p>
          <a:p>
            <a:pPr marL="458788" lvl="1" indent="-288925">
              <a:lnSpc>
                <a:spcPct val="90000"/>
              </a:lnSpc>
              <a:tabLst>
                <a:tab pos="4805363" algn="l"/>
              </a:tabLst>
            </a:pPr>
            <a:r>
              <a:rPr lang="en-US" sz="1800" b="0" i="0" kern="0" dirty="0">
                <a:solidFill>
                  <a:srgbClr val="3333CC"/>
                </a:solidFill>
              </a:rPr>
              <a:t>Internals of two OB DCLL blanket segments modeled in great detail, including:</a:t>
            </a:r>
          </a:p>
          <a:p>
            <a:pPr marL="574675" lvl="2" indent="-169863">
              <a:lnSpc>
                <a:spcPct val="90000"/>
              </a:lnSpc>
              <a:tabLst>
                <a:tab pos="4805363" algn="l"/>
              </a:tabLst>
            </a:pPr>
            <a:r>
              <a:rPr lang="en-US" sz="1800" b="0" i="0" kern="0" dirty="0"/>
              <a:t> FW, side, top/bottom, and back walls, cooling channels, </a:t>
            </a:r>
            <a:r>
              <a:rPr lang="en-US" sz="1800" b="0" i="0" kern="0" dirty="0" err="1"/>
              <a:t>SiC</a:t>
            </a:r>
            <a:r>
              <a:rPr lang="en-US" sz="1800" b="0" i="0" kern="0" dirty="0"/>
              <a:t> FCI</a:t>
            </a:r>
          </a:p>
          <a:p>
            <a:pPr marL="458788" lvl="1" indent="-288925">
              <a:lnSpc>
                <a:spcPct val="90000"/>
              </a:lnSpc>
              <a:tabLst>
                <a:tab pos="4805363" algn="l"/>
              </a:tabLst>
            </a:pPr>
            <a:r>
              <a:rPr lang="en-US" sz="1800" b="0" i="0" kern="0" dirty="0" smtClean="0">
                <a:solidFill>
                  <a:srgbClr val="3333CC"/>
                </a:solidFill>
              </a:rPr>
              <a:t>2 cm wide assembly gaps between </a:t>
            </a:r>
            <a:r>
              <a:rPr lang="en-US" sz="1800" b="0" i="0" kern="0" dirty="0" err="1" smtClean="0">
                <a:solidFill>
                  <a:srgbClr val="3333CC"/>
                </a:solidFill>
              </a:rPr>
              <a:t>toroidal</a:t>
            </a:r>
            <a:r>
              <a:rPr lang="en-US" sz="1800" b="0" i="0" kern="0" dirty="0" smtClean="0">
                <a:solidFill>
                  <a:srgbClr val="3333CC"/>
                </a:solidFill>
              </a:rPr>
              <a:t> sectors</a:t>
            </a:r>
          </a:p>
          <a:p>
            <a:pPr marL="458788" lvl="1" indent="-288925">
              <a:lnSpc>
                <a:spcPct val="90000"/>
              </a:lnSpc>
              <a:tabLst>
                <a:tab pos="4805363" algn="l"/>
              </a:tabLst>
            </a:pPr>
            <a:r>
              <a:rPr lang="en-US" sz="1800" b="0" i="0" kern="0" dirty="0" smtClean="0">
                <a:solidFill>
                  <a:srgbClr val="3333CC"/>
                </a:solidFill>
              </a:rPr>
              <a:t>2 cm thick W vertical stabilizing shell between OB blanket segments</a:t>
            </a:r>
          </a:p>
          <a:p>
            <a:pPr marL="458788" lvl="1" indent="-288925">
              <a:lnSpc>
                <a:spcPct val="90000"/>
              </a:lnSpc>
              <a:tabLst>
                <a:tab pos="4805363" algn="l"/>
              </a:tabLst>
            </a:pPr>
            <a:r>
              <a:rPr lang="en-US" sz="1800" b="0" i="0" kern="0" dirty="0" smtClean="0">
                <a:solidFill>
                  <a:srgbClr val="3333CC"/>
                </a:solidFill>
              </a:rPr>
              <a:t>Ports and FS walls for test blanket / materials test modules (TBM/MTM) and NNBI</a:t>
            </a:r>
            <a:endParaRPr lang="en-US" b="0" i="0" kern="0" dirty="0" smtClean="0">
              <a:solidFill>
                <a:srgbClr val="3333CC"/>
              </a:solidFill>
            </a:endParaRPr>
          </a:p>
        </p:txBody>
      </p:sp>
      <p:pic>
        <p:nvPicPr>
          <p:cNvPr id="13" name="Pictur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404978"/>
            <a:ext cx="2209800" cy="214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6766565" y="4705119"/>
            <a:ext cx="2261091" cy="123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a:spLocks noChangeAspect="1"/>
          </p:cNvSpPr>
          <p:nvPr/>
        </p:nvSpPr>
        <p:spPr>
          <a:xfrm>
            <a:off x="8439102" y="4867069"/>
            <a:ext cx="628698" cy="338554"/>
          </a:xfrm>
          <a:prstGeom prst="rect">
            <a:avLst/>
          </a:prstGeom>
          <a:noFill/>
        </p:spPr>
        <p:txBody>
          <a:bodyPr wrap="none" rtlCol="0">
            <a:spAutoFit/>
          </a:bodyPr>
          <a:lstStyle/>
          <a:p>
            <a:r>
              <a:rPr lang="en-US" sz="1600" i="0" dirty="0" smtClean="0">
                <a:solidFill>
                  <a:srgbClr val="000000"/>
                </a:solidFill>
              </a:rPr>
              <a:t>TBM</a:t>
            </a:r>
          </a:p>
        </p:txBody>
      </p:sp>
      <p:sp>
        <p:nvSpPr>
          <p:cNvPr id="17" name="TextBox 16"/>
          <p:cNvSpPr txBox="1">
            <a:spLocks noChangeAspect="1"/>
          </p:cNvSpPr>
          <p:nvPr/>
        </p:nvSpPr>
        <p:spPr>
          <a:xfrm>
            <a:off x="7341822" y="4436195"/>
            <a:ext cx="1097280" cy="1080296"/>
          </a:xfrm>
          <a:prstGeom prst="rect">
            <a:avLst/>
          </a:prstGeom>
          <a:noFill/>
        </p:spPr>
        <p:txBody>
          <a:bodyPr wrap="square" rtlCol="0">
            <a:spAutoFit/>
          </a:bodyPr>
          <a:lstStyle/>
          <a:p>
            <a:pPr algn="ctr"/>
            <a:r>
              <a:rPr lang="en-US" sz="1600" i="0" dirty="0" err="1" smtClean="0">
                <a:solidFill>
                  <a:srgbClr val="FFFFFF"/>
                </a:solidFill>
              </a:rPr>
              <a:t>LiPb</a:t>
            </a:r>
            <a:r>
              <a:rPr lang="en-US" sz="1600" i="0" dirty="0" smtClean="0">
                <a:solidFill>
                  <a:srgbClr val="FFFFFF"/>
                </a:solidFill>
              </a:rPr>
              <a:t>, </a:t>
            </a:r>
          </a:p>
          <a:p>
            <a:pPr algn="ctr"/>
            <a:r>
              <a:rPr lang="en-US" sz="1600" i="0" dirty="0" smtClean="0">
                <a:solidFill>
                  <a:srgbClr val="FFFFFF"/>
                </a:solidFill>
              </a:rPr>
              <a:t>cooling channel,</a:t>
            </a:r>
          </a:p>
          <a:p>
            <a:pPr algn="ctr"/>
            <a:r>
              <a:rPr lang="en-US" sz="1600" i="0" dirty="0" smtClean="0">
                <a:solidFill>
                  <a:srgbClr val="FFFFFF"/>
                </a:solidFill>
              </a:rPr>
              <a:t> FCI</a:t>
            </a:r>
            <a:endParaRPr lang="en-US" sz="1600" i="0" dirty="0">
              <a:solidFill>
                <a:srgbClr val="FFFFFF"/>
              </a:solidFill>
            </a:endParaRPr>
          </a:p>
        </p:txBody>
      </p:sp>
      <p:grpSp>
        <p:nvGrpSpPr>
          <p:cNvPr id="11" name="Group 10"/>
          <p:cNvGrpSpPr/>
          <p:nvPr/>
        </p:nvGrpSpPr>
        <p:grpSpPr>
          <a:xfrm>
            <a:off x="4572000" y="4105276"/>
            <a:ext cx="2362200" cy="2514255"/>
            <a:chOff x="1981201" y="4050568"/>
            <a:chExt cx="2362200" cy="2514255"/>
          </a:xfrm>
        </p:grpSpPr>
        <p:pic>
          <p:nvPicPr>
            <p:cNvPr id="19" name="Content Placeholder 3"/>
            <p:cNvPicPr>
              <a:picLocks noChangeAspect="1"/>
            </p:cNvPicPr>
            <p:nvPr/>
          </p:nvPicPr>
          <p:blipFill>
            <a:blip r:embed="rId5" cstate="print">
              <a:extLst>
                <a:ext uri="{28A0092B-C50C-407E-A947-70E740481C1C}">
                  <a14:useLocalDpi xmlns:a14="http://schemas.microsoft.com/office/drawing/2010/main" val="0"/>
                </a:ext>
              </a:extLst>
            </a:blip>
            <a:srcRect l="27452" r="9797"/>
            <a:stretch>
              <a:fillRect/>
            </a:stretch>
          </p:blipFill>
          <p:spPr bwMode="auto">
            <a:xfrm>
              <a:off x="2514600" y="4050568"/>
              <a:ext cx="1598429" cy="200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981201" y="5964659"/>
              <a:ext cx="2362200" cy="600164"/>
            </a:xfrm>
            <a:prstGeom prst="rect">
              <a:avLst/>
            </a:prstGeom>
          </p:spPr>
          <p:txBody>
            <a:bodyPr wrap="square">
              <a:spAutoFit/>
            </a:bodyPr>
            <a:lstStyle/>
            <a:p>
              <a:pPr algn="ctr"/>
              <a:r>
                <a:rPr lang="en-US" sz="1100" i="0" dirty="0" smtClean="0">
                  <a:solidFill>
                    <a:srgbClr val="000000"/>
                  </a:solidFill>
                  <a:latin typeface="Arial Narrow" panose="020B0606020202030204" pitchFamily="34" charset="0"/>
                  <a:ea typeface="ＭＳ Ｐゴシック" charset="-128"/>
                  <a:cs typeface="Times New Roman"/>
                </a:rPr>
                <a:t>Heterogeneous OB Blanket Model,</a:t>
              </a:r>
            </a:p>
            <a:p>
              <a:pPr algn="ctr"/>
              <a:r>
                <a:rPr lang="en-US" sz="1100" i="0" dirty="0" smtClean="0">
                  <a:solidFill>
                    <a:srgbClr val="000000"/>
                  </a:solidFill>
                  <a:latin typeface="Arial Narrow" panose="020B0606020202030204" pitchFamily="34" charset="0"/>
                  <a:ea typeface="ＭＳ Ｐゴシック" charset="-128"/>
                  <a:cs typeface="Times New Roman"/>
                </a:rPr>
                <a:t>including FW, side/back/top/bottom walls, cooling channels, and </a:t>
              </a:r>
              <a:r>
                <a:rPr lang="en-US" sz="1100" i="0" dirty="0" err="1" smtClean="0">
                  <a:solidFill>
                    <a:srgbClr val="000000"/>
                  </a:solidFill>
                  <a:latin typeface="Arial Narrow" panose="020B0606020202030204" pitchFamily="34" charset="0"/>
                  <a:ea typeface="ＭＳ Ｐゴシック" charset="-128"/>
                  <a:cs typeface="Times New Roman"/>
                </a:rPr>
                <a:t>SiC</a:t>
              </a:r>
              <a:r>
                <a:rPr lang="en-US" sz="1100" i="0" dirty="0" smtClean="0">
                  <a:solidFill>
                    <a:srgbClr val="000000"/>
                  </a:solidFill>
                  <a:latin typeface="Arial Narrow" panose="020B0606020202030204" pitchFamily="34" charset="0"/>
                  <a:ea typeface="ＭＳ Ｐゴシック" charset="-128"/>
                  <a:cs typeface="Times New Roman"/>
                </a:rPr>
                <a:t> FCI</a:t>
              </a:r>
            </a:p>
          </p:txBody>
        </p:sp>
      </p:grpSp>
      <p:sp>
        <p:nvSpPr>
          <p:cNvPr id="14"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87</a:t>
            </a:fld>
            <a:endParaRPr lang="en-US" smtClean="0">
              <a:solidFill>
                <a:srgbClr val="3333CC"/>
              </a:solidFill>
              <a:ea typeface="ＭＳ Ｐゴシック" pitchFamily="1" charset="-128"/>
            </a:endParaRPr>
          </a:p>
        </p:txBody>
      </p:sp>
      <p:sp>
        <p:nvSpPr>
          <p:cNvPr id="2" name="TextBox 1"/>
          <p:cNvSpPr txBox="1"/>
          <p:nvPr/>
        </p:nvSpPr>
        <p:spPr>
          <a:xfrm>
            <a:off x="1400478" y="5334000"/>
            <a:ext cx="428322" cy="261610"/>
          </a:xfrm>
          <a:prstGeom prst="rect">
            <a:avLst/>
          </a:prstGeom>
          <a:noFill/>
        </p:spPr>
        <p:txBody>
          <a:bodyPr wrap="none" rtlCol="0" anchor="ctr">
            <a:spAutoFit/>
          </a:bodyPr>
          <a:lstStyle/>
          <a:p>
            <a:r>
              <a:rPr lang="en-US" sz="1050" i="0" dirty="0" smtClean="0">
                <a:solidFill>
                  <a:srgbClr val="000000"/>
                </a:solidFill>
              </a:rPr>
              <a:t>NBI</a:t>
            </a:r>
            <a:endParaRPr lang="en-US" sz="1050" i="0" dirty="0">
              <a:solidFill>
                <a:srgbClr val="000000"/>
              </a:solidFill>
            </a:endParaRPr>
          </a:p>
        </p:txBody>
      </p:sp>
    </p:spTree>
    <p:extLst>
      <p:ext uri="{BB962C8B-B14F-4D97-AF65-F5344CB8AC3E}">
        <p14:creationId xmlns:p14="http://schemas.microsoft.com/office/powerpoint/2010/main" val="33905904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sz="3600" dirty="0" smtClean="0"/>
              <a:t>Mapping of </a:t>
            </a:r>
            <a:r>
              <a:rPr lang="en-US" sz="3600" dirty="0" err="1" smtClean="0"/>
              <a:t>dpa</a:t>
            </a:r>
            <a:r>
              <a:rPr lang="en-US" sz="3600" dirty="0" smtClean="0"/>
              <a:t> and FW/blanket </a:t>
            </a:r>
            <a:r>
              <a:rPr lang="en-US" sz="3600" dirty="0"/>
              <a:t>l</a:t>
            </a:r>
            <a:r>
              <a:rPr lang="en-US" sz="3600" dirty="0" smtClean="0"/>
              <a:t>ifetime</a:t>
            </a:r>
            <a:r>
              <a:rPr lang="en-US" dirty="0" smtClean="0"/>
              <a:t/>
            </a:r>
            <a:br>
              <a:rPr lang="en-US" dirty="0" smtClean="0"/>
            </a:br>
            <a:r>
              <a:rPr lang="en-US" sz="2667" dirty="0" smtClean="0"/>
              <a:t>(R=1.7 m Device)</a:t>
            </a:r>
            <a:endParaRPr lang="en-US" dirty="0"/>
          </a:p>
        </p:txBody>
      </p:sp>
      <p:pic>
        <p:nvPicPr>
          <p:cNvPr id="7" name="Shape 31"/>
          <p:cNvPicPr preferRelativeResize="0"/>
          <p:nvPr/>
        </p:nvPicPr>
        <p:blipFill rotWithShape="1">
          <a:blip r:embed="rId2"/>
          <a:srcRect l="28279" t="20673" r="41011" b="16756"/>
          <a:stretch/>
        </p:blipFill>
        <p:spPr>
          <a:xfrm>
            <a:off x="76200" y="1447800"/>
            <a:ext cx="4031506" cy="4771557"/>
          </a:xfrm>
          <a:prstGeom prst="rect">
            <a:avLst/>
          </a:prstGeom>
          <a:noFill/>
          <a:ln>
            <a:noFill/>
          </a:ln>
        </p:spPr>
      </p:pic>
      <p:pic>
        <p:nvPicPr>
          <p:cNvPr id="8" name="Shape 32"/>
          <p:cNvPicPr preferRelativeResize="0"/>
          <p:nvPr/>
        </p:nvPicPr>
        <p:blipFill rotWithShape="1">
          <a:blip r:embed="rId2"/>
          <a:srcRect l="8819" t="26243" r="82712" b="58235"/>
          <a:stretch/>
        </p:blipFill>
        <p:spPr>
          <a:xfrm>
            <a:off x="4153344" y="5105401"/>
            <a:ext cx="989807" cy="1219200"/>
          </a:xfrm>
          <a:prstGeom prst="rect">
            <a:avLst/>
          </a:prstGeom>
          <a:noFill/>
          <a:ln>
            <a:noFill/>
          </a:ln>
        </p:spPr>
      </p:pic>
      <p:sp>
        <p:nvSpPr>
          <p:cNvPr id="9" name="TextBox 8"/>
          <p:cNvSpPr txBox="1"/>
          <p:nvPr/>
        </p:nvSpPr>
        <p:spPr>
          <a:xfrm>
            <a:off x="4076351" y="4800600"/>
            <a:ext cx="1000595" cy="307777"/>
          </a:xfrm>
          <a:prstGeom prst="rect">
            <a:avLst/>
          </a:prstGeom>
          <a:noFill/>
        </p:spPr>
        <p:txBody>
          <a:bodyPr wrap="none" rtlCol="0">
            <a:spAutoFit/>
          </a:bodyPr>
          <a:lstStyle/>
          <a:p>
            <a:r>
              <a:rPr lang="en-US" sz="1400" i="0" dirty="0" err="1">
                <a:solidFill>
                  <a:srgbClr val="000000"/>
                </a:solidFill>
              </a:rPr>
              <a:t>d</a:t>
            </a:r>
            <a:r>
              <a:rPr lang="en-US" sz="1400" i="0" dirty="0" err="1" smtClean="0">
                <a:solidFill>
                  <a:srgbClr val="000000"/>
                </a:solidFill>
              </a:rPr>
              <a:t>pa</a:t>
            </a:r>
            <a:r>
              <a:rPr lang="en-US" sz="1400" i="0" dirty="0" smtClean="0">
                <a:solidFill>
                  <a:srgbClr val="000000"/>
                </a:solidFill>
              </a:rPr>
              <a:t> / FPY</a:t>
            </a:r>
            <a:endParaRPr lang="en-US" sz="1400" i="0" dirty="0">
              <a:solidFill>
                <a:srgbClr val="000000"/>
              </a:solidFill>
            </a:endParaRPr>
          </a:p>
        </p:txBody>
      </p:sp>
      <p:cxnSp>
        <p:nvCxnSpPr>
          <p:cNvPr id="10" name="Straight Arrow Connector 9"/>
          <p:cNvCxnSpPr/>
          <p:nvPr/>
        </p:nvCxnSpPr>
        <p:spPr>
          <a:xfrm flipV="1">
            <a:off x="2884998" y="3745921"/>
            <a:ext cx="350324"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74148" y="3352614"/>
            <a:ext cx="1064003" cy="938719"/>
          </a:xfrm>
          <a:prstGeom prst="rect">
            <a:avLst/>
          </a:prstGeom>
          <a:noFill/>
        </p:spPr>
        <p:txBody>
          <a:bodyPr wrap="square" rtlCol="0">
            <a:spAutoFit/>
          </a:bodyPr>
          <a:lstStyle/>
          <a:p>
            <a:pPr algn="ctr">
              <a:lnSpc>
                <a:spcPct val="150000"/>
              </a:lnSpc>
            </a:pPr>
            <a:r>
              <a:rPr lang="en-US" sz="1400" i="0" dirty="0" smtClean="0">
                <a:solidFill>
                  <a:srgbClr val="000000"/>
                </a:solidFill>
                <a:latin typeface="Arial Narrow" panose="020B0606020202030204" pitchFamily="34" charset="0"/>
              </a:rPr>
              <a:t>   Peak =</a:t>
            </a:r>
          </a:p>
          <a:p>
            <a:pPr algn="ctr"/>
            <a:r>
              <a:rPr lang="en-US" sz="600" i="0" dirty="0" smtClean="0">
                <a:solidFill>
                  <a:srgbClr val="000000"/>
                </a:solidFill>
                <a:latin typeface="Arial Narrow" panose="020B0606020202030204" pitchFamily="34" charset="0"/>
              </a:rPr>
              <a:t>  </a:t>
            </a:r>
          </a:p>
          <a:p>
            <a:pPr algn="ctr"/>
            <a:r>
              <a:rPr lang="en-US" sz="1400" i="0" dirty="0" smtClean="0">
                <a:solidFill>
                  <a:srgbClr val="000000"/>
                </a:solidFill>
                <a:latin typeface="Arial Narrow" panose="020B0606020202030204" pitchFamily="34" charset="0"/>
              </a:rPr>
              <a:t>15.5 </a:t>
            </a:r>
            <a:r>
              <a:rPr lang="en-US" sz="1400" i="0" dirty="0" err="1" smtClean="0">
                <a:solidFill>
                  <a:srgbClr val="000000"/>
                </a:solidFill>
                <a:latin typeface="Arial Narrow" panose="020B0606020202030204" pitchFamily="34" charset="0"/>
              </a:rPr>
              <a:t>dpa</a:t>
            </a:r>
            <a:r>
              <a:rPr lang="en-US" sz="1400" i="0" dirty="0" smtClean="0">
                <a:solidFill>
                  <a:srgbClr val="000000"/>
                </a:solidFill>
                <a:latin typeface="Arial Narrow" panose="020B0606020202030204" pitchFamily="34" charset="0"/>
              </a:rPr>
              <a:t> / FPY</a:t>
            </a:r>
            <a:endParaRPr lang="en-US" sz="1400" i="0" dirty="0">
              <a:solidFill>
                <a:srgbClr val="000000"/>
              </a:solidFill>
              <a:latin typeface="Arial Narrow" panose="020B0606020202030204" pitchFamily="34" charset="0"/>
            </a:endParaRPr>
          </a:p>
        </p:txBody>
      </p:sp>
      <p:sp>
        <p:nvSpPr>
          <p:cNvPr id="13" name="TextBox 12"/>
          <p:cNvSpPr txBox="1"/>
          <p:nvPr/>
        </p:nvSpPr>
        <p:spPr>
          <a:xfrm>
            <a:off x="5410200" y="4596825"/>
            <a:ext cx="3640741" cy="584775"/>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1600" i="0" dirty="0" smtClean="0">
                <a:solidFill>
                  <a:srgbClr val="000000"/>
                </a:solidFill>
              </a:rPr>
              <a:t>FW/blanket could operate for 6 FPY</a:t>
            </a:r>
          </a:p>
          <a:p>
            <a:pPr algn="ctr"/>
            <a:r>
              <a:rPr lang="en-US" sz="1600" i="0" dirty="0" smtClean="0">
                <a:solidFill>
                  <a:srgbClr val="000000"/>
                </a:solidFill>
              </a:rPr>
              <a:t>if allowable damage limit is 95 </a:t>
            </a:r>
            <a:r>
              <a:rPr lang="en-US" sz="1600" i="0" dirty="0" err="1" smtClean="0">
                <a:solidFill>
                  <a:srgbClr val="000000"/>
                </a:solidFill>
              </a:rPr>
              <a:t>dpa</a:t>
            </a:r>
            <a:endParaRPr lang="en-US" sz="1600" i="0" dirty="0">
              <a:solidFill>
                <a:srgbClr val="000000"/>
              </a:solidFill>
            </a:endParaRPr>
          </a:p>
        </p:txBody>
      </p:sp>
      <p:sp>
        <p:nvSpPr>
          <p:cNvPr id="14" name="Rectangle 207"/>
          <p:cNvSpPr>
            <a:spLocks noGrp="1" noChangeArrowheads="1"/>
          </p:cNvSpPr>
          <p:nvPr>
            <p:ph type="sldNum" sz="quarter" idx="10"/>
          </p:nvPr>
        </p:nvSpPr>
        <p:spPr>
          <a:xfrm>
            <a:off x="8382000" y="6629400"/>
            <a:ext cx="762000" cy="152400"/>
          </a:xfrm>
        </p:spPr>
        <p:txBody>
          <a:bodyPr anchor="ctr"/>
          <a:lstStyle/>
          <a:p>
            <a:pPr>
              <a:defRPr/>
            </a:pPr>
            <a:fld id="{04F7EDE0-0B50-47F6-9EAD-4C5D564506F9}" type="slidenum">
              <a:rPr lang="en-US" smtClean="0">
                <a:solidFill>
                  <a:srgbClr val="3333CC"/>
                </a:solidFill>
                <a:ea typeface="ＭＳ Ｐゴシック" pitchFamily="1" charset="-128"/>
              </a:rPr>
              <a:pPr>
                <a:defRPr/>
              </a:pPr>
              <a:t>88</a:t>
            </a:fld>
            <a:endParaRPr lang="en-US" smtClean="0">
              <a:solidFill>
                <a:srgbClr val="3333CC"/>
              </a:solidFill>
              <a:ea typeface="ＭＳ Ｐゴシック" pitchFamily="1" charset="-128"/>
            </a:endParaRPr>
          </a:p>
        </p:txBody>
      </p:sp>
      <p:sp>
        <p:nvSpPr>
          <p:cNvPr id="15" name="TextBox 14"/>
          <p:cNvSpPr txBox="1"/>
          <p:nvPr/>
        </p:nvSpPr>
        <p:spPr>
          <a:xfrm>
            <a:off x="990600" y="990600"/>
            <a:ext cx="2289409" cy="338554"/>
          </a:xfrm>
          <a:prstGeom prst="rect">
            <a:avLst/>
          </a:prstGeom>
          <a:noFill/>
        </p:spPr>
        <p:txBody>
          <a:bodyPr wrap="none" rtlCol="0">
            <a:spAutoFit/>
          </a:bodyPr>
          <a:lstStyle/>
          <a:p>
            <a:r>
              <a:rPr lang="en-US" sz="1600" i="0" dirty="0" smtClean="0"/>
              <a:t>R=1.7m configuration</a:t>
            </a:r>
            <a:endParaRPr lang="en-US" sz="1600" i="0" dirty="0"/>
          </a:p>
        </p:txBody>
      </p:sp>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48200" y="990599"/>
            <a:ext cx="4343400" cy="3284361"/>
          </a:xfrm>
          <a:prstGeom prst="rect">
            <a:avLst/>
          </a:prstGeom>
        </p:spPr>
      </p:pic>
      <p:sp>
        <p:nvSpPr>
          <p:cNvPr id="17" name="TextBox 16"/>
          <p:cNvSpPr txBox="1"/>
          <p:nvPr/>
        </p:nvSpPr>
        <p:spPr>
          <a:xfrm>
            <a:off x="5410200" y="5300246"/>
            <a:ext cx="3586688" cy="338554"/>
          </a:xfrm>
          <a:prstGeom prst="rect">
            <a:avLst/>
          </a:prstGeom>
          <a:noFill/>
        </p:spPr>
        <p:txBody>
          <a:bodyPr wrap="none" rtlCol="0">
            <a:spAutoFit/>
          </a:bodyPr>
          <a:lstStyle/>
          <a:p>
            <a:r>
              <a:rPr lang="en-US" sz="1600" i="0" dirty="0" smtClean="0">
                <a:solidFill>
                  <a:srgbClr val="000000"/>
                </a:solidFill>
                <a:sym typeface="Wingdings" panose="05000000000000000000" pitchFamily="2" charset="2"/>
              </a:rPr>
              <a:t> </a:t>
            </a:r>
            <a:r>
              <a:rPr lang="en-US" sz="1600" i="0" dirty="0" smtClean="0">
                <a:solidFill>
                  <a:srgbClr val="000000"/>
                </a:solidFill>
              </a:rPr>
              <a:t>Peak EOL </a:t>
            </a:r>
            <a:r>
              <a:rPr lang="en-US" sz="1600" i="0" dirty="0" err="1" smtClean="0">
                <a:solidFill>
                  <a:srgbClr val="000000"/>
                </a:solidFill>
              </a:rPr>
              <a:t>Fluence</a:t>
            </a:r>
            <a:r>
              <a:rPr lang="en-US" sz="1600" i="0" dirty="0" smtClean="0">
                <a:solidFill>
                  <a:srgbClr val="000000"/>
                </a:solidFill>
              </a:rPr>
              <a:t> = 11 MWy/m</a:t>
            </a:r>
            <a:r>
              <a:rPr lang="en-US" sz="1600" i="0" baseline="30000" dirty="0" smtClean="0">
                <a:solidFill>
                  <a:srgbClr val="000000"/>
                </a:solidFill>
              </a:rPr>
              <a:t>2</a:t>
            </a:r>
            <a:endParaRPr lang="en-US" sz="1600" i="0" baseline="30000" dirty="0">
              <a:solidFill>
                <a:srgbClr val="000000"/>
              </a:solidFill>
            </a:endParaRPr>
          </a:p>
        </p:txBody>
      </p:sp>
    </p:spTree>
    <p:extLst>
      <p:ext uri="{BB962C8B-B14F-4D97-AF65-F5344CB8AC3E}">
        <p14:creationId xmlns:p14="http://schemas.microsoft.com/office/powerpoint/2010/main" val="35068369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Summary of ST-FNSF TBR vs. device size </a:t>
            </a:r>
            <a:endParaRPr lang="en-US" sz="3200" dirty="0"/>
          </a:p>
        </p:txBody>
      </p:sp>
      <p:sp>
        <p:nvSpPr>
          <p:cNvPr id="12" name="Slide Number Placeholder 3"/>
          <p:cNvSpPr>
            <a:spLocks noGrp="1"/>
          </p:cNvSpPr>
          <p:nvPr>
            <p:ph type="sldNum" sz="quarter" idx="10"/>
          </p:nvPr>
        </p:nvSpPr>
        <p:spPr>
          <a:xfrm>
            <a:off x="8382000" y="6629400"/>
            <a:ext cx="762000" cy="152400"/>
          </a:xfrm>
        </p:spPr>
        <p:txBody>
          <a:bodyPr/>
          <a:lstStyle/>
          <a:p>
            <a:pPr>
              <a:defRPr/>
            </a:pPr>
            <a:fld id="{23F6138E-F839-4DBF-BB53-E95B5537780E}" type="slidenum">
              <a:rPr lang="en-US" smtClean="0">
                <a:solidFill>
                  <a:srgbClr val="3333CC"/>
                </a:solidFill>
              </a:rPr>
              <a:pPr>
                <a:defRPr/>
              </a:pPr>
              <a:t>89</a:t>
            </a:fld>
            <a:endParaRPr lang="en-US">
              <a:solidFill>
                <a:srgbClr val="3333CC"/>
              </a:solidFill>
            </a:endParaRPr>
          </a:p>
        </p:txBody>
      </p:sp>
      <p:sp>
        <p:nvSpPr>
          <p:cNvPr id="9" name="TextBox 60"/>
          <p:cNvSpPr txBox="1">
            <a:spLocks noChangeArrowheads="1"/>
          </p:cNvSpPr>
          <p:nvPr/>
        </p:nvSpPr>
        <p:spPr bwMode="auto">
          <a:xfrm>
            <a:off x="304800" y="1143000"/>
            <a:ext cx="30877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700">
                <a:solidFill>
                  <a:schemeClr val="tx1"/>
                </a:solidFill>
                <a:latin typeface="Arial" charset="0"/>
                <a:ea typeface="ＭＳ Ｐゴシック" pitchFamily="-106" charset="-128"/>
              </a:defRPr>
            </a:lvl1pPr>
            <a:lvl2pPr marL="37931725" indent="-37474525" eaLnBrk="0" hangingPunct="0">
              <a:defRPr sz="3700">
                <a:solidFill>
                  <a:schemeClr val="tx1"/>
                </a:solidFill>
                <a:latin typeface="Arial" charset="0"/>
                <a:ea typeface="ＭＳ Ｐゴシック" pitchFamily="-106" charset="-128"/>
              </a:defRPr>
            </a:lvl2pPr>
            <a:lvl3pPr eaLnBrk="0" hangingPunct="0">
              <a:defRPr sz="3700">
                <a:solidFill>
                  <a:schemeClr val="tx1"/>
                </a:solidFill>
                <a:latin typeface="Arial" charset="0"/>
                <a:ea typeface="ＭＳ Ｐゴシック" pitchFamily="-106" charset="-128"/>
              </a:defRPr>
            </a:lvl3pPr>
            <a:lvl4pPr eaLnBrk="0" hangingPunct="0">
              <a:defRPr sz="3700">
                <a:solidFill>
                  <a:schemeClr val="tx1"/>
                </a:solidFill>
                <a:latin typeface="Arial" charset="0"/>
                <a:ea typeface="ＭＳ Ｐゴシック" pitchFamily="-106" charset="-128"/>
              </a:defRPr>
            </a:lvl4pPr>
            <a:lvl5pPr eaLnBrk="0" hangingPunct="0">
              <a:defRPr sz="3700">
                <a:solidFill>
                  <a:schemeClr val="tx1"/>
                </a:solidFill>
                <a:latin typeface="Arial" charset="0"/>
                <a:ea typeface="ＭＳ Ｐゴシック" pitchFamily="-106" charset="-128"/>
              </a:defRPr>
            </a:lvl5pPr>
            <a:lvl6pPr marL="457200" eaLnBrk="0" fontAlgn="base" hangingPunct="0">
              <a:spcBef>
                <a:spcPct val="0"/>
              </a:spcBef>
              <a:spcAft>
                <a:spcPct val="0"/>
              </a:spcAft>
              <a:defRPr sz="3700">
                <a:solidFill>
                  <a:schemeClr val="tx1"/>
                </a:solidFill>
                <a:latin typeface="Arial" charset="0"/>
                <a:ea typeface="ＭＳ Ｐゴシック" pitchFamily="-106" charset="-128"/>
              </a:defRPr>
            </a:lvl6pPr>
            <a:lvl7pPr marL="914400" eaLnBrk="0" fontAlgn="base" hangingPunct="0">
              <a:spcBef>
                <a:spcPct val="0"/>
              </a:spcBef>
              <a:spcAft>
                <a:spcPct val="0"/>
              </a:spcAft>
              <a:defRPr sz="3700">
                <a:solidFill>
                  <a:schemeClr val="tx1"/>
                </a:solidFill>
                <a:latin typeface="Arial" charset="0"/>
                <a:ea typeface="ＭＳ Ｐゴシック" pitchFamily="-106" charset="-128"/>
              </a:defRPr>
            </a:lvl7pPr>
            <a:lvl8pPr marL="1371600" eaLnBrk="0" fontAlgn="base" hangingPunct="0">
              <a:spcBef>
                <a:spcPct val="0"/>
              </a:spcBef>
              <a:spcAft>
                <a:spcPct val="0"/>
              </a:spcAft>
              <a:defRPr sz="3700">
                <a:solidFill>
                  <a:schemeClr val="tx1"/>
                </a:solidFill>
                <a:latin typeface="Arial" charset="0"/>
                <a:ea typeface="ＭＳ Ｐゴシック" pitchFamily="-106" charset="-128"/>
              </a:defRPr>
            </a:lvl8pPr>
            <a:lvl9pPr marL="1828800" eaLnBrk="0" fontAlgn="base" hangingPunct="0">
              <a:spcBef>
                <a:spcPct val="0"/>
              </a:spcBef>
              <a:spcAft>
                <a:spcPct val="0"/>
              </a:spcAft>
              <a:defRPr sz="3700">
                <a:solidFill>
                  <a:schemeClr val="tx1"/>
                </a:solidFill>
                <a:latin typeface="Arial" charset="0"/>
                <a:ea typeface="ＭＳ Ｐゴシック" pitchFamily="-106" charset="-128"/>
              </a:defRPr>
            </a:lvl9pPr>
          </a:lstStyle>
          <a:p>
            <a:pPr eaLnBrk="1" hangingPunct="1"/>
            <a:r>
              <a:rPr lang="en-US" altLang="en-US" sz="2800" b="0" i="0" dirty="0" smtClean="0">
                <a:solidFill>
                  <a:srgbClr val="000000"/>
                </a:solidFill>
              </a:rPr>
              <a:t>R=1.7m:  </a:t>
            </a:r>
            <a:r>
              <a:rPr lang="en-US" altLang="en-US" sz="2800" i="0" dirty="0" smtClean="0">
                <a:solidFill>
                  <a:srgbClr val="FF0000"/>
                </a:solidFill>
              </a:rPr>
              <a:t>TBR ≥ 1</a:t>
            </a:r>
            <a:endParaRPr lang="en-US" altLang="en-US" sz="2800" i="0" dirty="0">
              <a:solidFill>
                <a:srgbClr val="FF0000"/>
              </a:solidFill>
            </a:endParaRPr>
          </a:p>
        </p:txBody>
      </p:sp>
      <p:sp>
        <p:nvSpPr>
          <p:cNvPr id="13" name="TextBox 60"/>
          <p:cNvSpPr txBox="1">
            <a:spLocks noChangeArrowheads="1"/>
          </p:cNvSpPr>
          <p:nvPr/>
        </p:nvSpPr>
        <p:spPr bwMode="auto">
          <a:xfrm>
            <a:off x="4487786" y="1143000"/>
            <a:ext cx="42370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700">
                <a:solidFill>
                  <a:schemeClr val="tx1"/>
                </a:solidFill>
                <a:latin typeface="Arial" charset="0"/>
                <a:ea typeface="ＭＳ Ｐゴシック" pitchFamily="-106" charset="-128"/>
              </a:defRPr>
            </a:lvl1pPr>
            <a:lvl2pPr marL="37931725" indent="-37474525" eaLnBrk="0" hangingPunct="0">
              <a:defRPr sz="3700">
                <a:solidFill>
                  <a:schemeClr val="tx1"/>
                </a:solidFill>
                <a:latin typeface="Arial" charset="0"/>
                <a:ea typeface="ＭＳ Ｐゴシック" pitchFamily="-106" charset="-128"/>
              </a:defRPr>
            </a:lvl2pPr>
            <a:lvl3pPr eaLnBrk="0" hangingPunct="0">
              <a:defRPr sz="3700">
                <a:solidFill>
                  <a:schemeClr val="tx1"/>
                </a:solidFill>
                <a:latin typeface="Arial" charset="0"/>
                <a:ea typeface="ＭＳ Ｐゴシック" pitchFamily="-106" charset="-128"/>
              </a:defRPr>
            </a:lvl3pPr>
            <a:lvl4pPr eaLnBrk="0" hangingPunct="0">
              <a:defRPr sz="3700">
                <a:solidFill>
                  <a:schemeClr val="tx1"/>
                </a:solidFill>
                <a:latin typeface="Arial" charset="0"/>
                <a:ea typeface="ＭＳ Ｐゴシック" pitchFamily="-106" charset="-128"/>
              </a:defRPr>
            </a:lvl4pPr>
            <a:lvl5pPr eaLnBrk="0" hangingPunct="0">
              <a:defRPr sz="3700">
                <a:solidFill>
                  <a:schemeClr val="tx1"/>
                </a:solidFill>
                <a:latin typeface="Arial" charset="0"/>
                <a:ea typeface="ＭＳ Ｐゴシック" pitchFamily="-106" charset="-128"/>
              </a:defRPr>
            </a:lvl5pPr>
            <a:lvl6pPr marL="457200" eaLnBrk="0" fontAlgn="base" hangingPunct="0">
              <a:spcBef>
                <a:spcPct val="0"/>
              </a:spcBef>
              <a:spcAft>
                <a:spcPct val="0"/>
              </a:spcAft>
              <a:defRPr sz="3700">
                <a:solidFill>
                  <a:schemeClr val="tx1"/>
                </a:solidFill>
                <a:latin typeface="Arial" charset="0"/>
                <a:ea typeface="ＭＳ Ｐゴシック" pitchFamily="-106" charset="-128"/>
              </a:defRPr>
            </a:lvl6pPr>
            <a:lvl7pPr marL="914400" eaLnBrk="0" fontAlgn="base" hangingPunct="0">
              <a:spcBef>
                <a:spcPct val="0"/>
              </a:spcBef>
              <a:spcAft>
                <a:spcPct val="0"/>
              </a:spcAft>
              <a:defRPr sz="3700">
                <a:solidFill>
                  <a:schemeClr val="tx1"/>
                </a:solidFill>
                <a:latin typeface="Arial" charset="0"/>
                <a:ea typeface="ＭＳ Ｐゴシック" pitchFamily="-106" charset="-128"/>
              </a:defRPr>
            </a:lvl7pPr>
            <a:lvl8pPr marL="1371600" eaLnBrk="0" fontAlgn="base" hangingPunct="0">
              <a:spcBef>
                <a:spcPct val="0"/>
              </a:spcBef>
              <a:spcAft>
                <a:spcPct val="0"/>
              </a:spcAft>
              <a:defRPr sz="3700">
                <a:solidFill>
                  <a:schemeClr val="tx1"/>
                </a:solidFill>
                <a:latin typeface="Arial" charset="0"/>
                <a:ea typeface="ＭＳ Ｐゴシック" pitchFamily="-106" charset="-128"/>
              </a:defRPr>
            </a:lvl8pPr>
            <a:lvl9pPr marL="1828800" eaLnBrk="0" fontAlgn="base" hangingPunct="0">
              <a:spcBef>
                <a:spcPct val="0"/>
              </a:spcBef>
              <a:spcAft>
                <a:spcPct val="0"/>
              </a:spcAft>
              <a:defRPr sz="3700">
                <a:solidFill>
                  <a:schemeClr val="tx1"/>
                </a:solidFill>
                <a:latin typeface="Arial" charset="0"/>
                <a:ea typeface="ＭＳ Ｐゴシック" pitchFamily="-106" charset="-128"/>
              </a:defRPr>
            </a:lvl9pPr>
          </a:lstStyle>
          <a:p>
            <a:pPr algn="ctr" eaLnBrk="1" hangingPunct="1"/>
            <a:r>
              <a:rPr lang="en-US" altLang="en-US" sz="2800" b="0" i="0" dirty="0" smtClean="0">
                <a:solidFill>
                  <a:srgbClr val="000000"/>
                </a:solidFill>
              </a:rPr>
              <a:t>R=1.0m:  </a:t>
            </a:r>
            <a:r>
              <a:rPr lang="en-US" altLang="en-US" sz="2800" i="0" dirty="0" smtClean="0">
                <a:solidFill>
                  <a:srgbClr val="FF0000"/>
                </a:solidFill>
              </a:rPr>
              <a:t>TBR &lt; 1 (≈ 0.9)</a:t>
            </a:r>
          </a:p>
        </p:txBody>
      </p:sp>
      <p:pic>
        <p:nvPicPr>
          <p:cNvPr id="14" name="Picture 13" descr="1 Meter Device Midplane Section View.png"/>
          <p:cNvPicPr>
            <a:picLocks noChangeAspect="1"/>
          </p:cNvPicPr>
          <p:nvPr/>
        </p:nvPicPr>
        <p:blipFill>
          <a:blip r:embed="rId2"/>
          <a:stretch>
            <a:fillRect/>
          </a:stretch>
        </p:blipFill>
        <p:spPr>
          <a:xfrm>
            <a:off x="4897273" y="1821922"/>
            <a:ext cx="3408527" cy="2954421"/>
          </a:xfrm>
          <a:prstGeom prst="rect">
            <a:avLst/>
          </a:prstGeom>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858" y="3871912"/>
            <a:ext cx="335765"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99337">
            <a:off x="5859170" y="3695937"/>
            <a:ext cx="335765"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506414">
            <a:off x="5525207" y="2642616"/>
            <a:ext cx="335765"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17536">
            <a:off x="5859170" y="2172385"/>
            <a:ext cx="335765"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08681">
            <a:off x="6960738" y="3695769"/>
            <a:ext cx="33147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225973" y="1752600"/>
            <a:ext cx="4329007" cy="4200653"/>
            <a:chOff x="225973" y="1752600"/>
            <a:chExt cx="4329007" cy="4200653"/>
          </a:xfrm>
        </p:grpSpPr>
        <p:pic>
          <p:nvPicPr>
            <p:cNvPr id="22" name="Pictur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973" y="1752600"/>
              <a:ext cx="4329007" cy="420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200400" y="1929384"/>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0">
                <a:solidFill>
                  <a:srgbClr val="3333CC"/>
                </a:solidFill>
              </a:endParaRPr>
            </a:p>
          </p:txBody>
        </p:sp>
        <p:sp>
          <p:nvSpPr>
            <p:cNvPr id="24" name="Rectangle 23"/>
            <p:cNvSpPr/>
            <p:nvPr/>
          </p:nvSpPr>
          <p:spPr>
            <a:xfrm>
              <a:off x="457200" y="205105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0">
                <a:solidFill>
                  <a:srgbClr val="3333CC"/>
                </a:solidFill>
              </a:endParaRPr>
            </a:p>
          </p:txBody>
        </p:sp>
        <p:sp>
          <p:nvSpPr>
            <p:cNvPr id="25" name="Rectangle 24"/>
            <p:cNvSpPr/>
            <p:nvPr/>
          </p:nvSpPr>
          <p:spPr>
            <a:xfrm>
              <a:off x="1143000" y="57150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0">
                <a:solidFill>
                  <a:srgbClr val="3333CC"/>
                </a:solidFill>
              </a:endParaRPr>
            </a:p>
          </p:txBody>
        </p:sp>
      </p:grpSp>
      <p:sp>
        <p:nvSpPr>
          <p:cNvPr id="26" name="TextBox 25"/>
          <p:cNvSpPr txBox="1"/>
          <p:nvPr/>
        </p:nvSpPr>
        <p:spPr>
          <a:xfrm>
            <a:off x="3162798" y="1752600"/>
            <a:ext cx="628698"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TBM</a:t>
            </a:r>
            <a:endParaRPr lang="en-US" sz="1600" i="0" dirty="0">
              <a:solidFill>
                <a:srgbClr val="3333CC"/>
              </a:solidFill>
              <a:latin typeface="Arial" panose="020B0604020202020204" pitchFamily="34" charset="0"/>
              <a:cs typeface="Arial" panose="020B0604020202020204" pitchFamily="34" charset="0"/>
            </a:endParaRPr>
          </a:p>
        </p:txBody>
      </p:sp>
      <p:sp>
        <p:nvSpPr>
          <p:cNvPr id="27" name="TextBox 26"/>
          <p:cNvSpPr txBox="1"/>
          <p:nvPr/>
        </p:nvSpPr>
        <p:spPr>
          <a:xfrm>
            <a:off x="488950" y="1937266"/>
            <a:ext cx="537327"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NBI</a:t>
            </a:r>
            <a:endParaRPr lang="en-US" sz="1600" i="0" dirty="0">
              <a:solidFill>
                <a:srgbClr val="3333CC"/>
              </a:solidFill>
              <a:latin typeface="Arial" panose="020B0604020202020204" pitchFamily="34" charset="0"/>
              <a:cs typeface="Arial" panose="020B0604020202020204" pitchFamily="34" charset="0"/>
            </a:endParaRPr>
          </a:p>
        </p:txBody>
      </p:sp>
      <p:sp>
        <p:nvSpPr>
          <p:cNvPr id="28" name="TextBox 27"/>
          <p:cNvSpPr txBox="1"/>
          <p:nvPr/>
        </p:nvSpPr>
        <p:spPr>
          <a:xfrm>
            <a:off x="1447800" y="5726668"/>
            <a:ext cx="652743"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MTM</a:t>
            </a:r>
            <a:endParaRPr lang="en-US" sz="1600" i="0" dirty="0">
              <a:solidFill>
                <a:srgbClr val="3333CC"/>
              </a:solidFill>
              <a:latin typeface="Arial" panose="020B0604020202020204" pitchFamily="34" charset="0"/>
              <a:cs typeface="Arial" panose="020B0604020202020204" pitchFamily="34" charset="0"/>
            </a:endParaRPr>
          </a:p>
        </p:txBody>
      </p:sp>
      <p:sp>
        <p:nvSpPr>
          <p:cNvPr id="29" name="TextBox 28"/>
          <p:cNvSpPr txBox="1"/>
          <p:nvPr/>
        </p:nvSpPr>
        <p:spPr>
          <a:xfrm>
            <a:off x="4976536" y="2178050"/>
            <a:ext cx="628698"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TBM</a:t>
            </a:r>
            <a:endParaRPr lang="en-US" sz="1600" i="0" dirty="0">
              <a:solidFill>
                <a:srgbClr val="3333CC"/>
              </a:solidFill>
              <a:latin typeface="Arial" panose="020B0604020202020204" pitchFamily="34" charset="0"/>
              <a:cs typeface="Arial" panose="020B0604020202020204" pitchFamily="34" charset="0"/>
            </a:endParaRPr>
          </a:p>
        </p:txBody>
      </p:sp>
      <p:sp>
        <p:nvSpPr>
          <p:cNvPr id="30" name="TextBox 29"/>
          <p:cNvSpPr txBox="1"/>
          <p:nvPr/>
        </p:nvSpPr>
        <p:spPr>
          <a:xfrm>
            <a:off x="7224407" y="4278868"/>
            <a:ext cx="652743"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MTM</a:t>
            </a:r>
            <a:endParaRPr lang="en-US" sz="1600" i="0" dirty="0">
              <a:solidFill>
                <a:srgbClr val="3333CC"/>
              </a:solidFill>
              <a:latin typeface="Arial" panose="020B0604020202020204" pitchFamily="34" charset="0"/>
              <a:cs typeface="Arial" panose="020B0604020202020204" pitchFamily="34" charset="0"/>
            </a:endParaRPr>
          </a:p>
        </p:txBody>
      </p:sp>
      <p:sp>
        <p:nvSpPr>
          <p:cNvPr id="31" name="TextBox 30"/>
          <p:cNvSpPr txBox="1"/>
          <p:nvPr/>
        </p:nvSpPr>
        <p:spPr>
          <a:xfrm>
            <a:off x="7352647" y="1905000"/>
            <a:ext cx="537327" cy="338554"/>
          </a:xfrm>
          <a:prstGeom prst="rect">
            <a:avLst/>
          </a:prstGeom>
          <a:noFill/>
        </p:spPr>
        <p:txBody>
          <a:bodyPr wrap="none" rtlCol="0">
            <a:spAutoFit/>
          </a:bodyPr>
          <a:lstStyle/>
          <a:p>
            <a:r>
              <a:rPr lang="en-US" sz="1600" i="0" dirty="0" smtClean="0">
                <a:solidFill>
                  <a:srgbClr val="3333CC"/>
                </a:solidFill>
                <a:latin typeface="Arial" panose="020B0604020202020204" pitchFamily="34" charset="0"/>
                <a:cs typeface="Arial" panose="020B0604020202020204" pitchFamily="34" charset="0"/>
              </a:rPr>
              <a:t>NBI</a:t>
            </a:r>
            <a:endParaRPr lang="en-US" sz="1600" i="0" dirty="0">
              <a:solidFill>
                <a:srgbClr val="3333CC"/>
              </a:solidFill>
              <a:latin typeface="Arial" panose="020B0604020202020204" pitchFamily="34" charset="0"/>
              <a:cs typeface="Arial" panose="020B0604020202020204" pitchFamily="34" charset="0"/>
            </a:endParaRPr>
          </a:p>
        </p:txBody>
      </p:sp>
      <p:sp>
        <p:nvSpPr>
          <p:cNvPr id="32" name="Content Placeholder 2"/>
          <p:cNvSpPr txBox="1">
            <a:spLocks/>
          </p:cNvSpPr>
          <p:nvPr/>
        </p:nvSpPr>
        <p:spPr bwMode="auto">
          <a:xfrm>
            <a:off x="4659005" y="4776343"/>
            <a:ext cx="4175236" cy="1589810"/>
          </a:xfrm>
          <a:prstGeom prst="rect">
            <a:avLst/>
          </a:prstGeom>
          <a:solidFill>
            <a:schemeClr val="bg1">
              <a:lumMod val="8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sz="1800" i="0" kern="0" smtClean="0">
                <a:solidFill>
                  <a:srgbClr val="FF0000"/>
                </a:solidFill>
              </a:rPr>
              <a:t>1m device cannot achieve TBR &gt; 1 even with design changes</a:t>
            </a:r>
          </a:p>
          <a:p>
            <a:pPr marL="233363" indent="-233363"/>
            <a:r>
              <a:rPr lang="en-US" sz="1800" i="0" kern="0" smtClean="0">
                <a:solidFill>
                  <a:srgbClr val="0000FF"/>
                </a:solidFill>
              </a:rPr>
              <a:t>Solution</a:t>
            </a:r>
            <a:r>
              <a:rPr lang="en-US" sz="1800" b="0" i="0" kern="0" smtClean="0">
                <a:solidFill>
                  <a:srgbClr val="000000"/>
                </a:solidFill>
              </a:rPr>
              <a:t>: purchase ~0.4-0.55kg of T/FPY from outside sources at $30-100k/g of T, costing $12-55M/FPY</a:t>
            </a:r>
            <a:endParaRPr lang="en-US" b="0" i="0" kern="0" smtClean="0">
              <a:solidFill>
                <a:srgbClr val="000000"/>
              </a:solidFill>
            </a:endParaRPr>
          </a:p>
          <a:p>
            <a:endParaRPr lang="en-US" b="0" i="0" kern="0" dirty="0">
              <a:solidFill>
                <a:srgbClr val="000000"/>
              </a:solidFill>
            </a:endParaRPr>
          </a:p>
        </p:txBody>
      </p:sp>
    </p:spTree>
    <p:extLst>
      <p:ext uri="{BB962C8B-B14F-4D97-AF65-F5344CB8AC3E}">
        <p14:creationId xmlns:p14="http://schemas.microsoft.com/office/powerpoint/2010/main" val="1226901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1</a:t>
            </a:r>
            <a:r>
              <a:rPr lang="en-US" sz="2000" dirty="0" smtClean="0"/>
              <a:t>. </a:t>
            </a:r>
            <a:r>
              <a:rPr lang="en-US" sz="1800" dirty="0" smtClean="0"/>
              <a:t>Support </a:t>
            </a:r>
            <a:r>
              <a:rPr lang="en-US" sz="1800" dirty="0"/>
              <a:t>the NSTX-U </a:t>
            </a:r>
            <a:r>
              <a:rPr lang="en-US" sz="1800" dirty="0" smtClean="0"/>
              <a:t>high </a:t>
            </a:r>
            <a:r>
              <a:rPr lang="en-US" sz="1800" dirty="0"/>
              <a:t>priority goal “Develop and utilize high-flux-expansion snowflake divertor and </a:t>
            </a:r>
            <a:r>
              <a:rPr lang="en-US" sz="1800" dirty="0">
                <a:solidFill>
                  <a:srgbClr val="FF0000"/>
                </a:solidFill>
              </a:rPr>
              <a:t>radiative detachment </a:t>
            </a:r>
            <a:r>
              <a:rPr lang="en-US" sz="1800" dirty="0"/>
              <a:t>for mitigating very high heat fluxes”</a:t>
            </a:r>
          </a:p>
        </p:txBody>
      </p:sp>
      <p:sp>
        <p:nvSpPr>
          <p:cNvPr id="3" name="Content Placeholder 2"/>
          <p:cNvSpPr>
            <a:spLocks noGrp="1"/>
          </p:cNvSpPr>
          <p:nvPr>
            <p:ph idx="1"/>
          </p:nvPr>
        </p:nvSpPr>
        <p:spPr>
          <a:xfrm>
            <a:off x="0" y="1066800"/>
            <a:ext cx="9067800" cy="5334000"/>
          </a:xfrm>
        </p:spPr>
        <p:txBody>
          <a:bodyPr/>
          <a:lstStyle/>
          <a:p>
            <a:r>
              <a:rPr lang="en-US" sz="2000" b="1" dirty="0"/>
              <a:t>R</a:t>
            </a:r>
            <a:r>
              <a:rPr lang="en-US" sz="2000" b="1" dirty="0" smtClean="0"/>
              <a:t>adiative divertor feedback control for long-pulse optimization (2015)</a:t>
            </a:r>
          </a:p>
          <a:p>
            <a:pPr lvl="1"/>
            <a:r>
              <a:rPr lang="en-US" sz="1800" dirty="0">
                <a:solidFill>
                  <a:srgbClr val="000000"/>
                </a:solidFill>
              </a:rPr>
              <a:t>Developing spectroscopic diagnostic </a:t>
            </a:r>
            <a:r>
              <a:rPr lang="en-US" sz="1800" dirty="0" smtClean="0">
                <a:solidFill>
                  <a:srgbClr val="000000"/>
                </a:solidFill>
              </a:rPr>
              <a:t>prototypes</a:t>
            </a:r>
          </a:p>
          <a:p>
            <a:pPr lvl="2"/>
            <a:r>
              <a:rPr lang="en-US" sz="1600" dirty="0" smtClean="0">
                <a:solidFill>
                  <a:srgbClr val="000000"/>
                </a:solidFill>
              </a:rPr>
              <a:t>Divertor low-Z line radiation (upgraded LLNL divertor SPRED)</a:t>
            </a:r>
          </a:p>
          <a:p>
            <a:pPr lvl="2"/>
            <a:r>
              <a:rPr lang="en-US" sz="1600" dirty="0" smtClean="0">
                <a:solidFill>
                  <a:srgbClr val="000000"/>
                </a:solidFill>
              </a:rPr>
              <a:t>High-n deuterium series emission and </a:t>
            </a:r>
            <a:r>
              <a:rPr lang="en-US" sz="1600" dirty="0" err="1" smtClean="0">
                <a:solidFill>
                  <a:srgbClr val="000000"/>
                </a:solidFill>
              </a:rPr>
              <a:t>photorecombination</a:t>
            </a:r>
            <a:r>
              <a:rPr lang="en-US" sz="1600" dirty="0" smtClean="0">
                <a:solidFill>
                  <a:srgbClr val="000000"/>
                </a:solidFill>
              </a:rPr>
              <a:t> continuum for divertor </a:t>
            </a:r>
            <a:r>
              <a:rPr lang="en-US" sz="1600" dirty="0" err="1" smtClean="0">
                <a:solidFill>
                  <a:srgbClr val="000000"/>
                </a:solidFill>
              </a:rPr>
              <a:t>T</a:t>
            </a:r>
            <a:r>
              <a:rPr lang="en-US" sz="1600" baseline="-25000" dirty="0" err="1" smtClean="0">
                <a:solidFill>
                  <a:srgbClr val="000000"/>
                </a:solidFill>
              </a:rPr>
              <a:t>e</a:t>
            </a:r>
            <a:r>
              <a:rPr lang="en-US" sz="1600" dirty="0" smtClean="0">
                <a:solidFill>
                  <a:srgbClr val="000000"/>
                </a:solidFill>
              </a:rPr>
              <a:t>, n</a:t>
            </a:r>
            <a:r>
              <a:rPr lang="en-US" sz="1600" baseline="-25000" dirty="0" smtClean="0">
                <a:solidFill>
                  <a:srgbClr val="000000"/>
                </a:solidFill>
              </a:rPr>
              <a:t>e </a:t>
            </a:r>
            <a:r>
              <a:rPr lang="en-US" sz="1600" dirty="0" smtClean="0">
                <a:solidFill>
                  <a:srgbClr val="000000"/>
                </a:solidFill>
              </a:rPr>
              <a:t>(new imaging spectrometer)</a:t>
            </a:r>
          </a:p>
          <a:p>
            <a:pPr lvl="2"/>
            <a:r>
              <a:rPr lang="en-US" sz="1600" dirty="0" smtClean="0">
                <a:solidFill>
                  <a:srgbClr val="000000"/>
                </a:solidFill>
              </a:rPr>
              <a:t>Impurity radiation front dynamics (new divertor filtered camera)</a:t>
            </a:r>
          </a:p>
          <a:p>
            <a:pPr lvl="1"/>
            <a:r>
              <a:rPr lang="en-US" sz="1800" dirty="0" smtClean="0">
                <a:solidFill>
                  <a:srgbClr val="000000"/>
                </a:solidFill>
              </a:rPr>
              <a:t>HTPD 2012 and 2014 presentations, two RSI papers (V. A. Soukhanovskii)</a:t>
            </a:r>
          </a:p>
          <a:p>
            <a:r>
              <a:rPr lang="en-US" sz="2000" b="1" dirty="0" smtClean="0">
                <a:solidFill>
                  <a:srgbClr val="000000"/>
                </a:solidFill>
              </a:rPr>
              <a:t>DIII</a:t>
            </a:r>
            <a:r>
              <a:rPr lang="en-US" sz="2000" b="1" dirty="0">
                <a:solidFill>
                  <a:srgbClr val="000000"/>
                </a:solidFill>
              </a:rPr>
              <a:t>-D Divertor Thomson </a:t>
            </a:r>
            <a:r>
              <a:rPr lang="en-US" sz="2000" b="1" dirty="0" smtClean="0">
                <a:solidFill>
                  <a:srgbClr val="000000"/>
                </a:solidFill>
              </a:rPr>
              <a:t>Scattering </a:t>
            </a:r>
            <a:r>
              <a:rPr lang="en-US" sz="2000" b="1" dirty="0">
                <a:solidFill>
                  <a:srgbClr val="000000"/>
                </a:solidFill>
              </a:rPr>
              <a:t>operation and </a:t>
            </a:r>
            <a:r>
              <a:rPr lang="en-US" sz="2000" b="1" dirty="0" smtClean="0">
                <a:solidFill>
                  <a:srgbClr val="000000"/>
                </a:solidFill>
              </a:rPr>
              <a:t>analysis (2012-2015)</a:t>
            </a:r>
          </a:p>
          <a:p>
            <a:pPr lvl="1"/>
            <a:r>
              <a:rPr lang="en-US" sz="1600" dirty="0" smtClean="0">
                <a:solidFill>
                  <a:srgbClr val="000000"/>
                </a:solidFill>
              </a:rPr>
              <a:t>Unique </a:t>
            </a:r>
            <a:r>
              <a:rPr lang="en-US" sz="1600" dirty="0" err="1" smtClean="0">
                <a:solidFill>
                  <a:srgbClr val="000000"/>
                </a:solidFill>
              </a:rPr>
              <a:t>T</a:t>
            </a:r>
            <a:r>
              <a:rPr lang="en-US" sz="1600" baseline="-25000" dirty="0" err="1" smtClean="0">
                <a:solidFill>
                  <a:srgbClr val="000000"/>
                </a:solidFill>
              </a:rPr>
              <a:t>e</a:t>
            </a:r>
            <a:r>
              <a:rPr lang="en-US" sz="1600" dirty="0" smtClean="0">
                <a:solidFill>
                  <a:srgbClr val="000000"/>
                </a:solidFill>
              </a:rPr>
              <a:t>&lt;1 </a:t>
            </a:r>
            <a:r>
              <a:rPr lang="en-US" sz="1600" dirty="0" err="1" smtClean="0">
                <a:solidFill>
                  <a:srgbClr val="000000"/>
                </a:solidFill>
              </a:rPr>
              <a:t>eV</a:t>
            </a:r>
            <a:r>
              <a:rPr lang="en-US" sz="1600" dirty="0" smtClean="0">
                <a:solidFill>
                  <a:srgbClr val="000000"/>
                </a:solidFill>
              </a:rPr>
              <a:t> measurements, detachment front dynamics for model validation</a:t>
            </a:r>
          </a:p>
          <a:p>
            <a:pPr lvl="2"/>
            <a:r>
              <a:rPr lang="en-US" sz="1400" dirty="0" smtClean="0">
                <a:solidFill>
                  <a:srgbClr val="000000"/>
                </a:solidFill>
              </a:rPr>
              <a:t>PSI 2014 oral talk (A. G. McLean)</a:t>
            </a:r>
          </a:p>
          <a:p>
            <a:pPr lvl="1"/>
            <a:r>
              <a:rPr lang="en-US" sz="1600" dirty="0" smtClean="0">
                <a:solidFill>
                  <a:srgbClr val="000000"/>
                </a:solidFill>
              </a:rPr>
              <a:t>New divertor near-infrared spectrometer (2014-2015)</a:t>
            </a:r>
            <a:endParaRPr lang="en-US" sz="1600" dirty="0">
              <a:solidFill>
                <a:srgbClr val="000000"/>
              </a:solidFill>
            </a:endParaRPr>
          </a:p>
          <a:p>
            <a:r>
              <a:rPr lang="en-US" sz="2000" b="1" dirty="0" smtClean="0"/>
              <a:t>Conceptual </a:t>
            </a:r>
            <a:r>
              <a:rPr lang="en-US" sz="2000" b="1" dirty="0"/>
              <a:t>design of </a:t>
            </a:r>
            <a:r>
              <a:rPr lang="en-US" sz="2000" b="1" dirty="0" smtClean="0"/>
              <a:t>Divertor </a:t>
            </a:r>
            <a:r>
              <a:rPr lang="en-US" sz="2000" b="1" dirty="0"/>
              <a:t>Thomson </a:t>
            </a:r>
            <a:r>
              <a:rPr lang="en-US" sz="2000" b="1" dirty="0" smtClean="0"/>
              <a:t>Scattering for NSTX-U</a:t>
            </a:r>
            <a:endParaRPr lang="en-US" sz="2000" b="1" dirty="0"/>
          </a:p>
          <a:p>
            <a:pPr lvl="1"/>
            <a:r>
              <a:rPr lang="en-US" sz="1600" dirty="0" smtClean="0">
                <a:solidFill>
                  <a:srgbClr val="000000"/>
                </a:solidFill>
              </a:rPr>
              <a:t>Two HTPD </a:t>
            </a:r>
            <a:r>
              <a:rPr lang="en-US" sz="1600" dirty="0">
                <a:solidFill>
                  <a:srgbClr val="000000"/>
                </a:solidFill>
              </a:rPr>
              <a:t>2014 </a:t>
            </a:r>
            <a:r>
              <a:rPr lang="en-US" sz="1600" dirty="0" smtClean="0">
                <a:solidFill>
                  <a:srgbClr val="000000"/>
                </a:solidFill>
              </a:rPr>
              <a:t>presentations, two RSI papers (A. G. McLean, V. A. Soukhanovskii)</a:t>
            </a:r>
            <a:endParaRPr lang="en-US" sz="1600" dirty="0">
              <a:solidFill>
                <a:srgbClr val="000000"/>
              </a:solidFill>
            </a:endParaRPr>
          </a:p>
          <a:p>
            <a:r>
              <a:rPr lang="en-US" sz="2000" b="1" dirty="0"/>
              <a:t>On-going work and near-</a:t>
            </a:r>
            <a:r>
              <a:rPr lang="en-US" sz="2000" b="1" dirty="0" smtClean="0"/>
              <a:t>term plans</a:t>
            </a:r>
          </a:p>
          <a:p>
            <a:pPr lvl="1"/>
            <a:r>
              <a:rPr lang="en-US" sz="1800" dirty="0" smtClean="0">
                <a:solidFill>
                  <a:srgbClr val="000000"/>
                </a:solidFill>
              </a:rPr>
              <a:t>Install and commission radiative divertor control diagnostics on NSTX-U</a:t>
            </a:r>
          </a:p>
          <a:p>
            <a:pPr lvl="1"/>
            <a:r>
              <a:rPr lang="en-US" sz="1800" dirty="0" smtClean="0">
                <a:solidFill>
                  <a:srgbClr val="000000"/>
                </a:solidFill>
              </a:rPr>
              <a:t>Initial radiative divertor experiments (2015-</a:t>
            </a:r>
            <a:r>
              <a:rPr lang="en-US" sz="1800" dirty="0">
                <a:solidFill>
                  <a:srgbClr val="000000"/>
                </a:solidFill>
              </a:rPr>
              <a:t>2016, NSTX-U R(16-1</a:t>
            </a:r>
            <a:r>
              <a:rPr lang="en-US" sz="1800" dirty="0" smtClean="0">
                <a:solidFill>
                  <a:srgbClr val="000000"/>
                </a:solidFill>
              </a:rPr>
              <a:t>))</a:t>
            </a:r>
          </a:p>
          <a:p>
            <a:pPr lvl="1"/>
            <a:r>
              <a:rPr lang="en-US" sz="1800" dirty="0" smtClean="0">
                <a:solidFill>
                  <a:srgbClr val="000000"/>
                </a:solidFill>
              </a:rPr>
              <a:t>Finalize design </a:t>
            </a:r>
            <a:r>
              <a:rPr lang="en-US" sz="1800" dirty="0">
                <a:solidFill>
                  <a:srgbClr val="000000"/>
                </a:solidFill>
              </a:rPr>
              <a:t>of </a:t>
            </a:r>
            <a:r>
              <a:rPr lang="en-US" sz="1800" dirty="0" smtClean="0">
                <a:solidFill>
                  <a:srgbClr val="000000"/>
                </a:solidFill>
              </a:rPr>
              <a:t>Divertor </a:t>
            </a:r>
            <a:r>
              <a:rPr lang="en-US" sz="1800" dirty="0">
                <a:solidFill>
                  <a:srgbClr val="000000"/>
                </a:solidFill>
              </a:rPr>
              <a:t>Thomson </a:t>
            </a:r>
            <a:r>
              <a:rPr lang="en-US" sz="1800" dirty="0" smtClean="0">
                <a:solidFill>
                  <a:srgbClr val="000000"/>
                </a:solidFill>
              </a:rPr>
              <a:t>Scattering diagnostic for NSTX-U proposal</a:t>
            </a:r>
          </a:p>
        </p:txBody>
      </p:sp>
      <p:sp>
        <p:nvSpPr>
          <p:cNvPr id="4" name="Slide Number Placeholder 3"/>
          <p:cNvSpPr>
            <a:spLocks noGrp="1"/>
          </p:cNvSpPr>
          <p:nvPr>
            <p:ph type="sldNum" sz="quarter" idx="4294967295"/>
          </p:nvPr>
        </p:nvSpPr>
        <p:spPr>
          <a:xfrm>
            <a:off x="8382000" y="6629400"/>
            <a:ext cx="762000" cy="152400"/>
          </a:xfrm>
          <a:prstGeom prst="rect">
            <a:avLst/>
          </a:prstGeom>
        </p:spPr>
        <p:txBody>
          <a:bodyPr/>
          <a:lstStyle/>
          <a:p>
            <a:pPr>
              <a:defRPr/>
            </a:pPr>
            <a:fld id="{AFE9D361-F75F-4FBB-8BD2-938629B6E822}" type="slidenum">
              <a:rPr lang="en-US" smtClean="0">
                <a:solidFill>
                  <a:srgbClr val="3333CC"/>
                </a:solidFill>
              </a:rPr>
              <a:pPr>
                <a:defRPr/>
              </a:pPr>
              <a:t>9</a:t>
            </a:fld>
            <a:endParaRPr lang="en-US" dirty="0" smtClean="0">
              <a:solidFill>
                <a:srgbClr val="3333CC"/>
              </a:solidFill>
            </a:endParaRPr>
          </a:p>
        </p:txBody>
      </p:sp>
      <p:sp>
        <p:nvSpPr>
          <p:cNvPr id="5" name="Rectangle 4"/>
          <p:cNvSpPr/>
          <p:nvPr/>
        </p:nvSpPr>
        <p:spPr>
          <a:xfrm>
            <a:off x="8361161" y="5791200"/>
            <a:ext cx="762000" cy="338554"/>
          </a:xfrm>
          <a:prstGeom prst="rect">
            <a:avLst/>
          </a:prstGeom>
          <a:solidFill>
            <a:srgbClr val="FFFF00"/>
          </a:solidFill>
        </p:spPr>
        <p:txBody>
          <a:bodyPr wrap="square">
            <a:spAutoFit/>
          </a:bodyPr>
          <a:lstStyle/>
          <a:p>
            <a:r>
              <a:rPr lang="en-US" sz="1600" i="0" dirty="0" smtClean="0">
                <a:solidFill>
                  <a:srgbClr val="000000"/>
                </a:solidFill>
                <a:latin typeface="Helvetica" pitchFamily="-84" charset="0"/>
                <a:cs typeface="Arial" pitchFamily="34" charset="0"/>
              </a:rPr>
              <a:t>ECRP</a:t>
            </a:r>
            <a:endParaRPr lang="en-US" sz="1600" i="0" dirty="0">
              <a:solidFill>
                <a:srgbClr val="000000"/>
              </a:solidFill>
              <a:latin typeface="Helvetica" pitchFamily="-84" charset="0"/>
              <a:cs typeface="Arial" pitchFamily="34" charset="0"/>
            </a:endParaRPr>
          </a:p>
        </p:txBody>
      </p:sp>
    </p:spTree>
    <p:extLst>
      <p:ext uri="{BB962C8B-B14F-4D97-AF65-F5344CB8AC3E}">
        <p14:creationId xmlns:p14="http://schemas.microsoft.com/office/powerpoint/2010/main" val="36609957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FNSF center-stack can build upon NSTX-U design </a:t>
            </a:r>
            <a:br>
              <a:rPr lang="en-US" sz="2800" dirty="0" smtClean="0"/>
            </a:br>
            <a:r>
              <a:rPr lang="en-US" sz="2800" dirty="0" smtClean="0"/>
              <a:t>and incorporate NSTX stability results</a:t>
            </a:r>
            <a:endParaRPr lang="en-US" sz="2800" dirty="0"/>
          </a:p>
        </p:txBody>
      </p:sp>
      <p:sp>
        <p:nvSpPr>
          <p:cNvPr id="3" name="Content Placeholder 2"/>
          <p:cNvSpPr>
            <a:spLocks noGrp="1"/>
          </p:cNvSpPr>
          <p:nvPr>
            <p:ph idx="1"/>
          </p:nvPr>
        </p:nvSpPr>
        <p:spPr>
          <a:xfrm>
            <a:off x="76200" y="4876800"/>
            <a:ext cx="9067800" cy="1676400"/>
          </a:xfrm>
        </p:spPr>
        <p:txBody>
          <a:bodyPr/>
          <a:lstStyle/>
          <a:p>
            <a:pPr marL="114300" indent="-114300"/>
            <a:r>
              <a:rPr lang="en-US" sz="2000" b="1" dirty="0" smtClean="0"/>
              <a:t>Like NSTX-U, use TF wedge segments (but brazed/pressed-fit together)</a:t>
            </a:r>
          </a:p>
          <a:p>
            <a:pPr marL="342900" lvl="1" indent="-168275"/>
            <a:r>
              <a:rPr lang="en-US" sz="1800" dirty="0" smtClean="0"/>
              <a:t>Coolant paths: gun-drilled holes or grooves in side of wedges + welded tube</a:t>
            </a:r>
          </a:p>
          <a:p>
            <a:pPr marL="114300" indent="-114300"/>
            <a:r>
              <a:rPr lang="en-US" sz="2000" b="1" dirty="0" smtClean="0"/>
              <a:t>Bitter-plate </a:t>
            </a:r>
            <a:r>
              <a:rPr lang="en-US" sz="2000" b="1" dirty="0" err="1" smtClean="0"/>
              <a:t>divertor</a:t>
            </a:r>
            <a:r>
              <a:rPr lang="en-US" sz="2000" b="1" dirty="0" smtClean="0"/>
              <a:t> PF magnets in ends of TF achieve high </a:t>
            </a:r>
            <a:r>
              <a:rPr lang="en-US" sz="2000" b="1" dirty="0" err="1" smtClean="0"/>
              <a:t>triangularity</a:t>
            </a:r>
            <a:endParaRPr lang="en-US" sz="2000" b="1" dirty="0" smtClean="0"/>
          </a:p>
          <a:p>
            <a:pPr marL="342900" lvl="1" indent="-168275"/>
            <a:r>
              <a:rPr lang="en-US" sz="1800" b="1" dirty="0" smtClean="0"/>
              <a:t>NSTX data:  </a:t>
            </a:r>
            <a:r>
              <a:rPr lang="en-US" sz="1800" dirty="0" smtClean="0"/>
              <a:t>High </a:t>
            </a:r>
            <a:r>
              <a:rPr lang="en-US" sz="1800" dirty="0" smtClean="0">
                <a:latin typeface="Symbol" pitchFamily="18" charset="2"/>
              </a:rPr>
              <a:t>d</a:t>
            </a:r>
            <a:r>
              <a:rPr lang="en-US" sz="1800" dirty="0" smtClean="0"/>
              <a:t> &gt; 0.55 and shaping S </a:t>
            </a:r>
            <a:r>
              <a:rPr lang="en-US" sz="1800" dirty="0" smtClean="0">
                <a:latin typeface="Symbol" pitchFamily="18" charset="2"/>
              </a:rPr>
              <a:t></a:t>
            </a:r>
            <a:r>
              <a:rPr lang="en-US" sz="1800" dirty="0" smtClean="0"/>
              <a:t> q</a:t>
            </a:r>
            <a:r>
              <a:rPr lang="en-US" sz="1800" baseline="-25000" dirty="0" smtClean="0"/>
              <a:t>95</a:t>
            </a:r>
            <a:r>
              <a:rPr lang="en-US" sz="1800" dirty="0" smtClean="0"/>
              <a:t>I</a:t>
            </a:r>
            <a:r>
              <a:rPr lang="en-US" sz="1800" baseline="-25000" dirty="0" smtClean="0"/>
              <a:t>P</a:t>
            </a:r>
            <a:r>
              <a:rPr lang="en-US" sz="1800" dirty="0" smtClean="0"/>
              <a:t>/</a:t>
            </a:r>
            <a:r>
              <a:rPr lang="en-US" sz="1800" dirty="0" err="1" smtClean="0"/>
              <a:t>aB</a:t>
            </a:r>
            <a:r>
              <a:rPr lang="en-US" sz="1800" baseline="-25000" dirty="0" err="1" smtClean="0"/>
              <a:t>T</a:t>
            </a:r>
            <a:r>
              <a:rPr lang="en-US" sz="1800" dirty="0" smtClean="0"/>
              <a:t> &gt; 25 minimizes </a:t>
            </a:r>
            <a:r>
              <a:rPr lang="en-US" sz="1800" dirty="0" err="1" smtClean="0"/>
              <a:t>disruptivity</a:t>
            </a:r>
            <a:endParaRPr lang="en-US" sz="1800" dirty="0" smtClean="0"/>
          </a:p>
          <a:p>
            <a:pPr marL="342900" lvl="1" indent="-168275"/>
            <a:r>
              <a:rPr lang="en-US" sz="1800" dirty="0" err="1" smtClean="0"/>
              <a:t>Neutronics</a:t>
            </a:r>
            <a:r>
              <a:rPr lang="en-US" sz="1800" dirty="0" smtClean="0"/>
              <a:t>:  </a:t>
            </a:r>
            <a:r>
              <a:rPr lang="en-US" sz="1800" dirty="0" err="1" smtClean="0"/>
              <a:t>MgO</a:t>
            </a:r>
            <a:r>
              <a:rPr lang="en-US" sz="1800" dirty="0" smtClean="0"/>
              <a:t> insulation can withstand lifetime (6 FPY) radiation dose</a:t>
            </a:r>
          </a:p>
          <a:p>
            <a:endParaRPr lang="en-US" dirty="0"/>
          </a:p>
        </p:txBody>
      </p:sp>
      <p:sp>
        <p:nvSpPr>
          <p:cNvPr id="4" name="Slide Number Placeholder 3"/>
          <p:cNvSpPr>
            <a:spLocks noGrp="1"/>
          </p:cNvSpPr>
          <p:nvPr>
            <p:ph type="sldNum" sz="quarter" idx="10"/>
          </p:nvPr>
        </p:nvSpPr>
        <p:spPr/>
        <p:txBody>
          <a:bodyPr/>
          <a:lstStyle/>
          <a:p>
            <a:pPr>
              <a:defRPr/>
            </a:pPr>
            <a:fld id="{23F6138E-F839-4DBF-BB53-E95B5537780E}" type="slidenum">
              <a:rPr lang="en-US" smtClean="0">
                <a:solidFill>
                  <a:srgbClr val="3333CC"/>
                </a:solidFill>
              </a:rPr>
              <a:pPr>
                <a:defRPr/>
              </a:pPr>
              <a:t>90</a:t>
            </a:fld>
            <a:endParaRPr lang="en-US">
              <a:solidFill>
                <a:srgbClr val="3333CC"/>
              </a:solidFill>
            </a:endParaRPr>
          </a:p>
        </p:txBody>
      </p:sp>
      <p:pic>
        <p:nvPicPr>
          <p:cNvPr id="5" name="Picture 7"/>
          <p:cNvPicPr>
            <a:picLocks noChangeAspect="1" noChangeArrowheads="1"/>
          </p:cNvPicPr>
          <p:nvPr/>
        </p:nvPicPr>
        <p:blipFill>
          <a:blip r:embed="rId2" cstate="print"/>
          <a:srcRect l="27341" t="25552" r="38132" b="2837"/>
          <a:stretch>
            <a:fillRect/>
          </a:stretch>
        </p:blipFill>
        <p:spPr bwMode="auto">
          <a:xfrm>
            <a:off x="6043981" y="1143000"/>
            <a:ext cx="2490419" cy="3657600"/>
          </a:xfrm>
          <a:prstGeom prst="rect">
            <a:avLst/>
          </a:prstGeom>
          <a:noFill/>
          <a:ln w="9525">
            <a:noFill/>
            <a:miter lim="800000"/>
            <a:headEnd/>
            <a:tailEnd/>
          </a:ln>
        </p:spPr>
      </p:pic>
      <p:pic>
        <p:nvPicPr>
          <p:cNvPr id="6" name="Picture 10"/>
          <p:cNvPicPr>
            <a:picLocks noChangeAspect="1" noChangeArrowheads="1"/>
          </p:cNvPicPr>
          <p:nvPr/>
        </p:nvPicPr>
        <p:blipFill>
          <a:blip r:embed="rId3" cstate="print"/>
          <a:srcRect l="47131" t="21538" r="32668" b="9744"/>
          <a:stretch>
            <a:fillRect/>
          </a:stretch>
        </p:blipFill>
        <p:spPr bwMode="auto">
          <a:xfrm>
            <a:off x="3770845" y="1035685"/>
            <a:ext cx="1563288" cy="3764915"/>
          </a:xfrm>
          <a:prstGeom prst="rect">
            <a:avLst/>
          </a:prstGeom>
          <a:noFill/>
          <a:ln w="9525">
            <a:noFill/>
            <a:miter lim="800000"/>
            <a:headEnd/>
            <a:tailEnd/>
          </a:ln>
        </p:spPr>
      </p:pic>
      <p:sp>
        <p:nvSpPr>
          <p:cNvPr id="7" name="Right Arrow 6"/>
          <p:cNvSpPr/>
          <p:nvPr/>
        </p:nvSpPr>
        <p:spPr bwMode="auto">
          <a:xfrm rot="2145919">
            <a:off x="4448297" y="2412181"/>
            <a:ext cx="2834701" cy="209702"/>
          </a:xfrm>
          <a:prstGeom prst="rightArrow">
            <a:avLst/>
          </a:prstGeom>
          <a:solidFill>
            <a:srgbClr val="FFFF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pic>
        <p:nvPicPr>
          <p:cNvPr id="8" name="Picture 2"/>
          <p:cNvPicPr>
            <a:picLocks noChangeAspect="1" noChangeArrowheads="1"/>
          </p:cNvPicPr>
          <p:nvPr/>
        </p:nvPicPr>
        <p:blipFill>
          <a:blip r:embed="rId4" cstate="print"/>
          <a:srcRect l="30673" t="21538" r="49876" b="5641"/>
          <a:stretch>
            <a:fillRect/>
          </a:stretch>
        </p:blipFill>
        <p:spPr bwMode="auto">
          <a:xfrm>
            <a:off x="986465" y="1066800"/>
            <a:ext cx="1488980" cy="3733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43781" t="16467" r="44279" b="10463"/>
          <a:stretch>
            <a:fillRect/>
          </a:stretch>
        </p:blipFill>
        <p:spPr bwMode="auto">
          <a:xfrm>
            <a:off x="457200" y="1371600"/>
            <a:ext cx="570445" cy="31115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l="26186" t="20512" r="55859" b="2563"/>
          <a:stretch>
            <a:fillRect/>
          </a:stretch>
        </p:blipFill>
        <p:spPr bwMode="auto">
          <a:xfrm>
            <a:off x="2475445" y="1219200"/>
            <a:ext cx="1195622" cy="3429000"/>
          </a:xfrm>
          <a:prstGeom prst="rect">
            <a:avLst/>
          </a:prstGeom>
          <a:noFill/>
          <a:ln w="9525">
            <a:noFill/>
            <a:miter lim="800000"/>
            <a:headEnd/>
            <a:tailEnd/>
          </a:ln>
        </p:spPr>
      </p:pic>
      <p:sp>
        <p:nvSpPr>
          <p:cNvPr id="11" name="Right Arrow 10"/>
          <p:cNvSpPr/>
          <p:nvPr/>
        </p:nvSpPr>
        <p:spPr bwMode="auto">
          <a:xfrm>
            <a:off x="875245" y="2667000"/>
            <a:ext cx="457200" cy="323599"/>
          </a:xfrm>
          <a:prstGeom prst="rightArrow">
            <a:avLst/>
          </a:prstGeom>
          <a:solidFill>
            <a:srgbClr val="FFFF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12" name="Right Arrow 11"/>
          <p:cNvSpPr/>
          <p:nvPr/>
        </p:nvSpPr>
        <p:spPr bwMode="auto">
          <a:xfrm>
            <a:off x="2246845" y="2667000"/>
            <a:ext cx="457200" cy="323599"/>
          </a:xfrm>
          <a:prstGeom prst="rightArrow">
            <a:avLst/>
          </a:prstGeom>
          <a:solidFill>
            <a:srgbClr val="FFFF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
        <p:nvSpPr>
          <p:cNvPr id="13" name="Right Arrow 12"/>
          <p:cNvSpPr/>
          <p:nvPr/>
        </p:nvSpPr>
        <p:spPr bwMode="auto">
          <a:xfrm>
            <a:off x="3618445" y="2667000"/>
            <a:ext cx="457200" cy="323599"/>
          </a:xfrm>
          <a:prstGeom prst="rightArrow">
            <a:avLst/>
          </a:prstGeom>
          <a:solidFill>
            <a:srgbClr val="FFFF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spTree>
    <p:extLst>
      <p:ext uri="{BB962C8B-B14F-4D97-AF65-F5344CB8AC3E}">
        <p14:creationId xmlns:p14="http://schemas.microsoft.com/office/powerpoint/2010/main" val="28605365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noChangeArrowheads="1"/>
          </p:cNvPicPr>
          <p:nvPr/>
        </p:nvPicPr>
        <p:blipFill>
          <a:blip r:embed="rId2" cstate="print"/>
          <a:srcRect l="28500" t="20583" r="27250" b="4288"/>
          <a:stretch>
            <a:fillRect/>
          </a:stretch>
        </p:blipFill>
        <p:spPr bwMode="auto">
          <a:xfrm>
            <a:off x="304800" y="1066800"/>
            <a:ext cx="2463452" cy="304800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l="32918" t="24615" r="39401" b="8718"/>
          <a:stretch>
            <a:fillRect/>
          </a:stretch>
        </p:blipFill>
        <p:spPr bwMode="auto">
          <a:xfrm>
            <a:off x="2514600" y="2590800"/>
            <a:ext cx="2319506" cy="399197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l="34826" t="30875" r="18408" b="28988"/>
          <a:stretch>
            <a:fillRect/>
          </a:stretch>
        </p:blipFill>
        <p:spPr bwMode="auto">
          <a:xfrm>
            <a:off x="5257800" y="1295400"/>
            <a:ext cx="2570264" cy="2089414"/>
          </a:xfrm>
          <a:prstGeom prst="rect">
            <a:avLst/>
          </a:prstGeom>
          <a:noFill/>
          <a:ln w="9525">
            <a:noFill/>
            <a:miter lim="800000"/>
            <a:headEnd/>
            <a:tailEnd/>
          </a:ln>
        </p:spPr>
      </p:pic>
      <p:cxnSp>
        <p:nvCxnSpPr>
          <p:cNvPr id="4" name="Straight Arrow Connector 3"/>
          <p:cNvCxnSpPr/>
          <p:nvPr/>
        </p:nvCxnSpPr>
        <p:spPr>
          <a:xfrm flipV="1">
            <a:off x="4267200" y="2971800"/>
            <a:ext cx="1692613" cy="5334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5" cstate="print"/>
          <a:srcRect l="31841" t="27787" r="22388" b="31046"/>
          <a:stretch>
            <a:fillRect/>
          </a:stretch>
        </p:blipFill>
        <p:spPr bwMode="auto">
          <a:xfrm>
            <a:off x="6629400" y="3505200"/>
            <a:ext cx="2306969" cy="1965278"/>
          </a:xfrm>
          <a:prstGeom prst="rect">
            <a:avLst/>
          </a:prstGeom>
          <a:noFill/>
          <a:ln w="9525">
            <a:noFill/>
            <a:miter lim="800000"/>
            <a:headEnd/>
            <a:tailEnd/>
          </a:ln>
        </p:spPr>
      </p:pic>
      <p:sp>
        <p:nvSpPr>
          <p:cNvPr id="14" name="TextBox 3"/>
          <p:cNvSpPr txBox="1">
            <a:spLocks noChangeArrowheads="1"/>
          </p:cNvSpPr>
          <p:nvPr/>
        </p:nvSpPr>
        <p:spPr bwMode="auto">
          <a:xfrm>
            <a:off x="5257800" y="5105400"/>
            <a:ext cx="1143000" cy="584775"/>
          </a:xfrm>
          <a:prstGeom prst="rect">
            <a:avLst/>
          </a:prstGeom>
          <a:noFill/>
          <a:ln w="9525">
            <a:noFill/>
            <a:miter lim="800000"/>
            <a:headEnd/>
            <a:tailEnd/>
          </a:ln>
        </p:spPr>
        <p:txBody>
          <a:bodyPr wrap="square">
            <a:spAutoFit/>
          </a:bodyPr>
          <a:lstStyle/>
          <a:p>
            <a:pPr algn="ctr"/>
            <a:r>
              <a:rPr lang="en-US" sz="1600" dirty="0" smtClean="0"/>
              <a:t>Glidcop plates </a:t>
            </a:r>
            <a:endParaRPr lang="en-US" sz="1600" dirty="0"/>
          </a:p>
        </p:txBody>
      </p:sp>
      <p:sp>
        <p:nvSpPr>
          <p:cNvPr id="15" name="TextBox 4"/>
          <p:cNvSpPr txBox="1">
            <a:spLocks noChangeArrowheads="1"/>
          </p:cNvSpPr>
          <p:nvPr/>
        </p:nvSpPr>
        <p:spPr bwMode="auto">
          <a:xfrm>
            <a:off x="4958945" y="4343400"/>
            <a:ext cx="1441855" cy="338554"/>
          </a:xfrm>
          <a:prstGeom prst="rect">
            <a:avLst/>
          </a:prstGeom>
          <a:noFill/>
          <a:ln w="9525">
            <a:noFill/>
            <a:miter lim="800000"/>
            <a:headEnd/>
            <a:tailEnd/>
          </a:ln>
        </p:spPr>
        <p:txBody>
          <a:bodyPr wrap="square">
            <a:spAutoFit/>
          </a:bodyPr>
          <a:lstStyle/>
          <a:p>
            <a:pPr algn="r"/>
            <a:r>
              <a:rPr lang="en-US" sz="1600" dirty="0" smtClean="0"/>
              <a:t>Insulator </a:t>
            </a:r>
            <a:endParaRPr lang="en-US" sz="1600" dirty="0"/>
          </a:p>
        </p:txBody>
      </p:sp>
      <p:cxnSp>
        <p:nvCxnSpPr>
          <p:cNvPr id="16" name="Straight Arrow Connector 15"/>
          <p:cNvCxnSpPr/>
          <p:nvPr/>
        </p:nvCxnSpPr>
        <p:spPr>
          <a:xfrm flipV="1">
            <a:off x="6400800" y="4267200"/>
            <a:ext cx="533400" cy="2286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5181600"/>
            <a:ext cx="990600" cy="33664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0" y="228600"/>
            <a:ext cx="9144000" cy="523220"/>
          </a:xfrm>
          <a:prstGeom prst="rect">
            <a:avLst/>
          </a:prstGeom>
          <a:noFill/>
        </p:spPr>
        <p:txBody>
          <a:bodyPr wrap="square" rtlCol="0" anchor="ctr">
            <a:spAutoFit/>
          </a:bodyPr>
          <a:lstStyle/>
          <a:p>
            <a:pPr algn="ctr"/>
            <a:r>
              <a:rPr lang="en-US" sz="2800" i="0" dirty="0" smtClean="0"/>
              <a:t>Bitter coil insert for </a:t>
            </a:r>
            <a:r>
              <a:rPr lang="en-US" sz="2800" i="0" dirty="0" err="1" smtClean="0"/>
              <a:t>divertor</a:t>
            </a:r>
            <a:r>
              <a:rPr lang="en-US" sz="2800" i="0" dirty="0" smtClean="0"/>
              <a:t> coils in ends of TF</a:t>
            </a:r>
            <a:endParaRPr lang="en-US" sz="2800" i="0" dirty="0"/>
          </a:p>
        </p:txBody>
      </p:sp>
      <p:cxnSp>
        <p:nvCxnSpPr>
          <p:cNvPr id="29" name="Straight Arrow Connector 28"/>
          <p:cNvCxnSpPr/>
          <p:nvPr/>
        </p:nvCxnSpPr>
        <p:spPr>
          <a:xfrm>
            <a:off x="1524000" y="3124200"/>
            <a:ext cx="1066800" cy="7620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3"/>
          <p:cNvSpPr>
            <a:spLocks noGrp="1"/>
          </p:cNvSpPr>
          <p:nvPr>
            <p:ph type="sldNum" sz="quarter" idx="10"/>
          </p:nvPr>
        </p:nvSpPr>
        <p:spPr>
          <a:xfrm>
            <a:off x="8382000" y="6629400"/>
            <a:ext cx="762000" cy="152400"/>
          </a:xfrm>
        </p:spPr>
        <p:txBody>
          <a:bodyPr anchor="ctr"/>
          <a:lstStyle/>
          <a:p>
            <a:pPr algn="r">
              <a:defRPr/>
            </a:pPr>
            <a:fld id="{23F6138E-F839-4DBF-BB53-E95B5537780E}" type="slidenum">
              <a:rPr lang="en-US" sz="900" i="0" smtClean="0">
                <a:solidFill>
                  <a:srgbClr val="3333CC"/>
                </a:solidFill>
              </a:rPr>
              <a:pPr algn="r">
                <a:defRPr/>
              </a:pPr>
              <a:t>91</a:t>
            </a:fld>
            <a:endParaRPr lang="en-US" sz="900" i="0">
              <a:solidFill>
                <a:srgbClr val="3333CC"/>
              </a:solidFill>
            </a:endParaRPr>
          </a:p>
        </p:txBody>
      </p:sp>
    </p:spTree>
    <p:extLst>
      <p:ext uri="{BB962C8B-B14F-4D97-AF65-F5344CB8AC3E}">
        <p14:creationId xmlns:p14="http://schemas.microsoft.com/office/powerpoint/2010/main" val="13862709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914400"/>
          </a:xfrm>
        </p:spPr>
        <p:txBody>
          <a:bodyPr/>
          <a:lstStyle/>
          <a:p>
            <a:r>
              <a:rPr lang="en-US" sz="2800" dirty="0" err="1" smtClean="0"/>
              <a:t>MgO</a:t>
            </a:r>
            <a:r>
              <a:rPr lang="en-US" sz="2800" dirty="0" smtClean="0"/>
              <a:t> insulation appears to have good </a:t>
            </a:r>
            <a:br>
              <a:rPr lang="en-US" sz="2800" dirty="0" smtClean="0"/>
            </a:br>
            <a:r>
              <a:rPr lang="en-US" sz="2800" dirty="0" smtClean="0"/>
              <a:t>radiation resistance for </a:t>
            </a:r>
            <a:r>
              <a:rPr lang="en-US" sz="2800" dirty="0" err="1" smtClean="0"/>
              <a:t>divertor</a:t>
            </a:r>
            <a:r>
              <a:rPr lang="en-US" sz="2800" dirty="0" smtClean="0"/>
              <a:t> PF coils</a:t>
            </a:r>
          </a:p>
        </p:txBody>
      </p:sp>
      <p:pic>
        <p:nvPicPr>
          <p:cNvPr id="6150" name="Picture 2"/>
          <p:cNvPicPr>
            <a:picLocks noChangeAspect="1" noChangeArrowheads="1"/>
          </p:cNvPicPr>
          <p:nvPr/>
        </p:nvPicPr>
        <p:blipFill>
          <a:blip r:embed="rId2" cstate="print"/>
          <a:srcRect/>
          <a:stretch>
            <a:fillRect/>
          </a:stretch>
        </p:blipFill>
        <p:spPr bwMode="auto">
          <a:xfrm>
            <a:off x="2286000" y="1066800"/>
            <a:ext cx="4424436" cy="4191000"/>
          </a:xfrm>
          <a:prstGeom prst="rect">
            <a:avLst/>
          </a:prstGeom>
          <a:noFill/>
          <a:ln w="9525">
            <a:noFill/>
            <a:miter lim="800000"/>
            <a:headEnd/>
            <a:tailEnd/>
          </a:ln>
        </p:spPr>
      </p:pic>
      <p:pic>
        <p:nvPicPr>
          <p:cNvPr id="6151" name="Picture 3"/>
          <p:cNvPicPr>
            <a:picLocks noChangeAspect="1" noChangeArrowheads="1"/>
          </p:cNvPicPr>
          <p:nvPr/>
        </p:nvPicPr>
        <p:blipFill>
          <a:blip r:embed="rId3" cstate="print"/>
          <a:srcRect/>
          <a:stretch>
            <a:fillRect/>
          </a:stretch>
        </p:blipFill>
        <p:spPr bwMode="auto">
          <a:xfrm>
            <a:off x="1600200" y="5941543"/>
            <a:ext cx="3631163" cy="272693"/>
          </a:xfrm>
          <a:prstGeom prst="rect">
            <a:avLst/>
          </a:prstGeom>
          <a:noFill/>
          <a:ln w="9525">
            <a:noFill/>
            <a:miter lim="800000"/>
            <a:headEnd/>
            <a:tailEnd/>
          </a:ln>
        </p:spPr>
      </p:pic>
      <p:pic>
        <p:nvPicPr>
          <p:cNvPr id="6152" name="Picture 4"/>
          <p:cNvPicPr>
            <a:picLocks noChangeAspect="1" noChangeArrowheads="1"/>
          </p:cNvPicPr>
          <p:nvPr/>
        </p:nvPicPr>
        <p:blipFill>
          <a:blip r:embed="rId4" cstate="print"/>
          <a:srcRect/>
          <a:stretch>
            <a:fillRect/>
          </a:stretch>
        </p:blipFill>
        <p:spPr bwMode="auto">
          <a:xfrm>
            <a:off x="5334000" y="5733493"/>
            <a:ext cx="3200400" cy="929982"/>
          </a:xfrm>
          <a:prstGeom prst="rect">
            <a:avLst/>
          </a:prstGeom>
          <a:noFill/>
          <a:ln w="9525">
            <a:noFill/>
            <a:miter lim="800000"/>
            <a:headEnd/>
            <a:tailEnd/>
          </a:ln>
        </p:spPr>
      </p:pic>
      <p:sp>
        <p:nvSpPr>
          <p:cNvPr id="9" name="Slide Number Placeholder 3"/>
          <p:cNvSpPr>
            <a:spLocks noGrp="1"/>
          </p:cNvSpPr>
          <p:nvPr>
            <p:ph type="sldNum" sz="quarter" idx="10"/>
          </p:nvPr>
        </p:nvSpPr>
        <p:spPr>
          <a:xfrm>
            <a:off x="8382000" y="6629400"/>
            <a:ext cx="762000" cy="152400"/>
          </a:xfrm>
        </p:spPr>
        <p:txBody>
          <a:bodyPr/>
          <a:lstStyle/>
          <a:p>
            <a:pPr>
              <a:defRPr/>
            </a:pPr>
            <a:fld id="{93D9F0C7-13CA-46AE-99FA-1E9939B040BD}" type="slidenum">
              <a:rPr lang="en-US" smtClean="0">
                <a:solidFill>
                  <a:srgbClr val="3333CC"/>
                </a:solidFill>
              </a:rPr>
              <a:pPr>
                <a:defRPr/>
              </a:pPr>
              <a:t>92</a:t>
            </a:fld>
            <a:endParaRPr lang="en-US" dirty="0">
              <a:solidFill>
                <a:srgbClr val="3333CC"/>
              </a:solidFill>
            </a:endParaRPr>
          </a:p>
        </p:txBody>
      </p:sp>
      <p:sp>
        <p:nvSpPr>
          <p:cNvPr id="4" name="Rounded Rectangle 3"/>
          <p:cNvSpPr/>
          <p:nvPr/>
        </p:nvSpPr>
        <p:spPr bwMode="auto">
          <a:xfrm>
            <a:off x="5410200" y="4122420"/>
            <a:ext cx="990600" cy="10668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a:spcBef>
                <a:spcPct val="20000"/>
              </a:spcBef>
              <a:buFontTx/>
              <a:buChar char="•"/>
            </a:pPr>
            <a:endParaRPr lang="en-US" smtClean="0">
              <a:latin typeface="Helvetica" pitchFamily="-128" charset="0"/>
            </a:endParaRPr>
          </a:p>
        </p:txBody>
      </p:sp>
      <p:cxnSp>
        <p:nvCxnSpPr>
          <p:cNvPr id="6" name="Straight Arrow Connector 5"/>
          <p:cNvCxnSpPr/>
          <p:nvPr/>
        </p:nvCxnSpPr>
        <p:spPr bwMode="auto">
          <a:xfrm flipH="1">
            <a:off x="6324600" y="3505200"/>
            <a:ext cx="685800" cy="609600"/>
          </a:xfrm>
          <a:prstGeom prst="straightConnector1">
            <a:avLst/>
          </a:prstGeom>
          <a:noFill/>
          <a:ln w="762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2076890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PF coil currents and current densities</a:t>
            </a:r>
            <a:endParaRPr lang="en-US" sz="3200" dirty="0"/>
          </a:p>
        </p:txBody>
      </p:sp>
      <p:sp>
        <p:nvSpPr>
          <p:cNvPr id="4" name="Slide Number Placeholder 3"/>
          <p:cNvSpPr>
            <a:spLocks noGrp="1"/>
          </p:cNvSpPr>
          <p:nvPr>
            <p:ph type="sldNum" sz="quarter" idx="10"/>
          </p:nvPr>
        </p:nvSpPr>
        <p:spPr/>
        <p:txBody>
          <a:bodyPr/>
          <a:lstStyle/>
          <a:p>
            <a:pPr>
              <a:defRPr/>
            </a:pPr>
            <a:fld id="{23F6138E-F839-4DBF-BB53-E95B5537780E}" type="slidenum">
              <a:rPr lang="en-US" smtClean="0">
                <a:solidFill>
                  <a:srgbClr val="3333CC"/>
                </a:solidFill>
              </a:rPr>
              <a:pPr>
                <a:defRPr/>
              </a:pPr>
              <a:t>93</a:t>
            </a:fld>
            <a:endParaRPr lang="en-US">
              <a:solidFill>
                <a:srgbClr val="3333CC"/>
              </a:solidFill>
            </a:endParaRPr>
          </a:p>
        </p:txBody>
      </p:sp>
      <p:grpSp>
        <p:nvGrpSpPr>
          <p:cNvPr id="7" name="Group 6"/>
          <p:cNvGrpSpPr>
            <a:grpSpLocks noChangeAspect="1"/>
          </p:cNvGrpSpPr>
          <p:nvPr/>
        </p:nvGrpSpPr>
        <p:grpSpPr>
          <a:xfrm>
            <a:off x="76200" y="2133600"/>
            <a:ext cx="4202974" cy="4526280"/>
            <a:chOff x="152400" y="1066800"/>
            <a:chExt cx="4669971" cy="502920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669971"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0600" y="2971800"/>
              <a:ext cx="331644" cy="376171"/>
            </a:xfrm>
            <a:prstGeom prst="rect">
              <a:avLst/>
            </a:prstGeom>
            <a:noFill/>
          </p:spPr>
          <p:txBody>
            <a:bodyPr wrap="none" rtlCol="0">
              <a:spAutoFit/>
            </a:bodyPr>
            <a:lstStyle/>
            <a:p>
              <a:r>
                <a:rPr lang="en-US" sz="1600" i="0" dirty="0" smtClean="0">
                  <a:solidFill>
                    <a:srgbClr val="000000"/>
                  </a:solidFill>
                </a:rPr>
                <a:t>1</a:t>
              </a:r>
              <a:endParaRPr lang="en-US" sz="1600" i="0" dirty="0">
                <a:solidFill>
                  <a:srgbClr val="000000"/>
                </a:solidFill>
              </a:endParaRPr>
            </a:p>
          </p:txBody>
        </p:sp>
        <p:sp>
          <p:nvSpPr>
            <p:cNvPr id="9" name="TextBox 8"/>
            <p:cNvSpPr txBox="1"/>
            <p:nvPr/>
          </p:nvSpPr>
          <p:spPr>
            <a:xfrm>
              <a:off x="990600" y="2297668"/>
              <a:ext cx="331644" cy="376171"/>
            </a:xfrm>
            <a:prstGeom prst="rect">
              <a:avLst/>
            </a:prstGeom>
            <a:noFill/>
          </p:spPr>
          <p:txBody>
            <a:bodyPr wrap="none" rtlCol="0">
              <a:spAutoFit/>
            </a:bodyPr>
            <a:lstStyle/>
            <a:p>
              <a:r>
                <a:rPr lang="en-US" sz="1600" i="0" dirty="0" smtClean="0">
                  <a:solidFill>
                    <a:srgbClr val="000000"/>
                  </a:solidFill>
                </a:rPr>
                <a:t>2</a:t>
              </a:r>
              <a:endParaRPr lang="en-US" sz="1600" i="0" dirty="0">
                <a:solidFill>
                  <a:srgbClr val="000000"/>
                </a:solidFill>
              </a:endParaRPr>
            </a:p>
          </p:txBody>
        </p:sp>
        <p:sp>
          <p:nvSpPr>
            <p:cNvPr id="10" name="TextBox 9"/>
            <p:cNvSpPr txBox="1"/>
            <p:nvPr/>
          </p:nvSpPr>
          <p:spPr>
            <a:xfrm>
              <a:off x="2286000" y="1447800"/>
              <a:ext cx="331644" cy="376171"/>
            </a:xfrm>
            <a:prstGeom prst="rect">
              <a:avLst/>
            </a:prstGeom>
            <a:noFill/>
          </p:spPr>
          <p:txBody>
            <a:bodyPr wrap="none" rtlCol="0">
              <a:spAutoFit/>
            </a:bodyPr>
            <a:lstStyle/>
            <a:p>
              <a:r>
                <a:rPr lang="en-US" sz="1600" i="0" dirty="0" smtClean="0">
                  <a:solidFill>
                    <a:srgbClr val="000000"/>
                  </a:solidFill>
                </a:rPr>
                <a:t>3</a:t>
              </a:r>
              <a:endParaRPr lang="en-US" sz="1600" i="0" dirty="0">
                <a:solidFill>
                  <a:srgbClr val="000000"/>
                </a:solidFill>
              </a:endParaRPr>
            </a:p>
          </p:txBody>
        </p:sp>
        <p:sp>
          <p:nvSpPr>
            <p:cNvPr id="11" name="TextBox 10"/>
            <p:cNvSpPr txBox="1"/>
            <p:nvPr/>
          </p:nvSpPr>
          <p:spPr>
            <a:xfrm>
              <a:off x="2735094" y="1447800"/>
              <a:ext cx="331644" cy="376171"/>
            </a:xfrm>
            <a:prstGeom prst="rect">
              <a:avLst/>
            </a:prstGeom>
            <a:noFill/>
          </p:spPr>
          <p:txBody>
            <a:bodyPr wrap="none" rtlCol="0">
              <a:spAutoFit/>
            </a:bodyPr>
            <a:lstStyle/>
            <a:p>
              <a:r>
                <a:rPr lang="en-US" sz="1600" i="0" dirty="0" smtClean="0">
                  <a:solidFill>
                    <a:srgbClr val="000000"/>
                  </a:solidFill>
                </a:rPr>
                <a:t>4</a:t>
              </a:r>
              <a:endParaRPr lang="en-US" sz="1600" i="0" dirty="0">
                <a:solidFill>
                  <a:srgbClr val="000000"/>
                </a:solidFill>
              </a:endParaRPr>
            </a:p>
          </p:txBody>
        </p:sp>
        <p:sp>
          <p:nvSpPr>
            <p:cNvPr id="12" name="TextBox 11"/>
            <p:cNvSpPr txBox="1"/>
            <p:nvPr/>
          </p:nvSpPr>
          <p:spPr>
            <a:xfrm>
              <a:off x="3124200" y="1447800"/>
              <a:ext cx="331644" cy="376171"/>
            </a:xfrm>
            <a:prstGeom prst="rect">
              <a:avLst/>
            </a:prstGeom>
            <a:noFill/>
          </p:spPr>
          <p:txBody>
            <a:bodyPr wrap="none" rtlCol="0">
              <a:spAutoFit/>
            </a:bodyPr>
            <a:lstStyle/>
            <a:p>
              <a:r>
                <a:rPr lang="en-US" sz="1600" i="0" dirty="0" smtClean="0">
                  <a:solidFill>
                    <a:srgbClr val="000000"/>
                  </a:solidFill>
                </a:rPr>
                <a:t>5</a:t>
              </a:r>
              <a:endParaRPr lang="en-US" sz="1600" i="0" dirty="0">
                <a:solidFill>
                  <a:srgbClr val="000000"/>
                </a:solidFill>
              </a:endParaRPr>
            </a:p>
          </p:txBody>
        </p:sp>
        <p:sp>
          <p:nvSpPr>
            <p:cNvPr id="13" name="TextBox 12"/>
            <p:cNvSpPr txBox="1"/>
            <p:nvPr/>
          </p:nvSpPr>
          <p:spPr>
            <a:xfrm>
              <a:off x="4182894" y="1447800"/>
              <a:ext cx="331644" cy="376171"/>
            </a:xfrm>
            <a:prstGeom prst="rect">
              <a:avLst/>
            </a:prstGeom>
            <a:noFill/>
          </p:spPr>
          <p:txBody>
            <a:bodyPr wrap="none" rtlCol="0">
              <a:spAutoFit/>
            </a:bodyPr>
            <a:lstStyle/>
            <a:p>
              <a:r>
                <a:rPr lang="en-US" sz="1600" i="0" dirty="0" smtClean="0">
                  <a:solidFill>
                    <a:srgbClr val="000000"/>
                  </a:solidFill>
                </a:rPr>
                <a:t>6</a:t>
              </a:r>
              <a:endParaRPr lang="en-US" sz="1600" i="0" dirty="0">
                <a:solidFill>
                  <a:srgbClr val="000000"/>
                </a:solidFill>
              </a:endParaRPr>
            </a:p>
          </p:txBody>
        </p:sp>
        <p:sp>
          <p:nvSpPr>
            <p:cNvPr id="14" name="TextBox 13"/>
            <p:cNvSpPr txBox="1"/>
            <p:nvPr/>
          </p:nvSpPr>
          <p:spPr>
            <a:xfrm>
              <a:off x="4191000" y="3059668"/>
              <a:ext cx="331644" cy="376171"/>
            </a:xfrm>
            <a:prstGeom prst="rect">
              <a:avLst/>
            </a:prstGeom>
            <a:noFill/>
          </p:spPr>
          <p:txBody>
            <a:bodyPr wrap="none" rtlCol="0">
              <a:spAutoFit/>
            </a:bodyPr>
            <a:lstStyle/>
            <a:p>
              <a:r>
                <a:rPr lang="en-US" sz="1600" i="0" dirty="0" smtClean="0">
                  <a:solidFill>
                    <a:srgbClr val="000000"/>
                  </a:solidFill>
                </a:rPr>
                <a:t>7</a:t>
              </a:r>
              <a:endParaRPr lang="en-US" sz="1600" i="0" dirty="0">
                <a:solidFill>
                  <a:srgbClr val="000000"/>
                </a:solidFill>
              </a:endParaRPr>
            </a:p>
          </p:txBody>
        </p:sp>
        <p:sp>
          <p:nvSpPr>
            <p:cNvPr id="15" name="TextBox 14"/>
            <p:cNvSpPr txBox="1"/>
            <p:nvPr/>
          </p:nvSpPr>
          <p:spPr>
            <a:xfrm>
              <a:off x="4191000" y="4202668"/>
              <a:ext cx="331644" cy="376171"/>
            </a:xfrm>
            <a:prstGeom prst="rect">
              <a:avLst/>
            </a:prstGeom>
            <a:noFill/>
          </p:spPr>
          <p:txBody>
            <a:bodyPr wrap="none" rtlCol="0">
              <a:spAutoFit/>
            </a:bodyPr>
            <a:lstStyle/>
            <a:p>
              <a:r>
                <a:rPr lang="en-US" sz="1600" i="0" dirty="0" smtClean="0">
                  <a:solidFill>
                    <a:srgbClr val="000000"/>
                  </a:solidFill>
                </a:rPr>
                <a:t>8</a:t>
              </a:r>
              <a:endParaRPr lang="en-US" sz="1600" i="0" dirty="0">
                <a:solidFill>
                  <a:srgbClr val="000000"/>
                </a:solidFill>
              </a:endParaRPr>
            </a:p>
          </p:txBody>
        </p:sp>
      </p:gr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143000"/>
            <a:ext cx="53848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0"/>
            <a:ext cx="4876800" cy="363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946518" y="1219200"/>
            <a:ext cx="1091966" cy="707886"/>
          </a:xfrm>
          <a:prstGeom prst="rect">
            <a:avLst/>
          </a:prstGeom>
          <a:noFill/>
        </p:spPr>
        <p:txBody>
          <a:bodyPr wrap="none" rtlCol="0">
            <a:spAutoFit/>
          </a:bodyPr>
          <a:lstStyle/>
          <a:p>
            <a:pPr algn="ctr"/>
            <a:r>
              <a:rPr lang="en-US" sz="2000" i="0" dirty="0" err="1" smtClean="0">
                <a:latin typeface="Symbol" panose="05050102010706020507" pitchFamily="18" charset="2"/>
              </a:rPr>
              <a:t>b</a:t>
            </a:r>
            <a:r>
              <a:rPr lang="en-US" sz="2000" i="0" baseline="-25000" dirty="0" err="1" smtClean="0"/>
              <a:t>N</a:t>
            </a:r>
            <a:r>
              <a:rPr lang="en-US" sz="2000" i="0" dirty="0" smtClean="0"/>
              <a:t> = 5</a:t>
            </a:r>
          </a:p>
          <a:p>
            <a:pPr algn="ctr"/>
            <a:r>
              <a:rPr lang="en-US" sz="2000" i="0" dirty="0" smtClean="0"/>
              <a:t>l</a:t>
            </a:r>
            <a:r>
              <a:rPr lang="en-US" sz="2000" i="0" baseline="-25000" dirty="0" smtClean="0"/>
              <a:t>i</a:t>
            </a:r>
            <a:r>
              <a:rPr lang="en-US" sz="2000" i="0" dirty="0" smtClean="0"/>
              <a:t> = 0.58</a:t>
            </a:r>
            <a:endParaRPr lang="en-US" sz="2000" i="0" dirty="0"/>
          </a:p>
        </p:txBody>
      </p:sp>
    </p:spTree>
    <p:extLst>
      <p:ext uri="{BB962C8B-B14F-4D97-AF65-F5344CB8AC3E}">
        <p14:creationId xmlns:p14="http://schemas.microsoft.com/office/powerpoint/2010/main" val="29990872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98463" y="1377950"/>
            <a:ext cx="8364537" cy="4462463"/>
            <a:chOff x="669956" y="1219200"/>
            <a:chExt cx="8364647" cy="4462513"/>
          </a:xfrm>
        </p:grpSpPr>
        <p:pic>
          <p:nvPicPr>
            <p:cNvPr id="13317" name="Picture 4"/>
            <p:cNvPicPr>
              <a:picLocks noChangeAspect="1" noChangeArrowheads="1"/>
            </p:cNvPicPr>
            <p:nvPr/>
          </p:nvPicPr>
          <p:blipFill>
            <a:blip r:embed="rId2" cstate="print"/>
            <a:srcRect l="21361" t="20293" r="2299" b="11688"/>
            <a:stretch>
              <a:fillRect/>
            </a:stretch>
          </p:blipFill>
          <p:spPr bwMode="auto">
            <a:xfrm>
              <a:off x="669956" y="1219200"/>
              <a:ext cx="8364647" cy="4462513"/>
            </a:xfrm>
            <a:prstGeom prst="rect">
              <a:avLst/>
            </a:prstGeom>
            <a:noFill/>
            <a:ln w="9525">
              <a:noFill/>
              <a:miter lim="800000"/>
              <a:headEnd/>
              <a:tailEnd/>
            </a:ln>
          </p:spPr>
        </p:pic>
        <p:cxnSp>
          <p:nvCxnSpPr>
            <p:cNvPr id="5" name="Straight Arrow Connector 4"/>
            <p:cNvCxnSpPr/>
            <p:nvPr/>
          </p:nvCxnSpPr>
          <p:spPr>
            <a:xfrm>
              <a:off x="2041574" y="2889269"/>
              <a:ext cx="1019188" cy="12223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19" name="TextBox 5"/>
            <p:cNvSpPr txBox="1">
              <a:spLocks noChangeArrowheads="1"/>
            </p:cNvSpPr>
            <p:nvPr/>
          </p:nvSpPr>
          <p:spPr bwMode="auto">
            <a:xfrm>
              <a:off x="990600" y="2724834"/>
              <a:ext cx="1050201" cy="646331"/>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VV lid / PF cryostat enclosure</a:t>
              </a:r>
            </a:p>
          </p:txBody>
        </p:sp>
        <p:sp>
          <p:nvSpPr>
            <p:cNvPr id="13320" name="TextBox 6"/>
            <p:cNvSpPr txBox="1">
              <a:spLocks noChangeArrowheads="1"/>
            </p:cNvSpPr>
            <p:nvPr/>
          </p:nvSpPr>
          <p:spPr bwMode="auto">
            <a:xfrm>
              <a:off x="1834832" y="1542365"/>
              <a:ext cx="1050201" cy="461665"/>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Full blanket assembly</a:t>
              </a:r>
            </a:p>
          </p:txBody>
        </p:sp>
        <p:cxnSp>
          <p:nvCxnSpPr>
            <p:cNvPr id="8" name="Straight Arrow Connector 7"/>
            <p:cNvCxnSpPr/>
            <p:nvPr/>
          </p:nvCxnSpPr>
          <p:spPr>
            <a:xfrm>
              <a:off x="2741670" y="1773244"/>
              <a:ext cx="525470" cy="512768"/>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22" name="TextBox 8"/>
            <p:cNvSpPr txBox="1">
              <a:spLocks noChangeArrowheads="1"/>
            </p:cNvSpPr>
            <p:nvPr/>
          </p:nvSpPr>
          <p:spPr bwMode="auto">
            <a:xfrm>
              <a:off x="3429000" y="1371600"/>
              <a:ext cx="1050201" cy="461665"/>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TF center-stack</a:t>
              </a:r>
            </a:p>
          </p:txBody>
        </p:sp>
        <p:cxnSp>
          <p:nvCxnSpPr>
            <p:cNvPr id="10" name="Straight Arrow Connector 9"/>
            <p:cNvCxnSpPr/>
            <p:nvPr/>
          </p:nvCxnSpPr>
          <p:spPr>
            <a:xfrm>
              <a:off x="4335541" y="1601792"/>
              <a:ext cx="525470" cy="257178"/>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24" name="TextBox 10"/>
            <p:cNvSpPr txBox="1">
              <a:spLocks noChangeArrowheads="1"/>
            </p:cNvSpPr>
            <p:nvPr/>
          </p:nvSpPr>
          <p:spPr bwMode="auto">
            <a:xfrm>
              <a:off x="5715000" y="1348516"/>
              <a:ext cx="1432334" cy="461670"/>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Upper TF horizontal legs</a:t>
              </a:r>
            </a:p>
          </p:txBody>
        </p:sp>
        <p:cxnSp>
          <p:nvCxnSpPr>
            <p:cNvPr id="12" name="Straight Arrow Connector 11"/>
            <p:cNvCxnSpPr/>
            <p:nvPr/>
          </p:nvCxnSpPr>
          <p:spPr>
            <a:xfrm flipH="1">
              <a:off x="6248504" y="1773244"/>
              <a:ext cx="152402" cy="6651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26" name="TextBox 12"/>
            <p:cNvSpPr txBox="1">
              <a:spLocks noChangeArrowheads="1"/>
            </p:cNvSpPr>
            <p:nvPr/>
          </p:nvSpPr>
          <p:spPr bwMode="auto">
            <a:xfrm>
              <a:off x="7483066" y="1524000"/>
              <a:ext cx="1432334" cy="830997"/>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Upper dome structure located on test cell shield plug</a:t>
              </a:r>
            </a:p>
          </p:txBody>
        </p:sp>
        <p:cxnSp>
          <p:nvCxnSpPr>
            <p:cNvPr id="14" name="Straight Arrow Connector 13"/>
            <p:cNvCxnSpPr/>
            <p:nvPr/>
          </p:nvCxnSpPr>
          <p:spPr>
            <a:xfrm flipH="1">
              <a:off x="7467720" y="1925646"/>
              <a:ext cx="152402" cy="6651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28" name="TextBox 14"/>
            <p:cNvSpPr txBox="1">
              <a:spLocks noChangeArrowheads="1"/>
            </p:cNvSpPr>
            <p:nvPr/>
          </p:nvSpPr>
          <p:spPr bwMode="auto">
            <a:xfrm>
              <a:off x="7025866" y="4953000"/>
              <a:ext cx="975134" cy="461665"/>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TF power supplies</a:t>
              </a:r>
            </a:p>
          </p:txBody>
        </p:sp>
        <p:cxnSp>
          <p:nvCxnSpPr>
            <p:cNvPr id="16" name="Straight Arrow Connector 15"/>
            <p:cNvCxnSpPr>
              <a:stCxn id="13328" idx="1"/>
            </p:cNvCxnSpPr>
            <p:nvPr/>
          </p:nvCxnSpPr>
          <p:spPr>
            <a:xfrm flipH="1" flipV="1">
              <a:off x="6324705" y="5029243"/>
              <a:ext cx="701684" cy="15399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30" name="TextBox 16"/>
            <p:cNvSpPr txBox="1">
              <a:spLocks noChangeArrowheads="1"/>
            </p:cNvSpPr>
            <p:nvPr/>
          </p:nvSpPr>
          <p:spPr bwMode="auto">
            <a:xfrm>
              <a:off x="2607399" y="5124988"/>
              <a:ext cx="1050201" cy="461665"/>
            </a:xfrm>
            <a:prstGeom prst="rect">
              <a:avLst/>
            </a:prstGeom>
            <a:noFill/>
            <a:ln w="9525">
              <a:noFill/>
              <a:miter lim="800000"/>
              <a:headEnd/>
              <a:tailEnd/>
            </a:ln>
          </p:spPr>
          <p:txBody>
            <a:bodyPr>
              <a:spAutoFit/>
            </a:bodyPr>
            <a:lstStyle/>
            <a:p>
              <a:pPr algn="ctr"/>
              <a:r>
                <a:rPr lang="en-US" i="0">
                  <a:solidFill>
                    <a:srgbClr val="FFFFFF"/>
                  </a:solidFill>
                  <a:cs typeface="Arial" pitchFamily="34" charset="0"/>
                </a:rPr>
                <a:t>JT-60SA NNBI</a:t>
              </a:r>
            </a:p>
          </p:txBody>
        </p:sp>
        <p:cxnSp>
          <p:nvCxnSpPr>
            <p:cNvPr id="18" name="Straight Arrow Connector 17"/>
            <p:cNvCxnSpPr/>
            <p:nvPr/>
          </p:nvCxnSpPr>
          <p:spPr>
            <a:xfrm flipV="1">
              <a:off x="3200464" y="4572038"/>
              <a:ext cx="152402" cy="552456"/>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3316" name="TextBox 2"/>
          <p:cNvSpPr txBox="1">
            <a:spLocks noChangeArrowheads="1"/>
          </p:cNvSpPr>
          <p:nvPr/>
        </p:nvSpPr>
        <p:spPr bwMode="auto">
          <a:xfrm>
            <a:off x="0" y="0"/>
            <a:ext cx="9144000" cy="923330"/>
          </a:xfrm>
          <a:prstGeom prst="rect">
            <a:avLst/>
          </a:prstGeom>
          <a:noFill/>
          <a:ln w="9525">
            <a:noFill/>
            <a:miter lim="800000"/>
            <a:headEnd/>
            <a:tailEnd/>
          </a:ln>
        </p:spPr>
        <p:txBody>
          <a:bodyPr wrap="square">
            <a:spAutoFit/>
          </a:bodyPr>
          <a:lstStyle/>
          <a:p>
            <a:pPr algn="ctr">
              <a:lnSpc>
                <a:spcPct val="90000"/>
              </a:lnSpc>
            </a:pPr>
            <a:r>
              <a:rPr lang="en-US" sz="3200" i="0" dirty="0" smtClean="0">
                <a:solidFill>
                  <a:srgbClr val="3333CC"/>
                </a:solidFill>
                <a:latin typeface="Arial" panose="020B0604020202020204" pitchFamily="34" charset="0"/>
                <a:cs typeface="Arial" panose="020B0604020202020204" pitchFamily="34" charset="0"/>
              </a:rPr>
              <a:t>R=1.7m ST-FNS </a:t>
            </a:r>
            <a:r>
              <a:rPr lang="en-US" sz="3200" i="0" dirty="0">
                <a:solidFill>
                  <a:srgbClr val="3333CC"/>
                </a:solidFill>
                <a:latin typeface="Arial" panose="020B0604020202020204" pitchFamily="34" charset="0"/>
                <a:cs typeface="Arial" panose="020B0604020202020204" pitchFamily="34" charset="0"/>
              </a:rPr>
              <a:t>facility </a:t>
            </a:r>
            <a:r>
              <a:rPr lang="en-US" sz="3200" i="0" dirty="0" smtClean="0">
                <a:solidFill>
                  <a:srgbClr val="3333CC"/>
                </a:solidFill>
                <a:latin typeface="Arial" panose="020B0604020202020204" pitchFamily="34" charset="0"/>
                <a:cs typeface="Arial" panose="020B0604020202020204" pitchFamily="34" charset="0"/>
              </a:rPr>
              <a:t>layout</a:t>
            </a:r>
          </a:p>
          <a:p>
            <a:pPr algn="ctr">
              <a:lnSpc>
                <a:spcPct val="90000"/>
              </a:lnSpc>
            </a:pPr>
            <a:r>
              <a:rPr lang="en-US" sz="2800" b="0" i="0" dirty="0" smtClean="0">
                <a:solidFill>
                  <a:srgbClr val="3333CC"/>
                </a:solidFill>
                <a:latin typeface="Arial" panose="020B0604020202020204" pitchFamily="34" charset="0"/>
                <a:cs typeface="Arial" panose="020B0604020202020204" pitchFamily="34" charset="0"/>
              </a:rPr>
              <a:t>using </a:t>
            </a:r>
            <a:r>
              <a:rPr lang="en-US" sz="2800" b="0" i="0" dirty="0">
                <a:solidFill>
                  <a:srgbClr val="3333CC"/>
                </a:solidFill>
                <a:latin typeface="Arial" panose="020B0604020202020204" pitchFamily="34" charset="0"/>
                <a:cs typeface="Arial" panose="020B0604020202020204" pitchFamily="34" charset="0"/>
              </a:rPr>
              <a:t>an </a:t>
            </a:r>
            <a:r>
              <a:rPr lang="en-US" sz="2800" b="0" i="0" dirty="0" smtClean="0">
                <a:solidFill>
                  <a:srgbClr val="3333CC"/>
                </a:solidFill>
                <a:latin typeface="Arial" panose="020B0604020202020204" pitchFamily="34" charset="0"/>
                <a:cs typeface="Arial" panose="020B0604020202020204" pitchFamily="34" charset="0"/>
              </a:rPr>
              <a:t>extended </a:t>
            </a:r>
            <a:r>
              <a:rPr lang="en-US" sz="2800" b="0" i="0" dirty="0">
                <a:solidFill>
                  <a:srgbClr val="3333CC"/>
                </a:solidFill>
                <a:latin typeface="Arial" panose="020B0604020202020204" pitchFamily="34" charset="0"/>
                <a:cs typeface="Arial" panose="020B0604020202020204" pitchFamily="34" charset="0"/>
              </a:rPr>
              <a:t>ITER building </a:t>
            </a:r>
          </a:p>
        </p:txBody>
      </p:sp>
      <p:sp>
        <p:nvSpPr>
          <p:cNvPr id="21" name="Rectangle 207"/>
          <p:cNvSpPr>
            <a:spLocks noGrp="1" noChangeArrowheads="1"/>
          </p:cNvSpPr>
          <p:nvPr>
            <p:ph type="sldNum" sz="quarter" idx="10"/>
          </p:nvPr>
        </p:nvSpPr>
        <p:spPr>
          <a:xfrm>
            <a:off x="8382000" y="6629400"/>
            <a:ext cx="762000" cy="152400"/>
          </a:xfrm>
        </p:spPr>
        <p:txBody>
          <a:bodyPr anchor="ctr"/>
          <a:lstStyle/>
          <a:p>
            <a:pPr algn="r">
              <a:defRPr/>
            </a:pPr>
            <a:fld id="{04F7EDE0-0B50-47F6-9EAD-4C5D564506F9}" type="slidenum">
              <a:rPr lang="en-US" sz="900" i="0" smtClean="0">
                <a:solidFill>
                  <a:srgbClr val="3333CC"/>
                </a:solidFill>
                <a:latin typeface="Arial"/>
                <a:ea typeface="ＭＳ Ｐゴシック" pitchFamily="1" charset="-128"/>
              </a:rPr>
              <a:pPr algn="r">
                <a:defRPr/>
              </a:pPr>
              <a:t>94</a:t>
            </a:fld>
            <a:endParaRPr lang="en-US" sz="900" i="0" smtClean="0">
              <a:solidFill>
                <a:srgbClr val="3333CC"/>
              </a:solidFill>
              <a:latin typeface="Arial"/>
              <a:ea typeface="ＭＳ Ｐゴシック" pitchFamily="1" charset="-128"/>
            </a:endParaRPr>
          </a:p>
        </p:txBody>
      </p:sp>
    </p:spTree>
    <p:extLst>
      <p:ext uri="{BB962C8B-B14F-4D97-AF65-F5344CB8AC3E}">
        <p14:creationId xmlns:p14="http://schemas.microsoft.com/office/powerpoint/2010/main" val="33983133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nSpc>
                <a:spcPct val="85000"/>
              </a:lnSpc>
            </a:pPr>
            <a:r>
              <a:rPr lang="en-US" sz="3000" u="sng" dirty="0" smtClean="0">
                <a:latin typeface="+mn-lt"/>
              </a:rPr>
              <a:t>FNSF Summary</a:t>
            </a:r>
            <a:r>
              <a:rPr lang="en-US" sz="3000" dirty="0" smtClean="0">
                <a:latin typeface="+mn-lt"/>
              </a:rPr>
              <a:t>:  R = 1m and 1.7m </a:t>
            </a:r>
            <a:r>
              <a:rPr lang="en-US" sz="3000" dirty="0">
                <a:latin typeface="+mn-lt"/>
              </a:rPr>
              <a:t>STs </a:t>
            </a:r>
            <a:r>
              <a:rPr lang="en-US" sz="3000" dirty="0" smtClean="0">
                <a:latin typeface="+mn-lt"/>
              </a:rPr>
              <a:t>with </a:t>
            </a:r>
            <a:r>
              <a:rPr lang="el-GR" sz="3000" dirty="0" smtClean="0">
                <a:latin typeface="Times" panose="02020603050405020304" pitchFamily="18" charset="0"/>
                <a:cs typeface="Times" panose="02020603050405020304" pitchFamily="18" charset="0"/>
              </a:rPr>
              <a:t>Γ</a:t>
            </a:r>
            <a:r>
              <a:rPr lang="en-US" sz="3000" baseline="-25000" dirty="0" smtClean="0">
                <a:latin typeface="+mn-lt"/>
              </a:rPr>
              <a:t>n</a:t>
            </a:r>
            <a:r>
              <a:rPr lang="en-US" sz="3000" dirty="0" smtClean="0">
                <a:latin typeface="+mn-lt"/>
              </a:rPr>
              <a:t> </a:t>
            </a:r>
            <a:r>
              <a:rPr lang="en-US" sz="3000" dirty="0">
                <a:latin typeface="+mn-lt"/>
              </a:rPr>
              <a:t>= </a:t>
            </a:r>
            <a:r>
              <a:rPr lang="en-US" sz="3000" dirty="0" smtClean="0">
                <a:latin typeface="+mn-lt"/>
              </a:rPr>
              <a:t>1MW/m</a:t>
            </a:r>
            <a:r>
              <a:rPr lang="en-US" sz="3000" baseline="30000" dirty="0" smtClean="0">
                <a:latin typeface="+mn-lt"/>
              </a:rPr>
              <a:t>2</a:t>
            </a:r>
            <a:r>
              <a:rPr lang="en-US" sz="3000" dirty="0" smtClean="0">
                <a:latin typeface="+mn-lt"/>
              </a:rPr>
              <a:t> and </a:t>
            </a:r>
            <a:r>
              <a:rPr lang="en-US" sz="3000" dirty="0">
                <a:latin typeface="+mn-lt"/>
              </a:rPr>
              <a:t>Q</a:t>
            </a:r>
            <a:r>
              <a:rPr lang="en-US" sz="3000" baseline="-25000" dirty="0">
                <a:latin typeface="+mn-lt"/>
              </a:rPr>
              <a:t>DT</a:t>
            </a:r>
            <a:r>
              <a:rPr lang="en-US" sz="3000" dirty="0">
                <a:latin typeface="+mn-lt"/>
              </a:rPr>
              <a:t> = </a:t>
            </a:r>
            <a:r>
              <a:rPr lang="en-US" sz="3000" dirty="0" smtClean="0">
                <a:latin typeface="+mn-lt"/>
              </a:rPr>
              <a:t>1-2 assessed for FNS mission</a:t>
            </a:r>
            <a:endParaRPr lang="en-US" sz="3000" dirty="0">
              <a:latin typeface="+mn-lt"/>
            </a:endParaRPr>
          </a:p>
        </p:txBody>
      </p:sp>
      <p:sp>
        <p:nvSpPr>
          <p:cNvPr id="3" name="Content Placeholder 2"/>
          <p:cNvSpPr>
            <a:spLocks noGrp="1"/>
          </p:cNvSpPr>
          <p:nvPr>
            <p:ph idx="1"/>
          </p:nvPr>
        </p:nvSpPr>
        <p:spPr>
          <a:xfrm>
            <a:off x="76200" y="1219200"/>
            <a:ext cx="8991600" cy="5181600"/>
          </a:xfrm>
        </p:spPr>
        <p:txBody>
          <a:bodyPr rIns="0"/>
          <a:lstStyle/>
          <a:p>
            <a:pPr marL="228600" indent="-228600"/>
            <a:r>
              <a:rPr lang="en-US" dirty="0" smtClean="0"/>
              <a:t>Ex-vessel PF coil set identified to support range of equilibria and Super-X/snowflake </a:t>
            </a:r>
            <a:r>
              <a:rPr lang="en-US" dirty="0" err="1" smtClean="0"/>
              <a:t>divertor</a:t>
            </a:r>
            <a:r>
              <a:rPr lang="en-US" dirty="0" smtClean="0"/>
              <a:t> to mitigate high heat flux</a:t>
            </a:r>
          </a:p>
          <a:p>
            <a:pPr marL="228600" indent="-228600"/>
            <a:endParaRPr lang="en-US" sz="500" dirty="0" smtClean="0"/>
          </a:p>
          <a:p>
            <a:pPr marL="228600" indent="-228600"/>
            <a:r>
              <a:rPr lang="en-US" dirty="0" smtClean="0"/>
              <a:t>0.5MeV NNBI optimal for heating &amp; current drive for R=1.7m</a:t>
            </a:r>
          </a:p>
          <a:p>
            <a:pPr marL="228600" indent="-228600"/>
            <a:endParaRPr lang="en-US" sz="500" dirty="0"/>
          </a:p>
          <a:p>
            <a:pPr marL="228600" indent="-228600"/>
            <a:r>
              <a:rPr lang="en-US" dirty="0" smtClean="0"/>
              <a:t>Vertical maintenance approach, NBI &amp; test-cell layouts identified</a:t>
            </a:r>
          </a:p>
          <a:p>
            <a:pPr marL="228600" indent="-228600"/>
            <a:endParaRPr lang="en-US" sz="500" dirty="0"/>
          </a:p>
          <a:p>
            <a:pPr marL="228600" indent="-228600"/>
            <a:r>
              <a:rPr lang="en-US" dirty="0" smtClean="0"/>
              <a:t>Shielding adequate for </a:t>
            </a:r>
            <a:r>
              <a:rPr lang="en-US" dirty="0" err="1" smtClean="0"/>
              <a:t>MgO</a:t>
            </a:r>
            <a:r>
              <a:rPr lang="en-US" dirty="0" smtClean="0"/>
              <a:t> insulated inboard Cu PF coils</a:t>
            </a:r>
          </a:p>
          <a:p>
            <a:pPr marL="457200" lvl="1" indent="-228600"/>
            <a:r>
              <a:rPr lang="en-US" dirty="0" smtClean="0"/>
              <a:t>Outboard PF coils (behind outboard blankets) can be superconducting</a:t>
            </a:r>
          </a:p>
          <a:p>
            <a:pPr marL="228600" lvl="1" indent="-228600"/>
            <a:endParaRPr lang="en-US" sz="500" dirty="0" smtClean="0"/>
          </a:p>
          <a:p>
            <a:pPr marL="228600" indent="-228600"/>
            <a:r>
              <a:rPr lang="en-US" dirty="0" smtClean="0"/>
              <a:t>Calculated full 3D TBR; TBR reduction from TBM, MTM, NBI</a:t>
            </a:r>
          </a:p>
          <a:p>
            <a:pPr marL="228600" indent="-228600"/>
            <a:endParaRPr lang="en-US" sz="500" dirty="0" smtClean="0"/>
          </a:p>
          <a:p>
            <a:pPr marL="228600" indent="-228600"/>
            <a:r>
              <a:rPr lang="en-US" b="1" dirty="0" smtClean="0">
                <a:solidFill>
                  <a:srgbClr val="FF0000"/>
                </a:solidFill>
              </a:rPr>
              <a:t>Threshold major radius for TBR ~ 1 is R</a:t>
            </a:r>
            <a:r>
              <a:rPr lang="en-US" b="1" baseline="-25000" dirty="0" smtClean="0">
                <a:solidFill>
                  <a:srgbClr val="FF0000"/>
                </a:solidFill>
              </a:rPr>
              <a:t>0</a:t>
            </a:r>
            <a:r>
              <a:rPr lang="en-US" b="1" dirty="0" smtClean="0">
                <a:solidFill>
                  <a:srgbClr val="FF0000"/>
                </a:solidFill>
              </a:rPr>
              <a:t> ≥ 1.7m</a:t>
            </a:r>
          </a:p>
          <a:p>
            <a:pPr marL="228600" indent="-228600"/>
            <a:endParaRPr lang="en-US" sz="500" b="1" dirty="0" smtClean="0">
              <a:solidFill>
                <a:srgbClr val="FF0000"/>
              </a:solidFill>
            </a:endParaRPr>
          </a:p>
          <a:p>
            <a:pPr marL="228600" indent="-228600"/>
            <a:r>
              <a:rPr lang="en-US" b="1" dirty="0" smtClean="0">
                <a:solidFill>
                  <a:srgbClr val="FF0000"/>
                </a:solidFill>
              </a:rPr>
              <a:t>R=1m TBR = 0.88 </a:t>
            </a:r>
            <a:r>
              <a:rPr lang="en-US" b="1" dirty="0" smtClean="0">
                <a:solidFill>
                  <a:srgbClr val="FF0000"/>
                </a:solidFill>
                <a:sym typeface="Wingdings" panose="05000000000000000000" pitchFamily="2" charset="2"/>
              </a:rPr>
              <a:t> </a:t>
            </a:r>
            <a:r>
              <a:rPr lang="en-US" b="1" dirty="0" smtClean="0">
                <a:solidFill>
                  <a:srgbClr val="FF0000"/>
                </a:solidFill>
              </a:rPr>
              <a:t>0.4-0.55kg </a:t>
            </a:r>
            <a:r>
              <a:rPr lang="en-US" b="1" dirty="0">
                <a:solidFill>
                  <a:srgbClr val="FF0000"/>
                </a:solidFill>
              </a:rPr>
              <a:t>of T/FPY </a:t>
            </a:r>
            <a:r>
              <a:rPr lang="en-US" b="1" dirty="0" smtClean="0">
                <a:solidFill>
                  <a:srgbClr val="FF0000"/>
                </a:solidFill>
                <a:sym typeface="Wingdings" panose="05000000000000000000" pitchFamily="2" charset="2"/>
              </a:rPr>
              <a:t> </a:t>
            </a:r>
            <a:r>
              <a:rPr lang="en-US" b="1" dirty="0" smtClean="0">
                <a:solidFill>
                  <a:srgbClr val="FF0000"/>
                </a:solidFill>
              </a:rPr>
              <a:t>$12-55M/FPY</a:t>
            </a:r>
          </a:p>
          <a:p>
            <a:pPr marL="228600" indent="-228600"/>
            <a:endParaRPr lang="en-US" sz="500" dirty="0" smtClean="0">
              <a:solidFill>
                <a:srgbClr val="FF0000"/>
              </a:solidFill>
            </a:endParaRPr>
          </a:p>
          <a:p>
            <a:pPr marL="228600" indent="-228600"/>
            <a:r>
              <a:rPr lang="en-US" dirty="0" smtClean="0"/>
              <a:t>R=1m device will have lower electricity and capital cost </a:t>
            </a:r>
            <a:r>
              <a:rPr lang="en-US" dirty="0" smtClean="0">
                <a:sym typeface="Wingdings" panose="05000000000000000000" pitchFamily="2" charset="2"/>
              </a:rPr>
              <a:t>   future work could assess size/cost trade-offs in more detail</a:t>
            </a:r>
            <a:endParaRPr lang="en-US" dirty="0"/>
          </a:p>
          <a:p>
            <a:pPr marL="228600" indent="-228600"/>
            <a:endParaRPr lang="en-US" dirty="0"/>
          </a:p>
        </p:txBody>
      </p:sp>
      <p:sp>
        <p:nvSpPr>
          <p:cNvPr id="4" name="Slide Number Placeholder 3"/>
          <p:cNvSpPr>
            <a:spLocks noGrp="1"/>
          </p:cNvSpPr>
          <p:nvPr>
            <p:ph type="sldNum" sz="quarter" idx="10"/>
          </p:nvPr>
        </p:nvSpPr>
        <p:spPr/>
        <p:txBody>
          <a:bodyPr/>
          <a:lstStyle/>
          <a:p>
            <a:pPr>
              <a:defRPr/>
            </a:pPr>
            <a:fld id="{23F6138E-F839-4DBF-BB53-E95B5537780E}" type="slidenum">
              <a:rPr lang="en-US" smtClean="0">
                <a:solidFill>
                  <a:srgbClr val="3333CC"/>
                </a:solidFill>
              </a:rPr>
              <a:pPr>
                <a:defRPr/>
              </a:pPr>
              <a:t>95</a:t>
            </a:fld>
            <a:endParaRPr lang="en-US">
              <a:solidFill>
                <a:srgbClr val="3333CC"/>
              </a:solidFill>
            </a:endParaRPr>
          </a:p>
        </p:txBody>
      </p:sp>
    </p:spTree>
    <p:extLst>
      <p:ext uri="{BB962C8B-B14F-4D97-AF65-F5344CB8AC3E}">
        <p14:creationId xmlns:p14="http://schemas.microsoft.com/office/powerpoint/2010/main" val="2987311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noFill/>
        <a:ln w="76200" cap="flat" cmpd="sng" algn="ctr">
          <a:solidFill>
            <a:schemeClr val="accent5">
              <a:lumMod val="50000"/>
            </a:schemeClr>
          </a:solidFill>
          <a:prstDash val="solid"/>
          <a:round/>
          <a:headEnd type="none" w="med" len="med"/>
          <a:tailEnd type="none" w="med" len="med"/>
        </a:ln>
        <a:effectLst/>
      </a:spPr>
      <a:body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74304</TotalTime>
  <Words>8118</Words>
  <Application>Microsoft Office PowerPoint</Application>
  <PresentationFormat>On-screen Show (4:3)</PresentationFormat>
  <Paragraphs>1409</Paragraphs>
  <Slides>95</Slides>
  <Notes>17</Notes>
  <HiddenSlides>0</HiddenSlides>
  <MMClips>0</MMClips>
  <ScaleCrop>false</ScaleCrop>
  <HeadingPairs>
    <vt:vector size="4" baseType="variant">
      <vt:variant>
        <vt:lpstr>Theme</vt:lpstr>
      </vt:variant>
      <vt:variant>
        <vt:i4>6</vt:i4>
      </vt:variant>
      <vt:variant>
        <vt:lpstr>Slide Titles</vt:lpstr>
      </vt:variant>
      <vt:variant>
        <vt:i4>95</vt:i4>
      </vt:variant>
    </vt:vector>
  </HeadingPairs>
  <TitlesOfParts>
    <vt:vector size="101" baseType="lpstr">
      <vt:lpstr>Blank Presentation</vt:lpstr>
      <vt:lpstr>1_Blank Presentation</vt:lpstr>
      <vt:lpstr>2_Blank Presentation</vt:lpstr>
      <vt:lpstr>3_Blank Presentation</vt:lpstr>
      <vt:lpstr>4_Blank Presentation</vt:lpstr>
      <vt:lpstr>5_Blank Presentation</vt:lpstr>
      <vt:lpstr>PowerPoint Presentation</vt:lpstr>
      <vt:lpstr>Agenda</vt:lpstr>
      <vt:lpstr>PowerPoint Presentation</vt:lpstr>
      <vt:lpstr>LLNL collaboration directly supports NSTX-U mission elements and highest priority goals of NSTX-U 5 year plan</vt:lpstr>
      <vt:lpstr>Research elements of LLNL collaboration are funded by FES via LAB 12-03 and ECRP, and by LLNL LDRD</vt:lpstr>
      <vt:lpstr>LLNL collaboration includes on-site (at PPPL) and off-site LLNL staff</vt:lpstr>
      <vt:lpstr>1. Support the NSTX-U high priority goal “Develop and utilize high-flux-expansion snowflake divertor  and radiative detachment for mitigating very high heat fluxes”</vt:lpstr>
      <vt:lpstr>Modeling supports snowflake divertor and impurity-seeded radiative divertor as leading heat flux mitigation candidates in NSTX-U</vt:lpstr>
      <vt:lpstr>1. Support the NSTX-U high priority goal “Develop and utilize high-flux-expansion snowflake divertor and radiative detachment for mitigating very high heat fluxes”</vt:lpstr>
      <vt:lpstr>2. Support the NSTX-U high priority goal “Begin to assess high-Z PFCs and liquid lithium to develop high-duty-factor integrated PMI solutions for next-steps”</vt:lpstr>
      <vt:lpstr>3. Support the NSTX-U high priority goal “Access reduced n* and high-b combined with ability to vary q and rotation to dramatically extend ST physics understanding”</vt:lpstr>
      <vt:lpstr>Three XUV spectrometers will provide continuous spectral coverage from 65 to 450 A for low and high-Z line emission measurements </vt:lpstr>
      <vt:lpstr>Backup slides</vt:lpstr>
      <vt:lpstr>Electron pressure balance in the SOL through the transition to detachment at DIII-D (A. G. Mclean, PSI 2014)</vt:lpstr>
      <vt:lpstr>New CIDTEC camera will be used for measurements of Li, B coatings, oxygen emission, and high-Z erosion  </vt:lpstr>
      <vt:lpstr>Developing the Snowflake Divertor Physics Basis For High-power Density Tokamaks at DIII-D</vt:lpstr>
      <vt:lpstr>Large Region of Low Bp Around Second-order Null in Snowflake Divertor is Predicted to Modify Power Exhaust</vt:lpstr>
      <vt:lpstr>qpeak Reduction in Snowflake Divertor Partly Due to Increased Awet and L||</vt:lpstr>
      <vt:lpstr>Heat and Particle Fluxes Shared Among Strike Points in Snowflake Divertor</vt:lpstr>
      <vt:lpstr>Broader q|| Profiles in Snowflake Divertor May Imply Increased Radial Transport</vt:lpstr>
      <vt:lpstr>Divertor Radiation More Broadly Distributed in Snowflake for Radiative Divertor, qpeak Reduced by x5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Considerable Effort Being Dedicated to Plasma Control Commissioning</vt:lpstr>
      <vt:lpstr>PowerPoint Presentation</vt:lpstr>
      <vt:lpstr>NSTX-U diagnostics to be installed during first year   All center stack sensors mounted &amp; ex-vessel terminations in progress</vt:lpstr>
      <vt:lpstr>Considerable Success In Diagnostic Installation Before Vessel Closure With the Support of the Upgrade Project</vt:lpstr>
      <vt:lpstr>Operations Team Continuing to Make Progress in Boundary Physics Operations to Prepare the Facility for Research</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NSTX-U facility enhancements proposed  for 5 year plan support FESAC Tiers/Priorities</vt:lpstr>
      <vt:lpstr>PowerPoint Presentation</vt:lpstr>
      <vt:lpstr>Outline</vt:lpstr>
      <vt:lpstr>NSTX Upgrade mission elements</vt:lpstr>
      <vt:lpstr>NSTX-U team-members proposed many innovative initiatives to FESAC SPP aligned with NSTX-U missions</vt:lpstr>
      <vt:lpstr>NSTX-U missions aligned with FESAC SPP report</vt:lpstr>
      <vt:lpstr>FESAC SPP Report Priorities:</vt:lpstr>
      <vt:lpstr>Outline</vt:lpstr>
      <vt:lpstr>FR-1: “Recent Progress on Spherical Torus Research and Implications for Fusion Energy Development Path” – M. Ono</vt:lpstr>
      <vt:lpstr>GI1.00003: “Broadening of the divertor heat flux footprint with increasing number of ELM filaments in NSTX” – J.-W. Ahn</vt:lpstr>
      <vt:lpstr>GI1.00003: “Broadening of the divertor heat flux footprint with increasing number of ELM filaments in NSTX” – J.-W. Ahn</vt:lpstr>
      <vt:lpstr>TI1.00001: “Simulation of 3D effects on partially detached divertor conditions in NSTX and Alcator C-Mod” – J. Lore</vt:lpstr>
      <vt:lpstr>TI1.00003: “Drift Kinetic Effects on 3D Plasma Response in High-b Tokamak Resonant Field Amplification Experiments” – Z.R. Wang</vt:lpstr>
      <vt:lpstr>VI2.00002: “Unification of Kinetic Resistive Wall Mode Stabilization Physics in Tokamaks” – S.A. Sabbagh</vt:lpstr>
      <vt:lpstr>YI1.00006: “Energy Channeling &amp; Coupling of NBI-driven Compressional Alfven Eigenmodes to Kinetic Alfven Waves in NSTX” – E. Belova</vt:lpstr>
      <vt:lpstr>YI1.00006: “Energy Channeling &amp; Coupling of NBI-driven Compressional Alfven Eigenmodes to Kinetic Alfven Waves in NSTX” – E. Belova</vt:lpstr>
      <vt:lpstr>Outline</vt:lpstr>
      <vt:lpstr>Update on increasing University  engagement in the NSTX-U program</vt:lpstr>
      <vt:lpstr>NSTX-U research program will be (re-)organized  along 3 “Science Groups” starting with FY15 run</vt:lpstr>
      <vt:lpstr>Motivations for restructuring science program</vt:lpstr>
      <vt:lpstr>Upcoming research planning/advisory activities</vt:lpstr>
      <vt:lpstr>Research Forum Overview </vt:lpstr>
      <vt:lpstr>PowerPoint Presentation</vt:lpstr>
      <vt:lpstr>Outline</vt:lpstr>
      <vt:lpstr>PF coil set identified that supports combined  Super-X + snowflake divertor for range of equilibria</vt:lpstr>
      <vt:lpstr>0.5 MeV NNBI favorable for heating and  current drive (CD) for R=1.7m ST-FNSF</vt:lpstr>
      <vt:lpstr>PowerPoint Presentation</vt:lpstr>
      <vt:lpstr>Two sizes (R=1.7m, 1m) assessed for shielding, TBR</vt:lpstr>
      <vt:lpstr>Peak Damage at OB FW and Insulator of Cu Magnets</vt:lpstr>
      <vt:lpstr>TBR contributions by blanket region</vt:lpstr>
      <vt:lpstr>Impact of TBM, MTM, NBI ports on TBR</vt:lpstr>
      <vt:lpstr>Options to increase TBR &gt; 1</vt:lpstr>
      <vt:lpstr>R0 = 1m ST-FNSF achieves TBR = 0.88</vt:lpstr>
      <vt:lpstr>Summary</vt:lpstr>
      <vt:lpstr>PowerPoint Presentation</vt:lpstr>
      <vt:lpstr>10 year goal: Integrate high-performance core + metal walls</vt:lpstr>
      <vt:lpstr>NSTX-U facility enhancements proposed  for 5 year plan support FESAC Tiers/Priorities</vt:lpstr>
      <vt:lpstr>NSTX-U will continue to contribute strongly to model validation, and support development of integrated models</vt:lpstr>
      <vt:lpstr>PowerPoint Presentation</vt:lpstr>
      <vt:lpstr>NSTX-U has long-term goal to assess compatibility of high tE and b + 100% non-inductive with metallic PFCs</vt:lpstr>
      <vt:lpstr>Up/down-symmetric Super-X/snowflake projected to  maintain peak divertor heat flux below material limits</vt:lpstr>
      <vt:lpstr>Free-boundary TRANSP/NUBEAM used to compute profiles for 100% non-inductive plasmas with QDT ~2</vt:lpstr>
      <vt:lpstr>ST-FNSF shielding and TBR analyzed with  sophisticated 3-D neutronics codes </vt:lpstr>
      <vt:lpstr>Mapping of dpa and FW/blanket lifetime (R=1.7 m Device)</vt:lpstr>
      <vt:lpstr>Summary of ST-FNSF TBR vs. device size </vt:lpstr>
      <vt:lpstr>FNSF center-stack can build upon NSTX-U design  and incorporate NSTX stability results</vt:lpstr>
      <vt:lpstr>PowerPoint Presentation</vt:lpstr>
      <vt:lpstr>MgO insulation appears to have good  radiation resistance for divertor PF coils</vt:lpstr>
      <vt:lpstr>PF coil currents and current densities</vt:lpstr>
      <vt:lpstr>PowerPoint Presentation</vt:lpstr>
      <vt:lpstr>FNSF Summary:  R = 1m and 1.7m STs with Γn = 1MW/m2 and QDT = 1-2 assessed for FNS mission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Jonathan E. Menard</cp:lastModifiedBy>
  <cp:revision>12917</cp:revision>
  <dcterms:created xsi:type="dcterms:W3CDTF">2003-10-01T16:23:57Z</dcterms:created>
  <dcterms:modified xsi:type="dcterms:W3CDTF">2014-11-25T22:34:41Z</dcterms:modified>
</cp:coreProperties>
</file>