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9" r:id="rId3"/>
    <p:sldId id="296" r:id="rId4"/>
    <p:sldId id="297" r:id="rId5"/>
    <p:sldId id="299" r:id="rId6"/>
    <p:sldId id="300" r:id="rId7"/>
    <p:sldId id="302" r:id="rId8"/>
    <p:sldId id="294" r:id="rId9"/>
    <p:sldId id="298" r:id="rId10"/>
    <p:sldId id="308" r:id="rId11"/>
    <p:sldId id="304" r:id="rId12"/>
    <p:sldId id="305" r:id="rId13"/>
    <p:sldId id="306" r:id="rId14"/>
    <p:sldId id="303" r:id="rId15"/>
    <p:sldId id="309" r:id="rId16"/>
    <p:sldId id="280" r:id="rId17"/>
    <p:sldId id="293" r:id="rId18"/>
    <p:sldId id="287" r:id="rId19"/>
    <p:sldId id="289" r:id="rId20"/>
    <p:sldId id="290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99"/>
    <a:srgbClr val="3366CC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030" autoAdjust="0"/>
  </p:normalViewPr>
  <p:slideViewPr>
    <p:cSldViewPr>
      <p:cViewPr>
        <p:scale>
          <a:sx n="120" d="100"/>
          <a:sy n="120" d="100"/>
        </p:scale>
        <p:origin x="-129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3B60A1E-8524-B84F-A677-41DC374FD37D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9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8350" cy="343535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9751"/>
            <a:ext cx="5039320" cy="411994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539" tIns="45772" rIns="91539" bIns="45772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677863"/>
            <a:ext cx="4629150" cy="3471862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259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4750-CAB8-CC48-97B3-E208C97FF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FY2015 Q3 Program Report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Jon Menard, Masa Ono</a:t>
            </a:r>
          </a:p>
          <a:p>
            <a:r>
              <a:rPr lang="en-US" sz="2400" dirty="0">
                <a:solidFill>
                  <a:srgbClr val="000000"/>
                </a:solidFill>
                <a:latin typeface="Arial" charset="0"/>
              </a:rPr>
              <a:t>For the NSTX-U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 dirty="0"/>
              <a:t>NSTX-U Program - FY2015 </a:t>
            </a:r>
            <a:r>
              <a:rPr lang="en-US" b="1" dirty="0" smtClean="0"/>
              <a:t>Q3 Report*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PPPL and FES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July 23,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6151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*This work supported by the US DOE Contract No. DE-AC02-09CH11466</a:t>
            </a: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5400" y="1371600"/>
            <a:ext cx="3962400" cy="1828800"/>
          </a:xfrm>
        </p:spPr>
        <p:txBody>
          <a:bodyPr>
            <a:normAutofit/>
          </a:bodyPr>
          <a:lstStyle/>
          <a:p>
            <a:r>
              <a:rPr lang="en-US" sz="2000" dirty="0"/>
              <a:t>Matt </a:t>
            </a:r>
            <a:r>
              <a:rPr lang="en-US" sz="2000" dirty="0" err="1"/>
              <a:t>Reinke</a:t>
            </a:r>
            <a:r>
              <a:rPr lang="en-US" sz="2000" dirty="0"/>
              <a:t> recently hired by ORNL to </a:t>
            </a:r>
            <a:r>
              <a:rPr lang="en-US" sz="2000" dirty="0" smtClean="0"/>
              <a:t>work at NSTX-U</a:t>
            </a:r>
            <a:endParaRPr lang="en-US" sz="1200" dirty="0" smtClean="0"/>
          </a:p>
          <a:p>
            <a:pPr lvl="1"/>
            <a:r>
              <a:rPr lang="en-US" sz="1600" dirty="0" smtClean="0"/>
              <a:t>Leading revival / upgrade of NSTX-U </a:t>
            </a:r>
            <a:r>
              <a:rPr lang="en-US" sz="1600" dirty="0" err="1" smtClean="0"/>
              <a:t>bolometry</a:t>
            </a:r>
            <a:r>
              <a:rPr lang="en-US" sz="1600" dirty="0" smtClean="0"/>
              <a:t> systems</a:t>
            </a:r>
          </a:p>
          <a:p>
            <a:pPr lvl="1"/>
            <a:r>
              <a:rPr lang="en-US" sz="1600" dirty="0" smtClean="0"/>
              <a:t>Leadership for ORNL NSTX-U experimental boundary physics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Ramping up efforts to study high-Z impurity </a:t>
            </a:r>
            <a:br>
              <a:rPr lang="en-US" sz="2800" dirty="0"/>
            </a:br>
            <a:r>
              <a:rPr lang="en-US" sz="2800" dirty="0"/>
              <a:t>sources, transport, mitigation techniques</a:t>
            </a:r>
          </a:p>
        </p:txBody>
      </p:sp>
      <p:pic>
        <p:nvPicPr>
          <p:cNvPr id="4" name="Picture 4" descr="Matthew Logan Rein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19723"/>
            <a:ext cx="2000250" cy="301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800600" cy="5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Goals</a:t>
            </a:r>
          </a:p>
          <a:p>
            <a:pPr lvl="1"/>
            <a:r>
              <a:rPr lang="en-US" sz="2800" dirty="0" smtClean="0"/>
              <a:t>Increase scientific productivity of NSTX/NSTX-­U data</a:t>
            </a:r>
          </a:p>
          <a:p>
            <a:pPr lvl="1"/>
            <a:r>
              <a:rPr lang="en-US" sz="2800" dirty="0" smtClean="0"/>
              <a:t>Reduce barriers to entry for new team members</a:t>
            </a:r>
          </a:p>
          <a:p>
            <a:pPr lvl="1"/>
            <a:r>
              <a:rPr lang="en-US" sz="2800" dirty="0" smtClean="0"/>
              <a:t>Reduce burden for data publication requirements</a:t>
            </a:r>
            <a:endParaRPr lang="en-US" sz="2800" dirty="0"/>
          </a:p>
          <a:p>
            <a:endParaRPr lang="en-US" sz="3200" dirty="0" smtClean="0"/>
          </a:p>
          <a:p>
            <a:r>
              <a:rPr lang="en-US" sz="3200" dirty="0" smtClean="0"/>
              <a:t>Objectives</a:t>
            </a:r>
            <a:endParaRPr lang="en-US" sz="3200" dirty="0"/>
          </a:p>
          <a:p>
            <a:pPr lvl="1"/>
            <a:r>
              <a:rPr lang="en-US" sz="2800" dirty="0" smtClean="0"/>
              <a:t>Identify inefficiencies in data ecosystem</a:t>
            </a:r>
          </a:p>
          <a:p>
            <a:pPr lvl="1"/>
            <a:r>
              <a:rPr lang="en-US" sz="2800" dirty="0" smtClean="0"/>
              <a:t>Develop strategies for improvement</a:t>
            </a:r>
          </a:p>
          <a:p>
            <a:pPr lvl="2"/>
            <a:r>
              <a:rPr lang="en-US" sz="2400" dirty="0" smtClean="0"/>
              <a:t>Software framework for data access and management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NSTX-U </a:t>
            </a:r>
            <a:r>
              <a:rPr lang="en-US" sz="2800" b="1" dirty="0" smtClean="0"/>
              <a:t>collaborators helped lead Data Resources Survey to improve computational environment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143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 D. Smith (UW), H. </a:t>
            </a:r>
            <a:r>
              <a:rPr lang="en-US" sz="1400" i="1" dirty="0" err="1" smtClean="0"/>
              <a:t>Yuh</a:t>
            </a:r>
            <a:r>
              <a:rPr lang="en-US" sz="1400" i="1" dirty="0"/>
              <a:t> </a:t>
            </a:r>
            <a:r>
              <a:rPr lang="en-US" sz="1400" i="1" dirty="0" smtClean="0"/>
              <a:t>(Nova Photonics), K. </a:t>
            </a:r>
            <a:r>
              <a:rPr lang="en-US" sz="1400" i="1" dirty="0" err="1" smtClean="0"/>
              <a:t>Tritz</a:t>
            </a:r>
            <a:r>
              <a:rPr lang="en-US" sz="1400" i="1" dirty="0" smtClean="0"/>
              <a:t> (JHU)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890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sample survey results</a:t>
            </a:r>
            <a:endParaRPr lang="en-US" dirty="0"/>
          </a:p>
        </p:txBody>
      </p:sp>
      <p:sp>
        <p:nvSpPr>
          <p:cNvPr id="124" name="object 3"/>
          <p:cNvSpPr txBox="1">
            <a:spLocks noGrp="1"/>
          </p:cNvSpPr>
          <p:nvPr>
            <p:ph idx="1"/>
          </p:nvPr>
        </p:nvSpPr>
        <p:spPr>
          <a:xfrm>
            <a:off x="76200" y="4114800"/>
            <a:ext cx="4495800" cy="236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indent="-169545">
              <a:lnSpc>
                <a:spcPct val="100000"/>
              </a:lnSpc>
              <a:buFont typeface="Arial"/>
              <a:buChar char="•"/>
              <a:tabLst>
                <a:tab pos="182880" algn="l"/>
              </a:tabLst>
            </a:pPr>
            <a:r>
              <a:rPr sz="2400" dirty="0">
                <a:latin typeface="Calibri"/>
                <a:cs typeface="Calibri"/>
              </a:rPr>
              <a:t>Most popul</a:t>
            </a:r>
            <a:r>
              <a:rPr sz="2400" spc="-5" dirty="0">
                <a:latin typeface="Calibri"/>
                <a:cs typeface="Calibri"/>
              </a:rPr>
              <a:t>ar:</a:t>
            </a:r>
            <a:r>
              <a:rPr sz="2400" dirty="0">
                <a:latin typeface="Calibri"/>
                <a:cs typeface="Calibri"/>
              </a:rPr>
              <a:t> s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op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EFIT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ewe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IDL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shot db</a:t>
            </a:r>
          </a:p>
          <a:p>
            <a:pPr marL="182245" indent="-1695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2880" algn="l"/>
              </a:tabLst>
            </a:pPr>
            <a:r>
              <a:rPr sz="2400" spc="-5" dirty="0">
                <a:latin typeface="Calibri"/>
                <a:cs typeface="Calibri"/>
              </a:rPr>
              <a:t>Ne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t: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Web</a:t>
            </a:r>
            <a:r>
              <a:rPr sz="2400" dirty="0">
                <a:latin typeface="Calibri"/>
                <a:cs typeface="Calibri"/>
              </a:rPr>
              <a:t>Tools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Rev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ewP</a:t>
            </a:r>
            <a:r>
              <a:rPr sz="2400" dirty="0">
                <a:latin typeface="Calibri"/>
                <a:cs typeface="Calibri"/>
              </a:rPr>
              <a:t>lus</a:t>
            </a:r>
          </a:p>
          <a:p>
            <a:pPr marL="182245" indent="-16954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182880" algn="l"/>
              </a:tabLst>
            </a:pP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t: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RP</a:t>
            </a:r>
            <a:r>
              <a:rPr sz="2400" dirty="0">
                <a:latin typeface="Calibri"/>
                <a:cs typeface="Calibri"/>
              </a:rPr>
              <a:t>LOT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</a:t>
            </a:r>
            <a:r>
              <a:rPr sz="2400" dirty="0">
                <a:latin typeface="Calibri"/>
                <a:cs typeface="Calibri"/>
              </a:rPr>
              <a:t>sults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db tools</a:t>
            </a:r>
          </a:p>
          <a:p>
            <a:pPr marL="182245" indent="-16954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82880" algn="l"/>
              </a:tabLst>
            </a:pP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-5" dirty="0" smtClean="0">
                <a:latin typeface="Calibri"/>
                <a:cs typeface="Calibri"/>
              </a:rPr>
              <a:t>ar</a:t>
            </a:r>
            <a:r>
              <a:rPr sz="2400" dirty="0" smtClean="0">
                <a:latin typeface="Calibri"/>
                <a:cs typeface="Calibri"/>
              </a:rPr>
              <a:t>l</a:t>
            </a:r>
            <a:r>
              <a:rPr lang="en-US" sz="2400" spc="-5" dirty="0" smtClean="0">
                <a:latin typeface="Calibri"/>
                <a:cs typeface="Calibri"/>
              </a:rPr>
              <a:t>ier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career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re</a:t>
            </a:r>
            <a:r>
              <a:rPr sz="2400" dirty="0" smtClean="0">
                <a:latin typeface="Calibri"/>
                <a:cs typeface="Calibri"/>
              </a:rPr>
              <a:t>spons</a:t>
            </a:r>
            <a:r>
              <a:rPr sz="2400" spc="-5" dirty="0" smtClean="0">
                <a:latin typeface="Calibri"/>
                <a:cs typeface="Calibri"/>
              </a:rPr>
              <a:t>e</a:t>
            </a:r>
            <a:r>
              <a:rPr sz="2400" dirty="0" smtClean="0">
                <a:latin typeface="Calibri"/>
                <a:cs typeface="Calibri"/>
              </a:rPr>
              <a:t>s</a:t>
            </a:r>
            <a:endParaRPr lang="en-US" sz="2400" dirty="0">
              <a:latin typeface="Calibri"/>
              <a:cs typeface="Calibri"/>
            </a:endParaRPr>
          </a:p>
          <a:p>
            <a:pPr marL="410845" lvl="1" indent="-169545">
              <a:spcBef>
                <a:spcPts val="500"/>
              </a:spcBef>
              <a:buFont typeface="Arial"/>
              <a:buChar char="•"/>
              <a:tabLst>
                <a:tab pos="182880" algn="l"/>
              </a:tabLst>
            </a:pPr>
            <a:r>
              <a:rPr sz="1800" dirty="0" smtClean="0">
                <a:solidFill>
                  <a:srgbClr val="3333CC"/>
                </a:solidFill>
                <a:latin typeface="Calibri"/>
                <a:cs typeface="Calibri"/>
              </a:rPr>
              <a:t>mo</a:t>
            </a:r>
            <a:r>
              <a:rPr sz="1800" spc="-5" dirty="0" smtClean="0">
                <a:solidFill>
                  <a:srgbClr val="3333CC"/>
                </a:solidFill>
                <a:latin typeface="Calibri"/>
                <a:cs typeface="Calibri"/>
              </a:rPr>
              <a:t>re </a:t>
            </a:r>
            <a:r>
              <a:rPr sz="1800" spc="-5" dirty="0">
                <a:solidFill>
                  <a:srgbClr val="3333CC"/>
                </a:solidFill>
                <a:latin typeface="Calibri"/>
                <a:cs typeface="Calibri"/>
              </a:rPr>
              <a:t>Rev</a:t>
            </a:r>
            <a:r>
              <a:rPr sz="1800" dirty="0">
                <a:solidFill>
                  <a:srgbClr val="3333CC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3333CC"/>
                </a:solidFill>
                <a:latin typeface="Calibri"/>
                <a:cs typeface="Calibri"/>
              </a:rPr>
              <a:t>ewP</a:t>
            </a:r>
            <a:r>
              <a:rPr sz="1800" dirty="0">
                <a:solidFill>
                  <a:srgbClr val="3333CC"/>
                </a:solidFill>
                <a:latin typeface="Calibri"/>
                <a:cs typeface="Calibri"/>
              </a:rPr>
              <a:t>lu</a:t>
            </a:r>
            <a:r>
              <a:rPr sz="1800" spc="-5" dirty="0">
                <a:solidFill>
                  <a:srgbClr val="3333CC"/>
                </a:solidFill>
                <a:latin typeface="Calibri"/>
                <a:cs typeface="Calibri"/>
              </a:rPr>
              <a:t>s,</a:t>
            </a:r>
            <a:r>
              <a:rPr sz="1800" dirty="0">
                <a:solidFill>
                  <a:srgbClr val="3333CC"/>
                </a:solidFill>
                <a:latin typeface="Calibri"/>
                <a:cs typeface="Calibri"/>
              </a:rPr>
              <a:t> l</a:t>
            </a:r>
            <a:r>
              <a:rPr sz="1800" spc="-10" dirty="0">
                <a:solidFill>
                  <a:srgbClr val="3333CC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333CC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333CC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333CC"/>
                </a:solidFill>
                <a:latin typeface="Calibri"/>
                <a:cs typeface="Calibri"/>
              </a:rPr>
              <a:t> Web</a:t>
            </a:r>
            <a:r>
              <a:rPr sz="1800" dirty="0">
                <a:solidFill>
                  <a:srgbClr val="3333CC"/>
                </a:solidFill>
                <a:latin typeface="Calibri"/>
                <a:cs typeface="Calibri"/>
              </a:rPr>
              <a:t>Tools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5" name="object 3"/>
          <p:cNvSpPr txBox="1"/>
          <p:nvPr/>
        </p:nvSpPr>
        <p:spPr>
          <a:xfrm>
            <a:off x="4695825" y="4204711"/>
            <a:ext cx="4419600" cy="1726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475" indent="-231775">
              <a:lnSpc>
                <a:spcPct val="100000"/>
              </a:lnSpc>
              <a:buFont typeface="Arial"/>
              <a:buChar char="•"/>
              <a:tabLst>
                <a:tab pos="244475" algn="l"/>
              </a:tabLst>
            </a:pP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ver</a:t>
            </a:r>
            <a:r>
              <a:rPr sz="2400" dirty="0">
                <a:latin typeface="Calibri"/>
                <a:cs typeface="Calibri"/>
              </a:rPr>
              <a:t>all us</a:t>
            </a:r>
            <a:r>
              <a:rPr sz="2400" spc="-5" dirty="0">
                <a:latin typeface="Calibri"/>
                <a:cs typeface="Calibri"/>
              </a:rPr>
              <a:t>age</a:t>
            </a:r>
            <a:endParaRPr sz="2400" dirty="0">
              <a:latin typeface="Calibri"/>
              <a:cs typeface="Calibri"/>
            </a:endParaRPr>
          </a:p>
          <a:p>
            <a:pPr marL="638175" lvl="1" indent="-231775">
              <a:lnSpc>
                <a:spcPct val="100000"/>
              </a:lnSpc>
              <a:spcBef>
                <a:spcPts val="140"/>
              </a:spcBef>
              <a:buFont typeface="Arial"/>
              <a:buChar char="–"/>
              <a:tabLst>
                <a:tab pos="638175" algn="l"/>
              </a:tabLst>
            </a:pP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59%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 IDL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,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36%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 Matla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b,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31%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Py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thon</a:t>
            </a:r>
            <a:endParaRPr sz="2000" dirty="0">
              <a:latin typeface="Calibri"/>
              <a:cs typeface="Calibri"/>
            </a:endParaRPr>
          </a:p>
          <a:p>
            <a:pPr marL="244475" indent="-23177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4475" algn="l"/>
              </a:tabLst>
            </a:pP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-5" dirty="0" smtClean="0">
                <a:latin typeface="Calibri"/>
                <a:cs typeface="Calibri"/>
              </a:rPr>
              <a:t>ar</a:t>
            </a:r>
            <a:r>
              <a:rPr sz="2400" dirty="0" smtClean="0">
                <a:latin typeface="Calibri"/>
                <a:cs typeface="Calibri"/>
              </a:rPr>
              <a:t>l</a:t>
            </a:r>
            <a:r>
              <a:rPr lang="en-US" sz="2400" dirty="0" smtClean="0">
                <a:latin typeface="Calibri"/>
                <a:cs typeface="Calibri"/>
              </a:rPr>
              <a:t>ier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career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</a:t>
            </a:r>
            <a:r>
              <a:rPr sz="2400" dirty="0">
                <a:latin typeface="Calibri"/>
                <a:cs typeface="Calibri"/>
              </a:rPr>
              <a:t>sp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ns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</a:p>
          <a:p>
            <a:pPr marL="635000" marR="5080" lvl="1" indent="-228600">
              <a:lnSpc>
                <a:spcPts val="2120"/>
              </a:lnSpc>
              <a:spcBef>
                <a:spcPts val="565"/>
              </a:spcBef>
              <a:buFont typeface="Arial"/>
              <a:buChar char="–"/>
              <a:tabLst>
                <a:tab pos="638175" algn="l"/>
              </a:tabLst>
            </a:pP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Hi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er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 us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age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 of Matlab &amp; 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Py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thon (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47%</a:t>
            </a:r>
            <a:r>
              <a:rPr sz="2000" dirty="0">
                <a:solidFill>
                  <a:srgbClr val="3333CC"/>
                </a:solidFill>
                <a:latin typeface="Calibri"/>
                <a:cs typeface="Calibri"/>
              </a:rPr>
              <a:t>/ 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47%)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153859"/>
            <a:ext cx="4109146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799"/>
            <a:ext cx="4343400" cy="29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n-lt"/>
              </a:rPr>
              <a:t>Language </a:t>
            </a:r>
            <a:r>
              <a:rPr lang="en-US" dirty="0">
                <a:latin typeface="+mn-lt"/>
              </a:rPr>
              <a:t>usage:  60% IDL, 35% </a:t>
            </a:r>
            <a:r>
              <a:rPr lang="en-US" dirty="0" err="1">
                <a:latin typeface="+mn-lt"/>
              </a:rPr>
              <a:t>Matlab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30</a:t>
            </a:r>
            <a:r>
              <a:rPr lang="en-US" dirty="0">
                <a:latin typeface="+mn-lt"/>
              </a:rPr>
              <a:t>% Python</a:t>
            </a:r>
          </a:p>
          <a:p>
            <a:pPr lvl="1"/>
            <a:r>
              <a:rPr lang="en-US" dirty="0">
                <a:latin typeface="+mn-lt"/>
              </a:rPr>
              <a:t>Among </a:t>
            </a:r>
            <a:r>
              <a:rPr lang="en-US" dirty="0" smtClean="0">
                <a:latin typeface="+mn-lt"/>
              </a:rPr>
              <a:t>earlier </a:t>
            </a:r>
            <a:r>
              <a:rPr lang="en-US" dirty="0">
                <a:latin typeface="+mn-lt"/>
              </a:rPr>
              <a:t>career </a:t>
            </a:r>
            <a:r>
              <a:rPr lang="en-US" dirty="0" smtClean="0">
                <a:latin typeface="+mn-lt"/>
              </a:rPr>
              <a:t>responses: 60% / 50% / 50%</a:t>
            </a:r>
          </a:p>
          <a:p>
            <a:r>
              <a:rPr lang="en-US" dirty="0" smtClean="0">
                <a:latin typeface="+mn-lt"/>
                <a:cs typeface="Calibri"/>
              </a:rPr>
              <a:t>Th</a:t>
            </a:r>
            <a:r>
              <a:rPr lang="en-US" spc="-5" dirty="0" smtClean="0">
                <a:latin typeface="+mn-lt"/>
                <a:cs typeface="Calibri"/>
              </a:rPr>
              <a:t>ere</a:t>
            </a:r>
            <a:r>
              <a:rPr lang="en-US" dirty="0" smtClean="0">
                <a:latin typeface="+mn-lt"/>
                <a:cs typeface="Calibri"/>
              </a:rPr>
              <a:t> </a:t>
            </a:r>
            <a:r>
              <a:rPr lang="en-US" dirty="0">
                <a:latin typeface="+mn-lt"/>
                <a:cs typeface="Calibri"/>
              </a:rPr>
              <a:t>is </a:t>
            </a:r>
            <a:r>
              <a:rPr lang="en-US" spc="-5" dirty="0">
                <a:latin typeface="+mn-lt"/>
                <a:cs typeface="Calibri"/>
              </a:rPr>
              <a:t>over</a:t>
            </a:r>
            <a:r>
              <a:rPr lang="en-US" dirty="0">
                <a:latin typeface="+mn-lt"/>
                <a:cs typeface="Calibri"/>
              </a:rPr>
              <a:t>all </a:t>
            </a:r>
            <a:r>
              <a:rPr lang="en-US" spc="-5" dirty="0">
                <a:latin typeface="+mn-lt"/>
                <a:cs typeface="Calibri"/>
              </a:rPr>
              <a:t>agreeme</a:t>
            </a:r>
            <a:r>
              <a:rPr lang="en-US" dirty="0">
                <a:latin typeface="+mn-lt"/>
                <a:cs typeface="Calibri"/>
              </a:rPr>
              <a:t>n</a:t>
            </a:r>
            <a:r>
              <a:rPr lang="en-US" spc="-5" dirty="0">
                <a:latin typeface="+mn-lt"/>
                <a:cs typeface="Calibri"/>
              </a:rPr>
              <a:t>t</a:t>
            </a:r>
            <a:r>
              <a:rPr lang="en-US" dirty="0">
                <a:latin typeface="+mn-lt"/>
                <a:cs typeface="Calibri"/>
              </a:rPr>
              <a:t> that th</a:t>
            </a:r>
            <a:r>
              <a:rPr lang="en-US" spc="-5" dirty="0">
                <a:latin typeface="+mn-lt"/>
                <a:cs typeface="Calibri"/>
              </a:rPr>
              <a:t>e </a:t>
            </a:r>
            <a:r>
              <a:rPr lang="en-US" spc="-5" dirty="0" smtClean="0">
                <a:latin typeface="+mn-lt"/>
                <a:cs typeface="Calibri"/>
              </a:rPr>
              <a:t>com</a:t>
            </a:r>
            <a:r>
              <a:rPr lang="en-US" dirty="0" smtClean="0">
                <a:latin typeface="+mn-lt"/>
                <a:cs typeface="Calibri"/>
              </a:rPr>
              <a:t>putin</a:t>
            </a:r>
            <a:r>
              <a:rPr lang="en-US" spc="-5" dirty="0" smtClean="0">
                <a:latin typeface="+mn-lt"/>
                <a:cs typeface="Calibri"/>
              </a:rPr>
              <a:t>g</a:t>
            </a:r>
            <a:r>
              <a:rPr lang="en-US" dirty="0" smtClean="0">
                <a:latin typeface="+mn-lt"/>
                <a:cs typeface="Calibri"/>
              </a:rPr>
              <a:t> staff p</a:t>
            </a:r>
            <a:r>
              <a:rPr lang="en-US" spc="-5" dirty="0" smtClean="0">
                <a:latin typeface="+mn-lt"/>
                <a:cs typeface="Calibri"/>
              </a:rPr>
              <a:t>rov</a:t>
            </a:r>
            <a:r>
              <a:rPr lang="en-US" dirty="0" smtClean="0">
                <a:latin typeface="+mn-lt"/>
                <a:cs typeface="Calibri"/>
              </a:rPr>
              <a:t>id</a:t>
            </a:r>
            <a:r>
              <a:rPr lang="en-US" spc="-5" dirty="0" smtClean="0">
                <a:latin typeface="+mn-lt"/>
                <a:cs typeface="Calibri"/>
              </a:rPr>
              <a:t>e</a:t>
            </a:r>
            <a:r>
              <a:rPr lang="en-US" dirty="0" smtClean="0">
                <a:latin typeface="+mn-lt"/>
                <a:cs typeface="Calibri"/>
              </a:rPr>
              <a:t>s sufficient soft</a:t>
            </a:r>
            <a:r>
              <a:rPr lang="en-US" spc="-10" dirty="0" smtClean="0">
                <a:latin typeface="+mn-lt"/>
                <a:cs typeface="Calibri"/>
              </a:rPr>
              <a:t>w</a:t>
            </a:r>
            <a:r>
              <a:rPr lang="en-US" spc="-5" dirty="0" smtClean="0">
                <a:latin typeface="+mn-lt"/>
                <a:cs typeface="Calibri"/>
              </a:rPr>
              <a:t>are</a:t>
            </a:r>
            <a:r>
              <a:rPr lang="en-US" dirty="0" smtClean="0">
                <a:latin typeface="+mn-lt"/>
                <a:cs typeface="Calibri"/>
              </a:rPr>
              <a:t> supp</a:t>
            </a:r>
            <a:r>
              <a:rPr lang="en-US" spc="-5" dirty="0" smtClean="0">
                <a:latin typeface="+mn-lt"/>
                <a:cs typeface="Calibri"/>
              </a:rPr>
              <a:t>ort</a:t>
            </a:r>
          </a:p>
          <a:p>
            <a:r>
              <a:rPr lang="en-US" spc="-5" dirty="0"/>
              <a:t>Br</a:t>
            </a:r>
            <a:r>
              <a:rPr lang="en-US" dirty="0"/>
              <a:t>oad </a:t>
            </a:r>
            <a:r>
              <a:rPr lang="en-US" spc="-5" dirty="0"/>
              <a:t>agreeme</a:t>
            </a:r>
            <a:r>
              <a:rPr lang="en-US" dirty="0"/>
              <a:t>nt that si</a:t>
            </a:r>
            <a:r>
              <a:rPr lang="en-US" spc="-5" dirty="0"/>
              <a:t>g</a:t>
            </a:r>
            <a:r>
              <a:rPr lang="en-US" dirty="0"/>
              <a:t>niﬁ</a:t>
            </a:r>
            <a:r>
              <a:rPr lang="en-US" spc="-5" dirty="0"/>
              <a:t>c</a:t>
            </a:r>
            <a:r>
              <a:rPr lang="en-US" dirty="0"/>
              <a:t>ant and inefficient</a:t>
            </a:r>
            <a:r>
              <a:rPr lang="en-US" spc="-5" dirty="0"/>
              <a:t> </a:t>
            </a:r>
            <a:r>
              <a:rPr lang="en-US" b="1" dirty="0"/>
              <a:t>c</a:t>
            </a:r>
            <a:r>
              <a:rPr lang="en-US" b="1" spc="-5" dirty="0"/>
              <a:t>o</a:t>
            </a:r>
            <a:r>
              <a:rPr lang="en-US" b="1" spc="-10" dirty="0"/>
              <a:t>d</a:t>
            </a:r>
            <a:r>
              <a:rPr lang="en-US" b="1" dirty="0"/>
              <a:t>e </a:t>
            </a:r>
            <a:r>
              <a:rPr lang="en-US" b="1" spc="-10" dirty="0"/>
              <a:t>dupli</a:t>
            </a:r>
            <a:r>
              <a:rPr lang="en-US" b="1" dirty="0"/>
              <a:t>c</a:t>
            </a:r>
            <a:r>
              <a:rPr lang="en-US" b="1" spc="-5" dirty="0"/>
              <a:t>a</a:t>
            </a:r>
            <a:r>
              <a:rPr lang="en-US" b="1" spc="90" dirty="0"/>
              <a:t>tio</a:t>
            </a:r>
            <a:r>
              <a:rPr lang="en-US" b="1" spc="-5" dirty="0"/>
              <a:t>n </a:t>
            </a:r>
            <a:r>
              <a:rPr lang="en-US" spc="-5" dirty="0"/>
              <a:t>e</a:t>
            </a:r>
            <a:r>
              <a:rPr lang="en-US" dirty="0"/>
              <a:t>xists </a:t>
            </a:r>
            <a:r>
              <a:rPr lang="en-US" spc="-5" dirty="0"/>
              <a:t>w</a:t>
            </a:r>
            <a:r>
              <a:rPr lang="en-US" dirty="0"/>
              <a:t>ithin th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5" dirty="0"/>
              <a:t>N</a:t>
            </a:r>
            <a:r>
              <a:rPr lang="en-US" dirty="0"/>
              <a:t>STX </a:t>
            </a:r>
            <a:r>
              <a:rPr lang="en-US" spc="-5" dirty="0" smtClean="0"/>
              <a:t>team</a:t>
            </a:r>
          </a:p>
          <a:p>
            <a:r>
              <a:rPr lang="en-US" spc="-5" dirty="0" smtClean="0">
                <a:latin typeface="+mn-lt"/>
                <a:cs typeface="Calibri"/>
              </a:rPr>
              <a:t>Contend that better software framework could improve efficiency, extensibility, scalability, collaboration</a:t>
            </a:r>
            <a:endParaRPr lang="en-US" dirty="0" smtClean="0">
              <a:latin typeface="+mn-lt"/>
              <a:cs typeface="Calibri"/>
            </a:endParaRPr>
          </a:p>
          <a:p>
            <a:r>
              <a:rPr lang="en-US" dirty="0" smtClean="0">
                <a:latin typeface="+mn-lt"/>
                <a:cs typeface="Calibri"/>
              </a:rPr>
              <a:t>Likely actions:</a:t>
            </a:r>
            <a:endParaRPr lang="en-US" dirty="0">
              <a:latin typeface="+mn-lt"/>
              <a:cs typeface="Calibri"/>
            </a:endParaRPr>
          </a:p>
          <a:p>
            <a:pPr lvl="1"/>
            <a:r>
              <a:rPr lang="en-US" dirty="0" smtClean="0"/>
              <a:t>Improve/better document code repository for key IDL routines</a:t>
            </a:r>
          </a:p>
          <a:p>
            <a:pPr lvl="2"/>
            <a:r>
              <a:rPr lang="en-US" dirty="0" smtClean="0"/>
              <a:t>Need to identify and focus on most important and widely-used routines: flux mapping, profile fitting, boundary identification… (TBD)</a:t>
            </a:r>
          </a:p>
          <a:p>
            <a:pPr lvl="1"/>
            <a:r>
              <a:rPr lang="en-US" dirty="0" smtClean="0"/>
              <a:t>Pilot / test python as improved software framework</a:t>
            </a:r>
          </a:p>
          <a:p>
            <a:pPr lvl="2"/>
            <a:endParaRPr lang="en-US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/ action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NSTX-U university collaborators spearheaded new outreach seminar effort – to begin this fall</a:t>
            </a:r>
            <a:endParaRPr lang="en-US" sz="3200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02" y="1066800"/>
            <a:ext cx="758689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J. </a:t>
            </a:r>
            <a:r>
              <a:rPr lang="en-US" sz="1050" i="1" dirty="0" err="1" smtClean="0"/>
              <a:t>Berkery</a:t>
            </a:r>
            <a:r>
              <a:rPr lang="en-US" sz="1050" i="1" dirty="0" smtClean="0"/>
              <a:t> (CU)</a:t>
            </a:r>
          </a:p>
          <a:p>
            <a:pPr algn="ctr"/>
            <a:r>
              <a:rPr lang="en-US" sz="1050" i="1" dirty="0" smtClean="0"/>
              <a:t> D. Smith (UW)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1455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FES solicitation for U.S. University and Industry</a:t>
            </a:r>
            <a:br>
              <a:rPr lang="en-US" sz="2800" dirty="0" smtClean="0"/>
            </a:br>
            <a:r>
              <a:rPr lang="en-US" sz="2800" dirty="0" smtClean="0"/>
              <a:t>DIAGNOSTIC Collaboration on </a:t>
            </a:r>
            <a:r>
              <a:rPr lang="en-US" sz="2800" dirty="0" smtClean="0"/>
              <a:t>NSTX-U now available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/>
              <a:t>FES solicitation cycle divided into 3 groups: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800" b="1" dirty="0"/>
              <a:t>University &amp; </a:t>
            </a:r>
            <a:r>
              <a:rPr lang="en-US" sz="1800" b="1" dirty="0" smtClean="0"/>
              <a:t>Industry 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 Diagnostics  </a:t>
            </a:r>
            <a:r>
              <a:rPr lang="en-US" sz="1800" b="1" dirty="0">
                <a:sym typeface="Wingdings" pitchFamily="2" charset="2"/>
              </a:rPr>
              <a:t></a:t>
            </a:r>
            <a:r>
              <a:rPr lang="en-US" sz="1800" b="1" dirty="0"/>
              <a:t> </a:t>
            </a:r>
            <a:r>
              <a:rPr lang="en-US" sz="1800" b="1" dirty="0" smtClean="0"/>
              <a:t> National Laboratories</a:t>
            </a:r>
            <a:endParaRPr lang="en-US" b="1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Issue </a:t>
            </a:r>
            <a:r>
              <a:rPr lang="en-US" dirty="0" smtClean="0"/>
              <a:t>Date for FOA: </a:t>
            </a:r>
            <a:r>
              <a:rPr lang="en-US" dirty="0"/>
              <a:t>07/01/2015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Pre-Application </a:t>
            </a:r>
            <a:r>
              <a:rPr lang="en-US" dirty="0"/>
              <a:t>Due Date: 07/29/2015 at 5 PM Eastern Time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Pre-Application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required, 2-3 pages (Title, abstract, collaborators, …)</a:t>
            </a:r>
            <a:endParaRPr lang="en-US" sz="6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Application </a:t>
            </a:r>
            <a:r>
              <a:rPr lang="en-US" dirty="0"/>
              <a:t>Due Date: 09/18/2015 at 11:59 PM Eastern </a:t>
            </a:r>
            <a:r>
              <a:rPr lang="en-US" dirty="0" smtClean="0"/>
              <a:t>Time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NSTX-U gathered </a:t>
            </a:r>
            <a:r>
              <a:rPr lang="en-US" dirty="0" smtClean="0"/>
              <a:t>30+ diagnostic </a:t>
            </a:r>
            <a:r>
              <a:rPr lang="en-US" dirty="0" smtClean="0"/>
              <a:t>ideas from </a:t>
            </a:r>
            <a:r>
              <a:rPr lang="en-US" dirty="0" smtClean="0"/>
              <a:t>team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Shared with SG/TSG leaders for final </a:t>
            </a:r>
            <a:r>
              <a:rPr lang="en-US" dirty="0" smtClean="0"/>
              <a:t>comment/consideration/inclusion</a:t>
            </a:r>
            <a:endParaRPr lang="en-US" sz="600" dirty="0"/>
          </a:p>
          <a:p>
            <a:pPr>
              <a:lnSpc>
                <a:spcPct val="110000"/>
              </a:lnSpc>
            </a:pPr>
            <a:r>
              <a:rPr lang="en-US" dirty="0" smtClean="0"/>
              <a:t>PAC-36 reviewed draft </a:t>
            </a:r>
            <a:r>
              <a:rPr lang="en-US" dirty="0" smtClean="0"/>
              <a:t>Program Letter </a:t>
            </a:r>
            <a:r>
              <a:rPr lang="en-US" dirty="0" smtClean="0"/>
              <a:t>June 23</a:t>
            </a:r>
            <a:endParaRPr lang="en-US" sz="600" dirty="0"/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PAC report very helpful for improving letter</a:t>
            </a:r>
            <a:endParaRPr lang="en-US" sz="6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PAC would like to be more frequently informed of project status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PAC now has option to be included in weekly highlights e-mail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863132" y="1524000"/>
            <a:ext cx="1251668" cy="2653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2133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Research highlights for Q3</a:t>
            </a:r>
          </a:p>
          <a:p>
            <a:endParaRPr lang="en-US" sz="3600" dirty="0"/>
          </a:p>
          <a:p>
            <a:r>
              <a:rPr lang="en-US" sz="3600" dirty="0" smtClean="0"/>
              <a:t>Preparation for FY2016 run campaign</a:t>
            </a:r>
          </a:p>
        </p:txBody>
      </p:sp>
    </p:spTree>
    <p:extLst>
      <p:ext uri="{BB962C8B-B14F-4D97-AF65-F5344CB8AC3E}">
        <p14:creationId xmlns:p14="http://schemas.microsoft.com/office/powerpoint/2010/main" val="41867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Chosen first 30 experiments to review:  Order based on Priority 1 + expected period to be run during campaign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983" y="1066800"/>
            <a:ext cx="898138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2000" b="1" i="0" dirty="0" smtClean="0">
                <a:solidFill>
                  <a:srgbClr val="FF0000"/>
                </a:solidFill>
              </a:rPr>
              <a:t>At least 30 XPs will be fully reviewed prior to start of research campaign</a:t>
            </a:r>
          </a:p>
          <a:p>
            <a:pPr algn="ctr"/>
            <a:r>
              <a:rPr lang="en-US" sz="2000" b="1" dirty="0" smtClean="0"/>
              <a:t>17 XPs already reviewed</a:t>
            </a:r>
            <a:endParaRPr lang="en-US" sz="2000" b="1" i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763000" cy="440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084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496936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14183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0335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399" y="37193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7418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183" y="57136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8183" y="58660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8183" y="60053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8183" y="61577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351592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44944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47861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8183" y="50278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398" y="51671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397" y="53195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396" y="54719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1447800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73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Latest run plan for 2016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700" dirty="0" smtClean="0">
                <a:solidFill>
                  <a:srgbClr val="920000"/>
                </a:solidFill>
              </a:rPr>
              <a:t>Goal is to operate 14-16 run weeks as per research forum</a:t>
            </a:r>
            <a:endParaRPr lang="en-US" sz="2700" dirty="0">
              <a:solidFill>
                <a:srgbClr val="9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</a:t>
            </a:r>
            <a:r>
              <a:rPr lang="en-US" sz="2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Want as much data as possible for IAEA synopses (due Jan/Feb)</a:t>
            </a:r>
          </a:p>
          <a:p>
            <a:pPr>
              <a:lnSpc>
                <a:spcPct val="110000"/>
              </a:lnSpc>
            </a:pPr>
            <a:endParaRPr lang="en-US" sz="12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October:  		3-4 run weeks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November:  	0-2 run weeks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May want to pause for ST workshop, APS, Thanksgiving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December:  	3 run weeks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January:		2 run weeks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Mid-run assessment (if applicable), PAC-37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Feb-Mar:		3-8 run weeks, complete FY16 run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Mar/Apr:	Start outage: install high-k, high-Z tiles, …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Resume operations fall 2016 for FY17</a:t>
            </a:r>
            <a:endParaRPr lang="en-US" sz="2800" dirty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3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b="1" dirty="0" smtClean="0"/>
              <a:t>Overview of FY2015-17 NSTX-U research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105401"/>
          </a:xfrm>
        </p:spPr>
        <p:txBody>
          <a:bodyPr rIns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FY2016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Obtain first data at 60% higher field/current, 2-3</a:t>
            </a:r>
            <a:r>
              <a:rPr lang="en-US" dirty="0" smtClean="0">
                <a:latin typeface="Calibri"/>
              </a:rPr>
              <a:t>× </a:t>
            </a:r>
            <a:r>
              <a:rPr lang="en-US" dirty="0" smtClean="0"/>
              <a:t>longer pulse:</a:t>
            </a:r>
          </a:p>
          <a:p>
            <a:pPr marL="571500" lvl="2" indent="228600">
              <a:lnSpc>
                <a:spcPct val="90000"/>
              </a:lnSpc>
            </a:pPr>
            <a:r>
              <a:rPr lang="en-US" dirty="0" smtClean="0"/>
              <a:t>Re-establish sustained low l</a:t>
            </a:r>
            <a:r>
              <a:rPr lang="en-US" baseline="-25000" dirty="0" smtClean="0"/>
              <a:t>i</a:t>
            </a:r>
            <a:r>
              <a:rPr lang="en-US" dirty="0" smtClean="0"/>
              <a:t> / high-</a:t>
            </a:r>
            <a:r>
              <a:rPr lang="en-US" dirty="0" smtClean="0">
                <a:latin typeface="Symbol" pitchFamily="18" charset="2"/>
              </a:rPr>
              <a:t>k</a:t>
            </a:r>
            <a:r>
              <a:rPr lang="en-US" dirty="0" smtClean="0"/>
              <a:t> operation above no-wall limit</a:t>
            </a:r>
          </a:p>
          <a:p>
            <a:pPr marL="571500" lvl="2" indent="228600">
              <a:lnSpc>
                <a:spcPct val="90000"/>
              </a:lnSpc>
            </a:pPr>
            <a:r>
              <a:rPr lang="en-US" dirty="0" smtClean="0"/>
              <a:t>Study thermal confinement, pedestal structure, SOL widths</a:t>
            </a:r>
          </a:p>
          <a:p>
            <a:pPr marL="571500" lvl="2" indent="228600">
              <a:lnSpc>
                <a:spcPct val="90000"/>
              </a:lnSpc>
            </a:pPr>
            <a:r>
              <a:rPr lang="en-US" dirty="0" smtClean="0"/>
              <a:t>Assess current-drive, fast-ion instabilities from new 2</a:t>
            </a:r>
            <a:r>
              <a:rPr lang="en-US" baseline="30000" dirty="0" smtClean="0"/>
              <a:t>nd</a:t>
            </a:r>
            <a:r>
              <a:rPr lang="en-US" dirty="0" smtClean="0"/>
              <a:t> NBI</a:t>
            </a:r>
          </a:p>
          <a:p>
            <a:pPr>
              <a:lnSpc>
                <a:spcPct val="90000"/>
              </a:lnSpc>
            </a:pPr>
            <a:endParaRPr lang="en-US" sz="400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FY2017</a:t>
            </a:r>
            <a:endParaRPr lang="en-US" b="1" dirty="0"/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Extend NSTX-U performance to full field, current (1T, 2MA)</a:t>
            </a:r>
          </a:p>
          <a:p>
            <a:pPr marL="800100" lvl="2">
              <a:lnSpc>
                <a:spcPct val="90000"/>
              </a:lnSpc>
            </a:pPr>
            <a:r>
              <a:rPr lang="en-US" dirty="0"/>
              <a:t>Assess </a:t>
            </a:r>
            <a:r>
              <a:rPr lang="en-US" dirty="0" err="1"/>
              <a:t>divertor</a:t>
            </a:r>
            <a:r>
              <a:rPr lang="en-US" dirty="0"/>
              <a:t> heat flux mitigation, confinement at full </a:t>
            </a:r>
            <a:r>
              <a:rPr lang="en-US" dirty="0" smtClean="0"/>
              <a:t>parameters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Access full non-inductive, test small current over-drive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First data with 2D high-k scattering, prototype high-Z tiles</a:t>
            </a:r>
          </a:p>
          <a:p>
            <a:pPr marL="119110" indent="-341313">
              <a:lnSpc>
                <a:spcPct val="90000"/>
              </a:lnSpc>
            </a:pPr>
            <a:r>
              <a:rPr lang="en-US" b="1" dirty="0" smtClean="0"/>
              <a:t>FY2018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Study low-Z and high-Z impurity transport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Assess causes of core electron thermal transport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Test advanced q profile and rotation profile control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Assess CHI plasma current start-up performance</a:t>
            </a:r>
          </a:p>
          <a:p>
            <a:pPr marL="119110" indent="-341313">
              <a:lnSpc>
                <a:spcPct val="90000"/>
              </a:lnSpc>
            </a:pPr>
            <a:endParaRPr lang="en-US" dirty="0"/>
          </a:p>
          <a:p>
            <a:pPr marL="519113" lvl="1" indent="-341313">
              <a:lnSpc>
                <a:spcPct val="90000"/>
              </a:lnSpc>
            </a:pPr>
            <a:endParaRPr lang="en-US" dirty="0" smtClean="0"/>
          </a:p>
          <a:p>
            <a:pPr marL="519113" lvl="1" indent="-341313">
              <a:lnSpc>
                <a:spcPct val="90000"/>
              </a:lnSpc>
            </a:pPr>
            <a:endParaRPr lang="en-US" dirty="0"/>
          </a:p>
          <a:p>
            <a:pPr marL="288971" lvl="1" indent="-173038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5367" y="6248400"/>
            <a:ext cx="5307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See backup for detailed Research Milestone timeline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10405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Research highlights for Q3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Emphasis on fast ion physics this time…</a:t>
            </a:r>
          </a:p>
          <a:p>
            <a:endParaRPr lang="en-US" sz="3600" dirty="0"/>
          </a:p>
          <a:p>
            <a:r>
              <a:rPr lang="en-US" sz="3900" dirty="0" smtClean="0"/>
              <a:t>Preparation for FY2016 run campaign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2083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tabLst>
                <a:tab pos="2743200" algn="l"/>
              </a:tabLst>
            </a:pPr>
            <a:r>
              <a:rPr lang="en-US" sz="2800" i="0" kern="0" dirty="0" smtClean="0">
                <a:solidFill>
                  <a:srgbClr val="336699"/>
                </a:solidFill>
                <a:ea typeface="ＭＳ Ｐゴシック" pitchFamily="1" charset="-128"/>
              </a:rPr>
              <a:t>NSTX-U Milestone Schedule for FY2016-18</a:t>
            </a:r>
            <a:endParaRPr lang="en-US" i="0" kern="0" dirty="0" smtClean="0">
              <a:solidFill>
                <a:srgbClr val="336699"/>
              </a:solidFill>
            </a:endParaRPr>
          </a:p>
        </p:txBody>
      </p:sp>
      <p:sp>
        <p:nvSpPr>
          <p:cNvPr id="96" name="Line 21"/>
          <p:cNvSpPr>
            <a:spLocks noChangeShapeType="1"/>
          </p:cNvSpPr>
          <p:nvPr/>
        </p:nvSpPr>
        <p:spPr bwMode="auto">
          <a:xfrm>
            <a:off x="0" y="5925312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84473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FY2017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341698" y="1062494"/>
            <a:ext cx="2465731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5105183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647793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1341698" y="4968330"/>
            <a:ext cx="2465731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physics + operational tools for high-performance: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1341698" y="1820133"/>
            <a:ext cx="2466575" cy="53511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 anchor="ctr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1352936" y="6087001"/>
            <a:ext cx="2457064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</a:t>
            </a:r>
          </a:p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tests of real-time warning, prediction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auto">
          <a:xfrm>
            <a:off x="3884473" y="5453402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sustainment and ramp-up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3884473" y="4710499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Assess fast-wave SOL losses, core  thermal and fast ion interactions at increased field and current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7627" y="1415848"/>
            <a:ext cx="866773" cy="18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ctr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b="1" i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Run </a:t>
            </a:r>
            <a:r>
              <a:rPr lang="en-US" sz="1400" b="1" i="0" dirty="0">
                <a:solidFill>
                  <a:srgbClr val="0000CC"/>
                </a:solidFill>
                <a:latin typeface="Arial Narrow" panose="020B0606020202030204" pitchFamily="34" charset="0"/>
              </a:rPr>
              <a:t>Weeks:</a:t>
            </a:r>
          </a:p>
        </p:txBody>
      </p:sp>
      <p:sp>
        <p:nvSpPr>
          <p:cNvPr id="125" name="Right Arrow 124"/>
          <p:cNvSpPr/>
          <p:nvPr/>
        </p:nvSpPr>
        <p:spPr bwMode="auto">
          <a:xfrm>
            <a:off x="117476" y="5983224"/>
            <a:ext cx="1177924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algn="ctr">
              <a:lnSpc>
                <a:spcPct val="7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FES 3 Facility Joint Research Target (JRT)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1676400"/>
            <a:ext cx="1219200" cy="4176485"/>
            <a:chOff x="1676400" y="1676400"/>
            <a:chExt cx="1219200" cy="4176485"/>
          </a:xfrm>
        </p:grpSpPr>
        <p:sp>
          <p:nvSpPr>
            <p:cNvPr id="113" name="Right Arrow 112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1676400" y="1840683"/>
              <a:ext cx="1142999" cy="103411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</a:rPr>
                <a:t>+ Particle Control</a:t>
              </a:r>
              <a:endParaRPr lang="en-US" sz="1600" b="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371600" y="5979279"/>
            <a:ext cx="7277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C-Mod leads JRT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347594" y="3263137"/>
            <a:ext cx="2460679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effects of NBI injection on fast-ion f(v) and NBI-CD profile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3884475" y="1814899"/>
            <a:ext cx="2516325" cy="55535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scaling, mitigation of steady-state, transient heat-fluxes w/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advanced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operation at high power density 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01167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3884474" y="2537269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high-Z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PFC performance and impact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on operating scenarios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01167" y="239255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6477000" y="1811302"/>
            <a:ext cx="2516325" cy="39849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impurity sources and edge and core impurity transport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77000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6477000" y="3259101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Assess role of fast-ion driven instabilities versus micro-turbulence in plasma thermal energy transport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77000" y="31242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6477000" y="4710499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Control of current and rotation profiles to improve global stability limits and extend high performance operation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76997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6477000" y="5455000"/>
            <a:ext cx="2516325" cy="3984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4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transient CHI current start-up potential in NSTX-U</a:t>
            </a:r>
            <a:endParaRPr lang="en-US" sz="14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76998" y="5316867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6477000" y="2419054"/>
            <a:ext cx="2516325" cy="52133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Investigation of power and momentum balance for high density and impurity fraction </a:t>
            </a:r>
            <a:r>
              <a:rPr lang="en-US" sz="1300" i="0" dirty="0" err="1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 operation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76999" y="2286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6477000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FY2018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7697710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7240320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12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92173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86200" y="532009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R17-4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41698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352936" y="3124638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44684" y="48256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990600" y="1415848"/>
            <a:ext cx="854006" cy="17081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9144">
            <a:spAutoFit/>
          </a:bodyPr>
          <a:lstStyle/>
          <a:p>
            <a:pPr algn="ctr"/>
            <a:r>
              <a:rPr lang="en-US" sz="1050" i="0" dirty="0" smtClean="0">
                <a:solidFill>
                  <a:srgbClr val="FFFFFF"/>
                </a:solidFill>
                <a:latin typeface="+mn-lt"/>
              </a:rPr>
              <a:t>Incremental</a:t>
            </a:r>
            <a:endParaRPr lang="en-US" sz="105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3887063" y="6087001"/>
            <a:ext cx="251460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TBD… </a:t>
            </a:r>
            <a:r>
              <a:rPr lang="en-US" sz="1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possibly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something </a:t>
            </a:r>
          </a:p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on energetic particles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86198" y="5981186"/>
            <a:ext cx="68448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DIII-D leads JRT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2285784" y="1380450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14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3884473" y="3252987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</a:t>
            </a:r>
            <a:r>
              <a:rPr lang="en-US" sz="1300" i="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and local transport and turbulence at low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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* with full confinement and diagnostic capabilities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86200" y="31211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6478725" y="6084104"/>
            <a:ext cx="2514600" cy="17953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TBD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77860" y="5978289"/>
            <a:ext cx="7806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NSTX-U leads JRT</a:t>
            </a:r>
          </a:p>
        </p:txBody>
      </p:sp>
      <p:cxnSp>
        <p:nvCxnSpPr>
          <p:cNvPr id="79" name="Straight Connector 78"/>
          <p:cNvCxnSpPr/>
          <p:nvPr/>
        </p:nvCxnSpPr>
        <p:spPr bwMode="auto">
          <a:xfrm flipH="1">
            <a:off x="6476997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8993325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Left Arrow 81"/>
          <p:cNvSpPr/>
          <p:nvPr/>
        </p:nvSpPr>
        <p:spPr bwMode="auto">
          <a:xfrm rot="10800000">
            <a:off x="8762999" y="4052888"/>
            <a:ext cx="21153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rgbClr val="3366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4" name="Left Arrow 83"/>
          <p:cNvSpPr/>
          <p:nvPr/>
        </p:nvSpPr>
        <p:spPr bwMode="auto">
          <a:xfrm>
            <a:off x="6489836" y="4038600"/>
            <a:ext cx="28598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05600" y="3886200"/>
            <a:ext cx="2057399" cy="60939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Begin ~1 year outage for </a:t>
            </a:r>
          </a:p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major facility enhancement(s) sometime during FY2018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2742984" y="1380450"/>
            <a:ext cx="3812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82" y="1828800"/>
            <a:ext cx="8872118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Continued scientific productivity during long outage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But very excited to get some new data!</a:t>
            </a:r>
          </a:p>
          <a:p>
            <a:endParaRPr lang="en-US" dirty="0" smtClean="0"/>
          </a:p>
          <a:p>
            <a:r>
              <a:rPr lang="en-US" dirty="0"/>
              <a:t>Research milestones shifted by ~1 fiscal year due to OH arc fault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Taking advantage of the extra time, XP reviews on track to have ≥ 1/2 of run-time fully defined before run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/>
              <a:t>Neutral Particle Analysis (NPA) and Fast-ion D</a:t>
            </a:r>
            <a:r>
              <a:rPr lang="en-US" sz="2400" baseline="-25000" dirty="0" smtClean="0">
                <a:latin typeface="Symbol" panose="05050102010706020507" pitchFamily="18" charset="2"/>
              </a:rPr>
              <a:t>a</a:t>
            </a:r>
            <a:r>
              <a:rPr lang="en-US" sz="2400" dirty="0" smtClean="0"/>
              <a:t> (FIDA) are key diagnostics  for interpreting the fast-ion distribution, transport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/>
              <a:t>Both measure aspects of the energetic neutral density population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Halo </a:t>
            </a:r>
            <a:r>
              <a:rPr lang="en-US" sz="2400" dirty="0"/>
              <a:t>neutral density is comparable with beam neutral </a:t>
            </a:r>
            <a:r>
              <a:rPr lang="en-US" sz="2400" dirty="0" smtClean="0"/>
              <a:t>density</a:t>
            </a:r>
            <a:endParaRPr lang="en-US" sz="2400" dirty="0"/>
          </a:p>
          <a:p>
            <a:pPr lvl="1">
              <a:lnSpc>
                <a:spcPct val="114000"/>
              </a:lnSpc>
            </a:pPr>
            <a:r>
              <a:rPr lang="en-US" sz="2000" dirty="0"/>
              <a:t>I</a:t>
            </a:r>
            <a:r>
              <a:rPr lang="en-US" sz="2000" dirty="0" smtClean="0"/>
              <a:t>ncrease </a:t>
            </a:r>
            <a:r>
              <a:rPr lang="en-US" sz="2000" dirty="0"/>
              <a:t>NPA and FIDA signal, critical for synthetic diagnostics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/>
              <a:t>Affect </a:t>
            </a:r>
            <a:r>
              <a:rPr lang="en-US" sz="2000" dirty="0"/>
              <a:t>fast ion CX loss, thus impact basic TRANSP calculations, e.g. NB driven current, neutron yield, power balance</a:t>
            </a:r>
          </a:p>
          <a:p>
            <a:pPr>
              <a:lnSpc>
                <a:spcPct val="114000"/>
              </a:lnSpc>
            </a:pPr>
            <a:endParaRPr lang="en-US" sz="1000" dirty="0" smtClean="0"/>
          </a:p>
          <a:p>
            <a:pPr>
              <a:lnSpc>
                <a:spcPct val="114000"/>
              </a:lnSpc>
            </a:pPr>
            <a:r>
              <a:rPr lang="en-US" sz="2400" dirty="0" smtClean="0"/>
              <a:t>Halo </a:t>
            </a:r>
            <a:r>
              <a:rPr lang="en-US" sz="2400" dirty="0"/>
              <a:t>neutrals have a broader profile than beam neutrals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C</a:t>
            </a:r>
            <a:r>
              <a:rPr lang="en-US" sz="2000" dirty="0" smtClean="0"/>
              <a:t>ould </a:t>
            </a:r>
            <a:r>
              <a:rPr lang="en-US" sz="2000" dirty="0"/>
              <a:t>affect spatial localization of NPA and FIDA diagnostics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C</a:t>
            </a:r>
            <a:r>
              <a:rPr lang="en-US" sz="2000" dirty="0" smtClean="0"/>
              <a:t>ould </a:t>
            </a:r>
            <a:r>
              <a:rPr lang="en-US" sz="2000" dirty="0"/>
              <a:t>affect relative contribution to diagnostics from </a:t>
            </a:r>
            <a:r>
              <a:rPr lang="en-US" sz="2000" dirty="0" smtClean="0"/>
              <a:t>beam, halo </a:t>
            </a:r>
            <a:r>
              <a:rPr lang="en-US" sz="2000" dirty="0"/>
              <a:t>neutrals</a:t>
            </a:r>
          </a:p>
          <a:p>
            <a:pPr>
              <a:lnSpc>
                <a:spcPct val="114000"/>
              </a:lnSpc>
            </a:pPr>
            <a:endParaRPr lang="en-US" sz="1000" dirty="0" smtClean="0"/>
          </a:p>
          <a:p>
            <a:pPr>
              <a:lnSpc>
                <a:spcPct val="114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new 3D Halo model was recently developed in </a:t>
            </a:r>
            <a:r>
              <a:rPr lang="en-US" sz="2400" dirty="0" smtClean="0"/>
              <a:t>TRANSP / NUBEAM </a:t>
            </a:r>
            <a:r>
              <a:rPr lang="en-US" sz="2400" dirty="0"/>
              <a:t>to replace the incorrect “volume averaged” halo neutral model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Accurate Modeling of Halo Neutrals is Important for Proper Interpretation </a:t>
            </a:r>
            <a:r>
              <a:rPr lang="en-US" sz="2800" dirty="0" smtClean="0"/>
              <a:t>of Fast </a:t>
            </a:r>
            <a:r>
              <a:rPr lang="en-US" sz="2800" dirty="0"/>
              <a:t>Ion Diagnostic Signals</a:t>
            </a:r>
          </a:p>
        </p:txBody>
      </p:sp>
      <p:sp>
        <p:nvSpPr>
          <p:cNvPr id="4" name="object 19"/>
          <p:cNvSpPr txBox="1"/>
          <p:nvPr/>
        </p:nvSpPr>
        <p:spPr>
          <a:xfrm>
            <a:off x="3505200" y="6061502"/>
            <a:ext cx="517166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spc="-10" dirty="0">
                <a:latin typeface="Arial Narrow" panose="020B0606020202030204" pitchFamily="34" charset="0"/>
                <a:cs typeface="Arial"/>
              </a:rPr>
              <a:t>D</a:t>
            </a:r>
            <a:r>
              <a:rPr sz="1400" b="1" spc="-5" dirty="0">
                <a:latin typeface="Arial Narrow" panose="020B0606020202030204" pitchFamily="34" charset="0"/>
                <a:cs typeface="Arial"/>
              </a:rPr>
              <a:t>. Li</a:t>
            </a:r>
            <a:r>
              <a:rPr sz="1400" b="1" spc="-10" dirty="0">
                <a:latin typeface="Arial Narrow" panose="020B0606020202030204" pitchFamily="34" charset="0"/>
                <a:cs typeface="Arial"/>
              </a:rPr>
              <a:t>u</a:t>
            </a:r>
            <a:r>
              <a:rPr sz="1400" b="1" spc="15" baseline="25641" dirty="0">
                <a:latin typeface="Arial Narrow" panose="020B0606020202030204" pitchFamily="34" charset="0"/>
                <a:cs typeface="Arial"/>
              </a:rPr>
              <a:t>1</a:t>
            </a:r>
            <a:r>
              <a:rPr sz="1400" spc="-5" dirty="0">
                <a:latin typeface="Arial Narrow" panose="020B0606020202030204" pitchFamily="34" charset="0"/>
                <a:cs typeface="Arial"/>
              </a:rPr>
              <a:t>,</a:t>
            </a:r>
            <a:r>
              <a:rPr sz="1400" spc="-10" dirty="0">
                <a:latin typeface="Arial Narrow" panose="020B0606020202030204" pitchFamily="34" charset="0"/>
                <a:cs typeface="Arial"/>
              </a:rPr>
              <a:t> </a:t>
            </a:r>
            <a:r>
              <a:rPr sz="1400" spc="-5" dirty="0">
                <a:latin typeface="Arial Narrow" panose="020B0606020202030204" pitchFamily="34" charset="0"/>
                <a:cs typeface="Arial"/>
              </a:rPr>
              <a:t>S. S. Medle</a:t>
            </a:r>
            <a:r>
              <a:rPr sz="1400" spc="-15" dirty="0">
                <a:latin typeface="Arial Narrow" panose="020B0606020202030204" pitchFamily="34" charset="0"/>
                <a:cs typeface="Arial"/>
              </a:rPr>
              <a:t>y</a:t>
            </a:r>
            <a:r>
              <a:rPr sz="1400" spc="15" baseline="25641" dirty="0">
                <a:latin typeface="Arial Narrow" panose="020B0606020202030204" pitchFamily="34" charset="0"/>
                <a:cs typeface="Arial"/>
              </a:rPr>
              <a:t>2</a:t>
            </a:r>
            <a:r>
              <a:rPr sz="1400" spc="-5" dirty="0">
                <a:latin typeface="Arial Narrow" panose="020B0606020202030204" pitchFamily="34" charset="0"/>
                <a:cs typeface="Arial"/>
              </a:rPr>
              <a:t>, M.</a:t>
            </a:r>
            <a:r>
              <a:rPr sz="1400" spc="-20" dirty="0">
                <a:latin typeface="Arial Narrow" panose="020B0606020202030204" pitchFamily="34" charset="0"/>
                <a:cs typeface="Arial"/>
              </a:rPr>
              <a:t> </a:t>
            </a:r>
            <a:r>
              <a:rPr sz="1400" spc="-195" dirty="0">
                <a:latin typeface="Arial Narrow" panose="020B0606020202030204" pitchFamily="34" charset="0"/>
                <a:cs typeface="Arial"/>
              </a:rPr>
              <a:t>V</a:t>
            </a:r>
            <a:r>
              <a:rPr sz="1400" spc="-5" dirty="0">
                <a:latin typeface="Arial Narrow" panose="020B0606020202030204" pitchFamily="34" charset="0"/>
                <a:cs typeface="Arial"/>
              </a:rPr>
              <a:t>. </a:t>
            </a:r>
            <a:r>
              <a:rPr sz="1400" spc="-5" dirty="0" smtClean="0">
                <a:latin typeface="Arial Narrow" panose="020B0606020202030204" pitchFamily="34" charset="0"/>
                <a:cs typeface="Arial"/>
              </a:rPr>
              <a:t>Gorelenkova</a:t>
            </a:r>
            <a:r>
              <a:rPr sz="1400" spc="15" baseline="25641" dirty="0" smtClean="0">
                <a:latin typeface="Arial Narrow" panose="020B0606020202030204" pitchFamily="34" charset="0"/>
                <a:cs typeface="Arial"/>
              </a:rPr>
              <a:t>2</a:t>
            </a:r>
            <a:r>
              <a:rPr sz="1400" spc="-5" dirty="0" smtClean="0">
                <a:latin typeface="Arial Narrow" panose="020B0606020202030204" pitchFamily="34" charset="0"/>
                <a:cs typeface="Arial"/>
              </a:rPr>
              <a:t>,</a:t>
            </a:r>
            <a:r>
              <a:rPr lang="en-US" sz="1400" spc="-5" dirty="0" smtClean="0">
                <a:latin typeface="Arial Narrow" panose="020B0606020202030204" pitchFamily="34" charset="0"/>
                <a:cs typeface="Arial"/>
              </a:rPr>
              <a:t> </a:t>
            </a:r>
            <a:r>
              <a:rPr sz="1400" spc="-114" dirty="0" smtClean="0">
                <a:latin typeface="Arial Narrow" panose="020B0606020202030204" pitchFamily="34" charset="0"/>
                <a:cs typeface="Arial"/>
              </a:rPr>
              <a:t>W</a:t>
            </a:r>
            <a:r>
              <a:rPr sz="1400" spc="-5" dirty="0">
                <a:latin typeface="Arial Narrow" panose="020B0606020202030204" pitchFamily="34" charset="0"/>
                <a:cs typeface="Arial"/>
              </a:rPr>
              <a:t>.</a:t>
            </a:r>
            <a:r>
              <a:rPr sz="1400" spc="-10" dirty="0">
                <a:latin typeface="Arial Narrow" panose="020B0606020202030204" pitchFamily="34" charset="0"/>
                <a:cs typeface="Arial"/>
              </a:rPr>
              <a:t> </a:t>
            </a:r>
            <a:r>
              <a:rPr sz="1400" spc="-114" dirty="0">
                <a:latin typeface="Arial Narrow" panose="020B0606020202030204" pitchFamily="34" charset="0"/>
                <a:cs typeface="Arial"/>
              </a:rPr>
              <a:t>W</a:t>
            </a:r>
            <a:r>
              <a:rPr sz="1400" spc="-5" dirty="0">
                <a:latin typeface="Arial Narrow" panose="020B0606020202030204" pitchFamily="34" charset="0"/>
                <a:cs typeface="Arial"/>
              </a:rPr>
              <a:t>.</a:t>
            </a:r>
            <a:r>
              <a:rPr sz="1400" spc="-20" dirty="0">
                <a:latin typeface="Arial Narrow" panose="020B0606020202030204" pitchFamily="34" charset="0"/>
                <a:cs typeface="Arial"/>
              </a:rPr>
              <a:t> </a:t>
            </a:r>
            <a:r>
              <a:rPr sz="1400" spc="-5" dirty="0">
                <a:latin typeface="Arial Narrow" panose="020B0606020202030204" pitchFamily="34" charset="0"/>
                <a:cs typeface="Arial"/>
              </a:rPr>
              <a:t>Heidbrin</a:t>
            </a:r>
            <a:r>
              <a:rPr sz="1400" spc="-10" dirty="0">
                <a:latin typeface="Arial Narrow" panose="020B0606020202030204" pitchFamily="34" charset="0"/>
                <a:cs typeface="Arial"/>
              </a:rPr>
              <a:t>k</a:t>
            </a:r>
            <a:r>
              <a:rPr sz="1400" spc="15" baseline="25641" dirty="0">
                <a:latin typeface="Arial Narrow" panose="020B0606020202030204" pitchFamily="34" charset="0"/>
                <a:cs typeface="Arial"/>
              </a:rPr>
              <a:t>1</a:t>
            </a:r>
            <a:r>
              <a:rPr sz="1400" spc="-5" dirty="0">
                <a:latin typeface="Arial Narrow" panose="020B0606020202030204" pitchFamily="34" charset="0"/>
                <a:cs typeface="Arial"/>
              </a:rPr>
              <a:t>,</a:t>
            </a:r>
            <a:r>
              <a:rPr sz="1400" spc="15" dirty="0">
                <a:latin typeface="Arial Narrow" panose="020B0606020202030204" pitchFamily="34" charset="0"/>
                <a:cs typeface="Arial"/>
              </a:rPr>
              <a:t> </a:t>
            </a:r>
            <a:r>
              <a:rPr sz="1400" spc="-5" dirty="0">
                <a:latin typeface="Arial Narrow" panose="020B0606020202030204" pitchFamily="34" charset="0"/>
                <a:cs typeface="Arial"/>
              </a:rPr>
              <a:t>L.</a:t>
            </a:r>
            <a:r>
              <a:rPr sz="1400" spc="-15" dirty="0">
                <a:latin typeface="Arial Narrow" panose="020B0606020202030204" pitchFamily="34" charset="0"/>
                <a:cs typeface="Arial"/>
              </a:rPr>
              <a:t> </a:t>
            </a:r>
            <a:r>
              <a:rPr sz="1400" spc="-5" dirty="0" smtClean="0">
                <a:latin typeface="Arial Narrow" panose="020B0606020202030204" pitchFamily="34" charset="0"/>
                <a:cs typeface="Arial"/>
              </a:rPr>
              <a:t>Stagne</a:t>
            </a:r>
            <a:r>
              <a:rPr sz="1400" spc="-10" dirty="0" smtClean="0">
                <a:latin typeface="Arial Narrow" panose="020B0606020202030204" pitchFamily="34" charset="0"/>
                <a:cs typeface="Arial"/>
              </a:rPr>
              <a:t>r</a:t>
            </a:r>
            <a:r>
              <a:rPr sz="1400" spc="22" baseline="25641" dirty="0" smtClean="0">
                <a:latin typeface="Arial Narrow" panose="020B0606020202030204" pitchFamily="34" charset="0"/>
                <a:cs typeface="Arial"/>
              </a:rPr>
              <a:t>1</a:t>
            </a:r>
            <a:endParaRPr lang="en-US" sz="1400" baseline="25641" dirty="0">
              <a:latin typeface="Arial Narrow" panose="020B0606020202030204" pitchFamily="34" charset="0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200" baseline="25462" dirty="0" smtClean="0">
                <a:latin typeface="Arial Narrow" panose="020B0606020202030204" pitchFamily="34" charset="0"/>
                <a:cs typeface="Arial"/>
              </a:rPr>
              <a:t>1 </a:t>
            </a:r>
            <a:r>
              <a:rPr sz="1200" i="1" dirty="0">
                <a:latin typeface="Arial Narrow" panose="020B0606020202030204" pitchFamily="34" charset="0"/>
                <a:cs typeface="Arial"/>
              </a:rPr>
              <a:t>University</a:t>
            </a:r>
            <a:r>
              <a:rPr sz="1200" i="1" spc="-10" dirty="0">
                <a:latin typeface="Arial Narrow" panose="020B0606020202030204" pitchFamily="34" charset="0"/>
                <a:cs typeface="Arial"/>
              </a:rPr>
              <a:t> </a:t>
            </a:r>
            <a:r>
              <a:rPr sz="1200" i="1" dirty="0">
                <a:latin typeface="Arial Narrow" panose="020B0606020202030204" pitchFamily="34" charset="0"/>
                <a:cs typeface="Arial"/>
              </a:rPr>
              <a:t>of California,</a:t>
            </a:r>
            <a:r>
              <a:rPr sz="1200" i="1" spc="-15" dirty="0">
                <a:latin typeface="Arial Narrow" panose="020B0606020202030204" pitchFamily="34" charset="0"/>
                <a:cs typeface="Arial"/>
              </a:rPr>
              <a:t> </a:t>
            </a:r>
            <a:r>
              <a:rPr sz="1200" i="1" dirty="0" smtClean="0">
                <a:latin typeface="Arial Narrow" panose="020B0606020202030204" pitchFamily="34" charset="0"/>
                <a:cs typeface="Arial"/>
              </a:rPr>
              <a:t>Irvine</a:t>
            </a:r>
            <a:r>
              <a:rPr lang="en-US" sz="1200" i="1" dirty="0" smtClean="0">
                <a:latin typeface="Arial Narrow" panose="020B0606020202030204" pitchFamily="34" charset="0"/>
                <a:cs typeface="Arial"/>
              </a:rPr>
              <a:t>,   </a:t>
            </a:r>
            <a:r>
              <a:rPr sz="1200" baseline="25462" dirty="0" smtClean="0">
                <a:latin typeface="Arial Narrow" panose="020B0606020202030204" pitchFamily="34" charset="0"/>
                <a:cs typeface="Arial"/>
              </a:rPr>
              <a:t>2 </a:t>
            </a:r>
            <a:r>
              <a:rPr sz="1200" i="1" dirty="0">
                <a:latin typeface="Arial Narrow" panose="020B0606020202030204" pitchFamily="34" charset="0"/>
                <a:cs typeface="Arial"/>
              </a:rPr>
              <a:t>Princeton Plasma</a:t>
            </a:r>
            <a:r>
              <a:rPr sz="1200" i="1" spc="-10" dirty="0">
                <a:latin typeface="Arial Narrow" panose="020B0606020202030204" pitchFamily="34" charset="0"/>
                <a:cs typeface="Arial"/>
              </a:rPr>
              <a:t> </a:t>
            </a:r>
            <a:r>
              <a:rPr sz="1200" i="1" dirty="0">
                <a:latin typeface="Arial Narrow" panose="020B0606020202030204" pitchFamily="34" charset="0"/>
                <a:cs typeface="Arial"/>
              </a:rPr>
              <a:t>Physics </a:t>
            </a:r>
            <a:r>
              <a:rPr sz="1200" i="1" dirty="0" smtClean="0">
                <a:latin typeface="Arial Narrow" panose="020B0606020202030204" pitchFamily="34" charset="0"/>
                <a:cs typeface="Arial"/>
              </a:rPr>
              <a:t>Laboratory</a:t>
            </a:r>
            <a:endParaRPr sz="1200" dirty="0"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7" y="52626"/>
            <a:ext cx="9144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4470">
              <a:lnSpc>
                <a:spcPct val="100000"/>
              </a:lnSpc>
            </a:pPr>
            <a:r>
              <a:rPr sz="2800" dirty="0"/>
              <a:t>Halo N</a:t>
            </a:r>
            <a:r>
              <a:rPr sz="2800" spc="-10" dirty="0"/>
              <a:t>e</a:t>
            </a:r>
            <a:r>
              <a:rPr sz="2800" dirty="0"/>
              <a:t>utrals</a:t>
            </a:r>
            <a:r>
              <a:rPr sz="2800" spc="5" dirty="0"/>
              <a:t> </a:t>
            </a:r>
            <a:r>
              <a:rPr sz="2800" dirty="0"/>
              <a:t>are Created</a:t>
            </a:r>
            <a:r>
              <a:rPr sz="2800" spc="5" dirty="0"/>
              <a:t> </a:t>
            </a:r>
            <a:r>
              <a:rPr sz="2800" dirty="0"/>
              <a:t>in</a:t>
            </a:r>
            <a:r>
              <a:rPr sz="2800" spc="-15" dirty="0"/>
              <a:t> </a:t>
            </a:r>
            <a:r>
              <a:rPr sz="2800" dirty="0"/>
              <a:t>the</a:t>
            </a:r>
            <a:r>
              <a:rPr sz="2800" spc="-10" dirty="0"/>
              <a:t> </a:t>
            </a:r>
            <a:r>
              <a:rPr sz="2800" spc="-45" dirty="0"/>
              <a:t>V</a:t>
            </a:r>
            <a:r>
              <a:rPr sz="2800" dirty="0"/>
              <a:t>ici</a:t>
            </a:r>
            <a:r>
              <a:rPr sz="2800" spc="-10" dirty="0"/>
              <a:t>n</a:t>
            </a:r>
            <a:r>
              <a:rPr sz="2800" dirty="0"/>
              <a:t>ity</a:t>
            </a:r>
            <a:r>
              <a:rPr sz="2800" spc="-15" dirty="0"/>
              <a:t> </a:t>
            </a:r>
            <a:r>
              <a:rPr sz="2800" dirty="0"/>
              <a:t>of Ne</a:t>
            </a:r>
            <a:r>
              <a:rPr sz="2800" spc="-10" dirty="0"/>
              <a:t>u</a:t>
            </a:r>
            <a:r>
              <a:rPr sz="2800" dirty="0"/>
              <a:t>tral Beam</a:t>
            </a:r>
            <a:r>
              <a:rPr sz="2800" spc="5" dirty="0"/>
              <a:t> </a:t>
            </a:r>
            <a:r>
              <a:rPr sz="2800" dirty="0"/>
              <a:t>Foo</a:t>
            </a:r>
            <a:r>
              <a:rPr sz="2800" spc="-10" dirty="0"/>
              <a:t>t</a:t>
            </a:r>
            <a:r>
              <a:rPr sz="2800" dirty="0"/>
              <a:t>print</a:t>
            </a:r>
            <a:r>
              <a:rPr sz="2800" spc="-15" dirty="0"/>
              <a:t> </a:t>
            </a:r>
            <a:r>
              <a:rPr sz="2800" dirty="0"/>
              <a:t>throu</a:t>
            </a:r>
            <a:r>
              <a:rPr sz="2800" spc="-10" dirty="0"/>
              <a:t>g</a:t>
            </a:r>
            <a:r>
              <a:rPr sz="2800" dirty="0"/>
              <a:t>h</a:t>
            </a:r>
            <a:r>
              <a:rPr sz="2800" spc="-15" dirty="0"/>
              <a:t> </a:t>
            </a:r>
            <a:r>
              <a:rPr sz="2800" dirty="0"/>
              <a:t>Charg</a:t>
            </a:r>
            <a:r>
              <a:rPr sz="2800" spc="-5" dirty="0"/>
              <a:t>e-</a:t>
            </a:r>
            <a:r>
              <a:rPr sz="2800" dirty="0"/>
              <a:t>Exch</a:t>
            </a:r>
            <a:r>
              <a:rPr sz="2800" spc="-10" dirty="0"/>
              <a:t>a</a:t>
            </a:r>
            <a:r>
              <a:rPr sz="2800" dirty="0"/>
              <a:t>nge</a:t>
            </a:r>
            <a:r>
              <a:rPr sz="2800" spc="15" dirty="0"/>
              <a:t> </a:t>
            </a:r>
            <a:r>
              <a:rPr sz="2800" dirty="0"/>
              <a:t>React</a:t>
            </a:r>
            <a:r>
              <a:rPr sz="2800" spc="-10" dirty="0"/>
              <a:t>i</a:t>
            </a:r>
            <a:r>
              <a:rPr sz="2800" dirty="0"/>
              <a:t>ons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9139" y="1165905"/>
            <a:ext cx="8134984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Both N</a:t>
            </a:r>
            <a:r>
              <a:rPr sz="2000" spc="-16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FIDA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diagnostics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rely on charge-exchange (CX)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reactions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9139" y="1470705"/>
            <a:ext cx="47923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between fast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ions and beam/halo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neutrals.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30296" y="1491666"/>
            <a:ext cx="2322799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i="1" spc="7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b="1" i="1" spc="4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950" b="1" i="1" spc="70" dirty="0">
                <a:solidFill>
                  <a:srgbClr val="0000FF"/>
                </a:solidFill>
                <a:latin typeface="Times New Roman"/>
                <a:cs typeface="Times New Roman"/>
              </a:rPr>
              <a:t>gna</a:t>
            </a:r>
            <a:r>
              <a:rPr sz="1950" b="1" i="1" spc="6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1950" b="1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175" dirty="0">
                <a:solidFill>
                  <a:srgbClr val="0000FF"/>
                </a:solidFill>
                <a:latin typeface="Symbol"/>
                <a:cs typeface="Symbol"/>
              </a:rPr>
              <a:t></a:t>
            </a:r>
            <a:r>
              <a:rPr sz="195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950" b="1" i="1" spc="12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1950" b="1" i="1" spc="12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fi</a:t>
            </a:r>
            <a:r>
              <a:rPr lang="en-US" sz="1950" b="1" i="1" spc="1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950" b="1" i="1" spc="12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1950" b="1" i="1" spc="12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neutral</a:t>
            </a:r>
            <a:endParaRPr sz="1950" b="1" baseline="-250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20000" y="1477815"/>
            <a:ext cx="747395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135" dirty="0">
                <a:solidFill>
                  <a:srgbClr val="0000FF"/>
                </a:solidFill>
                <a:latin typeface="Symbol"/>
                <a:cs typeface="Symbol"/>
              </a:rPr>
              <a:t></a:t>
            </a:r>
            <a:r>
              <a:rPr sz="1950" b="1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b="1" i="1" spc="90" dirty="0">
                <a:solidFill>
                  <a:srgbClr val="0000FF"/>
                </a:solidFill>
                <a:latin typeface="Symbol"/>
                <a:cs typeface="Symbol"/>
              </a:rPr>
              <a:t></a:t>
            </a:r>
            <a:r>
              <a:rPr sz="2050" b="1" i="1" spc="-2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i="1" spc="11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950" b="1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135" dirty="0">
                <a:solidFill>
                  <a:srgbClr val="0000FF"/>
                </a:solidFill>
                <a:latin typeface="Symbol"/>
                <a:cs typeface="Symbol"/>
              </a:rPr>
              <a:t></a:t>
            </a:r>
            <a:endParaRPr sz="1950" b="1" dirty="0">
              <a:latin typeface="Symbol"/>
              <a:cs typeface="Symbo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6142" y="2597069"/>
            <a:ext cx="1174750" cy="2305050"/>
          </a:xfrm>
          <a:custGeom>
            <a:avLst/>
            <a:gdLst/>
            <a:ahLst/>
            <a:cxnLst/>
            <a:rect l="l" t="t" r="r" b="b"/>
            <a:pathLst>
              <a:path w="1174750" h="2305050">
                <a:moveTo>
                  <a:pt x="1107618" y="0"/>
                </a:moveTo>
                <a:lnTo>
                  <a:pt x="1057551" y="12503"/>
                </a:lnTo>
                <a:lnTo>
                  <a:pt x="996767" y="53289"/>
                </a:lnTo>
                <a:lnTo>
                  <a:pt x="962850" y="83619"/>
                </a:lnTo>
                <a:lnTo>
                  <a:pt x="926848" y="120217"/>
                </a:lnTo>
                <a:lnTo>
                  <a:pt x="888958" y="162816"/>
                </a:lnTo>
                <a:lnTo>
                  <a:pt x="849378" y="211147"/>
                </a:lnTo>
                <a:lnTo>
                  <a:pt x="808305" y="264944"/>
                </a:lnTo>
                <a:lnTo>
                  <a:pt x="765938" y="323939"/>
                </a:lnTo>
                <a:lnTo>
                  <a:pt x="722474" y="387864"/>
                </a:lnTo>
                <a:lnTo>
                  <a:pt x="678112" y="456451"/>
                </a:lnTo>
                <a:lnTo>
                  <a:pt x="633048" y="529434"/>
                </a:lnTo>
                <a:lnTo>
                  <a:pt x="587482" y="606544"/>
                </a:lnTo>
                <a:lnTo>
                  <a:pt x="541610" y="687515"/>
                </a:lnTo>
                <a:lnTo>
                  <a:pt x="495631" y="772077"/>
                </a:lnTo>
                <a:lnTo>
                  <a:pt x="449742" y="859965"/>
                </a:lnTo>
                <a:lnTo>
                  <a:pt x="404141" y="950910"/>
                </a:lnTo>
                <a:lnTo>
                  <a:pt x="359027" y="1044645"/>
                </a:lnTo>
                <a:lnTo>
                  <a:pt x="315424" y="1139075"/>
                </a:lnTo>
                <a:lnTo>
                  <a:pt x="274282" y="1232108"/>
                </a:lnTo>
                <a:lnTo>
                  <a:pt x="235680" y="1323420"/>
                </a:lnTo>
                <a:lnTo>
                  <a:pt x="199699" y="1412689"/>
                </a:lnTo>
                <a:lnTo>
                  <a:pt x="166421" y="1499591"/>
                </a:lnTo>
                <a:lnTo>
                  <a:pt x="135925" y="1583802"/>
                </a:lnTo>
                <a:lnTo>
                  <a:pt x="108293" y="1665001"/>
                </a:lnTo>
                <a:lnTo>
                  <a:pt x="83605" y="1742864"/>
                </a:lnTo>
                <a:lnTo>
                  <a:pt x="61942" y="1817068"/>
                </a:lnTo>
                <a:lnTo>
                  <a:pt x="43384" y="1887290"/>
                </a:lnTo>
                <a:lnTo>
                  <a:pt x="28012" y="1953206"/>
                </a:lnTo>
                <a:lnTo>
                  <a:pt x="15907" y="2014494"/>
                </a:lnTo>
                <a:lnTo>
                  <a:pt x="7150" y="2070830"/>
                </a:lnTo>
                <a:lnTo>
                  <a:pt x="1820" y="2121892"/>
                </a:lnTo>
                <a:lnTo>
                  <a:pt x="0" y="2167357"/>
                </a:lnTo>
                <a:lnTo>
                  <a:pt x="1768" y="2206900"/>
                </a:lnTo>
                <a:lnTo>
                  <a:pt x="16397" y="2266932"/>
                </a:lnTo>
                <a:lnTo>
                  <a:pt x="46353" y="2299405"/>
                </a:lnTo>
                <a:lnTo>
                  <a:pt x="66873" y="2304428"/>
                </a:lnTo>
                <a:lnTo>
                  <a:pt x="90468" y="2301846"/>
                </a:lnTo>
                <a:lnTo>
                  <a:pt x="146091" y="2274933"/>
                </a:lnTo>
                <a:lnTo>
                  <a:pt x="177724" y="2251139"/>
                </a:lnTo>
                <a:lnTo>
                  <a:pt x="211641" y="2220809"/>
                </a:lnTo>
                <a:lnTo>
                  <a:pt x="247643" y="2184211"/>
                </a:lnTo>
                <a:lnTo>
                  <a:pt x="285533" y="2141612"/>
                </a:lnTo>
                <a:lnTo>
                  <a:pt x="325113" y="2093280"/>
                </a:lnTo>
                <a:lnTo>
                  <a:pt x="366186" y="2039483"/>
                </a:lnTo>
                <a:lnTo>
                  <a:pt x="408553" y="1980489"/>
                </a:lnTo>
                <a:lnTo>
                  <a:pt x="452017" y="1916564"/>
                </a:lnTo>
                <a:lnTo>
                  <a:pt x="496379" y="1847976"/>
                </a:lnTo>
                <a:lnTo>
                  <a:pt x="541443" y="1774993"/>
                </a:lnTo>
                <a:lnTo>
                  <a:pt x="587009" y="1697883"/>
                </a:lnTo>
                <a:lnTo>
                  <a:pt x="632881" y="1616913"/>
                </a:lnTo>
                <a:lnTo>
                  <a:pt x="678860" y="1532350"/>
                </a:lnTo>
                <a:lnTo>
                  <a:pt x="724749" y="1444463"/>
                </a:lnTo>
                <a:lnTo>
                  <a:pt x="770350" y="1353518"/>
                </a:lnTo>
                <a:lnTo>
                  <a:pt x="815465" y="1259783"/>
                </a:lnTo>
                <a:lnTo>
                  <a:pt x="859084" y="1165352"/>
                </a:lnTo>
                <a:lnTo>
                  <a:pt x="900240" y="1072320"/>
                </a:lnTo>
                <a:lnTo>
                  <a:pt x="938853" y="981007"/>
                </a:lnTo>
                <a:lnTo>
                  <a:pt x="974840" y="891739"/>
                </a:lnTo>
                <a:lnTo>
                  <a:pt x="1008124" y="804837"/>
                </a:lnTo>
                <a:lnTo>
                  <a:pt x="1038622" y="720625"/>
                </a:lnTo>
                <a:lnTo>
                  <a:pt x="1066254" y="639426"/>
                </a:lnTo>
                <a:lnTo>
                  <a:pt x="1090941" y="561563"/>
                </a:lnTo>
                <a:lnTo>
                  <a:pt x="1112601" y="487359"/>
                </a:lnTo>
                <a:lnTo>
                  <a:pt x="1131155" y="417138"/>
                </a:lnTo>
                <a:lnTo>
                  <a:pt x="1146521" y="351222"/>
                </a:lnTo>
                <a:lnTo>
                  <a:pt x="1158621" y="289934"/>
                </a:lnTo>
                <a:lnTo>
                  <a:pt x="1167372" y="233597"/>
                </a:lnTo>
                <a:lnTo>
                  <a:pt x="1172695" y="182535"/>
                </a:lnTo>
                <a:lnTo>
                  <a:pt x="1174509" y="137071"/>
                </a:lnTo>
                <a:lnTo>
                  <a:pt x="1172735" y="97528"/>
                </a:lnTo>
                <a:lnTo>
                  <a:pt x="1158097" y="37495"/>
                </a:lnTo>
                <a:lnTo>
                  <a:pt x="1128139" y="5023"/>
                </a:lnTo>
                <a:lnTo>
                  <a:pt x="1107618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6142" y="2597069"/>
            <a:ext cx="1174750" cy="2305050"/>
          </a:xfrm>
          <a:custGeom>
            <a:avLst/>
            <a:gdLst/>
            <a:ahLst/>
            <a:cxnLst/>
            <a:rect l="l" t="t" r="r" b="b"/>
            <a:pathLst>
              <a:path w="1174750" h="2305050">
                <a:moveTo>
                  <a:pt x="1128139" y="5023"/>
                </a:moveTo>
                <a:lnTo>
                  <a:pt x="1158097" y="37495"/>
                </a:lnTo>
                <a:lnTo>
                  <a:pt x="1172735" y="97528"/>
                </a:lnTo>
                <a:lnTo>
                  <a:pt x="1174509" y="137071"/>
                </a:lnTo>
                <a:lnTo>
                  <a:pt x="1172695" y="182535"/>
                </a:lnTo>
                <a:lnTo>
                  <a:pt x="1167372" y="233597"/>
                </a:lnTo>
                <a:lnTo>
                  <a:pt x="1158621" y="289934"/>
                </a:lnTo>
                <a:lnTo>
                  <a:pt x="1146521" y="351222"/>
                </a:lnTo>
                <a:lnTo>
                  <a:pt x="1131155" y="417138"/>
                </a:lnTo>
                <a:lnTo>
                  <a:pt x="1112601" y="487359"/>
                </a:lnTo>
                <a:lnTo>
                  <a:pt x="1090941" y="561563"/>
                </a:lnTo>
                <a:lnTo>
                  <a:pt x="1066254" y="639426"/>
                </a:lnTo>
                <a:lnTo>
                  <a:pt x="1038622" y="720625"/>
                </a:lnTo>
                <a:lnTo>
                  <a:pt x="1008124" y="804837"/>
                </a:lnTo>
                <a:lnTo>
                  <a:pt x="974840" y="891739"/>
                </a:lnTo>
                <a:lnTo>
                  <a:pt x="938853" y="981007"/>
                </a:lnTo>
                <a:lnTo>
                  <a:pt x="900240" y="1072320"/>
                </a:lnTo>
                <a:lnTo>
                  <a:pt x="859084" y="1165352"/>
                </a:lnTo>
                <a:lnTo>
                  <a:pt x="815465" y="1259783"/>
                </a:lnTo>
                <a:lnTo>
                  <a:pt x="770350" y="1353518"/>
                </a:lnTo>
                <a:lnTo>
                  <a:pt x="724749" y="1444463"/>
                </a:lnTo>
                <a:lnTo>
                  <a:pt x="678860" y="1532350"/>
                </a:lnTo>
                <a:lnTo>
                  <a:pt x="632881" y="1616913"/>
                </a:lnTo>
                <a:lnTo>
                  <a:pt x="587009" y="1697883"/>
                </a:lnTo>
                <a:lnTo>
                  <a:pt x="541443" y="1774993"/>
                </a:lnTo>
                <a:lnTo>
                  <a:pt x="496379" y="1847976"/>
                </a:lnTo>
                <a:lnTo>
                  <a:pt x="452017" y="1916564"/>
                </a:lnTo>
                <a:lnTo>
                  <a:pt x="408553" y="1980489"/>
                </a:lnTo>
                <a:lnTo>
                  <a:pt x="366186" y="2039483"/>
                </a:lnTo>
                <a:lnTo>
                  <a:pt x="325113" y="2093280"/>
                </a:lnTo>
                <a:lnTo>
                  <a:pt x="285533" y="2141612"/>
                </a:lnTo>
                <a:lnTo>
                  <a:pt x="247643" y="2184211"/>
                </a:lnTo>
                <a:lnTo>
                  <a:pt x="211641" y="2220809"/>
                </a:lnTo>
                <a:lnTo>
                  <a:pt x="177724" y="2251139"/>
                </a:lnTo>
                <a:lnTo>
                  <a:pt x="146091" y="2274933"/>
                </a:lnTo>
                <a:lnTo>
                  <a:pt x="90468" y="2301846"/>
                </a:lnTo>
                <a:lnTo>
                  <a:pt x="66873" y="2304428"/>
                </a:lnTo>
                <a:lnTo>
                  <a:pt x="46353" y="2299405"/>
                </a:lnTo>
                <a:lnTo>
                  <a:pt x="16397" y="2266932"/>
                </a:lnTo>
                <a:lnTo>
                  <a:pt x="1768" y="2206900"/>
                </a:lnTo>
                <a:lnTo>
                  <a:pt x="0" y="2167357"/>
                </a:lnTo>
                <a:lnTo>
                  <a:pt x="1820" y="2121892"/>
                </a:lnTo>
                <a:lnTo>
                  <a:pt x="7150" y="2070830"/>
                </a:lnTo>
                <a:lnTo>
                  <a:pt x="15907" y="2014494"/>
                </a:lnTo>
                <a:lnTo>
                  <a:pt x="28012" y="1953206"/>
                </a:lnTo>
                <a:lnTo>
                  <a:pt x="43384" y="1887290"/>
                </a:lnTo>
                <a:lnTo>
                  <a:pt x="61942" y="1817068"/>
                </a:lnTo>
                <a:lnTo>
                  <a:pt x="83605" y="1742864"/>
                </a:lnTo>
                <a:lnTo>
                  <a:pt x="108293" y="1665001"/>
                </a:lnTo>
                <a:lnTo>
                  <a:pt x="135925" y="1583802"/>
                </a:lnTo>
                <a:lnTo>
                  <a:pt x="166421" y="1499591"/>
                </a:lnTo>
                <a:lnTo>
                  <a:pt x="199699" y="1412689"/>
                </a:lnTo>
                <a:lnTo>
                  <a:pt x="235680" y="1323420"/>
                </a:lnTo>
                <a:lnTo>
                  <a:pt x="274282" y="1232108"/>
                </a:lnTo>
                <a:lnTo>
                  <a:pt x="315424" y="1139075"/>
                </a:lnTo>
                <a:lnTo>
                  <a:pt x="359027" y="1044645"/>
                </a:lnTo>
                <a:lnTo>
                  <a:pt x="404141" y="950910"/>
                </a:lnTo>
                <a:lnTo>
                  <a:pt x="449742" y="859965"/>
                </a:lnTo>
                <a:lnTo>
                  <a:pt x="495631" y="772077"/>
                </a:lnTo>
                <a:lnTo>
                  <a:pt x="541610" y="687515"/>
                </a:lnTo>
                <a:lnTo>
                  <a:pt x="587482" y="606544"/>
                </a:lnTo>
                <a:lnTo>
                  <a:pt x="633048" y="529434"/>
                </a:lnTo>
                <a:lnTo>
                  <a:pt x="678112" y="456451"/>
                </a:lnTo>
                <a:lnTo>
                  <a:pt x="722474" y="387864"/>
                </a:lnTo>
                <a:lnTo>
                  <a:pt x="765938" y="323939"/>
                </a:lnTo>
                <a:lnTo>
                  <a:pt x="808305" y="264944"/>
                </a:lnTo>
                <a:lnTo>
                  <a:pt x="849378" y="211147"/>
                </a:lnTo>
                <a:lnTo>
                  <a:pt x="888958" y="162816"/>
                </a:lnTo>
                <a:lnTo>
                  <a:pt x="926848" y="120217"/>
                </a:lnTo>
                <a:lnTo>
                  <a:pt x="962850" y="83619"/>
                </a:lnTo>
                <a:lnTo>
                  <a:pt x="996767" y="53289"/>
                </a:lnTo>
                <a:lnTo>
                  <a:pt x="1028400" y="29494"/>
                </a:lnTo>
                <a:lnTo>
                  <a:pt x="1084023" y="2582"/>
                </a:lnTo>
                <a:lnTo>
                  <a:pt x="1107618" y="0"/>
                </a:lnTo>
                <a:lnTo>
                  <a:pt x="1128139" y="5023"/>
                </a:lnTo>
              </a:path>
            </a:pathLst>
          </a:custGeom>
          <a:ln w="9525">
            <a:solidFill>
              <a:srgbClr val="00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3463" y="2034911"/>
            <a:ext cx="1568450" cy="2919730"/>
          </a:xfrm>
          <a:custGeom>
            <a:avLst/>
            <a:gdLst/>
            <a:ahLst/>
            <a:cxnLst/>
            <a:rect l="l" t="t" r="r" b="b"/>
            <a:pathLst>
              <a:path w="1568450" h="2919729">
                <a:moveTo>
                  <a:pt x="1465326" y="0"/>
                </a:moveTo>
                <a:lnTo>
                  <a:pt x="0" y="2866644"/>
                </a:lnTo>
                <a:lnTo>
                  <a:pt x="103250" y="2919476"/>
                </a:lnTo>
                <a:lnTo>
                  <a:pt x="1568450" y="52704"/>
                </a:lnTo>
                <a:lnTo>
                  <a:pt x="146532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8072" y="3708989"/>
            <a:ext cx="368935" cy="228600"/>
          </a:xfrm>
          <a:custGeom>
            <a:avLst/>
            <a:gdLst/>
            <a:ahLst/>
            <a:cxnLst/>
            <a:rect l="l" t="t" r="r" b="b"/>
            <a:pathLst>
              <a:path w="368935" h="228600">
                <a:moveTo>
                  <a:pt x="216690" y="0"/>
                </a:moveTo>
                <a:lnTo>
                  <a:pt x="167499" y="4867"/>
                </a:lnTo>
                <a:lnTo>
                  <a:pt x="119687" y="17555"/>
                </a:lnTo>
                <a:lnTo>
                  <a:pt x="78711" y="36296"/>
                </a:lnTo>
                <a:lnTo>
                  <a:pt x="44892" y="59546"/>
                </a:lnTo>
                <a:lnTo>
                  <a:pt x="13288" y="95383"/>
                </a:lnTo>
                <a:lnTo>
                  <a:pt x="58" y="134017"/>
                </a:lnTo>
                <a:lnTo>
                  <a:pt x="0" y="143763"/>
                </a:lnTo>
                <a:lnTo>
                  <a:pt x="1342" y="153451"/>
                </a:lnTo>
                <a:lnTo>
                  <a:pt x="23099" y="190774"/>
                </a:lnTo>
                <a:lnTo>
                  <a:pt x="59770" y="213513"/>
                </a:lnTo>
                <a:lnTo>
                  <a:pt x="110042" y="226094"/>
                </a:lnTo>
                <a:lnTo>
                  <a:pt x="139389" y="228143"/>
                </a:lnTo>
                <a:lnTo>
                  <a:pt x="154959" y="228031"/>
                </a:lnTo>
                <a:lnTo>
                  <a:pt x="204728" y="222894"/>
                </a:lnTo>
                <a:lnTo>
                  <a:pt x="252185" y="209962"/>
                </a:lnTo>
                <a:lnTo>
                  <a:pt x="292266" y="191041"/>
                </a:lnTo>
                <a:lnTo>
                  <a:pt x="325262" y="167610"/>
                </a:lnTo>
                <a:lnTo>
                  <a:pt x="355918" y="131320"/>
                </a:lnTo>
                <a:lnTo>
                  <a:pt x="368424" y="91735"/>
                </a:lnTo>
                <a:lnTo>
                  <a:pt x="368343" y="81640"/>
                </a:lnTo>
                <a:lnTo>
                  <a:pt x="347504" y="39080"/>
                </a:lnTo>
                <a:lnTo>
                  <a:pt x="311249" y="15535"/>
                </a:lnTo>
                <a:lnTo>
                  <a:pt x="261274" y="2309"/>
                </a:lnTo>
                <a:lnTo>
                  <a:pt x="21669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8072" y="3708989"/>
            <a:ext cx="368935" cy="228600"/>
          </a:xfrm>
          <a:custGeom>
            <a:avLst/>
            <a:gdLst/>
            <a:ahLst/>
            <a:cxnLst/>
            <a:rect l="l" t="t" r="r" b="b"/>
            <a:pathLst>
              <a:path w="368935" h="228600">
                <a:moveTo>
                  <a:pt x="1342" y="153451"/>
                </a:moveTo>
                <a:lnTo>
                  <a:pt x="0" y="143763"/>
                </a:lnTo>
                <a:lnTo>
                  <a:pt x="58" y="134017"/>
                </a:lnTo>
                <a:lnTo>
                  <a:pt x="1467" y="124260"/>
                </a:lnTo>
                <a:lnTo>
                  <a:pt x="19593" y="86045"/>
                </a:lnTo>
                <a:lnTo>
                  <a:pt x="55286" y="51373"/>
                </a:lnTo>
                <a:lnTo>
                  <a:pt x="91642" y="29486"/>
                </a:lnTo>
                <a:lnTo>
                  <a:pt x="134701" y="12527"/>
                </a:lnTo>
                <a:lnTo>
                  <a:pt x="184325" y="2411"/>
                </a:lnTo>
                <a:lnTo>
                  <a:pt x="216690" y="0"/>
                </a:lnTo>
                <a:lnTo>
                  <a:pt x="232129" y="1"/>
                </a:lnTo>
                <a:lnTo>
                  <a:pt x="274881" y="4571"/>
                </a:lnTo>
                <a:lnTo>
                  <a:pt x="321722" y="20508"/>
                </a:lnTo>
                <a:lnTo>
                  <a:pt x="354054" y="46415"/>
                </a:lnTo>
                <a:lnTo>
                  <a:pt x="368424" y="91735"/>
                </a:lnTo>
                <a:lnTo>
                  <a:pt x="367173" y="101792"/>
                </a:lnTo>
                <a:lnTo>
                  <a:pt x="349832" y="140807"/>
                </a:lnTo>
                <a:lnTo>
                  <a:pt x="315133" y="175851"/>
                </a:lnTo>
                <a:lnTo>
                  <a:pt x="279627" y="197906"/>
                </a:lnTo>
                <a:lnTo>
                  <a:pt x="237481" y="215070"/>
                </a:lnTo>
                <a:lnTo>
                  <a:pt x="187674" y="225429"/>
                </a:lnTo>
                <a:lnTo>
                  <a:pt x="139389" y="228143"/>
                </a:lnTo>
                <a:lnTo>
                  <a:pt x="124401" y="227490"/>
                </a:lnTo>
                <a:lnTo>
                  <a:pt x="83384" y="221160"/>
                </a:lnTo>
                <a:lnTo>
                  <a:pt x="39557" y="203327"/>
                </a:lnTo>
                <a:lnTo>
                  <a:pt x="10752" y="176027"/>
                </a:lnTo>
                <a:lnTo>
                  <a:pt x="1342" y="153451"/>
                </a:lnTo>
                <a:close/>
              </a:path>
            </a:pathLst>
          </a:custGeom>
          <a:ln w="9525">
            <a:solidFill>
              <a:srgbClr val="3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6328" y="2570977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0" y="1599438"/>
                </a:moveTo>
                <a:lnTo>
                  <a:pt x="5302" y="1468267"/>
                </a:lnTo>
                <a:lnTo>
                  <a:pt x="20935" y="1340015"/>
                </a:lnTo>
                <a:lnTo>
                  <a:pt x="46487" y="1215094"/>
                </a:lnTo>
                <a:lnTo>
                  <a:pt x="81546" y="1093915"/>
                </a:lnTo>
                <a:lnTo>
                  <a:pt x="125700" y="976889"/>
                </a:lnTo>
                <a:lnTo>
                  <a:pt x="178537" y="864430"/>
                </a:lnTo>
                <a:lnTo>
                  <a:pt x="239646" y="756949"/>
                </a:lnTo>
                <a:lnTo>
                  <a:pt x="308616" y="654856"/>
                </a:lnTo>
                <a:lnTo>
                  <a:pt x="385033" y="558565"/>
                </a:lnTo>
                <a:lnTo>
                  <a:pt x="468487" y="468487"/>
                </a:lnTo>
                <a:lnTo>
                  <a:pt x="558565" y="385033"/>
                </a:lnTo>
                <a:lnTo>
                  <a:pt x="654856" y="308616"/>
                </a:lnTo>
                <a:lnTo>
                  <a:pt x="756949" y="239646"/>
                </a:lnTo>
                <a:lnTo>
                  <a:pt x="864430" y="178537"/>
                </a:lnTo>
                <a:lnTo>
                  <a:pt x="976889" y="125700"/>
                </a:lnTo>
                <a:lnTo>
                  <a:pt x="1093915" y="81546"/>
                </a:lnTo>
                <a:lnTo>
                  <a:pt x="1215094" y="46487"/>
                </a:lnTo>
                <a:lnTo>
                  <a:pt x="1340015" y="20935"/>
                </a:lnTo>
                <a:lnTo>
                  <a:pt x="1468267" y="5302"/>
                </a:lnTo>
                <a:lnTo>
                  <a:pt x="1599438" y="0"/>
                </a:lnTo>
                <a:lnTo>
                  <a:pt x="1730608" y="5302"/>
                </a:lnTo>
                <a:lnTo>
                  <a:pt x="1858860" y="20935"/>
                </a:lnTo>
                <a:lnTo>
                  <a:pt x="1983781" y="46487"/>
                </a:lnTo>
                <a:lnTo>
                  <a:pt x="2104960" y="81546"/>
                </a:lnTo>
                <a:lnTo>
                  <a:pt x="2221986" y="125700"/>
                </a:lnTo>
                <a:lnTo>
                  <a:pt x="2334445" y="178537"/>
                </a:lnTo>
                <a:lnTo>
                  <a:pt x="2441926" y="239646"/>
                </a:lnTo>
                <a:lnTo>
                  <a:pt x="2544019" y="308616"/>
                </a:lnTo>
                <a:lnTo>
                  <a:pt x="2640310" y="385033"/>
                </a:lnTo>
                <a:lnTo>
                  <a:pt x="2730388" y="468487"/>
                </a:lnTo>
                <a:lnTo>
                  <a:pt x="2813842" y="558565"/>
                </a:lnTo>
                <a:lnTo>
                  <a:pt x="2890259" y="654856"/>
                </a:lnTo>
                <a:lnTo>
                  <a:pt x="2959229" y="756949"/>
                </a:lnTo>
                <a:lnTo>
                  <a:pt x="3020338" y="864430"/>
                </a:lnTo>
                <a:lnTo>
                  <a:pt x="3073175" y="976889"/>
                </a:lnTo>
                <a:lnTo>
                  <a:pt x="3117329" y="1093915"/>
                </a:lnTo>
                <a:lnTo>
                  <a:pt x="3152388" y="1215094"/>
                </a:lnTo>
                <a:lnTo>
                  <a:pt x="3177940" y="1340015"/>
                </a:lnTo>
                <a:lnTo>
                  <a:pt x="3193573" y="1468267"/>
                </a:lnTo>
                <a:lnTo>
                  <a:pt x="3198876" y="1599438"/>
                </a:lnTo>
                <a:lnTo>
                  <a:pt x="3193573" y="1730608"/>
                </a:lnTo>
                <a:lnTo>
                  <a:pt x="3177940" y="1858860"/>
                </a:lnTo>
                <a:lnTo>
                  <a:pt x="3152388" y="1983781"/>
                </a:lnTo>
                <a:lnTo>
                  <a:pt x="3117329" y="2104960"/>
                </a:lnTo>
                <a:lnTo>
                  <a:pt x="3073175" y="2221986"/>
                </a:lnTo>
                <a:lnTo>
                  <a:pt x="3020338" y="2334445"/>
                </a:lnTo>
                <a:lnTo>
                  <a:pt x="2959229" y="2441926"/>
                </a:lnTo>
                <a:lnTo>
                  <a:pt x="2890259" y="2544019"/>
                </a:lnTo>
                <a:lnTo>
                  <a:pt x="2813842" y="2640310"/>
                </a:lnTo>
                <a:lnTo>
                  <a:pt x="2730388" y="2730388"/>
                </a:lnTo>
                <a:lnTo>
                  <a:pt x="2640310" y="2813842"/>
                </a:lnTo>
                <a:lnTo>
                  <a:pt x="2544019" y="2890259"/>
                </a:lnTo>
                <a:lnTo>
                  <a:pt x="2441926" y="2959229"/>
                </a:lnTo>
                <a:lnTo>
                  <a:pt x="2334445" y="3020338"/>
                </a:lnTo>
                <a:lnTo>
                  <a:pt x="2221986" y="3073175"/>
                </a:lnTo>
                <a:lnTo>
                  <a:pt x="2104960" y="3117329"/>
                </a:lnTo>
                <a:lnTo>
                  <a:pt x="1983781" y="3152388"/>
                </a:lnTo>
                <a:lnTo>
                  <a:pt x="1858860" y="3177940"/>
                </a:lnTo>
                <a:lnTo>
                  <a:pt x="1730608" y="3193573"/>
                </a:lnTo>
                <a:lnTo>
                  <a:pt x="1599438" y="3198876"/>
                </a:lnTo>
                <a:lnTo>
                  <a:pt x="1468267" y="3193573"/>
                </a:lnTo>
                <a:lnTo>
                  <a:pt x="1340015" y="3177940"/>
                </a:lnTo>
                <a:lnTo>
                  <a:pt x="1215094" y="3152388"/>
                </a:lnTo>
                <a:lnTo>
                  <a:pt x="1093915" y="3117329"/>
                </a:lnTo>
                <a:lnTo>
                  <a:pt x="976889" y="3073175"/>
                </a:lnTo>
                <a:lnTo>
                  <a:pt x="864430" y="3020338"/>
                </a:lnTo>
                <a:lnTo>
                  <a:pt x="756949" y="2959229"/>
                </a:lnTo>
                <a:lnTo>
                  <a:pt x="654856" y="2890259"/>
                </a:lnTo>
                <a:lnTo>
                  <a:pt x="558565" y="2813842"/>
                </a:lnTo>
                <a:lnTo>
                  <a:pt x="468487" y="2730388"/>
                </a:lnTo>
                <a:lnTo>
                  <a:pt x="385033" y="2640310"/>
                </a:lnTo>
                <a:lnTo>
                  <a:pt x="308616" y="2544019"/>
                </a:lnTo>
                <a:lnTo>
                  <a:pt x="239646" y="2441926"/>
                </a:lnTo>
                <a:lnTo>
                  <a:pt x="178537" y="2334445"/>
                </a:lnTo>
                <a:lnTo>
                  <a:pt x="125700" y="2221986"/>
                </a:lnTo>
                <a:lnTo>
                  <a:pt x="81546" y="2104960"/>
                </a:lnTo>
                <a:lnTo>
                  <a:pt x="46487" y="1983781"/>
                </a:lnTo>
                <a:lnTo>
                  <a:pt x="20935" y="1858860"/>
                </a:lnTo>
                <a:lnTo>
                  <a:pt x="5302" y="1730608"/>
                </a:lnTo>
                <a:lnTo>
                  <a:pt x="0" y="159943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9453" y="393953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6644" y="173669"/>
                </a:lnTo>
                <a:lnTo>
                  <a:pt x="25518" y="123551"/>
                </a:lnTo>
                <a:lnTo>
                  <a:pt x="55032" y="79835"/>
                </a:lnTo>
                <a:lnTo>
                  <a:pt x="93597" y="44110"/>
                </a:lnTo>
                <a:lnTo>
                  <a:pt x="139624" y="17966"/>
                </a:lnTo>
                <a:lnTo>
                  <a:pt x="191523" y="2992"/>
                </a:lnTo>
                <a:lnTo>
                  <a:pt x="228600" y="0"/>
                </a:lnTo>
                <a:lnTo>
                  <a:pt x="247346" y="757"/>
                </a:lnTo>
                <a:lnTo>
                  <a:pt x="300849" y="11655"/>
                </a:lnTo>
                <a:lnTo>
                  <a:pt x="349010" y="34252"/>
                </a:lnTo>
                <a:lnTo>
                  <a:pt x="390239" y="66960"/>
                </a:lnTo>
                <a:lnTo>
                  <a:pt x="422947" y="108189"/>
                </a:lnTo>
                <a:lnTo>
                  <a:pt x="445544" y="156350"/>
                </a:lnTo>
                <a:lnTo>
                  <a:pt x="456442" y="209853"/>
                </a:lnTo>
                <a:lnTo>
                  <a:pt x="457200" y="228600"/>
                </a:lnTo>
                <a:lnTo>
                  <a:pt x="456442" y="247346"/>
                </a:lnTo>
                <a:lnTo>
                  <a:pt x="445544" y="300849"/>
                </a:lnTo>
                <a:lnTo>
                  <a:pt x="422947" y="349010"/>
                </a:lnTo>
                <a:lnTo>
                  <a:pt x="390239" y="390239"/>
                </a:lnTo>
                <a:lnTo>
                  <a:pt x="349010" y="422947"/>
                </a:lnTo>
                <a:lnTo>
                  <a:pt x="300849" y="445544"/>
                </a:lnTo>
                <a:lnTo>
                  <a:pt x="247346" y="456442"/>
                </a:lnTo>
                <a:lnTo>
                  <a:pt x="228600" y="457200"/>
                </a:lnTo>
                <a:lnTo>
                  <a:pt x="209853" y="456442"/>
                </a:lnTo>
                <a:lnTo>
                  <a:pt x="156350" y="445544"/>
                </a:lnTo>
                <a:lnTo>
                  <a:pt x="108189" y="422947"/>
                </a:lnTo>
                <a:lnTo>
                  <a:pt x="66960" y="390239"/>
                </a:lnTo>
                <a:lnTo>
                  <a:pt x="34252" y="349010"/>
                </a:lnTo>
                <a:lnTo>
                  <a:pt x="11655" y="300849"/>
                </a:lnTo>
                <a:lnTo>
                  <a:pt x="757" y="247346"/>
                </a:lnTo>
                <a:lnTo>
                  <a:pt x="0" y="2286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8297" y="3465946"/>
            <a:ext cx="1809750" cy="476250"/>
          </a:xfrm>
          <a:custGeom>
            <a:avLst/>
            <a:gdLst/>
            <a:ahLst/>
            <a:cxnLst/>
            <a:rect l="l" t="t" r="r" b="b"/>
            <a:pathLst>
              <a:path w="1809750" h="476250">
                <a:moveTo>
                  <a:pt x="0" y="476250"/>
                </a:moveTo>
                <a:lnTo>
                  <a:pt x="1809750" y="0"/>
                </a:lnTo>
              </a:path>
            </a:pathLst>
          </a:custGeom>
          <a:ln w="32004">
            <a:solidFill>
              <a:srgbClr val="99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0997" y="2636510"/>
            <a:ext cx="1390015" cy="883919"/>
          </a:xfrm>
          <a:custGeom>
            <a:avLst/>
            <a:gdLst/>
            <a:ahLst/>
            <a:cxnLst/>
            <a:rect l="l" t="t" r="r" b="b"/>
            <a:pathLst>
              <a:path w="1390014" h="883919">
                <a:moveTo>
                  <a:pt x="1318552" y="853887"/>
                </a:moveTo>
                <a:lnTo>
                  <a:pt x="1304925" y="875411"/>
                </a:lnTo>
                <a:lnTo>
                  <a:pt x="1389761" y="883920"/>
                </a:lnTo>
                <a:lnTo>
                  <a:pt x="1375711" y="860678"/>
                </a:lnTo>
                <a:lnTo>
                  <a:pt x="1329309" y="860678"/>
                </a:lnTo>
                <a:lnTo>
                  <a:pt x="1318552" y="853887"/>
                </a:lnTo>
                <a:close/>
              </a:path>
              <a:path w="1390014" h="883919">
                <a:moveTo>
                  <a:pt x="1332047" y="832572"/>
                </a:moveTo>
                <a:lnTo>
                  <a:pt x="1318552" y="853887"/>
                </a:lnTo>
                <a:lnTo>
                  <a:pt x="1329309" y="860678"/>
                </a:lnTo>
                <a:lnTo>
                  <a:pt x="1342771" y="839342"/>
                </a:lnTo>
                <a:lnTo>
                  <a:pt x="1332047" y="832572"/>
                </a:lnTo>
                <a:close/>
              </a:path>
              <a:path w="1390014" h="883919">
                <a:moveTo>
                  <a:pt x="1345691" y="811022"/>
                </a:moveTo>
                <a:lnTo>
                  <a:pt x="1332047" y="832572"/>
                </a:lnTo>
                <a:lnTo>
                  <a:pt x="1342771" y="839342"/>
                </a:lnTo>
                <a:lnTo>
                  <a:pt x="1329309" y="860678"/>
                </a:lnTo>
                <a:lnTo>
                  <a:pt x="1375711" y="860678"/>
                </a:lnTo>
                <a:lnTo>
                  <a:pt x="1345691" y="811022"/>
                </a:lnTo>
                <a:close/>
              </a:path>
              <a:path w="1390014" h="883919">
                <a:moveTo>
                  <a:pt x="13462" y="0"/>
                </a:moveTo>
                <a:lnTo>
                  <a:pt x="0" y="21336"/>
                </a:lnTo>
                <a:lnTo>
                  <a:pt x="1318552" y="853887"/>
                </a:lnTo>
                <a:lnTo>
                  <a:pt x="1332047" y="832572"/>
                </a:lnTo>
                <a:lnTo>
                  <a:pt x="1346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3932" y="2889875"/>
            <a:ext cx="1221105" cy="671830"/>
          </a:xfrm>
          <a:custGeom>
            <a:avLst/>
            <a:gdLst/>
            <a:ahLst/>
            <a:cxnLst/>
            <a:rect l="l" t="t" r="r" b="b"/>
            <a:pathLst>
              <a:path w="1221104" h="671830">
                <a:moveTo>
                  <a:pt x="1147668" y="646372"/>
                </a:moveTo>
                <a:lnTo>
                  <a:pt x="1135506" y="668782"/>
                </a:lnTo>
                <a:lnTo>
                  <a:pt x="1220596" y="671702"/>
                </a:lnTo>
                <a:lnTo>
                  <a:pt x="1207119" y="652399"/>
                </a:lnTo>
                <a:lnTo>
                  <a:pt x="1158747" y="652399"/>
                </a:lnTo>
                <a:lnTo>
                  <a:pt x="1147668" y="646372"/>
                </a:lnTo>
                <a:close/>
              </a:path>
              <a:path w="1221104" h="671830">
                <a:moveTo>
                  <a:pt x="1159677" y="624244"/>
                </a:moveTo>
                <a:lnTo>
                  <a:pt x="1147668" y="646372"/>
                </a:lnTo>
                <a:lnTo>
                  <a:pt x="1158747" y="652399"/>
                </a:lnTo>
                <a:lnTo>
                  <a:pt x="1170813" y="630301"/>
                </a:lnTo>
                <a:lnTo>
                  <a:pt x="1159677" y="624244"/>
                </a:lnTo>
                <a:close/>
              </a:path>
              <a:path w="1221104" h="671830">
                <a:moveTo>
                  <a:pt x="1171828" y="601852"/>
                </a:moveTo>
                <a:lnTo>
                  <a:pt x="1159677" y="624244"/>
                </a:lnTo>
                <a:lnTo>
                  <a:pt x="1170813" y="630301"/>
                </a:lnTo>
                <a:lnTo>
                  <a:pt x="1158747" y="652399"/>
                </a:lnTo>
                <a:lnTo>
                  <a:pt x="1207119" y="652399"/>
                </a:lnTo>
                <a:lnTo>
                  <a:pt x="1171828" y="601852"/>
                </a:lnTo>
                <a:close/>
              </a:path>
              <a:path w="1221104" h="671830">
                <a:moveTo>
                  <a:pt x="11937" y="0"/>
                </a:moveTo>
                <a:lnTo>
                  <a:pt x="0" y="22098"/>
                </a:lnTo>
                <a:lnTo>
                  <a:pt x="1147668" y="646372"/>
                </a:lnTo>
                <a:lnTo>
                  <a:pt x="1159677" y="624244"/>
                </a:lnTo>
                <a:lnTo>
                  <a:pt x="11937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6996" y="3928608"/>
            <a:ext cx="889635" cy="330835"/>
          </a:xfrm>
          <a:custGeom>
            <a:avLst/>
            <a:gdLst/>
            <a:ahLst/>
            <a:cxnLst/>
            <a:rect l="l" t="t" r="r" b="b"/>
            <a:pathLst>
              <a:path w="889635" h="330835">
                <a:moveTo>
                  <a:pt x="813563" y="24087"/>
                </a:moveTo>
                <a:lnTo>
                  <a:pt x="0" y="306831"/>
                </a:lnTo>
                <a:lnTo>
                  <a:pt x="8381" y="330707"/>
                </a:lnTo>
                <a:lnTo>
                  <a:pt x="821829" y="47835"/>
                </a:lnTo>
                <a:lnTo>
                  <a:pt x="813563" y="24087"/>
                </a:lnTo>
                <a:close/>
              </a:path>
              <a:path w="889635" h="330835">
                <a:moveTo>
                  <a:pt x="880843" y="19938"/>
                </a:moveTo>
                <a:lnTo>
                  <a:pt x="825500" y="19938"/>
                </a:lnTo>
                <a:lnTo>
                  <a:pt x="833754" y="43687"/>
                </a:lnTo>
                <a:lnTo>
                  <a:pt x="821829" y="47835"/>
                </a:lnTo>
                <a:lnTo>
                  <a:pt x="830199" y="71881"/>
                </a:lnTo>
                <a:lnTo>
                  <a:pt x="880843" y="19938"/>
                </a:lnTo>
                <a:close/>
              </a:path>
              <a:path w="889635" h="330835">
                <a:moveTo>
                  <a:pt x="825500" y="19938"/>
                </a:moveTo>
                <a:lnTo>
                  <a:pt x="813563" y="24087"/>
                </a:lnTo>
                <a:lnTo>
                  <a:pt x="821829" y="47835"/>
                </a:lnTo>
                <a:lnTo>
                  <a:pt x="833754" y="43687"/>
                </a:lnTo>
                <a:lnTo>
                  <a:pt x="825500" y="19938"/>
                </a:lnTo>
                <a:close/>
              </a:path>
              <a:path w="889635" h="330835">
                <a:moveTo>
                  <a:pt x="805179" y="0"/>
                </a:moveTo>
                <a:lnTo>
                  <a:pt x="813563" y="24087"/>
                </a:lnTo>
                <a:lnTo>
                  <a:pt x="825500" y="19938"/>
                </a:lnTo>
                <a:lnTo>
                  <a:pt x="880843" y="19938"/>
                </a:lnTo>
                <a:lnTo>
                  <a:pt x="889634" y="10922"/>
                </a:lnTo>
                <a:lnTo>
                  <a:pt x="805179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06142" y="2100221"/>
            <a:ext cx="337312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332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st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n D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(FID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600" b="1" dirty="0">
                <a:solidFill>
                  <a:srgbClr val="2C2CB8"/>
                </a:solidFill>
                <a:latin typeface="Arial"/>
                <a:cs typeface="Arial"/>
              </a:rPr>
              <a:t>be</a:t>
            </a:r>
            <a:r>
              <a:rPr sz="1600" b="1" spc="-10" dirty="0">
                <a:solidFill>
                  <a:srgbClr val="2C2CB8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2C2CB8"/>
                </a:solidFill>
                <a:latin typeface="Arial"/>
                <a:cs typeface="Arial"/>
              </a:rPr>
              <a:t>m neutrals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8389" y="2862681"/>
            <a:ext cx="2844800" cy="152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289050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ha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o neutrals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615950" marR="5080" indent="-603885">
              <a:lnSpc>
                <a:spcPct val="187500"/>
              </a:lnSpc>
              <a:spcBef>
                <a:spcPts val="1160"/>
              </a:spcBef>
            </a:pPr>
            <a:r>
              <a:rPr sz="1600" dirty="0">
                <a:latin typeface="Arial"/>
                <a:cs typeface="Arial"/>
              </a:rPr>
              <a:t>Neu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ral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cle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lyzer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(N</a:t>
            </a:r>
            <a:r>
              <a:rPr sz="1600" spc="-120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) cold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utr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246" y="2113800"/>
            <a:ext cx="15938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721CD"/>
                </a:solidFill>
                <a:latin typeface="Arial"/>
                <a:cs typeface="Arial"/>
              </a:rPr>
              <a:t>Neutr</a:t>
            </a:r>
            <a:r>
              <a:rPr sz="1400" b="1" dirty="0">
                <a:solidFill>
                  <a:srgbClr val="1721CD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1721CD"/>
                </a:solidFill>
                <a:latin typeface="Arial"/>
                <a:cs typeface="Arial"/>
              </a:rPr>
              <a:t>l</a:t>
            </a:r>
            <a:r>
              <a:rPr sz="1400" b="1" spc="-15" dirty="0">
                <a:solidFill>
                  <a:srgbClr val="1721C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21CD"/>
                </a:solidFill>
                <a:latin typeface="Arial"/>
                <a:cs typeface="Arial"/>
              </a:rPr>
              <a:t>Beam</a:t>
            </a:r>
            <a:r>
              <a:rPr sz="1400" b="1" dirty="0">
                <a:solidFill>
                  <a:srgbClr val="1721C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21CD"/>
                </a:solidFill>
                <a:latin typeface="Arial"/>
                <a:cs typeface="Arial"/>
              </a:rPr>
              <a:t>(NB)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3112" y="4429655"/>
            <a:ext cx="240474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  <a:tabLst>
                <a:tab pos="775970" algn="l"/>
                <a:tab pos="1725295" algn="l"/>
              </a:tabLst>
            </a:pP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90" dirty="0">
                <a:latin typeface="Times New Roman"/>
                <a:cs typeface="Times New Roman"/>
              </a:rPr>
              <a:t> </a:t>
            </a:r>
            <a:r>
              <a:rPr sz="2350" i="1" spc="1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25" baseline="43209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350" spc="25" dirty="0">
                <a:latin typeface="Symbol"/>
                <a:cs typeface="Symbol"/>
              </a:rPr>
              <a:t></a:t>
            </a:r>
            <a:r>
              <a:rPr sz="2350" spc="-25" dirty="0">
                <a:latin typeface="Times New Roman"/>
                <a:cs typeface="Times New Roman"/>
              </a:rPr>
              <a:t> </a:t>
            </a:r>
            <a:r>
              <a:rPr sz="2350" i="1" spc="1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025" baseline="43209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85" dirty="0">
                <a:latin typeface="Times New Roman"/>
                <a:cs typeface="Times New Roman"/>
              </a:rPr>
              <a:t> </a:t>
            </a:r>
            <a:r>
              <a:rPr sz="2350" i="1" spc="12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0000FF"/>
                </a:solidFill>
                <a:latin typeface="Symbol"/>
                <a:cs typeface="Symbol"/>
              </a:rPr>
              <a:t></a:t>
            </a:r>
            <a:endParaRPr sz="2025" baseline="43209">
              <a:latin typeface="Symbol"/>
              <a:cs typeface="Symbol"/>
            </a:endParaRPr>
          </a:p>
          <a:p>
            <a:pPr marL="454659">
              <a:lnSpc>
                <a:spcPts val="1015"/>
              </a:lnSpc>
              <a:tabLst>
                <a:tab pos="1384300" algn="l"/>
                <a:tab pos="2168525" algn="l"/>
              </a:tabLst>
            </a:pPr>
            <a:r>
              <a:rPr sz="135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NB	</a:t>
            </a:r>
            <a:r>
              <a:rPr sz="135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fa</a:t>
            </a:r>
            <a:r>
              <a:rPr sz="135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35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350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35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NB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3112" y="5455809"/>
            <a:ext cx="237363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53440" algn="l"/>
                <a:tab pos="1803400" algn="l"/>
              </a:tabLst>
            </a:pP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90" dirty="0">
                <a:latin typeface="Times New Roman"/>
                <a:cs typeface="Times New Roman"/>
              </a:rPr>
              <a:t> </a:t>
            </a:r>
            <a:r>
              <a:rPr sz="2350" i="1" spc="100" dirty="0">
                <a:solidFill>
                  <a:srgbClr val="007E00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007E00"/>
                </a:solidFill>
                <a:latin typeface="Times New Roman"/>
                <a:cs typeface="Times New Roman"/>
              </a:rPr>
              <a:t>0</a:t>
            </a:r>
            <a:r>
              <a:rPr sz="2025" baseline="43209" dirty="0">
                <a:solidFill>
                  <a:srgbClr val="007E00"/>
                </a:solidFill>
                <a:latin typeface="Times New Roman"/>
                <a:cs typeface="Times New Roman"/>
              </a:rPr>
              <a:t>	</a:t>
            </a:r>
            <a:r>
              <a:rPr sz="2350" spc="25" dirty="0">
                <a:latin typeface="Symbol"/>
                <a:cs typeface="Symbol"/>
              </a:rPr>
              <a:t></a:t>
            </a:r>
            <a:r>
              <a:rPr sz="2350" spc="-25" dirty="0">
                <a:latin typeface="Times New Roman"/>
                <a:cs typeface="Times New Roman"/>
              </a:rPr>
              <a:t> </a:t>
            </a:r>
            <a:r>
              <a:rPr sz="2350" i="1" spc="1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025" baseline="43209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85" dirty="0">
                <a:latin typeface="Times New Roman"/>
                <a:cs typeface="Times New Roman"/>
              </a:rPr>
              <a:t> </a:t>
            </a:r>
            <a:r>
              <a:rPr sz="2350" i="1" spc="120" dirty="0">
                <a:solidFill>
                  <a:srgbClr val="007E00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007E00"/>
                </a:solidFill>
                <a:latin typeface="Symbol"/>
                <a:cs typeface="Symbol"/>
              </a:rPr>
              <a:t></a:t>
            </a:r>
            <a:endParaRPr sz="2025" baseline="43209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7405" y="5986780"/>
            <a:ext cx="3735704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  <a:tabLst>
                <a:tab pos="853440" algn="l"/>
                <a:tab pos="3164205" algn="l"/>
              </a:tabLst>
            </a:pP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85" dirty="0">
                <a:latin typeface="Times New Roman"/>
                <a:cs typeface="Times New Roman"/>
              </a:rPr>
              <a:t> </a:t>
            </a:r>
            <a:r>
              <a:rPr sz="2350" i="1" spc="100" dirty="0">
                <a:solidFill>
                  <a:srgbClr val="007E00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007E00"/>
                </a:solidFill>
                <a:latin typeface="Times New Roman"/>
                <a:cs typeface="Times New Roman"/>
              </a:rPr>
              <a:t>0</a:t>
            </a:r>
            <a:r>
              <a:rPr sz="2025" baseline="43209" dirty="0">
                <a:solidFill>
                  <a:srgbClr val="007E00"/>
                </a:solidFill>
                <a:latin typeface="Times New Roman"/>
                <a:cs typeface="Times New Roman"/>
              </a:rPr>
              <a:t>	</a:t>
            </a:r>
            <a:r>
              <a:rPr sz="2350" spc="25" dirty="0">
                <a:latin typeface="Symbol"/>
                <a:cs typeface="Symbol"/>
              </a:rPr>
              <a:t></a:t>
            </a:r>
            <a:r>
              <a:rPr sz="2350" spc="-25" dirty="0">
                <a:latin typeface="Times New Roman"/>
                <a:cs typeface="Times New Roman"/>
              </a:rPr>
              <a:t> </a:t>
            </a:r>
            <a:r>
              <a:rPr sz="2350" i="1" spc="100" dirty="0">
                <a:solidFill>
                  <a:srgbClr val="FF00FF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  <a:r>
              <a:rPr sz="2025" baseline="43209" dirty="0">
                <a:solidFill>
                  <a:srgbClr val="FF00FF"/>
                </a:solidFill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80" dirty="0">
                <a:latin typeface="Times New Roman"/>
                <a:cs typeface="Times New Roman"/>
              </a:rPr>
              <a:t> </a:t>
            </a:r>
            <a:r>
              <a:rPr sz="2350" i="1" spc="120" dirty="0">
                <a:solidFill>
                  <a:srgbClr val="007E00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007E00"/>
                </a:solidFill>
                <a:latin typeface="Symbol"/>
                <a:cs typeface="Symbol"/>
              </a:rPr>
              <a:t></a:t>
            </a:r>
            <a:endParaRPr sz="2025" baseline="43209" dirty="0">
              <a:latin typeface="Symbol"/>
              <a:cs typeface="Symbol"/>
            </a:endParaRPr>
          </a:p>
          <a:p>
            <a:pPr marL="448309">
              <a:lnSpc>
                <a:spcPts val="1015"/>
              </a:lnSpc>
              <a:tabLst>
                <a:tab pos="1430020" algn="l"/>
              </a:tabLst>
            </a:pPr>
            <a:r>
              <a:rPr sz="1350" i="1" dirty="0">
                <a:solidFill>
                  <a:srgbClr val="007E00"/>
                </a:solidFill>
                <a:latin typeface="Times New Roman"/>
                <a:cs typeface="Times New Roman"/>
              </a:rPr>
              <a:t>hal</a:t>
            </a:r>
            <a:r>
              <a:rPr sz="1350" i="1" spc="10" dirty="0">
                <a:solidFill>
                  <a:srgbClr val="007E00"/>
                </a:solidFill>
                <a:latin typeface="Times New Roman"/>
                <a:cs typeface="Times New Roman"/>
              </a:rPr>
              <a:t>o</a:t>
            </a:r>
            <a:r>
              <a:rPr sz="1350" i="1" dirty="0">
                <a:solidFill>
                  <a:srgbClr val="007E00"/>
                </a:solidFill>
                <a:latin typeface="Times New Roman"/>
                <a:cs typeface="Times New Roman"/>
              </a:rPr>
              <a:t>	</a:t>
            </a:r>
            <a:r>
              <a:rPr sz="1350" i="1" spc="10" dirty="0">
                <a:solidFill>
                  <a:srgbClr val="FF00FF"/>
                </a:solidFill>
                <a:latin typeface="Times New Roman"/>
                <a:cs typeface="Times New Roman"/>
              </a:rPr>
              <a:t>h</a:t>
            </a:r>
            <a:r>
              <a:rPr sz="1350" i="1" dirty="0">
                <a:solidFill>
                  <a:srgbClr val="FF00FF"/>
                </a:solidFill>
                <a:latin typeface="Times New Roman"/>
                <a:cs typeface="Times New Roman"/>
              </a:rPr>
              <a:t>a</a:t>
            </a:r>
            <a:r>
              <a:rPr sz="1350" i="1" spc="5" dirty="0">
                <a:solidFill>
                  <a:srgbClr val="FF00FF"/>
                </a:solidFill>
                <a:latin typeface="Times New Roman"/>
                <a:cs typeface="Times New Roman"/>
              </a:rPr>
              <a:t>lo</a:t>
            </a:r>
            <a:r>
              <a:rPr sz="1350" i="1" spc="-15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350" spc="10" dirty="0">
                <a:solidFill>
                  <a:srgbClr val="FF00FF"/>
                </a:solidFill>
                <a:latin typeface="Times New Roman"/>
                <a:cs typeface="Times New Roman"/>
              </a:rPr>
              <a:t>_</a:t>
            </a:r>
            <a:r>
              <a:rPr sz="1350" spc="-12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350" i="1" spc="5" dirty="0">
                <a:solidFill>
                  <a:srgbClr val="FF00FF"/>
                </a:solidFill>
                <a:latin typeface="Times New Roman"/>
                <a:cs typeface="Times New Roman"/>
              </a:rPr>
              <a:t>hi</a:t>
            </a:r>
            <a:r>
              <a:rPr sz="1350" i="1" dirty="0">
                <a:solidFill>
                  <a:srgbClr val="FF00FF"/>
                </a:solidFill>
                <a:latin typeface="Times New Roman"/>
                <a:cs typeface="Times New Roman"/>
              </a:rPr>
              <a:t>g</a:t>
            </a:r>
            <a:r>
              <a:rPr sz="1350" i="1" spc="10" dirty="0">
                <a:solidFill>
                  <a:srgbClr val="FF00FF"/>
                </a:solidFill>
                <a:latin typeface="Times New Roman"/>
                <a:cs typeface="Times New Roman"/>
              </a:rPr>
              <a:t>h</a:t>
            </a:r>
            <a:r>
              <a:rPr sz="1350" i="1" spc="-15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350" spc="10" dirty="0">
                <a:solidFill>
                  <a:srgbClr val="FF00FF"/>
                </a:solidFill>
                <a:latin typeface="Times New Roman"/>
                <a:cs typeface="Times New Roman"/>
              </a:rPr>
              <a:t>_</a:t>
            </a:r>
            <a:r>
              <a:rPr sz="1350" spc="-7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350" i="1" spc="10" dirty="0">
                <a:solidFill>
                  <a:srgbClr val="FF00FF"/>
                </a:solidFill>
                <a:latin typeface="Times New Roman"/>
                <a:cs typeface="Times New Roman"/>
              </a:rPr>
              <a:t>g</a:t>
            </a:r>
            <a:r>
              <a:rPr sz="1350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e</a:t>
            </a:r>
            <a:r>
              <a:rPr sz="1350" i="1" spc="10" dirty="0">
                <a:solidFill>
                  <a:srgbClr val="FF00FF"/>
                </a:solidFill>
                <a:latin typeface="Times New Roman"/>
                <a:cs typeface="Times New Roman"/>
              </a:rPr>
              <a:t>n</a:t>
            </a:r>
            <a:r>
              <a:rPr sz="1350" i="1" spc="-10" dirty="0">
                <a:solidFill>
                  <a:srgbClr val="FF00FF"/>
                </a:solidFill>
                <a:latin typeface="Times New Roman"/>
                <a:cs typeface="Times New Roman"/>
              </a:rPr>
              <a:t>er</a:t>
            </a:r>
            <a:r>
              <a:rPr sz="1350" i="1" dirty="0">
                <a:solidFill>
                  <a:srgbClr val="FF00FF"/>
                </a:solidFill>
                <a:latin typeface="Times New Roman"/>
                <a:cs typeface="Times New Roman"/>
              </a:rPr>
              <a:t>atio</a:t>
            </a:r>
            <a:r>
              <a:rPr sz="1350" i="1" spc="10" dirty="0">
                <a:solidFill>
                  <a:srgbClr val="FF00FF"/>
                </a:solidFill>
                <a:latin typeface="Times New Roman"/>
                <a:cs typeface="Times New Roman"/>
              </a:rPr>
              <a:t>n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7405" y="4960008"/>
            <a:ext cx="242316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  <a:tabLst>
                <a:tab pos="775970" algn="l"/>
                <a:tab pos="1743710" algn="l"/>
              </a:tabLst>
            </a:pP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85" dirty="0">
                <a:latin typeface="Times New Roman"/>
                <a:cs typeface="Times New Roman"/>
              </a:rPr>
              <a:t> </a:t>
            </a:r>
            <a:r>
              <a:rPr sz="2350" i="1" spc="1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25" baseline="43209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350" spc="25" dirty="0">
                <a:latin typeface="Symbol"/>
                <a:cs typeface="Symbol"/>
              </a:rPr>
              <a:t></a:t>
            </a:r>
            <a:r>
              <a:rPr sz="2350" spc="-20" dirty="0">
                <a:latin typeface="Times New Roman"/>
                <a:cs typeface="Times New Roman"/>
              </a:rPr>
              <a:t> </a:t>
            </a:r>
            <a:r>
              <a:rPr sz="2350" i="1" spc="100" dirty="0">
                <a:solidFill>
                  <a:srgbClr val="007E00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007E00"/>
                </a:solidFill>
                <a:latin typeface="Times New Roman"/>
                <a:cs typeface="Times New Roman"/>
              </a:rPr>
              <a:t>0</a:t>
            </a:r>
            <a:r>
              <a:rPr sz="2025" baseline="43209" dirty="0">
                <a:solidFill>
                  <a:srgbClr val="007E00"/>
                </a:solidFill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80" dirty="0">
                <a:latin typeface="Times New Roman"/>
                <a:cs typeface="Times New Roman"/>
              </a:rPr>
              <a:t> </a:t>
            </a:r>
            <a:r>
              <a:rPr sz="2350" i="1" spc="12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025" spc="15" baseline="43209" dirty="0">
                <a:solidFill>
                  <a:srgbClr val="0000FF"/>
                </a:solidFill>
                <a:latin typeface="Symbol"/>
                <a:cs typeface="Symbol"/>
              </a:rPr>
              <a:t></a:t>
            </a:r>
            <a:endParaRPr sz="2025" baseline="43209">
              <a:latin typeface="Symbol"/>
              <a:cs typeface="Symbol"/>
            </a:endParaRPr>
          </a:p>
          <a:p>
            <a:pPr marL="455295">
              <a:lnSpc>
                <a:spcPts val="1015"/>
              </a:lnSpc>
              <a:tabLst>
                <a:tab pos="1353185" algn="l"/>
                <a:tab pos="2186940" algn="l"/>
              </a:tabLst>
            </a:pPr>
            <a:r>
              <a:rPr sz="135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NB</a:t>
            </a:r>
            <a:r>
              <a:rPr sz="13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i="1" spc="10" dirty="0">
                <a:solidFill>
                  <a:srgbClr val="007E00"/>
                </a:solidFill>
                <a:latin typeface="Times New Roman"/>
                <a:cs typeface="Times New Roman"/>
              </a:rPr>
              <a:t>h</a:t>
            </a:r>
            <a:r>
              <a:rPr sz="1350" i="1" dirty="0">
                <a:solidFill>
                  <a:srgbClr val="007E00"/>
                </a:solidFill>
                <a:latin typeface="Times New Roman"/>
                <a:cs typeface="Times New Roman"/>
              </a:rPr>
              <a:t>a</a:t>
            </a:r>
            <a:r>
              <a:rPr sz="1350" i="1" spc="5" dirty="0">
                <a:solidFill>
                  <a:srgbClr val="007E00"/>
                </a:solidFill>
                <a:latin typeface="Times New Roman"/>
                <a:cs typeface="Times New Roman"/>
              </a:rPr>
              <a:t>lo</a:t>
            </a:r>
            <a:r>
              <a:rPr sz="1350" i="1" dirty="0">
                <a:solidFill>
                  <a:srgbClr val="007E00"/>
                </a:solidFill>
                <a:latin typeface="Times New Roman"/>
                <a:cs typeface="Times New Roman"/>
              </a:rPr>
              <a:t>	</a:t>
            </a:r>
            <a:r>
              <a:rPr sz="135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NB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3597" y="5112121"/>
            <a:ext cx="3257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10" dirty="0">
                <a:solidFill>
                  <a:srgbClr val="007E00"/>
                </a:solidFill>
                <a:latin typeface="Times New Roman"/>
                <a:cs typeface="Times New Roman"/>
              </a:rPr>
              <a:t>b</a:t>
            </a:r>
            <a:r>
              <a:rPr sz="1350" i="1" dirty="0">
                <a:solidFill>
                  <a:srgbClr val="007E00"/>
                </a:solidFill>
                <a:latin typeface="Times New Roman"/>
                <a:cs typeface="Times New Roman"/>
              </a:rPr>
              <a:t>u</a:t>
            </a:r>
            <a:r>
              <a:rPr sz="1350" i="1" spc="5" dirty="0">
                <a:solidFill>
                  <a:srgbClr val="007E00"/>
                </a:solidFill>
                <a:latin typeface="Times New Roman"/>
                <a:cs typeface="Times New Roman"/>
              </a:rPr>
              <a:t>lk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8558" y="5670346"/>
            <a:ext cx="211137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5525" algn="l"/>
                <a:tab pos="1797685" algn="l"/>
              </a:tabLst>
            </a:pPr>
            <a:r>
              <a:rPr sz="1350" i="1" spc="5" dirty="0">
                <a:solidFill>
                  <a:srgbClr val="007E00"/>
                </a:solidFill>
                <a:latin typeface="Times New Roman"/>
                <a:cs typeface="Times New Roman"/>
              </a:rPr>
              <a:t>ha</a:t>
            </a:r>
            <a:r>
              <a:rPr sz="1350" i="1" spc="-5" dirty="0">
                <a:solidFill>
                  <a:srgbClr val="007E00"/>
                </a:solidFill>
                <a:latin typeface="Times New Roman"/>
                <a:cs typeface="Times New Roman"/>
              </a:rPr>
              <a:t>l</a:t>
            </a:r>
            <a:r>
              <a:rPr sz="1350" i="1" spc="10" dirty="0">
                <a:solidFill>
                  <a:srgbClr val="007E00"/>
                </a:solidFill>
                <a:latin typeface="Times New Roman"/>
                <a:cs typeface="Times New Roman"/>
              </a:rPr>
              <a:t>o</a:t>
            </a:r>
            <a:r>
              <a:rPr sz="1350" i="1" dirty="0">
                <a:solidFill>
                  <a:srgbClr val="007E00"/>
                </a:solidFill>
                <a:latin typeface="Times New Roman"/>
                <a:cs typeface="Times New Roman"/>
              </a:rPr>
              <a:t>	</a:t>
            </a:r>
            <a:r>
              <a:rPr sz="135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fa</a:t>
            </a:r>
            <a:r>
              <a:rPr sz="135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35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350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350" i="1" spc="10" dirty="0">
                <a:solidFill>
                  <a:srgbClr val="007E00"/>
                </a:solidFill>
                <a:latin typeface="Times New Roman"/>
                <a:cs typeface="Times New Roman"/>
              </a:rPr>
              <a:t>b</a:t>
            </a:r>
            <a:r>
              <a:rPr sz="1350" i="1" dirty="0">
                <a:solidFill>
                  <a:srgbClr val="007E00"/>
                </a:solidFill>
                <a:latin typeface="Times New Roman"/>
                <a:cs typeface="Times New Roman"/>
              </a:rPr>
              <a:t>u</a:t>
            </a:r>
            <a:r>
              <a:rPr sz="1350" i="1" spc="5" dirty="0">
                <a:solidFill>
                  <a:srgbClr val="007E00"/>
                </a:solidFill>
                <a:latin typeface="Times New Roman"/>
                <a:cs typeface="Times New Roman"/>
              </a:rPr>
              <a:t>lk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859" y="4625711"/>
            <a:ext cx="27686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fa</a:t>
            </a:r>
            <a:r>
              <a:rPr sz="135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35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0859" y="5645521"/>
            <a:ext cx="27686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fa</a:t>
            </a:r>
            <a:r>
              <a:rPr sz="135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35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3597" y="6178921"/>
            <a:ext cx="3257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i="1" spc="10" dirty="0">
                <a:solidFill>
                  <a:srgbClr val="FF00FF"/>
                </a:solidFill>
                <a:latin typeface="Times New Roman"/>
                <a:cs typeface="Times New Roman"/>
              </a:rPr>
              <a:t>b</a:t>
            </a:r>
            <a:r>
              <a:rPr sz="1350" i="1" dirty="0">
                <a:solidFill>
                  <a:srgbClr val="FF00FF"/>
                </a:solidFill>
                <a:latin typeface="Times New Roman"/>
                <a:cs typeface="Times New Roman"/>
              </a:rPr>
              <a:t>u</a:t>
            </a:r>
            <a:r>
              <a:rPr sz="1350" i="1" spc="5" dirty="0">
                <a:solidFill>
                  <a:srgbClr val="FF00FF"/>
                </a:solidFill>
                <a:latin typeface="Times New Roman"/>
                <a:cs typeface="Times New Roman"/>
              </a:rPr>
              <a:t>lk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2961" y="5798544"/>
            <a:ext cx="35306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25" i="1" spc="179" baseline="-24822" dirty="0">
                <a:solidFill>
                  <a:srgbClr val="FF00FF"/>
                </a:solidFill>
                <a:latin typeface="Times New Roman"/>
                <a:cs typeface="Times New Roman"/>
              </a:rPr>
              <a:t>D</a:t>
            </a:r>
            <a:r>
              <a:rPr sz="1350" spc="10" dirty="0">
                <a:solidFill>
                  <a:srgbClr val="FF00FF"/>
                </a:solidFill>
                <a:latin typeface="Symbol"/>
                <a:cs typeface="Symbol"/>
              </a:rPr>
              <a:t></a:t>
            </a:r>
            <a:endParaRPr sz="1350" dirty="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7200" y="4244711"/>
            <a:ext cx="35306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25" i="1" spc="179" baseline="-2482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350" spc="10" dirty="0">
                <a:solidFill>
                  <a:srgbClr val="FF0000"/>
                </a:solidFill>
                <a:latin typeface="Symbol"/>
                <a:cs typeface="Symbol"/>
              </a:rPr>
              <a:t></a:t>
            </a:r>
            <a:endParaRPr sz="1350" dirty="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2961" y="5331196"/>
            <a:ext cx="35306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25" i="1" spc="179" baseline="-2482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350" spc="10" dirty="0">
                <a:solidFill>
                  <a:srgbClr val="FF0000"/>
                </a:solidFill>
                <a:latin typeface="Symbol"/>
                <a:cs typeface="Symbol"/>
              </a:rPr>
              <a:t></a:t>
            </a:r>
            <a:endParaRPr sz="1350" dirty="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2961" y="4778111"/>
            <a:ext cx="35306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25" i="1" spc="179" baseline="-24822" dirty="0">
                <a:solidFill>
                  <a:srgbClr val="007E00"/>
                </a:solidFill>
                <a:latin typeface="Times New Roman"/>
                <a:cs typeface="Times New Roman"/>
              </a:rPr>
              <a:t>D</a:t>
            </a:r>
            <a:r>
              <a:rPr sz="1350" spc="10" dirty="0">
                <a:solidFill>
                  <a:srgbClr val="007E00"/>
                </a:solidFill>
                <a:latin typeface="Symbol"/>
                <a:cs typeface="Symbol"/>
              </a:rPr>
              <a:t></a:t>
            </a:r>
            <a:endParaRPr sz="1350" dirty="0">
              <a:latin typeface="Symbol"/>
              <a:cs typeface="Symbo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23534" y="2721091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304800" y="0"/>
                </a:moveTo>
                <a:lnTo>
                  <a:pt x="0" y="609600"/>
                </a:lnTo>
              </a:path>
            </a:pathLst>
          </a:custGeom>
          <a:ln w="1600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6214" y="2410449"/>
            <a:ext cx="1069975" cy="546100"/>
          </a:xfrm>
          <a:custGeom>
            <a:avLst/>
            <a:gdLst/>
            <a:ahLst/>
            <a:cxnLst/>
            <a:rect l="l" t="t" r="r" b="b"/>
            <a:pathLst>
              <a:path w="1069975" h="546100">
                <a:moveTo>
                  <a:pt x="1034061" y="528590"/>
                </a:moveTo>
                <a:lnTo>
                  <a:pt x="969772" y="532764"/>
                </a:lnTo>
                <a:lnTo>
                  <a:pt x="966215" y="532891"/>
                </a:lnTo>
                <a:lnTo>
                  <a:pt x="963549" y="536066"/>
                </a:lnTo>
                <a:lnTo>
                  <a:pt x="963802" y="539623"/>
                </a:lnTo>
                <a:lnTo>
                  <a:pt x="963930" y="543178"/>
                </a:lnTo>
                <a:lnTo>
                  <a:pt x="967105" y="545846"/>
                </a:lnTo>
                <a:lnTo>
                  <a:pt x="1069721" y="539241"/>
                </a:lnTo>
                <a:lnTo>
                  <a:pt x="1055370" y="539241"/>
                </a:lnTo>
                <a:lnTo>
                  <a:pt x="1034061" y="528590"/>
                </a:lnTo>
                <a:close/>
              </a:path>
              <a:path w="1069975" h="546100">
                <a:moveTo>
                  <a:pt x="1046747" y="527766"/>
                </a:moveTo>
                <a:lnTo>
                  <a:pt x="1034061" y="528590"/>
                </a:lnTo>
                <a:lnTo>
                  <a:pt x="1055370" y="539241"/>
                </a:lnTo>
                <a:lnTo>
                  <a:pt x="1056437" y="537083"/>
                </a:lnTo>
                <a:lnTo>
                  <a:pt x="1052830" y="537083"/>
                </a:lnTo>
                <a:lnTo>
                  <a:pt x="1046747" y="527766"/>
                </a:lnTo>
                <a:close/>
              </a:path>
              <a:path w="1069975" h="546100">
                <a:moveTo>
                  <a:pt x="1009396" y="452247"/>
                </a:moveTo>
                <a:lnTo>
                  <a:pt x="1006475" y="454278"/>
                </a:lnTo>
                <a:lnTo>
                  <a:pt x="1003426" y="456184"/>
                </a:lnTo>
                <a:lnTo>
                  <a:pt x="1002538" y="460248"/>
                </a:lnTo>
                <a:lnTo>
                  <a:pt x="1004570" y="463169"/>
                </a:lnTo>
                <a:lnTo>
                  <a:pt x="1039717" y="516999"/>
                </a:lnTo>
                <a:lnTo>
                  <a:pt x="1061085" y="527685"/>
                </a:lnTo>
                <a:lnTo>
                  <a:pt x="1055370" y="539241"/>
                </a:lnTo>
                <a:lnTo>
                  <a:pt x="1069721" y="539241"/>
                </a:lnTo>
                <a:lnTo>
                  <a:pt x="1015364" y="456184"/>
                </a:lnTo>
                <a:lnTo>
                  <a:pt x="1013460" y="453136"/>
                </a:lnTo>
                <a:lnTo>
                  <a:pt x="1009396" y="452247"/>
                </a:lnTo>
                <a:close/>
              </a:path>
              <a:path w="1069975" h="546100">
                <a:moveTo>
                  <a:pt x="1057783" y="527050"/>
                </a:moveTo>
                <a:lnTo>
                  <a:pt x="1046747" y="527766"/>
                </a:lnTo>
                <a:lnTo>
                  <a:pt x="1052830" y="537083"/>
                </a:lnTo>
                <a:lnTo>
                  <a:pt x="1057783" y="527050"/>
                </a:lnTo>
                <a:close/>
              </a:path>
              <a:path w="1069975" h="546100">
                <a:moveTo>
                  <a:pt x="1059815" y="527050"/>
                </a:moveTo>
                <a:lnTo>
                  <a:pt x="1057783" y="527050"/>
                </a:lnTo>
                <a:lnTo>
                  <a:pt x="1052830" y="537083"/>
                </a:lnTo>
                <a:lnTo>
                  <a:pt x="1056437" y="537083"/>
                </a:lnTo>
                <a:lnTo>
                  <a:pt x="1061085" y="527685"/>
                </a:lnTo>
                <a:lnTo>
                  <a:pt x="1059815" y="527050"/>
                </a:lnTo>
                <a:close/>
              </a:path>
              <a:path w="1069975" h="546100">
                <a:moveTo>
                  <a:pt x="5841" y="0"/>
                </a:moveTo>
                <a:lnTo>
                  <a:pt x="0" y="11684"/>
                </a:lnTo>
                <a:lnTo>
                  <a:pt x="1034061" y="528590"/>
                </a:lnTo>
                <a:lnTo>
                  <a:pt x="1046747" y="527766"/>
                </a:lnTo>
                <a:lnTo>
                  <a:pt x="1039717" y="516999"/>
                </a:lnTo>
                <a:lnTo>
                  <a:pt x="5841" y="0"/>
                </a:lnTo>
                <a:close/>
              </a:path>
              <a:path w="1069975" h="546100">
                <a:moveTo>
                  <a:pt x="1039717" y="516999"/>
                </a:moveTo>
                <a:lnTo>
                  <a:pt x="1046747" y="527766"/>
                </a:lnTo>
                <a:lnTo>
                  <a:pt x="1057783" y="527050"/>
                </a:lnTo>
                <a:lnTo>
                  <a:pt x="1059815" y="527050"/>
                </a:lnTo>
                <a:lnTo>
                  <a:pt x="1039717" y="51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1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079" y="128174"/>
            <a:ext cx="887984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1930">
              <a:lnSpc>
                <a:spcPct val="100000"/>
              </a:lnSpc>
            </a:pP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Excel</a:t>
            </a:r>
            <a:r>
              <a:rPr sz="2400" b="1" spc="-10" dirty="0">
                <a:solidFill>
                  <a:srgbClr val="336699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ent</a:t>
            </a:r>
            <a:r>
              <a:rPr sz="2400" b="1" spc="-9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Agreement</a:t>
            </a:r>
            <a:r>
              <a:rPr sz="2400" b="1" spc="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bet</a:t>
            </a:r>
            <a:r>
              <a:rPr sz="2400" b="1" spc="-10" dirty="0">
                <a:solidFill>
                  <a:srgbClr val="336699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een TRANSP</a:t>
            </a:r>
            <a:r>
              <a:rPr sz="2400" b="1" spc="-4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99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FIDAsim when Using</a:t>
            </a:r>
            <a:r>
              <a:rPr sz="2400" b="1" spc="-1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Same</a:t>
            </a:r>
            <a:r>
              <a:rPr sz="2400" b="1" spc="-8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ADAS Ground</a:t>
            </a:r>
            <a:r>
              <a:rPr sz="2400" b="1" spc="-1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3366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ate Cross Section </a:t>
            </a:r>
            <a:r>
              <a:rPr sz="2400" b="1" spc="-190" dirty="0">
                <a:solidFill>
                  <a:srgbClr val="3366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abl</a:t>
            </a:r>
            <a:r>
              <a:rPr sz="2400" b="1" spc="-10" dirty="0">
                <a:solidFill>
                  <a:srgbClr val="3366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336699"/>
                </a:solidFill>
                <a:latin typeface="Arial"/>
                <a:cs typeface="Arial"/>
              </a:rPr>
              <a:t>s (1)</a:t>
            </a:r>
            <a:endParaRPr sz="24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066800"/>
            <a:ext cx="8863584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3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10729"/>
            <a:ext cx="91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20193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Excel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ent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Agreement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bet</a:t>
            </a:r>
            <a:r>
              <a:rPr sz="2400" b="1" spc="-1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een TRANSP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FIDAsim when Using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Same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ADAS Ground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ate Cross Section </a:t>
            </a:r>
            <a:r>
              <a:rPr sz="2400" b="1" spc="-19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abl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 (2)</a:t>
            </a:r>
          </a:p>
        </p:txBody>
      </p:sp>
      <p:sp>
        <p:nvSpPr>
          <p:cNvPr id="3" name="object 3"/>
          <p:cNvSpPr/>
          <p:nvPr/>
        </p:nvSpPr>
        <p:spPr>
          <a:xfrm>
            <a:off x="3962399" y="1033467"/>
            <a:ext cx="4562286" cy="267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3255" y="3668331"/>
            <a:ext cx="4566715" cy="2808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99" y="1299994"/>
            <a:ext cx="3649471" cy="3448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4750792"/>
            <a:ext cx="3035300" cy="91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peak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halo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neutrals shifts in the same direction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 toroidal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rotation,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 expected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69767" y="3984752"/>
            <a:ext cx="3279140" cy="881380"/>
          </a:xfrm>
          <a:custGeom>
            <a:avLst/>
            <a:gdLst/>
            <a:ahLst/>
            <a:cxnLst/>
            <a:rect l="l" t="t" r="r" b="b"/>
            <a:pathLst>
              <a:path w="3279140" h="881379">
                <a:moveTo>
                  <a:pt x="3202900" y="27699"/>
                </a:moveTo>
                <a:lnTo>
                  <a:pt x="0" y="862711"/>
                </a:lnTo>
                <a:lnTo>
                  <a:pt x="4825" y="881253"/>
                </a:lnTo>
                <a:lnTo>
                  <a:pt x="3207688" y="46125"/>
                </a:lnTo>
                <a:lnTo>
                  <a:pt x="3202900" y="27699"/>
                </a:lnTo>
                <a:close/>
              </a:path>
              <a:path w="3279140" h="881379">
                <a:moveTo>
                  <a:pt x="3271177" y="24511"/>
                </a:moveTo>
                <a:lnTo>
                  <a:pt x="3215132" y="24511"/>
                </a:lnTo>
                <a:lnTo>
                  <a:pt x="3219958" y="42925"/>
                </a:lnTo>
                <a:lnTo>
                  <a:pt x="3207688" y="46125"/>
                </a:lnTo>
                <a:lnTo>
                  <a:pt x="3214878" y="73787"/>
                </a:lnTo>
                <a:lnTo>
                  <a:pt x="3271177" y="24511"/>
                </a:lnTo>
                <a:close/>
              </a:path>
              <a:path w="3279140" h="881379">
                <a:moveTo>
                  <a:pt x="3215132" y="24511"/>
                </a:moveTo>
                <a:lnTo>
                  <a:pt x="3202900" y="27699"/>
                </a:lnTo>
                <a:lnTo>
                  <a:pt x="3207688" y="46125"/>
                </a:lnTo>
                <a:lnTo>
                  <a:pt x="3219958" y="42925"/>
                </a:lnTo>
                <a:lnTo>
                  <a:pt x="3215132" y="24511"/>
                </a:lnTo>
                <a:close/>
              </a:path>
              <a:path w="3279140" h="881379">
                <a:moveTo>
                  <a:pt x="3195701" y="0"/>
                </a:moveTo>
                <a:lnTo>
                  <a:pt x="3202900" y="27699"/>
                </a:lnTo>
                <a:lnTo>
                  <a:pt x="3215132" y="24511"/>
                </a:lnTo>
                <a:lnTo>
                  <a:pt x="3271177" y="24511"/>
                </a:lnTo>
                <a:lnTo>
                  <a:pt x="3279012" y="17653"/>
                </a:lnTo>
                <a:lnTo>
                  <a:pt x="3195701" y="0"/>
                </a:lnTo>
                <a:close/>
              </a:path>
            </a:pathLst>
          </a:custGeom>
          <a:solidFill>
            <a:srgbClr val="00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79594" y="4345893"/>
            <a:ext cx="906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tral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0" y="4558665"/>
            <a:ext cx="471170" cy="291465"/>
          </a:xfrm>
          <a:custGeom>
            <a:avLst/>
            <a:gdLst/>
            <a:ahLst/>
            <a:cxnLst/>
            <a:rect l="l" t="t" r="r" b="b"/>
            <a:pathLst>
              <a:path w="471170" h="291464">
                <a:moveTo>
                  <a:pt x="369062" y="273176"/>
                </a:moveTo>
                <a:lnTo>
                  <a:pt x="364616" y="273176"/>
                </a:lnTo>
                <a:lnTo>
                  <a:pt x="360934" y="276605"/>
                </a:lnTo>
                <a:lnTo>
                  <a:pt x="360807" y="285495"/>
                </a:lnTo>
                <a:lnTo>
                  <a:pt x="364363" y="289051"/>
                </a:lnTo>
                <a:lnTo>
                  <a:pt x="470662" y="291210"/>
                </a:lnTo>
                <a:lnTo>
                  <a:pt x="469837" y="289686"/>
                </a:lnTo>
                <a:lnTo>
                  <a:pt x="452882" y="289686"/>
                </a:lnTo>
                <a:lnTo>
                  <a:pt x="427730" y="274360"/>
                </a:lnTo>
                <a:lnTo>
                  <a:pt x="369062" y="273176"/>
                </a:lnTo>
                <a:close/>
              </a:path>
              <a:path w="471170" h="291464">
                <a:moveTo>
                  <a:pt x="427730" y="274360"/>
                </a:moveTo>
                <a:lnTo>
                  <a:pt x="452882" y="289686"/>
                </a:lnTo>
                <a:lnTo>
                  <a:pt x="454683" y="286765"/>
                </a:lnTo>
                <a:lnTo>
                  <a:pt x="450088" y="286765"/>
                </a:lnTo>
                <a:lnTo>
                  <a:pt x="443571" y="274680"/>
                </a:lnTo>
                <a:lnTo>
                  <a:pt x="427730" y="274360"/>
                </a:lnTo>
                <a:close/>
              </a:path>
              <a:path w="471170" h="291464">
                <a:moveTo>
                  <a:pt x="415289" y="196087"/>
                </a:moveTo>
                <a:lnTo>
                  <a:pt x="407415" y="200405"/>
                </a:lnTo>
                <a:lnTo>
                  <a:pt x="406019" y="205231"/>
                </a:lnTo>
                <a:lnTo>
                  <a:pt x="408177" y="209041"/>
                </a:lnTo>
                <a:lnTo>
                  <a:pt x="436045" y="260723"/>
                </a:lnTo>
                <a:lnTo>
                  <a:pt x="461263" y="276097"/>
                </a:lnTo>
                <a:lnTo>
                  <a:pt x="452882" y="289686"/>
                </a:lnTo>
                <a:lnTo>
                  <a:pt x="469837" y="289686"/>
                </a:lnTo>
                <a:lnTo>
                  <a:pt x="422148" y="201548"/>
                </a:lnTo>
                <a:lnTo>
                  <a:pt x="420115" y="197611"/>
                </a:lnTo>
                <a:lnTo>
                  <a:pt x="415289" y="196087"/>
                </a:lnTo>
                <a:close/>
              </a:path>
              <a:path w="471170" h="291464">
                <a:moveTo>
                  <a:pt x="443571" y="274680"/>
                </a:moveTo>
                <a:lnTo>
                  <a:pt x="450088" y="286765"/>
                </a:lnTo>
                <a:lnTo>
                  <a:pt x="457200" y="274954"/>
                </a:lnTo>
                <a:lnTo>
                  <a:pt x="443571" y="274680"/>
                </a:lnTo>
                <a:close/>
              </a:path>
              <a:path w="471170" h="291464">
                <a:moveTo>
                  <a:pt x="436045" y="260723"/>
                </a:moveTo>
                <a:lnTo>
                  <a:pt x="443571" y="274680"/>
                </a:lnTo>
                <a:lnTo>
                  <a:pt x="457200" y="274954"/>
                </a:lnTo>
                <a:lnTo>
                  <a:pt x="450088" y="286765"/>
                </a:lnTo>
                <a:lnTo>
                  <a:pt x="454683" y="286765"/>
                </a:lnTo>
                <a:lnTo>
                  <a:pt x="461263" y="276097"/>
                </a:lnTo>
                <a:lnTo>
                  <a:pt x="436045" y="260723"/>
                </a:lnTo>
                <a:close/>
              </a:path>
              <a:path w="471170" h="291464">
                <a:moveTo>
                  <a:pt x="8382" y="0"/>
                </a:moveTo>
                <a:lnTo>
                  <a:pt x="0" y="13715"/>
                </a:lnTo>
                <a:lnTo>
                  <a:pt x="427730" y="274360"/>
                </a:lnTo>
                <a:lnTo>
                  <a:pt x="443571" y="274680"/>
                </a:lnTo>
                <a:lnTo>
                  <a:pt x="436045" y="260723"/>
                </a:lnTo>
                <a:lnTo>
                  <a:pt x="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0834" y="4745355"/>
            <a:ext cx="231140" cy="104775"/>
          </a:xfrm>
          <a:custGeom>
            <a:avLst/>
            <a:gdLst/>
            <a:ahLst/>
            <a:cxnLst/>
            <a:rect l="l" t="t" r="r" b="b"/>
            <a:pathLst>
              <a:path w="231140" h="104775">
                <a:moveTo>
                  <a:pt x="75946" y="2031"/>
                </a:moveTo>
                <a:lnTo>
                  <a:pt x="70866" y="2286"/>
                </a:lnTo>
                <a:lnTo>
                  <a:pt x="67945" y="5587"/>
                </a:lnTo>
                <a:lnTo>
                  <a:pt x="0" y="81533"/>
                </a:lnTo>
                <a:lnTo>
                  <a:pt x="99568" y="103377"/>
                </a:lnTo>
                <a:lnTo>
                  <a:pt x="103886" y="104267"/>
                </a:lnTo>
                <a:lnTo>
                  <a:pt x="108076" y="101600"/>
                </a:lnTo>
                <a:lnTo>
                  <a:pt x="109093" y="97281"/>
                </a:lnTo>
                <a:lnTo>
                  <a:pt x="109982" y="92963"/>
                </a:lnTo>
                <a:lnTo>
                  <a:pt x="107315" y="88645"/>
                </a:lnTo>
                <a:lnTo>
                  <a:pt x="102997" y="87756"/>
                </a:lnTo>
                <a:lnTo>
                  <a:pt x="87370" y="84327"/>
                </a:lnTo>
                <a:lnTo>
                  <a:pt x="17525" y="84327"/>
                </a:lnTo>
                <a:lnTo>
                  <a:pt x="12573" y="69087"/>
                </a:lnTo>
                <a:lnTo>
                  <a:pt x="40828" y="59949"/>
                </a:lnTo>
                <a:lnTo>
                  <a:pt x="79883" y="16256"/>
                </a:lnTo>
                <a:lnTo>
                  <a:pt x="82804" y="12954"/>
                </a:lnTo>
                <a:lnTo>
                  <a:pt x="82550" y="8000"/>
                </a:lnTo>
                <a:lnTo>
                  <a:pt x="79248" y="4952"/>
                </a:lnTo>
                <a:lnTo>
                  <a:pt x="75946" y="2031"/>
                </a:lnTo>
                <a:close/>
              </a:path>
              <a:path w="231140" h="104775">
                <a:moveTo>
                  <a:pt x="40828" y="59949"/>
                </a:moveTo>
                <a:lnTo>
                  <a:pt x="12573" y="69087"/>
                </a:lnTo>
                <a:lnTo>
                  <a:pt x="17525" y="84327"/>
                </a:lnTo>
                <a:lnTo>
                  <a:pt x="24589" y="82042"/>
                </a:lnTo>
                <a:lnTo>
                  <a:pt x="21082" y="82042"/>
                </a:lnTo>
                <a:lnTo>
                  <a:pt x="16764" y="68833"/>
                </a:lnTo>
                <a:lnTo>
                  <a:pt x="32887" y="68833"/>
                </a:lnTo>
                <a:lnTo>
                  <a:pt x="40828" y="59949"/>
                </a:lnTo>
                <a:close/>
              </a:path>
              <a:path w="231140" h="104775">
                <a:moveTo>
                  <a:pt x="45749" y="75194"/>
                </a:moveTo>
                <a:lnTo>
                  <a:pt x="17525" y="84327"/>
                </a:lnTo>
                <a:lnTo>
                  <a:pt x="87370" y="84327"/>
                </a:lnTo>
                <a:lnTo>
                  <a:pt x="45749" y="75194"/>
                </a:lnTo>
                <a:close/>
              </a:path>
              <a:path w="231140" h="104775">
                <a:moveTo>
                  <a:pt x="16764" y="68833"/>
                </a:moveTo>
                <a:lnTo>
                  <a:pt x="21082" y="82042"/>
                </a:lnTo>
                <a:lnTo>
                  <a:pt x="30243" y="71791"/>
                </a:lnTo>
                <a:lnTo>
                  <a:pt x="16764" y="68833"/>
                </a:lnTo>
                <a:close/>
              </a:path>
              <a:path w="231140" h="104775">
                <a:moveTo>
                  <a:pt x="30243" y="71791"/>
                </a:moveTo>
                <a:lnTo>
                  <a:pt x="21082" y="82042"/>
                </a:lnTo>
                <a:lnTo>
                  <a:pt x="24589" y="82042"/>
                </a:lnTo>
                <a:lnTo>
                  <a:pt x="45749" y="75194"/>
                </a:lnTo>
                <a:lnTo>
                  <a:pt x="30243" y="71791"/>
                </a:lnTo>
                <a:close/>
              </a:path>
              <a:path w="231140" h="104775">
                <a:moveTo>
                  <a:pt x="226187" y="0"/>
                </a:moveTo>
                <a:lnTo>
                  <a:pt x="40828" y="59949"/>
                </a:lnTo>
                <a:lnTo>
                  <a:pt x="30243" y="71791"/>
                </a:lnTo>
                <a:lnTo>
                  <a:pt x="45749" y="75194"/>
                </a:lnTo>
                <a:lnTo>
                  <a:pt x="231013" y="15239"/>
                </a:lnTo>
                <a:lnTo>
                  <a:pt x="226187" y="0"/>
                </a:lnTo>
                <a:close/>
              </a:path>
              <a:path w="231140" h="104775">
                <a:moveTo>
                  <a:pt x="32887" y="68833"/>
                </a:moveTo>
                <a:lnTo>
                  <a:pt x="16764" y="68833"/>
                </a:lnTo>
                <a:lnTo>
                  <a:pt x="30243" y="71791"/>
                </a:lnTo>
                <a:lnTo>
                  <a:pt x="32887" y="688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8302" y="4579573"/>
            <a:ext cx="5334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eam ne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tral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5915" y="2578297"/>
            <a:ext cx="231140" cy="104775"/>
          </a:xfrm>
          <a:custGeom>
            <a:avLst/>
            <a:gdLst/>
            <a:ahLst/>
            <a:cxnLst/>
            <a:rect l="l" t="t" r="r" b="b"/>
            <a:pathLst>
              <a:path w="231139" h="104775">
                <a:moveTo>
                  <a:pt x="75946" y="2031"/>
                </a:moveTo>
                <a:lnTo>
                  <a:pt x="70865" y="2286"/>
                </a:lnTo>
                <a:lnTo>
                  <a:pt x="67945" y="5587"/>
                </a:lnTo>
                <a:lnTo>
                  <a:pt x="0" y="81533"/>
                </a:lnTo>
                <a:lnTo>
                  <a:pt x="99568" y="103377"/>
                </a:lnTo>
                <a:lnTo>
                  <a:pt x="103886" y="104266"/>
                </a:lnTo>
                <a:lnTo>
                  <a:pt x="108076" y="101600"/>
                </a:lnTo>
                <a:lnTo>
                  <a:pt x="109093" y="97281"/>
                </a:lnTo>
                <a:lnTo>
                  <a:pt x="109982" y="92963"/>
                </a:lnTo>
                <a:lnTo>
                  <a:pt x="107314" y="88645"/>
                </a:lnTo>
                <a:lnTo>
                  <a:pt x="102997" y="87756"/>
                </a:lnTo>
                <a:lnTo>
                  <a:pt x="87370" y="84327"/>
                </a:lnTo>
                <a:lnTo>
                  <a:pt x="17525" y="84327"/>
                </a:lnTo>
                <a:lnTo>
                  <a:pt x="12573" y="69087"/>
                </a:lnTo>
                <a:lnTo>
                  <a:pt x="40828" y="59949"/>
                </a:lnTo>
                <a:lnTo>
                  <a:pt x="79883" y="16255"/>
                </a:lnTo>
                <a:lnTo>
                  <a:pt x="82804" y="12953"/>
                </a:lnTo>
                <a:lnTo>
                  <a:pt x="82550" y="8000"/>
                </a:lnTo>
                <a:lnTo>
                  <a:pt x="79248" y="4952"/>
                </a:lnTo>
                <a:lnTo>
                  <a:pt x="75946" y="2031"/>
                </a:lnTo>
                <a:close/>
              </a:path>
              <a:path w="231139" h="104775">
                <a:moveTo>
                  <a:pt x="40828" y="59949"/>
                </a:moveTo>
                <a:lnTo>
                  <a:pt x="12573" y="69087"/>
                </a:lnTo>
                <a:lnTo>
                  <a:pt x="17525" y="84327"/>
                </a:lnTo>
                <a:lnTo>
                  <a:pt x="24589" y="82041"/>
                </a:lnTo>
                <a:lnTo>
                  <a:pt x="21082" y="82041"/>
                </a:lnTo>
                <a:lnTo>
                  <a:pt x="16763" y="68833"/>
                </a:lnTo>
                <a:lnTo>
                  <a:pt x="32887" y="68833"/>
                </a:lnTo>
                <a:lnTo>
                  <a:pt x="40828" y="59949"/>
                </a:lnTo>
                <a:close/>
              </a:path>
              <a:path w="231139" h="104775">
                <a:moveTo>
                  <a:pt x="45749" y="75194"/>
                </a:moveTo>
                <a:lnTo>
                  <a:pt x="17525" y="84327"/>
                </a:lnTo>
                <a:lnTo>
                  <a:pt x="87370" y="84327"/>
                </a:lnTo>
                <a:lnTo>
                  <a:pt x="45749" y="75194"/>
                </a:lnTo>
                <a:close/>
              </a:path>
              <a:path w="231139" h="104775">
                <a:moveTo>
                  <a:pt x="16763" y="68833"/>
                </a:moveTo>
                <a:lnTo>
                  <a:pt x="21082" y="82041"/>
                </a:lnTo>
                <a:lnTo>
                  <a:pt x="30243" y="71791"/>
                </a:lnTo>
                <a:lnTo>
                  <a:pt x="16763" y="68833"/>
                </a:lnTo>
                <a:close/>
              </a:path>
              <a:path w="231139" h="104775">
                <a:moveTo>
                  <a:pt x="30243" y="71791"/>
                </a:moveTo>
                <a:lnTo>
                  <a:pt x="21082" y="82041"/>
                </a:lnTo>
                <a:lnTo>
                  <a:pt x="24589" y="82041"/>
                </a:lnTo>
                <a:lnTo>
                  <a:pt x="45749" y="75194"/>
                </a:lnTo>
                <a:lnTo>
                  <a:pt x="30243" y="71791"/>
                </a:lnTo>
                <a:close/>
              </a:path>
              <a:path w="231139" h="104775">
                <a:moveTo>
                  <a:pt x="226187" y="0"/>
                </a:moveTo>
                <a:lnTo>
                  <a:pt x="40828" y="59949"/>
                </a:lnTo>
                <a:lnTo>
                  <a:pt x="30243" y="71791"/>
                </a:lnTo>
                <a:lnTo>
                  <a:pt x="45749" y="75194"/>
                </a:lnTo>
                <a:lnTo>
                  <a:pt x="231012" y="15239"/>
                </a:lnTo>
                <a:lnTo>
                  <a:pt x="226187" y="0"/>
                </a:lnTo>
                <a:close/>
              </a:path>
              <a:path w="231139" h="104775">
                <a:moveTo>
                  <a:pt x="32887" y="68833"/>
                </a:moveTo>
                <a:lnTo>
                  <a:pt x="16763" y="68833"/>
                </a:lnTo>
                <a:lnTo>
                  <a:pt x="30243" y="71791"/>
                </a:lnTo>
                <a:lnTo>
                  <a:pt x="32887" y="688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23128" y="2412515"/>
            <a:ext cx="5334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eam ne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tral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03139" y="1534611"/>
            <a:ext cx="348615" cy="528320"/>
          </a:xfrm>
          <a:custGeom>
            <a:avLst/>
            <a:gdLst/>
            <a:ahLst/>
            <a:cxnLst/>
            <a:rect l="l" t="t" r="r" b="b"/>
            <a:pathLst>
              <a:path w="348614" h="528319">
                <a:moveTo>
                  <a:pt x="9016" y="418464"/>
                </a:moveTo>
                <a:lnTo>
                  <a:pt x="5207" y="421893"/>
                </a:lnTo>
                <a:lnTo>
                  <a:pt x="5080" y="426338"/>
                </a:lnTo>
                <a:lnTo>
                  <a:pt x="0" y="528065"/>
                </a:lnTo>
                <a:lnTo>
                  <a:pt x="17755" y="519175"/>
                </a:lnTo>
                <a:lnTo>
                  <a:pt x="15366" y="519175"/>
                </a:lnTo>
                <a:lnTo>
                  <a:pt x="1905" y="510413"/>
                </a:lnTo>
                <a:lnTo>
                  <a:pt x="18135" y="485535"/>
                </a:lnTo>
                <a:lnTo>
                  <a:pt x="21082" y="427100"/>
                </a:lnTo>
                <a:lnTo>
                  <a:pt x="21209" y="422655"/>
                </a:lnTo>
                <a:lnTo>
                  <a:pt x="17907" y="418973"/>
                </a:lnTo>
                <a:lnTo>
                  <a:pt x="9016" y="418464"/>
                </a:lnTo>
                <a:close/>
              </a:path>
              <a:path w="348614" h="528319">
                <a:moveTo>
                  <a:pt x="18135" y="485535"/>
                </a:moveTo>
                <a:lnTo>
                  <a:pt x="1905" y="510413"/>
                </a:lnTo>
                <a:lnTo>
                  <a:pt x="15366" y="519175"/>
                </a:lnTo>
                <a:lnTo>
                  <a:pt x="17933" y="515238"/>
                </a:lnTo>
                <a:lnTo>
                  <a:pt x="16637" y="515238"/>
                </a:lnTo>
                <a:lnTo>
                  <a:pt x="5080" y="507618"/>
                </a:lnTo>
                <a:lnTo>
                  <a:pt x="17330" y="501483"/>
                </a:lnTo>
                <a:lnTo>
                  <a:pt x="18135" y="485535"/>
                </a:lnTo>
                <a:close/>
              </a:path>
              <a:path w="348614" h="528319">
                <a:moveTo>
                  <a:pt x="87884" y="466089"/>
                </a:moveTo>
                <a:lnTo>
                  <a:pt x="83947" y="468122"/>
                </a:lnTo>
                <a:lnTo>
                  <a:pt x="31542" y="494366"/>
                </a:lnTo>
                <a:lnTo>
                  <a:pt x="15366" y="519175"/>
                </a:lnTo>
                <a:lnTo>
                  <a:pt x="17755" y="519175"/>
                </a:lnTo>
                <a:lnTo>
                  <a:pt x="91059" y="482473"/>
                </a:lnTo>
                <a:lnTo>
                  <a:pt x="94996" y="480440"/>
                </a:lnTo>
                <a:lnTo>
                  <a:pt x="96647" y="475614"/>
                </a:lnTo>
                <a:lnTo>
                  <a:pt x="94614" y="471677"/>
                </a:lnTo>
                <a:lnTo>
                  <a:pt x="92710" y="467740"/>
                </a:lnTo>
                <a:lnTo>
                  <a:pt x="87884" y="466089"/>
                </a:lnTo>
                <a:close/>
              </a:path>
              <a:path w="348614" h="528319">
                <a:moveTo>
                  <a:pt x="17330" y="501483"/>
                </a:moveTo>
                <a:lnTo>
                  <a:pt x="5080" y="507618"/>
                </a:lnTo>
                <a:lnTo>
                  <a:pt x="16637" y="515238"/>
                </a:lnTo>
                <a:lnTo>
                  <a:pt x="17330" y="501483"/>
                </a:lnTo>
                <a:close/>
              </a:path>
              <a:path w="348614" h="528319">
                <a:moveTo>
                  <a:pt x="31542" y="494366"/>
                </a:moveTo>
                <a:lnTo>
                  <a:pt x="17330" y="501483"/>
                </a:lnTo>
                <a:lnTo>
                  <a:pt x="16637" y="515238"/>
                </a:lnTo>
                <a:lnTo>
                  <a:pt x="17933" y="515238"/>
                </a:lnTo>
                <a:lnTo>
                  <a:pt x="31542" y="494366"/>
                </a:lnTo>
                <a:close/>
              </a:path>
              <a:path w="348614" h="528319">
                <a:moveTo>
                  <a:pt x="334899" y="0"/>
                </a:moveTo>
                <a:lnTo>
                  <a:pt x="18135" y="485535"/>
                </a:lnTo>
                <a:lnTo>
                  <a:pt x="17330" y="501483"/>
                </a:lnTo>
                <a:lnTo>
                  <a:pt x="31542" y="494366"/>
                </a:lnTo>
                <a:lnTo>
                  <a:pt x="348234" y="8636"/>
                </a:lnTo>
                <a:lnTo>
                  <a:pt x="334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6880" y="1184655"/>
            <a:ext cx="581025" cy="378460"/>
          </a:xfrm>
          <a:custGeom>
            <a:avLst/>
            <a:gdLst/>
            <a:ahLst/>
            <a:cxnLst/>
            <a:rect l="l" t="t" r="r" b="b"/>
            <a:pathLst>
              <a:path w="581025" h="378459">
                <a:moveTo>
                  <a:pt x="76526" y="28680"/>
                </a:moveTo>
                <a:lnTo>
                  <a:pt x="75731" y="47750"/>
                </a:lnTo>
                <a:lnTo>
                  <a:pt x="86487" y="48387"/>
                </a:lnTo>
                <a:lnTo>
                  <a:pt x="114173" y="51308"/>
                </a:lnTo>
                <a:lnTo>
                  <a:pt x="168275" y="59690"/>
                </a:lnTo>
                <a:lnTo>
                  <a:pt x="220344" y="71120"/>
                </a:lnTo>
                <a:lnTo>
                  <a:pt x="269620" y="85471"/>
                </a:lnTo>
                <a:lnTo>
                  <a:pt x="316102" y="102362"/>
                </a:lnTo>
                <a:lnTo>
                  <a:pt x="359537" y="121793"/>
                </a:lnTo>
                <a:lnTo>
                  <a:pt x="399414" y="143637"/>
                </a:lnTo>
                <a:lnTo>
                  <a:pt x="435610" y="167513"/>
                </a:lnTo>
                <a:lnTo>
                  <a:pt x="467741" y="193421"/>
                </a:lnTo>
                <a:lnTo>
                  <a:pt x="495681" y="220980"/>
                </a:lnTo>
                <a:lnTo>
                  <a:pt x="528827" y="265176"/>
                </a:lnTo>
                <a:lnTo>
                  <a:pt x="550926" y="312166"/>
                </a:lnTo>
                <a:lnTo>
                  <a:pt x="561339" y="361442"/>
                </a:lnTo>
                <a:lnTo>
                  <a:pt x="561975" y="378206"/>
                </a:lnTo>
                <a:lnTo>
                  <a:pt x="581025" y="377444"/>
                </a:lnTo>
                <a:lnTo>
                  <a:pt x="574039" y="322834"/>
                </a:lnTo>
                <a:lnTo>
                  <a:pt x="554101" y="271272"/>
                </a:lnTo>
                <a:lnTo>
                  <a:pt x="534288" y="238633"/>
                </a:lnTo>
                <a:lnTo>
                  <a:pt x="509396" y="207772"/>
                </a:lnTo>
                <a:lnTo>
                  <a:pt x="480060" y="178816"/>
                </a:lnTo>
                <a:lnTo>
                  <a:pt x="446405" y="151892"/>
                </a:lnTo>
                <a:lnTo>
                  <a:pt x="408813" y="127000"/>
                </a:lnTo>
                <a:lnTo>
                  <a:pt x="367664" y="104648"/>
                </a:lnTo>
                <a:lnTo>
                  <a:pt x="322961" y="84582"/>
                </a:lnTo>
                <a:lnTo>
                  <a:pt x="275208" y="67310"/>
                </a:lnTo>
                <a:lnTo>
                  <a:pt x="224662" y="52578"/>
                </a:lnTo>
                <a:lnTo>
                  <a:pt x="171576" y="41021"/>
                </a:lnTo>
                <a:lnTo>
                  <a:pt x="116205" y="32385"/>
                </a:lnTo>
                <a:lnTo>
                  <a:pt x="87630" y="29337"/>
                </a:lnTo>
                <a:lnTo>
                  <a:pt x="76526" y="28680"/>
                </a:lnTo>
                <a:close/>
              </a:path>
              <a:path w="581025" h="378459">
                <a:moveTo>
                  <a:pt x="77724" y="0"/>
                </a:moveTo>
                <a:lnTo>
                  <a:pt x="0" y="34925"/>
                </a:lnTo>
                <a:lnTo>
                  <a:pt x="74549" y="76073"/>
                </a:lnTo>
                <a:lnTo>
                  <a:pt x="75731" y="47750"/>
                </a:lnTo>
                <a:lnTo>
                  <a:pt x="62864" y="46990"/>
                </a:lnTo>
                <a:lnTo>
                  <a:pt x="64007" y="27940"/>
                </a:lnTo>
                <a:lnTo>
                  <a:pt x="76557" y="27940"/>
                </a:lnTo>
                <a:lnTo>
                  <a:pt x="77724" y="0"/>
                </a:lnTo>
                <a:close/>
              </a:path>
              <a:path w="581025" h="378459">
                <a:moveTo>
                  <a:pt x="64007" y="27940"/>
                </a:moveTo>
                <a:lnTo>
                  <a:pt x="62864" y="46990"/>
                </a:lnTo>
                <a:lnTo>
                  <a:pt x="75731" y="47750"/>
                </a:lnTo>
                <a:lnTo>
                  <a:pt x="76526" y="28680"/>
                </a:lnTo>
                <a:lnTo>
                  <a:pt x="64007" y="27940"/>
                </a:lnTo>
                <a:close/>
              </a:path>
              <a:path w="581025" h="378459">
                <a:moveTo>
                  <a:pt x="76557" y="27940"/>
                </a:moveTo>
                <a:lnTo>
                  <a:pt x="64007" y="27940"/>
                </a:lnTo>
                <a:lnTo>
                  <a:pt x="76526" y="28680"/>
                </a:lnTo>
                <a:lnTo>
                  <a:pt x="76557" y="27940"/>
                </a:lnTo>
                <a:close/>
              </a:path>
            </a:pathLst>
          </a:custGeom>
          <a:solidFill>
            <a:srgbClr val="2C2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69794" y="1021564"/>
            <a:ext cx="352107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C2CB8"/>
                </a:solidFill>
                <a:latin typeface="Arial"/>
                <a:cs typeface="Arial"/>
              </a:rPr>
              <a:t>rota</a:t>
            </a:r>
            <a:r>
              <a:rPr sz="1800" spc="-10" dirty="0">
                <a:solidFill>
                  <a:srgbClr val="2C2CB8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2C2CB8"/>
                </a:solidFill>
                <a:latin typeface="Arial"/>
                <a:cs typeface="Arial"/>
              </a:rPr>
              <a:t>ion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1430"/>
              </a:lnSpc>
              <a:spcBef>
                <a:spcPts val="140"/>
              </a:spcBef>
            </a:pP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tral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1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When using </a:t>
            </a:r>
            <a:r>
              <a:rPr lang="en-US" dirty="0" smtClean="0"/>
              <a:t>same </a:t>
            </a:r>
            <a:r>
              <a:rPr lang="en-US" dirty="0"/>
              <a:t>cross section databases, TRANSP &amp; </a:t>
            </a:r>
            <a:r>
              <a:rPr lang="en-US" dirty="0" err="1"/>
              <a:t>FIDAsim</a:t>
            </a:r>
            <a:r>
              <a:rPr lang="en-US" dirty="0"/>
              <a:t> predictions of beam &amp; halo neutral densities get excellent agreement in both magnitude &amp; spatial </a:t>
            </a:r>
            <a:r>
              <a:rPr lang="en-US" dirty="0" smtClean="0"/>
              <a:t>profile.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dirty="0"/>
              <a:t>Halo neutral density is comparable with beam neutral density and halo neutrals spread broader than beam neutrals due to multi-generations and halo diffusion.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dirty="0"/>
              <a:t>Halo neutrals significantly increase the NPA flux and FIDA emission, but they have minor effects on NPA energy spectrum or FIDA spectrum/spatial profile.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dirty="0"/>
              <a:t>The calculation of halo neutral density (and also fast ion density, NBCD, neutron </a:t>
            </a:r>
            <a:r>
              <a:rPr lang="en-US" dirty="0" smtClean="0"/>
              <a:t>rate) is </a:t>
            </a:r>
            <a:r>
              <a:rPr lang="en-US" dirty="0"/>
              <a:t>relatively sensitive to the choice of atomic cross section databases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Key result:  UCI + PPPL have verified </a:t>
            </a:r>
            <a:br>
              <a:rPr lang="en-US" sz="3200" dirty="0" smtClean="0"/>
            </a:br>
            <a:r>
              <a:rPr lang="en-US" sz="3200" dirty="0" smtClean="0"/>
              <a:t>halo </a:t>
            </a:r>
            <a:r>
              <a:rPr lang="en-US" sz="3200" dirty="0"/>
              <a:t>models in </a:t>
            </a:r>
            <a:r>
              <a:rPr lang="en-US" sz="3200" dirty="0" smtClean="0"/>
              <a:t>TRANSP and </a:t>
            </a:r>
            <a:r>
              <a:rPr lang="en-US" sz="3200" dirty="0" err="1" smtClean="0"/>
              <a:t>FIDAsim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09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Linear stability analysis of </a:t>
            </a:r>
            <a:r>
              <a:rPr lang="en-US" sz="2800" dirty="0" err="1" smtClean="0"/>
              <a:t>fishbones</a:t>
            </a:r>
            <a:r>
              <a:rPr lang="en-US" sz="2800" dirty="0" smtClean="0"/>
              <a:t> with M3D-K </a:t>
            </a:r>
            <a:br>
              <a:rPr lang="en-US" sz="2800" dirty="0" smtClean="0"/>
            </a:br>
            <a:r>
              <a:rPr lang="en-US" sz="2800" dirty="0" smtClean="0"/>
              <a:t>finds rotation / rotation shear destabilizing at elevated q</a:t>
            </a:r>
            <a:endParaRPr lang="en-US" sz="2800" dirty="0"/>
          </a:p>
        </p:txBody>
      </p:sp>
      <p:pic>
        <p:nvPicPr>
          <p:cNvPr id="4" name="Content Placeholder 18" descr="qmin_beta_com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30" b="-4930"/>
          <a:stretch>
            <a:fillRect/>
          </a:stretch>
        </p:blipFill>
        <p:spPr>
          <a:xfrm>
            <a:off x="886178" y="1066800"/>
            <a:ext cx="7343422" cy="4038600"/>
          </a:xfrm>
          <a:prstGeom prst="rect">
            <a:avLst/>
          </a:prstGeom>
        </p:spPr>
      </p:pic>
      <p:pic>
        <p:nvPicPr>
          <p:cNvPr id="7" name="Picture 6" descr="time=300.50, U_qmin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36" y="4648200"/>
            <a:ext cx="1462864" cy="1828799"/>
          </a:xfrm>
          <a:prstGeom prst="rect">
            <a:avLst/>
          </a:prstGeom>
        </p:spPr>
      </p:pic>
      <p:pic>
        <p:nvPicPr>
          <p:cNvPr id="8" name="Picture 7" descr="time=300.50, U_rotation_of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" y="4648200"/>
            <a:ext cx="1498662" cy="1873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4800" y="1524000"/>
            <a:ext cx="11430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Guoyong</a:t>
            </a:r>
            <a:r>
              <a:rPr lang="en-US" sz="1200" i="1" dirty="0" smtClean="0"/>
              <a:t> Fu, Feng Wang</a:t>
            </a:r>
          </a:p>
          <a:p>
            <a:pPr algn="ctr"/>
            <a:r>
              <a:rPr lang="en-US" sz="900" b="1" i="1" dirty="0" smtClean="0"/>
              <a:t>NSTX-U / </a:t>
            </a:r>
            <a:r>
              <a:rPr lang="en-US" sz="900" b="1" i="1" dirty="0"/>
              <a:t>theory </a:t>
            </a:r>
            <a:r>
              <a:rPr lang="en-US" sz="900" b="1" i="1" dirty="0" smtClean="0"/>
              <a:t>partnership</a:t>
            </a:r>
            <a:endParaRPr lang="en-US" sz="1100" b="1" i="1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651936" y="5105400"/>
            <a:ext cx="5029200" cy="12954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Eigenfunction</a:t>
            </a:r>
            <a:r>
              <a:rPr lang="en-US" sz="2000" dirty="0" smtClean="0"/>
              <a:t> broadens with rotation</a:t>
            </a:r>
          </a:p>
          <a:p>
            <a:pPr lvl="1"/>
            <a:r>
              <a:rPr lang="en-US" sz="1600" dirty="0" smtClean="0"/>
              <a:t>Enhanced fast-ion transport or triggering / seeding of tearing modes?  </a:t>
            </a:r>
          </a:p>
          <a:p>
            <a:pPr lvl="1"/>
            <a:r>
              <a:rPr lang="en-US" sz="1600" dirty="0" smtClean="0"/>
              <a:t>Next step:  investigate with non-linear runs.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7162800" y="5105400"/>
            <a:ext cx="381000" cy="304800"/>
          </a:xfrm>
          <a:prstGeom prst="rightArrow">
            <a:avLst>
              <a:gd name="adj1" fmla="val 50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3"/>
          <p:cNvSpPr>
            <a:spLocks noChangeArrowheads="1"/>
          </p:cNvSpPr>
          <p:nvPr/>
        </p:nvSpPr>
        <p:spPr bwMode="auto">
          <a:xfrm>
            <a:off x="25400" y="12700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sz="3200" i="0" dirty="0" smtClean="0">
                <a:solidFill>
                  <a:srgbClr val="336699"/>
                </a:solidFill>
              </a:rPr>
              <a:t>Collaborating with QUEST to explore CHI + ECH solenoid-free start-up in support of ST-FNSF</a:t>
            </a:r>
            <a:endParaRPr lang="en-US" sz="2400" i="0" dirty="0">
              <a:solidFill>
                <a:srgbClr val="336699"/>
              </a:solidFill>
              <a:latin typeface="Helvetica Neue" charset="0"/>
            </a:endParaRPr>
          </a:p>
        </p:txBody>
      </p:sp>
      <p:sp>
        <p:nvSpPr>
          <p:cNvPr id="41986" name="Rectangle 35"/>
          <p:cNvSpPr>
            <a:spLocks noChangeArrowheads="1"/>
          </p:cNvSpPr>
          <p:nvPr/>
        </p:nvSpPr>
        <p:spPr bwMode="auto">
          <a:xfrm>
            <a:off x="215900" y="5014913"/>
            <a:ext cx="8483600" cy="120032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Refurbishment of </a:t>
            </a:r>
            <a:r>
              <a:rPr lang="en-US" sz="1800" i="0" dirty="0" smtClean="0">
                <a:solidFill>
                  <a:schemeClr val="tx1"/>
                </a:solidFill>
              </a:rPr>
              <a:t>CHI </a:t>
            </a:r>
            <a:r>
              <a:rPr lang="en-US" sz="1800" i="0" dirty="0">
                <a:solidFill>
                  <a:schemeClr val="tx1"/>
                </a:solidFill>
              </a:rPr>
              <a:t>Cap Bank </a:t>
            </a:r>
            <a:r>
              <a:rPr lang="en-US" sz="1800" i="0" dirty="0" smtClean="0">
                <a:solidFill>
                  <a:schemeClr val="tx1"/>
                </a:solidFill>
              </a:rPr>
              <a:t>completed.</a:t>
            </a:r>
            <a:endParaRPr lang="en-US" sz="18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chemeClr val="tx1"/>
                </a:solidFill>
              </a:rPr>
              <a:t>Fabrication </a:t>
            </a:r>
            <a:r>
              <a:rPr lang="en-US" sz="1800" i="0" dirty="0">
                <a:solidFill>
                  <a:schemeClr val="tx1"/>
                </a:solidFill>
              </a:rPr>
              <a:t>of the CHI gas injection system </a:t>
            </a:r>
            <a:r>
              <a:rPr lang="en-US" sz="1800" i="0" dirty="0" smtClean="0">
                <a:solidFill>
                  <a:schemeClr val="tx1"/>
                </a:solidFill>
              </a:rPr>
              <a:t>and operation procedure for </a:t>
            </a:r>
            <a:r>
              <a:rPr lang="en-US" sz="1800" i="0" dirty="0">
                <a:solidFill>
                  <a:schemeClr val="tx1"/>
                </a:solidFill>
              </a:rPr>
              <a:t>the QUEST ST </a:t>
            </a:r>
            <a:r>
              <a:rPr lang="en-US" sz="1800" i="0" dirty="0" smtClean="0">
                <a:solidFill>
                  <a:schemeClr val="tx1"/>
                </a:solidFill>
              </a:rPr>
              <a:t>experiment in Japan completed.</a:t>
            </a:r>
            <a:endParaRPr lang="en-US" sz="1800" i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</a:rPr>
              <a:t>Fabrication of the CHI capacitor bank for QUEST is nearing completion.</a:t>
            </a:r>
          </a:p>
        </p:txBody>
      </p:sp>
      <p:pic>
        <p:nvPicPr>
          <p:cNvPr id="41987" name="Picture 5" descr="STW-Fig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397000"/>
            <a:ext cx="23145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177800" y="1651000"/>
            <a:ext cx="2006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>
                <a:latin typeface="Arial" charset="0"/>
              </a:rPr>
              <a:t>• Inj. Flux in NSTX-U is about 2.5 times higher than in </a:t>
            </a:r>
            <a:r>
              <a:rPr lang="en-US" sz="1600" i="0" dirty="0" smtClean="0">
                <a:latin typeface="Arial" charset="0"/>
              </a:rPr>
              <a:t>NSTX</a:t>
            </a:r>
          </a:p>
          <a:p>
            <a:pPr eaLnBrk="1" hangingPunct="1">
              <a:buFontTx/>
              <a:buNone/>
            </a:pPr>
            <a:endParaRPr lang="en-US" sz="1600" i="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 i="0" dirty="0">
                <a:latin typeface="Arial" charset="0"/>
              </a:rPr>
              <a:t>• </a:t>
            </a:r>
            <a:r>
              <a:rPr lang="en-US" sz="1600" i="0" dirty="0" smtClean="0">
                <a:latin typeface="Arial" charset="0"/>
              </a:rPr>
              <a:t>NSTX-U </a:t>
            </a:r>
            <a:r>
              <a:rPr lang="en-US" sz="1600" i="0" dirty="0">
                <a:latin typeface="Arial" charset="0"/>
              </a:rPr>
              <a:t>coil insulation greatly enhanced for higher voltage ~ 3 kV operation</a:t>
            </a:r>
          </a:p>
        </p:txBody>
      </p:sp>
      <p:sp>
        <p:nvSpPr>
          <p:cNvPr id="22" name="Text Box 24"/>
          <p:cNvSpPr txBox="1">
            <a:spLocks/>
          </p:cNvSpPr>
          <p:nvPr/>
        </p:nvSpPr>
        <p:spPr bwMode="auto">
          <a:xfrm>
            <a:off x="203200" y="1090613"/>
            <a:ext cx="3708400" cy="357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i="0" dirty="0">
                <a:solidFill>
                  <a:schemeClr val="tx1"/>
                </a:solidFill>
                <a:latin typeface="+mj-lt"/>
                <a:ea typeface="+mn-ea"/>
                <a:cs typeface="Lucida Sans Unicode" pitchFamily="34" charset="0"/>
              </a:rPr>
              <a:t>CHI Start-Up</a:t>
            </a:r>
          </a:p>
        </p:txBody>
      </p:sp>
      <p:pic>
        <p:nvPicPr>
          <p:cNvPr id="9" name="Picture 8" descr="CHI electrodes on QU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23" y="1752600"/>
            <a:ext cx="4196099" cy="29688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2489" y="1042601"/>
            <a:ext cx="3760966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buNone/>
            </a:pPr>
            <a:r>
              <a:rPr lang="en-US" sz="2000" i="0" dirty="0"/>
              <a:t>CHI Implementation on </a:t>
            </a:r>
            <a:r>
              <a:rPr lang="en-US" sz="2000" i="0" dirty="0" smtClean="0"/>
              <a:t>QUEST</a:t>
            </a:r>
          </a:p>
          <a:p>
            <a:pPr>
              <a:lnSpc>
                <a:spcPts val="1900"/>
              </a:lnSpc>
              <a:buNone/>
            </a:pPr>
            <a:r>
              <a:rPr lang="en-US" sz="2000" i="0" dirty="0" smtClean="0"/>
              <a:t>showing installed electrodes </a:t>
            </a:r>
            <a:endParaRPr lang="en-US" sz="2000" i="0" dirty="0"/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 flipH="1">
            <a:off x="3746500" y="4686300"/>
            <a:ext cx="15494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</a:rPr>
              <a:t>U. Washington</a:t>
            </a:r>
          </a:p>
        </p:txBody>
      </p:sp>
    </p:spTree>
    <p:extLst>
      <p:ext uri="{BB962C8B-B14F-4D97-AF65-F5344CB8AC3E}">
        <p14:creationId xmlns:p14="http://schemas.microsoft.com/office/powerpoint/2010/main" val="11563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1576</Words>
  <Application>Microsoft Office PowerPoint</Application>
  <PresentationFormat>On-screen Show (4:3)</PresentationFormat>
  <Paragraphs>259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NSTX Upgrade</vt:lpstr>
      <vt:lpstr>NSTX-U Program - FY2015 Q3 Report*</vt:lpstr>
      <vt:lpstr>Outline</vt:lpstr>
      <vt:lpstr>Accurate Modeling of Halo Neutrals is Important for Proper Interpretation of Fast Ion Diagnostic Signals</vt:lpstr>
      <vt:lpstr>Halo Neutrals are Created in the Vicinity of Neutral Beam Footprint through Charge-Exchange Reactions</vt:lpstr>
      <vt:lpstr>PowerPoint Presentation</vt:lpstr>
      <vt:lpstr>Excellent Agreement between TRANSP and FIDAsim when Using the Same ADAS Ground State Cross Section Tables (2)</vt:lpstr>
      <vt:lpstr>Key result:  UCI + PPPL have verified  halo models in TRANSP and FIDAsim</vt:lpstr>
      <vt:lpstr>Linear stability analysis of fishbones with M3D-K  finds rotation / rotation shear destabilizing at elevated q</vt:lpstr>
      <vt:lpstr>PowerPoint Presentation</vt:lpstr>
      <vt:lpstr>Ramping up efforts to study high-Z impurity  sources, transport, mitigation techniques</vt:lpstr>
      <vt:lpstr>NSTX-U collaborators helped lead Data Resources Survey to improve computational environment</vt:lpstr>
      <vt:lpstr>A few sample survey results</vt:lpstr>
      <vt:lpstr>Key findings / action items</vt:lpstr>
      <vt:lpstr>NSTX-U university collaborators spearheaded new outreach seminar effort – to begin this fall</vt:lpstr>
      <vt:lpstr>FES solicitation for U.S. University and Industry DIAGNOSTIC Collaboration on NSTX-U now available </vt:lpstr>
      <vt:lpstr>Outline</vt:lpstr>
      <vt:lpstr>Chosen first 30 experiments to review:  Order based on Priority 1 + expected period to be run during campaign</vt:lpstr>
      <vt:lpstr>Latest run plan for 2016 Goal is to operate 14-16 run weeks as per research forum</vt:lpstr>
      <vt:lpstr>Overview of FY2015-17 NSTX-U research milestones</vt:lpstr>
      <vt:lpstr>PowerPoint Presentation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178</cp:revision>
  <dcterms:created xsi:type="dcterms:W3CDTF">2015-07-16T16:59:24Z</dcterms:created>
  <dcterms:modified xsi:type="dcterms:W3CDTF">2015-07-23T13:52:07Z</dcterms:modified>
</cp:coreProperties>
</file>