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8" r:id="rId2"/>
    <p:sldId id="269" r:id="rId3"/>
    <p:sldId id="340" r:id="rId4"/>
    <p:sldId id="355" r:id="rId5"/>
    <p:sldId id="373" r:id="rId6"/>
    <p:sldId id="365" r:id="rId7"/>
    <p:sldId id="366" r:id="rId8"/>
    <p:sldId id="330" r:id="rId9"/>
    <p:sldId id="290" r:id="rId10"/>
    <p:sldId id="368" r:id="rId11"/>
    <p:sldId id="375" r:id="rId12"/>
    <p:sldId id="315" r:id="rId13"/>
    <p:sldId id="331" r:id="rId14"/>
    <p:sldId id="320" r:id="rId15"/>
    <p:sldId id="359" r:id="rId16"/>
    <p:sldId id="332" r:id="rId17"/>
    <p:sldId id="321" r:id="rId18"/>
    <p:sldId id="358" r:id="rId19"/>
    <p:sldId id="333" r:id="rId20"/>
    <p:sldId id="341" r:id="rId21"/>
    <p:sldId id="350" r:id="rId22"/>
    <p:sldId id="354" r:id="rId23"/>
    <p:sldId id="334" r:id="rId24"/>
    <p:sldId id="360" r:id="rId25"/>
    <p:sldId id="361" r:id="rId26"/>
    <p:sldId id="324" r:id="rId27"/>
    <p:sldId id="325" r:id="rId28"/>
    <p:sldId id="335" r:id="rId29"/>
    <p:sldId id="322" r:id="rId30"/>
    <p:sldId id="362" r:id="rId31"/>
    <p:sldId id="336" r:id="rId32"/>
    <p:sldId id="316" r:id="rId33"/>
    <p:sldId id="317" r:id="rId34"/>
    <p:sldId id="337" r:id="rId35"/>
    <p:sldId id="376" r:id="rId36"/>
    <p:sldId id="367" r:id="rId37"/>
    <p:sldId id="338" r:id="rId38"/>
    <p:sldId id="319" r:id="rId39"/>
    <p:sldId id="339" r:id="rId40"/>
    <p:sldId id="363" r:id="rId41"/>
    <p:sldId id="364" r:id="rId42"/>
    <p:sldId id="369" r:id="rId43"/>
    <p:sldId id="311" r:id="rId44"/>
    <p:sldId id="314" r:id="rId45"/>
    <p:sldId id="372" r:id="rId46"/>
    <p:sldId id="285" r:id="rId47"/>
    <p:sldId id="370" r:id="rId48"/>
    <p:sldId id="289" r:id="rId49"/>
    <p:sldId id="327" r:id="rId50"/>
    <p:sldId id="323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FFFFCC"/>
    <a:srgbClr val="FF33CC"/>
    <a:srgbClr val="FFCC00"/>
    <a:srgbClr val="003399"/>
    <a:srgbClr val="3366CC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4" autoAdjust="0"/>
    <p:restoredTop sz="94030" autoAdjust="0"/>
  </p:normalViewPr>
  <p:slideViewPr>
    <p:cSldViewPr>
      <p:cViewPr varScale="1">
        <p:scale>
          <a:sx n="90" d="100"/>
          <a:sy n="90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5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37322-5B01-4894-A3A3-56232F48BE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0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677863"/>
            <a:ext cx="4629150" cy="3471862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0DFA36-39CA-429C-9908-CE6906E5D9E1}" type="slidenum">
              <a:rPr lang="en-US" smtClean="0">
                <a:latin typeface="Times New Roman" charset="0"/>
              </a:rPr>
              <a:pPr>
                <a:defRPr/>
              </a:pPr>
              <a:t>9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8654FE-87CE-4C6C-A6DC-72558FF850E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6AD6F-CC2B-6B43-A3B4-00BD0253FC3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6AD6F-CC2B-6B43-A3B4-00BD0253FC3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6AD6F-CC2B-6B43-A3B4-00BD0253FC3E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 FY2015 Q4 Program Report</a:t>
            </a: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  <p:sldLayoutId id="2147483666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Arial" charset="0"/>
              </a:rPr>
              <a:t>Jon Menard, Stan Kaye, Masa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Ono (PPPL)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charset="0"/>
              </a:rPr>
              <a:t>For the NSTX-U Team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0" hangingPunct="0">
              <a:lnSpc>
                <a:spcPct val="90000"/>
              </a:lnSpc>
            </a:pPr>
            <a:r>
              <a:rPr lang="en-US" b="1" dirty="0"/>
              <a:t>NSTX-U Program - FY2015 </a:t>
            </a:r>
            <a:r>
              <a:rPr lang="en-US" b="1" dirty="0" smtClean="0"/>
              <a:t>Q4 Report*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PPPL and FES</a:t>
            </a:r>
            <a:endParaRPr lang="en-US" dirty="0"/>
          </a:p>
          <a:p>
            <a:pPr>
              <a:lnSpc>
                <a:spcPct val="85000"/>
              </a:lnSpc>
            </a:pPr>
            <a:r>
              <a:rPr lang="en-US" dirty="0" smtClean="0"/>
              <a:t>October 26, 2015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615190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*This work supported by the US DOE Contract No. DE-AC02-09CH11466</a:t>
            </a:r>
          </a:p>
        </p:txBody>
      </p:sp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5181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900" dirty="0" smtClean="0">
                <a:solidFill>
                  <a:schemeClr val="bg1">
                    <a:lumMod val="85000"/>
                  </a:schemeClr>
                </a:solidFill>
              </a:rPr>
              <a:t>Notable Outcomes</a:t>
            </a:r>
          </a:p>
          <a:p>
            <a:pPr>
              <a:lnSpc>
                <a:spcPct val="150000"/>
              </a:lnSpc>
            </a:pPr>
            <a:r>
              <a:rPr lang="en-US" sz="3900" dirty="0" smtClean="0">
                <a:solidFill>
                  <a:schemeClr val="bg1">
                    <a:lumMod val="85000"/>
                  </a:schemeClr>
                </a:solidFill>
              </a:rPr>
              <a:t>Research Milestones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900" dirty="0" smtClean="0"/>
              <a:t>FY2015 Research Highlights</a:t>
            </a:r>
          </a:p>
          <a:p>
            <a:pPr>
              <a:lnSpc>
                <a:spcPct val="150000"/>
              </a:lnSpc>
            </a:pPr>
            <a:r>
              <a:rPr lang="en-US" sz="3900" dirty="0" smtClean="0">
                <a:solidFill>
                  <a:schemeClr val="bg1">
                    <a:lumMod val="85000"/>
                  </a:schemeClr>
                </a:solidFill>
              </a:rPr>
              <a:t>Upcoming events</a:t>
            </a:r>
          </a:p>
          <a:p>
            <a:pPr>
              <a:lnSpc>
                <a:spcPct val="150000"/>
              </a:lnSpc>
            </a:pPr>
            <a:r>
              <a:rPr lang="en-US" sz="3900" dirty="0" smtClean="0">
                <a:solidFill>
                  <a:schemeClr val="bg1">
                    <a:lumMod val="85000"/>
                  </a:schemeClr>
                </a:solidFill>
              </a:rPr>
              <a:t>Summary</a:t>
            </a:r>
            <a:endParaRPr lang="en-US" sz="39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8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5626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Strong APS meeting participation in </a:t>
            </a:r>
            <a:r>
              <a:rPr lang="en-US" dirty="0" smtClean="0"/>
              <a:t>2014</a:t>
            </a:r>
            <a:r>
              <a:rPr lang="en-US" dirty="0"/>
              <a:t>: 1 ST review talk, 5 invited talks, 44 additional presentations. </a:t>
            </a:r>
          </a:p>
          <a:p>
            <a:pPr>
              <a:lnSpc>
                <a:spcPct val="110000"/>
              </a:lnSpc>
            </a:pPr>
            <a:r>
              <a:rPr lang="en-US" dirty="0"/>
              <a:t>Collaboration research contributions made in </a:t>
            </a:r>
            <a:r>
              <a:rPr lang="en-US" dirty="0" smtClean="0"/>
              <a:t>range of topics directly relevant to NSTX-U program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DIII-D: </a:t>
            </a:r>
            <a:r>
              <a:rPr lang="en-US" dirty="0"/>
              <a:t>P</a:t>
            </a:r>
            <a:r>
              <a:rPr lang="en-US" dirty="0" smtClean="0"/>
              <a:t>edestal saturation, fast-ions, RWM, </a:t>
            </a:r>
            <a:r>
              <a:rPr lang="en-US" dirty="0"/>
              <a:t>RFA, QH </a:t>
            </a:r>
            <a:r>
              <a:rPr lang="en-US" dirty="0" smtClean="0"/>
              <a:t>TEM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KSTAR</a:t>
            </a:r>
            <a:r>
              <a:rPr lang="en-US" dirty="0"/>
              <a:t>:  NTV rotation damping, error fields, RMP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C-Mod:  ELM cycle, high-Z spectroscopy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Halo </a:t>
            </a:r>
            <a:r>
              <a:rPr lang="en-US" smtClean="0"/>
              <a:t>current data/studies</a:t>
            </a:r>
            <a:r>
              <a:rPr lang="en-US" dirty="0" smtClean="0"/>
              <a:t>:  </a:t>
            </a:r>
            <a:r>
              <a:rPr lang="en-US" dirty="0"/>
              <a:t>DIII-D, AUG, C-Mod </a:t>
            </a:r>
          </a:p>
          <a:p>
            <a:pPr>
              <a:lnSpc>
                <a:spcPct val="110000"/>
              </a:lnSpc>
            </a:pPr>
            <a:r>
              <a:rPr lang="en-US" dirty="0"/>
              <a:t>Strong </a:t>
            </a:r>
            <a:r>
              <a:rPr lang="en-US" dirty="0" smtClean="0"/>
              <a:t>technical NSTX-U / next-step presentations </a:t>
            </a:r>
            <a:r>
              <a:rPr lang="en-US" dirty="0"/>
              <a:t>at </a:t>
            </a:r>
            <a:r>
              <a:rPr lang="en-US" dirty="0" smtClean="0"/>
              <a:t>2015 </a:t>
            </a:r>
            <a:r>
              <a:rPr lang="en-US" dirty="0"/>
              <a:t>SOFE, </a:t>
            </a:r>
            <a:r>
              <a:rPr lang="en-US" dirty="0" smtClean="0"/>
              <a:t>Li </a:t>
            </a:r>
            <a:r>
              <a:rPr lang="en-US" dirty="0"/>
              <a:t>Symposium, IAEA-TM on </a:t>
            </a:r>
            <a:r>
              <a:rPr lang="en-US" dirty="0" err="1"/>
              <a:t>divertors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45 refereed publications for FY2015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0" hangingPunct="0">
              <a:lnSpc>
                <a:spcPts val="2600"/>
              </a:lnSpc>
              <a:defRPr/>
            </a:pPr>
            <a:r>
              <a:rPr lang="en-US" sz="2400" b="1" dirty="0">
                <a:ea typeface="ＭＳ Ｐゴシック" charset="0"/>
                <a:cs typeface="ＭＳ Ｐゴシック" charset="0"/>
              </a:rPr>
              <a:t>NSTX-U Research Team Has Been Scientifically Productive</a:t>
            </a:r>
            <a:r>
              <a:rPr lang="en-US" sz="2400" b="1" dirty="0">
                <a:solidFill>
                  <a:srgbClr val="0000CC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sz="2400" b="1" dirty="0">
                <a:solidFill>
                  <a:srgbClr val="0000CC"/>
                </a:solidFill>
                <a:ea typeface="ＭＳ Ｐゴシック" charset="0"/>
                <a:cs typeface="ＭＳ Ｐゴシック" charset="0"/>
              </a:rPr>
            </a:br>
            <a:r>
              <a:rPr lang="en-US" sz="22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Very Active in Scientific Conferences, Publications, and </a:t>
            </a:r>
            <a:r>
              <a:rPr lang="en-US" sz="2200" dirty="0" smtClean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Collaborations</a:t>
            </a:r>
            <a:endParaRPr lang="en-US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Boundary Science</a:t>
            </a:r>
          </a:p>
          <a:p>
            <a:pPr lvl="1"/>
            <a:r>
              <a:rPr lang="en-US" dirty="0" smtClean="0"/>
              <a:t>Pedestal Structure and Control</a:t>
            </a:r>
          </a:p>
          <a:p>
            <a:pPr lvl="1"/>
            <a:r>
              <a:rPr lang="en-US" dirty="0" err="1" smtClean="0"/>
              <a:t>Divertor</a:t>
            </a:r>
            <a:r>
              <a:rPr lang="en-US" dirty="0" smtClean="0"/>
              <a:t> and Scrape-off Layer</a:t>
            </a:r>
          </a:p>
          <a:p>
            <a:pPr lvl="1"/>
            <a:r>
              <a:rPr lang="en-US" dirty="0" smtClean="0"/>
              <a:t>Materials and Plasma Facing Components</a:t>
            </a:r>
          </a:p>
          <a:p>
            <a:r>
              <a:rPr lang="en-US" dirty="0" smtClean="0"/>
              <a:t>Core Science</a:t>
            </a:r>
          </a:p>
          <a:p>
            <a:pPr lvl="1"/>
            <a:r>
              <a:rPr lang="en-US" dirty="0" smtClean="0"/>
              <a:t>Macroscopic Stability</a:t>
            </a:r>
          </a:p>
          <a:p>
            <a:pPr lvl="1"/>
            <a:r>
              <a:rPr lang="en-US" dirty="0" smtClean="0"/>
              <a:t>Transport and Turbulence</a:t>
            </a:r>
          </a:p>
          <a:p>
            <a:pPr lvl="1"/>
            <a:r>
              <a:rPr lang="en-US" dirty="0" smtClean="0"/>
              <a:t>Energetic Particles</a:t>
            </a:r>
          </a:p>
          <a:p>
            <a:r>
              <a:rPr lang="en-US" dirty="0" smtClean="0"/>
              <a:t>Scenario Integration</a:t>
            </a:r>
          </a:p>
          <a:p>
            <a:pPr lvl="1"/>
            <a:r>
              <a:rPr lang="en-US" dirty="0" smtClean="0"/>
              <a:t>Advanced Scenarios and Control</a:t>
            </a:r>
          </a:p>
          <a:p>
            <a:pPr lvl="1"/>
            <a:r>
              <a:rPr lang="en-US" dirty="0"/>
              <a:t>Solenoid-Free Start-up and </a:t>
            </a:r>
            <a:r>
              <a:rPr lang="en-US" dirty="0" smtClean="0"/>
              <a:t>Ramp-up</a:t>
            </a:r>
          </a:p>
          <a:p>
            <a:pPr lvl="1"/>
            <a:r>
              <a:rPr lang="en-US" dirty="0" smtClean="0"/>
              <a:t>Wave Heating and Current Drive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Topical Science Group Research Highlights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6158984"/>
            <a:ext cx="557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Emphasis on PPPL Theory / NSTX-U Partnership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Boundary Science</a:t>
            </a:r>
          </a:p>
          <a:p>
            <a:pPr lvl="1"/>
            <a:r>
              <a:rPr lang="en-US" dirty="0" smtClean="0"/>
              <a:t>Pedestal Structure and Control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Scrape-off Layer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Materials and Plasma Facing Components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Core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Macroscopic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Transport and Turbulence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Energetic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Scenario Integration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Advanced Scenarios and Control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Solenoid-Free Start-up and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Ramp-up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Wave Heating and Current Drive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Topical Science Group Research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0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Electromagnetic (EM) effects critical for understanding transport in the pedestal and core of NSTX/NSTX-U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1413603"/>
          </a:xfrm>
        </p:spPr>
        <p:txBody>
          <a:bodyPr rIns="0">
            <a:noAutofit/>
          </a:bodyPr>
          <a:lstStyle/>
          <a:p>
            <a:r>
              <a:rPr lang="en-US" sz="2400" dirty="0" smtClean="0"/>
              <a:t>XGC-1 (full-f, global PIC) recently implemented hybrid EM effects </a:t>
            </a:r>
            <a:r>
              <a:rPr lang="en-US" sz="2000" i="1" dirty="0" smtClean="0"/>
              <a:t>(kinetic ions, fluid electrons - kinetic electrons under development)</a:t>
            </a:r>
            <a:endParaRPr lang="en-US" sz="2000" i="1" dirty="0" smtClean="0">
              <a:solidFill>
                <a:srgbClr val="336699"/>
              </a:solidFill>
            </a:endParaRPr>
          </a:p>
          <a:p>
            <a:r>
              <a:rPr lang="en-US" sz="2400" dirty="0" smtClean="0"/>
              <a:t>Used to study pedestal turbulence in NSTX H-modes</a:t>
            </a:r>
            <a:endParaRPr lang="en-US" sz="2400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200" y="2209800"/>
            <a:ext cx="4495800" cy="726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4080"/>
                </a:solidFill>
              </a:rPr>
              <a:t>Linear simulations </a:t>
            </a:r>
            <a:r>
              <a:rPr lang="en-US" sz="1800" dirty="0" smtClean="0">
                <a:solidFill>
                  <a:srgbClr val="00408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olidFill>
                  <a:srgbClr val="004080"/>
                </a:solidFill>
              </a:rPr>
              <a:t>transition from ITG to KBM at pedestal top for β</a:t>
            </a:r>
            <a:r>
              <a:rPr lang="en-US" sz="1800" baseline="-25000" dirty="0" smtClean="0">
                <a:solidFill>
                  <a:srgbClr val="004080"/>
                </a:solidFill>
              </a:rPr>
              <a:t>e</a:t>
            </a:r>
            <a:r>
              <a:rPr lang="en-US" sz="1800" dirty="0" smtClean="0">
                <a:solidFill>
                  <a:srgbClr val="004080"/>
                </a:solidFill>
              </a:rPr>
              <a:t>~12%</a:t>
            </a:r>
            <a:endParaRPr lang="en-US" sz="1800" dirty="0">
              <a:solidFill>
                <a:srgbClr val="004080"/>
              </a:solidFill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724400" y="2209800"/>
            <a:ext cx="4378594" cy="994416"/>
          </a:xfrm>
          <a:prstGeom prst="rect">
            <a:avLst/>
          </a:prstGeom>
        </p:spPr>
        <p:txBody>
          <a:bodyPr vert="horz" lIns="91440" tIns="45720" rIns="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>
                <a:solidFill>
                  <a:srgbClr val="004080"/>
                </a:solidFill>
              </a:rPr>
              <a:t>Expt</a:t>
            </a:r>
            <a:r>
              <a:rPr lang="en-US" sz="1800" dirty="0" smtClean="0">
                <a:solidFill>
                  <a:srgbClr val="004080"/>
                </a:solidFill>
              </a:rPr>
              <a:t> </a:t>
            </a:r>
            <a:r>
              <a:rPr lang="en-US" sz="1800" dirty="0" smtClean="0">
                <a:solidFill>
                  <a:srgbClr val="004080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olidFill>
                  <a:srgbClr val="004080"/>
                </a:solidFill>
              </a:rPr>
              <a:t>abrupt change in turbulence at </a:t>
            </a:r>
            <a:r>
              <a:rPr lang="en-US" sz="1800" dirty="0" err="1" smtClean="0">
                <a:solidFill>
                  <a:srgbClr val="004080"/>
                </a:solidFill>
              </a:rPr>
              <a:t>ped</a:t>
            </a:r>
            <a:r>
              <a:rPr lang="en-US" sz="1800" dirty="0" smtClean="0">
                <a:solidFill>
                  <a:srgbClr val="004080"/>
                </a:solidFill>
              </a:rPr>
              <a:t>. top at 50% of ELM cycle (</a:t>
            </a:r>
            <a:r>
              <a:rPr lang="en-US" sz="1800" dirty="0">
                <a:solidFill>
                  <a:srgbClr val="004080"/>
                </a:solidFill>
              </a:rPr>
              <a:t>β</a:t>
            </a:r>
            <a:r>
              <a:rPr lang="en-US" sz="1800" baseline="-25000" dirty="0">
                <a:solidFill>
                  <a:srgbClr val="004080"/>
                </a:solidFill>
              </a:rPr>
              <a:t>e</a:t>
            </a:r>
            <a:r>
              <a:rPr lang="en-US" sz="1800" dirty="0" smtClean="0">
                <a:solidFill>
                  <a:srgbClr val="004080"/>
                </a:solidFill>
              </a:rPr>
              <a:t>~8%)</a:t>
            </a:r>
            <a:endParaRPr lang="en-US" sz="1800" dirty="0">
              <a:solidFill>
                <a:srgbClr val="004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0"/>
            <a:ext cx="5090873" cy="26359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9624" y="5433536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2015 Notable Outcome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8673" y="580286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R15/16-1, 17-3, 18-1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5151" y="5590663"/>
            <a:ext cx="134524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03" y="3001503"/>
            <a:ext cx="3719897" cy="339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340" y="6172200"/>
            <a:ext cx="5144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XP1512 (</a:t>
            </a:r>
            <a:r>
              <a:rPr lang="en-US" sz="1600" dirty="0" err="1" smtClean="0"/>
              <a:t>Diallo</a:t>
            </a:r>
            <a:r>
              <a:rPr lang="en-US" sz="1600" dirty="0" smtClean="0"/>
              <a:t>): Characterization of pedestal structure</a:t>
            </a:r>
            <a:endParaRPr lang="en-US" sz="1600" dirty="0"/>
          </a:p>
        </p:txBody>
      </p:sp>
      <p:sp>
        <p:nvSpPr>
          <p:cNvPr id="4" name="Right Arrow 3"/>
          <p:cNvSpPr/>
          <p:nvPr/>
        </p:nvSpPr>
        <p:spPr>
          <a:xfrm rot="18991382">
            <a:off x="5129482" y="6039480"/>
            <a:ext cx="368634" cy="259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81800" y="3722132"/>
            <a:ext cx="140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Diallo</a:t>
            </a:r>
            <a:r>
              <a:rPr lang="en-US" sz="1400" dirty="0" smtClean="0"/>
              <a:t> et al,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599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1676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Model</a:t>
            </a:r>
            <a:r>
              <a:rPr lang="en-US" dirty="0"/>
              <a:t>:  G</a:t>
            </a:r>
            <a:r>
              <a:rPr lang="en-US" dirty="0" smtClean="0"/>
              <a:t>lobal </a:t>
            </a:r>
            <a:r>
              <a:rPr lang="en-US" dirty="0" err="1"/>
              <a:t>gyrokinetic</a:t>
            </a:r>
            <a:r>
              <a:rPr lang="en-US" dirty="0"/>
              <a:t> neoclassical code </a:t>
            </a:r>
            <a:r>
              <a:rPr lang="en-US" dirty="0" err="1" smtClean="0"/>
              <a:t>XGCa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/>
              <a:t>F</a:t>
            </a:r>
            <a:r>
              <a:rPr lang="en-US" dirty="0" smtClean="0"/>
              <a:t>ully </a:t>
            </a:r>
            <a:r>
              <a:rPr lang="en-US" dirty="0"/>
              <a:t>non-linear Fokker-Planck-Landau collision </a:t>
            </a:r>
            <a:r>
              <a:rPr lang="en-US" dirty="0" smtClean="0"/>
              <a:t>operator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Includes effects of banana and gyro-orbits &gt;&gt; pedestal width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Also developed modified analytic </a:t>
            </a:r>
            <a:r>
              <a:rPr lang="en-US" dirty="0" err="1" smtClean="0"/>
              <a:t>Sauter</a:t>
            </a:r>
            <a:r>
              <a:rPr lang="en-US" dirty="0" smtClean="0"/>
              <a:t> formula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Non-local effects can reduce bootstrap current</a:t>
            </a:r>
            <a:br>
              <a:rPr lang="en-US" sz="3200" dirty="0" smtClean="0"/>
            </a:br>
            <a:r>
              <a:rPr lang="en-US" sz="3200" dirty="0" smtClean="0"/>
              <a:t>in NSTX edge/pedestal region at high </a:t>
            </a:r>
            <a:r>
              <a:rPr lang="en-US" sz="3200" dirty="0" err="1" smtClean="0"/>
              <a:t>collisionality</a:t>
            </a:r>
            <a:endParaRPr lang="en-US" sz="32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79725"/>
            <a:ext cx="8839200" cy="35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315200" y="5322203"/>
            <a:ext cx="134524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Boundary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Pedestal Structure and Control</a:t>
            </a:r>
          </a:p>
          <a:p>
            <a:pPr lvl="1"/>
            <a:r>
              <a:rPr lang="en-US" dirty="0" err="1" smtClean="0"/>
              <a:t>Divertor</a:t>
            </a:r>
            <a:r>
              <a:rPr lang="en-US" dirty="0" smtClean="0"/>
              <a:t> and Scrape-off Layer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Materials and Plasma Facing Components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Core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Macroscopic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Transport and Turbulence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Energetic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Scenario Integration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Advanced Scenarios and Control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Solenoid-Free Start-up and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Ramp-up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Wave Heating and Current Drive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Topical Science Group Research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XGC1 simulations aiding in understanding </a:t>
            </a:r>
            <a:br>
              <a:rPr lang="en-US" sz="3200" dirty="0" smtClean="0"/>
            </a:br>
            <a:r>
              <a:rPr lang="en-US" sz="3200" dirty="0" smtClean="0"/>
              <a:t>of SOL heat flux width trends in NSTX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5459"/>
            <a:ext cx="8229600" cy="799508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Expt</a:t>
            </a:r>
            <a:r>
              <a:rPr lang="en-US" sz="2400" dirty="0" smtClean="0"/>
              <a:t> shows contraction of SOL heat flux width at midplane with </a:t>
            </a:r>
            <a:r>
              <a:rPr lang="en-US" sz="2400" dirty="0" err="1" smtClean="0"/>
              <a:t>I</a:t>
            </a:r>
            <a:r>
              <a:rPr lang="en-US" sz="2400" baseline="-25000" dirty="0" err="1" smtClean="0"/>
              <a:t>p</a:t>
            </a:r>
            <a:r>
              <a:rPr lang="en-US" sz="2400" dirty="0"/>
              <a:t> </a:t>
            </a:r>
            <a:r>
              <a:rPr lang="en-US" sz="2400" dirty="0" smtClean="0"/>
              <a:t>as well as influence of Li conditioning</a:t>
            </a: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2133600"/>
            <a:ext cx="4648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4080"/>
                </a:solidFill>
              </a:rPr>
              <a:t>XGC1 w/ collisions </a:t>
            </a:r>
            <a:r>
              <a:rPr lang="en-US" dirty="0" smtClean="0">
                <a:solidFill>
                  <a:srgbClr val="00408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004080"/>
                </a:solidFill>
              </a:rPr>
              <a:t> similar trends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221" y="6019800"/>
            <a:ext cx="3182046" cy="49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4080"/>
                </a:solidFill>
              </a:rPr>
              <a:t>Heat flux width determined primarily by neoclassical processes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20110" y="2641853"/>
            <a:ext cx="4074459" cy="2759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800000"/>
                </a:solidFill>
              </a:rPr>
              <a:t>XPs:</a:t>
            </a:r>
          </a:p>
          <a:p>
            <a:r>
              <a:rPr lang="en-US" sz="2000" dirty="0" smtClean="0">
                <a:solidFill>
                  <a:srgbClr val="004080"/>
                </a:solidFill>
              </a:rPr>
              <a:t>(Gray) – Heat flux width scaling in NSTX-U; extend range of </a:t>
            </a:r>
            <a:r>
              <a:rPr lang="en-US" sz="2000" dirty="0" err="1" smtClean="0">
                <a:solidFill>
                  <a:srgbClr val="004080"/>
                </a:solidFill>
              </a:rPr>
              <a:t>I</a:t>
            </a:r>
            <a:r>
              <a:rPr lang="en-US" sz="2000" baseline="-25000" dirty="0" err="1" smtClean="0">
                <a:solidFill>
                  <a:srgbClr val="004080"/>
                </a:solidFill>
              </a:rPr>
              <a:t>p</a:t>
            </a:r>
            <a:r>
              <a:rPr lang="en-US" sz="2000" dirty="0" smtClean="0">
                <a:solidFill>
                  <a:srgbClr val="004080"/>
                </a:solidFill>
              </a:rPr>
              <a:t>, shape, Li </a:t>
            </a:r>
            <a:r>
              <a:rPr lang="en-US" sz="2000" dirty="0" err="1" smtClean="0">
                <a:solidFill>
                  <a:srgbClr val="004080"/>
                </a:solidFill>
              </a:rPr>
              <a:t>dep</a:t>
            </a:r>
            <a:endParaRPr lang="en-US" sz="2000" dirty="0" smtClean="0">
              <a:solidFill>
                <a:srgbClr val="004080"/>
              </a:solidFill>
            </a:endParaRPr>
          </a:p>
          <a:p>
            <a:r>
              <a:rPr lang="en-US" sz="2000" dirty="0" smtClean="0">
                <a:solidFill>
                  <a:srgbClr val="004080"/>
                </a:solidFill>
              </a:rPr>
              <a:t>(Gray) – Is interchange drive responsible for SOL contraction with Li (in collaboration with LODESTAR)</a:t>
            </a:r>
            <a:endParaRPr lang="en-US" sz="2000" dirty="0">
              <a:solidFill>
                <a:srgbClr val="00408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608342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R15/16-1, 17-1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992" y="6004991"/>
            <a:ext cx="134524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grpSp>
        <p:nvGrpSpPr>
          <p:cNvPr id="649" name="Group 648"/>
          <p:cNvGrpSpPr>
            <a:grpSpLocks noChangeAspect="1"/>
          </p:cNvGrpSpPr>
          <p:nvPr/>
        </p:nvGrpSpPr>
        <p:grpSpPr>
          <a:xfrm>
            <a:off x="304800" y="2590800"/>
            <a:ext cx="4067382" cy="3438060"/>
            <a:chOff x="1635736" y="1078625"/>
            <a:chExt cx="6320717" cy="5342749"/>
          </a:xfrm>
        </p:grpSpPr>
        <p:sp>
          <p:nvSpPr>
            <p:cNvPr id="650" name="Freeform 73"/>
            <p:cNvSpPr>
              <a:spLocks/>
            </p:cNvSpPr>
            <p:nvPr/>
          </p:nvSpPr>
          <p:spPr bwMode="auto">
            <a:xfrm>
              <a:off x="2601118" y="1194512"/>
              <a:ext cx="5205413" cy="4508500"/>
            </a:xfrm>
            <a:custGeom>
              <a:avLst/>
              <a:gdLst>
                <a:gd name="T0" fmla="*/ 0 w 6524"/>
                <a:gd name="T1" fmla="*/ 5645 h 5645"/>
                <a:gd name="T2" fmla="*/ 0 w 6524"/>
                <a:gd name="T3" fmla="*/ 5645 h 5645"/>
                <a:gd name="T4" fmla="*/ 0 w 6524"/>
                <a:gd name="T5" fmla="*/ 0 h 5645"/>
                <a:gd name="T6" fmla="*/ 6524 w 6524"/>
                <a:gd name="T7" fmla="*/ 0 h 5645"/>
                <a:gd name="T8" fmla="*/ 6524 w 6524"/>
                <a:gd name="T9" fmla="*/ 5645 h 5645"/>
                <a:gd name="T10" fmla="*/ 0 w 6524"/>
                <a:gd name="T11" fmla="*/ 5645 h 5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24" h="5645">
                  <a:moveTo>
                    <a:pt x="0" y="5645"/>
                  </a:moveTo>
                  <a:lnTo>
                    <a:pt x="0" y="5645"/>
                  </a:lnTo>
                  <a:lnTo>
                    <a:pt x="0" y="0"/>
                  </a:lnTo>
                  <a:lnTo>
                    <a:pt x="6524" y="0"/>
                  </a:lnTo>
                  <a:lnTo>
                    <a:pt x="6524" y="5645"/>
                  </a:lnTo>
                  <a:lnTo>
                    <a:pt x="0" y="5645"/>
                  </a:lnTo>
                  <a:close/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51" name="Freeform 74"/>
            <p:cNvSpPr>
              <a:spLocks noEditPoints="1"/>
            </p:cNvSpPr>
            <p:nvPr/>
          </p:nvSpPr>
          <p:spPr bwMode="auto">
            <a:xfrm>
              <a:off x="2601118" y="1194512"/>
              <a:ext cx="5205413" cy="4508500"/>
            </a:xfrm>
            <a:custGeom>
              <a:avLst/>
              <a:gdLst>
                <a:gd name="T0" fmla="*/ 0 w 6524"/>
                <a:gd name="T1" fmla="*/ 5645 h 5645"/>
                <a:gd name="T2" fmla="*/ 0 w 6524"/>
                <a:gd name="T3" fmla="*/ 5645 h 5645"/>
                <a:gd name="T4" fmla="*/ 6524 w 6524"/>
                <a:gd name="T5" fmla="*/ 5645 h 5645"/>
                <a:gd name="T6" fmla="*/ 0 w 6524"/>
                <a:gd name="T7" fmla="*/ 0 h 5645"/>
                <a:gd name="T8" fmla="*/ 0 w 6524"/>
                <a:gd name="T9" fmla="*/ 0 h 5645"/>
                <a:gd name="T10" fmla="*/ 6524 w 6524"/>
                <a:gd name="T11" fmla="*/ 0 h 5645"/>
                <a:gd name="T12" fmla="*/ 0 w 6524"/>
                <a:gd name="T13" fmla="*/ 5645 h 5645"/>
                <a:gd name="T14" fmla="*/ 0 w 6524"/>
                <a:gd name="T15" fmla="*/ 5645 h 5645"/>
                <a:gd name="T16" fmla="*/ 0 w 6524"/>
                <a:gd name="T17" fmla="*/ 0 h 5645"/>
                <a:gd name="T18" fmla="*/ 6524 w 6524"/>
                <a:gd name="T19" fmla="*/ 5645 h 5645"/>
                <a:gd name="T20" fmla="*/ 6524 w 6524"/>
                <a:gd name="T21" fmla="*/ 5645 h 5645"/>
                <a:gd name="T22" fmla="*/ 6524 w 6524"/>
                <a:gd name="T23" fmla="*/ 0 h 5645"/>
                <a:gd name="T24" fmla="*/ 0 w 6524"/>
                <a:gd name="T25" fmla="*/ 5645 h 5645"/>
                <a:gd name="T26" fmla="*/ 0 w 6524"/>
                <a:gd name="T27" fmla="*/ 5645 h 5645"/>
                <a:gd name="T28" fmla="*/ 6524 w 6524"/>
                <a:gd name="T29" fmla="*/ 5645 h 5645"/>
                <a:gd name="T30" fmla="*/ 0 w 6524"/>
                <a:gd name="T31" fmla="*/ 5645 h 5645"/>
                <a:gd name="T32" fmla="*/ 0 w 6524"/>
                <a:gd name="T33" fmla="*/ 5645 h 5645"/>
                <a:gd name="T34" fmla="*/ 0 w 6524"/>
                <a:gd name="T35" fmla="*/ 0 h 5645"/>
                <a:gd name="T36" fmla="*/ 0 w 6524"/>
                <a:gd name="T37" fmla="*/ 5645 h 5645"/>
                <a:gd name="T38" fmla="*/ 0 w 6524"/>
                <a:gd name="T39" fmla="*/ 5645 h 5645"/>
                <a:gd name="T40" fmla="*/ 0 w 6524"/>
                <a:gd name="T41" fmla="*/ 5579 h 5645"/>
                <a:gd name="T42" fmla="*/ 0 w 6524"/>
                <a:gd name="T43" fmla="*/ 0 h 5645"/>
                <a:gd name="T44" fmla="*/ 0 w 6524"/>
                <a:gd name="T45" fmla="*/ 0 h 5645"/>
                <a:gd name="T46" fmla="*/ 0 w 6524"/>
                <a:gd name="T47" fmla="*/ 64 h 5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24" h="5645">
                  <a:moveTo>
                    <a:pt x="0" y="5645"/>
                  </a:moveTo>
                  <a:lnTo>
                    <a:pt x="0" y="5645"/>
                  </a:lnTo>
                  <a:lnTo>
                    <a:pt x="6524" y="5645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524" y="0"/>
                  </a:lnTo>
                  <a:moveTo>
                    <a:pt x="0" y="5645"/>
                  </a:moveTo>
                  <a:lnTo>
                    <a:pt x="0" y="5645"/>
                  </a:lnTo>
                  <a:lnTo>
                    <a:pt x="0" y="0"/>
                  </a:lnTo>
                  <a:moveTo>
                    <a:pt x="6524" y="5645"/>
                  </a:moveTo>
                  <a:lnTo>
                    <a:pt x="6524" y="5645"/>
                  </a:lnTo>
                  <a:lnTo>
                    <a:pt x="6524" y="0"/>
                  </a:lnTo>
                  <a:moveTo>
                    <a:pt x="0" y="5645"/>
                  </a:moveTo>
                  <a:lnTo>
                    <a:pt x="0" y="5645"/>
                  </a:lnTo>
                  <a:lnTo>
                    <a:pt x="6524" y="5645"/>
                  </a:lnTo>
                  <a:moveTo>
                    <a:pt x="0" y="5645"/>
                  </a:moveTo>
                  <a:lnTo>
                    <a:pt x="0" y="5645"/>
                  </a:lnTo>
                  <a:lnTo>
                    <a:pt x="0" y="0"/>
                  </a:lnTo>
                  <a:moveTo>
                    <a:pt x="0" y="5645"/>
                  </a:moveTo>
                  <a:lnTo>
                    <a:pt x="0" y="5645"/>
                  </a:lnTo>
                  <a:lnTo>
                    <a:pt x="0" y="5579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64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52" name="Rectangle 75"/>
            <p:cNvSpPr>
              <a:spLocks noChangeArrowheads="1"/>
            </p:cNvSpPr>
            <p:nvPr/>
          </p:nvSpPr>
          <p:spPr bwMode="auto">
            <a:xfrm>
              <a:off x="2539733" y="5754524"/>
              <a:ext cx="303910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0.4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53" name="Freeform 76"/>
            <p:cNvSpPr>
              <a:spLocks noEditPoints="1"/>
            </p:cNvSpPr>
            <p:nvPr/>
          </p:nvSpPr>
          <p:spPr bwMode="auto">
            <a:xfrm>
              <a:off x="2807493" y="1194512"/>
              <a:ext cx="833438" cy="4508500"/>
            </a:xfrm>
            <a:custGeom>
              <a:avLst/>
              <a:gdLst>
                <a:gd name="T0" fmla="*/ 0 w 1044"/>
                <a:gd name="T1" fmla="*/ 5645 h 5645"/>
                <a:gd name="T2" fmla="*/ 0 w 1044"/>
                <a:gd name="T3" fmla="*/ 5645 h 5645"/>
                <a:gd name="T4" fmla="*/ 0 w 1044"/>
                <a:gd name="T5" fmla="*/ 5612 h 5645"/>
                <a:gd name="T6" fmla="*/ 0 w 1044"/>
                <a:gd name="T7" fmla="*/ 0 h 5645"/>
                <a:gd name="T8" fmla="*/ 0 w 1044"/>
                <a:gd name="T9" fmla="*/ 0 h 5645"/>
                <a:gd name="T10" fmla="*/ 0 w 1044"/>
                <a:gd name="T11" fmla="*/ 31 h 5645"/>
                <a:gd name="T12" fmla="*/ 261 w 1044"/>
                <a:gd name="T13" fmla="*/ 5645 h 5645"/>
                <a:gd name="T14" fmla="*/ 261 w 1044"/>
                <a:gd name="T15" fmla="*/ 5645 h 5645"/>
                <a:gd name="T16" fmla="*/ 261 w 1044"/>
                <a:gd name="T17" fmla="*/ 5612 h 5645"/>
                <a:gd name="T18" fmla="*/ 261 w 1044"/>
                <a:gd name="T19" fmla="*/ 0 h 5645"/>
                <a:gd name="T20" fmla="*/ 261 w 1044"/>
                <a:gd name="T21" fmla="*/ 0 h 5645"/>
                <a:gd name="T22" fmla="*/ 261 w 1044"/>
                <a:gd name="T23" fmla="*/ 31 h 5645"/>
                <a:gd name="T24" fmla="*/ 522 w 1044"/>
                <a:gd name="T25" fmla="*/ 5645 h 5645"/>
                <a:gd name="T26" fmla="*/ 522 w 1044"/>
                <a:gd name="T27" fmla="*/ 5645 h 5645"/>
                <a:gd name="T28" fmla="*/ 522 w 1044"/>
                <a:gd name="T29" fmla="*/ 5612 h 5645"/>
                <a:gd name="T30" fmla="*/ 522 w 1044"/>
                <a:gd name="T31" fmla="*/ 0 h 5645"/>
                <a:gd name="T32" fmla="*/ 522 w 1044"/>
                <a:gd name="T33" fmla="*/ 0 h 5645"/>
                <a:gd name="T34" fmla="*/ 522 w 1044"/>
                <a:gd name="T35" fmla="*/ 31 h 5645"/>
                <a:gd name="T36" fmla="*/ 783 w 1044"/>
                <a:gd name="T37" fmla="*/ 5645 h 5645"/>
                <a:gd name="T38" fmla="*/ 783 w 1044"/>
                <a:gd name="T39" fmla="*/ 5645 h 5645"/>
                <a:gd name="T40" fmla="*/ 783 w 1044"/>
                <a:gd name="T41" fmla="*/ 5612 h 5645"/>
                <a:gd name="T42" fmla="*/ 783 w 1044"/>
                <a:gd name="T43" fmla="*/ 0 h 5645"/>
                <a:gd name="T44" fmla="*/ 783 w 1044"/>
                <a:gd name="T45" fmla="*/ 0 h 5645"/>
                <a:gd name="T46" fmla="*/ 783 w 1044"/>
                <a:gd name="T47" fmla="*/ 31 h 5645"/>
                <a:gd name="T48" fmla="*/ 1044 w 1044"/>
                <a:gd name="T49" fmla="*/ 5645 h 5645"/>
                <a:gd name="T50" fmla="*/ 1044 w 1044"/>
                <a:gd name="T51" fmla="*/ 5645 h 5645"/>
                <a:gd name="T52" fmla="*/ 1044 w 1044"/>
                <a:gd name="T53" fmla="*/ 5612 h 5645"/>
                <a:gd name="T54" fmla="*/ 1044 w 1044"/>
                <a:gd name="T55" fmla="*/ 0 h 5645"/>
                <a:gd name="T56" fmla="*/ 1044 w 1044"/>
                <a:gd name="T57" fmla="*/ 0 h 5645"/>
                <a:gd name="T58" fmla="*/ 1044 w 1044"/>
                <a:gd name="T59" fmla="*/ 31 h 5645"/>
                <a:gd name="T60" fmla="*/ 1044 w 1044"/>
                <a:gd name="T61" fmla="*/ 5645 h 5645"/>
                <a:gd name="T62" fmla="*/ 1044 w 1044"/>
                <a:gd name="T63" fmla="*/ 5645 h 5645"/>
                <a:gd name="T64" fmla="*/ 1044 w 1044"/>
                <a:gd name="T65" fmla="*/ 5612 h 5645"/>
                <a:gd name="T66" fmla="*/ 1044 w 1044"/>
                <a:gd name="T67" fmla="*/ 0 h 5645"/>
                <a:gd name="T68" fmla="*/ 1044 w 1044"/>
                <a:gd name="T69" fmla="*/ 0 h 5645"/>
                <a:gd name="T70" fmla="*/ 1044 w 1044"/>
                <a:gd name="T71" fmla="*/ 31 h 5645"/>
                <a:gd name="T72" fmla="*/ 1044 w 1044"/>
                <a:gd name="T73" fmla="*/ 5645 h 5645"/>
                <a:gd name="T74" fmla="*/ 1044 w 1044"/>
                <a:gd name="T75" fmla="*/ 5645 h 5645"/>
                <a:gd name="T76" fmla="*/ 1044 w 1044"/>
                <a:gd name="T77" fmla="*/ 5612 h 5645"/>
                <a:gd name="T78" fmla="*/ 1044 w 1044"/>
                <a:gd name="T79" fmla="*/ 0 h 5645"/>
                <a:gd name="T80" fmla="*/ 1044 w 1044"/>
                <a:gd name="T81" fmla="*/ 0 h 5645"/>
                <a:gd name="T82" fmla="*/ 1044 w 1044"/>
                <a:gd name="T83" fmla="*/ 31 h 5645"/>
                <a:gd name="T84" fmla="*/ 1044 w 1044"/>
                <a:gd name="T85" fmla="*/ 5645 h 5645"/>
                <a:gd name="T86" fmla="*/ 1044 w 1044"/>
                <a:gd name="T87" fmla="*/ 5645 h 5645"/>
                <a:gd name="T88" fmla="*/ 1044 w 1044"/>
                <a:gd name="T89" fmla="*/ 5612 h 5645"/>
                <a:gd name="T90" fmla="*/ 1044 w 1044"/>
                <a:gd name="T91" fmla="*/ 0 h 5645"/>
                <a:gd name="T92" fmla="*/ 1044 w 1044"/>
                <a:gd name="T93" fmla="*/ 0 h 5645"/>
                <a:gd name="T94" fmla="*/ 1044 w 1044"/>
                <a:gd name="T95" fmla="*/ 31 h 5645"/>
                <a:gd name="T96" fmla="*/ 1044 w 1044"/>
                <a:gd name="T97" fmla="*/ 5645 h 5645"/>
                <a:gd name="T98" fmla="*/ 1044 w 1044"/>
                <a:gd name="T99" fmla="*/ 5645 h 5645"/>
                <a:gd name="T100" fmla="*/ 1044 w 1044"/>
                <a:gd name="T101" fmla="*/ 5612 h 5645"/>
                <a:gd name="T102" fmla="*/ 1044 w 1044"/>
                <a:gd name="T103" fmla="*/ 0 h 5645"/>
                <a:gd name="T104" fmla="*/ 1044 w 1044"/>
                <a:gd name="T105" fmla="*/ 0 h 5645"/>
                <a:gd name="T106" fmla="*/ 1044 w 1044"/>
                <a:gd name="T107" fmla="*/ 31 h 5645"/>
                <a:gd name="T108" fmla="*/ 1044 w 1044"/>
                <a:gd name="T109" fmla="*/ 5645 h 5645"/>
                <a:gd name="T110" fmla="*/ 1044 w 1044"/>
                <a:gd name="T111" fmla="*/ 5645 h 5645"/>
                <a:gd name="T112" fmla="*/ 1044 w 1044"/>
                <a:gd name="T113" fmla="*/ 5579 h 5645"/>
                <a:gd name="T114" fmla="*/ 1044 w 1044"/>
                <a:gd name="T115" fmla="*/ 0 h 5645"/>
                <a:gd name="T116" fmla="*/ 1044 w 1044"/>
                <a:gd name="T117" fmla="*/ 0 h 5645"/>
                <a:gd name="T118" fmla="*/ 1044 w 1044"/>
                <a:gd name="T119" fmla="*/ 64 h 5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5645">
                  <a:moveTo>
                    <a:pt x="0" y="5645"/>
                  </a:moveTo>
                  <a:lnTo>
                    <a:pt x="0" y="5645"/>
                  </a:lnTo>
                  <a:lnTo>
                    <a:pt x="0" y="561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moveTo>
                    <a:pt x="261" y="5645"/>
                  </a:moveTo>
                  <a:lnTo>
                    <a:pt x="261" y="5645"/>
                  </a:lnTo>
                  <a:lnTo>
                    <a:pt x="261" y="5612"/>
                  </a:lnTo>
                  <a:moveTo>
                    <a:pt x="261" y="0"/>
                  </a:moveTo>
                  <a:lnTo>
                    <a:pt x="261" y="0"/>
                  </a:lnTo>
                  <a:lnTo>
                    <a:pt x="261" y="31"/>
                  </a:lnTo>
                  <a:moveTo>
                    <a:pt x="522" y="5645"/>
                  </a:moveTo>
                  <a:lnTo>
                    <a:pt x="522" y="5645"/>
                  </a:lnTo>
                  <a:lnTo>
                    <a:pt x="522" y="5612"/>
                  </a:lnTo>
                  <a:moveTo>
                    <a:pt x="522" y="0"/>
                  </a:moveTo>
                  <a:lnTo>
                    <a:pt x="522" y="0"/>
                  </a:lnTo>
                  <a:lnTo>
                    <a:pt x="522" y="31"/>
                  </a:lnTo>
                  <a:moveTo>
                    <a:pt x="783" y="5645"/>
                  </a:moveTo>
                  <a:lnTo>
                    <a:pt x="783" y="5645"/>
                  </a:lnTo>
                  <a:lnTo>
                    <a:pt x="783" y="5612"/>
                  </a:lnTo>
                  <a:moveTo>
                    <a:pt x="783" y="0"/>
                  </a:moveTo>
                  <a:lnTo>
                    <a:pt x="783" y="0"/>
                  </a:lnTo>
                  <a:lnTo>
                    <a:pt x="783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579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64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54" name="Rectangle 77"/>
            <p:cNvSpPr>
              <a:spLocks noChangeArrowheads="1"/>
            </p:cNvSpPr>
            <p:nvPr/>
          </p:nvSpPr>
          <p:spPr bwMode="auto">
            <a:xfrm>
              <a:off x="3488529" y="5749050"/>
              <a:ext cx="303910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0.6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55" name="Freeform 78"/>
            <p:cNvSpPr>
              <a:spLocks noEditPoints="1"/>
            </p:cNvSpPr>
            <p:nvPr/>
          </p:nvSpPr>
          <p:spPr bwMode="auto">
            <a:xfrm>
              <a:off x="3848893" y="1194512"/>
              <a:ext cx="833438" cy="4508500"/>
            </a:xfrm>
            <a:custGeom>
              <a:avLst/>
              <a:gdLst>
                <a:gd name="T0" fmla="*/ 0 w 1044"/>
                <a:gd name="T1" fmla="*/ 5645 h 5645"/>
                <a:gd name="T2" fmla="*/ 0 w 1044"/>
                <a:gd name="T3" fmla="*/ 5645 h 5645"/>
                <a:gd name="T4" fmla="*/ 0 w 1044"/>
                <a:gd name="T5" fmla="*/ 5612 h 5645"/>
                <a:gd name="T6" fmla="*/ 0 w 1044"/>
                <a:gd name="T7" fmla="*/ 0 h 5645"/>
                <a:gd name="T8" fmla="*/ 0 w 1044"/>
                <a:gd name="T9" fmla="*/ 0 h 5645"/>
                <a:gd name="T10" fmla="*/ 0 w 1044"/>
                <a:gd name="T11" fmla="*/ 31 h 5645"/>
                <a:gd name="T12" fmla="*/ 261 w 1044"/>
                <a:gd name="T13" fmla="*/ 5645 h 5645"/>
                <a:gd name="T14" fmla="*/ 261 w 1044"/>
                <a:gd name="T15" fmla="*/ 5645 h 5645"/>
                <a:gd name="T16" fmla="*/ 261 w 1044"/>
                <a:gd name="T17" fmla="*/ 5612 h 5645"/>
                <a:gd name="T18" fmla="*/ 261 w 1044"/>
                <a:gd name="T19" fmla="*/ 0 h 5645"/>
                <a:gd name="T20" fmla="*/ 261 w 1044"/>
                <a:gd name="T21" fmla="*/ 0 h 5645"/>
                <a:gd name="T22" fmla="*/ 261 w 1044"/>
                <a:gd name="T23" fmla="*/ 31 h 5645"/>
                <a:gd name="T24" fmla="*/ 522 w 1044"/>
                <a:gd name="T25" fmla="*/ 5645 h 5645"/>
                <a:gd name="T26" fmla="*/ 522 w 1044"/>
                <a:gd name="T27" fmla="*/ 5645 h 5645"/>
                <a:gd name="T28" fmla="*/ 522 w 1044"/>
                <a:gd name="T29" fmla="*/ 5612 h 5645"/>
                <a:gd name="T30" fmla="*/ 522 w 1044"/>
                <a:gd name="T31" fmla="*/ 0 h 5645"/>
                <a:gd name="T32" fmla="*/ 522 w 1044"/>
                <a:gd name="T33" fmla="*/ 0 h 5645"/>
                <a:gd name="T34" fmla="*/ 522 w 1044"/>
                <a:gd name="T35" fmla="*/ 31 h 5645"/>
                <a:gd name="T36" fmla="*/ 783 w 1044"/>
                <a:gd name="T37" fmla="*/ 5645 h 5645"/>
                <a:gd name="T38" fmla="*/ 783 w 1044"/>
                <a:gd name="T39" fmla="*/ 5645 h 5645"/>
                <a:gd name="T40" fmla="*/ 783 w 1044"/>
                <a:gd name="T41" fmla="*/ 5612 h 5645"/>
                <a:gd name="T42" fmla="*/ 783 w 1044"/>
                <a:gd name="T43" fmla="*/ 0 h 5645"/>
                <a:gd name="T44" fmla="*/ 783 w 1044"/>
                <a:gd name="T45" fmla="*/ 0 h 5645"/>
                <a:gd name="T46" fmla="*/ 783 w 1044"/>
                <a:gd name="T47" fmla="*/ 31 h 5645"/>
                <a:gd name="T48" fmla="*/ 1044 w 1044"/>
                <a:gd name="T49" fmla="*/ 5645 h 5645"/>
                <a:gd name="T50" fmla="*/ 1044 w 1044"/>
                <a:gd name="T51" fmla="*/ 5645 h 5645"/>
                <a:gd name="T52" fmla="*/ 1044 w 1044"/>
                <a:gd name="T53" fmla="*/ 5612 h 5645"/>
                <a:gd name="T54" fmla="*/ 1044 w 1044"/>
                <a:gd name="T55" fmla="*/ 0 h 5645"/>
                <a:gd name="T56" fmla="*/ 1044 w 1044"/>
                <a:gd name="T57" fmla="*/ 0 h 5645"/>
                <a:gd name="T58" fmla="*/ 1044 w 1044"/>
                <a:gd name="T59" fmla="*/ 31 h 5645"/>
                <a:gd name="T60" fmla="*/ 1044 w 1044"/>
                <a:gd name="T61" fmla="*/ 5645 h 5645"/>
                <a:gd name="T62" fmla="*/ 1044 w 1044"/>
                <a:gd name="T63" fmla="*/ 5645 h 5645"/>
                <a:gd name="T64" fmla="*/ 1044 w 1044"/>
                <a:gd name="T65" fmla="*/ 5612 h 5645"/>
                <a:gd name="T66" fmla="*/ 1044 w 1044"/>
                <a:gd name="T67" fmla="*/ 0 h 5645"/>
                <a:gd name="T68" fmla="*/ 1044 w 1044"/>
                <a:gd name="T69" fmla="*/ 0 h 5645"/>
                <a:gd name="T70" fmla="*/ 1044 w 1044"/>
                <a:gd name="T71" fmla="*/ 31 h 5645"/>
                <a:gd name="T72" fmla="*/ 1044 w 1044"/>
                <a:gd name="T73" fmla="*/ 5645 h 5645"/>
                <a:gd name="T74" fmla="*/ 1044 w 1044"/>
                <a:gd name="T75" fmla="*/ 5645 h 5645"/>
                <a:gd name="T76" fmla="*/ 1044 w 1044"/>
                <a:gd name="T77" fmla="*/ 5612 h 5645"/>
                <a:gd name="T78" fmla="*/ 1044 w 1044"/>
                <a:gd name="T79" fmla="*/ 0 h 5645"/>
                <a:gd name="T80" fmla="*/ 1044 w 1044"/>
                <a:gd name="T81" fmla="*/ 0 h 5645"/>
                <a:gd name="T82" fmla="*/ 1044 w 1044"/>
                <a:gd name="T83" fmla="*/ 31 h 5645"/>
                <a:gd name="T84" fmla="*/ 1044 w 1044"/>
                <a:gd name="T85" fmla="*/ 5645 h 5645"/>
                <a:gd name="T86" fmla="*/ 1044 w 1044"/>
                <a:gd name="T87" fmla="*/ 5645 h 5645"/>
                <a:gd name="T88" fmla="*/ 1044 w 1044"/>
                <a:gd name="T89" fmla="*/ 5612 h 5645"/>
                <a:gd name="T90" fmla="*/ 1044 w 1044"/>
                <a:gd name="T91" fmla="*/ 0 h 5645"/>
                <a:gd name="T92" fmla="*/ 1044 w 1044"/>
                <a:gd name="T93" fmla="*/ 0 h 5645"/>
                <a:gd name="T94" fmla="*/ 1044 w 1044"/>
                <a:gd name="T95" fmla="*/ 31 h 5645"/>
                <a:gd name="T96" fmla="*/ 1044 w 1044"/>
                <a:gd name="T97" fmla="*/ 5645 h 5645"/>
                <a:gd name="T98" fmla="*/ 1044 w 1044"/>
                <a:gd name="T99" fmla="*/ 5645 h 5645"/>
                <a:gd name="T100" fmla="*/ 1044 w 1044"/>
                <a:gd name="T101" fmla="*/ 5612 h 5645"/>
                <a:gd name="T102" fmla="*/ 1044 w 1044"/>
                <a:gd name="T103" fmla="*/ 0 h 5645"/>
                <a:gd name="T104" fmla="*/ 1044 w 1044"/>
                <a:gd name="T105" fmla="*/ 0 h 5645"/>
                <a:gd name="T106" fmla="*/ 1044 w 1044"/>
                <a:gd name="T107" fmla="*/ 31 h 5645"/>
                <a:gd name="T108" fmla="*/ 1044 w 1044"/>
                <a:gd name="T109" fmla="*/ 5645 h 5645"/>
                <a:gd name="T110" fmla="*/ 1044 w 1044"/>
                <a:gd name="T111" fmla="*/ 5645 h 5645"/>
                <a:gd name="T112" fmla="*/ 1044 w 1044"/>
                <a:gd name="T113" fmla="*/ 5579 h 5645"/>
                <a:gd name="T114" fmla="*/ 1044 w 1044"/>
                <a:gd name="T115" fmla="*/ 0 h 5645"/>
                <a:gd name="T116" fmla="*/ 1044 w 1044"/>
                <a:gd name="T117" fmla="*/ 0 h 5645"/>
                <a:gd name="T118" fmla="*/ 1044 w 1044"/>
                <a:gd name="T119" fmla="*/ 64 h 5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5645">
                  <a:moveTo>
                    <a:pt x="0" y="5645"/>
                  </a:moveTo>
                  <a:lnTo>
                    <a:pt x="0" y="5645"/>
                  </a:lnTo>
                  <a:lnTo>
                    <a:pt x="0" y="561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moveTo>
                    <a:pt x="261" y="5645"/>
                  </a:moveTo>
                  <a:lnTo>
                    <a:pt x="261" y="5645"/>
                  </a:lnTo>
                  <a:lnTo>
                    <a:pt x="261" y="5612"/>
                  </a:lnTo>
                  <a:moveTo>
                    <a:pt x="261" y="0"/>
                  </a:moveTo>
                  <a:lnTo>
                    <a:pt x="261" y="0"/>
                  </a:lnTo>
                  <a:lnTo>
                    <a:pt x="261" y="31"/>
                  </a:lnTo>
                  <a:moveTo>
                    <a:pt x="522" y="5645"/>
                  </a:moveTo>
                  <a:lnTo>
                    <a:pt x="522" y="5645"/>
                  </a:lnTo>
                  <a:lnTo>
                    <a:pt x="522" y="5612"/>
                  </a:lnTo>
                  <a:moveTo>
                    <a:pt x="522" y="0"/>
                  </a:moveTo>
                  <a:lnTo>
                    <a:pt x="522" y="0"/>
                  </a:lnTo>
                  <a:lnTo>
                    <a:pt x="522" y="31"/>
                  </a:lnTo>
                  <a:moveTo>
                    <a:pt x="783" y="5645"/>
                  </a:moveTo>
                  <a:lnTo>
                    <a:pt x="783" y="5645"/>
                  </a:lnTo>
                  <a:lnTo>
                    <a:pt x="783" y="5612"/>
                  </a:lnTo>
                  <a:moveTo>
                    <a:pt x="783" y="0"/>
                  </a:moveTo>
                  <a:lnTo>
                    <a:pt x="783" y="0"/>
                  </a:lnTo>
                  <a:lnTo>
                    <a:pt x="783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579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64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56" name="Rectangle 79"/>
            <p:cNvSpPr>
              <a:spLocks noChangeArrowheads="1"/>
            </p:cNvSpPr>
            <p:nvPr/>
          </p:nvSpPr>
          <p:spPr bwMode="auto">
            <a:xfrm>
              <a:off x="4528342" y="5749050"/>
              <a:ext cx="303910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0.8</a:t>
              </a:r>
              <a:endPara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57" name="Freeform 80"/>
            <p:cNvSpPr>
              <a:spLocks noEditPoints="1"/>
            </p:cNvSpPr>
            <p:nvPr/>
          </p:nvSpPr>
          <p:spPr bwMode="auto">
            <a:xfrm>
              <a:off x="4890293" y="1194512"/>
              <a:ext cx="831850" cy="4508500"/>
            </a:xfrm>
            <a:custGeom>
              <a:avLst/>
              <a:gdLst>
                <a:gd name="T0" fmla="*/ 0 w 1043"/>
                <a:gd name="T1" fmla="*/ 5645 h 5645"/>
                <a:gd name="T2" fmla="*/ 0 w 1043"/>
                <a:gd name="T3" fmla="*/ 5645 h 5645"/>
                <a:gd name="T4" fmla="*/ 0 w 1043"/>
                <a:gd name="T5" fmla="*/ 5612 h 5645"/>
                <a:gd name="T6" fmla="*/ 0 w 1043"/>
                <a:gd name="T7" fmla="*/ 0 h 5645"/>
                <a:gd name="T8" fmla="*/ 0 w 1043"/>
                <a:gd name="T9" fmla="*/ 0 h 5645"/>
                <a:gd name="T10" fmla="*/ 0 w 1043"/>
                <a:gd name="T11" fmla="*/ 31 h 5645"/>
                <a:gd name="T12" fmla="*/ 261 w 1043"/>
                <a:gd name="T13" fmla="*/ 5645 h 5645"/>
                <a:gd name="T14" fmla="*/ 261 w 1043"/>
                <a:gd name="T15" fmla="*/ 5645 h 5645"/>
                <a:gd name="T16" fmla="*/ 261 w 1043"/>
                <a:gd name="T17" fmla="*/ 5612 h 5645"/>
                <a:gd name="T18" fmla="*/ 261 w 1043"/>
                <a:gd name="T19" fmla="*/ 0 h 5645"/>
                <a:gd name="T20" fmla="*/ 261 w 1043"/>
                <a:gd name="T21" fmla="*/ 0 h 5645"/>
                <a:gd name="T22" fmla="*/ 261 w 1043"/>
                <a:gd name="T23" fmla="*/ 31 h 5645"/>
                <a:gd name="T24" fmla="*/ 521 w 1043"/>
                <a:gd name="T25" fmla="*/ 5645 h 5645"/>
                <a:gd name="T26" fmla="*/ 521 w 1043"/>
                <a:gd name="T27" fmla="*/ 5645 h 5645"/>
                <a:gd name="T28" fmla="*/ 521 w 1043"/>
                <a:gd name="T29" fmla="*/ 5612 h 5645"/>
                <a:gd name="T30" fmla="*/ 521 w 1043"/>
                <a:gd name="T31" fmla="*/ 0 h 5645"/>
                <a:gd name="T32" fmla="*/ 521 w 1043"/>
                <a:gd name="T33" fmla="*/ 0 h 5645"/>
                <a:gd name="T34" fmla="*/ 521 w 1043"/>
                <a:gd name="T35" fmla="*/ 31 h 5645"/>
                <a:gd name="T36" fmla="*/ 782 w 1043"/>
                <a:gd name="T37" fmla="*/ 5645 h 5645"/>
                <a:gd name="T38" fmla="*/ 782 w 1043"/>
                <a:gd name="T39" fmla="*/ 5645 h 5645"/>
                <a:gd name="T40" fmla="*/ 782 w 1043"/>
                <a:gd name="T41" fmla="*/ 5612 h 5645"/>
                <a:gd name="T42" fmla="*/ 782 w 1043"/>
                <a:gd name="T43" fmla="*/ 0 h 5645"/>
                <a:gd name="T44" fmla="*/ 782 w 1043"/>
                <a:gd name="T45" fmla="*/ 0 h 5645"/>
                <a:gd name="T46" fmla="*/ 782 w 1043"/>
                <a:gd name="T47" fmla="*/ 31 h 5645"/>
                <a:gd name="T48" fmla="*/ 1043 w 1043"/>
                <a:gd name="T49" fmla="*/ 5645 h 5645"/>
                <a:gd name="T50" fmla="*/ 1043 w 1043"/>
                <a:gd name="T51" fmla="*/ 5645 h 5645"/>
                <a:gd name="T52" fmla="*/ 1043 w 1043"/>
                <a:gd name="T53" fmla="*/ 5612 h 5645"/>
                <a:gd name="T54" fmla="*/ 1043 w 1043"/>
                <a:gd name="T55" fmla="*/ 0 h 5645"/>
                <a:gd name="T56" fmla="*/ 1043 w 1043"/>
                <a:gd name="T57" fmla="*/ 0 h 5645"/>
                <a:gd name="T58" fmla="*/ 1043 w 1043"/>
                <a:gd name="T59" fmla="*/ 31 h 5645"/>
                <a:gd name="T60" fmla="*/ 1043 w 1043"/>
                <a:gd name="T61" fmla="*/ 5645 h 5645"/>
                <a:gd name="T62" fmla="*/ 1043 w 1043"/>
                <a:gd name="T63" fmla="*/ 5645 h 5645"/>
                <a:gd name="T64" fmla="*/ 1043 w 1043"/>
                <a:gd name="T65" fmla="*/ 5612 h 5645"/>
                <a:gd name="T66" fmla="*/ 1043 w 1043"/>
                <a:gd name="T67" fmla="*/ 0 h 5645"/>
                <a:gd name="T68" fmla="*/ 1043 w 1043"/>
                <a:gd name="T69" fmla="*/ 0 h 5645"/>
                <a:gd name="T70" fmla="*/ 1043 w 1043"/>
                <a:gd name="T71" fmla="*/ 31 h 5645"/>
                <a:gd name="T72" fmla="*/ 1043 w 1043"/>
                <a:gd name="T73" fmla="*/ 5645 h 5645"/>
                <a:gd name="T74" fmla="*/ 1043 w 1043"/>
                <a:gd name="T75" fmla="*/ 5645 h 5645"/>
                <a:gd name="T76" fmla="*/ 1043 w 1043"/>
                <a:gd name="T77" fmla="*/ 5612 h 5645"/>
                <a:gd name="T78" fmla="*/ 1043 w 1043"/>
                <a:gd name="T79" fmla="*/ 0 h 5645"/>
                <a:gd name="T80" fmla="*/ 1043 w 1043"/>
                <a:gd name="T81" fmla="*/ 0 h 5645"/>
                <a:gd name="T82" fmla="*/ 1043 w 1043"/>
                <a:gd name="T83" fmla="*/ 31 h 5645"/>
                <a:gd name="T84" fmla="*/ 1043 w 1043"/>
                <a:gd name="T85" fmla="*/ 5645 h 5645"/>
                <a:gd name="T86" fmla="*/ 1043 w 1043"/>
                <a:gd name="T87" fmla="*/ 5645 h 5645"/>
                <a:gd name="T88" fmla="*/ 1043 w 1043"/>
                <a:gd name="T89" fmla="*/ 5612 h 5645"/>
                <a:gd name="T90" fmla="*/ 1043 w 1043"/>
                <a:gd name="T91" fmla="*/ 0 h 5645"/>
                <a:gd name="T92" fmla="*/ 1043 w 1043"/>
                <a:gd name="T93" fmla="*/ 0 h 5645"/>
                <a:gd name="T94" fmla="*/ 1043 w 1043"/>
                <a:gd name="T95" fmla="*/ 31 h 5645"/>
                <a:gd name="T96" fmla="*/ 1043 w 1043"/>
                <a:gd name="T97" fmla="*/ 5645 h 5645"/>
                <a:gd name="T98" fmla="*/ 1043 w 1043"/>
                <a:gd name="T99" fmla="*/ 5645 h 5645"/>
                <a:gd name="T100" fmla="*/ 1043 w 1043"/>
                <a:gd name="T101" fmla="*/ 5612 h 5645"/>
                <a:gd name="T102" fmla="*/ 1043 w 1043"/>
                <a:gd name="T103" fmla="*/ 0 h 5645"/>
                <a:gd name="T104" fmla="*/ 1043 w 1043"/>
                <a:gd name="T105" fmla="*/ 0 h 5645"/>
                <a:gd name="T106" fmla="*/ 1043 w 1043"/>
                <a:gd name="T107" fmla="*/ 31 h 5645"/>
                <a:gd name="T108" fmla="*/ 1043 w 1043"/>
                <a:gd name="T109" fmla="*/ 5645 h 5645"/>
                <a:gd name="T110" fmla="*/ 1043 w 1043"/>
                <a:gd name="T111" fmla="*/ 5645 h 5645"/>
                <a:gd name="T112" fmla="*/ 1043 w 1043"/>
                <a:gd name="T113" fmla="*/ 5579 h 5645"/>
                <a:gd name="T114" fmla="*/ 1043 w 1043"/>
                <a:gd name="T115" fmla="*/ 0 h 5645"/>
                <a:gd name="T116" fmla="*/ 1043 w 1043"/>
                <a:gd name="T117" fmla="*/ 0 h 5645"/>
                <a:gd name="T118" fmla="*/ 1043 w 1043"/>
                <a:gd name="T119" fmla="*/ 64 h 5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3" h="5645">
                  <a:moveTo>
                    <a:pt x="0" y="5645"/>
                  </a:moveTo>
                  <a:lnTo>
                    <a:pt x="0" y="5645"/>
                  </a:lnTo>
                  <a:lnTo>
                    <a:pt x="0" y="561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moveTo>
                    <a:pt x="261" y="5645"/>
                  </a:moveTo>
                  <a:lnTo>
                    <a:pt x="261" y="5645"/>
                  </a:lnTo>
                  <a:lnTo>
                    <a:pt x="261" y="5612"/>
                  </a:lnTo>
                  <a:moveTo>
                    <a:pt x="261" y="0"/>
                  </a:moveTo>
                  <a:lnTo>
                    <a:pt x="261" y="0"/>
                  </a:lnTo>
                  <a:lnTo>
                    <a:pt x="261" y="31"/>
                  </a:lnTo>
                  <a:moveTo>
                    <a:pt x="521" y="5645"/>
                  </a:moveTo>
                  <a:lnTo>
                    <a:pt x="521" y="5645"/>
                  </a:lnTo>
                  <a:lnTo>
                    <a:pt x="521" y="5612"/>
                  </a:lnTo>
                  <a:moveTo>
                    <a:pt x="521" y="0"/>
                  </a:moveTo>
                  <a:lnTo>
                    <a:pt x="521" y="0"/>
                  </a:lnTo>
                  <a:lnTo>
                    <a:pt x="521" y="31"/>
                  </a:lnTo>
                  <a:moveTo>
                    <a:pt x="782" y="5645"/>
                  </a:moveTo>
                  <a:lnTo>
                    <a:pt x="782" y="5645"/>
                  </a:lnTo>
                  <a:lnTo>
                    <a:pt x="782" y="5612"/>
                  </a:lnTo>
                  <a:moveTo>
                    <a:pt x="782" y="0"/>
                  </a:moveTo>
                  <a:lnTo>
                    <a:pt x="782" y="0"/>
                  </a:lnTo>
                  <a:lnTo>
                    <a:pt x="782" y="31"/>
                  </a:lnTo>
                  <a:moveTo>
                    <a:pt x="1043" y="5645"/>
                  </a:moveTo>
                  <a:lnTo>
                    <a:pt x="1043" y="5645"/>
                  </a:lnTo>
                  <a:lnTo>
                    <a:pt x="1043" y="5612"/>
                  </a:lnTo>
                  <a:moveTo>
                    <a:pt x="1043" y="0"/>
                  </a:moveTo>
                  <a:lnTo>
                    <a:pt x="1043" y="0"/>
                  </a:lnTo>
                  <a:lnTo>
                    <a:pt x="1043" y="31"/>
                  </a:lnTo>
                  <a:moveTo>
                    <a:pt x="1043" y="5645"/>
                  </a:moveTo>
                  <a:lnTo>
                    <a:pt x="1043" y="5645"/>
                  </a:lnTo>
                  <a:lnTo>
                    <a:pt x="1043" y="5612"/>
                  </a:lnTo>
                  <a:moveTo>
                    <a:pt x="1043" y="0"/>
                  </a:moveTo>
                  <a:lnTo>
                    <a:pt x="1043" y="0"/>
                  </a:lnTo>
                  <a:lnTo>
                    <a:pt x="1043" y="31"/>
                  </a:lnTo>
                  <a:moveTo>
                    <a:pt x="1043" y="5645"/>
                  </a:moveTo>
                  <a:lnTo>
                    <a:pt x="1043" y="5645"/>
                  </a:lnTo>
                  <a:lnTo>
                    <a:pt x="1043" y="5612"/>
                  </a:lnTo>
                  <a:moveTo>
                    <a:pt x="1043" y="0"/>
                  </a:moveTo>
                  <a:lnTo>
                    <a:pt x="1043" y="0"/>
                  </a:lnTo>
                  <a:lnTo>
                    <a:pt x="1043" y="31"/>
                  </a:lnTo>
                  <a:moveTo>
                    <a:pt x="1043" y="5645"/>
                  </a:moveTo>
                  <a:lnTo>
                    <a:pt x="1043" y="5645"/>
                  </a:lnTo>
                  <a:lnTo>
                    <a:pt x="1043" y="5612"/>
                  </a:lnTo>
                  <a:moveTo>
                    <a:pt x="1043" y="0"/>
                  </a:moveTo>
                  <a:lnTo>
                    <a:pt x="1043" y="0"/>
                  </a:lnTo>
                  <a:lnTo>
                    <a:pt x="1043" y="31"/>
                  </a:lnTo>
                  <a:moveTo>
                    <a:pt x="1043" y="5645"/>
                  </a:moveTo>
                  <a:lnTo>
                    <a:pt x="1043" y="5645"/>
                  </a:lnTo>
                  <a:lnTo>
                    <a:pt x="1043" y="5612"/>
                  </a:lnTo>
                  <a:moveTo>
                    <a:pt x="1043" y="0"/>
                  </a:moveTo>
                  <a:lnTo>
                    <a:pt x="1043" y="0"/>
                  </a:lnTo>
                  <a:lnTo>
                    <a:pt x="1043" y="31"/>
                  </a:lnTo>
                  <a:moveTo>
                    <a:pt x="1043" y="5645"/>
                  </a:moveTo>
                  <a:lnTo>
                    <a:pt x="1043" y="5645"/>
                  </a:lnTo>
                  <a:lnTo>
                    <a:pt x="1043" y="5579"/>
                  </a:lnTo>
                  <a:moveTo>
                    <a:pt x="1043" y="0"/>
                  </a:moveTo>
                  <a:lnTo>
                    <a:pt x="1043" y="0"/>
                  </a:lnTo>
                  <a:lnTo>
                    <a:pt x="1043" y="64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58" name="Rectangle 81"/>
            <p:cNvSpPr>
              <a:spLocks noChangeArrowheads="1"/>
            </p:cNvSpPr>
            <p:nvPr/>
          </p:nvSpPr>
          <p:spPr bwMode="auto">
            <a:xfrm>
              <a:off x="5661816" y="5749050"/>
              <a:ext cx="122064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1</a:t>
              </a:r>
              <a:endPara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59" name="Freeform 82"/>
            <p:cNvSpPr>
              <a:spLocks noEditPoints="1"/>
            </p:cNvSpPr>
            <p:nvPr/>
          </p:nvSpPr>
          <p:spPr bwMode="auto">
            <a:xfrm>
              <a:off x="5931693" y="1194512"/>
              <a:ext cx="831850" cy="4508500"/>
            </a:xfrm>
            <a:custGeom>
              <a:avLst/>
              <a:gdLst>
                <a:gd name="T0" fmla="*/ 0 w 1044"/>
                <a:gd name="T1" fmla="*/ 5645 h 5645"/>
                <a:gd name="T2" fmla="*/ 0 w 1044"/>
                <a:gd name="T3" fmla="*/ 5645 h 5645"/>
                <a:gd name="T4" fmla="*/ 0 w 1044"/>
                <a:gd name="T5" fmla="*/ 5612 h 5645"/>
                <a:gd name="T6" fmla="*/ 0 w 1044"/>
                <a:gd name="T7" fmla="*/ 0 h 5645"/>
                <a:gd name="T8" fmla="*/ 0 w 1044"/>
                <a:gd name="T9" fmla="*/ 0 h 5645"/>
                <a:gd name="T10" fmla="*/ 0 w 1044"/>
                <a:gd name="T11" fmla="*/ 31 h 5645"/>
                <a:gd name="T12" fmla="*/ 261 w 1044"/>
                <a:gd name="T13" fmla="*/ 5645 h 5645"/>
                <a:gd name="T14" fmla="*/ 261 w 1044"/>
                <a:gd name="T15" fmla="*/ 5645 h 5645"/>
                <a:gd name="T16" fmla="*/ 261 w 1044"/>
                <a:gd name="T17" fmla="*/ 5612 h 5645"/>
                <a:gd name="T18" fmla="*/ 261 w 1044"/>
                <a:gd name="T19" fmla="*/ 0 h 5645"/>
                <a:gd name="T20" fmla="*/ 261 w 1044"/>
                <a:gd name="T21" fmla="*/ 0 h 5645"/>
                <a:gd name="T22" fmla="*/ 261 w 1044"/>
                <a:gd name="T23" fmla="*/ 31 h 5645"/>
                <a:gd name="T24" fmla="*/ 522 w 1044"/>
                <a:gd name="T25" fmla="*/ 5645 h 5645"/>
                <a:gd name="T26" fmla="*/ 522 w 1044"/>
                <a:gd name="T27" fmla="*/ 5645 h 5645"/>
                <a:gd name="T28" fmla="*/ 522 w 1044"/>
                <a:gd name="T29" fmla="*/ 5612 h 5645"/>
                <a:gd name="T30" fmla="*/ 522 w 1044"/>
                <a:gd name="T31" fmla="*/ 0 h 5645"/>
                <a:gd name="T32" fmla="*/ 522 w 1044"/>
                <a:gd name="T33" fmla="*/ 0 h 5645"/>
                <a:gd name="T34" fmla="*/ 522 w 1044"/>
                <a:gd name="T35" fmla="*/ 31 h 5645"/>
                <a:gd name="T36" fmla="*/ 783 w 1044"/>
                <a:gd name="T37" fmla="*/ 5645 h 5645"/>
                <a:gd name="T38" fmla="*/ 783 w 1044"/>
                <a:gd name="T39" fmla="*/ 5645 h 5645"/>
                <a:gd name="T40" fmla="*/ 783 w 1044"/>
                <a:gd name="T41" fmla="*/ 5612 h 5645"/>
                <a:gd name="T42" fmla="*/ 783 w 1044"/>
                <a:gd name="T43" fmla="*/ 0 h 5645"/>
                <a:gd name="T44" fmla="*/ 783 w 1044"/>
                <a:gd name="T45" fmla="*/ 0 h 5645"/>
                <a:gd name="T46" fmla="*/ 783 w 1044"/>
                <a:gd name="T47" fmla="*/ 31 h 5645"/>
                <a:gd name="T48" fmla="*/ 1044 w 1044"/>
                <a:gd name="T49" fmla="*/ 5645 h 5645"/>
                <a:gd name="T50" fmla="*/ 1044 w 1044"/>
                <a:gd name="T51" fmla="*/ 5645 h 5645"/>
                <a:gd name="T52" fmla="*/ 1044 w 1044"/>
                <a:gd name="T53" fmla="*/ 5612 h 5645"/>
                <a:gd name="T54" fmla="*/ 1044 w 1044"/>
                <a:gd name="T55" fmla="*/ 0 h 5645"/>
                <a:gd name="T56" fmla="*/ 1044 w 1044"/>
                <a:gd name="T57" fmla="*/ 0 h 5645"/>
                <a:gd name="T58" fmla="*/ 1044 w 1044"/>
                <a:gd name="T59" fmla="*/ 31 h 5645"/>
                <a:gd name="T60" fmla="*/ 1044 w 1044"/>
                <a:gd name="T61" fmla="*/ 5645 h 5645"/>
                <a:gd name="T62" fmla="*/ 1044 w 1044"/>
                <a:gd name="T63" fmla="*/ 5645 h 5645"/>
                <a:gd name="T64" fmla="*/ 1044 w 1044"/>
                <a:gd name="T65" fmla="*/ 5612 h 5645"/>
                <a:gd name="T66" fmla="*/ 1044 w 1044"/>
                <a:gd name="T67" fmla="*/ 0 h 5645"/>
                <a:gd name="T68" fmla="*/ 1044 w 1044"/>
                <a:gd name="T69" fmla="*/ 0 h 5645"/>
                <a:gd name="T70" fmla="*/ 1044 w 1044"/>
                <a:gd name="T71" fmla="*/ 31 h 5645"/>
                <a:gd name="T72" fmla="*/ 1044 w 1044"/>
                <a:gd name="T73" fmla="*/ 5645 h 5645"/>
                <a:gd name="T74" fmla="*/ 1044 w 1044"/>
                <a:gd name="T75" fmla="*/ 5645 h 5645"/>
                <a:gd name="T76" fmla="*/ 1044 w 1044"/>
                <a:gd name="T77" fmla="*/ 5612 h 5645"/>
                <a:gd name="T78" fmla="*/ 1044 w 1044"/>
                <a:gd name="T79" fmla="*/ 0 h 5645"/>
                <a:gd name="T80" fmla="*/ 1044 w 1044"/>
                <a:gd name="T81" fmla="*/ 0 h 5645"/>
                <a:gd name="T82" fmla="*/ 1044 w 1044"/>
                <a:gd name="T83" fmla="*/ 31 h 5645"/>
                <a:gd name="T84" fmla="*/ 1044 w 1044"/>
                <a:gd name="T85" fmla="*/ 5645 h 5645"/>
                <a:gd name="T86" fmla="*/ 1044 w 1044"/>
                <a:gd name="T87" fmla="*/ 5645 h 5645"/>
                <a:gd name="T88" fmla="*/ 1044 w 1044"/>
                <a:gd name="T89" fmla="*/ 5612 h 5645"/>
                <a:gd name="T90" fmla="*/ 1044 w 1044"/>
                <a:gd name="T91" fmla="*/ 0 h 5645"/>
                <a:gd name="T92" fmla="*/ 1044 w 1044"/>
                <a:gd name="T93" fmla="*/ 0 h 5645"/>
                <a:gd name="T94" fmla="*/ 1044 w 1044"/>
                <a:gd name="T95" fmla="*/ 31 h 5645"/>
                <a:gd name="T96" fmla="*/ 1044 w 1044"/>
                <a:gd name="T97" fmla="*/ 5645 h 5645"/>
                <a:gd name="T98" fmla="*/ 1044 w 1044"/>
                <a:gd name="T99" fmla="*/ 5645 h 5645"/>
                <a:gd name="T100" fmla="*/ 1044 w 1044"/>
                <a:gd name="T101" fmla="*/ 5612 h 5645"/>
                <a:gd name="T102" fmla="*/ 1044 w 1044"/>
                <a:gd name="T103" fmla="*/ 0 h 5645"/>
                <a:gd name="T104" fmla="*/ 1044 w 1044"/>
                <a:gd name="T105" fmla="*/ 0 h 5645"/>
                <a:gd name="T106" fmla="*/ 1044 w 1044"/>
                <a:gd name="T107" fmla="*/ 31 h 5645"/>
                <a:gd name="T108" fmla="*/ 1044 w 1044"/>
                <a:gd name="T109" fmla="*/ 5645 h 5645"/>
                <a:gd name="T110" fmla="*/ 1044 w 1044"/>
                <a:gd name="T111" fmla="*/ 5645 h 5645"/>
                <a:gd name="T112" fmla="*/ 1044 w 1044"/>
                <a:gd name="T113" fmla="*/ 5579 h 5645"/>
                <a:gd name="T114" fmla="*/ 1044 w 1044"/>
                <a:gd name="T115" fmla="*/ 0 h 5645"/>
                <a:gd name="T116" fmla="*/ 1044 w 1044"/>
                <a:gd name="T117" fmla="*/ 0 h 5645"/>
                <a:gd name="T118" fmla="*/ 1044 w 1044"/>
                <a:gd name="T119" fmla="*/ 64 h 5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5645">
                  <a:moveTo>
                    <a:pt x="0" y="5645"/>
                  </a:moveTo>
                  <a:lnTo>
                    <a:pt x="0" y="5645"/>
                  </a:lnTo>
                  <a:lnTo>
                    <a:pt x="0" y="561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moveTo>
                    <a:pt x="261" y="5645"/>
                  </a:moveTo>
                  <a:lnTo>
                    <a:pt x="261" y="5645"/>
                  </a:lnTo>
                  <a:lnTo>
                    <a:pt x="261" y="5612"/>
                  </a:lnTo>
                  <a:moveTo>
                    <a:pt x="261" y="0"/>
                  </a:moveTo>
                  <a:lnTo>
                    <a:pt x="261" y="0"/>
                  </a:lnTo>
                  <a:lnTo>
                    <a:pt x="261" y="31"/>
                  </a:lnTo>
                  <a:moveTo>
                    <a:pt x="522" y="5645"/>
                  </a:moveTo>
                  <a:lnTo>
                    <a:pt x="522" y="5645"/>
                  </a:lnTo>
                  <a:lnTo>
                    <a:pt x="522" y="5612"/>
                  </a:lnTo>
                  <a:moveTo>
                    <a:pt x="522" y="0"/>
                  </a:moveTo>
                  <a:lnTo>
                    <a:pt x="522" y="0"/>
                  </a:lnTo>
                  <a:lnTo>
                    <a:pt x="522" y="31"/>
                  </a:lnTo>
                  <a:moveTo>
                    <a:pt x="783" y="5645"/>
                  </a:moveTo>
                  <a:lnTo>
                    <a:pt x="783" y="5645"/>
                  </a:lnTo>
                  <a:lnTo>
                    <a:pt x="783" y="5612"/>
                  </a:lnTo>
                  <a:moveTo>
                    <a:pt x="783" y="0"/>
                  </a:moveTo>
                  <a:lnTo>
                    <a:pt x="783" y="0"/>
                  </a:lnTo>
                  <a:lnTo>
                    <a:pt x="783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612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31"/>
                  </a:lnTo>
                  <a:moveTo>
                    <a:pt x="1044" y="5645"/>
                  </a:moveTo>
                  <a:lnTo>
                    <a:pt x="1044" y="5645"/>
                  </a:lnTo>
                  <a:lnTo>
                    <a:pt x="1044" y="5579"/>
                  </a:lnTo>
                  <a:moveTo>
                    <a:pt x="1044" y="0"/>
                  </a:moveTo>
                  <a:lnTo>
                    <a:pt x="1044" y="0"/>
                  </a:lnTo>
                  <a:lnTo>
                    <a:pt x="1044" y="64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60" name="Rectangle 83"/>
            <p:cNvSpPr>
              <a:spLocks noChangeArrowheads="1"/>
            </p:cNvSpPr>
            <p:nvPr/>
          </p:nvSpPr>
          <p:spPr bwMode="auto">
            <a:xfrm>
              <a:off x="6611141" y="5749050"/>
              <a:ext cx="303910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1.2</a:t>
              </a:r>
              <a:endPara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61" name="Freeform 84"/>
            <p:cNvSpPr>
              <a:spLocks noEditPoints="1"/>
            </p:cNvSpPr>
            <p:nvPr/>
          </p:nvSpPr>
          <p:spPr bwMode="auto">
            <a:xfrm>
              <a:off x="6971506" y="1194512"/>
              <a:ext cx="835025" cy="4508500"/>
            </a:xfrm>
            <a:custGeom>
              <a:avLst/>
              <a:gdLst>
                <a:gd name="T0" fmla="*/ 0 w 1045"/>
                <a:gd name="T1" fmla="*/ 5645 h 5645"/>
                <a:gd name="T2" fmla="*/ 0 w 1045"/>
                <a:gd name="T3" fmla="*/ 5645 h 5645"/>
                <a:gd name="T4" fmla="*/ 0 w 1045"/>
                <a:gd name="T5" fmla="*/ 5612 h 5645"/>
                <a:gd name="T6" fmla="*/ 0 w 1045"/>
                <a:gd name="T7" fmla="*/ 0 h 5645"/>
                <a:gd name="T8" fmla="*/ 0 w 1045"/>
                <a:gd name="T9" fmla="*/ 0 h 5645"/>
                <a:gd name="T10" fmla="*/ 0 w 1045"/>
                <a:gd name="T11" fmla="*/ 31 h 5645"/>
                <a:gd name="T12" fmla="*/ 261 w 1045"/>
                <a:gd name="T13" fmla="*/ 5645 h 5645"/>
                <a:gd name="T14" fmla="*/ 261 w 1045"/>
                <a:gd name="T15" fmla="*/ 5645 h 5645"/>
                <a:gd name="T16" fmla="*/ 261 w 1045"/>
                <a:gd name="T17" fmla="*/ 5612 h 5645"/>
                <a:gd name="T18" fmla="*/ 261 w 1045"/>
                <a:gd name="T19" fmla="*/ 0 h 5645"/>
                <a:gd name="T20" fmla="*/ 261 w 1045"/>
                <a:gd name="T21" fmla="*/ 0 h 5645"/>
                <a:gd name="T22" fmla="*/ 261 w 1045"/>
                <a:gd name="T23" fmla="*/ 31 h 5645"/>
                <a:gd name="T24" fmla="*/ 522 w 1045"/>
                <a:gd name="T25" fmla="*/ 5645 h 5645"/>
                <a:gd name="T26" fmla="*/ 522 w 1045"/>
                <a:gd name="T27" fmla="*/ 5645 h 5645"/>
                <a:gd name="T28" fmla="*/ 522 w 1045"/>
                <a:gd name="T29" fmla="*/ 5612 h 5645"/>
                <a:gd name="T30" fmla="*/ 522 w 1045"/>
                <a:gd name="T31" fmla="*/ 0 h 5645"/>
                <a:gd name="T32" fmla="*/ 522 w 1045"/>
                <a:gd name="T33" fmla="*/ 0 h 5645"/>
                <a:gd name="T34" fmla="*/ 522 w 1045"/>
                <a:gd name="T35" fmla="*/ 31 h 5645"/>
                <a:gd name="T36" fmla="*/ 782 w 1045"/>
                <a:gd name="T37" fmla="*/ 5645 h 5645"/>
                <a:gd name="T38" fmla="*/ 782 w 1045"/>
                <a:gd name="T39" fmla="*/ 5645 h 5645"/>
                <a:gd name="T40" fmla="*/ 782 w 1045"/>
                <a:gd name="T41" fmla="*/ 5612 h 5645"/>
                <a:gd name="T42" fmla="*/ 782 w 1045"/>
                <a:gd name="T43" fmla="*/ 0 h 5645"/>
                <a:gd name="T44" fmla="*/ 782 w 1045"/>
                <a:gd name="T45" fmla="*/ 0 h 5645"/>
                <a:gd name="T46" fmla="*/ 782 w 1045"/>
                <a:gd name="T47" fmla="*/ 31 h 5645"/>
                <a:gd name="T48" fmla="*/ 1045 w 1045"/>
                <a:gd name="T49" fmla="*/ 5645 h 5645"/>
                <a:gd name="T50" fmla="*/ 1045 w 1045"/>
                <a:gd name="T51" fmla="*/ 5645 h 5645"/>
                <a:gd name="T52" fmla="*/ 1045 w 1045"/>
                <a:gd name="T53" fmla="*/ 5612 h 5645"/>
                <a:gd name="T54" fmla="*/ 1045 w 1045"/>
                <a:gd name="T55" fmla="*/ 0 h 5645"/>
                <a:gd name="T56" fmla="*/ 1045 w 1045"/>
                <a:gd name="T57" fmla="*/ 0 h 5645"/>
                <a:gd name="T58" fmla="*/ 1045 w 1045"/>
                <a:gd name="T59" fmla="*/ 31 h 5645"/>
                <a:gd name="T60" fmla="*/ 1045 w 1045"/>
                <a:gd name="T61" fmla="*/ 5645 h 5645"/>
                <a:gd name="T62" fmla="*/ 1045 w 1045"/>
                <a:gd name="T63" fmla="*/ 5645 h 5645"/>
                <a:gd name="T64" fmla="*/ 1045 w 1045"/>
                <a:gd name="T65" fmla="*/ 5612 h 5645"/>
                <a:gd name="T66" fmla="*/ 1045 w 1045"/>
                <a:gd name="T67" fmla="*/ 0 h 5645"/>
                <a:gd name="T68" fmla="*/ 1045 w 1045"/>
                <a:gd name="T69" fmla="*/ 0 h 5645"/>
                <a:gd name="T70" fmla="*/ 1045 w 1045"/>
                <a:gd name="T71" fmla="*/ 31 h 5645"/>
                <a:gd name="T72" fmla="*/ 1045 w 1045"/>
                <a:gd name="T73" fmla="*/ 5645 h 5645"/>
                <a:gd name="T74" fmla="*/ 1045 w 1045"/>
                <a:gd name="T75" fmla="*/ 5645 h 5645"/>
                <a:gd name="T76" fmla="*/ 1045 w 1045"/>
                <a:gd name="T77" fmla="*/ 5612 h 5645"/>
                <a:gd name="T78" fmla="*/ 1045 w 1045"/>
                <a:gd name="T79" fmla="*/ 0 h 5645"/>
                <a:gd name="T80" fmla="*/ 1045 w 1045"/>
                <a:gd name="T81" fmla="*/ 0 h 5645"/>
                <a:gd name="T82" fmla="*/ 1045 w 1045"/>
                <a:gd name="T83" fmla="*/ 31 h 5645"/>
                <a:gd name="T84" fmla="*/ 1045 w 1045"/>
                <a:gd name="T85" fmla="*/ 5645 h 5645"/>
                <a:gd name="T86" fmla="*/ 1045 w 1045"/>
                <a:gd name="T87" fmla="*/ 5645 h 5645"/>
                <a:gd name="T88" fmla="*/ 1045 w 1045"/>
                <a:gd name="T89" fmla="*/ 5612 h 5645"/>
                <a:gd name="T90" fmla="*/ 1045 w 1045"/>
                <a:gd name="T91" fmla="*/ 0 h 5645"/>
                <a:gd name="T92" fmla="*/ 1045 w 1045"/>
                <a:gd name="T93" fmla="*/ 0 h 5645"/>
                <a:gd name="T94" fmla="*/ 1045 w 1045"/>
                <a:gd name="T95" fmla="*/ 31 h 5645"/>
                <a:gd name="T96" fmla="*/ 1045 w 1045"/>
                <a:gd name="T97" fmla="*/ 5645 h 5645"/>
                <a:gd name="T98" fmla="*/ 1045 w 1045"/>
                <a:gd name="T99" fmla="*/ 5645 h 5645"/>
                <a:gd name="T100" fmla="*/ 1045 w 1045"/>
                <a:gd name="T101" fmla="*/ 5612 h 5645"/>
                <a:gd name="T102" fmla="*/ 1045 w 1045"/>
                <a:gd name="T103" fmla="*/ 0 h 5645"/>
                <a:gd name="T104" fmla="*/ 1045 w 1045"/>
                <a:gd name="T105" fmla="*/ 0 h 5645"/>
                <a:gd name="T106" fmla="*/ 1045 w 1045"/>
                <a:gd name="T107" fmla="*/ 31 h 5645"/>
                <a:gd name="T108" fmla="*/ 1045 w 1045"/>
                <a:gd name="T109" fmla="*/ 5645 h 5645"/>
                <a:gd name="T110" fmla="*/ 1045 w 1045"/>
                <a:gd name="T111" fmla="*/ 5645 h 5645"/>
                <a:gd name="T112" fmla="*/ 1045 w 1045"/>
                <a:gd name="T113" fmla="*/ 5579 h 5645"/>
                <a:gd name="T114" fmla="*/ 1045 w 1045"/>
                <a:gd name="T115" fmla="*/ 0 h 5645"/>
                <a:gd name="T116" fmla="*/ 1045 w 1045"/>
                <a:gd name="T117" fmla="*/ 0 h 5645"/>
                <a:gd name="T118" fmla="*/ 1045 w 1045"/>
                <a:gd name="T119" fmla="*/ 64 h 5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5" h="5645">
                  <a:moveTo>
                    <a:pt x="0" y="5645"/>
                  </a:moveTo>
                  <a:lnTo>
                    <a:pt x="0" y="5645"/>
                  </a:lnTo>
                  <a:lnTo>
                    <a:pt x="0" y="561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31"/>
                  </a:lnTo>
                  <a:moveTo>
                    <a:pt x="261" y="5645"/>
                  </a:moveTo>
                  <a:lnTo>
                    <a:pt x="261" y="5645"/>
                  </a:lnTo>
                  <a:lnTo>
                    <a:pt x="261" y="5612"/>
                  </a:lnTo>
                  <a:moveTo>
                    <a:pt x="261" y="0"/>
                  </a:moveTo>
                  <a:lnTo>
                    <a:pt x="261" y="0"/>
                  </a:lnTo>
                  <a:lnTo>
                    <a:pt x="261" y="31"/>
                  </a:lnTo>
                  <a:moveTo>
                    <a:pt x="522" y="5645"/>
                  </a:moveTo>
                  <a:lnTo>
                    <a:pt x="522" y="5645"/>
                  </a:lnTo>
                  <a:lnTo>
                    <a:pt x="522" y="5612"/>
                  </a:lnTo>
                  <a:moveTo>
                    <a:pt x="522" y="0"/>
                  </a:moveTo>
                  <a:lnTo>
                    <a:pt x="522" y="0"/>
                  </a:lnTo>
                  <a:lnTo>
                    <a:pt x="522" y="31"/>
                  </a:lnTo>
                  <a:moveTo>
                    <a:pt x="782" y="5645"/>
                  </a:moveTo>
                  <a:lnTo>
                    <a:pt x="782" y="5645"/>
                  </a:lnTo>
                  <a:lnTo>
                    <a:pt x="782" y="5612"/>
                  </a:lnTo>
                  <a:moveTo>
                    <a:pt x="782" y="0"/>
                  </a:moveTo>
                  <a:lnTo>
                    <a:pt x="782" y="0"/>
                  </a:lnTo>
                  <a:lnTo>
                    <a:pt x="782" y="31"/>
                  </a:lnTo>
                  <a:moveTo>
                    <a:pt x="1045" y="5645"/>
                  </a:moveTo>
                  <a:lnTo>
                    <a:pt x="1045" y="5645"/>
                  </a:lnTo>
                  <a:lnTo>
                    <a:pt x="1045" y="5612"/>
                  </a:lnTo>
                  <a:moveTo>
                    <a:pt x="1045" y="0"/>
                  </a:moveTo>
                  <a:lnTo>
                    <a:pt x="1045" y="0"/>
                  </a:lnTo>
                  <a:lnTo>
                    <a:pt x="1045" y="31"/>
                  </a:lnTo>
                  <a:moveTo>
                    <a:pt x="1045" y="5645"/>
                  </a:moveTo>
                  <a:lnTo>
                    <a:pt x="1045" y="5645"/>
                  </a:lnTo>
                  <a:lnTo>
                    <a:pt x="1045" y="5612"/>
                  </a:lnTo>
                  <a:moveTo>
                    <a:pt x="1045" y="0"/>
                  </a:moveTo>
                  <a:lnTo>
                    <a:pt x="1045" y="0"/>
                  </a:lnTo>
                  <a:lnTo>
                    <a:pt x="1045" y="31"/>
                  </a:lnTo>
                  <a:moveTo>
                    <a:pt x="1045" y="5645"/>
                  </a:moveTo>
                  <a:lnTo>
                    <a:pt x="1045" y="5645"/>
                  </a:lnTo>
                  <a:lnTo>
                    <a:pt x="1045" y="5612"/>
                  </a:lnTo>
                  <a:moveTo>
                    <a:pt x="1045" y="0"/>
                  </a:moveTo>
                  <a:lnTo>
                    <a:pt x="1045" y="0"/>
                  </a:lnTo>
                  <a:lnTo>
                    <a:pt x="1045" y="31"/>
                  </a:lnTo>
                  <a:moveTo>
                    <a:pt x="1045" y="5645"/>
                  </a:moveTo>
                  <a:lnTo>
                    <a:pt x="1045" y="5645"/>
                  </a:lnTo>
                  <a:lnTo>
                    <a:pt x="1045" y="5612"/>
                  </a:lnTo>
                  <a:moveTo>
                    <a:pt x="1045" y="0"/>
                  </a:moveTo>
                  <a:lnTo>
                    <a:pt x="1045" y="0"/>
                  </a:lnTo>
                  <a:lnTo>
                    <a:pt x="1045" y="31"/>
                  </a:lnTo>
                  <a:moveTo>
                    <a:pt x="1045" y="5645"/>
                  </a:moveTo>
                  <a:lnTo>
                    <a:pt x="1045" y="5645"/>
                  </a:lnTo>
                  <a:lnTo>
                    <a:pt x="1045" y="5612"/>
                  </a:lnTo>
                  <a:moveTo>
                    <a:pt x="1045" y="0"/>
                  </a:moveTo>
                  <a:lnTo>
                    <a:pt x="1045" y="0"/>
                  </a:lnTo>
                  <a:lnTo>
                    <a:pt x="1045" y="31"/>
                  </a:lnTo>
                  <a:moveTo>
                    <a:pt x="1045" y="5645"/>
                  </a:moveTo>
                  <a:lnTo>
                    <a:pt x="1045" y="5645"/>
                  </a:lnTo>
                  <a:lnTo>
                    <a:pt x="1045" y="5579"/>
                  </a:lnTo>
                  <a:moveTo>
                    <a:pt x="1045" y="0"/>
                  </a:moveTo>
                  <a:lnTo>
                    <a:pt x="1045" y="0"/>
                  </a:lnTo>
                  <a:lnTo>
                    <a:pt x="1045" y="64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62" name="Rectangle 85"/>
            <p:cNvSpPr>
              <a:spLocks noChangeArrowheads="1"/>
            </p:cNvSpPr>
            <p:nvPr/>
          </p:nvSpPr>
          <p:spPr bwMode="auto">
            <a:xfrm>
              <a:off x="7652543" y="5749050"/>
              <a:ext cx="303910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1.4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63" name="Freeform 86"/>
            <p:cNvSpPr>
              <a:spLocks noEditPoints="1"/>
            </p:cNvSpPr>
            <p:nvPr/>
          </p:nvSpPr>
          <p:spPr bwMode="auto">
            <a:xfrm>
              <a:off x="2601118" y="5703012"/>
              <a:ext cx="5205413" cy="0"/>
            </a:xfrm>
            <a:custGeom>
              <a:avLst/>
              <a:gdLst>
                <a:gd name="T0" fmla="*/ 0 w 6524"/>
                <a:gd name="T1" fmla="*/ 0 w 6524"/>
                <a:gd name="T2" fmla="*/ 65 w 6524"/>
                <a:gd name="T3" fmla="*/ 6524 w 6524"/>
                <a:gd name="T4" fmla="*/ 6524 w 6524"/>
                <a:gd name="T5" fmla="*/ 6457 w 65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6524"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moveTo>
                    <a:pt x="6524" y="0"/>
                  </a:moveTo>
                  <a:lnTo>
                    <a:pt x="6524" y="0"/>
                  </a:lnTo>
                  <a:lnTo>
                    <a:pt x="6457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b="1"/>
            </a:p>
          </p:txBody>
        </p:sp>
        <p:sp>
          <p:nvSpPr>
            <p:cNvPr id="664" name="Rectangle 87"/>
            <p:cNvSpPr>
              <a:spLocks noChangeArrowheads="1"/>
            </p:cNvSpPr>
            <p:nvPr/>
          </p:nvSpPr>
          <p:spPr bwMode="auto">
            <a:xfrm>
              <a:off x="2387391" y="5490287"/>
              <a:ext cx="122064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0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65" name="Freeform 88"/>
            <p:cNvSpPr>
              <a:spLocks noEditPoints="1"/>
            </p:cNvSpPr>
            <p:nvPr/>
          </p:nvSpPr>
          <p:spPr bwMode="auto">
            <a:xfrm>
              <a:off x="2601118" y="4575887"/>
              <a:ext cx="5205413" cy="1014413"/>
            </a:xfrm>
            <a:custGeom>
              <a:avLst/>
              <a:gdLst>
                <a:gd name="T0" fmla="*/ 0 w 6524"/>
                <a:gd name="T1" fmla="*/ 1271 h 1271"/>
                <a:gd name="T2" fmla="*/ 0 w 6524"/>
                <a:gd name="T3" fmla="*/ 1271 h 1271"/>
                <a:gd name="T4" fmla="*/ 31 w 6524"/>
                <a:gd name="T5" fmla="*/ 1271 h 1271"/>
                <a:gd name="T6" fmla="*/ 6524 w 6524"/>
                <a:gd name="T7" fmla="*/ 1271 h 1271"/>
                <a:gd name="T8" fmla="*/ 6524 w 6524"/>
                <a:gd name="T9" fmla="*/ 1271 h 1271"/>
                <a:gd name="T10" fmla="*/ 6490 w 6524"/>
                <a:gd name="T11" fmla="*/ 1271 h 1271"/>
                <a:gd name="T12" fmla="*/ 0 w 6524"/>
                <a:gd name="T13" fmla="*/ 1129 h 1271"/>
                <a:gd name="T14" fmla="*/ 0 w 6524"/>
                <a:gd name="T15" fmla="*/ 1129 h 1271"/>
                <a:gd name="T16" fmla="*/ 31 w 6524"/>
                <a:gd name="T17" fmla="*/ 1129 h 1271"/>
                <a:gd name="T18" fmla="*/ 6524 w 6524"/>
                <a:gd name="T19" fmla="*/ 1129 h 1271"/>
                <a:gd name="T20" fmla="*/ 6524 w 6524"/>
                <a:gd name="T21" fmla="*/ 1129 h 1271"/>
                <a:gd name="T22" fmla="*/ 6490 w 6524"/>
                <a:gd name="T23" fmla="*/ 1129 h 1271"/>
                <a:gd name="T24" fmla="*/ 0 w 6524"/>
                <a:gd name="T25" fmla="*/ 989 h 1271"/>
                <a:gd name="T26" fmla="*/ 0 w 6524"/>
                <a:gd name="T27" fmla="*/ 989 h 1271"/>
                <a:gd name="T28" fmla="*/ 31 w 6524"/>
                <a:gd name="T29" fmla="*/ 989 h 1271"/>
                <a:gd name="T30" fmla="*/ 6524 w 6524"/>
                <a:gd name="T31" fmla="*/ 989 h 1271"/>
                <a:gd name="T32" fmla="*/ 6524 w 6524"/>
                <a:gd name="T33" fmla="*/ 989 h 1271"/>
                <a:gd name="T34" fmla="*/ 6490 w 6524"/>
                <a:gd name="T35" fmla="*/ 989 h 1271"/>
                <a:gd name="T36" fmla="*/ 0 w 6524"/>
                <a:gd name="T37" fmla="*/ 847 h 1271"/>
                <a:gd name="T38" fmla="*/ 0 w 6524"/>
                <a:gd name="T39" fmla="*/ 847 h 1271"/>
                <a:gd name="T40" fmla="*/ 31 w 6524"/>
                <a:gd name="T41" fmla="*/ 847 h 1271"/>
                <a:gd name="T42" fmla="*/ 6524 w 6524"/>
                <a:gd name="T43" fmla="*/ 847 h 1271"/>
                <a:gd name="T44" fmla="*/ 6524 w 6524"/>
                <a:gd name="T45" fmla="*/ 847 h 1271"/>
                <a:gd name="T46" fmla="*/ 6490 w 6524"/>
                <a:gd name="T47" fmla="*/ 847 h 1271"/>
                <a:gd name="T48" fmla="*/ 0 w 6524"/>
                <a:gd name="T49" fmla="*/ 705 h 1271"/>
                <a:gd name="T50" fmla="*/ 0 w 6524"/>
                <a:gd name="T51" fmla="*/ 705 h 1271"/>
                <a:gd name="T52" fmla="*/ 31 w 6524"/>
                <a:gd name="T53" fmla="*/ 705 h 1271"/>
                <a:gd name="T54" fmla="*/ 6524 w 6524"/>
                <a:gd name="T55" fmla="*/ 705 h 1271"/>
                <a:gd name="T56" fmla="*/ 6524 w 6524"/>
                <a:gd name="T57" fmla="*/ 705 h 1271"/>
                <a:gd name="T58" fmla="*/ 6490 w 6524"/>
                <a:gd name="T59" fmla="*/ 705 h 1271"/>
                <a:gd name="T60" fmla="*/ 0 w 6524"/>
                <a:gd name="T61" fmla="*/ 565 h 1271"/>
                <a:gd name="T62" fmla="*/ 0 w 6524"/>
                <a:gd name="T63" fmla="*/ 565 h 1271"/>
                <a:gd name="T64" fmla="*/ 31 w 6524"/>
                <a:gd name="T65" fmla="*/ 565 h 1271"/>
                <a:gd name="T66" fmla="*/ 6524 w 6524"/>
                <a:gd name="T67" fmla="*/ 565 h 1271"/>
                <a:gd name="T68" fmla="*/ 6524 w 6524"/>
                <a:gd name="T69" fmla="*/ 565 h 1271"/>
                <a:gd name="T70" fmla="*/ 6490 w 6524"/>
                <a:gd name="T71" fmla="*/ 565 h 1271"/>
                <a:gd name="T72" fmla="*/ 0 w 6524"/>
                <a:gd name="T73" fmla="*/ 423 h 1271"/>
                <a:gd name="T74" fmla="*/ 0 w 6524"/>
                <a:gd name="T75" fmla="*/ 423 h 1271"/>
                <a:gd name="T76" fmla="*/ 31 w 6524"/>
                <a:gd name="T77" fmla="*/ 423 h 1271"/>
                <a:gd name="T78" fmla="*/ 6524 w 6524"/>
                <a:gd name="T79" fmla="*/ 423 h 1271"/>
                <a:gd name="T80" fmla="*/ 6524 w 6524"/>
                <a:gd name="T81" fmla="*/ 423 h 1271"/>
                <a:gd name="T82" fmla="*/ 6490 w 6524"/>
                <a:gd name="T83" fmla="*/ 423 h 1271"/>
                <a:gd name="T84" fmla="*/ 0 w 6524"/>
                <a:gd name="T85" fmla="*/ 283 h 1271"/>
                <a:gd name="T86" fmla="*/ 0 w 6524"/>
                <a:gd name="T87" fmla="*/ 283 h 1271"/>
                <a:gd name="T88" fmla="*/ 31 w 6524"/>
                <a:gd name="T89" fmla="*/ 283 h 1271"/>
                <a:gd name="T90" fmla="*/ 6524 w 6524"/>
                <a:gd name="T91" fmla="*/ 283 h 1271"/>
                <a:gd name="T92" fmla="*/ 6524 w 6524"/>
                <a:gd name="T93" fmla="*/ 283 h 1271"/>
                <a:gd name="T94" fmla="*/ 6490 w 6524"/>
                <a:gd name="T95" fmla="*/ 283 h 1271"/>
                <a:gd name="T96" fmla="*/ 0 w 6524"/>
                <a:gd name="T97" fmla="*/ 142 h 1271"/>
                <a:gd name="T98" fmla="*/ 0 w 6524"/>
                <a:gd name="T99" fmla="*/ 142 h 1271"/>
                <a:gd name="T100" fmla="*/ 31 w 6524"/>
                <a:gd name="T101" fmla="*/ 142 h 1271"/>
                <a:gd name="T102" fmla="*/ 6524 w 6524"/>
                <a:gd name="T103" fmla="*/ 142 h 1271"/>
                <a:gd name="T104" fmla="*/ 6524 w 6524"/>
                <a:gd name="T105" fmla="*/ 142 h 1271"/>
                <a:gd name="T106" fmla="*/ 6490 w 6524"/>
                <a:gd name="T107" fmla="*/ 142 h 1271"/>
                <a:gd name="T108" fmla="*/ 0 w 6524"/>
                <a:gd name="T109" fmla="*/ 0 h 1271"/>
                <a:gd name="T110" fmla="*/ 0 w 6524"/>
                <a:gd name="T111" fmla="*/ 0 h 1271"/>
                <a:gd name="T112" fmla="*/ 65 w 6524"/>
                <a:gd name="T113" fmla="*/ 0 h 1271"/>
                <a:gd name="T114" fmla="*/ 6524 w 6524"/>
                <a:gd name="T115" fmla="*/ 0 h 1271"/>
                <a:gd name="T116" fmla="*/ 6524 w 6524"/>
                <a:gd name="T117" fmla="*/ 0 h 1271"/>
                <a:gd name="T118" fmla="*/ 6457 w 6524"/>
                <a:gd name="T119" fmla="*/ 0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4" h="1271">
                  <a:moveTo>
                    <a:pt x="0" y="1271"/>
                  </a:moveTo>
                  <a:lnTo>
                    <a:pt x="0" y="1271"/>
                  </a:lnTo>
                  <a:lnTo>
                    <a:pt x="31" y="1271"/>
                  </a:lnTo>
                  <a:moveTo>
                    <a:pt x="6524" y="1271"/>
                  </a:moveTo>
                  <a:lnTo>
                    <a:pt x="6524" y="1271"/>
                  </a:lnTo>
                  <a:lnTo>
                    <a:pt x="6490" y="1271"/>
                  </a:lnTo>
                  <a:moveTo>
                    <a:pt x="0" y="1129"/>
                  </a:moveTo>
                  <a:lnTo>
                    <a:pt x="0" y="1129"/>
                  </a:lnTo>
                  <a:lnTo>
                    <a:pt x="31" y="1129"/>
                  </a:lnTo>
                  <a:moveTo>
                    <a:pt x="6524" y="1129"/>
                  </a:moveTo>
                  <a:lnTo>
                    <a:pt x="6524" y="1129"/>
                  </a:lnTo>
                  <a:lnTo>
                    <a:pt x="6490" y="1129"/>
                  </a:lnTo>
                  <a:moveTo>
                    <a:pt x="0" y="989"/>
                  </a:moveTo>
                  <a:lnTo>
                    <a:pt x="0" y="989"/>
                  </a:lnTo>
                  <a:lnTo>
                    <a:pt x="31" y="989"/>
                  </a:lnTo>
                  <a:moveTo>
                    <a:pt x="6524" y="989"/>
                  </a:moveTo>
                  <a:lnTo>
                    <a:pt x="6524" y="989"/>
                  </a:lnTo>
                  <a:lnTo>
                    <a:pt x="6490" y="989"/>
                  </a:lnTo>
                  <a:moveTo>
                    <a:pt x="0" y="847"/>
                  </a:moveTo>
                  <a:lnTo>
                    <a:pt x="0" y="847"/>
                  </a:lnTo>
                  <a:lnTo>
                    <a:pt x="31" y="847"/>
                  </a:lnTo>
                  <a:moveTo>
                    <a:pt x="6524" y="847"/>
                  </a:moveTo>
                  <a:lnTo>
                    <a:pt x="6524" y="847"/>
                  </a:lnTo>
                  <a:lnTo>
                    <a:pt x="6490" y="847"/>
                  </a:lnTo>
                  <a:moveTo>
                    <a:pt x="0" y="705"/>
                  </a:moveTo>
                  <a:lnTo>
                    <a:pt x="0" y="705"/>
                  </a:lnTo>
                  <a:lnTo>
                    <a:pt x="31" y="705"/>
                  </a:lnTo>
                  <a:moveTo>
                    <a:pt x="6524" y="705"/>
                  </a:moveTo>
                  <a:lnTo>
                    <a:pt x="6524" y="705"/>
                  </a:lnTo>
                  <a:lnTo>
                    <a:pt x="6490" y="705"/>
                  </a:lnTo>
                  <a:moveTo>
                    <a:pt x="0" y="565"/>
                  </a:moveTo>
                  <a:lnTo>
                    <a:pt x="0" y="565"/>
                  </a:lnTo>
                  <a:lnTo>
                    <a:pt x="31" y="565"/>
                  </a:lnTo>
                  <a:moveTo>
                    <a:pt x="6524" y="565"/>
                  </a:moveTo>
                  <a:lnTo>
                    <a:pt x="6524" y="565"/>
                  </a:lnTo>
                  <a:lnTo>
                    <a:pt x="6490" y="565"/>
                  </a:lnTo>
                  <a:moveTo>
                    <a:pt x="0" y="423"/>
                  </a:moveTo>
                  <a:lnTo>
                    <a:pt x="0" y="423"/>
                  </a:lnTo>
                  <a:lnTo>
                    <a:pt x="31" y="423"/>
                  </a:lnTo>
                  <a:moveTo>
                    <a:pt x="6524" y="423"/>
                  </a:moveTo>
                  <a:lnTo>
                    <a:pt x="6524" y="423"/>
                  </a:lnTo>
                  <a:lnTo>
                    <a:pt x="6490" y="423"/>
                  </a:lnTo>
                  <a:moveTo>
                    <a:pt x="0" y="283"/>
                  </a:moveTo>
                  <a:lnTo>
                    <a:pt x="0" y="283"/>
                  </a:lnTo>
                  <a:lnTo>
                    <a:pt x="31" y="283"/>
                  </a:lnTo>
                  <a:moveTo>
                    <a:pt x="6524" y="283"/>
                  </a:moveTo>
                  <a:lnTo>
                    <a:pt x="6524" y="283"/>
                  </a:lnTo>
                  <a:lnTo>
                    <a:pt x="6490" y="283"/>
                  </a:lnTo>
                  <a:moveTo>
                    <a:pt x="0" y="142"/>
                  </a:moveTo>
                  <a:lnTo>
                    <a:pt x="0" y="142"/>
                  </a:lnTo>
                  <a:lnTo>
                    <a:pt x="31" y="142"/>
                  </a:lnTo>
                  <a:moveTo>
                    <a:pt x="6524" y="142"/>
                  </a:moveTo>
                  <a:lnTo>
                    <a:pt x="6524" y="142"/>
                  </a:lnTo>
                  <a:lnTo>
                    <a:pt x="6490" y="14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moveTo>
                    <a:pt x="6524" y="0"/>
                  </a:moveTo>
                  <a:lnTo>
                    <a:pt x="6524" y="0"/>
                  </a:lnTo>
                  <a:lnTo>
                    <a:pt x="6457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66" name="Rectangle 89"/>
            <p:cNvSpPr>
              <a:spLocks noChangeArrowheads="1"/>
            </p:cNvSpPr>
            <p:nvPr/>
          </p:nvSpPr>
          <p:spPr bwMode="auto">
            <a:xfrm>
              <a:off x="2368551" y="4459999"/>
              <a:ext cx="122064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5</a:t>
              </a:r>
              <a:endPara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67" name="Freeform 90"/>
            <p:cNvSpPr>
              <a:spLocks noEditPoints="1"/>
            </p:cNvSpPr>
            <p:nvPr/>
          </p:nvSpPr>
          <p:spPr bwMode="auto">
            <a:xfrm>
              <a:off x="2601118" y="3448762"/>
              <a:ext cx="5205413" cy="1014413"/>
            </a:xfrm>
            <a:custGeom>
              <a:avLst/>
              <a:gdLst>
                <a:gd name="T0" fmla="*/ 0 w 6524"/>
                <a:gd name="T1" fmla="*/ 1271 h 1271"/>
                <a:gd name="T2" fmla="*/ 0 w 6524"/>
                <a:gd name="T3" fmla="*/ 1271 h 1271"/>
                <a:gd name="T4" fmla="*/ 31 w 6524"/>
                <a:gd name="T5" fmla="*/ 1271 h 1271"/>
                <a:gd name="T6" fmla="*/ 6524 w 6524"/>
                <a:gd name="T7" fmla="*/ 1271 h 1271"/>
                <a:gd name="T8" fmla="*/ 6524 w 6524"/>
                <a:gd name="T9" fmla="*/ 1271 h 1271"/>
                <a:gd name="T10" fmla="*/ 6490 w 6524"/>
                <a:gd name="T11" fmla="*/ 1271 h 1271"/>
                <a:gd name="T12" fmla="*/ 0 w 6524"/>
                <a:gd name="T13" fmla="*/ 1129 h 1271"/>
                <a:gd name="T14" fmla="*/ 0 w 6524"/>
                <a:gd name="T15" fmla="*/ 1129 h 1271"/>
                <a:gd name="T16" fmla="*/ 31 w 6524"/>
                <a:gd name="T17" fmla="*/ 1129 h 1271"/>
                <a:gd name="T18" fmla="*/ 6524 w 6524"/>
                <a:gd name="T19" fmla="*/ 1129 h 1271"/>
                <a:gd name="T20" fmla="*/ 6524 w 6524"/>
                <a:gd name="T21" fmla="*/ 1129 h 1271"/>
                <a:gd name="T22" fmla="*/ 6490 w 6524"/>
                <a:gd name="T23" fmla="*/ 1129 h 1271"/>
                <a:gd name="T24" fmla="*/ 0 w 6524"/>
                <a:gd name="T25" fmla="*/ 987 h 1271"/>
                <a:gd name="T26" fmla="*/ 0 w 6524"/>
                <a:gd name="T27" fmla="*/ 987 h 1271"/>
                <a:gd name="T28" fmla="*/ 31 w 6524"/>
                <a:gd name="T29" fmla="*/ 987 h 1271"/>
                <a:gd name="T30" fmla="*/ 6524 w 6524"/>
                <a:gd name="T31" fmla="*/ 987 h 1271"/>
                <a:gd name="T32" fmla="*/ 6524 w 6524"/>
                <a:gd name="T33" fmla="*/ 987 h 1271"/>
                <a:gd name="T34" fmla="*/ 6490 w 6524"/>
                <a:gd name="T35" fmla="*/ 987 h 1271"/>
                <a:gd name="T36" fmla="*/ 0 w 6524"/>
                <a:gd name="T37" fmla="*/ 847 h 1271"/>
                <a:gd name="T38" fmla="*/ 0 w 6524"/>
                <a:gd name="T39" fmla="*/ 847 h 1271"/>
                <a:gd name="T40" fmla="*/ 31 w 6524"/>
                <a:gd name="T41" fmla="*/ 847 h 1271"/>
                <a:gd name="T42" fmla="*/ 6524 w 6524"/>
                <a:gd name="T43" fmla="*/ 847 h 1271"/>
                <a:gd name="T44" fmla="*/ 6524 w 6524"/>
                <a:gd name="T45" fmla="*/ 847 h 1271"/>
                <a:gd name="T46" fmla="*/ 6490 w 6524"/>
                <a:gd name="T47" fmla="*/ 847 h 1271"/>
                <a:gd name="T48" fmla="*/ 0 w 6524"/>
                <a:gd name="T49" fmla="*/ 705 h 1271"/>
                <a:gd name="T50" fmla="*/ 0 w 6524"/>
                <a:gd name="T51" fmla="*/ 705 h 1271"/>
                <a:gd name="T52" fmla="*/ 31 w 6524"/>
                <a:gd name="T53" fmla="*/ 705 h 1271"/>
                <a:gd name="T54" fmla="*/ 6524 w 6524"/>
                <a:gd name="T55" fmla="*/ 705 h 1271"/>
                <a:gd name="T56" fmla="*/ 6524 w 6524"/>
                <a:gd name="T57" fmla="*/ 705 h 1271"/>
                <a:gd name="T58" fmla="*/ 6490 w 6524"/>
                <a:gd name="T59" fmla="*/ 705 h 1271"/>
                <a:gd name="T60" fmla="*/ 0 w 6524"/>
                <a:gd name="T61" fmla="*/ 565 h 1271"/>
                <a:gd name="T62" fmla="*/ 0 w 6524"/>
                <a:gd name="T63" fmla="*/ 565 h 1271"/>
                <a:gd name="T64" fmla="*/ 31 w 6524"/>
                <a:gd name="T65" fmla="*/ 565 h 1271"/>
                <a:gd name="T66" fmla="*/ 6524 w 6524"/>
                <a:gd name="T67" fmla="*/ 565 h 1271"/>
                <a:gd name="T68" fmla="*/ 6524 w 6524"/>
                <a:gd name="T69" fmla="*/ 565 h 1271"/>
                <a:gd name="T70" fmla="*/ 6490 w 6524"/>
                <a:gd name="T71" fmla="*/ 565 h 1271"/>
                <a:gd name="T72" fmla="*/ 0 w 6524"/>
                <a:gd name="T73" fmla="*/ 423 h 1271"/>
                <a:gd name="T74" fmla="*/ 0 w 6524"/>
                <a:gd name="T75" fmla="*/ 423 h 1271"/>
                <a:gd name="T76" fmla="*/ 31 w 6524"/>
                <a:gd name="T77" fmla="*/ 423 h 1271"/>
                <a:gd name="T78" fmla="*/ 6524 w 6524"/>
                <a:gd name="T79" fmla="*/ 423 h 1271"/>
                <a:gd name="T80" fmla="*/ 6524 w 6524"/>
                <a:gd name="T81" fmla="*/ 423 h 1271"/>
                <a:gd name="T82" fmla="*/ 6490 w 6524"/>
                <a:gd name="T83" fmla="*/ 423 h 1271"/>
                <a:gd name="T84" fmla="*/ 0 w 6524"/>
                <a:gd name="T85" fmla="*/ 282 h 1271"/>
                <a:gd name="T86" fmla="*/ 0 w 6524"/>
                <a:gd name="T87" fmla="*/ 282 h 1271"/>
                <a:gd name="T88" fmla="*/ 31 w 6524"/>
                <a:gd name="T89" fmla="*/ 282 h 1271"/>
                <a:gd name="T90" fmla="*/ 6524 w 6524"/>
                <a:gd name="T91" fmla="*/ 282 h 1271"/>
                <a:gd name="T92" fmla="*/ 6524 w 6524"/>
                <a:gd name="T93" fmla="*/ 282 h 1271"/>
                <a:gd name="T94" fmla="*/ 6490 w 6524"/>
                <a:gd name="T95" fmla="*/ 282 h 1271"/>
                <a:gd name="T96" fmla="*/ 0 w 6524"/>
                <a:gd name="T97" fmla="*/ 142 h 1271"/>
                <a:gd name="T98" fmla="*/ 0 w 6524"/>
                <a:gd name="T99" fmla="*/ 142 h 1271"/>
                <a:gd name="T100" fmla="*/ 31 w 6524"/>
                <a:gd name="T101" fmla="*/ 142 h 1271"/>
                <a:gd name="T102" fmla="*/ 6524 w 6524"/>
                <a:gd name="T103" fmla="*/ 142 h 1271"/>
                <a:gd name="T104" fmla="*/ 6524 w 6524"/>
                <a:gd name="T105" fmla="*/ 142 h 1271"/>
                <a:gd name="T106" fmla="*/ 6490 w 6524"/>
                <a:gd name="T107" fmla="*/ 142 h 1271"/>
                <a:gd name="T108" fmla="*/ 0 w 6524"/>
                <a:gd name="T109" fmla="*/ 0 h 1271"/>
                <a:gd name="T110" fmla="*/ 0 w 6524"/>
                <a:gd name="T111" fmla="*/ 0 h 1271"/>
                <a:gd name="T112" fmla="*/ 65 w 6524"/>
                <a:gd name="T113" fmla="*/ 0 h 1271"/>
                <a:gd name="T114" fmla="*/ 6524 w 6524"/>
                <a:gd name="T115" fmla="*/ 0 h 1271"/>
                <a:gd name="T116" fmla="*/ 6524 w 6524"/>
                <a:gd name="T117" fmla="*/ 0 h 1271"/>
                <a:gd name="T118" fmla="*/ 6457 w 6524"/>
                <a:gd name="T119" fmla="*/ 0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4" h="1271">
                  <a:moveTo>
                    <a:pt x="0" y="1271"/>
                  </a:moveTo>
                  <a:lnTo>
                    <a:pt x="0" y="1271"/>
                  </a:lnTo>
                  <a:lnTo>
                    <a:pt x="31" y="1271"/>
                  </a:lnTo>
                  <a:moveTo>
                    <a:pt x="6524" y="1271"/>
                  </a:moveTo>
                  <a:lnTo>
                    <a:pt x="6524" y="1271"/>
                  </a:lnTo>
                  <a:lnTo>
                    <a:pt x="6490" y="1271"/>
                  </a:lnTo>
                  <a:moveTo>
                    <a:pt x="0" y="1129"/>
                  </a:moveTo>
                  <a:lnTo>
                    <a:pt x="0" y="1129"/>
                  </a:lnTo>
                  <a:lnTo>
                    <a:pt x="31" y="1129"/>
                  </a:lnTo>
                  <a:moveTo>
                    <a:pt x="6524" y="1129"/>
                  </a:moveTo>
                  <a:lnTo>
                    <a:pt x="6524" y="1129"/>
                  </a:lnTo>
                  <a:lnTo>
                    <a:pt x="6490" y="1129"/>
                  </a:lnTo>
                  <a:moveTo>
                    <a:pt x="0" y="987"/>
                  </a:moveTo>
                  <a:lnTo>
                    <a:pt x="0" y="987"/>
                  </a:lnTo>
                  <a:lnTo>
                    <a:pt x="31" y="987"/>
                  </a:lnTo>
                  <a:moveTo>
                    <a:pt x="6524" y="987"/>
                  </a:moveTo>
                  <a:lnTo>
                    <a:pt x="6524" y="987"/>
                  </a:lnTo>
                  <a:lnTo>
                    <a:pt x="6490" y="987"/>
                  </a:lnTo>
                  <a:moveTo>
                    <a:pt x="0" y="847"/>
                  </a:moveTo>
                  <a:lnTo>
                    <a:pt x="0" y="847"/>
                  </a:lnTo>
                  <a:lnTo>
                    <a:pt x="31" y="847"/>
                  </a:lnTo>
                  <a:moveTo>
                    <a:pt x="6524" y="847"/>
                  </a:moveTo>
                  <a:lnTo>
                    <a:pt x="6524" y="847"/>
                  </a:lnTo>
                  <a:lnTo>
                    <a:pt x="6490" y="847"/>
                  </a:lnTo>
                  <a:moveTo>
                    <a:pt x="0" y="705"/>
                  </a:moveTo>
                  <a:lnTo>
                    <a:pt x="0" y="705"/>
                  </a:lnTo>
                  <a:lnTo>
                    <a:pt x="31" y="705"/>
                  </a:lnTo>
                  <a:moveTo>
                    <a:pt x="6524" y="705"/>
                  </a:moveTo>
                  <a:lnTo>
                    <a:pt x="6524" y="705"/>
                  </a:lnTo>
                  <a:lnTo>
                    <a:pt x="6490" y="705"/>
                  </a:lnTo>
                  <a:moveTo>
                    <a:pt x="0" y="565"/>
                  </a:moveTo>
                  <a:lnTo>
                    <a:pt x="0" y="565"/>
                  </a:lnTo>
                  <a:lnTo>
                    <a:pt x="31" y="565"/>
                  </a:lnTo>
                  <a:moveTo>
                    <a:pt x="6524" y="565"/>
                  </a:moveTo>
                  <a:lnTo>
                    <a:pt x="6524" y="565"/>
                  </a:lnTo>
                  <a:lnTo>
                    <a:pt x="6490" y="565"/>
                  </a:lnTo>
                  <a:moveTo>
                    <a:pt x="0" y="423"/>
                  </a:moveTo>
                  <a:lnTo>
                    <a:pt x="0" y="423"/>
                  </a:lnTo>
                  <a:lnTo>
                    <a:pt x="31" y="423"/>
                  </a:lnTo>
                  <a:moveTo>
                    <a:pt x="6524" y="423"/>
                  </a:moveTo>
                  <a:lnTo>
                    <a:pt x="6524" y="423"/>
                  </a:lnTo>
                  <a:lnTo>
                    <a:pt x="6490" y="423"/>
                  </a:lnTo>
                  <a:moveTo>
                    <a:pt x="0" y="282"/>
                  </a:moveTo>
                  <a:lnTo>
                    <a:pt x="0" y="282"/>
                  </a:lnTo>
                  <a:lnTo>
                    <a:pt x="31" y="282"/>
                  </a:lnTo>
                  <a:moveTo>
                    <a:pt x="6524" y="282"/>
                  </a:moveTo>
                  <a:lnTo>
                    <a:pt x="6524" y="282"/>
                  </a:lnTo>
                  <a:lnTo>
                    <a:pt x="6490" y="282"/>
                  </a:lnTo>
                  <a:moveTo>
                    <a:pt x="0" y="142"/>
                  </a:moveTo>
                  <a:lnTo>
                    <a:pt x="0" y="142"/>
                  </a:lnTo>
                  <a:lnTo>
                    <a:pt x="31" y="142"/>
                  </a:lnTo>
                  <a:moveTo>
                    <a:pt x="6524" y="142"/>
                  </a:moveTo>
                  <a:lnTo>
                    <a:pt x="6524" y="142"/>
                  </a:lnTo>
                  <a:lnTo>
                    <a:pt x="6490" y="14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moveTo>
                    <a:pt x="6524" y="0"/>
                  </a:moveTo>
                  <a:lnTo>
                    <a:pt x="6524" y="0"/>
                  </a:lnTo>
                  <a:lnTo>
                    <a:pt x="6457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68" name="Rectangle 91"/>
            <p:cNvSpPr>
              <a:spLocks noChangeArrowheads="1"/>
            </p:cNvSpPr>
            <p:nvPr/>
          </p:nvSpPr>
          <p:spPr bwMode="auto">
            <a:xfrm>
              <a:off x="2244726" y="3332876"/>
              <a:ext cx="244124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10</a:t>
              </a:r>
              <a:endPara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69" name="Freeform 92"/>
            <p:cNvSpPr>
              <a:spLocks noEditPoints="1"/>
            </p:cNvSpPr>
            <p:nvPr/>
          </p:nvSpPr>
          <p:spPr bwMode="auto">
            <a:xfrm>
              <a:off x="2601118" y="2321637"/>
              <a:ext cx="5205413" cy="1012825"/>
            </a:xfrm>
            <a:custGeom>
              <a:avLst/>
              <a:gdLst>
                <a:gd name="T0" fmla="*/ 0 w 6524"/>
                <a:gd name="T1" fmla="*/ 1269 h 1269"/>
                <a:gd name="T2" fmla="*/ 0 w 6524"/>
                <a:gd name="T3" fmla="*/ 1269 h 1269"/>
                <a:gd name="T4" fmla="*/ 31 w 6524"/>
                <a:gd name="T5" fmla="*/ 1269 h 1269"/>
                <a:gd name="T6" fmla="*/ 6524 w 6524"/>
                <a:gd name="T7" fmla="*/ 1269 h 1269"/>
                <a:gd name="T8" fmla="*/ 6524 w 6524"/>
                <a:gd name="T9" fmla="*/ 1269 h 1269"/>
                <a:gd name="T10" fmla="*/ 6490 w 6524"/>
                <a:gd name="T11" fmla="*/ 1269 h 1269"/>
                <a:gd name="T12" fmla="*/ 0 w 6524"/>
                <a:gd name="T13" fmla="*/ 1129 h 1269"/>
                <a:gd name="T14" fmla="*/ 0 w 6524"/>
                <a:gd name="T15" fmla="*/ 1129 h 1269"/>
                <a:gd name="T16" fmla="*/ 31 w 6524"/>
                <a:gd name="T17" fmla="*/ 1129 h 1269"/>
                <a:gd name="T18" fmla="*/ 6524 w 6524"/>
                <a:gd name="T19" fmla="*/ 1129 h 1269"/>
                <a:gd name="T20" fmla="*/ 6524 w 6524"/>
                <a:gd name="T21" fmla="*/ 1129 h 1269"/>
                <a:gd name="T22" fmla="*/ 6490 w 6524"/>
                <a:gd name="T23" fmla="*/ 1129 h 1269"/>
                <a:gd name="T24" fmla="*/ 0 w 6524"/>
                <a:gd name="T25" fmla="*/ 987 h 1269"/>
                <a:gd name="T26" fmla="*/ 0 w 6524"/>
                <a:gd name="T27" fmla="*/ 987 h 1269"/>
                <a:gd name="T28" fmla="*/ 31 w 6524"/>
                <a:gd name="T29" fmla="*/ 987 h 1269"/>
                <a:gd name="T30" fmla="*/ 6524 w 6524"/>
                <a:gd name="T31" fmla="*/ 987 h 1269"/>
                <a:gd name="T32" fmla="*/ 6524 w 6524"/>
                <a:gd name="T33" fmla="*/ 987 h 1269"/>
                <a:gd name="T34" fmla="*/ 6490 w 6524"/>
                <a:gd name="T35" fmla="*/ 987 h 1269"/>
                <a:gd name="T36" fmla="*/ 0 w 6524"/>
                <a:gd name="T37" fmla="*/ 847 h 1269"/>
                <a:gd name="T38" fmla="*/ 0 w 6524"/>
                <a:gd name="T39" fmla="*/ 847 h 1269"/>
                <a:gd name="T40" fmla="*/ 31 w 6524"/>
                <a:gd name="T41" fmla="*/ 847 h 1269"/>
                <a:gd name="T42" fmla="*/ 6524 w 6524"/>
                <a:gd name="T43" fmla="*/ 847 h 1269"/>
                <a:gd name="T44" fmla="*/ 6524 w 6524"/>
                <a:gd name="T45" fmla="*/ 847 h 1269"/>
                <a:gd name="T46" fmla="*/ 6490 w 6524"/>
                <a:gd name="T47" fmla="*/ 847 h 1269"/>
                <a:gd name="T48" fmla="*/ 0 w 6524"/>
                <a:gd name="T49" fmla="*/ 705 h 1269"/>
                <a:gd name="T50" fmla="*/ 0 w 6524"/>
                <a:gd name="T51" fmla="*/ 705 h 1269"/>
                <a:gd name="T52" fmla="*/ 31 w 6524"/>
                <a:gd name="T53" fmla="*/ 705 h 1269"/>
                <a:gd name="T54" fmla="*/ 6524 w 6524"/>
                <a:gd name="T55" fmla="*/ 705 h 1269"/>
                <a:gd name="T56" fmla="*/ 6524 w 6524"/>
                <a:gd name="T57" fmla="*/ 705 h 1269"/>
                <a:gd name="T58" fmla="*/ 6490 w 6524"/>
                <a:gd name="T59" fmla="*/ 705 h 1269"/>
                <a:gd name="T60" fmla="*/ 0 w 6524"/>
                <a:gd name="T61" fmla="*/ 564 h 1269"/>
                <a:gd name="T62" fmla="*/ 0 w 6524"/>
                <a:gd name="T63" fmla="*/ 564 h 1269"/>
                <a:gd name="T64" fmla="*/ 31 w 6524"/>
                <a:gd name="T65" fmla="*/ 564 h 1269"/>
                <a:gd name="T66" fmla="*/ 6524 w 6524"/>
                <a:gd name="T67" fmla="*/ 564 h 1269"/>
                <a:gd name="T68" fmla="*/ 6524 w 6524"/>
                <a:gd name="T69" fmla="*/ 564 h 1269"/>
                <a:gd name="T70" fmla="*/ 6490 w 6524"/>
                <a:gd name="T71" fmla="*/ 564 h 1269"/>
                <a:gd name="T72" fmla="*/ 0 w 6524"/>
                <a:gd name="T73" fmla="*/ 423 h 1269"/>
                <a:gd name="T74" fmla="*/ 0 w 6524"/>
                <a:gd name="T75" fmla="*/ 423 h 1269"/>
                <a:gd name="T76" fmla="*/ 31 w 6524"/>
                <a:gd name="T77" fmla="*/ 423 h 1269"/>
                <a:gd name="T78" fmla="*/ 6524 w 6524"/>
                <a:gd name="T79" fmla="*/ 423 h 1269"/>
                <a:gd name="T80" fmla="*/ 6524 w 6524"/>
                <a:gd name="T81" fmla="*/ 423 h 1269"/>
                <a:gd name="T82" fmla="*/ 6490 w 6524"/>
                <a:gd name="T83" fmla="*/ 423 h 1269"/>
                <a:gd name="T84" fmla="*/ 0 w 6524"/>
                <a:gd name="T85" fmla="*/ 282 h 1269"/>
                <a:gd name="T86" fmla="*/ 0 w 6524"/>
                <a:gd name="T87" fmla="*/ 282 h 1269"/>
                <a:gd name="T88" fmla="*/ 31 w 6524"/>
                <a:gd name="T89" fmla="*/ 282 h 1269"/>
                <a:gd name="T90" fmla="*/ 6524 w 6524"/>
                <a:gd name="T91" fmla="*/ 282 h 1269"/>
                <a:gd name="T92" fmla="*/ 6524 w 6524"/>
                <a:gd name="T93" fmla="*/ 282 h 1269"/>
                <a:gd name="T94" fmla="*/ 6490 w 6524"/>
                <a:gd name="T95" fmla="*/ 282 h 1269"/>
                <a:gd name="T96" fmla="*/ 0 w 6524"/>
                <a:gd name="T97" fmla="*/ 140 h 1269"/>
                <a:gd name="T98" fmla="*/ 0 w 6524"/>
                <a:gd name="T99" fmla="*/ 140 h 1269"/>
                <a:gd name="T100" fmla="*/ 31 w 6524"/>
                <a:gd name="T101" fmla="*/ 140 h 1269"/>
                <a:gd name="T102" fmla="*/ 6524 w 6524"/>
                <a:gd name="T103" fmla="*/ 140 h 1269"/>
                <a:gd name="T104" fmla="*/ 6524 w 6524"/>
                <a:gd name="T105" fmla="*/ 140 h 1269"/>
                <a:gd name="T106" fmla="*/ 6490 w 6524"/>
                <a:gd name="T107" fmla="*/ 140 h 1269"/>
                <a:gd name="T108" fmla="*/ 0 w 6524"/>
                <a:gd name="T109" fmla="*/ 0 h 1269"/>
                <a:gd name="T110" fmla="*/ 0 w 6524"/>
                <a:gd name="T111" fmla="*/ 0 h 1269"/>
                <a:gd name="T112" fmla="*/ 65 w 6524"/>
                <a:gd name="T113" fmla="*/ 0 h 1269"/>
                <a:gd name="T114" fmla="*/ 6524 w 6524"/>
                <a:gd name="T115" fmla="*/ 0 h 1269"/>
                <a:gd name="T116" fmla="*/ 6524 w 6524"/>
                <a:gd name="T117" fmla="*/ 0 h 1269"/>
                <a:gd name="T118" fmla="*/ 6457 w 6524"/>
                <a:gd name="T119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4" h="1269">
                  <a:moveTo>
                    <a:pt x="0" y="1269"/>
                  </a:moveTo>
                  <a:lnTo>
                    <a:pt x="0" y="1269"/>
                  </a:lnTo>
                  <a:lnTo>
                    <a:pt x="31" y="1269"/>
                  </a:lnTo>
                  <a:moveTo>
                    <a:pt x="6524" y="1269"/>
                  </a:moveTo>
                  <a:lnTo>
                    <a:pt x="6524" y="1269"/>
                  </a:lnTo>
                  <a:lnTo>
                    <a:pt x="6490" y="1269"/>
                  </a:lnTo>
                  <a:moveTo>
                    <a:pt x="0" y="1129"/>
                  </a:moveTo>
                  <a:lnTo>
                    <a:pt x="0" y="1129"/>
                  </a:lnTo>
                  <a:lnTo>
                    <a:pt x="31" y="1129"/>
                  </a:lnTo>
                  <a:moveTo>
                    <a:pt x="6524" y="1129"/>
                  </a:moveTo>
                  <a:lnTo>
                    <a:pt x="6524" y="1129"/>
                  </a:lnTo>
                  <a:lnTo>
                    <a:pt x="6490" y="1129"/>
                  </a:lnTo>
                  <a:moveTo>
                    <a:pt x="0" y="987"/>
                  </a:moveTo>
                  <a:lnTo>
                    <a:pt x="0" y="987"/>
                  </a:lnTo>
                  <a:lnTo>
                    <a:pt x="31" y="987"/>
                  </a:lnTo>
                  <a:moveTo>
                    <a:pt x="6524" y="987"/>
                  </a:moveTo>
                  <a:lnTo>
                    <a:pt x="6524" y="987"/>
                  </a:lnTo>
                  <a:lnTo>
                    <a:pt x="6490" y="987"/>
                  </a:lnTo>
                  <a:moveTo>
                    <a:pt x="0" y="847"/>
                  </a:moveTo>
                  <a:lnTo>
                    <a:pt x="0" y="847"/>
                  </a:lnTo>
                  <a:lnTo>
                    <a:pt x="31" y="847"/>
                  </a:lnTo>
                  <a:moveTo>
                    <a:pt x="6524" y="847"/>
                  </a:moveTo>
                  <a:lnTo>
                    <a:pt x="6524" y="847"/>
                  </a:lnTo>
                  <a:lnTo>
                    <a:pt x="6490" y="847"/>
                  </a:lnTo>
                  <a:moveTo>
                    <a:pt x="0" y="705"/>
                  </a:moveTo>
                  <a:lnTo>
                    <a:pt x="0" y="705"/>
                  </a:lnTo>
                  <a:lnTo>
                    <a:pt x="31" y="705"/>
                  </a:lnTo>
                  <a:moveTo>
                    <a:pt x="6524" y="705"/>
                  </a:moveTo>
                  <a:lnTo>
                    <a:pt x="6524" y="705"/>
                  </a:lnTo>
                  <a:lnTo>
                    <a:pt x="6490" y="705"/>
                  </a:lnTo>
                  <a:moveTo>
                    <a:pt x="0" y="564"/>
                  </a:moveTo>
                  <a:lnTo>
                    <a:pt x="0" y="564"/>
                  </a:lnTo>
                  <a:lnTo>
                    <a:pt x="31" y="564"/>
                  </a:lnTo>
                  <a:moveTo>
                    <a:pt x="6524" y="564"/>
                  </a:moveTo>
                  <a:lnTo>
                    <a:pt x="6524" y="564"/>
                  </a:lnTo>
                  <a:lnTo>
                    <a:pt x="6490" y="564"/>
                  </a:lnTo>
                  <a:moveTo>
                    <a:pt x="0" y="423"/>
                  </a:moveTo>
                  <a:lnTo>
                    <a:pt x="0" y="423"/>
                  </a:lnTo>
                  <a:lnTo>
                    <a:pt x="31" y="423"/>
                  </a:lnTo>
                  <a:moveTo>
                    <a:pt x="6524" y="423"/>
                  </a:moveTo>
                  <a:lnTo>
                    <a:pt x="6524" y="423"/>
                  </a:lnTo>
                  <a:lnTo>
                    <a:pt x="6490" y="423"/>
                  </a:lnTo>
                  <a:moveTo>
                    <a:pt x="0" y="282"/>
                  </a:moveTo>
                  <a:lnTo>
                    <a:pt x="0" y="282"/>
                  </a:lnTo>
                  <a:lnTo>
                    <a:pt x="31" y="282"/>
                  </a:lnTo>
                  <a:moveTo>
                    <a:pt x="6524" y="282"/>
                  </a:moveTo>
                  <a:lnTo>
                    <a:pt x="6524" y="282"/>
                  </a:lnTo>
                  <a:lnTo>
                    <a:pt x="6490" y="282"/>
                  </a:lnTo>
                  <a:moveTo>
                    <a:pt x="0" y="140"/>
                  </a:moveTo>
                  <a:lnTo>
                    <a:pt x="0" y="140"/>
                  </a:lnTo>
                  <a:lnTo>
                    <a:pt x="31" y="140"/>
                  </a:lnTo>
                  <a:moveTo>
                    <a:pt x="6524" y="140"/>
                  </a:moveTo>
                  <a:lnTo>
                    <a:pt x="6524" y="140"/>
                  </a:lnTo>
                  <a:lnTo>
                    <a:pt x="6490" y="14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moveTo>
                    <a:pt x="6524" y="0"/>
                  </a:moveTo>
                  <a:lnTo>
                    <a:pt x="6524" y="0"/>
                  </a:lnTo>
                  <a:lnTo>
                    <a:pt x="6457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70" name="Rectangle 93"/>
            <p:cNvSpPr>
              <a:spLocks noChangeArrowheads="1"/>
            </p:cNvSpPr>
            <p:nvPr/>
          </p:nvSpPr>
          <p:spPr bwMode="auto">
            <a:xfrm>
              <a:off x="2244726" y="2205748"/>
              <a:ext cx="244124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15</a:t>
              </a:r>
              <a:endPara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71" name="Freeform 94"/>
            <p:cNvSpPr>
              <a:spLocks noEditPoints="1"/>
            </p:cNvSpPr>
            <p:nvPr/>
          </p:nvSpPr>
          <p:spPr bwMode="auto">
            <a:xfrm>
              <a:off x="2601118" y="1194512"/>
              <a:ext cx="5205413" cy="1012825"/>
            </a:xfrm>
            <a:custGeom>
              <a:avLst/>
              <a:gdLst>
                <a:gd name="T0" fmla="*/ 0 w 6524"/>
                <a:gd name="T1" fmla="*/ 1269 h 1269"/>
                <a:gd name="T2" fmla="*/ 0 w 6524"/>
                <a:gd name="T3" fmla="*/ 1269 h 1269"/>
                <a:gd name="T4" fmla="*/ 31 w 6524"/>
                <a:gd name="T5" fmla="*/ 1269 h 1269"/>
                <a:gd name="T6" fmla="*/ 6524 w 6524"/>
                <a:gd name="T7" fmla="*/ 1269 h 1269"/>
                <a:gd name="T8" fmla="*/ 6524 w 6524"/>
                <a:gd name="T9" fmla="*/ 1269 h 1269"/>
                <a:gd name="T10" fmla="*/ 6490 w 6524"/>
                <a:gd name="T11" fmla="*/ 1269 h 1269"/>
                <a:gd name="T12" fmla="*/ 0 w 6524"/>
                <a:gd name="T13" fmla="*/ 1129 h 1269"/>
                <a:gd name="T14" fmla="*/ 0 w 6524"/>
                <a:gd name="T15" fmla="*/ 1129 h 1269"/>
                <a:gd name="T16" fmla="*/ 31 w 6524"/>
                <a:gd name="T17" fmla="*/ 1129 h 1269"/>
                <a:gd name="T18" fmla="*/ 6524 w 6524"/>
                <a:gd name="T19" fmla="*/ 1129 h 1269"/>
                <a:gd name="T20" fmla="*/ 6524 w 6524"/>
                <a:gd name="T21" fmla="*/ 1129 h 1269"/>
                <a:gd name="T22" fmla="*/ 6490 w 6524"/>
                <a:gd name="T23" fmla="*/ 1129 h 1269"/>
                <a:gd name="T24" fmla="*/ 0 w 6524"/>
                <a:gd name="T25" fmla="*/ 987 h 1269"/>
                <a:gd name="T26" fmla="*/ 0 w 6524"/>
                <a:gd name="T27" fmla="*/ 987 h 1269"/>
                <a:gd name="T28" fmla="*/ 31 w 6524"/>
                <a:gd name="T29" fmla="*/ 987 h 1269"/>
                <a:gd name="T30" fmla="*/ 6524 w 6524"/>
                <a:gd name="T31" fmla="*/ 987 h 1269"/>
                <a:gd name="T32" fmla="*/ 6524 w 6524"/>
                <a:gd name="T33" fmla="*/ 987 h 1269"/>
                <a:gd name="T34" fmla="*/ 6490 w 6524"/>
                <a:gd name="T35" fmla="*/ 987 h 1269"/>
                <a:gd name="T36" fmla="*/ 0 w 6524"/>
                <a:gd name="T37" fmla="*/ 846 h 1269"/>
                <a:gd name="T38" fmla="*/ 0 w 6524"/>
                <a:gd name="T39" fmla="*/ 846 h 1269"/>
                <a:gd name="T40" fmla="*/ 31 w 6524"/>
                <a:gd name="T41" fmla="*/ 846 h 1269"/>
                <a:gd name="T42" fmla="*/ 6524 w 6524"/>
                <a:gd name="T43" fmla="*/ 846 h 1269"/>
                <a:gd name="T44" fmla="*/ 6524 w 6524"/>
                <a:gd name="T45" fmla="*/ 846 h 1269"/>
                <a:gd name="T46" fmla="*/ 6490 w 6524"/>
                <a:gd name="T47" fmla="*/ 846 h 1269"/>
                <a:gd name="T48" fmla="*/ 0 w 6524"/>
                <a:gd name="T49" fmla="*/ 705 h 1269"/>
                <a:gd name="T50" fmla="*/ 0 w 6524"/>
                <a:gd name="T51" fmla="*/ 705 h 1269"/>
                <a:gd name="T52" fmla="*/ 31 w 6524"/>
                <a:gd name="T53" fmla="*/ 705 h 1269"/>
                <a:gd name="T54" fmla="*/ 6524 w 6524"/>
                <a:gd name="T55" fmla="*/ 705 h 1269"/>
                <a:gd name="T56" fmla="*/ 6524 w 6524"/>
                <a:gd name="T57" fmla="*/ 705 h 1269"/>
                <a:gd name="T58" fmla="*/ 6490 w 6524"/>
                <a:gd name="T59" fmla="*/ 705 h 1269"/>
                <a:gd name="T60" fmla="*/ 0 w 6524"/>
                <a:gd name="T61" fmla="*/ 564 h 1269"/>
                <a:gd name="T62" fmla="*/ 0 w 6524"/>
                <a:gd name="T63" fmla="*/ 564 h 1269"/>
                <a:gd name="T64" fmla="*/ 31 w 6524"/>
                <a:gd name="T65" fmla="*/ 564 h 1269"/>
                <a:gd name="T66" fmla="*/ 6524 w 6524"/>
                <a:gd name="T67" fmla="*/ 564 h 1269"/>
                <a:gd name="T68" fmla="*/ 6524 w 6524"/>
                <a:gd name="T69" fmla="*/ 564 h 1269"/>
                <a:gd name="T70" fmla="*/ 6490 w 6524"/>
                <a:gd name="T71" fmla="*/ 564 h 1269"/>
                <a:gd name="T72" fmla="*/ 0 w 6524"/>
                <a:gd name="T73" fmla="*/ 422 h 1269"/>
                <a:gd name="T74" fmla="*/ 0 w 6524"/>
                <a:gd name="T75" fmla="*/ 422 h 1269"/>
                <a:gd name="T76" fmla="*/ 31 w 6524"/>
                <a:gd name="T77" fmla="*/ 422 h 1269"/>
                <a:gd name="T78" fmla="*/ 6524 w 6524"/>
                <a:gd name="T79" fmla="*/ 422 h 1269"/>
                <a:gd name="T80" fmla="*/ 6524 w 6524"/>
                <a:gd name="T81" fmla="*/ 422 h 1269"/>
                <a:gd name="T82" fmla="*/ 6490 w 6524"/>
                <a:gd name="T83" fmla="*/ 422 h 1269"/>
                <a:gd name="T84" fmla="*/ 0 w 6524"/>
                <a:gd name="T85" fmla="*/ 282 h 1269"/>
                <a:gd name="T86" fmla="*/ 0 w 6524"/>
                <a:gd name="T87" fmla="*/ 282 h 1269"/>
                <a:gd name="T88" fmla="*/ 31 w 6524"/>
                <a:gd name="T89" fmla="*/ 282 h 1269"/>
                <a:gd name="T90" fmla="*/ 6524 w 6524"/>
                <a:gd name="T91" fmla="*/ 282 h 1269"/>
                <a:gd name="T92" fmla="*/ 6524 w 6524"/>
                <a:gd name="T93" fmla="*/ 282 h 1269"/>
                <a:gd name="T94" fmla="*/ 6490 w 6524"/>
                <a:gd name="T95" fmla="*/ 282 h 1269"/>
                <a:gd name="T96" fmla="*/ 0 w 6524"/>
                <a:gd name="T97" fmla="*/ 140 h 1269"/>
                <a:gd name="T98" fmla="*/ 0 w 6524"/>
                <a:gd name="T99" fmla="*/ 140 h 1269"/>
                <a:gd name="T100" fmla="*/ 31 w 6524"/>
                <a:gd name="T101" fmla="*/ 140 h 1269"/>
                <a:gd name="T102" fmla="*/ 6524 w 6524"/>
                <a:gd name="T103" fmla="*/ 140 h 1269"/>
                <a:gd name="T104" fmla="*/ 6524 w 6524"/>
                <a:gd name="T105" fmla="*/ 140 h 1269"/>
                <a:gd name="T106" fmla="*/ 6490 w 6524"/>
                <a:gd name="T107" fmla="*/ 140 h 1269"/>
                <a:gd name="T108" fmla="*/ 0 w 6524"/>
                <a:gd name="T109" fmla="*/ 0 h 1269"/>
                <a:gd name="T110" fmla="*/ 0 w 6524"/>
                <a:gd name="T111" fmla="*/ 0 h 1269"/>
                <a:gd name="T112" fmla="*/ 65 w 6524"/>
                <a:gd name="T113" fmla="*/ 0 h 1269"/>
                <a:gd name="T114" fmla="*/ 6524 w 6524"/>
                <a:gd name="T115" fmla="*/ 0 h 1269"/>
                <a:gd name="T116" fmla="*/ 6524 w 6524"/>
                <a:gd name="T117" fmla="*/ 0 h 1269"/>
                <a:gd name="T118" fmla="*/ 6457 w 6524"/>
                <a:gd name="T119" fmla="*/ 0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4" h="1269">
                  <a:moveTo>
                    <a:pt x="0" y="1269"/>
                  </a:moveTo>
                  <a:lnTo>
                    <a:pt x="0" y="1269"/>
                  </a:lnTo>
                  <a:lnTo>
                    <a:pt x="31" y="1269"/>
                  </a:lnTo>
                  <a:moveTo>
                    <a:pt x="6524" y="1269"/>
                  </a:moveTo>
                  <a:lnTo>
                    <a:pt x="6524" y="1269"/>
                  </a:lnTo>
                  <a:lnTo>
                    <a:pt x="6490" y="1269"/>
                  </a:lnTo>
                  <a:moveTo>
                    <a:pt x="0" y="1129"/>
                  </a:moveTo>
                  <a:lnTo>
                    <a:pt x="0" y="1129"/>
                  </a:lnTo>
                  <a:lnTo>
                    <a:pt x="31" y="1129"/>
                  </a:lnTo>
                  <a:moveTo>
                    <a:pt x="6524" y="1129"/>
                  </a:moveTo>
                  <a:lnTo>
                    <a:pt x="6524" y="1129"/>
                  </a:lnTo>
                  <a:lnTo>
                    <a:pt x="6490" y="1129"/>
                  </a:lnTo>
                  <a:moveTo>
                    <a:pt x="0" y="987"/>
                  </a:moveTo>
                  <a:lnTo>
                    <a:pt x="0" y="987"/>
                  </a:lnTo>
                  <a:lnTo>
                    <a:pt x="31" y="987"/>
                  </a:lnTo>
                  <a:moveTo>
                    <a:pt x="6524" y="987"/>
                  </a:moveTo>
                  <a:lnTo>
                    <a:pt x="6524" y="987"/>
                  </a:lnTo>
                  <a:lnTo>
                    <a:pt x="6490" y="987"/>
                  </a:lnTo>
                  <a:moveTo>
                    <a:pt x="0" y="846"/>
                  </a:moveTo>
                  <a:lnTo>
                    <a:pt x="0" y="846"/>
                  </a:lnTo>
                  <a:lnTo>
                    <a:pt x="31" y="846"/>
                  </a:lnTo>
                  <a:moveTo>
                    <a:pt x="6524" y="846"/>
                  </a:moveTo>
                  <a:lnTo>
                    <a:pt x="6524" y="846"/>
                  </a:lnTo>
                  <a:lnTo>
                    <a:pt x="6490" y="846"/>
                  </a:lnTo>
                  <a:moveTo>
                    <a:pt x="0" y="705"/>
                  </a:moveTo>
                  <a:lnTo>
                    <a:pt x="0" y="705"/>
                  </a:lnTo>
                  <a:lnTo>
                    <a:pt x="31" y="705"/>
                  </a:lnTo>
                  <a:moveTo>
                    <a:pt x="6524" y="705"/>
                  </a:moveTo>
                  <a:lnTo>
                    <a:pt x="6524" y="705"/>
                  </a:lnTo>
                  <a:lnTo>
                    <a:pt x="6490" y="705"/>
                  </a:lnTo>
                  <a:moveTo>
                    <a:pt x="0" y="564"/>
                  </a:moveTo>
                  <a:lnTo>
                    <a:pt x="0" y="564"/>
                  </a:lnTo>
                  <a:lnTo>
                    <a:pt x="31" y="564"/>
                  </a:lnTo>
                  <a:moveTo>
                    <a:pt x="6524" y="564"/>
                  </a:moveTo>
                  <a:lnTo>
                    <a:pt x="6524" y="564"/>
                  </a:lnTo>
                  <a:lnTo>
                    <a:pt x="6490" y="564"/>
                  </a:lnTo>
                  <a:moveTo>
                    <a:pt x="0" y="422"/>
                  </a:moveTo>
                  <a:lnTo>
                    <a:pt x="0" y="422"/>
                  </a:lnTo>
                  <a:lnTo>
                    <a:pt x="31" y="422"/>
                  </a:lnTo>
                  <a:moveTo>
                    <a:pt x="6524" y="422"/>
                  </a:moveTo>
                  <a:lnTo>
                    <a:pt x="6524" y="422"/>
                  </a:lnTo>
                  <a:lnTo>
                    <a:pt x="6490" y="422"/>
                  </a:lnTo>
                  <a:moveTo>
                    <a:pt x="0" y="282"/>
                  </a:moveTo>
                  <a:lnTo>
                    <a:pt x="0" y="282"/>
                  </a:lnTo>
                  <a:lnTo>
                    <a:pt x="31" y="282"/>
                  </a:lnTo>
                  <a:moveTo>
                    <a:pt x="6524" y="282"/>
                  </a:moveTo>
                  <a:lnTo>
                    <a:pt x="6524" y="282"/>
                  </a:lnTo>
                  <a:lnTo>
                    <a:pt x="6490" y="282"/>
                  </a:lnTo>
                  <a:moveTo>
                    <a:pt x="0" y="140"/>
                  </a:moveTo>
                  <a:lnTo>
                    <a:pt x="0" y="140"/>
                  </a:lnTo>
                  <a:lnTo>
                    <a:pt x="31" y="140"/>
                  </a:lnTo>
                  <a:moveTo>
                    <a:pt x="6524" y="140"/>
                  </a:moveTo>
                  <a:lnTo>
                    <a:pt x="6524" y="140"/>
                  </a:lnTo>
                  <a:lnTo>
                    <a:pt x="6490" y="140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5" y="0"/>
                  </a:lnTo>
                  <a:moveTo>
                    <a:pt x="6524" y="0"/>
                  </a:moveTo>
                  <a:lnTo>
                    <a:pt x="6524" y="0"/>
                  </a:lnTo>
                  <a:lnTo>
                    <a:pt x="6457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72" name="Rectangle 95"/>
            <p:cNvSpPr>
              <a:spLocks noChangeArrowheads="1"/>
            </p:cNvSpPr>
            <p:nvPr/>
          </p:nvSpPr>
          <p:spPr bwMode="auto">
            <a:xfrm>
              <a:off x="2244726" y="1078625"/>
              <a:ext cx="244124" cy="263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20</a:t>
              </a:r>
              <a:endPara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673" name="Freeform 96"/>
            <p:cNvSpPr>
              <a:spLocks noEditPoints="1"/>
            </p:cNvSpPr>
            <p:nvPr/>
          </p:nvSpPr>
          <p:spPr bwMode="auto">
            <a:xfrm>
              <a:off x="2601118" y="1194512"/>
              <a:ext cx="5205413" cy="4508500"/>
            </a:xfrm>
            <a:custGeom>
              <a:avLst/>
              <a:gdLst>
                <a:gd name="T0" fmla="*/ 0 w 6524"/>
                <a:gd name="T1" fmla="*/ 5645 h 5645"/>
                <a:gd name="T2" fmla="*/ 0 w 6524"/>
                <a:gd name="T3" fmla="*/ 5645 h 5645"/>
                <a:gd name="T4" fmla="*/ 6524 w 6524"/>
                <a:gd name="T5" fmla="*/ 5645 h 5645"/>
                <a:gd name="T6" fmla="*/ 0 w 6524"/>
                <a:gd name="T7" fmla="*/ 0 h 5645"/>
                <a:gd name="T8" fmla="*/ 0 w 6524"/>
                <a:gd name="T9" fmla="*/ 0 h 5645"/>
                <a:gd name="T10" fmla="*/ 6524 w 6524"/>
                <a:gd name="T11" fmla="*/ 0 h 5645"/>
                <a:gd name="T12" fmla="*/ 0 w 6524"/>
                <a:gd name="T13" fmla="*/ 5645 h 5645"/>
                <a:gd name="T14" fmla="*/ 0 w 6524"/>
                <a:gd name="T15" fmla="*/ 5645 h 5645"/>
                <a:gd name="T16" fmla="*/ 0 w 6524"/>
                <a:gd name="T17" fmla="*/ 0 h 5645"/>
                <a:gd name="T18" fmla="*/ 6524 w 6524"/>
                <a:gd name="T19" fmla="*/ 5645 h 5645"/>
                <a:gd name="T20" fmla="*/ 6524 w 6524"/>
                <a:gd name="T21" fmla="*/ 5645 h 5645"/>
                <a:gd name="T22" fmla="*/ 6524 w 6524"/>
                <a:gd name="T23" fmla="*/ 0 h 5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24" h="5645">
                  <a:moveTo>
                    <a:pt x="0" y="5645"/>
                  </a:moveTo>
                  <a:lnTo>
                    <a:pt x="0" y="5645"/>
                  </a:lnTo>
                  <a:lnTo>
                    <a:pt x="6524" y="5645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6524" y="0"/>
                  </a:lnTo>
                  <a:moveTo>
                    <a:pt x="0" y="5645"/>
                  </a:moveTo>
                  <a:lnTo>
                    <a:pt x="0" y="5645"/>
                  </a:lnTo>
                  <a:lnTo>
                    <a:pt x="0" y="0"/>
                  </a:lnTo>
                  <a:moveTo>
                    <a:pt x="6524" y="5645"/>
                  </a:moveTo>
                  <a:lnTo>
                    <a:pt x="6524" y="5645"/>
                  </a:lnTo>
                  <a:lnTo>
                    <a:pt x="6524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74" name="Freeform 97"/>
            <p:cNvSpPr>
              <a:spLocks/>
            </p:cNvSpPr>
            <p:nvPr/>
          </p:nvSpPr>
          <p:spPr bwMode="auto">
            <a:xfrm>
              <a:off x="4710906" y="3828175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75" name="Freeform 98"/>
            <p:cNvSpPr>
              <a:spLocks/>
            </p:cNvSpPr>
            <p:nvPr/>
          </p:nvSpPr>
          <p:spPr bwMode="auto">
            <a:xfrm>
              <a:off x="4710906" y="3828175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76" name="Freeform 99"/>
            <p:cNvSpPr>
              <a:spLocks/>
            </p:cNvSpPr>
            <p:nvPr/>
          </p:nvSpPr>
          <p:spPr bwMode="auto">
            <a:xfrm>
              <a:off x="4772818" y="384881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77" name="Freeform 100"/>
            <p:cNvSpPr>
              <a:spLocks/>
            </p:cNvSpPr>
            <p:nvPr/>
          </p:nvSpPr>
          <p:spPr bwMode="auto">
            <a:xfrm>
              <a:off x="4772818" y="384881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78" name="Freeform 101"/>
            <p:cNvSpPr>
              <a:spLocks/>
            </p:cNvSpPr>
            <p:nvPr/>
          </p:nvSpPr>
          <p:spPr bwMode="auto">
            <a:xfrm>
              <a:off x="4747418" y="435522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79" name="Freeform 102"/>
            <p:cNvSpPr>
              <a:spLocks/>
            </p:cNvSpPr>
            <p:nvPr/>
          </p:nvSpPr>
          <p:spPr bwMode="auto">
            <a:xfrm>
              <a:off x="4747418" y="435522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80" name="Freeform 103"/>
            <p:cNvSpPr>
              <a:spLocks/>
            </p:cNvSpPr>
            <p:nvPr/>
          </p:nvSpPr>
          <p:spPr bwMode="auto">
            <a:xfrm>
              <a:off x="4742656" y="414408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81" name="Freeform 104"/>
            <p:cNvSpPr>
              <a:spLocks/>
            </p:cNvSpPr>
            <p:nvPr/>
          </p:nvSpPr>
          <p:spPr bwMode="auto">
            <a:xfrm>
              <a:off x="4742656" y="414408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82" name="Freeform 105"/>
            <p:cNvSpPr>
              <a:spLocks/>
            </p:cNvSpPr>
            <p:nvPr/>
          </p:nvSpPr>
          <p:spPr bwMode="auto">
            <a:xfrm>
              <a:off x="4726781" y="384405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83" name="Freeform 106"/>
            <p:cNvSpPr>
              <a:spLocks/>
            </p:cNvSpPr>
            <p:nvPr/>
          </p:nvSpPr>
          <p:spPr bwMode="auto">
            <a:xfrm>
              <a:off x="4726781" y="384405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84" name="Freeform 107"/>
            <p:cNvSpPr>
              <a:spLocks/>
            </p:cNvSpPr>
            <p:nvPr/>
          </p:nvSpPr>
          <p:spPr bwMode="auto">
            <a:xfrm>
              <a:off x="4766468" y="4018675"/>
              <a:ext cx="66675" cy="66675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85" name="Freeform 108"/>
            <p:cNvSpPr>
              <a:spLocks/>
            </p:cNvSpPr>
            <p:nvPr/>
          </p:nvSpPr>
          <p:spPr bwMode="auto">
            <a:xfrm>
              <a:off x="4766468" y="4018675"/>
              <a:ext cx="66675" cy="66675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86" name="Freeform 109"/>
            <p:cNvSpPr>
              <a:spLocks/>
            </p:cNvSpPr>
            <p:nvPr/>
          </p:nvSpPr>
          <p:spPr bwMode="auto">
            <a:xfrm>
              <a:off x="4766468" y="4445712"/>
              <a:ext cx="66675" cy="66675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87" name="Freeform 110"/>
            <p:cNvSpPr>
              <a:spLocks/>
            </p:cNvSpPr>
            <p:nvPr/>
          </p:nvSpPr>
          <p:spPr bwMode="auto">
            <a:xfrm>
              <a:off x="4766468" y="4445712"/>
              <a:ext cx="66675" cy="66675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88" name="Freeform 111"/>
            <p:cNvSpPr>
              <a:spLocks/>
            </p:cNvSpPr>
            <p:nvPr/>
          </p:nvSpPr>
          <p:spPr bwMode="auto">
            <a:xfrm>
              <a:off x="4744243" y="437110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89" name="Freeform 112"/>
            <p:cNvSpPr>
              <a:spLocks/>
            </p:cNvSpPr>
            <p:nvPr/>
          </p:nvSpPr>
          <p:spPr bwMode="auto">
            <a:xfrm>
              <a:off x="4744243" y="437110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90" name="Freeform 113"/>
            <p:cNvSpPr>
              <a:spLocks/>
            </p:cNvSpPr>
            <p:nvPr/>
          </p:nvSpPr>
          <p:spPr bwMode="auto">
            <a:xfrm>
              <a:off x="4707731" y="422187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91" name="Freeform 114"/>
            <p:cNvSpPr>
              <a:spLocks/>
            </p:cNvSpPr>
            <p:nvPr/>
          </p:nvSpPr>
          <p:spPr bwMode="auto">
            <a:xfrm>
              <a:off x="4707731" y="422187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92" name="Freeform 115"/>
            <p:cNvSpPr>
              <a:spLocks/>
            </p:cNvSpPr>
            <p:nvPr/>
          </p:nvSpPr>
          <p:spPr bwMode="auto">
            <a:xfrm>
              <a:off x="4707731" y="427426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93" name="Freeform 116"/>
            <p:cNvSpPr>
              <a:spLocks/>
            </p:cNvSpPr>
            <p:nvPr/>
          </p:nvSpPr>
          <p:spPr bwMode="auto">
            <a:xfrm>
              <a:off x="4707731" y="427426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94" name="Freeform 117"/>
            <p:cNvSpPr>
              <a:spLocks/>
            </p:cNvSpPr>
            <p:nvPr/>
          </p:nvSpPr>
          <p:spPr bwMode="auto">
            <a:xfrm>
              <a:off x="4747418" y="377420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95" name="Freeform 118"/>
            <p:cNvSpPr>
              <a:spLocks/>
            </p:cNvSpPr>
            <p:nvPr/>
          </p:nvSpPr>
          <p:spPr bwMode="auto">
            <a:xfrm>
              <a:off x="4747418" y="377420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96" name="Freeform 119"/>
            <p:cNvSpPr>
              <a:spLocks/>
            </p:cNvSpPr>
            <p:nvPr/>
          </p:nvSpPr>
          <p:spPr bwMode="auto">
            <a:xfrm>
              <a:off x="4720431" y="376308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97" name="Freeform 120"/>
            <p:cNvSpPr>
              <a:spLocks/>
            </p:cNvSpPr>
            <p:nvPr/>
          </p:nvSpPr>
          <p:spPr bwMode="auto">
            <a:xfrm>
              <a:off x="4720431" y="376308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98" name="Freeform 121"/>
            <p:cNvSpPr>
              <a:spLocks/>
            </p:cNvSpPr>
            <p:nvPr/>
          </p:nvSpPr>
          <p:spPr bwMode="auto">
            <a:xfrm>
              <a:off x="4693443" y="374086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699" name="Freeform 122"/>
            <p:cNvSpPr>
              <a:spLocks/>
            </p:cNvSpPr>
            <p:nvPr/>
          </p:nvSpPr>
          <p:spPr bwMode="auto">
            <a:xfrm>
              <a:off x="4693443" y="374086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00" name="Freeform 123"/>
            <p:cNvSpPr>
              <a:spLocks/>
            </p:cNvSpPr>
            <p:nvPr/>
          </p:nvSpPr>
          <p:spPr bwMode="auto">
            <a:xfrm>
              <a:off x="4707731" y="358370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01" name="Freeform 124"/>
            <p:cNvSpPr>
              <a:spLocks/>
            </p:cNvSpPr>
            <p:nvPr/>
          </p:nvSpPr>
          <p:spPr bwMode="auto">
            <a:xfrm>
              <a:off x="4707731" y="358370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02" name="Freeform 125"/>
            <p:cNvSpPr>
              <a:spLocks/>
            </p:cNvSpPr>
            <p:nvPr/>
          </p:nvSpPr>
          <p:spPr bwMode="auto">
            <a:xfrm>
              <a:off x="4701381" y="362973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03" name="Freeform 126"/>
            <p:cNvSpPr>
              <a:spLocks/>
            </p:cNvSpPr>
            <p:nvPr/>
          </p:nvSpPr>
          <p:spPr bwMode="auto">
            <a:xfrm>
              <a:off x="4701381" y="362973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04" name="Freeform 127"/>
            <p:cNvSpPr>
              <a:spLocks/>
            </p:cNvSpPr>
            <p:nvPr/>
          </p:nvSpPr>
          <p:spPr bwMode="auto">
            <a:xfrm>
              <a:off x="4739481" y="384405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05" name="Freeform 128"/>
            <p:cNvSpPr>
              <a:spLocks/>
            </p:cNvSpPr>
            <p:nvPr/>
          </p:nvSpPr>
          <p:spPr bwMode="auto">
            <a:xfrm>
              <a:off x="4739481" y="384405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06" name="Freeform 129"/>
            <p:cNvSpPr>
              <a:spLocks/>
            </p:cNvSpPr>
            <p:nvPr/>
          </p:nvSpPr>
          <p:spPr bwMode="auto">
            <a:xfrm>
              <a:off x="4710906" y="400756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07" name="Freeform 130"/>
            <p:cNvSpPr>
              <a:spLocks/>
            </p:cNvSpPr>
            <p:nvPr/>
          </p:nvSpPr>
          <p:spPr bwMode="auto">
            <a:xfrm>
              <a:off x="4710906" y="400756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08" name="Freeform 131"/>
            <p:cNvSpPr>
              <a:spLocks/>
            </p:cNvSpPr>
            <p:nvPr/>
          </p:nvSpPr>
          <p:spPr bwMode="auto">
            <a:xfrm>
              <a:off x="4793456" y="4109162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09" name="Freeform 132"/>
            <p:cNvSpPr>
              <a:spLocks/>
            </p:cNvSpPr>
            <p:nvPr/>
          </p:nvSpPr>
          <p:spPr bwMode="auto">
            <a:xfrm>
              <a:off x="4793456" y="4109162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10" name="Freeform 133"/>
            <p:cNvSpPr>
              <a:spLocks/>
            </p:cNvSpPr>
            <p:nvPr/>
          </p:nvSpPr>
          <p:spPr bwMode="auto">
            <a:xfrm>
              <a:off x="4760118" y="407106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11" name="Freeform 134"/>
            <p:cNvSpPr>
              <a:spLocks/>
            </p:cNvSpPr>
            <p:nvPr/>
          </p:nvSpPr>
          <p:spPr bwMode="auto">
            <a:xfrm>
              <a:off x="4760118" y="407106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12" name="Freeform 135"/>
            <p:cNvSpPr>
              <a:spLocks/>
            </p:cNvSpPr>
            <p:nvPr/>
          </p:nvSpPr>
          <p:spPr bwMode="auto">
            <a:xfrm>
              <a:off x="4726781" y="41361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13" name="Freeform 136"/>
            <p:cNvSpPr>
              <a:spLocks/>
            </p:cNvSpPr>
            <p:nvPr/>
          </p:nvSpPr>
          <p:spPr bwMode="auto">
            <a:xfrm>
              <a:off x="4726781" y="41361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14" name="Freeform 137"/>
            <p:cNvSpPr>
              <a:spLocks/>
            </p:cNvSpPr>
            <p:nvPr/>
          </p:nvSpPr>
          <p:spPr bwMode="auto">
            <a:xfrm>
              <a:off x="4769643" y="392660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15" name="Freeform 138"/>
            <p:cNvSpPr>
              <a:spLocks/>
            </p:cNvSpPr>
            <p:nvPr/>
          </p:nvSpPr>
          <p:spPr bwMode="auto">
            <a:xfrm>
              <a:off x="4769643" y="392660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16" name="Freeform 139"/>
            <p:cNvSpPr>
              <a:spLocks/>
            </p:cNvSpPr>
            <p:nvPr/>
          </p:nvSpPr>
          <p:spPr bwMode="auto">
            <a:xfrm>
              <a:off x="4231481" y="3790075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17" name="Freeform 140"/>
            <p:cNvSpPr>
              <a:spLocks/>
            </p:cNvSpPr>
            <p:nvPr/>
          </p:nvSpPr>
          <p:spPr bwMode="auto">
            <a:xfrm>
              <a:off x="4231481" y="3790075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18" name="Freeform 141"/>
            <p:cNvSpPr>
              <a:spLocks/>
            </p:cNvSpPr>
            <p:nvPr/>
          </p:nvSpPr>
          <p:spPr bwMode="auto">
            <a:xfrm>
              <a:off x="4188618" y="360592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19" name="Freeform 142"/>
            <p:cNvSpPr>
              <a:spLocks/>
            </p:cNvSpPr>
            <p:nvPr/>
          </p:nvSpPr>
          <p:spPr bwMode="auto">
            <a:xfrm>
              <a:off x="4188618" y="360592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20" name="Freeform 143"/>
            <p:cNvSpPr>
              <a:spLocks/>
            </p:cNvSpPr>
            <p:nvPr/>
          </p:nvSpPr>
          <p:spPr bwMode="auto">
            <a:xfrm>
              <a:off x="4196556" y="297410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21" name="Freeform 144"/>
            <p:cNvSpPr>
              <a:spLocks/>
            </p:cNvSpPr>
            <p:nvPr/>
          </p:nvSpPr>
          <p:spPr bwMode="auto">
            <a:xfrm>
              <a:off x="4196556" y="297410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22" name="Freeform 145"/>
            <p:cNvSpPr>
              <a:spLocks/>
            </p:cNvSpPr>
            <p:nvPr/>
          </p:nvSpPr>
          <p:spPr bwMode="auto">
            <a:xfrm>
              <a:off x="4180681" y="2902662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23" name="Freeform 146"/>
            <p:cNvSpPr>
              <a:spLocks/>
            </p:cNvSpPr>
            <p:nvPr/>
          </p:nvSpPr>
          <p:spPr bwMode="auto">
            <a:xfrm>
              <a:off x="4180681" y="2902662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24" name="Freeform 147"/>
            <p:cNvSpPr>
              <a:spLocks/>
            </p:cNvSpPr>
            <p:nvPr/>
          </p:nvSpPr>
          <p:spPr bwMode="auto">
            <a:xfrm>
              <a:off x="5296693" y="4183775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25" name="Freeform 148"/>
            <p:cNvSpPr>
              <a:spLocks/>
            </p:cNvSpPr>
            <p:nvPr/>
          </p:nvSpPr>
          <p:spPr bwMode="auto">
            <a:xfrm>
              <a:off x="5296693" y="4183775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26" name="Freeform 149"/>
            <p:cNvSpPr>
              <a:spLocks/>
            </p:cNvSpPr>
            <p:nvPr/>
          </p:nvSpPr>
          <p:spPr bwMode="auto">
            <a:xfrm>
              <a:off x="5203031" y="383135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27" name="Freeform 150"/>
            <p:cNvSpPr>
              <a:spLocks/>
            </p:cNvSpPr>
            <p:nvPr/>
          </p:nvSpPr>
          <p:spPr bwMode="auto">
            <a:xfrm>
              <a:off x="5203031" y="383135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28" name="Freeform 151"/>
            <p:cNvSpPr>
              <a:spLocks/>
            </p:cNvSpPr>
            <p:nvPr/>
          </p:nvSpPr>
          <p:spPr bwMode="auto">
            <a:xfrm>
              <a:off x="5339556" y="446000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29" name="Freeform 152"/>
            <p:cNvSpPr>
              <a:spLocks/>
            </p:cNvSpPr>
            <p:nvPr/>
          </p:nvSpPr>
          <p:spPr bwMode="auto">
            <a:xfrm>
              <a:off x="5339556" y="446000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30" name="Freeform 153"/>
            <p:cNvSpPr>
              <a:spLocks/>
            </p:cNvSpPr>
            <p:nvPr/>
          </p:nvSpPr>
          <p:spPr bwMode="auto">
            <a:xfrm>
              <a:off x="5306218" y="337256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31" name="Freeform 154"/>
            <p:cNvSpPr>
              <a:spLocks/>
            </p:cNvSpPr>
            <p:nvPr/>
          </p:nvSpPr>
          <p:spPr bwMode="auto">
            <a:xfrm>
              <a:off x="5306218" y="3372562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32" name="Freeform 155"/>
            <p:cNvSpPr>
              <a:spLocks/>
            </p:cNvSpPr>
            <p:nvPr/>
          </p:nvSpPr>
          <p:spPr bwMode="auto">
            <a:xfrm>
              <a:off x="5763418" y="524263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33" name="Freeform 156"/>
            <p:cNvSpPr>
              <a:spLocks/>
            </p:cNvSpPr>
            <p:nvPr/>
          </p:nvSpPr>
          <p:spPr bwMode="auto">
            <a:xfrm>
              <a:off x="5763418" y="524263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34" name="Freeform 157"/>
            <p:cNvSpPr>
              <a:spLocks/>
            </p:cNvSpPr>
            <p:nvPr/>
          </p:nvSpPr>
          <p:spPr bwMode="auto">
            <a:xfrm>
              <a:off x="5722143" y="5134687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35" name="Freeform 158"/>
            <p:cNvSpPr>
              <a:spLocks/>
            </p:cNvSpPr>
            <p:nvPr/>
          </p:nvSpPr>
          <p:spPr bwMode="auto">
            <a:xfrm>
              <a:off x="5722143" y="5134687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36" name="Freeform 159"/>
            <p:cNvSpPr>
              <a:spLocks/>
            </p:cNvSpPr>
            <p:nvPr/>
          </p:nvSpPr>
          <p:spPr bwMode="auto">
            <a:xfrm>
              <a:off x="5739606" y="5118812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37" name="Freeform 160"/>
            <p:cNvSpPr>
              <a:spLocks/>
            </p:cNvSpPr>
            <p:nvPr/>
          </p:nvSpPr>
          <p:spPr bwMode="auto">
            <a:xfrm>
              <a:off x="5739606" y="5118812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38" name="Freeform 161"/>
            <p:cNvSpPr>
              <a:spLocks/>
            </p:cNvSpPr>
            <p:nvPr/>
          </p:nvSpPr>
          <p:spPr bwMode="auto">
            <a:xfrm>
              <a:off x="5788818" y="515373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39" name="Freeform 162"/>
            <p:cNvSpPr>
              <a:spLocks/>
            </p:cNvSpPr>
            <p:nvPr/>
          </p:nvSpPr>
          <p:spPr bwMode="auto">
            <a:xfrm>
              <a:off x="5788818" y="515373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40" name="Freeform 163"/>
            <p:cNvSpPr>
              <a:spLocks/>
            </p:cNvSpPr>
            <p:nvPr/>
          </p:nvSpPr>
          <p:spPr bwMode="auto">
            <a:xfrm>
              <a:off x="5844381" y="5145800"/>
              <a:ext cx="66675" cy="65088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41" name="Freeform 164"/>
            <p:cNvSpPr>
              <a:spLocks/>
            </p:cNvSpPr>
            <p:nvPr/>
          </p:nvSpPr>
          <p:spPr bwMode="auto">
            <a:xfrm>
              <a:off x="5844381" y="5145800"/>
              <a:ext cx="66675" cy="65088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42" name="Freeform 165"/>
            <p:cNvSpPr>
              <a:spLocks/>
            </p:cNvSpPr>
            <p:nvPr/>
          </p:nvSpPr>
          <p:spPr bwMode="auto">
            <a:xfrm>
              <a:off x="5752306" y="5225175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43" name="Freeform 166"/>
            <p:cNvSpPr>
              <a:spLocks/>
            </p:cNvSpPr>
            <p:nvPr/>
          </p:nvSpPr>
          <p:spPr bwMode="auto">
            <a:xfrm>
              <a:off x="5752306" y="5225175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44" name="Freeform 167"/>
            <p:cNvSpPr>
              <a:spLocks/>
            </p:cNvSpPr>
            <p:nvPr/>
          </p:nvSpPr>
          <p:spPr bwMode="auto">
            <a:xfrm>
              <a:off x="6804818" y="5131512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45" name="Freeform 168"/>
            <p:cNvSpPr>
              <a:spLocks/>
            </p:cNvSpPr>
            <p:nvPr/>
          </p:nvSpPr>
          <p:spPr bwMode="auto">
            <a:xfrm>
              <a:off x="6804818" y="5131512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46" name="Freeform 169"/>
            <p:cNvSpPr>
              <a:spLocks/>
            </p:cNvSpPr>
            <p:nvPr/>
          </p:nvSpPr>
          <p:spPr bwMode="auto">
            <a:xfrm>
              <a:off x="6765131" y="526803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47" name="Freeform 170"/>
            <p:cNvSpPr>
              <a:spLocks/>
            </p:cNvSpPr>
            <p:nvPr/>
          </p:nvSpPr>
          <p:spPr bwMode="auto">
            <a:xfrm>
              <a:off x="6765131" y="526803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48" name="Freeform 171"/>
            <p:cNvSpPr>
              <a:spLocks/>
            </p:cNvSpPr>
            <p:nvPr/>
          </p:nvSpPr>
          <p:spPr bwMode="auto">
            <a:xfrm>
              <a:off x="6923881" y="5223587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49" name="Freeform 172"/>
            <p:cNvSpPr>
              <a:spLocks/>
            </p:cNvSpPr>
            <p:nvPr/>
          </p:nvSpPr>
          <p:spPr bwMode="auto">
            <a:xfrm>
              <a:off x="6923881" y="5223587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50" name="Freeform 173"/>
            <p:cNvSpPr>
              <a:spLocks/>
            </p:cNvSpPr>
            <p:nvPr/>
          </p:nvSpPr>
          <p:spPr bwMode="auto">
            <a:xfrm>
              <a:off x="6769893" y="486957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51" name="Freeform 174"/>
            <p:cNvSpPr>
              <a:spLocks/>
            </p:cNvSpPr>
            <p:nvPr/>
          </p:nvSpPr>
          <p:spPr bwMode="auto">
            <a:xfrm>
              <a:off x="6769893" y="486957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52" name="Freeform 175"/>
            <p:cNvSpPr>
              <a:spLocks/>
            </p:cNvSpPr>
            <p:nvPr/>
          </p:nvSpPr>
          <p:spPr bwMode="auto">
            <a:xfrm>
              <a:off x="5765006" y="5112462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53" name="Freeform 176"/>
            <p:cNvSpPr>
              <a:spLocks/>
            </p:cNvSpPr>
            <p:nvPr/>
          </p:nvSpPr>
          <p:spPr bwMode="auto">
            <a:xfrm>
              <a:off x="5765006" y="5112462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54" name="Freeform 177"/>
            <p:cNvSpPr>
              <a:spLocks/>
            </p:cNvSpPr>
            <p:nvPr/>
          </p:nvSpPr>
          <p:spPr bwMode="auto">
            <a:xfrm>
              <a:off x="5765006" y="5048962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55" name="Freeform 178"/>
            <p:cNvSpPr>
              <a:spLocks/>
            </p:cNvSpPr>
            <p:nvPr/>
          </p:nvSpPr>
          <p:spPr bwMode="auto">
            <a:xfrm>
              <a:off x="5765006" y="5048962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56" name="Freeform 179"/>
            <p:cNvSpPr>
              <a:spLocks/>
            </p:cNvSpPr>
            <p:nvPr/>
          </p:nvSpPr>
          <p:spPr bwMode="auto">
            <a:xfrm>
              <a:off x="5787231" y="519183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57" name="Freeform 180"/>
            <p:cNvSpPr>
              <a:spLocks/>
            </p:cNvSpPr>
            <p:nvPr/>
          </p:nvSpPr>
          <p:spPr bwMode="auto">
            <a:xfrm>
              <a:off x="5787231" y="519183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58" name="Freeform 181"/>
            <p:cNvSpPr>
              <a:spLocks/>
            </p:cNvSpPr>
            <p:nvPr/>
          </p:nvSpPr>
          <p:spPr bwMode="auto">
            <a:xfrm>
              <a:off x="6877843" y="509182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59" name="Freeform 182"/>
            <p:cNvSpPr>
              <a:spLocks/>
            </p:cNvSpPr>
            <p:nvPr/>
          </p:nvSpPr>
          <p:spPr bwMode="auto">
            <a:xfrm>
              <a:off x="6877843" y="509182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60" name="Freeform 183"/>
            <p:cNvSpPr>
              <a:spLocks/>
            </p:cNvSpPr>
            <p:nvPr/>
          </p:nvSpPr>
          <p:spPr bwMode="auto">
            <a:xfrm>
              <a:off x="6834981" y="5171200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61" name="Freeform 184"/>
            <p:cNvSpPr>
              <a:spLocks/>
            </p:cNvSpPr>
            <p:nvPr/>
          </p:nvSpPr>
          <p:spPr bwMode="auto">
            <a:xfrm>
              <a:off x="6834981" y="5171200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62" name="Freeform 185"/>
            <p:cNvSpPr>
              <a:spLocks/>
            </p:cNvSpPr>
            <p:nvPr/>
          </p:nvSpPr>
          <p:spPr bwMode="auto">
            <a:xfrm>
              <a:off x="6761956" y="514738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63" name="Freeform 186"/>
            <p:cNvSpPr>
              <a:spLocks/>
            </p:cNvSpPr>
            <p:nvPr/>
          </p:nvSpPr>
          <p:spPr bwMode="auto">
            <a:xfrm>
              <a:off x="6761956" y="514738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64" name="Freeform 187"/>
            <p:cNvSpPr>
              <a:spLocks/>
            </p:cNvSpPr>
            <p:nvPr/>
          </p:nvSpPr>
          <p:spPr bwMode="auto">
            <a:xfrm>
              <a:off x="6838156" y="507118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65" name="Freeform 188"/>
            <p:cNvSpPr>
              <a:spLocks/>
            </p:cNvSpPr>
            <p:nvPr/>
          </p:nvSpPr>
          <p:spPr bwMode="auto">
            <a:xfrm>
              <a:off x="6838156" y="507118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66" name="Freeform 189"/>
            <p:cNvSpPr>
              <a:spLocks/>
            </p:cNvSpPr>
            <p:nvPr/>
          </p:nvSpPr>
          <p:spPr bwMode="auto">
            <a:xfrm>
              <a:off x="6782593" y="53553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67" name="Freeform 190"/>
            <p:cNvSpPr>
              <a:spLocks/>
            </p:cNvSpPr>
            <p:nvPr/>
          </p:nvSpPr>
          <p:spPr bwMode="auto">
            <a:xfrm>
              <a:off x="6782593" y="53553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68" name="Freeform 191"/>
            <p:cNvSpPr>
              <a:spLocks/>
            </p:cNvSpPr>
            <p:nvPr/>
          </p:nvSpPr>
          <p:spPr bwMode="auto">
            <a:xfrm>
              <a:off x="6765131" y="5280737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69" name="Freeform 192"/>
            <p:cNvSpPr>
              <a:spLocks/>
            </p:cNvSpPr>
            <p:nvPr/>
          </p:nvSpPr>
          <p:spPr bwMode="auto">
            <a:xfrm>
              <a:off x="6765131" y="5280737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70" name="Freeform 193"/>
            <p:cNvSpPr>
              <a:spLocks/>
            </p:cNvSpPr>
            <p:nvPr/>
          </p:nvSpPr>
          <p:spPr bwMode="auto">
            <a:xfrm>
              <a:off x="6854031" y="51902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71" name="Freeform 194"/>
            <p:cNvSpPr>
              <a:spLocks/>
            </p:cNvSpPr>
            <p:nvPr/>
          </p:nvSpPr>
          <p:spPr bwMode="auto">
            <a:xfrm>
              <a:off x="6854031" y="51902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72" name="Freeform 195"/>
            <p:cNvSpPr>
              <a:spLocks/>
            </p:cNvSpPr>
            <p:nvPr/>
          </p:nvSpPr>
          <p:spPr bwMode="auto">
            <a:xfrm>
              <a:off x="6760368" y="5241050"/>
              <a:ext cx="66675" cy="65088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73" name="Freeform 196"/>
            <p:cNvSpPr>
              <a:spLocks/>
            </p:cNvSpPr>
            <p:nvPr/>
          </p:nvSpPr>
          <p:spPr bwMode="auto">
            <a:xfrm>
              <a:off x="6760368" y="5241050"/>
              <a:ext cx="66675" cy="65088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74" name="Freeform 197"/>
            <p:cNvSpPr>
              <a:spLocks/>
            </p:cNvSpPr>
            <p:nvPr/>
          </p:nvSpPr>
          <p:spPr bwMode="auto">
            <a:xfrm>
              <a:off x="6890543" y="530137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75" name="Freeform 198"/>
            <p:cNvSpPr>
              <a:spLocks/>
            </p:cNvSpPr>
            <p:nvPr/>
          </p:nvSpPr>
          <p:spPr bwMode="auto">
            <a:xfrm>
              <a:off x="6890543" y="530137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76" name="Freeform 199"/>
            <p:cNvSpPr>
              <a:spLocks/>
            </p:cNvSpPr>
            <p:nvPr/>
          </p:nvSpPr>
          <p:spPr bwMode="auto">
            <a:xfrm>
              <a:off x="6761956" y="5225175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77" name="Freeform 200"/>
            <p:cNvSpPr>
              <a:spLocks/>
            </p:cNvSpPr>
            <p:nvPr/>
          </p:nvSpPr>
          <p:spPr bwMode="auto">
            <a:xfrm>
              <a:off x="6761956" y="5225175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78" name="Freeform 201"/>
            <p:cNvSpPr>
              <a:spLocks/>
            </p:cNvSpPr>
            <p:nvPr/>
          </p:nvSpPr>
          <p:spPr bwMode="auto">
            <a:xfrm>
              <a:off x="4601368" y="46441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79" name="Freeform 202"/>
            <p:cNvSpPr>
              <a:spLocks/>
            </p:cNvSpPr>
            <p:nvPr/>
          </p:nvSpPr>
          <p:spPr bwMode="auto">
            <a:xfrm>
              <a:off x="4601368" y="46441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80" name="Freeform 203"/>
            <p:cNvSpPr>
              <a:spLocks/>
            </p:cNvSpPr>
            <p:nvPr/>
          </p:nvSpPr>
          <p:spPr bwMode="auto">
            <a:xfrm>
              <a:off x="4615656" y="467590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81" name="Freeform 204"/>
            <p:cNvSpPr>
              <a:spLocks/>
            </p:cNvSpPr>
            <p:nvPr/>
          </p:nvSpPr>
          <p:spPr bwMode="auto">
            <a:xfrm>
              <a:off x="4615656" y="467590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82" name="Freeform 205"/>
            <p:cNvSpPr>
              <a:spLocks/>
            </p:cNvSpPr>
            <p:nvPr/>
          </p:nvSpPr>
          <p:spPr bwMode="auto">
            <a:xfrm>
              <a:off x="4709318" y="4791787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83" name="Freeform 207"/>
            <p:cNvSpPr>
              <a:spLocks/>
            </p:cNvSpPr>
            <p:nvPr/>
          </p:nvSpPr>
          <p:spPr bwMode="auto">
            <a:xfrm>
              <a:off x="4709318" y="47917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84" name="Freeform 208"/>
            <p:cNvSpPr>
              <a:spLocks/>
            </p:cNvSpPr>
            <p:nvPr/>
          </p:nvSpPr>
          <p:spPr bwMode="auto">
            <a:xfrm>
              <a:off x="4129881" y="37551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85" name="Freeform 209"/>
            <p:cNvSpPr>
              <a:spLocks/>
            </p:cNvSpPr>
            <p:nvPr/>
          </p:nvSpPr>
          <p:spPr bwMode="auto">
            <a:xfrm>
              <a:off x="4129881" y="37551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86" name="Freeform 210"/>
            <p:cNvSpPr>
              <a:spLocks/>
            </p:cNvSpPr>
            <p:nvPr/>
          </p:nvSpPr>
          <p:spPr bwMode="auto">
            <a:xfrm>
              <a:off x="4145756" y="40980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87" name="Freeform 211"/>
            <p:cNvSpPr>
              <a:spLocks/>
            </p:cNvSpPr>
            <p:nvPr/>
          </p:nvSpPr>
          <p:spPr bwMode="auto">
            <a:xfrm>
              <a:off x="4145756" y="40980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88" name="Freeform 212"/>
            <p:cNvSpPr>
              <a:spLocks/>
            </p:cNvSpPr>
            <p:nvPr/>
          </p:nvSpPr>
          <p:spPr bwMode="auto">
            <a:xfrm>
              <a:off x="4134643" y="37757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89" name="Freeform 213"/>
            <p:cNvSpPr>
              <a:spLocks/>
            </p:cNvSpPr>
            <p:nvPr/>
          </p:nvSpPr>
          <p:spPr bwMode="auto">
            <a:xfrm>
              <a:off x="4134643" y="37757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90" name="Freeform 214"/>
            <p:cNvSpPr>
              <a:spLocks/>
            </p:cNvSpPr>
            <p:nvPr/>
          </p:nvSpPr>
          <p:spPr bwMode="auto">
            <a:xfrm>
              <a:off x="4102893" y="3737688"/>
              <a:ext cx="66675" cy="66675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91" name="Freeform 215"/>
            <p:cNvSpPr>
              <a:spLocks/>
            </p:cNvSpPr>
            <p:nvPr/>
          </p:nvSpPr>
          <p:spPr bwMode="auto">
            <a:xfrm>
              <a:off x="4102893" y="3737688"/>
              <a:ext cx="66675" cy="66675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92" name="Freeform 216"/>
            <p:cNvSpPr>
              <a:spLocks/>
            </p:cNvSpPr>
            <p:nvPr/>
          </p:nvSpPr>
          <p:spPr bwMode="auto">
            <a:xfrm>
              <a:off x="4164806" y="3658313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93" name="Freeform 217"/>
            <p:cNvSpPr>
              <a:spLocks/>
            </p:cNvSpPr>
            <p:nvPr/>
          </p:nvSpPr>
          <p:spPr bwMode="auto">
            <a:xfrm>
              <a:off x="4164806" y="3658313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94" name="Freeform 218"/>
            <p:cNvSpPr>
              <a:spLocks/>
            </p:cNvSpPr>
            <p:nvPr/>
          </p:nvSpPr>
          <p:spPr bwMode="auto">
            <a:xfrm>
              <a:off x="4399756" y="284233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95" name="Freeform 219"/>
            <p:cNvSpPr>
              <a:spLocks/>
            </p:cNvSpPr>
            <p:nvPr/>
          </p:nvSpPr>
          <p:spPr bwMode="auto">
            <a:xfrm>
              <a:off x="4399756" y="284233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96" name="Freeform 220"/>
            <p:cNvSpPr>
              <a:spLocks/>
            </p:cNvSpPr>
            <p:nvPr/>
          </p:nvSpPr>
          <p:spPr bwMode="auto">
            <a:xfrm>
              <a:off x="4428331" y="409805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97" name="Freeform 221"/>
            <p:cNvSpPr>
              <a:spLocks/>
            </p:cNvSpPr>
            <p:nvPr/>
          </p:nvSpPr>
          <p:spPr bwMode="auto">
            <a:xfrm>
              <a:off x="4428331" y="4098050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98" name="Freeform 222"/>
            <p:cNvSpPr>
              <a:spLocks/>
            </p:cNvSpPr>
            <p:nvPr/>
          </p:nvSpPr>
          <p:spPr bwMode="auto">
            <a:xfrm>
              <a:off x="4372768" y="3793250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799" name="Freeform 223"/>
            <p:cNvSpPr>
              <a:spLocks/>
            </p:cNvSpPr>
            <p:nvPr/>
          </p:nvSpPr>
          <p:spPr bwMode="auto">
            <a:xfrm>
              <a:off x="4372768" y="3793250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00" name="Freeform 224"/>
            <p:cNvSpPr>
              <a:spLocks/>
            </p:cNvSpPr>
            <p:nvPr/>
          </p:nvSpPr>
          <p:spPr bwMode="auto">
            <a:xfrm>
              <a:off x="4415631" y="359957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01" name="Freeform 225"/>
            <p:cNvSpPr>
              <a:spLocks/>
            </p:cNvSpPr>
            <p:nvPr/>
          </p:nvSpPr>
          <p:spPr bwMode="auto">
            <a:xfrm>
              <a:off x="4415631" y="359957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02" name="Freeform 226"/>
            <p:cNvSpPr>
              <a:spLocks/>
            </p:cNvSpPr>
            <p:nvPr/>
          </p:nvSpPr>
          <p:spPr bwMode="auto">
            <a:xfrm>
              <a:off x="4372768" y="2962988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03" name="Freeform 227"/>
            <p:cNvSpPr>
              <a:spLocks/>
            </p:cNvSpPr>
            <p:nvPr/>
          </p:nvSpPr>
          <p:spPr bwMode="auto">
            <a:xfrm>
              <a:off x="4372768" y="2962988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04" name="Freeform 228"/>
            <p:cNvSpPr>
              <a:spLocks/>
            </p:cNvSpPr>
            <p:nvPr/>
          </p:nvSpPr>
          <p:spPr bwMode="auto">
            <a:xfrm>
              <a:off x="4401343" y="4453650"/>
              <a:ext cx="66675" cy="65088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05" name="Freeform 229"/>
            <p:cNvSpPr>
              <a:spLocks/>
            </p:cNvSpPr>
            <p:nvPr/>
          </p:nvSpPr>
          <p:spPr bwMode="auto">
            <a:xfrm>
              <a:off x="4401343" y="4453650"/>
              <a:ext cx="66675" cy="65088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06" name="Freeform 230"/>
            <p:cNvSpPr>
              <a:spLocks/>
            </p:cNvSpPr>
            <p:nvPr/>
          </p:nvSpPr>
          <p:spPr bwMode="auto">
            <a:xfrm>
              <a:off x="4415631" y="468383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07" name="Freeform 231"/>
            <p:cNvSpPr>
              <a:spLocks/>
            </p:cNvSpPr>
            <p:nvPr/>
          </p:nvSpPr>
          <p:spPr bwMode="auto">
            <a:xfrm>
              <a:off x="4415631" y="468383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08" name="Freeform 232"/>
            <p:cNvSpPr>
              <a:spLocks/>
            </p:cNvSpPr>
            <p:nvPr/>
          </p:nvSpPr>
          <p:spPr bwMode="auto">
            <a:xfrm>
              <a:off x="4374356" y="4475875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09" name="Freeform 233"/>
            <p:cNvSpPr>
              <a:spLocks/>
            </p:cNvSpPr>
            <p:nvPr/>
          </p:nvSpPr>
          <p:spPr bwMode="auto">
            <a:xfrm>
              <a:off x="4374356" y="4475875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10" name="Freeform 234"/>
            <p:cNvSpPr>
              <a:spLocks/>
            </p:cNvSpPr>
            <p:nvPr/>
          </p:nvSpPr>
          <p:spPr bwMode="auto">
            <a:xfrm>
              <a:off x="4388643" y="39408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11" name="Freeform 235"/>
            <p:cNvSpPr>
              <a:spLocks/>
            </p:cNvSpPr>
            <p:nvPr/>
          </p:nvSpPr>
          <p:spPr bwMode="auto">
            <a:xfrm>
              <a:off x="4388643" y="39408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12" name="Freeform 236"/>
            <p:cNvSpPr>
              <a:spLocks/>
            </p:cNvSpPr>
            <p:nvPr/>
          </p:nvSpPr>
          <p:spPr bwMode="auto">
            <a:xfrm>
              <a:off x="4393406" y="4147263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13" name="Freeform 237"/>
            <p:cNvSpPr>
              <a:spLocks/>
            </p:cNvSpPr>
            <p:nvPr/>
          </p:nvSpPr>
          <p:spPr bwMode="auto">
            <a:xfrm>
              <a:off x="4393406" y="4147263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14" name="Freeform 238"/>
            <p:cNvSpPr>
              <a:spLocks/>
            </p:cNvSpPr>
            <p:nvPr/>
          </p:nvSpPr>
          <p:spPr bwMode="auto">
            <a:xfrm>
              <a:off x="4366418" y="3753563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15" name="Freeform 239"/>
            <p:cNvSpPr>
              <a:spLocks/>
            </p:cNvSpPr>
            <p:nvPr/>
          </p:nvSpPr>
          <p:spPr bwMode="auto">
            <a:xfrm>
              <a:off x="4366418" y="3753563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16" name="Freeform 240"/>
            <p:cNvSpPr>
              <a:spLocks/>
            </p:cNvSpPr>
            <p:nvPr/>
          </p:nvSpPr>
          <p:spPr bwMode="auto">
            <a:xfrm>
              <a:off x="4387056" y="3966288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17" name="Freeform 241"/>
            <p:cNvSpPr>
              <a:spLocks/>
            </p:cNvSpPr>
            <p:nvPr/>
          </p:nvSpPr>
          <p:spPr bwMode="auto">
            <a:xfrm>
              <a:off x="4387056" y="3966288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18" name="Freeform 242"/>
            <p:cNvSpPr>
              <a:spLocks/>
            </p:cNvSpPr>
            <p:nvPr/>
          </p:nvSpPr>
          <p:spPr bwMode="auto">
            <a:xfrm>
              <a:off x="4383881" y="3432888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19" name="Freeform 243"/>
            <p:cNvSpPr>
              <a:spLocks/>
            </p:cNvSpPr>
            <p:nvPr/>
          </p:nvSpPr>
          <p:spPr bwMode="auto">
            <a:xfrm>
              <a:off x="4383881" y="3432888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20" name="Freeform 244"/>
            <p:cNvSpPr>
              <a:spLocks/>
            </p:cNvSpPr>
            <p:nvPr/>
          </p:nvSpPr>
          <p:spPr bwMode="auto">
            <a:xfrm>
              <a:off x="4061618" y="4340938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21" name="Freeform 245"/>
            <p:cNvSpPr>
              <a:spLocks/>
            </p:cNvSpPr>
            <p:nvPr/>
          </p:nvSpPr>
          <p:spPr bwMode="auto">
            <a:xfrm>
              <a:off x="4061618" y="4340938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22" name="Freeform 246"/>
            <p:cNvSpPr>
              <a:spLocks/>
            </p:cNvSpPr>
            <p:nvPr/>
          </p:nvSpPr>
          <p:spPr bwMode="auto">
            <a:xfrm>
              <a:off x="4026693" y="3913900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23" name="Freeform 247"/>
            <p:cNvSpPr>
              <a:spLocks/>
            </p:cNvSpPr>
            <p:nvPr/>
          </p:nvSpPr>
          <p:spPr bwMode="auto">
            <a:xfrm>
              <a:off x="4026693" y="3913900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24" name="Freeform 248"/>
            <p:cNvSpPr>
              <a:spLocks/>
            </p:cNvSpPr>
            <p:nvPr/>
          </p:nvSpPr>
          <p:spPr bwMode="auto">
            <a:xfrm>
              <a:off x="4104481" y="35725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25" name="Freeform 249"/>
            <p:cNvSpPr>
              <a:spLocks/>
            </p:cNvSpPr>
            <p:nvPr/>
          </p:nvSpPr>
          <p:spPr bwMode="auto">
            <a:xfrm>
              <a:off x="4104481" y="35725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26" name="Freeform 250"/>
            <p:cNvSpPr>
              <a:spLocks/>
            </p:cNvSpPr>
            <p:nvPr/>
          </p:nvSpPr>
          <p:spPr bwMode="auto">
            <a:xfrm>
              <a:off x="4080668" y="3729750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27" name="Freeform 251"/>
            <p:cNvSpPr>
              <a:spLocks/>
            </p:cNvSpPr>
            <p:nvPr/>
          </p:nvSpPr>
          <p:spPr bwMode="auto">
            <a:xfrm>
              <a:off x="4080668" y="3729750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28" name="Freeform 252"/>
            <p:cNvSpPr>
              <a:spLocks/>
            </p:cNvSpPr>
            <p:nvPr/>
          </p:nvSpPr>
          <p:spPr bwMode="auto">
            <a:xfrm>
              <a:off x="4131468" y="340272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29" name="Freeform 253"/>
            <p:cNvSpPr>
              <a:spLocks/>
            </p:cNvSpPr>
            <p:nvPr/>
          </p:nvSpPr>
          <p:spPr bwMode="auto">
            <a:xfrm>
              <a:off x="4131468" y="340272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30" name="Freeform 254"/>
            <p:cNvSpPr>
              <a:spLocks/>
            </p:cNvSpPr>
            <p:nvPr/>
          </p:nvSpPr>
          <p:spPr bwMode="auto">
            <a:xfrm>
              <a:off x="3632993" y="16294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31" name="Freeform 255"/>
            <p:cNvSpPr>
              <a:spLocks/>
            </p:cNvSpPr>
            <p:nvPr/>
          </p:nvSpPr>
          <p:spPr bwMode="auto">
            <a:xfrm>
              <a:off x="3632993" y="16294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32" name="Freeform 256"/>
            <p:cNvSpPr>
              <a:spLocks/>
            </p:cNvSpPr>
            <p:nvPr/>
          </p:nvSpPr>
          <p:spPr bwMode="auto">
            <a:xfrm>
              <a:off x="3580606" y="2199400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33" name="Freeform 257"/>
            <p:cNvSpPr>
              <a:spLocks/>
            </p:cNvSpPr>
            <p:nvPr/>
          </p:nvSpPr>
          <p:spPr bwMode="auto">
            <a:xfrm>
              <a:off x="3580606" y="2199400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34" name="Freeform 258"/>
            <p:cNvSpPr>
              <a:spLocks/>
            </p:cNvSpPr>
            <p:nvPr/>
          </p:nvSpPr>
          <p:spPr bwMode="auto">
            <a:xfrm>
              <a:off x="3599656" y="2710575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35" name="Freeform 259"/>
            <p:cNvSpPr>
              <a:spLocks/>
            </p:cNvSpPr>
            <p:nvPr/>
          </p:nvSpPr>
          <p:spPr bwMode="auto">
            <a:xfrm>
              <a:off x="3599656" y="2710575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36" name="Freeform 260"/>
            <p:cNvSpPr>
              <a:spLocks/>
            </p:cNvSpPr>
            <p:nvPr/>
          </p:nvSpPr>
          <p:spPr bwMode="auto">
            <a:xfrm>
              <a:off x="3610768" y="2882025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37" name="Freeform 261"/>
            <p:cNvSpPr>
              <a:spLocks/>
            </p:cNvSpPr>
            <p:nvPr/>
          </p:nvSpPr>
          <p:spPr bwMode="auto">
            <a:xfrm>
              <a:off x="3610768" y="2882025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38" name="Freeform 262"/>
            <p:cNvSpPr>
              <a:spLocks/>
            </p:cNvSpPr>
            <p:nvPr/>
          </p:nvSpPr>
          <p:spPr bwMode="auto">
            <a:xfrm>
              <a:off x="3617118" y="2824875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39" name="Freeform 263"/>
            <p:cNvSpPr>
              <a:spLocks/>
            </p:cNvSpPr>
            <p:nvPr/>
          </p:nvSpPr>
          <p:spPr bwMode="auto">
            <a:xfrm>
              <a:off x="3617118" y="2824875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40" name="Freeform 264"/>
            <p:cNvSpPr>
              <a:spLocks/>
            </p:cNvSpPr>
            <p:nvPr/>
          </p:nvSpPr>
          <p:spPr bwMode="auto">
            <a:xfrm>
              <a:off x="3650456" y="34122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41" name="Freeform 265"/>
            <p:cNvSpPr>
              <a:spLocks/>
            </p:cNvSpPr>
            <p:nvPr/>
          </p:nvSpPr>
          <p:spPr bwMode="auto">
            <a:xfrm>
              <a:off x="3650456" y="3412250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42" name="Freeform 266"/>
            <p:cNvSpPr>
              <a:spLocks/>
            </p:cNvSpPr>
            <p:nvPr/>
          </p:nvSpPr>
          <p:spPr bwMode="auto">
            <a:xfrm>
              <a:off x="3579018" y="3632913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43" name="Freeform 267"/>
            <p:cNvSpPr>
              <a:spLocks/>
            </p:cNvSpPr>
            <p:nvPr/>
          </p:nvSpPr>
          <p:spPr bwMode="auto">
            <a:xfrm>
              <a:off x="3579018" y="3632913"/>
              <a:ext cx="68263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44" name="Freeform 268"/>
            <p:cNvSpPr>
              <a:spLocks/>
            </p:cNvSpPr>
            <p:nvPr/>
          </p:nvSpPr>
          <p:spPr bwMode="auto">
            <a:xfrm>
              <a:off x="3631406" y="3666250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45" name="Freeform 269"/>
            <p:cNvSpPr>
              <a:spLocks/>
            </p:cNvSpPr>
            <p:nvPr/>
          </p:nvSpPr>
          <p:spPr bwMode="auto">
            <a:xfrm>
              <a:off x="3631406" y="3666250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46" name="Freeform 270"/>
            <p:cNvSpPr>
              <a:spLocks/>
            </p:cNvSpPr>
            <p:nvPr/>
          </p:nvSpPr>
          <p:spPr bwMode="auto">
            <a:xfrm>
              <a:off x="3688556" y="1645363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47" name="Freeform 271"/>
            <p:cNvSpPr>
              <a:spLocks/>
            </p:cNvSpPr>
            <p:nvPr/>
          </p:nvSpPr>
          <p:spPr bwMode="auto">
            <a:xfrm>
              <a:off x="3688556" y="1645363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48" name="Freeform 272"/>
            <p:cNvSpPr>
              <a:spLocks/>
            </p:cNvSpPr>
            <p:nvPr/>
          </p:nvSpPr>
          <p:spPr bwMode="auto">
            <a:xfrm>
              <a:off x="3667918" y="1661238"/>
              <a:ext cx="66675" cy="66675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49" name="Freeform 273"/>
            <p:cNvSpPr>
              <a:spLocks/>
            </p:cNvSpPr>
            <p:nvPr/>
          </p:nvSpPr>
          <p:spPr bwMode="auto">
            <a:xfrm>
              <a:off x="3667918" y="1661238"/>
              <a:ext cx="66675" cy="66675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50" name="Freeform 274"/>
            <p:cNvSpPr>
              <a:spLocks/>
            </p:cNvSpPr>
            <p:nvPr/>
          </p:nvSpPr>
          <p:spPr bwMode="auto">
            <a:xfrm>
              <a:off x="3594893" y="45377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51" name="Freeform 275"/>
            <p:cNvSpPr>
              <a:spLocks/>
            </p:cNvSpPr>
            <p:nvPr/>
          </p:nvSpPr>
          <p:spPr bwMode="auto">
            <a:xfrm>
              <a:off x="3594893" y="45377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52" name="Freeform 276"/>
            <p:cNvSpPr>
              <a:spLocks/>
            </p:cNvSpPr>
            <p:nvPr/>
          </p:nvSpPr>
          <p:spPr bwMode="auto">
            <a:xfrm>
              <a:off x="3599656" y="2245438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53" name="Freeform 277"/>
            <p:cNvSpPr>
              <a:spLocks/>
            </p:cNvSpPr>
            <p:nvPr/>
          </p:nvSpPr>
          <p:spPr bwMode="auto">
            <a:xfrm>
              <a:off x="3599656" y="2245438"/>
              <a:ext cx="66675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54" name="Freeform 278"/>
            <p:cNvSpPr>
              <a:spLocks/>
            </p:cNvSpPr>
            <p:nvPr/>
          </p:nvSpPr>
          <p:spPr bwMode="auto">
            <a:xfrm>
              <a:off x="3575843" y="2894725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55" name="Freeform 279"/>
            <p:cNvSpPr>
              <a:spLocks/>
            </p:cNvSpPr>
            <p:nvPr/>
          </p:nvSpPr>
          <p:spPr bwMode="auto">
            <a:xfrm>
              <a:off x="3575843" y="2894725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56" name="Freeform 280"/>
            <p:cNvSpPr>
              <a:spLocks/>
            </p:cNvSpPr>
            <p:nvPr/>
          </p:nvSpPr>
          <p:spPr bwMode="auto">
            <a:xfrm>
              <a:off x="3564731" y="2877263"/>
              <a:ext cx="66675" cy="65088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57" name="Freeform 281"/>
            <p:cNvSpPr>
              <a:spLocks/>
            </p:cNvSpPr>
            <p:nvPr/>
          </p:nvSpPr>
          <p:spPr bwMode="auto">
            <a:xfrm>
              <a:off x="3564731" y="2877263"/>
              <a:ext cx="66675" cy="65088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58" name="Freeform 282"/>
            <p:cNvSpPr>
              <a:spLocks/>
            </p:cNvSpPr>
            <p:nvPr/>
          </p:nvSpPr>
          <p:spPr bwMode="auto">
            <a:xfrm>
              <a:off x="3652043" y="32042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59" name="Freeform 283"/>
            <p:cNvSpPr>
              <a:spLocks/>
            </p:cNvSpPr>
            <p:nvPr/>
          </p:nvSpPr>
          <p:spPr bwMode="auto">
            <a:xfrm>
              <a:off x="3652043" y="3204288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60" name="Freeform 284"/>
            <p:cNvSpPr>
              <a:spLocks/>
            </p:cNvSpPr>
            <p:nvPr/>
          </p:nvSpPr>
          <p:spPr bwMode="auto">
            <a:xfrm>
              <a:off x="3667918" y="3272550"/>
              <a:ext cx="66675" cy="65088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61" name="Freeform 285"/>
            <p:cNvSpPr>
              <a:spLocks/>
            </p:cNvSpPr>
            <p:nvPr/>
          </p:nvSpPr>
          <p:spPr bwMode="auto">
            <a:xfrm>
              <a:off x="3667918" y="3272550"/>
              <a:ext cx="66675" cy="65088"/>
            </a:xfrm>
            <a:custGeom>
              <a:avLst/>
              <a:gdLst>
                <a:gd name="T0" fmla="*/ 0 w 85"/>
                <a:gd name="T1" fmla="*/ 0 h 83"/>
                <a:gd name="T2" fmla="*/ 0 w 85"/>
                <a:gd name="T3" fmla="*/ 0 h 83"/>
                <a:gd name="T4" fmla="*/ 85 w 85"/>
                <a:gd name="T5" fmla="*/ 0 h 83"/>
                <a:gd name="T6" fmla="*/ 85 w 85"/>
                <a:gd name="T7" fmla="*/ 83 h 83"/>
                <a:gd name="T8" fmla="*/ 0 w 85"/>
                <a:gd name="T9" fmla="*/ 83 h 83"/>
                <a:gd name="T10" fmla="*/ 0 w 85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83">
                  <a:moveTo>
                    <a:pt x="0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5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62" name="Freeform 286"/>
            <p:cNvSpPr>
              <a:spLocks/>
            </p:cNvSpPr>
            <p:nvPr/>
          </p:nvSpPr>
          <p:spPr bwMode="auto">
            <a:xfrm>
              <a:off x="3613943" y="3428125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63" name="Freeform 287"/>
            <p:cNvSpPr>
              <a:spLocks/>
            </p:cNvSpPr>
            <p:nvPr/>
          </p:nvSpPr>
          <p:spPr bwMode="auto">
            <a:xfrm>
              <a:off x="3613943" y="3428125"/>
              <a:ext cx="68263" cy="65088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64" name="Freeform 288"/>
            <p:cNvSpPr>
              <a:spLocks/>
            </p:cNvSpPr>
            <p:nvPr/>
          </p:nvSpPr>
          <p:spPr bwMode="auto">
            <a:xfrm>
              <a:off x="3586956" y="3118563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65" name="Freeform 289"/>
            <p:cNvSpPr>
              <a:spLocks/>
            </p:cNvSpPr>
            <p:nvPr/>
          </p:nvSpPr>
          <p:spPr bwMode="auto">
            <a:xfrm>
              <a:off x="3586956" y="3118563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66" name="Freeform 290"/>
            <p:cNvSpPr>
              <a:spLocks/>
            </p:cNvSpPr>
            <p:nvPr/>
          </p:nvSpPr>
          <p:spPr bwMode="auto">
            <a:xfrm>
              <a:off x="4204493" y="3194763"/>
              <a:ext cx="84138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67" name="Freeform 291"/>
            <p:cNvSpPr>
              <a:spLocks/>
            </p:cNvSpPr>
            <p:nvPr/>
          </p:nvSpPr>
          <p:spPr bwMode="auto">
            <a:xfrm>
              <a:off x="4161631" y="3624975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68" name="Freeform 292"/>
            <p:cNvSpPr>
              <a:spLocks/>
            </p:cNvSpPr>
            <p:nvPr/>
          </p:nvSpPr>
          <p:spPr bwMode="auto">
            <a:xfrm>
              <a:off x="4167981" y="3588463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2 w 105"/>
                <a:gd name="T5" fmla="*/ 103 h 103"/>
                <a:gd name="T6" fmla="*/ 0 w 105"/>
                <a:gd name="T7" fmla="*/ 52 h 103"/>
                <a:gd name="T8" fmla="*/ 52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69" name="Freeform 293"/>
            <p:cNvSpPr>
              <a:spLocks/>
            </p:cNvSpPr>
            <p:nvPr/>
          </p:nvSpPr>
          <p:spPr bwMode="auto">
            <a:xfrm>
              <a:off x="4194968" y="4126625"/>
              <a:ext cx="84138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70" name="Freeform 294"/>
            <p:cNvSpPr>
              <a:spLocks/>
            </p:cNvSpPr>
            <p:nvPr/>
          </p:nvSpPr>
          <p:spPr bwMode="auto">
            <a:xfrm>
              <a:off x="4179093" y="3977400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71" name="Freeform 295"/>
            <p:cNvSpPr>
              <a:spLocks/>
            </p:cNvSpPr>
            <p:nvPr/>
          </p:nvSpPr>
          <p:spPr bwMode="auto">
            <a:xfrm>
              <a:off x="4185443" y="4348875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72" name="Freeform 296"/>
            <p:cNvSpPr>
              <a:spLocks/>
            </p:cNvSpPr>
            <p:nvPr/>
          </p:nvSpPr>
          <p:spPr bwMode="auto">
            <a:xfrm>
              <a:off x="4161631" y="4309188"/>
              <a:ext cx="82550" cy="80963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73" name="Freeform 297"/>
            <p:cNvSpPr>
              <a:spLocks/>
            </p:cNvSpPr>
            <p:nvPr/>
          </p:nvSpPr>
          <p:spPr bwMode="auto">
            <a:xfrm>
              <a:off x="4156868" y="4682250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74" name="Freeform 298"/>
            <p:cNvSpPr>
              <a:spLocks/>
            </p:cNvSpPr>
            <p:nvPr/>
          </p:nvSpPr>
          <p:spPr bwMode="auto">
            <a:xfrm>
              <a:off x="4196556" y="4696538"/>
              <a:ext cx="84138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75" name="Freeform 299"/>
            <p:cNvSpPr>
              <a:spLocks/>
            </p:cNvSpPr>
            <p:nvPr/>
          </p:nvSpPr>
          <p:spPr bwMode="auto">
            <a:xfrm>
              <a:off x="4171156" y="4620338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76" name="Freeform 300"/>
            <p:cNvSpPr>
              <a:spLocks/>
            </p:cNvSpPr>
            <p:nvPr/>
          </p:nvSpPr>
          <p:spPr bwMode="auto">
            <a:xfrm>
              <a:off x="4172743" y="4704475"/>
              <a:ext cx="84138" cy="82550"/>
            </a:xfrm>
            <a:custGeom>
              <a:avLst/>
              <a:gdLst>
                <a:gd name="T0" fmla="*/ 105 w 105"/>
                <a:gd name="T1" fmla="*/ 52 h 104"/>
                <a:gd name="T2" fmla="*/ 105 w 105"/>
                <a:gd name="T3" fmla="*/ 52 h 104"/>
                <a:gd name="T4" fmla="*/ 53 w 105"/>
                <a:gd name="T5" fmla="*/ 104 h 104"/>
                <a:gd name="T6" fmla="*/ 0 w 105"/>
                <a:gd name="T7" fmla="*/ 52 h 104"/>
                <a:gd name="T8" fmla="*/ 53 w 105"/>
                <a:gd name="T9" fmla="*/ 0 h 104"/>
                <a:gd name="T10" fmla="*/ 105 w 105"/>
                <a:gd name="T11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4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4"/>
                    <a:pt x="53" y="104"/>
                  </a:cubicBezTo>
                  <a:cubicBezTo>
                    <a:pt x="24" y="104"/>
                    <a:pt x="0" y="80"/>
                    <a:pt x="0" y="52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81" y="0"/>
                    <a:pt x="105" y="24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77" name="Freeform 301"/>
            <p:cNvSpPr>
              <a:spLocks/>
            </p:cNvSpPr>
            <p:nvPr/>
          </p:nvSpPr>
          <p:spPr bwMode="auto">
            <a:xfrm>
              <a:off x="4117181" y="4771150"/>
              <a:ext cx="82550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3 w 105"/>
                <a:gd name="T5" fmla="*/ 103 h 103"/>
                <a:gd name="T6" fmla="*/ 0 w 105"/>
                <a:gd name="T7" fmla="*/ 51 h 103"/>
                <a:gd name="T8" fmla="*/ 53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78" name="Freeform 302"/>
            <p:cNvSpPr>
              <a:spLocks/>
            </p:cNvSpPr>
            <p:nvPr/>
          </p:nvSpPr>
          <p:spPr bwMode="auto">
            <a:xfrm>
              <a:off x="4134643" y="4756863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79" name="Freeform 303"/>
            <p:cNvSpPr>
              <a:spLocks/>
            </p:cNvSpPr>
            <p:nvPr/>
          </p:nvSpPr>
          <p:spPr bwMode="auto">
            <a:xfrm>
              <a:off x="4228306" y="4799725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2 w 105"/>
                <a:gd name="T5" fmla="*/ 103 h 103"/>
                <a:gd name="T6" fmla="*/ 0 w 105"/>
                <a:gd name="T7" fmla="*/ 52 h 103"/>
                <a:gd name="T8" fmla="*/ 52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80" name="Freeform 304"/>
            <p:cNvSpPr>
              <a:spLocks/>
            </p:cNvSpPr>
            <p:nvPr/>
          </p:nvSpPr>
          <p:spPr bwMode="auto">
            <a:xfrm>
              <a:off x="4182268" y="4618750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81" name="Freeform 305"/>
            <p:cNvSpPr>
              <a:spLocks/>
            </p:cNvSpPr>
            <p:nvPr/>
          </p:nvSpPr>
          <p:spPr bwMode="auto">
            <a:xfrm>
              <a:off x="4160043" y="4640975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82" name="Freeform 306"/>
            <p:cNvSpPr>
              <a:spLocks/>
            </p:cNvSpPr>
            <p:nvPr/>
          </p:nvSpPr>
          <p:spPr bwMode="auto">
            <a:xfrm>
              <a:off x="4183856" y="4761625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79"/>
                    <a:pt x="81" y="103"/>
                    <a:pt x="52" y="103"/>
                  </a:cubicBezTo>
                  <a:cubicBezTo>
                    <a:pt x="23" y="103"/>
                    <a:pt x="0" y="79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83" name="Freeform 307"/>
            <p:cNvSpPr>
              <a:spLocks/>
            </p:cNvSpPr>
            <p:nvPr/>
          </p:nvSpPr>
          <p:spPr bwMode="auto">
            <a:xfrm>
              <a:off x="4771231" y="3767850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84" name="Freeform 308"/>
            <p:cNvSpPr>
              <a:spLocks/>
            </p:cNvSpPr>
            <p:nvPr/>
          </p:nvSpPr>
          <p:spPr bwMode="auto">
            <a:xfrm>
              <a:off x="4702968" y="3832938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2 w 105"/>
                <a:gd name="T5" fmla="*/ 103 h 103"/>
                <a:gd name="T6" fmla="*/ 0 w 105"/>
                <a:gd name="T7" fmla="*/ 52 h 103"/>
                <a:gd name="T8" fmla="*/ 52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85" name="Freeform 309"/>
            <p:cNvSpPr>
              <a:spLocks/>
            </p:cNvSpPr>
            <p:nvPr/>
          </p:nvSpPr>
          <p:spPr bwMode="auto">
            <a:xfrm>
              <a:off x="4685506" y="2977275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2 w 105"/>
                <a:gd name="T5" fmla="*/ 103 h 103"/>
                <a:gd name="T6" fmla="*/ 0 w 105"/>
                <a:gd name="T7" fmla="*/ 51 h 103"/>
                <a:gd name="T8" fmla="*/ 52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86" name="Freeform 310"/>
            <p:cNvSpPr>
              <a:spLocks/>
            </p:cNvSpPr>
            <p:nvPr/>
          </p:nvSpPr>
          <p:spPr bwMode="auto">
            <a:xfrm>
              <a:off x="4672806" y="3829763"/>
              <a:ext cx="84138" cy="80963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87" name="Freeform 311"/>
            <p:cNvSpPr>
              <a:spLocks/>
            </p:cNvSpPr>
            <p:nvPr/>
          </p:nvSpPr>
          <p:spPr bwMode="auto">
            <a:xfrm>
              <a:off x="4731543" y="4077413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88" name="Freeform 312"/>
            <p:cNvSpPr>
              <a:spLocks/>
            </p:cNvSpPr>
            <p:nvPr/>
          </p:nvSpPr>
          <p:spPr bwMode="auto">
            <a:xfrm>
              <a:off x="4669631" y="3759913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3 w 105"/>
                <a:gd name="T5" fmla="*/ 103 h 103"/>
                <a:gd name="T6" fmla="*/ 0 w 105"/>
                <a:gd name="T7" fmla="*/ 51 h 103"/>
                <a:gd name="T8" fmla="*/ 53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89" name="Freeform 313"/>
            <p:cNvSpPr>
              <a:spLocks/>
            </p:cNvSpPr>
            <p:nvPr/>
          </p:nvSpPr>
          <p:spPr bwMode="auto">
            <a:xfrm>
              <a:off x="4693443" y="4206000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90" name="Freeform 314"/>
            <p:cNvSpPr>
              <a:spLocks/>
            </p:cNvSpPr>
            <p:nvPr/>
          </p:nvSpPr>
          <p:spPr bwMode="auto">
            <a:xfrm>
              <a:off x="4660106" y="4221875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91" name="Freeform 315"/>
            <p:cNvSpPr>
              <a:spLocks/>
            </p:cNvSpPr>
            <p:nvPr/>
          </p:nvSpPr>
          <p:spPr bwMode="auto">
            <a:xfrm>
              <a:off x="4744243" y="4288550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92" name="Freeform 316"/>
            <p:cNvSpPr>
              <a:spLocks/>
            </p:cNvSpPr>
            <p:nvPr/>
          </p:nvSpPr>
          <p:spPr bwMode="auto">
            <a:xfrm>
              <a:off x="4645818" y="4566363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2 w 105"/>
                <a:gd name="T5" fmla="*/ 103 h 103"/>
                <a:gd name="T6" fmla="*/ 0 w 105"/>
                <a:gd name="T7" fmla="*/ 52 h 103"/>
                <a:gd name="T8" fmla="*/ 52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93" name="Freeform 317"/>
            <p:cNvSpPr>
              <a:spLocks/>
            </p:cNvSpPr>
            <p:nvPr/>
          </p:nvSpPr>
          <p:spPr bwMode="auto">
            <a:xfrm>
              <a:off x="4715668" y="4680663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94" name="Freeform 318"/>
            <p:cNvSpPr>
              <a:spLocks/>
            </p:cNvSpPr>
            <p:nvPr/>
          </p:nvSpPr>
          <p:spPr bwMode="auto">
            <a:xfrm>
              <a:off x="4693443" y="4569538"/>
              <a:ext cx="82550" cy="82550"/>
            </a:xfrm>
            <a:custGeom>
              <a:avLst/>
              <a:gdLst>
                <a:gd name="T0" fmla="*/ 104 w 104"/>
                <a:gd name="T1" fmla="*/ 52 h 104"/>
                <a:gd name="T2" fmla="*/ 104 w 104"/>
                <a:gd name="T3" fmla="*/ 52 h 104"/>
                <a:gd name="T4" fmla="*/ 52 w 104"/>
                <a:gd name="T5" fmla="*/ 104 h 104"/>
                <a:gd name="T6" fmla="*/ 0 w 104"/>
                <a:gd name="T7" fmla="*/ 52 h 104"/>
                <a:gd name="T8" fmla="*/ 52 w 104"/>
                <a:gd name="T9" fmla="*/ 0 h 104"/>
                <a:gd name="T10" fmla="*/ 104 w 104"/>
                <a:gd name="T11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4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4"/>
                    <a:pt x="52" y="104"/>
                  </a:cubicBezTo>
                  <a:cubicBezTo>
                    <a:pt x="23" y="104"/>
                    <a:pt x="0" y="80"/>
                    <a:pt x="0" y="52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81" y="0"/>
                    <a:pt x="104" y="24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95" name="Freeform 319"/>
            <p:cNvSpPr>
              <a:spLocks/>
            </p:cNvSpPr>
            <p:nvPr/>
          </p:nvSpPr>
          <p:spPr bwMode="auto">
            <a:xfrm>
              <a:off x="4710906" y="4702888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96" name="Freeform 320"/>
            <p:cNvSpPr>
              <a:spLocks/>
            </p:cNvSpPr>
            <p:nvPr/>
          </p:nvSpPr>
          <p:spPr bwMode="auto">
            <a:xfrm>
              <a:off x="4723606" y="4780675"/>
              <a:ext cx="82550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2 w 105"/>
                <a:gd name="T5" fmla="*/ 103 h 103"/>
                <a:gd name="T6" fmla="*/ 0 w 105"/>
                <a:gd name="T7" fmla="*/ 52 h 103"/>
                <a:gd name="T8" fmla="*/ 52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97" name="Freeform 321"/>
            <p:cNvSpPr>
              <a:spLocks/>
            </p:cNvSpPr>
            <p:nvPr/>
          </p:nvSpPr>
          <p:spPr bwMode="auto">
            <a:xfrm>
              <a:off x="4737893" y="4694950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98" name="Freeform 322"/>
            <p:cNvSpPr>
              <a:spLocks/>
            </p:cNvSpPr>
            <p:nvPr/>
          </p:nvSpPr>
          <p:spPr bwMode="auto">
            <a:xfrm>
              <a:off x="4685506" y="4787025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2 w 105"/>
                <a:gd name="T5" fmla="*/ 103 h 103"/>
                <a:gd name="T6" fmla="*/ 0 w 105"/>
                <a:gd name="T7" fmla="*/ 51 h 103"/>
                <a:gd name="T8" fmla="*/ 52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79"/>
                    <a:pt x="81" y="103"/>
                    <a:pt x="52" y="103"/>
                  </a:cubicBezTo>
                  <a:cubicBezTo>
                    <a:pt x="24" y="103"/>
                    <a:pt x="0" y="79"/>
                    <a:pt x="0" y="51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899" name="Freeform 323"/>
            <p:cNvSpPr>
              <a:spLocks/>
            </p:cNvSpPr>
            <p:nvPr/>
          </p:nvSpPr>
          <p:spPr bwMode="auto">
            <a:xfrm>
              <a:off x="4756943" y="4545725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00" name="Freeform 324"/>
            <p:cNvSpPr>
              <a:spLocks/>
            </p:cNvSpPr>
            <p:nvPr/>
          </p:nvSpPr>
          <p:spPr bwMode="auto">
            <a:xfrm>
              <a:off x="4677568" y="4798138"/>
              <a:ext cx="84138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01" name="Freeform 325"/>
            <p:cNvSpPr>
              <a:spLocks/>
            </p:cNvSpPr>
            <p:nvPr/>
          </p:nvSpPr>
          <p:spPr bwMode="auto">
            <a:xfrm>
              <a:off x="4642643" y="4582238"/>
              <a:ext cx="84138" cy="80963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02" name="Freeform 326"/>
            <p:cNvSpPr>
              <a:spLocks/>
            </p:cNvSpPr>
            <p:nvPr/>
          </p:nvSpPr>
          <p:spPr bwMode="auto">
            <a:xfrm>
              <a:off x="4666456" y="4599700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2 w 105"/>
                <a:gd name="T5" fmla="*/ 103 h 103"/>
                <a:gd name="T6" fmla="*/ 0 w 105"/>
                <a:gd name="T7" fmla="*/ 51 h 103"/>
                <a:gd name="T8" fmla="*/ 52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03" name="Freeform 327"/>
            <p:cNvSpPr>
              <a:spLocks/>
            </p:cNvSpPr>
            <p:nvPr/>
          </p:nvSpPr>
          <p:spPr bwMode="auto">
            <a:xfrm>
              <a:off x="4650581" y="4593350"/>
              <a:ext cx="84138" cy="80963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04" name="Freeform 328"/>
            <p:cNvSpPr>
              <a:spLocks/>
            </p:cNvSpPr>
            <p:nvPr/>
          </p:nvSpPr>
          <p:spPr bwMode="auto">
            <a:xfrm>
              <a:off x="4661693" y="4966413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05" name="Freeform 329"/>
            <p:cNvSpPr>
              <a:spLocks/>
            </p:cNvSpPr>
            <p:nvPr/>
          </p:nvSpPr>
          <p:spPr bwMode="auto">
            <a:xfrm>
              <a:off x="4699793" y="4807663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06" name="Freeform 330"/>
            <p:cNvSpPr>
              <a:spLocks/>
            </p:cNvSpPr>
            <p:nvPr/>
          </p:nvSpPr>
          <p:spPr bwMode="auto">
            <a:xfrm>
              <a:off x="5247481" y="2964575"/>
              <a:ext cx="84138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07" name="Freeform 331"/>
            <p:cNvSpPr>
              <a:spLocks/>
            </p:cNvSpPr>
            <p:nvPr/>
          </p:nvSpPr>
          <p:spPr bwMode="auto">
            <a:xfrm>
              <a:off x="5176043" y="3234450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08" name="Freeform 332"/>
            <p:cNvSpPr>
              <a:spLocks/>
            </p:cNvSpPr>
            <p:nvPr/>
          </p:nvSpPr>
          <p:spPr bwMode="auto">
            <a:xfrm>
              <a:off x="5268118" y="3732925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09" name="Freeform 333"/>
            <p:cNvSpPr>
              <a:spLocks/>
            </p:cNvSpPr>
            <p:nvPr/>
          </p:nvSpPr>
          <p:spPr bwMode="auto">
            <a:xfrm>
              <a:off x="5236368" y="4404438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81" y="0"/>
                    <a:pt x="104" y="24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10" name="Freeform 334"/>
            <p:cNvSpPr>
              <a:spLocks/>
            </p:cNvSpPr>
            <p:nvPr/>
          </p:nvSpPr>
          <p:spPr bwMode="auto">
            <a:xfrm>
              <a:off x="5249068" y="4013913"/>
              <a:ext cx="84138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11" name="Freeform 335"/>
            <p:cNvSpPr>
              <a:spLocks/>
            </p:cNvSpPr>
            <p:nvPr/>
          </p:nvSpPr>
          <p:spPr bwMode="auto">
            <a:xfrm>
              <a:off x="5214143" y="4818775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12" name="Freeform 336"/>
            <p:cNvSpPr>
              <a:spLocks/>
            </p:cNvSpPr>
            <p:nvPr/>
          </p:nvSpPr>
          <p:spPr bwMode="auto">
            <a:xfrm>
              <a:off x="5215731" y="4579063"/>
              <a:ext cx="82550" cy="80963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13" name="Freeform 337"/>
            <p:cNvSpPr>
              <a:spLocks/>
            </p:cNvSpPr>
            <p:nvPr/>
          </p:nvSpPr>
          <p:spPr bwMode="auto">
            <a:xfrm>
              <a:off x="5264943" y="4579063"/>
              <a:ext cx="82550" cy="80963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14" name="Freeform 338"/>
            <p:cNvSpPr>
              <a:spLocks/>
            </p:cNvSpPr>
            <p:nvPr/>
          </p:nvSpPr>
          <p:spPr bwMode="auto">
            <a:xfrm>
              <a:off x="5215731" y="4748925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15" name="Freeform 339"/>
            <p:cNvSpPr>
              <a:spLocks/>
            </p:cNvSpPr>
            <p:nvPr/>
          </p:nvSpPr>
          <p:spPr bwMode="auto">
            <a:xfrm>
              <a:off x="5209381" y="4809250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16" name="Freeform 340"/>
            <p:cNvSpPr>
              <a:spLocks/>
            </p:cNvSpPr>
            <p:nvPr/>
          </p:nvSpPr>
          <p:spPr bwMode="auto">
            <a:xfrm>
              <a:off x="5193506" y="4821950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17" name="Freeform 341"/>
            <p:cNvSpPr>
              <a:spLocks/>
            </p:cNvSpPr>
            <p:nvPr/>
          </p:nvSpPr>
          <p:spPr bwMode="auto">
            <a:xfrm>
              <a:off x="5215731" y="4821950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18" name="Freeform 342"/>
            <p:cNvSpPr>
              <a:spLocks/>
            </p:cNvSpPr>
            <p:nvPr/>
          </p:nvSpPr>
          <p:spPr bwMode="auto">
            <a:xfrm>
              <a:off x="5172868" y="4820363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19" name="Freeform 343"/>
            <p:cNvSpPr>
              <a:spLocks/>
            </p:cNvSpPr>
            <p:nvPr/>
          </p:nvSpPr>
          <p:spPr bwMode="auto">
            <a:xfrm>
              <a:off x="5193506" y="4880688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20" name="Freeform 344"/>
            <p:cNvSpPr>
              <a:spLocks/>
            </p:cNvSpPr>
            <p:nvPr/>
          </p:nvSpPr>
          <p:spPr bwMode="auto">
            <a:xfrm>
              <a:off x="5784056" y="4788613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21" name="Freeform 345"/>
            <p:cNvSpPr>
              <a:spLocks/>
            </p:cNvSpPr>
            <p:nvPr/>
          </p:nvSpPr>
          <p:spPr bwMode="auto">
            <a:xfrm>
              <a:off x="5776118" y="4947363"/>
              <a:ext cx="82550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81" y="0"/>
                    <a:pt x="105" y="24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22" name="Freeform 346"/>
            <p:cNvSpPr>
              <a:spLocks/>
            </p:cNvSpPr>
            <p:nvPr/>
          </p:nvSpPr>
          <p:spPr bwMode="auto">
            <a:xfrm>
              <a:off x="5757068" y="4807663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23" name="Freeform 347"/>
            <p:cNvSpPr>
              <a:spLocks/>
            </p:cNvSpPr>
            <p:nvPr/>
          </p:nvSpPr>
          <p:spPr bwMode="auto">
            <a:xfrm>
              <a:off x="5790406" y="4491750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2 w 105"/>
                <a:gd name="T5" fmla="*/ 103 h 103"/>
                <a:gd name="T6" fmla="*/ 0 w 105"/>
                <a:gd name="T7" fmla="*/ 51 h 103"/>
                <a:gd name="T8" fmla="*/ 52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24" name="Freeform 348"/>
            <p:cNvSpPr>
              <a:spLocks/>
            </p:cNvSpPr>
            <p:nvPr/>
          </p:nvSpPr>
          <p:spPr bwMode="auto">
            <a:xfrm>
              <a:off x="5731668" y="4969588"/>
              <a:ext cx="84138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25" name="Freeform 349"/>
            <p:cNvSpPr>
              <a:spLocks/>
            </p:cNvSpPr>
            <p:nvPr/>
          </p:nvSpPr>
          <p:spPr bwMode="auto">
            <a:xfrm>
              <a:off x="5803106" y="4877513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26" name="Freeform 350"/>
            <p:cNvSpPr>
              <a:spLocks/>
            </p:cNvSpPr>
            <p:nvPr/>
          </p:nvSpPr>
          <p:spPr bwMode="auto">
            <a:xfrm>
              <a:off x="5769768" y="4656850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2 w 105"/>
                <a:gd name="T5" fmla="*/ 103 h 103"/>
                <a:gd name="T6" fmla="*/ 0 w 105"/>
                <a:gd name="T7" fmla="*/ 51 h 103"/>
                <a:gd name="T8" fmla="*/ 52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27" name="Freeform 351"/>
            <p:cNvSpPr>
              <a:spLocks/>
            </p:cNvSpPr>
            <p:nvPr/>
          </p:nvSpPr>
          <p:spPr bwMode="auto">
            <a:xfrm>
              <a:off x="5776118" y="4964825"/>
              <a:ext cx="82550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28" name="Freeform 352"/>
            <p:cNvSpPr>
              <a:spLocks/>
            </p:cNvSpPr>
            <p:nvPr/>
          </p:nvSpPr>
          <p:spPr bwMode="auto">
            <a:xfrm>
              <a:off x="5812631" y="4966413"/>
              <a:ext cx="82550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29" name="Freeform 353"/>
            <p:cNvSpPr>
              <a:spLocks/>
            </p:cNvSpPr>
            <p:nvPr/>
          </p:nvSpPr>
          <p:spPr bwMode="auto">
            <a:xfrm>
              <a:off x="5787231" y="5010863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30" name="Freeform 354"/>
            <p:cNvSpPr>
              <a:spLocks/>
            </p:cNvSpPr>
            <p:nvPr/>
          </p:nvSpPr>
          <p:spPr bwMode="auto">
            <a:xfrm>
              <a:off x="5776118" y="5028325"/>
              <a:ext cx="82550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81" y="0"/>
                    <a:pt x="105" y="24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31" name="Freeform 355"/>
            <p:cNvSpPr>
              <a:spLocks/>
            </p:cNvSpPr>
            <p:nvPr/>
          </p:nvSpPr>
          <p:spPr bwMode="auto">
            <a:xfrm>
              <a:off x="5738018" y="5052138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32" name="Freeform 356"/>
            <p:cNvSpPr>
              <a:spLocks/>
            </p:cNvSpPr>
            <p:nvPr/>
          </p:nvSpPr>
          <p:spPr bwMode="auto">
            <a:xfrm>
              <a:off x="5714206" y="5037850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2 w 105"/>
                <a:gd name="T5" fmla="*/ 103 h 103"/>
                <a:gd name="T6" fmla="*/ 0 w 105"/>
                <a:gd name="T7" fmla="*/ 51 h 103"/>
                <a:gd name="T8" fmla="*/ 52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33" name="Freeform 357"/>
            <p:cNvSpPr>
              <a:spLocks/>
            </p:cNvSpPr>
            <p:nvPr/>
          </p:nvSpPr>
          <p:spPr bwMode="auto">
            <a:xfrm>
              <a:off x="5698331" y="5088650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3 w 105"/>
                <a:gd name="T5" fmla="*/ 103 h 103"/>
                <a:gd name="T6" fmla="*/ 0 w 105"/>
                <a:gd name="T7" fmla="*/ 51 h 103"/>
                <a:gd name="T8" fmla="*/ 53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34" name="Freeform 358"/>
            <p:cNvSpPr>
              <a:spLocks/>
            </p:cNvSpPr>
            <p:nvPr/>
          </p:nvSpPr>
          <p:spPr bwMode="auto">
            <a:xfrm>
              <a:off x="5652293" y="5096588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35" name="Freeform 359"/>
            <p:cNvSpPr>
              <a:spLocks/>
            </p:cNvSpPr>
            <p:nvPr/>
          </p:nvSpPr>
          <p:spPr bwMode="auto">
            <a:xfrm>
              <a:off x="5672931" y="5090238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36" name="Freeform 360"/>
            <p:cNvSpPr>
              <a:spLocks/>
            </p:cNvSpPr>
            <p:nvPr/>
          </p:nvSpPr>
          <p:spPr bwMode="auto">
            <a:xfrm>
              <a:off x="6195218" y="4010738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3 w 105"/>
                <a:gd name="T5" fmla="*/ 103 h 103"/>
                <a:gd name="T6" fmla="*/ 0 w 105"/>
                <a:gd name="T7" fmla="*/ 51 h 103"/>
                <a:gd name="T8" fmla="*/ 53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37" name="Freeform 361"/>
            <p:cNvSpPr>
              <a:spLocks/>
            </p:cNvSpPr>
            <p:nvPr/>
          </p:nvSpPr>
          <p:spPr bwMode="auto">
            <a:xfrm>
              <a:off x="6241256" y="5021975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38" name="Freeform 362"/>
            <p:cNvSpPr>
              <a:spLocks/>
            </p:cNvSpPr>
            <p:nvPr/>
          </p:nvSpPr>
          <p:spPr bwMode="auto">
            <a:xfrm>
              <a:off x="6304756" y="5110875"/>
              <a:ext cx="84138" cy="82550"/>
            </a:xfrm>
            <a:custGeom>
              <a:avLst/>
              <a:gdLst>
                <a:gd name="T0" fmla="*/ 105 w 105"/>
                <a:gd name="T1" fmla="*/ 52 h 104"/>
                <a:gd name="T2" fmla="*/ 105 w 105"/>
                <a:gd name="T3" fmla="*/ 52 h 104"/>
                <a:gd name="T4" fmla="*/ 52 w 105"/>
                <a:gd name="T5" fmla="*/ 104 h 104"/>
                <a:gd name="T6" fmla="*/ 0 w 105"/>
                <a:gd name="T7" fmla="*/ 52 h 104"/>
                <a:gd name="T8" fmla="*/ 52 w 105"/>
                <a:gd name="T9" fmla="*/ 0 h 104"/>
                <a:gd name="T10" fmla="*/ 105 w 105"/>
                <a:gd name="T11" fmla="*/ 5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4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4"/>
                    <a:pt x="52" y="104"/>
                  </a:cubicBezTo>
                  <a:cubicBezTo>
                    <a:pt x="24" y="104"/>
                    <a:pt x="0" y="80"/>
                    <a:pt x="0" y="52"/>
                  </a:cubicBezTo>
                  <a:cubicBezTo>
                    <a:pt x="0" y="24"/>
                    <a:pt x="24" y="0"/>
                    <a:pt x="52" y="0"/>
                  </a:cubicBezTo>
                  <a:cubicBezTo>
                    <a:pt x="81" y="0"/>
                    <a:pt x="105" y="24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39" name="Freeform 363"/>
            <p:cNvSpPr>
              <a:spLocks/>
            </p:cNvSpPr>
            <p:nvPr/>
          </p:nvSpPr>
          <p:spPr bwMode="auto">
            <a:xfrm>
              <a:off x="6301581" y="5077538"/>
              <a:ext cx="84138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40" name="Freeform 364"/>
            <p:cNvSpPr>
              <a:spLocks/>
            </p:cNvSpPr>
            <p:nvPr/>
          </p:nvSpPr>
          <p:spPr bwMode="auto">
            <a:xfrm>
              <a:off x="6252368" y="5026738"/>
              <a:ext cx="82550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41" name="Freeform 365"/>
            <p:cNvSpPr>
              <a:spLocks/>
            </p:cNvSpPr>
            <p:nvPr/>
          </p:nvSpPr>
          <p:spPr bwMode="auto">
            <a:xfrm>
              <a:off x="6219031" y="4864813"/>
              <a:ext cx="82550" cy="80963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42" name="Freeform 366"/>
            <p:cNvSpPr>
              <a:spLocks/>
            </p:cNvSpPr>
            <p:nvPr/>
          </p:nvSpPr>
          <p:spPr bwMode="auto">
            <a:xfrm>
              <a:off x="6239668" y="4925138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43" name="Freeform 367"/>
            <p:cNvSpPr>
              <a:spLocks/>
            </p:cNvSpPr>
            <p:nvPr/>
          </p:nvSpPr>
          <p:spPr bwMode="auto">
            <a:xfrm>
              <a:off x="6241256" y="4961650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44" name="Freeform 368"/>
            <p:cNvSpPr>
              <a:spLocks/>
            </p:cNvSpPr>
            <p:nvPr/>
          </p:nvSpPr>
          <p:spPr bwMode="auto">
            <a:xfrm>
              <a:off x="6334918" y="5053725"/>
              <a:ext cx="84138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45" name="Freeform 369"/>
            <p:cNvSpPr>
              <a:spLocks/>
            </p:cNvSpPr>
            <p:nvPr/>
          </p:nvSpPr>
          <p:spPr bwMode="auto">
            <a:xfrm>
              <a:off x="6317456" y="5115638"/>
              <a:ext cx="82550" cy="80963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1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46" name="Freeform 370"/>
            <p:cNvSpPr>
              <a:spLocks/>
            </p:cNvSpPr>
            <p:nvPr/>
          </p:nvSpPr>
          <p:spPr bwMode="auto">
            <a:xfrm>
              <a:off x="6317456" y="5136275"/>
              <a:ext cx="82550" cy="80963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47" name="Freeform 371"/>
            <p:cNvSpPr>
              <a:spLocks/>
            </p:cNvSpPr>
            <p:nvPr/>
          </p:nvSpPr>
          <p:spPr bwMode="auto">
            <a:xfrm>
              <a:off x="6257131" y="5134688"/>
              <a:ext cx="82550" cy="80963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48" name="Freeform 372"/>
            <p:cNvSpPr>
              <a:spLocks/>
            </p:cNvSpPr>
            <p:nvPr/>
          </p:nvSpPr>
          <p:spPr bwMode="auto">
            <a:xfrm>
              <a:off x="6279356" y="5137863"/>
              <a:ext cx="82550" cy="80963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81" y="0"/>
                    <a:pt x="104" y="24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49" name="Freeform 373"/>
            <p:cNvSpPr>
              <a:spLocks/>
            </p:cNvSpPr>
            <p:nvPr/>
          </p:nvSpPr>
          <p:spPr bwMode="auto">
            <a:xfrm>
              <a:off x="6230143" y="5160088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2 w 105"/>
                <a:gd name="T5" fmla="*/ 103 h 103"/>
                <a:gd name="T6" fmla="*/ 0 w 105"/>
                <a:gd name="T7" fmla="*/ 52 h 103"/>
                <a:gd name="T8" fmla="*/ 52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50" name="Freeform 374"/>
            <p:cNvSpPr>
              <a:spLocks/>
            </p:cNvSpPr>
            <p:nvPr/>
          </p:nvSpPr>
          <p:spPr bwMode="auto">
            <a:xfrm>
              <a:off x="6785768" y="4845763"/>
              <a:ext cx="84138" cy="80963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3 w 105"/>
                <a:gd name="T5" fmla="*/ 103 h 103"/>
                <a:gd name="T6" fmla="*/ 0 w 105"/>
                <a:gd name="T7" fmla="*/ 51 h 103"/>
                <a:gd name="T8" fmla="*/ 53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51" name="Freeform 375"/>
            <p:cNvSpPr>
              <a:spLocks/>
            </p:cNvSpPr>
            <p:nvPr/>
          </p:nvSpPr>
          <p:spPr bwMode="auto">
            <a:xfrm>
              <a:off x="6801643" y="5087063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2 w 105"/>
                <a:gd name="T5" fmla="*/ 103 h 103"/>
                <a:gd name="T6" fmla="*/ 0 w 105"/>
                <a:gd name="T7" fmla="*/ 51 h 103"/>
                <a:gd name="T8" fmla="*/ 52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52" name="Freeform 376"/>
            <p:cNvSpPr>
              <a:spLocks/>
            </p:cNvSpPr>
            <p:nvPr/>
          </p:nvSpPr>
          <p:spPr bwMode="auto">
            <a:xfrm>
              <a:off x="6701631" y="4991813"/>
              <a:ext cx="82550" cy="80963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53" name="Freeform 377"/>
            <p:cNvSpPr>
              <a:spLocks/>
            </p:cNvSpPr>
            <p:nvPr/>
          </p:nvSpPr>
          <p:spPr bwMode="auto">
            <a:xfrm>
              <a:off x="6746081" y="5190250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2 w 105"/>
                <a:gd name="T5" fmla="*/ 103 h 103"/>
                <a:gd name="T6" fmla="*/ 0 w 105"/>
                <a:gd name="T7" fmla="*/ 52 h 103"/>
                <a:gd name="T8" fmla="*/ 52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54" name="Freeform 378"/>
            <p:cNvSpPr>
              <a:spLocks/>
            </p:cNvSpPr>
            <p:nvPr/>
          </p:nvSpPr>
          <p:spPr bwMode="auto">
            <a:xfrm>
              <a:off x="7185818" y="5014038"/>
              <a:ext cx="84138" cy="82550"/>
            </a:xfrm>
            <a:custGeom>
              <a:avLst/>
              <a:gdLst>
                <a:gd name="T0" fmla="*/ 105 w 105"/>
                <a:gd name="T1" fmla="*/ 51 h 103"/>
                <a:gd name="T2" fmla="*/ 105 w 105"/>
                <a:gd name="T3" fmla="*/ 51 h 103"/>
                <a:gd name="T4" fmla="*/ 53 w 105"/>
                <a:gd name="T5" fmla="*/ 103 h 103"/>
                <a:gd name="T6" fmla="*/ 0 w 105"/>
                <a:gd name="T7" fmla="*/ 51 h 103"/>
                <a:gd name="T8" fmla="*/ 53 w 105"/>
                <a:gd name="T9" fmla="*/ 0 h 103"/>
                <a:gd name="T10" fmla="*/ 105 w 105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1"/>
                  </a:moveTo>
                  <a:lnTo>
                    <a:pt x="105" y="51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55" name="Freeform 379"/>
            <p:cNvSpPr>
              <a:spLocks/>
            </p:cNvSpPr>
            <p:nvPr/>
          </p:nvSpPr>
          <p:spPr bwMode="auto">
            <a:xfrm>
              <a:off x="7201693" y="5098175"/>
              <a:ext cx="82550" cy="82550"/>
            </a:xfrm>
            <a:custGeom>
              <a:avLst/>
              <a:gdLst>
                <a:gd name="T0" fmla="*/ 104 w 104"/>
                <a:gd name="T1" fmla="*/ 51 h 103"/>
                <a:gd name="T2" fmla="*/ 104 w 104"/>
                <a:gd name="T3" fmla="*/ 51 h 103"/>
                <a:gd name="T4" fmla="*/ 52 w 104"/>
                <a:gd name="T5" fmla="*/ 103 h 103"/>
                <a:gd name="T6" fmla="*/ 0 w 104"/>
                <a:gd name="T7" fmla="*/ 51 h 103"/>
                <a:gd name="T8" fmla="*/ 52 w 104"/>
                <a:gd name="T9" fmla="*/ 0 h 103"/>
                <a:gd name="T10" fmla="*/ 104 w 104"/>
                <a:gd name="T11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1"/>
                  </a:moveTo>
                  <a:lnTo>
                    <a:pt x="104" y="51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4" y="103"/>
                    <a:pt x="0" y="80"/>
                    <a:pt x="0" y="51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81" y="0"/>
                    <a:pt x="104" y="23"/>
                    <a:pt x="104" y="51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56" name="Freeform 380"/>
            <p:cNvSpPr>
              <a:spLocks/>
            </p:cNvSpPr>
            <p:nvPr/>
          </p:nvSpPr>
          <p:spPr bwMode="auto">
            <a:xfrm>
              <a:off x="7155656" y="4856875"/>
              <a:ext cx="82550" cy="80963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57" name="Freeform 381"/>
            <p:cNvSpPr>
              <a:spLocks/>
            </p:cNvSpPr>
            <p:nvPr/>
          </p:nvSpPr>
          <p:spPr bwMode="auto">
            <a:xfrm>
              <a:off x="7177881" y="4972763"/>
              <a:ext cx="82550" cy="82550"/>
            </a:xfrm>
            <a:custGeom>
              <a:avLst/>
              <a:gdLst>
                <a:gd name="T0" fmla="*/ 104 w 104"/>
                <a:gd name="T1" fmla="*/ 52 h 103"/>
                <a:gd name="T2" fmla="*/ 104 w 104"/>
                <a:gd name="T3" fmla="*/ 52 h 103"/>
                <a:gd name="T4" fmla="*/ 52 w 104"/>
                <a:gd name="T5" fmla="*/ 103 h 103"/>
                <a:gd name="T6" fmla="*/ 0 w 104"/>
                <a:gd name="T7" fmla="*/ 52 h 103"/>
                <a:gd name="T8" fmla="*/ 52 w 104"/>
                <a:gd name="T9" fmla="*/ 0 h 103"/>
                <a:gd name="T10" fmla="*/ 104 w 104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03">
                  <a:moveTo>
                    <a:pt x="104" y="52"/>
                  </a:moveTo>
                  <a:lnTo>
                    <a:pt x="104" y="52"/>
                  </a:lnTo>
                  <a:cubicBezTo>
                    <a:pt x="104" y="80"/>
                    <a:pt x="81" y="103"/>
                    <a:pt x="52" y="103"/>
                  </a:cubicBezTo>
                  <a:cubicBezTo>
                    <a:pt x="23" y="103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58" name="Freeform 382"/>
            <p:cNvSpPr>
              <a:spLocks noEditPoints="1"/>
            </p:cNvSpPr>
            <p:nvPr/>
          </p:nvSpPr>
          <p:spPr bwMode="auto">
            <a:xfrm>
              <a:off x="4117181" y="2977275"/>
              <a:ext cx="736600" cy="1905000"/>
            </a:xfrm>
            <a:custGeom>
              <a:avLst/>
              <a:gdLst>
                <a:gd name="T0" fmla="*/ 163 w 925"/>
                <a:gd name="T1" fmla="*/ 375 h 2386"/>
                <a:gd name="T2" fmla="*/ 215 w 925"/>
                <a:gd name="T3" fmla="*/ 323 h 2386"/>
                <a:gd name="T4" fmla="*/ 109 w 925"/>
                <a:gd name="T5" fmla="*/ 915 h 2386"/>
                <a:gd name="T6" fmla="*/ 161 w 925"/>
                <a:gd name="T7" fmla="*/ 863 h 2386"/>
                <a:gd name="T8" fmla="*/ 117 w 925"/>
                <a:gd name="T9" fmla="*/ 869 h 2386"/>
                <a:gd name="T10" fmla="*/ 170 w 925"/>
                <a:gd name="T11" fmla="*/ 818 h 2386"/>
                <a:gd name="T12" fmla="*/ 151 w 925"/>
                <a:gd name="T13" fmla="*/ 1543 h 2386"/>
                <a:gd name="T14" fmla="*/ 203 w 925"/>
                <a:gd name="T15" fmla="*/ 1492 h 2386"/>
                <a:gd name="T16" fmla="*/ 130 w 925"/>
                <a:gd name="T17" fmla="*/ 1356 h 2386"/>
                <a:gd name="T18" fmla="*/ 182 w 925"/>
                <a:gd name="T19" fmla="*/ 1304 h 2386"/>
                <a:gd name="T20" fmla="*/ 138 w 925"/>
                <a:gd name="T21" fmla="*/ 1821 h 2386"/>
                <a:gd name="T22" fmla="*/ 190 w 925"/>
                <a:gd name="T23" fmla="*/ 1770 h 2386"/>
                <a:gd name="T24" fmla="*/ 109 w 925"/>
                <a:gd name="T25" fmla="*/ 1770 h 2386"/>
                <a:gd name="T26" fmla="*/ 161 w 925"/>
                <a:gd name="T27" fmla="*/ 1718 h 2386"/>
                <a:gd name="T28" fmla="*/ 103 w 925"/>
                <a:gd name="T29" fmla="*/ 2238 h 2386"/>
                <a:gd name="T30" fmla="*/ 155 w 925"/>
                <a:gd name="T31" fmla="*/ 2186 h 2386"/>
                <a:gd name="T32" fmla="*/ 153 w 925"/>
                <a:gd name="T33" fmla="*/ 2256 h 2386"/>
                <a:gd name="T34" fmla="*/ 205 w 925"/>
                <a:gd name="T35" fmla="*/ 2205 h 2386"/>
                <a:gd name="T36" fmla="*/ 122 w 925"/>
                <a:gd name="T37" fmla="*/ 2161 h 2386"/>
                <a:gd name="T38" fmla="*/ 174 w 925"/>
                <a:gd name="T39" fmla="*/ 2110 h 2386"/>
                <a:gd name="T40" fmla="*/ 124 w 925"/>
                <a:gd name="T41" fmla="*/ 2267 h 2386"/>
                <a:gd name="T42" fmla="*/ 176 w 925"/>
                <a:gd name="T43" fmla="*/ 2215 h 2386"/>
                <a:gd name="T44" fmla="*/ 53 w 925"/>
                <a:gd name="T45" fmla="*/ 2349 h 2386"/>
                <a:gd name="T46" fmla="*/ 105 w 925"/>
                <a:gd name="T47" fmla="*/ 2297 h 2386"/>
                <a:gd name="T48" fmla="*/ 76 w 925"/>
                <a:gd name="T49" fmla="*/ 2331 h 2386"/>
                <a:gd name="T50" fmla="*/ 128 w 925"/>
                <a:gd name="T51" fmla="*/ 2280 h 2386"/>
                <a:gd name="T52" fmla="*/ 192 w 925"/>
                <a:gd name="T53" fmla="*/ 2386 h 2386"/>
                <a:gd name="T54" fmla="*/ 245 w 925"/>
                <a:gd name="T55" fmla="*/ 2335 h 2386"/>
                <a:gd name="T56" fmla="*/ 134 w 925"/>
                <a:gd name="T57" fmla="*/ 2159 h 2386"/>
                <a:gd name="T58" fmla="*/ 186 w 925"/>
                <a:gd name="T59" fmla="*/ 2108 h 2386"/>
                <a:gd name="T60" fmla="*/ 107 w 925"/>
                <a:gd name="T61" fmla="*/ 2186 h 2386"/>
                <a:gd name="T62" fmla="*/ 159 w 925"/>
                <a:gd name="T63" fmla="*/ 2135 h 2386"/>
                <a:gd name="T64" fmla="*/ 136 w 925"/>
                <a:gd name="T65" fmla="*/ 2337 h 2386"/>
                <a:gd name="T66" fmla="*/ 188 w 925"/>
                <a:gd name="T67" fmla="*/ 2285 h 2386"/>
                <a:gd name="T68" fmla="*/ 873 w 925"/>
                <a:gd name="T69" fmla="*/ 1094 h 2386"/>
                <a:gd name="T70" fmla="*/ 925 w 925"/>
                <a:gd name="T71" fmla="*/ 1042 h 2386"/>
                <a:gd name="T72" fmla="*/ 787 w 925"/>
                <a:gd name="T73" fmla="*/ 1174 h 2386"/>
                <a:gd name="T74" fmla="*/ 840 w 925"/>
                <a:gd name="T75" fmla="*/ 1123 h 2386"/>
                <a:gd name="T76" fmla="*/ 766 w 925"/>
                <a:gd name="T77" fmla="*/ 103 h 2386"/>
                <a:gd name="T78" fmla="*/ 819 w 925"/>
                <a:gd name="T79" fmla="*/ 51 h 2386"/>
                <a:gd name="T80" fmla="*/ 750 w 925"/>
                <a:gd name="T81" fmla="*/ 1170 h 2386"/>
                <a:gd name="T82" fmla="*/ 802 w 925"/>
                <a:gd name="T83" fmla="*/ 1119 h 2386"/>
                <a:gd name="T84" fmla="*/ 823 w 925"/>
                <a:gd name="T85" fmla="*/ 1481 h 2386"/>
                <a:gd name="T86" fmla="*/ 875 w 925"/>
                <a:gd name="T87" fmla="*/ 1430 h 2386"/>
                <a:gd name="T88" fmla="*/ 746 w 925"/>
                <a:gd name="T89" fmla="*/ 1084 h 2386"/>
                <a:gd name="T90" fmla="*/ 798 w 925"/>
                <a:gd name="T91" fmla="*/ 1032 h 2386"/>
                <a:gd name="T92" fmla="*/ 775 w 925"/>
                <a:gd name="T93" fmla="*/ 1642 h 2386"/>
                <a:gd name="T94" fmla="*/ 827 w 925"/>
                <a:gd name="T95" fmla="*/ 1591 h 2386"/>
                <a:gd name="T96" fmla="*/ 733 w 925"/>
                <a:gd name="T97" fmla="*/ 1662 h 2386"/>
                <a:gd name="T98" fmla="*/ 785 w 925"/>
                <a:gd name="T99" fmla="*/ 1610 h 2386"/>
                <a:gd name="T100" fmla="*/ 840 w 925"/>
                <a:gd name="T101" fmla="*/ 1745 h 2386"/>
                <a:gd name="T102" fmla="*/ 892 w 925"/>
                <a:gd name="T103" fmla="*/ 1694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25" h="2386">
                  <a:moveTo>
                    <a:pt x="215" y="323"/>
                  </a:moveTo>
                  <a:lnTo>
                    <a:pt x="215" y="323"/>
                  </a:lnTo>
                  <a:cubicBezTo>
                    <a:pt x="215" y="352"/>
                    <a:pt x="192" y="375"/>
                    <a:pt x="163" y="375"/>
                  </a:cubicBezTo>
                  <a:cubicBezTo>
                    <a:pt x="134" y="375"/>
                    <a:pt x="111" y="352"/>
                    <a:pt x="111" y="323"/>
                  </a:cubicBezTo>
                  <a:cubicBezTo>
                    <a:pt x="111" y="295"/>
                    <a:pt x="134" y="272"/>
                    <a:pt x="163" y="272"/>
                  </a:cubicBezTo>
                  <a:cubicBezTo>
                    <a:pt x="192" y="272"/>
                    <a:pt x="215" y="295"/>
                    <a:pt x="215" y="323"/>
                  </a:cubicBezTo>
                  <a:close/>
                  <a:moveTo>
                    <a:pt x="161" y="863"/>
                  </a:moveTo>
                  <a:lnTo>
                    <a:pt x="161" y="863"/>
                  </a:lnTo>
                  <a:cubicBezTo>
                    <a:pt x="161" y="892"/>
                    <a:pt x="138" y="915"/>
                    <a:pt x="109" y="915"/>
                  </a:cubicBezTo>
                  <a:cubicBezTo>
                    <a:pt x="80" y="915"/>
                    <a:pt x="57" y="892"/>
                    <a:pt x="57" y="863"/>
                  </a:cubicBezTo>
                  <a:cubicBezTo>
                    <a:pt x="57" y="835"/>
                    <a:pt x="80" y="812"/>
                    <a:pt x="109" y="812"/>
                  </a:cubicBezTo>
                  <a:cubicBezTo>
                    <a:pt x="138" y="812"/>
                    <a:pt x="161" y="835"/>
                    <a:pt x="161" y="863"/>
                  </a:cubicBezTo>
                  <a:close/>
                  <a:moveTo>
                    <a:pt x="170" y="818"/>
                  </a:moveTo>
                  <a:lnTo>
                    <a:pt x="170" y="818"/>
                  </a:lnTo>
                  <a:cubicBezTo>
                    <a:pt x="170" y="846"/>
                    <a:pt x="146" y="869"/>
                    <a:pt x="117" y="869"/>
                  </a:cubicBezTo>
                  <a:cubicBezTo>
                    <a:pt x="89" y="869"/>
                    <a:pt x="65" y="846"/>
                    <a:pt x="65" y="818"/>
                  </a:cubicBezTo>
                  <a:cubicBezTo>
                    <a:pt x="65" y="789"/>
                    <a:pt x="89" y="766"/>
                    <a:pt x="117" y="766"/>
                  </a:cubicBezTo>
                  <a:cubicBezTo>
                    <a:pt x="146" y="766"/>
                    <a:pt x="170" y="789"/>
                    <a:pt x="170" y="818"/>
                  </a:cubicBezTo>
                  <a:close/>
                  <a:moveTo>
                    <a:pt x="203" y="1492"/>
                  </a:moveTo>
                  <a:lnTo>
                    <a:pt x="203" y="1492"/>
                  </a:lnTo>
                  <a:cubicBezTo>
                    <a:pt x="203" y="1520"/>
                    <a:pt x="180" y="1543"/>
                    <a:pt x="151" y="1543"/>
                  </a:cubicBezTo>
                  <a:cubicBezTo>
                    <a:pt x="122" y="1543"/>
                    <a:pt x="99" y="1520"/>
                    <a:pt x="99" y="1492"/>
                  </a:cubicBezTo>
                  <a:cubicBezTo>
                    <a:pt x="99" y="1463"/>
                    <a:pt x="122" y="1440"/>
                    <a:pt x="151" y="1440"/>
                  </a:cubicBezTo>
                  <a:cubicBezTo>
                    <a:pt x="180" y="1440"/>
                    <a:pt x="203" y="1463"/>
                    <a:pt x="203" y="1492"/>
                  </a:cubicBezTo>
                  <a:close/>
                  <a:moveTo>
                    <a:pt x="182" y="1304"/>
                  </a:moveTo>
                  <a:lnTo>
                    <a:pt x="182" y="1304"/>
                  </a:lnTo>
                  <a:cubicBezTo>
                    <a:pt x="182" y="1333"/>
                    <a:pt x="159" y="1356"/>
                    <a:pt x="130" y="1356"/>
                  </a:cubicBezTo>
                  <a:cubicBezTo>
                    <a:pt x="101" y="1356"/>
                    <a:pt x="78" y="1333"/>
                    <a:pt x="78" y="1304"/>
                  </a:cubicBezTo>
                  <a:cubicBezTo>
                    <a:pt x="78" y="1276"/>
                    <a:pt x="101" y="1253"/>
                    <a:pt x="130" y="1253"/>
                  </a:cubicBezTo>
                  <a:cubicBezTo>
                    <a:pt x="159" y="1253"/>
                    <a:pt x="182" y="1276"/>
                    <a:pt x="182" y="1304"/>
                  </a:cubicBezTo>
                  <a:close/>
                  <a:moveTo>
                    <a:pt x="190" y="1770"/>
                  </a:moveTo>
                  <a:lnTo>
                    <a:pt x="190" y="1770"/>
                  </a:lnTo>
                  <a:cubicBezTo>
                    <a:pt x="190" y="1798"/>
                    <a:pt x="167" y="1821"/>
                    <a:pt x="138" y="1821"/>
                  </a:cubicBezTo>
                  <a:cubicBezTo>
                    <a:pt x="109" y="1821"/>
                    <a:pt x="86" y="1798"/>
                    <a:pt x="86" y="1770"/>
                  </a:cubicBezTo>
                  <a:cubicBezTo>
                    <a:pt x="86" y="1741"/>
                    <a:pt x="109" y="1718"/>
                    <a:pt x="138" y="1718"/>
                  </a:cubicBezTo>
                  <a:cubicBezTo>
                    <a:pt x="167" y="1718"/>
                    <a:pt x="190" y="1741"/>
                    <a:pt x="190" y="1770"/>
                  </a:cubicBezTo>
                  <a:close/>
                  <a:moveTo>
                    <a:pt x="161" y="1718"/>
                  </a:moveTo>
                  <a:lnTo>
                    <a:pt x="161" y="1718"/>
                  </a:lnTo>
                  <a:cubicBezTo>
                    <a:pt x="161" y="1747"/>
                    <a:pt x="138" y="1770"/>
                    <a:pt x="109" y="1770"/>
                  </a:cubicBezTo>
                  <a:cubicBezTo>
                    <a:pt x="80" y="1770"/>
                    <a:pt x="57" y="1747"/>
                    <a:pt x="57" y="1718"/>
                  </a:cubicBezTo>
                  <a:cubicBezTo>
                    <a:pt x="57" y="1690"/>
                    <a:pt x="80" y="1667"/>
                    <a:pt x="109" y="1667"/>
                  </a:cubicBezTo>
                  <a:cubicBezTo>
                    <a:pt x="138" y="1667"/>
                    <a:pt x="161" y="1690"/>
                    <a:pt x="161" y="1718"/>
                  </a:cubicBezTo>
                  <a:close/>
                  <a:moveTo>
                    <a:pt x="155" y="2186"/>
                  </a:moveTo>
                  <a:lnTo>
                    <a:pt x="155" y="2186"/>
                  </a:lnTo>
                  <a:cubicBezTo>
                    <a:pt x="155" y="2215"/>
                    <a:pt x="132" y="2238"/>
                    <a:pt x="103" y="2238"/>
                  </a:cubicBezTo>
                  <a:cubicBezTo>
                    <a:pt x="74" y="2238"/>
                    <a:pt x="51" y="2215"/>
                    <a:pt x="51" y="2186"/>
                  </a:cubicBezTo>
                  <a:cubicBezTo>
                    <a:pt x="51" y="2158"/>
                    <a:pt x="74" y="2135"/>
                    <a:pt x="103" y="2135"/>
                  </a:cubicBezTo>
                  <a:cubicBezTo>
                    <a:pt x="132" y="2135"/>
                    <a:pt x="155" y="2158"/>
                    <a:pt x="155" y="2186"/>
                  </a:cubicBezTo>
                  <a:close/>
                  <a:moveTo>
                    <a:pt x="205" y="2205"/>
                  </a:moveTo>
                  <a:lnTo>
                    <a:pt x="205" y="2205"/>
                  </a:lnTo>
                  <a:cubicBezTo>
                    <a:pt x="205" y="2233"/>
                    <a:pt x="182" y="2256"/>
                    <a:pt x="153" y="2256"/>
                  </a:cubicBezTo>
                  <a:cubicBezTo>
                    <a:pt x="124" y="2256"/>
                    <a:pt x="101" y="2233"/>
                    <a:pt x="101" y="2205"/>
                  </a:cubicBezTo>
                  <a:cubicBezTo>
                    <a:pt x="101" y="2176"/>
                    <a:pt x="124" y="2153"/>
                    <a:pt x="153" y="2153"/>
                  </a:cubicBezTo>
                  <a:cubicBezTo>
                    <a:pt x="182" y="2153"/>
                    <a:pt x="205" y="2176"/>
                    <a:pt x="205" y="2205"/>
                  </a:cubicBezTo>
                  <a:close/>
                  <a:moveTo>
                    <a:pt x="174" y="2110"/>
                  </a:moveTo>
                  <a:lnTo>
                    <a:pt x="174" y="2110"/>
                  </a:lnTo>
                  <a:cubicBezTo>
                    <a:pt x="174" y="2138"/>
                    <a:pt x="150" y="2161"/>
                    <a:pt x="122" y="2161"/>
                  </a:cubicBezTo>
                  <a:cubicBezTo>
                    <a:pt x="93" y="2161"/>
                    <a:pt x="69" y="2138"/>
                    <a:pt x="69" y="2110"/>
                  </a:cubicBezTo>
                  <a:cubicBezTo>
                    <a:pt x="69" y="2081"/>
                    <a:pt x="93" y="2058"/>
                    <a:pt x="122" y="2058"/>
                  </a:cubicBezTo>
                  <a:cubicBezTo>
                    <a:pt x="150" y="2058"/>
                    <a:pt x="174" y="2081"/>
                    <a:pt x="174" y="2110"/>
                  </a:cubicBezTo>
                  <a:close/>
                  <a:moveTo>
                    <a:pt x="176" y="2215"/>
                  </a:moveTo>
                  <a:lnTo>
                    <a:pt x="176" y="2215"/>
                  </a:lnTo>
                  <a:cubicBezTo>
                    <a:pt x="176" y="2243"/>
                    <a:pt x="152" y="2267"/>
                    <a:pt x="124" y="2267"/>
                  </a:cubicBezTo>
                  <a:cubicBezTo>
                    <a:pt x="95" y="2267"/>
                    <a:pt x="71" y="2243"/>
                    <a:pt x="71" y="2215"/>
                  </a:cubicBezTo>
                  <a:cubicBezTo>
                    <a:pt x="71" y="2187"/>
                    <a:pt x="95" y="2163"/>
                    <a:pt x="124" y="2163"/>
                  </a:cubicBezTo>
                  <a:cubicBezTo>
                    <a:pt x="152" y="2163"/>
                    <a:pt x="176" y="2187"/>
                    <a:pt x="176" y="2215"/>
                  </a:cubicBezTo>
                  <a:close/>
                  <a:moveTo>
                    <a:pt x="105" y="2297"/>
                  </a:moveTo>
                  <a:lnTo>
                    <a:pt x="105" y="2297"/>
                  </a:lnTo>
                  <a:cubicBezTo>
                    <a:pt x="105" y="2326"/>
                    <a:pt x="81" y="2349"/>
                    <a:pt x="53" y="2349"/>
                  </a:cubicBezTo>
                  <a:cubicBezTo>
                    <a:pt x="24" y="2349"/>
                    <a:pt x="0" y="2326"/>
                    <a:pt x="0" y="2297"/>
                  </a:cubicBezTo>
                  <a:cubicBezTo>
                    <a:pt x="0" y="2269"/>
                    <a:pt x="24" y="2246"/>
                    <a:pt x="53" y="2246"/>
                  </a:cubicBezTo>
                  <a:cubicBezTo>
                    <a:pt x="81" y="2246"/>
                    <a:pt x="105" y="2269"/>
                    <a:pt x="105" y="2297"/>
                  </a:cubicBezTo>
                  <a:close/>
                  <a:moveTo>
                    <a:pt x="128" y="2280"/>
                  </a:moveTo>
                  <a:lnTo>
                    <a:pt x="128" y="2280"/>
                  </a:lnTo>
                  <a:cubicBezTo>
                    <a:pt x="128" y="2308"/>
                    <a:pt x="104" y="2331"/>
                    <a:pt x="76" y="2331"/>
                  </a:cubicBezTo>
                  <a:cubicBezTo>
                    <a:pt x="47" y="2331"/>
                    <a:pt x="23" y="2308"/>
                    <a:pt x="23" y="2280"/>
                  </a:cubicBezTo>
                  <a:cubicBezTo>
                    <a:pt x="23" y="2251"/>
                    <a:pt x="47" y="2228"/>
                    <a:pt x="76" y="2228"/>
                  </a:cubicBezTo>
                  <a:cubicBezTo>
                    <a:pt x="104" y="2228"/>
                    <a:pt x="128" y="2251"/>
                    <a:pt x="128" y="2280"/>
                  </a:cubicBezTo>
                  <a:close/>
                  <a:moveTo>
                    <a:pt x="245" y="2335"/>
                  </a:moveTo>
                  <a:lnTo>
                    <a:pt x="245" y="2335"/>
                  </a:lnTo>
                  <a:cubicBezTo>
                    <a:pt x="245" y="2363"/>
                    <a:pt x="221" y="2386"/>
                    <a:pt x="192" y="2386"/>
                  </a:cubicBezTo>
                  <a:cubicBezTo>
                    <a:pt x="164" y="2386"/>
                    <a:pt x="140" y="2363"/>
                    <a:pt x="140" y="2335"/>
                  </a:cubicBezTo>
                  <a:cubicBezTo>
                    <a:pt x="140" y="2306"/>
                    <a:pt x="164" y="2283"/>
                    <a:pt x="192" y="2283"/>
                  </a:cubicBezTo>
                  <a:cubicBezTo>
                    <a:pt x="221" y="2283"/>
                    <a:pt x="245" y="2306"/>
                    <a:pt x="245" y="2335"/>
                  </a:cubicBezTo>
                  <a:close/>
                  <a:moveTo>
                    <a:pt x="186" y="2108"/>
                  </a:moveTo>
                  <a:lnTo>
                    <a:pt x="186" y="2108"/>
                  </a:lnTo>
                  <a:cubicBezTo>
                    <a:pt x="186" y="2136"/>
                    <a:pt x="163" y="2159"/>
                    <a:pt x="134" y="2159"/>
                  </a:cubicBezTo>
                  <a:cubicBezTo>
                    <a:pt x="105" y="2159"/>
                    <a:pt x="82" y="2136"/>
                    <a:pt x="82" y="2108"/>
                  </a:cubicBezTo>
                  <a:cubicBezTo>
                    <a:pt x="82" y="2079"/>
                    <a:pt x="105" y="2056"/>
                    <a:pt x="134" y="2056"/>
                  </a:cubicBezTo>
                  <a:cubicBezTo>
                    <a:pt x="163" y="2056"/>
                    <a:pt x="186" y="2079"/>
                    <a:pt x="186" y="2108"/>
                  </a:cubicBezTo>
                  <a:close/>
                  <a:moveTo>
                    <a:pt x="159" y="2135"/>
                  </a:moveTo>
                  <a:lnTo>
                    <a:pt x="159" y="2135"/>
                  </a:lnTo>
                  <a:cubicBezTo>
                    <a:pt x="159" y="2163"/>
                    <a:pt x="136" y="2186"/>
                    <a:pt x="107" y="2186"/>
                  </a:cubicBezTo>
                  <a:cubicBezTo>
                    <a:pt x="78" y="2186"/>
                    <a:pt x="55" y="2163"/>
                    <a:pt x="55" y="2135"/>
                  </a:cubicBezTo>
                  <a:cubicBezTo>
                    <a:pt x="55" y="2106"/>
                    <a:pt x="78" y="2083"/>
                    <a:pt x="107" y="2083"/>
                  </a:cubicBezTo>
                  <a:cubicBezTo>
                    <a:pt x="136" y="2083"/>
                    <a:pt x="159" y="2106"/>
                    <a:pt x="159" y="2135"/>
                  </a:cubicBezTo>
                  <a:close/>
                  <a:moveTo>
                    <a:pt x="188" y="2285"/>
                  </a:moveTo>
                  <a:lnTo>
                    <a:pt x="188" y="2285"/>
                  </a:lnTo>
                  <a:cubicBezTo>
                    <a:pt x="188" y="2313"/>
                    <a:pt x="165" y="2337"/>
                    <a:pt x="136" y="2337"/>
                  </a:cubicBezTo>
                  <a:cubicBezTo>
                    <a:pt x="107" y="2337"/>
                    <a:pt x="84" y="2313"/>
                    <a:pt x="84" y="2285"/>
                  </a:cubicBezTo>
                  <a:cubicBezTo>
                    <a:pt x="84" y="2257"/>
                    <a:pt x="107" y="2234"/>
                    <a:pt x="136" y="2234"/>
                  </a:cubicBezTo>
                  <a:cubicBezTo>
                    <a:pt x="165" y="2234"/>
                    <a:pt x="188" y="2257"/>
                    <a:pt x="188" y="2285"/>
                  </a:cubicBezTo>
                  <a:close/>
                  <a:moveTo>
                    <a:pt x="925" y="1042"/>
                  </a:moveTo>
                  <a:lnTo>
                    <a:pt x="925" y="1042"/>
                  </a:lnTo>
                  <a:cubicBezTo>
                    <a:pt x="925" y="1071"/>
                    <a:pt x="902" y="1094"/>
                    <a:pt x="873" y="1094"/>
                  </a:cubicBezTo>
                  <a:cubicBezTo>
                    <a:pt x="844" y="1094"/>
                    <a:pt x="821" y="1071"/>
                    <a:pt x="821" y="1042"/>
                  </a:cubicBezTo>
                  <a:cubicBezTo>
                    <a:pt x="821" y="1014"/>
                    <a:pt x="844" y="991"/>
                    <a:pt x="873" y="991"/>
                  </a:cubicBezTo>
                  <a:cubicBezTo>
                    <a:pt x="902" y="991"/>
                    <a:pt x="925" y="1014"/>
                    <a:pt x="925" y="1042"/>
                  </a:cubicBezTo>
                  <a:close/>
                  <a:moveTo>
                    <a:pt x="840" y="1123"/>
                  </a:moveTo>
                  <a:lnTo>
                    <a:pt x="840" y="1123"/>
                  </a:lnTo>
                  <a:cubicBezTo>
                    <a:pt x="840" y="1151"/>
                    <a:pt x="816" y="1174"/>
                    <a:pt x="787" y="1174"/>
                  </a:cubicBezTo>
                  <a:cubicBezTo>
                    <a:pt x="759" y="1174"/>
                    <a:pt x="735" y="1151"/>
                    <a:pt x="735" y="1123"/>
                  </a:cubicBezTo>
                  <a:cubicBezTo>
                    <a:pt x="735" y="1094"/>
                    <a:pt x="759" y="1071"/>
                    <a:pt x="787" y="1071"/>
                  </a:cubicBezTo>
                  <a:cubicBezTo>
                    <a:pt x="816" y="1071"/>
                    <a:pt x="840" y="1094"/>
                    <a:pt x="840" y="1123"/>
                  </a:cubicBezTo>
                  <a:close/>
                  <a:moveTo>
                    <a:pt x="819" y="51"/>
                  </a:moveTo>
                  <a:lnTo>
                    <a:pt x="819" y="51"/>
                  </a:lnTo>
                  <a:cubicBezTo>
                    <a:pt x="819" y="80"/>
                    <a:pt x="795" y="103"/>
                    <a:pt x="766" y="103"/>
                  </a:cubicBezTo>
                  <a:cubicBezTo>
                    <a:pt x="738" y="103"/>
                    <a:pt x="714" y="80"/>
                    <a:pt x="714" y="51"/>
                  </a:cubicBezTo>
                  <a:cubicBezTo>
                    <a:pt x="714" y="23"/>
                    <a:pt x="738" y="0"/>
                    <a:pt x="766" y="0"/>
                  </a:cubicBezTo>
                  <a:cubicBezTo>
                    <a:pt x="795" y="0"/>
                    <a:pt x="819" y="23"/>
                    <a:pt x="819" y="51"/>
                  </a:cubicBezTo>
                  <a:close/>
                  <a:moveTo>
                    <a:pt x="802" y="1119"/>
                  </a:moveTo>
                  <a:lnTo>
                    <a:pt x="802" y="1119"/>
                  </a:lnTo>
                  <a:cubicBezTo>
                    <a:pt x="802" y="1147"/>
                    <a:pt x="779" y="1170"/>
                    <a:pt x="750" y="1170"/>
                  </a:cubicBezTo>
                  <a:cubicBezTo>
                    <a:pt x="721" y="1170"/>
                    <a:pt x="698" y="1147"/>
                    <a:pt x="698" y="1119"/>
                  </a:cubicBezTo>
                  <a:cubicBezTo>
                    <a:pt x="698" y="1090"/>
                    <a:pt x="721" y="1067"/>
                    <a:pt x="750" y="1067"/>
                  </a:cubicBezTo>
                  <a:cubicBezTo>
                    <a:pt x="779" y="1067"/>
                    <a:pt x="802" y="1090"/>
                    <a:pt x="802" y="1119"/>
                  </a:cubicBezTo>
                  <a:close/>
                  <a:moveTo>
                    <a:pt x="875" y="1430"/>
                  </a:moveTo>
                  <a:lnTo>
                    <a:pt x="875" y="1430"/>
                  </a:lnTo>
                  <a:cubicBezTo>
                    <a:pt x="875" y="1458"/>
                    <a:pt x="852" y="1481"/>
                    <a:pt x="823" y="1481"/>
                  </a:cubicBezTo>
                  <a:cubicBezTo>
                    <a:pt x="794" y="1481"/>
                    <a:pt x="771" y="1458"/>
                    <a:pt x="771" y="1430"/>
                  </a:cubicBezTo>
                  <a:cubicBezTo>
                    <a:pt x="771" y="1401"/>
                    <a:pt x="794" y="1378"/>
                    <a:pt x="823" y="1378"/>
                  </a:cubicBezTo>
                  <a:cubicBezTo>
                    <a:pt x="852" y="1378"/>
                    <a:pt x="875" y="1401"/>
                    <a:pt x="875" y="1430"/>
                  </a:cubicBezTo>
                  <a:close/>
                  <a:moveTo>
                    <a:pt x="798" y="1032"/>
                  </a:moveTo>
                  <a:lnTo>
                    <a:pt x="798" y="1032"/>
                  </a:lnTo>
                  <a:cubicBezTo>
                    <a:pt x="798" y="1061"/>
                    <a:pt x="774" y="1084"/>
                    <a:pt x="746" y="1084"/>
                  </a:cubicBezTo>
                  <a:cubicBezTo>
                    <a:pt x="717" y="1084"/>
                    <a:pt x="693" y="1061"/>
                    <a:pt x="693" y="1032"/>
                  </a:cubicBezTo>
                  <a:cubicBezTo>
                    <a:pt x="693" y="1004"/>
                    <a:pt x="717" y="981"/>
                    <a:pt x="746" y="981"/>
                  </a:cubicBezTo>
                  <a:cubicBezTo>
                    <a:pt x="774" y="981"/>
                    <a:pt x="798" y="1004"/>
                    <a:pt x="798" y="1032"/>
                  </a:cubicBezTo>
                  <a:close/>
                  <a:moveTo>
                    <a:pt x="827" y="1591"/>
                  </a:moveTo>
                  <a:lnTo>
                    <a:pt x="827" y="1591"/>
                  </a:lnTo>
                  <a:cubicBezTo>
                    <a:pt x="827" y="1619"/>
                    <a:pt x="804" y="1642"/>
                    <a:pt x="775" y="1642"/>
                  </a:cubicBezTo>
                  <a:cubicBezTo>
                    <a:pt x="746" y="1642"/>
                    <a:pt x="723" y="1619"/>
                    <a:pt x="723" y="1591"/>
                  </a:cubicBezTo>
                  <a:cubicBezTo>
                    <a:pt x="723" y="1562"/>
                    <a:pt x="746" y="1539"/>
                    <a:pt x="775" y="1539"/>
                  </a:cubicBezTo>
                  <a:cubicBezTo>
                    <a:pt x="804" y="1539"/>
                    <a:pt x="827" y="1562"/>
                    <a:pt x="827" y="1591"/>
                  </a:cubicBezTo>
                  <a:close/>
                  <a:moveTo>
                    <a:pt x="785" y="1610"/>
                  </a:moveTo>
                  <a:lnTo>
                    <a:pt x="785" y="1610"/>
                  </a:lnTo>
                  <a:cubicBezTo>
                    <a:pt x="785" y="1639"/>
                    <a:pt x="762" y="1662"/>
                    <a:pt x="733" y="1662"/>
                  </a:cubicBezTo>
                  <a:cubicBezTo>
                    <a:pt x="704" y="1662"/>
                    <a:pt x="681" y="1639"/>
                    <a:pt x="681" y="1610"/>
                  </a:cubicBezTo>
                  <a:cubicBezTo>
                    <a:pt x="681" y="1582"/>
                    <a:pt x="704" y="1559"/>
                    <a:pt x="733" y="1559"/>
                  </a:cubicBezTo>
                  <a:cubicBezTo>
                    <a:pt x="762" y="1559"/>
                    <a:pt x="785" y="1582"/>
                    <a:pt x="785" y="1610"/>
                  </a:cubicBezTo>
                  <a:close/>
                  <a:moveTo>
                    <a:pt x="892" y="1694"/>
                  </a:moveTo>
                  <a:lnTo>
                    <a:pt x="892" y="1694"/>
                  </a:lnTo>
                  <a:cubicBezTo>
                    <a:pt x="892" y="1722"/>
                    <a:pt x="868" y="1745"/>
                    <a:pt x="840" y="1745"/>
                  </a:cubicBezTo>
                  <a:cubicBezTo>
                    <a:pt x="811" y="1745"/>
                    <a:pt x="787" y="1722"/>
                    <a:pt x="787" y="1694"/>
                  </a:cubicBezTo>
                  <a:cubicBezTo>
                    <a:pt x="787" y="1665"/>
                    <a:pt x="811" y="1642"/>
                    <a:pt x="840" y="1642"/>
                  </a:cubicBezTo>
                  <a:cubicBezTo>
                    <a:pt x="868" y="1642"/>
                    <a:pt x="892" y="1665"/>
                    <a:pt x="892" y="1694"/>
                  </a:cubicBezTo>
                  <a:close/>
                </a:path>
              </a:pathLst>
            </a:custGeom>
            <a:noFill/>
            <a:ln w="6350" cap="flat">
              <a:solidFill>
                <a:srgbClr val="0000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59" name="Freeform 383"/>
            <p:cNvSpPr>
              <a:spLocks noEditPoints="1"/>
            </p:cNvSpPr>
            <p:nvPr/>
          </p:nvSpPr>
          <p:spPr bwMode="auto">
            <a:xfrm>
              <a:off x="4642643" y="2964575"/>
              <a:ext cx="708025" cy="2084388"/>
            </a:xfrm>
            <a:custGeom>
              <a:avLst/>
              <a:gdLst>
                <a:gd name="T0" fmla="*/ 56 w 887"/>
                <a:gd name="T1" fmla="*/ 2108 h 2609"/>
                <a:gd name="T2" fmla="*/ 109 w 887"/>
                <a:gd name="T3" fmla="*/ 2057 h 2609"/>
                <a:gd name="T4" fmla="*/ 142 w 887"/>
                <a:gd name="T5" fmla="*/ 2251 h 2609"/>
                <a:gd name="T6" fmla="*/ 194 w 887"/>
                <a:gd name="T7" fmla="*/ 2199 h 2609"/>
                <a:gd name="T8" fmla="*/ 115 w 887"/>
                <a:gd name="T9" fmla="*/ 2113 h 2609"/>
                <a:gd name="T10" fmla="*/ 167 w 887"/>
                <a:gd name="T11" fmla="*/ 2061 h 2609"/>
                <a:gd name="T12" fmla="*/ 136 w 887"/>
                <a:gd name="T13" fmla="*/ 2279 h 2609"/>
                <a:gd name="T14" fmla="*/ 188 w 887"/>
                <a:gd name="T15" fmla="*/ 2228 h 2609"/>
                <a:gd name="T16" fmla="*/ 152 w 887"/>
                <a:gd name="T17" fmla="*/ 2376 h 2609"/>
                <a:gd name="T18" fmla="*/ 205 w 887"/>
                <a:gd name="T19" fmla="*/ 2325 h 2609"/>
                <a:gd name="T20" fmla="*/ 171 w 887"/>
                <a:gd name="T21" fmla="*/ 2269 h 2609"/>
                <a:gd name="T22" fmla="*/ 223 w 887"/>
                <a:gd name="T23" fmla="*/ 2218 h 2609"/>
                <a:gd name="T24" fmla="*/ 106 w 887"/>
                <a:gd name="T25" fmla="*/ 2385 h 2609"/>
                <a:gd name="T26" fmla="*/ 159 w 887"/>
                <a:gd name="T27" fmla="*/ 2333 h 2609"/>
                <a:gd name="T28" fmla="*/ 194 w 887"/>
                <a:gd name="T29" fmla="*/ 2082 h 2609"/>
                <a:gd name="T30" fmla="*/ 246 w 887"/>
                <a:gd name="T31" fmla="*/ 2030 h 2609"/>
                <a:gd name="T32" fmla="*/ 96 w 887"/>
                <a:gd name="T33" fmla="*/ 2399 h 2609"/>
                <a:gd name="T34" fmla="*/ 148 w 887"/>
                <a:gd name="T35" fmla="*/ 2347 h 2609"/>
                <a:gd name="T36" fmla="*/ 52 w 887"/>
                <a:gd name="T37" fmla="*/ 2127 h 2609"/>
                <a:gd name="T38" fmla="*/ 104 w 887"/>
                <a:gd name="T39" fmla="*/ 2075 h 2609"/>
                <a:gd name="T40" fmla="*/ 81 w 887"/>
                <a:gd name="T41" fmla="*/ 2150 h 2609"/>
                <a:gd name="T42" fmla="*/ 134 w 887"/>
                <a:gd name="T43" fmla="*/ 2098 h 2609"/>
                <a:gd name="T44" fmla="*/ 63 w 887"/>
                <a:gd name="T45" fmla="*/ 2141 h 2609"/>
                <a:gd name="T46" fmla="*/ 115 w 887"/>
                <a:gd name="T47" fmla="*/ 2090 h 2609"/>
                <a:gd name="T48" fmla="*/ 75 w 887"/>
                <a:gd name="T49" fmla="*/ 2609 h 2609"/>
                <a:gd name="T50" fmla="*/ 127 w 887"/>
                <a:gd name="T51" fmla="*/ 2558 h 2609"/>
                <a:gd name="T52" fmla="*/ 123 w 887"/>
                <a:gd name="T53" fmla="*/ 2411 h 2609"/>
                <a:gd name="T54" fmla="*/ 175 w 887"/>
                <a:gd name="T55" fmla="*/ 2360 h 2609"/>
                <a:gd name="T56" fmla="*/ 810 w 887"/>
                <a:gd name="T57" fmla="*/ 103 h 2609"/>
                <a:gd name="T58" fmla="*/ 862 w 887"/>
                <a:gd name="T59" fmla="*/ 52 h 2609"/>
                <a:gd name="T60" fmla="*/ 720 w 887"/>
                <a:gd name="T61" fmla="*/ 441 h 2609"/>
                <a:gd name="T62" fmla="*/ 772 w 887"/>
                <a:gd name="T63" fmla="*/ 390 h 2609"/>
                <a:gd name="T64" fmla="*/ 835 w 887"/>
                <a:gd name="T65" fmla="*/ 1064 h 2609"/>
                <a:gd name="T66" fmla="*/ 887 w 887"/>
                <a:gd name="T67" fmla="*/ 1012 h 2609"/>
                <a:gd name="T68" fmla="*/ 795 w 887"/>
                <a:gd name="T69" fmla="*/ 1906 h 2609"/>
                <a:gd name="T70" fmla="*/ 847 w 887"/>
                <a:gd name="T71" fmla="*/ 1855 h 2609"/>
                <a:gd name="T72" fmla="*/ 812 w 887"/>
                <a:gd name="T73" fmla="*/ 1416 h 2609"/>
                <a:gd name="T74" fmla="*/ 864 w 887"/>
                <a:gd name="T75" fmla="*/ 1364 h 2609"/>
                <a:gd name="T76" fmla="*/ 768 w 887"/>
                <a:gd name="T77" fmla="*/ 2424 h 2609"/>
                <a:gd name="T78" fmla="*/ 820 w 887"/>
                <a:gd name="T79" fmla="*/ 2372 h 2609"/>
                <a:gd name="T80" fmla="*/ 770 w 887"/>
                <a:gd name="T81" fmla="*/ 2123 h 2609"/>
                <a:gd name="T82" fmla="*/ 822 w 887"/>
                <a:gd name="T83" fmla="*/ 2071 h 2609"/>
                <a:gd name="T84" fmla="*/ 831 w 887"/>
                <a:gd name="T85" fmla="*/ 2123 h 2609"/>
                <a:gd name="T86" fmla="*/ 883 w 887"/>
                <a:gd name="T87" fmla="*/ 2071 h 2609"/>
                <a:gd name="T88" fmla="*/ 770 w 887"/>
                <a:gd name="T89" fmla="*/ 2337 h 2609"/>
                <a:gd name="T90" fmla="*/ 822 w 887"/>
                <a:gd name="T91" fmla="*/ 2286 h 2609"/>
                <a:gd name="T92" fmla="*/ 762 w 887"/>
                <a:gd name="T93" fmla="*/ 2413 h 2609"/>
                <a:gd name="T94" fmla="*/ 814 w 887"/>
                <a:gd name="T95" fmla="*/ 2362 h 2609"/>
                <a:gd name="T96" fmla="*/ 741 w 887"/>
                <a:gd name="T97" fmla="*/ 2428 h 2609"/>
                <a:gd name="T98" fmla="*/ 793 w 887"/>
                <a:gd name="T99" fmla="*/ 2376 h 2609"/>
                <a:gd name="T100" fmla="*/ 770 w 887"/>
                <a:gd name="T101" fmla="*/ 2428 h 2609"/>
                <a:gd name="T102" fmla="*/ 822 w 887"/>
                <a:gd name="T103" fmla="*/ 2376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87" h="2609">
                  <a:moveTo>
                    <a:pt x="109" y="2057"/>
                  </a:moveTo>
                  <a:lnTo>
                    <a:pt x="109" y="2057"/>
                  </a:lnTo>
                  <a:cubicBezTo>
                    <a:pt x="109" y="2085"/>
                    <a:pt x="85" y="2108"/>
                    <a:pt x="56" y="2108"/>
                  </a:cubicBezTo>
                  <a:cubicBezTo>
                    <a:pt x="28" y="2108"/>
                    <a:pt x="4" y="2085"/>
                    <a:pt x="4" y="2057"/>
                  </a:cubicBezTo>
                  <a:cubicBezTo>
                    <a:pt x="4" y="2028"/>
                    <a:pt x="28" y="2005"/>
                    <a:pt x="56" y="2005"/>
                  </a:cubicBezTo>
                  <a:cubicBezTo>
                    <a:pt x="85" y="2005"/>
                    <a:pt x="109" y="2028"/>
                    <a:pt x="109" y="2057"/>
                  </a:cubicBezTo>
                  <a:close/>
                  <a:moveTo>
                    <a:pt x="194" y="2199"/>
                  </a:moveTo>
                  <a:lnTo>
                    <a:pt x="194" y="2199"/>
                  </a:lnTo>
                  <a:cubicBezTo>
                    <a:pt x="194" y="2228"/>
                    <a:pt x="171" y="2251"/>
                    <a:pt x="142" y="2251"/>
                  </a:cubicBezTo>
                  <a:cubicBezTo>
                    <a:pt x="113" y="2251"/>
                    <a:pt x="90" y="2228"/>
                    <a:pt x="90" y="2199"/>
                  </a:cubicBezTo>
                  <a:cubicBezTo>
                    <a:pt x="90" y="2171"/>
                    <a:pt x="113" y="2148"/>
                    <a:pt x="142" y="2148"/>
                  </a:cubicBezTo>
                  <a:cubicBezTo>
                    <a:pt x="171" y="2148"/>
                    <a:pt x="194" y="2171"/>
                    <a:pt x="194" y="2199"/>
                  </a:cubicBezTo>
                  <a:close/>
                  <a:moveTo>
                    <a:pt x="167" y="2061"/>
                  </a:moveTo>
                  <a:lnTo>
                    <a:pt x="167" y="2061"/>
                  </a:lnTo>
                  <a:cubicBezTo>
                    <a:pt x="167" y="2089"/>
                    <a:pt x="144" y="2113"/>
                    <a:pt x="115" y="2113"/>
                  </a:cubicBezTo>
                  <a:cubicBezTo>
                    <a:pt x="86" y="2113"/>
                    <a:pt x="63" y="2089"/>
                    <a:pt x="63" y="2061"/>
                  </a:cubicBezTo>
                  <a:cubicBezTo>
                    <a:pt x="63" y="2033"/>
                    <a:pt x="86" y="2009"/>
                    <a:pt x="115" y="2009"/>
                  </a:cubicBezTo>
                  <a:cubicBezTo>
                    <a:pt x="144" y="2009"/>
                    <a:pt x="167" y="2033"/>
                    <a:pt x="167" y="2061"/>
                  </a:cubicBezTo>
                  <a:close/>
                  <a:moveTo>
                    <a:pt x="188" y="2228"/>
                  </a:moveTo>
                  <a:lnTo>
                    <a:pt x="188" y="2228"/>
                  </a:lnTo>
                  <a:cubicBezTo>
                    <a:pt x="188" y="2256"/>
                    <a:pt x="165" y="2279"/>
                    <a:pt x="136" y="2279"/>
                  </a:cubicBezTo>
                  <a:cubicBezTo>
                    <a:pt x="107" y="2279"/>
                    <a:pt x="84" y="2256"/>
                    <a:pt x="84" y="2228"/>
                  </a:cubicBezTo>
                  <a:cubicBezTo>
                    <a:pt x="84" y="2199"/>
                    <a:pt x="107" y="2176"/>
                    <a:pt x="136" y="2176"/>
                  </a:cubicBezTo>
                  <a:cubicBezTo>
                    <a:pt x="165" y="2176"/>
                    <a:pt x="188" y="2199"/>
                    <a:pt x="188" y="2228"/>
                  </a:cubicBezTo>
                  <a:close/>
                  <a:moveTo>
                    <a:pt x="205" y="2325"/>
                  </a:moveTo>
                  <a:lnTo>
                    <a:pt x="205" y="2325"/>
                  </a:lnTo>
                  <a:cubicBezTo>
                    <a:pt x="205" y="2353"/>
                    <a:pt x="181" y="2376"/>
                    <a:pt x="152" y="2376"/>
                  </a:cubicBezTo>
                  <a:cubicBezTo>
                    <a:pt x="124" y="2376"/>
                    <a:pt x="100" y="2353"/>
                    <a:pt x="100" y="2325"/>
                  </a:cubicBezTo>
                  <a:cubicBezTo>
                    <a:pt x="100" y="2296"/>
                    <a:pt x="124" y="2273"/>
                    <a:pt x="152" y="2273"/>
                  </a:cubicBezTo>
                  <a:cubicBezTo>
                    <a:pt x="181" y="2273"/>
                    <a:pt x="205" y="2296"/>
                    <a:pt x="205" y="2325"/>
                  </a:cubicBezTo>
                  <a:close/>
                  <a:moveTo>
                    <a:pt x="223" y="2218"/>
                  </a:moveTo>
                  <a:lnTo>
                    <a:pt x="223" y="2218"/>
                  </a:lnTo>
                  <a:cubicBezTo>
                    <a:pt x="223" y="2246"/>
                    <a:pt x="200" y="2269"/>
                    <a:pt x="171" y="2269"/>
                  </a:cubicBezTo>
                  <a:cubicBezTo>
                    <a:pt x="142" y="2269"/>
                    <a:pt x="119" y="2246"/>
                    <a:pt x="119" y="2218"/>
                  </a:cubicBezTo>
                  <a:cubicBezTo>
                    <a:pt x="119" y="2189"/>
                    <a:pt x="142" y="2166"/>
                    <a:pt x="171" y="2166"/>
                  </a:cubicBezTo>
                  <a:cubicBezTo>
                    <a:pt x="200" y="2166"/>
                    <a:pt x="223" y="2189"/>
                    <a:pt x="223" y="2218"/>
                  </a:cubicBezTo>
                  <a:close/>
                  <a:moveTo>
                    <a:pt x="159" y="2333"/>
                  </a:moveTo>
                  <a:lnTo>
                    <a:pt x="159" y="2333"/>
                  </a:lnTo>
                  <a:cubicBezTo>
                    <a:pt x="159" y="2361"/>
                    <a:pt x="135" y="2385"/>
                    <a:pt x="106" y="2385"/>
                  </a:cubicBezTo>
                  <a:cubicBezTo>
                    <a:pt x="78" y="2385"/>
                    <a:pt x="54" y="2361"/>
                    <a:pt x="54" y="2333"/>
                  </a:cubicBezTo>
                  <a:cubicBezTo>
                    <a:pt x="54" y="2305"/>
                    <a:pt x="78" y="2282"/>
                    <a:pt x="106" y="2282"/>
                  </a:cubicBezTo>
                  <a:cubicBezTo>
                    <a:pt x="135" y="2282"/>
                    <a:pt x="159" y="2305"/>
                    <a:pt x="159" y="2333"/>
                  </a:cubicBezTo>
                  <a:close/>
                  <a:moveTo>
                    <a:pt x="246" y="2030"/>
                  </a:moveTo>
                  <a:lnTo>
                    <a:pt x="246" y="2030"/>
                  </a:lnTo>
                  <a:cubicBezTo>
                    <a:pt x="246" y="2059"/>
                    <a:pt x="223" y="2082"/>
                    <a:pt x="194" y="2082"/>
                  </a:cubicBezTo>
                  <a:cubicBezTo>
                    <a:pt x="165" y="2082"/>
                    <a:pt x="142" y="2059"/>
                    <a:pt x="142" y="2030"/>
                  </a:cubicBezTo>
                  <a:cubicBezTo>
                    <a:pt x="142" y="2002"/>
                    <a:pt x="165" y="1979"/>
                    <a:pt x="194" y="1979"/>
                  </a:cubicBezTo>
                  <a:cubicBezTo>
                    <a:pt x="223" y="1979"/>
                    <a:pt x="246" y="2002"/>
                    <a:pt x="246" y="2030"/>
                  </a:cubicBezTo>
                  <a:close/>
                  <a:moveTo>
                    <a:pt x="148" y="2347"/>
                  </a:moveTo>
                  <a:lnTo>
                    <a:pt x="148" y="2347"/>
                  </a:lnTo>
                  <a:cubicBezTo>
                    <a:pt x="148" y="2376"/>
                    <a:pt x="125" y="2399"/>
                    <a:pt x="96" y="2399"/>
                  </a:cubicBezTo>
                  <a:cubicBezTo>
                    <a:pt x="67" y="2399"/>
                    <a:pt x="44" y="2376"/>
                    <a:pt x="44" y="2347"/>
                  </a:cubicBezTo>
                  <a:cubicBezTo>
                    <a:pt x="44" y="2319"/>
                    <a:pt x="67" y="2296"/>
                    <a:pt x="96" y="2296"/>
                  </a:cubicBezTo>
                  <a:cubicBezTo>
                    <a:pt x="125" y="2296"/>
                    <a:pt x="148" y="2319"/>
                    <a:pt x="148" y="2347"/>
                  </a:cubicBezTo>
                  <a:close/>
                  <a:moveTo>
                    <a:pt x="104" y="2075"/>
                  </a:moveTo>
                  <a:lnTo>
                    <a:pt x="104" y="2075"/>
                  </a:lnTo>
                  <a:cubicBezTo>
                    <a:pt x="104" y="2104"/>
                    <a:pt x="81" y="2127"/>
                    <a:pt x="52" y="2127"/>
                  </a:cubicBezTo>
                  <a:cubicBezTo>
                    <a:pt x="23" y="2127"/>
                    <a:pt x="0" y="2104"/>
                    <a:pt x="0" y="2075"/>
                  </a:cubicBezTo>
                  <a:cubicBezTo>
                    <a:pt x="0" y="2047"/>
                    <a:pt x="23" y="2024"/>
                    <a:pt x="52" y="2024"/>
                  </a:cubicBezTo>
                  <a:cubicBezTo>
                    <a:pt x="81" y="2024"/>
                    <a:pt x="104" y="2047"/>
                    <a:pt x="104" y="2075"/>
                  </a:cubicBezTo>
                  <a:close/>
                  <a:moveTo>
                    <a:pt x="134" y="2098"/>
                  </a:moveTo>
                  <a:lnTo>
                    <a:pt x="134" y="2098"/>
                  </a:lnTo>
                  <a:cubicBezTo>
                    <a:pt x="134" y="2127"/>
                    <a:pt x="110" y="2150"/>
                    <a:pt x="81" y="2150"/>
                  </a:cubicBezTo>
                  <a:cubicBezTo>
                    <a:pt x="53" y="2150"/>
                    <a:pt x="29" y="2127"/>
                    <a:pt x="29" y="2098"/>
                  </a:cubicBezTo>
                  <a:cubicBezTo>
                    <a:pt x="29" y="2070"/>
                    <a:pt x="53" y="2047"/>
                    <a:pt x="81" y="2047"/>
                  </a:cubicBezTo>
                  <a:cubicBezTo>
                    <a:pt x="110" y="2047"/>
                    <a:pt x="134" y="2070"/>
                    <a:pt x="134" y="2098"/>
                  </a:cubicBezTo>
                  <a:close/>
                  <a:moveTo>
                    <a:pt x="115" y="2090"/>
                  </a:moveTo>
                  <a:lnTo>
                    <a:pt x="115" y="2090"/>
                  </a:lnTo>
                  <a:cubicBezTo>
                    <a:pt x="115" y="2118"/>
                    <a:pt x="91" y="2141"/>
                    <a:pt x="63" y="2141"/>
                  </a:cubicBezTo>
                  <a:cubicBezTo>
                    <a:pt x="34" y="2141"/>
                    <a:pt x="10" y="2118"/>
                    <a:pt x="10" y="2090"/>
                  </a:cubicBezTo>
                  <a:cubicBezTo>
                    <a:pt x="10" y="2061"/>
                    <a:pt x="34" y="2038"/>
                    <a:pt x="63" y="2038"/>
                  </a:cubicBezTo>
                  <a:cubicBezTo>
                    <a:pt x="91" y="2038"/>
                    <a:pt x="115" y="2061"/>
                    <a:pt x="115" y="2090"/>
                  </a:cubicBezTo>
                  <a:close/>
                  <a:moveTo>
                    <a:pt x="127" y="2558"/>
                  </a:moveTo>
                  <a:lnTo>
                    <a:pt x="127" y="2558"/>
                  </a:lnTo>
                  <a:cubicBezTo>
                    <a:pt x="127" y="2586"/>
                    <a:pt x="104" y="2609"/>
                    <a:pt x="75" y="2609"/>
                  </a:cubicBezTo>
                  <a:cubicBezTo>
                    <a:pt x="46" y="2609"/>
                    <a:pt x="23" y="2586"/>
                    <a:pt x="23" y="2558"/>
                  </a:cubicBezTo>
                  <a:cubicBezTo>
                    <a:pt x="23" y="2529"/>
                    <a:pt x="46" y="2506"/>
                    <a:pt x="75" y="2506"/>
                  </a:cubicBezTo>
                  <a:cubicBezTo>
                    <a:pt x="104" y="2506"/>
                    <a:pt x="127" y="2529"/>
                    <a:pt x="127" y="2558"/>
                  </a:cubicBezTo>
                  <a:close/>
                  <a:moveTo>
                    <a:pt x="175" y="2360"/>
                  </a:moveTo>
                  <a:lnTo>
                    <a:pt x="175" y="2360"/>
                  </a:lnTo>
                  <a:cubicBezTo>
                    <a:pt x="175" y="2388"/>
                    <a:pt x="152" y="2411"/>
                    <a:pt x="123" y="2411"/>
                  </a:cubicBezTo>
                  <a:cubicBezTo>
                    <a:pt x="94" y="2411"/>
                    <a:pt x="71" y="2388"/>
                    <a:pt x="71" y="2360"/>
                  </a:cubicBezTo>
                  <a:cubicBezTo>
                    <a:pt x="71" y="2331"/>
                    <a:pt x="94" y="2308"/>
                    <a:pt x="123" y="2308"/>
                  </a:cubicBezTo>
                  <a:cubicBezTo>
                    <a:pt x="152" y="2308"/>
                    <a:pt x="175" y="2331"/>
                    <a:pt x="175" y="2360"/>
                  </a:cubicBezTo>
                  <a:close/>
                  <a:moveTo>
                    <a:pt x="862" y="52"/>
                  </a:moveTo>
                  <a:lnTo>
                    <a:pt x="862" y="52"/>
                  </a:lnTo>
                  <a:cubicBezTo>
                    <a:pt x="862" y="80"/>
                    <a:pt x="839" y="103"/>
                    <a:pt x="810" y="103"/>
                  </a:cubicBezTo>
                  <a:cubicBezTo>
                    <a:pt x="781" y="103"/>
                    <a:pt x="758" y="80"/>
                    <a:pt x="758" y="52"/>
                  </a:cubicBezTo>
                  <a:cubicBezTo>
                    <a:pt x="758" y="23"/>
                    <a:pt x="781" y="0"/>
                    <a:pt x="810" y="0"/>
                  </a:cubicBezTo>
                  <a:cubicBezTo>
                    <a:pt x="839" y="0"/>
                    <a:pt x="862" y="23"/>
                    <a:pt x="862" y="52"/>
                  </a:cubicBezTo>
                  <a:close/>
                  <a:moveTo>
                    <a:pt x="772" y="390"/>
                  </a:moveTo>
                  <a:lnTo>
                    <a:pt x="772" y="390"/>
                  </a:lnTo>
                  <a:cubicBezTo>
                    <a:pt x="772" y="418"/>
                    <a:pt x="749" y="441"/>
                    <a:pt x="720" y="441"/>
                  </a:cubicBezTo>
                  <a:cubicBezTo>
                    <a:pt x="691" y="441"/>
                    <a:pt x="668" y="418"/>
                    <a:pt x="668" y="390"/>
                  </a:cubicBezTo>
                  <a:cubicBezTo>
                    <a:pt x="668" y="361"/>
                    <a:pt x="691" y="338"/>
                    <a:pt x="720" y="338"/>
                  </a:cubicBezTo>
                  <a:cubicBezTo>
                    <a:pt x="749" y="338"/>
                    <a:pt x="772" y="361"/>
                    <a:pt x="772" y="390"/>
                  </a:cubicBezTo>
                  <a:close/>
                  <a:moveTo>
                    <a:pt x="887" y="1012"/>
                  </a:moveTo>
                  <a:lnTo>
                    <a:pt x="887" y="1012"/>
                  </a:lnTo>
                  <a:cubicBezTo>
                    <a:pt x="887" y="1041"/>
                    <a:pt x="864" y="1064"/>
                    <a:pt x="835" y="1064"/>
                  </a:cubicBezTo>
                  <a:cubicBezTo>
                    <a:pt x="806" y="1064"/>
                    <a:pt x="783" y="1041"/>
                    <a:pt x="783" y="1012"/>
                  </a:cubicBezTo>
                  <a:cubicBezTo>
                    <a:pt x="783" y="984"/>
                    <a:pt x="806" y="961"/>
                    <a:pt x="835" y="961"/>
                  </a:cubicBezTo>
                  <a:cubicBezTo>
                    <a:pt x="864" y="961"/>
                    <a:pt x="887" y="984"/>
                    <a:pt x="887" y="1012"/>
                  </a:cubicBezTo>
                  <a:close/>
                  <a:moveTo>
                    <a:pt x="847" y="1855"/>
                  </a:moveTo>
                  <a:lnTo>
                    <a:pt x="847" y="1855"/>
                  </a:lnTo>
                  <a:cubicBezTo>
                    <a:pt x="847" y="1883"/>
                    <a:pt x="824" y="1906"/>
                    <a:pt x="795" y="1906"/>
                  </a:cubicBezTo>
                  <a:cubicBezTo>
                    <a:pt x="766" y="1906"/>
                    <a:pt x="743" y="1883"/>
                    <a:pt x="743" y="1855"/>
                  </a:cubicBezTo>
                  <a:cubicBezTo>
                    <a:pt x="743" y="1827"/>
                    <a:pt x="766" y="1803"/>
                    <a:pt x="795" y="1803"/>
                  </a:cubicBezTo>
                  <a:cubicBezTo>
                    <a:pt x="824" y="1803"/>
                    <a:pt x="847" y="1827"/>
                    <a:pt x="847" y="1855"/>
                  </a:cubicBezTo>
                  <a:close/>
                  <a:moveTo>
                    <a:pt x="864" y="1364"/>
                  </a:moveTo>
                  <a:lnTo>
                    <a:pt x="864" y="1364"/>
                  </a:lnTo>
                  <a:cubicBezTo>
                    <a:pt x="864" y="1393"/>
                    <a:pt x="841" y="1416"/>
                    <a:pt x="812" y="1416"/>
                  </a:cubicBezTo>
                  <a:cubicBezTo>
                    <a:pt x="783" y="1416"/>
                    <a:pt x="760" y="1393"/>
                    <a:pt x="760" y="1364"/>
                  </a:cubicBezTo>
                  <a:cubicBezTo>
                    <a:pt x="760" y="1336"/>
                    <a:pt x="783" y="1313"/>
                    <a:pt x="812" y="1313"/>
                  </a:cubicBezTo>
                  <a:cubicBezTo>
                    <a:pt x="841" y="1313"/>
                    <a:pt x="864" y="1336"/>
                    <a:pt x="864" y="1364"/>
                  </a:cubicBezTo>
                  <a:close/>
                  <a:moveTo>
                    <a:pt x="820" y="2372"/>
                  </a:moveTo>
                  <a:lnTo>
                    <a:pt x="820" y="2372"/>
                  </a:lnTo>
                  <a:cubicBezTo>
                    <a:pt x="820" y="2401"/>
                    <a:pt x="797" y="2424"/>
                    <a:pt x="768" y="2424"/>
                  </a:cubicBezTo>
                  <a:cubicBezTo>
                    <a:pt x="739" y="2424"/>
                    <a:pt x="716" y="2401"/>
                    <a:pt x="716" y="2372"/>
                  </a:cubicBezTo>
                  <a:cubicBezTo>
                    <a:pt x="716" y="2344"/>
                    <a:pt x="739" y="2321"/>
                    <a:pt x="768" y="2321"/>
                  </a:cubicBezTo>
                  <a:cubicBezTo>
                    <a:pt x="797" y="2321"/>
                    <a:pt x="820" y="2344"/>
                    <a:pt x="820" y="2372"/>
                  </a:cubicBezTo>
                  <a:close/>
                  <a:moveTo>
                    <a:pt x="822" y="2071"/>
                  </a:moveTo>
                  <a:lnTo>
                    <a:pt x="822" y="2071"/>
                  </a:lnTo>
                  <a:cubicBezTo>
                    <a:pt x="822" y="2100"/>
                    <a:pt x="799" y="2123"/>
                    <a:pt x="770" y="2123"/>
                  </a:cubicBezTo>
                  <a:cubicBezTo>
                    <a:pt x="741" y="2123"/>
                    <a:pt x="718" y="2100"/>
                    <a:pt x="718" y="2071"/>
                  </a:cubicBezTo>
                  <a:cubicBezTo>
                    <a:pt x="718" y="2043"/>
                    <a:pt x="741" y="2020"/>
                    <a:pt x="770" y="2020"/>
                  </a:cubicBezTo>
                  <a:cubicBezTo>
                    <a:pt x="799" y="2020"/>
                    <a:pt x="822" y="2043"/>
                    <a:pt x="822" y="2071"/>
                  </a:cubicBezTo>
                  <a:close/>
                  <a:moveTo>
                    <a:pt x="883" y="2071"/>
                  </a:moveTo>
                  <a:lnTo>
                    <a:pt x="883" y="2071"/>
                  </a:lnTo>
                  <a:cubicBezTo>
                    <a:pt x="883" y="2100"/>
                    <a:pt x="860" y="2123"/>
                    <a:pt x="831" y="2123"/>
                  </a:cubicBezTo>
                  <a:cubicBezTo>
                    <a:pt x="802" y="2123"/>
                    <a:pt x="779" y="2100"/>
                    <a:pt x="779" y="2071"/>
                  </a:cubicBezTo>
                  <a:cubicBezTo>
                    <a:pt x="779" y="2043"/>
                    <a:pt x="802" y="2020"/>
                    <a:pt x="831" y="2020"/>
                  </a:cubicBezTo>
                  <a:cubicBezTo>
                    <a:pt x="860" y="2020"/>
                    <a:pt x="883" y="2043"/>
                    <a:pt x="883" y="2071"/>
                  </a:cubicBezTo>
                  <a:close/>
                  <a:moveTo>
                    <a:pt x="822" y="2286"/>
                  </a:moveTo>
                  <a:lnTo>
                    <a:pt x="822" y="2286"/>
                  </a:lnTo>
                  <a:cubicBezTo>
                    <a:pt x="822" y="2314"/>
                    <a:pt x="799" y="2337"/>
                    <a:pt x="770" y="2337"/>
                  </a:cubicBezTo>
                  <a:cubicBezTo>
                    <a:pt x="741" y="2337"/>
                    <a:pt x="718" y="2314"/>
                    <a:pt x="718" y="2286"/>
                  </a:cubicBezTo>
                  <a:cubicBezTo>
                    <a:pt x="718" y="2257"/>
                    <a:pt x="741" y="2234"/>
                    <a:pt x="770" y="2234"/>
                  </a:cubicBezTo>
                  <a:cubicBezTo>
                    <a:pt x="799" y="2234"/>
                    <a:pt x="822" y="2257"/>
                    <a:pt x="822" y="2286"/>
                  </a:cubicBezTo>
                  <a:close/>
                  <a:moveTo>
                    <a:pt x="814" y="2362"/>
                  </a:moveTo>
                  <a:lnTo>
                    <a:pt x="814" y="2362"/>
                  </a:lnTo>
                  <a:cubicBezTo>
                    <a:pt x="814" y="2390"/>
                    <a:pt x="791" y="2413"/>
                    <a:pt x="762" y="2413"/>
                  </a:cubicBezTo>
                  <a:cubicBezTo>
                    <a:pt x="733" y="2413"/>
                    <a:pt x="710" y="2390"/>
                    <a:pt x="710" y="2362"/>
                  </a:cubicBezTo>
                  <a:cubicBezTo>
                    <a:pt x="710" y="2333"/>
                    <a:pt x="733" y="2310"/>
                    <a:pt x="762" y="2310"/>
                  </a:cubicBezTo>
                  <a:cubicBezTo>
                    <a:pt x="791" y="2310"/>
                    <a:pt x="814" y="2333"/>
                    <a:pt x="814" y="2362"/>
                  </a:cubicBezTo>
                  <a:close/>
                  <a:moveTo>
                    <a:pt x="793" y="2376"/>
                  </a:moveTo>
                  <a:lnTo>
                    <a:pt x="793" y="2376"/>
                  </a:lnTo>
                  <a:cubicBezTo>
                    <a:pt x="793" y="2405"/>
                    <a:pt x="770" y="2428"/>
                    <a:pt x="741" y="2428"/>
                  </a:cubicBezTo>
                  <a:cubicBezTo>
                    <a:pt x="712" y="2428"/>
                    <a:pt x="689" y="2405"/>
                    <a:pt x="689" y="2376"/>
                  </a:cubicBezTo>
                  <a:cubicBezTo>
                    <a:pt x="689" y="2348"/>
                    <a:pt x="712" y="2325"/>
                    <a:pt x="741" y="2325"/>
                  </a:cubicBezTo>
                  <a:cubicBezTo>
                    <a:pt x="770" y="2325"/>
                    <a:pt x="793" y="2348"/>
                    <a:pt x="793" y="2376"/>
                  </a:cubicBezTo>
                  <a:close/>
                  <a:moveTo>
                    <a:pt x="822" y="2376"/>
                  </a:moveTo>
                  <a:lnTo>
                    <a:pt x="822" y="2376"/>
                  </a:lnTo>
                  <a:cubicBezTo>
                    <a:pt x="822" y="2405"/>
                    <a:pt x="799" y="2428"/>
                    <a:pt x="770" y="2428"/>
                  </a:cubicBezTo>
                  <a:cubicBezTo>
                    <a:pt x="741" y="2428"/>
                    <a:pt x="718" y="2405"/>
                    <a:pt x="718" y="2376"/>
                  </a:cubicBezTo>
                  <a:cubicBezTo>
                    <a:pt x="718" y="2348"/>
                    <a:pt x="741" y="2325"/>
                    <a:pt x="770" y="2325"/>
                  </a:cubicBezTo>
                  <a:cubicBezTo>
                    <a:pt x="799" y="2325"/>
                    <a:pt x="822" y="2348"/>
                    <a:pt x="822" y="2376"/>
                  </a:cubicBezTo>
                  <a:close/>
                </a:path>
              </a:pathLst>
            </a:custGeom>
            <a:noFill/>
            <a:ln w="6350" cap="flat">
              <a:solidFill>
                <a:srgbClr val="0000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60" name="Freeform 384"/>
            <p:cNvSpPr>
              <a:spLocks noEditPoints="1"/>
            </p:cNvSpPr>
            <p:nvPr/>
          </p:nvSpPr>
          <p:spPr bwMode="auto">
            <a:xfrm>
              <a:off x="5172868" y="4010738"/>
              <a:ext cx="1216025" cy="1182688"/>
            </a:xfrm>
            <a:custGeom>
              <a:avLst/>
              <a:gdLst>
                <a:gd name="T0" fmla="*/ 52 w 1524"/>
                <a:gd name="T1" fmla="*/ 1117 h 1482"/>
                <a:gd name="T2" fmla="*/ 104 w 1524"/>
                <a:gd name="T3" fmla="*/ 1065 h 1482"/>
                <a:gd name="T4" fmla="*/ 77 w 1524"/>
                <a:gd name="T5" fmla="*/ 1193 h 1482"/>
                <a:gd name="T6" fmla="*/ 129 w 1524"/>
                <a:gd name="T7" fmla="*/ 1141 h 1482"/>
                <a:gd name="T8" fmla="*/ 818 w 1524"/>
                <a:gd name="T9" fmla="*/ 1078 h 1482"/>
                <a:gd name="T10" fmla="*/ 870 w 1524"/>
                <a:gd name="T11" fmla="*/ 1026 h 1482"/>
                <a:gd name="T12" fmla="*/ 808 w 1524"/>
                <a:gd name="T13" fmla="*/ 1277 h 1482"/>
                <a:gd name="T14" fmla="*/ 860 w 1524"/>
                <a:gd name="T15" fmla="*/ 1226 h 1482"/>
                <a:gd name="T16" fmla="*/ 785 w 1524"/>
                <a:gd name="T17" fmla="*/ 1102 h 1482"/>
                <a:gd name="T18" fmla="*/ 837 w 1524"/>
                <a:gd name="T19" fmla="*/ 1051 h 1482"/>
                <a:gd name="T20" fmla="*/ 826 w 1524"/>
                <a:gd name="T21" fmla="*/ 705 h 1482"/>
                <a:gd name="T22" fmla="*/ 879 w 1524"/>
                <a:gd name="T23" fmla="*/ 653 h 1482"/>
                <a:gd name="T24" fmla="*/ 753 w 1524"/>
                <a:gd name="T25" fmla="*/ 1304 h 1482"/>
                <a:gd name="T26" fmla="*/ 805 w 1524"/>
                <a:gd name="T27" fmla="*/ 1253 h 1482"/>
                <a:gd name="T28" fmla="*/ 841 w 1524"/>
                <a:gd name="T29" fmla="*/ 1189 h 1482"/>
                <a:gd name="T30" fmla="*/ 893 w 1524"/>
                <a:gd name="T31" fmla="*/ 1137 h 1482"/>
                <a:gd name="T32" fmla="*/ 801 w 1524"/>
                <a:gd name="T33" fmla="*/ 913 h 1482"/>
                <a:gd name="T34" fmla="*/ 854 w 1524"/>
                <a:gd name="T35" fmla="*/ 861 h 1482"/>
                <a:gd name="T36" fmla="*/ 808 w 1524"/>
                <a:gd name="T37" fmla="*/ 1298 h 1482"/>
                <a:gd name="T38" fmla="*/ 860 w 1524"/>
                <a:gd name="T39" fmla="*/ 1247 h 1482"/>
                <a:gd name="T40" fmla="*/ 854 w 1524"/>
                <a:gd name="T41" fmla="*/ 1300 h 1482"/>
                <a:gd name="T42" fmla="*/ 906 w 1524"/>
                <a:gd name="T43" fmla="*/ 1249 h 1482"/>
                <a:gd name="T44" fmla="*/ 822 w 1524"/>
                <a:gd name="T45" fmla="*/ 1356 h 1482"/>
                <a:gd name="T46" fmla="*/ 874 w 1524"/>
                <a:gd name="T47" fmla="*/ 1304 h 1482"/>
                <a:gd name="T48" fmla="*/ 808 w 1524"/>
                <a:gd name="T49" fmla="*/ 1378 h 1482"/>
                <a:gd name="T50" fmla="*/ 860 w 1524"/>
                <a:gd name="T51" fmla="*/ 1327 h 1482"/>
                <a:gd name="T52" fmla="*/ 762 w 1524"/>
                <a:gd name="T53" fmla="*/ 1407 h 1482"/>
                <a:gd name="T54" fmla="*/ 814 w 1524"/>
                <a:gd name="T55" fmla="*/ 1356 h 1482"/>
                <a:gd name="T56" fmla="*/ 730 w 1524"/>
                <a:gd name="T57" fmla="*/ 1389 h 1482"/>
                <a:gd name="T58" fmla="*/ 783 w 1524"/>
                <a:gd name="T59" fmla="*/ 1337 h 1482"/>
                <a:gd name="T60" fmla="*/ 712 w 1524"/>
                <a:gd name="T61" fmla="*/ 1453 h 1482"/>
                <a:gd name="T62" fmla="*/ 764 w 1524"/>
                <a:gd name="T63" fmla="*/ 1401 h 1482"/>
                <a:gd name="T64" fmla="*/ 653 w 1524"/>
                <a:gd name="T65" fmla="*/ 1463 h 1482"/>
                <a:gd name="T66" fmla="*/ 705 w 1524"/>
                <a:gd name="T67" fmla="*/ 1411 h 1482"/>
                <a:gd name="T68" fmla="*/ 678 w 1524"/>
                <a:gd name="T69" fmla="*/ 1455 h 1482"/>
                <a:gd name="T70" fmla="*/ 730 w 1524"/>
                <a:gd name="T71" fmla="*/ 1403 h 1482"/>
                <a:gd name="T72" fmla="*/ 1334 w 1524"/>
                <a:gd name="T73" fmla="*/ 103 h 1482"/>
                <a:gd name="T74" fmla="*/ 1386 w 1524"/>
                <a:gd name="T75" fmla="*/ 51 h 1482"/>
                <a:gd name="T76" fmla="*/ 1390 w 1524"/>
                <a:gd name="T77" fmla="*/ 1370 h 1482"/>
                <a:gd name="T78" fmla="*/ 1442 w 1524"/>
                <a:gd name="T79" fmla="*/ 1319 h 1482"/>
                <a:gd name="T80" fmla="*/ 1471 w 1524"/>
                <a:gd name="T81" fmla="*/ 1482 h 1482"/>
                <a:gd name="T82" fmla="*/ 1524 w 1524"/>
                <a:gd name="T83" fmla="*/ 1430 h 1482"/>
                <a:gd name="T84" fmla="*/ 1467 w 1524"/>
                <a:gd name="T85" fmla="*/ 1440 h 1482"/>
                <a:gd name="T86" fmla="*/ 1519 w 1524"/>
                <a:gd name="T87" fmla="*/ 1389 h 1482"/>
                <a:gd name="T88" fmla="*/ 1405 w 1524"/>
                <a:gd name="T89" fmla="*/ 1376 h 1482"/>
                <a:gd name="T90" fmla="*/ 1457 w 1524"/>
                <a:gd name="T91" fmla="*/ 1325 h 1482"/>
                <a:gd name="T92" fmla="*/ 1363 w 1524"/>
                <a:gd name="T93" fmla="*/ 1172 h 1482"/>
                <a:gd name="T94" fmla="*/ 1415 w 1524"/>
                <a:gd name="T95" fmla="*/ 1121 h 1482"/>
                <a:gd name="T96" fmla="*/ 1388 w 1524"/>
                <a:gd name="T97" fmla="*/ 1249 h 1482"/>
                <a:gd name="T98" fmla="*/ 1440 w 1524"/>
                <a:gd name="T99" fmla="*/ 1197 h 1482"/>
                <a:gd name="T100" fmla="*/ 1390 w 1524"/>
                <a:gd name="T101" fmla="*/ 1294 h 1482"/>
                <a:gd name="T102" fmla="*/ 1442 w 1524"/>
                <a:gd name="T103" fmla="*/ 124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4" h="1482">
                  <a:moveTo>
                    <a:pt x="104" y="1065"/>
                  </a:moveTo>
                  <a:lnTo>
                    <a:pt x="104" y="1065"/>
                  </a:lnTo>
                  <a:cubicBezTo>
                    <a:pt x="104" y="1094"/>
                    <a:pt x="81" y="1117"/>
                    <a:pt x="52" y="1117"/>
                  </a:cubicBezTo>
                  <a:cubicBezTo>
                    <a:pt x="23" y="1117"/>
                    <a:pt x="0" y="1094"/>
                    <a:pt x="0" y="1065"/>
                  </a:cubicBezTo>
                  <a:cubicBezTo>
                    <a:pt x="0" y="1037"/>
                    <a:pt x="23" y="1014"/>
                    <a:pt x="52" y="1014"/>
                  </a:cubicBezTo>
                  <a:cubicBezTo>
                    <a:pt x="81" y="1014"/>
                    <a:pt x="104" y="1037"/>
                    <a:pt x="104" y="1065"/>
                  </a:cubicBezTo>
                  <a:close/>
                  <a:moveTo>
                    <a:pt x="129" y="1141"/>
                  </a:moveTo>
                  <a:lnTo>
                    <a:pt x="129" y="1141"/>
                  </a:lnTo>
                  <a:cubicBezTo>
                    <a:pt x="129" y="1170"/>
                    <a:pt x="106" y="1193"/>
                    <a:pt x="77" y="1193"/>
                  </a:cubicBezTo>
                  <a:cubicBezTo>
                    <a:pt x="48" y="1193"/>
                    <a:pt x="25" y="1170"/>
                    <a:pt x="25" y="1141"/>
                  </a:cubicBezTo>
                  <a:cubicBezTo>
                    <a:pt x="25" y="1113"/>
                    <a:pt x="48" y="1090"/>
                    <a:pt x="77" y="1090"/>
                  </a:cubicBezTo>
                  <a:cubicBezTo>
                    <a:pt x="106" y="1090"/>
                    <a:pt x="129" y="1113"/>
                    <a:pt x="129" y="1141"/>
                  </a:cubicBezTo>
                  <a:close/>
                  <a:moveTo>
                    <a:pt x="870" y="1026"/>
                  </a:moveTo>
                  <a:lnTo>
                    <a:pt x="870" y="1026"/>
                  </a:lnTo>
                  <a:cubicBezTo>
                    <a:pt x="870" y="1055"/>
                    <a:pt x="847" y="1078"/>
                    <a:pt x="818" y="1078"/>
                  </a:cubicBezTo>
                  <a:cubicBezTo>
                    <a:pt x="789" y="1078"/>
                    <a:pt x="766" y="1055"/>
                    <a:pt x="766" y="1026"/>
                  </a:cubicBezTo>
                  <a:cubicBezTo>
                    <a:pt x="766" y="998"/>
                    <a:pt x="789" y="975"/>
                    <a:pt x="818" y="975"/>
                  </a:cubicBezTo>
                  <a:cubicBezTo>
                    <a:pt x="847" y="975"/>
                    <a:pt x="870" y="998"/>
                    <a:pt x="870" y="1026"/>
                  </a:cubicBezTo>
                  <a:close/>
                  <a:moveTo>
                    <a:pt x="860" y="1226"/>
                  </a:moveTo>
                  <a:lnTo>
                    <a:pt x="860" y="1226"/>
                  </a:lnTo>
                  <a:cubicBezTo>
                    <a:pt x="860" y="1254"/>
                    <a:pt x="836" y="1277"/>
                    <a:pt x="808" y="1277"/>
                  </a:cubicBezTo>
                  <a:cubicBezTo>
                    <a:pt x="779" y="1277"/>
                    <a:pt x="755" y="1254"/>
                    <a:pt x="755" y="1226"/>
                  </a:cubicBezTo>
                  <a:cubicBezTo>
                    <a:pt x="755" y="1198"/>
                    <a:pt x="779" y="1174"/>
                    <a:pt x="808" y="1174"/>
                  </a:cubicBezTo>
                  <a:cubicBezTo>
                    <a:pt x="836" y="1174"/>
                    <a:pt x="860" y="1198"/>
                    <a:pt x="860" y="1226"/>
                  </a:cubicBezTo>
                  <a:close/>
                  <a:moveTo>
                    <a:pt x="837" y="1051"/>
                  </a:moveTo>
                  <a:lnTo>
                    <a:pt x="837" y="1051"/>
                  </a:lnTo>
                  <a:cubicBezTo>
                    <a:pt x="837" y="1079"/>
                    <a:pt x="813" y="1102"/>
                    <a:pt x="785" y="1102"/>
                  </a:cubicBezTo>
                  <a:cubicBezTo>
                    <a:pt x="756" y="1102"/>
                    <a:pt x="732" y="1079"/>
                    <a:pt x="732" y="1051"/>
                  </a:cubicBezTo>
                  <a:cubicBezTo>
                    <a:pt x="732" y="1022"/>
                    <a:pt x="756" y="999"/>
                    <a:pt x="785" y="999"/>
                  </a:cubicBezTo>
                  <a:cubicBezTo>
                    <a:pt x="813" y="999"/>
                    <a:pt x="837" y="1022"/>
                    <a:pt x="837" y="1051"/>
                  </a:cubicBezTo>
                  <a:close/>
                  <a:moveTo>
                    <a:pt x="879" y="653"/>
                  </a:moveTo>
                  <a:lnTo>
                    <a:pt x="879" y="653"/>
                  </a:lnTo>
                  <a:cubicBezTo>
                    <a:pt x="879" y="682"/>
                    <a:pt x="855" y="705"/>
                    <a:pt x="826" y="705"/>
                  </a:cubicBezTo>
                  <a:cubicBezTo>
                    <a:pt x="798" y="705"/>
                    <a:pt x="774" y="682"/>
                    <a:pt x="774" y="653"/>
                  </a:cubicBezTo>
                  <a:cubicBezTo>
                    <a:pt x="774" y="625"/>
                    <a:pt x="798" y="602"/>
                    <a:pt x="826" y="602"/>
                  </a:cubicBezTo>
                  <a:cubicBezTo>
                    <a:pt x="855" y="602"/>
                    <a:pt x="879" y="625"/>
                    <a:pt x="879" y="653"/>
                  </a:cubicBezTo>
                  <a:close/>
                  <a:moveTo>
                    <a:pt x="805" y="1253"/>
                  </a:moveTo>
                  <a:lnTo>
                    <a:pt x="805" y="1253"/>
                  </a:lnTo>
                  <a:cubicBezTo>
                    <a:pt x="805" y="1281"/>
                    <a:pt x="782" y="1304"/>
                    <a:pt x="753" y="1304"/>
                  </a:cubicBezTo>
                  <a:cubicBezTo>
                    <a:pt x="725" y="1304"/>
                    <a:pt x="701" y="1281"/>
                    <a:pt x="701" y="1253"/>
                  </a:cubicBezTo>
                  <a:cubicBezTo>
                    <a:pt x="701" y="1224"/>
                    <a:pt x="725" y="1201"/>
                    <a:pt x="753" y="1201"/>
                  </a:cubicBezTo>
                  <a:cubicBezTo>
                    <a:pt x="782" y="1201"/>
                    <a:pt x="805" y="1224"/>
                    <a:pt x="805" y="1253"/>
                  </a:cubicBezTo>
                  <a:close/>
                  <a:moveTo>
                    <a:pt x="893" y="1137"/>
                  </a:moveTo>
                  <a:lnTo>
                    <a:pt x="893" y="1137"/>
                  </a:lnTo>
                  <a:cubicBezTo>
                    <a:pt x="893" y="1166"/>
                    <a:pt x="870" y="1189"/>
                    <a:pt x="841" y="1189"/>
                  </a:cubicBezTo>
                  <a:cubicBezTo>
                    <a:pt x="812" y="1189"/>
                    <a:pt x="789" y="1166"/>
                    <a:pt x="789" y="1137"/>
                  </a:cubicBezTo>
                  <a:cubicBezTo>
                    <a:pt x="789" y="1109"/>
                    <a:pt x="812" y="1086"/>
                    <a:pt x="841" y="1086"/>
                  </a:cubicBezTo>
                  <a:cubicBezTo>
                    <a:pt x="870" y="1086"/>
                    <a:pt x="893" y="1109"/>
                    <a:pt x="893" y="1137"/>
                  </a:cubicBezTo>
                  <a:close/>
                  <a:moveTo>
                    <a:pt x="854" y="861"/>
                  </a:moveTo>
                  <a:lnTo>
                    <a:pt x="854" y="861"/>
                  </a:lnTo>
                  <a:cubicBezTo>
                    <a:pt x="854" y="890"/>
                    <a:pt x="830" y="913"/>
                    <a:pt x="801" y="913"/>
                  </a:cubicBezTo>
                  <a:cubicBezTo>
                    <a:pt x="773" y="913"/>
                    <a:pt x="749" y="890"/>
                    <a:pt x="749" y="861"/>
                  </a:cubicBezTo>
                  <a:cubicBezTo>
                    <a:pt x="749" y="833"/>
                    <a:pt x="773" y="810"/>
                    <a:pt x="801" y="810"/>
                  </a:cubicBezTo>
                  <a:cubicBezTo>
                    <a:pt x="830" y="810"/>
                    <a:pt x="854" y="833"/>
                    <a:pt x="854" y="861"/>
                  </a:cubicBezTo>
                  <a:close/>
                  <a:moveTo>
                    <a:pt x="860" y="1247"/>
                  </a:moveTo>
                  <a:lnTo>
                    <a:pt x="860" y="1247"/>
                  </a:lnTo>
                  <a:cubicBezTo>
                    <a:pt x="860" y="1275"/>
                    <a:pt x="836" y="1298"/>
                    <a:pt x="808" y="1298"/>
                  </a:cubicBezTo>
                  <a:cubicBezTo>
                    <a:pt x="779" y="1298"/>
                    <a:pt x="755" y="1275"/>
                    <a:pt x="755" y="1247"/>
                  </a:cubicBezTo>
                  <a:cubicBezTo>
                    <a:pt x="755" y="1218"/>
                    <a:pt x="779" y="1195"/>
                    <a:pt x="808" y="1195"/>
                  </a:cubicBezTo>
                  <a:cubicBezTo>
                    <a:pt x="836" y="1195"/>
                    <a:pt x="860" y="1218"/>
                    <a:pt x="860" y="1247"/>
                  </a:cubicBezTo>
                  <a:close/>
                  <a:moveTo>
                    <a:pt x="906" y="1249"/>
                  </a:moveTo>
                  <a:lnTo>
                    <a:pt x="906" y="1249"/>
                  </a:lnTo>
                  <a:cubicBezTo>
                    <a:pt x="906" y="1277"/>
                    <a:pt x="882" y="1300"/>
                    <a:pt x="854" y="1300"/>
                  </a:cubicBezTo>
                  <a:cubicBezTo>
                    <a:pt x="825" y="1300"/>
                    <a:pt x="801" y="1277"/>
                    <a:pt x="801" y="1249"/>
                  </a:cubicBezTo>
                  <a:cubicBezTo>
                    <a:pt x="801" y="1220"/>
                    <a:pt x="825" y="1197"/>
                    <a:pt x="854" y="1197"/>
                  </a:cubicBezTo>
                  <a:cubicBezTo>
                    <a:pt x="882" y="1197"/>
                    <a:pt x="906" y="1220"/>
                    <a:pt x="906" y="1249"/>
                  </a:cubicBezTo>
                  <a:close/>
                  <a:moveTo>
                    <a:pt x="874" y="1304"/>
                  </a:moveTo>
                  <a:lnTo>
                    <a:pt x="874" y="1304"/>
                  </a:lnTo>
                  <a:cubicBezTo>
                    <a:pt x="874" y="1333"/>
                    <a:pt x="851" y="1356"/>
                    <a:pt x="822" y="1356"/>
                  </a:cubicBezTo>
                  <a:cubicBezTo>
                    <a:pt x="793" y="1356"/>
                    <a:pt x="770" y="1333"/>
                    <a:pt x="770" y="1304"/>
                  </a:cubicBezTo>
                  <a:cubicBezTo>
                    <a:pt x="770" y="1276"/>
                    <a:pt x="793" y="1253"/>
                    <a:pt x="822" y="1253"/>
                  </a:cubicBezTo>
                  <a:cubicBezTo>
                    <a:pt x="851" y="1253"/>
                    <a:pt x="874" y="1276"/>
                    <a:pt x="874" y="1304"/>
                  </a:cubicBezTo>
                  <a:close/>
                  <a:moveTo>
                    <a:pt x="860" y="1327"/>
                  </a:moveTo>
                  <a:lnTo>
                    <a:pt x="860" y="1327"/>
                  </a:lnTo>
                  <a:cubicBezTo>
                    <a:pt x="860" y="1355"/>
                    <a:pt x="836" y="1378"/>
                    <a:pt x="808" y="1378"/>
                  </a:cubicBezTo>
                  <a:cubicBezTo>
                    <a:pt x="779" y="1378"/>
                    <a:pt x="755" y="1355"/>
                    <a:pt x="755" y="1327"/>
                  </a:cubicBezTo>
                  <a:cubicBezTo>
                    <a:pt x="755" y="1299"/>
                    <a:pt x="779" y="1275"/>
                    <a:pt x="808" y="1275"/>
                  </a:cubicBezTo>
                  <a:cubicBezTo>
                    <a:pt x="836" y="1275"/>
                    <a:pt x="860" y="1299"/>
                    <a:pt x="860" y="1327"/>
                  </a:cubicBezTo>
                  <a:close/>
                  <a:moveTo>
                    <a:pt x="814" y="1356"/>
                  </a:moveTo>
                  <a:lnTo>
                    <a:pt x="814" y="1356"/>
                  </a:lnTo>
                  <a:cubicBezTo>
                    <a:pt x="814" y="1384"/>
                    <a:pt x="790" y="1407"/>
                    <a:pt x="762" y="1407"/>
                  </a:cubicBezTo>
                  <a:cubicBezTo>
                    <a:pt x="733" y="1407"/>
                    <a:pt x="709" y="1384"/>
                    <a:pt x="709" y="1356"/>
                  </a:cubicBezTo>
                  <a:cubicBezTo>
                    <a:pt x="709" y="1327"/>
                    <a:pt x="733" y="1304"/>
                    <a:pt x="762" y="1304"/>
                  </a:cubicBezTo>
                  <a:cubicBezTo>
                    <a:pt x="790" y="1304"/>
                    <a:pt x="814" y="1327"/>
                    <a:pt x="814" y="1356"/>
                  </a:cubicBezTo>
                  <a:close/>
                  <a:moveTo>
                    <a:pt x="783" y="1337"/>
                  </a:moveTo>
                  <a:lnTo>
                    <a:pt x="783" y="1337"/>
                  </a:lnTo>
                  <a:cubicBezTo>
                    <a:pt x="783" y="1366"/>
                    <a:pt x="759" y="1389"/>
                    <a:pt x="730" y="1389"/>
                  </a:cubicBezTo>
                  <a:cubicBezTo>
                    <a:pt x="702" y="1389"/>
                    <a:pt x="678" y="1366"/>
                    <a:pt x="678" y="1337"/>
                  </a:cubicBezTo>
                  <a:cubicBezTo>
                    <a:pt x="678" y="1309"/>
                    <a:pt x="702" y="1286"/>
                    <a:pt x="730" y="1286"/>
                  </a:cubicBezTo>
                  <a:cubicBezTo>
                    <a:pt x="759" y="1286"/>
                    <a:pt x="783" y="1309"/>
                    <a:pt x="783" y="1337"/>
                  </a:cubicBezTo>
                  <a:close/>
                  <a:moveTo>
                    <a:pt x="764" y="1401"/>
                  </a:moveTo>
                  <a:lnTo>
                    <a:pt x="764" y="1401"/>
                  </a:lnTo>
                  <a:cubicBezTo>
                    <a:pt x="764" y="1430"/>
                    <a:pt x="740" y="1453"/>
                    <a:pt x="712" y="1453"/>
                  </a:cubicBezTo>
                  <a:cubicBezTo>
                    <a:pt x="683" y="1453"/>
                    <a:pt x="659" y="1430"/>
                    <a:pt x="659" y="1401"/>
                  </a:cubicBezTo>
                  <a:cubicBezTo>
                    <a:pt x="659" y="1373"/>
                    <a:pt x="683" y="1350"/>
                    <a:pt x="712" y="1350"/>
                  </a:cubicBezTo>
                  <a:cubicBezTo>
                    <a:pt x="740" y="1350"/>
                    <a:pt x="764" y="1373"/>
                    <a:pt x="764" y="1401"/>
                  </a:cubicBezTo>
                  <a:close/>
                  <a:moveTo>
                    <a:pt x="705" y="1411"/>
                  </a:moveTo>
                  <a:lnTo>
                    <a:pt x="705" y="1411"/>
                  </a:lnTo>
                  <a:cubicBezTo>
                    <a:pt x="705" y="1440"/>
                    <a:pt x="682" y="1463"/>
                    <a:pt x="653" y="1463"/>
                  </a:cubicBezTo>
                  <a:cubicBezTo>
                    <a:pt x="624" y="1463"/>
                    <a:pt x="601" y="1440"/>
                    <a:pt x="601" y="1411"/>
                  </a:cubicBezTo>
                  <a:cubicBezTo>
                    <a:pt x="601" y="1383"/>
                    <a:pt x="624" y="1360"/>
                    <a:pt x="653" y="1360"/>
                  </a:cubicBezTo>
                  <a:cubicBezTo>
                    <a:pt x="682" y="1360"/>
                    <a:pt x="705" y="1383"/>
                    <a:pt x="705" y="1411"/>
                  </a:cubicBezTo>
                  <a:close/>
                  <a:moveTo>
                    <a:pt x="730" y="1403"/>
                  </a:moveTo>
                  <a:lnTo>
                    <a:pt x="730" y="1403"/>
                  </a:lnTo>
                  <a:cubicBezTo>
                    <a:pt x="730" y="1432"/>
                    <a:pt x="707" y="1455"/>
                    <a:pt x="678" y="1455"/>
                  </a:cubicBezTo>
                  <a:cubicBezTo>
                    <a:pt x="649" y="1455"/>
                    <a:pt x="626" y="1432"/>
                    <a:pt x="626" y="1403"/>
                  </a:cubicBezTo>
                  <a:cubicBezTo>
                    <a:pt x="626" y="1375"/>
                    <a:pt x="649" y="1352"/>
                    <a:pt x="678" y="1352"/>
                  </a:cubicBezTo>
                  <a:cubicBezTo>
                    <a:pt x="707" y="1352"/>
                    <a:pt x="730" y="1375"/>
                    <a:pt x="730" y="1403"/>
                  </a:cubicBezTo>
                  <a:close/>
                  <a:moveTo>
                    <a:pt x="1386" y="51"/>
                  </a:moveTo>
                  <a:lnTo>
                    <a:pt x="1386" y="51"/>
                  </a:lnTo>
                  <a:cubicBezTo>
                    <a:pt x="1386" y="80"/>
                    <a:pt x="1362" y="103"/>
                    <a:pt x="1334" y="103"/>
                  </a:cubicBezTo>
                  <a:cubicBezTo>
                    <a:pt x="1305" y="103"/>
                    <a:pt x="1281" y="80"/>
                    <a:pt x="1281" y="51"/>
                  </a:cubicBezTo>
                  <a:cubicBezTo>
                    <a:pt x="1281" y="23"/>
                    <a:pt x="1305" y="0"/>
                    <a:pt x="1334" y="0"/>
                  </a:cubicBezTo>
                  <a:cubicBezTo>
                    <a:pt x="1362" y="0"/>
                    <a:pt x="1386" y="23"/>
                    <a:pt x="1386" y="51"/>
                  </a:cubicBezTo>
                  <a:close/>
                  <a:moveTo>
                    <a:pt x="1442" y="1319"/>
                  </a:moveTo>
                  <a:lnTo>
                    <a:pt x="1442" y="1319"/>
                  </a:lnTo>
                  <a:cubicBezTo>
                    <a:pt x="1442" y="1347"/>
                    <a:pt x="1419" y="1370"/>
                    <a:pt x="1390" y="1370"/>
                  </a:cubicBezTo>
                  <a:cubicBezTo>
                    <a:pt x="1361" y="1370"/>
                    <a:pt x="1338" y="1347"/>
                    <a:pt x="1338" y="1319"/>
                  </a:cubicBezTo>
                  <a:cubicBezTo>
                    <a:pt x="1338" y="1290"/>
                    <a:pt x="1361" y="1267"/>
                    <a:pt x="1390" y="1267"/>
                  </a:cubicBezTo>
                  <a:cubicBezTo>
                    <a:pt x="1419" y="1267"/>
                    <a:pt x="1442" y="1290"/>
                    <a:pt x="1442" y="1319"/>
                  </a:cubicBezTo>
                  <a:close/>
                  <a:moveTo>
                    <a:pt x="1524" y="1430"/>
                  </a:moveTo>
                  <a:lnTo>
                    <a:pt x="1524" y="1430"/>
                  </a:lnTo>
                  <a:cubicBezTo>
                    <a:pt x="1524" y="1458"/>
                    <a:pt x="1500" y="1482"/>
                    <a:pt x="1471" y="1482"/>
                  </a:cubicBezTo>
                  <a:cubicBezTo>
                    <a:pt x="1443" y="1482"/>
                    <a:pt x="1419" y="1458"/>
                    <a:pt x="1419" y="1430"/>
                  </a:cubicBezTo>
                  <a:cubicBezTo>
                    <a:pt x="1419" y="1402"/>
                    <a:pt x="1443" y="1378"/>
                    <a:pt x="1471" y="1378"/>
                  </a:cubicBezTo>
                  <a:cubicBezTo>
                    <a:pt x="1500" y="1378"/>
                    <a:pt x="1524" y="1402"/>
                    <a:pt x="1524" y="1430"/>
                  </a:cubicBezTo>
                  <a:close/>
                  <a:moveTo>
                    <a:pt x="1519" y="1389"/>
                  </a:moveTo>
                  <a:lnTo>
                    <a:pt x="1519" y="1389"/>
                  </a:lnTo>
                  <a:cubicBezTo>
                    <a:pt x="1519" y="1417"/>
                    <a:pt x="1496" y="1440"/>
                    <a:pt x="1467" y="1440"/>
                  </a:cubicBezTo>
                  <a:cubicBezTo>
                    <a:pt x="1438" y="1440"/>
                    <a:pt x="1415" y="1417"/>
                    <a:pt x="1415" y="1389"/>
                  </a:cubicBezTo>
                  <a:cubicBezTo>
                    <a:pt x="1415" y="1360"/>
                    <a:pt x="1438" y="1337"/>
                    <a:pt x="1467" y="1337"/>
                  </a:cubicBezTo>
                  <a:cubicBezTo>
                    <a:pt x="1496" y="1337"/>
                    <a:pt x="1519" y="1360"/>
                    <a:pt x="1519" y="1389"/>
                  </a:cubicBezTo>
                  <a:close/>
                  <a:moveTo>
                    <a:pt x="1457" y="1325"/>
                  </a:moveTo>
                  <a:lnTo>
                    <a:pt x="1457" y="1325"/>
                  </a:lnTo>
                  <a:cubicBezTo>
                    <a:pt x="1457" y="1353"/>
                    <a:pt x="1433" y="1376"/>
                    <a:pt x="1405" y="1376"/>
                  </a:cubicBezTo>
                  <a:cubicBezTo>
                    <a:pt x="1376" y="1376"/>
                    <a:pt x="1352" y="1353"/>
                    <a:pt x="1352" y="1325"/>
                  </a:cubicBezTo>
                  <a:cubicBezTo>
                    <a:pt x="1352" y="1296"/>
                    <a:pt x="1376" y="1273"/>
                    <a:pt x="1405" y="1273"/>
                  </a:cubicBezTo>
                  <a:cubicBezTo>
                    <a:pt x="1433" y="1273"/>
                    <a:pt x="1457" y="1296"/>
                    <a:pt x="1457" y="1325"/>
                  </a:cubicBezTo>
                  <a:close/>
                  <a:moveTo>
                    <a:pt x="1415" y="1121"/>
                  </a:moveTo>
                  <a:lnTo>
                    <a:pt x="1415" y="1121"/>
                  </a:lnTo>
                  <a:cubicBezTo>
                    <a:pt x="1415" y="1149"/>
                    <a:pt x="1392" y="1172"/>
                    <a:pt x="1363" y="1172"/>
                  </a:cubicBezTo>
                  <a:cubicBezTo>
                    <a:pt x="1334" y="1172"/>
                    <a:pt x="1311" y="1149"/>
                    <a:pt x="1311" y="1121"/>
                  </a:cubicBezTo>
                  <a:cubicBezTo>
                    <a:pt x="1311" y="1092"/>
                    <a:pt x="1334" y="1069"/>
                    <a:pt x="1363" y="1069"/>
                  </a:cubicBezTo>
                  <a:cubicBezTo>
                    <a:pt x="1392" y="1069"/>
                    <a:pt x="1415" y="1092"/>
                    <a:pt x="1415" y="1121"/>
                  </a:cubicBezTo>
                  <a:close/>
                  <a:moveTo>
                    <a:pt x="1440" y="1197"/>
                  </a:moveTo>
                  <a:lnTo>
                    <a:pt x="1440" y="1197"/>
                  </a:lnTo>
                  <a:cubicBezTo>
                    <a:pt x="1440" y="1226"/>
                    <a:pt x="1417" y="1249"/>
                    <a:pt x="1388" y="1249"/>
                  </a:cubicBezTo>
                  <a:cubicBezTo>
                    <a:pt x="1359" y="1249"/>
                    <a:pt x="1336" y="1226"/>
                    <a:pt x="1336" y="1197"/>
                  </a:cubicBezTo>
                  <a:cubicBezTo>
                    <a:pt x="1336" y="1169"/>
                    <a:pt x="1359" y="1146"/>
                    <a:pt x="1388" y="1146"/>
                  </a:cubicBezTo>
                  <a:cubicBezTo>
                    <a:pt x="1417" y="1146"/>
                    <a:pt x="1440" y="1169"/>
                    <a:pt x="1440" y="1197"/>
                  </a:cubicBezTo>
                  <a:close/>
                  <a:moveTo>
                    <a:pt x="1442" y="1242"/>
                  </a:moveTo>
                  <a:lnTo>
                    <a:pt x="1442" y="1242"/>
                  </a:lnTo>
                  <a:cubicBezTo>
                    <a:pt x="1442" y="1271"/>
                    <a:pt x="1419" y="1294"/>
                    <a:pt x="1390" y="1294"/>
                  </a:cubicBezTo>
                  <a:cubicBezTo>
                    <a:pt x="1361" y="1294"/>
                    <a:pt x="1338" y="1271"/>
                    <a:pt x="1338" y="1242"/>
                  </a:cubicBezTo>
                  <a:cubicBezTo>
                    <a:pt x="1338" y="1214"/>
                    <a:pt x="1361" y="1191"/>
                    <a:pt x="1390" y="1191"/>
                  </a:cubicBezTo>
                  <a:cubicBezTo>
                    <a:pt x="1419" y="1191"/>
                    <a:pt x="1442" y="1214"/>
                    <a:pt x="1442" y="1242"/>
                  </a:cubicBezTo>
                  <a:close/>
                </a:path>
              </a:pathLst>
            </a:custGeom>
            <a:noFill/>
            <a:ln w="6350" cap="flat">
              <a:solidFill>
                <a:srgbClr val="0000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61" name="Freeform 385"/>
            <p:cNvSpPr>
              <a:spLocks noEditPoints="1"/>
            </p:cNvSpPr>
            <p:nvPr/>
          </p:nvSpPr>
          <p:spPr bwMode="auto">
            <a:xfrm>
              <a:off x="6230143" y="4845763"/>
              <a:ext cx="1054100" cy="427038"/>
            </a:xfrm>
            <a:custGeom>
              <a:avLst/>
              <a:gdLst>
                <a:gd name="T0" fmla="*/ 236 w 1321"/>
                <a:gd name="T1" fmla="*/ 313 h 535"/>
                <a:gd name="T2" fmla="*/ 132 w 1321"/>
                <a:gd name="T3" fmla="*/ 313 h 535"/>
                <a:gd name="T4" fmla="*/ 236 w 1321"/>
                <a:gd name="T5" fmla="*/ 313 h 535"/>
                <a:gd name="T6" fmla="*/ 213 w 1321"/>
                <a:gd name="T7" fmla="*/ 389 h 535"/>
                <a:gd name="T8" fmla="*/ 109 w 1321"/>
                <a:gd name="T9" fmla="*/ 389 h 535"/>
                <a:gd name="T10" fmla="*/ 213 w 1321"/>
                <a:gd name="T11" fmla="*/ 389 h 535"/>
                <a:gd name="T12" fmla="*/ 213 w 1321"/>
                <a:gd name="T13" fmla="*/ 416 h 535"/>
                <a:gd name="T14" fmla="*/ 109 w 1321"/>
                <a:gd name="T15" fmla="*/ 416 h 535"/>
                <a:gd name="T16" fmla="*/ 213 w 1321"/>
                <a:gd name="T17" fmla="*/ 416 h 535"/>
                <a:gd name="T18" fmla="*/ 138 w 1321"/>
                <a:gd name="T19" fmla="*/ 414 h 535"/>
                <a:gd name="T20" fmla="*/ 34 w 1321"/>
                <a:gd name="T21" fmla="*/ 414 h 535"/>
                <a:gd name="T22" fmla="*/ 138 w 1321"/>
                <a:gd name="T23" fmla="*/ 414 h 535"/>
                <a:gd name="T24" fmla="*/ 165 w 1321"/>
                <a:gd name="T25" fmla="*/ 418 h 535"/>
                <a:gd name="T26" fmla="*/ 61 w 1321"/>
                <a:gd name="T27" fmla="*/ 418 h 535"/>
                <a:gd name="T28" fmla="*/ 165 w 1321"/>
                <a:gd name="T29" fmla="*/ 418 h 535"/>
                <a:gd name="T30" fmla="*/ 105 w 1321"/>
                <a:gd name="T31" fmla="*/ 447 h 535"/>
                <a:gd name="T32" fmla="*/ 0 w 1321"/>
                <a:gd name="T33" fmla="*/ 447 h 535"/>
                <a:gd name="T34" fmla="*/ 105 w 1321"/>
                <a:gd name="T35" fmla="*/ 447 h 535"/>
                <a:gd name="T36" fmla="*/ 801 w 1321"/>
                <a:gd name="T37" fmla="*/ 51 h 535"/>
                <a:gd name="T38" fmla="*/ 696 w 1321"/>
                <a:gd name="T39" fmla="*/ 51 h 535"/>
                <a:gd name="T40" fmla="*/ 801 w 1321"/>
                <a:gd name="T41" fmla="*/ 51 h 535"/>
                <a:gd name="T42" fmla="*/ 821 w 1321"/>
                <a:gd name="T43" fmla="*/ 354 h 535"/>
                <a:gd name="T44" fmla="*/ 716 w 1321"/>
                <a:gd name="T45" fmla="*/ 354 h 535"/>
                <a:gd name="T46" fmla="*/ 821 w 1321"/>
                <a:gd name="T47" fmla="*/ 354 h 535"/>
                <a:gd name="T48" fmla="*/ 695 w 1321"/>
                <a:gd name="T49" fmla="*/ 235 h 535"/>
                <a:gd name="T50" fmla="*/ 591 w 1321"/>
                <a:gd name="T51" fmla="*/ 235 h 535"/>
                <a:gd name="T52" fmla="*/ 695 w 1321"/>
                <a:gd name="T53" fmla="*/ 235 h 535"/>
                <a:gd name="T54" fmla="*/ 752 w 1321"/>
                <a:gd name="T55" fmla="*/ 484 h 535"/>
                <a:gd name="T56" fmla="*/ 647 w 1321"/>
                <a:gd name="T57" fmla="*/ 484 h 535"/>
                <a:gd name="T58" fmla="*/ 752 w 1321"/>
                <a:gd name="T59" fmla="*/ 484 h 535"/>
                <a:gd name="T60" fmla="*/ 1303 w 1321"/>
                <a:gd name="T61" fmla="*/ 263 h 535"/>
                <a:gd name="T62" fmla="*/ 1198 w 1321"/>
                <a:gd name="T63" fmla="*/ 263 h 535"/>
                <a:gd name="T64" fmla="*/ 1303 w 1321"/>
                <a:gd name="T65" fmla="*/ 263 h 535"/>
                <a:gd name="T66" fmla="*/ 1321 w 1321"/>
                <a:gd name="T67" fmla="*/ 368 h 535"/>
                <a:gd name="T68" fmla="*/ 1217 w 1321"/>
                <a:gd name="T69" fmla="*/ 368 h 535"/>
                <a:gd name="T70" fmla="*/ 1321 w 1321"/>
                <a:gd name="T71" fmla="*/ 368 h 535"/>
                <a:gd name="T72" fmla="*/ 1263 w 1321"/>
                <a:gd name="T73" fmla="*/ 66 h 535"/>
                <a:gd name="T74" fmla="*/ 1159 w 1321"/>
                <a:gd name="T75" fmla="*/ 66 h 535"/>
                <a:gd name="T76" fmla="*/ 1263 w 1321"/>
                <a:gd name="T77" fmla="*/ 66 h 535"/>
                <a:gd name="T78" fmla="*/ 1292 w 1321"/>
                <a:gd name="T79" fmla="*/ 212 h 535"/>
                <a:gd name="T80" fmla="*/ 1188 w 1321"/>
                <a:gd name="T81" fmla="*/ 212 h 535"/>
                <a:gd name="T82" fmla="*/ 1292 w 1321"/>
                <a:gd name="T83" fmla="*/ 212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21" h="535">
                  <a:moveTo>
                    <a:pt x="236" y="313"/>
                  </a:moveTo>
                  <a:lnTo>
                    <a:pt x="236" y="313"/>
                  </a:lnTo>
                  <a:cubicBezTo>
                    <a:pt x="236" y="341"/>
                    <a:pt x="213" y="364"/>
                    <a:pt x="184" y="364"/>
                  </a:cubicBezTo>
                  <a:cubicBezTo>
                    <a:pt x="155" y="364"/>
                    <a:pt x="132" y="341"/>
                    <a:pt x="132" y="313"/>
                  </a:cubicBezTo>
                  <a:cubicBezTo>
                    <a:pt x="132" y="284"/>
                    <a:pt x="155" y="261"/>
                    <a:pt x="184" y="261"/>
                  </a:cubicBezTo>
                  <a:cubicBezTo>
                    <a:pt x="213" y="261"/>
                    <a:pt x="236" y="284"/>
                    <a:pt x="236" y="313"/>
                  </a:cubicBezTo>
                  <a:close/>
                  <a:moveTo>
                    <a:pt x="213" y="389"/>
                  </a:moveTo>
                  <a:lnTo>
                    <a:pt x="213" y="389"/>
                  </a:lnTo>
                  <a:cubicBezTo>
                    <a:pt x="213" y="418"/>
                    <a:pt x="190" y="441"/>
                    <a:pt x="161" y="441"/>
                  </a:cubicBezTo>
                  <a:cubicBezTo>
                    <a:pt x="132" y="441"/>
                    <a:pt x="109" y="418"/>
                    <a:pt x="109" y="389"/>
                  </a:cubicBezTo>
                  <a:cubicBezTo>
                    <a:pt x="109" y="361"/>
                    <a:pt x="132" y="338"/>
                    <a:pt x="161" y="338"/>
                  </a:cubicBezTo>
                  <a:cubicBezTo>
                    <a:pt x="190" y="338"/>
                    <a:pt x="213" y="361"/>
                    <a:pt x="213" y="389"/>
                  </a:cubicBezTo>
                  <a:close/>
                  <a:moveTo>
                    <a:pt x="213" y="416"/>
                  </a:moveTo>
                  <a:lnTo>
                    <a:pt x="213" y="416"/>
                  </a:lnTo>
                  <a:cubicBezTo>
                    <a:pt x="213" y="444"/>
                    <a:pt x="190" y="467"/>
                    <a:pt x="161" y="467"/>
                  </a:cubicBezTo>
                  <a:cubicBezTo>
                    <a:pt x="132" y="467"/>
                    <a:pt x="109" y="444"/>
                    <a:pt x="109" y="416"/>
                  </a:cubicBezTo>
                  <a:cubicBezTo>
                    <a:pt x="109" y="387"/>
                    <a:pt x="132" y="364"/>
                    <a:pt x="161" y="364"/>
                  </a:cubicBezTo>
                  <a:cubicBezTo>
                    <a:pt x="190" y="364"/>
                    <a:pt x="213" y="387"/>
                    <a:pt x="213" y="416"/>
                  </a:cubicBezTo>
                  <a:close/>
                  <a:moveTo>
                    <a:pt x="138" y="414"/>
                  </a:moveTo>
                  <a:lnTo>
                    <a:pt x="138" y="414"/>
                  </a:lnTo>
                  <a:cubicBezTo>
                    <a:pt x="138" y="442"/>
                    <a:pt x="115" y="465"/>
                    <a:pt x="86" y="465"/>
                  </a:cubicBezTo>
                  <a:cubicBezTo>
                    <a:pt x="57" y="465"/>
                    <a:pt x="34" y="442"/>
                    <a:pt x="34" y="414"/>
                  </a:cubicBezTo>
                  <a:cubicBezTo>
                    <a:pt x="34" y="385"/>
                    <a:pt x="57" y="362"/>
                    <a:pt x="86" y="362"/>
                  </a:cubicBezTo>
                  <a:cubicBezTo>
                    <a:pt x="115" y="362"/>
                    <a:pt x="138" y="385"/>
                    <a:pt x="138" y="414"/>
                  </a:cubicBezTo>
                  <a:close/>
                  <a:moveTo>
                    <a:pt x="165" y="418"/>
                  </a:moveTo>
                  <a:lnTo>
                    <a:pt x="165" y="418"/>
                  </a:lnTo>
                  <a:cubicBezTo>
                    <a:pt x="165" y="446"/>
                    <a:pt x="142" y="469"/>
                    <a:pt x="113" y="469"/>
                  </a:cubicBezTo>
                  <a:cubicBezTo>
                    <a:pt x="84" y="469"/>
                    <a:pt x="61" y="446"/>
                    <a:pt x="61" y="418"/>
                  </a:cubicBezTo>
                  <a:cubicBezTo>
                    <a:pt x="61" y="390"/>
                    <a:pt x="84" y="366"/>
                    <a:pt x="113" y="366"/>
                  </a:cubicBezTo>
                  <a:cubicBezTo>
                    <a:pt x="142" y="366"/>
                    <a:pt x="165" y="390"/>
                    <a:pt x="165" y="418"/>
                  </a:cubicBezTo>
                  <a:close/>
                  <a:moveTo>
                    <a:pt x="105" y="447"/>
                  </a:moveTo>
                  <a:lnTo>
                    <a:pt x="105" y="447"/>
                  </a:lnTo>
                  <a:cubicBezTo>
                    <a:pt x="105" y="475"/>
                    <a:pt x="81" y="498"/>
                    <a:pt x="52" y="498"/>
                  </a:cubicBezTo>
                  <a:cubicBezTo>
                    <a:pt x="24" y="498"/>
                    <a:pt x="0" y="475"/>
                    <a:pt x="0" y="447"/>
                  </a:cubicBezTo>
                  <a:cubicBezTo>
                    <a:pt x="0" y="418"/>
                    <a:pt x="24" y="395"/>
                    <a:pt x="52" y="395"/>
                  </a:cubicBezTo>
                  <a:cubicBezTo>
                    <a:pt x="81" y="395"/>
                    <a:pt x="105" y="418"/>
                    <a:pt x="105" y="447"/>
                  </a:cubicBezTo>
                  <a:close/>
                  <a:moveTo>
                    <a:pt x="801" y="51"/>
                  </a:moveTo>
                  <a:lnTo>
                    <a:pt x="801" y="51"/>
                  </a:lnTo>
                  <a:cubicBezTo>
                    <a:pt x="801" y="80"/>
                    <a:pt x="777" y="103"/>
                    <a:pt x="749" y="103"/>
                  </a:cubicBezTo>
                  <a:cubicBezTo>
                    <a:pt x="720" y="103"/>
                    <a:pt x="696" y="80"/>
                    <a:pt x="696" y="51"/>
                  </a:cubicBezTo>
                  <a:cubicBezTo>
                    <a:pt x="696" y="23"/>
                    <a:pt x="720" y="0"/>
                    <a:pt x="749" y="0"/>
                  </a:cubicBezTo>
                  <a:cubicBezTo>
                    <a:pt x="777" y="0"/>
                    <a:pt x="801" y="23"/>
                    <a:pt x="801" y="51"/>
                  </a:cubicBezTo>
                  <a:close/>
                  <a:moveTo>
                    <a:pt x="821" y="354"/>
                  </a:moveTo>
                  <a:lnTo>
                    <a:pt x="821" y="354"/>
                  </a:lnTo>
                  <a:cubicBezTo>
                    <a:pt x="821" y="383"/>
                    <a:pt x="797" y="406"/>
                    <a:pt x="768" y="406"/>
                  </a:cubicBezTo>
                  <a:cubicBezTo>
                    <a:pt x="740" y="406"/>
                    <a:pt x="716" y="383"/>
                    <a:pt x="716" y="354"/>
                  </a:cubicBezTo>
                  <a:cubicBezTo>
                    <a:pt x="716" y="326"/>
                    <a:pt x="740" y="303"/>
                    <a:pt x="768" y="303"/>
                  </a:cubicBezTo>
                  <a:cubicBezTo>
                    <a:pt x="797" y="303"/>
                    <a:pt x="821" y="326"/>
                    <a:pt x="821" y="354"/>
                  </a:cubicBezTo>
                  <a:close/>
                  <a:moveTo>
                    <a:pt x="695" y="235"/>
                  </a:moveTo>
                  <a:lnTo>
                    <a:pt x="695" y="235"/>
                  </a:lnTo>
                  <a:cubicBezTo>
                    <a:pt x="695" y="263"/>
                    <a:pt x="672" y="286"/>
                    <a:pt x="643" y="286"/>
                  </a:cubicBezTo>
                  <a:cubicBezTo>
                    <a:pt x="614" y="286"/>
                    <a:pt x="591" y="263"/>
                    <a:pt x="591" y="235"/>
                  </a:cubicBezTo>
                  <a:cubicBezTo>
                    <a:pt x="591" y="206"/>
                    <a:pt x="614" y="183"/>
                    <a:pt x="643" y="183"/>
                  </a:cubicBezTo>
                  <a:cubicBezTo>
                    <a:pt x="672" y="183"/>
                    <a:pt x="695" y="206"/>
                    <a:pt x="695" y="235"/>
                  </a:cubicBezTo>
                  <a:close/>
                  <a:moveTo>
                    <a:pt x="752" y="484"/>
                  </a:moveTo>
                  <a:lnTo>
                    <a:pt x="752" y="484"/>
                  </a:lnTo>
                  <a:cubicBezTo>
                    <a:pt x="752" y="512"/>
                    <a:pt x="728" y="535"/>
                    <a:pt x="699" y="535"/>
                  </a:cubicBezTo>
                  <a:cubicBezTo>
                    <a:pt x="671" y="535"/>
                    <a:pt x="647" y="512"/>
                    <a:pt x="647" y="484"/>
                  </a:cubicBezTo>
                  <a:cubicBezTo>
                    <a:pt x="647" y="455"/>
                    <a:pt x="671" y="432"/>
                    <a:pt x="699" y="432"/>
                  </a:cubicBezTo>
                  <a:cubicBezTo>
                    <a:pt x="728" y="432"/>
                    <a:pt x="752" y="455"/>
                    <a:pt x="752" y="484"/>
                  </a:cubicBezTo>
                  <a:close/>
                  <a:moveTo>
                    <a:pt x="1303" y="263"/>
                  </a:moveTo>
                  <a:lnTo>
                    <a:pt x="1303" y="263"/>
                  </a:lnTo>
                  <a:cubicBezTo>
                    <a:pt x="1303" y="292"/>
                    <a:pt x="1279" y="315"/>
                    <a:pt x="1251" y="315"/>
                  </a:cubicBezTo>
                  <a:cubicBezTo>
                    <a:pt x="1222" y="315"/>
                    <a:pt x="1198" y="292"/>
                    <a:pt x="1198" y="263"/>
                  </a:cubicBezTo>
                  <a:cubicBezTo>
                    <a:pt x="1198" y="235"/>
                    <a:pt x="1222" y="212"/>
                    <a:pt x="1251" y="212"/>
                  </a:cubicBezTo>
                  <a:cubicBezTo>
                    <a:pt x="1279" y="212"/>
                    <a:pt x="1303" y="235"/>
                    <a:pt x="1303" y="263"/>
                  </a:cubicBezTo>
                  <a:close/>
                  <a:moveTo>
                    <a:pt x="1321" y="368"/>
                  </a:moveTo>
                  <a:lnTo>
                    <a:pt x="1321" y="368"/>
                  </a:lnTo>
                  <a:cubicBezTo>
                    <a:pt x="1321" y="397"/>
                    <a:pt x="1298" y="420"/>
                    <a:pt x="1269" y="420"/>
                  </a:cubicBezTo>
                  <a:cubicBezTo>
                    <a:pt x="1241" y="420"/>
                    <a:pt x="1217" y="397"/>
                    <a:pt x="1217" y="368"/>
                  </a:cubicBezTo>
                  <a:cubicBezTo>
                    <a:pt x="1217" y="340"/>
                    <a:pt x="1241" y="317"/>
                    <a:pt x="1269" y="317"/>
                  </a:cubicBezTo>
                  <a:cubicBezTo>
                    <a:pt x="1298" y="317"/>
                    <a:pt x="1321" y="340"/>
                    <a:pt x="1321" y="368"/>
                  </a:cubicBezTo>
                  <a:close/>
                  <a:moveTo>
                    <a:pt x="1263" y="66"/>
                  </a:moveTo>
                  <a:lnTo>
                    <a:pt x="1263" y="66"/>
                  </a:lnTo>
                  <a:cubicBezTo>
                    <a:pt x="1263" y="94"/>
                    <a:pt x="1240" y="117"/>
                    <a:pt x="1211" y="117"/>
                  </a:cubicBezTo>
                  <a:cubicBezTo>
                    <a:pt x="1182" y="117"/>
                    <a:pt x="1159" y="94"/>
                    <a:pt x="1159" y="66"/>
                  </a:cubicBezTo>
                  <a:cubicBezTo>
                    <a:pt x="1159" y="37"/>
                    <a:pt x="1182" y="14"/>
                    <a:pt x="1211" y="14"/>
                  </a:cubicBezTo>
                  <a:cubicBezTo>
                    <a:pt x="1240" y="14"/>
                    <a:pt x="1263" y="37"/>
                    <a:pt x="1263" y="66"/>
                  </a:cubicBezTo>
                  <a:close/>
                  <a:moveTo>
                    <a:pt x="1292" y="212"/>
                  </a:moveTo>
                  <a:lnTo>
                    <a:pt x="1292" y="212"/>
                  </a:lnTo>
                  <a:cubicBezTo>
                    <a:pt x="1292" y="240"/>
                    <a:pt x="1269" y="263"/>
                    <a:pt x="1240" y="263"/>
                  </a:cubicBezTo>
                  <a:cubicBezTo>
                    <a:pt x="1211" y="263"/>
                    <a:pt x="1188" y="240"/>
                    <a:pt x="1188" y="212"/>
                  </a:cubicBezTo>
                  <a:cubicBezTo>
                    <a:pt x="1188" y="183"/>
                    <a:pt x="1211" y="160"/>
                    <a:pt x="1240" y="160"/>
                  </a:cubicBezTo>
                  <a:cubicBezTo>
                    <a:pt x="1269" y="160"/>
                    <a:pt x="1292" y="183"/>
                    <a:pt x="1292" y="212"/>
                  </a:cubicBezTo>
                  <a:close/>
                </a:path>
              </a:pathLst>
            </a:custGeom>
            <a:noFill/>
            <a:ln w="6350" cap="flat">
              <a:solidFill>
                <a:srgbClr val="0000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62" name="Rectangle 386"/>
            <p:cNvSpPr>
              <a:spLocks noChangeArrowheads="1"/>
            </p:cNvSpPr>
            <p:nvPr/>
          </p:nvSpPr>
          <p:spPr bwMode="auto">
            <a:xfrm>
              <a:off x="4714522" y="6038746"/>
              <a:ext cx="1027417" cy="382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Bold" charset="-95"/>
                  <a:cs typeface="Arial" pitchFamily="34" charset="0"/>
                </a:rPr>
                <a:t>I</a:t>
              </a:r>
              <a:r>
                <a:rPr kumimoji="0" lang="en-US" altLang="en-US" sz="1600" b="1" i="0" u="none" strike="noStrike" cap="none" normalizeH="0" baseline="-2500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Bold" charset="-95"/>
                  <a:cs typeface="Arial" pitchFamily="34" charset="0"/>
                </a:rPr>
                <a:t>P</a:t>
              </a:r>
              <a:r>
                <a:rPr kumimoji="0" lang="en-US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Bold" charset="-95"/>
                  <a:cs typeface="Arial" pitchFamily="34" charset="0"/>
                </a:rPr>
                <a:t> (MA)</a:t>
              </a:r>
              <a:endPara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963" name="Rectangle 387"/>
            <p:cNvSpPr>
              <a:spLocks noChangeArrowheads="1"/>
            </p:cNvSpPr>
            <p:nvPr/>
          </p:nvSpPr>
          <p:spPr bwMode="auto">
            <a:xfrm>
              <a:off x="4906169" y="6074485"/>
              <a:ext cx="101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4" name="Rectangle 405"/>
            <p:cNvSpPr>
              <a:spLocks noChangeArrowheads="1"/>
            </p:cNvSpPr>
            <p:nvPr/>
          </p:nvSpPr>
          <p:spPr bwMode="auto">
            <a:xfrm>
              <a:off x="2511426" y="5629988"/>
              <a:ext cx="57296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 </a:t>
              </a:r>
              <a:endParaRPr kumimoji="0" lang="en-US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965" name="Rectangle 406"/>
            <p:cNvSpPr>
              <a:spLocks noChangeArrowheads="1"/>
            </p:cNvSpPr>
            <p:nvPr/>
          </p:nvSpPr>
          <p:spPr bwMode="auto">
            <a:xfrm>
              <a:off x="7787482" y="1119899"/>
              <a:ext cx="39857" cy="16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 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966" name="Freeform 408"/>
            <p:cNvSpPr>
              <a:spLocks/>
            </p:cNvSpPr>
            <p:nvPr/>
          </p:nvSpPr>
          <p:spPr bwMode="auto">
            <a:xfrm>
              <a:off x="4731543" y="4687013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67" name="Freeform 409"/>
            <p:cNvSpPr>
              <a:spLocks/>
            </p:cNvSpPr>
            <p:nvPr/>
          </p:nvSpPr>
          <p:spPr bwMode="auto">
            <a:xfrm>
              <a:off x="4731543" y="4687013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68" name="Freeform 410"/>
            <p:cNvSpPr>
              <a:spLocks/>
            </p:cNvSpPr>
            <p:nvPr/>
          </p:nvSpPr>
          <p:spPr bwMode="auto">
            <a:xfrm>
              <a:off x="4698206" y="4601288"/>
              <a:ext cx="127000" cy="109538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69" name="Freeform 411"/>
            <p:cNvSpPr>
              <a:spLocks/>
            </p:cNvSpPr>
            <p:nvPr/>
          </p:nvSpPr>
          <p:spPr bwMode="auto">
            <a:xfrm>
              <a:off x="4698206" y="4601288"/>
              <a:ext cx="127000" cy="109538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70" name="Freeform 412"/>
            <p:cNvSpPr>
              <a:spLocks/>
            </p:cNvSpPr>
            <p:nvPr/>
          </p:nvSpPr>
          <p:spPr bwMode="auto">
            <a:xfrm>
              <a:off x="4698206" y="4539375"/>
              <a:ext cx="128588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71" name="Freeform 413"/>
            <p:cNvSpPr>
              <a:spLocks/>
            </p:cNvSpPr>
            <p:nvPr/>
          </p:nvSpPr>
          <p:spPr bwMode="auto">
            <a:xfrm>
              <a:off x="4698206" y="4539375"/>
              <a:ext cx="128588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72" name="Freeform 414"/>
            <p:cNvSpPr>
              <a:spLocks/>
            </p:cNvSpPr>
            <p:nvPr/>
          </p:nvSpPr>
          <p:spPr bwMode="auto">
            <a:xfrm>
              <a:off x="4698206" y="4601288"/>
              <a:ext cx="127000" cy="109538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73" name="Freeform 415"/>
            <p:cNvSpPr>
              <a:spLocks/>
            </p:cNvSpPr>
            <p:nvPr/>
          </p:nvSpPr>
          <p:spPr bwMode="auto">
            <a:xfrm>
              <a:off x="4698206" y="4601288"/>
              <a:ext cx="127000" cy="109538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74" name="Freeform 416"/>
            <p:cNvSpPr>
              <a:spLocks/>
            </p:cNvSpPr>
            <p:nvPr/>
          </p:nvSpPr>
          <p:spPr bwMode="auto">
            <a:xfrm>
              <a:off x="4647406" y="4663200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75" name="Freeform 417"/>
            <p:cNvSpPr>
              <a:spLocks/>
            </p:cNvSpPr>
            <p:nvPr/>
          </p:nvSpPr>
          <p:spPr bwMode="auto">
            <a:xfrm>
              <a:off x="4647406" y="4663200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76" name="Freeform 418"/>
            <p:cNvSpPr>
              <a:spLocks/>
            </p:cNvSpPr>
            <p:nvPr/>
          </p:nvSpPr>
          <p:spPr bwMode="auto">
            <a:xfrm>
              <a:off x="4634706" y="4774325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77" name="Freeform 419"/>
            <p:cNvSpPr>
              <a:spLocks/>
            </p:cNvSpPr>
            <p:nvPr/>
          </p:nvSpPr>
          <p:spPr bwMode="auto">
            <a:xfrm>
              <a:off x="4634706" y="4774325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78" name="Freeform 420"/>
            <p:cNvSpPr>
              <a:spLocks/>
            </p:cNvSpPr>
            <p:nvPr/>
          </p:nvSpPr>
          <p:spPr bwMode="auto">
            <a:xfrm>
              <a:off x="4639468" y="4871163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79" name="Freeform 421"/>
            <p:cNvSpPr>
              <a:spLocks/>
            </p:cNvSpPr>
            <p:nvPr/>
          </p:nvSpPr>
          <p:spPr bwMode="auto">
            <a:xfrm>
              <a:off x="4639468" y="4871163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80" name="Freeform 422"/>
            <p:cNvSpPr>
              <a:spLocks/>
            </p:cNvSpPr>
            <p:nvPr/>
          </p:nvSpPr>
          <p:spPr bwMode="auto">
            <a:xfrm>
              <a:off x="4609306" y="5121988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81" name="Freeform 423"/>
            <p:cNvSpPr>
              <a:spLocks/>
            </p:cNvSpPr>
            <p:nvPr/>
          </p:nvSpPr>
          <p:spPr bwMode="auto">
            <a:xfrm>
              <a:off x="4609306" y="5121988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82" name="Freeform 424"/>
            <p:cNvSpPr>
              <a:spLocks/>
            </p:cNvSpPr>
            <p:nvPr/>
          </p:nvSpPr>
          <p:spPr bwMode="auto">
            <a:xfrm>
              <a:off x="4660106" y="5120400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83" name="Freeform 425"/>
            <p:cNvSpPr>
              <a:spLocks/>
            </p:cNvSpPr>
            <p:nvPr/>
          </p:nvSpPr>
          <p:spPr bwMode="auto">
            <a:xfrm>
              <a:off x="4660106" y="5120400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84" name="Freeform 426"/>
            <p:cNvSpPr>
              <a:spLocks/>
            </p:cNvSpPr>
            <p:nvPr/>
          </p:nvSpPr>
          <p:spPr bwMode="auto">
            <a:xfrm>
              <a:off x="5223668" y="5325188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85" name="Freeform 427"/>
            <p:cNvSpPr>
              <a:spLocks/>
            </p:cNvSpPr>
            <p:nvPr/>
          </p:nvSpPr>
          <p:spPr bwMode="auto">
            <a:xfrm>
              <a:off x="5223668" y="5325188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86" name="Freeform 428"/>
            <p:cNvSpPr>
              <a:spLocks/>
            </p:cNvSpPr>
            <p:nvPr/>
          </p:nvSpPr>
          <p:spPr bwMode="auto">
            <a:xfrm>
              <a:off x="5166518" y="5252163"/>
              <a:ext cx="125413" cy="109538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87" name="Freeform 429"/>
            <p:cNvSpPr>
              <a:spLocks/>
            </p:cNvSpPr>
            <p:nvPr/>
          </p:nvSpPr>
          <p:spPr bwMode="auto">
            <a:xfrm>
              <a:off x="5166518" y="5252163"/>
              <a:ext cx="125413" cy="109538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88" name="Freeform 430"/>
            <p:cNvSpPr>
              <a:spLocks/>
            </p:cNvSpPr>
            <p:nvPr/>
          </p:nvSpPr>
          <p:spPr bwMode="auto">
            <a:xfrm>
              <a:off x="5239543" y="5393450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89" name="Freeform 431"/>
            <p:cNvSpPr>
              <a:spLocks/>
            </p:cNvSpPr>
            <p:nvPr/>
          </p:nvSpPr>
          <p:spPr bwMode="auto">
            <a:xfrm>
              <a:off x="5239543" y="5393450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90" name="Freeform 432"/>
            <p:cNvSpPr>
              <a:spLocks/>
            </p:cNvSpPr>
            <p:nvPr/>
          </p:nvSpPr>
          <p:spPr bwMode="auto">
            <a:xfrm>
              <a:off x="5306218" y="5188663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91" name="Freeform 433"/>
            <p:cNvSpPr>
              <a:spLocks/>
            </p:cNvSpPr>
            <p:nvPr/>
          </p:nvSpPr>
          <p:spPr bwMode="auto">
            <a:xfrm>
              <a:off x="5306218" y="5188663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92" name="Freeform 434"/>
            <p:cNvSpPr>
              <a:spLocks/>
            </p:cNvSpPr>
            <p:nvPr/>
          </p:nvSpPr>
          <p:spPr bwMode="auto">
            <a:xfrm>
              <a:off x="5164931" y="5098175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93" name="Freeform 435"/>
            <p:cNvSpPr>
              <a:spLocks/>
            </p:cNvSpPr>
            <p:nvPr/>
          </p:nvSpPr>
          <p:spPr bwMode="auto">
            <a:xfrm>
              <a:off x="5164931" y="5098175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94" name="Freeform 436"/>
            <p:cNvSpPr>
              <a:spLocks/>
            </p:cNvSpPr>
            <p:nvPr/>
          </p:nvSpPr>
          <p:spPr bwMode="auto">
            <a:xfrm>
              <a:off x="5214143" y="5182313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95" name="Freeform 437"/>
            <p:cNvSpPr>
              <a:spLocks/>
            </p:cNvSpPr>
            <p:nvPr/>
          </p:nvSpPr>
          <p:spPr bwMode="auto">
            <a:xfrm>
              <a:off x="5214143" y="5182313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96" name="Freeform 438"/>
            <p:cNvSpPr>
              <a:spLocks/>
            </p:cNvSpPr>
            <p:nvPr/>
          </p:nvSpPr>
          <p:spPr bwMode="auto">
            <a:xfrm>
              <a:off x="5183981" y="5126750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97" name="Freeform 439"/>
            <p:cNvSpPr>
              <a:spLocks/>
            </p:cNvSpPr>
            <p:nvPr/>
          </p:nvSpPr>
          <p:spPr bwMode="auto">
            <a:xfrm>
              <a:off x="5183981" y="5126750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98" name="Freeform 440"/>
            <p:cNvSpPr>
              <a:spLocks/>
            </p:cNvSpPr>
            <p:nvPr/>
          </p:nvSpPr>
          <p:spPr bwMode="auto">
            <a:xfrm>
              <a:off x="5255418" y="5074363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999" name="Freeform 441"/>
            <p:cNvSpPr>
              <a:spLocks/>
            </p:cNvSpPr>
            <p:nvPr/>
          </p:nvSpPr>
          <p:spPr bwMode="auto">
            <a:xfrm>
              <a:off x="5255418" y="5074363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00" name="Freeform 442"/>
            <p:cNvSpPr>
              <a:spLocks/>
            </p:cNvSpPr>
            <p:nvPr/>
          </p:nvSpPr>
          <p:spPr bwMode="auto">
            <a:xfrm>
              <a:off x="5196681" y="5079125"/>
              <a:ext cx="127000" cy="109538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01" name="Freeform 443"/>
            <p:cNvSpPr>
              <a:spLocks/>
            </p:cNvSpPr>
            <p:nvPr/>
          </p:nvSpPr>
          <p:spPr bwMode="auto">
            <a:xfrm>
              <a:off x="5196681" y="5079125"/>
              <a:ext cx="127000" cy="109538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02" name="Freeform 444"/>
            <p:cNvSpPr>
              <a:spLocks/>
            </p:cNvSpPr>
            <p:nvPr/>
          </p:nvSpPr>
          <p:spPr bwMode="auto">
            <a:xfrm>
              <a:off x="5180806" y="5096588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03" name="Freeform 445"/>
            <p:cNvSpPr>
              <a:spLocks/>
            </p:cNvSpPr>
            <p:nvPr/>
          </p:nvSpPr>
          <p:spPr bwMode="auto">
            <a:xfrm>
              <a:off x="5180806" y="5096588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04" name="Freeform 446"/>
            <p:cNvSpPr>
              <a:spLocks/>
            </p:cNvSpPr>
            <p:nvPr/>
          </p:nvSpPr>
          <p:spPr bwMode="auto">
            <a:xfrm>
              <a:off x="5195093" y="4993400"/>
              <a:ext cx="127000" cy="109538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05" name="Freeform 447"/>
            <p:cNvSpPr>
              <a:spLocks/>
            </p:cNvSpPr>
            <p:nvPr/>
          </p:nvSpPr>
          <p:spPr bwMode="auto">
            <a:xfrm>
              <a:off x="5195093" y="4993400"/>
              <a:ext cx="127000" cy="109538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06" name="Freeform 448"/>
            <p:cNvSpPr>
              <a:spLocks/>
            </p:cNvSpPr>
            <p:nvPr/>
          </p:nvSpPr>
          <p:spPr bwMode="auto">
            <a:xfrm>
              <a:off x="5741193" y="5044200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07" name="Freeform 449"/>
            <p:cNvSpPr>
              <a:spLocks/>
            </p:cNvSpPr>
            <p:nvPr/>
          </p:nvSpPr>
          <p:spPr bwMode="auto">
            <a:xfrm>
              <a:off x="5741193" y="5044200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08" name="Freeform 450"/>
            <p:cNvSpPr>
              <a:spLocks/>
            </p:cNvSpPr>
            <p:nvPr/>
          </p:nvSpPr>
          <p:spPr bwMode="auto">
            <a:xfrm>
              <a:off x="5738018" y="5185488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09" name="Freeform 451"/>
            <p:cNvSpPr>
              <a:spLocks/>
            </p:cNvSpPr>
            <p:nvPr/>
          </p:nvSpPr>
          <p:spPr bwMode="auto">
            <a:xfrm>
              <a:off x="5738018" y="5185488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10" name="Freeform 452"/>
            <p:cNvSpPr>
              <a:spLocks/>
            </p:cNvSpPr>
            <p:nvPr/>
          </p:nvSpPr>
          <p:spPr bwMode="auto">
            <a:xfrm>
              <a:off x="5717381" y="5090238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11" name="Freeform 453"/>
            <p:cNvSpPr>
              <a:spLocks/>
            </p:cNvSpPr>
            <p:nvPr/>
          </p:nvSpPr>
          <p:spPr bwMode="auto">
            <a:xfrm>
              <a:off x="5717381" y="5090238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12" name="Freeform 454"/>
            <p:cNvSpPr>
              <a:spLocks/>
            </p:cNvSpPr>
            <p:nvPr/>
          </p:nvSpPr>
          <p:spPr bwMode="auto">
            <a:xfrm>
              <a:off x="5780881" y="5075950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13" name="Freeform 455"/>
            <p:cNvSpPr>
              <a:spLocks/>
            </p:cNvSpPr>
            <p:nvPr/>
          </p:nvSpPr>
          <p:spPr bwMode="auto">
            <a:xfrm>
              <a:off x="5780881" y="5075950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14" name="Freeform 456"/>
            <p:cNvSpPr>
              <a:spLocks/>
            </p:cNvSpPr>
            <p:nvPr/>
          </p:nvSpPr>
          <p:spPr bwMode="auto">
            <a:xfrm>
              <a:off x="5722143" y="5104525"/>
              <a:ext cx="128588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15" name="Freeform 457"/>
            <p:cNvSpPr>
              <a:spLocks/>
            </p:cNvSpPr>
            <p:nvPr/>
          </p:nvSpPr>
          <p:spPr bwMode="auto">
            <a:xfrm>
              <a:off x="5722143" y="5104525"/>
              <a:ext cx="128588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16" name="Freeform 458"/>
            <p:cNvSpPr>
              <a:spLocks/>
            </p:cNvSpPr>
            <p:nvPr/>
          </p:nvSpPr>
          <p:spPr bwMode="auto">
            <a:xfrm>
              <a:off x="5760243" y="5139450"/>
              <a:ext cx="127000" cy="109538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17" name="Freeform 459"/>
            <p:cNvSpPr>
              <a:spLocks/>
            </p:cNvSpPr>
            <p:nvPr/>
          </p:nvSpPr>
          <p:spPr bwMode="auto">
            <a:xfrm>
              <a:off x="5760243" y="5139450"/>
              <a:ext cx="127000" cy="109538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18" name="Freeform 460"/>
            <p:cNvSpPr>
              <a:spLocks/>
            </p:cNvSpPr>
            <p:nvPr/>
          </p:nvSpPr>
          <p:spPr bwMode="auto">
            <a:xfrm>
              <a:off x="5691981" y="5196600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19" name="Freeform 461"/>
            <p:cNvSpPr>
              <a:spLocks/>
            </p:cNvSpPr>
            <p:nvPr/>
          </p:nvSpPr>
          <p:spPr bwMode="auto">
            <a:xfrm>
              <a:off x="5691981" y="5196600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20" name="Freeform 462"/>
            <p:cNvSpPr>
              <a:spLocks/>
            </p:cNvSpPr>
            <p:nvPr/>
          </p:nvSpPr>
          <p:spPr bwMode="auto">
            <a:xfrm>
              <a:off x="5726906" y="5034675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21" name="Freeform 463"/>
            <p:cNvSpPr>
              <a:spLocks/>
            </p:cNvSpPr>
            <p:nvPr/>
          </p:nvSpPr>
          <p:spPr bwMode="auto">
            <a:xfrm>
              <a:off x="5726906" y="5034675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22" name="Freeform 464"/>
            <p:cNvSpPr>
              <a:spLocks/>
            </p:cNvSpPr>
            <p:nvPr/>
          </p:nvSpPr>
          <p:spPr bwMode="auto">
            <a:xfrm>
              <a:off x="5765006" y="5129925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23" name="Freeform 465"/>
            <p:cNvSpPr>
              <a:spLocks/>
            </p:cNvSpPr>
            <p:nvPr/>
          </p:nvSpPr>
          <p:spPr bwMode="auto">
            <a:xfrm>
              <a:off x="5765006" y="5129925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24" name="Freeform 466"/>
            <p:cNvSpPr>
              <a:spLocks/>
            </p:cNvSpPr>
            <p:nvPr/>
          </p:nvSpPr>
          <p:spPr bwMode="auto">
            <a:xfrm>
              <a:off x="5760243" y="5037850"/>
              <a:ext cx="128588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25" name="Freeform 467"/>
            <p:cNvSpPr>
              <a:spLocks/>
            </p:cNvSpPr>
            <p:nvPr/>
          </p:nvSpPr>
          <p:spPr bwMode="auto">
            <a:xfrm>
              <a:off x="5760243" y="5037850"/>
              <a:ext cx="128588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26" name="Freeform 468"/>
            <p:cNvSpPr>
              <a:spLocks/>
            </p:cNvSpPr>
            <p:nvPr/>
          </p:nvSpPr>
          <p:spPr bwMode="auto">
            <a:xfrm>
              <a:off x="5784056" y="5077538"/>
              <a:ext cx="125413" cy="107950"/>
            </a:xfrm>
            <a:custGeom>
              <a:avLst/>
              <a:gdLst>
                <a:gd name="T0" fmla="*/ 79 w 159"/>
                <a:gd name="T1" fmla="*/ 135 h 135"/>
                <a:gd name="T2" fmla="*/ 79 w 159"/>
                <a:gd name="T3" fmla="*/ 135 h 135"/>
                <a:gd name="T4" fmla="*/ 159 w 159"/>
                <a:gd name="T5" fmla="*/ 0 h 135"/>
                <a:gd name="T6" fmla="*/ 0 w 159"/>
                <a:gd name="T7" fmla="*/ 0 h 135"/>
                <a:gd name="T8" fmla="*/ 79 w 159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5">
                  <a:moveTo>
                    <a:pt x="79" y="135"/>
                  </a:moveTo>
                  <a:lnTo>
                    <a:pt x="79" y="135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27" name="Freeform 469"/>
            <p:cNvSpPr>
              <a:spLocks/>
            </p:cNvSpPr>
            <p:nvPr/>
          </p:nvSpPr>
          <p:spPr bwMode="auto">
            <a:xfrm>
              <a:off x="5784056" y="5077538"/>
              <a:ext cx="125413" cy="107950"/>
            </a:xfrm>
            <a:custGeom>
              <a:avLst/>
              <a:gdLst>
                <a:gd name="T0" fmla="*/ 79 w 159"/>
                <a:gd name="T1" fmla="*/ 135 h 135"/>
                <a:gd name="T2" fmla="*/ 79 w 159"/>
                <a:gd name="T3" fmla="*/ 135 h 135"/>
                <a:gd name="T4" fmla="*/ 159 w 159"/>
                <a:gd name="T5" fmla="*/ 0 h 135"/>
                <a:gd name="T6" fmla="*/ 0 w 159"/>
                <a:gd name="T7" fmla="*/ 0 h 135"/>
                <a:gd name="T8" fmla="*/ 79 w 159"/>
                <a:gd name="T9" fmla="*/ 135 h 135"/>
                <a:gd name="T10" fmla="*/ 79 w 159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5">
                  <a:moveTo>
                    <a:pt x="79" y="135"/>
                  </a:moveTo>
                  <a:lnTo>
                    <a:pt x="79" y="135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5"/>
                  </a:lnTo>
                  <a:lnTo>
                    <a:pt x="79" y="135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28" name="Freeform 470"/>
            <p:cNvSpPr>
              <a:spLocks/>
            </p:cNvSpPr>
            <p:nvPr/>
          </p:nvSpPr>
          <p:spPr bwMode="auto">
            <a:xfrm>
              <a:off x="5706268" y="5077538"/>
              <a:ext cx="127000" cy="107950"/>
            </a:xfrm>
            <a:custGeom>
              <a:avLst/>
              <a:gdLst>
                <a:gd name="T0" fmla="*/ 79 w 159"/>
                <a:gd name="T1" fmla="*/ 135 h 135"/>
                <a:gd name="T2" fmla="*/ 79 w 159"/>
                <a:gd name="T3" fmla="*/ 135 h 135"/>
                <a:gd name="T4" fmla="*/ 159 w 159"/>
                <a:gd name="T5" fmla="*/ 0 h 135"/>
                <a:gd name="T6" fmla="*/ 0 w 159"/>
                <a:gd name="T7" fmla="*/ 0 h 135"/>
                <a:gd name="T8" fmla="*/ 79 w 159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5">
                  <a:moveTo>
                    <a:pt x="79" y="135"/>
                  </a:moveTo>
                  <a:lnTo>
                    <a:pt x="79" y="135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29" name="Freeform 471"/>
            <p:cNvSpPr>
              <a:spLocks/>
            </p:cNvSpPr>
            <p:nvPr/>
          </p:nvSpPr>
          <p:spPr bwMode="auto">
            <a:xfrm>
              <a:off x="5706268" y="5077538"/>
              <a:ext cx="127000" cy="107950"/>
            </a:xfrm>
            <a:custGeom>
              <a:avLst/>
              <a:gdLst>
                <a:gd name="T0" fmla="*/ 79 w 159"/>
                <a:gd name="T1" fmla="*/ 135 h 135"/>
                <a:gd name="T2" fmla="*/ 79 w 159"/>
                <a:gd name="T3" fmla="*/ 135 h 135"/>
                <a:gd name="T4" fmla="*/ 159 w 159"/>
                <a:gd name="T5" fmla="*/ 0 h 135"/>
                <a:gd name="T6" fmla="*/ 0 w 159"/>
                <a:gd name="T7" fmla="*/ 0 h 135"/>
                <a:gd name="T8" fmla="*/ 79 w 159"/>
                <a:gd name="T9" fmla="*/ 135 h 135"/>
                <a:gd name="T10" fmla="*/ 79 w 159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5">
                  <a:moveTo>
                    <a:pt x="79" y="135"/>
                  </a:moveTo>
                  <a:lnTo>
                    <a:pt x="79" y="135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5"/>
                  </a:lnTo>
                  <a:lnTo>
                    <a:pt x="79" y="135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30" name="Freeform 472"/>
            <p:cNvSpPr>
              <a:spLocks/>
            </p:cNvSpPr>
            <p:nvPr/>
          </p:nvSpPr>
          <p:spPr bwMode="auto">
            <a:xfrm>
              <a:off x="5695156" y="5190250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31" name="Freeform 473"/>
            <p:cNvSpPr>
              <a:spLocks/>
            </p:cNvSpPr>
            <p:nvPr/>
          </p:nvSpPr>
          <p:spPr bwMode="auto">
            <a:xfrm>
              <a:off x="5695156" y="5190250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32" name="Freeform 474"/>
            <p:cNvSpPr>
              <a:spLocks/>
            </p:cNvSpPr>
            <p:nvPr/>
          </p:nvSpPr>
          <p:spPr bwMode="auto">
            <a:xfrm>
              <a:off x="6311106" y="5183900"/>
              <a:ext cx="127000" cy="109538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33" name="Freeform 475"/>
            <p:cNvSpPr>
              <a:spLocks/>
            </p:cNvSpPr>
            <p:nvPr/>
          </p:nvSpPr>
          <p:spPr bwMode="auto">
            <a:xfrm>
              <a:off x="6311106" y="5183900"/>
              <a:ext cx="127000" cy="109538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34" name="Freeform 476"/>
            <p:cNvSpPr>
              <a:spLocks/>
            </p:cNvSpPr>
            <p:nvPr/>
          </p:nvSpPr>
          <p:spPr bwMode="auto">
            <a:xfrm>
              <a:off x="6314281" y="5042613"/>
              <a:ext cx="128588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35" name="Freeform 477"/>
            <p:cNvSpPr>
              <a:spLocks/>
            </p:cNvSpPr>
            <p:nvPr/>
          </p:nvSpPr>
          <p:spPr bwMode="auto">
            <a:xfrm>
              <a:off x="6314281" y="5042613"/>
              <a:ext cx="128588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36" name="Freeform 478"/>
            <p:cNvSpPr>
              <a:spLocks/>
            </p:cNvSpPr>
            <p:nvPr/>
          </p:nvSpPr>
          <p:spPr bwMode="auto">
            <a:xfrm>
              <a:off x="6280943" y="5248988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37" name="Freeform 479"/>
            <p:cNvSpPr>
              <a:spLocks/>
            </p:cNvSpPr>
            <p:nvPr/>
          </p:nvSpPr>
          <p:spPr bwMode="auto">
            <a:xfrm>
              <a:off x="6280943" y="5248988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38" name="Freeform 480"/>
            <p:cNvSpPr>
              <a:spLocks/>
            </p:cNvSpPr>
            <p:nvPr/>
          </p:nvSpPr>
          <p:spPr bwMode="auto">
            <a:xfrm>
              <a:off x="6346031" y="5245813"/>
              <a:ext cx="127000" cy="109538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39" name="Freeform 481"/>
            <p:cNvSpPr>
              <a:spLocks/>
            </p:cNvSpPr>
            <p:nvPr/>
          </p:nvSpPr>
          <p:spPr bwMode="auto">
            <a:xfrm>
              <a:off x="6346031" y="5245813"/>
              <a:ext cx="127000" cy="109538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40" name="Freeform 482"/>
            <p:cNvSpPr>
              <a:spLocks/>
            </p:cNvSpPr>
            <p:nvPr/>
          </p:nvSpPr>
          <p:spPr bwMode="auto">
            <a:xfrm>
              <a:off x="6268243" y="5377575"/>
              <a:ext cx="128588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41" name="Freeform 483"/>
            <p:cNvSpPr>
              <a:spLocks/>
            </p:cNvSpPr>
            <p:nvPr/>
          </p:nvSpPr>
          <p:spPr bwMode="auto">
            <a:xfrm>
              <a:off x="6268243" y="5377575"/>
              <a:ext cx="128588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42" name="Freeform 484"/>
            <p:cNvSpPr>
              <a:spLocks/>
            </p:cNvSpPr>
            <p:nvPr/>
          </p:nvSpPr>
          <p:spPr bwMode="auto">
            <a:xfrm>
              <a:off x="6263481" y="5456950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43" name="Freeform 485"/>
            <p:cNvSpPr>
              <a:spLocks/>
            </p:cNvSpPr>
            <p:nvPr/>
          </p:nvSpPr>
          <p:spPr bwMode="auto">
            <a:xfrm>
              <a:off x="6263481" y="5456950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44" name="Freeform 486"/>
            <p:cNvSpPr>
              <a:spLocks/>
            </p:cNvSpPr>
            <p:nvPr/>
          </p:nvSpPr>
          <p:spPr bwMode="auto">
            <a:xfrm>
              <a:off x="6112668" y="5402975"/>
              <a:ext cx="127000" cy="109538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45" name="Freeform 487"/>
            <p:cNvSpPr>
              <a:spLocks/>
            </p:cNvSpPr>
            <p:nvPr/>
          </p:nvSpPr>
          <p:spPr bwMode="auto">
            <a:xfrm>
              <a:off x="6112668" y="5402975"/>
              <a:ext cx="127000" cy="109538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46" name="Freeform 488"/>
            <p:cNvSpPr>
              <a:spLocks/>
            </p:cNvSpPr>
            <p:nvPr/>
          </p:nvSpPr>
          <p:spPr bwMode="auto">
            <a:xfrm>
              <a:off x="6233318" y="5182313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47" name="Freeform 489"/>
            <p:cNvSpPr>
              <a:spLocks/>
            </p:cNvSpPr>
            <p:nvPr/>
          </p:nvSpPr>
          <p:spPr bwMode="auto">
            <a:xfrm>
              <a:off x="6233318" y="5182313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48" name="Freeform 490"/>
            <p:cNvSpPr>
              <a:spLocks/>
            </p:cNvSpPr>
            <p:nvPr/>
          </p:nvSpPr>
          <p:spPr bwMode="auto">
            <a:xfrm>
              <a:off x="6258718" y="4921963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49" name="Freeform 491"/>
            <p:cNvSpPr>
              <a:spLocks/>
            </p:cNvSpPr>
            <p:nvPr/>
          </p:nvSpPr>
          <p:spPr bwMode="auto">
            <a:xfrm>
              <a:off x="6258718" y="4921963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50" name="Freeform 492"/>
            <p:cNvSpPr>
              <a:spLocks/>
            </p:cNvSpPr>
            <p:nvPr/>
          </p:nvSpPr>
          <p:spPr bwMode="auto">
            <a:xfrm>
              <a:off x="6212681" y="5021975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51" name="Freeform 493"/>
            <p:cNvSpPr>
              <a:spLocks/>
            </p:cNvSpPr>
            <p:nvPr/>
          </p:nvSpPr>
          <p:spPr bwMode="auto">
            <a:xfrm>
              <a:off x="6212681" y="5021975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52" name="Freeform 494"/>
            <p:cNvSpPr>
              <a:spLocks/>
            </p:cNvSpPr>
            <p:nvPr/>
          </p:nvSpPr>
          <p:spPr bwMode="auto">
            <a:xfrm>
              <a:off x="6193631" y="5121988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53" name="Freeform 495"/>
            <p:cNvSpPr>
              <a:spLocks/>
            </p:cNvSpPr>
            <p:nvPr/>
          </p:nvSpPr>
          <p:spPr bwMode="auto">
            <a:xfrm>
              <a:off x="6193631" y="5121988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54" name="Freeform 496"/>
            <p:cNvSpPr>
              <a:spLocks/>
            </p:cNvSpPr>
            <p:nvPr/>
          </p:nvSpPr>
          <p:spPr bwMode="auto">
            <a:xfrm>
              <a:off x="6190456" y="5206125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55" name="Freeform 497"/>
            <p:cNvSpPr>
              <a:spLocks/>
            </p:cNvSpPr>
            <p:nvPr/>
          </p:nvSpPr>
          <p:spPr bwMode="auto">
            <a:xfrm>
              <a:off x="6190456" y="5206125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56" name="Freeform 498"/>
            <p:cNvSpPr>
              <a:spLocks/>
            </p:cNvSpPr>
            <p:nvPr/>
          </p:nvSpPr>
          <p:spPr bwMode="auto">
            <a:xfrm>
              <a:off x="6225381" y="5431550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57" name="Freeform 499"/>
            <p:cNvSpPr>
              <a:spLocks/>
            </p:cNvSpPr>
            <p:nvPr/>
          </p:nvSpPr>
          <p:spPr bwMode="auto">
            <a:xfrm>
              <a:off x="6225381" y="5431550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58" name="Freeform 500"/>
            <p:cNvSpPr>
              <a:spLocks/>
            </p:cNvSpPr>
            <p:nvPr/>
          </p:nvSpPr>
          <p:spPr bwMode="auto">
            <a:xfrm>
              <a:off x="6233318" y="5471238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59" name="Freeform 501"/>
            <p:cNvSpPr>
              <a:spLocks/>
            </p:cNvSpPr>
            <p:nvPr/>
          </p:nvSpPr>
          <p:spPr bwMode="auto">
            <a:xfrm>
              <a:off x="6233318" y="5471238"/>
              <a:ext cx="127000" cy="109538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60" name="Freeform 502"/>
            <p:cNvSpPr>
              <a:spLocks/>
            </p:cNvSpPr>
            <p:nvPr/>
          </p:nvSpPr>
          <p:spPr bwMode="auto">
            <a:xfrm>
              <a:off x="6203156" y="5542675"/>
              <a:ext cx="128588" cy="107950"/>
            </a:xfrm>
            <a:custGeom>
              <a:avLst/>
              <a:gdLst>
                <a:gd name="T0" fmla="*/ 80 w 160"/>
                <a:gd name="T1" fmla="*/ 135 h 135"/>
                <a:gd name="T2" fmla="*/ 80 w 160"/>
                <a:gd name="T3" fmla="*/ 135 h 135"/>
                <a:gd name="T4" fmla="*/ 160 w 160"/>
                <a:gd name="T5" fmla="*/ 0 h 135"/>
                <a:gd name="T6" fmla="*/ 0 w 160"/>
                <a:gd name="T7" fmla="*/ 0 h 135"/>
                <a:gd name="T8" fmla="*/ 80 w 160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5">
                  <a:moveTo>
                    <a:pt x="80" y="135"/>
                  </a:moveTo>
                  <a:lnTo>
                    <a:pt x="80" y="135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61" name="Freeform 503"/>
            <p:cNvSpPr>
              <a:spLocks/>
            </p:cNvSpPr>
            <p:nvPr/>
          </p:nvSpPr>
          <p:spPr bwMode="auto">
            <a:xfrm>
              <a:off x="6203156" y="5542675"/>
              <a:ext cx="128588" cy="107950"/>
            </a:xfrm>
            <a:custGeom>
              <a:avLst/>
              <a:gdLst>
                <a:gd name="T0" fmla="*/ 80 w 160"/>
                <a:gd name="T1" fmla="*/ 135 h 135"/>
                <a:gd name="T2" fmla="*/ 80 w 160"/>
                <a:gd name="T3" fmla="*/ 135 h 135"/>
                <a:gd name="T4" fmla="*/ 160 w 160"/>
                <a:gd name="T5" fmla="*/ 0 h 135"/>
                <a:gd name="T6" fmla="*/ 0 w 160"/>
                <a:gd name="T7" fmla="*/ 0 h 135"/>
                <a:gd name="T8" fmla="*/ 80 w 160"/>
                <a:gd name="T9" fmla="*/ 135 h 135"/>
                <a:gd name="T10" fmla="*/ 80 w 160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5">
                  <a:moveTo>
                    <a:pt x="80" y="135"/>
                  </a:moveTo>
                  <a:lnTo>
                    <a:pt x="80" y="135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5"/>
                  </a:lnTo>
                  <a:lnTo>
                    <a:pt x="80" y="135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62" name="Freeform 504"/>
            <p:cNvSpPr>
              <a:spLocks/>
            </p:cNvSpPr>
            <p:nvPr/>
          </p:nvSpPr>
          <p:spPr bwMode="auto">
            <a:xfrm>
              <a:off x="6207918" y="5456950"/>
              <a:ext cx="127000" cy="109538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63" name="Freeform 505"/>
            <p:cNvSpPr>
              <a:spLocks/>
            </p:cNvSpPr>
            <p:nvPr/>
          </p:nvSpPr>
          <p:spPr bwMode="auto">
            <a:xfrm>
              <a:off x="6207918" y="5456950"/>
              <a:ext cx="127000" cy="109538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64" name="Freeform 506"/>
            <p:cNvSpPr>
              <a:spLocks/>
            </p:cNvSpPr>
            <p:nvPr/>
          </p:nvSpPr>
          <p:spPr bwMode="auto">
            <a:xfrm>
              <a:off x="6777831" y="5271213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65" name="Freeform 507"/>
            <p:cNvSpPr>
              <a:spLocks/>
            </p:cNvSpPr>
            <p:nvPr/>
          </p:nvSpPr>
          <p:spPr bwMode="auto">
            <a:xfrm>
              <a:off x="6777831" y="5271213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66" name="Freeform 508"/>
            <p:cNvSpPr>
              <a:spLocks/>
            </p:cNvSpPr>
            <p:nvPr/>
          </p:nvSpPr>
          <p:spPr bwMode="auto">
            <a:xfrm>
              <a:off x="6755606" y="5490288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67" name="Freeform 509"/>
            <p:cNvSpPr>
              <a:spLocks/>
            </p:cNvSpPr>
            <p:nvPr/>
          </p:nvSpPr>
          <p:spPr bwMode="auto">
            <a:xfrm>
              <a:off x="6755606" y="5490288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68" name="Freeform 510"/>
            <p:cNvSpPr>
              <a:spLocks/>
            </p:cNvSpPr>
            <p:nvPr/>
          </p:nvSpPr>
          <p:spPr bwMode="auto">
            <a:xfrm>
              <a:off x="6774656" y="5352175"/>
              <a:ext cx="127000" cy="106363"/>
            </a:xfrm>
            <a:custGeom>
              <a:avLst/>
              <a:gdLst>
                <a:gd name="T0" fmla="*/ 80 w 159"/>
                <a:gd name="T1" fmla="*/ 135 h 135"/>
                <a:gd name="T2" fmla="*/ 80 w 159"/>
                <a:gd name="T3" fmla="*/ 135 h 135"/>
                <a:gd name="T4" fmla="*/ 159 w 159"/>
                <a:gd name="T5" fmla="*/ 0 h 135"/>
                <a:gd name="T6" fmla="*/ 0 w 159"/>
                <a:gd name="T7" fmla="*/ 0 h 135"/>
                <a:gd name="T8" fmla="*/ 80 w 159"/>
                <a:gd name="T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5">
                  <a:moveTo>
                    <a:pt x="80" y="135"/>
                  </a:moveTo>
                  <a:lnTo>
                    <a:pt x="80" y="135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69" name="Freeform 511"/>
            <p:cNvSpPr>
              <a:spLocks/>
            </p:cNvSpPr>
            <p:nvPr/>
          </p:nvSpPr>
          <p:spPr bwMode="auto">
            <a:xfrm>
              <a:off x="6774656" y="5352175"/>
              <a:ext cx="127000" cy="106363"/>
            </a:xfrm>
            <a:custGeom>
              <a:avLst/>
              <a:gdLst>
                <a:gd name="T0" fmla="*/ 80 w 159"/>
                <a:gd name="T1" fmla="*/ 135 h 135"/>
                <a:gd name="T2" fmla="*/ 80 w 159"/>
                <a:gd name="T3" fmla="*/ 135 h 135"/>
                <a:gd name="T4" fmla="*/ 159 w 159"/>
                <a:gd name="T5" fmla="*/ 0 h 135"/>
                <a:gd name="T6" fmla="*/ 0 w 159"/>
                <a:gd name="T7" fmla="*/ 0 h 135"/>
                <a:gd name="T8" fmla="*/ 80 w 159"/>
                <a:gd name="T9" fmla="*/ 135 h 135"/>
                <a:gd name="T10" fmla="*/ 80 w 159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5">
                  <a:moveTo>
                    <a:pt x="80" y="135"/>
                  </a:moveTo>
                  <a:lnTo>
                    <a:pt x="80" y="135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5"/>
                  </a:lnTo>
                  <a:lnTo>
                    <a:pt x="80" y="135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70" name="Freeform 512"/>
            <p:cNvSpPr>
              <a:spLocks/>
            </p:cNvSpPr>
            <p:nvPr/>
          </p:nvSpPr>
          <p:spPr bwMode="auto">
            <a:xfrm>
              <a:off x="6792118" y="5482350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71" name="Freeform 513"/>
            <p:cNvSpPr>
              <a:spLocks/>
            </p:cNvSpPr>
            <p:nvPr/>
          </p:nvSpPr>
          <p:spPr bwMode="auto">
            <a:xfrm>
              <a:off x="6792118" y="5482350"/>
              <a:ext cx="127000" cy="107950"/>
            </a:xfrm>
            <a:custGeom>
              <a:avLst/>
              <a:gdLst>
                <a:gd name="T0" fmla="*/ 80 w 159"/>
                <a:gd name="T1" fmla="*/ 136 h 136"/>
                <a:gd name="T2" fmla="*/ 80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80 w 159"/>
                <a:gd name="T9" fmla="*/ 136 h 136"/>
                <a:gd name="T10" fmla="*/ 80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80" y="136"/>
                  </a:moveTo>
                  <a:lnTo>
                    <a:pt x="80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72" name="Freeform 514"/>
            <p:cNvSpPr>
              <a:spLocks/>
            </p:cNvSpPr>
            <p:nvPr/>
          </p:nvSpPr>
          <p:spPr bwMode="auto">
            <a:xfrm>
              <a:off x="6752431" y="5479175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73" name="Freeform 515"/>
            <p:cNvSpPr>
              <a:spLocks/>
            </p:cNvSpPr>
            <p:nvPr/>
          </p:nvSpPr>
          <p:spPr bwMode="auto">
            <a:xfrm>
              <a:off x="6752431" y="5479175"/>
              <a:ext cx="127000" cy="107950"/>
            </a:xfrm>
            <a:custGeom>
              <a:avLst/>
              <a:gdLst>
                <a:gd name="T0" fmla="*/ 80 w 160"/>
                <a:gd name="T1" fmla="*/ 136 h 136"/>
                <a:gd name="T2" fmla="*/ 80 w 160"/>
                <a:gd name="T3" fmla="*/ 136 h 136"/>
                <a:gd name="T4" fmla="*/ 160 w 160"/>
                <a:gd name="T5" fmla="*/ 0 h 136"/>
                <a:gd name="T6" fmla="*/ 0 w 160"/>
                <a:gd name="T7" fmla="*/ 0 h 136"/>
                <a:gd name="T8" fmla="*/ 80 w 160"/>
                <a:gd name="T9" fmla="*/ 136 h 136"/>
                <a:gd name="T10" fmla="*/ 80 w 160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136">
                  <a:moveTo>
                    <a:pt x="80" y="136"/>
                  </a:moveTo>
                  <a:lnTo>
                    <a:pt x="80" y="136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80" y="136"/>
                  </a:lnTo>
                  <a:lnTo>
                    <a:pt x="80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74" name="Freeform 516"/>
            <p:cNvSpPr>
              <a:spLocks/>
            </p:cNvSpPr>
            <p:nvPr/>
          </p:nvSpPr>
          <p:spPr bwMode="auto">
            <a:xfrm>
              <a:off x="6412706" y="1262775"/>
              <a:ext cx="1323975" cy="833438"/>
            </a:xfrm>
            <a:custGeom>
              <a:avLst/>
              <a:gdLst>
                <a:gd name="T0" fmla="*/ 0 w 1661"/>
                <a:gd name="T1" fmla="*/ 0 h 1043"/>
                <a:gd name="T2" fmla="*/ 0 w 1661"/>
                <a:gd name="T3" fmla="*/ 0 h 1043"/>
                <a:gd name="T4" fmla="*/ 1661 w 1661"/>
                <a:gd name="T5" fmla="*/ 0 h 1043"/>
                <a:gd name="T6" fmla="*/ 1661 w 1661"/>
                <a:gd name="T7" fmla="*/ 1043 h 1043"/>
                <a:gd name="T8" fmla="*/ 0 w 1661"/>
                <a:gd name="T9" fmla="*/ 1043 h 1043"/>
                <a:gd name="T10" fmla="*/ 0 w 1661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1" h="1043">
                  <a:moveTo>
                    <a:pt x="0" y="0"/>
                  </a:moveTo>
                  <a:lnTo>
                    <a:pt x="0" y="0"/>
                  </a:lnTo>
                  <a:lnTo>
                    <a:pt x="1661" y="0"/>
                  </a:lnTo>
                  <a:lnTo>
                    <a:pt x="1661" y="1043"/>
                  </a:lnTo>
                  <a:lnTo>
                    <a:pt x="0" y="10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75" name="Freeform 517"/>
            <p:cNvSpPr>
              <a:spLocks/>
            </p:cNvSpPr>
            <p:nvPr/>
          </p:nvSpPr>
          <p:spPr bwMode="auto">
            <a:xfrm>
              <a:off x="6412706" y="1262775"/>
              <a:ext cx="1323975" cy="833438"/>
            </a:xfrm>
            <a:custGeom>
              <a:avLst/>
              <a:gdLst>
                <a:gd name="T0" fmla="*/ 0 w 1661"/>
                <a:gd name="T1" fmla="*/ 1043 h 1043"/>
                <a:gd name="T2" fmla="*/ 0 w 1661"/>
                <a:gd name="T3" fmla="*/ 1043 h 1043"/>
                <a:gd name="T4" fmla="*/ 0 w 1661"/>
                <a:gd name="T5" fmla="*/ 0 h 1043"/>
                <a:gd name="T6" fmla="*/ 1661 w 1661"/>
                <a:gd name="T7" fmla="*/ 0 h 1043"/>
                <a:gd name="T8" fmla="*/ 1661 w 1661"/>
                <a:gd name="T9" fmla="*/ 1043 h 1043"/>
                <a:gd name="T10" fmla="*/ 0 w 1661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1" h="1043">
                  <a:moveTo>
                    <a:pt x="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1661" y="0"/>
                  </a:lnTo>
                  <a:lnTo>
                    <a:pt x="1661" y="1043"/>
                  </a:lnTo>
                  <a:lnTo>
                    <a:pt x="0" y="1043"/>
                  </a:lnTo>
                  <a:close/>
                </a:path>
              </a:pathLst>
            </a:custGeom>
            <a:no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76" name="Freeform 518"/>
            <p:cNvSpPr>
              <a:spLocks noEditPoints="1"/>
            </p:cNvSpPr>
            <p:nvPr/>
          </p:nvSpPr>
          <p:spPr bwMode="auto">
            <a:xfrm>
              <a:off x="6412706" y="1262775"/>
              <a:ext cx="1323975" cy="833438"/>
            </a:xfrm>
            <a:custGeom>
              <a:avLst/>
              <a:gdLst>
                <a:gd name="T0" fmla="*/ 0 w 1661"/>
                <a:gd name="T1" fmla="*/ 1043 h 1043"/>
                <a:gd name="T2" fmla="*/ 0 w 1661"/>
                <a:gd name="T3" fmla="*/ 1043 h 1043"/>
                <a:gd name="T4" fmla="*/ 1661 w 1661"/>
                <a:gd name="T5" fmla="*/ 1043 h 1043"/>
                <a:gd name="T6" fmla="*/ 0 w 1661"/>
                <a:gd name="T7" fmla="*/ 0 h 1043"/>
                <a:gd name="T8" fmla="*/ 0 w 1661"/>
                <a:gd name="T9" fmla="*/ 0 h 1043"/>
                <a:gd name="T10" fmla="*/ 1661 w 1661"/>
                <a:gd name="T11" fmla="*/ 0 h 1043"/>
                <a:gd name="T12" fmla="*/ 0 w 1661"/>
                <a:gd name="T13" fmla="*/ 1043 h 1043"/>
                <a:gd name="T14" fmla="*/ 0 w 1661"/>
                <a:gd name="T15" fmla="*/ 1043 h 1043"/>
                <a:gd name="T16" fmla="*/ 0 w 1661"/>
                <a:gd name="T17" fmla="*/ 0 h 1043"/>
                <a:gd name="T18" fmla="*/ 1661 w 1661"/>
                <a:gd name="T19" fmla="*/ 1043 h 1043"/>
                <a:gd name="T20" fmla="*/ 1661 w 1661"/>
                <a:gd name="T21" fmla="*/ 1043 h 1043"/>
                <a:gd name="T22" fmla="*/ 1661 w 1661"/>
                <a:gd name="T23" fmla="*/ 0 h 1043"/>
                <a:gd name="T24" fmla="*/ 0 w 1661"/>
                <a:gd name="T25" fmla="*/ 1043 h 1043"/>
                <a:gd name="T26" fmla="*/ 0 w 1661"/>
                <a:gd name="T27" fmla="*/ 1043 h 1043"/>
                <a:gd name="T28" fmla="*/ 1661 w 1661"/>
                <a:gd name="T29" fmla="*/ 1043 h 1043"/>
                <a:gd name="T30" fmla="*/ 0 w 1661"/>
                <a:gd name="T31" fmla="*/ 1043 h 1043"/>
                <a:gd name="T32" fmla="*/ 0 w 1661"/>
                <a:gd name="T33" fmla="*/ 1043 h 1043"/>
                <a:gd name="T34" fmla="*/ 0 w 1661"/>
                <a:gd name="T35" fmla="*/ 0 h 1043"/>
                <a:gd name="T36" fmla="*/ 0 w 1661"/>
                <a:gd name="T37" fmla="*/ 1043 h 1043"/>
                <a:gd name="T38" fmla="*/ 0 w 1661"/>
                <a:gd name="T39" fmla="*/ 1043 h 1043"/>
                <a:gd name="T40" fmla="*/ 1661 w 1661"/>
                <a:gd name="T41" fmla="*/ 1043 h 1043"/>
                <a:gd name="T42" fmla="*/ 0 w 1661"/>
                <a:gd name="T43" fmla="*/ 0 h 1043"/>
                <a:gd name="T44" fmla="*/ 0 w 1661"/>
                <a:gd name="T45" fmla="*/ 0 h 1043"/>
                <a:gd name="T46" fmla="*/ 1661 w 1661"/>
                <a:gd name="T47" fmla="*/ 0 h 1043"/>
                <a:gd name="T48" fmla="*/ 0 w 1661"/>
                <a:gd name="T49" fmla="*/ 1043 h 1043"/>
                <a:gd name="T50" fmla="*/ 0 w 1661"/>
                <a:gd name="T51" fmla="*/ 1043 h 1043"/>
                <a:gd name="T52" fmla="*/ 0 w 1661"/>
                <a:gd name="T53" fmla="*/ 0 h 1043"/>
                <a:gd name="T54" fmla="*/ 1661 w 1661"/>
                <a:gd name="T55" fmla="*/ 1043 h 1043"/>
                <a:gd name="T56" fmla="*/ 1661 w 1661"/>
                <a:gd name="T57" fmla="*/ 1043 h 1043"/>
                <a:gd name="T58" fmla="*/ 1661 w 1661"/>
                <a:gd name="T59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1" h="1043">
                  <a:moveTo>
                    <a:pt x="0" y="1043"/>
                  </a:moveTo>
                  <a:lnTo>
                    <a:pt x="0" y="1043"/>
                  </a:lnTo>
                  <a:lnTo>
                    <a:pt x="1661" y="104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661" y="0"/>
                  </a:lnTo>
                  <a:moveTo>
                    <a:pt x="0" y="1043"/>
                  </a:moveTo>
                  <a:lnTo>
                    <a:pt x="0" y="1043"/>
                  </a:lnTo>
                  <a:lnTo>
                    <a:pt x="0" y="0"/>
                  </a:lnTo>
                  <a:moveTo>
                    <a:pt x="1661" y="1043"/>
                  </a:moveTo>
                  <a:lnTo>
                    <a:pt x="1661" y="1043"/>
                  </a:lnTo>
                  <a:lnTo>
                    <a:pt x="1661" y="0"/>
                  </a:lnTo>
                  <a:moveTo>
                    <a:pt x="0" y="1043"/>
                  </a:moveTo>
                  <a:lnTo>
                    <a:pt x="0" y="1043"/>
                  </a:lnTo>
                  <a:lnTo>
                    <a:pt x="1661" y="1043"/>
                  </a:lnTo>
                  <a:moveTo>
                    <a:pt x="0" y="1043"/>
                  </a:moveTo>
                  <a:lnTo>
                    <a:pt x="0" y="1043"/>
                  </a:lnTo>
                  <a:lnTo>
                    <a:pt x="0" y="0"/>
                  </a:lnTo>
                  <a:moveTo>
                    <a:pt x="0" y="1043"/>
                  </a:moveTo>
                  <a:lnTo>
                    <a:pt x="0" y="1043"/>
                  </a:lnTo>
                  <a:lnTo>
                    <a:pt x="1661" y="1043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661" y="0"/>
                  </a:lnTo>
                  <a:moveTo>
                    <a:pt x="0" y="1043"/>
                  </a:moveTo>
                  <a:lnTo>
                    <a:pt x="0" y="1043"/>
                  </a:lnTo>
                  <a:lnTo>
                    <a:pt x="0" y="0"/>
                  </a:lnTo>
                  <a:moveTo>
                    <a:pt x="1661" y="1043"/>
                  </a:moveTo>
                  <a:lnTo>
                    <a:pt x="1661" y="1043"/>
                  </a:lnTo>
                  <a:lnTo>
                    <a:pt x="1661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77" name="Rectangle 519"/>
            <p:cNvSpPr>
              <a:spLocks noChangeArrowheads="1"/>
            </p:cNvSpPr>
            <p:nvPr/>
          </p:nvSpPr>
          <p:spPr bwMode="auto">
            <a:xfrm>
              <a:off x="6941344" y="1297700"/>
              <a:ext cx="488250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0 mg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78" name="Freeform 520"/>
            <p:cNvSpPr>
              <a:spLocks/>
            </p:cNvSpPr>
            <p:nvPr/>
          </p:nvSpPr>
          <p:spPr bwMode="auto">
            <a:xfrm>
              <a:off x="6661943" y="138342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79" name="Freeform 521"/>
            <p:cNvSpPr>
              <a:spLocks/>
            </p:cNvSpPr>
            <p:nvPr/>
          </p:nvSpPr>
          <p:spPr bwMode="auto">
            <a:xfrm>
              <a:off x="6661943" y="1383425"/>
              <a:ext cx="66675" cy="66675"/>
            </a:xfrm>
            <a:custGeom>
              <a:avLst/>
              <a:gdLst>
                <a:gd name="T0" fmla="*/ 0 w 84"/>
                <a:gd name="T1" fmla="*/ 0 h 83"/>
                <a:gd name="T2" fmla="*/ 0 w 84"/>
                <a:gd name="T3" fmla="*/ 0 h 83"/>
                <a:gd name="T4" fmla="*/ 84 w 84"/>
                <a:gd name="T5" fmla="*/ 0 h 83"/>
                <a:gd name="T6" fmla="*/ 84 w 84"/>
                <a:gd name="T7" fmla="*/ 83 h 83"/>
                <a:gd name="T8" fmla="*/ 0 w 84"/>
                <a:gd name="T9" fmla="*/ 83 h 83"/>
                <a:gd name="T10" fmla="*/ 0 w 8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83">
                  <a:moveTo>
                    <a:pt x="0" y="0"/>
                  </a:moveTo>
                  <a:lnTo>
                    <a:pt x="0" y="0"/>
                  </a:lnTo>
                  <a:lnTo>
                    <a:pt x="84" y="0"/>
                  </a:lnTo>
                  <a:lnTo>
                    <a:pt x="84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>
              <a:solidFill>
                <a:srgbClr val="007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80" name="Rectangle 522"/>
            <p:cNvSpPr>
              <a:spLocks noChangeArrowheads="1"/>
            </p:cNvSpPr>
            <p:nvPr/>
          </p:nvSpPr>
          <p:spPr bwMode="auto">
            <a:xfrm>
              <a:off x="6941344" y="1561225"/>
              <a:ext cx="722410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150 mg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81" name="Freeform 523"/>
            <p:cNvSpPr>
              <a:spLocks/>
            </p:cNvSpPr>
            <p:nvPr/>
          </p:nvSpPr>
          <p:spPr bwMode="auto">
            <a:xfrm>
              <a:off x="6652418" y="1637425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82" name="Freeform 524"/>
            <p:cNvSpPr>
              <a:spLocks/>
            </p:cNvSpPr>
            <p:nvPr/>
          </p:nvSpPr>
          <p:spPr bwMode="auto">
            <a:xfrm>
              <a:off x="6652418" y="1637425"/>
              <a:ext cx="84138" cy="82550"/>
            </a:xfrm>
            <a:custGeom>
              <a:avLst/>
              <a:gdLst>
                <a:gd name="T0" fmla="*/ 105 w 105"/>
                <a:gd name="T1" fmla="*/ 52 h 103"/>
                <a:gd name="T2" fmla="*/ 105 w 105"/>
                <a:gd name="T3" fmla="*/ 52 h 103"/>
                <a:gd name="T4" fmla="*/ 53 w 105"/>
                <a:gd name="T5" fmla="*/ 103 h 103"/>
                <a:gd name="T6" fmla="*/ 0 w 105"/>
                <a:gd name="T7" fmla="*/ 52 h 103"/>
                <a:gd name="T8" fmla="*/ 53 w 105"/>
                <a:gd name="T9" fmla="*/ 0 h 103"/>
                <a:gd name="T10" fmla="*/ 105 w 105"/>
                <a:gd name="T11" fmla="*/ 5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03">
                  <a:moveTo>
                    <a:pt x="105" y="52"/>
                  </a:moveTo>
                  <a:lnTo>
                    <a:pt x="105" y="52"/>
                  </a:lnTo>
                  <a:cubicBezTo>
                    <a:pt x="105" y="80"/>
                    <a:pt x="81" y="103"/>
                    <a:pt x="53" y="103"/>
                  </a:cubicBezTo>
                  <a:cubicBezTo>
                    <a:pt x="24" y="103"/>
                    <a:pt x="0" y="80"/>
                    <a:pt x="0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81" y="0"/>
                    <a:pt x="105" y="23"/>
                    <a:pt x="105" y="52"/>
                  </a:cubicBezTo>
                  <a:close/>
                </a:path>
              </a:pathLst>
            </a:custGeom>
            <a:noFill/>
            <a:ln w="6350" cap="flat">
              <a:solidFill>
                <a:srgbClr val="0000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83" name="Rectangle 525"/>
            <p:cNvSpPr>
              <a:spLocks noChangeArrowheads="1"/>
            </p:cNvSpPr>
            <p:nvPr/>
          </p:nvSpPr>
          <p:spPr bwMode="auto">
            <a:xfrm>
              <a:off x="6941344" y="1824751"/>
              <a:ext cx="722410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"/>
                  <a:cs typeface="Arial" pitchFamily="34" charset="0"/>
                </a:rPr>
                <a:t>300 mg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84" name="Freeform 526"/>
            <p:cNvSpPr>
              <a:spLocks/>
            </p:cNvSpPr>
            <p:nvPr/>
          </p:nvSpPr>
          <p:spPr bwMode="auto">
            <a:xfrm>
              <a:off x="6631781" y="1905713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85" name="Freeform 527"/>
            <p:cNvSpPr>
              <a:spLocks/>
            </p:cNvSpPr>
            <p:nvPr/>
          </p:nvSpPr>
          <p:spPr bwMode="auto">
            <a:xfrm>
              <a:off x="6631781" y="1905713"/>
              <a:ext cx="127000" cy="107950"/>
            </a:xfrm>
            <a:custGeom>
              <a:avLst/>
              <a:gdLst>
                <a:gd name="T0" fmla="*/ 79 w 159"/>
                <a:gd name="T1" fmla="*/ 136 h 136"/>
                <a:gd name="T2" fmla="*/ 79 w 159"/>
                <a:gd name="T3" fmla="*/ 136 h 136"/>
                <a:gd name="T4" fmla="*/ 159 w 159"/>
                <a:gd name="T5" fmla="*/ 0 h 136"/>
                <a:gd name="T6" fmla="*/ 0 w 159"/>
                <a:gd name="T7" fmla="*/ 0 h 136"/>
                <a:gd name="T8" fmla="*/ 79 w 159"/>
                <a:gd name="T9" fmla="*/ 136 h 136"/>
                <a:gd name="T10" fmla="*/ 79 w 159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36">
                  <a:moveTo>
                    <a:pt x="79" y="136"/>
                  </a:moveTo>
                  <a:lnTo>
                    <a:pt x="79" y="136"/>
                  </a:lnTo>
                  <a:lnTo>
                    <a:pt x="159" y="0"/>
                  </a:lnTo>
                  <a:lnTo>
                    <a:pt x="0" y="0"/>
                  </a:lnTo>
                  <a:lnTo>
                    <a:pt x="79" y="136"/>
                  </a:lnTo>
                  <a:lnTo>
                    <a:pt x="79" y="136"/>
                  </a:lnTo>
                  <a:close/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86" name="Freeform 584"/>
            <p:cNvSpPr>
              <a:spLocks/>
            </p:cNvSpPr>
            <p:nvPr/>
          </p:nvSpPr>
          <p:spPr bwMode="auto">
            <a:xfrm>
              <a:off x="6414293" y="2177175"/>
              <a:ext cx="1306513" cy="361950"/>
            </a:xfrm>
            <a:custGeom>
              <a:avLst/>
              <a:gdLst>
                <a:gd name="T0" fmla="*/ 0 w 1637"/>
                <a:gd name="T1" fmla="*/ 0 h 452"/>
                <a:gd name="T2" fmla="*/ 0 w 1637"/>
                <a:gd name="T3" fmla="*/ 0 h 452"/>
                <a:gd name="T4" fmla="*/ 1637 w 1637"/>
                <a:gd name="T5" fmla="*/ 0 h 452"/>
                <a:gd name="T6" fmla="*/ 1637 w 1637"/>
                <a:gd name="T7" fmla="*/ 452 h 452"/>
                <a:gd name="T8" fmla="*/ 0 w 1637"/>
                <a:gd name="T9" fmla="*/ 452 h 452"/>
                <a:gd name="T10" fmla="*/ 0 w 1637"/>
                <a:gd name="T11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7" h="452">
                  <a:moveTo>
                    <a:pt x="0" y="0"/>
                  </a:moveTo>
                  <a:lnTo>
                    <a:pt x="0" y="0"/>
                  </a:lnTo>
                  <a:lnTo>
                    <a:pt x="1637" y="0"/>
                  </a:lnTo>
                  <a:lnTo>
                    <a:pt x="1637" y="452"/>
                  </a:lnTo>
                  <a:lnTo>
                    <a:pt x="0" y="45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087" name="Rectangle 586"/>
            <p:cNvSpPr>
              <a:spLocks noChangeArrowheads="1"/>
            </p:cNvSpPr>
            <p:nvPr/>
          </p:nvSpPr>
          <p:spPr bwMode="auto">
            <a:xfrm>
              <a:off x="6917532" y="2231148"/>
              <a:ext cx="124553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 Bold"/>
                  <a:cs typeface="Arial" pitchFamily="34" charset="0"/>
                </a:rPr>
                <a:t>B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88" name="Rectangle 587"/>
            <p:cNvSpPr>
              <a:spLocks noChangeArrowheads="1"/>
            </p:cNvSpPr>
            <p:nvPr/>
          </p:nvSpPr>
          <p:spPr bwMode="auto">
            <a:xfrm>
              <a:off x="7055644" y="2361325"/>
              <a:ext cx="87189" cy="191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 Bold"/>
                  <a:cs typeface="Arial" pitchFamily="34" charset="0"/>
                </a:rPr>
                <a:t>P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89" name="Rectangle 588"/>
            <p:cNvSpPr>
              <a:spLocks noChangeArrowheads="1"/>
            </p:cNvSpPr>
            <p:nvPr/>
          </p:nvSpPr>
          <p:spPr bwMode="auto">
            <a:xfrm>
              <a:off x="7139782" y="2231148"/>
              <a:ext cx="141992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 Bold"/>
                  <a:cs typeface="Arial" pitchFamily="34" charset="0"/>
                </a:rPr>
                <a:t> s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0" name="Rectangle 589"/>
            <p:cNvSpPr>
              <a:spLocks noChangeArrowheads="1"/>
            </p:cNvSpPr>
            <p:nvPr/>
          </p:nvSpPr>
          <p:spPr bwMode="auto">
            <a:xfrm>
              <a:off x="7301706" y="2231148"/>
              <a:ext cx="94660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 Bold"/>
                  <a:cs typeface="Arial" pitchFamily="34" charset="0"/>
                </a:rPr>
                <a:t>c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1" name="Rectangle 590"/>
            <p:cNvSpPr>
              <a:spLocks noChangeArrowheads="1"/>
            </p:cNvSpPr>
            <p:nvPr/>
          </p:nvSpPr>
          <p:spPr bwMode="auto">
            <a:xfrm>
              <a:off x="7408069" y="2231148"/>
              <a:ext cx="94660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 Bold"/>
                  <a:cs typeface="Arial" pitchFamily="34" charset="0"/>
                </a:rPr>
                <a:t>a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2" name="Rectangle 591"/>
            <p:cNvSpPr>
              <a:spLocks noChangeArrowheads="1"/>
            </p:cNvSpPr>
            <p:nvPr/>
          </p:nvSpPr>
          <p:spPr bwMode="auto">
            <a:xfrm>
              <a:off x="7514431" y="2231148"/>
              <a:ext cx="104625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 Bold"/>
                  <a:cs typeface="Arial" pitchFamily="34" charset="0"/>
                </a:rPr>
                <a:t>n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3" name="Rectangle 592"/>
            <p:cNvSpPr>
              <a:spLocks noChangeArrowheads="1"/>
            </p:cNvSpPr>
            <p:nvPr/>
          </p:nvSpPr>
          <p:spPr bwMode="auto">
            <a:xfrm>
              <a:off x="7631906" y="2231148"/>
              <a:ext cx="47332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  <a:cs typeface="Arial" pitchFamily="34" charset="0"/>
                </a:rPr>
                <a:t> 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4" name="Rectangle 593"/>
            <p:cNvSpPr>
              <a:spLocks noChangeArrowheads="1"/>
            </p:cNvSpPr>
            <p:nvPr/>
          </p:nvSpPr>
          <p:spPr bwMode="auto">
            <a:xfrm>
              <a:off x="5796757" y="2251789"/>
              <a:ext cx="301420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XG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5" name="Rectangle 594"/>
            <p:cNvSpPr>
              <a:spLocks noChangeArrowheads="1"/>
            </p:cNvSpPr>
            <p:nvPr/>
          </p:nvSpPr>
          <p:spPr bwMode="auto">
            <a:xfrm>
              <a:off x="6104732" y="2251789"/>
              <a:ext cx="151956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C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6" name="Rectangle 595"/>
            <p:cNvSpPr>
              <a:spLocks noChangeArrowheads="1"/>
            </p:cNvSpPr>
            <p:nvPr/>
          </p:nvSpPr>
          <p:spPr bwMode="auto">
            <a:xfrm>
              <a:off x="6258719" y="2251789"/>
              <a:ext cx="117082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1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7" name="Rectangle 596"/>
            <p:cNvSpPr>
              <a:spLocks noChangeArrowheads="1"/>
            </p:cNvSpPr>
            <p:nvPr/>
          </p:nvSpPr>
          <p:spPr bwMode="auto">
            <a:xfrm>
              <a:off x="6376192" y="2251789"/>
              <a:ext cx="57296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 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8" name="Rectangle 597"/>
            <p:cNvSpPr>
              <a:spLocks noChangeArrowheads="1"/>
            </p:cNvSpPr>
            <p:nvPr/>
          </p:nvSpPr>
          <p:spPr bwMode="auto">
            <a:xfrm>
              <a:off x="5791992" y="1456451"/>
              <a:ext cx="151956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N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099" name="Rectangle 598"/>
            <p:cNvSpPr>
              <a:spLocks noChangeArrowheads="1"/>
            </p:cNvSpPr>
            <p:nvPr/>
          </p:nvSpPr>
          <p:spPr bwMode="auto">
            <a:xfrm>
              <a:off x="5944391" y="1456451"/>
              <a:ext cx="266545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ST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00" name="Rectangle 599"/>
            <p:cNvSpPr>
              <a:spLocks noChangeArrowheads="1"/>
            </p:cNvSpPr>
            <p:nvPr/>
          </p:nvSpPr>
          <p:spPr bwMode="auto">
            <a:xfrm>
              <a:off x="6215855" y="1456451"/>
              <a:ext cx="196796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X 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01" name="Rectangle 600"/>
            <p:cNvSpPr>
              <a:spLocks noChangeArrowheads="1"/>
            </p:cNvSpPr>
            <p:nvPr/>
          </p:nvSpPr>
          <p:spPr bwMode="auto">
            <a:xfrm>
              <a:off x="5195092" y="1712037"/>
              <a:ext cx="256581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Ex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02" name="Rectangle 601"/>
            <p:cNvSpPr>
              <a:spLocks noChangeArrowheads="1"/>
            </p:cNvSpPr>
            <p:nvPr/>
          </p:nvSpPr>
          <p:spPr bwMode="auto">
            <a:xfrm>
              <a:off x="5455443" y="1712037"/>
              <a:ext cx="127046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p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03" name="Rectangle 602"/>
            <p:cNvSpPr>
              <a:spLocks noChangeArrowheads="1"/>
            </p:cNvSpPr>
            <p:nvPr/>
          </p:nvSpPr>
          <p:spPr bwMode="auto">
            <a:xfrm>
              <a:off x="5585618" y="1712037"/>
              <a:ext cx="117082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e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04" name="Rectangle 603"/>
            <p:cNvSpPr>
              <a:spLocks noChangeArrowheads="1"/>
            </p:cNvSpPr>
            <p:nvPr/>
          </p:nvSpPr>
          <p:spPr bwMode="auto">
            <a:xfrm>
              <a:off x="5704680" y="1712037"/>
              <a:ext cx="82207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r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05" name="Rectangle 604"/>
            <p:cNvSpPr>
              <a:spLocks noChangeArrowheads="1"/>
            </p:cNvSpPr>
            <p:nvPr/>
          </p:nvSpPr>
          <p:spPr bwMode="auto">
            <a:xfrm>
              <a:off x="5787232" y="1712037"/>
              <a:ext cx="57296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i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06" name="Rectangle 605"/>
            <p:cNvSpPr>
              <a:spLocks noChangeArrowheads="1"/>
            </p:cNvSpPr>
            <p:nvPr/>
          </p:nvSpPr>
          <p:spPr bwMode="auto">
            <a:xfrm>
              <a:off x="5845969" y="1712037"/>
              <a:ext cx="186831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m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07" name="Rectangle 606"/>
            <p:cNvSpPr>
              <a:spLocks noChangeArrowheads="1"/>
            </p:cNvSpPr>
            <p:nvPr/>
          </p:nvSpPr>
          <p:spPr bwMode="auto">
            <a:xfrm>
              <a:off x="6034879" y="1712037"/>
              <a:ext cx="117082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e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08" name="Rectangle 607"/>
            <p:cNvSpPr>
              <a:spLocks noChangeArrowheads="1"/>
            </p:cNvSpPr>
            <p:nvPr/>
          </p:nvSpPr>
          <p:spPr bwMode="auto">
            <a:xfrm>
              <a:off x="6153944" y="1712037"/>
              <a:ext cx="127046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n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09" name="Rectangle 609"/>
            <p:cNvSpPr>
              <a:spLocks noChangeArrowheads="1"/>
            </p:cNvSpPr>
            <p:nvPr/>
          </p:nvSpPr>
          <p:spPr bwMode="auto">
            <a:xfrm>
              <a:off x="6284119" y="1712037"/>
              <a:ext cx="127046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5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old"/>
                  <a:cs typeface="Arial" pitchFamily="34" charset="0"/>
                </a:rPr>
                <a:t>t </a:t>
              </a:r>
              <a:endParaRPr kumimoji="0" lang="en-US" altLang="en-US" sz="105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110" name="Rectangle 625"/>
            <p:cNvSpPr>
              <a:spLocks noChangeArrowheads="1"/>
            </p:cNvSpPr>
            <p:nvPr/>
          </p:nvSpPr>
          <p:spPr bwMode="auto">
            <a:xfrm>
              <a:off x="7327104" y="2534360"/>
              <a:ext cx="101" cy="2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1" name="Rectangle 626"/>
            <p:cNvSpPr>
              <a:spLocks noChangeArrowheads="1"/>
            </p:cNvSpPr>
            <p:nvPr/>
          </p:nvSpPr>
          <p:spPr bwMode="auto">
            <a:xfrm>
              <a:off x="6477000" y="2577332"/>
              <a:ext cx="1219200" cy="382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Bold"/>
                </a:rPr>
                <a:t>Using 139047 at</a:t>
              </a:r>
              <a:r>
                <a:rPr kumimoji="0" lang="en-US" altLang="en-US" sz="800" b="1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Bold"/>
                </a:rPr>
                <a:t> </a:t>
              </a:r>
              <a:r>
                <a:rPr kumimoji="0" lang="en-US" altLang="en-U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Bold"/>
                </a:rPr>
                <a:t>665ms</a:t>
              </a:r>
              <a:r>
                <a:rPr lang="en-US" altLang="en-US" sz="800" b="1" dirty="0" smtClean="0">
                  <a:solidFill>
                    <a:srgbClr val="000000"/>
                  </a:solidFill>
                  <a:latin typeface="Calibri Bold"/>
                </a:rPr>
                <a:t>, </a:t>
              </a:r>
              <a:r>
                <a:rPr kumimoji="0" lang="en-US" altLang="en-US" sz="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 Bold"/>
                </a:rPr>
                <a:t>50 mg Li</a:t>
              </a:r>
              <a:endPara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12" name="Freeform 640"/>
            <p:cNvSpPr>
              <a:spLocks/>
            </p:cNvSpPr>
            <p:nvPr/>
          </p:nvSpPr>
          <p:spPr bwMode="auto">
            <a:xfrm>
              <a:off x="6560343" y="2221625"/>
              <a:ext cx="239713" cy="238125"/>
            </a:xfrm>
            <a:custGeom>
              <a:avLst/>
              <a:gdLst>
                <a:gd name="T0" fmla="*/ 0 w 300"/>
                <a:gd name="T1" fmla="*/ 0 h 299"/>
                <a:gd name="T2" fmla="*/ 0 w 300"/>
                <a:gd name="T3" fmla="*/ 0 h 299"/>
                <a:gd name="T4" fmla="*/ 300 w 300"/>
                <a:gd name="T5" fmla="*/ 0 h 299"/>
                <a:gd name="T6" fmla="*/ 300 w 300"/>
                <a:gd name="T7" fmla="*/ 299 h 299"/>
                <a:gd name="T8" fmla="*/ 0 w 300"/>
                <a:gd name="T9" fmla="*/ 299 h 299"/>
                <a:gd name="T10" fmla="*/ 0 w 300"/>
                <a:gd name="T11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0" h="299">
                  <a:moveTo>
                    <a:pt x="0" y="0"/>
                  </a:moveTo>
                  <a:lnTo>
                    <a:pt x="0" y="0"/>
                  </a:lnTo>
                  <a:lnTo>
                    <a:pt x="300" y="0"/>
                  </a:lnTo>
                  <a:lnTo>
                    <a:pt x="300" y="299"/>
                  </a:lnTo>
                  <a:lnTo>
                    <a:pt x="0" y="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1587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113" name="Freeform 641"/>
            <p:cNvSpPr>
              <a:spLocks/>
            </p:cNvSpPr>
            <p:nvPr/>
          </p:nvSpPr>
          <p:spPr bwMode="auto">
            <a:xfrm>
              <a:off x="4060031" y="3720225"/>
              <a:ext cx="230188" cy="228600"/>
            </a:xfrm>
            <a:custGeom>
              <a:avLst/>
              <a:gdLst>
                <a:gd name="T0" fmla="*/ 0 w 288"/>
                <a:gd name="T1" fmla="*/ 0 h 286"/>
                <a:gd name="T2" fmla="*/ 0 w 288"/>
                <a:gd name="T3" fmla="*/ 0 h 286"/>
                <a:gd name="T4" fmla="*/ 288 w 288"/>
                <a:gd name="T5" fmla="*/ 0 h 286"/>
                <a:gd name="T6" fmla="*/ 288 w 288"/>
                <a:gd name="T7" fmla="*/ 286 h 286"/>
                <a:gd name="T8" fmla="*/ 0 w 288"/>
                <a:gd name="T9" fmla="*/ 286 h 286"/>
                <a:gd name="T10" fmla="*/ 0 w 288"/>
                <a:gd name="T1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286">
                  <a:moveTo>
                    <a:pt x="0" y="0"/>
                  </a:moveTo>
                  <a:lnTo>
                    <a:pt x="0" y="0"/>
                  </a:lnTo>
                  <a:lnTo>
                    <a:pt x="288" y="0"/>
                  </a:lnTo>
                  <a:lnTo>
                    <a:pt x="288" y="286"/>
                  </a:lnTo>
                  <a:lnTo>
                    <a:pt x="0" y="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206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114" name="Freeform 642"/>
            <p:cNvSpPr>
              <a:spLocks/>
            </p:cNvSpPr>
            <p:nvPr/>
          </p:nvSpPr>
          <p:spPr bwMode="auto">
            <a:xfrm>
              <a:off x="5766593" y="4633037"/>
              <a:ext cx="230188" cy="228600"/>
            </a:xfrm>
            <a:custGeom>
              <a:avLst/>
              <a:gdLst>
                <a:gd name="T0" fmla="*/ 0 w 288"/>
                <a:gd name="T1" fmla="*/ 0 h 286"/>
                <a:gd name="T2" fmla="*/ 0 w 288"/>
                <a:gd name="T3" fmla="*/ 0 h 286"/>
                <a:gd name="T4" fmla="*/ 288 w 288"/>
                <a:gd name="T5" fmla="*/ 0 h 286"/>
                <a:gd name="T6" fmla="*/ 288 w 288"/>
                <a:gd name="T7" fmla="*/ 286 h 286"/>
                <a:gd name="T8" fmla="*/ 0 w 288"/>
                <a:gd name="T9" fmla="*/ 286 h 286"/>
                <a:gd name="T10" fmla="*/ 0 w 288"/>
                <a:gd name="T11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286">
                  <a:moveTo>
                    <a:pt x="0" y="0"/>
                  </a:moveTo>
                  <a:lnTo>
                    <a:pt x="0" y="0"/>
                  </a:lnTo>
                  <a:lnTo>
                    <a:pt x="288" y="0"/>
                  </a:lnTo>
                  <a:lnTo>
                    <a:pt x="288" y="286"/>
                  </a:lnTo>
                  <a:lnTo>
                    <a:pt x="0" y="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2063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b="1"/>
            </a:p>
          </p:txBody>
        </p:sp>
        <p:sp>
          <p:nvSpPr>
            <p:cNvPr id="1115" name="TextBox 1114"/>
            <p:cNvSpPr txBox="1"/>
            <p:nvPr/>
          </p:nvSpPr>
          <p:spPr>
            <a:xfrm rot="16200000">
              <a:off x="1167415" y="3428612"/>
              <a:ext cx="1462755" cy="526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Symbol" panose="05050102010706020507" pitchFamily="18" charset="2"/>
                </a:rPr>
                <a:t>l</a:t>
              </a:r>
              <a:r>
                <a:rPr lang="en-US" sz="1600" b="1" baseline="-25000" dirty="0" err="1" smtClean="0"/>
                <a:t>q</a:t>
              </a:r>
              <a:r>
                <a:rPr lang="en-US" sz="1600" b="1" dirty="0" smtClean="0"/>
                <a:t> (mm)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65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Initiated investigation of interactions of 3D magnetic perturbations with snowflake </a:t>
            </a:r>
            <a:r>
              <a:rPr lang="en-US" sz="3200" dirty="0" err="1" smtClean="0"/>
              <a:t>divertor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34114" y="1066800"/>
            <a:ext cx="8885740" cy="2875554"/>
            <a:chOff x="2925260" y="1155278"/>
            <a:chExt cx="8885740" cy="28755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260" y="1183196"/>
              <a:ext cx="4133086" cy="2847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6946" y="1155278"/>
              <a:ext cx="4524054" cy="28755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6200" y="3886200"/>
            <a:ext cx="89916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Short </a:t>
            </a:r>
            <a:r>
              <a:rPr lang="en-US" dirty="0" err="1"/>
              <a:t>L</a:t>
            </a:r>
            <a:r>
              <a:rPr lang="en-US" baseline="-25000" dirty="0" err="1"/>
              <a:t>c</a:t>
            </a:r>
            <a:r>
              <a:rPr lang="en-US" dirty="0"/>
              <a:t> </a:t>
            </a:r>
            <a:r>
              <a:rPr lang="en-US" dirty="0" smtClean="0"/>
              <a:t>fine-scale field </a:t>
            </a:r>
            <a:r>
              <a:rPr lang="en-US" dirty="0"/>
              <a:t>line bundles (</a:t>
            </a:r>
            <a:r>
              <a:rPr lang="en-US" dirty="0" smtClean="0"/>
              <a:t>green, light green) extend </a:t>
            </a:r>
            <a:r>
              <a:rPr lang="en-US" dirty="0"/>
              <a:t>well into the confined plasma </a:t>
            </a:r>
            <a:r>
              <a:rPr lang="en-US" dirty="0" smtClean="0"/>
              <a:t>region</a:t>
            </a:r>
          </a:p>
          <a:p>
            <a:pPr lvl="1"/>
            <a:r>
              <a:rPr lang="en-US" dirty="0"/>
              <a:t>These magnetic field line bundles represent open field line bundles with 3-5 times the characteristic SOL length </a:t>
            </a:r>
          </a:p>
          <a:p>
            <a:pPr lvl="1"/>
            <a:r>
              <a:rPr lang="en-US" dirty="0" smtClean="0"/>
              <a:t>Second null generates strong lobes on HFS</a:t>
            </a:r>
          </a:p>
          <a:p>
            <a:pPr lvl="1"/>
            <a:r>
              <a:rPr lang="en-US" dirty="0" smtClean="0"/>
              <a:t>Potential for substantial </a:t>
            </a:r>
            <a:r>
              <a:rPr lang="en-US" dirty="0"/>
              <a:t>parallel losses to the </a:t>
            </a:r>
            <a:r>
              <a:rPr lang="en-US" dirty="0" smtClean="0"/>
              <a:t>target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430392" y="1219200"/>
            <a:ext cx="1470595" cy="461665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dirty="0" smtClean="0">
                <a:solidFill>
                  <a:schemeClr val="tx1"/>
                </a:solidFill>
              </a:rPr>
              <a:t>General Atomics</a:t>
            </a:r>
          </a:p>
          <a:p>
            <a:pPr algn="ctr" eaLnBrk="1" hangingPunct="1"/>
            <a:r>
              <a:rPr lang="en-US" altLang="en-US" b="0" dirty="0" smtClean="0">
                <a:solidFill>
                  <a:schemeClr val="tx1"/>
                </a:solidFill>
              </a:rPr>
              <a:t>T. Evans, G. Canal</a:t>
            </a:r>
          </a:p>
        </p:txBody>
      </p:sp>
    </p:spTree>
    <p:extLst>
      <p:ext uri="{BB962C8B-B14F-4D97-AF65-F5344CB8AC3E}">
        <p14:creationId xmlns:p14="http://schemas.microsoft.com/office/powerpoint/2010/main" val="200022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Boundary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Pedestal Structure and Control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Scrape-off Layer</a:t>
            </a:r>
          </a:p>
          <a:p>
            <a:pPr lvl="1"/>
            <a:r>
              <a:rPr lang="en-US" dirty="0" smtClean="0"/>
              <a:t>Materials and Plasma Facing Components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Core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Macroscopic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Transport and Turbulence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Energetic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Scenario Integration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Advanced Scenarios and Control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Solenoid-Free Start-up and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Ramp-up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Wave Heating and Current Drive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Topical Science Group Research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5181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900" dirty="0" smtClean="0"/>
              <a:t>Notable Outcomes</a:t>
            </a:r>
          </a:p>
          <a:p>
            <a:pPr>
              <a:lnSpc>
                <a:spcPct val="150000"/>
              </a:lnSpc>
            </a:pPr>
            <a:r>
              <a:rPr lang="en-US" sz="3900" dirty="0" smtClean="0"/>
              <a:t>Research Milestones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900" dirty="0" smtClean="0"/>
              <a:t>FY2015 Research Highlights</a:t>
            </a:r>
          </a:p>
          <a:p>
            <a:pPr>
              <a:lnSpc>
                <a:spcPct val="150000"/>
              </a:lnSpc>
            </a:pPr>
            <a:r>
              <a:rPr lang="en-US" sz="3900" dirty="0" smtClean="0"/>
              <a:t>Upcoming events</a:t>
            </a:r>
          </a:p>
          <a:p>
            <a:pPr>
              <a:lnSpc>
                <a:spcPct val="150000"/>
              </a:lnSpc>
            </a:pPr>
            <a:r>
              <a:rPr lang="en-US" sz="3900" dirty="0" smtClean="0"/>
              <a:t>Summary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32083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Reminder: Suppressed Li erosion and trapping at target observed in MAGNUM-PSI linear plasma device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20" y="1066800"/>
            <a:ext cx="4419600" cy="282714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Mixed-material effect reduces erosion due to </a:t>
            </a:r>
            <a:r>
              <a:rPr lang="en-US" dirty="0" err="1" smtClean="0"/>
              <a:t>LiD</a:t>
            </a:r>
            <a:r>
              <a:rPr lang="en-US" dirty="0" smtClean="0"/>
              <a:t> formation</a:t>
            </a:r>
          </a:p>
          <a:p>
            <a:endParaRPr lang="en-US" sz="1200" dirty="0" smtClean="0"/>
          </a:p>
          <a:p>
            <a:r>
              <a:rPr lang="en-US" dirty="0" smtClean="0"/>
              <a:t>Plasma pre-sheath potential well large enough to retain eroded Li</a:t>
            </a:r>
          </a:p>
          <a:p>
            <a:endParaRPr lang="en-US" sz="1200" dirty="0"/>
          </a:p>
          <a:p>
            <a:r>
              <a:rPr lang="en-US" dirty="0" smtClean="0"/>
              <a:t>Significant implications for evaporative cooling concepts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3878750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Li-I emission, t=2.5s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4259750"/>
            <a:ext cx="4038600" cy="2217250"/>
            <a:chOff x="5105400" y="4070864"/>
            <a:chExt cx="4038600" cy="2217250"/>
          </a:xfrm>
        </p:grpSpPr>
        <p:grpSp>
          <p:nvGrpSpPr>
            <p:cNvPr id="7" name="Group 6"/>
            <p:cNvGrpSpPr/>
            <p:nvPr/>
          </p:nvGrpSpPr>
          <p:grpSpPr>
            <a:xfrm>
              <a:off x="5105400" y="4070864"/>
              <a:ext cx="4038600" cy="2179546"/>
              <a:chOff x="4811684" y="3703189"/>
              <a:chExt cx="4332316" cy="2471293"/>
            </a:xfrm>
          </p:grpSpPr>
          <p:pic>
            <p:nvPicPr>
              <p:cNvPr id="12" name="Picture 2" descr="C:\Users\mjaworsk\Documents\Experiments\Magnum-PSI\2013-April\Cameras-FridaySave\phantom data\2013-04-12\snapshot irshot8 at 2_5sec Li filter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90" r="10695" b="50000"/>
              <a:stretch/>
            </p:blipFill>
            <p:spPr bwMode="auto">
              <a:xfrm>
                <a:off x="5393634" y="3703189"/>
                <a:ext cx="3674166" cy="1219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C:\Users\mjaworsk\Documents\Experiments\Magnum-PSI\2013-April\Cameras-FridaySave\phantom data\2013-04-12\snapshot_halfa_at2_5sec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14" t="50000" r="13072"/>
              <a:stretch/>
            </p:blipFill>
            <p:spPr bwMode="auto">
              <a:xfrm>
                <a:off x="5393634" y="4952206"/>
                <a:ext cx="3674166" cy="1219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" name="Straight Connector 13"/>
              <p:cNvCxnSpPr/>
              <p:nvPr/>
            </p:nvCxnSpPr>
            <p:spPr>
              <a:xfrm>
                <a:off x="7848600" y="3721484"/>
                <a:ext cx="0" cy="245299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836824" y="4545530"/>
                <a:ext cx="1219200" cy="802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Target </a:t>
                </a:r>
              </a:p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T&gt;700C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86400" y="5431186"/>
                <a:ext cx="1205345" cy="66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FF00"/>
                    </a:solidFill>
                  </a:rPr>
                  <a:t>Neutral D emission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486400" y="3810001"/>
                <a:ext cx="1981201" cy="663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N</a:t>
                </a:r>
                <a:r>
                  <a:rPr lang="en-US" sz="1600" dirty="0" smtClean="0">
                    <a:solidFill>
                      <a:srgbClr val="FFFF00"/>
                    </a:solidFill>
                  </a:rPr>
                  <a:t>eutral Li emission</a:t>
                </a:r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5393634" y="4943060"/>
                <a:ext cx="3750366" cy="1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ight Arrow 18"/>
              <p:cNvSpPr/>
              <p:nvPr/>
            </p:nvSpPr>
            <p:spPr>
              <a:xfrm>
                <a:off x="4811684" y="4495800"/>
                <a:ext cx="1635529" cy="838200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smtClean="0">
                    <a:solidFill>
                      <a:schemeClr val="tx1"/>
                    </a:solidFill>
                  </a:rPr>
                  <a:t>Plasma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680960" y="4126468"/>
              <a:ext cx="1392006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Li Trapping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848600" y="4495800"/>
              <a:ext cx="457200" cy="31559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305800" y="5867400"/>
              <a:ext cx="6096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001646" y="5826449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10 mm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ight Arrow 21"/>
          <p:cNvSpPr/>
          <p:nvPr/>
        </p:nvSpPr>
        <p:spPr>
          <a:xfrm rot="3224385">
            <a:off x="360712" y="3808332"/>
            <a:ext cx="779050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823536" y="1066800"/>
            <a:ext cx="4320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2"/>
                </a:solidFill>
              </a:rPr>
              <a:t>T. Abrams 2014 PhD Princeton U.,</a:t>
            </a: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T. Abrams 2015 </a:t>
            </a:r>
            <a:r>
              <a:rPr lang="en-US" dirty="0" err="1" smtClean="0">
                <a:solidFill>
                  <a:schemeClr val="tx2"/>
                </a:solidFill>
              </a:rPr>
              <a:t>Nucl</a:t>
            </a:r>
            <a:r>
              <a:rPr lang="en-US" dirty="0" smtClean="0">
                <a:solidFill>
                  <a:schemeClr val="tx2"/>
                </a:solidFill>
              </a:rPr>
              <a:t>. Fusion submitted</a:t>
            </a:r>
            <a:r>
              <a:rPr lang="en-US" dirty="0">
                <a:solidFill>
                  <a:schemeClr val="tx2"/>
                </a:solidFill>
              </a:rPr>
              <a:t>,</a:t>
            </a:r>
            <a:endParaRPr lang="en-US" dirty="0" smtClean="0">
              <a:solidFill>
                <a:schemeClr val="tx2"/>
              </a:solidFill>
            </a:endParaRPr>
          </a:p>
          <a:p>
            <a:pPr algn="r"/>
            <a:r>
              <a:rPr lang="en-US" dirty="0" smtClean="0">
                <a:solidFill>
                  <a:schemeClr val="tx2"/>
                </a:solidFill>
              </a:rPr>
              <a:t>M. Chen 2015 </a:t>
            </a:r>
            <a:r>
              <a:rPr lang="en-US" dirty="0" err="1" smtClean="0">
                <a:solidFill>
                  <a:schemeClr val="tx2"/>
                </a:solidFill>
              </a:rPr>
              <a:t>Nucl</a:t>
            </a:r>
            <a:r>
              <a:rPr lang="en-US" dirty="0" smtClean="0">
                <a:solidFill>
                  <a:schemeClr val="tx2"/>
                </a:solidFill>
              </a:rPr>
              <a:t>. Fusion submitted.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67200" y="6183868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2"/>
                </a:solidFill>
              </a:rPr>
              <a:t>Jaworski</a:t>
            </a:r>
            <a:r>
              <a:rPr lang="en-US" dirty="0" smtClean="0">
                <a:solidFill>
                  <a:schemeClr val="tx2"/>
                </a:solidFill>
              </a:rPr>
              <a:t>, 3</a:t>
            </a:r>
            <a:r>
              <a:rPr lang="en-US" baseline="30000" dirty="0" smtClean="0">
                <a:solidFill>
                  <a:schemeClr val="tx2"/>
                </a:solidFill>
              </a:rPr>
              <a:t>rd</a:t>
            </a:r>
            <a:r>
              <a:rPr lang="en-US" dirty="0" smtClean="0">
                <a:solidFill>
                  <a:schemeClr val="tx2"/>
                </a:solidFill>
              </a:rPr>
              <a:t> ISLA, 2013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953000" y="1985573"/>
            <a:ext cx="3939910" cy="4186627"/>
            <a:chOff x="4953000" y="1985573"/>
            <a:chExt cx="3939910" cy="418662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985573"/>
              <a:ext cx="3939910" cy="418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848600" y="5002649"/>
              <a:ext cx="609600" cy="5599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ight Arrow 25"/>
          <p:cNvSpPr/>
          <p:nvPr/>
        </p:nvSpPr>
        <p:spPr>
          <a:xfrm rot="1173290">
            <a:off x="4219383" y="1583623"/>
            <a:ext cx="903507" cy="533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FY15 modelling </a:t>
            </a:r>
            <a:r>
              <a:rPr lang="en-US" sz="2800" dirty="0" smtClean="0">
                <a:sym typeface="Wingdings" panose="05000000000000000000" pitchFamily="2" charset="2"/>
              </a:rPr>
              <a:t> </a:t>
            </a:r>
            <a:r>
              <a:rPr lang="en-US" sz="2800" dirty="0" smtClean="0"/>
              <a:t>outboard row of high-Z tiles can access high heat-flux, maintain operational flexibility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1" y="1295400"/>
            <a:ext cx="5583179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Shape developed to perform dedicated tests on outboard PFCs</a:t>
            </a:r>
          </a:p>
          <a:p>
            <a:pPr lvl="1"/>
            <a:r>
              <a:rPr lang="en-US" dirty="0" smtClean="0"/>
              <a:t>ISOLVER free-boundary solver utilized with specified </a:t>
            </a:r>
            <a:r>
              <a:rPr lang="el-GR" dirty="0" smtClean="0"/>
              <a:t>β</a:t>
            </a:r>
            <a:r>
              <a:rPr lang="en-US" baseline="-25000" dirty="0" smtClean="0"/>
              <a:t>N</a:t>
            </a:r>
          </a:p>
          <a:p>
            <a:pPr lvl="1"/>
            <a:r>
              <a:rPr lang="en-US" dirty="0" smtClean="0"/>
              <a:t>0D-analysis obtains heating power for assumed confinement multiplier H</a:t>
            </a:r>
            <a:r>
              <a:rPr lang="en-US" baseline="-25000" dirty="0" smtClean="0"/>
              <a:t>98y2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Zero-radiation power exhaust provides heat flux figure-of-merit (FOM) </a:t>
            </a:r>
          </a:p>
          <a:p>
            <a:pPr lvl="1"/>
            <a:r>
              <a:rPr lang="en-US" dirty="0" smtClean="0"/>
              <a:t>FOM calculates incident power accounting for magnetic shaping only</a:t>
            </a:r>
          </a:p>
          <a:p>
            <a:pPr lvl="1"/>
            <a:r>
              <a:rPr lang="en-US" dirty="0" smtClean="0"/>
              <a:t>High-Z shape FOM is 66% of similar full-power, high-</a:t>
            </a:r>
            <a:r>
              <a:rPr lang="en-US" dirty="0" err="1" smtClean="0"/>
              <a:t>triangularity</a:t>
            </a:r>
            <a:r>
              <a:rPr lang="en-US" dirty="0" smtClean="0"/>
              <a:t> scenario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117076" y="1327508"/>
            <a:ext cx="2779710" cy="5161017"/>
            <a:chOff x="2796038" y="-3224246"/>
            <a:chExt cx="2779769" cy="5161017"/>
          </a:xfrm>
        </p:grpSpPr>
        <p:grpSp>
          <p:nvGrpSpPr>
            <p:cNvPr id="15" name="Group 14"/>
            <p:cNvGrpSpPr/>
            <p:nvPr/>
          </p:nvGrpSpPr>
          <p:grpSpPr>
            <a:xfrm>
              <a:off x="2796038" y="-3224246"/>
              <a:ext cx="2690079" cy="2507383"/>
              <a:chOff x="3883145" y="-4322280"/>
              <a:chExt cx="3735989" cy="3361285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3145" y="-4274437"/>
                <a:ext cx="3735989" cy="3313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Box 6"/>
              <p:cNvSpPr txBox="1"/>
              <p:nvPr/>
            </p:nvSpPr>
            <p:spPr>
              <a:xfrm>
                <a:off x="4338989" y="-4322280"/>
                <a:ext cx="3080120" cy="50548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noAutofit/>
              </a:bodyPr>
              <a:lstStyle/>
              <a:p>
                <a:pPr marL="0" marR="0" algn="ctr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kern="1200" dirty="0" smtClean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FOM </a:t>
                </a:r>
                <a:r>
                  <a:rPr lang="en-US" b="1" i="1" kern="12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~ 60 MW/m</a:t>
                </a:r>
                <a:r>
                  <a:rPr lang="en-US" b="1" i="1" kern="1200" baseline="300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2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806370" y="-397246"/>
              <a:ext cx="2769437" cy="2334017"/>
              <a:chOff x="161839" y="-1341689"/>
              <a:chExt cx="3578810" cy="3173818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839" y="-1341689"/>
                <a:ext cx="3578810" cy="3173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5"/>
              <p:cNvSpPr txBox="1"/>
              <p:nvPr/>
            </p:nvSpPr>
            <p:spPr>
              <a:xfrm>
                <a:off x="474169" y="-1341689"/>
                <a:ext cx="2983899" cy="59035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noAutofit/>
              </a:bodyPr>
              <a:lstStyle/>
              <a:p>
                <a:pPr marL="0" marR="0" algn="ctr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1" kern="1200" dirty="0" smtClean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FOM </a:t>
                </a:r>
                <a:r>
                  <a:rPr lang="en-US" b="1" i="1" kern="12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~ 40 MW/m</a:t>
                </a:r>
                <a:r>
                  <a:rPr lang="en-US" b="1" i="1" kern="1200" baseline="30000" dirty="0">
                    <a:solidFill>
                      <a:srgbClr val="1822CD"/>
                    </a:solidFill>
                    <a:effectLst/>
                    <a:latin typeface="Helvetica"/>
                    <a:ea typeface="Geneva"/>
                    <a:cs typeface="Times New Roman"/>
                  </a:rPr>
                  <a:t>2</a:t>
                </a:r>
                <a:endParaRPr lang="en-US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2005633" y="987517"/>
                <a:ext cx="171146" cy="69251"/>
              </a:xfrm>
              <a:prstGeom prst="line">
                <a:avLst/>
              </a:prstGeom>
              <a:noFill/>
              <a:ln w="7620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" name="TextBox 1"/>
          <p:cNvSpPr txBox="1"/>
          <p:nvPr/>
        </p:nvSpPr>
        <p:spPr>
          <a:xfrm>
            <a:off x="5972081" y="99060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High-performance discharge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19800" y="3745468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High-Z reference discharge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Developing pre-filled target concept </a:t>
            </a:r>
            <a:br>
              <a:rPr lang="en-US" sz="3200" dirty="0" smtClean="0"/>
            </a:br>
            <a:r>
              <a:rPr lang="en-US" sz="3200" dirty="0" smtClean="0"/>
              <a:t>integrating Li reservoir with high-Z tile scheme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to CPS device but applicable as divertor PFC</a:t>
            </a:r>
          </a:p>
          <a:p>
            <a:endParaRPr lang="en-US" dirty="0" smtClean="0"/>
          </a:p>
          <a:p>
            <a:r>
              <a:rPr lang="en-US" dirty="0" smtClean="0"/>
              <a:t>Utilizes wire-EDM fabrication to obtain complex geometry</a:t>
            </a:r>
          </a:p>
          <a:p>
            <a:endParaRPr lang="en-US" dirty="0" smtClean="0"/>
          </a:p>
          <a:p>
            <a:r>
              <a:rPr lang="en-US" dirty="0" smtClean="0"/>
              <a:t>Emphasizes passive replenishment via capillary action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13" y="990600"/>
            <a:ext cx="4310287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/>
          <a:stretch/>
        </p:blipFill>
        <p:spPr bwMode="auto">
          <a:xfrm>
            <a:off x="5019039" y="3910013"/>
            <a:ext cx="4015647" cy="259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3692" y="994648"/>
            <a:ext cx="1133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Textured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surface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6684" y="2819400"/>
            <a:ext cx="11721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Reservoir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3723" y="2227540"/>
            <a:ext cx="1685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Wick Structure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91200" y="1219200"/>
            <a:ext cx="4953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62600" y="2469951"/>
            <a:ext cx="2743200" cy="315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00700" y="3004067"/>
            <a:ext cx="2400300" cy="1362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3"/>
          </p:cNvCxnSpPr>
          <p:nvPr/>
        </p:nvCxnSpPr>
        <p:spPr>
          <a:xfrm>
            <a:off x="5638800" y="3004066"/>
            <a:ext cx="762000" cy="1362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</p:cNvCxnSpPr>
          <p:nvPr/>
        </p:nvCxnSpPr>
        <p:spPr>
          <a:xfrm flipV="1">
            <a:off x="5638800" y="1981200"/>
            <a:ext cx="990600" cy="4310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791200" y="1219200"/>
            <a:ext cx="21336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1838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P. </a:t>
            </a:r>
            <a:r>
              <a:rPr lang="en-US" dirty="0" err="1" smtClean="0">
                <a:solidFill>
                  <a:schemeClr val="tx2"/>
                </a:solidFill>
              </a:rPr>
              <a:t>Rindt</a:t>
            </a:r>
            <a:r>
              <a:rPr lang="en-US" dirty="0" smtClean="0">
                <a:solidFill>
                  <a:schemeClr val="tx2"/>
                </a:solidFill>
              </a:rPr>
              <a:t>, TU/Eindhoven Thesis </a:t>
            </a:r>
            <a:r>
              <a:rPr lang="en-US" dirty="0" smtClean="0">
                <a:solidFill>
                  <a:schemeClr val="tx2"/>
                </a:solidFill>
              </a:rPr>
              <a:t>Project (advisor: M. </a:t>
            </a:r>
            <a:r>
              <a:rPr lang="en-US" dirty="0" err="1" smtClean="0">
                <a:solidFill>
                  <a:schemeClr val="tx2"/>
                </a:solidFill>
              </a:rPr>
              <a:t>Jaworski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Boundary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Pedestal Structure and Control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Scrape-off Layer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Materials and Plasma Facing Components</a:t>
            </a:r>
          </a:p>
          <a:p>
            <a:r>
              <a:rPr lang="en-US" dirty="0" smtClean="0"/>
              <a:t>Core Science</a:t>
            </a:r>
          </a:p>
          <a:p>
            <a:pPr lvl="1"/>
            <a:r>
              <a:rPr lang="en-US" dirty="0" smtClean="0"/>
              <a:t>Macroscopic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Transport and Turbulence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Energetic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Scenario Integration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Advanced Scenarios and Control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Solenoid-Free Start-up and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Ramp-up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Wave Heating and Current Drive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Topical Science Group Research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4-22 at 6.07.2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54896"/>
            <a:ext cx="1904999" cy="1583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NCC physics design completed: Optimization for </a:t>
            </a:r>
            <a:br>
              <a:rPr lang="en-US" sz="2800" dirty="0" smtClean="0"/>
            </a:br>
            <a:r>
              <a:rPr lang="en-US" sz="2800" dirty="0" smtClean="0"/>
              <a:t>NTV braking performed with IPEC coupling matrix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12116"/>
            <a:ext cx="88392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NCC and </a:t>
            </a:r>
            <a:r>
              <a:rPr lang="en-US" sz="2000" dirty="0" err="1" smtClean="0"/>
              <a:t>midplane</a:t>
            </a:r>
            <a:r>
              <a:rPr lang="en-US" sz="2000" dirty="0" smtClean="0"/>
              <a:t> coils can be combined to remove the dominant resonant modes up to the second, giving the optimized NTV for core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NCC 2x12 provides n=1,2,3,4,6 optimized NTV, and 2x6 provides n=1,2,6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Optimized NTV can be used to control local torque with minimized resonance </a:t>
            </a:r>
            <a:endParaRPr lang="en-US" dirty="0" smtClean="0"/>
          </a:p>
        </p:txBody>
      </p:sp>
      <p:pic>
        <p:nvPicPr>
          <p:cNvPr id="6" name="Picture 5" descr="NCC_O84_ntv_ovlopt_n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0"/>
            <a:ext cx="6400800" cy="421457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5181600" y="3505200"/>
            <a:ext cx="2133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43600" y="3166646"/>
            <a:ext cx="1224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Higher n’s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4287" y="2532486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000000"/>
                </a:solidFill>
              </a:rPr>
              <a:t>*Ratio of coil currents (phasing)</a:t>
            </a:r>
          </a:p>
          <a:p>
            <a:r>
              <a:rPr lang="en-US" sz="1600" b="0" i="0" dirty="0" smtClean="0">
                <a:solidFill>
                  <a:srgbClr val="000000"/>
                </a:solidFill>
              </a:rPr>
              <a:t>*</a:t>
            </a:r>
            <a:r>
              <a:rPr lang="en-US" sz="1600" b="0" i="0" dirty="0" err="1" smtClean="0">
                <a:solidFill>
                  <a:srgbClr val="000000"/>
                </a:solidFill>
              </a:rPr>
              <a:t>T</a:t>
            </a:r>
            <a:r>
              <a:rPr lang="en-US" sz="1600" b="0" i="0" baseline="-25000" dirty="0" err="1" smtClean="0">
                <a:solidFill>
                  <a:srgbClr val="000000"/>
                </a:solidFill>
              </a:rPr>
              <a:t>max</a:t>
            </a:r>
            <a:r>
              <a:rPr lang="en-US" sz="1600" b="0" i="0" dirty="0" smtClean="0">
                <a:solidFill>
                  <a:srgbClr val="000000"/>
                </a:solidFill>
              </a:rPr>
              <a:t> is based on max. 3kAt</a:t>
            </a:r>
            <a:endParaRPr lang="en-US" sz="1600" b="0" i="0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5791200" y="2743200"/>
            <a:ext cx="228600" cy="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6" descr="Screen Shot 2015-04-22 at 6.09.5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95800"/>
            <a:ext cx="1712783" cy="167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2362200"/>
            <a:ext cx="489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</a:rPr>
              <a:t>n</a:t>
            </a:r>
            <a:r>
              <a:rPr lang="en-US" sz="1400" b="0" i="0" dirty="0" smtClean="0">
                <a:solidFill>
                  <a:srgbClr val="000000"/>
                </a:solidFill>
              </a:rPr>
              <a:t>=1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340423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</a:rPr>
              <a:t>n</a:t>
            </a:r>
            <a:r>
              <a:rPr lang="en-US" sz="1400" b="0" i="0" dirty="0" smtClean="0">
                <a:solidFill>
                  <a:srgbClr val="000000"/>
                </a:solidFill>
              </a:rPr>
              <a:t>=6</a:t>
            </a:r>
            <a:endParaRPr lang="en-US" sz="1400" b="0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14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Rotation shear and fast-ion population both </a:t>
            </a:r>
            <a:r>
              <a:rPr lang="en-US" sz="2800" dirty="0" smtClean="0"/>
              <a:t>reduce </a:t>
            </a:r>
            <a:br>
              <a:rPr lang="en-US" sz="2800" dirty="0" smtClean="0"/>
            </a:br>
            <a:r>
              <a:rPr lang="en-US" sz="2800" dirty="0" smtClean="0"/>
              <a:t>“with-wall” </a:t>
            </a:r>
            <a:r>
              <a:rPr lang="en-US" sz="2800" dirty="0" smtClean="0">
                <a:latin typeface="Symbol" panose="05050102010706020507" pitchFamily="18" charset="2"/>
              </a:rPr>
              <a:t>b</a:t>
            </a:r>
            <a:r>
              <a:rPr lang="en-US" sz="2800" dirty="0" smtClean="0"/>
              <a:t> limit set by Ideal Wall Mode (IWM)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84426" y="2369679"/>
            <a:ext cx="4485162" cy="86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200" b="0" i="0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Low-rotation fluid with-wall limit is very high </a:t>
            </a:r>
            <a:r>
              <a:rPr lang="en-US" sz="2200" b="0" i="0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marginal </a:t>
            </a:r>
            <a:r>
              <a:rPr lang="en-US" sz="2200" b="0" i="0" kern="0" dirty="0" err="1" smtClean="0">
                <a:solidFill>
                  <a:srgbClr val="339933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2200" b="0" i="0" kern="0" baseline="-25000" dirty="0" err="1" smtClean="0">
                <a:solidFill>
                  <a:srgbClr val="339933"/>
                </a:solidFill>
                <a:sym typeface="Wingdings" panose="05000000000000000000" pitchFamily="2" charset="2"/>
              </a:rPr>
              <a:t>N</a:t>
            </a:r>
            <a:r>
              <a:rPr lang="en-US" sz="2200" b="0" i="0" kern="0" dirty="0" smtClean="0">
                <a:solidFill>
                  <a:srgbClr val="339933"/>
                </a:solidFill>
                <a:sym typeface="Wingdings" panose="05000000000000000000" pitchFamily="2" charset="2"/>
              </a:rPr>
              <a:t> </a:t>
            </a:r>
            <a:r>
              <a:rPr lang="en-US" sz="2200" b="0" i="0" kern="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7-8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82638" y="3429000"/>
            <a:ext cx="4338084" cy="87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200" b="0" i="0" kern="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Increasing rotation lowers max </a:t>
            </a:r>
            <a:r>
              <a:rPr lang="en-US" sz="2200" b="0" i="0" kern="0" dirty="0" err="1" smtClean="0">
                <a:solidFill>
                  <a:srgbClr val="FF9933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200" b="0" i="0" kern="0" baseline="-25000" dirty="0" err="1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US" sz="2200" b="0" i="0" kern="0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 ~5.5 at mode onset time</a:t>
            </a:r>
            <a:endParaRPr lang="en-US" sz="2200" b="0" i="0" kern="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2499"/>
            <a:ext cx="4145803" cy="550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535052" y="4499344"/>
            <a:ext cx="4485034" cy="120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200" b="0" i="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Full kinetic treatment including fast-ions  marginal </a:t>
            </a:r>
            <a:r>
              <a:rPr lang="en-US" sz="2200" b="0" i="0" kern="0" dirty="0" err="1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sz="2200" b="0" i="0" kern="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</a:t>
            </a:r>
            <a:r>
              <a:rPr lang="en-US" sz="2200" b="0" i="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~3.5  most consistent with experiment</a:t>
            </a:r>
            <a:endParaRPr lang="en-US" sz="2200" b="0" i="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3886200" y="4724400"/>
            <a:ext cx="781493" cy="228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3886200" y="3657600"/>
            <a:ext cx="781493" cy="0"/>
          </a:xfrm>
          <a:prstGeom prst="straightConnector1">
            <a:avLst/>
          </a:prstGeom>
          <a:noFill/>
          <a:ln w="38100" cap="flat" cmpd="sng" algn="ctr">
            <a:solidFill>
              <a:srgbClr val="FF9933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805579" y="2158414"/>
            <a:ext cx="957807" cy="440554"/>
          </a:xfrm>
          <a:prstGeom prst="straightConnector1">
            <a:avLst/>
          </a:prstGeom>
          <a:noFill/>
          <a:ln w="38100" cap="flat" cmpd="sng" algn="ctr">
            <a:solidFill>
              <a:srgbClr val="339933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4881252" y="1137019"/>
            <a:ext cx="4138833" cy="10213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73038" indent="-173038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Hybrid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MHD-drift-kinetic MARS-K consistent with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NSTX Ideal Wall Mode </a:t>
            </a:r>
            <a:r>
              <a:rPr 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onset </a:t>
            </a:r>
            <a:r>
              <a:rPr lang="en-US" sz="2000" b="0" i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at high rotation, </a:t>
            </a:r>
            <a:r>
              <a:rPr lang="en-US" sz="2000" b="0" i="0" kern="0" dirty="0" err="1" smtClean="0">
                <a:latin typeface="Symbol" panose="05050102010706020507" pitchFamily="18" charset="2"/>
              </a:rPr>
              <a:t>b</a:t>
            </a:r>
            <a:r>
              <a:rPr lang="en-US" sz="2000" b="0" i="0" kern="0" baseline="-25000" dirty="0" err="1" smtClean="0"/>
              <a:t>fast</a:t>
            </a:r>
            <a:endParaRPr lang="en-US" sz="2000" b="0" i="0" kern="0" baseline="-250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200" y="6234223"/>
            <a:ext cx="1515158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100" i="1" dirty="0" smtClean="0"/>
              <a:t>J. Menard, PRL 2014</a:t>
            </a:r>
            <a:endParaRPr lang="en-US" sz="1100" i="1" dirty="0"/>
          </a:p>
        </p:txBody>
      </p:sp>
      <p:sp>
        <p:nvSpPr>
          <p:cNvPr id="29" name="Right Arrow 28"/>
          <p:cNvSpPr/>
          <p:nvPr/>
        </p:nvSpPr>
        <p:spPr>
          <a:xfrm rot="8497546">
            <a:off x="4274618" y="1581397"/>
            <a:ext cx="531979" cy="4256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531084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</a:t>
            </a:r>
            <a:r>
              <a:rPr lang="en-US" b="1" dirty="0" err="1" smtClean="0">
                <a:latin typeface="Symbol" panose="05050102010706020507" pitchFamily="18" charset="2"/>
              </a:rPr>
              <a:t>b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051182" y="4953000"/>
            <a:ext cx="0" cy="36143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4191000" y="5715000"/>
            <a:ext cx="4891589" cy="707886"/>
          </a:xfrm>
          <a:prstGeom prst="rect">
            <a:avLst/>
          </a:prstGeom>
          <a:solidFill>
            <a:srgbClr val="FFF9AD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0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NTV + 2</a:t>
            </a:r>
            <a:r>
              <a:rPr lang="en-US" sz="2000" b="1" i="0" baseline="3000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nd</a:t>
            </a:r>
            <a:r>
              <a:rPr lang="en-US" sz="20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NBI will be used to </a:t>
            </a: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optimize </a:t>
            </a:r>
            <a:r>
              <a:rPr lang="en-US" sz="20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rotation shear, fast-ion profiles to maximize </a:t>
            </a:r>
            <a:r>
              <a:rPr lang="en-US" sz="2000" b="1" i="0" dirty="0" smtClean="0">
                <a:solidFill>
                  <a:srgbClr val="FF0000"/>
                </a:solidFill>
                <a:latin typeface="Symbol" panose="05050102010706020507" pitchFamily="18" charset="2"/>
                <a:ea typeface="ÇlÇr ñæí©" charset="0"/>
                <a:cs typeface="Arial" panose="020B0604020202020204" pitchFamily="34" charset="0"/>
              </a:rPr>
              <a:t>b</a:t>
            </a:r>
            <a:r>
              <a:rPr lang="en-US" sz="2000" b="1" i="0" dirty="0" smtClean="0">
                <a:solidFill>
                  <a:srgbClr val="FF0000"/>
                </a:solidFill>
                <a:latin typeface="Arial Narrow" panose="020B0606020202030204" pitchFamily="34" charset="0"/>
                <a:ea typeface="ÇlÇr ñæí©" charset="0"/>
                <a:cs typeface="Arial" panose="020B0604020202020204" pitchFamily="34" charset="0"/>
              </a:rPr>
              <a:t> limits</a:t>
            </a:r>
            <a:endParaRPr lang="en-US" sz="2000" b="0" i="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5056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M3D-C</a:t>
            </a:r>
            <a:r>
              <a:rPr lang="en-US" sz="3200" baseline="30000" dirty="0" smtClean="0"/>
              <a:t>1</a:t>
            </a:r>
            <a:r>
              <a:rPr lang="en-US" sz="3200" dirty="0" smtClean="0"/>
              <a:t> modeling of Vertical Displacement </a:t>
            </a:r>
            <a:br>
              <a:rPr lang="en-US" sz="3200" dirty="0" smtClean="0"/>
            </a:br>
            <a:r>
              <a:rPr lang="en-US" sz="3200" dirty="0" smtClean="0"/>
              <a:t>Events (VDEs) has been extended to 3D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7725"/>
            <a:ext cx="9144000" cy="211082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Implemented arbitrary thickness resistive wall, giving 3 region computational space (vacuum, RW, plasma)</a:t>
            </a:r>
          </a:p>
          <a:p>
            <a:r>
              <a:rPr lang="en-US" sz="2000" dirty="0" smtClean="0"/>
              <a:t>3D modeling of NSTX VDE with realistic wall resistivity (</a:t>
            </a:r>
            <a:r>
              <a:rPr lang="en-US" sz="2000" dirty="0" err="1" smtClean="0"/>
              <a:t>Jardin</a:t>
            </a:r>
            <a:r>
              <a:rPr lang="en-US" sz="2000" dirty="0" smtClean="0"/>
              <a:t>, Ferraro)</a:t>
            </a:r>
          </a:p>
          <a:p>
            <a:pPr lvl="1"/>
            <a:r>
              <a:rPr lang="en-US" sz="1800" dirty="0" smtClean="0"/>
              <a:t>n=1 growth slow during drift (RWM?), growth then accelerates (external kink?)</a:t>
            </a:r>
          </a:p>
          <a:p>
            <a:pPr lvl="1"/>
            <a:r>
              <a:rPr lang="en-US" sz="1800" dirty="0" smtClean="0"/>
              <a:t>Halo currents begin to form when plasma makes contact with vessel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29859" r="27588" b="9295"/>
          <a:stretch/>
        </p:blipFill>
        <p:spPr>
          <a:xfrm>
            <a:off x="228600" y="2819400"/>
            <a:ext cx="2958602" cy="3686872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031552" y="3749809"/>
            <a:ext cx="2758187" cy="1489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 smtClean="0">
                <a:solidFill>
                  <a:schemeClr val="tx1"/>
                </a:solidFill>
              </a:rPr>
              <a:t>Disruption phase 2700 &lt; t &lt; 2950</a:t>
            </a: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2100" b="1" dirty="0" smtClean="0">
                <a:solidFill>
                  <a:schemeClr val="tx1"/>
                </a:solidFill>
              </a:rPr>
              <a:t>Contours of RB</a:t>
            </a:r>
            <a:r>
              <a:rPr lang="en-US" sz="2100" b="1" baseline="-25000" dirty="0" smtClean="0">
                <a:solidFill>
                  <a:schemeClr val="tx1"/>
                </a:solidFill>
              </a:rPr>
              <a:t>T</a:t>
            </a:r>
            <a:r>
              <a:rPr lang="en-US" sz="2100" b="1" dirty="0" smtClean="0">
                <a:solidFill>
                  <a:schemeClr val="tx1"/>
                </a:solidFill>
              </a:rPr>
              <a:t> show halo currents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76224" y="2904032"/>
            <a:ext cx="2822170" cy="3231782"/>
            <a:chOff x="4953261" y="1589258"/>
            <a:chExt cx="4184976" cy="479238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949" y="1600200"/>
              <a:ext cx="2044451" cy="2305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368" y="1600200"/>
              <a:ext cx="2023869" cy="2305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261" y="4038599"/>
              <a:ext cx="2057139" cy="234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764" y="4038599"/>
              <a:ext cx="2076473" cy="234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546905" y="1589258"/>
              <a:ext cx="1449964" cy="77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RB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</a:rPr>
                <a:t>  t = 2850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88273" y="1600200"/>
              <a:ext cx="1449964" cy="77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RB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</a:rPr>
                <a:t>  t = 2875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46905" y="4038599"/>
              <a:ext cx="1449964" cy="77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RB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</a:rPr>
                <a:t>  t = 2900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88273" y="4038599"/>
              <a:ext cx="1449964" cy="77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RB</a:t>
              </a:r>
              <a:r>
                <a:rPr lang="en-US" sz="1400" baseline="-25000" dirty="0" smtClean="0">
                  <a:solidFill>
                    <a:schemeClr val="bg1"/>
                  </a:solidFill>
                </a:rPr>
                <a:t>T</a:t>
              </a:r>
              <a:r>
                <a:rPr lang="en-US" sz="1400" dirty="0" smtClean="0">
                  <a:solidFill>
                    <a:schemeClr val="bg1"/>
                  </a:solidFill>
                </a:rPr>
                <a:t>  t = 2918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5284" y="3227068"/>
            <a:ext cx="239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NSTX Discharge 132859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6200" y="6019800"/>
            <a:ext cx="134524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0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M3D-C</a:t>
            </a:r>
            <a:r>
              <a:rPr lang="en-US" sz="3200" baseline="30000" dirty="0" smtClean="0"/>
              <a:t>1</a:t>
            </a:r>
            <a:r>
              <a:rPr lang="en-US" sz="3200" dirty="0" smtClean="0"/>
              <a:t> with resistive wall capability will be used to </a:t>
            </a:r>
            <a:br>
              <a:rPr lang="en-US" sz="3200" dirty="0" smtClean="0"/>
            </a:br>
            <a:r>
              <a:rPr lang="en-US" sz="3200" dirty="0" smtClean="0"/>
              <a:t>determine optimal placement of new halo sensors 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050" y="990600"/>
            <a:ext cx="904875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Dynamics of halo currents and forces critical for ITER: particular concern are halo current asymmetries and rotation</a:t>
            </a: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New sensors will measure halo currents, B-fields and </a:t>
            </a:r>
            <a:r>
              <a:rPr lang="en-US" sz="2000" dirty="0" err="1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JxB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 forces in NSTX-U</a:t>
            </a:r>
          </a:p>
          <a:p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Critical theoretical issues: (</a:t>
            </a:r>
            <a:r>
              <a:rPr lang="en-US" sz="2000" dirty="0" err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) role of boundary conditions (ii) halo current distributions in 3D conducting structures (new post-doc D. </a:t>
            </a:r>
            <a:r>
              <a:rPr lang="en-US" sz="2000" dirty="0" err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Pfefferle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)</a:t>
            </a:r>
            <a:endParaRPr lang="en-US" sz="20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4" descr="Screen Shot 2014-02-03 at 8.22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" y="6199257"/>
            <a:ext cx="44196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1" indent="-457200" algn="ctr">
              <a:spcBef>
                <a:spcPts val="0"/>
              </a:spcBef>
            </a:pPr>
            <a:r>
              <a:rPr lang="en-US" sz="1700" dirty="0" smtClean="0">
                <a:solidFill>
                  <a:srgbClr val="004080"/>
                </a:solidFill>
              </a:rPr>
              <a:t>R15/16-3</a:t>
            </a:r>
            <a:r>
              <a:rPr lang="en-US" sz="1700" dirty="0">
                <a:solidFill>
                  <a:srgbClr val="004080"/>
                </a:solidFill>
              </a:rPr>
              <a:t>, 17-2, 18-2, 2016 JRT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0" y="6015335"/>
            <a:ext cx="134524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Boundary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Pedestal Structure and Control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Scrape-off Layer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Materials and Plasma Facing Components</a:t>
            </a:r>
          </a:p>
          <a:p>
            <a:r>
              <a:rPr lang="en-US" dirty="0" smtClean="0"/>
              <a:t>Core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Macroscopic Stability</a:t>
            </a:r>
          </a:p>
          <a:p>
            <a:pPr lvl="1"/>
            <a:r>
              <a:rPr lang="en-US" dirty="0" smtClean="0"/>
              <a:t>Transport and Turbulence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Energetic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Scenario Integration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Advanced Scenarios and Control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Solenoid-Free Start-up and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Ramp-up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Wave Heating and Current Drive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Topical Science Group Research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Global, non-linear GTS simulations giving insight into causes of thermal electron and ion transport</a:t>
            </a:r>
            <a:endParaRPr lang="en-US" sz="2800" dirty="0"/>
          </a:p>
        </p:txBody>
      </p:sp>
      <p:sp>
        <p:nvSpPr>
          <p:cNvPr id="5" name="Content Placeholder 19"/>
          <p:cNvSpPr txBox="1">
            <a:spLocks/>
          </p:cNvSpPr>
          <p:nvPr/>
        </p:nvSpPr>
        <p:spPr>
          <a:xfrm>
            <a:off x="96161" y="1066800"/>
            <a:ext cx="4658096" cy="2017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New simulations have shown possible role of </a:t>
            </a:r>
            <a:r>
              <a:rPr lang="en-US" sz="2000" dirty="0">
                <a:solidFill>
                  <a:schemeClr val="tx1"/>
                </a:solidFill>
              </a:rPr>
              <a:t>D</a:t>
            </a:r>
            <a:r>
              <a:rPr lang="en-US" sz="2000" dirty="0" smtClean="0">
                <a:solidFill>
                  <a:schemeClr val="tx1"/>
                </a:solidFill>
              </a:rPr>
              <a:t>issipative TEM in contributing to observed favorable collisionality scaling (</a:t>
            </a:r>
            <a:r>
              <a:rPr lang="en-US" sz="2000" dirty="0" err="1" smtClean="0">
                <a:solidFill>
                  <a:schemeClr val="tx1"/>
                </a:solidFill>
              </a:rPr>
              <a:t>Bτ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th</a:t>
            </a:r>
            <a:r>
              <a:rPr lang="en-US" sz="2000" dirty="0" err="1" smtClean="0">
                <a:solidFill>
                  <a:schemeClr val="tx1"/>
                </a:solidFill>
              </a:rPr>
              <a:t>~ν</a:t>
            </a:r>
            <a:r>
              <a:rPr lang="en-US" sz="2000" baseline="-25000" dirty="0" smtClean="0">
                <a:solidFill>
                  <a:schemeClr val="tx1"/>
                </a:solidFill>
              </a:rPr>
              <a:t>*e</a:t>
            </a:r>
            <a:r>
              <a:rPr lang="en-US" sz="2000" baseline="30000" dirty="0" smtClean="0">
                <a:solidFill>
                  <a:schemeClr val="tx1"/>
                </a:solidFill>
              </a:rPr>
              <a:t>-0.8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smtClean="0"/>
              <a:t>In addition to microtearing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172200"/>
            <a:ext cx="696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 Wang et al., accepted for pub. in NF Letters</a:t>
            </a:r>
            <a:endParaRPr lang="en-US" dirty="0"/>
          </a:p>
        </p:txBody>
      </p:sp>
      <p:sp>
        <p:nvSpPr>
          <p:cNvPr id="8" name="Content Placeholder 19"/>
          <p:cNvSpPr txBox="1">
            <a:spLocks/>
          </p:cNvSpPr>
          <p:nvPr/>
        </p:nvSpPr>
        <p:spPr>
          <a:xfrm>
            <a:off x="4791623" y="1078468"/>
            <a:ext cx="4352377" cy="4385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E-M capability presently being implemented (</a:t>
            </a:r>
            <a:r>
              <a:rPr lang="en-US" sz="2000" dirty="0" err="1" smtClean="0">
                <a:solidFill>
                  <a:schemeClr val="tx1"/>
                </a:solidFill>
              </a:rPr>
              <a:t>Startsev</a:t>
            </a:r>
            <a:r>
              <a:rPr lang="en-US" sz="2000" dirty="0" smtClean="0">
                <a:solidFill>
                  <a:schemeClr val="tx1"/>
                </a:solidFill>
              </a:rPr>
              <a:t>, Wang)</a:t>
            </a:r>
          </a:p>
          <a:p>
            <a:pPr lvl="1"/>
            <a:r>
              <a:rPr lang="en-US" sz="1800" dirty="0" smtClean="0"/>
              <a:t>Benchmarked for cylindrical geometry up to β=5%</a:t>
            </a:r>
          </a:p>
          <a:p>
            <a:pPr lvl="1"/>
            <a:r>
              <a:rPr lang="en-US" sz="1800" dirty="0" smtClean="0"/>
              <a:t>Extend to toroidal geometry, higher β by end of CY15</a:t>
            </a:r>
          </a:p>
          <a:p>
            <a:pPr lvl="1"/>
            <a:r>
              <a:rPr lang="en-US" sz="1800" dirty="0" smtClean="0"/>
              <a:t>Theory Notable Outcome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XP1520 (Kaye): </a:t>
            </a:r>
            <a:r>
              <a:rPr lang="en-US" sz="2000" dirty="0" err="1" smtClean="0">
                <a:solidFill>
                  <a:schemeClr val="tx1"/>
                </a:solidFill>
              </a:rPr>
              <a:t>I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000" dirty="0" smtClean="0">
                <a:solidFill>
                  <a:schemeClr val="tx1"/>
                </a:solidFill>
              </a:rPr>
              <a:t>/B</a:t>
            </a:r>
            <a:r>
              <a:rPr lang="en-US" sz="2000" baseline="-25000" dirty="0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 scaling</a:t>
            </a:r>
          </a:p>
          <a:p>
            <a:pPr lvl="1"/>
            <a:r>
              <a:rPr lang="en-US" sz="1800" dirty="0" smtClean="0"/>
              <a:t>Extend to lower </a:t>
            </a:r>
            <a:r>
              <a:rPr lang="en-US" sz="1800" dirty="0" err="1"/>
              <a:t>ν</a:t>
            </a:r>
            <a:r>
              <a:rPr lang="en-US" sz="1800" baseline="-25000" dirty="0"/>
              <a:t>*</a:t>
            </a:r>
            <a:r>
              <a:rPr lang="en-US" sz="1800" baseline="-25000" dirty="0" smtClean="0"/>
              <a:t>e</a:t>
            </a:r>
            <a:endParaRPr lang="en-US" sz="1800" dirty="0" smtClean="0"/>
          </a:p>
          <a:p>
            <a:pPr lvl="1"/>
            <a:r>
              <a:rPr lang="en-US" sz="1800" dirty="0" smtClean="0"/>
              <a:t>Impact of microtearing, DTEM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XP1521 (Ren): validation of g-k    codes in L-mode plasmas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544061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R15/16-1, 17-3, 18-1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70497" y="5579109"/>
            <a:ext cx="134524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  <p:pic>
        <p:nvPicPr>
          <p:cNvPr id="5972" name="Picture 18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8" y="2761745"/>
            <a:ext cx="4338842" cy="332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4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Objective </a:t>
            </a:r>
            <a:r>
              <a:rPr lang="en-US" dirty="0"/>
              <a:t>1.2 </a:t>
            </a:r>
            <a:r>
              <a:rPr lang="en-US" sz="2400" i="1" dirty="0"/>
              <a:t>“Perform experimental research on NSTX-U to resolve key spherical torus issues at magnetic field, plasma current, and pulse length beyond that achieved in NSTX, after completion of CD-4 for the project</a:t>
            </a:r>
            <a:r>
              <a:rPr lang="en-US" sz="2400" i="1" dirty="0" smtClean="0"/>
              <a:t>”</a:t>
            </a:r>
          </a:p>
          <a:p>
            <a:pPr lvl="1"/>
            <a:r>
              <a:rPr lang="en-US" sz="2000" dirty="0" smtClean="0"/>
              <a:t>Did not have experimental campaign in FY2015, but generated many new analysis and simulation results, reorganized science groups, planned run</a:t>
            </a:r>
          </a:p>
          <a:p>
            <a:r>
              <a:rPr lang="en-US" dirty="0" smtClean="0"/>
              <a:t>Objective </a:t>
            </a:r>
            <a:r>
              <a:rPr lang="en-US" dirty="0"/>
              <a:t>1.2 </a:t>
            </a:r>
            <a:r>
              <a:rPr lang="en-US" sz="2400" i="1" dirty="0"/>
              <a:t>“Provide leadership, coordination, and support to the FES joint research target with the goal of quantifying the impact of broadened current and pressure profiles on tokamak plasma confinement and stability</a:t>
            </a:r>
            <a:r>
              <a:rPr lang="en-US" sz="2400" i="1" dirty="0" smtClean="0"/>
              <a:t>”</a:t>
            </a:r>
          </a:p>
          <a:p>
            <a:pPr lvl="1"/>
            <a:r>
              <a:rPr lang="en-US" sz="2000" dirty="0" smtClean="0"/>
              <a:t>Led by M. Podesta with emphasis on energetic particle physics w/ DIII-D</a:t>
            </a:r>
          </a:p>
          <a:p>
            <a:r>
              <a:rPr lang="en-US" dirty="0" smtClean="0"/>
              <a:t>Outcome </a:t>
            </a:r>
            <a:r>
              <a:rPr lang="en-US" dirty="0"/>
              <a:t>3.2 </a:t>
            </a:r>
            <a:r>
              <a:rPr lang="en-US" sz="2400" i="1" dirty="0"/>
              <a:t>“Develop a plan to continue the NSTX-U/PPPL Theory partnership within projected funding levels</a:t>
            </a:r>
            <a:r>
              <a:rPr lang="en-US" sz="2400" i="1" dirty="0" smtClean="0"/>
              <a:t>”</a:t>
            </a:r>
          </a:p>
          <a:p>
            <a:pPr lvl="1"/>
            <a:r>
              <a:rPr lang="en-US" sz="2000" dirty="0" smtClean="0"/>
              <a:t>FY15 budget favorable </a:t>
            </a:r>
            <a:r>
              <a:rPr lang="en-US" sz="2000" dirty="0" smtClean="0">
                <a:sym typeface="Wingdings" panose="05000000000000000000" pitchFamily="2" charset="2"/>
              </a:rPr>
              <a:t> maintained/expanded partnership</a:t>
            </a:r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Several / many partnership result examples shown in research highlights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Notable outcome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CAE mode-conversion to kinetic </a:t>
            </a:r>
            <a:r>
              <a:rPr lang="en-US" alt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Alfv</a:t>
            </a:r>
            <a:r>
              <a:rPr lang="en-US" alt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é</a:t>
            </a:r>
            <a:r>
              <a:rPr lang="en-US" alt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waves (KAW) predicted to transfer core NBI power to mid-</a:t>
            </a:r>
            <a:r>
              <a:rPr lang="en-US" altLang="en-US" sz="2800" dirty="0" smtClean="0">
                <a:latin typeface="Symbol" panose="05050102010706020507" pitchFamily="18" charset="2"/>
                <a:cs typeface="Arial" panose="020B0604020202020204" pitchFamily="34" charset="0"/>
              </a:rPr>
              <a:t>r</a:t>
            </a:r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electrons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78050" y="1075663"/>
            <a:ext cx="9065949" cy="1648625"/>
          </a:xfrm>
        </p:spPr>
        <p:txBody>
          <a:bodyPr>
            <a:normAutofit/>
          </a:bodyPr>
          <a:lstStyle/>
          <a:p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CAEs also couple to KAW -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Poynting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flux redistributes fast ion energy near mid-radius, E</a:t>
            </a:r>
            <a:r>
              <a:rPr lang="en-US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||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resistively dissipates energy to thermal electrons</a:t>
            </a:r>
          </a:p>
          <a:p>
            <a:pPr marL="569913" lvl="1" indent="-169863"/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KAW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0.4 MW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from QL estimate +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mode amplitudes</a:t>
            </a:r>
          </a:p>
          <a:p>
            <a:pPr marL="569913" lvl="1" indent="-169863"/>
            <a:r>
              <a:rPr lang="en-US" altLang="en-US" sz="19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</a:t>
            </a:r>
            <a:r>
              <a:rPr lang="en-US" altLang="en-US" sz="19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e,NBI</a:t>
            </a:r>
            <a:r>
              <a:rPr lang="en-US" altLang="en-US" sz="19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~ </a:t>
            </a:r>
            <a:r>
              <a:rPr lang="en-US" altLang="en-US" sz="19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1.7 </a:t>
            </a:r>
            <a:r>
              <a:rPr lang="en-US" alt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MW</a:t>
            </a:r>
            <a:r>
              <a:rPr lang="en-US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for </a:t>
            </a:r>
            <a:r>
              <a:rPr lang="en-US" altLang="en-US" sz="1900" dirty="0" smtClean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  <a:sym typeface="Symbol" pitchFamily="18" charset="2"/>
              </a:rPr>
              <a:t>r</a:t>
            </a:r>
            <a:r>
              <a:rPr lang="en-US" altLang="en-US" sz="1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&lt;0.3, </a:t>
            </a:r>
            <a:r>
              <a:rPr lang="en-US" altLang="en-US" sz="1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NBI power deposited on core electrons</a:t>
            </a:r>
            <a:endParaRPr lang="en-US" altLang="en-US" sz="1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2752064"/>
            <a:ext cx="3429000" cy="3812234"/>
            <a:chOff x="228600" y="2525517"/>
            <a:chExt cx="3574441" cy="40276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525517"/>
              <a:ext cx="3574441" cy="4027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2" name="TextBox 4"/>
            <p:cNvSpPr txBox="1">
              <a:spLocks noChangeArrowheads="1"/>
            </p:cNvSpPr>
            <p:nvPr/>
          </p:nvSpPr>
          <p:spPr bwMode="auto">
            <a:xfrm>
              <a:off x="2514600" y="5915024"/>
              <a:ext cx="1239837" cy="292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i="0" dirty="0" err="1">
                  <a:solidFill>
                    <a:schemeClr val="bg1"/>
                  </a:solidFill>
                  <a:latin typeface="Symbol" pitchFamily="18" charset="2"/>
                </a:rPr>
                <a:t>w</a:t>
              </a:r>
              <a:r>
                <a:rPr lang="en-US" altLang="en-US" i="0" baseline="-25000" dirty="0" err="1">
                  <a:solidFill>
                    <a:schemeClr val="bg1"/>
                  </a:solidFill>
                </a:rPr>
                <a:t>A</a:t>
              </a:r>
              <a:r>
                <a:rPr lang="en-US" altLang="en-US" i="0" dirty="0">
                  <a:solidFill>
                    <a:schemeClr val="bg1"/>
                  </a:solidFill>
                </a:rPr>
                <a:t>(R,Z)=</a:t>
              </a:r>
              <a:r>
                <a:rPr lang="en-US" altLang="en-US" i="0" dirty="0" err="1">
                  <a:solidFill>
                    <a:schemeClr val="bg1"/>
                  </a:solidFill>
                  <a:latin typeface="Symbol" pitchFamily="18" charset="2"/>
                </a:rPr>
                <a:t>w</a:t>
              </a:r>
              <a:r>
                <a:rPr lang="en-US" altLang="en-US" i="0" baseline="-25000" dirty="0" err="1">
                  <a:solidFill>
                    <a:schemeClr val="bg1"/>
                  </a:solidFill>
                </a:rPr>
                <a:t>CAE</a:t>
              </a:r>
              <a:endParaRPr lang="en-US" altLang="en-US" i="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11273" name="Straight Arrow Connector 2"/>
            <p:cNvCxnSpPr>
              <a:cxnSpLocks noChangeShapeType="1"/>
            </p:cNvCxnSpPr>
            <p:nvPr/>
          </p:nvCxnSpPr>
          <p:spPr bwMode="auto">
            <a:xfrm flipV="1">
              <a:off x="2916237" y="5581650"/>
              <a:ext cx="152400" cy="381000"/>
            </a:xfrm>
            <a:prstGeom prst="straightConnector1">
              <a:avLst/>
            </a:prstGeom>
            <a:noFill/>
            <a:ln w="1587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74" name="TextBox 7"/>
            <p:cNvSpPr txBox="1">
              <a:spLocks noChangeArrowheads="1"/>
            </p:cNvSpPr>
            <p:nvPr/>
          </p:nvSpPr>
          <p:spPr bwMode="auto">
            <a:xfrm>
              <a:off x="609600" y="3072825"/>
              <a:ext cx="6158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 i="0" dirty="0" smtClean="0">
                  <a:solidFill>
                    <a:srgbClr val="FF0000"/>
                  </a:solidFill>
                </a:rPr>
                <a:t>CAE</a:t>
              </a:r>
            </a:p>
            <a:p>
              <a:pPr eaLnBrk="1" hangingPunct="1"/>
              <a:r>
                <a:rPr lang="en-US" altLang="en-US" sz="1400" i="0" dirty="0" smtClean="0">
                  <a:solidFill>
                    <a:srgbClr val="FF0000"/>
                  </a:solidFill>
                </a:rPr>
                <a:t>(n=8)</a:t>
              </a:r>
              <a:endParaRPr lang="en-US" altLang="en-US" sz="1400" i="0" dirty="0">
                <a:solidFill>
                  <a:srgbClr val="FF0000"/>
                </a:solidFill>
              </a:endParaRPr>
            </a:p>
          </p:txBody>
        </p:sp>
        <p:sp>
          <p:nvSpPr>
            <p:cNvPr id="11275" name="TextBox 20"/>
            <p:cNvSpPr txBox="1">
              <a:spLocks noChangeArrowheads="1"/>
            </p:cNvSpPr>
            <p:nvPr/>
          </p:nvSpPr>
          <p:spPr bwMode="auto">
            <a:xfrm>
              <a:off x="2462212" y="3090863"/>
              <a:ext cx="60439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400" i="0" dirty="0">
                  <a:solidFill>
                    <a:srgbClr val="FF0000"/>
                  </a:solidFill>
                </a:rPr>
                <a:t>KAW</a:t>
              </a:r>
            </a:p>
          </p:txBody>
        </p:sp>
      </p:grpSp>
      <p:sp>
        <p:nvSpPr>
          <p:cNvPr id="11278" name="TextBox 14"/>
          <p:cNvSpPr txBox="1">
            <a:spLocks noChangeArrowheads="1"/>
          </p:cNvSpPr>
          <p:nvPr/>
        </p:nvSpPr>
        <p:spPr bwMode="auto">
          <a:xfrm>
            <a:off x="6927422" y="2997302"/>
            <a:ext cx="1606978" cy="461665"/>
          </a:xfrm>
          <a:prstGeom prst="rect">
            <a:avLst/>
          </a:prstGeom>
          <a:solidFill>
            <a:srgbClr val="D3EFF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0" dirty="0" smtClean="0">
                <a:solidFill>
                  <a:schemeClr val="tx1"/>
                </a:solidFill>
              </a:rPr>
              <a:t>HYM code</a:t>
            </a:r>
          </a:p>
          <a:p>
            <a:pPr algn="ctr" eaLnBrk="1" hangingPunct="1"/>
            <a:r>
              <a:rPr lang="en-US" altLang="en-US" b="0" dirty="0" smtClean="0">
                <a:solidFill>
                  <a:schemeClr val="tx1"/>
                </a:solidFill>
              </a:rPr>
              <a:t>E</a:t>
            </a:r>
            <a:r>
              <a:rPr lang="en-US" altLang="en-US" b="0" dirty="0">
                <a:solidFill>
                  <a:schemeClr val="tx1"/>
                </a:solidFill>
              </a:rPr>
              <a:t>. </a:t>
            </a:r>
            <a:r>
              <a:rPr lang="en-US" altLang="en-US" b="0" dirty="0" err="1" smtClean="0">
                <a:solidFill>
                  <a:schemeClr val="tx1"/>
                </a:solidFill>
              </a:rPr>
              <a:t>Belova</a:t>
            </a:r>
            <a:r>
              <a:rPr lang="en-US" altLang="en-US" b="0" dirty="0" smtClean="0">
                <a:solidFill>
                  <a:schemeClr val="tx1"/>
                </a:solidFill>
              </a:rPr>
              <a:t>, PRL 2015</a:t>
            </a:r>
            <a:endParaRPr lang="en-US" altLang="en-US" b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3228135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 smtClean="0">
                <a:solidFill>
                  <a:srgbClr val="FF0000"/>
                </a:solidFill>
              </a:rPr>
              <a:t>Up to 25% of electron heating power transferred to KAW off-axis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4676775" y="2717119"/>
            <a:ext cx="533400" cy="533400"/>
          </a:xfrm>
          <a:prstGeom prst="downArrow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038600" y="4658181"/>
            <a:ext cx="4724400" cy="140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4080"/>
                </a:solidFill>
              </a:rPr>
              <a:t>XP1525 (Crocker): Rotation effects on CAE/GAEs</a:t>
            </a:r>
          </a:p>
          <a:p>
            <a:r>
              <a:rPr lang="en-US" sz="1800" dirty="0" smtClean="0">
                <a:solidFill>
                  <a:srgbClr val="004080"/>
                </a:solidFill>
              </a:rPr>
              <a:t>XP1520 (Kaye), 1523 (</a:t>
            </a:r>
            <a:r>
              <a:rPr lang="en-US" sz="1800" dirty="0" err="1" smtClean="0">
                <a:solidFill>
                  <a:srgbClr val="004080"/>
                </a:solidFill>
              </a:rPr>
              <a:t>Podesta</a:t>
            </a:r>
            <a:r>
              <a:rPr lang="en-US" sz="1800" dirty="0" smtClean="0">
                <a:solidFill>
                  <a:srgbClr val="004080"/>
                </a:solidFill>
              </a:rPr>
              <a:t>): Effects of collisionality, power on transport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52768" y="6019800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R15/16-1,2, 17-3, 18-2 IR18-2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058291" y="3564864"/>
            <a:ext cx="1345240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4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Boundary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Pedestal Structure and Control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Scrape-off Layer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Materials and Plasma Facing Components</a:t>
            </a:r>
          </a:p>
          <a:p>
            <a:r>
              <a:rPr lang="en-US" dirty="0" smtClean="0"/>
              <a:t>Core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Macroscopic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Transport and Turbulence</a:t>
            </a:r>
          </a:p>
          <a:p>
            <a:pPr lvl="1"/>
            <a:r>
              <a:rPr lang="en-US" dirty="0" smtClean="0"/>
              <a:t>Energetic Particles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Scenario Integration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Advanced Scenarios and Control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Solenoid-Free Start-up and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Ramp-up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Wave Heating and Current Drive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Topical Science Group Research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872" y="-22784"/>
            <a:ext cx="9143999" cy="102042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Beam ion confinement: predictive models for fast ion profile relaxation in presence of *AEs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85208"/>
            <a:ext cx="4276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“Kick” model (</a:t>
            </a:r>
            <a:r>
              <a:rPr lang="en-US" sz="2000" dirty="0" err="1" smtClean="0">
                <a:solidFill>
                  <a:srgbClr val="800000"/>
                </a:solidFill>
              </a:rPr>
              <a:t>Podesta</a:t>
            </a:r>
            <a:r>
              <a:rPr lang="en-US" sz="2000" dirty="0" smtClean="0">
                <a:solidFill>
                  <a:srgbClr val="800000"/>
                </a:solidFill>
              </a:rPr>
              <a:t>)</a:t>
            </a:r>
          </a:p>
          <a:p>
            <a:pPr lvl="1" indent="-223838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PDF computed by ORBIT (White) in presence of TAEs</a:t>
            </a:r>
          </a:p>
          <a:p>
            <a:pPr lvl="1" indent="-223838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Mode structures computed by NOVA (</a:t>
            </a:r>
            <a:r>
              <a:rPr lang="en-US" sz="2000" dirty="0" err="1" smtClean="0">
                <a:solidFill>
                  <a:srgbClr val="1F497D"/>
                </a:solidFill>
              </a:rPr>
              <a:t>Gorelenkov</a:t>
            </a:r>
            <a:r>
              <a:rPr lang="en-US" sz="2000" dirty="0" smtClean="0">
                <a:solidFill>
                  <a:srgbClr val="1F497D"/>
                </a:solidFill>
              </a:rPr>
              <a:t>)</a:t>
            </a:r>
          </a:p>
          <a:p>
            <a:pPr lvl="1" indent="-223838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Kicks ~ mode amplitude</a:t>
            </a:r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6144" y="1185208"/>
            <a:ext cx="5137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800000"/>
                </a:solidFill>
              </a:rPr>
              <a:t>Critical Gradient Model (</a:t>
            </a:r>
            <a:r>
              <a:rPr lang="en-US" sz="2000" dirty="0" err="1" smtClean="0">
                <a:solidFill>
                  <a:srgbClr val="800000"/>
                </a:solidFill>
              </a:rPr>
              <a:t>Gorelenkov</a:t>
            </a:r>
            <a:r>
              <a:rPr lang="en-US" sz="2000" dirty="0" smtClean="0">
                <a:solidFill>
                  <a:srgbClr val="800000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Compute critical </a:t>
            </a:r>
            <a:r>
              <a:rPr lang="en-US" sz="2000" dirty="0" smtClean="0">
                <a:solidFill>
                  <a:srgbClr val="1F497D"/>
                </a:solidFill>
                <a:sym typeface="Symbol"/>
              </a:rPr>
              <a:t></a:t>
            </a:r>
            <a:r>
              <a:rPr lang="en-US" sz="2000" baseline="-25000" dirty="0" smtClean="0">
                <a:solidFill>
                  <a:srgbClr val="1F497D"/>
                </a:solidFill>
                <a:sym typeface="Symbol"/>
              </a:rPr>
              <a:t>EP</a:t>
            </a:r>
            <a:r>
              <a:rPr lang="en-US" sz="2000" dirty="0" smtClean="0">
                <a:solidFill>
                  <a:srgbClr val="1F497D"/>
                </a:solidFill>
                <a:sym typeface="Symbol"/>
              </a:rPr>
              <a:t>/r</a:t>
            </a:r>
            <a:r>
              <a:rPr lang="en-US" sz="2000" dirty="0">
                <a:solidFill>
                  <a:srgbClr val="1F497D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rgbClr val="1F497D"/>
                </a:solidFill>
              </a:rPr>
              <a:t>due to AE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Mode growth/damping computed by NOVA-K (Fu, </a:t>
            </a:r>
            <a:r>
              <a:rPr lang="en-US" sz="2000" dirty="0" err="1" smtClean="0">
                <a:solidFill>
                  <a:srgbClr val="1F497D"/>
                </a:solidFill>
              </a:rPr>
              <a:t>Gorelenkov</a:t>
            </a:r>
            <a:r>
              <a:rPr lang="en-US" sz="2000" dirty="0" smtClean="0">
                <a:solidFill>
                  <a:srgbClr val="1F497D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Include ion Landau, collisional electron, radiative damping of modes</a:t>
            </a:r>
            <a:endParaRPr lang="en-US" sz="2000" dirty="0">
              <a:solidFill>
                <a:srgbClr val="1F497D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3936715" cy="31253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0" y="5586676"/>
            <a:ext cx="419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Originally benchmarked against DIII-D data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6772" y="6172200"/>
            <a:ext cx="397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JRT-15, R15/16-2, R18-2, IR18-2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3408670"/>
            <a:ext cx="5334000" cy="19795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76800" y="3579204"/>
            <a:ext cx="134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Critical gradient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13232" y="4873823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Classical profile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381" y="0"/>
            <a:ext cx="9144000" cy="96012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CGM recently validated for NSTX, will be </a:t>
            </a:r>
            <a:br>
              <a:rPr lang="en-US" sz="3600" dirty="0" smtClean="0"/>
            </a:br>
            <a:r>
              <a:rPr lang="en-US" sz="3600" dirty="0" smtClean="0"/>
              <a:t>much more extensively tested on NSTX-U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93" y="1371600"/>
            <a:ext cx="4343400" cy="785072"/>
          </a:xfrm>
        </p:spPr>
        <p:txBody>
          <a:bodyPr>
            <a:noAutofit/>
          </a:bodyPr>
          <a:lstStyle/>
          <a:p>
            <a:r>
              <a:rPr lang="en-US" sz="2000" dirty="0" smtClean="0"/>
              <a:t>Multiple TAE unstable discharge chosen for validation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468481" y="4435475"/>
            <a:ext cx="4475674" cy="13398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XP1524 (</a:t>
            </a:r>
            <a:r>
              <a:rPr lang="en-US" sz="2000" dirty="0" err="1" smtClean="0"/>
              <a:t>Heidbrink</a:t>
            </a:r>
            <a:r>
              <a:rPr lang="en-US" sz="2000" dirty="0" smtClean="0"/>
              <a:t>) directly tests CGM</a:t>
            </a:r>
          </a:p>
          <a:p>
            <a:pPr lvl="1"/>
            <a:r>
              <a:rPr lang="en-US" sz="1800" dirty="0" smtClean="0"/>
              <a:t>Fashioned after successful DIII-D expt.</a:t>
            </a:r>
          </a:p>
          <a:p>
            <a:pPr lvl="1"/>
            <a:r>
              <a:rPr lang="en-US" sz="1800" dirty="0" smtClean="0"/>
              <a:t>Different AE activity on NSTX(-U) crucial test for validating theory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6172200"/>
            <a:ext cx="891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Other related XPs include XP1522, 1523 (characterize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beam, beam confinement)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38400"/>
            <a:ext cx="4046591" cy="305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71600"/>
            <a:ext cx="4251325" cy="283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Boundary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Pedestal Structure and Control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Scrape-off Layer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Materials and Plasma Facing Components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Core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Macroscopic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Transport and Turbulence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Energetic Particles</a:t>
            </a:r>
          </a:p>
          <a:p>
            <a:r>
              <a:rPr lang="en-US" dirty="0" smtClean="0"/>
              <a:t>Scenario Integration</a:t>
            </a:r>
          </a:p>
          <a:p>
            <a:pPr lvl="1"/>
            <a:r>
              <a:rPr lang="en-US" dirty="0" smtClean="0"/>
              <a:t>Advanced Scenarios and Control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Solenoid-Free Start-up and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Ramp-up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Wave Heating and Current Drive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Topical Science Group Research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Advanced Scenarios TSG led efforts to generate good field null, breakdown, ramp-up to 140kA first test plasma</a:t>
            </a:r>
            <a:endParaRPr lang="en-US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" y="1686888"/>
            <a:ext cx="9030379" cy="440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3105" y="1195560"/>
            <a:ext cx="895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CS was baked </a:t>
            </a:r>
            <a:r>
              <a:rPr lang="en-US" dirty="0" smtClean="0">
                <a:sym typeface="Wingdings" panose="05000000000000000000" pitchFamily="2" charset="2"/>
              </a:rPr>
              <a:t> high impurities  high loop voltage  modelling very important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4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0" y="1066800"/>
            <a:ext cx="6096000" cy="533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Target (dashed), actual/TRANSP (solid)</a:t>
            </a:r>
            <a:endParaRPr lang="en-US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Using TRANSP to develop current (iota) profile control algorithm using 6 NBI sources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9632" y="1106269"/>
            <a:ext cx="1845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Controller off during gray phase</a:t>
            </a:r>
            <a:endParaRPr lang="en-US" sz="2000" b="1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47800"/>
            <a:ext cx="6934200" cy="4724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066800" y="1905000"/>
            <a:ext cx="1466491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66349" y="480060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Core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38957" y="5317852"/>
            <a:ext cx="125264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i="1" dirty="0" smtClean="0"/>
              <a:t>Mid-radius </a:t>
            </a:r>
            <a:r>
              <a:rPr lang="en-US" b="1" i="1" dirty="0" smtClean="0">
                <a:sym typeface="Wingdings" panose="05000000000000000000" pitchFamily="2" charset="2"/>
              </a:rPr>
              <a:t> edge</a:t>
            </a:r>
            <a:endParaRPr lang="en-US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" y="6172200"/>
            <a:ext cx="8847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Several ASC XPs ready to test and utilize l</a:t>
            </a:r>
            <a:r>
              <a:rPr lang="en-US" sz="2000" b="1" baseline="-25000" dirty="0" smtClean="0"/>
              <a:t>i</a:t>
            </a:r>
            <a:r>
              <a:rPr lang="en-US" sz="2000" b="1" dirty="0" smtClean="0"/>
              <a:t> control, prep for q(r) control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001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Boundary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Pedestal Structure and Control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Scrape-off Layer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Materials and Plasma Facing Components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Core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Macroscopic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Transport and Turbulence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Energetic Particles</a:t>
            </a:r>
          </a:p>
          <a:p>
            <a:r>
              <a:rPr lang="en-US" dirty="0" smtClean="0"/>
              <a:t>Scenario Integration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Advanced Scenarios and Control</a:t>
            </a:r>
          </a:p>
          <a:p>
            <a:pPr lvl="1"/>
            <a:r>
              <a:rPr lang="en-US" dirty="0"/>
              <a:t>Solenoid-Free Start-up and </a:t>
            </a:r>
            <a:r>
              <a:rPr lang="en-US" dirty="0" smtClean="0"/>
              <a:t>Ramp-up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Wave Heating and Current Drive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Topical Science Group Research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Formation of “</a:t>
            </a:r>
            <a:r>
              <a:rPr lang="en-US" sz="3200" dirty="0" err="1" smtClean="0"/>
              <a:t>Plasmoids</a:t>
            </a:r>
            <a:r>
              <a:rPr lang="en-US" sz="3200" dirty="0" smtClean="0"/>
              <a:t>” found in NIMROD simulations of Coaxial Helicity Injection (CHI) start-up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8" y="990600"/>
            <a:ext cx="9120522" cy="1066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Sweet-Parker reconnection basis for CHI flux closure</a:t>
            </a:r>
          </a:p>
          <a:p>
            <a:pPr lvl="1"/>
            <a:r>
              <a:rPr lang="en-US" sz="1600" dirty="0" smtClean="0"/>
              <a:t>Break-up of S-P thin current layer leads to formation of </a:t>
            </a:r>
            <a:r>
              <a:rPr lang="en-US" sz="1600" dirty="0" err="1" smtClean="0"/>
              <a:t>plasmoids</a:t>
            </a:r>
            <a:r>
              <a:rPr lang="en-US" sz="1600" dirty="0" smtClean="0"/>
              <a:t>, which are inferred in </a:t>
            </a:r>
            <a:r>
              <a:rPr lang="en-US" sz="1600" dirty="0" err="1" smtClean="0"/>
              <a:t>expt</a:t>
            </a:r>
            <a:endParaRPr lang="en-US" sz="1600" dirty="0" smtClean="0"/>
          </a:p>
          <a:p>
            <a:r>
              <a:rPr lang="en-US" sz="2000" dirty="0"/>
              <a:t>NIMROD simulations (</a:t>
            </a:r>
            <a:r>
              <a:rPr lang="en-US" sz="2000" dirty="0" err="1"/>
              <a:t>Ebrahimi</a:t>
            </a:r>
            <a:r>
              <a:rPr lang="en-US" sz="2000" dirty="0"/>
              <a:t> et al., </a:t>
            </a:r>
            <a:r>
              <a:rPr lang="en-US" sz="2000" dirty="0" err="1"/>
              <a:t>PoP</a:t>
            </a:r>
            <a:r>
              <a:rPr lang="en-US" sz="2000" dirty="0"/>
              <a:t> 2013, PRL 2015</a:t>
            </a:r>
            <a:r>
              <a:rPr lang="en-US" sz="2000" dirty="0" smtClean="0"/>
              <a:t>) shown below:</a:t>
            </a:r>
            <a:endParaRPr lang="en-US" sz="2000" dirty="0"/>
          </a:p>
          <a:p>
            <a:pPr lvl="1"/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04800" y="2057400"/>
            <a:ext cx="6544346" cy="4005030"/>
            <a:chOff x="0" y="1009495"/>
            <a:chExt cx="8915399" cy="545607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009495"/>
              <a:ext cx="4343400" cy="268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096" y="1229658"/>
              <a:ext cx="4325303" cy="2463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05250"/>
              <a:ext cx="4540568" cy="25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0137" y="3943501"/>
              <a:ext cx="2765222" cy="2057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7286672" y="5149991"/>
            <a:ext cx="126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R17-4, 18-3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52578" y="3878524"/>
            <a:ext cx="1923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080"/>
                </a:solidFill>
              </a:rPr>
              <a:t>XP on Transient CHI in NSTX-U (Raman et al.)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0571" y="5715000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NSTX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6200" y="6122681"/>
            <a:ext cx="8991600" cy="35431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Need to assess if </a:t>
            </a:r>
            <a:r>
              <a:rPr lang="en-US" sz="2000" dirty="0" err="1" smtClean="0">
                <a:solidFill>
                  <a:srgbClr val="C00000"/>
                </a:solidFill>
              </a:rPr>
              <a:t>plasmoids</a:t>
            </a:r>
            <a:r>
              <a:rPr lang="en-US" sz="2000" dirty="0" smtClean="0">
                <a:solidFill>
                  <a:srgbClr val="C00000"/>
                </a:solidFill>
              </a:rPr>
              <a:t> impact CHI start-up extrapolation to FNSF/Pilot</a:t>
            </a:r>
          </a:p>
        </p:txBody>
      </p:sp>
    </p:spTree>
    <p:extLst>
      <p:ext uri="{BB962C8B-B14F-4D97-AF65-F5344CB8AC3E}">
        <p14:creationId xmlns:p14="http://schemas.microsoft.com/office/powerpoint/2010/main" val="39046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Boundary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Pedestal Structure and Control</a:t>
            </a:r>
          </a:p>
          <a:p>
            <a:pPr lvl="1"/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Divertor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and Scrape-off Layer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Materials and Plasma Facing Components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Core Science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Macroscopic Stability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Transport and Turbulence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Energetic Particles</a:t>
            </a:r>
          </a:p>
          <a:p>
            <a:r>
              <a:rPr lang="en-US" dirty="0" smtClean="0"/>
              <a:t>Scenario Integration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Advanced Scenarios and Control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Solenoid-Free Start-up and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Ramp-up</a:t>
            </a:r>
          </a:p>
          <a:p>
            <a:pPr lvl="1"/>
            <a:r>
              <a:rPr lang="en-US" dirty="0" smtClean="0"/>
              <a:t>Wave Heating and Current Drive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Topical Science Group Research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Developed new NSTX-U </a:t>
            </a:r>
            <a:r>
              <a:rPr lang="en-US" sz="3200" dirty="0"/>
              <a:t>Science Program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organizational structure with 3 Science Groups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55626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Each TSG will have a leader, deputy, theory rep, and at least 1 university rep to enhance university participation</a:t>
            </a:r>
            <a:endParaRPr lang="en-US" sz="20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2292" name="Picture 4" descr="https://d1a095e8-a-44384764-s-sites.googlegroups.com/a/pppl.gov/nstx-u/organization/NSTXU_scientific_organization_2015_08.png?attachauth=ANoY7cpVjbYR01HfbmtbpXNQhSHwBZHkomJixU9TijhlACbrZTcLv9UfccZmsP3Y98EPyVNQn6Jc-Y0SE2gu5yAaDjIOAyThIlXu43seaRYLeaU6FRrD_SKruhs0ogXu8bqADDdbh9mw-hKIn61fVlZnhzwewoFO6krOprKlAdT6D0-f4_O1YKmvSKAXZFCjCcNLjNx6R3hAsZApfFP2PctnxRojGa0FTNJ54IRVgTPyk7omSXBqtz-4hezZXHG1FgxFZwQS5ExO&amp;attredirect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8" y="1066800"/>
            <a:ext cx="6794318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 bwMode="auto">
          <a:xfrm flipH="1" flipV="1">
            <a:off x="4991102" y="5105400"/>
            <a:ext cx="419098" cy="56902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19" name="Rounded Rectangle 18"/>
          <p:cNvSpPr/>
          <p:nvPr/>
        </p:nvSpPr>
        <p:spPr>
          <a:xfrm>
            <a:off x="381000" y="2971800"/>
            <a:ext cx="7291388" cy="533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419976" y="914400"/>
            <a:ext cx="504824" cy="2057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39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/>
              <a:t>TRANSP modelling:  ECH is game-changer </a:t>
            </a:r>
            <a:r>
              <a:rPr lang="en-US" sz="2400" dirty="0"/>
              <a:t>for non-inductive </a:t>
            </a:r>
            <a:r>
              <a:rPr lang="en-US" sz="2400" dirty="0" smtClean="0"/>
              <a:t>ramp-up </a:t>
            </a:r>
            <a:r>
              <a:rPr lang="en-US" sz="2800" kern="0" dirty="0" smtClean="0"/>
              <a:t/>
            </a:r>
            <a:br>
              <a:rPr lang="en-US" sz="2800" kern="0" dirty="0" smtClean="0"/>
            </a:br>
            <a:r>
              <a:rPr lang="en-US" sz="2800" kern="0" dirty="0">
                <a:solidFill>
                  <a:srgbClr val="C00000"/>
                </a:solidFill>
              </a:rPr>
              <a:t>H</a:t>
            </a:r>
            <a:r>
              <a:rPr lang="en-US" sz="2800" kern="0" dirty="0" smtClean="0">
                <a:solidFill>
                  <a:srgbClr val="C00000"/>
                </a:solidFill>
              </a:rPr>
              <a:t>eats </a:t>
            </a:r>
            <a:r>
              <a:rPr lang="en-US" sz="2800" kern="0" dirty="0">
                <a:solidFill>
                  <a:srgbClr val="C00000"/>
                </a:solidFill>
              </a:rPr>
              <a:t>low temperature plasma to </a:t>
            </a:r>
            <a:r>
              <a:rPr lang="en-US" sz="2800" kern="0" dirty="0" smtClean="0">
                <a:solidFill>
                  <a:srgbClr val="C00000"/>
                </a:solidFill>
              </a:rPr>
              <a:t>1-1.5keV </a:t>
            </a:r>
            <a:r>
              <a:rPr lang="en-US" sz="2800" kern="0" dirty="0">
                <a:solidFill>
                  <a:srgbClr val="C00000"/>
                </a:solidFill>
              </a:rPr>
              <a:t>in </a:t>
            </a:r>
            <a:r>
              <a:rPr lang="en-US" sz="2800" kern="0" dirty="0" smtClean="0">
                <a:solidFill>
                  <a:srgbClr val="C00000"/>
                </a:solidFill>
              </a:rPr>
              <a:t>~30ms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066800"/>
            <a:ext cx="7359549" cy="481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5867400"/>
            <a:ext cx="9144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860" indent="-34286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63" indent="-28571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2867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01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15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30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453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8599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5746" indent="-22857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7143" indent="0">
              <a:buNone/>
            </a:pPr>
            <a:r>
              <a:rPr lang="en-US" b="0" i="0" kern="0" dirty="0" smtClean="0"/>
              <a:t>ECH accessibility limited to low density, but compatible with CHI</a:t>
            </a:r>
            <a:endParaRPr lang="en-US" b="0" i="0" kern="0" dirty="0"/>
          </a:p>
        </p:txBody>
      </p:sp>
    </p:spTree>
    <p:extLst>
      <p:ext uri="{BB962C8B-B14F-4D97-AF65-F5344CB8AC3E}">
        <p14:creationId xmlns:p14="http://schemas.microsoft.com/office/powerpoint/2010/main" val="24550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EC + FWCD synergistic for lowest FW phasing </a:t>
            </a:r>
            <a:r>
              <a:rPr lang="en-US" sz="2800" dirty="0" err="1" smtClean="0"/>
              <a:t>k</a:t>
            </a:r>
            <a:r>
              <a:rPr lang="en-US" sz="2800" baseline="-25000" dirty="0" err="1" smtClean="0">
                <a:latin typeface="Symbol" panose="05050102010706020507" pitchFamily="18" charset="2"/>
              </a:rPr>
              <a:t>f</a:t>
            </a:r>
            <a:r>
              <a:rPr lang="en-US" sz="2800" dirty="0" smtClean="0"/>
              <a:t>=3m</a:t>
            </a:r>
            <a:r>
              <a:rPr lang="en-US" sz="2800" baseline="30000" dirty="0" smtClean="0"/>
              <a:t>-1</a:t>
            </a:r>
            <a:br>
              <a:rPr lang="en-US" sz="2800" baseline="30000" dirty="0" smtClean="0"/>
            </a:br>
            <a:r>
              <a:rPr lang="en-US" sz="2800" dirty="0">
                <a:solidFill>
                  <a:srgbClr val="C00000"/>
                </a:solidFill>
              </a:rPr>
              <a:t>Half power needed to drive 400kA compared to </a:t>
            </a:r>
            <a:r>
              <a:rPr lang="en-US" sz="2800" dirty="0" smtClean="0">
                <a:solidFill>
                  <a:srgbClr val="C00000"/>
                </a:solidFill>
              </a:rPr>
              <a:t>no EC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ECH enables sustained 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 conditions for higher FW </a:t>
            </a:r>
            <a:r>
              <a:rPr lang="en-US" sz="2400" dirty="0" err="1" smtClean="0"/>
              <a:t>k</a:t>
            </a:r>
            <a:r>
              <a:rPr lang="en-US" sz="2400" baseline="-25000" dirty="0" err="1" smtClean="0">
                <a:latin typeface="Symbol" panose="05050102010706020507" pitchFamily="18" charset="2"/>
              </a:rPr>
              <a:t>f</a:t>
            </a:r>
            <a:endParaRPr lang="en-US" sz="2400" baseline="-25000" dirty="0" smtClean="0">
              <a:latin typeface="Symbol" panose="05050102010706020507" pitchFamily="18" charset="2"/>
            </a:endParaRPr>
          </a:p>
          <a:p>
            <a:r>
              <a:rPr lang="en-US" sz="2400" dirty="0" smtClean="0">
                <a:latin typeface="+mn-lt"/>
              </a:rPr>
              <a:t>Need to optimize FW phasing during shot to sustain H&amp;CD</a:t>
            </a:r>
          </a:p>
          <a:p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7" y="1905000"/>
            <a:ext cx="7244863" cy="463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3986" y="1856232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(heating phasing)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Outline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63000" cy="5181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900" dirty="0" smtClean="0">
                <a:solidFill>
                  <a:schemeClr val="bg1">
                    <a:lumMod val="85000"/>
                  </a:schemeClr>
                </a:solidFill>
              </a:rPr>
              <a:t>Notable Outcomes</a:t>
            </a:r>
          </a:p>
          <a:p>
            <a:pPr>
              <a:lnSpc>
                <a:spcPct val="150000"/>
              </a:lnSpc>
            </a:pPr>
            <a:r>
              <a:rPr lang="en-US" sz="3900" dirty="0" smtClean="0">
                <a:solidFill>
                  <a:schemeClr val="bg1">
                    <a:lumMod val="85000"/>
                  </a:schemeClr>
                </a:solidFill>
              </a:rPr>
              <a:t>Research Milestones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900" dirty="0" smtClean="0">
                <a:solidFill>
                  <a:schemeClr val="bg1">
                    <a:lumMod val="85000"/>
                  </a:schemeClr>
                </a:solidFill>
              </a:rPr>
              <a:t>FY2015 Research Highlights</a:t>
            </a:r>
          </a:p>
          <a:p>
            <a:pPr>
              <a:lnSpc>
                <a:spcPct val="150000"/>
              </a:lnSpc>
            </a:pPr>
            <a:r>
              <a:rPr lang="en-US" sz="3900" dirty="0" smtClean="0"/>
              <a:t>Upcoming events</a:t>
            </a:r>
          </a:p>
          <a:p>
            <a:pPr>
              <a:lnSpc>
                <a:spcPct val="150000"/>
              </a:lnSpc>
            </a:pPr>
            <a:r>
              <a:rPr lang="en-US" sz="3900" dirty="0" smtClean="0"/>
              <a:t>Summary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17091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2800" b="1" dirty="0" smtClean="0"/>
              <a:t>PPPL hosting 18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International ST Workshop </a:t>
            </a:r>
            <a:br>
              <a:rPr lang="en-US" sz="2800" b="1" dirty="0" smtClean="0"/>
            </a:br>
            <a:r>
              <a:rPr lang="en-US" sz="2800" b="1" dirty="0" smtClean="0"/>
              <a:t>November 3-6 on Princeton University campus</a:t>
            </a:r>
            <a:endParaRPr lang="en-U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066799"/>
            <a:ext cx="80486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93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100" b="1" dirty="0" smtClean="0"/>
              <a:t>~100 registrants, 10 Overviews, 28 orals, 40 posters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~50% international covering CTs, start-up, EP, core/edge transport, MHD, boundary, RF</a:t>
            </a:r>
            <a:endParaRPr 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825768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6400800" y="4876800"/>
            <a:ext cx="2667000" cy="12954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114300" indent="-114300"/>
            <a:r>
              <a:rPr lang="en-US" sz="1700" b="1" dirty="0" smtClean="0">
                <a:latin typeface="Arial Narrow" panose="020B0606020202030204" pitchFamily="34" charset="0"/>
              </a:rPr>
              <a:t>3 events during workshop:</a:t>
            </a:r>
          </a:p>
          <a:p>
            <a:pPr marL="338138" lvl="1" indent="-225425"/>
            <a:r>
              <a:rPr lang="en-US" sz="1600" dirty="0" smtClean="0">
                <a:latin typeface="Arial Narrow" panose="020B0606020202030204" pitchFamily="34" charset="0"/>
              </a:rPr>
              <a:t>Reception at Art Museum</a:t>
            </a:r>
          </a:p>
          <a:p>
            <a:pPr marL="338138" lvl="1" indent="-225425"/>
            <a:r>
              <a:rPr lang="en-US" sz="1600" dirty="0" smtClean="0">
                <a:latin typeface="Arial Narrow" panose="020B0606020202030204" pitchFamily="34" charset="0"/>
              </a:rPr>
              <a:t>NSTX-U / PPPL tour </a:t>
            </a:r>
          </a:p>
          <a:p>
            <a:pPr marL="338138" lvl="1" indent="-225425"/>
            <a:r>
              <a:rPr lang="en-US" sz="1600" dirty="0" smtClean="0">
                <a:latin typeface="Arial Narrow" panose="020B0606020202030204" pitchFamily="34" charset="0"/>
              </a:rPr>
              <a:t>Banquet at Prospect House</a:t>
            </a:r>
          </a:p>
          <a:p>
            <a:endParaRPr lang="en-US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219200"/>
            <a:ext cx="8991600" cy="5105400"/>
          </a:xfrm>
        </p:spPr>
        <p:txBody>
          <a:bodyPr/>
          <a:lstStyle/>
          <a:p>
            <a:r>
              <a:rPr lang="en-US" dirty="0" smtClean="0"/>
              <a:t>Dates: January </a:t>
            </a:r>
            <a:r>
              <a:rPr lang="en-US" dirty="0"/>
              <a:t>26-28, 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Aiming to have 3-5 run weeks complete before PAC</a:t>
            </a:r>
          </a:p>
          <a:p>
            <a:r>
              <a:rPr lang="en-US" dirty="0" smtClean="0"/>
              <a:t>Possible PAC charge topics:</a:t>
            </a:r>
          </a:p>
          <a:p>
            <a:pPr lvl="1"/>
            <a:r>
              <a:rPr lang="en-US" dirty="0" smtClean="0"/>
              <a:t>Progress, next-steps in NSTX-U / PPPL theory partnership</a:t>
            </a:r>
          </a:p>
          <a:p>
            <a:pPr lvl="1"/>
            <a:r>
              <a:rPr lang="en-US" dirty="0" smtClean="0"/>
              <a:t>Missing elements, new opportunities for FY2015 experiments</a:t>
            </a:r>
          </a:p>
          <a:p>
            <a:pPr lvl="1"/>
            <a:r>
              <a:rPr lang="en-US" dirty="0" smtClean="0"/>
              <a:t>Prioritization / strategy on facility enhancements, high-Z walls</a:t>
            </a:r>
          </a:p>
          <a:p>
            <a:pPr lvl="1"/>
            <a:r>
              <a:rPr lang="en-US" dirty="0" smtClean="0"/>
              <a:t>Ideas for further enhancing University, collaborator roles in NSTX-U research and program</a:t>
            </a:r>
          </a:p>
          <a:p>
            <a:r>
              <a:rPr lang="en-US" dirty="0" smtClean="0"/>
              <a:t>We welcome (request) FES input / comment on possible PAC charge questions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ny pressing / urgent NSTX-U issues from FES perspective?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NSTX-U PAC-37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1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482" y="1600200"/>
            <a:ext cx="8872118" cy="3962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NSTX-U research team remained very scientifically productive during FY2015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/>
              <a:t>High priority experimental proposals already reviewed for first ~50-75% of FY15 run-time</a:t>
            </a: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V</a:t>
            </a:r>
            <a:r>
              <a:rPr lang="en-US" sz="3200" dirty="0" smtClean="0">
                <a:solidFill>
                  <a:srgbClr val="FF0000"/>
                </a:solidFill>
              </a:rPr>
              <a:t>ery excited and ready to get new data!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17748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4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b="1" dirty="0" smtClean="0"/>
              <a:t>Overview of FY2016-18 NSTX-U research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105401"/>
          </a:xfrm>
        </p:spPr>
        <p:txBody>
          <a:bodyPr rIns="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 smtClean="0"/>
              <a:t>FY2016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Obtain first data at 60% higher field/current, 2-3</a:t>
            </a:r>
            <a:r>
              <a:rPr lang="en-US" dirty="0" smtClean="0">
                <a:latin typeface="Calibri"/>
              </a:rPr>
              <a:t>× </a:t>
            </a:r>
            <a:r>
              <a:rPr lang="en-US" dirty="0" smtClean="0"/>
              <a:t>longer pulse:</a:t>
            </a:r>
          </a:p>
          <a:p>
            <a:pPr marL="571500" lvl="2" indent="228600">
              <a:lnSpc>
                <a:spcPct val="90000"/>
              </a:lnSpc>
            </a:pPr>
            <a:r>
              <a:rPr lang="en-US" dirty="0" smtClean="0"/>
              <a:t>Re-establish sustained low l</a:t>
            </a:r>
            <a:r>
              <a:rPr lang="en-US" baseline="-25000" dirty="0" smtClean="0"/>
              <a:t>i</a:t>
            </a:r>
            <a:r>
              <a:rPr lang="en-US" dirty="0" smtClean="0"/>
              <a:t> / high-</a:t>
            </a:r>
            <a:r>
              <a:rPr lang="en-US" dirty="0" smtClean="0">
                <a:latin typeface="Symbol" pitchFamily="18" charset="2"/>
              </a:rPr>
              <a:t>k</a:t>
            </a:r>
            <a:r>
              <a:rPr lang="en-US" dirty="0" smtClean="0"/>
              <a:t> operation above no-wall limit</a:t>
            </a:r>
          </a:p>
          <a:p>
            <a:pPr marL="571500" lvl="2" indent="228600">
              <a:lnSpc>
                <a:spcPct val="90000"/>
              </a:lnSpc>
            </a:pPr>
            <a:r>
              <a:rPr lang="en-US" dirty="0" smtClean="0"/>
              <a:t>Study thermal confinement, pedestal structure, SOL widths</a:t>
            </a:r>
          </a:p>
          <a:p>
            <a:pPr marL="571500" lvl="2" indent="228600">
              <a:lnSpc>
                <a:spcPct val="90000"/>
              </a:lnSpc>
            </a:pPr>
            <a:r>
              <a:rPr lang="en-US" dirty="0" smtClean="0"/>
              <a:t>Assess current-drive, fast-ion instabilities from new 2</a:t>
            </a:r>
            <a:r>
              <a:rPr lang="en-US" baseline="30000" dirty="0" smtClean="0"/>
              <a:t>nd</a:t>
            </a:r>
            <a:r>
              <a:rPr lang="en-US" dirty="0" smtClean="0"/>
              <a:t> NBI</a:t>
            </a:r>
          </a:p>
          <a:p>
            <a:pPr>
              <a:lnSpc>
                <a:spcPct val="90000"/>
              </a:lnSpc>
            </a:pPr>
            <a:endParaRPr lang="en-US" sz="400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FY2017</a:t>
            </a:r>
            <a:endParaRPr lang="en-US" b="1" dirty="0"/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Extend NSTX-U performance to full field, current (1T, 2MA)</a:t>
            </a:r>
          </a:p>
          <a:p>
            <a:pPr marL="800100" lvl="2">
              <a:lnSpc>
                <a:spcPct val="90000"/>
              </a:lnSpc>
            </a:pPr>
            <a:r>
              <a:rPr lang="en-US" dirty="0"/>
              <a:t>Assess </a:t>
            </a:r>
            <a:r>
              <a:rPr lang="en-US" dirty="0" err="1"/>
              <a:t>divertor</a:t>
            </a:r>
            <a:r>
              <a:rPr lang="en-US" dirty="0"/>
              <a:t> heat flux mitigation, confinement at full </a:t>
            </a:r>
            <a:r>
              <a:rPr lang="en-US" dirty="0" smtClean="0"/>
              <a:t>parameters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Access full non-inductive, test small current over-drive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First data with 2D high-k scattering, prototype high-Z tiles</a:t>
            </a:r>
          </a:p>
          <a:p>
            <a:pPr marL="119110" indent="-341313">
              <a:lnSpc>
                <a:spcPct val="90000"/>
              </a:lnSpc>
            </a:pPr>
            <a:r>
              <a:rPr lang="en-US" b="1" dirty="0" smtClean="0"/>
              <a:t>FY2018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Study low-Z and high-Z impurity transport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Assess causes of core electron thermal transport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Test advanced q profile and rotation profile control</a:t>
            </a:r>
          </a:p>
          <a:p>
            <a:pPr marL="571500" lvl="1" indent="-228600">
              <a:lnSpc>
                <a:spcPct val="90000"/>
              </a:lnSpc>
            </a:pPr>
            <a:r>
              <a:rPr lang="en-US" dirty="0" smtClean="0"/>
              <a:t>Assess CHI plasma current start-up performance</a:t>
            </a:r>
          </a:p>
          <a:p>
            <a:pPr marL="119110" indent="-341313">
              <a:lnSpc>
                <a:spcPct val="90000"/>
              </a:lnSpc>
            </a:pPr>
            <a:endParaRPr lang="en-US" dirty="0"/>
          </a:p>
          <a:p>
            <a:pPr marL="519113" lvl="1" indent="-341313">
              <a:lnSpc>
                <a:spcPct val="90000"/>
              </a:lnSpc>
            </a:pPr>
            <a:endParaRPr lang="en-US" dirty="0" smtClean="0"/>
          </a:p>
          <a:p>
            <a:pPr marL="519113" lvl="1" indent="-341313">
              <a:lnSpc>
                <a:spcPct val="90000"/>
              </a:lnSpc>
            </a:pPr>
            <a:endParaRPr lang="en-US" dirty="0"/>
          </a:p>
          <a:p>
            <a:pPr marL="288971" lvl="1" indent="-173038">
              <a:lnSpc>
                <a:spcPct val="9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15367" y="6248400"/>
            <a:ext cx="5307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smtClean="0"/>
              <a:t>See backup for detailed Research Milestone timeline</a:t>
            </a:r>
            <a:endParaRPr lang="en-US" sz="1600" i="0" dirty="0"/>
          </a:p>
        </p:txBody>
      </p:sp>
    </p:spTree>
    <p:extLst>
      <p:ext uri="{BB962C8B-B14F-4D97-AF65-F5344CB8AC3E}">
        <p14:creationId xmlns:p14="http://schemas.microsoft.com/office/powerpoint/2010/main" val="104059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NSTX-U/Theory Partnership is focusing on issues central to achieving NSTX-U goals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410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Both over-arching goals and specific yearly Research Milestones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Matched personnel to topical choices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Attempted to provide mapping to Goals, Milestones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Partnership funding now integrated into the NSTX-U budget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No longer incremental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Theory work not limited to PPPL Theory Dept.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Augmented by project theorists, collaborations, SCIDAD, direct Theory coverage of personnel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Significant synergy with work on DIII-D by same theory personnel – aspect ratio, β, </a:t>
            </a:r>
            <a:r>
              <a:rPr lang="en-US" dirty="0" err="1" smtClean="0"/>
              <a:t>ν</a:t>
            </a:r>
            <a:r>
              <a:rPr lang="en-US" baseline="-25000" dirty="0" smtClean="0"/>
              <a:t>*</a:t>
            </a:r>
            <a:r>
              <a:rPr lang="en-US" dirty="0" smtClean="0"/>
              <a:t>, </a:t>
            </a:r>
            <a:r>
              <a:rPr lang="en-US" dirty="0" err="1" smtClean="0"/>
              <a:t>ρ</a:t>
            </a:r>
            <a:r>
              <a:rPr lang="en-US" baseline="-25000" dirty="0" smtClean="0"/>
              <a:t>*</a:t>
            </a:r>
            <a:r>
              <a:rPr lang="en-US" dirty="0" smtClean="0"/>
              <a:t> leverage on theory validation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Fast ion confinement/effects of AE modes on fast-ion distribution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RMP/NTV/RWM physics, RF heating and current drive, pedestal/SOL characteristics, core transport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2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Very strong interest in NSTX-U research </a:t>
            </a:r>
            <a:br>
              <a:rPr lang="en-US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Requested research time exceeds available time by 4-5</a:t>
            </a:r>
            <a:r>
              <a:rPr lang="en-US" sz="2800" dirty="0" smtClean="0">
                <a:solidFill>
                  <a:srgbClr val="FF0000"/>
                </a:solidFill>
                <a:latin typeface="Calibri"/>
              </a:rPr>
              <a:t>×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599" y="1358971"/>
            <a:ext cx="4264309" cy="11387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i="0" dirty="0" smtClean="0">
                <a:solidFill>
                  <a:srgbClr val="FF0000"/>
                </a:solidFill>
                <a:latin typeface="+mn-lt"/>
              </a:rPr>
              <a:t>Requested / Available Run Time:</a:t>
            </a:r>
          </a:p>
          <a:p>
            <a:pPr lvl="1"/>
            <a:r>
              <a:rPr lang="en-US" sz="2400" i="0" dirty="0" smtClean="0">
                <a:latin typeface="+mn-lt"/>
              </a:rPr>
              <a:t>Total:  273 / 80 = 3.4</a:t>
            </a:r>
            <a:r>
              <a:rPr lang="en-US" sz="2400" i="0" dirty="0" smtClean="0">
                <a:latin typeface="Calibri"/>
              </a:rPr>
              <a:t>×</a:t>
            </a:r>
            <a:endParaRPr lang="en-US" sz="2400" i="0" dirty="0" smtClean="0"/>
          </a:p>
          <a:p>
            <a:pPr lvl="1"/>
            <a:r>
              <a:rPr lang="en-US" sz="2400" i="0" dirty="0" smtClean="0">
                <a:latin typeface="+mn-lt"/>
              </a:rPr>
              <a:t>Research:  248 / 55 = 4.5</a:t>
            </a:r>
            <a:r>
              <a:rPr lang="en-US" sz="2400" i="0" dirty="0" smtClean="0">
                <a:latin typeface="Calibri"/>
              </a:rPr>
              <a:t>×</a:t>
            </a:r>
            <a:endParaRPr lang="en-US" sz="2400" i="0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061988" y="1517917"/>
            <a:ext cx="3854059" cy="4668539"/>
            <a:chOff x="4766712" y="1394092"/>
            <a:chExt cx="4282288" cy="5187265"/>
          </a:xfrm>
        </p:grpSpPr>
        <p:sp>
          <p:nvSpPr>
            <p:cNvPr id="10" name="TextBox 9"/>
            <p:cNvSpPr txBox="1"/>
            <p:nvPr/>
          </p:nvSpPr>
          <p:spPr>
            <a:xfrm>
              <a:off x="4953160" y="1394092"/>
              <a:ext cx="3921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i="0" dirty="0">
                  <a:solidFill>
                    <a:srgbClr val="FF0000"/>
                  </a:solidFill>
                  <a:latin typeface="+mn-lt"/>
                </a:rPr>
                <a:t>84 unique lead author </a:t>
              </a:r>
              <a:r>
                <a:rPr lang="en-US" sz="2400" b="1" i="0" dirty="0" smtClean="0">
                  <a:solidFill>
                    <a:srgbClr val="FF0000"/>
                  </a:solidFill>
                  <a:latin typeface="+mn-lt"/>
                </a:rPr>
                <a:t>names</a:t>
              </a:r>
              <a:endParaRPr lang="en-US" sz="2400" b="1" i="0" dirty="0">
                <a:solidFill>
                  <a:srgbClr val="FF0000"/>
                </a:solidFill>
                <a:latin typeface="+mn-lt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587" y="1898059"/>
              <a:ext cx="4270413" cy="4683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766712" y="2315797"/>
              <a:ext cx="4270413" cy="16149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0" y="3570358"/>
            <a:ext cx="3826664" cy="279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3638550" y="3056547"/>
            <a:ext cx="1434125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15490" y="2751007"/>
            <a:ext cx="1513709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smtClean="0">
                <a:solidFill>
                  <a:srgbClr val="FF0000"/>
                </a:solidFill>
              </a:rPr>
              <a:t>~85% of requested time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0246" y="3986547"/>
            <a:ext cx="3826664" cy="777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922533" y="3454896"/>
            <a:ext cx="166441" cy="51579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3768" y="3176451"/>
            <a:ext cx="2854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Areas of highest interest / need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14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86309" y="1058220"/>
            <a:ext cx="8983710" cy="465780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High W</a:t>
            </a:r>
            <a:r>
              <a:rPr lang="en-US" sz="2000" baseline="-25000" dirty="0" smtClean="0"/>
              <a:t>MHD</a:t>
            </a:r>
            <a:r>
              <a:rPr lang="en-US" sz="2000" dirty="0" smtClean="0"/>
              <a:t> disruption in NSTX: Large negative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loop</a:t>
            </a:r>
            <a:r>
              <a:rPr lang="en-US" sz="2000" dirty="0" smtClean="0"/>
              <a:t> to drive OH current to zero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Developing M3D-C</a:t>
            </a:r>
            <a:r>
              <a:rPr lang="en-US" sz="3200" baseline="30000" dirty="0" smtClean="0"/>
              <a:t>1</a:t>
            </a:r>
            <a:r>
              <a:rPr lang="en-US" sz="3200" dirty="0" smtClean="0"/>
              <a:t> simulations of NSTX disruption induced by rapid current ramp down</a:t>
            </a:r>
            <a:endParaRPr lang="en-US" sz="3200" dirty="0"/>
          </a:p>
        </p:txBody>
      </p:sp>
      <p:sp>
        <p:nvSpPr>
          <p:cNvPr id="8" name="Content Placeholder 19"/>
          <p:cNvSpPr txBox="1">
            <a:spLocks/>
          </p:cNvSpPr>
          <p:nvPr/>
        </p:nvSpPr>
        <p:spPr>
          <a:xfrm>
            <a:off x="4267200" y="1524000"/>
            <a:ext cx="4876800" cy="1615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M3D-C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simulation</a:t>
            </a:r>
          </a:p>
          <a:p>
            <a:pPr lvl="1"/>
            <a:r>
              <a:rPr lang="en-US" sz="1800" dirty="0" smtClean="0"/>
              <a:t>Large # toroidal modes unstable both linearly and non-linearly</a:t>
            </a:r>
          </a:p>
          <a:p>
            <a:pPr lvl="1"/>
            <a:r>
              <a:rPr lang="en-US" sz="1800" dirty="0" smtClean="0"/>
              <a:t>Instability starts at edge, moves inward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1528" y="1606851"/>
            <a:ext cx="2910582" cy="2270952"/>
            <a:chOff x="4800600" y="1368518"/>
            <a:chExt cx="3846512" cy="3001202"/>
          </a:xfrm>
        </p:grpSpPr>
        <p:pic>
          <p:nvPicPr>
            <p:cNvPr id="11" name="Picture 10" descr="Fig20.pdf"/>
            <p:cNvPicPr>
              <a:picLocks noChangeAspect="1"/>
            </p:cNvPicPr>
            <p:nvPr/>
          </p:nvPicPr>
          <p:blipFill rotWithShape="1">
            <a:blip r:embed="rId3" cstate="print"/>
            <a:srcRect l="12247" t="3938" r="28880" b="64972"/>
            <a:stretch/>
          </p:blipFill>
          <p:spPr bwMode="auto">
            <a:xfrm>
              <a:off x="4800600" y="1368518"/>
              <a:ext cx="3846512" cy="2629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 descr="Fig20.pdf"/>
            <p:cNvPicPr>
              <a:picLocks noChangeAspect="1"/>
            </p:cNvPicPr>
            <p:nvPr/>
          </p:nvPicPr>
          <p:blipFill rotWithShape="1">
            <a:blip r:embed="rId3" cstate="print"/>
            <a:srcRect l="12247" t="64534" r="28880" b="31148"/>
            <a:stretch/>
          </p:blipFill>
          <p:spPr bwMode="auto">
            <a:xfrm>
              <a:off x="4800600" y="4004595"/>
              <a:ext cx="3846512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/>
          <a:stretch/>
        </p:blipFill>
        <p:spPr>
          <a:xfrm>
            <a:off x="1096144" y="4439321"/>
            <a:ext cx="3094856" cy="2113879"/>
          </a:xfrm>
          <a:prstGeom prst="rect">
            <a:avLst/>
          </a:prstGeom>
        </p:spPr>
      </p:pic>
      <p:sp>
        <p:nvSpPr>
          <p:cNvPr id="13" name="Content Placeholder 19"/>
          <p:cNvSpPr txBox="1">
            <a:spLocks/>
          </p:cNvSpPr>
          <p:nvPr/>
        </p:nvSpPr>
        <p:spPr>
          <a:xfrm>
            <a:off x="18022" y="3810000"/>
            <a:ext cx="5163578" cy="795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4080"/>
                </a:solidFill>
              </a:rPr>
              <a:t>Comparison with </a:t>
            </a:r>
            <a:r>
              <a:rPr lang="en-US" sz="1800" dirty="0" err="1" smtClean="0">
                <a:solidFill>
                  <a:srgbClr val="004080"/>
                </a:solidFill>
              </a:rPr>
              <a:t>expt</a:t>
            </a:r>
            <a:r>
              <a:rPr lang="en-US" sz="1800" dirty="0" smtClean="0">
                <a:solidFill>
                  <a:srgbClr val="004080"/>
                </a:solidFill>
              </a:rPr>
              <a:t> needs improvement (realistic vessel, </a:t>
            </a:r>
            <a:r>
              <a:rPr lang="en-US" sz="1800" dirty="0" err="1" smtClean="0">
                <a:solidFill>
                  <a:srgbClr val="004080"/>
                </a:solidFill>
              </a:rPr>
              <a:t>V</a:t>
            </a:r>
            <a:r>
              <a:rPr lang="en-US" sz="1800" baseline="-25000" dirty="0" err="1" smtClean="0">
                <a:solidFill>
                  <a:srgbClr val="004080"/>
                </a:solidFill>
              </a:rPr>
              <a:t>loop</a:t>
            </a:r>
            <a:r>
              <a:rPr lang="en-US" sz="1800" dirty="0" smtClean="0">
                <a:solidFill>
                  <a:srgbClr val="004080"/>
                </a:solidFill>
              </a:rPr>
              <a:t>, match </a:t>
            </a:r>
            <a:r>
              <a:rPr lang="en-US" sz="1800" dirty="0" err="1" smtClean="0">
                <a:solidFill>
                  <a:srgbClr val="004080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004080"/>
                </a:solidFill>
              </a:rPr>
              <a:t>e</a:t>
            </a:r>
            <a:r>
              <a:rPr lang="en-US" sz="1800" dirty="0">
                <a:solidFill>
                  <a:srgbClr val="004080"/>
                </a:solidFill>
              </a:rPr>
              <a:t>)</a:t>
            </a:r>
            <a:endParaRPr lang="en-US" sz="1800" dirty="0" smtClean="0">
              <a:solidFill>
                <a:srgbClr val="00408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274542" y="2937310"/>
            <a:ext cx="3359206" cy="2522137"/>
            <a:chOff x="4873597" y="3370238"/>
            <a:chExt cx="3359206" cy="2522137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597" y="3678015"/>
              <a:ext cx="1130596" cy="2214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604" y="3678015"/>
              <a:ext cx="1130595" cy="2214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796" y="3678015"/>
              <a:ext cx="1118007" cy="219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116819" y="3370238"/>
              <a:ext cx="7572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1.28 </a:t>
              </a:r>
              <a:r>
                <a:rPr lang="en-US" sz="1400" dirty="0" err="1" smtClean="0"/>
                <a:t>ms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74599" y="3370238"/>
              <a:ext cx="7572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4.10 </a:t>
              </a:r>
              <a:r>
                <a:rPr lang="en-US" sz="1400" dirty="0" err="1" smtClean="0"/>
                <a:t>ms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71941" y="3370238"/>
              <a:ext cx="7572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4.62 </a:t>
              </a:r>
              <a:r>
                <a:rPr lang="en-US" sz="1400" dirty="0" err="1" smtClean="0"/>
                <a:t>ms</a:t>
              </a:r>
              <a:endParaRPr lang="en-US" sz="1400" dirty="0"/>
            </a:p>
          </p:txBody>
        </p:sp>
      </p:grpSp>
      <p:sp>
        <p:nvSpPr>
          <p:cNvPr id="26" name="Content Placeholder 19"/>
          <p:cNvSpPr txBox="1">
            <a:spLocks/>
          </p:cNvSpPr>
          <p:nvPr/>
        </p:nvSpPr>
        <p:spPr>
          <a:xfrm>
            <a:off x="4717642" y="5521093"/>
            <a:ext cx="4352377" cy="727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40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XPs for validation: </a:t>
            </a:r>
            <a:r>
              <a:rPr lang="en-US" sz="2000" dirty="0" err="1" smtClean="0">
                <a:solidFill>
                  <a:srgbClr val="004080"/>
                </a:solidFill>
              </a:rPr>
              <a:t>Jardin</a:t>
            </a:r>
            <a:r>
              <a:rPr lang="en-US" sz="2000" dirty="0" smtClean="0">
                <a:solidFill>
                  <a:srgbClr val="004080"/>
                </a:solidFill>
              </a:rPr>
              <a:t> (MS), </a:t>
            </a:r>
            <a:r>
              <a:rPr lang="en-US" sz="2000" dirty="0" err="1" smtClean="0">
                <a:solidFill>
                  <a:srgbClr val="004080"/>
                </a:solidFill>
              </a:rPr>
              <a:t>Poli</a:t>
            </a:r>
            <a:r>
              <a:rPr lang="en-US" sz="2000" dirty="0" smtClean="0">
                <a:solidFill>
                  <a:srgbClr val="004080"/>
                </a:solidFill>
              </a:rPr>
              <a:t> (ASC) – current ramp down studies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17764" y="6183868"/>
            <a:ext cx="284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R15/16-3, 17-1, JRT 2016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6856" y="5646003"/>
            <a:ext cx="943744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NSTX-U / PPPL</a:t>
            </a:r>
          </a:p>
          <a:p>
            <a:pPr algn="ctr"/>
            <a:r>
              <a:rPr lang="en-US" sz="1200" b="1" dirty="0" smtClean="0">
                <a:latin typeface="Arial Narrow" panose="020B0606020202030204" pitchFamily="34" charset="0"/>
              </a:rPr>
              <a:t>Theory Partnership</a:t>
            </a:r>
            <a:endParaRPr lang="en-US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Review of first 30 high priority experimental proposals (XPs) nearly complete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1983" y="1062335"/>
            <a:ext cx="8981380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0" rtlCol="0">
            <a:spAutoFit/>
          </a:bodyPr>
          <a:lstStyle/>
          <a:p>
            <a:pPr algn="ctr"/>
            <a:r>
              <a:rPr lang="en-US" sz="2400" b="1" dirty="0" smtClean="0"/>
              <a:t>Only 2 of 30 high-priority XPs remain to be reviewed</a:t>
            </a:r>
            <a:endParaRPr lang="en-US" sz="2400" b="1" i="0" dirty="0"/>
          </a:p>
        </p:txBody>
      </p:sp>
      <p:sp>
        <p:nvSpPr>
          <p:cNvPr id="24" name="TextBox 23"/>
          <p:cNvSpPr txBox="1"/>
          <p:nvPr/>
        </p:nvSpPr>
        <p:spPr>
          <a:xfrm>
            <a:off x="381000" y="1170432"/>
            <a:ext cx="2228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►</a:t>
            </a:r>
            <a:endParaRPr lang="en-US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81983" y="1905000"/>
            <a:ext cx="9013823" cy="4495800"/>
            <a:chOff x="81983" y="1676400"/>
            <a:chExt cx="9013823" cy="4495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676400"/>
              <a:ext cx="8943406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1983" y="2133600"/>
              <a:ext cx="22281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►</a:t>
              </a:r>
              <a:endParaRPr 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1983" y="3794760"/>
              <a:ext cx="222817" cy="2154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►</a:t>
              </a:r>
              <a:endParaRPr lang="en-US" sz="1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50735" y="1628001"/>
            <a:ext cx="209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Expectation of when XP will run</a:t>
            </a:r>
            <a:endParaRPr lang="en-US" sz="1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Latest run plan schedule for 2016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700" dirty="0" smtClean="0">
                <a:solidFill>
                  <a:srgbClr val="920000"/>
                </a:solidFill>
              </a:rPr>
              <a:t>Goal is to operate 14-16 run weeks as per research forum</a:t>
            </a:r>
            <a:endParaRPr lang="en-US" sz="2700" dirty="0">
              <a:solidFill>
                <a:srgbClr val="92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5334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If 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FY16 budgets </a:t>
            </a: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are 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favorable enough, </a:t>
            </a:r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may run more run </a:t>
            </a: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weeks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Want as much data as possible for IAEA synopses/meeting, APS-2016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6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November:  	~ ISTP/Commissioning (XMP</a:t>
            </a:r>
            <a:r>
              <a:rPr lang="en-US" sz="2400" dirty="0" smtClean="0">
                <a:sym typeface="Wingdings" panose="05000000000000000000" pitchFamily="2" charset="2"/>
              </a:rPr>
              <a:t>)</a:t>
            </a:r>
            <a:endParaRPr lang="en-US" sz="24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May want to slow/pause for ST workshop, APS, Thanksgiving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December:  	2-3 run weeks </a:t>
            </a:r>
            <a:r>
              <a:rPr lang="en-US" sz="2400" dirty="0"/>
              <a:t>(XMP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XP)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January:		~2 run weeks (XP)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PAC-37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February:		~ 3 run weeks</a:t>
            </a:r>
            <a:endParaRPr lang="en-US" sz="2400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Mid</a:t>
            </a:r>
            <a:r>
              <a:rPr lang="en-US" sz="2000" dirty="0"/>
              <a:t>-run assessment (if applicable</a:t>
            </a:r>
            <a:r>
              <a:rPr lang="en-US" sz="2000" dirty="0" smtClean="0"/>
              <a:t>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March </a:t>
            </a:r>
            <a:r>
              <a:rPr lang="en-US" sz="2400" dirty="0"/>
              <a:t>– May	</a:t>
            </a:r>
            <a:r>
              <a:rPr lang="en-US" sz="2400" dirty="0" smtClean="0"/>
              <a:t>7-8 </a:t>
            </a:r>
            <a:r>
              <a:rPr lang="en-US" sz="2400" dirty="0"/>
              <a:t>run weeks, complete FY16 </a:t>
            </a:r>
            <a:r>
              <a:rPr lang="en-US" sz="2400" dirty="0" smtClean="0"/>
              <a:t>run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May/June:	Start outage: install high-k, high-Z tiles, …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Resume operations fall/winter 2016 for FY17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04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434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JRT-2015:  </a:t>
            </a:r>
            <a:r>
              <a:rPr lang="en-US" sz="2400" i="1" dirty="0" smtClean="0"/>
              <a:t>Conduct </a:t>
            </a:r>
            <a:r>
              <a:rPr lang="en-US" sz="2400" i="1" dirty="0"/>
              <a:t>experiments and analysis to quantify the impact of broadened current and pressure profiles on tokamak plasma confinement and stability.</a:t>
            </a:r>
          </a:p>
          <a:p>
            <a:r>
              <a:rPr lang="en-US" sz="2400" dirty="0" smtClean="0"/>
              <a:t>R(15-1</a:t>
            </a:r>
            <a:r>
              <a:rPr lang="en-US" sz="2400" dirty="0"/>
              <a:t>): </a:t>
            </a:r>
            <a:r>
              <a:rPr lang="en-US" sz="2400" i="1" dirty="0"/>
              <a:t>Assess H-mode energy confinement, pedestal, and scrape-off-layer characteristics with higher B</a:t>
            </a:r>
            <a:r>
              <a:rPr lang="en-US" sz="2400" i="1" baseline="-25000" dirty="0"/>
              <a:t>T</a:t>
            </a:r>
            <a:r>
              <a:rPr lang="en-US" sz="2400" i="1" dirty="0"/>
              <a:t>, </a:t>
            </a:r>
            <a:r>
              <a:rPr lang="en-US" sz="2400" i="1" dirty="0" smtClean="0"/>
              <a:t>I</a:t>
            </a:r>
            <a:r>
              <a:rPr lang="en-US" sz="2400" i="1" baseline="-25000" dirty="0" smtClean="0"/>
              <a:t>P</a:t>
            </a:r>
            <a:r>
              <a:rPr lang="en-US" sz="2400" i="1" dirty="0" smtClean="0"/>
              <a:t> </a:t>
            </a:r>
            <a:r>
              <a:rPr lang="en-US" sz="2400" i="1" dirty="0"/>
              <a:t>and NBI heating </a:t>
            </a:r>
            <a:r>
              <a:rPr lang="en-US" sz="2400" i="1" dirty="0" smtClean="0"/>
              <a:t>power</a:t>
            </a:r>
          </a:p>
          <a:p>
            <a:r>
              <a:rPr lang="en-US" sz="2400" dirty="0"/>
              <a:t>R(15-2): </a:t>
            </a:r>
            <a:r>
              <a:rPr lang="en-US" sz="2400" i="1" dirty="0"/>
              <a:t>Assess the effects of neutral beam injection parameters on the fast ion distribution function and neutral beam driven current </a:t>
            </a:r>
            <a:r>
              <a:rPr lang="en-US" sz="2400" i="1" dirty="0" smtClean="0"/>
              <a:t>profile</a:t>
            </a:r>
          </a:p>
          <a:p>
            <a:r>
              <a:rPr lang="en-US" sz="2400" dirty="0" smtClean="0"/>
              <a:t>R(15-3</a:t>
            </a:r>
            <a:r>
              <a:rPr lang="en-US" sz="2400" dirty="0"/>
              <a:t>): </a:t>
            </a:r>
            <a:r>
              <a:rPr lang="en-US" sz="2400" i="1" dirty="0"/>
              <a:t>Develop the physics and operational tools for obtaining high-performance discharges in NSTX-U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FY2015 Research Milestones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4873" y="5616714"/>
            <a:ext cx="8592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</a:rPr>
              <a:t>No XPs in FY2015 </a:t>
            </a:r>
            <a:r>
              <a:rPr lang="en-US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emphasize analysis/modelling, research prep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FY2015 Research Milestones shifted to FY2016 largely unchanged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5pPr>
            <a:lvl6pPr marL="45714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6pPr>
            <a:lvl7pPr marL="914293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7pPr>
            <a:lvl8pPr marL="137144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8pPr>
            <a:lvl9pPr marL="1828586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tabLst>
                <a:tab pos="2743200" algn="l"/>
              </a:tabLst>
            </a:pPr>
            <a:r>
              <a:rPr lang="en-US" sz="3200" b="0" i="0" kern="0" dirty="0" smtClean="0">
                <a:solidFill>
                  <a:srgbClr val="336699"/>
                </a:solidFill>
                <a:ea typeface="ＭＳ Ｐゴシック" pitchFamily="1" charset="-128"/>
              </a:rPr>
              <a:t>NSTX-U Milestone Schedule for FY2016-18</a:t>
            </a:r>
            <a:endParaRPr lang="en-US" sz="2800" b="0" i="0" kern="0" dirty="0" smtClean="0">
              <a:solidFill>
                <a:srgbClr val="336699"/>
              </a:solidFill>
            </a:endParaRPr>
          </a:p>
        </p:txBody>
      </p:sp>
      <p:sp>
        <p:nvSpPr>
          <p:cNvPr id="96" name="Line 21"/>
          <p:cNvSpPr>
            <a:spLocks noChangeShapeType="1"/>
          </p:cNvSpPr>
          <p:nvPr/>
        </p:nvSpPr>
        <p:spPr bwMode="auto">
          <a:xfrm>
            <a:off x="0" y="5925312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84473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FY2017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341698" y="1062494"/>
            <a:ext cx="2465731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FY2016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5105183" y="1384756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18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4647793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5" name="Text Box 27"/>
          <p:cNvSpPr txBox="1">
            <a:spLocks noChangeArrowheads="1"/>
          </p:cNvSpPr>
          <p:nvPr/>
        </p:nvSpPr>
        <p:spPr bwMode="auto">
          <a:xfrm>
            <a:off x="1341698" y="4968330"/>
            <a:ext cx="2465731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 physics + operational tools for high-performance: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en-US" sz="1300" i="0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EF/RWM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 Box 27"/>
          <p:cNvSpPr txBox="1">
            <a:spLocks noChangeArrowheads="1"/>
          </p:cNvSpPr>
          <p:nvPr/>
        </p:nvSpPr>
        <p:spPr bwMode="auto">
          <a:xfrm>
            <a:off x="1341698" y="1820133"/>
            <a:ext cx="2466575" cy="53511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 anchor="ctr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H-mode confinement, pedestal, SOL characteristics at higher B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I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P</a:t>
            </a:r>
            <a:r>
              <a:rPr lang="en-US" sz="1300" i="0" baseline="-250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NBI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0" name="Text Box 23"/>
          <p:cNvSpPr txBox="1">
            <a:spLocks noChangeArrowheads="1"/>
          </p:cNvSpPr>
          <p:nvPr/>
        </p:nvSpPr>
        <p:spPr bwMode="auto">
          <a:xfrm>
            <a:off x="1352936" y="6087001"/>
            <a:ext cx="2457064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disruption mitigation, initial </a:t>
            </a:r>
          </a:p>
          <a:p>
            <a:pPr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tests of real-time warning, prediction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1" name="Text Box 27"/>
          <p:cNvSpPr txBox="1">
            <a:spLocks noChangeArrowheads="1"/>
          </p:cNvSpPr>
          <p:nvPr/>
        </p:nvSpPr>
        <p:spPr bwMode="auto">
          <a:xfrm>
            <a:off x="3884473" y="5453402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Develop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high-non-inductive fraction NBI H-modes for sustainment and ramp-up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3" name="Text Box 27"/>
          <p:cNvSpPr txBox="1">
            <a:spLocks noChangeArrowheads="1"/>
          </p:cNvSpPr>
          <p:nvPr/>
        </p:nvSpPr>
        <p:spPr bwMode="auto">
          <a:xfrm>
            <a:off x="3884473" y="4710499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008080"/>
                </a:solidFill>
                <a:latin typeface="Arial Narrow" panose="020B0606020202030204" pitchFamily="34" charset="0"/>
              </a:rPr>
              <a:t>Assess fast-wave SOL losses, core  thermal and fast ion interactions at increased field and current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47627" y="1415848"/>
            <a:ext cx="866773" cy="18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4" rIns="0" bIns="45714" anchor="ctr"/>
          <a:lstStyle/>
          <a:p>
            <a:pPr marL="342860" indent="-342860" algn="ctr" eaLnBrk="0" hangingPunct="0">
              <a:lnSpc>
                <a:spcPct val="80000"/>
              </a:lnSpc>
            </a:pPr>
            <a:r>
              <a:rPr lang="en-US" sz="1400" b="1" i="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Run </a:t>
            </a:r>
            <a:r>
              <a:rPr lang="en-US" sz="1400" b="1" i="0" dirty="0">
                <a:solidFill>
                  <a:srgbClr val="0000CC"/>
                </a:solidFill>
                <a:latin typeface="Arial Narrow" panose="020B0606020202030204" pitchFamily="34" charset="0"/>
              </a:rPr>
              <a:t>Weeks:</a:t>
            </a:r>
          </a:p>
        </p:txBody>
      </p:sp>
      <p:sp>
        <p:nvSpPr>
          <p:cNvPr id="125" name="Right Arrow 124"/>
          <p:cNvSpPr/>
          <p:nvPr/>
        </p:nvSpPr>
        <p:spPr bwMode="auto">
          <a:xfrm>
            <a:off x="117476" y="5983224"/>
            <a:ext cx="1177924" cy="493776"/>
          </a:xfrm>
          <a:prstGeom prst="rightArrow">
            <a:avLst>
              <a:gd name="adj1" fmla="val 100000"/>
              <a:gd name="adj2" fmla="val 16667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27432" rIns="0" bIns="0" anchor="ctr"/>
          <a:lstStyle/>
          <a:p>
            <a:pPr algn="ctr">
              <a:lnSpc>
                <a:spcPct val="70000"/>
              </a:lnSpc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FES 3 Facility Joint Research Target (JRT)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" y="1676400"/>
            <a:ext cx="1219200" cy="4176485"/>
            <a:chOff x="1676400" y="1676400"/>
            <a:chExt cx="1219200" cy="4176485"/>
          </a:xfrm>
        </p:grpSpPr>
        <p:sp>
          <p:nvSpPr>
            <p:cNvPr id="113" name="Right Arrow 112"/>
            <p:cNvSpPr/>
            <p:nvPr/>
          </p:nvSpPr>
          <p:spPr bwMode="auto">
            <a:xfrm>
              <a:off x="1717675" y="44958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119" name="Text Box 12"/>
            <p:cNvSpPr txBox="1">
              <a:spLocks noChangeArrowheads="1"/>
            </p:cNvSpPr>
            <p:nvPr/>
          </p:nvSpPr>
          <p:spPr bwMode="auto">
            <a:xfrm>
              <a:off x="1676400" y="4876800"/>
              <a:ext cx="117792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Integrated Scenarios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4" name="Right Arrow 63"/>
            <p:cNvSpPr/>
            <p:nvPr/>
          </p:nvSpPr>
          <p:spPr bwMode="auto">
            <a:xfrm>
              <a:off x="1717675" y="3124201"/>
              <a:ext cx="1177925" cy="12954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5" name="Right Arrow 64"/>
            <p:cNvSpPr/>
            <p:nvPr/>
          </p:nvSpPr>
          <p:spPr bwMode="auto">
            <a:xfrm>
              <a:off x="1717675" y="1676400"/>
              <a:ext cx="1177925" cy="13716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1676400" y="3468481"/>
              <a:ext cx="1133475" cy="59091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Core Science</a:t>
              </a:r>
              <a:endParaRPr lang="en-US" sz="180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1676400" y="1840683"/>
              <a:ext cx="1142999" cy="103411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square" lIns="45714" tIns="45714" rIns="0" bIns="45714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i="0" dirty="0" smtClean="0">
                  <a:solidFill>
                    <a:schemeClr val="tx1"/>
                  </a:solidFill>
                  <a:latin typeface="Arial Narrow" pitchFamily="34" charset="0"/>
                </a:rPr>
                <a:t>Boundary Science 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0" i="0" dirty="0" smtClean="0">
                  <a:solidFill>
                    <a:schemeClr val="tx1"/>
                  </a:solidFill>
                  <a:latin typeface="Arial Narrow" pitchFamily="34" charset="0"/>
                </a:rPr>
                <a:t>+ Particle Control</a:t>
              </a:r>
              <a:endParaRPr lang="en-US" sz="1600" b="0" i="0" dirty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1371600" y="5979279"/>
            <a:ext cx="7277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C-Mod leads JRT</a:t>
            </a:r>
          </a:p>
        </p:txBody>
      </p:sp>
      <p:sp>
        <p:nvSpPr>
          <p:cNvPr id="54" name="Text Box 27"/>
          <p:cNvSpPr txBox="1">
            <a:spLocks noChangeArrowheads="1"/>
          </p:cNvSpPr>
          <p:nvPr/>
        </p:nvSpPr>
        <p:spPr bwMode="auto">
          <a:xfrm>
            <a:off x="1347594" y="3263137"/>
            <a:ext cx="2460679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Assess effects of NBI injection on fast-ion f(v) and NBI-CD profile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Text Box 27"/>
          <p:cNvSpPr txBox="1">
            <a:spLocks noChangeArrowheads="1"/>
          </p:cNvSpPr>
          <p:nvPr/>
        </p:nvSpPr>
        <p:spPr bwMode="auto">
          <a:xfrm>
            <a:off x="3884475" y="1814899"/>
            <a:ext cx="2516325" cy="55535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scaling, mitigation of steady-state, transient heat-fluxes w/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advanced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 at high power density 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901167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1" name="Text Box 27"/>
          <p:cNvSpPr txBox="1">
            <a:spLocks noChangeArrowheads="1"/>
          </p:cNvSpPr>
          <p:nvPr/>
        </p:nvSpPr>
        <p:spPr bwMode="auto">
          <a:xfrm>
            <a:off x="3884474" y="2537269"/>
            <a:ext cx="2516326" cy="40009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high-Z </a:t>
            </a:r>
            <a:r>
              <a:rPr lang="en-US" sz="1300" i="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PFC performance and impact 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on operating scenarios</a:t>
            </a:r>
            <a:endParaRPr lang="en-US" sz="1300" b="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901167" y="239255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62" name="Text Box 27"/>
          <p:cNvSpPr txBox="1">
            <a:spLocks noChangeArrowheads="1"/>
          </p:cNvSpPr>
          <p:nvPr/>
        </p:nvSpPr>
        <p:spPr bwMode="auto">
          <a:xfrm>
            <a:off x="6477000" y="1811302"/>
            <a:ext cx="2516325" cy="398498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impurity sources and edge and core impurity transport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77000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3" name="Text Box 27"/>
          <p:cNvSpPr txBox="1">
            <a:spLocks noChangeArrowheads="1"/>
          </p:cNvSpPr>
          <p:nvPr/>
        </p:nvSpPr>
        <p:spPr bwMode="auto">
          <a:xfrm>
            <a:off x="6477000" y="3259101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Assess role of fast-ion driven instabilities versus micro-turbulence in plasma thermal energy transport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477000" y="31242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0" name="Text Box 27"/>
          <p:cNvSpPr txBox="1">
            <a:spLocks noChangeArrowheads="1"/>
          </p:cNvSpPr>
          <p:nvPr/>
        </p:nvSpPr>
        <p:spPr bwMode="auto">
          <a:xfrm>
            <a:off x="6477000" y="4710499"/>
            <a:ext cx="2516325" cy="5508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Control of current and rotation profiles to improve global stability limits and extend high performance operation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476997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6477000" y="5455000"/>
            <a:ext cx="2516325" cy="39849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4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transient CHI current start-up potential in NSTX-U</a:t>
            </a:r>
            <a:endParaRPr lang="en-US" sz="14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76998" y="5316867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R18-3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4" name="Text Box 27"/>
          <p:cNvSpPr txBox="1">
            <a:spLocks noChangeArrowheads="1"/>
          </p:cNvSpPr>
          <p:nvPr/>
        </p:nvSpPr>
        <p:spPr bwMode="auto">
          <a:xfrm>
            <a:off x="6477000" y="2419054"/>
            <a:ext cx="2516325" cy="521339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no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Investigation of power and momentum balance for high density and impurity fraction </a:t>
            </a:r>
            <a:r>
              <a:rPr lang="en-US" sz="1300" i="0" dirty="0" err="1">
                <a:solidFill>
                  <a:srgbClr val="008080"/>
                </a:solidFill>
                <a:latin typeface="Arial Narrow" panose="020B0606020202030204" pitchFamily="34" charset="0"/>
              </a:rPr>
              <a:t>divertor</a:t>
            </a:r>
            <a:r>
              <a:rPr lang="en-US" sz="1300" i="0" dirty="0">
                <a:solidFill>
                  <a:srgbClr val="008080"/>
                </a:solidFill>
                <a:latin typeface="Arial Narrow" panose="020B0606020202030204" pitchFamily="34" charset="0"/>
              </a:rPr>
              <a:t> operation</a:t>
            </a:r>
            <a:endParaRPr lang="en-US" sz="1300" b="0" i="0" baseline="-25000" dirty="0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476999" y="2286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IR18-1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98" name="Text Box 8"/>
          <p:cNvSpPr txBox="1">
            <a:spLocks noChangeArrowheads="1"/>
          </p:cNvSpPr>
          <p:nvPr/>
        </p:nvSpPr>
        <p:spPr bwMode="auto">
          <a:xfrm>
            <a:off x="6477000" y="1062494"/>
            <a:ext cx="2516325" cy="2462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9" tIns="0" rIns="91429" bIns="0"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FY2018</a:t>
            </a:r>
            <a:endParaRPr lang="en-US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Box 11"/>
          <p:cNvSpPr txBox="1">
            <a:spLocks noChangeArrowheads="1"/>
          </p:cNvSpPr>
          <p:nvPr/>
        </p:nvSpPr>
        <p:spPr bwMode="auto">
          <a:xfrm>
            <a:off x="7697710" y="1384756"/>
            <a:ext cx="4574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4" name="Text Box 11"/>
          <p:cNvSpPr txBox="1">
            <a:spLocks noChangeArrowheads="1"/>
          </p:cNvSpPr>
          <p:nvPr/>
        </p:nvSpPr>
        <p:spPr bwMode="auto">
          <a:xfrm>
            <a:off x="7240320" y="1384756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12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92173" y="45720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IR17-1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886200" y="5320099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R17-4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341698" y="1676400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R16-1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352936" y="3124638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R16-2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344684" y="48256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R16-3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990600" y="1415848"/>
            <a:ext cx="854006" cy="170816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9144">
            <a:spAutoFit/>
          </a:bodyPr>
          <a:lstStyle/>
          <a:p>
            <a:pPr algn="ctr"/>
            <a:r>
              <a:rPr lang="en-US" sz="1050" i="0" dirty="0" smtClean="0">
                <a:solidFill>
                  <a:srgbClr val="FFFFFF"/>
                </a:solidFill>
                <a:latin typeface="+mn-lt"/>
              </a:rPr>
              <a:t>Incremental</a:t>
            </a:r>
            <a:endParaRPr lang="en-US" sz="1050" i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3887063" y="6087001"/>
            <a:ext cx="2514600" cy="359073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3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Examine effect </a:t>
            </a:r>
            <a:r>
              <a:rPr lang="en-US" sz="1300" dirty="0">
                <a:solidFill>
                  <a:srgbClr val="FF0000"/>
                </a:solidFill>
                <a:latin typeface="Arial Narrow" panose="020B0606020202030204" pitchFamily="34" charset="0"/>
              </a:rPr>
              <a:t>of configuration on operating space for dissipative </a:t>
            </a:r>
            <a:r>
              <a:rPr lang="en-US" sz="13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divertors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86198" y="5981186"/>
            <a:ext cx="68448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DIII-D leads JRT</a:t>
            </a:r>
          </a:p>
        </p:txBody>
      </p:sp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2285784" y="1380450"/>
            <a:ext cx="45741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00CC"/>
                </a:solidFill>
                <a:cs typeface="Arial" panose="020B0604020202020204" pitchFamily="34" charset="0"/>
              </a:rPr>
              <a:t>14</a:t>
            </a:r>
            <a:endParaRPr lang="en-US" sz="1400" b="1" i="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3884473" y="3252987"/>
            <a:ext cx="2516325" cy="55398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45714" rIns="0" bIns="45714">
            <a:spAutoFit/>
          </a:bodyPr>
          <a:lstStyle/>
          <a:p>
            <a:pPr>
              <a:lnSpc>
                <a:spcPts val="1200"/>
              </a:lnSpc>
            </a:pP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Assess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</a:t>
            </a:r>
            <a:r>
              <a:rPr lang="en-US" sz="1300" i="0" baseline="-25000" dirty="0">
                <a:solidFill>
                  <a:srgbClr val="FF0000"/>
                </a:solidFill>
                <a:latin typeface="Arial Narrow" panose="020B0606020202030204" pitchFamily="34" charset="0"/>
              </a:rPr>
              <a:t>E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 and local transport and turbulence at low </a:t>
            </a:r>
            <a:r>
              <a:rPr lang="en-US" sz="1300" i="0" dirty="0">
                <a:solidFill>
                  <a:srgbClr val="FF0000"/>
                </a:solidFill>
                <a:latin typeface="Symbol" panose="05050102010706020507" pitchFamily="18" charset="2"/>
              </a:rPr>
              <a:t></a:t>
            </a:r>
            <a:r>
              <a:rPr lang="en-US" sz="1300" i="0" dirty="0">
                <a:solidFill>
                  <a:srgbClr val="FF0000"/>
                </a:solidFill>
                <a:latin typeface="Arial Narrow" panose="020B0606020202030204" pitchFamily="34" charset="0"/>
              </a:rPr>
              <a:t>* with full confinement and diagnostic capabilities</a:t>
            </a:r>
            <a:endParaRPr lang="en-US" sz="1300" b="0" i="0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86200" y="3121173"/>
            <a:ext cx="2988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i="0" dirty="0" smtClean="0">
                <a:latin typeface="Arial Narrow" panose="020B0606020202030204" pitchFamily="34" charset="0"/>
              </a:rPr>
              <a:t>R17-3</a:t>
            </a:r>
            <a:endParaRPr lang="en-US" sz="900" i="0" dirty="0">
              <a:latin typeface="Arial Narrow" panose="020B0606020202030204" pitchFamily="34" charset="0"/>
            </a:endParaRPr>
          </a:p>
        </p:txBody>
      </p:sp>
      <p:sp>
        <p:nvSpPr>
          <p:cNvPr id="70" name="Text Box 23"/>
          <p:cNvSpPr txBox="1">
            <a:spLocks noChangeArrowheads="1"/>
          </p:cNvSpPr>
          <p:nvPr/>
        </p:nvSpPr>
        <p:spPr bwMode="auto">
          <a:xfrm>
            <a:off x="6478725" y="6084104"/>
            <a:ext cx="2514600" cy="179536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14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300" i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TBD</a:t>
            </a:r>
            <a:endParaRPr lang="en-US" sz="1300" i="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477860" y="5978289"/>
            <a:ext cx="780663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i="0" dirty="0" smtClean="0">
                <a:solidFill>
                  <a:schemeClr val="tx1"/>
                </a:solidFill>
              </a:rPr>
              <a:t>NSTX-U leads JRT</a:t>
            </a:r>
          </a:p>
        </p:txBody>
      </p:sp>
      <p:cxnSp>
        <p:nvCxnSpPr>
          <p:cNvPr id="79" name="Straight Connector 78"/>
          <p:cNvCxnSpPr/>
          <p:nvPr/>
        </p:nvCxnSpPr>
        <p:spPr bwMode="auto">
          <a:xfrm flipH="1">
            <a:off x="6476997" y="3810000"/>
            <a:ext cx="1728" cy="70183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H="1">
            <a:off x="8993325" y="3810000"/>
            <a:ext cx="1728" cy="70183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Left Arrow 81"/>
          <p:cNvSpPr/>
          <p:nvPr/>
        </p:nvSpPr>
        <p:spPr bwMode="auto">
          <a:xfrm rot="10800000">
            <a:off x="8762999" y="4052888"/>
            <a:ext cx="211538" cy="290512"/>
          </a:xfrm>
          <a:prstGeom prst="leftArrow">
            <a:avLst>
              <a:gd name="adj1" fmla="val 72186"/>
              <a:gd name="adj2" fmla="val 48622"/>
            </a:avLst>
          </a:prstGeom>
          <a:solidFill>
            <a:srgbClr val="003399"/>
          </a:solidFill>
          <a:ln w="6350" cap="flat" cmpd="sng" algn="ctr">
            <a:solidFill>
              <a:srgbClr val="3366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4" name="Left Arrow 83"/>
          <p:cNvSpPr/>
          <p:nvPr/>
        </p:nvSpPr>
        <p:spPr bwMode="auto">
          <a:xfrm>
            <a:off x="6489836" y="4038600"/>
            <a:ext cx="285988" cy="290512"/>
          </a:xfrm>
          <a:prstGeom prst="leftArrow">
            <a:avLst>
              <a:gd name="adj1" fmla="val 72186"/>
              <a:gd name="adj2" fmla="val 48622"/>
            </a:avLst>
          </a:prstGeom>
          <a:solidFill>
            <a:srgbClr val="003399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05600" y="3886200"/>
            <a:ext cx="2057399" cy="609398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Begin ~1 year outage for </a:t>
            </a:r>
          </a:p>
          <a:p>
            <a:pPr algn="ctr">
              <a:lnSpc>
                <a:spcPct val="80000"/>
              </a:lnSpc>
            </a:pPr>
            <a:r>
              <a:rPr lang="en-US" sz="1400" i="0" dirty="0" smtClean="0">
                <a:solidFill>
                  <a:srgbClr val="003399"/>
                </a:solidFill>
                <a:latin typeface="Arial Narrow" panose="020B0606020202030204" pitchFamily="34" charset="0"/>
              </a:rPr>
              <a:t>major facility enhancement(s) sometime during FY2018</a:t>
            </a:r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2742984" y="1380450"/>
            <a:ext cx="381216" cy="215444"/>
          </a:xfrm>
          <a:prstGeom prst="rect">
            <a:avLst/>
          </a:prstGeom>
          <a:solidFill>
            <a:srgbClr val="00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0" rIns="91429" bIns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FF"/>
                </a:solidFill>
                <a:cs typeface="Arial" panose="020B0604020202020204" pitchFamily="34" charset="0"/>
              </a:rPr>
              <a:t>16</a:t>
            </a:r>
            <a:endParaRPr lang="en-US" sz="1400" b="1" i="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4395</TotalTime>
  <Words>3308</Words>
  <Application>Microsoft Office PowerPoint</Application>
  <PresentationFormat>On-screen Show (4:3)</PresentationFormat>
  <Paragraphs>562</Paragraphs>
  <Slides>50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NSTX Upgrade</vt:lpstr>
      <vt:lpstr>NSTX-U Program - FY2015 Q4 Report*</vt:lpstr>
      <vt:lpstr>Outline</vt:lpstr>
      <vt:lpstr>Notable outcome overview</vt:lpstr>
      <vt:lpstr>Developed new NSTX-U Science Program  organizational structure with 3 Science Groups</vt:lpstr>
      <vt:lpstr>Very strong interest in NSTX-U research  Requested research time exceeds available time by 4-5×</vt:lpstr>
      <vt:lpstr>Review of first 30 high priority experimental proposals (XPs) nearly complete</vt:lpstr>
      <vt:lpstr>Latest run plan schedule for 2016 Goal is to operate 14-16 run weeks as per research forum</vt:lpstr>
      <vt:lpstr>FY2015 Research Milestones</vt:lpstr>
      <vt:lpstr>PowerPoint Presentation</vt:lpstr>
      <vt:lpstr>Outline</vt:lpstr>
      <vt:lpstr>NSTX-U Research Team Has Been Scientifically Productive Very Active in Scientific Conferences, Publications, and Collaborations</vt:lpstr>
      <vt:lpstr>Topical Science Group Research Highlights</vt:lpstr>
      <vt:lpstr>Topical Science Group Research Highlights</vt:lpstr>
      <vt:lpstr>Electromagnetic (EM) effects critical for understanding transport in the pedestal and core of NSTX/NSTX-U</vt:lpstr>
      <vt:lpstr>Non-local effects can reduce bootstrap current in NSTX edge/pedestal region at high collisionality</vt:lpstr>
      <vt:lpstr>Topical Science Group Research Highlights</vt:lpstr>
      <vt:lpstr>XGC1 simulations aiding in understanding  of SOL heat flux width trends in NSTX</vt:lpstr>
      <vt:lpstr>Initiated investigation of interactions of 3D magnetic perturbations with snowflake divertor</vt:lpstr>
      <vt:lpstr>Topical Science Group Research Highlights</vt:lpstr>
      <vt:lpstr>Reminder: Suppressed Li erosion and trapping at target observed in MAGNUM-PSI linear plasma device</vt:lpstr>
      <vt:lpstr>FY15 modelling  outboard row of high-Z tiles can access high heat-flux, maintain operational flexibility</vt:lpstr>
      <vt:lpstr>Developing pre-filled target concept  integrating Li reservoir with high-Z tile scheme</vt:lpstr>
      <vt:lpstr>Topical Science Group Research Highlights</vt:lpstr>
      <vt:lpstr>NCC physics design completed: Optimization for  NTV braking performed with IPEC coupling matrix</vt:lpstr>
      <vt:lpstr>Rotation shear and fast-ion population both reduce  “with-wall” b limit set by Ideal Wall Mode (IWM)</vt:lpstr>
      <vt:lpstr>M3D-C1 modeling of Vertical Displacement  Events (VDEs) has been extended to 3D</vt:lpstr>
      <vt:lpstr>M3D-C1 with resistive wall capability will be used to  determine optimal placement of new halo sensors </vt:lpstr>
      <vt:lpstr>Topical Science Group Research Highlights</vt:lpstr>
      <vt:lpstr>Global, non-linear GTS simulations giving insight into causes of thermal electron and ion transport</vt:lpstr>
      <vt:lpstr>CAE mode-conversion to kinetic Alfvén waves (KAW) predicted to transfer core NBI power to mid-r electrons</vt:lpstr>
      <vt:lpstr>Topical Science Group Research Highlights</vt:lpstr>
      <vt:lpstr>Beam ion confinement: predictive models for fast ion profile relaxation in presence of *AEs</vt:lpstr>
      <vt:lpstr>CGM recently validated for NSTX, will be  much more extensively tested on NSTX-U</vt:lpstr>
      <vt:lpstr>Topical Science Group Research Highlights</vt:lpstr>
      <vt:lpstr>Advanced Scenarios TSG led efforts to generate good field null, breakdown, ramp-up to 140kA first test plasma</vt:lpstr>
      <vt:lpstr>Using TRANSP to develop current (iota) profile control algorithm using 6 NBI sources</vt:lpstr>
      <vt:lpstr>Topical Science Group Research Highlights</vt:lpstr>
      <vt:lpstr>Formation of “Plasmoids” found in NIMROD simulations of Coaxial Helicity Injection (CHI) start-up</vt:lpstr>
      <vt:lpstr>Topical Science Group Research Highlights</vt:lpstr>
      <vt:lpstr>TRANSP modelling:  ECH is game-changer for non-inductive ramp-up  Heats low temperature plasma to 1-1.5keV in ~30ms</vt:lpstr>
      <vt:lpstr>EC + FWCD synergistic for lowest FW phasing kf=3m-1 Half power needed to drive 400kA compared to no EC</vt:lpstr>
      <vt:lpstr>Outline</vt:lpstr>
      <vt:lpstr>PPPL hosting 18th International ST Workshop  November 3-6 on Princeton University campus</vt:lpstr>
      <vt:lpstr>~100 registrants, 10 Overviews, 28 orals, 40 posters  ~50% international covering CTs, start-up, EP, core/edge transport, MHD, boundary, RF</vt:lpstr>
      <vt:lpstr>NSTX-U PAC-37</vt:lpstr>
      <vt:lpstr>Summary</vt:lpstr>
      <vt:lpstr>Backup</vt:lpstr>
      <vt:lpstr>Overview of FY2016-18 NSTX-U research milestones</vt:lpstr>
      <vt:lpstr>NSTX-U/Theory Partnership is focusing on issues central to achieving NSTX-U goals</vt:lpstr>
      <vt:lpstr>Developing M3D-C1 simulations of NSTX disruption induced by rapid current ramp down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364</cp:revision>
  <dcterms:created xsi:type="dcterms:W3CDTF">2015-07-16T16:59:24Z</dcterms:created>
  <dcterms:modified xsi:type="dcterms:W3CDTF">2015-10-26T11:32:35Z</dcterms:modified>
</cp:coreProperties>
</file>