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69" r:id="rId3"/>
    <p:sldId id="298" r:id="rId4"/>
    <p:sldId id="297" r:id="rId5"/>
    <p:sldId id="312" r:id="rId6"/>
    <p:sldId id="321" r:id="rId7"/>
    <p:sldId id="324" r:id="rId8"/>
    <p:sldId id="322" r:id="rId9"/>
    <p:sldId id="323" r:id="rId10"/>
    <p:sldId id="305" r:id="rId11"/>
    <p:sldId id="317" r:id="rId12"/>
    <p:sldId id="281" r:id="rId13"/>
    <p:sldId id="283" r:id="rId14"/>
    <p:sldId id="334" r:id="rId15"/>
    <p:sldId id="335" r:id="rId16"/>
    <p:sldId id="333" r:id="rId17"/>
    <p:sldId id="332" r:id="rId18"/>
    <p:sldId id="329" r:id="rId19"/>
    <p:sldId id="287" r:id="rId20"/>
    <p:sldId id="306" r:id="rId21"/>
    <p:sldId id="288" r:id="rId22"/>
    <p:sldId id="337" r:id="rId23"/>
    <p:sldId id="336" r:id="rId24"/>
    <p:sldId id="320" r:id="rId25"/>
    <p:sldId id="279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9651" autoAdjust="0"/>
  </p:normalViewPr>
  <p:slideViewPr>
    <p:cSldViewPr>
      <p:cViewPr>
        <p:scale>
          <a:sx n="90" d="100"/>
          <a:sy n="9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223" indent="-28277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1113" indent="-226223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3558" indent="-226223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6003" indent="-226223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88448" indent="-22622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0893" indent="-22622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3338" indent="-22622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5784" indent="-22622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E3E89468-0CD5-AC47-A9E0-21C358401734}" type="slidenum">
              <a:rPr lang="en-US" b="0" i="0">
                <a:solidFill>
                  <a:schemeClr val="tx1"/>
                </a:solidFill>
                <a:latin typeface="Lucida Grande" charset="0"/>
              </a:rPr>
              <a:pPr eaLnBrk="1" hangingPunct="1"/>
              <a:t>3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100BFB73-1B13-3D40-B7BB-5B86DE6713D9}" type="slidenum">
              <a:rPr lang="en-US" b="0" i="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25</a:t>
            </a:fld>
            <a:endParaRPr lang="en-US" b="0" i="0">
              <a:solidFill>
                <a:schemeClr val="tx1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FF4B2F15-C2B6-EA41-8299-431C4F18CF7F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26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6763" cy="3433763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9751"/>
            <a:ext cx="5039320" cy="411994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561" tIns="45782" rIns="91561" bIns="45782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822C4AB7-2511-7A49-B5BA-4F013434F262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12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5325"/>
            <a:ext cx="4565650" cy="3425825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4072C0D1-CAC5-8841-A841-FB1581728545}" type="slidenum">
              <a:rPr lang="en-US" b="0" i="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13</a:t>
            </a:fld>
            <a:endParaRPr lang="en-US" b="0" i="0">
              <a:solidFill>
                <a:schemeClr val="tx1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8350" cy="343535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9751"/>
            <a:ext cx="5039320" cy="411994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539" tIns="45772" rIns="91539" bIns="45772"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02653C83-2376-BF42-85EA-CAC241F4A965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14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8350" cy="3435350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9751"/>
            <a:ext cx="5039320" cy="411994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539" tIns="45772" rIns="91539" bIns="45772"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03126582-817B-004F-B384-675E4DB23C2D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15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8350" cy="343535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9751"/>
            <a:ext cx="5039320" cy="411994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539" tIns="45772" rIns="91539" bIns="45772"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CE2E3-D627-4B4B-AACF-BBF74C6C753E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74E3E1F6-9A27-2048-89CB-43918E44F6E4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21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9" tIns="45714" rIns="91429" bIns="45714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74E3E1F6-9A27-2048-89CB-43918E44F6E4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22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9" tIns="45714" rIns="91429" bIns="45714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223" indent="-282778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1113" indent="-226223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3558" indent="-226223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6003" indent="-226223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88448" indent="-22622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0893" indent="-22622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3338" indent="-22622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5784" indent="-226223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8B82C423-7128-A049-9253-674AFEFBE625}" type="slidenum">
              <a:rPr lang="en-US" sz="1100" b="0" i="0">
                <a:solidFill>
                  <a:schemeClr val="tx1"/>
                </a:solidFill>
                <a:latin typeface="Arial" charset="0"/>
              </a:rPr>
              <a:pPr eaLnBrk="1" hangingPunct="1"/>
              <a:t>23</a:t>
            </a:fld>
            <a:endParaRPr lang="en-US" sz="1100" b="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25975" cy="347027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259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8427-58B0-CD43-8950-2DF2603B4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259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4750-CAB8-CC48-97B3-E208C97FF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0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57DAFA4-BCEE-42DF-A2B0-B987E297254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701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2015 Q4 Review, Project, M Ono, October 26, 2915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ctest.pppl.gov/KalturaAPI.aspx?x=PPPL%3eCourses%3ePhysics%20Operators%20Training%20Course" TargetMode="External"/><Relationship Id="rId2" Type="http://schemas.openxmlformats.org/officeDocument/2006/relationships/hyperlink" Target="http://nstx.pppl.gov/DragNDrop/Operations/Physics_Operations_Cours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</a:rPr>
              <a:t>Masa</a:t>
            </a:r>
            <a:r>
              <a:rPr lang="en-US" dirty="0">
                <a:latin typeface="Arial" charset="0"/>
              </a:rPr>
              <a:t> Ono and Jon Menard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1143000"/>
          </a:xfrm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dirty="0">
                <a:solidFill>
                  <a:srgbClr val="1532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NSTX-U Project / Facility Status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NSTX-U FY 2015 </a:t>
            </a:r>
            <a:r>
              <a:rPr lang="en-US" dirty="0" smtClean="0">
                <a:solidFill>
                  <a:srgbClr val="FF0000"/>
                </a:solidFill>
              </a:rPr>
              <a:t>Q4 </a:t>
            </a:r>
            <a:r>
              <a:rPr lang="en-US" dirty="0">
                <a:solidFill>
                  <a:srgbClr val="FF0000"/>
                </a:solidFill>
              </a:rPr>
              <a:t>Review Meeting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October  26, </a:t>
            </a:r>
            <a:r>
              <a:rPr lang="en-US" dirty="0">
                <a:solidFill>
                  <a:srgbClr val="FF0000"/>
                </a:solidFill>
              </a:rPr>
              <a:t>2015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228600" y="984887"/>
            <a:ext cx="8915400" cy="4952996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Both Neutral Beams are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Lhe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temperatures.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Neutral Beam #2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FF"/>
                </a:solidFill>
              </a:rPr>
              <a:t>N2A Source has just started Beam conditioning at 33kV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FF"/>
                </a:solidFill>
              </a:rPr>
              <a:t>N2B Source is Beam conditioning and running well at 45kV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FF"/>
                </a:solidFill>
              </a:rPr>
              <a:t>N2C Source has completed Arc Conditioning and ready for High Voltage conditioning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Neutral Beam #1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rgbClr val="0000FF"/>
                </a:solidFill>
              </a:rPr>
              <a:t>All three NB#1 ion sources have completed arc conditioning, and are being prepared to start High Voltage conditioning.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lvl="1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800" dirty="0" smtClean="0">
              <a:solidFill>
                <a:srgbClr val="0000FF"/>
              </a:solidFill>
              <a:cs typeface="ＭＳ Ｐゴシック" charset="0"/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dirty="0" smtClean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4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sz="4400" i="0" dirty="0" smtClean="0">
                <a:solidFill>
                  <a:srgbClr val="0000FF"/>
                </a:solidFill>
              </a:rPr>
              <a:t>NBI Heating System Operations</a:t>
            </a:r>
            <a:endParaRPr lang="en-US" sz="3200" i="0" dirty="0" smtClean="0">
              <a:solidFill>
                <a:srgbClr val="0000F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9144000" cy="96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Physics Operators Course Was Completed </a:t>
            </a:r>
            <a:r>
              <a:rPr lang="en-US" dirty="0">
                <a:latin typeface="Arial" charset="0"/>
              </a:rPr>
              <a:t>Over 25 people attended each talk.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15900" y="990600"/>
            <a:ext cx="8915400" cy="4953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Arial" charset="0"/>
              </a:rPr>
              <a:t>17 total talks, including by not limited to</a:t>
            </a:r>
            <a:endParaRPr lang="en-US" sz="2000" dirty="0">
              <a:latin typeface="Arial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Camp: Chief Operating Engineer role and control room responsibilities 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Davis: IT support for physics operations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Gates: Intro. To PCS and Control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Hosea: HHFW systems on NSTX-U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Mueller: Breakdown and current ramp 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Raman: Coaxial </a:t>
            </a:r>
            <a:r>
              <a:rPr lang="en-US" sz="1400" dirty="0" err="1" smtClean="0">
                <a:solidFill>
                  <a:srgbClr val="0000FF"/>
                </a:solidFill>
                <a:latin typeface="Arial" charset="0"/>
              </a:rPr>
              <a:t>Helicity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 Injection 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Stevenson: Neutral Beams 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W. </a:t>
            </a:r>
            <a:r>
              <a:rPr lang="en-US" sz="1400" dirty="0" err="1" smtClean="0">
                <a:solidFill>
                  <a:srgbClr val="0000FF"/>
                </a:solidFill>
                <a:latin typeface="Arial" charset="0"/>
              </a:rPr>
              <a:t>Que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: NSTX-U Power systems</a:t>
            </a:r>
            <a:endParaRPr lang="en-US" sz="1400" dirty="0">
              <a:solidFill>
                <a:srgbClr val="0000FF"/>
              </a:solidFill>
              <a:latin typeface="Arial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400" dirty="0" err="1" smtClean="0">
                <a:solidFill>
                  <a:srgbClr val="0000FF"/>
                </a:solidFill>
                <a:latin typeface="Arial" charset="0"/>
              </a:rPr>
              <a:t>Battaglia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: PCS Layout, 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Gerhardt: Magnetic diagnostics, 3D fields, DCPS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err="1" smtClean="0">
                <a:solidFill>
                  <a:srgbClr val="0000FF"/>
                </a:solidFill>
                <a:latin typeface="Arial" charset="0"/>
              </a:rPr>
              <a:t>Sabbagh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: NSTX-U EFIT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E. </a:t>
            </a:r>
            <a:r>
              <a:rPr lang="en-US" sz="1400" dirty="0" err="1" smtClean="0">
                <a:solidFill>
                  <a:srgbClr val="0000FF"/>
                </a:solidFill>
                <a:latin typeface="Arial" charset="0"/>
              </a:rPr>
              <a:t>Kolemen</a:t>
            </a:r>
            <a:r>
              <a:rPr lang="en-US" sz="1400" dirty="0" smtClean="0">
                <a:solidFill>
                  <a:srgbClr val="0000FF"/>
                </a:solidFill>
                <a:latin typeface="Arial" charset="0"/>
              </a:rPr>
              <a:t>: Control theory</a:t>
            </a:r>
            <a:endParaRPr lang="en-US" sz="1400" dirty="0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Slides posted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2"/>
              </a:rPr>
              <a:t>here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or </a:t>
            </a:r>
            <a:r>
              <a:rPr lang="en-US" sz="2000" dirty="0">
                <a:solidFill>
                  <a:srgbClr val="000000"/>
                </a:solidFill>
              </a:rPr>
              <a:t> </a:t>
            </a:r>
            <a:r>
              <a:rPr lang="en-US" sz="2000" dirty="0">
                <a:solidFill>
                  <a:srgbClr val="000000"/>
                </a:solidFill>
                <a:hlinkClick r:id="rId2"/>
              </a:rPr>
              <a:t>http://nstx.pppl.gov/DragNDrop/Operations/Physics_Operations_Course/</a:t>
            </a:r>
            <a:r>
              <a:rPr lang="en-US" sz="2000" dirty="0">
                <a:solidFill>
                  <a:srgbClr val="000000"/>
                </a:solidFill>
              </a:rPr>
              <a:t>  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Videos of talks posted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3"/>
              </a:rPr>
              <a:t>here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or 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http://cctest.pppl.gov/KalturaAPI.aspx?x=PPPL%3ECourses%3EPhysics%20Operators%20Training%20Course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 smtClean="0">
                <a:latin typeface="Arial" charset="0"/>
              </a:rPr>
              <a:t>Three individuals interested in actually becoming physics operators, have read the required procedures, and are ready for on the job training.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1"/>
          <p:cNvGrpSpPr>
            <a:grpSpLocks/>
          </p:cNvGrpSpPr>
          <p:nvPr/>
        </p:nvGrpSpPr>
        <p:grpSpPr bwMode="auto">
          <a:xfrm>
            <a:off x="2565400" y="1073150"/>
            <a:ext cx="3835400" cy="4276725"/>
            <a:chOff x="1616074" y="895350"/>
            <a:chExt cx="4937126" cy="5505450"/>
          </a:xfrm>
        </p:grpSpPr>
        <p:pic>
          <p:nvPicPr>
            <p:cNvPr id="3179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57" b="8821"/>
            <a:stretch>
              <a:fillRect/>
            </a:stretch>
          </p:blipFill>
          <p:spPr bwMode="auto">
            <a:xfrm>
              <a:off x="1616074" y="1136417"/>
              <a:ext cx="4937126" cy="526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2" name="TextBox 7"/>
            <p:cNvSpPr txBox="1">
              <a:spLocks noChangeArrowheads="1"/>
            </p:cNvSpPr>
            <p:nvPr/>
          </p:nvSpPr>
          <p:spPr bwMode="auto">
            <a:xfrm>
              <a:off x="3276599" y="895350"/>
              <a:ext cx="1600200" cy="51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sz="2000" i="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LITERs</a:t>
              </a:r>
              <a:endParaRPr lang="en-US" sz="1800" i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cxnSp>
          <p:nvCxnSpPr>
            <p:cNvPr id="31793" name="Straight Connector 2"/>
            <p:cNvCxnSpPr>
              <a:cxnSpLocks noChangeShapeType="1"/>
            </p:cNvCxnSpPr>
            <p:nvPr/>
          </p:nvCxnSpPr>
          <p:spPr bwMode="auto">
            <a:xfrm>
              <a:off x="4495800" y="2514600"/>
              <a:ext cx="0" cy="3124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94" name="Straight Connector 13"/>
            <p:cNvCxnSpPr>
              <a:cxnSpLocks noChangeShapeType="1"/>
            </p:cNvCxnSpPr>
            <p:nvPr/>
          </p:nvCxnSpPr>
          <p:spPr bwMode="auto">
            <a:xfrm>
              <a:off x="3733800" y="2514600"/>
              <a:ext cx="0" cy="3124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746" name="Oval 1"/>
          <p:cNvSpPr>
            <a:spLocks noChangeArrowheads="1"/>
          </p:cNvSpPr>
          <p:nvPr/>
        </p:nvSpPr>
        <p:spPr bwMode="auto">
          <a:xfrm>
            <a:off x="3411538" y="2251075"/>
            <a:ext cx="466725" cy="466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747" name="Straight Arrow Connector 4"/>
          <p:cNvCxnSpPr>
            <a:cxnSpLocks noChangeShapeType="1"/>
          </p:cNvCxnSpPr>
          <p:nvPr/>
        </p:nvCxnSpPr>
        <p:spPr bwMode="auto">
          <a:xfrm>
            <a:off x="1892300" y="2209800"/>
            <a:ext cx="1527175" cy="2000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lnSpc>
                <a:spcPts val="314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1532FF"/>
                </a:solidFill>
              </a:rPr>
              <a:t>First Year</a:t>
            </a:r>
            <a:r>
              <a:rPr lang="en-US" sz="3600" b="1" i="0" dirty="0" smtClean="0">
                <a:solidFill>
                  <a:srgbClr val="1532FF"/>
                </a:solidFill>
              </a:rPr>
              <a:t> </a:t>
            </a:r>
            <a:r>
              <a:rPr lang="en-US" sz="3600" b="1" i="0" dirty="0">
                <a:solidFill>
                  <a:srgbClr val="1532FF"/>
                </a:solidFill>
              </a:rPr>
              <a:t>Boundary Physics Tools</a:t>
            </a:r>
          </a:p>
          <a:p>
            <a:pPr algn="ctr" eaLnBrk="0" hangingPunct="0">
              <a:lnSpc>
                <a:spcPts val="3140"/>
              </a:lnSpc>
              <a:spcBef>
                <a:spcPct val="0"/>
              </a:spcBef>
              <a:buFontTx/>
              <a:buNone/>
            </a:pPr>
            <a:r>
              <a:rPr lang="en-US" sz="2800" b="1" i="0" dirty="0" err="1">
                <a:solidFill>
                  <a:srgbClr val="FF0000"/>
                </a:solidFill>
              </a:rPr>
              <a:t>Boronization</a:t>
            </a:r>
            <a:r>
              <a:rPr lang="en-US" sz="2800" b="1" i="0" dirty="0">
                <a:solidFill>
                  <a:srgbClr val="FF0000"/>
                </a:solidFill>
              </a:rPr>
              <a:t>, Lithium Evaporators, Granule </a:t>
            </a:r>
            <a:r>
              <a:rPr lang="en-US" sz="2800" b="1" i="0" dirty="0" smtClean="0">
                <a:solidFill>
                  <a:srgbClr val="FF0000"/>
                </a:solidFill>
              </a:rPr>
              <a:t>Injector</a:t>
            </a:r>
            <a:endParaRPr lang="en-US" sz="2400" b="1" i="0" dirty="0">
              <a:solidFill>
                <a:srgbClr val="FF0000"/>
              </a:solidFill>
            </a:endParaRPr>
          </a:p>
        </p:txBody>
      </p:sp>
      <p:sp>
        <p:nvSpPr>
          <p:cNvPr id="31756" name="TextBox 9"/>
          <p:cNvSpPr txBox="1">
            <a:spLocks noChangeArrowheads="1"/>
          </p:cNvSpPr>
          <p:nvPr/>
        </p:nvSpPr>
        <p:spPr bwMode="auto">
          <a:xfrm>
            <a:off x="271463" y="896938"/>
            <a:ext cx="2965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>
                <a:solidFill>
                  <a:srgbClr val="000000"/>
                </a:solidFill>
              </a:rPr>
              <a:t>Lithium Evaporator (LITERs)</a:t>
            </a:r>
          </a:p>
        </p:txBody>
      </p:sp>
      <p:pic>
        <p:nvPicPr>
          <p:cNvPr id="3176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3150" y="2300288"/>
            <a:ext cx="1082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Text Box 48"/>
          <p:cNvSpPr txBox="1">
            <a:spLocks noChangeArrowheads="1"/>
          </p:cNvSpPr>
          <p:nvPr/>
        </p:nvSpPr>
        <p:spPr bwMode="auto">
          <a:xfrm>
            <a:off x="5740400" y="1033463"/>
            <a:ext cx="34036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75"/>
              </a:lnSpc>
              <a:buFontTx/>
              <a:buNone/>
            </a:pPr>
            <a:r>
              <a:rPr lang="en-US" sz="1600" i="0">
                <a:solidFill>
                  <a:schemeClr val="tx1"/>
                </a:solidFill>
                <a:latin typeface="Arial Narrow" charset="0"/>
              </a:rPr>
              <a:t>Granule injector (GI) for ELM pacing</a:t>
            </a:r>
            <a:endParaRPr lang="en-US" sz="1600" i="0">
              <a:solidFill>
                <a:schemeClr val="tx1"/>
              </a:solidFill>
              <a:latin typeface="Symbol" charset="0"/>
            </a:endParaRPr>
          </a:p>
        </p:txBody>
      </p:sp>
      <p:sp>
        <p:nvSpPr>
          <p:cNvPr id="31769" name="Rectangle 27"/>
          <p:cNvSpPr>
            <a:spLocks noChangeArrowheads="1"/>
          </p:cNvSpPr>
          <p:nvPr/>
        </p:nvSpPr>
        <p:spPr bwMode="auto">
          <a:xfrm>
            <a:off x="6189663" y="2362200"/>
            <a:ext cx="1066800" cy="134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1770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7417" r="21712" b="12193"/>
          <a:stretch>
            <a:fillRect/>
          </a:stretch>
        </p:blipFill>
        <p:spPr bwMode="auto">
          <a:xfrm>
            <a:off x="7716838" y="1276350"/>
            <a:ext cx="11112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9834" r="6441"/>
          <a:stretch>
            <a:fillRect/>
          </a:stretch>
        </p:blipFill>
        <p:spPr bwMode="auto">
          <a:xfrm>
            <a:off x="7702550" y="3314700"/>
            <a:ext cx="11906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2" name="TextBox 62"/>
          <p:cNvSpPr txBox="1">
            <a:spLocks noChangeArrowheads="1"/>
          </p:cNvSpPr>
          <p:nvPr/>
        </p:nvSpPr>
        <p:spPr bwMode="auto">
          <a:xfrm>
            <a:off x="7629525" y="4146550"/>
            <a:ext cx="146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>
                <a:solidFill>
                  <a:srgbClr val="000000"/>
                </a:solidFill>
              </a:rPr>
              <a:t>Rotating Impeller</a:t>
            </a:r>
          </a:p>
        </p:txBody>
      </p:sp>
      <p:sp>
        <p:nvSpPr>
          <p:cNvPr id="31773" name="TextBox 64511"/>
          <p:cNvSpPr txBox="1">
            <a:spLocks noChangeArrowheads="1"/>
          </p:cNvSpPr>
          <p:nvPr/>
        </p:nvSpPr>
        <p:spPr bwMode="auto">
          <a:xfrm>
            <a:off x="5834063" y="1295400"/>
            <a:ext cx="18891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 dirty="0">
                <a:solidFill>
                  <a:srgbClr val="000000"/>
                </a:solidFill>
              </a:rPr>
              <a:t>Successfully tested</a:t>
            </a:r>
          </a:p>
          <a:p>
            <a:pPr eaLnBrk="1" hangingPunct="1">
              <a:buFontTx/>
              <a:buNone/>
            </a:pPr>
            <a:r>
              <a:rPr lang="en-US" sz="1400" i="0" dirty="0">
                <a:solidFill>
                  <a:srgbClr val="000000"/>
                </a:solidFill>
              </a:rPr>
              <a:t> on EAST and DIII-D</a:t>
            </a:r>
          </a:p>
          <a:p>
            <a:pPr eaLnBrk="1" hangingPunct="1">
              <a:buFontTx/>
              <a:buNone/>
            </a:pPr>
            <a:r>
              <a:rPr lang="en-US" sz="1400" i="0" dirty="0">
                <a:solidFill>
                  <a:srgbClr val="000000"/>
                </a:solidFill>
              </a:rPr>
              <a:t>Granules: Li, B</a:t>
            </a:r>
            <a:r>
              <a:rPr lang="en-US" sz="1400" i="0" baseline="-25000" dirty="0">
                <a:solidFill>
                  <a:srgbClr val="000000"/>
                </a:solidFill>
              </a:rPr>
              <a:t>4</a:t>
            </a:r>
            <a:r>
              <a:rPr lang="en-US" sz="1400" i="0" dirty="0">
                <a:solidFill>
                  <a:srgbClr val="000000"/>
                </a:solidFill>
              </a:rPr>
              <a:t>C, C</a:t>
            </a:r>
          </a:p>
          <a:p>
            <a:pPr eaLnBrk="1" hangingPunct="1">
              <a:buFontTx/>
              <a:buNone/>
            </a:pPr>
            <a:r>
              <a:rPr lang="en-US" sz="1400" i="0" dirty="0">
                <a:solidFill>
                  <a:srgbClr val="000000"/>
                </a:solidFill>
              </a:rPr>
              <a:t>f ~ up to 500 Hz</a:t>
            </a:r>
          </a:p>
        </p:txBody>
      </p:sp>
      <p:sp>
        <p:nvSpPr>
          <p:cNvPr id="31774" name="Rectangle 64513"/>
          <p:cNvSpPr>
            <a:spLocks noChangeArrowheads="1"/>
          </p:cNvSpPr>
          <p:nvPr/>
        </p:nvSpPr>
        <p:spPr bwMode="auto">
          <a:xfrm>
            <a:off x="5181600" y="5738336"/>
            <a:ext cx="8366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b="1" i="0" dirty="0" err="1">
                <a:solidFill>
                  <a:srgbClr val="000000"/>
                </a:solidFill>
              </a:rPr>
              <a:t>dTMB</a:t>
            </a:r>
            <a:r>
              <a:rPr lang="en-US" sz="1400" b="1" i="0" dirty="0">
                <a:solidFill>
                  <a:srgbClr val="000000"/>
                </a:solidFill>
              </a:rPr>
              <a:t> Gas Cabinet.</a:t>
            </a:r>
          </a:p>
        </p:txBody>
      </p:sp>
      <p:pic>
        <p:nvPicPr>
          <p:cNvPr id="31775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11588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6" name="Text Box 48"/>
          <p:cNvSpPr txBox="1">
            <a:spLocks noChangeArrowheads="1"/>
          </p:cNvSpPr>
          <p:nvPr/>
        </p:nvSpPr>
        <p:spPr bwMode="auto">
          <a:xfrm>
            <a:off x="1905000" y="5334000"/>
            <a:ext cx="3048000" cy="2093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575"/>
              </a:lnSpc>
              <a:buFontTx/>
              <a:buNone/>
            </a:pPr>
            <a:r>
              <a:rPr lang="en-US" sz="1600" i="0" dirty="0" err="1">
                <a:solidFill>
                  <a:schemeClr val="tx1"/>
                </a:solidFill>
                <a:latin typeface="Arial Narrow" charset="0"/>
              </a:rPr>
              <a:t>Boronization</a:t>
            </a:r>
            <a:r>
              <a:rPr lang="en-US" sz="1600" i="0" dirty="0">
                <a:solidFill>
                  <a:schemeClr val="tx1"/>
                </a:solidFill>
                <a:latin typeface="Arial Narrow" charset="0"/>
              </a:rPr>
              <a:t> System</a:t>
            </a:r>
            <a:endParaRPr lang="en-US" sz="1600" i="0" dirty="0">
              <a:solidFill>
                <a:schemeClr val="tx1"/>
              </a:solidFill>
              <a:latin typeface="Symbol" charset="0"/>
            </a:endParaRPr>
          </a:p>
        </p:txBody>
      </p:sp>
      <p:sp>
        <p:nvSpPr>
          <p:cNvPr id="31777" name="TextBox 68"/>
          <p:cNvSpPr txBox="1">
            <a:spLocks noChangeArrowheads="1"/>
          </p:cNvSpPr>
          <p:nvPr/>
        </p:nvSpPr>
        <p:spPr bwMode="auto">
          <a:xfrm>
            <a:off x="7010400" y="2379663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>
                <a:solidFill>
                  <a:srgbClr val="000000"/>
                </a:solidFill>
              </a:rPr>
              <a:t>Granular Reservoir</a:t>
            </a:r>
          </a:p>
        </p:txBody>
      </p:sp>
      <p:cxnSp>
        <p:nvCxnSpPr>
          <p:cNvPr id="31778" name="Straight Arrow Connector 30"/>
          <p:cNvCxnSpPr>
            <a:cxnSpLocks noChangeShapeType="1"/>
            <a:stCxn id="31771" idx="1"/>
          </p:cNvCxnSpPr>
          <p:nvPr/>
        </p:nvCxnSpPr>
        <p:spPr bwMode="auto">
          <a:xfrm flipH="1">
            <a:off x="7256463" y="3778250"/>
            <a:ext cx="446087" cy="10001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9" name="Straight Arrow Connector 30"/>
          <p:cNvCxnSpPr>
            <a:cxnSpLocks noChangeShapeType="1"/>
            <a:stCxn id="31777" idx="0"/>
          </p:cNvCxnSpPr>
          <p:nvPr/>
        </p:nvCxnSpPr>
        <p:spPr bwMode="auto">
          <a:xfrm flipV="1">
            <a:off x="7505700" y="1993900"/>
            <a:ext cx="673100" cy="3857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86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>
            <a:fillRect/>
          </a:stretch>
        </p:blipFill>
        <p:spPr bwMode="auto">
          <a:xfrm rot="-6041563">
            <a:off x="346075" y="1544638"/>
            <a:ext cx="1874838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3124200"/>
            <a:ext cx="259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/>
            <a:r>
              <a:rPr lang="en-US" sz="1400" b="1" dirty="0" smtClean="0"/>
              <a:t>•  LITERs filing set </a:t>
            </a:r>
            <a:r>
              <a:rPr lang="en-US" sz="1400" b="1" dirty="0"/>
              <a:t>up in high bay south of NSTX-U Test Cell</a:t>
            </a:r>
          </a:p>
          <a:p>
            <a:pPr marL="182880" indent="-182880"/>
            <a:r>
              <a:rPr lang="en-US" sz="1400" b="1" dirty="0" smtClean="0"/>
              <a:t>•  LITER software </a:t>
            </a:r>
            <a:r>
              <a:rPr lang="en-US" sz="1400" b="1" dirty="0"/>
              <a:t>for LIFTER </a:t>
            </a:r>
            <a:r>
              <a:rPr lang="en-US" sz="1400" b="1" dirty="0" smtClean="0"/>
              <a:t>successfully </a:t>
            </a:r>
            <a:r>
              <a:rPr lang="en-US" sz="1400" b="1" dirty="0"/>
              <a:t>tested </a:t>
            </a:r>
          </a:p>
          <a:p>
            <a:pPr marL="182880" indent="-182880"/>
            <a:r>
              <a:rPr lang="en-US" sz="1400" b="1" dirty="0" smtClean="0"/>
              <a:t>•  New </a:t>
            </a:r>
            <a:r>
              <a:rPr lang="en-US" sz="1400" b="1" dirty="0"/>
              <a:t>lithium filling procedure written and reviewed</a:t>
            </a:r>
          </a:p>
          <a:p>
            <a:pPr marL="182880" indent="-182880"/>
            <a:r>
              <a:rPr lang="en-US" sz="1400" b="1" dirty="0" smtClean="0"/>
              <a:t>•  New </a:t>
            </a:r>
            <a:r>
              <a:rPr lang="en-US" sz="1400" b="1" dirty="0"/>
              <a:t>procedure for remote LITER control </a:t>
            </a:r>
            <a:r>
              <a:rPr lang="en-US" sz="1400" b="1" dirty="0" smtClean="0"/>
              <a:t>nearly </a:t>
            </a:r>
            <a:r>
              <a:rPr lang="en-US" sz="1400" b="1" dirty="0"/>
              <a:t>complete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5486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• PLC modifications for operation of </a:t>
            </a:r>
            <a:r>
              <a:rPr lang="en-US" sz="1400" b="1" dirty="0" err="1"/>
              <a:t>deuterated</a:t>
            </a:r>
            <a:r>
              <a:rPr lang="en-US" sz="1400" b="1" dirty="0"/>
              <a:t> </a:t>
            </a:r>
            <a:r>
              <a:rPr lang="en-US" sz="1400" b="1" dirty="0" err="1"/>
              <a:t>trimethyl</a:t>
            </a:r>
            <a:r>
              <a:rPr lang="en-US" sz="1400" b="1" dirty="0"/>
              <a:t> </a:t>
            </a:r>
            <a:r>
              <a:rPr lang="en-US" sz="1400" b="1" dirty="0" err="1"/>
              <a:t>borane</a:t>
            </a:r>
            <a:r>
              <a:rPr lang="en-US" sz="1400" b="1" dirty="0"/>
              <a:t> (</a:t>
            </a:r>
            <a:r>
              <a:rPr lang="en-US" sz="1400" b="1" dirty="0" err="1"/>
              <a:t>dTMB</a:t>
            </a:r>
            <a:r>
              <a:rPr lang="en-US" sz="1400" b="1" dirty="0"/>
              <a:t>) system complete – new software to be loaded and tested after NSTX-U </a:t>
            </a:r>
            <a:r>
              <a:rPr lang="en-US" sz="1400" b="1" dirty="0" err="1"/>
              <a:t>bakeout</a:t>
            </a:r>
            <a:r>
              <a:rPr lang="en-US" sz="1400" b="1" dirty="0"/>
              <a:t> ends</a:t>
            </a:r>
          </a:p>
          <a:p>
            <a:r>
              <a:rPr lang="en-US" sz="1400" b="1" dirty="0" smtClean="0"/>
              <a:t>• System commissioning in early November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4495800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/>
            <a:r>
              <a:rPr lang="en-US" sz="1400" b="1" dirty="0" smtClean="0"/>
              <a:t>• Remote control undergoing tests </a:t>
            </a:r>
          </a:p>
          <a:p>
            <a:pPr marL="182880" indent="-182880"/>
            <a:r>
              <a:rPr lang="en-US" sz="1400" b="1" dirty="0" smtClean="0"/>
              <a:t>• Stand complete</a:t>
            </a:r>
          </a:p>
          <a:p>
            <a:pPr marL="182880" indent="-182880"/>
            <a:r>
              <a:rPr lang="en-US" sz="1400" b="1" dirty="0" smtClean="0"/>
              <a:t>•  Vacuum </a:t>
            </a:r>
            <a:r>
              <a:rPr lang="en-US" sz="1400" b="1" dirty="0"/>
              <a:t>interlock requirements </a:t>
            </a:r>
            <a:r>
              <a:rPr lang="en-US" sz="1400" b="1" dirty="0" smtClean="0"/>
              <a:t>identified </a:t>
            </a:r>
            <a:r>
              <a:rPr lang="en-US" sz="1400" b="1" dirty="0"/>
              <a:t>and implementation plan specified</a:t>
            </a:r>
          </a:p>
          <a:p>
            <a:pPr marL="182880" indent="-182880"/>
            <a:r>
              <a:rPr lang="en-US" sz="1400" b="1" dirty="0"/>
              <a:t> </a:t>
            </a:r>
          </a:p>
          <a:p>
            <a:pPr marL="182880" indent="-182880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5882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3"/>
          <p:cNvSpPr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b="1" i="0" dirty="0">
                <a:solidFill>
                  <a:srgbClr val="0000FF"/>
                </a:solidFill>
                <a:latin typeface="Helvetica Neue" charset="0"/>
                <a:ea typeface="MS Mincho" charset="0"/>
                <a:cs typeface="MS Mincho" charset="0"/>
              </a:rPr>
              <a:t>HHFW </a:t>
            </a:r>
            <a:r>
              <a:rPr lang="en-US" sz="2800" b="1" i="0" dirty="0" smtClean="0">
                <a:solidFill>
                  <a:srgbClr val="0000FF"/>
                </a:solidFill>
                <a:latin typeface="Helvetica Neue" charset="0"/>
                <a:ea typeface="MS Mincho" charset="0"/>
                <a:cs typeface="MS Mincho" charset="0"/>
              </a:rPr>
              <a:t>system preparation is going well</a:t>
            </a:r>
            <a:endParaRPr lang="en-US" sz="2000" b="1" i="0" dirty="0">
              <a:solidFill>
                <a:srgbClr val="0000FF"/>
              </a:solidFill>
              <a:latin typeface="Arial" charset="0"/>
              <a:ea typeface="MS Mincho" charset="0"/>
              <a:cs typeface="MS Mincho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b="1" i="0" dirty="0" smtClean="0">
                <a:solidFill>
                  <a:srgbClr val="FF0000"/>
                </a:solidFill>
                <a:latin typeface="Arial" charset="0"/>
                <a:ea typeface="MS Mincho" charset="0"/>
                <a:cs typeface="MS Mincho" charset="0"/>
              </a:rPr>
              <a:t>All sources are ready to start antenna conditioning</a:t>
            </a:r>
            <a:endParaRPr lang="en-US" sz="3600" b="1" i="0" dirty="0">
              <a:solidFill>
                <a:srgbClr val="FF0000"/>
              </a:solidFill>
              <a:latin typeface="Helvetica Neue" charset="0"/>
              <a:ea typeface="MS Mincho" charset="0"/>
              <a:cs typeface="MS Mincho" charset="0"/>
            </a:endParaRPr>
          </a:p>
        </p:txBody>
      </p:sp>
      <p:sp>
        <p:nvSpPr>
          <p:cNvPr id="45059" name="Text Box 12"/>
          <p:cNvSpPr txBox="1">
            <a:spLocks noChangeArrowheads="1"/>
          </p:cNvSpPr>
          <p:nvPr/>
        </p:nvSpPr>
        <p:spPr bwMode="auto">
          <a:xfrm>
            <a:off x="101600" y="977900"/>
            <a:ext cx="44577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i="0">
                <a:solidFill>
                  <a:srgbClr val="000000"/>
                </a:solidFill>
                <a:ea typeface="MS PGothic" charset="0"/>
                <a:cs typeface="MS PGothic" charset="0"/>
              </a:rPr>
              <a:t>New Compliant Antenna Feeds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800" i="0">
                <a:ea typeface="MS PGothic" charset="0"/>
                <a:cs typeface="MS PGothic" charset="0"/>
              </a:rPr>
              <a:t>Allow HHFW antenna feedthroughs to tolerate 2 MA disruptions</a:t>
            </a:r>
            <a:endParaRPr lang="en-US" sz="1800" i="0">
              <a:solidFill>
                <a:srgbClr val="FF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5060" name="Rectangle 1"/>
          <p:cNvSpPr>
            <a:spLocks noChangeArrowheads="1"/>
          </p:cNvSpPr>
          <p:nvPr/>
        </p:nvSpPr>
        <p:spPr bwMode="auto">
          <a:xfrm>
            <a:off x="1155700" y="3530600"/>
            <a:ext cx="63500" cy="279400"/>
          </a:xfrm>
          <a:prstGeom prst="rect">
            <a:avLst/>
          </a:prstGeom>
          <a:solidFill>
            <a:srgbClr val="FFD297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1219200" y="2603500"/>
            <a:ext cx="46038" cy="18288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4506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9438"/>
            <a:ext cx="420846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1600" y="5324475"/>
            <a:ext cx="4495800" cy="1127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marL="182563" indent="-4572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indent="0">
              <a:buFontTx/>
              <a:buNone/>
              <a:defRPr/>
            </a:pPr>
            <a:r>
              <a:rPr lang="en-US" sz="1600" i="0" dirty="0" smtClean="0">
                <a:solidFill>
                  <a:schemeClr val="tx1"/>
                </a:solidFill>
              </a:rPr>
              <a:t>- Prototype compliant feeds tested to 46 kV in </a:t>
            </a:r>
            <a:r>
              <a:rPr lang="en-US" sz="1600" i="0" dirty="0">
                <a:solidFill>
                  <a:schemeClr val="tx1"/>
                </a:solidFill>
              </a:rPr>
              <a:t>the </a:t>
            </a:r>
            <a:r>
              <a:rPr lang="en-US" sz="1600" i="0" dirty="0" smtClean="0">
                <a:solidFill>
                  <a:schemeClr val="tx1"/>
                </a:solidFill>
              </a:rPr>
              <a:t>RF </a:t>
            </a:r>
            <a:r>
              <a:rPr lang="en-US" sz="1600" i="0" dirty="0">
                <a:solidFill>
                  <a:schemeClr val="tx1"/>
                </a:solidFill>
              </a:rPr>
              <a:t>test-</a:t>
            </a:r>
            <a:r>
              <a:rPr lang="en-US" sz="1600" i="0" dirty="0" smtClean="0">
                <a:solidFill>
                  <a:schemeClr val="tx1"/>
                </a:solidFill>
              </a:rPr>
              <a:t>stand.  Benefit of back-plate grounding for arc prevention found.</a:t>
            </a:r>
          </a:p>
          <a:p>
            <a:pPr indent="0">
              <a:buFontTx/>
              <a:buNone/>
              <a:defRPr/>
            </a:pPr>
            <a:r>
              <a:rPr lang="en-US" sz="1600" i="0" dirty="0" smtClean="0">
                <a:solidFill>
                  <a:schemeClr val="tx1"/>
                </a:solidFill>
              </a:rPr>
              <a:t>- RF diagnostics also installed.</a:t>
            </a:r>
          </a:p>
        </p:txBody>
      </p:sp>
      <p:pic>
        <p:nvPicPr>
          <p:cNvPr id="4506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16367" r="17535" b="34331"/>
          <a:stretch>
            <a:fillRect/>
          </a:stretch>
        </p:blipFill>
        <p:spPr bwMode="auto">
          <a:xfrm>
            <a:off x="4681538" y="1536700"/>
            <a:ext cx="446246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73600" y="5641975"/>
            <a:ext cx="4470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marL="182563" indent="-4572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182880">
              <a:buFontTx/>
              <a:buNone/>
              <a:defRPr/>
            </a:pPr>
            <a:r>
              <a:rPr lang="en-US" sz="1600" i="0" dirty="0" smtClean="0">
                <a:solidFill>
                  <a:schemeClr val="tx1"/>
                </a:solidFill>
              </a:rPr>
              <a:t>• All sources  are ready.  Conditioning to start when the machine is ready for operation in early November.</a:t>
            </a:r>
          </a:p>
        </p:txBody>
      </p:sp>
      <p:pic>
        <p:nvPicPr>
          <p:cNvPr id="45066" name="Picture 18" descr="Loops_DSC_005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633788"/>
            <a:ext cx="2654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78700" y="3863975"/>
            <a:ext cx="17653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marL="182563" indent="-4572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182880" indent="0">
              <a:buFontTx/>
              <a:buNone/>
              <a:defRPr/>
            </a:pPr>
            <a:r>
              <a:rPr lang="en-US" sz="1600" i="0" dirty="0" smtClean="0">
                <a:solidFill>
                  <a:schemeClr val="tx1"/>
                </a:solidFill>
              </a:rPr>
              <a:t>Transmission lines installed &amp; tuned.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99000" y="1016000"/>
            <a:ext cx="4445000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600" i="0" dirty="0">
                <a:solidFill>
                  <a:schemeClr val="tx1"/>
                </a:solidFill>
              </a:rPr>
              <a:t>Antennas were re-installed with the new feeds and back-plate grounding</a:t>
            </a:r>
          </a:p>
        </p:txBody>
      </p:sp>
      <p:sp>
        <p:nvSpPr>
          <p:cNvPr id="45069" name="TextBox 2"/>
          <p:cNvSpPr txBox="1">
            <a:spLocks noChangeArrowheads="1"/>
          </p:cNvSpPr>
          <p:nvPr/>
        </p:nvSpPr>
        <p:spPr bwMode="auto">
          <a:xfrm>
            <a:off x="1943100" y="4940300"/>
            <a:ext cx="2451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>
                <a:solidFill>
                  <a:schemeClr val="tx1"/>
                </a:solidFill>
                <a:ea typeface="MS PGothic" charset="0"/>
                <a:cs typeface="MS PGothic" charset="0"/>
              </a:rPr>
              <a:t>Additional ground installed</a:t>
            </a:r>
          </a:p>
        </p:txBody>
      </p:sp>
      <p:cxnSp>
        <p:nvCxnSpPr>
          <p:cNvPr id="45070" name="Straight Arrow Connector 4"/>
          <p:cNvCxnSpPr>
            <a:cxnSpLocks noChangeShapeType="1"/>
          </p:cNvCxnSpPr>
          <p:nvPr/>
        </p:nvCxnSpPr>
        <p:spPr bwMode="auto">
          <a:xfrm flipH="1" flipV="1">
            <a:off x="1181100" y="3632200"/>
            <a:ext cx="711200" cy="13081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705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3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lnSpc>
                <a:spcPct val="95000"/>
              </a:lnSpc>
              <a:buFontTx/>
              <a:buNone/>
            </a:pPr>
            <a:r>
              <a:rPr lang="en-US" sz="2800" b="1" i="0" dirty="0">
                <a:solidFill>
                  <a:srgbClr val="0000FF"/>
                </a:solidFill>
              </a:rPr>
              <a:t>Disruption and Plasma Control Tools for NSTX-U</a:t>
            </a:r>
            <a:r>
              <a:rPr lang="en-US" sz="3200" b="1" i="0" dirty="0">
                <a:solidFill>
                  <a:srgbClr val="0000FF"/>
                </a:solidFill>
              </a:rPr>
              <a:t/>
            </a:r>
            <a:br>
              <a:rPr lang="en-US" sz="3200" b="1" i="0" dirty="0">
                <a:solidFill>
                  <a:srgbClr val="0000FF"/>
                </a:solidFill>
              </a:rPr>
            </a:br>
            <a:r>
              <a:rPr lang="en-US" sz="2400" b="1" i="0" dirty="0">
                <a:solidFill>
                  <a:srgbClr val="FF0000"/>
                </a:solidFill>
                <a:latin typeface="Helvetica Neue" charset="0"/>
              </a:rPr>
              <a:t>Massive gas injection system for disruption mitigation study</a:t>
            </a:r>
            <a:endParaRPr lang="en-US" sz="2800" b="1" i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939" name="Content Placeholder 2"/>
          <p:cNvSpPr txBox="1">
            <a:spLocks/>
          </p:cNvSpPr>
          <p:nvPr/>
        </p:nvSpPr>
        <p:spPr bwMode="auto">
          <a:xfrm>
            <a:off x="3810000" y="990600"/>
            <a:ext cx="5334000" cy="1335087"/>
          </a:xfrm>
          <a:prstGeom prst="rect">
            <a:avLst/>
          </a:prstGeom>
          <a:solidFill>
            <a:srgbClr val="FFD2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182563" indent="-4572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0" lvl="1" indent="0"/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- Massive </a:t>
            </a:r>
            <a:r>
              <a:rPr lang="en-US" sz="1600" i="0" dirty="0">
                <a:solidFill>
                  <a:schemeClr val="tx1"/>
                </a:solidFill>
                <a:latin typeface="Arial" charset="0"/>
              </a:rPr>
              <a:t>gas injector </a:t>
            </a:r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system </a:t>
            </a:r>
            <a:r>
              <a:rPr lang="en-US" sz="1600" i="0" dirty="0">
                <a:solidFill>
                  <a:schemeClr val="tx1"/>
                </a:solidFill>
                <a:latin typeface="Arial" charset="0"/>
              </a:rPr>
              <a:t>at </a:t>
            </a:r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multi</a:t>
            </a:r>
          </a:p>
          <a:p>
            <a:pPr marL="0" lvl="1" indent="0"/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  poloidal </a:t>
            </a:r>
            <a:r>
              <a:rPr lang="en-US" sz="1600" i="0" dirty="0">
                <a:solidFill>
                  <a:schemeClr val="tx1"/>
                </a:solidFill>
                <a:latin typeface="Arial" charset="0"/>
              </a:rPr>
              <a:t>location with identical injection set-</a:t>
            </a:r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up</a:t>
            </a:r>
          </a:p>
          <a:p>
            <a:pPr marL="0" lvl="1" indent="0"/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- Compact power supply proto-type tested at UW</a:t>
            </a:r>
            <a:endParaRPr lang="en-US" sz="700" i="0" dirty="0">
              <a:solidFill>
                <a:schemeClr val="tx1"/>
              </a:solidFill>
              <a:latin typeface="Arial" charset="0"/>
            </a:endParaRPr>
          </a:p>
          <a:p>
            <a:pPr marL="0" lvl="1" indent="0"/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- A </a:t>
            </a:r>
            <a:r>
              <a:rPr lang="en-US" sz="1600" i="0" dirty="0">
                <a:solidFill>
                  <a:schemeClr val="tx1"/>
                </a:solidFill>
                <a:latin typeface="Arial" charset="0"/>
              </a:rPr>
              <a:t>new double solenoid MGI design (zero net J x </a:t>
            </a:r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B</a:t>
            </a:r>
          </a:p>
          <a:p>
            <a:pPr marL="0" lvl="1" indent="0"/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  torque</a:t>
            </a:r>
            <a:r>
              <a:rPr lang="en-US" sz="1600" i="0" dirty="0">
                <a:solidFill>
                  <a:schemeClr val="tx1"/>
                </a:solidFill>
                <a:latin typeface="Arial" charset="0"/>
              </a:rPr>
              <a:t>) based on the ORNL ITER MGI </a:t>
            </a:r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design</a:t>
            </a:r>
            <a:endParaRPr lang="en-US" sz="7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0" name="Rectangle 12"/>
          <p:cNvSpPr>
            <a:spLocks noChangeArrowheads="1"/>
          </p:cNvSpPr>
          <p:nvPr/>
        </p:nvSpPr>
        <p:spPr bwMode="auto">
          <a:xfrm>
            <a:off x="774700" y="4584700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TextBox 16"/>
          <p:cNvSpPr txBox="1">
            <a:spLocks noChangeArrowheads="1"/>
          </p:cNvSpPr>
          <p:nvPr/>
        </p:nvSpPr>
        <p:spPr bwMode="auto">
          <a:xfrm>
            <a:off x="1143000" y="914400"/>
            <a:ext cx="241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i="0" dirty="0"/>
              <a:t>NSTX-U MGI Valve</a:t>
            </a:r>
          </a:p>
        </p:txBody>
      </p:sp>
      <p:pic>
        <p:nvPicPr>
          <p:cNvPr id="39942" name="Picture 17" descr="MIG-3D-Mas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2125662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57"/>
          <p:cNvSpPr>
            <a:spLocks noChangeArrowheads="1"/>
          </p:cNvSpPr>
          <p:nvPr/>
        </p:nvSpPr>
        <p:spPr bwMode="auto">
          <a:xfrm>
            <a:off x="317500" y="4899025"/>
            <a:ext cx="8585200" cy="149733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45720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800" i="0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Status:</a:t>
            </a:r>
            <a:endParaRPr lang="en-US" sz="1800" i="0" dirty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  <a:p>
            <a:pPr marL="182563" indent="-45720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800" i="0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• Conceptual </a:t>
            </a:r>
            <a:r>
              <a:rPr lang="en-US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Design Review of MGI system was held on October 16.  Recommended changes were incorporated into the power system hardware.</a:t>
            </a:r>
            <a:endParaRPr lang="en-US" dirty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  <a:p>
            <a:pPr marL="182563" indent="-45720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800" i="0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• A Real-Time Velocity (RTV) diagnostic is ready for </a:t>
            </a:r>
            <a:r>
              <a:rPr lang="en-US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plasma test with</a:t>
            </a:r>
            <a:r>
              <a:rPr lang="en-US" sz="1800" i="0" dirty="0" smtClean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 the plasma control system for feedback control of the plasma rotation profile.</a:t>
            </a:r>
            <a:endParaRPr lang="en-US" sz="1800" i="0" dirty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3200" y="2286001"/>
            <a:ext cx="2590800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0" lvl="1" eaLnBrk="1" hangingPunct="1">
              <a:buFontTx/>
              <a:buNone/>
              <a:defRPr/>
            </a:pPr>
            <a:r>
              <a:rPr lang="en-US" sz="1600" b="0" i="0" dirty="0" smtClean="0">
                <a:solidFill>
                  <a:srgbClr val="FF0000"/>
                </a:solidFill>
                <a:latin typeface="Arial" charset="0"/>
              </a:rPr>
              <a:t>MGI also being tested on the U. Washington test stand with magnetic field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9947" name="Picture 1" descr="DM-Lo-triangularity shap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1219200"/>
            <a:ext cx="1703388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G_3574 cop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95600"/>
            <a:ext cx="2600960" cy="195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2286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Compact MGI Power Supply for NSTX-U installation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6172200" y="3124200"/>
            <a:ext cx="2946400" cy="1665287"/>
            <a:chOff x="5842000" y="3119336"/>
            <a:chExt cx="2946400" cy="1665397"/>
          </a:xfrm>
        </p:grpSpPr>
        <p:pic>
          <p:nvPicPr>
            <p:cNvPr id="20" name="Content Placeholder 4" descr="Solenoi and valv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30" b="12930"/>
            <a:stretch>
              <a:fillRect/>
            </a:stretch>
          </p:blipFill>
          <p:spPr bwMode="auto">
            <a:xfrm>
              <a:off x="5842000" y="3119336"/>
              <a:ext cx="2946400" cy="166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5981700" y="3124200"/>
              <a:ext cx="80886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i="0">
                  <a:solidFill>
                    <a:srgbClr val="FF0000"/>
                  </a:solidFill>
                </a:rPr>
                <a:t>Magnets</a:t>
              </a:r>
            </a:p>
          </p:txBody>
        </p:sp>
        <p:sp>
          <p:nvSpPr>
            <p:cNvPr id="22" name="TextBox 29"/>
            <p:cNvSpPr txBox="1">
              <a:spLocks noChangeArrowheads="1"/>
            </p:cNvSpPr>
            <p:nvPr/>
          </p:nvSpPr>
          <p:spPr bwMode="auto">
            <a:xfrm>
              <a:off x="7950200" y="3124200"/>
              <a:ext cx="80886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i="0">
                  <a:solidFill>
                    <a:srgbClr val="FF0000"/>
                  </a:solidFill>
                </a:rPr>
                <a:t>Magnets</a:t>
              </a:r>
            </a:p>
          </p:txBody>
        </p:sp>
        <p:sp>
          <p:nvSpPr>
            <p:cNvPr id="23" name="TextBox 30"/>
            <p:cNvSpPr txBox="1">
              <a:spLocks noChangeArrowheads="1"/>
            </p:cNvSpPr>
            <p:nvPr/>
          </p:nvSpPr>
          <p:spPr bwMode="auto">
            <a:xfrm>
              <a:off x="7391400" y="3835400"/>
              <a:ext cx="578404" cy="498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i="0">
                  <a:solidFill>
                    <a:srgbClr val="FF0000"/>
                  </a:solidFill>
                </a:rPr>
                <a:t>MGI</a:t>
              </a:r>
            </a:p>
            <a:p>
              <a:pPr eaLnBrk="1" hangingPunct="1">
                <a:buFontTx/>
                <a:buNone/>
              </a:pPr>
              <a:r>
                <a:rPr lang="en-US" i="0">
                  <a:solidFill>
                    <a:srgbClr val="FF0000"/>
                  </a:solidFill>
                </a:rPr>
                <a:t>Valve</a:t>
              </a:r>
            </a:p>
          </p:txBody>
        </p:sp>
      </p:grpSp>
      <p:sp>
        <p:nvSpPr>
          <p:cNvPr id="24" name="Text Box 58"/>
          <p:cNvSpPr txBox="1">
            <a:spLocks noChangeArrowheads="1"/>
          </p:cNvSpPr>
          <p:nvPr/>
        </p:nvSpPr>
        <p:spPr bwMode="auto">
          <a:xfrm flipH="1">
            <a:off x="7785100" y="4559300"/>
            <a:ext cx="1358900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chemeClr val="tx1"/>
                </a:solidFill>
              </a:rPr>
              <a:t>U. Washington</a:t>
            </a:r>
          </a:p>
        </p:txBody>
      </p:sp>
    </p:spTree>
    <p:extLst>
      <p:ext uri="{BB962C8B-B14F-4D97-AF65-F5344CB8AC3E}">
        <p14:creationId xmlns:p14="http://schemas.microsoft.com/office/powerpoint/2010/main" val="9484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3"/>
          <p:cNvSpPr>
            <a:spLocks noChangeArrowheads="1"/>
          </p:cNvSpPr>
          <p:nvPr/>
        </p:nvSpPr>
        <p:spPr bwMode="auto">
          <a:xfrm>
            <a:off x="0" y="12700"/>
            <a:ext cx="9144000" cy="88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en-US" sz="3200" b="1" i="0" dirty="0">
                <a:solidFill>
                  <a:srgbClr val="0000FF"/>
                </a:solidFill>
              </a:rPr>
              <a:t>Solenoid-free start-up in support of ST-FNSF</a:t>
            </a:r>
            <a:r>
              <a:rPr lang="ja-JP" altLang="en-US" sz="3600" b="1" i="0" dirty="0">
                <a:solidFill>
                  <a:srgbClr val="0000FF"/>
                </a:solidFill>
              </a:rPr>
              <a:t>　</a:t>
            </a:r>
            <a:endParaRPr lang="en-US" altLang="ja-JP" sz="3600" b="1" i="0" dirty="0" smtClean="0">
              <a:solidFill>
                <a:srgbClr val="0000FF"/>
              </a:solidFill>
            </a:endParaRPr>
          </a:p>
          <a:p>
            <a:pPr algn="ctr" eaLnBrk="0" hangingPunct="0"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en-US" altLang="ja-JP" sz="2400" b="1" i="0" dirty="0" smtClean="0">
                <a:solidFill>
                  <a:srgbClr val="FF0000"/>
                </a:solidFill>
                <a:latin typeface="Helvetica Neue" charset="0"/>
              </a:rPr>
              <a:t>NSTX</a:t>
            </a:r>
            <a:r>
              <a:rPr lang="en-US" altLang="ja-JP" sz="2400" b="1" i="0" dirty="0">
                <a:solidFill>
                  <a:srgbClr val="FF0000"/>
                </a:solidFill>
                <a:latin typeface="Helvetica Neue" charset="0"/>
              </a:rPr>
              <a:t>-U CHI configuration permits ~ 400 kA level start-up</a:t>
            </a:r>
            <a:endParaRPr lang="en-US" sz="2400" b="1" i="0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41986" name="Rectangle 35"/>
          <p:cNvSpPr>
            <a:spLocks noChangeArrowheads="1"/>
          </p:cNvSpPr>
          <p:nvPr/>
        </p:nvSpPr>
        <p:spPr bwMode="auto">
          <a:xfrm>
            <a:off x="152400" y="4648200"/>
            <a:ext cx="4343400" cy="175432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45720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1400" b="1" i="0" dirty="0" smtClean="0">
                <a:solidFill>
                  <a:srgbClr val="000000"/>
                </a:solidFill>
                <a:latin typeface="Helvetica"/>
                <a:cs typeface="Helvetica"/>
              </a:rPr>
              <a:t>•  CHI </a:t>
            </a:r>
            <a:r>
              <a:rPr lang="en-US" sz="1400" b="1" i="0" dirty="0">
                <a:solidFill>
                  <a:srgbClr val="000000"/>
                </a:solidFill>
                <a:latin typeface="Helvetica"/>
                <a:cs typeface="Helvetica"/>
              </a:rPr>
              <a:t>will start with the present 2 kV capability then enhanced to </a:t>
            </a:r>
            <a:r>
              <a:rPr lang="en-US" sz="1400" b="1" i="0" dirty="0" smtClean="0">
                <a:solidFill>
                  <a:srgbClr val="000000"/>
                </a:solidFill>
                <a:latin typeface="Helvetica"/>
                <a:cs typeface="Helvetica"/>
              </a:rPr>
              <a:t>higher </a:t>
            </a:r>
            <a:r>
              <a:rPr lang="en-US" sz="1400" b="1" i="0" dirty="0">
                <a:solidFill>
                  <a:srgbClr val="000000"/>
                </a:solidFill>
                <a:latin typeface="Helvetica"/>
                <a:cs typeface="Helvetica"/>
              </a:rPr>
              <a:t>voltage as </a:t>
            </a:r>
            <a:r>
              <a:rPr lang="en-US" sz="1400" b="1" i="0" dirty="0" smtClean="0">
                <a:solidFill>
                  <a:srgbClr val="000000"/>
                </a:solidFill>
                <a:latin typeface="Helvetica"/>
                <a:cs typeface="Helvetica"/>
              </a:rPr>
              <a:t>needed.</a:t>
            </a:r>
          </a:p>
          <a:p>
            <a:pPr marL="182563" indent="-45720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•  </a:t>
            </a:r>
            <a:r>
              <a:rPr lang="en-US" sz="1400" b="1" dirty="0" smtClean="0">
                <a:latin typeface="Helvetica"/>
                <a:cs typeface="Helvetica"/>
              </a:rPr>
              <a:t>Control </a:t>
            </a:r>
            <a:r>
              <a:rPr lang="en-US" sz="1400" b="1" dirty="0">
                <a:latin typeface="Helvetica"/>
                <a:cs typeface="Helvetica"/>
              </a:rPr>
              <a:t>system updates for the CHI cap bank have been completed, and the system is ready for remote </a:t>
            </a:r>
            <a:r>
              <a:rPr lang="en-US" sz="1400" b="1" dirty="0" smtClean="0">
                <a:latin typeface="Helvetica"/>
                <a:cs typeface="Helvetica"/>
              </a:rPr>
              <a:t>testing. </a:t>
            </a:r>
          </a:p>
          <a:p>
            <a:pPr marL="182563" indent="-45720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1400" b="1" dirty="0" smtClean="0">
                <a:latin typeface="Helvetica"/>
                <a:cs typeface="Helvetica"/>
              </a:rPr>
              <a:t>•  The </a:t>
            </a:r>
            <a:r>
              <a:rPr lang="en-US" sz="1400" b="1" dirty="0">
                <a:latin typeface="Helvetica"/>
                <a:cs typeface="Helvetica"/>
              </a:rPr>
              <a:t>CHI control room procedure has been updated. </a:t>
            </a:r>
            <a:endParaRPr lang="en-US" sz="1400" b="1" i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41987" name="Picture 5" descr="STW-Fig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066800"/>
            <a:ext cx="23145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177800" y="1422400"/>
            <a:ext cx="20447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4572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>
                <a:latin typeface="Arial" charset="0"/>
              </a:rPr>
              <a:t>• Inj. Flux in NSTX-U is about 2.5 times higher than in NSTX</a:t>
            </a:r>
          </a:p>
          <a:p>
            <a:pPr eaLnBrk="1" hangingPunct="1">
              <a:buFontTx/>
              <a:buNone/>
            </a:pPr>
            <a:r>
              <a:rPr lang="en-US" sz="1600" i="0">
                <a:latin typeface="Arial" charset="0"/>
              </a:rPr>
              <a:t>• NSTX-U coil insulation greatly enhanced for higher voltage ~ 3 kV operation</a:t>
            </a:r>
          </a:p>
        </p:txBody>
      </p:sp>
      <p:sp>
        <p:nvSpPr>
          <p:cNvPr id="22" name="Text Box 24"/>
          <p:cNvSpPr txBox="1">
            <a:spLocks/>
          </p:cNvSpPr>
          <p:nvPr/>
        </p:nvSpPr>
        <p:spPr bwMode="auto">
          <a:xfrm>
            <a:off x="16933" y="1066800"/>
            <a:ext cx="3708400" cy="3571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i="0" dirty="0">
                <a:solidFill>
                  <a:srgbClr val="FF0000"/>
                </a:solidFill>
                <a:latin typeface="+mj-lt"/>
                <a:ea typeface="+mn-ea"/>
                <a:cs typeface="Lucida Sans Unicode" pitchFamily="34" charset="0"/>
              </a:rPr>
              <a:t>CHI Start-</a:t>
            </a:r>
            <a:r>
              <a:rPr lang="en-US" sz="1800" b="1" i="0" dirty="0" smtClean="0">
                <a:solidFill>
                  <a:srgbClr val="FF0000"/>
                </a:solidFill>
                <a:latin typeface="+mj-lt"/>
                <a:ea typeface="+mn-ea"/>
                <a:cs typeface="Lucida Sans Unicode" pitchFamily="34" charset="0"/>
              </a:rPr>
              <a:t>Up in NSTX-U</a:t>
            </a:r>
            <a:endParaRPr lang="en-US" sz="1800" b="1" i="0" dirty="0">
              <a:solidFill>
                <a:srgbClr val="FF0000"/>
              </a:solidFill>
              <a:latin typeface="+mj-lt"/>
              <a:ea typeface="+mn-ea"/>
              <a:cs typeface="Lucida Sans Unicode" pitchFamily="34" charset="0"/>
            </a:endParaRPr>
          </a:p>
        </p:txBody>
      </p:sp>
      <p:sp>
        <p:nvSpPr>
          <p:cNvPr id="41994" name="Text Box 58"/>
          <p:cNvSpPr txBox="1">
            <a:spLocks noChangeArrowheads="1"/>
          </p:cNvSpPr>
          <p:nvPr/>
        </p:nvSpPr>
        <p:spPr bwMode="auto">
          <a:xfrm flipH="1">
            <a:off x="622300" y="3746500"/>
            <a:ext cx="1549400" cy="307975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b="0" i="0">
                <a:solidFill>
                  <a:schemeClr val="tx1"/>
                </a:solidFill>
              </a:rPr>
              <a:t>U. Washington</a:t>
            </a:r>
          </a:p>
        </p:txBody>
      </p:sp>
      <p:sp>
        <p:nvSpPr>
          <p:cNvPr id="419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27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5DDEFBC-32C0-2541-BEB8-6F3AF98CD5EE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15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447800"/>
            <a:ext cx="3567430" cy="3190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3124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ST-FNSF CHI configuration </a:t>
            </a:r>
          </a:p>
          <a:p>
            <a:r>
              <a:rPr lang="en-US" dirty="0" smtClean="0"/>
              <a:t>R. Raman, et al., FST (2015)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4724400"/>
            <a:ext cx="4342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An ST-FNSF like CHI configuration will undergo plasma tests on QUEST after FY 2016 NSTX-U operation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CHI electrodes installed in QUEST, CHI power supply and gas injection system fabricated at U-Washington 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4648200" y="1066800"/>
            <a:ext cx="4343400" cy="5334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79818" y="1066800"/>
            <a:ext cx="236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QUEST CHI Experiment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29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12079" b="18588"/>
          <a:stretch/>
        </p:blipFill>
        <p:spPr>
          <a:xfrm>
            <a:off x="4831082" y="1209606"/>
            <a:ext cx="4312918" cy="27527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49866"/>
            <a:ext cx="4495799" cy="56557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/>
              <a:t>Successful CDR held in June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75% of Chits resolved PDR planned</a:t>
            </a:r>
            <a:br>
              <a:rPr lang="en-US" sz="1600" b="1" dirty="0" smtClean="0"/>
            </a:br>
            <a:r>
              <a:rPr lang="en-US" sz="1600" b="1" dirty="0" smtClean="0"/>
              <a:t>for early Nov.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Raw material procurement underway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design iteration analysis nearly complete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Installation flexibility introduced to accommodate “as built” vessel tolerances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/>
              <a:t>Edge and access-way chamfers introduced to reduce heat-flux peaking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/>
              <a:t>Thermal analysis of new leading edge geometry indicates ~30% reduction in peak temperature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b="1" dirty="0" smtClean="0">
                <a:latin typeface="Times New Roman"/>
                <a:cs typeface="Times New Roman"/>
              </a:rPr>
              <a:t>1000 °C</a:t>
            </a:r>
            <a:r>
              <a:rPr lang="en-US" sz="1600" b="1" dirty="0" smtClean="0"/>
              <a:t> lower peak surface temperature vs. graphite reference design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7992"/>
            <a:ext cx="9144000" cy="88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lnSpc>
                <a:spcPts val="3140"/>
              </a:lnSpc>
              <a:spcBef>
                <a:spcPct val="0"/>
              </a:spcBef>
              <a:buFontTx/>
              <a:buNone/>
            </a:pPr>
            <a:r>
              <a:rPr lang="en-US" sz="3200" b="1" i="0" dirty="0" smtClean="0"/>
              <a:t>High</a:t>
            </a:r>
            <a:r>
              <a:rPr lang="en-US" sz="3200" b="1" i="0" dirty="0"/>
              <a:t>-Z Tile </a:t>
            </a:r>
            <a:r>
              <a:rPr lang="en-US" sz="3200" b="1" i="0" dirty="0" smtClean="0"/>
              <a:t>Design Progressing</a:t>
            </a:r>
            <a:endParaRPr lang="en-US" sz="2800" b="1" i="0" dirty="0" smtClean="0"/>
          </a:p>
          <a:p>
            <a:pPr algn="ctr" eaLnBrk="0" hangingPunct="0">
              <a:lnSpc>
                <a:spcPts val="3140"/>
              </a:lnSpc>
              <a:spcBef>
                <a:spcPct val="0"/>
              </a:spcBef>
              <a:buFontTx/>
              <a:buNone/>
            </a:pPr>
            <a:r>
              <a:rPr lang="en-US" sz="2800" b="1" i="0" dirty="0" smtClean="0">
                <a:solidFill>
                  <a:srgbClr val="FF0000"/>
                </a:solidFill>
              </a:rPr>
              <a:t>(plan to be ready by the 2016 outage ~ June 2016)</a:t>
            </a:r>
            <a:endParaRPr lang="en-US" sz="2800" b="1" i="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9294" r="27152" b="15138"/>
          <a:stretch/>
        </p:blipFill>
        <p:spPr>
          <a:xfrm>
            <a:off x="4185921" y="1076960"/>
            <a:ext cx="2595879" cy="2123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505200"/>
            <a:ext cx="44196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Seamless integration with existing mounting scheme minimizes installation time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6629400" y="2514600"/>
            <a:ext cx="990600" cy="9906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286" r="19375" b="13065"/>
          <a:stretch/>
        </p:blipFill>
        <p:spPr>
          <a:xfrm>
            <a:off x="4546049" y="4384039"/>
            <a:ext cx="2235751" cy="21285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4" t="13208" r="16514" b="12169"/>
          <a:stretch/>
        </p:blipFill>
        <p:spPr>
          <a:xfrm>
            <a:off x="6612676" y="4384040"/>
            <a:ext cx="2471673" cy="2128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4267200"/>
            <a:ext cx="19812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Surface heat flux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7912" y="4267200"/>
            <a:ext cx="198120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Temperature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lnSpc>
                <a:spcPts val="2875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b="1" i="0" dirty="0" err="1" smtClean="0">
                <a:solidFill>
                  <a:srgbClr val="0000FF"/>
                </a:solidFill>
                <a:latin typeface="Arial" charset="0"/>
              </a:rPr>
              <a:t>Divertor</a:t>
            </a:r>
            <a:r>
              <a:rPr lang="en-US" sz="2400" b="1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0" dirty="0" err="1" smtClean="0">
                <a:solidFill>
                  <a:srgbClr val="0000FF"/>
                </a:solidFill>
                <a:latin typeface="Arial" charset="0"/>
              </a:rPr>
              <a:t>Cryo</a:t>
            </a:r>
            <a:r>
              <a:rPr lang="en-US" sz="2400" b="1" i="0" dirty="0">
                <a:solidFill>
                  <a:srgbClr val="0000FF"/>
                </a:solidFill>
                <a:latin typeface="Arial" charset="0"/>
              </a:rPr>
              <a:t>-pump Physics Design </a:t>
            </a:r>
            <a:r>
              <a:rPr lang="en-US" sz="2400" b="1" i="0" dirty="0" smtClean="0">
                <a:solidFill>
                  <a:srgbClr val="0000FF"/>
                </a:solidFill>
                <a:latin typeface="Arial" charset="0"/>
              </a:rPr>
              <a:t>Activities Started</a:t>
            </a:r>
          </a:p>
          <a:p>
            <a:pPr algn="ctr" eaLnBrk="0" hangingPunct="0">
              <a:lnSpc>
                <a:spcPts val="2875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400" b="1" i="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2400" b="1" i="0" dirty="0" smtClean="0">
                <a:solidFill>
                  <a:srgbClr val="FF0000"/>
                </a:solidFill>
                <a:latin typeface="Arial" charset="0"/>
              </a:rPr>
              <a:t>evelop engineering design and cost/schedule this year</a:t>
            </a:r>
            <a:endParaRPr lang="en-US" sz="2400" b="1" i="0" dirty="0">
              <a:solidFill>
                <a:srgbClr val="FF0000"/>
              </a:solidFill>
              <a:latin typeface="Helvetica Neue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t="55941" r="10583" b="4486"/>
          <a:stretch/>
        </p:blipFill>
        <p:spPr bwMode="auto">
          <a:xfrm>
            <a:off x="6019800" y="1066799"/>
            <a:ext cx="3146030" cy="289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8787"/>
          <a:stretch/>
        </p:blipFill>
        <p:spPr bwMode="auto">
          <a:xfrm>
            <a:off x="7696200" y="1066800"/>
            <a:ext cx="14478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84106" y="1002268"/>
            <a:ext cx="104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Cryo</a:t>
            </a:r>
            <a:r>
              <a:rPr lang="en-US" dirty="0" smtClean="0">
                <a:solidFill>
                  <a:schemeClr val="bg1"/>
                </a:solidFill>
              </a:rPr>
              <a:t>-ring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620000" y="2209800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3114194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019800" y="61722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chemeClr val="bg1"/>
                </a:solidFill>
              </a:rPr>
              <a:t>Transfer line layout</a:t>
            </a:r>
            <a:endParaRPr lang="en-US" i="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638800" cy="5274734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 smtClean="0"/>
              <a:t>Scoping work for the modified divertor &amp; tiles has started</a:t>
            </a:r>
          </a:p>
          <a:p>
            <a:pPr lvl="1">
              <a:spcAft>
                <a:spcPts val="300"/>
              </a:spcAft>
            </a:pPr>
            <a:r>
              <a:rPr lang="en-US" sz="1400" b="1" dirty="0" smtClean="0"/>
              <a:t>Engineer assigned to this task.</a:t>
            </a:r>
          </a:p>
          <a:p>
            <a:pPr lvl="1">
              <a:spcAft>
                <a:spcPts val="300"/>
              </a:spcAft>
            </a:pPr>
            <a:r>
              <a:rPr lang="en-US" sz="1400" b="1" dirty="0" smtClean="0"/>
              <a:t>Requirements are being formulated</a:t>
            </a:r>
          </a:p>
          <a:p>
            <a:pPr>
              <a:spcAft>
                <a:spcPts val="300"/>
              </a:spcAft>
            </a:pPr>
            <a:r>
              <a:rPr lang="en-US" sz="2000" b="1" dirty="0" smtClean="0"/>
              <a:t>Cost &amp; Schedule continues to be developed</a:t>
            </a:r>
          </a:p>
          <a:p>
            <a:pPr lvl="1">
              <a:spcAft>
                <a:spcPts val="300"/>
              </a:spcAft>
            </a:pPr>
            <a:r>
              <a:rPr lang="en-US" sz="1600" b="1" dirty="0" smtClean="0"/>
              <a:t>Working on scoping estimate to get through CDR</a:t>
            </a:r>
          </a:p>
          <a:p>
            <a:pPr lvl="1">
              <a:spcAft>
                <a:spcPts val="300"/>
              </a:spcAft>
            </a:pPr>
            <a:r>
              <a:rPr lang="en-US" sz="1600" b="1" dirty="0" smtClean="0"/>
              <a:t>Will generate WAF when definition of job elements matures. </a:t>
            </a:r>
          </a:p>
          <a:p>
            <a:pPr>
              <a:spcAft>
                <a:spcPts val="300"/>
              </a:spcAft>
            </a:pPr>
            <a:r>
              <a:rPr lang="en-US" sz="2000" b="1" dirty="0" smtClean="0"/>
              <a:t>PPPL &amp; MIT are working on a agreement to fund MIT/PSFC staff to work on the in-vessel LHe pump design.</a:t>
            </a:r>
            <a:endParaRPr lang="en-US" sz="1600" b="1" dirty="0" smtClean="0"/>
          </a:p>
          <a:p>
            <a:pPr>
              <a:spcAft>
                <a:spcPts val="300"/>
              </a:spcAft>
            </a:pPr>
            <a:r>
              <a:rPr lang="en-US" sz="2000" b="1" dirty="0" smtClean="0"/>
              <a:t>Working on system integration. </a:t>
            </a:r>
          </a:p>
          <a:p>
            <a:pPr lvl="1">
              <a:spcAft>
                <a:spcPts val="300"/>
              </a:spcAft>
            </a:pPr>
            <a:r>
              <a:rPr lang="en-US" sz="1600" b="1" dirty="0" smtClean="0"/>
              <a:t>a working group that will look at the impact of the new pump/divertor on the lower diagnostics will start meeting in October</a:t>
            </a:r>
          </a:p>
          <a:p>
            <a:pPr>
              <a:spcAft>
                <a:spcPts val="300"/>
              </a:spcAft>
            </a:pPr>
            <a:r>
              <a:rPr lang="en-US" sz="2000" b="1" dirty="0" smtClean="0"/>
              <a:t>CDR  - Q1 CY’16</a:t>
            </a:r>
          </a:p>
          <a:p>
            <a:pPr lvl="1">
              <a:spcAft>
                <a:spcPts val="300"/>
              </a:spcAft>
            </a:pPr>
            <a:endParaRPr lang="en-US" sz="1600" b="1" dirty="0" smtClean="0"/>
          </a:p>
          <a:p>
            <a:pPr lvl="1">
              <a:spcAft>
                <a:spcPts val="300"/>
              </a:spcAft>
            </a:pPr>
            <a:endParaRPr lang="en-US" sz="1600" b="1" dirty="0" smtClean="0"/>
          </a:p>
          <a:p>
            <a:pPr>
              <a:spcAft>
                <a:spcPts val="300"/>
              </a:spcAft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007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73666"/>
            <a:ext cx="5164667" cy="533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NCC = </a:t>
            </a:r>
            <a:r>
              <a:rPr lang="en-US" sz="2000" u="sng" dirty="0"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on-axisymmetric </a:t>
            </a:r>
            <a:r>
              <a:rPr lang="en-US" sz="2000" u="sng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ontrol </a:t>
            </a:r>
            <a:r>
              <a:rPr lang="en-US" sz="2000" u="sng" dirty="0" smtClean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oil</a:t>
            </a:r>
          </a:p>
        </p:txBody>
      </p:sp>
      <p:sp>
        <p:nvSpPr>
          <p:cNvPr id="62468" name="Rectangle 43"/>
          <p:cNvSpPr>
            <a:spLocks noChangeArrowheads="1"/>
          </p:cNvSpPr>
          <p:nvPr/>
        </p:nvSpPr>
        <p:spPr bwMode="auto">
          <a:xfrm>
            <a:off x="-8466" y="-8466"/>
            <a:ext cx="9144000" cy="99906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lnSpc>
                <a:spcPts val="3240"/>
              </a:lnSpc>
              <a:spcBef>
                <a:spcPts val="0"/>
              </a:spcBef>
              <a:buFontTx/>
              <a:buNone/>
            </a:pPr>
            <a:r>
              <a:rPr lang="en-US" sz="2800" b="1" i="0" dirty="0">
                <a:solidFill>
                  <a:srgbClr val="0000FF"/>
                </a:solidFill>
              </a:rPr>
              <a:t>NCC Coils </a:t>
            </a:r>
            <a:r>
              <a:rPr lang="en-US" sz="2800" b="1" i="0" dirty="0" smtClean="0">
                <a:solidFill>
                  <a:srgbClr val="0000FF"/>
                </a:solidFill>
              </a:rPr>
              <a:t>Design Activity Made Significant Progress</a:t>
            </a:r>
            <a:endParaRPr lang="en-US" sz="2400" b="1" i="0" dirty="0" smtClean="0">
              <a:solidFill>
                <a:srgbClr val="0000FF"/>
              </a:solidFill>
            </a:endParaRPr>
          </a:p>
          <a:p>
            <a:pPr algn="ctr" eaLnBrk="0" hangingPunct="0">
              <a:lnSpc>
                <a:spcPts val="3240"/>
              </a:lnSpc>
              <a:spcBef>
                <a:spcPts val="0"/>
              </a:spcBef>
              <a:buNone/>
            </a:pPr>
            <a:r>
              <a:rPr lang="en-US" sz="2400" b="1" i="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2400" b="1" i="0" dirty="0" smtClean="0">
                <a:solidFill>
                  <a:srgbClr val="FF0000"/>
                </a:solidFill>
                <a:latin typeface="Arial" charset="0"/>
              </a:rPr>
              <a:t>evelop </a:t>
            </a:r>
            <a:r>
              <a:rPr lang="en-US" sz="2400" b="1" i="0" dirty="0">
                <a:solidFill>
                  <a:srgbClr val="FF0000"/>
                </a:solidFill>
                <a:latin typeface="Arial" charset="0"/>
              </a:rPr>
              <a:t>engineering design and cost/schedule </a:t>
            </a:r>
            <a:endParaRPr lang="en-US" sz="2400" b="1" i="0" dirty="0">
              <a:solidFill>
                <a:srgbClr val="090C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429000"/>
            <a:ext cx="54779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1200"/>
              </a:spcAft>
            </a:pPr>
            <a:r>
              <a:rPr lang="en-US" b="1" i="0" dirty="0" smtClean="0">
                <a:solidFill>
                  <a:srgbClr val="000000"/>
                </a:solidFill>
              </a:rPr>
              <a:t>Selected round </a:t>
            </a:r>
            <a:r>
              <a:rPr lang="en-US" b="1" i="0" dirty="0">
                <a:solidFill>
                  <a:srgbClr val="000000"/>
                </a:solidFill>
              </a:rPr>
              <a:t>cross-</a:t>
            </a:r>
            <a:r>
              <a:rPr lang="en-US" b="1" i="0" dirty="0" smtClean="0">
                <a:solidFill>
                  <a:srgbClr val="000000"/>
                </a:solidFill>
              </a:rPr>
              <a:t>section conductor.  Order of test sample is placed: Dia</a:t>
            </a:r>
            <a:r>
              <a:rPr lang="en-US" b="1" i="0" dirty="0">
                <a:solidFill>
                  <a:srgbClr val="000000"/>
                </a:solidFill>
              </a:rPr>
              <a:t>. 0.965, Conductor Dia. 0.58, Length 20 </a:t>
            </a:r>
            <a:r>
              <a:rPr lang="en-US" b="1" i="0" dirty="0" err="1">
                <a:solidFill>
                  <a:srgbClr val="000000"/>
                </a:solidFill>
              </a:rPr>
              <a:t>feet</a:t>
            </a:r>
            <a:r>
              <a:rPr lang="en-US" b="1" i="0" dirty="0" err="1" smtClean="0">
                <a:solidFill>
                  <a:srgbClr val="000000"/>
                </a:solidFill>
              </a:rPr>
              <a:t>s</a:t>
            </a:r>
            <a:r>
              <a:rPr lang="en-US" b="1" i="0" dirty="0" smtClean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000000"/>
                </a:solidFill>
              </a:rPr>
              <a:t>are </a:t>
            </a:r>
            <a:r>
              <a:rPr lang="en-US" b="1" i="0" dirty="0" smtClean="0">
                <a:solidFill>
                  <a:srgbClr val="000000"/>
                </a:solidFill>
              </a:rPr>
              <a:t>considered. </a:t>
            </a:r>
            <a:r>
              <a:rPr lang="en-US" b="1" i="0" dirty="0">
                <a:solidFill>
                  <a:srgbClr val="000000"/>
                </a:solidFill>
              </a:rPr>
              <a:t>The selection criteria include thermal capability, manufacturability, impact on interfacing objects, fabrication lead time and </a:t>
            </a:r>
            <a:r>
              <a:rPr lang="en-US" b="1" i="0" dirty="0" smtClean="0">
                <a:solidFill>
                  <a:srgbClr val="000000"/>
                </a:solidFill>
              </a:rPr>
              <a:t>cost. </a:t>
            </a:r>
            <a:endParaRPr lang="en-US" b="1" i="0" dirty="0">
              <a:solidFill>
                <a:srgbClr val="000000"/>
              </a:solidFill>
            </a:endParaRPr>
          </a:p>
          <a:p>
            <a:pPr marL="182880" indent="-182880">
              <a:spcAft>
                <a:spcPts val="1200"/>
              </a:spcAft>
            </a:pPr>
            <a:r>
              <a:rPr lang="en-US" b="1" i="0" dirty="0" smtClean="0">
                <a:solidFill>
                  <a:srgbClr val="000000"/>
                </a:solidFill>
              </a:rPr>
              <a:t>Helium cooling system or no direct cooling options will be quantified</a:t>
            </a:r>
            <a:r>
              <a:rPr lang="en-US" b="1" i="0" dirty="0">
                <a:solidFill>
                  <a:srgbClr val="000000"/>
                </a:solidFill>
              </a:rPr>
              <a:t>. </a:t>
            </a:r>
            <a:endParaRPr lang="en-US" b="1" i="0" dirty="0" smtClean="0">
              <a:solidFill>
                <a:srgbClr val="000000"/>
              </a:solidFill>
            </a:endParaRPr>
          </a:p>
          <a:p>
            <a:pPr marL="182880" indent="-182880">
              <a:spcAft>
                <a:spcPts val="1200"/>
              </a:spcAft>
            </a:pPr>
            <a:r>
              <a:rPr lang="en-US" b="1" i="0" dirty="0" smtClean="0">
                <a:solidFill>
                  <a:srgbClr val="000000"/>
                </a:solidFill>
              </a:rPr>
              <a:t>A </a:t>
            </a:r>
            <a:r>
              <a:rPr lang="en-US" b="1" i="0" dirty="0">
                <a:solidFill>
                  <a:srgbClr val="000000"/>
                </a:solidFill>
              </a:rPr>
              <a:t>WAF estimate </a:t>
            </a:r>
            <a:r>
              <a:rPr lang="en-US" b="1" i="0" dirty="0" smtClean="0">
                <a:solidFill>
                  <a:srgbClr val="000000"/>
                </a:solidFill>
              </a:rPr>
              <a:t>(cost and schedule) will </a:t>
            </a:r>
            <a:r>
              <a:rPr lang="en-US" b="1" i="0" dirty="0">
                <a:solidFill>
                  <a:srgbClr val="000000"/>
                </a:solidFill>
              </a:rPr>
              <a:t>be prepared as part of the CDR which is targeted for </a:t>
            </a:r>
            <a:r>
              <a:rPr lang="en-US" b="1" i="0" dirty="0" smtClean="0">
                <a:solidFill>
                  <a:srgbClr val="000000"/>
                </a:solidFill>
              </a:rPr>
              <a:t>May, 2016.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9050" y="1291173"/>
            <a:ext cx="3333545" cy="2210418"/>
            <a:chOff x="457200" y="1291173"/>
            <a:chExt cx="3333545" cy="22104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05" t="8056" r="15871" b="7083"/>
            <a:stretch/>
          </p:blipFill>
          <p:spPr>
            <a:xfrm>
              <a:off x="1457325" y="1291173"/>
              <a:ext cx="2333420" cy="2210418"/>
            </a:xfrm>
            <a:prstGeom prst="rect">
              <a:avLst/>
            </a:prstGeom>
          </p:spPr>
        </p:pic>
        <p:sp>
          <p:nvSpPr>
            <p:cNvPr id="62475" name="TextBox 62474"/>
            <p:cNvSpPr txBox="1"/>
            <p:nvPr/>
          </p:nvSpPr>
          <p:spPr>
            <a:xfrm>
              <a:off x="457200" y="1464734"/>
              <a:ext cx="82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i="0" dirty="0" smtClean="0">
                  <a:solidFill>
                    <a:srgbClr val="FF0000"/>
                  </a:solidFill>
                </a:rPr>
                <a:t>2 x 12</a:t>
              </a:r>
              <a:endParaRPr lang="en-US" sz="1800" i="0" dirty="0">
                <a:solidFill>
                  <a:srgbClr val="FF0000"/>
                </a:solidFill>
              </a:endParaRPr>
            </a:p>
          </p:txBody>
        </p:sp>
        <p:cxnSp>
          <p:nvCxnSpPr>
            <p:cNvPr id="62478" name="Straight Arrow Connector 62477"/>
            <p:cNvCxnSpPr/>
            <p:nvPr/>
          </p:nvCxnSpPr>
          <p:spPr bwMode="auto">
            <a:xfrm>
              <a:off x="931333" y="1820333"/>
              <a:ext cx="897467" cy="20320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939799" y="1837266"/>
              <a:ext cx="889001" cy="982134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22" y="3771863"/>
            <a:ext cx="3274625" cy="24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733800" y="1359479"/>
            <a:ext cx="2148341" cy="2087601"/>
            <a:chOff x="5105400" y="1524000"/>
            <a:chExt cx="3636776" cy="339804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6" t="28246" r="26048" b="28084"/>
            <a:stretch/>
          </p:blipFill>
          <p:spPr>
            <a:xfrm>
              <a:off x="5105400" y="1828800"/>
              <a:ext cx="3636776" cy="20215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66" t="33384" r="4820" b="44843"/>
            <a:stretch/>
          </p:blipFill>
          <p:spPr>
            <a:xfrm>
              <a:off x="6484897" y="3914141"/>
              <a:ext cx="1004135" cy="100790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653808" y="152400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Coil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9231" y="4230524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Lead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56738" y="2188237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Tile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62987" y="3165335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PP</a:t>
              </a:r>
              <a:endParaRPr lang="en-US" dirty="0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253073"/>
            <a:ext cx="2836897" cy="213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24922" y="3408980"/>
            <a:ext cx="3876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kA,0.1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MW/m2 Plasma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Heating,5s pulse,1200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8475" y="1414799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Thermal Analysis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424673" y="1643529"/>
            <a:ext cx="2545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End of Last </a:t>
            </a:r>
            <a:r>
              <a:rPr lang="en-US" sz="1400" dirty="0" smtClean="0"/>
              <a:t>Pulse Temp </a:t>
            </a:r>
            <a:r>
              <a:rPr lang="en-US" sz="1400" dirty="0"/>
              <a:t>(8 hours)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16521" y="6222820"/>
            <a:ext cx="376715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With Lead Clamp, 50 C Heat-up, 3kA+ Background Field</a:t>
            </a:r>
            <a:endParaRPr lang="en-US" sz="1200" dirty="0"/>
          </a:p>
        </p:txBody>
      </p:sp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6038850" y="3752776"/>
            <a:ext cx="2939528" cy="523875"/>
          </a:xfrm>
        </p:spPr>
        <p:txBody>
          <a:bodyPr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NCC Lorentz and Thermal </a:t>
            </a:r>
            <a:b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 Analysis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sz="half" idx="1"/>
          </p:nvPr>
        </p:nvSpPr>
        <p:spPr>
          <a:xfrm>
            <a:off x="101599" y="1058334"/>
            <a:ext cx="5575300" cy="1981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CHI can form a 200-400 kA seed plasma, but it is too cold for HHFW absorption.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Use of ECH can </a:t>
            </a:r>
            <a:r>
              <a:rPr lang="ja-JP" altLang="en-US" sz="1600" b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600" b="1" dirty="0">
                <a:latin typeface="Arial" charset="0"/>
                <a:ea typeface="ＭＳ Ｐゴシック" charset="0"/>
                <a:cs typeface="ＭＳ Ｐゴシック" charset="0"/>
              </a:rPr>
              <a:t>bridge the </a:t>
            </a:r>
            <a:r>
              <a:rPr lang="en-US" altLang="ja-JP" sz="1600" b="1" dirty="0" err="1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altLang="ja-JP" sz="1800" b="1" baseline="-25000" dirty="0" err="1">
                <a:latin typeface="Arial" charset="0"/>
                <a:ea typeface="ＭＳ Ｐゴシック" charset="0"/>
                <a:cs typeface="ＭＳ Ｐゴシック" charset="0"/>
              </a:rPr>
              <a:t>e</a:t>
            </a:r>
            <a:r>
              <a:rPr lang="en-US" altLang="ja-JP" sz="1600" b="1" dirty="0">
                <a:latin typeface="Arial" charset="0"/>
                <a:ea typeface="ＭＳ Ｐゴシック" charset="0"/>
                <a:cs typeface="ＭＳ Ｐゴシック" charset="0"/>
              </a:rPr>
              <a:t> gap</a:t>
            </a:r>
            <a:r>
              <a:rPr lang="ja-JP" altLang="en-US" sz="1600" b="1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600" b="1" dirty="0">
                <a:latin typeface="Arial" charset="0"/>
                <a:ea typeface="ＭＳ Ｐゴシック" charset="0"/>
                <a:cs typeface="ＭＳ Ｐゴシック" charset="0"/>
              </a:rPr>
              <a:t> to where HHFW and then NB current drive can support the ramp and sustain the current – crucial for OH solenoid-free compact STs.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400" b="1" dirty="0">
                <a:latin typeface="Arial" charset="0"/>
                <a:ea typeface="ＭＳ Ｐゴシック" charset="0"/>
              </a:rPr>
              <a:t>Good first pass absorption predicted.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Goal of first ECH power in </a:t>
            </a:r>
            <a:r>
              <a:rPr lang="en-US" sz="1600" b="1" dirty="0" smtClean="0">
                <a:latin typeface="Arial" charset="0"/>
                <a:ea typeface="ＭＳ Ｐゴシック" charset="0"/>
                <a:cs typeface="ＭＳ Ｐゴシック" charset="0"/>
              </a:rPr>
              <a:t>2019 </a:t>
            </a:r>
            <a:r>
              <a:rPr lang="en-US" sz="1600" b="1" dirty="0">
                <a:latin typeface="Arial" charset="0"/>
                <a:ea typeface="ＭＳ Ｐゴシック" charset="0"/>
                <a:cs typeface="ＭＳ Ｐゴシック" charset="0"/>
              </a:rPr>
              <a:t>run with 15% incremental funding.</a:t>
            </a:r>
          </a:p>
        </p:txBody>
      </p:sp>
      <p:pic>
        <p:nvPicPr>
          <p:cNvPr id="44034" name="Picture 5" descr="Screen Shot 2014-11-29 at 9.0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1473200"/>
            <a:ext cx="9461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7535863" y="1003300"/>
            <a:ext cx="174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i="0">
                <a:solidFill>
                  <a:srgbClr val="000000"/>
                </a:solidFill>
              </a:rPr>
              <a:t>28 GHz 1 MW Tube by Tsukuba </a:t>
            </a:r>
          </a:p>
        </p:txBody>
      </p:sp>
      <p:sp>
        <p:nvSpPr>
          <p:cNvPr id="44036" name="Rectangle 43"/>
          <p:cNvSpPr>
            <a:spLocks noChangeArrowheads="1"/>
          </p:cNvSpPr>
          <p:nvPr/>
        </p:nvSpPr>
        <p:spPr bwMode="auto">
          <a:xfrm>
            <a:off x="25400" y="12700"/>
            <a:ext cx="9144000" cy="88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lnSpc>
                <a:spcPts val="2900"/>
              </a:lnSpc>
              <a:spcBef>
                <a:spcPts val="0"/>
              </a:spcBef>
              <a:buFontTx/>
              <a:buNone/>
            </a:pPr>
            <a:r>
              <a:rPr lang="en-US" sz="2800" b="1" i="0" dirty="0" smtClean="0">
                <a:solidFill>
                  <a:srgbClr val="0000FF"/>
                </a:solidFill>
              </a:rPr>
              <a:t>28 GHz ECH System Design Progressing Well</a:t>
            </a:r>
            <a:endParaRPr lang="en-US" sz="2000" b="1" i="0" dirty="0">
              <a:solidFill>
                <a:srgbClr val="0000FF"/>
              </a:solidFill>
            </a:endParaRPr>
          </a:p>
          <a:p>
            <a:pPr algn="ctr" eaLnBrk="0" hangingPunct="0">
              <a:lnSpc>
                <a:spcPts val="2900"/>
              </a:lnSpc>
              <a:spcBef>
                <a:spcPts val="0"/>
              </a:spcBef>
              <a:buNone/>
            </a:pPr>
            <a:r>
              <a:rPr lang="en-US" sz="2400" b="1" i="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2400" b="1" i="0" dirty="0" smtClean="0">
                <a:solidFill>
                  <a:srgbClr val="FF0000"/>
                </a:solidFill>
                <a:latin typeface="Arial" charset="0"/>
              </a:rPr>
              <a:t>evelop </a:t>
            </a:r>
            <a:r>
              <a:rPr lang="en-US" sz="2400" b="1" i="0" dirty="0">
                <a:solidFill>
                  <a:srgbClr val="FF0000"/>
                </a:solidFill>
                <a:latin typeface="Arial" charset="0"/>
              </a:rPr>
              <a:t>engineering design and cost/schedule this </a:t>
            </a:r>
            <a:r>
              <a:rPr lang="en-US" sz="2400" b="1" i="0" dirty="0" smtClean="0">
                <a:solidFill>
                  <a:srgbClr val="FF0000"/>
                </a:solidFill>
                <a:latin typeface="Arial" charset="0"/>
              </a:rPr>
              <a:t>year</a:t>
            </a:r>
            <a:endParaRPr lang="en-US" sz="2400" b="1" i="0" dirty="0">
              <a:solidFill>
                <a:srgbClr val="090CFF"/>
              </a:solidFill>
              <a:latin typeface="Arial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219200" y="3352800"/>
            <a:ext cx="241300" cy="165100"/>
          </a:xfrm>
          <a:prstGeom prst="rect">
            <a:avLst/>
          </a:prstGeom>
          <a:solidFill>
            <a:schemeClr val="bg1"/>
          </a:solidFill>
          <a:ln w="15875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835" y="1320800"/>
            <a:ext cx="2124604" cy="279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6067" y="4114800"/>
            <a:ext cx="443653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US" sz="1600" i="0" dirty="0">
              <a:solidFill>
                <a:srgbClr val="000000"/>
              </a:solidFill>
            </a:endParaRPr>
          </a:p>
          <a:p>
            <a:pPr marL="182880" indent="-182880">
              <a:spcBef>
                <a:spcPts val="0"/>
              </a:spcBef>
              <a:spcAft>
                <a:spcPts val="1200"/>
              </a:spcAft>
            </a:pPr>
            <a:r>
              <a:rPr lang="en-US" sz="1600" i="0" dirty="0" err="1" smtClean="0">
                <a:solidFill>
                  <a:srgbClr val="000000"/>
                </a:solidFill>
              </a:rPr>
              <a:t>Gyrotron</a:t>
            </a:r>
            <a:r>
              <a:rPr lang="en-US" sz="1600" i="0" dirty="0" smtClean="0">
                <a:solidFill>
                  <a:srgbClr val="000000"/>
                </a:solidFill>
              </a:rPr>
              <a:t> will be located in the TFTR basement.  Stray magnetic fields was measured to be negligible.</a:t>
            </a:r>
          </a:p>
          <a:p>
            <a:pPr marL="182880" indent="-182880">
              <a:spcBef>
                <a:spcPts val="0"/>
              </a:spcBef>
              <a:spcAft>
                <a:spcPts val="1200"/>
              </a:spcAft>
            </a:pPr>
            <a:r>
              <a:rPr lang="en-US" sz="1600" i="0" dirty="0" smtClean="0">
                <a:solidFill>
                  <a:srgbClr val="000000"/>
                </a:solidFill>
              </a:rPr>
              <a:t>A commercial </a:t>
            </a:r>
            <a:r>
              <a:rPr lang="en-US" sz="1600" i="0" dirty="0">
                <a:solidFill>
                  <a:srgbClr val="000000"/>
                </a:solidFill>
              </a:rPr>
              <a:t>waveguide manufacturer </a:t>
            </a:r>
            <a:r>
              <a:rPr lang="en-US" sz="1600" i="0" dirty="0" smtClean="0">
                <a:solidFill>
                  <a:srgbClr val="000000"/>
                </a:solidFill>
              </a:rPr>
              <a:t>was contacted and </a:t>
            </a:r>
            <a:r>
              <a:rPr lang="en-US" sz="1600" i="0" dirty="0">
                <a:solidFill>
                  <a:srgbClr val="000000"/>
                </a:solidFill>
              </a:rPr>
              <a:t>expect be able to complete the list of the components we need for our NSTX-U 1+ MW ECH waveguide </a:t>
            </a:r>
            <a:r>
              <a:rPr lang="en-US" sz="1600" i="0" dirty="0" smtClean="0">
                <a:solidFill>
                  <a:srgbClr val="000000"/>
                </a:solidFill>
              </a:rPr>
              <a:t>system. </a:t>
            </a:r>
            <a:endParaRPr lang="en-US" sz="1600" i="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052" y="3429000"/>
            <a:ext cx="5231821" cy="2999115"/>
            <a:chOff x="11052" y="3429000"/>
            <a:chExt cx="5231821" cy="29991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52" y="3429000"/>
              <a:ext cx="4853529" cy="299911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267200" y="3697069"/>
              <a:ext cx="975673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NSTX-U</a:t>
              </a:r>
            </a:p>
            <a:p>
              <a:pPr algn="ctr"/>
              <a:r>
                <a:rPr lang="en-US" dirty="0" smtClean="0"/>
                <a:t>Test Cell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0600" y="4800600"/>
              <a:ext cx="112777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Power Supply Room</a:t>
              </a:r>
              <a:endParaRPr lang="en-US" sz="9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" y="4800600"/>
              <a:ext cx="851515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err="1" smtClean="0"/>
                <a:t>Gyroton</a:t>
              </a:r>
              <a:r>
                <a:rPr lang="en-US" sz="900" dirty="0" smtClean="0"/>
                <a:t> room</a:t>
              </a:r>
              <a:endParaRPr lang="en-US" sz="9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0" y="3276600"/>
            <a:ext cx="236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GHz </a:t>
            </a:r>
            <a:r>
              <a:rPr lang="en-US" dirty="0" err="1" smtClean="0"/>
              <a:t>Gyrotron</a:t>
            </a:r>
            <a:r>
              <a:rPr lang="en-US" dirty="0" smtClean="0"/>
              <a:t>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12700" y="1600200"/>
            <a:ext cx="9131300" cy="381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Post CD-4 activities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Research operations plan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b="1" dirty="0">
                <a:latin typeface="Arial" charset="0"/>
                <a:ea typeface="ヒラギノ角ゴ Pro W3" charset="0"/>
                <a:cs typeface="ヒラギノ角ゴ Pro W3" charset="0"/>
              </a:rPr>
              <a:t>F</a:t>
            </a:r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acility / diagnostic enhancement activities 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b="1" dirty="0" smtClean="0">
                <a:latin typeface="Arial" charset="0"/>
                <a:ea typeface="ヒラギノ角ゴ Pro W3" charset="0"/>
                <a:cs typeface="ヒラギノ角ゴ Pro W3" charset="0"/>
              </a:rPr>
              <a:t>Summary</a:t>
            </a:r>
            <a:endParaRPr lang="en-US" b="1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2700" y="25400"/>
            <a:ext cx="9144000" cy="889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4000" i="0" dirty="0" smtClean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Outline</a:t>
            </a:r>
            <a:endParaRPr lang="en-US" sz="3600" i="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246185" y="971550"/>
            <a:ext cx="8651631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1295400" y="52481"/>
            <a:ext cx="7848600" cy="86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ts val="2960"/>
              </a:lnSpc>
            </a:pPr>
            <a:r>
              <a:rPr lang="en-US" altLang="ja-JP" sz="2800" b="1" dirty="0" smtClean="0">
                <a:solidFill>
                  <a:srgbClr val="000000"/>
                </a:solidFill>
                <a:latin typeface="Helvetica" pitchFamily="46" charset="0"/>
              </a:rPr>
              <a:t>Tsukuba University is developing Prototype 28 / 35 GHz </a:t>
            </a:r>
            <a:r>
              <a:rPr lang="en-US" altLang="ja-JP" sz="2800" b="1" dirty="0" err="1" smtClean="0">
                <a:solidFill>
                  <a:srgbClr val="000000"/>
                </a:solidFill>
                <a:latin typeface="Helvetica" pitchFamily="46" charset="0"/>
              </a:rPr>
              <a:t>Gyrotron</a:t>
            </a:r>
            <a:r>
              <a:rPr lang="en-US" altLang="ja-JP" sz="2800" b="1" dirty="0" smtClean="0">
                <a:solidFill>
                  <a:srgbClr val="000000"/>
                </a:solidFill>
                <a:latin typeface="Helvetica" pitchFamily="46" charset="0"/>
              </a:rPr>
              <a:t> for NSTX-U &amp; G-10/PDX  </a:t>
            </a:r>
            <a:endParaRPr lang="en-US" altLang="ja-JP" sz="2800" b="1" dirty="0">
              <a:solidFill>
                <a:srgbClr val="000000"/>
              </a:solidFill>
              <a:latin typeface="Helvetica" pitchFamily="46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2942"/>
            <a:ext cx="4221893" cy="341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5926" y="1574677"/>
            <a:ext cx="2715209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0" y="1856329"/>
            <a:ext cx="4046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208794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7941" algn="l" defTabSz="208794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5882" algn="l" defTabSz="208794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3823" algn="l" defTabSz="208794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51764" algn="l" defTabSz="208794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9705" algn="l" defTabSz="208794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7646" algn="l" defTabSz="208794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5587" algn="l" defTabSz="208794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03528" algn="l" defTabSz="2087941" rtl="0" eaLnBrk="1" latinLnBrk="0" hangingPunct="1">
              <a:defRPr kumimoji="1"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Helvetica" pitchFamily="46" charset="0"/>
                <a:ea typeface="ＭＳ ゴシック" pitchFamily="46" charset="-128"/>
                <a:cs typeface="ＭＳ ゴシック" pitchFamily="46" charset="-128"/>
              </a:rPr>
              <a:t>●Design Parameters of New Tube </a:t>
            </a:r>
            <a:endParaRPr lang="en-US" altLang="ja-JP" sz="2000" dirty="0">
              <a:latin typeface="Helvetica" pitchFamily="46" charset="0"/>
              <a:ea typeface="ＭＳ ゴシック" pitchFamily="46" charset="-128"/>
              <a:cs typeface="ＭＳ ゴシック" pitchFamily="46" charset="-128"/>
            </a:endParaRPr>
          </a:p>
        </p:txBody>
      </p:sp>
      <p:grpSp>
        <p:nvGrpSpPr>
          <p:cNvPr id="2" name="図形グループ 19"/>
          <p:cNvGrpSpPr/>
          <p:nvPr/>
        </p:nvGrpSpPr>
        <p:grpSpPr>
          <a:xfrm>
            <a:off x="6676440" y="1351381"/>
            <a:ext cx="2467560" cy="4287223"/>
            <a:chOff x="7232810" y="1414356"/>
            <a:chExt cx="2673190" cy="4287223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32810" y="1479094"/>
              <a:ext cx="2673190" cy="215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48610" y="3656800"/>
              <a:ext cx="2657390" cy="19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正方形/長方形 12"/>
            <p:cNvSpPr/>
            <p:nvPr/>
          </p:nvSpPr>
          <p:spPr>
            <a:xfrm>
              <a:off x="7288334" y="1414356"/>
              <a:ext cx="353591" cy="4264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7620277" y="3297757"/>
              <a:ext cx="2135987" cy="360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7635570" y="5340774"/>
              <a:ext cx="2092689" cy="360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Text Box 21"/>
          <p:cNvSpPr txBox="1">
            <a:spLocks noChangeArrowheads="1"/>
          </p:cNvSpPr>
          <p:nvPr/>
        </p:nvSpPr>
        <p:spPr bwMode="auto">
          <a:xfrm rot="16200000">
            <a:off x="5933418" y="2189907"/>
            <a:ext cx="16094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Helvetica" pitchFamily="-84" charset="0"/>
              </a:rPr>
              <a:t>Power (MW)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7188712" y="5317343"/>
            <a:ext cx="203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400" b="1" dirty="0">
                <a:latin typeface="Helvetica" pitchFamily="-84" charset="0"/>
              </a:rPr>
              <a:t>Beam Current (A)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955105" y="5098032"/>
            <a:ext cx="372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latin typeface="Helvetica" pitchFamily="-84" charset="0"/>
              </a:rPr>
              <a:t>0</a:t>
            </a:r>
            <a:endParaRPr lang="en-US" altLang="ja-JP" sz="2000" dirty="0">
              <a:latin typeface="Helvetica" pitchFamily="-8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8681119" y="5098032"/>
            <a:ext cx="462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latin typeface="Helvetica" pitchFamily="-84" charset="0"/>
              </a:rPr>
              <a:t>80</a:t>
            </a:r>
            <a:endParaRPr lang="en-US" altLang="ja-JP" sz="2000" dirty="0">
              <a:latin typeface="Helvetica" pitchFamily="-8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955105" y="3208274"/>
            <a:ext cx="372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latin typeface="Helvetica" pitchFamily="-84" charset="0"/>
              </a:rPr>
              <a:t>0</a:t>
            </a:r>
            <a:endParaRPr lang="en-US" altLang="ja-JP" sz="2000" dirty="0">
              <a:latin typeface="Helvetica" pitchFamily="-84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681119" y="3208274"/>
            <a:ext cx="462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latin typeface="Helvetica" pitchFamily="-84" charset="0"/>
              </a:rPr>
              <a:t>80</a:t>
            </a:r>
            <a:endParaRPr lang="en-US" altLang="ja-JP" sz="2000" dirty="0">
              <a:latin typeface="Helvetica" pitchFamily="-84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149958" y="3352800"/>
            <a:ext cx="2031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400" b="1" dirty="0">
                <a:latin typeface="Helvetica" pitchFamily="-84" charset="0"/>
              </a:rPr>
              <a:t>Beam Current (A)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816017" y="2992652"/>
            <a:ext cx="372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elvetica" pitchFamily="-84" charset="0"/>
              </a:rPr>
              <a:t>0</a:t>
            </a:r>
            <a:endParaRPr lang="en-US" altLang="ja-JP" sz="2000" dirty="0">
              <a:solidFill>
                <a:srgbClr val="FF0000"/>
              </a:solidFill>
              <a:latin typeface="Helvetica" pitchFamily="-84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850115" y="1514214"/>
            <a:ext cx="303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elvetica" pitchFamily="-84" charset="0"/>
              </a:rPr>
              <a:t>3</a:t>
            </a:r>
            <a:endParaRPr lang="en-US" altLang="ja-JP" sz="2000" dirty="0">
              <a:solidFill>
                <a:srgbClr val="FF0000"/>
              </a:solidFill>
              <a:latin typeface="Helvetica" pitchFamily="-84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 rot="16200000">
            <a:off x="5969333" y="4196846"/>
            <a:ext cx="16094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Helvetica" pitchFamily="-84" charset="0"/>
              </a:rPr>
              <a:t>Power (MW)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803489" y="4999591"/>
            <a:ext cx="372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elvetica" pitchFamily="-84" charset="0"/>
              </a:rPr>
              <a:t>0</a:t>
            </a:r>
            <a:endParaRPr lang="en-US" altLang="ja-JP" sz="2000" dirty="0">
              <a:solidFill>
                <a:srgbClr val="FF0000"/>
              </a:solidFill>
              <a:latin typeface="Helvetica" pitchFamily="-8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37587" y="3521153"/>
            <a:ext cx="303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Helvetica" pitchFamily="-84" charset="0"/>
              </a:rPr>
              <a:t>3</a:t>
            </a:r>
            <a:endParaRPr lang="en-US" altLang="ja-JP" sz="2000" dirty="0">
              <a:solidFill>
                <a:srgbClr val="FF0000"/>
              </a:solidFill>
              <a:latin typeface="Helvetica" pitchFamily="-84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8181461" y="2581095"/>
            <a:ext cx="9625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Helvetica" pitchFamily="-84" charset="0"/>
              </a:rPr>
              <a:t>28 GHz</a:t>
            </a:r>
            <a:endParaRPr lang="en-US" altLang="ja-JP" sz="2000" b="1" dirty="0">
              <a:solidFill>
                <a:srgbClr val="FF0000"/>
              </a:solidFill>
              <a:latin typeface="Helvetica" pitchFamily="-84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7813450" y="4792049"/>
            <a:ext cx="13305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Helvetica" pitchFamily="-84" charset="0"/>
              </a:rPr>
              <a:t>34.77 GHz</a:t>
            </a:r>
            <a:endParaRPr lang="en-US" altLang="ja-JP" sz="2000" b="1" dirty="0">
              <a:solidFill>
                <a:srgbClr val="FF0000"/>
              </a:solidFill>
              <a:latin typeface="Helvetica" pitchFamily="-84" charset="0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rot="5400000">
            <a:off x="2487053" y="3454684"/>
            <a:ext cx="3430485" cy="10954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10800000">
            <a:off x="3816797" y="5185897"/>
            <a:ext cx="1489991" cy="1588"/>
          </a:xfrm>
          <a:prstGeom prst="line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10800000">
            <a:off x="3836960" y="1731134"/>
            <a:ext cx="1489991" cy="1588"/>
          </a:xfrm>
          <a:prstGeom prst="line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1" y="1049626"/>
            <a:ext cx="4038599" cy="7027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dirty="0" smtClean="0">
                <a:solidFill>
                  <a:srgbClr val="000000"/>
                </a:solidFill>
                <a:latin typeface="Helvetica"/>
                <a:ea typeface="ＭＳ ゴシック" pitchFamily="46" charset="-128"/>
                <a:cs typeface="ＭＳ ゴシック" pitchFamily="46" charset="-128"/>
              </a:rPr>
              <a:t>→ New design of cathode, cavity and mode converter for 1.5 – 2 MW</a:t>
            </a:r>
          </a:p>
        </p:txBody>
      </p:sp>
      <p:sp>
        <p:nvSpPr>
          <p:cNvPr id="36" name="テキスト ボックス 26"/>
          <p:cNvSpPr txBox="1"/>
          <p:nvPr/>
        </p:nvSpPr>
        <p:spPr>
          <a:xfrm rot="16200000">
            <a:off x="3531774" y="3893924"/>
            <a:ext cx="128259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Helvetica"/>
                <a:cs typeface="Helvetica"/>
              </a:rPr>
              <a:t>2986 mm</a:t>
            </a:r>
            <a:endParaRPr kumimoji="1" lang="ja-JP" altLang="en-US" sz="2000" b="1" dirty="0">
              <a:latin typeface="Helvetica"/>
              <a:cs typeface="Helvetica"/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0" y="5532408"/>
            <a:ext cx="9144000" cy="1020792"/>
          </a:xfrm>
          <a:prstGeom prst="rect">
            <a:avLst/>
          </a:prstGeom>
          <a:solidFill>
            <a:srgbClr val="FFC7FC">
              <a:alpha val="49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73050">
              <a:lnSpc>
                <a:spcPts val="2400"/>
              </a:lnSpc>
            </a:pPr>
            <a:r>
              <a:rPr lang="en-US" altLang="ja-JP" sz="2200" b="1" dirty="0" smtClean="0">
                <a:solidFill>
                  <a:srgbClr val="000000"/>
                </a:solidFill>
                <a:latin typeface="Helvetica"/>
                <a:ea typeface="ＭＳ ゴシック" pitchFamily="46" charset="-128"/>
                <a:cs typeface="ＭＳ ゴシック" pitchFamily="46" charset="-128"/>
              </a:rPr>
              <a:t>TE</a:t>
            </a:r>
            <a:r>
              <a:rPr lang="en-US" altLang="ja-JP" sz="2200" b="1" baseline="-25000" dirty="0" smtClean="0">
                <a:solidFill>
                  <a:srgbClr val="000000"/>
                </a:solidFill>
                <a:latin typeface="Helvetica"/>
                <a:ea typeface="ＭＳ ゴシック" pitchFamily="46" charset="-128"/>
                <a:cs typeface="ＭＳ ゴシック" pitchFamily="46" charset="-128"/>
              </a:rPr>
              <a:t>8,5</a:t>
            </a:r>
            <a:r>
              <a:rPr lang="en-US" altLang="ja-JP" sz="2200" b="1" dirty="0" smtClean="0">
                <a:solidFill>
                  <a:srgbClr val="000000"/>
                </a:solidFill>
                <a:latin typeface="Helvetica"/>
                <a:ea typeface="ＭＳ ゴシック" pitchFamily="46" charset="-128"/>
                <a:cs typeface="ＭＳ ゴシック" pitchFamily="46" charset="-128"/>
              </a:rPr>
              <a:t> (28 GHz) &amp; TE</a:t>
            </a:r>
            <a:r>
              <a:rPr lang="en-US" altLang="ja-JP" sz="2200" b="1" baseline="-25000" dirty="0" smtClean="0">
                <a:solidFill>
                  <a:srgbClr val="000000"/>
                </a:solidFill>
                <a:latin typeface="Helvetica"/>
                <a:ea typeface="ＭＳ ゴシック" pitchFamily="46" charset="-128"/>
                <a:cs typeface="ＭＳ ゴシック" pitchFamily="46" charset="-128"/>
              </a:rPr>
              <a:t>10,6</a:t>
            </a:r>
            <a:r>
              <a:rPr lang="en-US" altLang="ja-JP" sz="2200" b="1" dirty="0" smtClean="0">
                <a:solidFill>
                  <a:srgbClr val="000000"/>
                </a:solidFill>
                <a:latin typeface="Helvetica"/>
                <a:ea typeface="ＭＳ ゴシック" pitchFamily="46" charset="-128"/>
                <a:cs typeface="ＭＳ ゴシック" pitchFamily="46" charset="-128"/>
              </a:rPr>
              <a:t> (35 GHz) by the selection rule </a:t>
            </a:r>
          </a:p>
          <a:p>
            <a:pPr marL="273050">
              <a:lnSpc>
                <a:spcPts val="2400"/>
              </a:lnSpc>
            </a:pPr>
            <a:r>
              <a:rPr lang="en-US" altLang="ja-JP" sz="2200" dirty="0" smtClean="0">
                <a:solidFill>
                  <a:srgbClr val="000000"/>
                </a:solidFill>
                <a:latin typeface="Helvetica"/>
                <a:ea typeface="ＭＳ ゴシック" pitchFamily="46" charset="-128"/>
                <a:cs typeface="ＭＳ ゴシック" pitchFamily="46" charset="-128"/>
              </a:rPr>
              <a:t>• </a:t>
            </a:r>
            <a:r>
              <a:rPr lang="en-US" altLang="ja-JP" sz="2200" b="1" dirty="0" smtClean="0">
                <a:solidFill>
                  <a:srgbClr val="FF0000"/>
                </a:solidFill>
                <a:latin typeface="Helvetica"/>
                <a:ea typeface="ＭＳ ゴシック" pitchFamily="46" charset="-128"/>
                <a:cs typeface="ＭＳ ゴシック" pitchFamily="46" charset="-128"/>
              </a:rPr>
              <a:t>2 MW calculated outputs at both 28 &amp; 35 GHz are obtained</a:t>
            </a:r>
            <a:r>
              <a:rPr lang="en-US" altLang="ja-JP" sz="2200" dirty="0" smtClean="0">
                <a:solidFill>
                  <a:srgbClr val="FF0000"/>
                </a:solidFill>
                <a:latin typeface="Helvetica"/>
                <a:ea typeface="ＭＳ ゴシック" pitchFamily="46" charset="-128"/>
                <a:cs typeface="ＭＳ ゴシック" pitchFamily="46" charset="-128"/>
              </a:rPr>
              <a:t>. </a:t>
            </a:r>
          </a:p>
          <a:p>
            <a:pPr marL="273050">
              <a:lnSpc>
                <a:spcPts val="2400"/>
              </a:lnSpc>
            </a:pPr>
            <a:r>
              <a:rPr lang="en-US" altLang="ja-JP" sz="2200" dirty="0" smtClean="0">
                <a:solidFill>
                  <a:srgbClr val="000000"/>
                </a:solidFill>
                <a:latin typeface="Helvetica"/>
                <a:ea typeface="ＭＳ ゴシック" pitchFamily="46" charset="-128"/>
                <a:cs typeface="ＭＳ ゴシック" pitchFamily="46" charset="-128"/>
              </a:rPr>
              <a:t>• We (Tsukuba) started its fabrication and it will be tested in FY 2016.</a:t>
            </a:r>
          </a:p>
        </p:txBody>
      </p:sp>
      <p:pic>
        <p:nvPicPr>
          <p:cNvPr id="38" name="図 7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479" y="0"/>
            <a:ext cx="881714" cy="82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9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2"/>
          <p:cNvSpPr txBox="1">
            <a:spLocks noChangeArrowheads="1"/>
          </p:cNvSpPr>
          <p:nvPr/>
        </p:nvSpPr>
        <p:spPr bwMode="auto">
          <a:xfrm>
            <a:off x="152400" y="1143001"/>
            <a:ext cx="8839200" cy="54168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286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635000" indent="-1778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i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•  CD-4 KPP#1 Plasma successfully achieved on August 10, 2015.  The upgrade project was concluded in September 2015.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i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•  Bake-out has concluded on October 20, 2015.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i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•  Research preparation progressing well.  All </a:t>
            </a:r>
            <a:r>
              <a:rPr lang="en-US" sz="220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of the planned diagnostics </a:t>
            </a:r>
            <a:r>
              <a:rPr lang="en-US" sz="2200" i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and research tools should </a:t>
            </a:r>
            <a:r>
              <a:rPr lang="en-US" sz="220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be available during the first year of plasma operations.  </a:t>
            </a:r>
            <a:endParaRPr lang="en-US" sz="2200" i="0" dirty="0" smtClean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i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•  Vacuum leak check is on going and diagnostics are being installed.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i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•  ISTP should start in November followed by commissioning.</a:t>
            </a:r>
            <a:endParaRPr lang="en-US" sz="2200" i="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i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•  Research operation should start in early December 2015.  </a:t>
            </a:r>
            <a:endParaRPr lang="en-US" sz="2200" i="0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i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•  Engineering design work continuing for the major </a:t>
            </a:r>
            <a:r>
              <a:rPr lang="en-US" sz="2200" i="0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</a:t>
            </a:r>
            <a:r>
              <a:rPr lang="en-US" sz="2200" i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acility enhancements: high-Z tiles, </a:t>
            </a:r>
            <a:r>
              <a:rPr lang="en-US" sz="2200" i="0" dirty="0" err="1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divertor</a:t>
            </a:r>
            <a:r>
              <a:rPr lang="en-US" sz="2200" i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sz="2200" i="0" dirty="0" err="1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cryo</a:t>
            </a:r>
            <a:r>
              <a:rPr lang="en-US" sz="2200" i="0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-pump, ECH, and NCC.</a:t>
            </a: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lnSpc>
                <a:spcPts val="3240"/>
              </a:lnSpc>
              <a:spcBef>
                <a:spcPct val="0"/>
              </a:spcBef>
              <a:buFontTx/>
              <a:buNone/>
            </a:pPr>
            <a:r>
              <a:rPr lang="en-US" sz="3200" b="1" i="0" dirty="0" smtClean="0">
                <a:solidFill>
                  <a:srgbClr val="0000FF"/>
                </a:solidFill>
                <a:latin typeface="Helvetica Neue" charset="0"/>
              </a:rPr>
              <a:t>Summary of Facility and Diagnostics</a:t>
            </a:r>
          </a:p>
          <a:p>
            <a:pPr algn="ctr" eaLnBrk="0" hangingPunct="0">
              <a:lnSpc>
                <a:spcPts val="3240"/>
              </a:lnSpc>
              <a:spcBef>
                <a:spcPct val="0"/>
              </a:spcBef>
              <a:buFontTx/>
              <a:buNone/>
            </a:pPr>
            <a:r>
              <a:rPr lang="en-US" sz="2800" b="1" i="0" dirty="0" smtClean="0">
                <a:solidFill>
                  <a:srgbClr val="FF0000"/>
                </a:solidFill>
                <a:latin typeface="Helvetica Neue" charset="0"/>
              </a:rPr>
              <a:t>Team is preparing for research </a:t>
            </a:r>
            <a:r>
              <a:rPr lang="en-US" sz="2800" b="1" dirty="0">
                <a:solidFill>
                  <a:srgbClr val="FF0000"/>
                </a:solidFill>
                <a:latin typeface="Helvetica Neue" charset="0"/>
              </a:rPr>
              <a:t>o</a:t>
            </a:r>
            <a:r>
              <a:rPr lang="en-US" sz="2800" b="1" i="0" dirty="0" smtClean="0">
                <a:solidFill>
                  <a:srgbClr val="FF0000"/>
                </a:solidFill>
                <a:latin typeface="Helvetica Neue" charset="0"/>
              </a:rPr>
              <a:t>perations </a:t>
            </a:r>
            <a:endParaRPr lang="en-US" sz="2000" b="1" i="0" dirty="0">
              <a:solidFill>
                <a:srgbClr val="FF0000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lnSpc>
                <a:spcPts val="3240"/>
              </a:lnSpc>
              <a:spcBef>
                <a:spcPct val="0"/>
              </a:spcBef>
              <a:buFontTx/>
              <a:buNone/>
            </a:pPr>
            <a:r>
              <a:rPr lang="en-US" sz="3200" b="1" i="0" dirty="0" smtClean="0">
                <a:solidFill>
                  <a:srgbClr val="0000FF"/>
                </a:solidFill>
                <a:latin typeface="Helvetica Neue" charset="0"/>
              </a:rPr>
              <a:t>Back-Up slides</a:t>
            </a:r>
            <a:endParaRPr lang="en-US" sz="2000" b="1" i="0" dirty="0">
              <a:solidFill>
                <a:srgbClr val="FF0000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0" y="2330450"/>
            <a:ext cx="12954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79" descr="NB2 i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660900"/>
            <a:ext cx="143351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81"/>
          <p:cNvSpPr txBox="1">
            <a:spLocks noChangeArrowheads="1"/>
          </p:cNvSpPr>
          <p:nvPr/>
        </p:nvSpPr>
        <p:spPr bwMode="auto">
          <a:xfrm>
            <a:off x="0" y="1905000"/>
            <a:ext cx="1279525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en-US" sz="1600" i="0">
                <a:solidFill>
                  <a:srgbClr val="FF0000"/>
                </a:solidFill>
                <a:latin typeface="Arial Narrow" charset="0"/>
              </a:rPr>
              <a:t>New </a:t>
            </a:r>
          </a:p>
          <a:p>
            <a:pPr algn="ctr">
              <a:lnSpc>
                <a:spcPct val="60000"/>
              </a:lnSpc>
            </a:pPr>
            <a:r>
              <a:rPr lang="en-US" sz="1600" i="0">
                <a:solidFill>
                  <a:srgbClr val="FF0000"/>
                </a:solidFill>
                <a:latin typeface="Arial Narrow" charset="0"/>
              </a:rPr>
              <a:t>center-stack</a:t>
            </a:r>
          </a:p>
        </p:txBody>
      </p:sp>
      <p:sp>
        <p:nvSpPr>
          <p:cNvPr id="25604" name="Text Box 82"/>
          <p:cNvSpPr txBox="1">
            <a:spLocks noChangeArrowheads="1"/>
          </p:cNvSpPr>
          <p:nvPr/>
        </p:nvSpPr>
        <p:spPr bwMode="auto">
          <a:xfrm>
            <a:off x="76200" y="5697538"/>
            <a:ext cx="661988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00" i="0">
                <a:solidFill>
                  <a:srgbClr val="FF0000"/>
                </a:solidFill>
                <a:latin typeface="Arial Narrow" charset="0"/>
              </a:rPr>
              <a:t>2nd NBI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5562600" y="1524000"/>
            <a:ext cx="725488" cy="502285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1000">
              <a:cs typeface="Arial" panose="020B0604020202020204" pitchFamily="34" charset="0"/>
            </a:endParaRPr>
          </a:p>
        </p:txBody>
      </p:sp>
      <p:sp>
        <p:nvSpPr>
          <p:cNvPr id="25606" name="Oval 19"/>
          <p:cNvSpPr>
            <a:spLocks noChangeArrowheads="1"/>
          </p:cNvSpPr>
          <p:nvPr/>
        </p:nvSpPr>
        <p:spPr bwMode="auto">
          <a:xfrm>
            <a:off x="6167438" y="3700463"/>
            <a:ext cx="136525" cy="136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607" name="Oval 19"/>
          <p:cNvSpPr>
            <a:spLocks noChangeArrowheads="1"/>
          </p:cNvSpPr>
          <p:nvPr/>
        </p:nvSpPr>
        <p:spPr bwMode="auto">
          <a:xfrm>
            <a:off x="3673475" y="2803525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08" name="Rectangle 20"/>
          <p:cNvSpPr>
            <a:spLocks noChangeArrowheads="1"/>
          </p:cNvSpPr>
          <p:nvPr/>
        </p:nvSpPr>
        <p:spPr bwMode="auto">
          <a:xfrm>
            <a:off x="2941638" y="2687638"/>
            <a:ext cx="868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Li granule injector</a:t>
            </a:r>
          </a:p>
        </p:txBody>
      </p:sp>
      <p:sp>
        <p:nvSpPr>
          <p:cNvPr id="25609" name="Rectangle 20"/>
          <p:cNvSpPr>
            <a:spLocks noChangeArrowheads="1"/>
          </p:cNvSpPr>
          <p:nvPr/>
        </p:nvSpPr>
        <p:spPr bwMode="auto">
          <a:xfrm>
            <a:off x="5608638" y="2374900"/>
            <a:ext cx="9144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85000"/>
              </a:lnSpc>
            </a:pPr>
            <a:r>
              <a:rPr lang="en-US" sz="1000" i="0">
                <a:solidFill>
                  <a:schemeClr val="tx1"/>
                </a:solidFill>
                <a:cs typeface="Arial" charset="0"/>
              </a:rPr>
              <a:t>High-Z   PFC diagnostics</a:t>
            </a:r>
          </a:p>
        </p:txBody>
      </p:sp>
      <p:sp>
        <p:nvSpPr>
          <p:cNvPr id="25610" name="Oval 19"/>
          <p:cNvSpPr>
            <a:spLocks noChangeArrowheads="1"/>
          </p:cNvSpPr>
          <p:nvPr/>
        </p:nvSpPr>
        <p:spPr bwMode="auto">
          <a:xfrm>
            <a:off x="6310313" y="25146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3648075" y="3825875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12" name="Rectangle 20"/>
          <p:cNvSpPr>
            <a:spLocks noChangeArrowheads="1"/>
          </p:cNvSpPr>
          <p:nvPr/>
        </p:nvSpPr>
        <p:spPr bwMode="auto">
          <a:xfrm>
            <a:off x="5608638" y="3459163"/>
            <a:ext cx="1993900" cy="2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  <a:cs typeface="Arial" charset="0"/>
              </a:rPr>
              <a:t>Off-midplane 3D coils (NCC)</a:t>
            </a:r>
          </a:p>
        </p:txBody>
      </p:sp>
      <p:sp>
        <p:nvSpPr>
          <p:cNvPr id="25613" name="Oval 19"/>
          <p:cNvSpPr>
            <a:spLocks noChangeArrowheads="1"/>
          </p:cNvSpPr>
          <p:nvPr/>
        </p:nvSpPr>
        <p:spPr bwMode="auto">
          <a:xfrm>
            <a:off x="3581400" y="48133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14" name="Oval 19"/>
          <p:cNvSpPr>
            <a:spLocks noChangeArrowheads="1"/>
          </p:cNvSpPr>
          <p:nvPr/>
        </p:nvSpPr>
        <p:spPr bwMode="auto">
          <a:xfrm>
            <a:off x="3733800" y="6284913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15" name="Oval 19"/>
          <p:cNvSpPr>
            <a:spLocks noChangeArrowheads="1"/>
          </p:cNvSpPr>
          <p:nvPr/>
        </p:nvSpPr>
        <p:spPr bwMode="auto">
          <a:xfrm>
            <a:off x="6303963" y="6278563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6446838" y="6186488"/>
            <a:ext cx="88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chemeClr val="tx1"/>
                </a:solidFill>
                <a:cs typeface="Arial" charset="0"/>
              </a:rPr>
              <a:t>up to 1 MA plasma gun</a:t>
            </a:r>
          </a:p>
        </p:txBody>
      </p:sp>
      <p:sp>
        <p:nvSpPr>
          <p:cNvPr id="25617" name="Rectangle 20"/>
          <p:cNvSpPr>
            <a:spLocks noChangeArrowheads="1"/>
          </p:cNvSpPr>
          <p:nvPr/>
        </p:nvSpPr>
        <p:spPr bwMode="auto">
          <a:xfrm>
            <a:off x="6299200" y="1954213"/>
            <a:ext cx="1282700" cy="36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</a:pPr>
            <a:r>
              <a:rPr lang="en-US" sz="1100" i="0" dirty="0">
                <a:solidFill>
                  <a:srgbClr val="FF0000"/>
                </a:solidFill>
                <a:cs typeface="Arial" charset="0"/>
              </a:rPr>
              <a:t>Lower </a:t>
            </a:r>
            <a:r>
              <a:rPr lang="en-US" sz="1100" i="0" dirty="0" err="1">
                <a:solidFill>
                  <a:srgbClr val="FF0000"/>
                </a:solidFill>
                <a:cs typeface="Arial" charset="0"/>
              </a:rPr>
              <a:t>divertor</a:t>
            </a:r>
            <a:r>
              <a:rPr lang="en-US" sz="1100" i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100" i="0" dirty="0" err="1">
                <a:solidFill>
                  <a:srgbClr val="FF0000"/>
                </a:solidFill>
                <a:cs typeface="Arial" charset="0"/>
              </a:rPr>
              <a:t>cryo</a:t>
            </a:r>
            <a:r>
              <a:rPr lang="en-US" sz="1100" i="0" dirty="0">
                <a:solidFill>
                  <a:srgbClr val="FF0000"/>
                </a:solidFill>
                <a:cs typeface="Arial" charset="0"/>
              </a:rPr>
              <a:t>-pump</a:t>
            </a:r>
          </a:p>
        </p:txBody>
      </p:sp>
      <p:sp>
        <p:nvSpPr>
          <p:cNvPr id="25618" name="Oval 19"/>
          <p:cNvSpPr>
            <a:spLocks noChangeArrowheads="1"/>
          </p:cNvSpPr>
          <p:nvPr/>
        </p:nvSpPr>
        <p:spPr bwMode="auto">
          <a:xfrm>
            <a:off x="6172200" y="2079625"/>
            <a:ext cx="136525" cy="13652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619" name="Rectangle 20"/>
          <p:cNvSpPr>
            <a:spLocks noChangeArrowheads="1"/>
          </p:cNvSpPr>
          <p:nvPr/>
        </p:nvSpPr>
        <p:spPr bwMode="auto">
          <a:xfrm>
            <a:off x="2895600" y="6034088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Upgraded CHI for ~0.5MA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6172200" y="2938463"/>
            <a:ext cx="1438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80000"/>
              </a:lnSpc>
            </a:pPr>
            <a:r>
              <a:rPr lang="en-US" sz="1000" i="0">
                <a:solidFill>
                  <a:schemeClr val="tx1"/>
                </a:solidFill>
                <a:cs typeface="Arial" charset="0"/>
              </a:rPr>
              <a:t>LLD using bakeable cryo-baffle</a:t>
            </a:r>
          </a:p>
        </p:txBody>
      </p:sp>
      <p:sp>
        <p:nvSpPr>
          <p:cNvPr id="25621" name="Oval 19"/>
          <p:cNvSpPr>
            <a:spLocks noChangeArrowheads="1"/>
          </p:cNvSpPr>
          <p:nvPr/>
        </p:nvSpPr>
        <p:spPr bwMode="auto">
          <a:xfrm>
            <a:off x="6340475" y="3124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622" name="Oval 19"/>
          <p:cNvSpPr>
            <a:spLocks noChangeArrowheads="1"/>
          </p:cNvSpPr>
          <p:nvPr/>
        </p:nvSpPr>
        <p:spPr bwMode="auto">
          <a:xfrm>
            <a:off x="6192838" y="52228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623" name="Oval 19"/>
          <p:cNvSpPr>
            <a:spLocks noChangeArrowheads="1"/>
          </p:cNvSpPr>
          <p:nvPr/>
        </p:nvSpPr>
        <p:spPr bwMode="auto">
          <a:xfrm>
            <a:off x="3851275" y="46116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624" name="Oval 19"/>
          <p:cNvSpPr>
            <a:spLocks noChangeArrowheads="1"/>
          </p:cNvSpPr>
          <p:nvPr/>
        </p:nvSpPr>
        <p:spPr bwMode="auto">
          <a:xfrm>
            <a:off x="6167438" y="4227513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625" name="Rectangle 20"/>
          <p:cNvSpPr>
            <a:spLocks noChangeArrowheads="1"/>
          </p:cNvSpPr>
          <p:nvPr/>
        </p:nvSpPr>
        <p:spPr bwMode="auto">
          <a:xfrm>
            <a:off x="6303963" y="4211638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chemeClr val="tx1"/>
                </a:solidFill>
                <a:cs typeface="Arial" charset="0"/>
              </a:rPr>
              <a:t>DBS, PCI, or other intermediate-k</a:t>
            </a:r>
          </a:p>
        </p:txBody>
      </p:sp>
      <p:sp>
        <p:nvSpPr>
          <p:cNvPr id="25626" name="Oval 19"/>
          <p:cNvSpPr>
            <a:spLocks noChangeArrowheads="1"/>
          </p:cNvSpPr>
          <p:nvPr/>
        </p:nvSpPr>
        <p:spPr bwMode="auto">
          <a:xfrm>
            <a:off x="3819525" y="53863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27" name="Rectangle 20"/>
          <p:cNvSpPr>
            <a:spLocks noChangeArrowheads="1"/>
          </p:cNvSpPr>
          <p:nvPr/>
        </p:nvSpPr>
        <p:spPr bwMode="auto">
          <a:xfrm>
            <a:off x="5456238" y="5529263"/>
            <a:ext cx="10668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50000"/>
              </a:lnSpc>
            </a:pPr>
            <a:r>
              <a:rPr lang="en-US" sz="1000" i="0">
                <a:solidFill>
                  <a:schemeClr val="tx1"/>
                </a:solidFill>
                <a:cs typeface="Arial" charset="0"/>
              </a:rPr>
              <a:t>Divertor P</a:t>
            </a:r>
            <a:r>
              <a:rPr lang="en-US" sz="1000" i="0" baseline="-25000">
                <a:solidFill>
                  <a:schemeClr val="tx1"/>
                </a:solidFill>
                <a:cs typeface="Arial" charset="0"/>
              </a:rPr>
              <a:t>rad</a:t>
            </a:r>
          </a:p>
        </p:txBody>
      </p:sp>
      <p:sp>
        <p:nvSpPr>
          <p:cNvPr id="25628" name="Rectangle 20"/>
          <p:cNvSpPr>
            <a:spLocks noChangeArrowheads="1"/>
          </p:cNvSpPr>
          <p:nvPr/>
        </p:nvSpPr>
        <p:spPr bwMode="auto">
          <a:xfrm>
            <a:off x="2971800" y="5345113"/>
            <a:ext cx="990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Snowflake</a:t>
            </a:r>
            <a:endParaRPr lang="en-US" sz="1000" i="0" baseline="-25000">
              <a:solidFill>
                <a:srgbClr val="009973"/>
              </a:solidFill>
              <a:cs typeface="Arial" charset="0"/>
            </a:endParaRPr>
          </a:p>
        </p:txBody>
      </p:sp>
      <p:sp>
        <p:nvSpPr>
          <p:cNvPr id="25629" name="TextBox 96"/>
          <p:cNvSpPr txBox="1">
            <a:spLocks noChangeArrowheads="1"/>
          </p:cNvSpPr>
          <p:nvPr/>
        </p:nvSpPr>
        <p:spPr bwMode="auto">
          <a:xfrm>
            <a:off x="1524000" y="1500188"/>
            <a:ext cx="12192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576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0">
                <a:solidFill>
                  <a:srgbClr val="3333CC"/>
                </a:solidFill>
                <a:latin typeface="Arial Narrow" charset="0"/>
              </a:rPr>
              <a:t>Run Weeks:</a:t>
            </a:r>
          </a:p>
        </p:txBody>
      </p:sp>
      <p:sp>
        <p:nvSpPr>
          <p:cNvPr id="25630" name="Rectangle 43"/>
          <p:cNvSpPr>
            <a:spLocks noChangeArrowheads="1"/>
          </p:cNvSpPr>
          <p:nvPr/>
        </p:nvSpPr>
        <p:spPr bwMode="auto">
          <a:xfrm>
            <a:off x="0" y="76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ts val="2838"/>
              </a:lnSpc>
            </a:pPr>
            <a:r>
              <a:rPr lang="en-US" sz="2800" i="0" dirty="0">
                <a:solidFill>
                  <a:srgbClr val="0000CC"/>
                </a:solidFill>
                <a:ea typeface="MS PGothic" charset="0"/>
                <a:cs typeface="MS PGothic" charset="0"/>
              </a:rPr>
              <a:t>Five Year Facility Enhancement Plan </a:t>
            </a:r>
            <a:r>
              <a:rPr lang="en-US" sz="2800" i="0" dirty="0">
                <a:solidFill>
                  <a:srgbClr val="009973"/>
                </a:solidFill>
                <a:ea typeface="MS PGothic" charset="0"/>
                <a:cs typeface="MS PGothic" charset="0"/>
              </a:rPr>
              <a:t>(green – ongoing)</a:t>
            </a:r>
            <a:endParaRPr lang="en-US" sz="2800" i="0" dirty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 algn="ctr">
              <a:lnSpc>
                <a:spcPts val="2838"/>
              </a:lnSpc>
            </a:pPr>
            <a:r>
              <a:rPr lang="en-US" sz="2400" i="0" dirty="0">
                <a:solidFill>
                  <a:srgbClr val="FF0000"/>
                </a:solidFill>
                <a:ea typeface="MS PGothic" charset="0"/>
                <a:cs typeface="MS PGothic" charset="0"/>
              </a:rPr>
              <a:t>2015: Engineering design for high-Z tiles, </a:t>
            </a:r>
            <a:r>
              <a:rPr lang="en-US" sz="2400" i="0" dirty="0" err="1">
                <a:solidFill>
                  <a:srgbClr val="FF0000"/>
                </a:solidFill>
                <a:ea typeface="MS PGothic" charset="0"/>
                <a:cs typeface="MS PGothic" charset="0"/>
              </a:rPr>
              <a:t>Cryo</a:t>
            </a:r>
            <a:r>
              <a:rPr lang="en-US" sz="2400" i="0" dirty="0">
                <a:solidFill>
                  <a:srgbClr val="FF0000"/>
                </a:solidFill>
                <a:ea typeface="MS PGothic" charset="0"/>
                <a:cs typeface="MS PGothic" charset="0"/>
              </a:rPr>
              <a:t>-Pump, NCC, ECH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4008438" y="1524000"/>
            <a:ext cx="350837" cy="502285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1000">
              <a:cs typeface="Arial" panose="020B0604020202020204" pitchFamily="34" charset="0"/>
            </a:endParaRPr>
          </a:p>
        </p:txBody>
      </p:sp>
      <p:sp>
        <p:nvSpPr>
          <p:cNvPr id="25632" name="Rectangle 20"/>
          <p:cNvSpPr>
            <a:spLocks noChangeArrowheads="1"/>
          </p:cNvSpPr>
          <p:nvPr/>
        </p:nvSpPr>
        <p:spPr bwMode="auto">
          <a:xfrm>
            <a:off x="2819400" y="3581400"/>
            <a:ext cx="914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MGI disruption mitigation</a:t>
            </a:r>
          </a:p>
        </p:txBody>
      </p:sp>
      <p:sp>
        <p:nvSpPr>
          <p:cNvPr id="25633" name="Rectangle 20"/>
          <p:cNvSpPr>
            <a:spLocks noChangeArrowheads="1"/>
          </p:cNvSpPr>
          <p:nvPr/>
        </p:nvSpPr>
        <p:spPr bwMode="auto">
          <a:xfrm>
            <a:off x="3687763" y="4799013"/>
            <a:ext cx="14779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4 coil AE antenna</a:t>
            </a:r>
          </a:p>
        </p:txBody>
      </p:sp>
      <p:sp>
        <p:nvSpPr>
          <p:cNvPr id="25634" name="Rectangle 20"/>
          <p:cNvSpPr>
            <a:spLocks noChangeArrowheads="1"/>
          </p:cNvSpPr>
          <p:nvPr/>
        </p:nvSpPr>
        <p:spPr bwMode="auto">
          <a:xfrm>
            <a:off x="6319838" y="5148263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chemeClr val="tx1"/>
                </a:solidFill>
                <a:cs typeface="Arial" charset="0"/>
              </a:rPr>
              <a:t>HHFW limiter upgrade</a:t>
            </a:r>
          </a:p>
        </p:txBody>
      </p:sp>
      <p:sp>
        <p:nvSpPr>
          <p:cNvPr id="25635" name="Rectangle 20"/>
          <p:cNvSpPr>
            <a:spLocks noChangeArrowheads="1"/>
          </p:cNvSpPr>
          <p:nvPr/>
        </p:nvSpPr>
        <p:spPr bwMode="auto">
          <a:xfrm>
            <a:off x="2362200" y="5099050"/>
            <a:ext cx="17986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00CC"/>
                </a:solidFill>
                <a:cs typeface="Arial" charset="0"/>
              </a:rPr>
              <a:t>Establish control of:</a:t>
            </a:r>
          </a:p>
        </p:txBody>
      </p:sp>
      <p:sp>
        <p:nvSpPr>
          <p:cNvPr id="25644" name="Rectangle 20"/>
          <p:cNvSpPr>
            <a:spLocks noChangeArrowheads="1"/>
          </p:cNvSpPr>
          <p:nvPr/>
        </p:nvSpPr>
        <p:spPr bwMode="auto">
          <a:xfrm>
            <a:off x="4052888" y="5127625"/>
            <a:ext cx="7334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  <a:defRPr/>
            </a:pPr>
            <a:r>
              <a:rPr lang="en-US" sz="1000" i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Rotation</a:t>
            </a:r>
          </a:p>
        </p:txBody>
      </p:sp>
      <p:sp>
        <p:nvSpPr>
          <p:cNvPr id="25637" name="Rectangle 20"/>
          <p:cNvSpPr>
            <a:spLocks noChangeArrowheads="1"/>
          </p:cNvSpPr>
          <p:nvPr/>
        </p:nvSpPr>
        <p:spPr bwMode="auto">
          <a:xfrm>
            <a:off x="4008438" y="2955925"/>
            <a:ext cx="868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Upward</a:t>
            </a:r>
          </a:p>
          <a:p>
            <a:pPr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LiTER</a:t>
            </a:r>
          </a:p>
        </p:txBody>
      </p:sp>
      <p:sp>
        <p:nvSpPr>
          <p:cNvPr id="25638" name="Rectangle 20"/>
          <p:cNvSpPr>
            <a:spLocks noChangeArrowheads="1"/>
          </p:cNvSpPr>
          <p:nvPr/>
        </p:nvSpPr>
        <p:spPr bwMode="auto">
          <a:xfrm>
            <a:off x="3657600" y="4341813"/>
            <a:ext cx="838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High k</a:t>
            </a:r>
            <a:r>
              <a:rPr lang="en-US" sz="1000" i="0" baseline="-25000">
                <a:solidFill>
                  <a:srgbClr val="009973"/>
                </a:solidFill>
                <a:latin typeface="Symbol" charset="0"/>
                <a:cs typeface="Arial" charset="0"/>
              </a:rPr>
              <a:t>q</a:t>
            </a:r>
          </a:p>
        </p:txBody>
      </p:sp>
      <p:sp>
        <p:nvSpPr>
          <p:cNvPr id="25639" name="Oval 19"/>
          <p:cNvSpPr>
            <a:spLocks noChangeAspect="1" noChangeArrowheads="1"/>
          </p:cNvSpPr>
          <p:nvPr/>
        </p:nvSpPr>
        <p:spPr bwMode="auto">
          <a:xfrm>
            <a:off x="5189538" y="5848350"/>
            <a:ext cx="136525" cy="136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640" name="Oval 19"/>
          <p:cNvSpPr>
            <a:spLocks noChangeArrowheads="1"/>
          </p:cNvSpPr>
          <p:nvPr/>
        </p:nvSpPr>
        <p:spPr bwMode="auto">
          <a:xfrm>
            <a:off x="4359275" y="4054475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41" name="Rectangle 20"/>
          <p:cNvSpPr>
            <a:spLocks noChangeArrowheads="1"/>
          </p:cNvSpPr>
          <p:nvPr/>
        </p:nvSpPr>
        <p:spPr bwMode="auto">
          <a:xfrm>
            <a:off x="3124200" y="4038600"/>
            <a:ext cx="1435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Laser blow-off</a:t>
            </a:r>
          </a:p>
        </p:txBody>
      </p:sp>
      <p:sp>
        <p:nvSpPr>
          <p:cNvPr id="25642" name="Oval 19"/>
          <p:cNvSpPr>
            <a:spLocks noChangeArrowheads="1"/>
          </p:cNvSpPr>
          <p:nvPr/>
        </p:nvSpPr>
        <p:spPr bwMode="auto">
          <a:xfrm>
            <a:off x="3505200" y="2436813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43" name="Rectangle 20"/>
          <p:cNvSpPr>
            <a:spLocks noChangeArrowheads="1"/>
          </p:cNvSpPr>
          <p:nvPr/>
        </p:nvSpPr>
        <p:spPr bwMode="auto">
          <a:xfrm>
            <a:off x="2987675" y="2214563"/>
            <a:ext cx="11271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Boronization</a:t>
            </a:r>
          </a:p>
        </p:txBody>
      </p:sp>
      <p:sp>
        <p:nvSpPr>
          <p:cNvPr id="2" name="Oval 19"/>
          <p:cNvSpPr>
            <a:spLocks noChangeArrowheads="1"/>
          </p:cNvSpPr>
          <p:nvPr/>
        </p:nvSpPr>
        <p:spPr bwMode="auto">
          <a:xfrm>
            <a:off x="4359275" y="43576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45" name="Oval 19"/>
          <p:cNvSpPr>
            <a:spLocks noChangeArrowheads="1"/>
          </p:cNvSpPr>
          <p:nvPr/>
        </p:nvSpPr>
        <p:spPr bwMode="auto">
          <a:xfrm>
            <a:off x="6180138" y="399415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646" name="Rectangle 20"/>
          <p:cNvSpPr>
            <a:spLocks noChangeArrowheads="1"/>
          </p:cNvSpPr>
          <p:nvPr/>
        </p:nvSpPr>
        <p:spPr bwMode="auto">
          <a:xfrm>
            <a:off x="6296025" y="3900488"/>
            <a:ext cx="10271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5000"/>
              </a:lnSpc>
            </a:pPr>
            <a:r>
              <a:rPr lang="en-US" sz="1000" i="0">
                <a:solidFill>
                  <a:schemeClr val="tx1"/>
                </a:solidFill>
                <a:cs typeface="Arial" charset="0"/>
              </a:rPr>
              <a:t>Enhanced MHD sensors</a:t>
            </a:r>
          </a:p>
        </p:txBody>
      </p:sp>
      <p:sp>
        <p:nvSpPr>
          <p:cNvPr id="25647" name="Oval 19"/>
          <p:cNvSpPr>
            <a:spLocks noChangeArrowheads="1"/>
          </p:cNvSpPr>
          <p:nvPr/>
        </p:nvSpPr>
        <p:spPr bwMode="auto">
          <a:xfrm>
            <a:off x="6164263" y="46640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648" name="Rectangle 20"/>
          <p:cNvSpPr>
            <a:spLocks noChangeArrowheads="1"/>
          </p:cNvSpPr>
          <p:nvPr/>
        </p:nvSpPr>
        <p:spPr bwMode="auto">
          <a:xfrm>
            <a:off x="6294438" y="4646613"/>
            <a:ext cx="162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chemeClr val="tx1"/>
                </a:solidFill>
                <a:cs typeface="Arial" charset="0"/>
              </a:rPr>
              <a:t>Neutron collimator</a:t>
            </a:r>
          </a:p>
        </p:txBody>
      </p:sp>
      <p:sp>
        <p:nvSpPr>
          <p:cNvPr id="25649" name="Rectangle 20"/>
          <p:cNvSpPr>
            <a:spLocks noChangeArrowheads="1"/>
          </p:cNvSpPr>
          <p:nvPr/>
        </p:nvSpPr>
        <p:spPr bwMode="auto">
          <a:xfrm>
            <a:off x="3962400" y="4572000"/>
            <a:ext cx="1625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Charged fusion product</a:t>
            </a:r>
          </a:p>
        </p:txBody>
      </p:sp>
      <p:sp>
        <p:nvSpPr>
          <p:cNvPr id="25650" name="Oval 19"/>
          <p:cNvSpPr>
            <a:spLocks noChangeArrowheads="1"/>
          </p:cNvSpPr>
          <p:nvPr/>
        </p:nvSpPr>
        <p:spPr bwMode="auto">
          <a:xfrm>
            <a:off x="4359275" y="38100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51" name="Rectangle 20"/>
          <p:cNvSpPr>
            <a:spLocks noChangeArrowheads="1"/>
          </p:cNvSpPr>
          <p:nvPr/>
        </p:nvSpPr>
        <p:spPr bwMode="auto">
          <a:xfrm>
            <a:off x="3657600" y="3457575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Upgraded halo sensors</a:t>
            </a:r>
          </a:p>
        </p:txBody>
      </p:sp>
      <p:sp>
        <p:nvSpPr>
          <p:cNvPr id="25652" name="Rectangle 20"/>
          <p:cNvSpPr>
            <a:spLocks noChangeArrowheads="1"/>
          </p:cNvSpPr>
          <p:nvPr/>
        </p:nvSpPr>
        <p:spPr bwMode="auto">
          <a:xfrm>
            <a:off x="3035300" y="1979613"/>
            <a:ext cx="1308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Pulse-burst MPTS</a:t>
            </a:r>
          </a:p>
        </p:txBody>
      </p:sp>
      <p:sp>
        <p:nvSpPr>
          <p:cNvPr id="25653" name="Oval 19"/>
          <p:cNvSpPr>
            <a:spLocks noChangeArrowheads="1"/>
          </p:cNvSpPr>
          <p:nvPr/>
        </p:nvSpPr>
        <p:spPr bwMode="auto">
          <a:xfrm>
            <a:off x="4256088" y="532765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54" name="TextBox 130"/>
          <p:cNvSpPr txBox="1">
            <a:spLocks noChangeArrowheads="1"/>
          </p:cNvSpPr>
          <p:nvPr/>
        </p:nvSpPr>
        <p:spPr bwMode="auto">
          <a:xfrm>
            <a:off x="3527425" y="1508125"/>
            <a:ext cx="511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i="0">
                <a:latin typeface="Arial" charset="0"/>
                <a:cs typeface="Arial" charset="0"/>
              </a:rPr>
              <a:t>14-16</a:t>
            </a:r>
          </a:p>
        </p:txBody>
      </p:sp>
      <p:sp>
        <p:nvSpPr>
          <p:cNvPr id="25655" name="TextBox 155"/>
          <p:cNvSpPr txBox="1">
            <a:spLocks noChangeArrowheads="1"/>
          </p:cNvSpPr>
          <p:nvPr/>
        </p:nvSpPr>
        <p:spPr bwMode="auto">
          <a:xfrm>
            <a:off x="6196013" y="1508125"/>
            <a:ext cx="5095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i="0">
                <a:latin typeface="Arial" charset="0"/>
                <a:cs typeface="Arial" charset="0"/>
              </a:rPr>
              <a:t>10-12</a:t>
            </a:r>
          </a:p>
        </p:txBody>
      </p:sp>
      <p:sp>
        <p:nvSpPr>
          <p:cNvPr id="25656" name="TextBox 130"/>
          <p:cNvSpPr txBox="1">
            <a:spLocks noChangeArrowheads="1"/>
          </p:cNvSpPr>
          <p:nvPr/>
        </p:nvSpPr>
        <p:spPr bwMode="auto">
          <a:xfrm>
            <a:off x="4430713" y="1508125"/>
            <a:ext cx="512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i="0">
                <a:latin typeface="Arial" charset="0"/>
                <a:cs typeface="Arial" charset="0"/>
              </a:rPr>
              <a:t>16-18</a:t>
            </a:r>
          </a:p>
        </p:txBody>
      </p:sp>
      <p:sp>
        <p:nvSpPr>
          <p:cNvPr id="25657" name="Oval 19"/>
          <p:cNvSpPr>
            <a:spLocks noChangeArrowheads="1"/>
          </p:cNvSpPr>
          <p:nvPr/>
        </p:nvSpPr>
        <p:spPr bwMode="auto">
          <a:xfrm>
            <a:off x="4259263" y="55641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grpSp>
        <p:nvGrpSpPr>
          <p:cNvPr id="25658" name="Group 182"/>
          <p:cNvGrpSpPr>
            <a:grpSpLocks/>
          </p:cNvGrpSpPr>
          <p:nvPr/>
        </p:nvGrpSpPr>
        <p:grpSpPr bwMode="auto">
          <a:xfrm>
            <a:off x="4419600" y="5546725"/>
            <a:ext cx="152400" cy="200025"/>
            <a:chOff x="5638800" y="5334020"/>
            <a:chExt cx="152400" cy="200586"/>
          </a:xfrm>
        </p:grpSpPr>
        <p:sp>
          <p:nvSpPr>
            <p:cNvPr id="25724" name="Rectangle 20"/>
            <p:cNvSpPr>
              <a:spLocks noChangeArrowheads="1"/>
            </p:cNvSpPr>
            <p:nvPr/>
          </p:nvSpPr>
          <p:spPr bwMode="auto">
            <a:xfrm>
              <a:off x="5638801" y="5334020"/>
              <a:ext cx="152399" cy="200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5712" rIns="0" bIns="45712">
              <a:spAutoFit/>
            </a:bodyPr>
            <a:lstStyle/>
            <a:p>
              <a:pPr defTabSz="912813" eaLnBrk="0" hangingPunct="0">
                <a:lnSpc>
                  <a:spcPct val="70000"/>
                </a:lnSpc>
              </a:pPr>
              <a:r>
                <a:rPr lang="en-US" sz="1000" i="0">
                  <a:solidFill>
                    <a:srgbClr val="009973"/>
                  </a:solidFill>
                  <a:cs typeface="Arial" charset="0"/>
                </a:rPr>
                <a:t>n</a:t>
              </a:r>
              <a:r>
                <a:rPr lang="en-US" sz="1000" i="0" baseline="-25000">
                  <a:solidFill>
                    <a:srgbClr val="009973"/>
                  </a:solidFill>
                  <a:cs typeface="Arial" charset="0"/>
                </a:rPr>
                <a:t>e</a:t>
              </a:r>
            </a:p>
          </p:txBody>
        </p:sp>
        <p:cxnSp>
          <p:nvCxnSpPr>
            <p:cNvPr id="25725" name="Straight Connector 186"/>
            <p:cNvCxnSpPr>
              <a:cxnSpLocks noChangeShapeType="1"/>
            </p:cNvCxnSpPr>
            <p:nvPr/>
          </p:nvCxnSpPr>
          <p:spPr bwMode="auto">
            <a:xfrm>
              <a:off x="5638800" y="5367429"/>
              <a:ext cx="82550" cy="0"/>
            </a:xfrm>
            <a:prstGeom prst="line">
              <a:avLst/>
            </a:prstGeom>
            <a:noFill/>
            <a:ln w="15875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59" name="Oval 19"/>
          <p:cNvSpPr>
            <a:spLocks noChangeArrowheads="1"/>
          </p:cNvSpPr>
          <p:nvPr/>
        </p:nvSpPr>
        <p:spPr bwMode="auto">
          <a:xfrm>
            <a:off x="3886200" y="30480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cxnSp>
        <p:nvCxnSpPr>
          <p:cNvPr id="25660" name="Straight Connector 144"/>
          <p:cNvCxnSpPr>
            <a:cxnSpLocks noChangeShapeType="1"/>
          </p:cNvCxnSpPr>
          <p:nvPr/>
        </p:nvCxnSpPr>
        <p:spPr bwMode="auto">
          <a:xfrm flipH="1">
            <a:off x="2590800" y="34290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61" name="Straight Connector 114"/>
          <p:cNvCxnSpPr>
            <a:cxnSpLocks noChangeShapeType="1"/>
          </p:cNvCxnSpPr>
          <p:nvPr/>
        </p:nvCxnSpPr>
        <p:spPr bwMode="auto">
          <a:xfrm flipH="1" flipV="1">
            <a:off x="2590800" y="1828800"/>
            <a:ext cx="4648200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62" name="Straight Connector 164"/>
          <p:cNvCxnSpPr>
            <a:cxnSpLocks noChangeShapeType="1"/>
          </p:cNvCxnSpPr>
          <p:nvPr/>
        </p:nvCxnSpPr>
        <p:spPr bwMode="auto">
          <a:xfrm flipH="1">
            <a:off x="2590800" y="5043488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663" name="Group 1"/>
          <p:cNvGrpSpPr>
            <a:grpSpLocks/>
          </p:cNvGrpSpPr>
          <p:nvPr/>
        </p:nvGrpSpPr>
        <p:grpSpPr bwMode="auto">
          <a:xfrm>
            <a:off x="1371600" y="5105400"/>
            <a:ext cx="1219200" cy="1357313"/>
            <a:chOff x="1371600" y="5105400"/>
            <a:chExt cx="1219200" cy="1357085"/>
          </a:xfrm>
        </p:grpSpPr>
        <p:sp>
          <p:nvSpPr>
            <p:cNvPr id="86" name="Right Arrow 85"/>
            <p:cNvSpPr/>
            <p:nvPr/>
          </p:nvSpPr>
          <p:spPr bwMode="auto">
            <a:xfrm>
              <a:off x="1412875" y="51054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5723" name="Text Box 12"/>
            <p:cNvSpPr txBox="1">
              <a:spLocks noChangeArrowheads="1"/>
            </p:cNvSpPr>
            <p:nvPr/>
          </p:nvSpPr>
          <p:spPr bwMode="auto">
            <a:xfrm>
              <a:off x="1371600" y="5486400"/>
              <a:ext cx="1177925" cy="59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45714" rIns="0" bIns="45714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800" i="0">
                  <a:solidFill>
                    <a:schemeClr val="tx1"/>
                  </a:solidFill>
                  <a:latin typeface="Arial Narrow" charset="0"/>
                </a:rPr>
                <a:t>Integrated Scenarios</a:t>
              </a:r>
            </a:p>
          </p:txBody>
        </p:sp>
      </p:grpSp>
      <p:grpSp>
        <p:nvGrpSpPr>
          <p:cNvPr id="25664" name="Group 2"/>
          <p:cNvGrpSpPr>
            <a:grpSpLocks/>
          </p:cNvGrpSpPr>
          <p:nvPr/>
        </p:nvGrpSpPr>
        <p:grpSpPr bwMode="auto">
          <a:xfrm>
            <a:off x="1371600" y="3503613"/>
            <a:ext cx="1219200" cy="1446212"/>
            <a:chOff x="1371600" y="3503612"/>
            <a:chExt cx="1219200" cy="1446213"/>
          </a:xfrm>
        </p:grpSpPr>
        <p:sp>
          <p:nvSpPr>
            <p:cNvPr id="88" name="Right Arrow 87"/>
            <p:cNvSpPr/>
            <p:nvPr/>
          </p:nvSpPr>
          <p:spPr bwMode="auto">
            <a:xfrm>
              <a:off x="1412875" y="3503612"/>
              <a:ext cx="1177925" cy="1446213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5721" name="Text Box 12"/>
            <p:cNvSpPr txBox="1">
              <a:spLocks noChangeArrowheads="1"/>
            </p:cNvSpPr>
            <p:nvPr/>
          </p:nvSpPr>
          <p:spPr bwMode="auto">
            <a:xfrm>
              <a:off x="1371600" y="3925681"/>
              <a:ext cx="1133475" cy="59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45714" rIns="0" bIns="45714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800" i="0">
                  <a:solidFill>
                    <a:schemeClr val="tx1"/>
                  </a:solidFill>
                  <a:latin typeface="Arial Narrow" charset="0"/>
                </a:rPr>
                <a:t>Core Science</a:t>
              </a:r>
            </a:p>
          </p:txBody>
        </p:sp>
      </p:grpSp>
      <p:grpSp>
        <p:nvGrpSpPr>
          <p:cNvPr id="25665" name="Group 3"/>
          <p:cNvGrpSpPr>
            <a:grpSpLocks/>
          </p:cNvGrpSpPr>
          <p:nvPr/>
        </p:nvGrpSpPr>
        <p:grpSpPr bwMode="auto">
          <a:xfrm>
            <a:off x="1371600" y="1905000"/>
            <a:ext cx="1219200" cy="1447800"/>
            <a:chOff x="1371600" y="1905000"/>
            <a:chExt cx="1219200" cy="1447800"/>
          </a:xfrm>
        </p:grpSpPr>
        <p:sp>
          <p:nvSpPr>
            <p:cNvPr id="89" name="Right Arrow 88"/>
            <p:cNvSpPr/>
            <p:nvPr/>
          </p:nvSpPr>
          <p:spPr bwMode="auto">
            <a:xfrm>
              <a:off x="1412875" y="1905000"/>
              <a:ext cx="1177925" cy="14478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5719" name="Text Box 12"/>
            <p:cNvSpPr txBox="1">
              <a:spLocks noChangeArrowheads="1"/>
            </p:cNvSpPr>
            <p:nvPr/>
          </p:nvSpPr>
          <p:spPr bwMode="auto">
            <a:xfrm>
              <a:off x="1371600" y="2069283"/>
              <a:ext cx="1142999" cy="108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14" tIns="45714" rIns="0" bIns="45714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800" i="0">
                  <a:solidFill>
                    <a:schemeClr val="tx1"/>
                  </a:solidFill>
                  <a:latin typeface="Arial Narrow" charset="0"/>
                </a:rPr>
                <a:t>Boundary Science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1600" b="0" i="0">
                  <a:solidFill>
                    <a:schemeClr val="tx1"/>
                  </a:solidFill>
                  <a:latin typeface="Arial Narrow" charset="0"/>
                </a:rPr>
                <a:t>+ Particle Control</a:t>
              </a:r>
            </a:p>
          </p:txBody>
        </p:sp>
      </p:grpSp>
      <p:graphicFrame>
        <p:nvGraphicFramePr>
          <p:cNvPr id="102" name="Table 101"/>
          <p:cNvGraphicFramePr>
            <a:graphicFrameLocks noGrp="1"/>
          </p:cNvGraphicFramePr>
          <p:nvPr/>
        </p:nvGraphicFramePr>
        <p:xfrm>
          <a:off x="2743200" y="977900"/>
          <a:ext cx="3863975" cy="241309"/>
        </p:xfrm>
        <a:graphic>
          <a:graphicData uri="http://schemas.openxmlformats.org/drawingml/2006/table">
            <a:tbl>
              <a:tblPr/>
              <a:tblGrid>
                <a:gridCol w="772795"/>
                <a:gridCol w="772795"/>
                <a:gridCol w="772795"/>
                <a:gridCol w="772795"/>
                <a:gridCol w="772795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2015</a:t>
                      </a:r>
                    </a:p>
                  </a:txBody>
                  <a:tcPr marL="12851" marR="12851" marT="1270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2016</a:t>
                      </a:r>
                    </a:p>
                  </a:txBody>
                  <a:tcPr marL="12851" marR="12851" marT="1270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2017</a:t>
                      </a:r>
                    </a:p>
                  </a:txBody>
                  <a:tcPr marL="12851" marR="12851" marT="1270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2018</a:t>
                      </a:r>
                    </a:p>
                  </a:txBody>
                  <a:tcPr marL="12851" marR="12851" marT="1270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2019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2851" marR="12851" marT="12709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0" name="TextBox 26"/>
          <p:cNvSpPr txBox="1">
            <a:spLocks noChangeArrowheads="1"/>
          </p:cNvSpPr>
          <p:nvPr/>
        </p:nvSpPr>
        <p:spPr bwMode="auto">
          <a:xfrm>
            <a:off x="1295400" y="1250950"/>
            <a:ext cx="2209800" cy="2714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18288" bIns="36576" anchor="ctr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i="0">
                <a:latin typeface="Arial" charset="0"/>
                <a:ea typeface="MS PGothic" charset="0"/>
                <a:cs typeface="MS PGothic" charset="0"/>
              </a:rPr>
              <a:t>Upgrade Outage</a:t>
            </a:r>
          </a:p>
        </p:txBody>
      </p:sp>
      <p:sp>
        <p:nvSpPr>
          <p:cNvPr id="25681" name="TextBox 26"/>
          <p:cNvSpPr txBox="1">
            <a:spLocks noChangeArrowheads="1"/>
          </p:cNvSpPr>
          <p:nvPr/>
        </p:nvSpPr>
        <p:spPr bwMode="auto">
          <a:xfrm>
            <a:off x="3505200" y="1250950"/>
            <a:ext cx="3101975" cy="2714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18288" bIns="36576" anchor="ctr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l-PL" sz="1400" i="0">
                <a:latin typeface="Arial" charset="0"/>
                <a:ea typeface="MS PGothic" charset="0"/>
                <a:cs typeface="MS PGothic" charset="0"/>
              </a:rPr>
              <a:t>1.5 </a:t>
            </a:r>
            <a:r>
              <a:rPr lang="en-US" sz="1400" i="0">
                <a:latin typeface="Arial" charset="0"/>
                <a:ea typeface="MS PGothic" charset="0"/>
                <a:cs typeface="MS PGothic" charset="0"/>
                <a:sym typeface="Wingdings" charset="0"/>
              </a:rPr>
              <a:t></a:t>
            </a:r>
            <a:r>
              <a:rPr lang="pl-PL" sz="1400" i="0">
                <a:latin typeface="Arial" charset="0"/>
                <a:ea typeface="MS PGothic" charset="0"/>
                <a:cs typeface="MS PGothic" charset="0"/>
              </a:rPr>
              <a:t> 2 MA, 1s </a:t>
            </a:r>
            <a:r>
              <a:rPr lang="en-US" sz="1400" i="0">
                <a:latin typeface="Arial" charset="0"/>
                <a:ea typeface="MS PGothic" charset="0"/>
                <a:cs typeface="MS PGothic" charset="0"/>
                <a:sym typeface="Wingdings" charset="0"/>
              </a:rPr>
              <a:t></a:t>
            </a:r>
            <a:r>
              <a:rPr lang="pl-PL" sz="1400" i="0">
                <a:latin typeface="Arial" charset="0"/>
                <a:ea typeface="MS PGothic" charset="0"/>
                <a:cs typeface="MS PGothic" charset="0"/>
              </a:rPr>
              <a:t> 5s</a:t>
            </a:r>
          </a:p>
        </p:txBody>
      </p:sp>
      <p:sp>
        <p:nvSpPr>
          <p:cNvPr id="25682" name="Oval 19"/>
          <p:cNvSpPr>
            <a:spLocks noChangeArrowheads="1"/>
          </p:cNvSpPr>
          <p:nvPr/>
        </p:nvSpPr>
        <p:spPr bwMode="auto">
          <a:xfrm>
            <a:off x="3521075" y="31638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83" name="Rectangle 20"/>
          <p:cNvSpPr>
            <a:spLocks noChangeArrowheads="1"/>
          </p:cNvSpPr>
          <p:nvPr/>
        </p:nvSpPr>
        <p:spPr bwMode="auto">
          <a:xfrm>
            <a:off x="2865438" y="3128963"/>
            <a:ext cx="8683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MAPP</a:t>
            </a:r>
          </a:p>
        </p:txBody>
      </p:sp>
      <p:sp>
        <p:nvSpPr>
          <p:cNvPr id="25684" name="Oval 19"/>
          <p:cNvSpPr>
            <a:spLocks noChangeArrowheads="1"/>
          </p:cNvSpPr>
          <p:nvPr/>
        </p:nvSpPr>
        <p:spPr bwMode="auto">
          <a:xfrm>
            <a:off x="3441700" y="42291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85" name="Oval 19"/>
          <p:cNvSpPr>
            <a:spLocks noChangeArrowheads="1"/>
          </p:cNvSpPr>
          <p:nvPr/>
        </p:nvSpPr>
        <p:spPr bwMode="auto">
          <a:xfrm>
            <a:off x="3441700" y="46736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86" name="Oval 19"/>
          <p:cNvSpPr>
            <a:spLocks noChangeArrowheads="1"/>
          </p:cNvSpPr>
          <p:nvPr/>
        </p:nvSpPr>
        <p:spPr bwMode="auto">
          <a:xfrm>
            <a:off x="3441700" y="445770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87" name="Rectangle 20"/>
          <p:cNvSpPr>
            <a:spLocks noChangeArrowheads="1"/>
          </p:cNvSpPr>
          <p:nvPr/>
        </p:nvSpPr>
        <p:spPr bwMode="auto">
          <a:xfrm>
            <a:off x="2540000" y="4202113"/>
            <a:ext cx="990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42 ch MPTS</a:t>
            </a:r>
            <a:endParaRPr lang="en-US" sz="1000" i="0" baseline="-25000">
              <a:solidFill>
                <a:srgbClr val="009973"/>
              </a:solidFill>
              <a:cs typeface="Arial" charset="0"/>
            </a:endParaRPr>
          </a:p>
        </p:txBody>
      </p:sp>
      <p:sp>
        <p:nvSpPr>
          <p:cNvPr id="25688" name="Rectangle 20"/>
          <p:cNvSpPr>
            <a:spLocks noChangeArrowheads="1"/>
          </p:cNvSpPr>
          <p:nvPr/>
        </p:nvSpPr>
        <p:spPr bwMode="auto">
          <a:xfrm>
            <a:off x="2565400" y="4430713"/>
            <a:ext cx="990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48 ch BES</a:t>
            </a:r>
            <a:endParaRPr lang="en-US" sz="1000" i="0" baseline="-25000">
              <a:solidFill>
                <a:srgbClr val="009973"/>
              </a:solidFill>
              <a:cs typeface="Arial" charset="0"/>
            </a:endParaRPr>
          </a:p>
        </p:txBody>
      </p:sp>
      <p:sp>
        <p:nvSpPr>
          <p:cNvPr id="25689" name="Rectangle 20"/>
          <p:cNvSpPr>
            <a:spLocks noChangeArrowheads="1"/>
          </p:cNvSpPr>
          <p:nvPr/>
        </p:nvSpPr>
        <p:spPr bwMode="auto">
          <a:xfrm>
            <a:off x="2616200" y="4646613"/>
            <a:ext cx="990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MSE/LIF</a:t>
            </a:r>
            <a:endParaRPr lang="en-US" sz="1000" i="0" baseline="-25000">
              <a:solidFill>
                <a:srgbClr val="009973"/>
              </a:solidFill>
              <a:cs typeface="Arial" charset="0"/>
            </a:endParaRPr>
          </a:p>
        </p:txBody>
      </p:sp>
      <p:sp>
        <p:nvSpPr>
          <p:cNvPr id="25690" name="Oval 19"/>
          <p:cNvSpPr>
            <a:spLocks noChangeArrowheads="1"/>
          </p:cNvSpPr>
          <p:nvPr/>
        </p:nvSpPr>
        <p:spPr bwMode="auto">
          <a:xfrm>
            <a:off x="3756025" y="5602288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691" name="Rectangle 20"/>
          <p:cNvSpPr>
            <a:spLocks noChangeArrowheads="1"/>
          </p:cNvSpPr>
          <p:nvPr/>
        </p:nvSpPr>
        <p:spPr bwMode="auto">
          <a:xfrm>
            <a:off x="2984500" y="5573713"/>
            <a:ext cx="990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FIReTIP</a:t>
            </a:r>
            <a:endParaRPr lang="en-US" sz="1000" i="0" baseline="-25000">
              <a:solidFill>
                <a:srgbClr val="009973"/>
              </a:solidFill>
              <a:cs typeface="Arial" charset="0"/>
            </a:endParaRPr>
          </a:p>
        </p:txBody>
      </p:sp>
      <p:cxnSp>
        <p:nvCxnSpPr>
          <p:cNvPr id="25692" name="Straight Arrow Connector 107"/>
          <p:cNvCxnSpPr>
            <a:cxnSpLocks noChangeShapeType="1"/>
          </p:cNvCxnSpPr>
          <p:nvPr/>
        </p:nvCxnSpPr>
        <p:spPr bwMode="auto">
          <a:xfrm>
            <a:off x="6316663" y="3770313"/>
            <a:ext cx="95250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93" name="Straight Arrow Connector 108"/>
          <p:cNvCxnSpPr>
            <a:cxnSpLocks noChangeShapeType="1"/>
          </p:cNvCxnSpPr>
          <p:nvPr/>
        </p:nvCxnSpPr>
        <p:spPr bwMode="auto">
          <a:xfrm>
            <a:off x="5351463" y="5919788"/>
            <a:ext cx="1943100" cy="15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94" name="Picture 5" descr="Screen Shot 2014-11-29 at 9.09.58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899025"/>
            <a:ext cx="5222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95" name="Group 2"/>
          <p:cNvGrpSpPr>
            <a:grpSpLocks/>
          </p:cNvGrpSpPr>
          <p:nvPr/>
        </p:nvGrpSpPr>
        <p:grpSpPr bwMode="auto">
          <a:xfrm>
            <a:off x="6981825" y="1076325"/>
            <a:ext cx="2022475" cy="823913"/>
            <a:chOff x="6571777" y="901125"/>
            <a:chExt cx="2023584" cy="823302"/>
          </a:xfrm>
        </p:grpSpPr>
        <p:sp>
          <p:nvSpPr>
            <p:cNvPr id="120" name="TextBox 103"/>
            <p:cNvSpPr txBox="1">
              <a:spLocks noChangeArrowheads="1"/>
            </p:cNvSpPr>
            <p:nvPr/>
          </p:nvSpPr>
          <p:spPr bwMode="auto">
            <a:xfrm>
              <a:off x="6571777" y="901125"/>
              <a:ext cx="2023584" cy="823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25000"/>
                </a:lnSpc>
                <a:defRPr/>
              </a:pPr>
              <a:r>
                <a:rPr lang="en-US" sz="1400" i="0" dirty="0" smtClean="0">
                  <a:solidFill>
                    <a:srgbClr val="FF0000"/>
                  </a:solidFill>
                </a:rPr>
                <a:t>Major enhancements:</a:t>
              </a:r>
            </a:p>
            <a:p>
              <a:pPr eaLnBrk="1" hangingPunct="1">
                <a:lnSpc>
                  <a:spcPct val="125000"/>
                </a:lnSpc>
                <a:defRPr/>
              </a:pPr>
              <a:r>
                <a:rPr lang="en-US" i="0" dirty="0" smtClean="0">
                  <a:solidFill>
                    <a:srgbClr val="FF0000"/>
                  </a:solidFill>
                </a:rPr>
                <a:t>       Base funding</a:t>
              </a:r>
            </a:p>
            <a:p>
              <a:pPr eaLnBrk="1" hangingPunct="1">
                <a:lnSpc>
                  <a:spcPct val="125000"/>
                </a:lnSpc>
                <a:defRPr/>
              </a:pPr>
              <a:r>
                <a:rPr lang="en-US" i="0" dirty="0">
                  <a:solidFill>
                    <a:srgbClr val="FF0000"/>
                  </a:solidFill>
                </a:rPr>
                <a:t> </a:t>
              </a:r>
              <a:r>
                <a:rPr lang="en-US" i="0" dirty="0" smtClean="0">
                  <a:solidFill>
                    <a:srgbClr val="FF0000"/>
                  </a:solidFill>
                </a:rPr>
                <a:t>      +15</a:t>
              </a:r>
              <a:r>
                <a:rPr lang="en-US" i="0" dirty="0">
                  <a:solidFill>
                    <a:srgbClr val="FF0000"/>
                  </a:solidFill>
                </a:rPr>
                <a:t>% </a:t>
              </a:r>
              <a:r>
                <a:rPr lang="en-US" i="0" dirty="0" smtClean="0">
                  <a:solidFill>
                    <a:srgbClr val="FF0000"/>
                  </a:solidFill>
                </a:rPr>
                <a:t>incremental</a:t>
              </a:r>
              <a:endParaRPr lang="en-US" i="0" dirty="0">
                <a:solidFill>
                  <a:srgbClr val="FF0000"/>
                </a:solidFill>
              </a:endParaRPr>
            </a:p>
          </p:txBody>
        </p:sp>
        <p:sp>
          <p:nvSpPr>
            <p:cNvPr id="25716" name="Oval 19"/>
            <p:cNvSpPr>
              <a:spLocks noChangeArrowheads="1"/>
            </p:cNvSpPr>
            <p:nvPr/>
          </p:nvSpPr>
          <p:spPr bwMode="auto">
            <a:xfrm>
              <a:off x="6716652" y="1254691"/>
              <a:ext cx="136525" cy="13652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70000"/>
                </a:lnSpc>
              </a:pPr>
              <a:endParaRPr lang="en-US" i="0"/>
            </a:p>
          </p:txBody>
        </p:sp>
        <p:sp>
          <p:nvSpPr>
            <p:cNvPr id="25717" name="Oval 19"/>
            <p:cNvSpPr>
              <a:spLocks noChangeArrowheads="1"/>
            </p:cNvSpPr>
            <p:nvPr/>
          </p:nvSpPr>
          <p:spPr bwMode="auto">
            <a:xfrm>
              <a:off x="6723568" y="1484997"/>
              <a:ext cx="136525" cy="1365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70000"/>
                </a:lnSpc>
              </a:pPr>
              <a:endParaRPr lang="en-US" i="0"/>
            </a:p>
          </p:txBody>
        </p:sp>
      </p:grpSp>
      <p:pic>
        <p:nvPicPr>
          <p:cNvPr id="2569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27225"/>
            <a:ext cx="16240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3232150"/>
            <a:ext cx="1495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5" t="16010" r="32243" b="9567"/>
          <a:stretch>
            <a:fillRect/>
          </a:stretch>
        </p:blipFill>
        <p:spPr bwMode="auto">
          <a:xfrm>
            <a:off x="3940175" y="2449513"/>
            <a:ext cx="4445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99" name="Oval 19"/>
          <p:cNvSpPr>
            <a:spLocks noChangeArrowheads="1"/>
          </p:cNvSpPr>
          <p:nvPr/>
        </p:nvSpPr>
        <p:spPr bwMode="auto">
          <a:xfrm>
            <a:off x="4343400" y="1997075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700" name="Oval 19"/>
          <p:cNvSpPr>
            <a:spLocks noChangeArrowheads="1"/>
          </p:cNvSpPr>
          <p:nvPr/>
        </p:nvSpPr>
        <p:spPr bwMode="auto">
          <a:xfrm>
            <a:off x="4289425" y="2406650"/>
            <a:ext cx="136525" cy="13652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25701" name="TextBox 1"/>
          <p:cNvSpPr txBox="1">
            <a:spLocks noChangeArrowheads="1"/>
          </p:cNvSpPr>
          <p:nvPr/>
        </p:nvSpPr>
        <p:spPr bwMode="auto">
          <a:xfrm>
            <a:off x="1693863" y="974725"/>
            <a:ext cx="1036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0">
                <a:solidFill>
                  <a:schemeClr val="tx1"/>
                </a:solidFill>
              </a:rPr>
              <a:t>Fiscal Year:</a:t>
            </a:r>
          </a:p>
        </p:txBody>
      </p:sp>
      <p:sp>
        <p:nvSpPr>
          <p:cNvPr id="25702" name="Left-Right Arrow 3"/>
          <p:cNvSpPr>
            <a:spLocks noChangeArrowheads="1"/>
          </p:cNvSpPr>
          <p:nvPr/>
        </p:nvSpPr>
        <p:spPr bwMode="auto">
          <a:xfrm>
            <a:off x="5056188" y="1974850"/>
            <a:ext cx="750887" cy="311150"/>
          </a:xfrm>
          <a:prstGeom prst="leftRightArrow">
            <a:avLst>
              <a:gd name="adj1" fmla="val 50000"/>
              <a:gd name="adj2" fmla="val 50042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cxnSp>
        <p:nvCxnSpPr>
          <p:cNvPr id="25703" name="Straight Connector 5"/>
          <p:cNvCxnSpPr>
            <a:cxnSpLocks noChangeShapeType="1"/>
          </p:cNvCxnSpPr>
          <p:nvPr/>
        </p:nvCxnSpPr>
        <p:spPr bwMode="auto">
          <a:xfrm>
            <a:off x="5430838" y="1852613"/>
            <a:ext cx="0" cy="584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704" name="Oval 19"/>
          <p:cNvSpPr>
            <a:spLocks noChangeArrowheads="1"/>
          </p:cNvSpPr>
          <p:nvPr/>
        </p:nvSpPr>
        <p:spPr bwMode="auto">
          <a:xfrm>
            <a:off x="4740275" y="4130675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705" name="Oval 19"/>
          <p:cNvSpPr>
            <a:spLocks noChangeArrowheads="1"/>
          </p:cNvSpPr>
          <p:nvPr/>
        </p:nvSpPr>
        <p:spPr bwMode="auto">
          <a:xfrm>
            <a:off x="5084763" y="62992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706" name="Rectangle 20"/>
          <p:cNvSpPr>
            <a:spLocks noChangeArrowheads="1"/>
          </p:cNvSpPr>
          <p:nvPr/>
        </p:nvSpPr>
        <p:spPr bwMode="auto">
          <a:xfrm>
            <a:off x="3817938" y="5830888"/>
            <a:ext cx="1301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0" bIns="45712">
            <a:spAutoFit/>
          </a:bodyPr>
          <a:lstStyle/>
          <a:p>
            <a:pPr algn="r" defTabSz="912813" eaLnBrk="0" hangingPunct="0">
              <a:lnSpc>
                <a:spcPct val="70000"/>
              </a:lnSpc>
            </a:pPr>
            <a:r>
              <a:rPr lang="en-US" sz="1100" i="0">
                <a:solidFill>
                  <a:srgbClr val="FF0000"/>
                </a:solidFill>
                <a:cs typeface="Arial" charset="0"/>
              </a:rPr>
              <a:t>1 MW ECH/EBW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4876800" y="1524000"/>
            <a:ext cx="228600" cy="502285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1000">
              <a:cs typeface="Arial" panose="020B0604020202020204" pitchFamily="34" charset="0"/>
            </a:endParaRPr>
          </a:p>
        </p:txBody>
      </p:sp>
      <p:sp>
        <p:nvSpPr>
          <p:cNvPr id="25708" name="TextBox 155"/>
          <p:cNvSpPr txBox="1">
            <a:spLocks noChangeArrowheads="1"/>
          </p:cNvSpPr>
          <p:nvPr/>
        </p:nvSpPr>
        <p:spPr bwMode="auto">
          <a:xfrm>
            <a:off x="5049838" y="1500188"/>
            <a:ext cx="5127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i="0">
                <a:latin typeface="Arial" charset="0"/>
                <a:cs typeface="Arial" charset="0"/>
              </a:rPr>
              <a:t>12-16</a:t>
            </a:r>
          </a:p>
        </p:txBody>
      </p:sp>
      <p:sp>
        <p:nvSpPr>
          <p:cNvPr id="25709" name="Rectangle 20"/>
          <p:cNvSpPr>
            <a:spLocks noChangeArrowheads="1"/>
          </p:cNvSpPr>
          <p:nvPr/>
        </p:nvSpPr>
        <p:spPr bwMode="auto">
          <a:xfrm>
            <a:off x="4381500" y="2265363"/>
            <a:ext cx="8382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5000"/>
              </a:lnSpc>
            </a:pPr>
            <a:r>
              <a:rPr lang="en-US" sz="1000" i="0">
                <a:solidFill>
                  <a:srgbClr val="009973"/>
                </a:solidFill>
                <a:cs typeface="Arial" charset="0"/>
              </a:rPr>
              <a:t> High-Z tile row on lower OBD</a:t>
            </a:r>
          </a:p>
        </p:txBody>
      </p:sp>
      <p:sp>
        <p:nvSpPr>
          <p:cNvPr id="25710" name="Rectangle 20"/>
          <p:cNvSpPr>
            <a:spLocks noChangeArrowheads="1"/>
          </p:cNvSpPr>
          <p:nvPr/>
        </p:nvSpPr>
        <p:spPr bwMode="auto">
          <a:xfrm>
            <a:off x="4572000" y="3835400"/>
            <a:ext cx="1143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ts val="938"/>
              </a:lnSpc>
            </a:pPr>
            <a:r>
              <a:rPr lang="en-US" sz="1000" i="0">
                <a:solidFill>
                  <a:schemeClr val="tx1"/>
                </a:solidFill>
                <a:latin typeface="Symbol" charset="0"/>
                <a:cs typeface="Arial" charset="0"/>
              </a:rPr>
              <a:t>d</a:t>
            </a:r>
            <a:r>
              <a:rPr lang="en-US" sz="1000" i="0">
                <a:solidFill>
                  <a:schemeClr val="tx1"/>
                </a:solidFill>
                <a:cs typeface="Arial" charset="0"/>
              </a:rPr>
              <a:t>B diag. - incremental</a:t>
            </a:r>
            <a:endParaRPr lang="en-US" sz="1000" i="0" baseline="-25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711" name="Rectangle 20"/>
          <p:cNvSpPr>
            <a:spLocks noChangeArrowheads="1"/>
          </p:cNvSpPr>
          <p:nvPr/>
        </p:nvSpPr>
        <p:spPr bwMode="auto">
          <a:xfrm>
            <a:off x="4475163" y="6070600"/>
            <a:ext cx="84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algn="ctr" defTabSz="912813" eaLnBrk="0" hangingPunct="0">
              <a:lnSpc>
                <a:spcPct val="70000"/>
              </a:lnSpc>
            </a:pPr>
            <a:r>
              <a:rPr lang="en-US" sz="1000" i="0">
                <a:solidFill>
                  <a:schemeClr val="tx1"/>
                </a:solidFill>
                <a:cs typeface="Arial" charset="0"/>
              </a:rPr>
              <a:t>0.5-1 MA CHI</a:t>
            </a:r>
          </a:p>
        </p:txBody>
      </p:sp>
      <p:sp>
        <p:nvSpPr>
          <p:cNvPr id="25712" name="Rectangle 20"/>
          <p:cNvSpPr>
            <a:spLocks noChangeArrowheads="1"/>
          </p:cNvSpPr>
          <p:nvPr/>
        </p:nvSpPr>
        <p:spPr bwMode="auto">
          <a:xfrm>
            <a:off x="4759325" y="5072063"/>
            <a:ext cx="487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/>
          <a:p>
            <a:pPr defTabSz="912813" eaLnBrk="0" hangingPunct="0">
              <a:lnSpc>
                <a:spcPct val="80000"/>
              </a:lnSpc>
            </a:pPr>
            <a:r>
              <a:rPr lang="en-US" sz="1000" i="0">
                <a:solidFill>
                  <a:schemeClr val="tx1"/>
                </a:solidFill>
                <a:cs typeface="Arial" charset="0"/>
              </a:rPr>
              <a:t>q</a:t>
            </a:r>
            <a:r>
              <a:rPr lang="en-US" sz="1000" i="0" baseline="-25000">
                <a:solidFill>
                  <a:schemeClr val="tx1"/>
                </a:solidFill>
                <a:cs typeface="Arial" charset="0"/>
              </a:rPr>
              <a:t>min</a:t>
            </a:r>
            <a:endParaRPr lang="en-US" sz="1000" i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713" name="Oval 19"/>
          <p:cNvSpPr>
            <a:spLocks noChangeArrowheads="1"/>
          </p:cNvSpPr>
          <p:nvPr/>
        </p:nvSpPr>
        <p:spPr bwMode="auto">
          <a:xfrm>
            <a:off x="4892675" y="5549900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  <p:sp>
        <p:nvSpPr>
          <p:cNvPr id="25714" name="Oval 19"/>
          <p:cNvSpPr>
            <a:spLocks noChangeArrowheads="1"/>
          </p:cNvSpPr>
          <p:nvPr/>
        </p:nvSpPr>
        <p:spPr bwMode="auto">
          <a:xfrm>
            <a:off x="4892675" y="5329238"/>
            <a:ext cx="136525" cy="1365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endParaRPr lang="en-US" sz="1000" i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9700" y="1066800"/>
            <a:ext cx="8851900" cy="365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Shutter and TIV connections to the PLC</a:t>
            </a:r>
          </a:p>
          <a:p>
            <a:pPr>
              <a:defRPr/>
            </a:pPr>
            <a:r>
              <a:rPr lang="en-US" dirty="0" smtClean="0"/>
              <a:t>Diagnostic installation</a:t>
            </a:r>
          </a:p>
          <a:p>
            <a:pPr>
              <a:defRPr/>
            </a:pPr>
            <a:r>
              <a:rPr lang="en-US" dirty="0" err="1" smtClean="0"/>
              <a:t>Boronization</a:t>
            </a:r>
            <a:r>
              <a:rPr lang="en-US" dirty="0" smtClean="0"/>
              <a:t> system commissioning</a:t>
            </a:r>
          </a:p>
          <a:p>
            <a:pPr>
              <a:defRPr/>
            </a:pPr>
            <a:r>
              <a:rPr lang="en-US" dirty="0" smtClean="0"/>
              <a:t>I</a:t>
            </a:r>
            <a:r>
              <a:rPr lang="en-US" baseline="-25000" dirty="0" smtClean="0"/>
              <a:t>P</a:t>
            </a:r>
            <a:r>
              <a:rPr lang="en-US" dirty="0" smtClean="0"/>
              <a:t> Calculator Tuning</a:t>
            </a:r>
          </a:p>
          <a:p>
            <a:pPr>
              <a:defRPr/>
            </a:pPr>
            <a:r>
              <a:rPr lang="en-US" dirty="0"/>
              <a:t>RWM coil high-pots, resistance checks, polarity </a:t>
            </a:r>
            <a:r>
              <a:rPr lang="en-US" dirty="0" smtClean="0"/>
              <a:t>checks</a:t>
            </a:r>
          </a:p>
          <a:p>
            <a:pPr>
              <a:defRPr/>
            </a:pPr>
            <a:r>
              <a:rPr lang="en-US" dirty="0" smtClean="0"/>
              <a:t>Ground loop cleanup on diagnostics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High Priority NTC Activities Following </a:t>
            </a:r>
            <a:br>
              <a:rPr lang="en-US" dirty="0">
                <a:solidFill>
                  <a:srgbClr val="0000FF"/>
                </a:solidFill>
                <a:latin typeface="Arial" charset="0"/>
              </a:rPr>
            </a:br>
            <a:r>
              <a:rPr lang="en-US" dirty="0">
                <a:solidFill>
                  <a:srgbClr val="0000FF"/>
                </a:solidFill>
                <a:latin typeface="Arial" charset="0"/>
              </a:rPr>
              <a:t>the Bake</a:t>
            </a:r>
          </a:p>
        </p:txBody>
      </p:sp>
    </p:spTree>
    <p:extLst>
      <p:ext uri="{BB962C8B-B14F-4D97-AF65-F5344CB8AC3E}">
        <p14:creationId xmlns:p14="http://schemas.microsoft.com/office/powerpoint/2010/main" val="2794174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8787"/>
            <a:ext cx="9144000" cy="871179"/>
          </a:xfrm>
          <a:noFill/>
          <a:extLst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920"/>
              </a:lnSpc>
            </a:pPr>
            <a:r>
              <a:rPr lang="en-US" sz="2800" dirty="0">
                <a:solidFill>
                  <a:srgbClr val="1532FF"/>
                </a:solidFill>
                <a:latin typeface="Arial" charset="0"/>
                <a:ea typeface="ＭＳ Ｐゴシック" charset="0"/>
                <a:cs typeface="ＭＳ Ｐゴシック" charset="0"/>
              </a:rPr>
              <a:t>NSTX-U diagnostics to be installed during first year</a:t>
            </a:r>
            <a:br>
              <a:rPr lang="en-US" sz="2800" dirty="0">
                <a:solidFill>
                  <a:srgbClr val="1532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All center stack sensors mounted &amp; ex-vessel terminations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completed</a:t>
            </a:r>
            <a:endParaRPr lang="en-US" sz="1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44475" y="1077913"/>
            <a:ext cx="4225925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5207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80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MHD/Magnetics/Reconstruction</a:t>
            </a:r>
          </a:p>
          <a:p>
            <a:pPr lvl="1">
              <a:lnSpc>
                <a:spcPct val="78000"/>
              </a:lnSpc>
              <a:spcBef>
                <a:spcPts val="2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Magnetics for equilibrium reconstruction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1532FF"/>
                </a:solidFill>
                <a:latin typeface="Helvetica Neue" charset="0"/>
                <a:ea typeface="MS PGothic" charset="0"/>
                <a:cs typeface="MS PGothic" charset="0"/>
              </a:rPr>
              <a:t>Halo current detectors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1532FF"/>
                </a:solidFill>
                <a:latin typeface="Helvetica Neue" charset="0"/>
                <a:ea typeface="MS PGothic" charset="0"/>
                <a:cs typeface="MS PGothic" charset="0"/>
              </a:rPr>
              <a:t>High-n and high-frequency Mirnov arrays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Locked-mode detectors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RWM sensors</a:t>
            </a:r>
            <a:endParaRPr sz="800" b="0" i="0" noProof="1">
              <a:solidFill>
                <a:srgbClr val="000000"/>
              </a:solidFill>
              <a:latin typeface="Helvetica Neue" charset="0"/>
              <a:ea typeface="MS PGothic" charset="0"/>
              <a:cs typeface="MS PGothic" charset="0"/>
            </a:endParaRPr>
          </a:p>
          <a:p>
            <a:pPr>
              <a:lnSpc>
                <a:spcPct val="78000"/>
              </a:lnSpc>
              <a:spcBef>
                <a:spcPts val="600"/>
              </a:spcBef>
              <a:buFontTx/>
              <a:buNone/>
            </a:pPr>
            <a:r>
              <a:rPr sz="180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Profile Diagnostics</a:t>
            </a:r>
            <a:endParaRPr sz="1400" i="0" noProof="1">
              <a:solidFill>
                <a:srgbClr val="000000"/>
              </a:solidFill>
              <a:latin typeface="Helvetica Neue" charset="0"/>
              <a:ea typeface="MS PGothic" charset="0"/>
              <a:cs typeface="MS PGothic" charset="0"/>
            </a:endParaRPr>
          </a:p>
          <a:p>
            <a:pPr lvl="1">
              <a:lnSpc>
                <a:spcPct val="78000"/>
              </a:lnSpc>
              <a:spcBef>
                <a:spcPts val="2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MPTS (42 ch, 60 Hz) </a:t>
            </a:r>
          </a:p>
          <a:p>
            <a:pPr lvl="1">
              <a:lnSpc>
                <a:spcPct val="78000"/>
              </a:lnSpc>
              <a:spcBef>
                <a:spcPts val="2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T-CHERS: T</a:t>
            </a:r>
            <a:r>
              <a:rPr sz="1400" b="0" i="0" baseline="-2500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i</a:t>
            </a: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(R), V</a:t>
            </a:r>
            <a:r>
              <a:rPr sz="1400" b="0" i="0" baseline="-25000" noProof="1">
                <a:solidFill>
                  <a:srgbClr val="000000"/>
                </a:solidFill>
                <a:latin typeface="Symbol" charset="0"/>
                <a:ea typeface="MS PGothic" charset="0"/>
                <a:cs typeface="MS PGothic" charset="0"/>
                <a:sym typeface="Symbol" charset="0"/>
              </a:rPr>
              <a:t></a:t>
            </a: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(r), n</a:t>
            </a:r>
            <a:r>
              <a:rPr sz="1400" b="0" i="0" baseline="-2500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C</a:t>
            </a: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(R), n</a:t>
            </a:r>
            <a:r>
              <a:rPr sz="1400" b="0" i="0" baseline="-2500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Li</a:t>
            </a: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(R), (51 ch)</a:t>
            </a:r>
          </a:p>
          <a:p>
            <a:pPr lvl="1">
              <a:lnSpc>
                <a:spcPct val="78000"/>
              </a:lnSpc>
              <a:spcBef>
                <a:spcPts val="2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P-CHERS: V</a:t>
            </a:r>
            <a:r>
              <a:rPr sz="1400" b="0" i="0" baseline="-25000" noProof="1">
                <a:solidFill>
                  <a:srgbClr val="000000"/>
                </a:solidFill>
                <a:latin typeface="Symbol" charset="0"/>
                <a:ea typeface="MS PGothic" charset="0"/>
                <a:cs typeface="MS PGothic" charset="0"/>
                <a:sym typeface="Symbol" charset="0"/>
              </a:rPr>
              <a:t></a:t>
            </a: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(r) (71 ch)</a:t>
            </a:r>
          </a:p>
          <a:p>
            <a:pPr lvl="1">
              <a:lnSpc>
                <a:spcPct val="78000"/>
              </a:lnSpc>
              <a:spcBef>
                <a:spcPts val="200"/>
              </a:spcBef>
              <a:buFontTx/>
              <a:buNone/>
            </a:pPr>
            <a:r>
              <a:rPr sz="1400" b="0" noProof="1">
                <a:solidFill>
                  <a:srgbClr val="0000FF"/>
                </a:solidFill>
                <a:latin typeface="Helvetica Neue" charset="0"/>
                <a:ea typeface="MS PGothic" charset="0"/>
                <a:cs typeface="MS PGothic" charset="0"/>
              </a:rPr>
              <a:t>MSE-CIF (18 ch)</a:t>
            </a:r>
          </a:p>
          <a:p>
            <a:pPr lvl="1">
              <a:lnSpc>
                <a:spcPct val="78000"/>
              </a:lnSpc>
              <a:spcBef>
                <a:spcPts val="200"/>
              </a:spcBef>
              <a:buFontTx/>
              <a:buNone/>
            </a:pPr>
            <a:r>
              <a:rPr sz="1400" b="0" noProof="1">
                <a:solidFill>
                  <a:srgbClr val="FF0000"/>
                </a:solidFill>
                <a:latin typeface="Helvetica Neue" charset="0"/>
                <a:ea typeface="MS PGothic" charset="0"/>
                <a:cs typeface="MS PGothic" charset="0"/>
              </a:rPr>
              <a:t>MSE-LIF (20 ch)</a:t>
            </a:r>
          </a:p>
          <a:p>
            <a:pPr lvl="1">
              <a:lnSpc>
                <a:spcPct val="78000"/>
              </a:lnSpc>
              <a:spcBef>
                <a:spcPts val="200"/>
              </a:spcBef>
              <a:buFontTx/>
              <a:buNone/>
            </a:pPr>
            <a:r>
              <a:rPr sz="1400" b="0" noProof="1">
                <a:solidFill>
                  <a:srgbClr val="FF0000"/>
                </a:solidFill>
                <a:latin typeface="Helvetica Neue" charset="0"/>
                <a:ea typeface="MS PGothic" charset="0"/>
                <a:cs typeface="MS PGothic" charset="0"/>
              </a:rPr>
              <a:t>ME-SXR (40 ch)</a:t>
            </a:r>
          </a:p>
          <a:p>
            <a:pPr lvl="1">
              <a:lnSpc>
                <a:spcPct val="78000"/>
              </a:lnSpc>
              <a:spcBef>
                <a:spcPts val="2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Midplane tangential bolometer array (16 ch)</a:t>
            </a:r>
          </a:p>
          <a:p>
            <a:pPr>
              <a:lnSpc>
                <a:spcPct val="78000"/>
              </a:lnSpc>
              <a:spcBef>
                <a:spcPts val="600"/>
              </a:spcBef>
              <a:buFontTx/>
              <a:buNone/>
            </a:pPr>
            <a:r>
              <a:rPr sz="180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Turbulence/Modes Diagnostics</a:t>
            </a:r>
            <a:endParaRPr sz="1400" i="0" noProof="1">
              <a:solidFill>
                <a:srgbClr val="000000"/>
              </a:solidFill>
              <a:latin typeface="Helvetica Neue" charset="0"/>
              <a:ea typeface="MS PGothic" charset="0"/>
              <a:cs typeface="MS PGothic" charset="0"/>
            </a:endParaRP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FF0000"/>
                </a:solidFill>
                <a:latin typeface="Helvetica Neue" charset="0"/>
                <a:ea typeface="MS PGothic" charset="0"/>
                <a:cs typeface="MS PGothic" charset="0"/>
              </a:rPr>
              <a:t>Poloidal FIR high-k scattering (installed in 2016)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0000FF"/>
                </a:solidFill>
                <a:latin typeface="Helvetica Neue" charset="0"/>
                <a:ea typeface="MS PGothic" charset="0"/>
                <a:cs typeface="MS PGothic" charset="0"/>
              </a:rPr>
              <a:t>Beam Emission Spectroscopy (48 ch)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Microwave Reflectometer, 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Microwave Interferometer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FF"/>
                </a:solidFill>
                <a:latin typeface="Helvetica Neue" charset="0"/>
                <a:ea typeface="MS PGothic" charset="0"/>
                <a:cs typeface="MS PGothic" charset="0"/>
              </a:rPr>
              <a:t>Ultra-soft x-ray arrays – multi-color</a:t>
            </a:r>
          </a:p>
          <a:p>
            <a:pPr>
              <a:lnSpc>
                <a:spcPct val="78000"/>
              </a:lnSpc>
              <a:spcBef>
                <a:spcPts val="600"/>
              </a:spcBef>
              <a:buFontTx/>
              <a:buNone/>
            </a:pPr>
            <a:r>
              <a:rPr sz="180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Energetic Particle Diagnostics</a:t>
            </a:r>
            <a:endParaRPr sz="1400" i="0" noProof="1">
              <a:solidFill>
                <a:srgbClr val="000000"/>
              </a:solidFill>
              <a:latin typeface="Helvetica Neue" charset="0"/>
              <a:ea typeface="MS PGothic" charset="0"/>
              <a:cs typeface="MS PGothic" charset="0"/>
            </a:endParaRPr>
          </a:p>
          <a:p>
            <a:pPr lvl="1">
              <a:lnSpc>
                <a:spcPct val="78000"/>
              </a:lnSpc>
              <a:spcBef>
                <a:spcPts val="200"/>
              </a:spcBef>
              <a:buFontTx/>
              <a:buNone/>
            </a:pPr>
            <a:r>
              <a:rPr sz="1400" b="0" noProof="1">
                <a:solidFill>
                  <a:srgbClr val="FF0000"/>
                </a:solidFill>
                <a:latin typeface="Helvetica Neue" charset="0"/>
                <a:ea typeface="MS PGothic" charset="0"/>
                <a:cs typeface="MS PGothic" charset="0"/>
              </a:rPr>
              <a:t>Fast Ion D</a:t>
            </a:r>
            <a:r>
              <a:rPr sz="1400" b="0" baseline="-25000" noProof="1">
                <a:solidFill>
                  <a:srgbClr val="FF0000"/>
                </a:solidFill>
                <a:latin typeface="Symbol" charset="0"/>
                <a:ea typeface="MS PGothic" charset="0"/>
                <a:cs typeface="MS PGothic" charset="0"/>
                <a:sym typeface="Symbol" charset="0"/>
              </a:rPr>
              <a:t></a:t>
            </a:r>
            <a:r>
              <a:rPr sz="1400" b="0" noProof="1">
                <a:solidFill>
                  <a:srgbClr val="FF0000"/>
                </a:solidFill>
                <a:latin typeface="Helvetica Neue" charset="0"/>
                <a:ea typeface="MS PGothic" charset="0"/>
                <a:cs typeface="MS PGothic" charset="0"/>
              </a:rPr>
              <a:t> profile measurement (perp + tang)</a:t>
            </a:r>
          </a:p>
          <a:p>
            <a:pPr lvl="1">
              <a:lnSpc>
                <a:spcPct val="78000"/>
              </a:lnSpc>
              <a:spcBef>
                <a:spcPts val="200"/>
              </a:spcBef>
              <a:buFontTx/>
              <a:buNone/>
            </a:pPr>
            <a:r>
              <a:rPr sz="1400" b="0" i="0" noProof="1">
                <a:solidFill>
                  <a:srgbClr val="0000FF"/>
                </a:solidFill>
                <a:latin typeface="Helvetica Neue" charset="0"/>
                <a:ea typeface="MS PGothic" charset="0"/>
                <a:cs typeface="MS PGothic" charset="0"/>
              </a:rPr>
              <a:t>Solid-State neutral particle analyzer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Fast lost-ion probe (energy/pitch angle resolving)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Neutron measurements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FF0000"/>
                </a:solidFill>
                <a:latin typeface="Helvetica Neue" charset="0"/>
                <a:ea typeface="MS PGothic" charset="0"/>
                <a:cs typeface="MS PGothic" charset="0"/>
              </a:rPr>
              <a:t>Charged Fusion Product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737100" y="1023938"/>
            <a:ext cx="4318000" cy="5462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5207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80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Edge Divertor Physics</a:t>
            </a:r>
            <a:endParaRPr lang="en-US" sz="1400" i="0">
              <a:solidFill>
                <a:srgbClr val="000000"/>
              </a:solidFill>
              <a:latin typeface="Helvetica Neue" charset="0"/>
              <a:ea typeface="MS PGothic" charset="0"/>
              <a:cs typeface="MS PGothic" charset="0"/>
            </a:endParaRP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Gas-puff Imaging (500kHz)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Langmuir probe array 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Edge Rotation Diagnostics (T</a:t>
            </a:r>
            <a:r>
              <a:rPr sz="1400" b="0" i="0" baseline="-2500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i</a:t>
            </a: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, V</a:t>
            </a:r>
            <a:r>
              <a:rPr sz="1400" b="0" i="0" baseline="-25000" noProof="1">
                <a:solidFill>
                  <a:srgbClr val="000000"/>
                </a:solidFill>
                <a:latin typeface="Symbol" charset="0"/>
                <a:ea typeface="MS PGothic" charset="0"/>
                <a:cs typeface="MS PGothic" charset="0"/>
                <a:sym typeface="Symbol" charset="0"/>
              </a:rPr>
              <a:t></a:t>
            </a: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, V</a:t>
            </a:r>
            <a:r>
              <a:rPr sz="1400" b="0" i="0" baseline="-2500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pol</a:t>
            </a: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)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0000FF"/>
                </a:solidFill>
                <a:latin typeface="Helvetica Neue" charset="0"/>
                <a:ea typeface="MS PGothic" charset="0"/>
                <a:cs typeface="MS PGothic" charset="0"/>
              </a:rPr>
              <a:t>1-D CCD H</a:t>
            </a:r>
            <a:r>
              <a:rPr sz="1400" b="0" baseline="-25000" noProof="1">
                <a:solidFill>
                  <a:srgbClr val="0000FF"/>
                </a:solidFill>
                <a:latin typeface="Symbol" charset="0"/>
                <a:ea typeface="MS PGothic" charset="0"/>
                <a:cs typeface="MS PGothic" charset="0"/>
                <a:sym typeface="Symbol" charset="0"/>
              </a:rPr>
              <a:t></a:t>
            </a:r>
            <a:r>
              <a:rPr sz="1400" b="0" noProof="1">
                <a:solidFill>
                  <a:srgbClr val="0000FF"/>
                </a:solidFill>
                <a:latin typeface="Helvetica Neue" charset="0"/>
                <a:ea typeface="MS PGothic" charset="0"/>
                <a:cs typeface="MS PGothic" charset="0"/>
              </a:rPr>
              <a:t> cameras (divertor, midplane)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FF0000"/>
                </a:solidFill>
                <a:latin typeface="Helvetica Neue" charset="0"/>
                <a:ea typeface="MS PGothic" charset="0"/>
                <a:cs typeface="MS PGothic" charset="0"/>
              </a:rPr>
              <a:t>2-D divertor fast visible camera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Metal foil divertor bolometer 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lang="en-US" sz="1400" b="0" i="0">
                <a:solidFill>
                  <a:schemeClr val="tx1"/>
                </a:solidFill>
                <a:ea typeface="MS PGothic" charset="0"/>
                <a:cs typeface="MS PGothic" charset="0"/>
              </a:rPr>
              <a:t>AXUV-based Divertor Bolometer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IR cameras (30Hz) (3)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0000FF"/>
                </a:solidFill>
                <a:latin typeface="Helvetica Neue" charset="0"/>
                <a:ea typeface="MS PGothic" charset="0"/>
                <a:cs typeface="MS PGothic" charset="0"/>
              </a:rPr>
              <a:t>Fast IR camera (two color)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Tile temperature thermocouple array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FF0000"/>
                </a:solidFill>
                <a:latin typeface="Helvetica Neue" charset="0"/>
                <a:ea typeface="MS PGothic" charset="0"/>
                <a:cs typeface="MS PGothic" charset="0"/>
              </a:rPr>
              <a:t>Divertor fast eroding thermocouple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Dust detector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Edge Deposition Monitors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Scrape-off layer reflectometer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Edge neutral pressure gauges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FF0000"/>
                </a:solidFill>
                <a:latin typeface="Helvetica Neue" charset="0"/>
                <a:ea typeface="MS PGothic" charset="0"/>
                <a:cs typeface="MS PGothic" charset="0"/>
              </a:rPr>
              <a:t>Material Analysis and Particle Probe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FF0000"/>
                </a:solidFill>
                <a:latin typeface="Helvetica Neue" charset="0"/>
                <a:ea typeface="MS PGothic" charset="0"/>
                <a:cs typeface="MS PGothic" charset="0"/>
              </a:rPr>
              <a:t>Divertor VUV Spectrometer</a:t>
            </a:r>
          </a:p>
          <a:p>
            <a:pPr algn="just" eaLnBrk="1" hangingPunct="1">
              <a:lnSpc>
                <a:spcPct val="88000"/>
              </a:lnSpc>
              <a:spcBef>
                <a:spcPts val="400"/>
              </a:spcBef>
              <a:buFontTx/>
              <a:buNone/>
            </a:pPr>
            <a:r>
              <a:rPr sz="180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Plasma Monitoring</a:t>
            </a:r>
            <a:endParaRPr sz="2400" i="0" noProof="1">
              <a:solidFill>
                <a:srgbClr val="000000"/>
              </a:solidFill>
              <a:latin typeface="Helvetica Neue" charset="0"/>
              <a:ea typeface="MS PGothic" charset="0"/>
              <a:cs typeface="MS PGothic" charset="0"/>
            </a:endParaRP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FIReTIP interferometer 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Fast visible cameras</a:t>
            </a:r>
          </a:p>
          <a:p>
            <a:pPr lvl="1">
              <a:lnSpc>
                <a:spcPct val="78000"/>
              </a:lnSpc>
              <a:spcBef>
                <a:spcPts val="2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Visible bremsstrahlung radiometer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0000FF"/>
                </a:solidFill>
                <a:latin typeface="Helvetica Neue" charset="0"/>
                <a:ea typeface="MS PGothic" charset="0"/>
                <a:cs typeface="MS PGothic" charset="0"/>
              </a:rPr>
              <a:t>Visible and UV survey spectrometers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0000FF"/>
                </a:solidFill>
                <a:latin typeface="Helvetica Neue" charset="0"/>
                <a:ea typeface="MS PGothic" charset="0"/>
                <a:cs typeface="MS PGothic" charset="0"/>
              </a:rPr>
              <a:t>VUV transmission grating spectrometer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noProof="1">
                <a:solidFill>
                  <a:srgbClr val="0000FF"/>
                </a:solidFill>
                <a:latin typeface="Helvetica Neue" charset="0"/>
                <a:ea typeface="MS PGothic" charset="0"/>
                <a:cs typeface="MS PGothic" charset="0"/>
              </a:rPr>
              <a:t>Visible filterscopes (hydrogen &amp; impurity lines)</a:t>
            </a:r>
          </a:p>
          <a:p>
            <a:pPr lvl="1">
              <a:lnSpc>
                <a:spcPct val="78000"/>
              </a:lnSpc>
              <a:spcBef>
                <a:spcPts val="300"/>
              </a:spcBef>
              <a:buFontTx/>
              <a:buNone/>
            </a:pPr>
            <a:r>
              <a:rPr sz="1400" b="0" i="0" noProof="1">
                <a:solidFill>
                  <a:srgbClr val="000000"/>
                </a:solidFill>
                <a:latin typeface="Helvetica Neue" charset="0"/>
                <a:ea typeface="MS PGothic" charset="0"/>
                <a:cs typeface="MS PGothic" charset="0"/>
              </a:rPr>
              <a:t>Wall coupon analysis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113088" y="6127750"/>
            <a:ext cx="1828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175"/>
              </a:lnSpc>
              <a:buFontTx/>
              <a:buNone/>
            </a:pPr>
            <a:r>
              <a:rPr lang="en-US" sz="1400" b="0">
                <a:solidFill>
                  <a:srgbClr val="FF0000"/>
                </a:solidFill>
                <a:ea typeface="MS PGothic" charset="0"/>
                <a:cs typeface="MS PGothic" charset="0"/>
              </a:rPr>
              <a:t>New capability</a:t>
            </a:r>
            <a:r>
              <a:rPr lang="en-US" sz="1400" b="0">
                <a:solidFill>
                  <a:srgbClr val="0000FF"/>
                </a:solidFill>
                <a:ea typeface="MS PGothic" charset="0"/>
                <a:cs typeface="MS PGothic" charset="0"/>
              </a:rPr>
              <a:t>, </a:t>
            </a:r>
          </a:p>
          <a:p>
            <a:pPr eaLnBrk="1" hangingPunct="1">
              <a:lnSpc>
                <a:spcPts val="1175"/>
              </a:lnSpc>
              <a:buFontTx/>
              <a:buNone/>
            </a:pPr>
            <a:r>
              <a:rPr lang="en-US" sz="1400" b="0">
                <a:solidFill>
                  <a:srgbClr val="0000FF"/>
                </a:solidFill>
                <a:ea typeface="MS PGothic" charset="0"/>
                <a:cs typeface="MS PGothic" charset="0"/>
              </a:rPr>
              <a:t>Enhanced capability</a:t>
            </a:r>
          </a:p>
        </p:txBody>
      </p:sp>
    </p:spTree>
    <p:extLst>
      <p:ext uri="{BB962C8B-B14F-4D97-AF65-F5344CB8AC3E}">
        <p14:creationId xmlns:p14="http://schemas.microsoft.com/office/powerpoint/2010/main" val="27872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889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0000FF"/>
                </a:solidFill>
                <a:latin typeface="Arial" charset="0"/>
              </a:rPr>
              <a:t>Enhanced Capability for PMI Research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FF0000"/>
                </a:solidFill>
                <a:latin typeface="Arial" charset="0"/>
              </a:rPr>
              <a:t>Multi-Institutional Contributions</a:t>
            </a:r>
            <a:endParaRPr lang="en-US" sz="2400" i="0" dirty="0">
              <a:solidFill>
                <a:srgbClr val="FF0000"/>
              </a:solidFill>
              <a:latin typeface="Arial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2000" i="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3794" name="Text Box 122"/>
          <p:cNvSpPr txBox="1">
            <a:spLocks noChangeArrowheads="1"/>
          </p:cNvSpPr>
          <p:nvPr/>
        </p:nvSpPr>
        <p:spPr bwMode="auto">
          <a:xfrm>
            <a:off x="8664575" y="1624013"/>
            <a:ext cx="431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77800" indent="-1778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chemeClr val="bg1"/>
                </a:solidFill>
              </a:rPr>
              <a:t>ORNL</a:t>
            </a:r>
          </a:p>
        </p:txBody>
      </p:sp>
      <p:pic>
        <p:nvPicPr>
          <p:cNvPr id="3379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3" b="2927"/>
          <a:stretch>
            <a:fillRect/>
          </a:stretch>
        </p:blipFill>
        <p:spPr bwMode="auto">
          <a:xfrm>
            <a:off x="254000" y="2946400"/>
            <a:ext cx="13335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33"/>
          <p:cNvSpPr>
            <a:spLocks noChangeArrowheads="1"/>
          </p:cNvSpPr>
          <p:nvPr/>
        </p:nvSpPr>
        <p:spPr bwMode="auto">
          <a:xfrm>
            <a:off x="-228600" y="2933700"/>
            <a:ext cx="18796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1" algn="ctr" eaLnBrk="0" hangingPunct="0">
              <a:lnSpc>
                <a:spcPct val="80000"/>
              </a:lnSpc>
              <a:buFontTx/>
              <a:buNone/>
            </a:pPr>
            <a:r>
              <a:rPr lang="en-US" sz="1400" i="0">
                <a:solidFill>
                  <a:srgbClr val="081DFF"/>
                </a:solidFill>
              </a:rPr>
              <a:t>Lithium CHERS</a:t>
            </a:r>
          </a:p>
        </p:txBody>
      </p:sp>
      <p:sp>
        <p:nvSpPr>
          <p:cNvPr id="33797" name="Text Box 13"/>
          <p:cNvSpPr txBox="1">
            <a:spLocks noChangeArrowheads="1"/>
          </p:cNvSpPr>
          <p:nvPr/>
        </p:nvSpPr>
        <p:spPr bwMode="auto">
          <a:xfrm>
            <a:off x="4684713" y="1074738"/>
            <a:ext cx="3811587" cy="569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/>
              <a:t>Divertor Imaging</a:t>
            </a:r>
          </a:p>
          <a:p>
            <a:pPr eaLnBrk="1" hangingPunct="1">
              <a:buFontTx/>
              <a:buNone/>
            </a:pPr>
            <a:r>
              <a:rPr lang="en-US" sz="1400" i="0"/>
              <a:t>Spectrometer</a:t>
            </a:r>
            <a:endParaRPr lang="en-US" sz="1400" i="0">
              <a:solidFill>
                <a:srgbClr val="081DFF"/>
              </a:solidFill>
              <a:latin typeface="Helvetica Neue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3798" name="Rectangle 151"/>
          <p:cNvSpPr>
            <a:spLocks noChangeArrowheads="1"/>
          </p:cNvSpPr>
          <p:nvPr/>
        </p:nvSpPr>
        <p:spPr bwMode="auto">
          <a:xfrm>
            <a:off x="4056063" y="4535488"/>
            <a:ext cx="237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i="0">
                <a:solidFill>
                  <a:srgbClr val="008000"/>
                </a:solidFill>
              </a:rPr>
              <a:t>Dual-band fast IR Camera</a:t>
            </a:r>
          </a:p>
        </p:txBody>
      </p:sp>
      <p:sp>
        <p:nvSpPr>
          <p:cNvPr id="33799" name="Rectangle 157"/>
          <p:cNvSpPr>
            <a:spLocks noChangeArrowheads="1"/>
          </p:cNvSpPr>
          <p:nvPr/>
        </p:nvSpPr>
        <p:spPr bwMode="auto">
          <a:xfrm>
            <a:off x="6570663" y="1033463"/>
            <a:ext cx="21415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i="0">
                <a:solidFill>
                  <a:srgbClr val="0000FF"/>
                </a:solidFill>
              </a:rPr>
              <a:t>Two fast 2D visible and IR cameras with full divertor coverage</a:t>
            </a:r>
            <a:endParaRPr lang="en-US" sz="1400">
              <a:solidFill>
                <a:srgbClr val="0000FF"/>
              </a:solidFill>
            </a:endParaRPr>
          </a:p>
        </p:txBody>
      </p:sp>
      <p:pic>
        <p:nvPicPr>
          <p:cNvPr id="33800" name="Picture 21" descr="gnugnu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2087563"/>
            <a:ext cx="1362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Rectangle 18"/>
          <p:cNvSpPr>
            <a:spLocks noChangeArrowheads="1"/>
          </p:cNvSpPr>
          <p:nvPr/>
        </p:nvSpPr>
        <p:spPr bwMode="auto">
          <a:xfrm>
            <a:off x="6789738" y="2141538"/>
            <a:ext cx="550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100" i="0">
                <a:solidFill>
                  <a:schemeClr val="bg1"/>
                </a:solidFill>
              </a:rPr>
              <a:t>Li I</a:t>
            </a:r>
            <a:endParaRPr lang="en-US" sz="1100">
              <a:solidFill>
                <a:schemeClr val="bg1"/>
              </a:solidFill>
            </a:endParaRPr>
          </a:p>
        </p:txBody>
      </p:sp>
      <p:pic>
        <p:nvPicPr>
          <p:cNvPr id="33802" name="Picture 15" descr="gnu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3195638"/>
            <a:ext cx="136683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19"/>
          <p:cNvSpPr>
            <a:spLocks noChangeArrowheads="1"/>
          </p:cNvSpPr>
          <p:nvPr/>
        </p:nvSpPr>
        <p:spPr bwMode="auto">
          <a:xfrm>
            <a:off x="6824663" y="3259138"/>
            <a:ext cx="769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100" i="0">
                <a:solidFill>
                  <a:schemeClr val="bg1"/>
                </a:solidFill>
              </a:rPr>
              <a:t>C II</a:t>
            </a:r>
          </a:p>
        </p:txBody>
      </p:sp>
      <p:pic>
        <p:nvPicPr>
          <p:cNvPr id="33804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7735"/>
          <a:stretch>
            <a:fillRect/>
          </a:stretch>
        </p:blipFill>
        <p:spPr bwMode="auto">
          <a:xfrm>
            <a:off x="6623050" y="4660900"/>
            <a:ext cx="17891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Rectangle 57"/>
          <p:cNvSpPr>
            <a:spLocks noChangeArrowheads="1"/>
          </p:cNvSpPr>
          <p:nvPr/>
        </p:nvSpPr>
        <p:spPr bwMode="auto">
          <a:xfrm>
            <a:off x="6172200" y="4141788"/>
            <a:ext cx="2971800" cy="523875"/>
          </a:xfrm>
          <a:prstGeom prst="rect">
            <a:avLst/>
          </a:prstGeom>
          <a:solidFill>
            <a:srgbClr val="FFF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400">
                <a:solidFill>
                  <a:srgbClr val="FF3300"/>
                </a:solidFill>
              </a:rPr>
              <a:t>MAPP probe for between-shots surface analysis – Tested in LTX</a:t>
            </a:r>
          </a:p>
        </p:txBody>
      </p:sp>
      <p:sp>
        <p:nvSpPr>
          <p:cNvPr id="33806" name="Text Box 58"/>
          <p:cNvSpPr txBox="1">
            <a:spLocks noChangeArrowheads="1"/>
          </p:cNvSpPr>
          <p:nvPr/>
        </p:nvSpPr>
        <p:spPr bwMode="auto">
          <a:xfrm>
            <a:off x="6578600" y="1790700"/>
            <a:ext cx="1828800" cy="307975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LLNL, ORNL, UT-K</a:t>
            </a:r>
          </a:p>
        </p:txBody>
      </p:sp>
      <p:sp>
        <p:nvSpPr>
          <p:cNvPr id="33807" name="Text Box 58"/>
          <p:cNvSpPr txBox="1">
            <a:spLocks noChangeArrowheads="1"/>
          </p:cNvSpPr>
          <p:nvPr/>
        </p:nvSpPr>
        <p:spPr bwMode="auto">
          <a:xfrm>
            <a:off x="6959600" y="6184900"/>
            <a:ext cx="1308100" cy="307975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U. of Illinois</a:t>
            </a:r>
          </a:p>
        </p:txBody>
      </p:sp>
      <p:pic>
        <p:nvPicPr>
          <p:cNvPr id="33808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04963"/>
            <a:ext cx="283845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Text Box 58"/>
          <p:cNvSpPr txBox="1">
            <a:spLocks noChangeArrowheads="1"/>
          </p:cNvSpPr>
          <p:nvPr/>
        </p:nvSpPr>
        <p:spPr bwMode="auto">
          <a:xfrm>
            <a:off x="5930900" y="2260600"/>
            <a:ext cx="685800" cy="307975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LLNL</a:t>
            </a:r>
          </a:p>
        </p:txBody>
      </p:sp>
      <p:cxnSp>
        <p:nvCxnSpPr>
          <p:cNvPr id="33810" name="Straight Arrow Connector 143"/>
          <p:cNvCxnSpPr>
            <a:cxnSpLocks noChangeShapeType="1"/>
          </p:cNvCxnSpPr>
          <p:nvPr/>
        </p:nvCxnSpPr>
        <p:spPr bwMode="auto">
          <a:xfrm flipH="1" flipV="1">
            <a:off x="5245100" y="3868738"/>
            <a:ext cx="1079500" cy="38576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11" name="Group 43"/>
          <p:cNvGrpSpPr>
            <a:grpSpLocks/>
          </p:cNvGrpSpPr>
          <p:nvPr/>
        </p:nvGrpSpPr>
        <p:grpSpPr bwMode="auto">
          <a:xfrm flipH="1">
            <a:off x="3275013" y="1714500"/>
            <a:ext cx="1208087" cy="2628900"/>
            <a:chOff x="702782" y="942975"/>
            <a:chExt cx="2561119" cy="5572125"/>
          </a:xfrm>
        </p:grpSpPr>
        <p:pic>
          <p:nvPicPr>
            <p:cNvPr id="33821" name="Picture 103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41"/>
            <a:stretch>
              <a:fillRect/>
            </a:stretch>
          </p:blipFill>
          <p:spPr bwMode="auto">
            <a:xfrm>
              <a:off x="702782" y="942975"/>
              <a:ext cx="2048355" cy="55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2" name="Line 1034"/>
            <p:cNvSpPr>
              <a:spLocks noChangeShapeType="1"/>
            </p:cNvSpPr>
            <p:nvPr/>
          </p:nvSpPr>
          <p:spPr bwMode="auto">
            <a:xfrm flipH="1" flipV="1">
              <a:off x="914401" y="1498600"/>
              <a:ext cx="914400" cy="4241800"/>
            </a:xfrm>
            <a:prstGeom prst="line">
              <a:avLst/>
            </a:prstGeom>
            <a:noFill/>
            <a:ln w="50800">
              <a:solidFill>
                <a:srgbClr val="00A1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3" name="Line 1035"/>
            <p:cNvSpPr>
              <a:spLocks noChangeShapeType="1"/>
            </p:cNvSpPr>
            <p:nvPr/>
          </p:nvSpPr>
          <p:spPr bwMode="auto">
            <a:xfrm flipV="1">
              <a:off x="1854201" y="1663700"/>
              <a:ext cx="114300" cy="4038600"/>
            </a:xfrm>
            <a:prstGeom prst="line">
              <a:avLst/>
            </a:prstGeom>
            <a:noFill/>
            <a:ln w="50800">
              <a:solidFill>
                <a:srgbClr val="00A1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4" name="Line 1051"/>
            <p:cNvSpPr>
              <a:spLocks noChangeShapeType="1"/>
            </p:cNvSpPr>
            <p:nvPr/>
          </p:nvSpPr>
          <p:spPr bwMode="auto">
            <a:xfrm flipV="1">
              <a:off x="1854201" y="5562600"/>
              <a:ext cx="1155700" cy="190500"/>
            </a:xfrm>
            <a:prstGeom prst="line">
              <a:avLst/>
            </a:prstGeom>
            <a:noFill/>
            <a:ln w="50800">
              <a:solidFill>
                <a:srgbClr val="00A1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5" name="Oval 1053"/>
            <p:cNvSpPr>
              <a:spLocks noChangeArrowheads="1"/>
            </p:cNvSpPr>
            <p:nvPr/>
          </p:nvSpPr>
          <p:spPr bwMode="auto">
            <a:xfrm>
              <a:off x="990601" y="14986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6" name="Oval 1054"/>
            <p:cNvSpPr>
              <a:spLocks noChangeArrowheads="1"/>
            </p:cNvSpPr>
            <p:nvPr/>
          </p:nvSpPr>
          <p:spPr bwMode="auto">
            <a:xfrm>
              <a:off x="1130301" y="14986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7" name="Oval 1055"/>
            <p:cNvSpPr>
              <a:spLocks noChangeArrowheads="1"/>
            </p:cNvSpPr>
            <p:nvPr/>
          </p:nvSpPr>
          <p:spPr bwMode="auto">
            <a:xfrm>
              <a:off x="1384301" y="14986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8" name="Oval 1056"/>
            <p:cNvSpPr>
              <a:spLocks noChangeArrowheads="1"/>
            </p:cNvSpPr>
            <p:nvPr/>
          </p:nvSpPr>
          <p:spPr bwMode="auto">
            <a:xfrm>
              <a:off x="1562101" y="15621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9" name="Oval 1057"/>
            <p:cNvSpPr>
              <a:spLocks noChangeArrowheads="1"/>
            </p:cNvSpPr>
            <p:nvPr/>
          </p:nvSpPr>
          <p:spPr bwMode="auto">
            <a:xfrm>
              <a:off x="1739901" y="16256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30" name="Oval 1058"/>
            <p:cNvSpPr>
              <a:spLocks noChangeArrowheads="1"/>
            </p:cNvSpPr>
            <p:nvPr/>
          </p:nvSpPr>
          <p:spPr bwMode="auto">
            <a:xfrm>
              <a:off x="876301" y="17145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31" name="Line 1059"/>
            <p:cNvSpPr>
              <a:spLocks noChangeShapeType="1"/>
            </p:cNvSpPr>
            <p:nvPr/>
          </p:nvSpPr>
          <p:spPr bwMode="auto">
            <a:xfrm>
              <a:off x="1892301" y="1701800"/>
              <a:ext cx="1371600" cy="177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32" name="Rectangle 1060"/>
            <p:cNvSpPr>
              <a:spLocks noChangeArrowheads="1"/>
            </p:cNvSpPr>
            <p:nvPr/>
          </p:nvSpPr>
          <p:spPr bwMode="auto">
            <a:xfrm>
              <a:off x="1206501" y="1371600"/>
              <a:ext cx="317500" cy="3048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33" name="Line 1061"/>
            <p:cNvSpPr>
              <a:spLocks noChangeShapeType="1"/>
            </p:cNvSpPr>
            <p:nvPr/>
          </p:nvSpPr>
          <p:spPr bwMode="auto">
            <a:xfrm>
              <a:off x="1549401" y="1752600"/>
              <a:ext cx="1676400" cy="17399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33812" name="TextBox 46"/>
          <p:cNvSpPr txBox="1">
            <a:spLocks noChangeArrowheads="1"/>
          </p:cNvSpPr>
          <p:nvPr/>
        </p:nvSpPr>
        <p:spPr bwMode="auto">
          <a:xfrm>
            <a:off x="1943100" y="3878263"/>
            <a:ext cx="1536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1400" i="0"/>
              <a:t>Divertor fast  pressure gauges</a:t>
            </a:r>
          </a:p>
        </p:txBody>
      </p:sp>
      <p:sp>
        <p:nvSpPr>
          <p:cNvPr id="33813" name="Text Box 58"/>
          <p:cNvSpPr txBox="1">
            <a:spLocks noChangeArrowheads="1"/>
          </p:cNvSpPr>
          <p:nvPr/>
        </p:nvSpPr>
        <p:spPr bwMode="auto">
          <a:xfrm>
            <a:off x="2133600" y="3390900"/>
            <a:ext cx="685800" cy="307975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ORNL</a:t>
            </a:r>
          </a:p>
        </p:txBody>
      </p:sp>
      <p:pic>
        <p:nvPicPr>
          <p:cNvPr id="33814" name="Picture 0" descr="dualband_splitter_schemati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864100"/>
            <a:ext cx="26638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" b="12064"/>
          <a:stretch>
            <a:fillRect/>
          </a:stretch>
        </p:blipFill>
        <p:spPr bwMode="auto">
          <a:xfrm>
            <a:off x="1727200" y="4608513"/>
            <a:ext cx="19081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10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371600"/>
            <a:ext cx="25193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17" name="Straight Arrow Connector 54"/>
          <p:cNvCxnSpPr>
            <a:cxnSpLocks noChangeShapeType="1"/>
          </p:cNvCxnSpPr>
          <p:nvPr/>
        </p:nvCxnSpPr>
        <p:spPr bwMode="auto">
          <a:xfrm rot="16200000" flipV="1">
            <a:off x="3873500" y="4152900"/>
            <a:ext cx="495300" cy="2921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Straight Arrow Connector 55"/>
          <p:cNvCxnSpPr>
            <a:cxnSpLocks noChangeShapeType="1"/>
            <a:endCxn id="33833" idx="1"/>
          </p:cNvCxnSpPr>
          <p:nvPr/>
        </p:nvCxnSpPr>
        <p:spPr bwMode="auto">
          <a:xfrm rot="5400000" flipH="1" flipV="1">
            <a:off x="2654300" y="3146425"/>
            <a:ext cx="866775" cy="40957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Box 59"/>
          <p:cNvSpPr txBox="1">
            <a:spLocks noChangeArrowheads="1"/>
          </p:cNvSpPr>
          <p:nvPr/>
        </p:nvSpPr>
        <p:spPr bwMode="auto">
          <a:xfrm>
            <a:off x="342900" y="1003300"/>
            <a:ext cx="346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1400" i="0">
                <a:solidFill>
                  <a:srgbClr val="FF0000"/>
                </a:solidFill>
              </a:rPr>
              <a:t>Divertor fast eroding thermocouples</a:t>
            </a:r>
          </a:p>
        </p:txBody>
      </p:sp>
    </p:spTree>
    <p:extLst>
      <p:ext uri="{BB962C8B-B14F-4D97-AF65-F5344CB8AC3E}">
        <p14:creationId xmlns:p14="http://schemas.microsoft.com/office/powerpoint/2010/main" val="4602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Arial" charset="0"/>
                <a:ea typeface="MS PGothic" charset="0"/>
                <a:cs typeface="MS PGothic" charset="0"/>
              </a:rPr>
              <a:t>P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  <a:ea typeface="MS PGothic" charset="0"/>
                <a:cs typeface="MS PGothic" charset="0"/>
              </a:rPr>
              <a:t>reparing 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ea typeface="MS PGothic" charset="0"/>
                <a:cs typeface="MS PGothic" charset="0"/>
              </a:rPr>
              <a:t>to start FY 2016 plasma operations</a:t>
            </a:r>
          </a:p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</a:rPr>
              <a:t>Expected to run 14 – 16 run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</a:rPr>
              <a:t>weeks in FY 2016</a:t>
            </a:r>
            <a:endParaRPr lang="en-US" sz="2800" b="1" dirty="0">
              <a:solidFill>
                <a:srgbClr val="FF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3554" name="Rectangle 50"/>
          <p:cNvSpPr>
            <a:spLocks noChangeArrowheads="1"/>
          </p:cNvSpPr>
          <p:nvPr/>
        </p:nvSpPr>
        <p:spPr bwMode="auto">
          <a:xfrm>
            <a:off x="177800" y="4005262"/>
            <a:ext cx="3098800" cy="307975"/>
          </a:xfrm>
          <a:prstGeom prst="rect">
            <a:avLst/>
          </a:prstGeom>
          <a:solidFill>
            <a:srgbClr val="CCFFCC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algn="dist">
              <a:spcBef>
                <a:spcPct val="20000"/>
              </a:spcBef>
            </a:pPr>
            <a:endParaRPr lang="en-US" i="0"/>
          </a:p>
        </p:txBody>
      </p:sp>
      <p:sp>
        <p:nvSpPr>
          <p:cNvPr id="23555" name="TextBox 51"/>
          <p:cNvSpPr txBox="1">
            <a:spLocks noChangeArrowheads="1"/>
          </p:cNvSpPr>
          <p:nvPr/>
        </p:nvSpPr>
        <p:spPr bwMode="auto">
          <a:xfrm>
            <a:off x="193674" y="4005460"/>
            <a:ext cx="28543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 dirty="0">
                <a:solidFill>
                  <a:srgbClr val="FF0000"/>
                </a:solidFill>
              </a:rPr>
              <a:t>MPTS R&amp;</a:t>
            </a:r>
            <a:r>
              <a:rPr lang="en-US" sz="1400" i="0" dirty="0" smtClean="0">
                <a:solidFill>
                  <a:srgbClr val="FF0000"/>
                </a:solidFill>
              </a:rPr>
              <a:t>R completed 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23556" name="Rectangle 53"/>
          <p:cNvSpPr>
            <a:spLocks noChangeArrowheads="1"/>
          </p:cNvSpPr>
          <p:nvPr/>
        </p:nvSpPr>
        <p:spPr bwMode="auto">
          <a:xfrm>
            <a:off x="177800" y="4478337"/>
            <a:ext cx="4546600" cy="266700"/>
          </a:xfrm>
          <a:prstGeom prst="rect">
            <a:avLst/>
          </a:prstGeom>
          <a:solidFill>
            <a:srgbClr val="FFD898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algn="dist">
              <a:spcBef>
                <a:spcPct val="20000"/>
              </a:spcBef>
            </a:pPr>
            <a:endParaRPr lang="en-US" i="0"/>
          </a:p>
        </p:txBody>
      </p:sp>
      <p:sp>
        <p:nvSpPr>
          <p:cNvPr id="23557" name="TextBox 54"/>
          <p:cNvSpPr txBox="1">
            <a:spLocks noChangeArrowheads="1"/>
          </p:cNvSpPr>
          <p:nvPr/>
        </p:nvSpPr>
        <p:spPr bwMode="auto">
          <a:xfrm>
            <a:off x="228600" y="4440237"/>
            <a:ext cx="44957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 dirty="0">
                <a:solidFill>
                  <a:srgbClr val="FF0000"/>
                </a:solidFill>
              </a:rPr>
              <a:t>NBI 1 &amp; </a:t>
            </a:r>
            <a:r>
              <a:rPr lang="en-US" sz="1400" i="0" dirty="0" smtClean="0">
                <a:solidFill>
                  <a:srgbClr val="FF0000"/>
                </a:solidFill>
              </a:rPr>
              <a:t>2  - Sources are being conditioned </a:t>
            </a:r>
            <a:endParaRPr lang="en-US" sz="1400" i="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03200" y="4872037"/>
            <a:ext cx="4445000" cy="495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algn="dist">
              <a:spcBef>
                <a:spcPct val="20000"/>
              </a:spcBef>
              <a:defRPr/>
            </a:pPr>
            <a:endParaRPr lang="en-US" i="0"/>
          </a:p>
        </p:txBody>
      </p:sp>
      <p:sp>
        <p:nvSpPr>
          <p:cNvPr id="23559" name="TextBox 76"/>
          <p:cNvSpPr txBox="1">
            <a:spLocks noChangeArrowheads="1"/>
          </p:cNvSpPr>
          <p:nvPr/>
        </p:nvSpPr>
        <p:spPr bwMode="auto">
          <a:xfrm>
            <a:off x="190500" y="4856817"/>
            <a:ext cx="4381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 dirty="0">
                <a:solidFill>
                  <a:srgbClr val="FF0000"/>
                </a:solidFill>
              </a:rPr>
              <a:t>MAPP, Fast </a:t>
            </a:r>
            <a:r>
              <a:rPr lang="en-US" sz="1400" i="0" dirty="0" err="1">
                <a:solidFill>
                  <a:srgbClr val="FF0000"/>
                </a:solidFill>
              </a:rPr>
              <a:t>Mirnov</a:t>
            </a:r>
            <a:r>
              <a:rPr lang="en-US" sz="1400" i="0" dirty="0">
                <a:solidFill>
                  <a:srgbClr val="FF0000"/>
                </a:solidFill>
              </a:rPr>
              <a:t>, X-ray, bolometer, plasma TV, VIPS, etc</a:t>
            </a:r>
            <a:r>
              <a:rPr lang="en-US" sz="1400" i="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177800" y="3522662"/>
            <a:ext cx="2311400" cy="2444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algn="dist">
              <a:spcBef>
                <a:spcPct val="20000"/>
              </a:spcBef>
              <a:defRPr/>
            </a:pPr>
            <a:endParaRPr lang="en-US" i="0"/>
          </a:p>
        </p:txBody>
      </p:sp>
      <p:sp>
        <p:nvSpPr>
          <p:cNvPr id="23561" name="TextBox 78"/>
          <p:cNvSpPr txBox="1">
            <a:spLocks noChangeArrowheads="1"/>
          </p:cNvSpPr>
          <p:nvPr/>
        </p:nvSpPr>
        <p:spPr bwMode="auto">
          <a:xfrm>
            <a:off x="342900" y="3475037"/>
            <a:ext cx="200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 dirty="0">
                <a:solidFill>
                  <a:srgbClr val="FF0000"/>
                </a:solidFill>
              </a:rPr>
              <a:t>Dummy load testing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177800" y="5567362"/>
            <a:ext cx="45466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defRPr/>
            </a:pPr>
            <a:r>
              <a:rPr lang="en-US" sz="1400" b="1" i="0" dirty="0" err="1">
                <a:solidFill>
                  <a:srgbClr val="FF0000"/>
                </a:solidFill>
              </a:rPr>
              <a:t>Boronization</a:t>
            </a:r>
            <a:r>
              <a:rPr lang="en-US" sz="1400" b="1" i="0" dirty="0">
                <a:solidFill>
                  <a:srgbClr val="FF0000"/>
                </a:solidFill>
              </a:rPr>
              <a:t>, GDCs, gas Injector-4, LITER, SGI, </a:t>
            </a:r>
            <a:r>
              <a:rPr lang="en-US" sz="1400" b="1" i="0" dirty="0" err="1">
                <a:solidFill>
                  <a:srgbClr val="FF0000"/>
                </a:solidFill>
              </a:rPr>
              <a:t>Divertor</a:t>
            </a:r>
            <a:r>
              <a:rPr lang="en-US" sz="1400" b="1" i="0" dirty="0">
                <a:solidFill>
                  <a:srgbClr val="FF0000"/>
                </a:solidFill>
              </a:rPr>
              <a:t> inj., MGI, CGI, etc.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315200" y="1909762"/>
            <a:ext cx="1828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ts val="1800"/>
              </a:spcBef>
              <a:defRPr/>
            </a:pPr>
            <a:endParaRPr lang="en-US" sz="1400" i="0" dirty="0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3566" name="Rectangle 24"/>
          <p:cNvSpPr>
            <a:spLocks noChangeArrowheads="1"/>
          </p:cNvSpPr>
          <p:nvPr/>
        </p:nvSpPr>
        <p:spPr bwMode="auto">
          <a:xfrm>
            <a:off x="2054225" y="1909762"/>
            <a:ext cx="3203576" cy="457200"/>
          </a:xfrm>
          <a:prstGeom prst="rect">
            <a:avLst/>
          </a:prstGeom>
          <a:solidFill>
            <a:srgbClr val="FFD898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pPr algn="ctr"/>
            <a:r>
              <a:rPr lang="en-US" sz="1600" i="0">
                <a:solidFill>
                  <a:srgbClr val="000000"/>
                </a:solidFill>
                <a:latin typeface="Calibri" charset="0"/>
              </a:rPr>
              <a:t>Bakeout</a:t>
            </a:r>
          </a:p>
        </p:txBody>
      </p:sp>
      <p:sp>
        <p:nvSpPr>
          <p:cNvPr id="23567" name="Rectangle 29"/>
          <p:cNvSpPr>
            <a:spLocks noChangeArrowheads="1"/>
          </p:cNvSpPr>
          <p:nvPr/>
        </p:nvSpPr>
        <p:spPr bwMode="auto">
          <a:xfrm>
            <a:off x="6781800" y="1909762"/>
            <a:ext cx="685800" cy="457200"/>
          </a:xfrm>
          <a:prstGeom prst="rect">
            <a:avLst/>
          </a:prstGeom>
          <a:solidFill>
            <a:srgbClr val="F5A59A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i="0" dirty="0">
                <a:solidFill>
                  <a:srgbClr val="000000"/>
                </a:solidFill>
                <a:latin typeface="Calibri" charset="0"/>
              </a:rPr>
              <a:t>Commissioning</a:t>
            </a:r>
          </a:p>
        </p:txBody>
      </p:sp>
      <p:sp>
        <p:nvSpPr>
          <p:cNvPr id="23568" name="TextBox 34"/>
          <p:cNvSpPr txBox="1">
            <a:spLocks noChangeArrowheads="1"/>
          </p:cNvSpPr>
          <p:nvPr/>
        </p:nvSpPr>
        <p:spPr bwMode="auto">
          <a:xfrm>
            <a:off x="946150" y="2747962"/>
            <a:ext cx="278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solidFill>
                  <a:srgbClr val="FF0000"/>
                </a:solidFill>
                <a:latin typeface="Calibri" charset="0"/>
                <a:ea typeface="MS PGothic" charset="0"/>
                <a:cs typeface="MS PGothic" charset="0"/>
              </a:rPr>
              <a:t>CD4 First Plasma (8/10)</a:t>
            </a:r>
          </a:p>
        </p:txBody>
      </p:sp>
      <p:sp>
        <p:nvSpPr>
          <p:cNvPr id="23569" name="Rectangle 29"/>
          <p:cNvSpPr>
            <a:spLocks noChangeArrowheads="1"/>
          </p:cNvSpPr>
          <p:nvPr/>
        </p:nvSpPr>
        <p:spPr bwMode="auto">
          <a:xfrm>
            <a:off x="9525" y="1909762"/>
            <a:ext cx="1346200" cy="457200"/>
          </a:xfrm>
          <a:prstGeom prst="rect">
            <a:avLst/>
          </a:prstGeom>
          <a:solidFill>
            <a:srgbClr val="7489F5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pPr algn="ctr"/>
            <a:r>
              <a:rPr lang="en-US" sz="1500" i="0">
                <a:solidFill>
                  <a:srgbClr val="000000"/>
                </a:solidFill>
                <a:latin typeface="Calibri" charset="0"/>
              </a:rPr>
              <a:t>PTP/ISTP</a:t>
            </a:r>
            <a:endParaRPr lang="en-US" sz="1400" i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71" name="TextBox 46"/>
          <p:cNvSpPr txBox="1">
            <a:spLocks noChangeArrowheads="1"/>
          </p:cNvSpPr>
          <p:nvPr/>
        </p:nvSpPr>
        <p:spPr bwMode="auto">
          <a:xfrm>
            <a:off x="6172200" y="2514600"/>
            <a:ext cx="1722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 err="1">
                <a:solidFill>
                  <a:srgbClr val="FF0000"/>
                </a:solidFill>
              </a:rPr>
              <a:t>Boronization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3572" name="Straight Arrow Connector 47"/>
          <p:cNvCxnSpPr>
            <a:cxnSpLocks noChangeShapeType="1"/>
          </p:cNvCxnSpPr>
          <p:nvPr/>
        </p:nvCxnSpPr>
        <p:spPr bwMode="auto">
          <a:xfrm flipV="1">
            <a:off x="6781800" y="2362200"/>
            <a:ext cx="1588" cy="2921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3" name="Straight Arrow Connector 3"/>
          <p:cNvCxnSpPr>
            <a:cxnSpLocks noChangeShapeType="1"/>
          </p:cNvCxnSpPr>
          <p:nvPr/>
        </p:nvCxnSpPr>
        <p:spPr bwMode="auto">
          <a:xfrm flipH="1" flipV="1">
            <a:off x="457200" y="2366962"/>
            <a:ext cx="762000" cy="5334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6" name="Rectangle 1"/>
          <p:cNvSpPr>
            <a:spLocks noChangeArrowheads="1"/>
          </p:cNvSpPr>
          <p:nvPr/>
        </p:nvSpPr>
        <p:spPr bwMode="auto">
          <a:xfrm>
            <a:off x="7385050" y="1905000"/>
            <a:ext cx="183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1400" i="0" dirty="0">
                <a:ea typeface="MS PGothic" charset="0"/>
                <a:cs typeface="MS PGothic" charset="0"/>
              </a:rPr>
              <a:t>Research Plasma Operation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9500" y="4694237"/>
            <a:ext cx="4013200" cy="1477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82880" indent="-457200">
              <a:defRPr/>
            </a:pPr>
            <a:r>
              <a:rPr lang="en-US" sz="1800" i="0" dirty="0">
                <a:solidFill>
                  <a:srgbClr val="000000"/>
                </a:solidFill>
              </a:rPr>
              <a:t>• The NBI CD-4 KPP achieved on May 11, 2015.</a:t>
            </a:r>
          </a:p>
          <a:p>
            <a:pPr marL="182880" indent="-457200">
              <a:defRPr/>
            </a:pPr>
            <a:endParaRPr lang="en-US" sz="1800" i="0" dirty="0">
              <a:solidFill>
                <a:srgbClr val="000000"/>
              </a:solidFill>
            </a:endParaRPr>
          </a:p>
          <a:p>
            <a:pPr marL="182880" indent="-457200">
              <a:defRPr/>
            </a:pPr>
            <a:r>
              <a:rPr lang="en-US" sz="1800" i="0" dirty="0">
                <a:solidFill>
                  <a:srgbClr val="000000"/>
                </a:solidFill>
              </a:rPr>
              <a:t>• The CS CD-4 KPP achieved on August 10, 2015.</a:t>
            </a: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1330325" y="1909762"/>
            <a:ext cx="965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i="0" dirty="0">
                <a:solidFill>
                  <a:srgbClr val="000000"/>
                </a:solidFill>
                <a:latin typeface="Calibri" charset="0"/>
              </a:rPr>
              <a:t>R/R, Vent PF1b, </a:t>
            </a:r>
            <a:r>
              <a:rPr lang="en-US" sz="1500" i="0" dirty="0" err="1">
                <a:solidFill>
                  <a:srgbClr val="000000"/>
                </a:solidFill>
                <a:latin typeface="Calibri" charset="0"/>
              </a:rPr>
              <a:t>dTMB</a:t>
            </a:r>
            <a:endParaRPr lang="en-US" sz="1400" i="0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23579" name="Group 2"/>
          <p:cNvGrpSpPr>
            <a:grpSpLocks/>
          </p:cNvGrpSpPr>
          <p:nvPr/>
        </p:nvGrpSpPr>
        <p:grpSpPr bwMode="auto">
          <a:xfrm>
            <a:off x="0" y="1181100"/>
            <a:ext cx="9232900" cy="342900"/>
            <a:chOff x="0" y="1028700"/>
            <a:chExt cx="10490200" cy="342900"/>
          </a:xfrm>
        </p:grpSpPr>
        <p:sp>
          <p:nvSpPr>
            <p:cNvPr id="23581" name="Rectangle 37"/>
            <p:cNvSpPr>
              <a:spLocks noChangeArrowheads="1"/>
            </p:cNvSpPr>
            <p:nvPr/>
          </p:nvSpPr>
          <p:spPr bwMode="auto">
            <a:xfrm>
              <a:off x="2097274" y="1028700"/>
              <a:ext cx="2097273" cy="3429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i="0" dirty="0" smtClean="0">
                  <a:latin typeface="Calibri" charset="0"/>
                  <a:cs typeface="Arial" charset="0"/>
                </a:rPr>
                <a:t>September </a:t>
              </a:r>
              <a:r>
                <a:rPr lang="en-US" sz="1600" i="0" dirty="0">
                  <a:latin typeface="Calibri" charset="0"/>
                  <a:cs typeface="Arial" charset="0"/>
                </a:rPr>
                <a:t>2015</a:t>
              </a:r>
            </a:p>
          </p:txBody>
        </p:sp>
        <p:sp>
          <p:nvSpPr>
            <p:cNvPr id="23582" name="Rectangle 38"/>
            <p:cNvSpPr>
              <a:spLocks noChangeArrowheads="1"/>
            </p:cNvSpPr>
            <p:nvPr/>
          </p:nvSpPr>
          <p:spPr bwMode="auto">
            <a:xfrm>
              <a:off x="4194547" y="1028700"/>
              <a:ext cx="2095870" cy="3429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i="0" dirty="0" smtClean="0">
                  <a:latin typeface="Calibri" charset="0"/>
                  <a:cs typeface="Arial" charset="0"/>
                </a:rPr>
                <a:t>October </a:t>
              </a:r>
              <a:r>
                <a:rPr lang="en-US" sz="1600" i="0" dirty="0">
                  <a:latin typeface="Calibri" charset="0"/>
                  <a:cs typeface="Arial" charset="0"/>
                </a:rPr>
                <a:t>2015</a:t>
              </a:r>
            </a:p>
          </p:txBody>
        </p:sp>
        <p:sp>
          <p:nvSpPr>
            <p:cNvPr id="23583" name="Rectangle 36"/>
            <p:cNvSpPr>
              <a:spLocks noChangeArrowheads="1"/>
            </p:cNvSpPr>
            <p:nvPr/>
          </p:nvSpPr>
          <p:spPr bwMode="auto">
            <a:xfrm>
              <a:off x="6297427" y="1028700"/>
              <a:ext cx="2097273" cy="3429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i="0" dirty="0" err="1" smtClean="0">
                  <a:latin typeface="Calibri" charset="0"/>
                  <a:cs typeface="Arial" charset="0"/>
                </a:rPr>
                <a:t>Novembe</a:t>
              </a:r>
              <a:r>
                <a:rPr lang="en-US" sz="1600" i="0" dirty="0" smtClean="0">
                  <a:latin typeface="Calibri" charset="0"/>
                  <a:cs typeface="Arial" charset="0"/>
                </a:rPr>
                <a:t> </a:t>
              </a:r>
              <a:r>
                <a:rPr lang="en-US" sz="1600" i="0" dirty="0">
                  <a:latin typeface="Calibri" charset="0"/>
                  <a:cs typeface="Arial" charset="0"/>
                </a:rPr>
                <a:t>2015</a:t>
              </a:r>
            </a:p>
          </p:txBody>
        </p:sp>
        <p:sp>
          <p:nvSpPr>
            <p:cNvPr id="23584" name="Rectangle 37"/>
            <p:cNvSpPr>
              <a:spLocks noChangeArrowheads="1"/>
            </p:cNvSpPr>
            <p:nvPr/>
          </p:nvSpPr>
          <p:spPr bwMode="auto">
            <a:xfrm>
              <a:off x="0" y="1028700"/>
              <a:ext cx="2097274" cy="3429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i="0" dirty="0" smtClean="0">
                  <a:latin typeface="Calibri" charset="0"/>
                  <a:cs typeface="Arial" charset="0"/>
                </a:rPr>
                <a:t>August 2015</a:t>
              </a:r>
              <a:endParaRPr lang="en-US" sz="1600" i="0" dirty="0">
                <a:latin typeface="Calibri" charset="0"/>
                <a:cs typeface="Arial" charset="0"/>
              </a:endParaRPr>
            </a:p>
          </p:txBody>
        </p:sp>
        <p:sp>
          <p:nvSpPr>
            <p:cNvPr id="23585" name="Rectangle 36"/>
            <p:cNvSpPr>
              <a:spLocks noChangeArrowheads="1"/>
            </p:cNvSpPr>
            <p:nvPr/>
          </p:nvSpPr>
          <p:spPr bwMode="auto">
            <a:xfrm>
              <a:off x="8392927" y="1028700"/>
              <a:ext cx="2097273" cy="3429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600" i="0" dirty="0" smtClean="0">
                  <a:latin typeface="Calibri" charset="0"/>
                  <a:cs typeface="Arial" charset="0"/>
                </a:rPr>
                <a:t>December </a:t>
              </a:r>
              <a:r>
                <a:rPr lang="en-US" sz="1600" i="0" dirty="0">
                  <a:latin typeface="Calibri" charset="0"/>
                  <a:cs typeface="Arial" charset="0"/>
                </a:rPr>
                <a:t>2015</a:t>
              </a:r>
            </a:p>
          </p:txBody>
        </p:sp>
      </p:grpSp>
      <p:sp>
        <p:nvSpPr>
          <p:cNvPr id="23580" name="Rectangle 29"/>
          <p:cNvSpPr>
            <a:spLocks noChangeArrowheads="1"/>
          </p:cNvSpPr>
          <p:nvPr/>
        </p:nvSpPr>
        <p:spPr bwMode="auto">
          <a:xfrm>
            <a:off x="6121400" y="1909762"/>
            <a:ext cx="660400" cy="457200"/>
          </a:xfrm>
          <a:prstGeom prst="rect">
            <a:avLst/>
          </a:prstGeom>
          <a:solidFill>
            <a:srgbClr val="7489F5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pPr algn="ctr"/>
            <a:r>
              <a:rPr lang="en-US" sz="1500" i="0" dirty="0">
                <a:solidFill>
                  <a:srgbClr val="000000"/>
                </a:solidFill>
                <a:latin typeface="Calibri" charset="0"/>
              </a:rPr>
              <a:t>ISTP</a:t>
            </a:r>
            <a:endParaRPr lang="en-US" sz="1400" i="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5257800" y="1905000"/>
            <a:ext cx="9144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pPr algn="ctr"/>
            <a:r>
              <a:rPr lang="en-US" sz="1600" i="0" dirty="0" smtClean="0">
                <a:solidFill>
                  <a:srgbClr val="000000"/>
                </a:solidFill>
                <a:latin typeface="Calibri" charset="0"/>
              </a:rPr>
              <a:t>Post bake</a:t>
            </a:r>
            <a:endParaRPr lang="en-US" sz="1600" i="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0" y="3124200"/>
            <a:ext cx="4038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/>
              <a:t>Bakeout</a:t>
            </a:r>
            <a:r>
              <a:rPr lang="en-US" dirty="0"/>
              <a:t> concluded </a:t>
            </a:r>
            <a:r>
              <a:rPr lang="en-US" dirty="0" smtClean="0"/>
              <a:t>on 10</a:t>
            </a:r>
            <a:r>
              <a:rPr lang="en-US" dirty="0"/>
              <a:t>/20/2015</a:t>
            </a:r>
          </a:p>
          <a:p>
            <a:pPr lvl="1">
              <a:defRPr/>
            </a:pPr>
            <a:r>
              <a:rPr lang="en-US" dirty="0"/>
              <a:t>Achieved 3.8x10</a:t>
            </a:r>
            <a:r>
              <a:rPr lang="en-US" baseline="30000" dirty="0"/>
              <a:t>-6 </a:t>
            </a:r>
            <a:r>
              <a:rPr lang="en-US" dirty="0"/>
              <a:t> Second best compared to 3.5x10</a:t>
            </a:r>
            <a:r>
              <a:rPr lang="en-US" baseline="30000" dirty="0"/>
              <a:t>-6</a:t>
            </a:r>
            <a:r>
              <a:rPr lang="en-US" dirty="0"/>
              <a:t> achieved in 2010</a:t>
            </a:r>
          </a:p>
        </p:txBody>
      </p:sp>
      <p:cxnSp>
        <p:nvCxnSpPr>
          <p:cNvPr id="34" name="Straight Arrow Connector 47"/>
          <p:cNvCxnSpPr>
            <a:cxnSpLocks noChangeShapeType="1"/>
          </p:cNvCxnSpPr>
          <p:nvPr/>
        </p:nvCxnSpPr>
        <p:spPr bwMode="auto">
          <a:xfrm flipV="1">
            <a:off x="5257800" y="2451100"/>
            <a:ext cx="1588" cy="6731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611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960120"/>
          </a:xfrm>
        </p:spPr>
        <p:txBody>
          <a:bodyPr>
            <a:noAutofit/>
          </a:bodyPr>
          <a:lstStyle/>
          <a:p>
            <a:pPr>
              <a:lnSpc>
                <a:spcPts val="286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CD-4 KPP #1 Plasma achieved on August 10, 2015</a:t>
            </a:r>
            <a:br>
              <a:rPr lang="en-US" sz="2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27 out of 29 attempts were “good” over 2 days</a:t>
            </a: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724400" y="5257800"/>
            <a:ext cx="43434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Calibrated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and compensated magnetics,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EFITs plasma movie all showed consistent pictures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7239000" y="1219200"/>
            <a:ext cx="15621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 i="0" u="sng">
                <a:solidFill>
                  <a:srgbClr val="000000"/>
                </a:solidFill>
              </a:rPr>
              <a:t>Shot 201085</a:t>
            </a:r>
          </a:p>
          <a:p>
            <a:pPr eaLnBrk="1" hangingPunct="1"/>
            <a:r>
              <a:rPr lang="en-US" sz="1600" b="0" i="0">
                <a:solidFill>
                  <a:srgbClr val="000000"/>
                </a:solidFill>
              </a:rPr>
              <a:t>Time: 28ms</a:t>
            </a:r>
          </a:p>
          <a:p>
            <a:pPr eaLnBrk="1" hangingPunct="1"/>
            <a:r>
              <a:rPr lang="en-US" sz="1600" b="0" i="0">
                <a:solidFill>
                  <a:srgbClr val="000000"/>
                </a:solidFill>
              </a:rPr>
              <a:t>I</a:t>
            </a:r>
            <a:r>
              <a:rPr lang="en-US" sz="1600" b="0" i="0" baseline="-25000">
                <a:solidFill>
                  <a:srgbClr val="000000"/>
                </a:solidFill>
              </a:rPr>
              <a:t>p</a:t>
            </a:r>
            <a:r>
              <a:rPr lang="en-US" sz="1600" b="0" i="0">
                <a:solidFill>
                  <a:srgbClr val="000000"/>
                </a:solidFill>
              </a:rPr>
              <a:t> = 117 kA</a:t>
            </a:r>
          </a:p>
          <a:p>
            <a:pPr eaLnBrk="1" hangingPunct="1"/>
            <a:r>
              <a:rPr lang="en-US" sz="1600" b="0" i="0">
                <a:solidFill>
                  <a:srgbClr val="000000"/>
                </a:solidFill>
              </a:rPr>
              <a:t>B</a:t>
            </a:r>
            <a:r>
              <a:rPr lang="en-US" sz="1600" b="0" i="0" baseline="-25000">
                <a:solidFill>
                  <a:srgbClr val="000000"/>
                </a:solidFill>
              </a:rPr>
              <a:t>T0</a:t>
            </a:r>
            <a:r>
              <a:rPr lang="en-US" sz="1600" b="0" i="0">
                <a:solidFill>
                  <a:srgbClr val="000000"/>
                </a:solidFill>
              </a:rPr>
              <a:t> = - 0.482 T</a:t>
            </a:r>
          </a:p>
          <a:p>
            <a:pPr eaLnBrk="1" hangingPunct="1"/>
            <a:r>
              <a:rPr lang="en-US" sz="1600" b="0" i="0">
                <a:solidFill>
                  <a:srgbClr val="000000"/>
                </a:solidFill>
              </a:rPr>
              <a:t>R</a:t>
            </a:r>
            <a:r>
              <a:rPr lang="en-US" sz="1600" b="0" i="0" baseline="-25000">
                <a:solidFill>
                  <a:srgbClr val="000000"/>
                </a:solidFill>
              </a:rPr>
              <a:t>0</a:t>
            </a:r>
            <a:r>
              <a:rPr lang="en-US" sz="1600" b="0" i="0">
                <a:solidFill>
                  <a:srgbClr val="000000"/>
                </a:solidFill>
              </a:rPr>
              <a:t> = 0.8 m</a:t>
            </a:r>
          </a:p>
          <a:p>
            <a:pPr eaLnBrk="1" hangingPunct="1"/>
            <a:r>
              <a:rPr lang="en-US" sz="1600" b="0" i="0">
                <a:solidFill>
                  <a:srgbClr val="000000"/>
                </a:solidFill>
              </a:rPr>
              <a:t>Z</a:t>
            </a:r>
            <a:r>
              <a:rPr lang="en-US" sz="1600" b="0" i="0" baseline="-25000">
                <a:solidFill>
                  <a:srgbClr val="000000"/>
                </a:solidFill>
              </a:rPr>
              <a:t>0</a:t>
            </a:r>
            <a:r>
              <a:rPr lang="en-US" sz="1600" b="0" i="0">
                <a:solidFill>
                  <a:srgbClr val="000000"/>
                </a:solidFill>
              </a:rPr>
              <a:t> = - 0.2 m</a:t>
            </a:r>
          </a:p>
          <a:p>
            <a:pPr eaLnBrk="1" hangingPunct="1"/>
            <a:r>
              <a:rPr lang="en-US" sz="1600" b="0" i="0">
                <a:solidFill>
                  <a:srgbClr val="000000"/>
                </a:solidFill>
              </a:rPr>
              <a:t>I</a:t>
            </a:r>
            <a:r>
              <a:rPr lang="en-US" sz="1600" b="0" i="0" baseline="-25000">
                <a:solidFill>
                  <a:srgbClr val="000000"/>
                </a:solidFill>
              </a:rPr>
              <a:t>wall</a:t>
            </a:r>
            <a:r>
              <a:rPr lang="en-US" sz="1600" b="0" i="0">
                <a:solidFill>
                  <a:srgbClr val="000000"/>
                </a:solidFill>
              </a:rPr>
              <a:t> ~ 0.4 MA</a:t>
            </a:r>
          </a:p>
          <a:p>
            <a:pPr eaLnBrk="1" hangingPunct="1"/>
            <a:endParaRPr lang="en-US" sz="1600" b="0" i="0">
              <a:solidFill>
                <a:srgbClr val="000000"/>
              </a:solidFill>
            </a:endParaRPr>
          </a:p>
        </p:txBody>
      </p:sp>
      <p:pic>
        <p:nvPicPr>
          <p:cNvPr id="11268" name="Picture 5" descr="NSTXU_CD4_EFIT01_2010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1716088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62000" y="1066800"/>
            <a:ext cx="4419600" cy="3352800"/>
            <a:chOff x="762000" y="990600"/>
            <a:chExt cx="4572000" cy="3429000"/>
          </a:xfrm>
        </p:grpSpPr>
        <p:pic>
          <p:nvPicPr>
            <p:cNvPr id="11269" name="Picture 22" descr="CD4PlasmaCurren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990600"/>
              <a:ext cx="4572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Box 23"/>
            <p:cNvSpPr txBox="1">
              <a:spLocks noChangeArrowheads="1"/>
            </p:cNvSpPr>
            <p:nvPr/>
          </p:nvSpPr>
          <p:spPr bwMode="auto">
            <a:xfrm>
              <a:off x="1458912" y="1625600"/>
              <a:ext cx="8270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0" dirty="0">
                  <a:solidFill>
                    <a:srgbClr val="000000"/>
                  </a:solidFill>
                </a:rPr>
                <a:t>EFIT </a:t>
              </a:r>
              <a:r>
                <a:rPr lang="en-US" sz="1600" i="0" dirty="0" err="1">
                  <a:solidFill>
                    <a:srgbClr val="000000"/>
                  </a:solidFill>
                </a:rPr>
                <a:t>I</a:t>
              </a:r>
              <a:r>
                <a:rPr lang="en-US" sz="1600" i="0" baseline="-25000" dirty="0" err="1">
                  <a:solidFill>
                    <a:srgbClr val="000000"/>
                  </a:solidFill>
                </a:rPr>
                <a:t>p</a:t>
              </a:r>
              <a:endParaRPr lang="en-US" sz="1600" b="0" i="0" baseline="-25000" dirty="0">
                <a:solidFill>
                  <a:srgbClr val="000000"/>
                </a:solidFill>
              </a:endParaRPr>
            </a:p>
            <a:p>
              <a:pPr eaLnBrk="1" hangingPunct="1"/>
              <a:endParaRPr lang="en-US" sz="1600" i="0" dirty="0">
                <a:solidFill>
                  <a:srgbClr val="000000"/>
                </a:solidFill>
              </a:endParaRPr>
            </a:p>
          </p:txBody>
        </p:sp>
        <p:sp>
          <p:nvSpPr>
            <p:cNvPr id="11271" name="Oval 24"/>
            <p:cNvSpPr>
              <a:spLocks noChangeArrowheads="1"/>
            </p:cNvSpPr>
            <p:nvPr/>
          </p:nvSpPr>
          <p:spPr bwMode="auto">
            <a:xfrm>
              <a:off x="22098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1272" name="Oval 25"/>
            <p:cNvSpPr>
              <a:spLocks noChangeArrowheads="1"/>
            </p:cNvSpPr>
            <p:nvPr/>
          </p:nvSpPr>
          <p:spPr bwMode="auto">
            <a:xfrm>
              <a:off x="2971800" y="1600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1273" name="Oval 26"/>
            <p:cNvSpPr>
              <a:spLocks noChangeArrowheads="1"/>
            </p:cNvSpPr>
            <p:nvPr/>
          </p:nvSpPr>
          <p:spPr bwMode="auto">
            <a:xfrm>
              <a:off x="2362200" y="2133600"/>
              <a:ext cx="152400" cy="152400"/>
            </a:xfrm>
            <a:prstGeom prst="ellipse">
              <a:avLst/>
            </a:prstGeom>
            <a:solidFill>
              <a:srgbClr val="CBD211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1274" name="Oval 27"/>
            <p:cNvSpPr>
              <a:spLocks noChangeArrowheads="1"/>
            </p:cNvSpPr>
            <p:nvPr/>
          </p:nvSpPr>
          <p:spPr bwMode="auto">
            <a:xfrm>
              <a:off x="2514600" y="2057400"/>
              <a:ext cx="152400" cy="152400"/>
            </a:xfrm>
            <a:prstGeom prst="ellipse">
              <a:avLst/>
            </a:prstGeom>
            <a:solidFill>
              <a:srgbClr val="CBD211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1275" name="Oval 28"/>
            <p:cNvSpPr>
              <a:spLocks noChangeArrowheads="1"/>
            </p:cNvSpPr>
            <p:nvPr/>
          </p:nvSpPr>
          <p:spPr bwMode="auto">
            <a:xfrm>
              <a:off x="2667000" y="1905000"/>
              <a:ext cx="152400" cy="152400"/>
            </a:xfrm>
            <a:prstGeom prst="ellipse">
              <a:avLst/>
            </a:prstGeom>
            <a:solidFill>
              <a:srgbClr val="CBD211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1276" name="Oval 29"/>
            <p:cNvSpPr>
              <a:spLocks noChangeArrowheads="1"/>
            </p:cNvSpPr>
            <p:nvPr/>
          </p:nvSpPr>
          <p:spPr bwMode="auto">
            <a:xfrm>
              <a:off x="2514600" y="2286000"/>
              <a:ext cx="152400" cy="152400"/>
            </a:xfrm>
            <a:prstGeom prst="ellipse">
              <a:avLst/>
            </a:prstGeom>
            <a:solidFill>
              <a:srgbClr val="9B00A5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pic>
        <p:nvPicPr>
          <p:cNvPr id="14" name="Picture 3" descr="NSTXU_CD4_camera_image_20108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76" y="4419600"/>
            <a:ext cx="2644724" cy="209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8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 lIns="0" tIns="0" rIns="0" bIns="0" anchorCtr="1"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Arial" charset="0"/>
              </a:rPr>
              <a:t>Bakeout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Progression</a:t>
            </a:r>
            <a:br>
              <a:rPr lang="en-US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Improvements identified for better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reliabilty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and shorter duration bake</a:t>
            </a:r>
            <a:endParaRPr lang="en-US" sz="2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86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Started on 9/12/2015</a:t>
            </a:r>
          </a:p>
          <a:p>
            <a:pPr lvl="1">
              <a:defRPr/>
            </a:pPr>
            <a:r>
              <a:rPr lang="en-US" dirty="0" smtClean="0"/>
              <a:t>Observed significant </a:t>
            </a:r>
            <a:r>
              <a:rPr lang="en-US" dirty="0" err="1" smtClean="0"/>
              <a:t>poloidal</a:t>
            </a:r>
            <a:r>
              <a:rPr lang="en-US" dirty="0" smtClean="0"/>
              <a:t> variations in the temperature.</a:t>
            </a:r>
          </a:p>
          <a:p>
            <a:pPr lvl="1">
              <a:defRPr/>
            </a:pPr>
            <a:r>
              <a:rPr lang="en-US" dirty="0" smtClean="0"/>
              <a:t>Maxed of the He skip power.</a:t>
            </a:r>
          </a:p>
          <a:p>
            <a:pPr>
              <a:defRPr/>
            </a:pPr>
            <a:r>
              <a:rPr lang="en-US" dirty="0" smtClean="0"/>
              <a:t>Paused on 9/18/2015</a:t>
            </a:r>
          </a:p>
          <a:p>
            <a:pPr lvl="1">
              <a:defRPr/>
            </a:pPr>
            <a:r>
              <a:rPr lang="en-US" dirty="0" smtClean="0"/>
              <a:t>Had achieved ~1.4x10</a:t>
            </a:r>
            <a:r>
              <a:rPr lang="en-US" baseline="30000" dirty="0" smtClean="0"/>
              <a:t>-5</a:t>
            </a:r>
            <a:r>
              <a:rPr lang="en-US" dirty="0" smtClean="0"/>
              <a:t>, from 1x10</a:t>
            </a:r>
            <a:r>
              <a:rPr lang="en-US" baseline="30000" dirty="0" smtClean="0"/>
              <a:t>-3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PF-1b water heating system was improved</a:t>
            </a:r>
          </a:p>
          <a:p>
            <a:pPr lvl="1">
              <a:defRPr/>
            </a:pPr>
            <a:r>
              <a:rPr lang="en-US" dirty="0" smtClean="0"/>
              <a:t>Insulation on the manifolds, plumbing was improved</a:t>
            </a:r>
            <a:endParaRPr lang="en-US" dirty="0"/>
          </a:p>
          <a:p>
            <a:pPr>
              <a:defRPr/>
            </a:pPr>
            <a:r>
              <a:rPr lang="en-US" dirty="0" smtClean="0"/>
              <a:t>Restarted on 9/23/2015, 9/24/2015, 9/28/2015</a:t>
            </a:r>
          </a:p>
          <a:p>
            <a:pPr lvl="1">
              <a:defRPr/>
            </a:pPr>
            <a:r>
              <a:rPr lang="en-US" dirty="0" smtClean="0"/>
              <a:t>Twice had to pause for leak repairs on hot He system, fix bad motor coupling on the He blower</a:t>
            </a:r>
          </a:p>
          <a:p>
            <a:pPr>
              <a:defRPr/>
            </a:pPr>
            <a:r>
              <a:rPr lang="en-US" dirty="0" smtClean="0"/>
              <a:t>Blower basically failed on 9/30/2015</a:t>
            </a:r>
          </a:p>
          <a:p>
            <a:pPr lvl="1">
              <a:defRPr/>
            </a:pPr>
            <a:r>
              <a:rPr lang="en-US" dirty="0" smtClean="0"/>
              <a:t>Sent to factory for rebuild on 9/30/2015, returned and reinstalled on 10/2/2015</a:t>
            </a:r>
          </a:p>
          <a:p>
            <a:pPr>
              <a:defRPr/>
            </a:pPr>
            <a:r>
              <a:rPr lang="en-US" dirty="0" err="1" smtClean="0"/>
              <a:t>Bakeout</a:t>
            </a:r>
            <a:r>
              <a:rPr lang="en-US" dirty="0" smtClean="0"/>
              <a:t> restarted on 10/6/2015</a:t>
            </a:r>
          </a:p>
          <a:p>
            <a:pPr lvl="1">
              <a:defRPr/>
            </a:pPr>
            <a:r>
              <a:rPr lang="en-US" dirty="0" smtClean="0"/>
              <a:t>2 weeks at temperature projects to ending on 10/23/2015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Bakeout</a:t>
            </a:r>
            <a:r>
              <a:rPr lang="en-US" dirty="0" smtClean="0"/>
              <a:t> concluded on 10/20/2015</a:t>
            </a:r>
          </a:p>
          <a:p>
            <a:pPr lvl="1">
              <a:defRPr/>
            </a:pPr>
            <a:r>
              <a:rPr lang="en-US" dirty="0" smtClean="0"/>
              <a:t>Achieved 3.8x10</a:t>
            </a:r>
            <a:r>
              <a:rPr lang="en-US" baseline="30000" dirty="0"/>
              <a:t>-</a:t>
            </a:r>
            <a:r>
              <a:rPr lang="en-US" baseline="30000" dirty="0" smtClean="0"/>
              <a:t>6 </a:t>
            </a:r>
            <a:r>
              <a:rPr lang="en-US" dirty="0" smtClean="0"/>
              <a:t> Second best compared to 3.5x10</a:t>
            </a:r>
            <a:r>
              <a:rPr lang="en-US" baseline="30000" dirty="0" smtClean="0"/>
              <a:t>-6</a:t>
            </a:r>
            <a:r>
              <a:rPr lang="en-US" dirty="0" smtClean="0"/>
              <a:t> achieved in 2010</a:t>
            </a:r>
          </a:p>
        </p:txBody>
      </p:sp>
    </p:spTree>
    <p:extLst>
      <p:ext uri="{BB962C8B-B14F-4D97-AF65-F5344CB8AC3E}">
        <p14:creationId xmlns:p14="http://schemas.microsoft.com/office/powerpoint/2010/main" val="15003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334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Arial" charset="0"/>
              </a:rPr>
              <a:t>10</a:t>
            </a:r>
            <a:r>
              <a:rPr lang="en-US" sz="2400" dirty="0" smtClean="0">
                <a:latin typeface="Arial" charset="0"/>
              </a:rPr>
              <a:t>/19/</a:t>
            </a:r>
            <a:r>
              <a:rPr lang="en-US" sz="2400" dirty="0">
                <a:latin typeface="Arial" charset="0"/>
              </a:rPr>
              <a:t>2015: End the bake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charset="0"/>
              </a:rPr>
              <a:t>10</a:t>
            </a:r>
            <a:r>
              <a:rPr lang="en-US" sz="2400" dirty="0" smtClean="0">
                <a:latin typeface="Arial" charset="0"/>
              </a:rPr>
              <a:t>/19/</a:t>
            </a:r>
            <a:r>
              <a:rPr lang="en-US" sz="2400" dirty="0">
                <a:latin typeface="Arial" charset="0"/>
              </a:rPr>
              <a:t>2015-11/8/2015: </a:t>
            </a:r>
            <a:r>
              <a:rPr lang="en-US" sz="2400" dirty="0" err="1">
                <a:latin typeface="Arial" charset="0"/>
              </a:rPr>
              <a:t>Bakeout</a:t>
            </a:r>
            <a:r>
              <a:rPr lang="en-US" sz="2400" dirty="0">
                <a:latin typeface="Arial" charset="0"/>
              </a:rPr>
              <a:t> Recovery and Final Activities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latin typeface="Arial" charset="0"/>
              </a:rPr>
              <a:t>Leak checking and diagnostic installations,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etc…</a:t>
            </a:r>
            <a:endParaRPr lang="en-US" sz="2000" dirty="0"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charset="0"/>
              </a:rPr>
              <a:t>11/9/2015: Begin the ISTP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latin typeface="Arial" charset="0"/>
              </a:rPr>
              <a:t>3-5 days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charset="0"/>
              </a:rPr>
              <a:t>11/16/2015: Ready for plasma operations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charset="0"/>
              </a:rPr>
              <a:t>ST workshop (11/2/2015-11/6/2015): Under favorable circumstances, the ISTP may overlap.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 charset="0"/>
              </a:rPr>
              <a:t>APS week (11/16/2015-11/20/2015): No operations due to APS + DOE Conduct of Operations training</a:t>
            </a:r>
          </a:p>
        </p:txBody>
      </p:sp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Expected Schedule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(subject to change…including scenarios where things move earlier.)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charset="0"/>
              </a:rPr>
              <a:t>Highlights of Diagnostic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Progress</a:t>
            </a: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</a:rPr>
              <a:t>MPTS installation </a:t>
            </a:r>
            <a:r>
              <a:rPr lang="en-US" sz="2000" dirty="0" smtClean="0">
                <a:latin typeface="Arial" charset="0"/>
              </a:rPr>
              <a:t>complete, </a:t>
            </a:r>
            <a:r>
              <a:rPr lang="en-US" sz="2000" dirty="0">
                <a:latin typeface="Arial" charset="0"/>
              </a:rPr>
              <a:t>Rayleigh-Raman scattering successfully </a:t>
            </a:r>
            <a:r>
              <a:rPr lang="en-US" sz="2000" dirty="0" smtClean="0">
                <a:latin typeface="Arial" charset="0"/>
              </a:rPr>
              <a:t>performed, and </a:t>
            </a:r>
            <a:r>
              <a:rPr lang="en-US" sz="1800" dirty="0" smtClean="0">
                <a:latin typeface="Arial" charset="0"/>
              </a:rPr>
              <a:t>ready </a:t>
            </a:r>
            <a:r>
              <a:rPr lang="en-US" sz="1800" dirty="0">
                <a:latin typeface="Arial" charset="0"/>
              </a:rPr>
              <a:t>to take data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" charset="0"/>
              </a:rPr>
              <a:t>IR </a:t>
            </a:r>
            <a:r>
              <a:rPr lang="en-US" sz="2000" dirty="0">
                <a:latin typeface="Arial" charset="0"/>
              </a:rPr>
              <a:t>cameras at Bays G and H are installed and took calibration data during the </a:t>
            </a:r>
            <a:r>
              <a:rPr lang="en-US" sz="2000" dirty="0" smtClean="0">
                <a:latin typeface="Arial" charset="0"/>
              </a:rPr>
              <a:t>bake (ORNL)</a:t>
            </a:r>
            <a:endParaRPr lang="en-US" sz="2000" dirty="0">
              <a:latin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" charset="0"/>
              </a:rPr>
              <a:t>BES </a:t>
            </a:r>
            <a:r>
              <a:rPr lang="en-US" sz="2000" dirty="0">
                <a:latin typeface="Arial" charset="0"/>
              </a:rPr>
              <a:t>fiber bundles have been run to a point close to the </a:t>
            </a:r>
            <a:r>
              <a:rPr lang="en-US" sz="2000" dirty="0" smtClean="0">
                <a:latin typeface="Arial" charset="0"/>
              </a:rPr>
              <a:t>machine (UW)</a:t>
            </a:r>
            <a:endParaRPr lang="en-US" sz="2000" dirty="0">
              <a:latin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</a:rPr>
              <a:t>MAPP </a:t>
            </a:r>
            <a:r>
              <a:rPr lang="en-US" sz="2000" dirty="0" smtClean="0">
                <a:latin typeface="Arial" charset="0"/>
              </a:rPr>
              <a:t>probe (UI) </a:t>
            </a:r>
            <a:r>
              <a:rPr lang="en-US" sz="2000" dirty="0">
                <a:latin typeface="Arial" charset="0"/>
              </a:rPr>
              <a:t>is connected to NSTX-U and leak checked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" charset="0"/>
              </a:rPr>
              <a:t>XEUS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LoWEUS</a:t>
            </a:r>
            <a:r>
              <a:rPr lang="en-US" sz="2000" dirty="0">
                <a:latin typeface="Arial" charset="0"/>
              </a:rPr>
              <a:t> and MONA LISA EUV spectrometers are installed. Vacuum pumping manifold is being fabricated</a:t>
            </a:r>
            <a:r>
              <a:rPr lang="en-US" sz="2000" dirty="0" smtClean="0">
                <a:latin typeface="Arial" charset="0"/>
              </a:rPr>
              <a:t>. (LLNL)</a:t>
            </a:r>
          </a:p>
          <a:p>
            <a:r>
              <a:rPr lang="en-US" sz="2000" dirty="0">
                <a:latin typeface="Arial" charset="0"/>
              </a:rPr>
              <a:t>Design for the Fusion Products diagnostic (FIU) is complete. </a:t>
            </a:r>
            <a:endParaRPr lang="en-US" sz="2000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Lithium </a:t>
            </a:r>
            <a:r>
              <a:rPr lang="en-US" sz="2000" dirty="0">
                <a:latin typeface="Arial" charset="0"/>
              </a:rPr>
              <a:t>Granule Injector stand has been fabricated</a:t>
            </a:r>
          </a:p>
          <a:p>
            <a:r>
              <a:rPr lang="en-US" sz="2000" dirty="0">
                <a:latin typeface="Arial" charset="0"/>
              </a:rPr>
              <a:t>SAMI rack has been installed (U. York)</a:t>
            </a:r>
          </a:p>
          <a:p>
            <a:r>
              <a:rPr lang="en-US" sz="2000" dirty="0">
                <a:latin typeface="Arial" charset="0"/>
              </a:rPr>
              <a:t>Design work is ongoing for:</a:t>
            </a:r>
          </a:p>
          <a:p>
            <a:pPr lvl="1">
              <a:spcBef>
                <a:spcPts val="0"/>
              </a:spcBef>
            </a:pPr>
            <a:r>
              <a:rPr lang="en-US" sz="1800" dirty="0" err="1">
                <a:solidFill>
                  <a:srgbClr val="0000FF"/>
                </a:solidFill>
                <a:latin typeface="Arial" charset="0"/>
              </a:rPr>
              <a:t>FIReTIP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 interferometer (UCD)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Laser-blow off system (LLNL)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Metal foil bolometers for main plasma and 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</a:rPr>
              <a:t>divertor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 (ORNL)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Pulse Burst Laser for MPTS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4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 charset="0"/>
              </a:rPr>
              <a:t>Steady Progress 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on Magnetic Diagnostics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9530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charset="0"/>
              </a:rPr>
              <a:t>Complete set of magnetics calibration shots take in August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charset="0"/>
              </a:rPr>
              <a:t>Plasma current, loop voltage, </a:t>
            </a:r>
            <a:r>
              <a:rPr lang="en-US" dirty="0" err="1">
                <a:latin typeface="Arial" charset="0"/>
              </a:rPr>
              <a:t>poloidal</a:t>
            </a:r>
            <a:r>
              <a:rPr lang="en-US" dirty="0">
                <a:latin typeface="Arial" charset="0"/>
              </a:rPr>
              <a:t> flux and field measurements in good shape.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charset="0"/>
              </a:rPr>
              <a:t>All integrators recalibrated before </a:t>
            </a:r>
            <a:r>
              <a:rPr lang="en-US" dirty="0" err="1">
                <a:latin typeface="Arial" charset="0"/>
              </a:rPr>
              <a:t>bakeout</a:t>
            </a:r>
            <a:r>
              <a:rPr lang="en-US" dirty="0">
                <a:latin typeface="Arial" charset="0"/>
              </a:rPr>
              <a:t> started.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err="1">
                <a:latin typeface="Arial" charset="0"/>
              </a:rPr>
              <a:t>Rogowski</a:t>
            </a:r>
            <a:r>
              <a:rPr lang="en-US" dirty="0">
                <a:latin typeface="Arial" charset="0"/>
              </a:rPr>
              <a:t> coils fully calibrated, and pickup compensations being refined.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charset="0"/>
              </a:rPr>
              <a:t>All </a:t>
            </a:r>
            <a:r>
              <a:rPr lang="en-US" dirty="0" err="1">
                <a:latin typeface="Arial" charset="0"/>
              </a:rPr>
              <a:t>Mirnov</a:t>
            </a:r>
            <a:r>
              <a:rPr lang="en-US" dirty="0">
                <a:latin typeface="Arial" charset="0"/>
              </a:rPr>
              <a:t> sensors and flux loops have had their position determinations refined based on calibration shots.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charset="0"/>
              </a:rPr>
              <a:t>New diamagnetic loop system is showing promise.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charset="0"/>
              </a:rPr>
              <a:t>If successful, then eliminates the old TF-coil diamagnetic system.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charset="0"/>
              </a:rPr>
              <a:t>High-n array data acquisition is installed and functioning.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charset="0"/>
              </a:rPr>
              <a:t>RWM sensor calibration codes have been exercised.</a:t>
            </a:r>
          </a:p>
        </p:txBody>
      </p:sp>
    </p:spTree>
    <p:extLst>
      <p:ext uri="{BB962C8B-B14F-4D97-AF65-F5344CB8AC3E}">
        <p14:creationId xmlns:p14="http://schemas.microsoft.com/office/powerpoint/2010/main" val="34398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Significant Progress in Plasma 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Control 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</a:rPr>
              <a:t>System</a:t>
            </a:r>
            <a:endParaRPr lang="en-US" sz="2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>
            <a:noAutofit/>
          </a:bodyPr>
          <a:lstStyle/>
          <a:p>
            <a:pPr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Arial" charset="0"/>
              </a:rPr>
              <a:t>Lots of PCS success during CD-4 and ISTP activities</a:t>
            </a:r>
          </a:p>
          <a:p>
            <a:pPr lvl="1"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Pre-programmed PF control</a:t>
            </a:r>
          </a:p>
          <a:p>
            <a:pPr lvl="1"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Gas injection and pre-fill control</a:t>
            </a:r>
          </a:p>
          <a:p>
            <a:pPr lvl="1"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Pre-programmed TF and OH control</a:t>
            </a:r>
          </a:p>
          <a:p>
            <a:pPr lvl="1"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 err="1">
                <a:solidFill>
                  <a:srgbClr val="0000FF"/>
                </a:solidFill>
                <a:latin typeface="Arial" charset="0"/>
              </a:rPr>
              <a:t>Realtime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 magnetic sensor calibrations</a:t>
            </a:r>
          </a:p>
          <a:p>
            <a:pPr lvl="1"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Background testing of vertical control code</a:t>
            </a:r>
          </a:p>
          <a:p>
            <a:pPr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 smtClean="0">
                <a:latin typeface="Arial" charset="0"/>
              </a:rPr>
              <a:t>SPA control from PCS has been restored.</a:t>
            </a:r>
          </a:p>
          <a:p>
            <a:pPr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 smtClean="0">
                <a:latin typeface="Arial" charset="0"/>
              </a:rPr>
              <a:t>New algorithms for NB control and vertical position control have been fully tested.</a:t>
            </a:r>
          </a:p>
          <a:p>
            <a:pPr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 smtClean="0">
                <a:latin typeface="Arial" charset="0"/>
              </a:rPr>
              <a:t>Some older less-reliable </a:t>
            </a:r>
            <a:r>
              <a:rPr lang="en-US" sz="1800" b="1" dirty="0" err="1" smtClean="0">
                <a:latin typeface="Arial" charset="0"/>
              </a:rPr>
              <a:t>realtime</a:t>
            </a:r>
            <a:r>
              <a:rPr lang="en-US" sz="1800" b="1" dirty="0" smtClean="0">
                <a:latin typeface="Arial" charset="0"/>
              </a:rPr>
              <a:t> digitizers have been replaced, and a new every-shot latency measurement system is being tested.</a:t>
            </a:r>
          </a:p>
          <a:p>
            <a:pPr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 smtClean="0">
                <a:latin typeface="Arial" charset="0"/>
              </a:rPr>
              <a:t>Near </a:t>
            </a:r>
            <a:r>
              <a:rPr lang="en-US" sz="1800" b="1" dirty="0">
                <a:latin typeface="Arial" charset="0"/>
              </a:rPr>
              <a:t>term PCS steps</a:t>
            </a:r>
          </a:p>
          <a:p>
            <a:pPr lvl="1"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Finish 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testing </a:t>
            </a:r>
            <a:r>
              <a:rPr lang="en-US" sz="1600" b="1" dirty="0" err="1">
                <a:solidFill>
                  <a:srgbClr val="0000FF"/>
                </a:solidFill>
                <a:latin typeface="Arial" charset="0"/>
              </a:rPr>
              <a:t>rtEFIT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 and flux-projection boundary control algorithm.</a:t>
            </a:r>
          </a:p>
          <a:p>
            <a:pPr lvl="1"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Then 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move on to profile control and snowflake </a:t>
            </a:r>
            <a:r>
              <a:rPr lang="en-US" sz="1600" b="1" dirty="0" err="1">
                <a:solidFill>
                  <a:srgbClr val="0000FF"/>
                </a:solidFill>
                <a:latin typeface="Arial" charset="0"/>
              </a:rPr>
              <a:t>divertor</a:t>
            </a: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 control, other code improvements,</a:t>
            </a: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…</a:t>
            </a:r>
          </a:p>
          <a:p>
            <a:pPr>
              <a:lnSpc>
                <a:spcPts val="20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dirty="0">
                <a:latin typeface="Arial" charset="0"/>
              </a:rPr>
              <a:t>N</a:t>
            </a:r>
            <a:r>
              <a:rPr lang="en-US" sz="1800" b="1" dirty="0" smtClean="0">
                <a:latin typeface="Arial" charset="0"/>
              </a:rPr>
              <a:t>ew computer for data serving and data acquisition has been commissioned and is now supporting operations</a:t>
            </a:r>
            <a:endParaRPr lang="en-US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8206</TotalTime>
  <Words>2698</Words>
  <Application>Microsoft Office PowerPoint</Application>
  <PresentationFormat>On-screen Show (4:3)</PresentationFormat>
  <Paragraphs>440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NSTX Upgrade</vt:lpstr>
      <vt:lpstr>NSTX-U Project / Facility Status </vt:lpstr>
      <vt:lpstr>PowerPoint Presentation</vt:lpstr>
      <vt:lpstr>PowerPoint Presentation</vt:lpstr>
      <vt:lpstr>CD-4 KPP #1 Plasma achieved on August 10, 2015 27 out of 29 attempts were “good” over 2 days </vt:lpstr>
      <vt:lpstr>Bakeout Progression Improvements identified for better reliabilty and shorter duration bake</vt:lpstr>
      <vt:lpstr>Expected Schedule (subject to change…including scenarios where things move earlier.)</vt:lpstr>
      <vt:lpstr>Highlights of Diagnostic Progress</vt:lpstr>
      <vt:lpstr>Steady Progress on Magnetic Diagnostics</vt:lpstr>
      <vt:lpstr>Significant Progress in Plasma Control System</vt:lpstr>
      <vt:lpstr>PowerPoint Presentation</vt:lpstr>
      <vt:lpstr>Physics Operators Course Was Completed Over 25 people attended each talk.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NCC Lorentz and Thermal  Stress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Priority NTC Activities Following  the Bake</vt:lpstr>
      <vt:lpstr>NSTX-U diagnostics to be installed during first year   All center stack sensors mounted &amp; ex-vessel terminations completed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162</cp:revision>
  <dcterms:created xsi:type="dcterms:W3CDTF">2015-07-16T16:59:24Z</dcterms:created>
  <dcterms:modified xsi:type="dcterms:W3CDTF">2015-10-28T13:48:35Z</dcterms:modified>
</cp:coreProperties>
</file>