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320" r:id="rId3"/>
    <p:sldId id="302" r:id="rId4"/>
    <p:sldId id="303" r:id="rId5"/>
    <p:sldId id="304" r:id="rId6"/>
    <p:sldId id="305" r:id="rId7"/>
    <p:sldId id="306" r:id="rId8"/>
    <p:sldId id="307" r:id="rId9"/>
    <p:sldId id="308" r:id="rId10"/>
    <p:sldId id="311" r:id="rId11"/>
    <p:sldId id="312" r:id="rId12"/>
    <p:sldId id="317" r:id="rId13"/>
    <p:sldId id="318" r:id="rId14"/>
    <p:sldId id="319" r:id="rId15"/>
    <p:sldId id="324" r:id="rId16"/>
    <p:sldId id="296" r:id="rId17"/>
    <p:sldId id="271" r:id="rId18"/>
    <p:sldId id="272" r:id="rId19"/>
    <p:sldId id="273" r:id="rId20"/>
    <p:sldId id="274" r:id="rId21"/>
    <p:sldId id="297" r:id="rId22"/>
    <p:sldId id="276" r:id="rId23"/>
    <p:sldId id="280" r:id="rId24"/>
    <p:sldId id="285" r:id="rId25"/>
    <p:sldId id="291" r:id="rId26"/>
    <p:sldId id="301" r:id="rId27"/>
    <p:sldId id="325" r:id="rId28"/>
    <p:sldId id="322" r:id="rId29"/>
    <p:sldId id="323" r:id="rId30"/>
    <p:sldId id="321" r:id="rId31"/>
    <p:sldId id="309" r:id="rId32"/>
    <p:sldId id="310" r:id="rId33"/>
    <p:sldId id="313" r:id="rId34"/>
    <p:sldId id="314"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20000"/>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p:cViewPr>
        <p:scale>
          <a:sx n="125" d="100"/>
          <a:sy n="125" d="100"/>
        </p:scale>
        <p:origin x="-1140" y="-90"/>
      </p:cViewPr>
      <p:guideLst>
        <p:guide orient="horz" pos="2160"/>
        <p:guide pos="2880"/>
      </p:guideLst>
    </p:cSldViewPr>
  </p:slideViewPr>
  <p:notesTextViewPr>
    <p:cViewPr>
      <p:scale>
        <a:sx n="1" d="1"/>
        <a:sy n="1" d="1"/>
      </p:scale>
      <p:origin x="0" y="0"/>
    </p:cViewPr>
  </p:notesTextViewPr>
  <p:sorterViewPr>
    <p:cViewPr>
      <p:scale>
        <a:sx n="200" d="100"/>
        <a:sy n="200" d="100"/>
      </p:scale>
      <p:origin x="0" y="17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3483961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8458224" y="6583439"/>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userDrawn="1"/>
        </p:nvSpPr>
        <p:spPr>
          <a:xfrm>
            <a:off x="914400" y="6583439"/>
            <a:ext cx="73152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336699"/>
                </a:solidFill>
                <a:latin typeface="Arial" panose="020B0604020202020204" pitchFamily="34" charset="0"/>
                <a:cs typeface="Arial" panose="020B0604020202020204" pitchFamily="34" charset="0"/>
              </a:rPr>
              <a:t>NSTX-U FY2016 Q1 Review – Program / Menard – February 8, 2016</a:t>
            </a: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Lst>
  <p:timing>
    <p:tnLst>
      <p:par>
        <p:cT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docs.google.com/a/pppl.gov/spreadsheets/d/1zZXJljUkwrsJLmJVbCWFsHJy9AWbZ1qM_SKdh2XD3rw/edit?usp=sharin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a:solidFill>
                  <a:srgbClr val="000000"/>
                </a:solidFill>
                <a:latin typeface="Arial" charset="0"/>
              </a:rPr>
              <a:t>Jon Menard, Stan Kaye, Masa Ono (PPPL)</a:t>
            </a:r>
          </a:p>
          <a:p>
            <a:r>
              <a:rPr lang="en-US" sz="2400" dirty="0">
                <a:solidFill>
                  <a:srgbClr val="000000"/>
                </a:solidFill>
                <a:latin typeface="Arial" charset="0"/>
              </a:rPr>
              <a:t>For the NSTX-U Team</a:t>
            </a:r>
          </a:p>
        </p:txBody>
      </p:sp>
      <p:sp>
        <p:nvSpPr>
          <p:cNvPr id="3" name="Title 2"/>
          <p:cNvSpPr>
            <a:spLocks noGrp="1"/>
          </p:cNvSpPr>
          <p:nvPr>
            <p:ph type="title"/>
          </p:nvPr>
        </p:nvSpPr>
        <p:spPr/>
        <p:txBody>
          <a:bodyPr/>
          <a:lstStyle/>
          <a:p>
            <a:r>
              <a:rPr lang="en-US" b="1" dirty="0"/>
              <a:t>NSTX-U Program </a:t>
            </a:r>
            <a:br>
              <a:rPr lang="en-US" b="1" dirty="0"/>
            </a:br>
            <a:r>
              <a:rPr lang="en-US" b="1" dirty="0" smtClean="0"/>
              <a:t>FY2016 Q1 </a:t>
            </a:r>
            <a:r>
              <a:rPr lang="en-US" b="1" dirty="0"/>
              <a:t>Report</a:t>
            </a:r>
            <a:endParaRPr lang="en-US" sz="4400" dirty="0"/>
          </a:p>
        </p:txBody>
      </p:sp>
      <p:sp>
        <p:nvSpPr>
          <p:cNvPr id="4" name="Text Placeholder 3"/>
          <p:cNvSpPr>
            <a:spLocks noGrp="1"/>
          </p:cNvSpPr>
          <p:nvPr>
            <p:ph type="body" sz="quarter" idx="10"/>
          </p:nvPr>
        </p:nvSpPr>
        <p:spPr/>
        <p:txBody>
          <a:bodyPr/>
          <a:lstStyle/>
          <a:p>
            <a:pPr>
              <a:lnSpc>
                <a:spcPct val="85000"/>
              </a:lnSpc>
            </a:pPr>
            <a:r>
              <a:rPr lang="en-US" dirty="0"/>
              <a:t>PPPL and FES</a:t>
            </a:r>
          </a:p>
          <a:p>
            <a:pPr>
              <a:lnSpc>
                <a:spcPct val="85000"/>
              </a:lnSpc>
            </a:pPr>
            <a:r>
              <a:rPr lang="en-US" dirty="0" smtClean="0"/>
              <a:t>February 8, 2016</a:t>
            </a:r>
            <a:endParaRPr lang="en-US" dirty="0"/>
          </a:p>
        </p:txBody>
      </p:sp>
      <p:sp>
        <p:nvSpPr>
          <p:cNvPr id="5" name="Text Placeholder 4"/>
          <p:cNvSpPr>
            <a:spLocks noGrp="1"/>
          </p:cNvSpPr>
          <p:nvPr>
            <p:ph type="body" sz="quarter" idx="12"/>
          </p:nvPr>
        </p:nvSpPr>
        <p:spPr/>
        <p:txBody>
          <a:bodyPr/>
          <a:lstStyle/>
          <a:p>
            <a:endParaRPr lang="en-US" dirty="0"/>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5025"/>
            <a:ext cx="1606138" cy="5621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4615190"/>
            <a:ext cx="9144000" cy="261610"/>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*This work supported by the US DOE Contract No. DE-AC02-09CH11466</a:t>
            </a:r>
          </a:p>
        </p:txBody>
      </p:sp>
    </p:spTree>
    <p:extLst>
      <p:ext uri="{BB962C8B-B14F-4D97-AF65-F5344CB8AC3E}">
        <p14:creationId xmlns:p14="http://schemas.microsoft.com/office/powerpoint/2010/main" val="274470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8991600" cy="1752600"/>
          </a:xfrm>
        </p:spPr>
        <p:txBody>
          <a:bodyPr/>
          <a:lstStyle/>
          <a:p>
            <a:r>
              <a:rPr lang="en-US" dirty="0" smtClean="0"/>
              <a:t>Goal: scalable scenario for arbitrary OH precharge</a:t>
            </a:r>
          </a:p>
          <a:p>
            <a:pPr lvl="1"/>
            <a:r>
              <a:rPr lang="en-US" dirty="0" smtClean="0"/>
              <a:t>Some experiments desire flexible precharge to optimize constraints from coil heating and coil current limits</a:t>
            </a:r>
            <a:endParaRPr lang="en-US" dirty="0"/>
          </a:p>
        </p:txBody>
      </p:sp>
      <p:sp>
        <p:nvSpPr>
          <p:cNvPr id="3" name="Title 2"/>
          <p:cNvSpPr>
            <a:spLocks noGrp="1"/>
          </p:cNvSpPr>
          <p:nvPr>
            <p:ph type="title"/>
          </p:nvPr>
        </p:nvSpPr>
        <p:spPr/>
        <p:txBody>
          <a:bodyPr>
            <a:normAutofit fontScale="90000"/>
          </a:bodyPr>
          <a:lstStyle/>
          <a:p>
            <a:r>
              <a:rPr lang="en-US" dirty="0" smtClean="0"/>
              <a:t>Routine startup at two OH precharge levels has been demonstrated</a:t>
            </a:r>
            <a:endParaRPr lang="en-US" dirty="0"/>
          </a:p>
        </p:txBody>
      </p:sp>
      <p:pic>
        <p:nvPicPr>
          <p:cNvPr id="5" name="Picture 4" descr="oh_precharge_compare.pdf"/>
          <p:cNvPicPr>
            <a:picLocks noChangeAspect="1"/>
          </p:cNvPicPr>
          <p:nvPr/>
        </p:nvPicPr>
        <p:blipFill rotWithShape="1">
          <a:blip r:embed="rId2">
            <a:extLst>
              <a:ext uri="{28A0092B-C50C-407E-A947-70E740481C1C}">
                <a14:useLocalDpi xmlns:a14="http://schemas.microsoft.com/office/drawing/2010/main" val="0"/>
              </a:ext>
            </a:extLst>
          </a:blip>
          <a:srcRect l="7292" t="12652" r="9191" b="42975"/>
          <a:stretch/>
        </p:blipFill>
        <p:spPr>
          <a:xfrm>
            <a:off x="929002" y="2133601"/>
            <a:ext cx="6538598" cy="4495800"/>
          </a:xfrm>
          <a:prstGeom prst="rect">
            <a:avLst/>
          </a:prstGeom>
        </p:spPr>
      </p:pic>
      <p:sp>
        <p:nvSpPr>
          <p:cNvPr id="6" name="TextBox 5"/>
          <p:cNvSpPr txBox="1"/>
          <p:nvPr/>
        </p:nvSpPr>
        <p:spPr>
          <a:xfrm>
            <a:off x="4267200" y="4800600"/>
            <a:ext cx="2558024" cy="369332"/>
          </a:xfrm>
          <a:prstGeom prst="rect">
            <a:avLst/>
          </a:prstGeom>
          <a:noFill/>
        </p:spPr>
        <p:txBody>
          <a:bodyPr wrap="none" rtlCol="0">
            <a:spAutoFit/>
          </a:bodyPr>
          <a:lstStyle/>
          <a:p>
            <a:r>
              <a:rPr lang="en-US" dirty="0" smtClean="0"/>
              <a:t>Limited L-mode Helium</a:t>
            </a:r>
            <a:endParaRPr lang="en-US" dirty="0"/>
          </a:p>
        </p:txBody>
      </p:sp>
      <p:sp>
        <p:nvSpPr>
          <p:cNvPr id="7" name="TextBox 6"/>
          <p:cNvSpPr txBox="1"/>
          <p:nvPr/>
        </p:nvSpPr>
        <p:spPr>
          <a:xfrm>
            <a:off x="1981200" y="2514600"/>
            <a:ext cx="954934" cy="646331"/>
          </a:xfrm>
          <a:prstGeom prst="rect">
            <a:avLst/>
          </a:prstGeom>
          <a:noFill/>
        </p:spPr>
        <p:txBody>
          <a:bodyPr wrap="none" rtlCol="0">
            <a:spAutoFit/>
          </a:bodyPr>
          <a:lstStyle/>
          <a:p>
            <a:r>
              <a:rPr lang="en-US" b="1" dirty="0" smtClean="0">
                <a:solidFill>
                  <a:srgbClr val="FF0000"/>
                </a:solidFill>
              </a:rPr>
              <a:t>202567</a:t>
            </a:r>
          </a:p>
          <a:p>
            <a:r>
              <a:rPr lang="en-US" b="1" dirty="0" smtClean="0"/>
              <a:t>202573</a:t>
            </a:r>
            <a:endParaRPr lang="en-US" b="1" dirty="0"/>
          </a:p>
        </p:txBody>
      </p:sp>
    </p:spTree>
    <p:extLst>
      <p:ext uri="{BB962C8B-B14F-4D97-AF65-F5344CB8AC3E}">
        <p14:creationId xmlns:p14="http://schemas.microsoft.com/office/powerpoint/2010/main" val="167630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down.pdf"/>
          <p:cNvPicPr>
            <a:picLocks noChangeAspect="1"/>
          </p:cNvPicPr>
          <p:nvPr/>
        </p:nvPicPr>
        <p:blipFill rotWithShape="1">
          <a:blip r:embed="rId2">
            <a:extLst>
              <a:ext uri="{28A0092B-C50C-407E-A947-70E740481C1C}">
                <a14:useLocalDpi xmlns:a14="http://schemas.microsoft.com/office/drawing/2010/main" val="0"/>
              </a:ext>
            </a:extLst>
          </a:blip>
          <a:srcRect t="3333" r="23072" b="18703"/>
          <a:stretch/>
        </p:blipFill>
        <p:spPr>
          <a:xfrm>
            <a:off x="4958594" y="987648"/>
            <a:ext cx="4185406" cy="5489352"/>
          </a:xfrm>
          <a:prstGeom prst="rect">
            <a:avLst/>
          </a:prstGeom>
        </p:spPr>
      </p:pic>
      <p:sp>
        <p:nvSpPr>
          <p:cNvPr id="2" name="Content Placeholder 1"/>
          <p:cNvSpPr>
            <a:spLocks noGrp="1"/>
          </p:cNvSpPr>
          <p:nvPr>
            <p:ph idx="1"/>
          </p:nvPr>
        </p:nvSpPr>
        <p:spPr>
          <a:xfrm>
            <a:off x="76200" y="1066800"/>
            <a:ext cx="5257800" cy="5410200"/>
          </a:xfrm>
        </p:spPr>
        <p:txBody>
          <a:bodyPr>
            <a:normAutofit lnSpcReduction="10000"/>
          </a:bodyPr>
          <a:lstStyle/>
          <a:p>
            <a:r>
              <a:rPr lang="en-US" dirty="0" smtClean="0"/>
              <a:t>Plasma control system detects loss of control</a:t>
            </a:r>
          </a:p>
          <a:p>
            <a:pPr lvl="1"/>
            <a:r>
              <a:rPr lang="en-US" dirty="0" smtClean="0"/>
              <a:t>OH solenoid near maximum current</a:t>
            </a:r>
          </a:p>
          <a:p>
            <a:pPr lvl="1"/>
            <a:r>
              <a:rPr lang="en-US" dirty="0" smtClean="0"/>
              <a:t>Vertical oscillations exceed threshold</a:t>
            </a:r>
          </a:p>
          <a:p>
            <a:pPr lvl="1"/>
            <a:r>
              <a:rPr lang="en-US" dirty="0" smtClean="0"/>
              <a:t>Abs( I</a:t>
            </a:r>
            <a:r>
              <a:rPr lang="en-US" baseline="-25000" dirty="0" smtClean="0"/>
              <a:t>p</a:t>
            </a:r>
            <a:r>
              <a:rPr lang="en-US" dirty="0" smtClean="0"/>
              <a:t> - I</a:t>
            </a:r>
            <a:r>
              <a:rPr lang="en-US" baseline="-25000" dirty="0" smtClean="0"/>
              <a:t>p request </a:t>
            </a:r>
            <a:r>
              <a:rPr lang="en-US" dirty="0"/>
              <a:t>)</a:t>
            </a:r>
            <a:r>
              <a:rPr lang="en-US" dirty="0" smtClean="0"/>
              <a:t> too large</a:t>
            </a:r>
          </a:p>
          <a:p>
            <a:pPr lvl="1"/>
            <a:endParaRPr lang="en-US" dirty="0"/>
          </a:p>
          <a:p>
            <a:r>
              <a:rPr lang="en-US" dirty="0" smtClean="0"/>
              <a:t>Feedback control switches to new “states” that attempt to gently end the discharge</a:t>
            </a:r>
          </a:p>
          <a:p>
            <a:pPr lvl="1"/>
            <a:endParaRPr lang="en-US" dirty="0"/>
          </a:p>
          <a:p>
            <a:r>
              <a:rPr lang="en-US" dirty="0" smtClean="0"/>
              <a:t>See S. Gerhardt’s PAC talk</a:t>
            </a:r>
            <a:endParaRPr lang="en-US" dirty="0"/>
          </a:p>
        </p:txBody>
      </p:sp>
      <p:sp>
        <p:nvSpPr>
          <p:cNvPr id="3" name="Title 2"/>
          <p:cNvSpPr>
            <a:spLocks noGrp="1"/>
          </p:cNvSpPr>
          <p:nvPr>
            <p:ph type="title"/>
          </p:nvPr>
        </p:nvSpPr>
        <p:spPr/>
        <p:txBody>
          <a:bodyPr>
            <a:normAutofit fontScale="90000"/>
          </a:bodyPr>
          <a:lstStyle/>
          <a:p>
            <a:r>
              <a:rPr lang="en-US" dirty="0" smtClean="0"/>
              <a:t>New capability: automated </a:t>
            </a:r>
            <a:r>
              <a:rPr lang="en-US" dirty="0" err="1" smtClean="0"/>
              <a:t>rampdown</a:t>
            </a:r>
            <a:r>
              <a:rPr lang="en-US" dirty="0" smtClean="0"/>
              <a:t> </a:t>
            </a:r>
            <a:br>
              <a:rPr lang="en-US" dirty="0" smtClean="0"/>
            </a:br>
            <a:r>
              <a:rPr lang="en-US" dirty="0" smtClean="0"/>
              <a:t>used in routine operations</a:t>
            </a:r>
            <a:endParaRPr lang="en-US" dirty="0"/>
          </a:p>
        </p:txBody>
      </p:sp>
      <p:sp>
        <p:nvSpPr>
          <p:cNvPr id="7" name="TextBox 6"/>
          <p:cNvSpPr txBox="1"/>
          <p:nvPr/>
        </p:nvSpPr>
        <p:spPr>
          <a:xfrm>
            <a:off x="6197771" y="1078468"/>
            <a:ext cx="351441" cy="369332"/>
          </a:xfrm>
          <a:prstGeom prst="rect">
            <a:avLst/>
          </a:prstGeom>
          <a:noFill/>
        </p:spPr>
        <p:txBody>
          <a:bodyPr wrap="none" rtlCol="0">
            <a:spAutoFit/>
          </a:bodyPr>
          <a:lstStyle/>
          <a:p>
            <a:r>
              <a:rPr lang="en-US" dirty="0" smtClean="0">
                <a:solidFill>
                  <a:srgbClr val="0000FF"/>
                </a:solidFill>
              </a:rPr>
              <a:t>I</a:t>
            </a:r>
            <a:r>
              <a:rPr lang="en-US" baseline="-25000" dirty="0" smtClean="0">
                <a:solidFill>
                  <a:srgbClr val="0000FF"/>
                </a:solidFill>
              </a:rPr>
              <a:t>P</a:t>
            </a:r>
            <a:endParaRPr lang="en-US" dirty="0">
              <a:solidFill>
                <a:srgbClr val="0000FF"/>
              </a:solidFill>
            </a:endParaRPr>
          </a:p>
        </p:txBody>
      </p:sp>
      <p:sp>
        <p:nvSpPr>
          <p:cNvPr id="8" name="TextBox 7"/>
          <p:cNvSpPr txBox="1"/>
          <p:nvPr/>
        </p:nvSpPr>
        <p:spPr>
          <a:xfrm>
            <a:off x="6455930" y="1459468"/>
            <a:ext cx="1723041" cy="692497"/>
          </a:xfrm>
          <a:prstGeom prst="rect">
            <a:avLst/>
          </a:prstGeom>
          <a:noFill/>
        </p:spPr>
        <p:txBody>
          <a:bodyPr wrap="square" rtlCol="0">
            <a:spAutoFit/>
          </a:bodyPr>
          <a:lstStyle/>
          <a:p>
            <a:r>
              <a:rPr lang="en-US" dirty="0" smtClean="0">
                <a:solidFill>
                  <a:srgbClr val="FF0000"/>
                </a:solidFill>
              </a:rPr>
              <a:t>I</a:t>
            </a:r>
            <a:r>
              <a:rPr lang="en-US" baseline="-25000" dirty="0" smtClean="0">
                <a:solidFill>
                  <a:srgbClr val="FF0000"/>
                </a:solidFill>
              </a:rPr>
              <a:t>P</a:t>
            </a:r>
            <a:r>
              <a:rPr lang="en-US" dirty="0" smtClean="0">
                <a:solidFill>
                  <a:srgbClr val="FF0000"/>
                </a:solidFill>
              </a:rPr>
              <a:t> Request</a:t>
            </a:r>
          </a:p>
          <a:p>
            <a:r>
              <a:rPr lang="en-US" sz="1050" dirty="0" smtClean="0">
                <a:solidFill>
                  <a:srgbClr val="FF0000"/>
                </a:solidFill>
              </a:rPr>
              <a:t>(including asynchronous transition to </a:t>
            </a:r>
            <a:r>
              <a:rPr lang="en-US" sz="1050" dirty="0" err="1" smtClean="0">
                <a:solidFill>
                  <a:srgbClr val="FF0000"/>
                </a:solidFill>
              </a:rPr>
              <a:t>rampdown</a:t>
            </a:r>
            <a:r>
              <a:rPr lang="en-US" sz="1050" dirty="0" smtClean="0">
                <a:solidFill>
                  <a:srgbClr val="FF0000"/>
                </a:solidFill>
              </a:rPr>
              <a:t>)</a:t>
            </a:r>
            <a:endParaRPr lang="en-US" sz="1050" dirty="0">
              <a:solidFill>
                <a:srgbClr val="FF0000"/>
              </a:solidFill>
            </a:endParaRPr>
          </a:p>
        </p:txBody>
      </p:sp>
      <p:sp>
        <p:nvSpPr>
          <p:cNvPr id="9" name="TextBox 8"/>
          <p:cNvSpPr txBox="1"/>
          <p:nvPr/>
        </p:nvSpPr>
        <p:spPr>
          <a:xfrm>
            <a:off x="6654971" y="2920424"/>
            <a:ext cx="1066800" cy="307777"/>
          </a:xfrm>
          <a:prstGeom prst="rect">
            <a:avLst/>
          </a:prstGeom>
          <a:noFill/>
        </p:spPr>
        <p:txBody>
          <a:bodyPr wrap="square" rtlCol="0">
            <a:spAutoFit/>
          </a:bodyPr>
          <a:lstStyle/>
          <a:p>
            <a:pPr marL="0" lvl="1"/>
            <a:r>
              <a:rPr lang="en-US" sz="1400" dirty="0">
                <a:solidFill>
                  <a:srgbClr val="FF0000"/>
                </a:solidFill>
              </a:rPr>
              <a:t>Z</a:t>
            </a:r>
            <a:r>
              <a:rPr lang="en-US" sz="1400" baseline="-25000" dirty="0">
                <a:solidFill>
                  <a:srgbClr val="FF0000"/>
                </a:solidFill>
              </a:rPr>
              <a:t>P</a:t>
            </a:r>
            <a:r>
              <a:rPr lang="en-US" sz="1400" dirty="0">
                <a:solidFill>
                  <a:srgbClr val="FF0000"/>
                </a:solidFill>
              </a:rPr>
              <a:t>(</a:t>
            </a:r>
            <a:r>
              <a:rPr lang="en-US" sz="1400" dirty="0" err="1">
                <a:solidFill>
                  <a:srgbClr val="FF0000"/>
                </a:solidFill>
              </a:rPr>
              <a:t>dZ</a:t>
            </a:r>
            <a:r>
              <a:rPr lang="en-US" sz="1400" baseline="-25000" dirty="0" err="1">
                <a:solidFill>
                  <a:srgbClr val="FF0000"/>
                </a:solidFill>
              </a:rPr>
              <a:t>P</a:t>
            </a:r>
            <a:r>
              <a:rPr lang="en-US" sz="1400" dirty="0">
                <a:solidFill>
                  <a:srgbClr val="FF0000"/>
                </a:solidFill>
              </a:rPr>
              <a:t>/</a:t>
            </a:r>
            <a:r>
              <a:rPr lang="en-US" sz="1400" dirty="0" err="1">
                <a:solidFill>
                  <a:srgbClr val="FF0000"/>
                </a:solidFill>
              </a:rPr>
              <a:t>dt</a:t>
            </a:r>
            <a:r>
              <a:rPr lang="en-US" sz="1400" dirty="0" smtClean="0">
                <a:solidFill>
                  <a:srgbClr val="FF0000"/>
                </a:solidFill>
              </a:rPr>
              <a:t>)</a:t>
            </a:r>
            <a:endParaRPr lang="en-US" sz="1400" dirty="0">
              <a:solidFill>
                <a:srgbClr val="FF0000"/>
              </a:solidFill>
            </a:endParaRPr>
          </a:p>
        </p:txBody>
      </p:sp>
      <p:sp>
        <p:nvSpPr>
          <p:cNvPr id="10" name="TextBox 9"/>
          <p:cNvSpPr txBox="1"/>
          <p:nvPr/>
        </p:nvSpPr>
        <p:spPr>
          <a:xfrm>
            <a:off x="6197771" y="2587823"/>
            <a:ext cx="1771154" cy="307777"/>
          </a:xfrm>
          <a:prstGeom prst="rect">
            <a:avLst/>
          </a:prstGeom>
          <a:noFill/>
        </p:spPr>
        <p:txBody>
          <a:bodyPr wrap="none" rtlCol="0">
            <a:spAutoFit/>
          </a:bodyPr>
          <a:lstStyle/>
          <a:p>
            <a:pPr marL="0" lvl="1"/>
            <a:r>
              <a:rPr lang="en-US" sz="1400" dirty="0">
                <a:solidFill>
                  <a:srgbClr val="0000FF"/>
                </a:solidFill>
              </a:rPr>
              <a:t>Z</a:t>
            </a:r>
            <a:r>
              <a:rPr lang="en-US" sz="1400" baseline="-25000" dirty="0">
                <a:solidFill>
                  <a:srgbClr val="0000FF"/>
                </a:solidFill>
              </a:rPr>
              <a:t>P</a:t>
            </a:r>
            <a:r>
              <a:rPr lang="en-US" sz="1400" dirty="0">
                <a:solidFill>
                  <a:srgbClr val="0000FF"/>
                </a:solidFill>
              </a:rPr>
              <a:t>(</a:t>
            </a:r>
            <a:r>
              <a:rPr lang="en-US" sz="1400" dirty="0" err="1">
                <a:solidFill>
                  <a:srgbClr val="0000FF"/>
                </a:solidFill>
              </a:rPr>
              <a:t>dZ</a:t>
            </a:r>
            <a:r>
              <a:rPr lang="en-US" sz="1400" baseline="-25000" dirty="0" err="1">
                <a:solidFill>
                  <a:srgbClr val="0000FF"/>
                </a:solidFill>
              </a:rPr>
              <a:t>P</a:t>
            </a:r>
            <a:r>
              <a:rPr lang="en-US" sz="1400" dirty="0">
                <a:solidFill>
                  <a:srgbClr val="0000FF"/>
                </a:solidFill>
              </a:rPr>
              <a:t>/</a:t>
            </a:r>
            <a:r>
              <a:rPr lang="en-US" sz="1400" dirty="0" err="1">
                <a:solidFill>
                  <a:srgbClr val="0000FF"/>
                </a:solidFill>
              </a:rPr>
              <a:t>dt</a:t>
            </a:r>
            <a:r>
              <a:rPr lang="en-US" sz="1400" dirty="0" smtClean="0">
                <a:solidFill>
                  <a:srgbClr val="0000FF"/>
                </a:solidFill>
              </a:rPr>
              <a:t>) threshold</a:t>
            </a:r>
            <a:endParaRPr lang="en-US" sz="1400" dirty="0">
              <a:solidFill>
                <a:srgbClr val="0000FF"/>
              </a:solidFill>
            </a:endParaRPr>
          </a:p>
        </p:txBody>
      </p:sp>
      <p:sp>
        <p:nvSpPr>
          <p:cNvPr id="11" name="TextBox 10"/>
          <p:cNvSpPr txBox="1"/>
          <p:nvPr/>
        </p:nvSpPr>
        <p:spPr>
          <a:xfrm>
            <a:off x="6045371" y="4267200"/>
            <a:ext cx="763250" cy="307777"/>
          </a:xfrm>
          <a:prstGeom prst="rect">
            <a:avLst/>
          </a:prstGeom>
          <a:noFill/>
        </p:spPr>
        <p:txBody>
          <a:bodyPr wrap="none" rtlCol="0">
            <a:spAutoFit/>
          </a:bodyPr>
          <a:lstStyle/>
          <a:p>
            <a:r>
              <a:rPr lang="en-US" sz="1400" dirty="0" smtClean="0"/>
              <a:t>Normal</a:t>
            </a:r>
            <a:endParaRPr lang="en-US" sz="1200" dirty="0"/>
          </a:p>
        </p:txBody>
      </p:sp>
      <p:sp>
        <p:nvSpPr>
          <p:cNvPr id="12" name="TextBox 11"/>
          <p:cNvSpPr txBox="1"/>
          <p:nvPr/>
        </p:nvSpPr>
        <p:spPr>
          <a:xfrm>
            <a:off x="6045371" y="3962400"/>
            <a:ext cx="1671422" cy="307777"/>
          </a:xfrm>
          <a:prstGeom prst="rect">
            <a:avLst/>
          </a:prstGeom>
          <a:noFill/>
        </p:spPr>
        <p:txBody>
          <a:bodyPr wrap="none" rtlCol="0">
            <a:spAutoFit/>
          </a:bodyPr>
          <a:lstStyle/>
          <a:p>
            <a:r>
              <a:rPr lang="en-US" sz="1400" dirty="0" smtClean="0"/>
              <a:t>Fast I</a:t>
            </a:r>
            <a:r>
              <a:rPr lang="en-US" sz="1400" baseline="-25000" dirty="0" smtClean="0"/>
              <a:t>P</a:t>
            </a:r>
            <a:r>
              <a:rPr lang="en-US" sz="1400" dirty="0" smtClean="0"/>
              <a:t> </a:t>
            </a:r>
            <a:r>
              <a:rPr lang="en-US" sz="1400" dirty="0" err="1" smtClean="0"/>
              <a:t>Rampdown</a:t>
            </a:r>
            <a:endParaRPr lang="en-US" sz="1400" dirty="0"/>
          </a:p>
        </p:txBody>
      </p:sp>
      <p:sp>
        <p:nvSpPr>
          <p:cNvPr id="13" name="TextBox 12"/>
          <p:cNvSpPr txBox="1"/>
          <p:nvPr/>
        </p:nvSpPr>
        <p:spPr>
          <a:xfrm>
            <a:off x="6807321" y="3657600"/>
            <a:ext cx="1219250" cy="307777"/>
          </a:xfrm>
          <a:prstGeom prst="rect">
            <a:avLst/>
          </a:prstGeom>
          <a:noFill/>
        </p:spPr>
        <p:txBody>
          <a:bodyPr wrap="none" rtlCol="0">
            <a:spAutoFit/>
          </a:bodyPr>
          <a:lstStyle/>
          <a:p>
            <a:r>
              <a:rPr lang="en-US" sz="1400" dirty="0" smtClean="0"/>
              <a:t>Insufficient I</a:t>
            </a:r>
            <a:r>
              <a:rPr lang="en-US" sz="1400" baseline="-25000" dirty="0" smtClean="0"/>
              <a:t>P</a:t>
            </a:r>
            <a:endParaRPr lang="en-US" sz="1400" dirty="0"/>
          </a:p>
        </p:txBody>
      </p:sp>
      <p:cxnSp>
        <p:nvCxnSpPr>
          <p:cNvPr id="14" name="Straight Arrow Connector 13"/>
          <p:cNvCxnSpPr/>
          <p:nvPr/>
        </p:nvCxnSpPr>
        <p:spPr>
          <a:xfrm>
            <a:off x="6731171" y="4419600"/>
            <a:ext cx="38100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45571" y="4191000"/>
            <a:ext cx="381000" cy="76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3"/>
          </p:cNvCxnSpPr>
          <p:nvPr/>
        </p:nvCxnSpPr>
        <p:spPr>
          <a:xfrm>
            <a:off x="8026571" y="3811489"/>
            <a:ext cx="609600" cy="1509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21571" y="5483423"/>
            <a:ext cx="1524000" cy="307777"/>
          </a:xfrm>
          <a:prstGeom prst="rect">
            <a:avLst/>
          </a:prstGeom>
          <a:noFill/>
        </p:spPr>
        <p:txBody>
          <a:bodyPr wrap="square" rtlCol="0">
            <a:spAutoFit/>
          </a:bodyPr>
          <a:lstStyle/>
          <a:p>
            <a:pPr marL="0" lvl="1"/>
            <a:r>
              <a:rPr lang="en-US" sz="1400" dirty="0" smtClean="0">
                <a:solidFill>
                  <a:srgbClr val="FF0000"/>
                </a:solidFill>
              </a:rPr>
              <a:t>Z</a:t>
            </a:r>
            <a:r>
              <a:rPr lang="en-US" sz="1400" baseline="-25000" dirty="0" smtClean="0">
                <a:solidFill>
                  <a:srgbClr val="FF0000"/>
                </a:solidFill>
              </a:rPr>
              <a:t>P</a:t>
            </a:r>
            <a:r>
              <a:rPr lang="en-US" sz="1400" dirty="0">
                <a:solidFill>
                  <a:srgbClr val="FF0000"/>
                </a:solidFill>
              </a:rPr>
              <a:t> </a:t>
            </a:r>
            <a:r>
              <a:rPr lang="en-US" sz="1400" dirty="0" smtClean="0">
                <a:solidFill>
                  <a:srgbClr val="FF0000"/>
                </a:solidFill>
              </a:rPr>
              <a:t>from EFIT</a:t>
            </a:r>
            <a:endParaRPr lang="en-US" sz="1400" dirty="0">
              <a:solidFill>
                <a:srgbClr val="FF0000"/>
              </a:solidFill>
            </a:endParaRPr>
          </a:p>
        </p:txBody>
      </p:sp>
      <p:sp>
        <p:nvSpPr>
          <p:cNvPr id="18" name="TextBox 17"/>
          <p:cNvSpPr txBox="1"/>
          <p:nvPr/>
        </p:nvSpPr>
        <p:spPr>
          <a:xfrm>
            <a:off x="5969171" y="3657600"/>
            <a:ext cx="723450" cy="307777"/>
          </a:xfrm>
          <a:prstGeom prst="rect">
            <a:avLst/>
          </a:prstGeom>
          <a:noFill/>
        </p:spPr>
        <p:txBody>
          <a:bodyPr wrap="none" rtlCol="0">
            <a:spAutoFit/>
          </a:bodyPr>
          <a:lstStyle/>
          <a:p>
            <a:r>
              <a:rPr lang="en-US" sz="1400" dirty="0" smtClean="0">
                <a:solidFill>
                  <a:srgbClr val="FF0000"/>
                </a:solidFill>
              </a:rPr>
              <a:t>“State”</a:t>
            </a:r>
            <a:endParaRPr lang="en-US" sz="1400" dirty="0">
              <a:solidFill>
                <a:srgbClr val="FF0000"/>
              </a:solidFill>
            </a:endParaRPr>
          </a:p>
        </p:txBody>
      </p:sp>
    </p:spTree>
    <p:extLst>
      <p:ext uri="{BB962C8B-B14F-4D97-AF65-F5344CB8AC3E}">
        <p14:creationId xmlns:p14="http://schemas.microsoft.com/office/powerpoint/2010/main" val="187301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evon3Color (dragged).pdf"/>
          <p:cNvPicPr>
            <a:picLocks noChangeAspect="1"/>
          </p:cNvPicPr>
          <p:nvPr/>
        </p:nvPicPr>
        <p:blipFill rotWithShape="1">
          <a:blip r:embed="rId2">
            <a:extLst>
              <a:ext uri="{28A0092B-C50C-407E-A947-70E740481C1C}">
                <a14:useLocalDpi xmlns:a14="http://schemas.microsoft.com/office/drawing/2010/main" val="0"/>
              </a:ext>
            </a:extLst>
          </a:blip>
          <a:srcRect l="24370" t="53148"/>
          <a:stretch/>
        </p:blipFill>
        <p:spPr>
          <a:xfrm>
            <a:off x="5378824" y="3568700"/>
            <a:ext cx="4007908" cy="3213100"/>
          </a:xfrm>
          <a:prstGeom prst="rect">
            <a:avLst/>
          </a:prstGeom>
        </p:spPr>
      </p:pic>
      <p:pic>
        <p:nvPicPr>
          <p:cNvPr id="24" name="Picture 23" descr="Devon3Color (dragged).pdf"/>
          <p:cNvPicPr>
            <a:picLocks noChangeAspect="1"/>
          </p:cNvPicPr>
          <p:nvPr/>
        </p:nvPicPr>
        <p:blipFill rotWithShape="1">
          <a:blip r:embed="rId2">
            <a:extLst>
              <a:ext uri="{28A0092B-C50C-407E-A947-70E740481C1C}">
                <a14:useLocalDpi xmlns:a14="http://schemas.microsoft.com/office/drawing/2010/main" val="0"/>
              </a:ext>
            </a:extLst>
          </a:blip>
          <a:srcRect l="26626" t="7035" b="56668"/>
          <a:stretch/>
        </p:blipFill>
        <p:spPr>
          <a:xfrm>
            <a:off x="5498352" y="1092200"/>
            <a:ext cx="3888379" cy="2489200"/>
          </a:xfrm>
          <a:prstGeom prst="rect">
            <a:avLst/>
          </a:prstGeom>
        </p:spPr>
      </p:pic>
      <p:sp>
        <p:nvSpPr>
          <p:cNvPr id="2" name="Content Placeholder 1"/>
          <p:cNvSpPr>
            <a:spLocks noGrp="1"/>
          </p:cNvSpPr>
          <p:nvPr>
            <p:ph idx="1"/>
          </p:nvPr>
        </p:nvSpPr>
        <p:spPr>
          <a:xfrm>
            <a:off x="76200" y="1066800"/>
            <a:ext cx="4800600" cy="5486400"/>
          </a:xfrm>
        </p:spPr>
        <p:txBody>
          <a:bodyPr>
            <a:normAutofit/>
          </a:bodyPr>
          <a:lstStyle/>
          <a:p>
            <a:r>
              <a:rPr lang="en-US" dirty="0" smtClean="0"/>
              <a:t>H-mode operations open path to lower l</a:t>
            </a:r>
            <a:r>
              <a:rPr lang="en-US" baseline="-25000" dirty="0" smtClean="0"/>
              <a:t>i</a:t>
            </a:r>
          </a:p>
          <a:p>
            <a:pPr lvl="1"/>
            <a:r>
              <a:rPr lang="en-US" dirty="0" smtClean="0"/>
              <a:t>Permits larger </a:t>
            </a:r>
            <a:r>
              <a:rPr lang="en-US" dirty="0" smtClean="0">
                <a:latin typeface="Cambria"/>
                <a:cs typeface="Cambria"/>
              </a:rPr>
              <a:t>κ</a:t>
            </a:r>
            <a:r>
              <a:rPr lang="en-US" dirty="0" smtClean="0"/>
              <a:t> </a:t>
            </a:r>
            <a:r>
              <a:rPr lang="en-US" dirty="0"/>
              <a:t>and I</a:t>
            </a:r>
            <a:r>
              <a:rPr lang="en-US" baseline="-25000" dirty="0"/>
              <a:t>p</a:t>
            </a:r>
            <a:r>
              <a:rPr lang="en-US" dirty="0"/>
              <a:t> </a:t>
            </a:r>
            <a:r>
              <a:rPr lang="en-US" dirty="0" smtClean="0"/>
              <a:t>range</a:t>
            </a:r>
          </a:p>
          <a:p>
            <a:pPr lvl="1"/>
            <a:r>
              <a:rPr lang="en-US" dirty="0" smtClean="0"/>
              <a:t>Target </a:t>
            </a:r>
            <a:r>
              <a:rPr lang="en-US" dirty="0"/>
              <a:t>l</a:t>
            </a:r>
            <a:r>
              <a:rPr lang="en-US" baseline="-25000" dirty="0"/>
              <a:t>i</a:t>
            </a:r>
            <a:r>
              <a:rPr lang="en-US" dirty="0"/>
              <a:t> ~ 0.5 via an earlier </a:t>
            </a:r>
            <a:r>
              <a:rPr lang="en-US" dirty="0" smtClean="0"/>
              <a:t>  L</a:t>
            </a:r>
            <a:r>
              <a:rPr lang="en-US" dirty="0"/>
              <a:t>-H </a:t>
            </a:r>
            <a:r>
              <a:rPr lang="en-US" dirty="0" smtClean="0"/>
              <a:t>transition, larger NBI power and </a:t>
            </a:r>
            <a:r>
              <a:rPr lang="en-US" dirty="0"/>
              <a:t>improved wall conditions</a:t>
            </a:r>
          </a:p>
          <a:p>
            <a:pPr lvl="2"/>
            <a:endParaRPr lang="en-US" dirty="0" smtClean="0"/>
          </a:p>
          <a:p>
            <a:r>
              <a:rPr lang="en-US" dirty="0" smtClean="0"/>
              <a:t>Target fiducial for FY2016 is an </a:t>
            </a:r>
            <a:r>
              <a:rPr lang="en-US" dirty="0" err="1" smtClean="0"/>
              <a:t>ELMy</a:t>
            </a:r>
            <a:r>
              <a:rPr lang="en-US" dirty="0" smtClean="0"/>
              <a:t> H-mode discharge at I</a:t>
            </a:r>
            <a:r>
              <a:rPr lang="en-US" baseline="-25000" dirty="0" smtClean="0"/>
              <a:t>p</a:t>
            </a:r>
            <a:r>
              <a:rPr lang="en-US" dirty="0" smtClean="0"/>
              <a:t> = 1.4 MA</a:t>
            </a:r>
          </a:p>
          <a:p>
            <a:pPr marL="228600" lvl="1" indent="0">
              <a:buNone/>
            </a:pPr>
            <a:endParaRPr lang="en-US" dirty="0" smtClean="0"/>
          </a:p>
          <a:p>
            <a:pPr lvl="2"/>
            <a:endParaRPr lang="en-US" dirty="0"/>
          </a:p>
        </p:txBody>
      </p:sp>
      <p:sp>
        <p:nvSpPr>
          <p:cNvPr id="3" name="Title 2"/>
          <p:cNvSpPr>
            <a:spLocks noGrp="1"/>
          </p:cNvSpPr>
          <p:nvPr>
            <p:ph type="title"/>
          </p:nvPr>
        </p:nvSpPr>
        <p:spPr/>
        <p:txBody>
          <a:bodyPr>
            <a:normAutofit fontScale="90000"/>
          </a:bodyPr>
          <a:lstStyle/>
          <a:p>
            <a:r>
              <a:rPr lang="en-US" dirty="0" smtClean="0"/>
              <a:t>Operations will restart with continued goal of developing fiducial </a:t>
            </a:r>
            <a:r>
              <a:rPr lang="en-US" dirty="0" err="1" smtClean="0"/>
              <a:t>ELMy</a:t>
            </a:r>
            <a:r>
              <a:rPr lang="en-US" dirty="0" smtClean="0"/>
              <a:t> H-mode discharge</a:t>
            </a:r>
            <a:endParaRPr lang="en-US" dirty="0"/>
          </a:p>
        </p:txBody>
      </p:sp>
      <p:sp>
        <p:nvSpPr>
          <p:cNvPr id="9" name="TextBox 8"/>
          <p:cNvSpPr txBox="1"/>
          <p:nvPr/>
        </p:nvSpPr>
        <p:spPr>
          <a:xfrm>
            <a:off x="7772400" y="3581400"/>
            <a:ext cx="1143000" cy="523220"/>
          </a:xfrm>
          <a:prstGeom prst="rect">
            <a:avLst/>
          </a:prstGeom>
          <a:noFill/>
        </p:spPr>
        <p:txBody>
          <a:bodyPr wrap="square" rtlCol="0">
            <a:spAutoFit/>
          </a:bodyPr>
          <a:lstStyle/>
          <a:p>
            <a:r>
              <a:rPr lang="en-US" sz="1400" dirty="0" smtClean="0"/>
              <a:t>Average l</a:t>
            </a:r>
            <a:r>
              <a:rPr lang="en-US" sz="1400" baseline="-25000" dirty="0" smtClean="0"/>
              <a:t>i</a:t>
            </a:r>
            <a:r>
              <a:rPr lang="en-US" sz="1400" dirty="0" smtClean="0"/>
              <a:t> over flattop</a:t>
            </a:r>
            <a:endParaRPr lang="en-US" sz="1400" dirty="0"/>
          </a:p>
        </p:txBody>
      </p:sp>
      <p:sp>
        <p:nvSpPr>
          <p:cNvPr id="10" name="TextBox 9"/>
          <p:cNvSpPr txBox="1"/>
          <p:nvPr/>
        </p:nvSpPr>
        <p:spPr>
          <a:xfrm>
            <a:off x="5562600" y="1229380"/>
            <a:ext cx="1752600" cy="523220"/>
          </a:xfrm>
          <a:prstGeom prst="rect">
            <a:avLst/>
          </a:prstGeom>
          <a:noFill/>
        </p:spPr>
        <p:txBody>
          <a:bodyPr wrap="square" rtlCol="0">
            <a:spAutoFit/>
          </a:bodyPr>
          <a:lstStyle/>
          <a:p>
            <a:r>
              <a:rPr lang="en-US" sz="1400" dirty="0" smtClean="0"/>
              <a:t>Average stored energy over flattop</a:t>
            </a:r>
            <a:endParaRPr lang="en-US" sz="1400" dirty="0"/>
          </a:p>
        </p:txBody>
      </p:sp>
      <p:cxnSp>
        <p:nvCxnSpPr>
          <p:cNvPr id="8" name="Straight Arrow Connector 7"/>
          <p:cNvCxnSpPr/>
          <p:nvPr/>
        </p:nvCxnSpPr>
        <p:spPr>
          <a:xfrm flipV="1">
            <a:off x="8534400" y="1752600"/>
            <a:ext cx="0" cy="1219200"/>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4572000" y="1143000"/>
            <a:ext cx="950800" cy="4887608"/>
            <a:chOff x="4572000" y="1143000"/>
            <a:chExt cx="950800" cy="4887608"/>
          </a:xfrm>
        </p:grpSpPr>
        <p:sp>
          <p:nvSpPr>
            <p:cNvPr id="13" name="TextBox 12"/>
            <p:cNvSpPr txBox="1"/>
            <p:nvPr/>
          </p:nvSpPr>
          <p:spPr>
            <a:xfrm>
              <a:off x="4916600" y="1143000"/>
              <a:ext cx="569800" cy="2525307"/>
            </a:xfrm>
            <a:prstGeom prst="rect">
              <a:avLst/>
            </a:prstGeom>
            <a:noFill/>
          </p:spPr>
          <p:txBody>
            <a:bodyPr wrap="none" rtlCol="0">
              <a:spAutoFit/>
            </a:bodyPr>
            <a:lstStyle/>
            <a:p>
              <a:pPr algn="r">
                <a:lnSpc>
                  <a:spcPct val="110000"/>
                </a:lnSpc>
              </a:pPr>
              <a:r>
                <a:rPr lang="en-US" b="1" dirty="0" smtClean="0"/>
                <a:t>140</a:t>
              </a:r>
            </a:p>
            <a:p>
              <a:pPr algn="r">
                <a:lnSpc>
                  <a:spcPct val="110000"/>
                </a:lnSpc>
              </a:pPr>
              <a:r>
                <a:rPr lang="en-US" b="1" dirty="0" smtClean="0"/>
                <a:t>120</a:t>
              </a:r>
            </a:p>
            <a:p>
              <a:pPr algn="r">
                <a:lnSpc>
                  <a:spcPct val="110000"/>
                </a:lnSpc>
              </a:pPr>
              <a:r>
                <a:rPr lang="en-US" b="1" dirty="0" smtClean="0"/>
                <a:t>100</a:t>
              </a:r>
            </a:p>
            <a:p>
              <a:pPr algn="r">
                <a:lnSpc>
                  <a:spcPct val="110000"/>
                </a:lnSpc>
              </a:pPr>
              <a:r>
                <a:rPr lang="en-US" b="1" dirty="0" smtClean="0"/>
                <a:t>80</a:t>
              </a:r>
            </a:p>
            <a:p>
              <a:pPr algn="r">
                <a:lnSpc>
                  <a:spcPct val="110000"/>
                </a:lnSpc>
              </a:pPr>
              <a:r>
                <a:rPr lang="en-US" b="1" dirty="0" smtClean="0"/>
                <a:t>60</a:t>
              </a:r>
            </a:p>
            <a:p>
              <a:pPr algn="r">
                <a:lnSpc>
                  <a:spcPct val="110000"/>
                </a:lnSpc>
              </a:pPr>
              <a:r>
                <a:rPr lang="en-US" b="1" dirty="0" smtClean="0"/>
                <a:t>40</a:t>
              </a:r>
            </a:p>
            <a:p>
              <a:pPr algn="r">
                <a:lnSpc>
                  <a:spcPct val="110000"/>
                </a:lnSpc>
              </a:pPr>
              <a:r>
                <a:rPr lang="en-US" b="1" dirty="0" smtClean="0"/>
                <a:t>20</a:t>
              </a:r>
            </a:p>
            <a:p>
              <a:pPr algn="r">
                <a:lnSpc>
                  <a:spcPct val="110000"/>
                </a:lnSpc>
              </a:pPr>
              <a:r>
                <a:rPr lang="en-US" b="1" dirty="0"/>
                <a:t>0</a:t>
              </a:r>
            </a:p>
          </p:txBody>
        </p:sp>
        <p:sp>
          <p:nvSpPr>
            <p:cNvPr id="14" name="TextBox 13"/>
            <p:cNvSpPr txBox="1"/>
            <p:nvPr/>
          </p:nvSpPr>
          <p:spPr>
            <a:xfrm>
              <a:off x="4572000" y="1676400"/>
              <a:ext cx="461665" cy="1242437"/>
            </a:xfrm>
            <a:prstGeom prst="rect">
              <a:avLst/>
            </a:prstGeom>
            <a:noFill/>
          </p:spPr>
          <p:txBody>
            <a:bodyPr vert="vert270" wrap="none" rtlCol="0">
              <a:spAutoFit/>
            </a:bodyPr>
            <a:lstStyle/>
            <a:p>
              <a:r>
                <a:rPr lang="en-US" b="1" dirty="0" smtClean="0"/>
                <a:t>&lt;W&gt;</a:t>
              </a:r>
              <a:r>
                <a:rPr lang="en-US" b="1" baseline="-25000" dirty="0" smtClean="0"/>
                <a:t>FT</a:t>
              </a:r>
              <a:r>
                <a:rPr lang="en-US" b="1" dirty="0" smtClean="0"/>
                <a:t> (kJ)</a:t>
              </a:r>
              <a:endParaRPr lang="en-US" b="1" dirty="0"/>
            </a:p>
          </p:txBody>
        </p:sp>
        <p:sp>
          <p:nvSpPr>
            <p:cNvPr id="15" name="TextBox 14"/>
            <p:cNvSpPr txBox="1"/>
            <p:nvPr/>
          </p:nvSpPr>
          <p:spPr>
            <a:xfrm>
              <a:off x="4876800" y="3810000"/>
              <a:ext cx="646000" cy="2220608"/>
            </a:xfrm>
            <a:prstGeom prst="rect">
              <a:avLst/>
            </a:prstGeom>
            <a:solidFill>
              <a:srgbClr val="FFFFFF"/>
            </a:solidFill>
          </p:spPr>
          <p:txBody>
            <a:bodyPr wrap="square" rtlCol="0">
              <a:spAutoFit/>
            </a:bodyPr>
            <a:lstStyle/>
            <a:p>
              <a:pPr algn="r">
                <a:lnSpc>
                  <a:spcPct val="110000"/>
                </a:lnSpc>
              </a:pPr>
              <a:r>
                <a:rPr lang="en-US" b="1" dirty="0" smtClean="0"/>
                <a:t>1.5</a:t>
              </a:r>
            </a:p>
            <a:p>
              <a:pPr algn="r">
                <a:lnSpc>
                  <a:spcPct val="110000"/>
                </a:lnSpc>
              </a:pPr>
              <a:endParaRPr lang="en-US" b="1" dirty="0" smtClean="0"/>
            </a:p>
            <a:p>
              <a:pPr algn="r">
                <a:lnSpc>
                  <a:spcPct val="110000"/>
                </a:lnSpc>
              </a:pPr>
              <a:r>
                <a:rPr lang="en-US" b="1" dirty="0" smtClean="0"/>
                <a:t>1.0</a:t>
              </a:r>
            </a:p>
            <a:p>
              <a:pPr algn="r">
                <a:lnSpc>
                  <a:spcPct val="110000"/>
                </a:lnSpc>
              </a:pPr>
              <a:endParaRPr lang="en-US" b="1" dirty="0" smtClean="0"/>
            </a:p>
            <a:p>
              <a:pPr algn="r">
                <a:lnSpc>
                  <a:spcPct val="110000"/>
                </a:lnSpc>
              </a:pPr>
              <a:r>
                <a:rPr lang="en-US" b="1" dirty="0" smtClean="0"/>
                <a:t>0.5</a:t>
              </a:r>
            </a:p>
            <a:p>
              <a:pPr algn="r">
                <a:lnSpc>
                  <a:spcPct val="110000"/>
                </a:lnSpc>
              </a:pPr>
              <a:endParaRPr lang="en-US" b="1" dirty="0" smtClean="0"/>
            </a:p>
            <a:p>
              <a:pPr algn="r">
                <a:lnSpc>
                  <a:spcPct val="110000"/>
                </a:lnSpc>
              </a:pPr>
              <a:r>
                <a:rPr lang="en-US" b="1" dirty="0"/>
                <a:t>0</a:t>
              </a:r>
            </a:p>
          </p:txBody>
        </p:sp>
        <p:sp>
          <p:nvSpPr>
            <p:cNvPr id="16" name="TextBox 15"/>
            <p:cNvSpPr txBox="1"/>
            <p:nvPr/>
          </p:nvSpPr>
          <p:spPr>
            <a:xfrm>
              <a:off x="4643735" y="4572000"/>
              <a:ext cx="461665" cy="656828"/>
            </a:xfrm>
            <a:prstGeom prst="rect">
              <a:avLst/>
            </a:prstGeom>
            <a:noFill/>
          </p:spPr>
          <p:txBody>
            <a:bodyPr vert="vert270" wrap="none" rtlCol="0">
              <a:spAutoFit/>
            </a:bodyPr>
            <a:lstStyle/>
            <a:p>
              <a:r>
                <a:rPr lang="en-US" b="1" dirty="0" smtClean="0"/>
                <a:t>&lt;l</a:t>
              </a:r>
              <a:r>
                <a:rPr lang="en-US" b="1" baseline="-25000" dirty="0" smtClean="0"/>
                <a:t>i</a:t>
              </a:r>
              <a:r>
                <a:rPr lang="en-US" b="1" dirty="0" smtClean="0"/>
                <a:t>&gt;</a:t>
              </a:r>
              <a:r>
                <a:rPr lang="en-US" b="1" baseline="-25000" dirty="0" smtClean="0"/>
                <a:t>FT</a:t>
              </a:r>
              <a:r>
                <a:rPr lang="en-US" b="1" dirty="0" smtClean="0"/>
                <a:t> </a:t>
              </a:r>
              <a:endParaRPr lang="en-US" b="1" dirty="0"/>
            </a:p>
          </p:txBody>
        </p:sp>
      </p:grpSp>
      <p:sp>
        <p:nvSpPr>
          <p:cNvPr id="17" name="TextBox 16"/>
          <p:cNvSpPr txBox="1"/>
          <p:nvPr/>
        </p:nvSpPr>
        <p:spPr>
          <a:xfrm>
            <a:off x="5943600" y="4876800"/>
            <a:ext cx="2743200" cy="738664"/>
          </a:xfrm>
          <a:prstGeom prst="rect">
            <a:avLst/>
          </a:prstGeom>
          <a:solidFill>
            <a:srgbClr val="FFFFFF"/>
          </a:solidFill>
        </p:spPr>
        <p:txBody>
          <a:bodyPr wrap="square" rtlCol="0">
            <a:spAutoFit/>
          </a:bodyPr>
          <a:lstStyle/>
          <a:p>
            <a:r>
              <a:rPr lang="en-US" sz="1400" b="1" dirty="0" smtClean="0">
                <a:solidFill>
                  <a:srgbClr val="FF0000"/>
                </a:solidFill>
              </a:rPr>
              <a:t>First 66 shots: L-mode He</a:t>
            </a:r>
          </a:p>
          <a:p>
            <a:r>
              <a:rPr lang="en-US" sz="1400" b="1" dirty="0" smtClean="0">
                <a:solidFill>
                  <a:srgbClr val="0000FF"/>
                </a:solidFill>
              </a:rPr>
              <a:t>Next 66 shots: L-mode D, NBI</a:t>
            </a:r>
          </a:p>
          <a:p>
            <a:r>
              <a:rPr lang="en-US" sz="1400" b="1" dirty="0" smtClean="0">
                <a:solidFill>
                  <a:srgbClr val="008000"/>
                </a:solidFill>
              </a:rPr>
              <a:t>Last 66 shots: Diverted</a:t>
            </a:r>
            <a:endParaRPr lang="en-US" sz="1400" b="1" dirty="0">
              <a:solidFill>
                <a:srgbClr val="008000"/>
              </a:solidFill>
            </a:endParaRPr>
          </a:p>
        </p:txBody>
      </p:sp>
      <p:cxnSp>
        <p:nvCxnSpPr>
          <p:cNvPr id="25" name="Straight Arrow Connector 24"/>
          <p:cNvCxnSpPr/>
          <p:nvPr/>
        </p:nvCxnSpPr>
        <p:spPr>
          <a:xfrm>
            <a:off x="8534400" y="4114800"/>
            <a:ext cx="0" cy="838200"/>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95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5486400"/>
          </a:xfrm>
        </p:spPr>
        <p:txBody>
          <a:bodyPr>
            <a:normAutofit lnSpcReduction="10000"/>
          </a:bodyPr>
          <a:lstStyle/>
          <a:p>
            <a:r>
              <a:rPr lang="en-US" dirty="0"/>
              <a:t>N</a:t>
            </a:r>
            <a:r>
              <a:rPr lang="en-US" dirty="0" smtClean="0"/>
              <a:t>ear-term activities include …</a:t>
            </a:r>
            <a:endParaRPr lang="en-US" dirty="0"/>
          </a:p>
          <a:p>
            <a:pPr lvl="1"/>
            <a:r>
              <a:rPr lang="en-US" dirty="0" smtClean="0"/>
              <a:t>Optimization of vertical control (see S. Gerhardt’s PAC talk)</a:t>
            </a:r>
          </a:p>
          <a:p>
            <a:pPr lvl="1"/>
            <a:r>
              <a:rPr lang="en-US" dirty="0" smtClean="0"/>
              <a:t>ISOFLUX shape control</a:t>
            </a:r>
          </a:p>
          <a:p>
            <a:pPr lvl="2"/>
            <a:r>
              <a:rPr lang="en-US" dirty="0" smtClean="0"/>
              <a:t>rtEFIT has been successfully running and is ready to support operations</a:t>
            </a:r>
            <a:endParaRPr lang="en-US" dirty="0"/>
          </a:p>
          <a:p>
            <a:pPr lvl="1"/>
            <a:r>
              <a:rPr lang="en-US" dirty="0"/>
              <a:t>Error field identification and </a:t>
            </a:r>
            <a:r>
              <a:rPr lang="en-US" dirty="0" smtClean="0"/>
              <a:t>correction</a:t>
            </a:r>
          </a:p>
          <a:p>
            <a:pPr lvl="2"/>
            <a:r>
              <a:rPr lang="en-US" dirty="0" smtClean="0"/>
              <a:t>Low-beta error field measurements have been completed</a:t>
            </a:r>
            <a:endParaRPr lang="en-US" dirty="0"/>
          </a:p>
          <a:p>
            <a:pPr lvl="1"/>
            <a:r>
              <a:rPr lang="en-US" dirty="0"/>
              <a:t>Diagnostic commissioning and calibration</a:t>
            </a:r>
          </a:p>
          <a:p>
            <a:pPr lvl="2"/>
            <a:r>
              <a:rPr lang="en-US" dirty="0"/>
              <a:t>MPTS, CHERS, MSE, NPAs, FIDA</a:t>
            </a:r>
          </a:p>
          <a:p>
            <a:pPr lvl="1"/>
            <a:r>
              <a:rPr lang="en-US" dirty="0"/>
              <a:t>NBI power </a:t>
            </a:r>
            <a:r>
              <a:rPr lang="en-US" dirty="0" smtClean="0"/>
              <a:t>modulation for </a:t>
            </a:r>
            <a:r>
              <a:rPr lang="en-US" dirty="0"/>
              <a:t>β control from </a:t>
            </a:r>
            <a:r>
              <a:rPr lang="en-US" dirty="0" smtClean="0"/>
              <a:t>PCS</a:t>
            </a:r>
          </a:p>
          <a:p>
            <a:pPr lvl="2"/>
            <a:r>
              <a:rPr lang="en-US" dirty="0" smtClean="0"/>
              <a:t>PCS control of beam termination has been used</a:t>
            </a:r>
            <a:endParaRPr lang="en-US" dirty="0"/>
          </a:p>
          <a:p>
            <a:pPr lvl="1"/>
            <a:r>
              <a:rPr lang="en-US" dirty="0"/>
              <a:t>MHD spectroscopy and RWM </a:t>
            </a:r>
            <a:r>
              <a:rPr lang="en-US" dirty="0" smtClean="0"/>
              <a:t>control</a:t>
            </a:r>
          </a:p>
          <a:p>
            <a:pPr lvl="2"/>
            <a:r>
              <a:rPr lang="en-US" dirty="0" smtClean="0"/>
              <a:t>Real-time mode detection in PCS is nearly complete</a:t>
            </a:r>
          </a:p>
          <a:p>
            <a:pPr lvl="2"/>
            <a:endParaRPr lang="en-US" dirty="0"/>
          </a:p>
          <a:p>
            <a:r>
              <a:rPr lang="en-US" dirty="0" smtClean="0"/>
              <a:t>Covered in more detail in Jon Menard’s PAC talk</a:t>
            </a:r>
            <a:endParaRPr lang="en-US" dirty="0"/>
          </a:p>
        </p:txBody>
      </p:sp>
      <p:sp>
        <p:nvSpPr>
          <p:cNvPr id="3" name="Title 2"/>
          <p:cNvSpPr>
            <a:spLocks noGrp="1"/>
          </p:cNvSpPr>
          <p:nvPr>
            <p:ph type="title"/>
          </p:nvPr>
        </p:nvSpPr>
        <p:spPr/>
        <p:txBody>
          <a:bodyPr>
            <a:normAutofit fontScale="90000"/>
          </a:bodyPr>
          <a:lstStyle/>
          <a:p>
            <a:r>
              <a:rPr lang="en-US" dirty="0" smtClean="0"/>
              <a:t>Ongoing commissioning activities will prepare NSTX-U for research program</a:t>
            </a:r>
            <a:endParaRPr lang="en-US" dirty="0"/>
          </a:p>
        </p:txBody>
      </p:sp>
    </p:spTree>
    <p:extLst>
      <p:ext uri="{BB962C8B-B14F-4D97-AF65-F5344CB8AC3E}">
        <p14:creationId xmlns:p14="http://schemas.microsoft.com/office/powerpoint/2010/main" val="3635368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4267200" cy="5410200"/>
          </a:xfrm>
        </p:spPr>
        <p:txBody>
          <a:bodyPr>
            <a:normAutofit lnSpcReduction="10000"/>
          </a:bodyPr>
          <a:lstStyle/>
          <a:p>
            <a:r>
              <a:rPr lang="en-US" dirty="0" smtClean="0"/>
              <a:t>First days of NSTX-U have produced H-mode and stationary diverted L-mode discharges</a:t>
            </a:r>
          </a:p>
          <a:p>
            <a:pPr lvl="1"/>
            <a:endParaRPr lang="en-US" dirty="0"/>
          </a:p>
          <a:p>
            <a:r>
              <a:rPr lang="en-US" dirty="0" smtClean="0"/>
              <a:t>Control and diagnostic capabilities established quickly</a:t>
            </a:r>
          </a:p>
          <a:p>
            <a:endParaRPr lang="en-US" dirty="0"/>
          </a:p>
          <a:p>
            <a:r>
              <a:rPr lang="en-US" dirty="0" smtClean="0"/>
              <a:t>Research program starting in parallel with commissioning activities</a:t>
            </a:r>
            <a:endParaRPr lang="en-US" dirty="0"/>
          </a:p>
        </p:txBody>
      </p:sp>
      <p:sp>
        <p:nvSpPr>
          <p:cNvPr id="3" name="Title 2"/>
          <p:cNvSpPr>
            <a:spLocks noGrp="1"/>
          </p:cNvSpPr>
          <p:nvPr>
            <p:ph type="title"/>
          </p:nvPr>
        </p:nvSpPr>
        <p:spPr/>
        <p:txBody>
          <a:bodyPr>
            <a:normAutofit fontScale="90000"/>
          </a:bodyPr>
          <a:lstStyle/>
          <a:p>
            <a:r>
              <a:rPr lang="en-US" dirty="0" smtClean="0"/>
              <a:t>Plasma operations on NSTX-U </a:t>
            </a:r>
            <a:br>
              <a:rPr lang="en-US" dirty="0" smtClean="0"/>
            </a:br>
            <a:r>
              <a:rPr lang="en-US" dirty="0" smtClean="0"/>
              <a:t>is off to a great start!</a:t>
            </a:r>
            <a:endParaRPr lang="en-US" dirty="0"/>
          </a:p>
        </p:txBody>
      </p:sp>
      <p:pic>
        <p:nvPicPr>
          <p:cNvPr id="4" name="Picture 3" descr="NSTXU_202822_461ms_annote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19200"/>
            <a:ext cx="4419600" cy="4419600"/>
          </a:xfrm>
          <a:prstGeom prst="rect">
            <a:avLst/>
          </a:prstGeom>
        </p:spPr>
      </p:pic>
    </p:spTree>
    <p:extLst>
      <p:ext uri="{BB962C8B-B14F-4D97-AF65-F5344CB8AC3E}">
        <p14:creationId xmlns:p14="http://schemas.microsoft.com/office/powerpoint/2010/main" val="3391343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91600" cy="3276600"/>
          </a:xfrm>
        </p:spPr>
        <p:txBody>
          <a:bodyPr>
            <a:normAutofit/>
          </a:bodyPr>
          <a:lstStyle/>
          <a:p>
            <a:r>
              <a:rPr lang="en-US" sz="3600" dirty="0" smtClean="0">
                <a:solidFill>
                  <a:schemeClr val="bg1">
                    <a:lumMod val="75000"/>
                  </a:schemeClr>
                </a:solidFill>
              </a:rPr>
              <a:t>Overview of initial operation of NSTX-U</a:t>
            </a:r>
          </a:p>
          <a:p>
            <a:endParaRPr lang="en-US" sz="3600" dirty="0"/>
          </a:p>
          <a:p>
            <a:r>
              <a:rPr lang="en-US" sz="3600" dirty="0" smtClean="0"/>
              <a:t>PAC-37 charges, recommendations</a:t>
            </a:r>
          </a:p>
          <a:p>
            <a:endParaRPr lang="en-US" sz="3600" dirty="0"/>
          </a:p>
          <a:p>
            <a:r>
              <a:rPr lang="en-US" sz="3600" dirty="0" smtClean="0">
                <a:solidFill>
                  <a:schemeClr val="bg1">
                    <a:lumMod val="75000"/>
                  </a:schemeClr>
                </a:solidFill>
              </a:rPr>
              <a:t>Run Coordination status</a:t>
            </a:r>
          </a:p>
          <a:p>
            <a:endParaRPr lang="en-US" sz="3600" dirty="0"/>
          </a:p>
          <a:p>
            <a:endParaRPr lang="en-US" sz="3600" dirty="0" smtClean="0"/>
          </a:p>
          <a:p>
            <a:endParaRPr lang="en-US" sz="3600" dirty="0"/>
          </a:p>
          <a:p>
            <a:endParaRPr lang="en-US" sz="3600"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227572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 y="990600"/>
            <a:ext cx="8991601" cy="5181600"/>
          </a:xfrm>
        </p:spPr>
        <p:txBody>
          <a:bodyPr>
            <a:noAutofit/>
          </a:bodyPr>
          <a:lstStyle/>
          <a:p>
            <a:pPr>
              <a:lnSpc>
                <a:spcPct val="95000"/>
              </a:lnSpc>
            </a:pPr>
            <a:r>
              <a:rPr lang="en-US" sz="2400" dirty="0" smtClean="0">
                <a:latin typeface="+mn-lt"/>
              </a:rPr>
              <a:t>Please </a:t>
            </a:r>
            <a:r>
              <a:rPr lang="en-US" sz="2400" dirty="0">
                <a:latin typeface="+mn-lt"/>
              </a:rPr>
              <a:t>assess the research planned to be carried out for the NSTX-U FY2016 experimental campaign</a:t>
            </a:r>
          </a:p>
          <a:p>
            <a:pPr lvl="1">
              <a:lnSpc>
                <a:spcPct val="95000"/>
              </a:lnSpc>
            </a:pPr>
            <a:r>
              <a:rPr lang="en-US" sz="2000" dirty="0" smtClean="0">
                <a:latin typeface="+mn-lt"/>
              </a:rPr>
              <a:t>Are </a:t>
            </a:r>
            <a:r>
              <a:rPr lang="en-US" sz="2000" dirty="0">
                <a:latin typeface="+mn-lt"/>
              </a:rPr>
              <a:t>there any major missing elements, or new opportunities</a:t>
            </a:r>
            <a:r>
              <a:rPr lang="en-US" sz="2000" dirty="0" smtClean="0">
                <a:latin typeface="+mn-lt"/>
              </a:rPr>
              <a:t>?</a:t>
            </a:r>
          </a:p>
          <a:p>
            <a:pPr>
              <a:lnSpc>
                <a:spcPct val="95000"/>
              </a:lnSpc>
            </a:pPr>
            <a:r>
              <a:rPr lang="en-US" sz="2400" dirty="0" smtClean="0">
                <a:latin typeface="+mn-lt"/>
              </a:rPr>
              <a:t>Please </a:t>
            </a:r>
            <a:r>
              <a:rPr lang="en-US" sz="2400" dirty="0">
                <a:latin typeface="+mn-lt"/>
              </a:rPr>
              <a:t>assess the alignment between the NSTX-U research plans and goals and the FESAC / </a:t>
            </a:r>
            <a:r>
              <a:rPr lang="en-US" sz="2400" dirty="0" smtClean="0">
                <a:latin typeface="+mn-lt"/>
              </a:rPr>
              <a:t>FES initiatives</a:t>
            </a:r>
            <a:r>
              <a:rPr lang="en-US" sz="2400" dirty="0">
                <a:latin typeface="+mn-lt"/>
              </a:rPr>
              <a:t>, research opportunities, and ITER urgent research needs</a:t>
            </a:r>
            <a:r>
              <a:rPr lang="en-US" sz="2400" dirty="0" smtClean="0">
                <a:latin typeface="+mn-lt"/>
              </a:rPr>
              <a:t>.</a:t>
            </a:r>
          </a:p>
          <a:p>
            <a:pPr>
              <a:lnSpc>
                <a:spcPct val="95000"/>
              </a:lnSpc>
            </a:pPr>
            <a:r>
              <a:rPr lang="en-US" sz="2400" dirty="0" smtClean="0">
                <a:latin typeface="+mn-lt"/>
              </a:rPr>
              <a:t>Please </a:t>
            </a:r>
            <a:r>
              <a:rPr lang="en-US" sz="2400" dirty="0">
                <a:latin typeface="+mn-lt"/>
              </a:rPr>
              <a:t>comment on the progress and plans for the NSTX-U / PPPL theory partnership, and how </a:t>
            </a:r>
            <a:r>
              <a:rPr lang="en-US" sz="2400" dirty="0" smtClean="0">
                <a:latin typeface="+mn-lt"/>
              </a:rPr>
              <a:t>well this </a:t>
            </a:r>
            <a:r>
              <a:rPr lang="en-US" sz="2400" dirty="0">
                <a:latin typeface="+mn-lt"/>
              </a:rPr>
              <a:t>partnership and the broader NSTX-U research activities support “integrated </a:t>
            </a:r>
            <a:r>
              <a:rPr lang="en-US" sz="2400" dirty="0" smtClean="0">
                <a:latin typeface="+mn-lt"/>
              </a:rPr>
              <a:t>predictive capability”.</a:t>
            </a:r>
            <a:endParaRPr lang="en-US" sz="2400" dirty="0">
              <a:latin typeface="+mn-lt"/>
            </a:endParaRPr>
          </a:p>
          <a:p>
            <a:pPr>
              <a:lnSpc>
                <a:spcPct val="95000"/>
              </a:lnSpc>
            </a:pPr>
            <a:r>
              <a:rPr lang="en-US" sz="2400" dirty="0" smtClean="0">
                <a:latin typeface="+mn-lt"/>
              </a:rPr>
              <a:t>Please </a:t>
            </a:r>
            <a:r>
              <a:rPr lang="en-US" sz="2400" dirty="0">
                <a:latin typeface="+mn-lt"/>
              </a:rPr>
              <a:t>comment on the present team prioritization of planned facility enhancements including:</a:t>
            </a:r>
          </a:p>
          <a:p>
            <a:pPr lvl="1">
              <a:lnSpc>
                <a:spcPct val="95000"/>
              </a:lnSpc>
            </a:pPr>
            <a:r>
              <a:rPr lang="en-US" sz="2000" dirty="0" err="1" smtClean="0">
                <a:latin typeface="+mn-lt"/>
              </a:rPr>
              <a:t>Divertor</a:t>
            </a:r>
            <a:r>
              <a:rPr lang="en-US" sz="2000" dirty="0" smtClean="0">
                <a:latin typeface="+mn-lt"/>
              </a:rPr>
              <a:t> </a:t>
            </a:r>
            <a:r>
              <a:rPr lang="en-US" sz="2000" dirty="0" err="1">
                <a:latin typeface="+mn-lt"/>
              </a:rPr>
              <a:t>cryo</a:t>
            </a:r>
            <a:r>
              <a:rPr lang="en-US" sz="2000" dirty="0">
                <a:latin typeface="+mn-lt"/>
              </a:rPr>
              <a:t>-pump, non-axisymmetric control coils (NCC), 28GHz </a:t>
            </a:r>
            <a:r>
              <a:rPr lang="en-US" sz="2000" dirty="0" err="1" smtClean="0">
                <a:latin typeface="+mn-lt"/>
              </a:rPr>
              <a:t>gyrotron</a:t>
            </a:r>
            <a:r>
              <a:rPr lang="en-US" sz="2000" dirty="0">
                <a:latin typeface="+mn-lt"/>
              </a:rPr>
              <a:t>, </a:t>
            </a:r>
            <a:r>
              <a:rPr lang="en-US" sz="2000" dirty="0" smtClean="0">
                <a:latin typeface="+mn-lt"/>
              </a:rPr>
              <a:t>conversion </a:t>
            </a:r>
            <a:r>
              <a:rPr lang="en-US" sz="2000" dirty="0">
                <a:latin typeface="+mn-lt"/>
              </a:rPr>
              <a:t>to </a:t>
            </a:r>
            <a:r>
              <a:rPr lang="en-US" sz="2000" dirty="0" smtClean="0">
                <a:latin typeface="+mn-lt"/>
              </a:rPr>
              <a:t>high-Z PFCs + liquid </a:t>
            </a:r>
            <a:r>
              <a:rPr lang="en-US" sz="2000" dirty="0">
                <a:latin typeface="+mn-lt"/>
              </a:rPr>
              <a:t>metals </a:t>
            </a:r>
            <a:r>
              <a:rPr lang="en-US" sz="2000" dirty="0" smtClean="0">
                <a:latin typeface="+mn-lt"/>
              </a:rPr>
              <a:t>research</a:t>
            </a:r>
            <a:endParaRPr lang="en-US" sz="2000" dirty="0">
              <a:latin typeface="+mn-lt"/>
            </a:endParaRPr>
          </a:p>
        </p:txBody>
      </p:sp>
      <p:sp>
        <p:nvSpPr>
          <p:cNvPr id="3" name="Title 2"/>
          <p:cNvSpPr>
            <a:spLocks noGrp="1"/>
          </p:cNvSpPr>
          <p:nvPr>
            <p:ph type="title"/>
          </p:nvPr>
        </p:nvSpPr>
        <p:spPr/>
        <p:txBody>
          <a:bodyPr>
            <a:normAutofit/>
          </a:bodyPr>
          <a:lstStyle/>
          <a:p>
            <a:r>
              <a:rPr lang="en-US" sz="3200" dirty="0" smtClean="0"/>
              <a:t>PAC-37 held Jan 26-28 – 4 charge questions: </a:t>
            </a:r>
            <a:endParaRPr lang="en-US" sz="3200" dirty="0"/>
          </a:p>
        </p:txBody>
      </p:sp>
      <p:sp>
        <p:nvSpPr>
          <p:cNvPr id="4" name="TextBox 3"/>
          <p:cNvSpPr txBox="1"/>
          <p:nvPr/>
        </p:nvSpPr>
        <p:spPr>
          <a:xfrm>
            <a:off x="457200" y="6096000"/>
            <a:ext cx="8277266" cy="400110"/>
          </a:xfrm>
          <a:prstGeom prst="rect">
            <a:avLst/>
          </a:prstGeom>
          <a:solidFill>
            <a:srgbClr val="FFFFCC"/>
          </a:solidFill>
          <a:ln>
            <a:solidFill>
              <a:schemeClr val="tx1"/>
            </a:solidFill>
          </a:ln>
        </p:spPr>
        <p:txBody>
          <a:bodyPr wrap="none" rtlCol="0">
            <a:spAutoFit/>
          </a:bodyPr>
          <a:lstStyle/>
          <a:p>
            <a:r>
              <a:rPr lang="en-US" sz="2000" b="1" i="1" dirty="0" smtClean="0">
                <a:solidFill>
                  <a:srgbClr val="920000"/>
                </a:solidFill>
                <a:latin typeface="Arial Narrow" panose="020B0606020202030204" pitchFamily="34" charset="0"/>
              </a:rPr>
              <a:t>The following slides are an abridged version of the full PAC-37 debrief comments</a:t>
            </a:r>
            <a:endParaRPr lang="en-US" sz="2000" b="1" i="1" dirty="0">
              <a:solidFill>
                <a:srgbClr val="920000"/>
              </a:solidFill>
              <a:latin typeface="Arial Narrow" panose="020B0606020202030204" pitchFamily="34" charset="0"/>
            </a:endParaRPr>
          </a:p>
        </p:txBody>
      </p:sp>
    </p:spTree>
    <p:extLst>
      <p:ext uri="{BB962C8B-B14F-4D97-AF65-F5344CB8AC3E}">
        <p14:creationId xmlns:p14="http://schemas.microsoft.com/office/powerpoint/2010/main" val="3458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altLang="en-US" sz="3600" dirty="0" smtClean="0"/>
              <a:t>PAC Comments on 1</a:t>
            </a:r>
            <a:r>
              <a:rPr lang="en-US" altLang="en-US" sz="3600" baseline="30000" dirty="0" smtClean="0"/>
              <a:t>st</a:t>
            </a:r>
            <a:r>
              <a:rPr lang="en-US" altLang="en-US" sz="3600" dirty="0" smtClean="0"/>
              <a:t> Charge Question</a:t>
            </a:r>
          </a:p>
        </p:txBody>
      </p:sp>
      <p:sp>
        <p:nvSpPr>
          <p:cNvPr id="15362" name="Content Placeholder 2"/>
          <p:cNvSpPr>
            <a:spLocks noGrp="1"/>
          </p:cNvSpPr>
          <p:nvPr>
            <p:ph idx="1"/>
          </p:nvPr>
        </p:nvSpPr>
        <p:spPr>
          <a:xfrm>
            <a:off x="152400" y="1219200"/>
            <a:ext cx="8839200" cy="5257800"/>
          </a:xfrm>
        </p:spPr>
        <p:txBody>
          <a:bodyPr>
            <a:normAutofit/>
          </a:bodyPr>
          <a:lstStyle/>
          <a:p>
            <a:pPr marL="342900" indent="-342900">
              <a:buFont typeface="Times" pitchFamily="1" charset="0"/>
              <a:buAutoNum type="arabicPeriod"/>
            </a:pPr>
            <a:r>
              <a:rPr lang="en-US" altLang="en-US" sz="2400" i="1" dirty="0" smtClean="0"/>
              <a:t>Please assess the research planned to be carried out for the NSTX-U FY2016 experimental campaign. Are there any major missing elements, or new opportunities?</a:t>
            </a:r>
          </a:p>
          <a:p>
            <a:endParaRPr lang="en-US" altLang="en-US" sz="800" dirty="0" smtClean="0"/>
          </a:p>
          <a:p>
            <a:r>
              <a:rPr lang="en-US" altLang="en-US" sz="2400" dirty="0" smtClean="0"/>
              <a:t>“</a:t>
            </a:r>
            <a:r>
              <a:rPr lang="en-US" altLang="en-US" sz="2000" dirty="0"/>
              <a:t>You commented a number of times on how the new organization structure for the NSTX-U program with three overarching science groups (core, boundary, integrated scenarios) has been effective in helping you define priorities and optimize the run plan. </a:t>
            </a:r>
            <a:r>
              <a:rPr lang="en-US" altLang="en-US" sz="2400" dirty="0"/>
              <a:t>The </a:t>
            </a:r>
            <a:r>
              <a:rPr lang="en-US" altLang="en-US" sz="2400" dirty="0" smtClean="0"/>
              <a:t>PAC sees the benefits of this new organization, and we anticipate this will be a very effective foundation for the NSTX-U program going forward.”</a:t>
            </a:r>
          </a:p>
          <a:p>
            <a:endParaRPr lang="en-US" altLang="en-US" sz="900" dirty="0" smtClean="0"/>
          </a:p>
          <a:p>
            <a:r>
              <a:rPr lang="en-US" altLang="en-US" sz="2400" dirty="0" smtClean="0"/>
              <a:t>“The PAC is concerned that the milestones for FY17 rely heavily on progress in FY16. The challenges for attaining sufficient progress in FY16 may be greatest in the boundary science area.”</a:t>
            </a:r>
          </a:p>
          <a:p>
            <a:endParaRPr lang="en-US" altLang="en-US" dirty="0" smtClean="0"/>
          </a:p>
          <a:p>
            <a:endParaRPr lang="en-US" altLang="en-US" dirty="0" smtClean="0"/>
          </a:p>
          <a:p>
            <a:endParaRPr lang="en-US" altLang="en-US" dirty="0" smtClean="0"/>
          </a:p>
          <a:p>
            <a:pPr>
              <a:buFont typeface="Helvetica" pitchFamily="1" charset="0"/>
              <a:buAutoNum type="arabicPeriod"/>
            </a:pPr>
            <a:endParaRPr lang="en-US" altLang="en-US" sz="400" i="1" dirty="0" smtClean="0"/>
          </a:p>
          <a:p>
            <a:endParaRPr lang="en-US" altLang="en-US" dirty="0" smtClean="0"/>
          </a:p>
        </p:txBody>
      </p:sp>
    </p:spTree>
    <p:extLst>
      <p:ext uri="{BB962C8B-B14F-4D97-AF65-F5344CB8AC3E}">
        <p14:creationId xmlns:p14="http://schemas.microsoft.com/office/powerpoint/2010/main" val="41360165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fontScale="90000"/>
          </a:bodyPr>
          <a:lstStyle/>
          <a:p>
            <a:r>
              <a:rPr lang="en-US" altLang="en-US" dirty="0" smtClean="0"/>
              <a:t>PAC Comments on 2</a:t>
            </a:r>
            <a:r>
              <a:rPr lang="en-US" altLang="en-US" baseline="30000" dirty="0" smtClean="0"/>
              <a:t>nd</a:t>
            </a:r>
            <a:r>
              <a:rPr lang="en-US" altLang="en-US" dirty="0" smtClean="0"/>
              <a:t> Charge Question</a:t>
            </a:r>
          </a:p>
        </p:txBody>
      </p:sp>
      <p:sp>
        <p:nvSpPr>
          <p:cNvPr id="16386" name="Content Placeholder 2"/>
          <p:cNvSpPr>
            <a:spLocks noGrp="1"/>
          </p:cNvSpPr>
          <p:nvPr>
            <p:ph idx="1"/>
          </p:nvPr>
        </p:nvSpPr>
        <p:spPr>
          <a:xfrm>
            <a:off x="76200" y="1219200"/>
            <a:ext cx="8991600" cy="5334000"/>
          </a:xfrm>
        </p:spPr>
        <p:txBody>
          <a:bodyPr>
            <a:normAutofit fontScale="92500"/>
          </a:bodyPr>
          <a:lstStyle/>
          <a:p>
            <a:pPr marL="342900" indent="-342900">
              <a:buFont typeface="Helvetica" pitchFamily="1" charset="0"/>
              <a:buAutoNum type="arabicPeriod" startAt="2"/>
            </a:pPr>
            <a:r>
              <a:rPr lang="en-US" altLang="en-US" sz="2600" i="1" dirty="0" smtClean="0"/>
              <a:t>Please assess the alignment between the NSTX-U research plans and goals and the FESAC / FES initiatives, research opportunities, and ITER urgent research needs. </a:t>
            </a:r>
          </a:p>
          <a:p>
            <a:endParaRPr lang="en-US" altLang="en-US" sz="900" dirty="0" smtClean="0"/>
          </a:p>
          <a:p>
            <a:r>
              <a:rPr lang="en-US" altLang="en-US" sz="2600" dirty="0" smtClean="0"/>
              <a:t>“NSTX-U program is well aligned with priorities and initiatives identified in recent community strategic planning and workshops”</a:t>
            </a:r>
            <a:r>
              <a:rPr lang="en-US" altLang="en-US" sz="2600" dirty="0" smtClean="0">
                <a:solidFill>
                  <a:schemeClr val="bg1">
                    <a:lumMod val="85000"/>
                  </a:schemeClr>
                </a:solidFill>
              </a:rPr>
              <a:t> </a:t>
            </a:r>
          </a:p>
          <a:p>
            <a:endParaRPr lang="en-US" altLang="en-US" sz="900" dirty="0" smtClean="0"/>
          </a:p>
          <a:p>
            <a:r>
              <a:rPr lang="en-US" altLang="en-US" sz="2600" dirty="0" smtClean="0"/>
              <a:t>“As for ITER, while the NSTX-U program is well connected via ITPA, your present research could impact ITER urgent needs:</a:t>
            </a:r>
          </a:p>
          <a:p>
            <a:pPr lvl="1"/>
            <a:r>
              <a:rPr lang="en-US" altLang="en-US" sz="2100" dirty="0" smtClean="0">
                <a:solidFill>
                  <a:srgbClr val="C00000"/>
                </a:solidFill>
              </a:rPr>
              <a:t>Unique capability to investigate massive gas injection at different locations in the poloidal plane, </a:t>
            </a:r>
            <a:r>
              <a:rPr lang="en-US" altLang="en-US" sz="2100" b="1" dirty="0" smtClean="0">
                <a:solidFill>
                  <a:srgbClr val="C00000"/>
                </a:solidFill>
              </a:rPr>
              <a:t>which should be highest priority</a:t>
            </a:r>
          </a:p>
          <a:p>
            <a:pPr lvl="1"/>
            <a:r>
              <a:rPr lang="en-US" altLang="en-US" sz="1700" dirty="0" smtClean="0"/>
              <a:t>The digital coil protection system (DCPS) is likely to be a good model for ITER</a:t>
            </a:r>
          </a:p>
          <a:p>
            <a:pPr lvl="1"/>
            <a:r>
              <a:rPr lang="en-US" altLang="en-US" sz="1700" dirty="0" smtClean="0"/>
              <a:t>Active prediction and avoidance of disruptions in the PCS</a:t>
            </a:r>
          </a:p>
          <a:p>
            <a:pPr lvl="1"/>
            <a:r>
              <a:rPr lang="en-US" altLang="en-US" sz="1700" dirty="0" smtClean="0"/>
              <a:t>Novel pellet-pacing experiments for ELM control using lithium, B4C, and vitreous graphite</a:t>
            </a:r>
          </a:p>
          <a:p>
            <a:pPr lvl="1"/>
            <a:r>
              <a:rPr lang="en-US" altLang="en-US" sz="1700" dirty="0" smtClean="0"/>
              <a:t>NSTX-U is likely to produce important input to RMP control physics and development”</a:t>
            </a:r>
          </a:p>
        </p:txBody>
      </p:sp>
    </p:spTree>
    <p:extLst>
      <p:ext uri="{BB962C8B-B14F-4D97-AF65-F5344CB8AC3E}">
        <p14:creationId xmlns:p14="http://schemas.microsoft.com/office/powerpoint/2010/main" val="4913556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r>
              <a:rPr lang="en-US" altLang="en-US" sz="3600" dirty="0" smtClean="0"/>
              <a:t>PAC Comments on 3</a:t>
            </a:r>
            <a:r>
              <a:rPr lang="en-US" altLang="en-US" sz="3600" baseline="30000" dirty="0" smtClean="0"/>
              <a:t>rd</a:t>
            </a:r>
            <a:r>
              <a:rPr lang="en-US" altLang="en-US" sz="3600" dirty="0" smtClean="0"/>
              <a:t> Charge Question</a:t>
            </a:r>
          </a:p>
        </p:txBody>
      </p:sp>
      <p:sp>
        <p:nvSpPr>
          <p:cNvPr id="17410" name="Content Placeholder 2"/>
          <p:cNvSpPr>
            <a:spLocks noGrp="1"/>
          </p:cNvSpPr>
          <p:nvPr>
            <p:ph idx="1"/>
          </p:nvPr>
        </p:nvSpPr>
        <p:spPr>
          <a:xfrm>
            <a:off x="76200" y="1066800"/>
            <a:ext cx="9067800" cy="5486400"/>
          </a:xfrm>
        </p:spPr>
        <p:txBody>
          <a:bodyPr>
            <a:normAutofit fontScale="92500" lnSpcReduction="20000"/>
          </a:bodyPr>
          <a:lstStyle/>
          <a:p>
            <a:pPr marL="400050" indent="-400050">
              <a:buFont typeface="Times" pitchFamily="1" charset="0"/>
              <a:buNone/>
            </a:pPr>
            <a:r>
              <a:rPr lang="en-US" altLang="en-US" sz="2600" i="1" dirty="0" smtClean="0"/>
              <a:t>3.  Please comment on the progress and plans for the NSTX-U / PPPL theory partnership, and how well this partnership and the broader NSTX-U research activities support “integrated predictive capability” </a:t>
            </a:r>
          </a:p>
          <a:p>
            <a:endParaRPr lang="en-US" altLang="en-US" sz="1500" dirty="0" smtClean="0"/>
          </a:p>
          <a:p>
            <a:r>
              <a:rPr lang="en-US" altLang="en-US" dirty="0" smtClean="0"/>
              <a:t>“The PAC is very pleased to see that the theory partnership is officially established following the one-year trial period. We strongly endorse continuing the partnership.”</a:t>
            </a:r>
          </a:p>
          <a:p>
            <a:endParaRPr lang="en-US" altLang="en-US" sz="1300" dirty="0" smtClean="0"/>
          </a:p>
          <a:p>
            <a:r>
              <a:rPr lang="en-US" altLang="en-US" dirty="0" smtClean="0"/>
              <a:t>“The goal for integrated predictive capability obviously extends beyond NSTX-U and PPPL. While the partnership is founded on several flagship codes and modeling capabilities, it is essential to maintain strong collaborations for a goal as large as predictive capability, both to and from the PPPL-based research activities.”</a:t>
            </a:r>
          </a:p>
          <a:p>
            <a:pPr lvl="1">
              <a:buFont typeface="Helvetica" pitchFamily="1" charset="0"/>
              <a:buAutoNum type="alphaLcPeriod"/>
            </a:pPr>
            <a:endParaRPr lang="en-US" altLang="en-US" dirty="0" smtClean="0"/>
          </a:p>
          <a:p>
            <a:endParaRPr lang="en-US" altLang="en-US" dirty="0" smtClean="0"/>
          </a:p>
        </p:txBody>
      </p:sp>
    </p:spTree>
    <p:extLst>
      <p:ext uri="{BB962C8B-B14F-4D97-AF65-F5344CB8AC3E}">
        <p14:creationId xmlns:p14="http://schemas.microsoft.com/office/powerpoint/2010/main" val="32165139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91600" cy="3276600"/>
          </a:xfrm>
        </p:spPr>
        <p:txBody>
          <a:bodyPr>
            <a:normAutofit/>
          </a:bodyPr>
          <a:lstStyle/>
          <a:p>
            <a:r>
              <a:rPr lang="en-US" sz="3600" dirty="0" smtClean="0"/>
              <a:t>Overview of initial operation of NSTX-U</a:t>
            </a:r>
          </a:p>
          <a:p>
            <a:endParaRPr lang="en-US" sz="3600" dirty="0"/>
          </a:p>
          <a:p>
            <a:r>
              <a:rPr lang="en-US" sz="3600" dirty="0" smtClean="0"/>
              <a:t>PAC-37 charges, recommendations</a:t>
            </a:r>
          </a:p>
          <a:p>
            <a:endParaRPr lang="en-US" sz="3600" dirty="0"/>
          </a:p>
          <a:p>
            <a:r>
              <a:rPr lang="en-US" sz="3600" dirty="0" smtClean="0"/>
              <a:t>Run Coordination status</a:t>
            </a:r>
          </a:p>
          <a:p>
            <a:endParaRPr lang="en-US" sz="3600" dirty="0"/>
          </a:p>
          <a:p>
            <a:endParaRPr lang="en-US" sz="3600" dirty="0" smtClean="0"/>
          </a:p>
          <a:p>
            <a:endParaRPr lang="en-US" sz="3600" dirty="0"/>
          </a:p>
          <a:p>
            <a:endParaRPr lang="en-US" sz="3600"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65854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altLang="en-US" sz="3200" dirty="0" smtClean="0"/>
              <a:t>PAC Comments on 4th Charge Question (1)</a:t>
            </a:r>
          </a:p>
        </p:txBody>
      </p:sp>
      <p:sp>
        <p:nvSpPr>
          <p:cNvPr id="18434" name="Content Placeholder 2"/>
          <p:cNvSpPr>
            <a:spLocks noGrp="1"/>
          </p:cNvSpPr>
          <p:nvPr>
            <p:ph idx="1"/>
          </p:nvPr>
        </p:nvSpPr>
        <p:spPr>
          <a:xfrm>
            <a:off x="76200" y="990600"/>
            <a:ext cx="8991600" cy="5791200"/>
          </a:xfrm>
        </p:spPr>
        <p:txBody>
          <a:bodyPr>
            <a:normAutofit fontScale="92500" lnSpcReduction="20000"/>
          </a:bodyPr>
          <a:lstStyle/>
          <a:p>
            <a:pPr marL="342900" indent="-342900">
              <a:buFont typeface="Times" pitchFamily="1" charset="0"/>
              <a:buNone/>
            </a:pPr>
            <a:r>
              <a:rPr lang="en-US" altLang="en-US" i="1" dirty="0" smtClean="0"/>
              <a:t>4.  Please comment on the present team prioritization of planned facility enhancements including: </a:t>
            </a:r>
            <a:r>
              <a:rPr lang="en-US" altLang="en-US" i="1" dirty="0" err="1" smtClean="0"/>
              <a:t>divertor</a:t>
            </a:r>
            <a:r>
              <a:rPr lang="en-US" altLang="en-US" i="1" dirty="0" smtClean="0"/>
              <a:t> </a:t>
            </a:r>
            <a:r>
              <a:rPr lang="en-US" altLang="en-US" i="1" dirty="0" err="1" smtClean="0"/>
              <a:t>cryo</a:t>
            </a:r>
            <a:r>
              <a:rPr lang="en-US" altLang="en-US" i="1" dirty="0" smtClean="0"/>
              <a:t>-pump, non-axisymmetric control coils (NCC), 28GHz ECH/EBW </a:t>
            </a:r>
            <a:r>
              <a:rPr lang="en-US" altLang="en-US" i="1" dirty="0" err="1" smtClean="0"/>
              <a:t>gyrotron</a:t>
            </a:r>
            <a:r>
              <a:rPr lang="en-US" altLang="en-US" i="1" dirty="0" smtClean="0"/>
              <a:t>, and conversion to all high-Z PFCs and liquid metals research. </a:t>
            </a:r>
          </a:p>
          <a:p>
            <a:endParaRPr lang="en-US" altLang="en-US" sz="900" dirty="0" smtClean="0"/>
          </a:p>
          <a:p>
            <a:r>
              <a:rPr lang="en-US" altLang="en-US" sz="3300" dirty="0" smtClean="0"/>
              <a:t>“The PAC agrees that all of the planned facility enhancements could bring valuable and important new capabilities to NSTX-U.”</a:t>
            </a:r>
          </a:p>
          <a:p>
            <a:endParaRPr lang="en-US" altLang="en-US" sz="1000" dirty="0" smtClean="0">
              <a:solidFill>
                <a:srgbClr val="C00000"/>
              </a:solidFill>
            </a:endParaRPr>
          </a:p>
          <a:p>
            <a:r>
              <a:rPr lang="en-US" altLang="en-US" sz="3300" dirty="0" smtClean="0">
                <a:solidFill>
                  <a:srgbClr val="C00000"/>
                </a:solidFill>
              </a:rPr>
              <a:t>“The PAC agrees with your assessment that the </a:t>
            </a:r>
            <a:r>
              <a:rPr lang="en-US" altLang="en-US" sz="3300" dirty="0" err="1" smtClean="0">
                <a:solidFill>
                  <a:srgbClr val="C00000"/>
                </a:solidFill>
              </a:rPr>
              <a:t>divertor</a:t>
            </a:r>
            <a:r>
              <a:rPr lang="en-US" altLang="en-US" sz="3300" dirty="0" smtClean="0">
                <a:solidFill>
                  <a:srgbClr val="C00000"/>
                </a:solidFill>
              </a:rPr>
              <a:t> </a:t>
            </a:r>
            <a:r>
              <a:rPr lang="en-US" altLang="en-US" sz="3300" dirty="0" err="1" smtClean="0">
                <a:solidFill>
                  <a:srgbClr val="C00000"/>
                </a:solidFill>
              </a:rPr>
              <a:t>cryo</a:t>
            </a:r>
            <a:r>
              <a:rPr lang="en-US" altLang="en-US" sz="3300" dirty="0" smtClean="0">
                <a:solidFill>
                  <a:srgbClr val="C00000"/>
                </a:solidFill>
              </a:rPr>
              <a:t>-pump is highest priority. </a:t>
            </a:r>
            <a:r>
              <a:rPr lang="en-US" altLang="en-US" sz="2600" dirty="0" smtClean="0"/>
              <a:t>The plan for finalizing the physics and engineering design appears sound, but it is not conservative. The PAC urges that sufficient resources be dedicated to finalizing the design and completing the construction no later than the one-year outage planned for 2018.</a:t>
            </a:r>
            <a:r>
              <a:rPr lang="en-US" altLang="en-US" sz="3300" dirty="0" smtClean="0"/>
              <a:t>”</a:t>
            </a:r>
          </a:p>
        </p:txBody>
      </p:sp>
    </p:spTree>
    <p:extLst>
      <p:ext uri="{BB962C8B-B14F-4D97-AF65-F5344CB8AC3E}">
        <p14:creationId xmlns:p14="http://schemas.microsoft.com/office/powerpoint/2010/main" val="41757086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altLang="en-US" sz="3200" dirty="0" smtClean="0"/>
              <a:t>PAC Comments on 4th Charge Question (2)</a:t>
            </a:r>
          </a:p>
        </p:txBody>
      </p:sp>
      <p:sp>
        <p:nvSpPr>
          <p:cNvPr id="18434" name="Content Placeholder 2"/>
          <p:cNvSpPr>
            <a:spLocks noGrp="1"/>
          </p:cNvSpPr>
          <p:nvPr>
            <p:ph idx="1"/>
          </p:nvPr>
        </p:nvSpPr>
        <p:spPr>
          <a:xfrm>
            <a:off x="76200" y="990600"/>
            <a:ext cx="8991600" cy="5562600"/>
          </a:xfrm>
        </p:spPr>
        <p:txBody>
          <a:bodyPr>
            <a:normAutofit fontScale="62500" lnSpcReduction="20000"/>
          </a:bodyPr>
          <a:lstStyle/>
          <a:p>
            <a:pPr marL="342900" indent="-342900">
              <a:buFont typeface="Times" pitchFamily="1" charset="0"/>
              <a:buNone/>
            </a:pPr>
            <a:r>
              <a:rPr lang="en-US" altLang="en-US" sz="3400" i="1" dirty="0" smtClean="0"/>
              <a:t>4.  Please comment on the present team prioritization of planned facility enhancements including: </a:t>
            </a:r>
            <a:r>
              <a:rPr lang="en-US" altLang="en-US" sz="3400" i="1" dirty="0" err="1" smtClean="0"/>
              <a:t>divertor</a:t>
            </a:r>
            <a:r>
              <a:rPr lang="en-US" altLang="en-US" sz="3400" i="1" dirty="0" smtClean="0"/>
              <a:t> </a:t>
            </a:r>
            <a:r>
              <a:rPr lang="en-US" altLang="en-US" sz="3400" i="1" dirty="0" err="1" smtClean="0"/>
              <a:t>cryo</a:t>
            </a:r>
            <a:r>
              <a:rPr lang="en-US" altLang="en-US" sz="3400" i="1" dirty="0" smtClean="0"/>
              <a:t>-pump, non-axisymmetric control coils (NCC), 28GHz ECH/EBW </a:t>
            </a:r>
            <a:r>
              <a:rPr lang="en-US" altLang="en-US" sz="3400" i="1" dirty="0" err="1" smtClean="0"/>
              <a:t>gyrotron</a:t>
            </a:r>
            <a:r>
              <a:rPr lang="en-US" altLang="en-US" sz="3400" i="1" dirty="0" smtClean="0"/>
              <a:t>, and conversion to all high-Z PFCs and liquid metals research. </a:t>
            </a:r>
          </a:p>
          <a:p>
            <a:endParaRPr lang="en-US" altLang="en-US" sz="1300" dirty="0" smtClean="0">
              <a:solidFill>
                <a:srgbClr val="C00000"/>
              </a:solidFill>
            </a:endParaRPr>
          </a:p>
          <a:p>
            <a:r>
              <a:rPr lang="en-US" altLang="en-US" sz="4000" dirty="0" smtClean="0"/>
              <a:t>“Recent research, e.g., ASDEX Upgrade and JET, shows that core RF heating is essential with an all-metal-wall boundary. </a:t>
            </a:r>
          </a:p>
          <a:p>
            <a:r>
              <a:rPr lang="en-US" altLang="en-US" sz="4000" dirty="0" smtClean="0"/>
              <a:t>Neoclassical transport is accentuated in the ST, and the effect of impurities related to a metal wall could be even more challenging. </a:t>
            </a:r>
          </a:p>
          <a:p>
            <a:r>
              <a:rPr lang="en-US" altLang="en-US" sz="4000" dirty="0" smtClean="0"/>
              <a:t>There is presently no capability for core RF heating in NSTX-U that is compatible with large NBI heating. </a:t>
            </a:r>
          </a:p>
          <a:p>
            <a:r>
              <a:rPr lang="en-US" altLang="en-US" sz="4000" dirty="0" smtClean="0"/>
              <a:t>The </a:t>
            </a:r>
            <a:r>
              <a:rPr lang="en-US" altLang="en-US" sz="4000" dirty="0" err="1" smtClean="0"/>
              <a:t>gyrotron</a:t>
            </a:r>
            <a:r>
              <a:rPr lang="en-US" altLang="en-US" sz="4000" dirty="0" smtClean="0"/>
              <a:t> opens the possibility for EBW heating, but the physics basis is still in development. </a:t>
            </a:r>
          </a:p>
          <a:p>
            <a:r>
              <a:rPr lang="en-US" altLang="en-US" sz="4000" dirty="0" smtClean="0">
                <a:solidFill>
                  <a:srgbClr val="C00000"/>
                </a:solidFill>
              </a:rPr>
              <a:t>The PAC strongly recommends increased emphasis on HHFW, </a:t>
            </a:r>
            <a:r>
              <a:rPr lang="en-US" altLang="en-US" sz="4000" dirty="0" smtClean="0">
                <a:solidFill>
                  <a:schemeClr val="bg1">
                    <a:lumMod val="85000"/>
                  </a:schemeClr>
                </a:solidFill>
              </a:rPr>
              <a:t>as described in slides following.” </a:t>
            </a:r>
          </a:p>
        </p:txBody>
      </p:sp>
    </p:spTree>
    <p:extLst>
      <p:ext uri="{BB962C8B-B14F-4D97-AF65-F5344CB8AC3E}">
        <p14:creationId xmlns:p14="http://schemas.microsoft.com/office/powerpoint/2010/main" val="803117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a:bodyPr>
          <a:lstStyle/>
          <a:p>
            <a:r>
              <a:rPr lang="en-US" altLang="en-US" sz="3200" dirty="0" smtClean="0"/>
              <a:t>Other PAC comments highlighted by JEM (1/4) </a:t>
            </a:r>
          </a:p>
        </p:txBody>
      </p:sp>
      <p:sp>
        <p:nvSpPr>
          <p:cNvPr id="20482" name="Content Placeholder 2"/>
          <p:cNvSpPr>
            <a:spLocks noGrp="1"/>
          </p:cNvSpPr>
          <p:nvPr>
            <p:ph idx="1"/>
          </p:nvPr>
        </p:nvSpPr>
        <p:spPr>
          <a:xfrm>
            <a:off x="76200" y="1066800"/>
            <a:ext cx="9067800" cy="5486400"/>
          </a:xfrm>
        </p:spPr>
        <p:txBody>
          <a:bodyPr>
            <a:normAutofit/>
          </a:bodyPr>
          <a:lstStyle/>
          <a:p>
            <a:r>
              <a:rPr lang="en-US" altLang="en-US" sz="2400" dirty="0" smtClean="0"/>
              <a:t>“TRANSP </a:t>
            </a:r>
            <a:r>
              <a:rPr lang="en-US" altLang="en-US" sz="2400" dirty="0"/>
              <a:t>should be listed in the set of flagship codes. </a:t>
            </a:r>
          </a:p>
          <a:p>
            <a:pPr lvl="1"/>
            <a:r>
              <a:rPr lang="en-US" altLang="en-US" sz="1900" dirty="0"/>
              <a:t>Broadening the contributions by the theory partnership to TRANSP and predictive TRANSP would be beneficial to NSTX-U and the broader community as well as to the goal of improving our integrated predictive capability</a:t>
            </a:r>
            <a:r>
              <a:rPr lang="en-US" altLang="en-US" sz="1900" dirty="0" smtClean="0"/>
              <a:t>.”</a:t>
            </a:r>
            <a:endParaRPr lang="en-US" altLang="en-US" sz="1900" dirty="0"/>
          </a:p>
          <a:p>
            <a:endParaRPr lang="en-US" altLang="en-US" sz="1000" dirty="0" smtClean="0"/>
          </a:p>
          <a:p>
            <a:r>
              <a:rPr lang="en-US" altLang="en-US" sz="2400" dirty="0" smtClean="0"/>
              <a:t>“</a:t>
            </a:r>
            <a:r>
              <a:rPr lang="en-US" altLang="en-US" sz="2400" dirty="0" err="1" smtClean="0"/>
              <a:t>Macrostability</a:t>
            </a:r>
            <a:r>
              <a:rPr lang="en-US" altLang="en-US" sz="2400" dirty="0" smtClean="0"/>
              <a:t> </a:t>
            </a:r>
            <a:r>
              <a:rPr lang="en-US" altLang="en-US" sz="2400" dirty="0"/>
              <a:t>TSG research thrusts respond to urgent ITER needs. </a:t>
            </a:r>
            <a:r>
              <a:rPr lang="en-GB" altLang="en-US" sz="2400" dirty="0">
                <a:sym typeface="Symbol" pitchFamily="18" charset="2"/>
              </a:rPr>
              <a:t>Hugely impressive growth in DPAM aligned with FES strategy and ITER priorities, and well coupled with Theory. Well done</a:t>
            </a:r>
            <a:r>
              <a:rPr lang="en-GB" altLang="en-US" sz="2400" dirty="0" smtClean="0">
                <a:sym typeface="Symbol" pitchFamily="18" charset="2"/>
              </a:rPr>
              <a:t>!”</a:t>
            </a:r>
            <a:endParaRPr lang="en-GB" altLang="en-US" sz="2400" dirty="0">
              <a:sym typeface="Symbol" pitchFamily="18" charset="2"/>
            </a:endParaRPr>
          </a:p>
          <a:p>
            <a:endParaRPr lang="en-US" altLang="en-US" sz="1000" dirty="0" smtClean="0"/>
          </a:p>
          <a:p>
            <a:r>
              <a:rPr lang="en-US" altLang="en-US" sz="2400" dirty="0" smtClean="0"/>
              <a:t>“In </a:t>
            </a:r>
            <a:r>
              <a:rPr lang="en-US" altLang="en-US" sz="2400" dirty="0"/>
              <a:t>FY 16, organization of experiments around multi-TSG XPs is very effective in the investigation of the impact of major upgrades </a:t>
            </a:r>
            <a:r>
              <a:rPr lang="en-US" altLang="en-US" sz="2400" dirty="0" err="1"/>
              <a:t>Ip</a:t>
            </a:r>
            <a:r>
              <a:rPr lang="en-US" altLang="en-US" sz="2400" dirty="0"/>
              <a:t>/BT and 2</a:t>
            </a:r>
            <a:r>
              <a:rPr lang="en-US" altLang="en-US" sz="2400" baseline="30000" dirty="0"/>
              <a:t>nd</a:t>
            </a:r>
            <a:r>
              <a:rPr lang="en-US" altLang="en-US" sz="2400" dirty="0"/>
              <a:t> NBI, covering global confinement aspects as well as local physics on multiple transport channels</a:t>
            </a:r>
            <a:r>
              <a:rPr lang="en-US" altLang="en-US" sz="2400" dirty="0" smtClean="0"/>
              <a:t>.”</a:t>
            </a:r>
            <a:endParaRPr lang="en-US" altLang="en-US" sz="2400" dirty="0"/>
          </a:p>
          <a:p>
            <a:endParaRPr lang="en-US" altLang="en-US" dirty="0" smtClean="0"/>
          </a:p>
        </p:txBody>
      </p:sp>
    </p:spTree>
    <p:extLst>
      <p:ext uri="{BB962C8B-B14F-4D97-AF65-F5344CB8AC3E}">
        <p14:creationId xmlns:p14="http://schemas.microsoft.com/office/powerpoint/2010/main" val="31719237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r>
              <a:rPr lang="en-US" altLang="en-US" sz="3200" dirty="0"/>
              <a:t>Other PAC comments highlighted by JEM </a:t>
            </a:r>
            <a:r>
              <a:rPr lang="en-US" altLang="en-US" sz="3200" dirty="0" smtClean="0"/>
              <a:t>(2/4) </a:t>
            </a:r>
          </a:p>
        </p:txBody>
      </p:sp>
      <p:sp>
        <p:nvSpPr>
          <p:cNvPr id="24578" name="Content Placeholder 2"/>
          <p:cNvSpPr>
            <a:spLocks noGrp="1"/>
          </p:cNvSpPr>
          <p:nvPr>
            <p:ph idx="1"/>
          </p:nvPr>
        </p:nvSpPr>
        <p:spPr>
          <a:xfrm>
            <a:off x="0" y="1066800"/>
            <a:ext cx="8991600" cy="5334000"/>
          </a:xfrm>
        </p:spPr>
        <p:txBody>
          <a:bodyPr>
            <a:normAutofit/>
          </a:bodyPr>
          <a:lstStyle/>
          <a:p>
            <a:r>
              <a:rPr lang="en-US" altLang="en-US" sz="2400" dirty="0" smtClean="0"/>
              <a:t>“The PAC recommends emphasis be given to experiments which can also assess probability of achievement of long term goals: In particular characterization of impact of rotation (neoclassical vs turbulent) and HHFW on high Z impurities (and bulk plasma). Neon may not be sufficiently high Z.”</a:t>
            </a:r>
          </a:p>
          <a:p>
            <a:endParaRPr lang="en-GB" altLang="en-US" sz="2400" dirty="0" smtClean="0"/>
          </a:p>
          <a:p>
            <a:r>
              <a:rPr lang="en-GB" altLang="en-US" sz="2400" dirty="0" smtClean="0"/>
              <a:t>“Recommend </a:t>
            </a:r>
            <a:r>
              <a:rPr lang="en-GB" altLang="en-US" sz="2400" dirty="0"/>
              <a:t>Core SG to widely look at the effect of rotation on stability. This can probably be captured parasitically. NSTX-U is likely to rotate very rapidly, so you should exploit this unique capability. Perhaps a small working group to oversee this is warranted, including theory where flowing equilibria may be needed in </a:t>
            </a:r>
            <a:r>
              <a:rPr lang="en-GB" altLang="en-US" sz="2400" dirty="0" smtClean="0"/>
              <a:t>analysis”</a:t>
            </a:r>
          </a:p>
          <a:p>
            <a:endParaRPr lang="en-GB" altLang="en-US" sz="2000" dirty="0"/>
          </a:p>
          <a:p>
            <a:endParaRPr lang="en-US" altLang="en-US" sz="2000" dirty="0" smtClean="0"/>
          </a:p>
          <a:p>
            <a:endParaRPr lang="en-GB" altLang="en-US" dirty="0" smtClean="0"/>
          </a:p>
          <a:p>
            <a:endParaRPr lang="en-US" altLang="en-US" dirty="0" smtClean="0"/>
          </a:p>
        </p:txBody>
      </p:sp>
    </p:spTree>
    <p:extLst>
      <p:ext uri="{BB962C8B-B14F-4D97-AF65-F5344CB8AC3E}">
        <p14:creationId xmlns:p14="http://schemas.microsoft.com/office/powerpoint/2010/main" val="36307120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rmAutofit/>
          </a:bodyPr>
          <a:lstStyle/>
          <a:p>
            <a:r>
              <a:rPr lang="en-US" altLang="en-US" sz="3200" dirty="0"/>
              <a:t>Other PAC comments highlighted by JEM </a:t>
            </a:r>
            <a:r>
              <a:rPr lang="en-US" altLang="en-US" sz="3200" dirty="0" smtClean="0"/>
              <a:t>(3/4) </a:t>
            </a:r>
          </a:p>
        </p:txBody>
      </p:sp>
      <p:sp>
        <p:nvSpPr>
          <p:cNvPr id="34818" name="Content Placeholder 2"/>
          <p:cNvSpPr>
            <a:spLocks noGrp="1"/>
          </p:cNvSpPr>
          <p:nvPr>
            <p:ph idx="1"/>
          </p:nvPr>
        </p:nvSpPr>
        <p:spPr>
          <a:xfrm>
            <a:off x="125412" y="1143000"/>
            <a:ext cx="8893175" cy="5318125"/>
          </a:xfrm>
        </p:spPr>
        <p:txBody>
          <a:bodyPr>
            <a:normAutofit/>
          </a:bodyPr>
          <a:lstStyle/>
          <a:p>
            <a:r>
              <a:rPr lang="en-US" altLang="en-US" sz="2400" dirty="0" smtClean="0"/>
              <a:t>“Commend the NSTX-U team for moving the transition to high-Z and liquid Li earlier in the 5-year plan. This is important in terms of mission of clarifying a ST-FNSF and to further establish and continue NSTX-U’s global uniqueness.”</a:t>
            </a:r>
          </a:p>
          <a:p>
            <a:r>
              <a:rPr lang="en-US" altLang="en-US" sz="2400" dirty="0" smtClean="0"/>
              <a:t>“The completion of some (boundary) milestones seems overly aggressive and the PAC is concerned some may not be able to completed on this aggressive schedule due to limitations of machine capabilities and availabilities. For example, can the impact of high-Z on operation scenarios in 2017 be assessed with only a single row of high-Z?”</a:t>
            </a:r>
          </a:p>
          <a:p>
            <a:pPr lvl="1"/>
            <a:r>
              <a:rPr lang="en-US" altLang="en-US" sz="2000" dirty="0" smtClean="0"/>
              <a:t>The PAC recommends accelerated development of control of </a:t>
            </a:r>
            <a:r>
              <a:rPr lang="en-US" altLang="en-US" sz="2000" dirty="0" err="1" smtClean="0"/>
              <a:t>divertor</a:t>
            </a:r>
            <a:r>
              <a:rPr lang="en-US" altLang="en-US" sz="2000" dirty="0" smtClean="0"/>
              <a:t> radiation feedback, implementation of </a:t>
            </a:r>
            <a:r>
              <a:rPr lang="en-US" altLang="en-US" sz="2000" dirty="0" err="1" smtClean="0"/>
              <a:t>divertor</a:t>
            </a:r>
            <a:r>
              <a:rPr lang="en-US" altLang="en-US" sz="2000" dirty="0" smtClean="0"/>
              <a:t> radiation diagnostics, snowflake control development, as well as time to test appropriate control algorithms, in order to meet the R17-1 milestone </a:t>
            </a:r>
          </a:p>
        </p:txBody>
      </p:sp>
    </p:spTree>
    <p:extLst>
      <p:ext uri="{BB962C8B-B14F-4D97-AF65-F5344CB8AC3E}">
        <p14:creationId xmlns:p14="http://schemas.microsoft.com/office/powerpoint/2010/main" val="31498726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a:bodyPr>
          <a:lstStyle/>
          <a:p>
            <a:r>
              <a:rPr lang="en-US" altLang="en-US" sz="3200" dirty="0"/>
              <a:t>Other PAC comments highlighted by JEM </a:t>
            </a:r>
            <a:r>
              <a:rPr lang="en-US" altLang="en-US" sz="3200" dirty="0" smtClean="0"/>
              <a:t>(4/4)</a:t>
            </a:r>
          </a:p>
        </p:txBody>
      </p:sp>
      <p:sp>
        <p:nvSpPr>
          <p:cNvPr id="30722" name="Content Placeholder 2"/>
          <p:cNvSpPr>
            <a:spLocks noGrp="1"/>
          </p:cNvSpPr>
          <p:nvPr>
            <p:ph idx="1"/>
          </p:nvPr>
        </p:nvSpPr>
        <p:spPr>
          <a:xfrm>
            <a:off x="152400" y="1066800"/>
            <a:ext cx="8839200" cy="5410200"/>
          </a:xfrm>
        </p:spPr>
        <p:txBody>
          <a:bodyPr>
            <a:noAutofit/>
          </a:bodyPr>
          <a:lstStyle/>
          <a:p>
            <a:pPr>
              <a:lnSpc>
                <a:spcPct val="90000"/>
              </a:lnSpc>
            </a:pPr>
            <a:r>
              <a:rPr lang="en-GB" altLang="en-US" sz="2400" dirty="0" smtClean="0"/>
              <a:t>“The integrated modelling work done in preparation for experiments on plasma control and  current drive studies, both using TRANSP, is impressive. </a:t>
            </a:r>
          </a:p>
          <a:p>
            <a:pPr lvl="1">
              <a:lnSpc>
                <a:spcPct val="90000"/>
              </a:lnSpc>
            </a:pPr>
            <a:r>
              <a:rPr lang="en-GB" altLang="en-US" sz="2000" dirty="0" smtClean="0"/>
              <a:t>Examples are the preparation for experiments on several different control schemes and the modelling of fully non-inductive start-up.”</a:t>
            </a:r>
          </a:p>
          <a:p>
            <a:pPr>
              <a:lnSpc>
                <a:spcPct val="90000"/>
              </a:lnSpc>
            </a:pPr>
            <a:endParaRPr lang="en-GB" altLang="en-US" sz="800" dirty="0" smtClean="0"/>
          </a:p>
          <a:p>
            <a:pPr>
              <a:lnSpc>
                <a:spcPct val="90000"/>
              </a:lnSpc>
            </a:pPr>
            <a:r>
              <a:rPr lang="en-GB" altLang="en-US" sz="2400" dirty="0" smtClean="0"/>
              <a:t>“The run-time allocation is reasonably well balanced and addresses the main research milestones set-out for 2016.  However, the time allocated to HHFW and CHI  is marginal.”</a:t>
            </a:r>
          </a:p>
          <a:p>
            <a:pPr marL="457200" lvl="2">
              <a:lnSpc>
                <a:spcPct val="90000"/>
              </a:lnSpc>
            </a:pPr>
            <a:r>
              <a:rPr lang="en-GB" altLang="en-US" sz="1800" dirty="0" smtClean="0"/>
              <a:t>“HHFW should have increased experimental and simulation effort to find a path to avoid SOL losses and minimize absorption on beam ions”</a:t>
            </a:r>
          </a:p>
          <a:p>
            <a:pPr>
              <a:lnSpc>
                <a:spcPct val="90000"/>
              </a:lnSpc>
            </a:pPr>
            <a:endParaRPr lang="en-GB" altLang="en-US" sz="800" dirty="0" smtClean="0"/>
          </a:p>
          <a:p>
            <a:pPr>
              <a:lnSpc>
                <a:spcPct val="90000"/>
              </a:lnSpc>
            </a:pPr>
            <a:r>
              <a:rPr lang="en-GB" altLang="en-US" sz="2400" dirty="0" smtClean="0"/>
              <a:t>“The </a:t>
            </a:r>
            <a:r>
              <a:rPr lang="en-GB" altLang="en-US" sz="2400" dirty="0"/>
              <a:t>PAC congratulates the NSTX-U Team on the </a:t>
            </a:r>
            <a:r>
              <a:rPr lang="en-GB" altLang="en-US" sz="2400" dirty="0" smtClean="0"/>
              <a:t>design, implementation</a:t>
            </a:r>
            <a:r>
              <a:rPr lang="en-GB" altLang="en-US" sz="2400" dirty="0"/>
              <a:t>, and routine use of an active disruption avoidance scheme based on a “state machine</a:t>
            </a:r>
            <a:r>
              <a:rPr lang="en-GB" altLang="en-US" sz="2400" dirty="0" smtClean="0"/>
              <a:t>. </a:t>
            </a:r>
            <a:r>
              <a:rPr lang="en-GB" altLang="en-US" sz="1800" dirty="0"/>
              <a:t>This is well aligned with the recommendations of the recent FES Transients Workshop, and we recommend that this continue to be used as an expanding platform incorporating additional disruption causes beyond the present VDE emphasis</a:t>
            </a:r>
            <a:r>
              <a:rPr lang="en-GB" altLang="en-US" sz="2400" dirty="0" smtClean="0"/>
              <a:t>.”</a:t>
            </a:r>
            <a:endParaRPr lang="en-GB" altLang="en-US" sz="2400" dirty="0"/>
          </a:p>
          <a:p>
            <a:pPr marL="457200" lvl="2">
              <a:lnSpc>
                <a:spcPct val="90000"/>
              </a:lnSpc>
            </a:pPr>
            <a:endParaRPr lang="en-GB" altLang="en-US" sz="1800" dirty="0" smtClean="0"/>
          </a:p>
        </p:txBody>
      </p:sp>
    </p:spTree>
    <p:extLst>
      <p:ext uri="{BB962C8B-B14F-4D97-AF65-F5344CB8AC3E}">
        <p14:creationId xmlns:p14="http://schemas.microsoft.com/office/powerpoint/2010/main" val="16277337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8991600" cy="5334000"/>
          </a:xfrm>
        </p:spPr>
        <p:txBody>
          <a:bodyPr>
            <a:normAutofit/>
          </a:bodyPr>
          <a:lstStyle/>
          <a:p>
            <a:r>
              <a:rPr lang="en-US" dirty="0" smtClean="0"/>
              <a:t>Nominal schedule (from J. </a:t>
            </a:r>
            <a:r>
              <a:rPr lang="en-US" dirty="0" err="1" smtClean="0"/>
              <a:t>Sarff</a:t>
            </a:r>
            <a:r>
              <a:rPr lang="en-US" dirty="0" smtClean="0"/>
              <a:t>):</a:t>
            </a:r>
          </a:p>
          <a:p>
            <a:pPr lvl="1"/>
            <a:r>
              <a:rPr lang="en-US" dirty="0" smtClean="0"/>
              <a:t>Feb </a:t>
            </a:r>
            <a:r>
              <a:rPr lang="en-US" dirty="0"/>
              <a:t>5, drafts for the PPPL/NSTX-U theory partnership and science group sections of the report </a:t>
            </a:r>
            <a:r>
              <a:rPr lang="en-US" dirty="0" smtClean="0"/>
              <a:t>submitted</a:t>
            </a:r>
          </a:p>
          <a:p>
            <a:pPr lvl="1"/>
            <a:r>
              <a:rPr lang="en-US" dirty="0" smtClean="0"/>
              <a:t>Feb</a:t>
            </a:r>
            <a:r>
              <a:rPr lang="en-US" dirty="0"/>
              <a:t> 10, J. </a:t>
            </a:r>
            <a:r>
              <a:rPr lang="en-US" dirty="0" err="1"/>
              <a:t>Sarff</a:t>
            </a:r>
            <a:r>
              <a:rPr lang="en-US" dirty="0"/>
              <a:t> circulates first draft of the combined </a:t>
            </a:r>
            <a:r>
              <a:rPr lang="en-US" dirty="0" smtClean="0"/>
              <a:t>report</a:t>
            </a:r>
          </a:p>
          <a:p>
            <a:pPr lvl="1"/>
            <a:r>
              <a:rPr lang="en-US" dirty="0" smtClean="0"/>
              <a:t>Feb </a:t>
            </a:r>
            <a:r>
              <a:rPr lang="en-US" dirty="0"/>
              <a:t>17, comments due on first draft (</a:t>
            </a:r>
            <a:r>
              <a:rPr lang="en-US" dirty="0" smtClean="0"/>
              <a:t>track-changes)</a:t>
            </a:r>
          </a:p>
          <a:p>
            <a:pPr lvl="1"/>
            <a:r>
              <a:rPr lang="en-US" dirty="0" smtClean="0"/>
              <a:t>Feb </a:t>
            </a:r>
            <a:r>
              <a:rPr lang="en-US" dirty="0"/>
              <a:t>22, J. </a:t>
            </a:r>
            <a:r>
              <a:rPr lang="en-US" dirty="0" err="1"/>
              <a:t>Sarff</a:t>
            </a:r>
            <a:r>
              <a:rPr lang="en-US" dirty="0"/>
              <a:t> circulates second (and hopefully final) </a:t>
            </a:r>
            <a:r>
              <a:rPr lang="en-US" dirty="0" smtClean="0"/>
              <a:t>draft</a:t>
            </a:r>
          </a:p>
          <a:p>
            <a:pPr lvl="1"/>
            <a:r>
              <a:rPr lang="en-US" dirty="0" smtClean="0"/>
              <a:t>Feb </a:t>
            </a:r>
            <a:r>
              <a:rPr lang="en-US" dirty="0"/>
              <a:t>26, send final version to NSTX-U team</a:t>
            </a:r>
            <a:endParaRPr lang="en-US" dirty="0" smtClean="0"/>
          </a:p>
          <a:p>
            <a:endParaRPr lang="en-US" dirty="0" smtClean="0"/>
          </a:p>
          <a:p>
            <a:r>
              <a:rPr lang="en-US" dirty="0" smtClean="0"/>
              <a:t>After final written report is received, Program will </a:t>
            </a:r>
            <a:r>
              <a:rPr lang="en-US" dirty="0"/>
              <a:t>have </a:t>
            </a:r>
            <a:r>
              <a:rPr lang="en-US" dirty="0" smtClean="0"/>
              <a:t>TSG/SG meetings in mid-March to </a:t>
            </a:r>
            <a:r>
              <a:rPr lang="en-US" dirty="0"/>
              <a:t>discuss the recommendations and </a:t>
            </a:r>
            <a:r>
              <a:rPr lang="en-US" dirty="0" smtClean="0"/>
              <a:t>develop responses</a:t>
            </a:r>
            <a:endParaRPr lang="en-US" dirty="0"/>
          </a:p>
        </p:txBody>
      </p:sp>
      <p:sp>
        <p:nvSpPr>
          <p:cNvPr id="3" name="Title 2"/>
          <p:cNvSpPr>
            <a:spLocks noGrp="1"/>
          </p:cNvSpPr>
          <p:nvPr>
            <p:ph type="title"/>
          </p:nvPr>
        </p:nvSpPr>
        <p:spPr/>
        <p:txBody>
          <a:bodyPr>
            <a:normAutofit fontScale="90000"/>
          </a:bodyPr>
          <a:lstStyle/>
          <a:p>
            <a:r>
              <a:rPr lang="en-US" dirty="0" smtClean="0"/>
              <a:t>PAC-37 written report expected early March</a:t>
            </a:r>
            <a:endParaRPr lang="en-US" dirty="0"/>
          </a:p>
        </p:txBody>
      </p:sp>
    </p:spTree>
    <p:extLst>
      <p:ext uri="{BB962C8B-B14F-4D97-AF65-F5344CB8AC3E}">
        <p14:creationId xmlns:p14="http://schemas.microsoft.com/office/powerpoint/2010/main" val="45215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91600" cy="3276600"/>
          </a:xfrm>
        </p:spPr>
        <p:txBody>
          <a:bodyPr>
            <a:normAutofit/>
          </a:bodyPr>
          <a:lstStyle/>
          <a:p>
            <a:r>
              <a:rPr lang="en-US" sz="3600" dirty="0" smtClean="0">
                <a:solidFill>
                  <a:schemeClr val="bg1">
                    <a:lumMod val="75000"/>
                  </a:schemeClr>
                </a:solidFill>
              </a:rPr>
              <a:t>Overview of initial operation of NSTX-U</a:t>
            </a:r>
          </a:p>
          <a:p>
            <a:endParaRPr lang="en-US" sz="3600" dirty="0">
              <a:solidFill>
                <a:schemeClr val="bg1">
                  <a:lumMod val="75000"/>
                </a:schemeClr>
              </a:solidFill>
            </a:endParaRPr>
          </a:p>
          <a:p>
            <a:r>
              <a:rPr lang="en-US" sz="3600" dirty="0" smtClean="0">
                <a:solidFill>
                  <a:schemeClr val="bg1">
                    <a:lumMod val="75000"/>
                  </a:schemeClr>
                </a:solidFill>
              </a:rPr>
              <a:t>PAC-37 charges, recommendations</a:t>
            </a:r>
          </a:p>
          <a:p>
            <a:endParaRPr lang="en-US" sz="3600" dirty="0"/>
          </a:p>
          <a:p>
            <a:r>
              <a:rPr lang="en-US" sz="3600" dirty="0" smtClean="0"/>
              <a:t>Run Coordination status</a:t>
            </a:r>
          </a:p>
          <a:p>
            <a:endParaRPr lang="en-US" sz="3600" dirty="0"/>
          </a:p>
          <a:p>
            <a:endParaRPr lang="en-US" sz="3600" dirty="0" smtClean="0"/>
          </a:p>
          <a:p>
            <a:endParaRPr lang="en-US" sz="3600" dirty="0"/>
          </a:p>
          <a:p>
            <a:endParaRPr lang="en-US" sz="3600"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227572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410200"/>
          </a:xfrm>
        </p:spPr>
        <p:txBody>
          <a:bodyPr bIns="0">
            <a:noAutofit/>
          </a:bodyPr>
          <a:lstStyle/>
          <a:p>
            <a:r>
              <a:rPr lang="en-US" dirty="0" smtClean="0"/>
              <a:t>29 </a:t>
            </a:r>
            <a:r>
              <a:rPr lang="en-US" dirty="0" err="1" smtClean="0"/>
              <a:t>eXperimental</a:t>
            </a:r>
            <a:r>
              <a:rPr lang="en-US" dirty="0" smtClean="0"/>
              <a:t> Machine Proposals (XMP) for commissioning / calibration identified and/or written</a:t>
            </a:r>
          </a:p>
          <a:p>
            <a:pPr lvl="1"/>
            <a:r>
              <a:rPr lang="en-US" sz="2000" dirty="0" smtClean="0"/>
              <a:t>11 of the 29 already being executed (see </a:t>
            </a:r>
            <a:r>
              <a:rPr lang="en-US" sz="2000" dirty="0" err="1" smtClean="0"/>
              <a:t>Battaglia</a:t>
            </a:r>
            <a:r>
              <a:rPr lang="en-US" sz="2000" dirty="0" smtClean="0"/>
              <a:t> listing)</a:t>
            </a:r>
          </a:p>
          <a:p>
            <a:pPr lvl="1"/>
            <a:r>
              <a:rPr lang="en-US" sz="2000" dirty="0" smtClean="0"/>
              <a:t>Expect ~5-6 run weeks of XMP</a:t>
            </a:r>
          </a:p>
          <a:p>
            <a:r>
              <a:rPr lang="en-US" dirty="0" smtClean="0"/>
              <a:t>27 </a:t>
            </a:r>
            <a:r>
              <a:rPr lang="en-US" dirty="0" err="1" smtClean="0"/>
              <a:t>eXperimental</a:t>
            </a:r>
            <a:r>
              <a:rPr lang="en-US" dirty="0" smtClean="0"/>
              <a:t> Proposals (XPs) written, reviewed for highest priority (P1a) experiments ~6 run weeks</a:t>
            </a:r>
          </a:p>
          <a:p>
            <a:pPr marL="0" indent="0">
              <a:buNone/>
            </a:pPr>
            <a:r>
              <a:rPr lang="en-US" b="1" dirty="0" smtClean="0">
                <a:solidFill>
                  <a:srgbClr val="FF0000"/>
                </a:solidFill>
              </a:rPr>
              <a:t>►~1/2-2/3 of FY16 run-time has XMP/XP ready</a:t>
            </a:r>
          </a:p>
          <a:p>
            <a:r>
              <a:rPr lang="en-US" dirty="0" smtClean="0"/>
              <a:t>Additional allocations:</a:t>
            </a:r>
          </a:p>
          <a:p>
            <a:pPr lvl="1"/>
            <a:r>
              <a:rPr lang="en-US" sz="2000" dirty="0" smtClean="0"/>
              <a:t>High priority experiments - P1b,c ~3.5-4 run weeks</a:t>
            </a:r>
          </a:p>
          <a:p>
            <a:pPr lvl="1"/>
            <a:r>
              <a:rPr lang="en-US" sz="2000" dirty="0" smtClean="0"/>
              <a:t>Priority P2a,b ~ 1.5-2 run weeks</a:t>
            </a:r>
          </a:p>
          <a:p>
            <a:pPr lvl="1"/>
            <a:r>
              <a:rPr lang="en-US" sz="2000" dirty="0" smtClean="0"/>
              <a:t>Reserve ~1 run week</a:t>
            </a:r>
          </a:p>
          <a:p>
            <a:r>
              <a:rPr lang="en-US" dirty="0" smtClean="0"/>
              <a:t>For more info see: </a:t>
            </a:r>
            <a:r>
              <a:rPr lang="en-US" sz="2400" dirty="0" smtClean="0">
                <a:hlinkClick r:id="rId2"/>
              </a:rPr>
              <a:t>Master </a:t>
            </a:r>
            <a:r>
              <a:rPr lang="en-US" sz="2400" dirty="0">
                <a:hlinkClick r:id="rId2"/>
              </a:rPr>
              <a:t>Spreadsheet of XMPs and </a:t>
            </a:r>
            <a:r>
              <a:rPr lang="en-US" sz="2400" dirty="0" smtClean="0">
                <a:hlinkClick r:id="rId2"/>
              </a:rPr>
              <a:t>XPs</a:t>
            </a:r>
            <a:endParaRPr lang="en-US" sz="2400" dirty="0"/>
          </a:p>
        </p:txBody>
      </p:sp>
      <p:sp>
        <p:nvSpPr>
          <p:cNvPr id="3" name="Title 2"/>
          <p:cNvSpPr>
            <a:spLocks noGrp="1"/>
          </p:cNvSpPr>
          <p:nvPr>
            <p:ph type="title"/>
          </p:nvPr>
        </p:nvSpPr>
        <p:spPr/>
        <p:txBody>
          <a:bodyPr>
            <a:normAutofit/>
          </a:bodyPr>
          <a:lstStyle/>
          <a:p>
            <a:r>
              <a:rPr lang="en-US" sz="3200" dirty="0"/>
              <a:t>Experimental proposal </a:t>
            </a:r>
            <a:r>
              <a:rPr lang="en-US" sz="3200" dirty="0" smtClean="0"/>
              <a:t/>
            </a:r>
            <a:br>
              <a:rPr lang="en-US" sz="3200" dirty="0" smtClean="0"/>
            </a:br>
            <a:r>
              <a:rPr lang="en-US" sz="3200" dirty="0" smtClean="0"/>
              <a:t>preparation and execution well </a:t>
            </a:r>
            <a:r>
              <a:rPr lang="en-US" sz="3200" dirty="0"/>
              <a:t>underway</a:t>
            </a:r>
          </a:p>
        </p:txBody>
      </p:sp>
    </p:spTree>
    <p:extLst>
      <p:ext uri="{BB962C8B-B14F-4D97-AF65-F5344CB8AC3E}">
        <p14:creationId xmlns:p14="http://schemas.microsoft.com/office/powerpoint/2010/main" val="2766938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14400"/>
          </a:xfrm>
        </p:spPr>
        <p:txBody>
          <a:bodyPr/>
          <a:lstStyle/>
          <a:p>
            <a:r>
              <a:rPr lang="en-US" altLang="en-US" sz="2800" b="1" dirty="0" smtClean="0"/>
              <a:t>Research Operations Goals for first 2 run-months</a:t>
            </a:r>
            <a:br>
              <a:rPr lang="en-US" altLang="en-US" sz="2800" b="1" dirty="0" smtClean="0"/>
            </a:br>
            <a:r>
              <a:rPr lang="en-US" altLang="en-US" sz="2400" b="1" dirty="0" smtClean="0">
                <a:solidFill>
                  <a:srgbClr val="FF0000"/>
                </a:solidFill>
              </a:rPr>
              <a:t>(still consistent with Forum guidance / assumptions)</a:t>
            </a:r>
            <a:endParaRPr lang="en-US" altLang="en-US" sz="2800" dirty="0" smtClean="0">
              <a:solidFill>
                <a:srgbClr val="FF0000"/>
              </a:solidFill>
            </a:endParaRPr>
          </a:p>
        </p:txBody>
      </p:sp>
      <p:sp>
        <p:nvSpPr>
          <p:cNvPr id="4099" name="Content Placeholder 2"/>
          <p:cNvSpPr>
            <a:spLocks noGrp="1"/>
          </p:cNvSpPr>
          <p:nvPr>
            <p:ph idx="1"/>
          </p:nvPr>
        </p:nvSpPr>
        <p:spPr>
          <a:xfrm>
            <a:off x="76200" y="1119253"/>
            <a:ext cx="8990013" cy="5357747"/>
          </a:xfrm>
        </p:spPr>
        <p:txBody>
          <a:bodyPr>
            <a:normAutofit/>
          </a:bodyPr>
          <a:lstStyle/>
          <a:p>
            <a:r>
              <a:rPr lang="en-US" altLang="en-US" sz="2400" dirty="0" smtClean="0"/>
              <a:t>Machine Commissioning – ~1 month (run weeks 1-4) </a:t>
            </a:r>
          </a:p>
          <a:p>
            <a:pPr lvl="1"/>
            <a:r>
              <a:rPr lang="en-US" altLang="en-US" sz="2000" dirty="0" smtClean="0"/>
              <a:t>Develop basic breakdown, current ramp, shape/position control, diverted plasmas, H-mode access, basic fuelling optimizations.</a:t>
            </a:r>
          </a:p>
          <a:p>
            <a:pPr lvl="1"/>
            <a:r>
              <a:rPr lang="en-US" altLang="en-US" sz="2000" dirty="0" smtClean="0"/>
              <a:t>Diagnostic commissioning</a:t>
            </a:r>
          </a:p>
          <a:p>
            <a:pPr lvl="1"/>
            <a:r>
              <a:rPr lang="en-US" altLang="en-US" sz="2000" dirty="0" err="1" smtClean="0"/>
              <a:t>Boronized</a:t>
            </a:r>
            <a:r>
              <a:rPr lang="en-US" altLang="en-US" sz="2000" dirty="0" smtClean="0"/>
              <a:t> PFCs</a:t>
            </a:r>
          </a:p>
          <a:p>
            <a:pPr lvl="1"/>
            <a:r>
              <a:rPr lang="en-US" altLang="en-US" sz="2000" dirty="0" smtClean="0"/>
              <a:t>Mostly XMPs</a:t>
            </a:r>
          </a:p>
          <a:p>
            <a:pPr lvl="1"/>
            <a:r>
              <a:rPr lang="en-US" altLang="en-US" sz="2000" dirty="0"/>
              <a:t>Goal: 1 MA, 0.5 T, NBI-heated H-mode (i.e. ~NSTX fiducial levels</a:t>
            </a:r>
            <a:r>
              <a:rPr lang="en-US" altLang="en-US" sz="2000" dirty="0" smtClean="0"/>
              <a:t>)</a:t>
            </a:r>
          </a:p>
          <a:p>
            <a:endParaRPr lang="en-US" altLang="en-US" sz="2400" dirty="0" smtClean="0"/>
          </a:p>
          <a:p>
            <a:r>
              <a:rPr lang="en-US" altLang="en-US" sz="2400" dirty="0" smtClean="0"/>
              <a:t>1</a:t>
            </a:r>
            <a:r>
              <a:rPr lang="en-US" altLang="en-US" sz="2400" baseline="30000" dirty="0" smtClean="0"/>
              <a:t>st</a:t>
            </a:r>
            <a:r>
              <a:rPr lang="en-US" altLang="en-US" sz="2400" dirty="0" smtClean="0"/>
              <a:t> Month of Science Campaign (run weeks 5-8)</a:t>
            </a:r>
          </a:p>
          <a:p>
            <a:pPr lvl="1"/>
            <a:r>
              <a:rPr lang="en-US" altLang="en-US" sz="2000" dirty="0" err="1" smtClean="0"/>
              <a:t>Boronized</a:t>
            </a:r>
            <a:r>
              <a:rPr lang="en-US" altLang="en-US" sz="2000" dirty="0" smtClean="0"/>
              <a:t> PFCs, possibly begin Li coatings (end of period)</a:t>
            </a:r>
          </a:p>
          <a:p>
            <a:pPr lvl="1"/>
            <a:r>
              <a:rPr lang="en-US" altLang="en-US" sz="2000" dirty="0" smtClean="0"/>
              <a:t>Operations and basic profile diagnostics, neutron rate,…</a:t>
            </a:r>
          </a:p>
          <a:p>
            <a:pPr lvl="1"/>
            <a:r>
              <a:rPr lang="en-US" altLang="en-US" sz="2000" dirty="0" smtClean="0"/>
              <a:t>HHFW available for commissioning</a:t>
            </a:r>
          </a:p>
          <a:p>
            <a:pPr lvl="1"/>
            <a:r>
              <a:rPr lang="en-US" altLang="en-US" sz="2000" dirty="0"/>
              <a:t>6 beam sources up to 90 </a:t>
            </a:r>
            <a:r>
              <a:rPr lang="en-US" altLang="en-US" sz="2000" dirty="0" smtClean="0"/>
              <a:t>kV</a:t>
            </a:r>
          </a:p>
          <a:p>
            <a:pPr lvl="1"/>
            <a:r>
              <a:rPr lang="en-US" altLang="en-US" sz="2000" dirty="0" smtClean="0"/>
              <a:t>Operation </a:t>
            </a:r>
            <a:r>
              <a:rPr lang="en-US" altLang="en-US" sz="2000" dirty="0"/>
              <a:t>up to 1.4 MA and 0.65 T, 2 seconds</a:t>
            </a:r>
          </a:p>
          <a:p>
            <a:pPr lvl="1"/>
            <a:endParaRPr lang="en-US" altLang="en-US" sz="2000" dirty="0" smtClean="0"/>
          </a:p>
        </p:txBody>
      </p:sp>
      <p:sp>
        <p:nvSpPr>
          <p:cNvPr id="2" name="Right Arrow 1"/>
          <p:cNvSpPr/>
          <p:nvPr/>
        </p:nvSpPr>
        <p:spPr>
          <a:xfrm rot="10800000">
            <a:off x="6858000" y="2743200"/>
            <a:ext cx="381000" cy="304800"/>
          </a:xfrm>
          <a:prstGeom prst="rightArrow">
            <a:avLst>
              <a:gd name="adj1" fmla="val 100000"/>
              <a:gd name="adj2" fmla="val 50000"/>
            </a:avLst>
          </a:prstGeom>
          <a:solidFill>
            <a:srgbClr val="92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5991" y="2554069"/>
            <a:ext cx="1755609" cy="646331"/>
          </a:xfrm>
          <a:prstGeom prst="rect">
            <a:avLst/>
          </a:prstGeom>
          <a:noFill/>
        </p:spPr>
        <p:txBody>
          <a:bodyPr wrap="none" rtlCol="0">
            <a:spAutoFit/>
          </a:bodyPr>
          <a:lstStyle/>
          <a:p>
            <a:pPr algn="ctr"/>
            <a:r>
              <a:rPr lang="en-US" dirty="0" smtClean="0">
                <a:solidFill>
                  <a:srgbClr val="920000"/>
                </a:solidFill>
              </a:rPr>
              <a:t>We are here at</a:t>
            </a:r>
          </a:p>
          <a:p>
            <a:pPr algn="ctr"/>
            <a:r>
              <a:rPr lang="en-US" dirty="0" smtClean="0">
                <a:solidFill>
                  <a:srgbClr val="920000"/>
                </a:solidFill>
              </a:rPr>
              <a:t>~2.3 run weeks</a:t>
            </a:r>
            <a:endParaRPr lang="en-US" dirty="0">
              <a:solidFill>
                <a:srgbClr val="920000"/>
              </a:solidFill>
            </a:endParaRPr>
          </a:p>
        </p:txBody>
      </p:sp>
      <p:sp>
        <p:nvSpPr>
          <p:cNvPr id="4" name="Right Brace 3"/>
          <p:cNvSpPr/>
          <p:nvPr/>
        </p:nvSpPr>
        <p:spPr>
          <a:xfrm>
            <a:off x="7324725" y="4648200"/>
            <a:ext cx="219075" cy="1676400"/>
          </a:xfrm>
          <a:prstGeom prst="rightBrace">
            <a:avLst>
              <a:gd name="adj1" fmla="val 20833"/>
              <a:gd name="adj2" fmla="val 50000"/>
            </a:avLst>
          </a:prstGeom>
          <a:ln w="38100">
            <a:solidFill>
              <a:srgbClr val="9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543800" y="4895671"/>
            <a:ext cx="1525112" cy="1200329"/>
          </a:xfrm>
          <a:prstGeom prst="rect">
            <a:avLst/>
          </a:prstGeom>
          <a:noFill/>
        </p:spPr>
        <p:txBody>
          <a:bodyPr wrap="square" rtlCol="0">
            <a:spAutoFit/>
          </a:bodyPr>
          <a:lstStyle/>
          <a:p>
            <a:pPr algn="ctr"/>
            <a:r>
              <a:rPr lang="en-US" dirty="0" smtClean="0">
                <a:solidFill>
                  <a:srgbClr val="920000"/>
                </a:solidFill>
              </a:rPr>
              <a:t>M. Ono talk will cover operational readiness</a:t>
            </a:r>
            <a:endParaRPr lang="en-US" dirty="0">
              <a:solidFill>
                <a:srgbClr val="920000"/>
              </a:solidFill>
            </a:endParaRPr>
          </a:p>
        </p:txBody>
      </p:sp>
    </p:spTree>
    <p:extLst>
      <p:ext uri="{BB962C8B-B14F-4D97-AF65-F5344CB8AC3E}">
        <p14:creationId xmlns:p14="http://schemas.microsoft.com/office/powerpoint/2010/main" val="4272387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CD-4 milestone (I</a:t>
            </a:r>
            <a:r>
              <a:rPr lang="en-US" baseline="-25000" dirty="0" smtClean="0"/>
              <a:t>p</a:t>
            </a:r>
            <a:r>
              <a:rPr lang="en-US" dirty="0" smtClean="0"/>
              <a:t> &gt; 50kA) completed August, 2015</a:t>
            </a:r>
          </a:p>
          <a:p>
            <a:pPr lvl="1"/>
            <a:r>
              <a:rPr lang="en-US" dirty="0" smtClean="0"/>
              <a:t>I</a:t>
            </a:r>
            <a:r>
              <a:rPr lang="en-US" baseline="-25000" dirty="0" smtClean="0"/>
              <a:t>p</a:t>
            </a:r>
            <a:r>
              <a:rPr lang="en-US" dirty="0" smtClean="0"/>
              <a:t> ~ 150 kA with GDC and CS bake</a:t>
            </a:r>
          </a:p>
          <a:p>
            <a:pPr lvl="1"/>
            <a:endParaRPr lang="en-US" dirty="0"/>
          </a:p>
          <a:p>
            <a:r>
              <a:rPr lang="en-US" dirty="0" smtClean="0"/>
              <a:t>2.5 days of operation following full vessel bake, before boronization (December, 2015)</a:t>
            </a:r>
          </a:p>
          <a:p>
            <a:pPr lvl="1"/>
            <a:r>
              <a:rPr lang="en-US" dirty="0" smtClean="0"/>
              <a:t>I</a:t>
            </a:r>
            <a:r>
              <a:rPr lang="en-US" baseline="-25000" dirty="0" smtClean="0"/>
              <a:t>p</a:t>
            </a:r>
            <a:r>
              <a:rPr lang="en-US" dirty="0" smtClean="0"/>
              <a:t> = 500 kA flattop with inner-wall limited L-mode</a:t>
            </a:r>
          </a:p>
          <a:p>
            <a:pPr lvl="1"/>
            <a:r>
              <a:rPr lang="en-US" dirty="0" smtClean="0"/>
              <a:t>Progress enabled by I</a:t>
            </a:r>
            <a:r>
              <a:rPr lang="en-US" baseline="-25000" dirty="0" smtClean="0"/>
              <a:t>p</a:t>
            </a:r>
            <a:r>
              <a:rPr lang="en-US" dirty="0" smtClean="0"/>
              <a:t>, gap and Z feedback control</a:t>
            </a:r>
          </a:p>
          <a:p>
            <a:pPr lvl="1"/>
            <a:endParaRPr lang="en-US" dirty="0"/>
          </a:p>
          <a:p>
            <a:r>
              <a:rPr lang="en-US" dirty="0" smtClean="0"/>
              <a:t>2.5 weeks of operations in January, 2016</a:t>
            </a:r>
          </a:p>
          <a:p>
            <a:pPr lvl="1"/>
            <a:r>
              <a:rPr lang="en-US" dirty="0" smtClean="0"/>
              <a:t>Neutral beam heating: up to 4MW total from four sources</a:t>
            </a:r>
          </a:p>
          <a:p>
            <a:pPr lvl="1"/>
            <a:r>
              <a:rPr lang="en-US" dirty="0" smtClean="0"/>
              <a:t>Diverted L-mode and H-mode operations at I</a:t>
            </a:r>
            <a:r>
              <a:rPr lang="en-US" baseline="-25000" dirty="0" smtClean="0"/>
              <a:t>p</a:t>
            </a:r>
            <a:r>
              <a:rPr lang="en-US" dirty="0" smtClean="0"/>
              <a:t> = 600 kA</a:t>
            </a:r>
          </a:p>
          <a:p>
            <a:pPr lvl="2"/>
            <a:r>
              <a:rPr lang="en-US" dirty="0" smtClean="0"/>
              <a:t>Good progress toward goal: 1.4 MA, 2s </a:t>
            </a:r>
            <a:r>
              <a:rPr lang="en-US" dirty="0" err="1" smtClean="0"/>
              <a:t>ELMy</a:t>
            </a:r>
            <a:r>
              <a:rPr lang="en-US" dirty="0" smtClean="0"/>
              <a:t> H-mode by week 8</a:t>
            </a:r>
          </a:p>
          <a:p>
            <a:pPr lvl="1"/>
            <a:r>
              <a:rPr lang="en-US" dirty="0" smtClean="0"/>
              <a:t>Three boronizations completed</a:t>
            </a:r>
            <a:endParaRPr lang="en-US" dirty="0"/>
          </a:p>
        </p:txBody>
      </p:sp>
      <p:sp>
        <p:nvSpPr>
          <p:cNvPr id="3" name="Title 2"/>
          <p:cNvSpPr>
            <a:spLocks noGrp="1"/>
          </p:cNvSpPr>
          <p:nvPr>
            <p:ph type="title"/>
          </p:nvPr>
        </p:nvSpPr>
        <p:spPr/>
        <p:txBody>
          <a:bodyPr>
            <a:normAutofit fontScale="90000"/>
          </a:bodyPr>
          <a:lstStyle/>
          <a:p>
            <a:r>
              <a:rPr lang="en-US" dirty="0" smtClean="0"/>
              <a:t>Summary of NSTX-U Plasma Operations</a:t>
            </a:r>
            <a:endParaRPr lang="en-US" dirty="0"/>
          </a:p>
        </p:txBody>
      </p:sp>
    </p:spTree>
    <p:extLst>
      <p:ext uri="{BB962C8B-B14F-4D97-AF65-F5344CB8AC3E}">
        <p14:creationId xmlns:p14="http://schemas.microsoft.com/office/powerpoint/2010/main" val="3082062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909639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Startup scenario identified via calculations enabled rapid progress in achieving CD-4</a:t>
            </a:r>
            <a:endParaRPr lang="en-US" dirty="0"/>
          </a:p>
        </p:txBody>
      </p:sp>
      <p:pic>
        <p:nvPicPr>
          <p:cNvPr id="4" name="Picture 3" descr="CD4PlasmaCurre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95400"/>
            <a:ext cx="6096000" cy="4572000"/>
          </a:xfrm>
          <a:prstGeom prst="rect">
            <a:avLst/>
          </a:prstGeom>
        </p:spPr>
      </p:pic>
      <p:sp>
        <p:nvSpPr>
          <p:cNvPr id="7" name="TextBox 6"/>
          <p:cNvSpPr txBox="1"/>
          <p:nvPr/>
        </p:nvSpPr>
        <p:spPr>
          <a:xfrm>
            <a:off x="2743200" y="4572000"/>
            <a:ext cx="914400" cy="338554"/>
          </a:xfrm>
          <a:prstGeom prst="rect">
            <a:avLst/>
          </a:prstGeom>
          <a:noFill/>
        </p:spPr>
        <p:txBody>
          <a:bodyPr wrap="square" rtlCol="0">
            <a:spAutoFit/>
          </a:bodyPr>
          <a:lstStyle/>
          <a:p>
            <a:r>
              <a:rPr lang="en-US" sz="1600" b="0" i="0" dirty="0" smtClean="0">
                <a:solidFill>
                  <a:srgbClr val="3333CC"/>
                </a:solidFill>
              </a:rPr>
              <a:t>Shot #5</a:t>
            </a:r>
            <a:endParaRPr lang="en-US" sz="1600" b="0" i="0" dirty="0">
              <a:solidFill>
                <a:srgbClr val="3333CC"/>
              </a:solidFill>
            </a:endParaRPr>
          </a:p>
        </p:txBody>
      </p:sp>
      <p:sp>
        <p:nvSpPr>
          <p:cNvPr id="8" name="TextBox 7"/>
          <p:cNvSpPr txBox="1"/>
          <p:nvPr/>
        </p:nvSpPr>
        <p:spPr>
          <a:xfrm>
            <a:off x="3276600" y="2057400"/>
            <a:ext cx="990600" cy="338554"/>
          </a:xfrm>
          <a:prstGeom prst="rect">
            <a:avLst/>
          </a:prstGeom>
          <a:noFill/>
        </p:spPr>
        <p:txBody>
          <a:bodyPr wrap="square" rtlCol="0">
            <a:spAutoFit/>
          </a:bodyPr>
          <a:lstStyle/>
          <a:p>
            <a:r>
              <a:rPr lang="en-US" sz="1600" b="0" i="0" dirty="0" smtClean="0">
                <a:solidFill>
                  <a:schemeClr val="tx1"/>
                </a:solidFill>
              </a:rPr>
              <a:t>Shot #11</a:t>
            </a:r>
            <a:endParaRPr lang="en-US" sz="1600" b="0" i="0" dirty="0">
              <a:solidFill>
                <a:schemeClr val="tx1"/>
              </a:solidFill>
            </a:endParaRPr>
          </a:p>
        </p:txBody>
      </p:sp>
      <p:sp>
        <p:nvSpPr>
          <p:cNvPr id="3" name="TextBox 2"/>
          <p:cNvSpPr txBox="1"/>
          <p:nvPr/>
        </p:nvSpPr>
        <p:spPr>
          <a:xfrm>
            <a:off x="7162800" y="4267200"/>
            <a:ext cx="2209800" cy="923330"/>
          </a:xfrm>
          <a:prstGeom prst="rect">
            <a:avLst/>
          </a:prstGeom>
          <a:noFill/>
        </p:spPr>
        <p:txBody>
          <a:bodyPr wrap="square" rtlCol="0">
            <a:spAutoFit/>
          </a:bodyPr>
          <a:lstStyle/>
          <a:p>
            <a:r>
              <a:rPr lang="en-US" dirty="0" smtClean="0"/>
              <a:t>50 kA CD-4 requirement</a:t>
            </a:r>
          </a:p>
          <a:p>
            <a:endParaRPr lang="en-US" dirty="0"/>
          </a:p>
        </p:txBody>
      </p:sp>
      <p:cxnSp>
        <p:nvCxnSpPr>
          <p:cNvPr id="6" name="Straight Arrow Connector 5"/>
          <p:cNvCxnSpPr/>
          <p:nvPr/>
        </p:nvCxnSpPr>
        <p:spPr>
          <a:xfrm flipH="1" flipV="1">
            <a:off x="5334000" y="3581400"/>
            <a:ext cx="1828800" cy="838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167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ulation_fields 20 kA (dragged).pdf"/>
          <p:cNvPicPr>
            <a:picLocks noChangeAspect="1"/>
          </p:cNvPicPr>
          <p:nvPr/>
        </p:nvPicPr>
        <p:blipFill rotWithShape="1">
          <a:blip r:embed="rId2">
            <a:extLst>
              <a:ext uri="{28A0092B-C50C-407E-A947-70E740481C1C}">
                <a14:useLocalDpi xmlns:a14="http://schemas.microsoft.com/office/drawing/2010/main" val="0"/>
              </a:ext>
            </a:extLst>
          </a:blip>
          <a:srcRect l="16700" t="11695" r="28500" b="10409"/>
          <a:stretch/>
        </p:blipFill>
        <p:spPr>
          <a:xfrm>
            <a:off x="5105400" y="1084951"/>
            <a:ext cx="2342640" cy="4309324"/>
          </a:xfrm>
          <a:prstGeom prst="rect">
            <a:avLst/>
          </a:prstGeom>
        </p:spPr>
      </p:pic>
      <p:sp>
        <p:nvSpPr>
          <p:cNvPr id="26" name="Rectangle 25"/>
          <p:cNvSpPr/>
          <p:nvPr/>
        </p:nvSpPr>
        <p:spPr>
          <a:xfrm>
            <a:off x="6998589" y="5029200"/>
            <a:ext cx="1828800" cy="13716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simulation_fields (dragged).pdf"/>
          <p:cNvPicPr>
            <a:picLocks noChangeAspect="1"/>
          </p:cNvPicPr>
          <p:nvPr/>
        </p:nvPicPr>
        <p:blipFill rotWithShape="1">
          <a:blip r:embed="rId3">
            <a:extLst>
              <a:ext uri="{28A0092B-C50C-407E-A947-70E740481C1C}">
                <a14:useLocalDpi xmlns:a14="http://schemas.microsoft.com/office/drawing/2010/main" val="0"/>
              </a:ext>
            </a:extLst>
          </a:blip>
          <a:srcRect l="17380" t="11804" r="25477" b="10624"/>
          <a:stretch/>
        </p:blipFill>
        <p:spPr>
          <a:xfrm>
            <a:off x="609600" y="1219200"/>
            <a:ext cx="2267597" cy="3983633"/>
          </a:xfrm>
          <a:prstGeom prst="rect">
            <a:avLst/>
          </a:prstGeom>
        </p:spPr>
      </p:pic>
      <p:sp>
        <p:nvSpPr>
          <p:cNvPr id="3" name="Title 2"/>
          <p:cNvSpPr>
            <a:spLocks noGrp="1"/>
          </p:cNvSpPr>
          <p:nvPr>
            <p:ph type="title"/>
          </p:nvPr>
        </p:nvSpPr>
        <p:spPr/>
        <p:txBody>
          <a:bodyPr>
            <a:normAutofit fontScale="90000"/>
          </a:bodyPr>
          <a:lstStyle/>
          <a:p>
            <a:r>
              <a:rPr lang="en-US" dirty="0"/>
              <a:t>L</a:t>
            </a:r>
            <a:r>
              <a:rPr lang="en-US" dirty="0" smtClean="0"/>
              <a:t>oop voltage required for breakdown in good agreement with calculations</a:t>
            </a:r>
            <a:endParaRPr lang="en-US" dirty="0"/>
          </a:p>
        </p:txBody>
      </p:sp>
      <p:sp>
        <p:nvSpPr>
          <p:cNvPr id="12" name="TextBox 11"/>
          <p:cNvSpPr txBox="1"/>
          <p:nvPr/>
        </p:nvSpPr>
        <p:spPr>
          <a:xfrm>
            <a:off x="1143000" y="5562600"/>
            <a:ext cx="1444451" cy="369332"/>
          </a:xfrm>
          <a:prstGeom prst="rect">
            <a:avLst/>
          </a:prstGeom>
          <a:noFill/>
        </p:spPr>
        <p:txBody>
          <a:bodyPr wrap="none" rtlCol="0">
            <a:spAutoFit/>
          </a:bodyPr>
          <a:lstStyle/>
          <a:p>
            <a:r>
              <a:rPr lang="en-US" dirty="0" smtClean="0"/>
              <a:t>V</a:t>
            </a:r>
            <a:r>
              <a:rPr lang="en-US" baseline="-25000" dirty="0" smtClean="0"/>
              <a:t>loop</a:t>
            </a:r>
            <a:r>
              <a:rPr lang="en-US" dirty="0" smtClean="0"/>
              <a:t> </a:t>
            </a:r>
            <a:r>
              <a:rPr lang="en-US" dirty="0"/>
              <a:t>= </a:t>
            </a:r>
            <a:r>
              <a:rPr lang="en-US" dirty="0" smtClean="0"/>
              <a:t>2.0 V</a:t>
            </a:r>
            <a:endParaRPr lang="en-US" dirty="0"/>
          </a:p>
        </p:txBody>
      </p:sp>
      <p:sp>
        <p:nvSpPr>
          <p:cNvPr id="16" name="TextBox 15"/>
          <p:cNvSpPr txBox="1"/>
          <p:nvPr/>
        </p:nvSpPr>
        <p:spPr>
          <a:xfrm>
            <a:off x="3142660" y="5555159"/>
            <a:ext cx="1505540" cy="769441"/>
          </a:xfrm>
          <a:prstGeom prst="rect">
            <a:avLst/>
          </a:prstGeom>
          <a:noFill/>
        </p:spPr>
        <p:txBody>
          <a:bodyPr wrap="none" rtlCol="0">
            <a:spAutoFit/>
          </a:bodyPr>
          <a:lstStyle/>
          <a:p>
            <a:r>
              <a:rPr lang="en-US" dirty="0" smtClean="0"/>
              <a:t>V</a:t>
            </a:r>
            <a:r>
              <a:rPr lang="en-US" baseline="-25000" dirty="0" smtClean="0"/>
              <a:t>loop</a:t>
            </a:r>
            <a:r>
              <a:rPr lang="en-US" dirty="0" smtClean="0"/>
              <a:t> </a:t>
            </a:r>
            <a:r>
              <a:rPr lang="en-US" dirty="0"/>
              <a:t>= </a:t>
            </a:r>
            <a:r>
              <a:rPr lang="en-US" dirty="0" smtClean="0"/>
              <a:t>2.4 V</a:t>
            </a:r>
          </a:p>
          <a:p>
            <a:endParaRPr lang="en-US" sz="800" dirty="0"/>
          </a:p>
          <a:p>
            <a:r>
              <a:rPr lang="en-US" b="1" dirty="0" smtClean="0">
                <a:solidFill>
                  <a:srgbClr val="FF0000"/>
                </a:solidFill>
              </a:rPr>
              <a:t>V</a:t>
            </a:r>
            <a:r>
              <a:rPr lang="en-US" b="1" baseline="-25000" dirty="0" smtClean="0">
                <a:solidFill>
                  <a:srgbClr val="FF0000"/>
                </a:solidFill>
              </a:rPr>
              <a:t>loop</a:t>
            </a:r>
            <a:r>
              <a:rPr lang="en-US" b="1" dirty="0" smtClean="0">
                <a:solidFill>
                  <a:srgbClr val="FF0000"/>
                </a:solidFill>
              </a:rPr>
              <a:t> = 2.5 V</a:t>
            </a:r>
            <a:endParaRPr lang="en-US" b="1" dirty="0">
              <a:solidFill>
                <a:srgbClr val="FF0000"/>
              </a:solidFill>
            </a:endParaRPr>
          </a:p>
        </p:txBody>
      </p:sp>
      <p:sp>
        <p:nvSpPr>
          <p:cNvPr id="17" name="TextBox 16"/>
          <p:cNvSpPr txBox="1"/>
          <p:nvPr/>
        </p:nvSpPr>
        <p:spPr>
          <a:xfrm>
            <a:off x="5257800" y="5562600"/>
            <a:ext cx="1505540" cy="769441"/>
          </a:xfrm>
          <a:prstGeom prst="rect">
            <a:avLst/>
          </a:prstGeom>
          <a:noFill/>
        </p:spPr>
        <p:txBody>
          <a:bodyPr wrap="none" rtlCol="0">
            <a:spAutoFit/>
          </a:bodyPr>
          <a:lstStyle/>
          <a:p>
            <a:r>
              <a:rPr lang="en-US" dirty="0" smtClean="0"/>
              <a:t>V</a:t>
            </a:r>
            <a:r>
              <a:rPr lang="en-US" baseline="-25000" dirty="0" smtClean="0"/>
              <a:t>loop</a:t>
            </a:r>
            <a:r>
              <a:rPr lang="en-US" dirty="0" smtClean="0"/>
              <a:t> </a:t>
            </a:r>
            <a:r>
              <a:rPr lang="en-US" dirty="0"/>
              <a:t>= </a:t>
            </a:r>
            <a:r>
              <a:rPr lang="en-US" dirty="0" smtClean="0"/>
              <a:t>3.3V</a:t>
            </a:r>
          </a:p>
          <a:p>
            <a:endParaRPr lang="en-US" sz="800" dirty="0"/>
          </a:p>
          <a:p>
            <a:r>
              <a:rPr lang="en-US" b="1" dirty="0" smtClean="0">
                <a:solidFill>
                  <a:srgbClr val="FF0000"/>
                </a:solidFill>
              </a:rPr>
              <a:t>V</a:t>
            </a:r>
            <a:r>
              <a:rPr lang="en-US" b="1" baseline="-25000" dirty="0" smtClean="0">
                <a:solidFill>
                  <a:srgbClr val="FF0000"/>
                </a:solidFill>
              </a:rPr>
              <a:t>loop</a:t>
            </a:r>
            <a:r>
              <a:rPr lang="en-US" b="1" dirty="0" smtClean="0">
                <a:solidFill>
                  <a:srgbClr val="FF0000"/>
                </a:solidFill>
              </a:rPr>
              <a:t> = 3.7 V</a:t>
            </a:r>
            <a:endParaRPr lang="en-US" b="1" dirty="0">
              <a:solidFill>
                <a:srgbClr val="FF0000"/>
              </a:solidFill>
            </a:endParaRPr>
          </a:p>
        </p:txBody>
      </p:sp>
      <p:sp>
        <p:nvSpPr>
          <p:cNvPr id="20" name="TextBox 19"/>
          <p:cNvSpPr txBox="1"/>
          <p:nvPr/>
        </p:nvSpPr>
        <p:spPr>
          <a:xfrm>
            <a:off x="228600" y="5562600"/>
            <a:ext cx="928334" cy="369332"/>
          </a:xfrm>
          <a:prstGeom prst="rect">
            <a:avLst/>
          </a:prstGeom>
          <a:noFill/>
        </p:spPr>
        <p:txBody>
          <a:bodyPr wrap="none" rtlCol="0">
            <a:spAutoFit/>
          </a:bodyPr>
          <a:lstStyle/>
          <a:p>
            <a:r>
              <a:rPr lang="en-US" b="1" dirty="0" smtClean="0"/>
              <a:t>Model:</a:t>
            </a:r>
            <a:endParaRPr lang="en-US" b="1" dirty="0"/>
          </a:p>
        </p:txBody>
      </p:sp>
      <p:sp>
        <p:nvSpPr>
          <p:cNvPr id="21" name="TextBox 20"/>
          <p:cNvSpPr txBox="1"/>
          <p:nvPr/>
        </p:nvSpPr>
        <p:spPr>
          <a:xfrm>
            <a:off x="1524000" y="5943600"/>
            <a:ext cx="1518715" cy="369332"/>
          </a:xfrm>
          <a:prstGeom prst="rect">
            <a:avLst/>
          </a:prstGeom>
          <a:noFill/>
        </p:spPr>
        <p:txBody>
          <a:bodyPr wrap="none" rtlCol="0">
            <a:spAutoFit/>
          </a:bodyPr>
          <a:lstStyle/>
          <a:p>
            <a:r>
              <a:rPr lang="en-US" b="1" dirty="0" smtClean="0">
                <a:solidFill>
                  <a:srgbClr val="FF0000"/>
                </a:solidFill>
              </a:rPr>
              <a:t>Experiment:</a:t>
            </a:r>
            <a:endParaRPr lang="en-US" b="1" dirty="0">
              <a:solidFill>
                <a:srgbClr val="FF0000"/>
              </a:solidFill>
            </a:endParaRPr>
          </a:p>
        </p:txBody>
      </p:sp>
      <p:pic>
        <p:nvPicPr>
          <p:cNvPr id="24" name="Content Placeholder 4"/>
          <p:cNvPicPr>
            <a:picLocks noChangeAspect="1" noChangeArrowheads="1"/>
          </p:cNvPicPr>
          <p:nvPr/>
        </p:nvPicPr>
        <p:blipFill rotWithShape="1">
          <a:blip r:embed="rId4">
            <a:extLst>
              <a:ext uri="{28A0092B-C50C-407E-A947-70E740481C1C}">
                <a14:useLocalDpi xmlns:a14="http://schemas.microsoft.com/office/drawing/2010/main" val="0"/>
              </a:ext>
            </a:extLst>
          </a:blip>
          <a:srcRect r="62678"/>
          <a:stretch/>
        </p:blipFill>
        <p:spPr bwMode="auto">
          <a:xfrm>
            <a:off x="7303389" y="5410200"/>
            <a:ext cx="115368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6998589" y="5029200"/>
            <a:ext cx="1916811" cy="369332"/>
          </a:xfrm>
          <a:prstGeom prst="rect">
            <a:avLst/>
          </a:prstGeom>
          <a:noFill/>
        </p:spPr>
        <p:txBody>
          <a:bodyPr wrap="none" rtlCol="0">
            <a:spAutoFit/>
          </a:bodyPr>
          <a:lstStyle/>
          <a:p>
            <a:r>
              <a:rPr lang="en-US" dirty="0" smtClean="0"/>
              <a:t>Lloyd parameter:</a:t>
            </a:r>
            <a:endParaRPr lang="en-US" dirty="0"/>
          </a:p>
        </p:txBody>
      </p:sp>
      <p:sp>
        <p:nvSpPr>
          <p:cNvPr id="27" name="TextBox 26"/>
          <p:cNvSpPr txBox="1"/>
          <p:nvPr/>
        </p:nvSpPr>
        <p:spPr>
          <a:xfrm>
            <a:off x="1219200" y="3657600"/>
            <a:ext cx="1069524" cy="800219"/>
          </a:xfrm>
          <a:prstGeom prst="rect">
            <a:avLst/>
          </a:prstGeom>
          <a:solidFill>
            <a:schemeClr val="bg1"/>
          </a:solidFill>
        </p:spPr>
        <p:txBody>
          <a:bodyPr wrap="none" rtlCol="0">
            <a:spAutoFit/>
          </a:bodyPr>
          <a:lstStyle/>
          <a:p>
            <a:r>
              <a:rPr lang="en-US" dirty="0" smtClean="0"/>
              <a:t>NSTX</a:t>
            </a:r>
          </a:p>
          <a:p>
            <a:r>
              <a:rPr lang="en-US" sz="1400" dirty="0" smtClean="0"/>
              <a:t>I</a:t>
            </a:r>
            <a:r>
              <a:rPr lang="en-US" sz="1400" baseline="-25000" dirty="0" smtClean="0"/>
              <a:t>TF</a:t>
            </a:r>
            <a:r>
              <a:rPr lang="en-US" sz="1400" dirty="0" smtClean="0"/>
              <a:t> = 65 kA</a:t>
            </a:r>
          </a:p>
          <a:p>
            <a:r>
              <a:rPr lang="en-US" sz="1400" dirty="0" smtClean="0"/>
              <a:t>I</a:t>
            </a:r>
            <a:r>
              <a:rPr lang="en-US" sz="1400" baseline="-25000" dirty="0" smtClean="0"/>
              <a:t>OH</a:t>
            </a:r>
            <a:r>
              <a:rPr lang="en-US" sz="1400" dirty="0" smtClean="0"/>
              <a:t> = 24 kA</a:t>
            </a:r>
            <a:endParaRPr lang="en-US" sz="1400" dirty="0"/>
          </a:p>
        </p:txBody>
      </p:sp>
      <p:pic>
        <p:nvPicPr>
          <p:cNvPr id="4" name="Picture 3" descr="simulation_fields 8kA OH (dragged).pdf"/>
          <p:cNvPicPr>
            <a:picLocks noChangeAspect="1"/>
          </p:cNvPicPr>
          <p:nvPr/>
        </p:nvPicPr>
        <p:blipFill rotWithShape="1">
          <a:blip r:embed="rId5">
            <a:extLst>
              <a:ext uri="{28A0092B-C50C-407E-A947-70E740481C1C}">
                <a14:useLocalDpi xmlns:a14="http://schemas.microsoft.com/office/drawing/2010/main" val="0"/>
              </a:ext>
            </a:extLst>
          </a:blip>
          <a:srcRect l="16752" t="11686" r="27874" b="10698"/>
          <a:stretch/>
        </p:blipFill>
        <p:spPr>
          <a:xfrm>
            <a:off x="2895600" y="1093929"/>
            <a:ext cx="2367139" cy="4293839"/>
          </a:xfrm>
          <a:prstGeom prst="rect">
            <a:avLst/>
          </a:prstGeom>
        </p:spPr>
      </p:pic>
      <p:sp>
        <p:nvSpPr>
          <p:cNvPr id="32" name="TextBox 31"/>
          <p:cNvSpPr txBox="1"/>
          <p:nvPr/>
        </p:nvSpPr>
        <p:spPr>
          <a:xfrm>
            <a:off x="3733800" y="3657600"/>
            <a:ext cx="1069524" cy="800219"/>
          </a:xfrm>
          <a:prstGeom prst="rect">
            <a:avLst/>
          </a:prstGeom>
          <a:solidFill>
            <a:schemeClr val="bg1"/>
          </a:solidFill>
        </p:spPr>
        <p:txBody>
          <a:bodyPr wrap="none" rtlCol="0">
            <a:spAutoFit/>
          </a:bodyPr>
          <a:lstStyle/>
          <a:p>
            <a:r>
              <a:rPr lang="en-US" dirty="0" smtClean="0"/>
              <a:t>NSTX-U</a:t>
            </a:r>
          </a:p>
          <a:p>
            <a:r>
              <a:rPr lang="en-US" sz="1400" dirty="0" smtClean="0"/>
              <a:t>I</a:t>
            </a:r>
            <a:r>
              <a:rPr lang="en-US" sz="1400" baseline="-25000" dirty="0" smtClean="0"/>
              <a:t>TF</a:t>
            </a:r>
            <a:r>
              <a:rPr lang="en-US" sz="1400" dirty="0" smtClean="0"/>
              <a:t> = 80 kA</a:t>
            </a:r>
          </a:p>
          <a:p>
            <a:r>
              <a:rPr lang="en-US" sz="1400" dirty="0" smtClean="0"/>
              <a:t>I</a:t>
            </a:r>
            <a:r>
              <a:rPr lang="en-US" sz="1400" baseline="-25000" dirty="0" smtClean="0"/>
              <a:t>OH</a:t>
            </a:r>
            <a:r>
              <a:rPr lang="en-US" sz="1400" dirty="0" smtClean="0"/>
              <a:t> = 8 kA</a:t>
            </a:r>
            <a:endParaRPr lang="en-US" sz="1400" dirty="0"/>
          </a:p>
        </p:txBody>
      </p:sp>
      <p:sp>
        <p:nvSpPr>
          <p:cNvPr id="33" name="TextBox 32"/>
          <p:cNvSpPr txBox="1"/>
          <p:nvPr/>
        </p:nvSpPr>
        <p:spPr>
          <a:xfrm>
            <a:off x="5943600" y="3657600"/>
            <a:ext cx="1069524" cy="800219"/>
          </a:xfrm>
          <a:prstGeom prst="rect">
            <a:avLst/>
          </a:prstGeom>
          <a:solidFill>
            <a:schemeClr val="bg1"/>
          </a:solidFill>
        </p:spPr>
        <p:txBody>
          <a:bodyPr wrap="none" rtlCol="0">
            <a:spAutoFit/>
          </a:bodyPr>
          <a:lstStyle/>
          <a:p>
            <a:r>
              <a:rPr lang="en-US" dirty="0" smtClean="0"/>
              <a:t>NSTX-U</a:t>
            </a:r>
          </a:p>
          <a:p>
            <a:r>
              <a:rPr lang="en-US" sz="1400" dirty="0" smtClean="0"/>
              <a:t>I</a:t>
            </a:r>
            <a:r>
              <a:rPr lang="en-US" sz="1400" baseline="-25000" dirty="0" smtClean="0"/>
              <a:t>TF</a:t>
            </a:r>
            <a:r>
              <a:rPr lang="en-US" sz="1400" dirty="0" smtClean="0"/>
              <a:t> = 80 kA</a:t>
            </a:r>
          </a:p>
          <a:p>
            <a:r>
              <a:rPr lang="en-US" sz="1400" dirty="0" smtClean="0"/>
              <a:t>I</a:t>
            </a:r>
            <a:r>
              <a:rPr lang="en-US" sz="1400" baseline="-25000" dirty="0" smtClean="0"/>
              <a:t>OH</a:t>
            </a:r>
            <a:r>
              <a:rPr lang="en-US" sz="1400" dirty="0" smtClean="0"/>
              <a:t> = 20 kA</a:t>
            </a:r>
            <a:endParaRPr lang="en-US" sz="1400" dirty="0"/>
          </a:p>
        </p:txBody>
      </p:sp>
    </p:spTree>
    <p:extLst>
      <p:ext uri="{BB962C8B-B14F-4D97-AF65-F5344CB8AC3E}">
        <p14:creationId xmlns:p14="http://schemas.microsoft.com/office/powerpoint/2010/main" val="40777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CPS.pdf"/>
          <p:cNvPicPr>
            <a:picLocks noChangeAspect="1"/>
          </p:cNvPicPr>
          <p:nvPr/>
        </p:nvPicPr>
        <p:blipFill rotWithShape="1">
          <a:blip r:embed="rId2">
            <a:extLst>
              <a:ext uri="{28A0092B-C50C-407E-A947-70E740481C1C}">
                <a14:useLocalDpi xmlns:a14="http://schemas.microsoft.com/office/drawing/2010/main" val="0"/>
              </a:ext>
            </a:extLst>
          </a:blip>
          <a:srcRect l="20917" t="3775" r="6027" b="18741"/>
          <a:stretch/>
        </p:blipFill>
        <p:spPr>
          <a:xfrm>
            <a:off x="5029200" y="1066800"/>
            <a:ext cx="3871520" cy="5313794"/>
          </a:xfrm>
          <a:prstGeom prst="rect">
            <a:avLst/>
          </a:prstGeom>
        </p:spPr>
      </p:pic>
      <p:sp>
        <p:nvSpPr>
          <p:cNvPr id="3" name="Title 2"/>
          <p:cNvSpPr>
            <a:spLocks noGrp="1"/>
          </p:cNvSpPr>
          <p:nvPr>
            <p:ph type="title"/>
          </p:nvPr>
        </p:nvSpPr>
        <p:spPr/>
        <p:txBody>
          <a:bodyPr>
            <a:normAutofit fontScale="90000"/>
          </a:bodyPr>
          <a:lstStyle/>
          <a:p>
            <a:r>
              <a:rPr lang="en-US" dirty="0" smtClean="0"/>
              <a:t>Digital coil protection system successful in preventing unacceptable coil operation</a:t>
            </a:r>
            <a:endParaRPr lang="en-US" dirty="0"/>
          </a:p>
        </p:txBody>
      </p:sp>
      <p:sp>
        <p:nvSpPr>
          <p:cNvPr id="7" name="TextBox 6"/>
          <p:cNvSpPr txBox="1"/>
          <p:nvPr/>
        </p:nvSpPr>
        <p:spPr>
          <a:xfrm>
            <a:off x="5715000" y="4953000"/>
            <a:ext cx="2492990" cy="369332"/>
          </a:xfrm>
          <a:prstGeom prst="rect">
            <a:avLst/>
          </a:prstGeom>
          <a:noFill/>
        </p:spPr>
        <p:txBody>
          <a:bodyPr wrap="none" rtlCol="0">
            <a:spAutoFit/>
          </a:bodyPr>
          <a:lstStyle/>
          <a:p>
            <a:r>
              <a:rPr lang="en-US" dirty="0" smtClean="0"/>
              <a:t>Vertical force on PF1A</a:t>
            </a:r>
            <a:endParaRPr lang="en-US" dirty="0"/>
          </a:p>
        </p:txBody>
      </p:sp>
      <p:grpSp>
        <p:nvGrpSpPr>
          <p:cNvPr id="19" name="Group 18"/>
          <p:cNvGrpSpPr/>
          <p:nvPr/>
        </p:nvGrpSpPr>
        <p:grpSpPr>
          <a:xfrm>
            <a:off x="838200" y="1905000"/>
            <a:ext cx="3276600" cy="3902935"/>
            <a:chOff x="685800" y="1676400"/>
            <a:chExt cx="3710352" cy="4419600"/>
          </a:xfrm>
        </p:grpSpPr>
        <p:pic>
          <p:nvPicPr>
            <p:cNvPr id="8" name="Picture 7" descr="202912_efit.pdf"/>
            <p:cNvPicPr>
              <a:picLocks noChangeAspect="1"/>
            </p:cNvPicPr>
            <p:nvPr/>
          </p:nvPicPr>
          <p:blipFill rotWithShape="1">
            <a:blip r:embed="rId3">
              <a:extLst>
                <a:ext uri="{28A0092B-C50C-407E-A947-70E740481C1C}">
                  <a14:useLocalDpi xmlns:a14="http://schemas.microsoft.com/office/drawing/2010/main" val="0"/>
                </a:ext>
              </a:extLst>
            </a:blip>
            <a:srcRect l="41046" t="45672" r="6519" b="7586"/>
            <a:stretch/>
          </p:blipFill>
          <p:spPr>
            <a:xfrm>
              <a:off x="685800" y="1676400"/>
              <a:ext cx="3710352" cy="4280317"/>
            </a:xfrm>
            <a:prstGeom prst="rect">
              <a:avLst/>
            </a:prstGeom>
          </p:spPr>
        </p:pic>
        <p:grpSp>
          <p:nvGrpSpPr>
            <p:cNvPr id="13" name="Group 12"/>
            <p:cNvGrpSpPr/>
            <p:nvPr/>
          </p:nvGrpSpPr>
          <p:grpSpPr>
            <a:xfrm>
              <a:off x="990600" y="4648200"/>
              <a:ext cx="457200" cy="457200"/>
              <a:chOff x="1143000" y="4648200"/>
              <a:chExt cx="457200" cy="457200"/>
            </a:xfrm>
          </p:grpSpPr>
          <p:sp>
            <p:nvSpPr>
              <p:cNvPr id="9" name="&quot;No&quot; Symbol 8"/>
              <p:cNvSpPr/>
              <p:nvPr/>
            </p:nvSpPr>
            <p:spPr>
              <a:xfrm>
                <a:off x="1143000" y="4648200"/>
                <a:ext cx="457200" cy="457200"/>
              </a:xfrm>
              <a:prstGeom prst="noSmoking">
                <a:avLst>
                  <a:gd name="adj" fmla="val 10903"/>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11" name="Straight Connector 10"/>
              <p:cNvCxnSpPr>
                <a:stCxn id="9" idx="7"/>
                <a:endCxn id="9" idx="3"/>
              </p:cNvCxnSpPr>
              <p:nvPr/>
            </p:nvCxnSpPr>
            <p:spPr>
              <a:xfrm flipH="1">
                <a:off x="1209955" y="4715155"/>
                <a:ext cx="323290" cy="3232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346205" y="4110335"/>
              <a:ext cx="1056700" cy="461665"/>
            </a:xfrm>
            <a:prstGeom prst="rect">
              <a:avLst/>
            </a:prstGeom>
            <a:noFill/>
          </p:spPr>
          <p:txBody>
            <a:bodyPr wrap="none" rtlCol="0">
              <a:spAutoFit/>
            </a:bodyPr>
            <a:lstStyle/>
            <a:p>
              <a:r>
                <a:rPr lang="en-US" sz="2400" b="1" dirty="0" smtClean="0">
                  <a:solidFill>
                    <a:srgbClr val="FF0000"/>
                  </a:solidFill>
                </a:rPr>
                <a:t>+ I</a:t>
              </a:r>
              <a:r>
                <a:rPr lang="en-US" sz="2400" b="1" baseline="-25000" dirty="0" smtClean="0">
                  <a:solidFill>
                    <a:srgbClr val="FF0000"/>
                  </a:solidFill>
                </a:rPr>
                <a:t>PF1A</a:t>
              </a:r>
              <a:endParaRPr lang="en-US" sz="2400" b="1" baseline="-25000" dirty="0">
                <a:solidFill>
                  <a:srgbClr val="FF0000"/>
                </a:solidFill>
              </a:endParaRPr>
            </a:p>
          </p:txBody>
        </p:sp>
        <p:sp>
          <p:nvSpPr>
            <p:cNvPr id="14" name="Oval 13"/>
            <p:cNvSpPr/>
            <p:nvPr/>
          </p:nvSpPr>
          <p:spPr>
            <a:xfrm>
              <a:off x="914400" y="1905000"/>
              <a:ext cx="381000" cy="381000"/>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066800" y="2057400"/>
              <a:ext cx="76200" cy="76200"/>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1371600" y="1828800"/>
              <a:ext cx="765955" cy="461665"/>
            </a:xfrm>
            <a:prstGeom prst="rect">
              <a:avLst/>
            </a:prstGeom>
            <a:noFill/>
          </p:spPr>
          <p:txBody>
            <a:bodyPr wrap="none" rtlCol="0">
              <a:spAutoFit/>
            </a:bodyPr>
            <a:lstStyle/>
            <a:p>
              <a:r>
                <a:rPr lang="en-US" sz="2400" b="1" dirty="0" smtClean="0">
                  <a:solidFill>
                    <a:srgbClr val="FF0000"/>
                  </a:solidFill>
                </a:rPr>
                <a:t>- I</a:t>
              </a:r>
              <a:r>
                <a:rPr lang="en-US" sz="2400" b="1" baseline="-25000" dirty="0" smtClean="0">
                  <a:solidFill>
                    <a:srgbClr val="FF0000"/>
                  </a:solidFill>
                </a:rPr>
                <a:t>OH</a:t>
              </a:r>
              <a:endParaRPr lang="en-US" sz="2400" b="1" baseline="-25000" dirty="0">
                <a:solidFill>
                  <a:srgbClr val="FF0000"/>
                </a:solidFill>
              </a:endParaRPr>
            </a:p>
          </p:txBody>
        </p:sp>
        <p:cxnSp>
          <p:nvCxnSpPr>
            <p:cNvPr id="18" name="Straight Arrow Connector 17"/>
            <p:cNvCxnSpPr/>
            <p:nvPr/>
          </p:nvCxnSpPr>
          <p:spPr>
            <a:xfrm>
              <a:off x="1219200" y="5181600"/>
              <a:ext cx="0" cy="914400"/>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381000" y="1143000"/>
            <a:ext cx="4267199" cy="646331"/>
          </a:xfrm>
          <a:prstGeom prst="rect">
            <a:avLst/>
          </a:prstGeom>
          <a:noFill/>
        </p:spPr>
        <p:txBody>
          <a:bodyPr wrap="square" rtlCol="0">
            <a:spAutoFit/>
          </a:bodyPr>
          <a:lstStyle/>
          <a:p>
            <a:pPr algn="ctr"/>
            <a:r>
              <a:rPr lang="en-US" b="1" dirty="0" smtClean="0"/>
              <a:t>Example of a hard shutdown in response to a force limit</a:t>
            </a:r>
            <a:endParaRPr lang="en-US" b="1" dirty="0"/>
          </a:p>
        </p:txBody>
      </p:sp>
      <p:sp>
        <p:nvSpPr>
          <p:cNvPr id="4" name="TextBox 3"/>
          <p:cNvSpPr txBox="1"/>
          <p:nvPr/>
        </p:nvSpPr>
        <p:spPr>
          <a:xfrm>
            <a:off x="457200" y="6096000"/>
            <a:ext cx="4584684" cy="369332"/>
          </a:xfrm>
          <a:prstGeom prst="rect">
            <a:avLst/>
          </a:prstGeom>
          <a:noFill/>
        </p:spPr>
        <p:txBody>
          <a:bodyPr wrap="none" rtlCol="0">
            <a:spAutoFit/>
          </a:bodyPr>
          <a:lstStyle/>
          <a:p>
            <a:r>
              <a:rPr lang="en-US" dirty="0" smtClean="0"/>
              <a:t>More details in Facility Status talk (M. Ono)</a:t>
            </a:r>
            <a:endParaRPr lang="en-US" dirty="0"/>
          </a:p>
        </p:txBody>
      </p:sp>
    </p:spTree>
    <p:extLst>
      <p:ext uri="{BB962C8B-B14F-4D97-AF65-F5344CB8AC3E}">
        <p14:creationId xmlns:p14="http://schemas.microsoft.com/office/powerpoint/2010/main" val="2372597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3429000" cy="5257800"/>
          </a:xfrm>
        </p:spPr>
        <p:txBody>
          <a:bodyPr>
            <a:normAutofit/>
          </a:bodyPr>
          <a:lstStyle/>
          <a:p>
            <a:r>
              <a:rPr lang="en-US" dirty="0" smtClean="0"/>
              <a:t>Flux consumption and oxygen content reduced</a:t>
            </a:r>
          </a:p>
          <a:p>
            <a:endParaRPr lang="en-US" dirty="0"/>
          </a:p>
          <a:p>
            <a:r>
              <a:rPr lang="en-US" dirty="0" smtClean="0"/>
              <a:t>Measurements of boron deposition and impurity migration have been completed (see M. </a:t>
            </a:r>
            <a:r>
              <a:rPr lang="en-US" dirty="0" err="1" smtClean="0"/>
              <a:t>Jaworski’s</a:t>
            </a:r>
            <a:r>
              <a:rPr lang="en-US" dirty="0" smtClean="0"/>
              <a:t> talk)</a:t>
            </a:r>
            <a:endParaRPr lang="en-US" dirty="0"/>
          </a:p>
        </p:txBody>
      </p:sp>
      <p:sp>
        <p:nvSpPr>
          <p:cNvPr id="3" name="Title 2"/>
          <p:cNvSpPr>
            <a:spLocks noGrp="1"/>
          </p:cNvSpPr>
          <p:nvPr>
            <p:ph type="title"/>
          </p:nvPr>
        </p:nvSpPr>
        <p:spPr/>
        <p:txBody>
          <a:bodyPr>
            <a:normAutofit fontScale="90000"/>
          </a:bodyPr>
          <a:lstStyle/>
          <a:p>
            <a:r>
              <a:rPr lang="en-US" dirty="0" smtClean="0"/>
              <a:t>First boronization had positive impact on discharge performance</a:t>
            </a:r>
            <a:endParaRPr lang="en-US" dirty="0"/>
          </a:p>
        </p:txBody>
      </p:sp>
      <p:pic>
        <p:nvPicPr>
          <p:cNvPr id="4" name="Picture 3" descr="boron_compare.pdf"/>
          <p:cNvPicPr>
            <a:picLocks noChangeAspect="1"/>
          </p:cNvPicPr>
          <p:nvPr/>
        </p:nvPicPr>
        <p:blipFill rotWithShape="1">
          <a:blip r:embed="rId2">
            <a:extLst>
              <a:ext uri="{28A0092B-C50C-407E-A947-70E740481C1C}">
                <a14:useLocalDpi xmlns:a14="http://schemas.microsoft.com/office/drawing/2010/main" val="0"/>
              </a:ext>
            </a:extLst>
          </a:blip>
          <a:srcRect t="14314" r="12250" b="31056"/>
          <a:stretch/>
        </p:blipFill>
        <p:spPr>
          <a:xfrm>
            <a:off x="2667000" y="1334670"/>
            <a:ext cx="6352272" cy="5117844"/>
          </a:xfrm>
          <a:prstGeom prst="rect">
            <a:avLst/>
          </a:prstGeom>
        </p:spPr>
      </p:pic>
      <p:sp>
        <p:nvSpPr>
          <p:cNvPr id="5" name="TextBox 4"/>
          <p:cNvSpPr txBox="1"/>
          <p:nvPr/>
        </p:nvSpPr>
        <p:spPr>
          <a:xfrm>
            <a:off x="4114800" y="3657600"/>
            <a:ext cx="954934" cy="646331"/>
          </a:xfrm>
          <a:prstGeom prst="rect">
            <a:avLst/>
          </a:prstGeom>
          <a:noFill/>
        </p:spPr>
        <p:txBody>
          <a:bodyPr wrap="none" rtlCol="0">
            <a:spAutoFit/>
          </a:bodyPr>
          <a:lstStyle/>
          <a:p>
            <a:r>
              <a:rPr lang="en-US" b="1" dirty="0" smtClean="0">
                <a:solidFill>
                  <a:srgbClr val="FF0000"/>
                </a:solidFill>
              </a:rPr>
              <a:t>202439</a:t>
            </a:r>
          </a:p>
          <a:p>
            <a:r>
              <a:rPr lang="en-US" b="1" dirty="0" smtClean="0"/>
              <a:t>202532</a:t>
            </a:r>
            <a:endParaRPr lang="en-US" b="1" dirty="0"/>
          </a:p>
        </p:txBody>
      </p:sp>
      <p:sp>
        <p:nvSpPr>
          <p:cNvPr id="6" name="TextBox 5"/>
          <p:cNvSpPr txBox="1"/>
          <p:nvPr/>
        </p:nvSpPr>
        <p:spPr>
          <a:xfrm>
            <a:off x="5029200" y="2145268"/>
            <a:ext cx="2558024" cy="369332"/>
          </a:xfrm>
          <a:prstGeom prst="rect">
            <a:avLst/>
          </a:prstGeom>
          <a:noFill/>
        </p:spPr>
        <p:txBody>
          <a:bodyPr wrap="none" rtlCol="0">
            <a:spAutoFit/>
          </a:bodyPr>
          <a:lstStyle/>
          <a:p>
            <a:r>
              <a:rPr lang="en-US" dirty="0" smtClean="0"/>
              <a:t>Limited L-mode Helium</a:t>
            </a:r>
            <a:endParaRPr lang="en-US" dirty="0"/>
          </a:p>
        </p:txBody>
      </p:sp>
    </p:spTree>
    <p:extLst>
      <p:ext uri="{BB962C8B-B14F-4D97-AF65-F5344CB8AC3E}">
        <p14:creationId xmlns:p14="http://schemas.microsoft.com/office/powerpoint/2010/main" val="2388293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5562600"/>
            <a:ext cx="8991600" cy="838200"/>
          </a:xfrm>
        </p:spPr>
        <p:txBody>
          <a:bodyPr>
            <a:noAutofit/>
          </a:bodyPr>
          <a:lstStyle/>
          <a:p>
            <a:r>
              <a:rPr lang="en-US" sz="2400" dirty="0"/>
              <a:t>Some of additional XMP time </a:t>
            </a:r>
            <a:r>
              <a:rPr lang="en-US" sz="2400" b="1" i="1" dirty="0"/>
              <a:t>may</a:t>
            </a:r>
            <a:r>
              <a:rPr lang="en-US" sz="2400" dirty="0"/>
              <a:t> go to HHFW </a:t>
            </a:r>
            <a:r>
              <a:rPr lang="en-US" sz="2400" dirty="0" smtClean="0"/>
              <a:t>commissioning</a:t>
            </a:r>
          </a:p>
          <a:p>
            <a:r>
              <a:rPr lang="en-US" dirty="0" smtClean="0"/>
              <a:t>SGs/TSGs should update XP run-time assignments</a:t>
            </a:r>
          </a:p>
        </p:txBody>
      </p:sp>
      <p:sp>
        <p:nvSpPr>
          <p:cNvPr id="3" name="Title 2"/>
          <p:cNvSpPr>
            <a:spLocks noGrp="1"/>
          </p:cNvSpPr>
          <p:nvPr>
            <p:ph type="title"/>
          </p:nvPr>
        </p:nvSpPr>
        <p:spPr/>
        <p:txBody>
          <a:bodyPr>
            <a:noAutofit/>
          </a:bodyPr>
          <a:lstStyle/>
          <a:p>
            <a:r>
              <a:rPr lang="en-US" sz="2800" dirty="0"/>
              <a:t>Run Time Guidance for XP Prioritization (February 2016)</a:t>
            </a:r>
            <a:br>
              <a:rPr lang="en-US" sz="2800" dirty="0"/>
            </a:br>
            <a:r>
              <a:rPr lang="en-US" sz="2400" dirty="0">
                <a:solidFill>
                  <a:srgbClr val="FF0000"/>
                </a:solidFill>
              </a:rPr>
              <a:t>Similar to Research Forum, but +1 week for XMP, +1 week for XP</a:t>
            </a:r>
            <a:endParaRPr lang="en-US" sz="24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75" y="1066800"/>
            <a:ext cx="89267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79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Significant progress over the first few weeks in commissioning NSTX-U</a:t>
            </a:r>
            <a:endParaRPr lang="en-US" dirty="0"/>
          </a:p>
        </p:txBody>
      </p:sp>
      <p:pic>
        <p:nvPicPr>
          <p:cNvPr id="4" name="Picture 3" descr="InitialPlots (dragged).pdf"/>
          <p:cNvPicPr>
            <a:picLocks noChangeAspect="1"/>
          </p:cNvPicPr>
          <p:nvPr/>
        </p:nvPicPr>
        <p:blipFill rotWithShape="1">
          <a:blip r:embed="rId2">
            <a:extLst>
              <a:ext uri="{28A0092B-C50C-407E-A947-70E740481C1C}">
                <a14:useLocalDpi xmlns:a14="http://schemas.microsoft.com/office/drawing/2010/main" val="0"/>
              </a:ext>
            </a:extLst>
          </a:blip>
          <a:srcRect l="18453" t="50351" r="6644" b="4707"/>
          <a:stretch/>
        </p:blipFill>
        <p:spPr>
          <a:xfrm>
            <a:off x="1958424" y="1219199"/>
            <a:ext cx="6499776" cy="5046833"/>
          </a:xfrm>
          <a:prstGeom prst="rect">
            <a:avLst/>
          </a:prstGeom>
        </p:spPr>
      </p:pic>
      <p:cxnSp>
        <p:nvCxnSpPr>
          <p:cNvPr id="6" name="Straight Connector 5"/>
          <p:cNvCxnSpPr/>
          <p:nvPr/>
        </p:nvCxnSpPr>
        <p:spPr>
          <a:xfrm flipV="1">
            <a:off x="3886200" y="2286000"/>
            <a:ext cx="0" cy="327660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276600" y="3124200"/>
            <a:ext cx="0" cy="236220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05797" y="2740223"/>
            <a:ext cx="1251803" cy="307777"/>
          </a:xfrm>
          <a:prstGeom prst="rect">
            <a:avLst/>
          </a:prstGeom>
          <a:noFill/>
        </p:spPr>
        <p:txBody>
          <a:bodyPr wrap="none" rtlCol="0">
            <a:spAutoFit/>
          </a:bodyPr>
          <a:lstStyle/>
          <a:p>
            <a:pPr algn="r"/>
            <a:r>
              <a:rPr lang="en-US" sz="1400" dirty="0" smtClean="0">
                <a:latin typeface="Century"/>
                <a:cs typeface="Century"/>
              </a:rPr>
              <a:t>Boronization</a:t>
            </a:r>
            <a:endParaRPr lang="en-US" sz="1400" dirty="0">
              <a:latin typeface="Century"/>
              <a:cs typeface="Century"/>
            </a:endParaRPr>
          </a:p>
        </p:txBody>
      </p:sp>
      <p:sp>
        <p:nvSpPr>
          <p:cNvPr id="11" name="TextBox 10"/>
          <p:cNvSpPr txBox="1"/>
          <p:nvPr/>
        </p:nvSpPr>
        <p:spPr>
          <a:xfrm>
            <a:off x="3657600" y="1828800"/>
            <a:ext cx="992579" cy="307777"/>
          </a:xfrm>
          <a:prstGeom prst="rect">
            <a:avLst/>
          </a:prstGeom>
          <a:noFill/>
        </p:spPr>
        <p:txBody>
          <a:bodyPr wrap="none" rtlCol="0">
            <a:spAutoFit/>
          </a:bodyPr>
          <a:lstStyle/>
          <a:p>
            <a:pPr algn="r"/>
            <a:r>
              <a:rPr lang="en-US" sz="1400" dirty="0" smtClean="0">
                <a:latin typeface="Century"/>
                <a:cs typeface="Century"/>
              </a:rPr>
              <a:t>First NBI</a:t>
            </a:r>
            <a:endParaRPr lang="en-US" sz="1400" dirty="0">
              <a:latin typeface="Century"/>
              <a:cs typeface="Century"/>
            </a:endParaRPr>
          </a:p>
        </p:txBody>
      </p:sp>
      <p:sp>
        <p:nvSpPr>
          <p:cNvPr id="13" name="TextBox 12"/>
          <p:cNvSpPr txBox="1"/>
          <p:nvPr/>
        </p:nvSpPr>
        <p:spPr>
          <a:xfrm>
            <a:off x="5562600" y="2057400"/>
            <a:ext cx="836274" cy="307777"/>
          </a:xfrm>
          <a:prstGeom prst="rect">
            <a:avLst/>
          </a:prstGeom>
          <a:noFill/>
        </p:spPr>
        <p:txBody>
          <a:bodyPr wrap="none" rtlCol="0">
            <a:spAutoFit/>
          </a:bodyPr>
          <a:lstStyle/>
          <a:p>
            <a:pPr algn="r"/>
            <a:r>
              <a:rPr lang="en-US" sz="1400" b="1" dirty="0" smtClean="0">
                <a:solidFill>
                  <a:schemeClr val="tx2"/>
                </a:solidFill>
                <a:latin typeface="Century"/>
                <a:cs typeface="Century"/>
              </a:rPr>
              <a:t>H-mode</a:t>
            </a:r>
            <a:endParaRPr lang="en-US" sz="1400" b="1" dirty="0">
              <a:solidFill>
                <a:schemeClr val="tx2"/>
              </a:solidFill>
              <a:latin typeface="Century"/>
              <a:cs typeface="Century"/>
            </a:endParaRPr>
          </a:p>
        </p:txBody>
      </p:sp>
      <p:cxnSp>
        <p:nvCxnSpPr>
          <p:cNvPr id="14" name="Straight Connector 13"/>
          <p:cNvCxnSpPr/>
          <p:nvPr/>
        </p:nvCxnSpPr>
        <p:spPr>
          <a:xfrm flipV="1">
            <a:off x="5029200" y="2743200"/>
            <a:ext cx="0" cy="281940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14800" y="2438400"/>
            <a:ext cx="1251803" cy="307777"/>
          </a:xfrm>
          <a:prstGeom prst="rect">
            <a:avLst/>
          </a:prstGeom>
          <a:noFill/>
        </p:spPr>
        <p:txBody>
          <a:bodyPr wrap="none" rtlCol="0">
            <a:spAutoFit/>
          </a:bodyPr>
          <a:lstStyle/>
          <a:p>
            <a:pPr algn="r"/>
            <a:r>
              <a:rPr lang="en-US" sz="1400" dirty="0" smtClean="0">
                <a:latin typeface="Century"/>
                <a:cs typeface="Century"/>
              </a:rPr>
              <a:t>Boronization</a:t>
            </a:r>
            <a:endParaRPr lang="en-US" sz="1400" dirty="0">
              <a:latin typeface="Century"/>
              <a:cs typeface="Century"/>
            </a:endParaRPr>
          </a:p>
        </p:txBody>
      </p:sp>
      <p:cxnSp>
        <p:nvCxnSpPr>
          <p:cNvPr id="16" name="Straight Connector 15"/>
          <p:cNvCxnSpPr/>
          <p:nvPr/>
        </p:nvCxnSpPr>
        <p:spPr>
          <a:xfrm flipV="1">
            <a:off x="7239000" y="2057400"/>
            <a:ext cx="0" cy="358140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215797" y="1676400"/>
            <a:ext cx="1251803" cy="307777"/>
          </a:xfrm>
          <a:prstGeom prst="rect">
            <a:avLst/>
          </a:prstGeom>
          <a:noFill/>
        </p:spPr>
        <p:txBody>
          <a:bodyPr wrap="none" rtlCol="0">
            <a:spAutoFit/>
          </a:bodyPr>
          <a:lstStyle/>
          <a:p>
            <a:pPr algn="r"/>
            <a:r>
              <a:rPr lang="en-US" sz="1400" dirty="0" smtClean="0">
                <a:latin typeface="Century"/>
                <a:cs typeface="Century"/>
              </a:rPr>
              <a:t>Boronization</a:t>
            </a:r>
            <a:endParaRPr lang="en-US" sz="1400" dirty="0">
              <a:latin typeface="Century"/>
              <a:cs typeface="Century"/>
            </a:endParaRPr>
          </a:p>
        </p:txBody>
      </p:sp>
      <p:sp>
        <p:nvSpPr>
          <p:cNvPr id="27" name="Freeform 26"/>
          <p:cNvSpPr/>
          <p:nvPr/>
        </p:nvSpPr>
        <p:spPr>
          <a:xfrm>
            <a:off x="6153807" y="1865586"/>
            <a:ext cx="2067034" cy="1602828"/>
          </a:xfrm>
          <a:custGeom>
            <a:avLst/>
            <a:gdLst>
              <a:gd name="connsiteX0" fmla="*/ 8759 w 2067034"/>
              <a:gd name="connsiteY0" fmla="*/ 902138 h 1751724"/>
              <a:gd name="connsiteX1" fmla="*/ 0 w 2067034"/>
              <a:gd name="connsiteY1" fmla="*/ 1751724 h 1751724"/>
              <a:gd name="connsiteX2" fmla="*/ 2067034 w 2067034"/>
              <a:gd name="connsiteY2" fmla="*/ 1392620 h 1751724"/>
              <a:gd name="connsiteX3" fmla="*/ 2067034 w 2067034"/>
              <a:gd name="connsiteY3" fmla="*/ 0 h 1751724"/>
              <a:gd name="connsiteX4" fmla="*/ 8759 w 2067034"/>
              <a:gd name="connsiteY4" fmla="*/ 902138 h 1751724"/>
              <a:gd name="connsiteX0" fmla="*/ 8759 w 2067034"/>
              <a:gd name="connsiteY0" fmla="*/ 753242 h 1602828"/>
              <a:gd name="connsiteX1" fmla="*/ 0 w 2067034"/>
              <a:gd name="connsiteY1" fmla="*/ 1602828 h 1602828"/>
              <a:gd name="connsiteX2" fmla="*/ 2067034 w 2067034"/>
              <a:gd name="connsiteY2" fmla="*/ 1243724 h 1602828"/>
              <a:gd name="connsiteX3" fmla="*/ 2067034 w 2067034"/>
              <a:gd name="connsiteY3" fmla="*/ 0 h 1602828"/>
              <a:gd name="connsiteX4" fmla="*/ 8759 w 2067034"/>
              <a:gd name="connsiteY4" fmla="*/ 753242 h 1602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034" h="1602828">
                <a:moveTo>
                  <a:pt x="8759" y="753242"/>
                </a:moveTo>
                <a:cubicBezTo>
                  <a:pt x="5839" y="1036437"/>
                  <a:pt x="2920" y="1319633"/>
                  <a:pt x="0" y="1602828"/>
                </a:cubicBezTo>
                <a:lnTo>
                  <a:pt x="2067034" y="1243724"/>
                </a:lnTo>
                <a:lnTo>
                  <a:pt x="2067034" y="0"/>
                </a:lnTo>
                <a:lnTo>
                  <a:pt x="8759" y="753242"/>
                </a:lnTo>
                <a:close/>
              </a:path>
            </a:pathLst>
          </a:custGeom>
          <a:solidFill>
            <a:schemeClr val="accent1">
              <a:lumMod val="75000"/>
              <a:alpha val="17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Straight Arrow Connector 28"/>
          <p:cNvCxnSpPr/>
          <p:nvPr/>
        </p:nvCxnSpPr>
        <p:spPr>
          <a:xfrm>
            <a:off x="6172200" y="2362200"/>
            <a:ext cx="304800" cy="304800"/>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1001" y="2962870"/>
            <a:ext cx="1676399" cy="923330"/>
          </a:xfrm>
          <a:prstGeom prst="rect">
            <a:avLst/>
          </a:prstGeom>
          <a:noFill/>
        </p:spPr>
        <p:txBody>
          <a:bodyPr vert="horz" wrap="square" rtlCol="0">
            <a:spAutoFit/>
          </a:bodyPr>
          <a:lstStyle/>
          <a:p>
            <a:pPr algn="ctr"/>
            <a:r>
              <a:rPr lang="en-US" b="1" dirty="0" smtClean="0"/>
              <a:t>Maximum Stored Energy (kJ)</a:t>
            </a:r>
            <a:endParaRPr lang="en-US" b="1" dirty="0"/>
          </a:p>
        </p:txBody>
      </p:sp>
      <p:cxnSp>
        <p:nvCxnSpPr>
          <p:cNvPr id="17" name="Straight Connector 16"/>
          <p:cNvCxnSpPr/>
          <p:nvPr/>
        </p:nvCxnSpPr>
        <p:spPr>
          <a:xfrm flipV="1">
            <a:off x="6172200" y="3276600"/>
            <a:ext cx="0" cy="236220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181600" y="3048000"/>
            <a:ext cx="979254" cy="307777"/>
          </a:xfrm>
          <a:prstGeom prst="rect">
            <a:avLst/>
          </a:prstGeom>
          <a:noFill/>
        </p:spPr>
        <p:txBody>
          <a:bodyPr wrap="none" rtlCol="0">
            <a:spAutoFit/>
          </a:bodyPr>
          <a:lstStyle/>
          <a:p>
            <a:pPr algn="r"/>
            <a:r>
              <a:rPr lang="en-US" sz="1400" dirty="0" smtClean="0">
                <a:latin typeface="Century"/>
                <a:cs typeface="Century"/>
              </a:rPr>
              <a:t>Diverting</a:t>
            </a:r>
            <a:endParaRPr lang="en-US" sz="1400" dirty="0">
              <a:latin typeface="Century"/>
              <a:cs typeface="Century"/>
            </a:endParaRPr>
          </a:p>
        </p:txBody>
      </p:sp>
    </p:spTree>
    <p:extLst>
      <p:ext uri="{BB962C8B-B14F-4D97-AF65-F5344CB8AC3E}">
        <p14:creationId xmlns:p14="http://schemas.microsoft.com/office/powerpoint/2010/main" val="354910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H-mode </a:t>
            </a:r>
            <a:r>
              <a:rPr lang="en-US" dirty="0" smtClean="0"/>
              <a:t>with NBI &gt; 1.5 </a:t>
            </a:r>
            <a:r>
              <a:rPr lang="en-US" dirty="0"/>
              <a:t>MW </a:t>
            </a:r>
            <a:r>
              <a:rPr lang="en-US" dirty="0" smtClean="0"/>
              <a:t>at </a:t>
            </a:r>
            <a:r>
              <a:rPr lang="en-US" dirty="0"/>
              <a:t>I</a:t>
            </a:r>
            <a:r>
              <a:rPr lang="en-US" baseline="-25000" dirty="0"/>
              <a:t>p</a:t>
            </a:r>
            <a:r>
              <a:rPr lang="en-US" dirty="0"/>
              <a:t> </a:t>
            </a:r>
            <a:r>
              <a:rPr lang="en-US" dirty="0" smtClean="0"/>
              <a:t>&gt; </a:t>
            </a:r>
            <a:r>
              <a:rPr lang="en-US" dirty="0"/>
              <a:t>500 kA, B</a:t>
            </a:r>
            <a:r>
              <a:rPr lang="en-US" baseline="-25000" dirty="0"/>
              <a:t>T</a:t>
            </a:r>
            <a:r>
              <a:rPr lang="en-US" dirty="0"/>
              <a:t> = </a:t>
            </a:r>
            <a:r>
              <a:rPr lang="en-US" dirty="0" smtClean="0"/>
              <a:t>0.65T</a:t>
            </a:r>
          </a:p>
          <a:p>
            <a:pPr lvl="1"/>
            <a:r>
              <a:rPr lang="en-US" dirty="0" smtClean="0"/>
              <a:t>H-mode achieved with only 0.9 MW NBI in a few cases</a:t>
            </a:r>
          </a:p>
          <a:p>
            <a:pPr lvl="1"/>
            <a:r>
              <a:rPr lang="en-US" dirty="0" smtClean="0"/>
              <a:t>B</a:t>
            </a:r>
            <a:r>
              <a:rPr lang="en-US" baseline="-25000" dirty="0" smtClean="0"/>
              <a:t>T</a:t>
            </a:r>
            <a:r>
              <a:rPr lang="en-US" dirty="0" smtClean="0"/>
              <a:t> exceeds maximum in NSTX</a:t>
            </a:r>
          </a:p>
          <a:p>
            <a:endParaRPr lang="en-US" dirty="0"/>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Reliable H-mode access has been </a:t>
            </a:r>
            <a:br>
              <a:rPr lang="en-US" dirty="0" smtClean="0"/>
            </a:br>
            <a:r>
              <a:rPr lang="en-US" dirty="0" smtClean="0"/>
              <a:t>achieved on NSTX-U</a:t>
            </a:r>
            <a:endParaRPr lang="en-US" dirty="0"/>
          </a:p>
        </p:txBody>
      </p:sp>
      <p:sp>
        <p:nvSpPr>
          <p:cNvPr id="19" name="TextBox 18"/>
          <p:cNvSpPr txBox="1"/>
          <p:nvPr/>
        </p:nvSpPr>
        <p:spPr>
          <a:xfrm>
            <a:off x="8077200" y="2386919"/>
            <a:ext cx="954934" cy="369332"/>
          </a:xfrm>
          <a:prstGeom prst="rect">
            <a:avLst/>
          </a:prstGeom>
          <a:noFill/>
        </p:spPr>
        <p:txBody>
          <a:bodyPr wrap="none" rtlCol="0">
            <a:spAutoFit/>
          </a:bodyPr>
          <a:lstStyle/>
          <a:p>
            <a:r>
              <a:rPr lang="en-US" dirty="0" smtClean="0"/>
              <a:t>202946</a:t>
            </a:r>
            <a:endParaRPr lang="en-US" dirty="0"/>
          </a:p>
        </p:txBody>
      </p:sp>
      <p:grpSp>
        <p:nvGrpSpPr>
          <p:cNvPr id="16" name="Group 15"/>
          <p:cNvGrpSpPr/>
          <p:nvPr/>
        </p:nvGrpSpPr>
        <p:grpSpPr>
          <a:xfrm>
            <a:off x="0" y="2615519"/>
            <a:ext cx="9044470" cy="6071281"/>
            <a:chOff x="0" y="2362200"/>
            <a:chExt cx="9044470" cy="6071281"/>
          </a:xfrm>
        </p:grpSpPr>
        <p:sp>
          <p:nvSpPr>
            <p:cNvPr id="6" name="Rectangle 5"/>
            <p:cNvSpPr/>
            <p:nvPr/>
          </p:nvSpPr>
          <p:spPr>
            <a:xfrm>
              <a:off x="2514600" y="2456190"/>
              <a:ext cx="1371600" cy="3352800"/>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6781800" y="2456190"/>
              <a:ext cx="1371600" cy="3352800"/>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5334000" y="3294390"/>
              <a:ext cx="1441596" cy="307777"/>
            </a:xfrm>
            <a:prstGeom prst="rect">
              <a:avLst/>
            </a:prstGeom>
            <a:noFill/>
          </p:spPr>
          <p:txBody>
            <a:bodyPr wrap="none" rtlCol="0">
              <a:spAutoFit/>
            </a:bodyPr>
            <a:lstStyle/>
            <a:p>
              <a:r>
                <a:rPr lang="en-US" sz="1400" dirty="0" smtClean="0"/>
                <a:t>Odd n MHD (G)</a:t>
              </a:r>
              <a:endParaRPr lang="en-US" sz="1400" dirty="0"/>
            </a:p>
          </p:txBody>
        </p:sp>
        <p:sp>
          <p:nvSpPr>
            <p:cNvPr id="11" name="TextBox 10"/>
            <p:cNvSpPr txBox="1"/>
            <p:nvPr/>
          </p:nvSpPr>
          <p:spPr>
            <a:xfrm>
              <a:off x="5334000" y="4132590"/>
              <a:ext cx="1661457" cy="523220"/>
            </a:xfrm>
            <a:prstGeom prst="rect">
              <a:avLst/>
            </a:prstGeom>
            <a:noFill/>
          </p:spPr>
          <p:txBody>
            <a:bodyPr wrap="none" rtlCol="0">
              <a:spAutoFit/>
            </a:bodyPr>
            <a:lstStyle/>
            <a:p>
              <a:r>
                <a:rPr lang="en-US" sz="1400" dirty="0" smtClean="0"/>
                <a:t>Stored energy (kJ)</a:t>
              </a:r>
            </a:p>
            <a:p>
              <a:r>
                <a:rPr lang="en-US" sz="1400" dirty="0" smtClean="0"/>
                <a:t>MHD efit01</a:t>
              </a:r>
              <a:endParaRPr lang="en-US" sz="1400" dirty="0"/>
            </a:p>
          </p:txBody>
        </p:sp>
        <p:sp>
          <p:nvSpPr>
            <p:cNvPr id="12" name="TextBox 11"/>
            <p:cNvSpPr txBox="1"/>
            <p:nvPr/>
          </p:nvSpPr>
          <p:spPr>
            <a:xfrm>
              <a:off x="5334000" y="4970790"/>
              <a:ext cx="1032642" cy="523220"/>
            </a:xfrm>
            <a:prstGeom prst="rect">
              <a:avLst/>
            </a:prstGeom>
            <a:noFill/>
          </p:spPr>
          <p:txBody>
            <a:bodyPr wrap="none" rtlCol="0">
              <a:spAutoFit/>
            </a:bodyPr>
            <a:lstStyle/>
            <a:p>
              <a:r>
                <a:rPr lang="en-US" sz="1400" dirty="0" smtClean="0"/>
                <a:t>Inner gap </a:t>
              </a:r>
            </a:p>
            <a:p>
              <a:r>
                <a:rPr lang="en-US" sz="1400" dirty="0" smtClean="0"/>
                <a:t>(cm) efit01</a:t>
              </a:r>
              <a:endParaRPr lang="en-US" sz="1400" dirty="0"/>
            </a:p>
          </p:txBody>
        </p:sp>
        <p:sp>
          <p:nvSpPr>
            <p:cNvPr id="13" name="TextBox 12"/>
            <p:cNvSpPr txBox="1"/>
            <p:nvPr/>
          </p:nvSpPr>
          <p:spPr>
            <a:xfrm>
              <a:off x="1066800" y="4132590"/>
              <a:ext cx="1326004" cy="307777"/>
            </a:xfrm>
            <a:prstGeom prst="rect">
              <a:avLst/>
            </a:prstGeom>
            <a:noFill/>
          </p:spPr>
          <p:txBody>
            <a:bodyPr wrap="none" rtlCol="0">
              <a:spAutoFit/>
            </a:bodyPr>
            <a:lstStyle/>
            <a:p>
              <a:r>
                <a:rPr lang="en-US" sz="1400" dirty="0" smtClean="0"/>
                <a:t>Lower divertor</a:t>
              </a:r>
              <a:endParaRPr lang="en-US" sz="1400" dirty="0"/>
            </a:p>
          </p:txBody>
        </p:sp>
        <p:sp>
          <p:nvSpPr>
            <p:cNvPr id="14" name="Rectangle 13"/>
            <p:cNvSpPr/>
            <p:nvPr/>
          </p:nvSpPr>
          <p:spPr>
            <a:xfrm>
              <a:off x="4038600" y="2456190"/>
              <a:ext cx="76200" cy="3352800"/>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8305800" y="2456190"/>
              <a:ext cx="76200" cy="3352800"/>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summary_202946 (dragged).pdf"/>
            <p:cNvPicPr>
              <a:picLocks noChangeAspect="1"/>
            </p:cNvPicPr>
            <p:nvPr/>
          </p:nvPicPr>
          <p:blipFill rotWithShape="1">
            <a:blip r:embed="rId2">
              <a:extLst>
                <a:ext uri="{28A0092B-C50C-407E-A947-70E740481C1C}">
                  <a14:useLocalDpi xmlns:a14="http://schemas.microsoft.com/office/drawing/2010/main" val="0"/>
                </a:ext>
              </a:extLst>
            </a:blip>
            <a:srcRect t="14378" b="29490"/>
            <a:stretch/>
          </p:blipFill>
          <p:spPr>
            <a:xfrm>
              <a:off x="0" y="2398847"/>
              <a:ext cx="5440680" cy="3952187"/>
            </a:xfrm>
            <a:prstGeom prst="rect">
              <a:avLst/>
            </a:prstGeom>
          </p:spPr>
        </p:pic>
        <p:pic>
          <p:nvPicPr>
            <p:cNvPr id="5" name="Picture 4" descr="summary_202946 (dragged).pdf"/>
            <p:cNvPicPr>
              <a:picLocks noChangeAspect="1"/>
            </p:cNvPicPr>
            <p:nvPr/>
          </p:nvPicPr>
          <p:blipFill rotWithShape="1">
            <a:blip r:embed="rId3">
              <a:extLst>
                <a:ext uri="{28A0092B-C50C-407E-A947-70E740481C1C}">
                  <a14:useLocalDpi xmlns:a14="http://schemas.microsoft.com/office/drawing/2010/main" val="0"/>
                </a:ext>
              </a:extLst>
            </a:blip>
            <a:srcRect l="11068" t="13771" r="12330"/>
            <a:stretch/>
          </p:blipFill>
          <p:spPr>
            <a:xfrm>
              <a:off x="4876800" y="2362200"/>
              <a:ext cx="4167670" cy="6071281"/>
            </a:xfrm>
            <a:prstGeom prst="rect">
              <a:avLst/>
            </a:prstGeom>
          </p:spPr>
        </p:pic>
      </p:grpSp>
    </p:spTree>
    <p:extLst>
      <p:ext uri="{BB962C8B-B14F-4D97-AF65-F5344CB8AC3E}">
        <p14:creationId xmlns:p14="http://schemas.microsoft.com/office/powerpoint/2010/main" val="182809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mmary_202946 (dragged).pdf"/>
          <p:cNvPicPr>
            <a:picLocks noChangeAspect="1"/>
          </p:cNvPicPr>
          <p:nvPr/>
        </p:nvPicPr>
        <p:blipFill rotWithShape="1">
          <a:blip r:embed="rId2">
            <a:extLst>
              <a:ext uri="{28A0092B-C50C-407E-A947-70E740481C1C}">
                <a14:useLocalDpi xmlns:a14="http://schemas.microsoft.com/office/drawing/2010/main" val="0"/>
              </a:ext>
            </a:extLst>
          </a:blip>
          <a:srcRect l="14438" t="15413" r="11734" b="53185"/>
          <a:stretch/>
        </p:blipFill>
        <p:spPr>
          <a:xfrm>
            <a:off x="685800" y="4769559"/>
            <a:ext cx="3276600" cy="1803581"/>
          </a:xfrm>
          <a:prstGeom prst="rect">
            <a:avLst/>
          </a:prstGeom>
        </p:spPr>
      </p:pic>
      <p:pic>
        <p:nvPicPr>
          <p:cNvPr id="2" name="Picture 1" descr="summary_202946 (dragged).pdf"/>
          <p:cNvPicPr>
            <a:picLocks noChangeAspect="1"/>
          </p:cNvPicPr>
          <p:nvPr/>
        </p:nvPicPr>
        <p:blipFill rotWithShape="1">
          <a:blip r:embed="rId3">
            <a:extLst>
              <a:ext uri="{28A0092B-C50C-407E-A947-70E740481C1C}">
                <a14:useLocalDpi xmlns:a14="http://schemas.microsoft.com/office/drawing/2010/main" val="0"/>
              </a:ext>
            </a:extLst>
          </a:blip>
          <a:srcRect l="6847" t="12391" r="21855" b="31739"/>
          <a:stretch/>
        </p:blipFill>
        <p:spPr>
          <a:xfrm>
            <a:off x="457200" y="990600"/>
            <a:ext cx="3381301" cy="3429000"/>
          </a:xfrm>
          <a:prstGeom prst="rect">
            <a:avLst/>
          </a:prstGeom>
        </p:spPr>
      </p:pic>
      <p:sp>
        <p:nvSpPr>
          <p:cNvPr id="3" name="Title 2"/>
          <p:cNvSpPr>
            <a:spLocks noGrp="1"/>
          </p:cNvSpPr>
          <p:nvPr>
            <p:ph type="title"/>
          </p:nvPr>
        </p:nvSpPr>
        <p:spPr/>
        <p:txBody>
          <a:bodyPr>
            <a:normAutofit fontScale="90000"/>
          </a:bodyPr>
          <a:lstStyle/>
          <a:p>
            <a:r>
              <a:rPr lang="en-US" dirty="0" smtClean="0"/>
              <a:t>Excellent diagnostic availability has </a:t>
            </a:r>
            <a:br>
              <a:rPr lang="en-US" dirty="0" smtClean="0"/>
            </a:br>
            <a:r>
              <a:rPr lang="en-US" dirty="0" smtClean="0"/>
              <a:t>enabled rapid progress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53342678"/>
              </p:ext>
            </p:extLst>
          </p:nvPr>
        </p:nvGraphicFramePr>
        <p:xfrm>
          <a:off x="6934200" y="1143000"/>
          <a:ext cx="1676400" cy="3596640"/>
        </p:xfrm>
        <a:graphic>
          <a:graphicData uri="http://schemas.openxmlformats.org/drawingml/2006/table">
            <a:tbl>
              <a:tblPr firstRow="1" bandRow="1">
                <a:tableStyleId>{D7AC3CCA-C797-4891-BE02-D94E43425B78}</a:tableStyleId>
              </a:tblPr>
              <a:tblGrid>
                <a:gridCol w="620889"/>
                <a:gridCol w="1055511"/>
              </a:tblGrid>
              <a:tr h="273376">
                <a:tc>
                  <a:txBody>
                    <a:bodyPr/>
                    <a:lstStyle/>
                    <a:p>
                      <a:r>
                        <a:rPr lang="en-US" sz="1200" b="0" dirty="0" smtClean="0"/>
                        <a:t>I</a:t>
                      </a:r>
                      <a:r>
                        <a:rPr lang="en-US" sz="1200" b="0" baseline="-25000" dirty="0" smtClean="0"/>
                        <a:t>p</a:t>
                      </a:r>
                      <a:r>
                        <a:rPr lang="en-US" sz="1200" b="0" dirty="0" smtClean="0"/>
                        <a:t> </a:t>
                      </a:r>
                      <a:endParaRPr lang="en-US" sz="1200" b="0" dirty="0"/>
                    </a:p>
                  </a:txBody>
                  <a:tcPr/>
                </a:tc>
                <a:tc>
                  <a:txBody>
                    <a:bodyPr/>
                    <a:lstStyle/>
                    <a:p>
                      <a:r>
                        <a:rPr lang="en-US" sz="1200" b="0" dirty="0" smtClean="0"/>
                        <a:t>0.58 MA</a:t>
                      </a:r>
                      <a:endParaRPr lang="en-US" sz="1200" b="0" dirty="0"/>
                    </a:p>
                  </a:txBody>
                  <a:tcPr/>
                </a:tc>
              </a:tr>
              <a:tr h="273376">
                <a:tc>
                  <a:txBody>
                    <a:bodyPr/>
                    <a:lstStyle/>
                    <a:p>
                      <a:r>
                        <a:rPr lang="en-US" sz="1200" b="0" dirty="0" smtClean="0"/>
                        <a:t>B</a:t>
                      </a:r>
                      <a:r>
                        <a:rPr lang="en-US" sz="1200" b="0" baseline="-25000" dirty="0" smtClean="0"/>
                        <a:t>T0</a:t>
                      </a:r>
                      <a:endParaRPr lang="en-US" sz="1200" b="0" baseline="0" dirty="0"/>
                    </a:p>
                  </a:txBody>
                  <a:tcPr/>
                </a:tc>
                <a:tc>
                  <a:txBody>
                    <a:bodyPr/>
                    <a:lstStyle/>
                    <a:p>
                      <a:r>
                        <a:rPr lang="en-US" sz="1200" b="0" dirty="0" smtClean="0"/>
                        <a:t>0.61 T</a:t>
                      </a:r>
                      <a:endParaRPr lang="en-US" sz="1200" b="0" dirty="0"/>
                    </a:p>
                  </a:txBody>
                  <a:tcPr/>
                </a:tc>
              </a:tr>
              <a:tr h="273376">
                <a:tc>
                  <a:txBody>
                    <a:bodyPr/>
                    <a:lstStyle/>
                    <a:p>
                      <a:r>
                        <a:rPr lang="en-US" sz="1200" b="0" dirty="0" smtClean="0"/>
                        <a:t>P</a:t>
                      </a:r>
                      <a:r>
                        <a:rPr lang="en-US" sz="1200" b="0" baseline="-25000" dirty="0" smtClean="0"/>
                        <a:t>NBI</a:t>
                      </a:r>
                      <a:endParaRPr lang="en-US" sz="1200" b="0" baseline="-25000" dirty="0"/>
                    </a:p>
                  </a:txBody>
                  <a:tcPr/>
                </a:tc>
                <a:tc>
                  <a:txBody>
                    <a:bodyPr/>
                    <a:lstStyle/>
                    <a:p>
                      <a:r>
                        <a:rPr lang="en-US" sz="1200" b="0" dirty="0" smtClean="0"/>
                        <a:t>3 MW</a:t>
                      </a:r>
                      <a:endParaRPr lang="en-US" sz="1200" b="0" dirty="0"/>
                    </a:p>
                  </a:txBody>
                  <a:tcPr/>
                </a:tc>
              </a:tr>
              <a:tr h="273376">
                <a:tc>
                  <a:txBody>
                    <a:bodyPr/>
                    <a:lstStyle/>
                    <a:p>
                      <a:r>
                        <a:rPr lang="en-US" sz="1200" b="0" dirty="0" smtClean="0"/>
                        <a:t>P</a:t>
                      </a:r>
                      <a:r>
                        <a:rPr lang="en-US" sz="1200" b="0" baseline="-25000" dirty="0" smtClean="0"/>
                        <a:t>OH</a:t>
                      </a:r>
                      <a:endParaRPr lang="en-US" sz="1200" b="0" baseline="-25000" dirty="0"/>
                    </a:p>
                  </a:txBody>
                  <a:tcPr/>
                </a:tc>
                <a:tc>
                  <a:txBody>
                    <a:bodyPr/>
                    <a:lstStyle/>
                    <a:p>
                      <a:r>
                        <a:rPr lang="en-US" sz="1200" b="0" dirty="0" smtClean="0"/>
                        <a:t>0.2 MW</a:t>
                      </a:r>
                      <a:endParaRPr lang="en-US" sz="1200" b="0" dirty="0"/>
                    </a:p>
                  </a:txBody>
                  <a:tcPr/>
                </a:tc>
              </a:tr>
              <a:tr h="273376">
                <a:tc>
                  <a:txBody>
                    <a:bodyPr/>
                    <a:lstStyle/>
                    <a:p>
                      <a:r>
                        <a:rPr lang="en-US" sz="1200" b="0" dirty="0" smtClean="0"/>
                        <a:t>A</a:t>
                      </a:r>
                      <a:endParaRPr lang="en-US" sz="1200" b="0" dirty="0"/>
                    </a:p>
                  </a:txBody>
                  <a:tcPr/>
                </a:tc>
                <a:tc>
                  <a:txBody>
                    <a:bodyPr/>
                    <a:lstStyle/>
                    <a:p>
                      <a:r>
                        <a:rPr lang="en-US" sz="1200" b="0" dirty="0" smtClean="0"/>
                        <a:t>1.6</a:t>
                      </a:r>
                      <a:endParaRPr lang="en-US" sz="1200" b="0" dirty="0"/>
                    </a:p>
                  </a:txBody>
                  <a:tcPr/>
                </a:tc>
              </a:tr>
              <a:tr h="273376">
                <a:tc>
                  <a:txBody>
                    <a:bodyPr/>
                    <a:lstStyle/>
                    <a:p>
                      <a:r>
                        <a:rPr lang="en-US" sz="1200" b="0" dirty="0" smtClean="0"/>
                        <a:t>κ</a:t>
                      </a:r>
                      <a:endParaRPr lang="en-US" sz="1200" b="0" dirty="0"/>
                    </a:p>
                  </a:txBody>
                  <a:tcPr/>
                </a:tc>
                <a:tc>
                  <a:txBody>
                    <a:bodyPr/>
                    <a:lstStyle/>
                    <a:p>
                      <a:r>
                        <a:rPr lang="en-US" sz="1200" b="0" dirty="0" smtClean="0"/>
                        <a:t>1.53</a:t>
                      </a:r>
                      <a:endParaRPr lang="en-US" sz="1200" b="0" dirty="0"/>
                    </a:p>
                  </a:txBody>
                  <a:tcPr/>
                </a:tc>
              </a:tr>
              <a:tr h="273376">
                <a:tc>
                  <a:txBody>
                    <a:bodyPr/>
                    <a:lstStyle/>
                    <a:p>
                      <a:r>
                        <a:rPr lang="en-US" sz="1200" b="0" dirty="0" smtClean="0"/>
                        <a:t>l</a:t>
                      </a:r>
                      <a:r>
                        <a:rPr lang="en-US" sz="1200" b="0" baseline="-25000" dirty="0" smtClean="0"/>
                        <a:t>i</a:t>
                      </a:r>
                      <a:endParaRPr lang="en-US" sz="1200" b="0" baseline="-25000" dirty="0"/>
                    </a:p>
                  </a:txBody>
                  <a:tcPr/>
                </a:tc>
                <a:tc>
                  <a:txBody>
                    <a:bodyPr/>
                    <a:lstStyle/>
                    <a:p>
                      <a:r>
                        <a:rPr lang="en-US" sz="1200" b="0" dirty="0" smtClean="0"/>
                        <a:t>0.97</a:t>
                      </a:r>
                      <a:endParaRPr lang="en-US" sz="1200" b="0" dirty="0"/>
                    </a:p>
                  </a:txBody>
                  <a:tcPr/>
                </a:tc>
              </a:tr>
              <a:tr h="273376">
                <a:tc>
                  <a:txBody>
                    <a:bodyPr/>
                    <a:lstStyle/>
                    <a:p>
                      <a:r>
                        <a:rPr lang="en-US" sz="1200" b="0" dirty="0" err="1" smtClean="0"/>
                        <a:t>δ</a:t>
                      </a:r>
                      <a:r>
                        <a:rPr lang="en-US" sz="1200" b="0" baseline="-25000" dirty="0" err="1" smtClean="0"/>
                        <a:t>lower</a:t>
                      </a:r>
                      <a:endParaRPr lang="en-US" sz="1200" b="0" baseline="-25000" dirty="0"/>
                    </a:p>
                  </a:txBody>
                  <a:tcPr/>
                </a:tc>
                <a:tc>
                  <a:txBody>
                    <a:bodyPr/>
                    <a:lstStyle/>
                    <a:p>
                      <a:r>
                        <a:rPr lang="en-US" sz="1200" b="0" dirty="0" smtClean="0"/>
                        <a:t>0.55</a:t>
                      </a:r>
                      <a:endParaRPr lang="en-US" sz="1200" b="0" dirty="0"/>
                    </a:p>
                  </a:txBody>
                  <a:tcPr/>
                </a:tc>
              </a:tr>
              <a:tr h="273376">
                <a:tc>
                  <a:txBody>
                    <a:bodyPr/>
                    <a:lstStyle/>
                    <a:p>
                      <a:r>
                        <a:rPr lang="en-US" sz="1200" b="0" dirty="0" smtClean="0"/>
                        <a:t>W </a:t>
                      </a:r>
                      <a:endParaRPr lang="en-US" sz="1200" b="0" dirty="0"/>
                    </a:p>
                  </a:txBody>
                  <a:tcPr/>
                </a:tc>
                <a:tc>
                  <a:txBody>
                    <a:bodyPr/>
                    <a:lstStyle/>
                    <a:p>
                      <a:r>
                        <a:rPr lang="en-US" sz="1200" b="0" dirty="0" smtClean="0"/>
                        <a:t>151 kJ</a:t>
                      </a:r>
                      <a:endParaRPr lang="en-US" sz="1200" b="0" dirty="0"/>
                    </a:p>
                  </a:txBody>
                  <a:tcPr/>
                </a:tc>
              </a:tr>
              <a:tr h="273376">
                <a:tc>
                  <a:txBody>
                    <a:bodyPr/>
                    <a:lstStyle/>
                    <a:p>
                      <a:r>
                        <a:rPr lang="en-US" sz="1200" b="0" dirty="0" smtClean="0"/>
                        <a:t>β</a:t>
                      </a:r>
                      <a:r>
                        <a:rPr lang="en-US" sz="1200" b="0" baseline="-25000" dirty="0" smtClean="0"/>
                        <a:t>T</a:t>
                      </a:r>
                      <a:endParaRPr lang="en-US" sz="1200" b="0" baseline="-25000" dirty="0"/>
                    </a:p>
                  </a:txBody>
                  <a:tcPr/>
                </a:tc>
                <a:tc>
                  <a:txBody>
                    <a:bodyPr/>
                    <a:lstStyle/>
                    <a:p>
                      <a:r>
                        <a:rPr lang="en-US" sz="1200" b="0" dirty="0" smtClean="0"/>
                        <a:t>7.86%</a:t>
                      </a:r>
                      <a:endParaRPr lang="en-US" sz="1200" b="0" dirty="0"/>
                    </a:p>
                  </a:txBody>
                  <a:tcPr/>
                </a:tc>
              </a:tr>
              <a:tr h="27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β</a:t>
                      </a:r>
                      <a:r>
                        <a:rPr lang="en-US" sz="1200" b="0" baseline="-25000" dirty="0" smtClean="0"/>
                        <a:t>P</a:t>
                      </a:r>
                    </a:p>
                  </a:txBody>
                  <a:tcPr/>
                </a:tc>
                <a:tc>
                  <a:txBody>
                    <a:bodyPr/>
                    <a:lstStyle/>
                    <a:p>
                      <a:r>
                        <a:rPr lang="en-US" sz="1200" b="0" dirty="0" smtClean="0"/>
                        <a:t>1.22%</a:t>
                      </a:r>
                      <a:endParaRPr lang="en-US" sz="1200" b="0" dirty="0"/>
                    </a:p>
                  </a:txBody>
                  <a:tcPr/>
                </a:tc>
              </a:tr>
              <a:tr h="27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β</a:t>
                      </a:r>
                      <a:r>
                        <a:rPr lang="en-US" sz="1200" b="0" baseline="-25000" dirty="0" smtClean="0"/>
                        <a:t>N</a:t>
                      </a:r>
                    </a:p>
                  </a:txBody>
                  <a:tcPr/>
                </a:tc>
                <a:tc>
                  <a:txBody>
                    <a:bodyPr/>
                    <a:lstStyle/>
                    <a:p>
                      <a:r>
                        <a:rPr lang="en-US" sz="1200" b="0" dirty="0" smtClean="0"/>
                        <a:t>4.66</a:t>
                      </a:r>
                      <a:endParaRPr lang="en-US" sz="1200" b="0" dirty="0"/>
                    </a:p>
                  </a:txBody>
                  <a:tcPr/>
                </a:tc>
              </a:tr>
              <a:tr h="224692">
                <a:tc>
                  <a:txBody>
                    <a:bodyPr/>
                    <a:lstStyle/>
                    <a:p>
                      <a:r>
                        <a:rPr lang="en-US" sz="1400" b="0" baseline="0" dirty="0" smtClean="0">
                          <a:latin typeface="Times"/>
                          <a:cs typeface="Times"/>
                        </a:rPr>
                        <a:t>τ</a:t>
                      </a:r>
                      <a:r>
                        <a:rPr lang="en-US" sz="1400" b="0" baseline="-25000" dirty="0" smtClean="0">
                          <a:latin typeface="Times"/>
                          <a:cs typeface="Times"/>
                        </a:rPr>
                        <a:t>e</a:t>
                      </a:r>
                      <a:endParaRPr lang="en-US" sz="1400" b="0" baseline="-25000" dirty="0">
                        <a:latin typeface="Times"/>
                        <a:cs typeface="Times"/>
                      </a:endParaRPr>
                    </a:p>
                  </a:txBody>
                  <a:tcPr/>
                </a:tc>
                <a:tc>
                  <a:txBody>
                    <a:bodyPr/>
                    <a:lstStyle/>
                    <a:p>
                      <a:r>
                        <a:rPr lang="en-US" sz="1400" b="0" dirty="0" smtClean="0"/>
                        <a:t>50 </a:t>
                      </a:r>
                      <a:r>
                        <a:rPr lang="en-US" sz="1400" b="0" dirty="0" err="1" smtClean="0"/>
                        <a:t>ms</a:t>
                      </a:r>
                      <a:endParaRPr lang="en-US" sz="1400" b="0" dirty="0"/>
                    </a:p>
                  </a:txBody>
                  <a:tcPr/>
                </a:tc>
              </a:tr>
            </a:tbl>
          </a:graphicData>
        </a:graphic>
      </p:graphicFrame>
      <p:sp>
        <p:nvSpPr>
          <p:cNvPr id="10" name="TextBox 9"/>
          <p:cNvSpPr txBox="1"/>
          <p:nvPr/>
        </p:nvSpPr>
        <p:spPr>
          <a:xfrm>
            <a:off x="2038282" y="4343400"/>
            <a:ext cx="476318" cy="338554"/>
          </a:xfrm>
          <a:prstGeom prst="rect">
            <a:avLst/>
          </a:prstGeom>
          <a:noFill/>
        </p:spPr>
        <p:txBody>
          <a:bodyPr wrap="none" rtlCol="0">
            <a:spAutoFit/>
          </a:bodyPr>
          <a:lstStyle/>
          <a:p>
            <a:r>
              <a:rPr lang="en-US" sz="1600" b="1" i="1" dirty="0" err="1" smtClean="0">
                <a:latin typeface="Cambria"/>
                <a:cs typeface="Cambria"/>
              </a:rPr>
              <a:t>ψ</a:t>
            </a:r>
            <a:r>
              <a:rPr lang="en-US" sz="1600" b="1" i="1" baseline="-25000" dirty="0" err="1" smtClean="0">
                <a:latin typeface="Cambria"/>
                <a:cs typeface="Cambria"/>
              </a:rPr>
              <a:t>N</a:t>
            </a:r>
            <a:endParaRPr lang="en-US" sz="1600" b="1" i="1" baseline="-25000" dirty="0">
              <a:latin typeface="Cambria"/>
              <a:cs typeface="Cambria"/>
            </a:endParaRPr>
          </a:p>
        </p:txBody>
      </p:sp>
      <p:sp>
        <p:nvSpPr>
          <p:cNvPr id="11" name="TextBox 10"/>
          <p:cNvSpPr txBox="1"/>
          <p:nvPr/>
        </p:nvSpPr>
        <p:spPr>
          <a:xfrm>
            <a:off x="2138735" y="1066800"/>
            <a:ext cx="1518865" cy="830997"/>
          </a:xfrm>
          <a:prstGeom prst="rect">
            <a:avLst/>
          </a:prstGeom>
          <a:noFill/>
        </p:spPr>
        <p:txBody>
          <a:bodyPr wrap="none" rtlCol="0">
            <a:spAutoFit/>
          </a:bodyPr>
          <a:lstStyle/>
          <a:p>
            <a:r>
              <a:rPr lang="en-US" sz="1600" b="1" dirty="0" smtClean="0"/>
              <a:t>202946</a:t>
            </a:r>
          </a:p>
          <a:p>
            <a:r>
              <a:rPr lang="en-US" sz="1600" b="1" dirty="0" smtClean="0"/>
              <a:t>L-mode 0.30s</a:t>
            </a:r>
            <a:endParaRPr lang="en-US" sz="1600" b="1" dirty="0" smtClean="0">
              <a:solidFill>
                <a:srgbClr val="3366FF"/>
              </a:solidFill>
            </a:endParaRPr>
          </a:p>
          <a:p>
            <a:r>
              <a:rPr lang="en-US" sz="1600" b="1" dirty="0" smtClean="0">
                <a:solidFill>
                  <a:srgbClr val="3366FF"/>
                </a:solidFill>
              </a:rPr>
              <a:t>H-mode 0.48s</a:t>
            </a:r>
            <a:endParaRPr lang="en-US" sz="1600" b="1" dirty="0">
              <a:solidFill>
                <a:srgbClr val="3366FF"/>
              </a:solidFill>
            </a:endParaRPr>
          </a:p>
        </p:txBody>
      </p:sp>
      <p:pic>
        <p:nvPicPr>
          <p:cNvPr id="13" name="Picture 12" descr="202946.jpeg"/>
          <p:cNvPicPr>
            <a:picLocks noChangeAspect="1"/>
          </p:cNvPicPr>
          <p:nvPr/>
        </p:nvPicPr>
        <p:blipFill rotWithShape="1">
          <a:blip r:embed="rId4">
            <a:extLst>
              <a:ext uri="{28A0092B-C50C-407E-A947-70E740481C1C}">
                <a14:useLocalDpi xmlns:a14="http://schemas.microsoft.com/office/drawing/2010/main" val="0"/>
              </a:ext>
            </a:extLst>
          </a:blip>
          <a:srcRect t="19251" b="10027"/>
          <a:stretch/>
        </p:blipFill>
        <p:spPr>
          <a:xfrm>
            <a:off x="6781800" y="4800600"/>
            <a:ext cx="1981200" cy="1666527"/>
          </a:xfrm>
          <a:prstGeom prst="rect">
            <a:avLst/>
          </a:prstGeom>
        </p:spPr>
      </p:pic>
      <p:sp>
        <p:nvSpPr>
          <p:cNvPr id="7" name="TextBox 6"/>
          <p:cNvSpPr txBox="1"/>
          <p:nvPr/>
        </p:nvSpPr>
        <p:spPr>
          <a:xfrm>
            <a:off x="152400" y="4648200"/>
            <a:ext cx="615553" cy="764977"/>
          </a:xfrm>
          <a:prstGeom prst="rect">
            <a:avLst/>
          </a:prstGeom>
          <a:solidFill>
            <a:schemeClr val="bg1"/>
          </a:solidFill>
        </p:spPr>
        <p:txBody>
          <a:bodyPr vert="vert270" wrap="square" rtlCol="0">
            <a:spAutoFit/>
          </a:bodyPr>
          <a:lstStyle/>
          <a:p>
            <a:r>
              <a:rPr lang="en-US" sz="1400" dirty="0" smtClean="0"/>
              <a:t>Lower div D</a:t>
            </a:r>
            <a:r>
              <a:rPr lang="en-US" sz="1400" baseline="-25000" dirty="0" smtClean="0"/>
              <a:t>α</a:t>
            </a:r>
            <a:endParaRPr lang="en-US" sz="1400" baseline="-25000" dirty="0"/>
          </a:p>
        </p:txBody>
      </p:sp>
      <p:sp>
        <p:nvSpPr>
          <p:cNvPr id="14" name="TextBox 13"/>
          <p:cNvSpPr txBox="1"/>
          <p:nvPr/>
        </p:nvSpPr>
        <p:spPr>
          <a:xfrm>
            <a:off x="361890" y="5407223"/>
            <a:ext cx="400110" cy="841177"/>
          </a:xfrm>
          <a:prstGeom prst="rect">
            <a:avLst/>
          </a:prstGeom>
          <a:solidFill>
            <a:srgbClr val="FFFFFF"/>
          </a:solidFill>
        </p:spPr>
        <p:txBody>
          <a:bodyPr vert="vert270" wrap="square" rtlCol="0">
            <a:spAutoFit/>
          </a:bodyPr>
          <a:lstStyle/>
          <a:p>
            <a:r>
              <a:rPr lang="en-US" sz="1400" dirty="0" smtClean="0"/>
              <a:t>Mid D</a:t>
            </a:r>
            <a:r>
              <a:rPr lang="en-US" sz="1400" baseline="-25000" dirty="0" smtClean="0"/>
              <a:t>α</a:t>
            </a:r>
            <a:endParaRPr lang="en-US" sz="1400" baseline="-25000" dirty="0"/>
          </a:p>
        </p:txBody>
      </p:sp>
      <p:sp>
        <p:nvSpPr>
          <p:cNvPr id="8" name="TextBox 7"/>
          <p:cNvSpPr txBox="1"/>
          <p:nvPr/>
        </p:nvSpPr>
        <p:spPr>
          <a:xfrm>
            <a:off x="914400" y="5405735"/>
            <a:ext cx="685800" cy="461665"/>
          </a:xfrm>
          <a:prstGeom prst="rect">
            <a:avLst/>
          </a:prstGeom>
          <a:noFill/>
        </p:spPr>
        <p:txBody>
          <a:bodyPr wrap="square" rtlCol="0">
            <a:spAutoFit/>
          </a:bodyPr>
          <a:lstStyle/>
          <a:p>
            <a:r>
              <a:rPr lang="en-US" sz="1200" dirty="0" smtClean="0">
                <a:solidFill>
                  <a:srgbClr val="FF0000"/>
                </a:solidFill>
              </a:rPr>
              <a:t>LFS gas</a:t>
            </a:r>
            <a:endParaRPr lang="en-US" sz="1200" dirty="0">
              <a:solidFill>
                <a:srgbClr val="FF0000"/>
              </a:solidFill>
            </a:endParaRPr>
          </a:p>
        </p:txBody>
      </p:sp>
      <p:sp>
        <p:nvSpPr>
          <p:cNvPr id="15" name="TextBox 14"/>
          <p:cNvSpPr txBox="1"/>
          <p:nvPr/>
        </p:nvSpPr>
        <p:spPr>
          <a:xfrm>
            <a:off x="1371600" y="5638800"/>
            <a:ext cx="685800" cy="461665"/>
          </a:xfrm>
          <a:prstGeom prst="rect">
            <a:avLst/>
          </a:prstGeom>
          <a:noFill/>
        </p:spPr>
        <p:txBody>
          <a:bodyPr wrap="square" rtlCol="0">
            <a:spAutoFit/>
          </a:bodyPr>
          <a:lstStyle/>
          <a:p>
            <a:r>
              <a:rPr lang="en-US" sz="1200" dirty="0">
                <a:solidFill>
                  <a:srgbClr val="FF0000"/>
                </a:solidFill>
              </a:rPr>
              <a:t>H</a:t>
            </a:r>
            <a:r>
              <a:rPr lang="en-US" sz="1200" dirty="0" smtClean="0">
                <a:solidFill>
                  <a:srgbClr val="FF0000"/>
                </a:solidFill>
              </a:rPr>
              <a:t>FS gas</a:t>
            </a:r>
            <a:endParaRPr lang="en-US" sz="1200" dirty="0">
              <a:solidFill>
                <a:srgbClr val="FF0000"/>
              </a:solidFill>
            </a:endParaRPr>
          </a:p>
        </p:txBody>
      </p:sp>
      <p:sp>
        <p:nvSpPr>
          <p:cNvPr id="16" name="TextBox 15"/>
          <p:cNvSpPr txBox="1"/>
          <p:nvPr/>
        </p:nvSpPr>
        <p:spPr>
          <a:xfrm>
            <a:off x="2057400" y="5638800"/>
            <a:ext cx="685800" cy="276999"/>
          </a:xfrm>
          <a:prstGeom prst="rect">
            <a:avLst/>
          </a:prstGeom>
          <a:noFill/>
        </p:spPr>
        <p:txBody>
          <a:bodyPr wrap="square" rtlCol="0">
            <a:spAutoFit/>
          </a:bodyPr>
          <a:lstStyle/>
          <a:p>
            <a:r>
              <a:rPr lang="en-US" sz="1200" dirty="0" smtClean="0">
                <a:solidFill>
                  <a:srgbClr val="FF0000"/>
                </a:solidFill>
              </a:rPr>
              <a:t>Divert</a:t>
            </a:r>
            <a:endParaRPr lang="en-US" sz="1200" dirty="0">
              <a:solidFill>
                <a:srgbClr val="FF0000"/>
              </a:solidFill>
            </a:endParaRPr>
          </a:p>
        </p:txBody>
      </p:sp>
      <p:cxnSp>
        <p:nvCxnSpPr>
          <p:cNvPr id="18" name="Straight Arrow Connector 17"/>
          <p:cNvCxnSpPr/>
          <p:nvPr/>
        </p:nvCxnSpPr>
        <p:spPr>
          <a:xfrm flipH="1">
            <a:off x="1828800" y="5791200"/>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00200" y="4724400"/>
            <a:ext cx="1143000" cy="276999"/>
          </a:xfrm>
          <a:prstGeom prst="rect">
            <a:avLst/>
          </a:prstGeom>
          <a:noFill/>
        </p:spPr>
        <p:txBody>
          <a:bodyPr wrap="square" rtlCol="0">
            <a:spAutoFit/>
          </a:bodyPr>
          <a:lstStyle/>
          <a:p>
            <a:r>
              <a:rPr lang="en-US" sz="1200" dirty="0" smtClean="0">
                <a:solidFill>
                  <a:srgbClr val="FF0000"/>
                </a:solidFill>
              </a:rPr>
              <a:t>L-H transition</a:t>
            </a:r>
            <a:endParaRPr lang="en-US" sz="1200" dirty="0">
              <a:solidFill>
                <a:srgbClr val="FF0000"/>
              </a:solidFill>
            </a:endParaRPr>
          </a:p>
        </p:txBody>
      </p:sp>
      <p:cxnSp>
        <p:nvCxnSpPr>
          <p:cNvPr id="21" name="Straight Arrow Connector 20"/>
          <p:cNvCxnSpPr>
            <a:stCxn id="20" idx="2"/>
          </p:cNvCxnSpPr>
          <p:nvPr/>
        </p:nvCxnSpPr>
        <p:spPr>
          <a:xfrm flipH="1">
            <a:off x="2057400" y="5001399"/>
            <a:ext cx="114300" cy="25640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514600" y="5486400"/>
            <a:ext cx="685800" cy="276999"/>
          </a:xfrm>
          <a:prstGeom prst="rect">
            <a:avLst/>
          </a:prstGeom>
          <a:noFill/>
        </p:spPr>
        <p:txBody>
          <a:bodyPr wrap="square" rtlCol="0">
            <a:spAutoFit/>
          </a:bodyPr>
          <a:lstStyle/>
          <a:p>
            <a:r>
              <a:rPr lang="en-US" sz="1200" dirty="0" smtClean="0">
                <a:solidFill>
                  <a:srgbClr val="FF0000"/>
                </a:solidFill>
              </a:rPr>
              <a:t>ELMs</a:t>
            </a:r>
            <a:endParaRPr lang="en-US" sz="1200" dirty="0">
              <a:solidFill>
                <a:srgbClr val="FF0000"/>
              </a:solidFill>
            </a:endParaRPr>
          </a:p>
        </p:txBody>
      </p:sp>
      <p:pic>
        <p:nvPicPr>
          <p:cNvPr id="26" name="Picture 25" descr="202946_efit.pdf"/>
          <p:cNvPicPr>
            <a:picLocks noChangeAspect="1"/>
          </p:cNvPicPr>
          <p:nvPr/>
        </p:nvPicPr>
        <p:blipFill rotWithShape="1">
          <a:blip r:embed="rId5">
            <a:extLst>
              <a:ext uri="{28A0092B-C50C-407E-A947-70E740481C1C}">
                <a14:useLocalDpi xmlns:a14="http://schemas.microsoft.com/office/drawing/2010/main" val="0"/>
              </a:ext>
            </a:extLst>
          </a:blip>
          <a:srcRect l="40521" t="8955" r="7603" b="7606"/>
          <a:stretch/>
        </p:blipFill>
        <p:spPr>
          <a:xfrm>
            <a:off x="4114800" y="1143000"/>
            <a:ext cx="2562596" cy="5334000"/>
          </a:xfrm>
          <a:prstGeom prst="rect">
            <a:avLst/>
          </a:prstGeom>
        </p:spPr>
      </p:pic>
    </p:spTree>
    <p:extLst>
      <p:ext uri="{BB962C8B-B14F-4D97-AF65-F5344CB8AC3E}">
        <p14:creationId xmlns:p14="http://schemas.microsoft.com/office/powerpoint/2010/main" val="2904760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Stationary diverted L-mode operations </a:t>
            </a:r>
            <a:br>
              <a:rPr lang="en-US" dirty="0" smtClean="0"/>
            </a:br>
            <a:r>
              <a:rPr lang="en-US" dirty="0" smtClean="0"/>
              <a:t>has also been achieved</a:t>
            </a:r>
            <a:endParaRPr lang="en-US" dirty="0"/>
          </a:p>
        </p:txBody>
      </p:sp>
      <p:pic>
        <p:nvPicPr>
          <p:cNvPr id="9" name="Picture 8" descr="202814_efit.pdf"/>
          <p:cNvPicPr>
            <a:picLocks noChangeAspect="1"/>
          </p:cNvPicPr>
          <p:nvPr/>
        </p:nvPicPr>
        <p:blipFill rotWithShape="1">
          <a:blip r:embed="rId2">
            <a:extLst>
              <a:ext uri="{28A0092B-C50C-407E-A947-70E740481C1C}">
                <a14:useLocalDpi xmlns:a14="http://schemas.microsoft.com/office/drawing/2010/main" val="0"/>
              </a:ext>
            </a:extLst>
          </a:blip>
          <a:srcRect l="42287" t="10085" r="7177" b="7403"/>
          <a:stretch/>
        </p:blipFill>
        <p:spPr>
          <a:xfrm>
            <a:off x="6559089" y="1269709"/>
            <a:ext cx="2356311" cy="4978691"/>
          </a:xfrm>
          <a:prstGeom prst="rect">
            <a:avLst/>
          </a:prstGeom>
        </p:spPr>
      </p:pic>
      <p:grpSp>
        <p:nvGrpSpPr>
          <p:cNvPr id="18" name="Group 17"/>
          <p:cNvGrpSpPr/>
          <p:nvPr/>
        </p:nvGrpSpPr>
        <p:grpSpPr>
          <a:xfrm>
            <a:off x="152400" y="1143000"/>
            <a:ext cx="6131156" cy="4800600"/>
            <a:chOff x="228600" y="1269746"/>
            <a:chExt cx="6553200" cy="5131054"/>
          </a:xfrm>
        </p:grpSpPr>
        <p:sp>
          <p:nvSpPr>
            <p:cNvPr id="15" name="Rectangle 14"/>
            <p:cNvSpPr/>
            <p:nvPr/>
          </p:nvSpPr>
          <p:spPr>
            <a:xfrm>
              <a:off x="2362200" y="2362200"/>
              <a:ext cx="2895600" cy="457200"/>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ummary_202814.pdf"/>
            <p:cNvPicPr>
              <a:picLocks noChangeAspect="1"/>
            </p:cNvPicPr>
            <p:nvPr/>
          </p:nvPicPr>
          <p:blipFill rotWithShape="1">
            <a:blip r:embed="rId3">
              <a:extLst>
                <a:ext uri="{28A0092B-C50C-407E-A947-70E740481C1C}">
                  <a14:useLocalDpi xmlns:a14="http://schemas.microsoft.com/office/drawing/2010/main" val="0"/>
                </a:ext>
              </a:extLst>
            </a:blip>
            <a:srcRect l="8242" t="13568" r="19631" b="42792"/>
            <a:stretch/>
          </p:blipFill>
          <p:spPr>
            <a:xfrm>
              <a:off x="228600" y="1269746"/>
              <a:ext cx="6553200" cy="5131054"/>
            </a:xfrm>
            <a:prstGeom prst="rect">
              <a:avLst/>
            </a:prstGeom>
          </p:spPr>
        </p:pic>
        <p:cxnSp>
          <p:nvCxnSpPr>
            <p:cNvPr id="11" name="Straight Connector 10"/>
            <p:cNvCxnSpPr/>
            <p:nvPr/>
          </p:nvCxnSpPr>
          <p:spPr>
            <a:xfrm flipH="1">
              <a:off x="1295400" y="4038600"/>
              <a:ext cx="3733800"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47800" y="3200400"/>
              <a:ext cx="0" cy="76200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524000" y="3581400"/>
              <a:ext cx="1416486" cy="369332"/>
            </a:xfrm>
            <a:prstGeom prst="rect">
              <a:avLst/>
            </a:prstGeom>
            <a:noFill/>
          </p:spPr>
          <p:txBody>
            <a:bodyPr wrap="none" rtlCol="0">
              <a:spAutoFit/>
            </a:bodyPr>
            <a:lstStyle/>
            <a:p>
              <a:r>
                <a:rPr lang="en-US" dirty="0" smtClean="0"/>
                <a:t>26 kA swing</a:t>
              </a:r>
              <a:endParaRPr lang="en-US" dirty="0"/>
            </a:p>
          </p:txBody>
        </p:sp>
        <p:sp>
          <p:nvSpPr>
            <p:cNvPr id="17" name="TextBox 16"/>
            <p:cNvSpPr txBox="1"/>
            <p:nvPr/>
          </p:nvSpPr>
          <p:spPr>
            <a:xfrm>
              <a:off x="3276600" y="2362200"/>
              <a:ext cx="1236261" cy="369332"/>
            </a:xfrm>
            <a:prstGeom prst="rect">
              <a:avLst/>
            </a:prstGeom>
            <a:noFill/>
          </p:spPr>
          <p:txBody>
            <a:bodyPr wrap="none" rtlCol="0">
              <a:spAutoFit/>
            </a:bodyPr>
            <a:lstStyle/>
            <a:p>
              <a:r>
                <a:rPr lang="en-US" dirty="0" smtClean="0"/>
                <a:t>1 MW NBI</a:t>
              </a:r>
              <a:endParaRPr lang="en-US" dirty="0"/>
            </a:p>
          </p:txBody>
        </p:sp>
      </p:grpSp>
      <p:sp>
        <p:nvSpPr>
          <p:cNvPr id="19" name="TextBox 18"/>
          <p:cNvSpPr txBox="1"/>
          <p:nvPr/>
        </p:nvSpPr>
        <p:spPr>
          <a:xfrm>
            <a:off x="1219200" y="990600"/>
            <a:ext cx="990600" cy="369332"/>
          </a:xfrm>
          <a:prstGeom prst="rect">
            <a:avLst/>
          </a:prstGeom>
          <a:noFill/>
        </p:spPr>
        <p:txBody>
          <a:bodyPr wrap="square" rtlCol="0">
            <a:spAutoFit/>
          </a:bodyPr>
          <a:lstStyle/>
          <a:p>
            <a:r>
              <a:rPr lang="en-US" dirty="0" smtClean="0"/>
              <a:t>202814</a:t>
            </a:r>
            <a:endParaRPr lang="en-US" dirty="0"/>
          </a:p>
        </p:txBody>
      </p:sp>
      <p:sp>
        <p:nvSpPr>
          <p:cNvPr id="20" name="TextBox 19"/>
          <p:cNvSpPr txBox="1"/>
          <p:nvPr/>
        </p:nvSpPr>
        <p:spPr>
          <a:xfrm>
            <a:off x="838200" y="5791200"/>
            <a:ext cx="5105400" cy="707886"/>
          </a:xfrm>
          <a:prstGeom prst="rect">
            <a:avLst/>
          </a:prstGeom>
          <a:noFill/>
        </p:spPr>
        <p:txBody>
          <a:bodyPr wrap="square" rtlCol="0">
            <a:spAutoFit/>
          </a:bodyPr>
          <a:lstStyle/>
          <a:p>
            <a:pPr algn="ctr"/>
            <a:r>
              <a:rPr lang="en-US" sz="2000" dirty="0" smtClean="0"/>
              <a:t>These discharges have already been used to support research operations</a:t>
            </a:r>
            <a:endParaRPr lang="en-US" sz="2000" dirty="0"/>
          </a:p>
        </p:txBody>
      </p:sp>
      <p:sp>
        <p:nvSpPr>
          <p:cNvPr id="2" name="Rectangle 1"/>
          <p:cNvSpPr/>
          <p:nvPr/>
        </p:nvSpPr>
        <p:spPr>
          <a:xfrm>
            <a:off x="1676400" y="3977640"/>
            <a:ext cx="152400" cy="11430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5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XMP-101: Inductive startup on NSTX-U</a:t>
            </a:r>
          </a:p>
          <a:p>
            <a:r>
              <a:rPr lang="en-US" dirty="0" smtClean="0"/>
              <a:t>XMP-106: Magnetics calibration</a:t>
            </a:r>
          </a:p>
          <a:p>
            <a:r>
              <a:rPr lang="en-US" dirty="0" smtClean="0"/>
              <a:t>XMP-126: Initial I</a:t>
            </a:r>
            <a:r>
              <a:rPr lang="en-US" baseline="-25000" dirty="0" smtClean="0"/>
              <a:t>p</a:t>
            </a:r>
            <a:r>
              <a:rPr lang="en-US" dirty="0" smtClean="0"/>
              <a:t> and R control</a:t>
            </a:r>
          </a:p>
          <a:p>
            <a:r>
              <a:rPr lang="en-US" dirty="0" smtClean="0"/>
              <a:t>XMP-105: Initial n=0 control</a:t>
            </a:r>
          </a:p>
          <a:p>
            <a:r>
              <a:rPr lang="en-US" dirty="0" smtClean="0"/>
              <a:t>XMP-118: Boronization characterization</a:t>
            </a:r>
          </a:p>
          <a:p>
            <a:r>
              <a:rPr lang="en-US" dirty="0"/>
              <a:t>XMP-127: Neutral beam </a:t>
            </a:r>
            <a:r>
              <a:rPr lang="en-US" dirty="0" smtClean="0"/>
              <a:t>checkout</a:t>
            </a:r>
          </a:p>
          <a:p>
            <a:r>
              <a:rPr lang="en-US" dirty="0" smtClean="0"/>
              <a:t>XMP-132: Automated </a:t>
            </a:r>
            <a:r>
              <a:rPr lang="en-US" dirty="0" err="1" smtClean="0"/>
              <a:t>rampdown</a:t>
            </a:r>
            <a:r>
              <a:rPr lang="en-US" dirty="0" smtClean="0"/>
              <a:t> development</a:t>
            </a:r>
          </a:p>
          <a:p>
            <a:r>
              <a:rPr lang="en-US" dirty="0" smtClean="0"/>
              <a:t>XMP-107: Neutron calibration transfer</a:t>
            </a:r>
          </a:p>
          <a:p>
            <a:r>
              <a:rPr lang="en-US" dirty="0" smtClean="0"/>
              <a:t>XMP-133: Increase </a:t>
            </a:r>
            <a:r>
              <a:rPr lang="en-US" dirty="0"/>
              <a:t>e</a:t>
            </a:r>
            <a:r>
              <a:rPr lang="en-US" dirty="0" smtClean="0"/>
              <a:t>longation in L-mode</a:t>
            </a:r>
          </a:p>
          <a:p>
            <a:r>
              <a:rPr lang="en-US" dirty="0" smtClean="0"/>
              <a:t>XMP-116: Initial H-mode access in NSTX-U</a:t>
            </a:r>
          </a:p>
          <a:p>
            <a:r>
              <a:rPr lang="en-US" dirty="0" smtClean="0"/>
              <a:t>XMP-121: Six SPA and RWM coil checkout</a:t>
            </a:r>
          </a:p>
          <a:p>
            <a:r>
              <a:rPr lang="en-US" dirty="0" smtClean="0"/>
              <a:t>XP-1506: Low-beta locked mode studies</a:t>
            </a:r>
          </a:p>
        </p:txBody>
      </p:sp>
      <p:sp>
        <p:nvSpPr>
          <p:cNvPr id="3" name="Title 2"/>
          <p:cNvSpPr>
            <a:spLocks noGrp="1"/>
          </p:cNvSpPr>
          <p:nvPr>
            <p:ph type="title"/>
          </p:nvPr>
        </p:nvSpPr>
        <p:spPr/>
        <p:txBody>
          <a:bodyPr>
            <a:normAutofit fontScale="90000"/>
          </a:bodyPr>
          <a:lstStyle/>
          <a:p>
            <a:r>
              <a:rPr lang="en-US" dirty="0" smtClean="0"/>
              <a:t>Significant progress has been made on a number of commissioning activities</a:t>
            </a:r>
            <a:endParaRPr lang="en-US" dirty="0"/>
          </a:p>
        </p:txBody>
      </p:sp>
    </p:spTree>
    <p:extLst>
      <p:ext uri="{BB962C8B-B14F-4D97-AF65-F5344CB8AC3E}">
        <p14:creationId xmlns:p14="http://schemas.microsoft.com/office/powerpoint/2010/main" val="381243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mulation_fields (dragged).pdf"/>
          <p:cNvPicPr>
            <a:picLocks noChangeAspect="1"/>
          </p:cNvPicPr>
          <p:nvPr/>
        </p:nvPicPr>
        <p:blipFill rotWithShape="1">
          <a:blip r:embed="rId2">
            <a:extLst>
              <a:ext uri="{28A0092B-C50C-407E-A947-70E740481C1C}">
                <a14:useLocalDpi xmlns:a14="http://schemas.microsoft.com/office/drawing/2010/main" val="0"/>
              </a:ext>
            </a:extLst>
          </a:blip>
          <a:srcRect l="16820" t="11737" r="9710" b="7403"/>
          <a:stretch/>
        </p:blipFill>
        <p:spPr>
          <a:xfrm>
            <a:off x="5867400" y="1631259"/>
            <a:ext cx="3173274" cy="4519672"/>
          </a:xfrm>
          <a:prstGeom prst="rect">
            <a:avLst/>
          </a:prstGeom>
        </p:spPr>
      </p:pic>
      <p:sp>
        <p:nvSpPr>
          <p:cNvPr id="2" name="Content Placeholder 1"/>
          <p:cNvSpPr>
            <a:spLocks noGrp="1"/>
          </p:cNvSpPr>
          <p:nvPr>
            <p:ph idx="1"/>
          </p:nvPr>
        </p:nvSpPr>
        <p:spPr>
          <a:xfrm>
            <a:off x="76200" y="1066800"/>
            <a:ext cx="5486400" cy="5562600"/>
          </a:xfrm>
        </p:spPr>
        <p:txBody>
          <a:bodyPr>
            <a:normAutofit fontScale="92500" lnSpcReduction="10000"/>
          </a:bodyPr>
          <a:lstStyle/>
          <a:p>
            <a:r>
              <a:rPr lang="en-US" dirty="0"/>
              <a:t>S</a:t>
            </a:r>
            <a:r>
              <a:rPr lang="en-US" dirty="0" smtClean="0"/>
              <a:t>olenoid provides confining B</a:t>
            </a:r>
            <a:r>
              <a:rPr lang="en-US" baseline="-25000" dirty="0" smtClean="0"/>
              <a:t>Z</a:t>
            </a:r>
          </a:p>
          <a:p>
            <a:pPr lvl="1"/>
            <a:r>
              <a:rPr lang="en-US" dirty="0" smtClean="0"/>
              <a:t>Bipolar PF3 coils null this field</a:t>
            </a:r>
          </a:p>
          <a:p>
            <a:pPr lvl="1"/>
            <a:r>
              <a:rPr lang="en-US" dirty="0" smtClean="0"/>
              <a:t>V</a:t>
            </a:r>
            <a:r>
              <a:rPr lang="en-US" baseline="-25000" dirty="0" smtClean="0"/>
              <a:t>loop</a:t>
            </a:r>
            <a:r>
              <a:rPr lang="en-US" dirty="0" smtClean="0"/>
              <a:t> via ramping OH and PF3 fields</a:t>
            </a:r>
          </a:p>
          <a:p>
            <a:pPr lvl="2"/>
            <a:endParaRPr lang="en-US" dirty="0"/>
          </a:p>
          <a:p>
            <a:r>
              <a:rPr lang="en-US" dirty="0" smtClean="0"/>
              <a:t>Null properties sensitive to fields from induced wall currents</a:t>
            </a:r>
          </a:p>
          <a:p>
            <a:pPr lvl="1"/>
            <a:r>
              <a:rPr lang="en-US" dirty="0" smtClean="0"/>
              <a:t>LRDFIT wall model used to prepare scenarios in advance</a:t>
            </a:r>
          </a:p>
          <a:p>
            <a:pPr lvl="1"/>
            <a:r>
              <a:rPr lang="en-US" dirty="0" smtClean="0"/>
              <a:t>About 200 kA total wall current at breakdown</a:t>
            </a:r>
          </a:p>
          <a:p>
            <a:pPr lvl="2"/>
            <a:endParaRPr lang="en-US" dirty="0"/>
          </a:p>
          <a:p>
            <a:r>
              <a:rPr lang="en-US" dirty="0" smtClean="0"/>
              <a:t>PF3 and PF5 coils provide additional </a:t>
            </a:r>
            <a:r>
              <a:rPr lang="en-US" dirty="0" err="1" smtClean="0"/>
              <a:t>B</a:t>
            </a:r>
            <a:r>
              <a:rPr lang="en-US" baseline="-25000" dirty="0" err="1" smtClean="0"/>
              <a:t>p</a:t>
            </a:r>
            <a:r>
              <a:rPr lang="en-US" dirty="0" smtClean="0"/>
              <a:t> following breakdown</a:t>
            </a:r>
          </a:p>
          <a:p>
            <a:pPr lvl="1"/>
            <a:r>
              <a:rPr lang="en-US" dirty="0" smtClean="0"/>
              <a:t>Must maintain passive R and Z stability</a:t>
            </a:r>
            <a:endParaRPr lang="en-US" dirty="0"/>
          </a:p>
        </p:txBody>
      </p:sp>
      <p:sp>
        <p:nvSpPr>
          <p:cNvPr id="3" name="Title 2"/>
          <p:cNvSpPr>
            <a:spLocks noGrp="1"/>
          </p:cNvSpPr>
          <p:nvPr>
            <p:ph type="title"/>
          </p:nvPr>
        </p:nvSpPr>
        <p:spPr/>
        <p:txBody>
          <a:bodyPr>
            <a:normAutofit fontScale="90000"/>
          </a:bodyPr>
          <a:lstStyle/>
          <a:p>
            <a:r>
              <a:rPr lang="en-US" dirty="0" smtClean="0"/>
              <a:t>Inductive startup scenario informed by </a:t>
            </a:r>
            <a:br>
              <a:rPr lang="en-US" dirty="0" smtClean="0"/>
            </a:br>
            <a:r>
              <a:rPr lang="en-US" dirty="0" smtClean="0"/>
              <a:t>vacuum field modeling</a:t>
            </a:r>
            <a:endParaRPr lang="en-US" dirty="0"/>
          </a:p>
        </p:txBody>
      </p:sp>
      <p:sp>
        <p:nvSpPr>
          <p:cNvPr id="6" name="TextBox 5"/>
          <p:cNvSpPr txBox="1"/>
          <p:nvPr/>
        </p:nvSpPr>
        <p:spPr>
          <a:xfrm>
            <a:off x="6096001" y="990600"/>
            <a:ext cx="2362200" cy="646331"/>
          </a:xfrm>
          <a:prstGeom prst="rect">
            <a:avLst/>
          </a:prstGeom>
          <a:noFill/>
        </p:spPr>
        <p:txBody>
          <a:bodyPr wrap="square" rtlCol="0">
            <a:spAutoFit/>
          </a:bodyPr>
          <a:lstStyle/>
          <a:p>
            <a:pPr algn="ctr"/>
            <a:r>
              <a:rPr lang="en-US" b="1" dirty="0" smtClean="0"/>
              <a:t>Simulated </a:t>
            </a:r>
            <a:r>
              <a:rPr lang="en-US" b="1" dirty="0" err="1" smtClean="0"/>
              <a:t>B</a:t>
            </a:r>
            <a:r>
              <a:rPr lang="en-US" b="1" baseline="-25000" dirty="0" err="1" smtClean="0"/>
              <a:t>p</a:t>
            </a:r>
            <a:r>
              <a:rPr lang="en-US" b="1" dirty="0" smtClean="0"/>
              <a:t> fields at breakdown</a:t>
            </a:r>
          </a:p>
        </p:txBody>
      </p:sp>
      <p:sp>
        <p:nvSpPr>
          <p:cNvPr id="7" name="Oval 6"/>
          <p:cNvSpPr/>
          <p:nvPr/>
        </p:nvSpPr>
        <p:spPr>
          <a:xfrm>
            <a:off x="7391400" y="1981200"/>
            <a:ext cx="457200" cy="3048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7391400" y="5105400"/>
            <a:ext cx="457200" cy="3048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7315200" y="3505200"/>
            <a:ext cx="608009" cy="369332"/>
          </a:xfrm>
          <a:prstGeom prst="rect">
            <a:avLst/>
          </a:prstGeom>
          <a:noFill/>
        </p:spPr>
        <p:txBody>
          <a:bodyPr wrap="none" rtlCol="0">
            <a:spAutoFit/>
          </a:bodyPr>
          <a:lstStyle/>
          <a:p>
            <a:r>
              <a:rPr lang="en-US" b="1" dirty="0" smtClean="0"/>
              <a:t>PF3</a:t>
            </a:r>
            <a:endParaRPr lang="en-US" b="1" dirty="0"/>
          </a:p>
        </p:txBody>
      </p:sp>
      <p:cxnSp>
        <p:nvCxnSpPr>
          <p:cNvPr id="11" name="Straight Arrow Connector 10"/>
          <p:cNvCxnSpPr>
            <a:stCxn id="9" idx="0"/>
            <a:endCxn id="7" idx="4"/>
          </p:cNvCxnSpPr>
          <p:nvPr/>
        </p:nvCxnSpPr>
        <p:spPr>
          <a:xfrm flipV="1">
            <a:off x="7619205" y="2286000"/>
            <a:ext cx="795" cy="12192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2"/>
            <a:endCxn id="8" idx="0"/>
          </p:cNvCxnSpPr>
          <p:nvPr/>
        </p:nvCxnSpPr>
        <p:spPr>
          <a:xfrm>
            <a:off x="7619205" y="3874532"/>
            <a:ext cx="795" cy="123086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438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TotalTime>
  <Words>2687</Words>
  <Application>Microsoft Office PowerPoint</Application>
  <PresentationFormat>On-screen Show (4:3)</PresentationFormat>
  <Paragraphs>359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NSTX Upgrade</vt:lpstr>
      <vt:lpstr>NSTX-U Program  FY2016 Q1 Report</vt:lpstr>
      <vt:lpstr>Outline</vt:lpstr>
      <vt:lpstr>Summary of NSTX-U Plasma Operations</vt:lpstr>
      <vt:lpstr>Significant progress over the first few weeks in commissioning NSTX-U</vt:lpstr>
      <vt:lpstr>Reliable H-mode access has been  achieved on NSTX-U</vt:lpstr>
      <vt:lpstr>Excellent diagnostic availability has  enabled rapid progress</vt:lpstr>
      <vt:lpstr>Stationary diverted L-mode operations  has also been achieved</vt:lpstr>
      <vt:lpstr>Significant progress has been made on a number of commissioning activities</vt:lpstr>
      <vt:lpstr>Inductive startup scenario informed by  vacuum field modeling</vt:lpstr>
      <vt:lpstr>Routine startup at two OH precharge levels has been demonstrated</vt:lpstr>
      <vt:lpstr>New capability: automated rampdown  used in routine operations</vt:lpstr>
      <vt:lpstr>Operations will restart with continued goal of developing fiducial ELMy H-mode discharge</vt:lpstr>
      <vt:lpstr>Ongoing commissioning activities will prepare NSTX-U for research program</vt:lpstr>
      <vt:lpstr>Plasma operations on NSTX-U  is off to a great start!</vt:lpstr>
      <vt:lpstr>Outline</vt:lpstr>
      <vt:lpstr>PAC-37 held Jan 26-28 – 4 charge questions: </vt:lpstr>
      <vt:lpstr>PAC Comments on 1st Charge Question</vt:lpstr>
      <vt:lpstr>PAC Comments on 2nd Charge Question</vt:lpstr>
      <vt:lpstr>PAC Comments on 3rd Charge Question</vt:lpstr>
      <vt:lpstr>PAC Comments on 4th Charge Question (1)</vt:lpstr>
      <vt:lpstr>PAC Comments on 4th Charge Question (2)</vt:lpstr>
      <vt:lpstr>Other PAC comments highlighted by JEM (1/4) </vt:lpstr>
      <vt:lpstr>Other PAC comments highlighted by JEM (2/4) </vt:lpstr>
      <vt:lpstr>Other PAC comments highlighted by JEM (3/4) </vt:lpstr>
      <vt:lpstr>Other PAC comments highlighted by JEM (4/4)</vt:lpstr>
      <vt:lpstr>PAC-37 written report expected early March</vt:lpstr>
      <vt:lpstr>Outline</vt:lpstr>
      <vt:lpstr>Experimental proposal  preparation and execution well underway</vt:lpstr>
      <vt:lpstr>Research Operations Goals for first 2 run-months (still consistent with Forum guidance / assumptions)</vt:lpstr>
      <vt:lpstr>Backup</vt:lpstr>
      <vt:lpstr>Startup scenario identified via calculations enabled rapid progress in achieving CD-4</vt:lpstr>
      <vt:lpstr>Loop voltage required for breakdown in good agreement with calculations</vt:lpstr>
      <vt:lpstr>Digital coil protection system successful in preventing unacceptable coil operation</vt:lpstr>
      <vt:lpstr>First boronization had positive impact on discharge performance</vt:lpstr>
      <vt:lpstr>Run Time Guidance for XP Prioritization (February 2016) Similar to Research Forum, but +1 week for XMP, +1 week for XP</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Jonathan E. Menard</cp:lastModifiedBy>
  <cp:revision>187</cp:revision>
  <dcterms:created xsi:type="dcterms:W3CDTF">2015-07-16T16:59:24Z</dcterms:created>
  <dcterms:modified xsi:type="dcterms:W3CDTF">2016-02-07T21:39:06Z</dcterms:modified>
</cp:coreProperties>
</file>