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8" r:id="rId2"/>
    <p:sldId id="297" r:id="rId3"/>
    <p:sldId id="346" r:id="rId4"/>
    <p:sldId id="347" r:id="rId5"/>
    <p:sldId id="352" r:id="rId6"/>
    <p:sldId id="353" r:id="rId7"/>
    <p:sldId id="354" r:id="rId8"/>
    <p:sldId id="349" r:id="rId9"/>
    <p:sldId id="356" r:id="rId10"/>
    <p:sldId id="357" r:id="rId11"/>
    <p:sldId id="358" r:id="rId12"/>
    <p:sldId id="355" r:id="rId13"/>
    <p:sldId id="273" r:id="rId14"/>
    <p:sldId id="298" r:id="rId15"/>
    <p:sldId id="317" r:id="rId16"/>
    <p:sldId id="321" r:id="rId17"/>
    <p:sldId id="330" r:id="rId18"/>
    <p:sldId id="329" r:id="rId19"/>
    <p:sldId id="320" r:id="rId20"/>
    <p:sldId id="328" r:id="rId21"/>
    <p:sldId id="322" r:id="rId22"/>
    <p:sldId id="332" r:id="rId23"/>
    <p:sldId id="325" r:id="rId24"/>
    <p:sldId id="324" r:id="rId25"/>
    <p:sldId id="336" r:id="rId26"/>
    <p:sldId id="318" r:id="rId27"/>
    <p:sldId id="33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sayuki Ono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D2E"/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651" autoAdjust="0"/>
  </p:normalViewPr>
  <p:slideViewPr>
    <p:cSldViewPr>
      <p:cViewPr>
        <p:scale>
          <a:sx n="100" d="100"/>
          <a:sy n="100" d="100"/>
        </p:scale>
        <p:origin x="-2288" y="-1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7/28/16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223" indent="-28277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111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3558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600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8844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0893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333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5784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B82C423-7128-A049-9253-674AFEFBE625}" type="slidenum">
              <a:rPr lang="en-US" sz="1100" b="0" i="0">
                <a:solidFill>
                  <a:schemeClr val="tx1"/>
                </a:solidFill>
                <a:latin typeface="Arial" charset="0"/>
              </a:rPr>
              <a:pPr eaLnBrk="1" hangingPunct="1"/>
              <a:t>15</a:t>
            </a:fld>
            <a:endParaRPr lang="en-US" sz="11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22C4AB7-2511-7A49-B5BA-4F013434F262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16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5325"/>
            <a:ext cx="4565650" cy="3425825"/>
          </a:xfrm>
          <a:solidFill>
            <a:srgbClr val="FFFFFF"/>
          </a:solidFill>
          <a:ln/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2653C83-2376-BF42-85EA-CAC241F4A965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725D0CC-097A-EC4D-B874-64710F018D71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18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F4B2F15-C2B6-EA41-8299-431C4F18CF7F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19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6763" cy="3433763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561" tIns="45782" rIns="91561" bIns="45782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4E3E1F6-9A27-2048-89CB-43918E44F6E4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98427-58B0-CD43-8950-2DF2603B4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2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B4750-CAB8-CC48-97B3-E208C97FF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4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56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2016 Q3 Review, Project, M Ono,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July 28, 2016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  <p:sldLayoutId id="2147483665" r:id="rId4"/>
    <p:sldLayoutId id="2147483666" r:id="rId5"/>
    <p:sldLayoutId id="2147483669" r:id="rId6"/>
    <p:sldLayoutId id="2147483670" r:id="rId7"/>
    <p:sldLayoutId id="2147483672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wmf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jpe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emf"/><Relationship Id="rId3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</a:rPr>
              <a:t>Masa</a:t>
            </a:r>
            <a:r>
              <a:rPr lang="en-US" dirty="0">
                <a:latin typeface="Arial" charset="0"/>
              </a:rPr>
              <a:t> Ono and Jon Menard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839200" cy="1143000"/>
          </a:xfrm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dirty="0">
                <a:solidFill>
                  <a:srgbClr val="15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NSTX-U Project / Facility Status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NSTX-U FY </a:t>
            </a:r>
            <a:r>
              <a:rPr lang="en-US" dirty="0" smtClean="0">
                <a:solidFill>
                  <a:srgbClr val="FF0000"/>
                </a:solidFill>
              </a:rPr>
              <a:t>2016 Q</a:t>
            </a:r>
            <a:r>
              <a:rPr lang="en-US" altLang="ja-JP" dirty="0" smtClean="0">
                <a:solidFill>
                  <a:srgbClr val="FF0000"/>
                </a:solidFill>
              </a:rPr>
              <a:t>3 </a:t>
            </a:r>
            <a:r>
              <a:rPr lang="en-US" dirty="0" smtClean="0">
                <a:solidFill>
                  <a:srgbClr val="FF0000"/>
                </a:solidFill>
              </a:rPr>
              <a:t>Review </a:t>
            </a:r>
            <a:r>
              <a:rPr lang="en-US" dirty="0">
                <a:solidFill>
                  <a:srgbClr val="FF0000"/>
                </a:solidFill>
              </a:rPr>
              <a:t>Meeting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July 28, 2016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>
              <a:lnSpc>
                <a:spcPts val="2660"/>
              </a:lnSpc>
            </a:pPr>
            <a:r>
              <a:rPr lang="en-US" sz="2800" dirty="0" smtClean="0">
                <a:solidFill>
                  <a:srgbClr val="0000FF"/>
                </a:solidFill>
              </a:rPr>
              <a:t>Critical Path Scenarios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FF0D2E"/>
                </a:solidFill>
              </a:rPr>
              <a:t>Scenario #1 gives sufficient time for FY-17 run</a:t>
            </a:r>
            <a:endParaRPr lang="en-US" sz="2400" dirty="0">
              <a:solidFill>
                <a:srgbClr val="FF0D2E"/>
              </a:solidFill>
            </a:endParaRPr>
          </a:p>
        </p:txBody>
      </p:sp>
      <p:pic>
        <p:nvPicPr>
          <p:cNvPr id="15" name="Picture 14" descr="Workbook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t="11441" r="10445" b="85888"/>
          <a:stretch/>
        </p:blipFill>
        <p:spPr>
          <a:xfrm>
            <a:off x="-28988" y="990600"/>
            <a:ext cx="9054704" cy="21632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95800" y="1219200"/>
            <a:ext cx="44958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7200" y="1219200"/>
            <a:ext cx="990600" cy="1538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Remove  TF LE</a:t>
            </a:r>
            <a:endParaRPr lang="en-US" sz="1000" spc="-100" dirty="0"/>
          </a:p>
        </p:txBody>
      </p:sp>
      <p:sp>
        <p:nvSpPr>
          <p:cNvPr id="19" name="TextBox 18"/>
          <p:cNvSpPr txBox="1"/>
          <p:nvPr/>
        </p:nvSpPr>
        <p:spPr>
          <a:xfrm>
            <a:off x="3276600" y="1219200"/>
            <a:ext cx="762000" cy="15240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err="1" smtClean="0"/>
              <a:t>Bakeout</a:t>
            </a:r>
            <a:endParaRPr lang="en-US" sz="1000" spc="-100" dirty="0"/>
          </a:p>
        </p:txBody>
      </p:sp>
      <p:sp>
        <p:nvSpPr>
          <p:cNvPr id="22" name="TextBox 21"/>
          <p:cNvSpPr txBox="1"/>
          <p:nvPr/>
        </p:nvSpPr>
        <p:spPr>
          <a:xfrm>
            <a:off x="152400" y="5656362"/>
            <a:ext cx="9906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err="1" smtClean="0"/>
              <a:t>Diag</a:t>
            </a:r>
            <a:r>
              <a:rPr lang="en-US" sz="1000" spc="-100" dirty="0" smtClean="0"/>
              <a:t> Cal.</a:t>
            </a:r>
            <a:endParaRPr lang="en-US" sz="1000" spc="-100" dirty="0"/>
          </a:p>
        </p:txBody>
      </p:sp>
      <p:sp>
        <p:nvSpPr>
          <p:cNvPr id="23" name="TextBox 22"/>
          <p:cNvSpPr txBox="1"/>
          <p:nvPr/>
        </p:nvSpPr>
        <p:spPr>
          <a:xfrm>
            <a:off x="4038600" y="1480750"/>
            <a:ext cx="381000" cy="1231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800" spc="-100" dirty="0" smtClean="0"/>
              <a:t>ISTP</a:t>
            </a:r>
            <a:endParaRPr lang="en-US" sz="800" spc="-100" dirty="0"/>
          </a:p>
        </p:txBody>
      </p:sp>
      <p:sp>
        <p:nvSpPr>
          <p:cNvPr id="25" name="TextBox 24"/>
          <p:cNvSpPr txBox="1"/>
          <p:nvPr/>
        </p:nvSpPr>
        <p:spPr>
          <a:xfrm>
            <a:off x="6629401" y="13716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FY-17 Run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43200" y="1371600"/>
            <a:ext cx="457200" cy="1231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800" spc="-100" dirty="0" smtClean="0"/>
              <a:t>Pump</a:t>
            </a:r>
            <a:endParaRPr lang="en-US" sz="800" spc="-100" dirty="0"/>
          </a:p>
        </p:txBody>
      </p:sp>
      <p:sp>
        <p:nvSpPr>
          <p:cNvPr id="29" name="TextBox 28"/>
          <p:cNvSpPr txBox="1"/>
          <p:nvPr/>
        </p:nvSpPr>
        <p:spPr>
          <a:xfrm>
            <a:off x="685800" y="5429250"/>
            <a:ext cx="76200" cy="1212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endParaRPr lang="en-US" sz="800" spc="-1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5288518"/>
            <a:ext cx="65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Vent &amp; purge</a:t>
            </a:r>
            <a:endParaRPr lang="en-US" sz="9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447800" y="13716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143000" y="1611868"/>
            <a:ext cx="65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Remove PF-1AU</a:t>
            </a:r>
            <a:endParaRPr lang="en-US" sz="900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5884962"/>
            <a:ext cx="1447800" cy="153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PF-1AU mandrel </a:t>
            </a:r>
            <a:r>
              <a:rPr lang="en-US" sz="1000" spc="-100" dirty="0" err="1" smtClean="0"/>
              <a:t>fabr</a:t>
            </a:r>
            <a:r>
              <a:rPr lang="en-US" sz="1000" spc="-100" dirty="0" smtClean="0"/>
              <a:t>.</a:t>
            </a:r>
            <a:endParaRPr lang="en-US" sz="1000" spc="-100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0" y="1218456"/>
            <a:ext cx="1143000" cy="1531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Install TF LE</a:t>
            </a:r>
            <a:endParaRPr lang="en-US" sz="1000" spc="-100" dirty="0"/>
          </a:p>
        </p:txBody>
      </p:sp>
      <p:sp>
        <p:nvSpPr>
          <p:cNvPr id="33" name="TextBox 32"/>
          <p:cNvSpPr txBox="1"/>
          <p:nvPr/>
        </p:nvSpPr>
        <p:spPr>
          <a:xfrm>
            <a:off x="2057400" y="5657850"/>
            <a:ext cx="838200" cy="153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High-Z Tiles?</a:t>
            </a:r>
            <a:endParaRPr lang="en-US" sz="1000" spc="-100" dirty="0"/>
          </a:p>
        </p:txBody>
      </p:sp>
      <p:sp>
        <p:nvSpPr>
          <p:cNvPr id="34" name="TextBox 33"/>
          <p:cNvSpPr txBox="1"/>
          <p:nvPr/>
        </p:nvSpPr>
        <p:spPr>
          <a:xfrm>
            <a:off x="1143000" y="5657850"/>
            <a:ext cx="914400" cy="153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Passive Plate</a:t>
            </a:r>
            <a:endParaRPr lang="en-US" sz="1000" spc="-100" dirty="0"/>
          </a:p>
        </p:txBody>
      </p:sp>
      <p:sp>
        <p:nvSpPr>
          <p:cNvPr id="35" name="TextBox 34"/>
          <p:cNvSpPr txBox="1"/>
          <p:nvPr/>
        </p:nvSpPr>
        <p:spPr>
          <a:xfrm>
            <a:off x="1981200" y="5886450"/>
            <a:ext cx="2209800" cy="152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Diag. Install</a:t>
            </a:r>
            <a:endParaRPr lang="en-US" sz="1000" spc="-100" dirty="0"/>
          </a:p>
        </p:txBody>
      </p:sp>
      <p:sp>
        <p:nvSpPr>
          <p:cNvPr id="36" name="TextBox 35"/>
          <p:cNvSpPr txBox="1"/>
          <p:nvPr/>
        </p:nvSpPr>
        <p:spPr>
          <a:xfrm>
            <a:off x="1295400" y="6094512"/>
            <a:ext cx="1219200" cy="153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OH Water Heater</a:t>
            </a:r>
            <a:endParaRPr lang="en-US" sz="1000" spc="-100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1524000" y="1397169"/>
            <a:ext cx="304800" cy="2792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676400" y="1625769"/>
            <a:ext cx="6586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Install PF-1AU</a:t>
            </a:r>
          </a:p>
          <a:p>
            <a:r>
              <a:rPr lang="en-US" sz="900" dirty="0" smtClean="0"/>
              <a:t>Mandrel</a:t>
            </a:r>
            <a:endParaRPr lang="en-US" sz="900" dirty="0"/>
          </a:p>
        </p:txBody>
      </p:sp>
      <p:sp>
        <p:nvSpPr>
          <p:cNvPr id="42" name="TextBox 41"/>
          <p:cNvSpPr txBox="1"/>
          <p:nvPr/>
        </p:nvSpPr>
        <p:spPr>
          <a:xfrm>
            <a:off x="2362200" y="1676400"/>
            <a:ext cx="9906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err="1" smtClean="0"/>
              <a:t>Diag</a:t>
            </a:r>
            <a:r>
              <a:rPr lang="en-US" sz="1000" spc="-100" dirty="0" smtClean="0"/>
              <a:t> Cal.</a:t>
            </a:r>
            <a:endParaRPr lang="en-US" sz="1000" spc="-100" dirty="0"/>
          </a:p>
        </p:txBody>
      </p:sp>
      <p:sp>
        <p:nvSpPr>
          <p:cNvPr id="43" name="TextBox 42"/>
          <p:cNvSpPr txBox="1"/>
          <p:nvPr/>
        </p:nvSpPr>
        <p:spPr>
          <a:xfrm>
            <a:off x="5638800" y="2286000"/>
            <a:ext cx="762000" cy="15240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err="1" smtClean="0"/>
              <a:t>Bakeout</a:t>
            </a:r>
            <a:endParaRPr lang="en-US" sz="1000" spc="-100" dirty="0"/>
          </a:p>
        </p:txBody>
      </p:sp>
      <p:sp>
        <p:nvSpPr>
          <p:cNvPr id="44" name="TextBox 43"/>
          <p:cNvSpPr txBox="1"/>
          <p:nvPr/>
        </p:nvSpPr>
        <p:spPr>
          <a:xfrm>
            <a:off x="6400800" y="2547550"/>
            <a:ext cx="381000" cy="1231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800" spc="-100" dirty="0" smtClean="0"/>
              <a:t>ISTP</a:t>
            </a:r>
            <a:endParaRPr lang="en-US" sz="800" spc="-100" dirty="0"/>
          </a:p>
        </p:txBody>
      </p:sp>
      <p:sp>
        <p:nvSpPr>
          <p:cNvPr id="45" name="TextBox 44"/>
          <p:cNvSpPr txBox="1"/>
          <p:nvPr/>
        </p:nvSpPr>
        <p:spPr>
          <a:xfrm>
            <a:off x="5105400" y="2438400"/>
            <a:ext cx="457200" cy="1231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800" spc="-100" dirty="0" smtClean="0"/>
              <a:t>Pump</a:t>
            </a:r>
            <a:endParaRPr lang="en-US" sz="800" spc="-100" dirty="0"/>
          </a:p>
        </p:txBody>
      </p:sp>
      <p:sp>
        <p:nvSpPr>
          <p:cNvPr id="46" name="TextBox 45"/>
          <p:cNvSpPr txBox="1"/>
          <p:nvPr/>
        </p:nvSpPr>
        <p:spPr>
          <a:xfrm>
            <a:off x="3048000" y="2285256"/>
            <a:ext cx="1905000" cy="1531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Install TF LE</a:t>
            </a:r>
            <a:endParaRPr lang="en-US" sz="1000" spc="-100" dirty="0"/>
          </a:p>
        </p:txBody>
      </p:sp>
      <p:sp>
        <p:nvSpPr>
          <p:cNvPr id="47" name="TextBox 46"/>
          <p:cNvSpPr txBox="1"/>
          <p:nvPr/>
        </p:nvSpPr>
        <p:spPr>
          <a:xfrm>
            <a:off x="4724400" y="2743200"/>
            <a:ext cx="9906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err="1" smtClean="0"/>
              <a:t>Diag</a:t>
            </a:r>
            <a:r>
              <a:rPr lang="en-US" sz="1000" spc="-100" dirty="0" smtClean="0"/>
              <a:t> Cal.</a:t>
            </a:r>
            <a:endParaRPr lang="en-US" sz="1000" spc="-100" dirty="0"/>
          </a:p>
        </p:txBody>
      </p:sp>
      <p:sp>
        <p:nvSpPr>
          <p:cNvPr id="48" name="TextBox 47"/>
          <p:cNvSpPr txBox="1"/>
          <p:nvPr/>
        </p:nvSpPr>
        <p:spPr>
          <a:xfrm>
            <a:off x="1600200" y="2286000"/>
            <a:ext cx="1295400" cy="1538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Wind and VPI PF-1AU</a:t>
            </a:r>
            <a:endParaRPr lang="en-US" sz="1000" spc="-100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2971800" y="2362202"/>
            <a:ext cx="0" cy="3047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743200" y="2590800"/>
            <a:ext cx="65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Install PF-1AU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477000" y="3364468"/>
            <a:ext cx="762000" cy="15240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err="1" smtClean="0"/>
              <a:t>Bakeout</a:t>
            </a:r>
            <a:endParaRPr lang="en-US" sz="1000" spc="-100" dirty="0"/>
          </a:p>
        </p:txBody>
      </p:sp>
      <p:sp>
        <p:nvSpPr>
          <p:cNvPr id="52" name="TextBox 51"/>
          <p:cNvSpPr txBox="1"/>
          <p:nvPr/>
        </p:nvSpPr>
        <p:spPr>
          <a:xfrm>
            <a:off x="7239000" y="3626018"/>
            <a:ext cx="381000" cy="1231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800" spc="-100" dirty="0" smtClean="0"/>
              <a:t>ISTP</a:t>
            </a:r>
            <a:endParaRPr lang="en-US" sz="800" spc="-100" dirty="0"/>
          </a:p>
        </p:txBody>
      </p:sp>
      <p:sp>
        <p:nvSpPr>
          <p:cNvPr id="53" name="TextBox 52"/>
          <p:cNvSpPr txBox="1"/>
          <p:nvPr/>
        </p:nvSpPr>
        <p:spPr>
          <a:xfrm>
            <a:off x="5943600" y="3516868"/>
            <a:ext cx="457200" cy="1231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800" spc="-100" dirty="0" smtClean="0"/>
              <a:t>Pump</a:t>
            </a:r>
            <a:endParaRPr lang="en-US" sz="800" spc="-100" dirty="0"/>
          </a:p>
        </p:txBody>
      </p:sp>
      <p:sp>
        <p:nvSpPr>
          <p:cNvPr id="54" name="TextBox 53"/>
          <p:cNvSpPr txBox="1"/>
          <p:nvPr/>
        </p:nvSpPr>
        <p:spPr>
          <a:xfrm>
            <a:off x="3886200" y="3363724"/>
            <a:ext cx="1905000" cy="1531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Install TF LE</a:t>
            </a:r>
            <a:endParaRPr lang="en-US" sz="1000" spc="-100" dirty="0"/>
          </a:p>
        </p:txBody>
      </p:sp>
      <p:sp>
        <p:nvSpPr>
          <p:cNvPr id="55" name="TextBox 54"/>
          <p:cNvSpPr txBox="1"/>
          <p:nvPr/>
        </p:nvSpPr>
        <p:spPr>
          <a:xfrm>
            <a:off x="5562600" y="3821668"/>
            <a:ext cx="9906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err="1" smtClean="0"/>
              <a:t>Diag</a:t>
            </a:r>
            <a:r>
              <a:rPr lang="en-US" sz="1000" spc="-100" dirty="0" smtClean="0"/>
              <a:t> Cal.</a:t>
            </a:r>
            <a:endParaRPr lang="en-US" sz="1000" spc="-100" dirty="0"/>
          </a:p>
        </p:txBody>
      </p:sp>
      <p:sp>
        <p:nvSpPr>
          <p:cNvPr id="56" name="TextBox 55"/>
          <p:cNvSpPr txBox="1"/>
          <p:nvPr/>
        </p:nvSpPr>
        <p:spPr>
          <a:xfrm>
            <a:off x="1600200" y="3364468"/>
            <a:ext cx="1295400" cy="1538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Wind and VPI PF-1AU</a:t>
            </a:r>
            <a:endParaRPr lang="en-US" sz="1000" spc="-100" dirty="0"/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3810000" y="3440670"/>
            <a:ext cx="0" cy="3047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581400" y="3669268"/>
            <a:ext cx="65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Install PF-1AU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781799" y="2286000"/>
            <a:ext cx="2209801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7315200" y="2435423"/>
            <a:ext cx="1114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FY-17 Run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620001" y="3352800"/>
            <a:ext cx="13716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7848600" y="3505200"/>
            <a:ext cx="1114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FY-17 Run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600200" y="3123456"/>
            <a:ext cx="2133600" cy="153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Autopsy and verify design</a:t>
            </a:r>
            <a:endParaRPr lang="en-US" sz="1000" spc="-100" dirty="0"/>
          </a:p>
        </p:txBody>
      </p:sp>
      <p:sp>
        <p:nvSpPr>
          <p:cNvPr id="76" name="TextBox 75"/>
          <p:cNvSpPr txBox="1"/>
          <p:nvPr/>
        </p:nvSpPr>
        <p:spPr>
          <a:xfrm>
            <a:off x="8229600" y="4583668"/>
            <a:ext cx="457200" cy="1231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800" spc="-100" dirty="0" smtClean="0"/>
              <a:t>Pump</a:t>
            </a:r>
            <a:endParaRPr lang="en-US" sz="800" spc="-100" dirty="0"/>
          </a:p>
        </p:txBody>
      </p:sp>
      <p:sp>
        <p:nvSpPr>
          <p:cNvPr id="77" name="TextBox 76"/>
          <p:cNvSpPr txBox="1"/>
          <p:nvPr/>
        </p:nvSpPr>
        <p:spPr>
          <a:xfrm>
            <a:off x="6172200" y="4430524"/>
            <a:ext cx="1905000" cy="1531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Install TF LE</a:t>
            </a:r>
            <a:endParaRPr lang="en-US" sz="1000" spc="-100" dirty="0"/>
          </a:p>
        </p:txBody>
      </p:sp>
      <p:sp>
        <p:nvSpPr>
          <p:cNvPr id="78" name="TextBox 77"/>
          <p:cNvSpPr txBox="1"/>
          <p:nvPr/>
        </p:nvSpPr>
        <p:spPr>
          <a:xfrm>
            <a:off x="7239000" y="4888468"/>
            <a:ext cx="9906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err="1" smtClean="0"/>
              <a:t>Diag</a:t>
            </a:r>
            <a:r>
              <a:rPr lang="en-US" sz="1000" spc="-100" dirty="0" smtClean="0"/>
              <a:t> Cal.</a:t>
            </a:r>
            <a:endParaRPr lang="en-US" sz="1000" spc="-100" dirty="0"/>
          </a:p>
        </p:txBody>
      </p:sp>
      <p:sp>
        <p:nvSpPr>
          <p:cNvPr id="79" name="TextBox 78"/>
          <p:cNvSpPr txBox="1"/>
          <p:nvPr/>
        </p:nvSpPr>
        <p:spPr>
          <a:xfrm>
            <a:off x="3810000" y="4419600"/>
            <a:ext cx="2209800" cy="1589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Wind and VPI PF-1AU</a:t>
            </a:r>
            <a:endParaRPr lang="en-US" sz="1000" spc="-100" dirty="0"/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6096000" y="4507470"/>
            <a:ext cx="0" cy="3047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257800" y="4736068"/>
            <a:ext cx="65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Install PF-1AU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600200" y="4190256"/>
            <a:ext cx="2133600" cy="153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Autopsy and redesign</a:t>
            </a:r>
            <a:endParaRPr lang="en-US" sz="1000" spc="-100" dirty="0"/>
          </a:p>
        </p:txBody>
      </p:sp>
      <p:sp>
        <p:nvSpPr>
          <p:cNvPr id="12" name="Rectangle 11"/>
          <p:cNvSpPr/>
          <p:nvPr/>
        </p:nvSpPr>
        <p:spPr>
          <a:xfrm>
            <a:off x="-59267" y="2209800"/>
            <a:ext cx="92202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-76200" y="4114800"/>
            <a:ext cx="9296400" cy="99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2700" y="1524000"/>
            <a:ext cx="1043876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D2E"/>
                </a:solidFill>
              </a:rPr>
              <a:t>Scenario #1:</a:t>
            </a:r>
          </a:p>
          <a:p>
            <a:r>
              <a:rPr lang="en-US" sz="1200" dirty="0" smtClean="0">
                <a:solidFill>
                  <a:srgbClr val="FF0D2E"/>
                </a:solidFill>
              </a:rPr>
              <a:t>Mandrel Only</a:t>
            </a:r>
            <a:endParaRPr lang="en-US" sz="1200" dirty="0">
              <a:solidFill>
                <a:srgbClr val="FF0D2E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-12699" y="2286000"/>
            <a:ext cx="1155700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D2E"/>
                </a:solidFill>
              </a:rPr>
              <a:t>Scenario #2:</a:t>
            </a:r>
          </a:p>
          <a:p>
            <a:r>
              <a:rPr lang="en-US" sz="1200" dirty="0" smtClean="0">
                <a:solidFill>
                  <a:srgbClr val="FF0D2E"/>
                </a:solidFill>
              </a:rPr>
              <a:t>Duplicate and install PF-1AU</a:t>
            </a:r>
            <a:endParaRPr lang="en-US" sz="1200" dirty="0">
              <a:solidFill>
                <a:srgbClr val="FF0D2E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0" y="3207603"/>
            <a:ext cx="1308099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D2E"/>
                </a:solidFill>
              </a:rPr>
              <a:t>Scenario #3:</a:t>
            </a:r>
          </a:p>
          <a:p>
            <a:r>
              <a:rPr lang="en-US" sz="1200" dirty="0" smtClean="0">
                <a:solidFill>
                  <a:srgbClr val="FF0D2E"/>
                </a:solidFill>
              </a:rPr>
              <a:t>Duplicate but </a:t>
            </a:r>
          </a:p>
          <a:p>
            <a:r>
              <a:rPr lang="en-US" sz="1200" dirty="0" smtClean="0">
                <a:solidFill>
                  <a:srgbClr val="FF0D2E"/>
                </a:solidFill>
              </a:rPr>
              <a:t>Install PF-1AU after autopsy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0" y="4191000"/>
            <a:ext cx="1231899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D2E"/>
                </a:solidFill>
              </a:rPr>
              <a:t>Scenario #4:</a:t>
            </a:r>
          </a:p>
          <a:p>
            <a:r>
              <a:rPr lang="en-US" sz="1200" dirty="0" smtClean="0">
                <a:solidFill>
                  <a:srgbClr val="FF0D2E"/>
                </a:solidFill>
              </a:rPr>
              <a:t>Redesign and install PF-1AU after autopsy</a:t>
            </a:r>
            <a:endParaRPr lang="en-US" sz="1200" dirty="0">
              <a:solidFill>
                <a:srgbClr val="FF0D2E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33400" y="5071646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Common / Parallel Tasks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4267200" y="5105400"/>
            <a:ext cx="4572000" cy="15093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380"/>
              </a:lnSpc>
            </a:pPr>
            <a:r>
              <a:rPr lang="en-US" sz="1400" dirty="0" smtClean="0"/>
              <a:t>Diagnostic Installation Tasks Includes:</a:t>
            </a:r>
          </a:p>
          <a:p>
            <a:pPr lvl="1">
              <a:lnSpc>
                <a:spcPts val="1380"/>
              </a:lnSpc>
            </a:pPr>
            <a:r>
              <a:rPr lang="en-US" sz="1200" dirty="0" smtClean="0"/>
              <a:t>• Fusion </a:t>
            </a:r>
            <a:r>
              <a:rPr lang="en-US" sz="1200" dirty="0"/>
              <a:t>Products </a:t>
            </a:r>
            <a:endParaRPr lang="en-US" sz="1200" dirty="0" smtClean="0"/>
          </a:p>
          <a:p>
            <a:pPr lvl="1">
              <a:lnSpc>
                <a:spcPts val="1380"/>
              </a:lnSpc>
            </a:pPr>
            <a:r>
              <a:rPr lang="en-US" sz="1200" dirty="0" smtClean="0"/>
              <a:t>• </a:t>
            </a:r>
            <a:r>
              <a:rPr lang="en-US" sz="1200" dirty="0" err="1" smtClean="0"/>
              <a:t>Divertor</a:t>
            </a:r>
            <a:r>
              <a:rPr lang="en-US" sz="1200" dirty="0" smtClean="0"/>
              <a:t> </a:t>
            </a:r>
            <a:r>
              <a:rPr lang="en-US" sz="1200" dirty="0"/>
              <a:t>SPRED </a:t>
            </a:r>
            <a:endParaRPr lang="en-US" sz="1200" dirty="0" smtClean="0"/>
          </a:p>
          <a:p>
            <a:pPr lvl="1">
              <a:lnSpc>
                <a:spcPts val="1380"/>
              </a:lnSpc>
            </a:pPr>
            <a:r>
              <a:rPr lang="en-US" sz="1200" dirty="0" smtClean="0"/>
              <a:t>• </a:t>
            </a:r>
            <a:r>
              <a:rPr lang="en-US" sz="1200" dirty="0" err="1" smtClean="0"/>
              <a:t>FIReTIP</a:t>
            </a:r>
            <a:r>
              <a:rPr lang="en-US" sz="1200" dirty="0" smtClean="0"/>
              <a:t> </a:t>
            </a:r>
            <a:r>
              <a:rPr lang="en-US" sz="1200" dirty="0"/>
              <a:t>waveguide, optics box, and table.</a:t>
            </a:r>
          </a:p>
          <a:p>
            <a:pPr lvl="1">
              <a:lnSpc>
                <a:spcPts val="1380"/>
              </a:lnSpc>
            </a:pPr>
            <a:r>
              <a:rPr lang="en-US" sz="1200" dirty="0" smtClean="0"/>
              <a:t>• </a:t>
            </a:r>
            <a:r>
              <a:rPr lang="en-US" sz="1200" dirty="0" err="1" smtClean="0"/>
              <a:t>Resisitive</a:t>
            </a:r>
            <a:r>
              <a:rPr lang="en-US" sz="1200" dirty="0" smtClean="0"/>
              <a:t> </a:t>
            </a:r>
            <a:r>
              <a:rPr lang="en-US" sz="1200" dirty="0"/>
              <a:t>Bolometer </a:t>
            </a:r>
            <a:endParaRPr lang="en-US" sz="1200" dirty="0" smtClean="0"/>
          </a:p>
          <a:p>
            <a:pPr lvl="1">
              <a:lnSpc>
                <a:spcPts val="1380"/>
              </a:lnSpc>
            </a:pPr>
            <a:r>
              <a:rPr lang="en-US" sz="1200" dirty="0" smtClean="0"/>
              <a:t>• High</a:t>
            </a:r>
            <a:r>
              <a:rPr lang="en-US" sz="1200" dirty="0"/>
              <a:t>-K </a:t>
            </a:r>
            <a:r>
              <a:rPr lang="en-US" sz="1200" dirty="0" smtClean="0"/>
              <a:t>Scattering</a:t>
            </a:r>
          </a:p>
          <a:p>
            <a:pPr lvl="1">
              <a:lnSpc>
                <a:spcPts val="1380"/>
              </a:lnSpc>
            </a:pPr>
            <a:r>
              <a:rPr lang="en-US" sz="1200" dirty="0" smtClean="0"/>
              <a:t>• Pulse-burst MPTS</a:t>
            </a:r>
          </a:p>
          <a:p>
            <a:pPr lvl="1">
              <a:lnSpc>
                <a:spcPts val="1380"/>
              </a:lnSpc>
            </a:pPr>
            <a:r>
              <a:rPr lang="en-US" sz="1200" dirty="0" smtClean="0"/>
              <a:t>• Laser blow-off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0639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>
              <a:lnSpc>
                <a:spcPts val="2660"/>
              </a:lnSpc>
            </a:pPr>
            <a:r>
              <a:rPr lang="en-US" sz="2800" dirty="0" smtClean="0">
                <a:solidFill>
                  <a:srgbClr val="0000FF"/>
                </a:solidFill>
              </a:rPr>
              <a:t>A Suggested Scenario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FF0D2E"/>
                </a:solidFill>
              </a:rPr>
              <a:t>Scenario #1 + 4 gives sufficient time for FY-17 run</a:t>
            </a:r>
            <a:endParaRPr lang="en-US" sz="2400" dirty="0">
              <a:solidFill>
                <a:srgbClr val="FF0D2E"/>
              </a:solidFill>
            </a:endParaRPr>
          </a:p>
        </p:txBody>
      </p:sp>
      <p:pic>
        <p:nvPicPr>
          <p:cNvPr id="15" name="Picture 14" descr="Workbook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t="11441" r="10445" b="85888"/>
          <a:stretch/>
        </p:blipFill>
        <p:spPr>
          <a:xfrm>
            <a:off x="-28988" y="1295400"/>
            <a:ext cx="9054704" cy="21632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95800" y="1524000"/>
            <a:ext cx="44958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7200" y="1524000"/>
            <a:ext cx="990600" cy="1538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Remove  TF LE</a:t>
            </a:r>
            <a:endParaRPr lang="en-US" sz="1000" spc="-100" dirty="0"/>
          </a:p>
        </p:txBody>
      </p:sp>
      <p:sp>
        <p:nvSpPr>
          <p:cNvPr id="19" name="TextBox 18"/>
          <p:cNvSpPr txBox="1"/>
          <p:nvPr/>
        </p:nvSpPr>
        <p:spPr>
          <a:xfrm>
            <a:off x="3276600" y="1524000"/>
            <a:ext cx="762000" cy="15240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err="1" smtClean="0"/>
              <a:t>Bakeout</a:t>
            </a:r>
            <a:endParaRPr lang="en-US" sz="1000" spc="-100" dirty="0"/>
          </a:p>
        </p:txBody>
      </p:sp>
      <p:sp>
        <p:nvSpPr>
          <p:cNvPr id="22" name="TextBox 21"/>
          <p:cNvSpPr txBox="1"/>
          <p:nvPr/>
        </p:nvSpPr>
        <p:spPr>
          <a:xfrm>
            <a:off x="169333" y="3048000"/>
            <a:ext cx="9906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err="1" smtClean="0"/>
              <a:t>Diag</a:t>
            </a:r>
            <a:r>
              <a:rPr lang="en-US" sz="1000" spc="-100" dirty="0" smtClean="0"/>
              <a:t> Cal.</a:t>
            </a:r>
            <a:endParaRPr lang="en-US" sz="1000" spc="-100" dirty="0"/>
          </a:p>
        </p:txBody>
      </p:sp>
      <p:sp>
        <p:nvSpPr>
          <p:cNvPr id="23" name="TextBox 22"/>
          <p:cNvSpPr txBox="1"/>
          <p:nvPr/>
        </p:nvSpPr>
        <p:spPr>
          <a:xfrm>
            <a:off x="4038600" y="1785550"/>
            <a:ext cx="381000" cy="1231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800" spc="-100" dirty="0" smtClean="0"/>
              <a:t>ISTP</a:t>
            </a:r>
            <a:endParaRPr lang="en-US" sz="800" spc="-100" dirty="0"/>
          </a:p>
        </p:txBody>
      </p:sp>
      <p:sp>
        <p:nvSpPr>
          <p:cNvPr id="25" name="TextBox 24"/>
          <p:cNvSpPr txBox="1"/>
          <p:nvPr/>
        </p:nvSpPr>
        <p:spPr>
          <a:xfrm>
            <a:off x="6629401" y="16764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FY-17 Run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43200" y="1676400"/>
            <a:ext cx="457200" cy="1231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800" spc="-100" dirty="0" smtClean="0"/>
              <a:t>Pump</a:t>
            </a:r>
            <a:endParaRPr lang="en-US" sz="800" spc="-100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" y="1905000"/>
            <a:ext cx="76200" cy="1212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endParaRPr lang="en-US" sz="800" spc="-1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676400"/>
            <a:ext cx="65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Vent &amp; purge</a:t>
            </a:r>
            <a:endParaRPr lang="en-US" sz="9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447800" y="16764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143000" y="1916668"/>
            <a:ext cx="65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Remove PF-1AU</a:t>
            </a:r>
            <a:endParaRPr lang="en-US" sz="900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2362200"/>
            <a:ext cx="1447800" cy="153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PF-1AU mandrel </a:t>
            </a:r>
            <a:r>
              <a:rPr lang="en-US" sz="1000" spc="-100" dirty="0" err="1" smtClean="0"/>
              <a:t>fabr</a:t>
            </a:r>
            <a:r>
              <a:rPr lang="en-US" sz="1000" spc="-100" dirty="0" smtClean="0"/>
              <a:t>.</a:t>
            </a:r>
            <a:endParaRPr lang="en-US" sz="1000" spc="-100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0" y="1523256"/>
            <a:ext cx="1143000" cy="1531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Install TF LE</a:t>
            </a:r>
            <a:endParaRPr lang="en-US" sz="1000" spc="-100" dirty="0"/>
          </a:p>
        </p:txBody>
      </p:sp>
      <p:sp>
        <p:nvSpPr>
          <p:cNvPr id="33" name="TextBox 32"/>
          <p:cNvSpPr txBox="1"/>
          <p:nvPr/>
        </p:nvSpPr>
        <p:spPr>
          <a:xfrm>
            <a:off x="2074333" y="3049488"/>
            <a:ext cx="838200" cy="153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High-Z Tiles</a:t>
            </a:r>
            <a:endParaRPr lang="en-US" sz="1000" spc="-100" dirty="0"/>
          </a:p>
        </p:txBody>
      </p:sp>
      <p:sp>
        <p:nvSpPr>
          <p:cNvPr id="34" name="TextBox 33"/>
          <p:cNvSpPr txBox="1"/>
          <p:nvPr/>
        </p:nvSpPr>
        <p:spPr>
          <a:xfrm>
            <a:off x="1159933" y="3049488"/>
            <a:ext cx="914400" cy="153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Passive Plate</a:t>
            </a:r>
            <a:endParaRPr lang="en-US" sz="1000" spc="-100" dirty="0"/>
          </a:p>
        </p:txBody>
      </p:sp>
      <p:sp>
        <p:nvSpPr>
          <p:cNvPr id="35" name="TextBox 34"/>
          <p:cNvSpPr txBox="1"/>
          <p:nvPr/>
        </p:nvSpPr>
        <p:spPr>
          <a:xfrm>
            <a:off x="1998133" y="3278088"/>
            <a:ext cx="2209800" cy="152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Diag. Install</a:t>
            </a:r>
            <a:endParaRPr lang="en-US" sz="1000" spc="-100" dirty="0"/>
          </a:p>
        </p:txBody>
      </p:sp>
      <p:sp>
        <p:nvSpPr>
          <p:cNvPr id="36" name="TextBox 35"/>
          <p:cNvSpPr txBox="1"/>
          <p:nvPr/>
        </p:nvSpPr>
        <p:spPr>
          <a:xfrm>
            <a:off x="1312333" y="3486150"/>
            <a:ext cx="1219200" cy="153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OH Water Heater</a:t>
            </a:r>
            <a:endParaRPr lang="en-US" sz="1000" spc="-100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1524000" y="1701969"/>
            <a:ext cx="304800" cy="2792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676400" y="1930569"/>
            <a:ext cx="6586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Install PF-1AU</a:t>
            </a:r>
          </a:p>
          <a:p>
            <a:r>
              <a:rPr lang="en-US" sz="900" dirty="0" smtClean="0"/>
              <a:t>Mandrel</a:t>
            </a:r>
            <a:endParaRPr lang="en-US" sz="900" dirty="0"/>
          </a:p>
        </p:txBody>
      </p:sp>
      <p:sp>
        <p:nvSpPr>
          <p:cNvPr id="42" name="TextBox 41"/>
          <p:cNvSpPr txBox="1"/>
          <p:nvPr/>
        </p:nvSpPr>
        <p:spPr>
          <a:xfrm>
            <a:off x="2362200" y="1981200"/>
            <a:ext cx="9906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err="1" smtClean="0"/>
              <a:t>Diag</a:t>
            </a:r>
            <a:r>
              <a:rPr lang="en-US" sz="1000" spc="-100" dirty="0" smtClean="0"/>
              <a:t> Cal.</a:t>
            </a:r>
            <a:endParaRPr lang="en-US" sz="1000" spc="-100" dirty="0"/>
          </a:p>
        </p:txBody>
      </p:sp>
      <p:sp>
        <p:nvSpPr>
          <p:cNvPr id="79" name="TextBox 78"/>
          <p:cNvSpPr txBox="1"/>
          <p:nvPr/>
        </p:nvSpPr>
        <p:spPr>
          <a:xfrm>
            <a:off x="3810000" y="2743944"/>
            <a:ext cx="2209800" cy="1589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Wind and VPI new PF-1AU</a:t>
            </a:r>
            <a:endParaRPr lang="en-US" sz="1000" spc="-100" dirty="0"/>
          </a:p>
        </p:txBody>
      </p:sp>
      <p:sp>
        <p:nvSpPr>
          <p:cNvPr id="82" name="TextBox 81"/>
          <p:cNvSpPr txBox="1"/>
          <p:nvPr/>
        </p:nvSpPr>
        <p:spPr>
          <a:xfrm>
            <a:off x="1600200" y="2514228"/>
            <a:ext cx="2209800" cy="153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sz="1000" spc="-100" dirty="0" smtClean="0"/>
              <a:t>Autopsy PF-1AU and redesign</a:t>
            </a:r>
            <a:endParaRPr lang="en-US" sz="1000" spc="-100" dirty="0"/>
          </a:p>
        </p:txBody>
      </p:sp>
      <p:cxnSp>
        <p:nvCxnSpPr>
          <p:cNvPr id="87" name="Straight Arrow Connector 86"/>
          <p:cNvCxnSpPr/>
          <p:nvPr/>
        </p:nvCxnSpPr>
        <p:spPr>
          <a:xfrm flipV="1">
            <a:off x="6096000" y="1676400"/>
            <a:ext cx="29718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20356551">
            <a:off x="6373903" y="2263762"/>
            <a:ext cx="2514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Install PF-1AU after FY 17 run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4038600"/>
            <a:ext cx="8077200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2880" indent="-457200"/>
            <a:r>
              <a:rPr lang="en-US" sz="1600" dirty="0" smtClean="0"/>
              <a:t>Comments:</a:t>
            </a:r>
          </a:p>
          <a:p>
            <a:pPr marL="182880" indent="-457200"/>
            <a:r>
              <a:rPr lang="en-US" sz="1600" dirty="0" smtClean="0"/>
              <a:t>• This scenario enables ~ 14 – 16 run weeks in FY 2017.</a:t>
            </a:r>
          </a:p>
          <a:p>
            <a:pPr marL="182880" indent="-457200"/>
            <a:r>
              <a:rPr lang="en-US" sz="1600" dirty="0" smtClean="0"/>
              <a:t>• We can energize PF-1BU utilizing the PF-1AU power supply to give more upper </a:t>
            </a:r>
            <a:r>
              <a:rPr lang="en-US" sz="1600" dirty="0" err="1" smtClean="0"/>
              <a:t>triangularity</a:t>
            </a:r>
            <a:r>
              <a:rPr lang="en-US" sz="1600" dirty="0" smtClean="0"/>
              <a:t> flexibility.</a:t>
            </a:r>
          </a:p>
          <a:p>
            <a:pPr marL="182880" indent="-457200"/>
            <a:r>
              <a:rPr lang="en-US" sz="1600" dirty="0" smtClean="0"/>
              <a:t>• We can take the time to examine PF-1AU and if needed redesign PF-1AU before winding.</a:t>
            </a:r>
          </a:p>
          <a:p>
            <a:pPr marL="182880" indent="-457200"/>
            <a:r>
              <a:rPr lang="en-US" sz="1600" dirty="0" smtClean="0"/>
              <a:t>• But the time would be very limited.  Need to consider priority of diagnostic installations.  </a:t>
            </a:r>
          </a:p>
          <a:p>
            <a:pPr marL="182880" indent="-457200"/>
            <a:r>
              <a:rPr lang="en-US" sz="1600" dirty="0" smtClean="0"/>
              <a:t>• Also needs to consider if we are ready for the high-Z tiles programmatically.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33999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1"/>
          </p:nvPr>
        </p:nvSpPr>
        <p:spPr>
          <a:xfrm>
            <a:off x="177800" y="1219200"/>
            <a:ext cx="8890000" cy="5405753"/>
          </a:xfrm>
        </p:spPr>
        <p:txBody>
          <a:bodyPr anchor="t">
            <a:noAutofit/>
          </a:bodyPr>
          <a:lstStyle/>
          <a:p>
            <a:pPr>
              <a:lnSpc>
                <a:spcPts val="2060"/>
              </a:lnSpc>
              <a:spcAft>
                <a:spcPts val="1800"/>
              </a:spcAft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Liquid helium and nitrogen cryogenics systems continue to operate at full capacity (over 19 months continuously)</a:t>
            </a:r>
          </a:p>
          <a:p>
            <a:pPr>
              <a:lnSpc>
                <a:spcPts val="2060"/>
              </a:lnSpc>
              <a:spcAft>
                <a:spcPts val="1800"/>
              </a:spcAft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All 6 neutral beam sources have been conditioned to 90 kV or higher</a:t>
            </a:r>
          </a:p>
          <a:p>
            <a:pPr lvl="1">
              <a:lnSpc>
                <a:spcPts val="2060"/>
              </a:lnSpc>
              <a:spcAft>
                <a:spcPts val="1800"/>
              </a:spcAft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All major power supply issues have been resolved</a:t>
            </a:r>
          </a:p>
          <a:p>
            <a:pPr>
              <a:lnSpc>
                <a:spcPts val="2060"/>
              </a:lnSpc>
              <a:spcAft>
                <a:spcPts val="1800"/>
              </a:spcAft>
            </a:pPr>
            <a:r>
              <a:rPr lang="en-US" sz="2000" dirty="0" smtClean="0"/>
              <a:t>NBI Source Shop has three source refurbishments in progress to build and test as spares for the next run.  Grid parts have arrived to build more source grid modules.</a:t>
            </a:r>
          </a:p>
          <a:p>
            <a:pPr>
              <a:lnSpc>
                <a:spcPts val="2060"/>
              </a:lnSpc>
              <a:spcAft>
                <a:spcPts val="1800"/>
              </a:spcAft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All 6 HHFW systems have been conditioned into dummy load to 1 MW and performed antenna conditioning to approximately 20 kV for plasma operations</a:t>
            </a:r>
          </a:p>
          <a:p>
            <a:pPr lvl="1">
              <a:lnSpc>
                <a:spcPts val="2060"/>
              </a:lnSpc>
              <a:spcAft>
                <a:spcPts val="1800"/>
              </a:spcAft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All AC Power protective relays have been installed and tested</a:t>
            </a:r>
            <a:endParaRPr lang="en-US" sz="2000" dirty="0" smtClean="0">
              <a:cs typeface="ＭＳ Ｐゴシック" charset="0"/>
            </a:endParaRPr>
          </a:p>
          <a:p>
            <a:pPr>
              <a:lnSpc>
                <a:spcPts val="2060"/>
              </a:lnSpc>
              <a:spcAft>
                <a:spcPts val="1800"/>
              </a:spcAft>
              <a:buNone/>
              <a:defRPr/>
            </a:pPr>
            <a:endParaRPr lang="en-US" sz="2000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6200"/>
            <a:ext cx="9144000" cy="89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27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4000" dirty="0">
                <a:solidFill>
                  <a:srgbClr val="0000FF"/>
                </a:solidFill>
              </a:rPr>
              <a:t>Heating System </a:t>
            </a:r>
            <a:r>
              <a:rPr lang="en-US" sz="4000" dirty="0" smtClean="0">
                <a:solidFill>
                  <a:srgbClr val="0000FF"/>
                </a:solidFill>
              </a:rPr>
              <a:t>Operations</a:t>
            </a:r>
          </a:p>
          <a:p>
            <a:pPr algn="ctr" eaLnBrk="0" hangingPunct="0">
              <a:lnSpc>
                <a:spcPts val="27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ja-JP" sz="2800" dirty="0" smtClean="0">
                <a:solidFill>
                  <a:srgbClr val="FF0D2E"/>
                </a:solidFill>
                <a:latin typeface="Helvetica Neue" charset="0"/>
              </a:rPr>
              <a:t>Both NBI and HHFW are ready at full power</a:t>
            </a:r>
            <a:endParaRPr lang="en-US" sz="2000" dirty="0">
              <a:solidFill>
                <a:srgbClr val="FF0D2E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0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755" y="1143000"/>
            <a:ext cx="8513445" cy="2363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 marR="5080" indent="-227965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400" spc="-5" dirty="0">
                <a:latin typeface="Arial"/>
                <a:cs typeface="Arial"/>
              </a:rPr>
              <a:t>1</a:t>
            </a:r>
            <a:r>
              <a:rPr sz="2400" spc="-7" baseline="24305" dirty="0">
                <a:latin typeface="Arial"/>
                <a:cs typeface="Arial"/>
              </a:rPr>
              <a:t>st </a:t>
            </a:r>
            <a:r>
              <a:rPr sz="2400" spc="-5" dirty="0" smtClean="0">
                <a:latin typeface="Arial"/>
                <a:cs typeface="Arial"/>
              </a:rPr>
              <a:t>year: </a:t>
            </a:r>
            <a:endParaRPr lang="en-US" sz="2400" spc="-5" dirty="0" smtClean="0"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Operated mostly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at </a:t>
            </a:r>
            <a:r>
              <a:rPr sz="2000" spc="5" dirty="0">
                <a:solidFill>
                  <a:srgbClr val="336699"/>
                </a:solidFill>
                <a:latin typeface="Arial"/>
                <a:cs typeface="Arial"/>
              </a:rPr>
              <a:t>B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T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~</a:t>
            </a:r>
            <a:r>
              <a:rPr sz="2000" spc="-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0.65T</a:t>
            </a:r>
            <a:endParaRPr lang="en-US" sz="2000" spc="-5" dirty="0">
              <a:solidFill>
                <a:srgbClr val="336699"/>
              </a:solidFill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Pulse length was extended to ~ 2 sec </a:t>
            </a:r>
            <a:endParaRPr sz="2000" dirty="0" smtClean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 dirty="0" smtClean="0">
                <a:latin typeface="Arial"/>
                <a:cs typeface="Arial"/>
              </a:rPr>
              <a:t>2</a:t>
            </a:r>
            <a:r>
              <a:rPr sz="2400" spc="-7" baseline="24305" dirty="0" smtClean="0">
                <a:latin typeface="Arial"/>
                <a:cs typeface="Arial"/>
              </a:rPr>
              <a:t>nd </a:t>
            </a:r>
            <a:r>
              <a:rPr sz="2400" spc="-5" dirty="0" smtClean="0">
                <a:latin typeface="Arial"/>
                <a:cs typeface="Arial"/>
              </a:rPr>
              <a:t>year</a:t>
            </a:r>
            <a:r>
              <a:rPr lang="en-US" sz="2400" spc="-5" dirty="0" smtClean="0">
                <a:latin typeface="Arial"/>
                <a:cs typeface="Arial"/>
              </a:rPr>
              <a:t> goal</a:t>
            </a:r>
            <a:r>
              <a:rPr sz="2400" spc="-5" dirty="0" smtClean="0">
                <a:latin typeface="Arial"/>
                <a:cs typeface="Arial"/>
              </a:rPr>
              <a:t>: </a:t>
            </a:r>
            <a:r>
              <a:rPr lang="en-US" sz="2400" spc="-5" dirty="0" smtClean="0">
                <a:latin typeface="Arial"/>
                <a:cs typeface="Arial"/>
              </a:rPr>
              <a:t>Operate up to full field but at 75% plasma current</a:t>
            </a:r>
            <a:r>
              <a:rPr sz="2400" spc="-5" dirty="0" smtClean="0">
                <a:latin typeface="Arial"/>
                <a:cs typeface="Arial"/>
              </a:rPr>
              <a:t>, coil</a:t>
            </a:r>
            <a:r>
              <a:rPr sz="2400" spc="295" dirty="0" smtClean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heating</a:t>
            </a:r>
            <a:r>
              <a:rPr lang="en-US" sz="2400" spc="-5" dirty="0" smtClean="0">
                <a:latin typeface="Arial"/>
                <a:cs typeface="Arial"/>
              </a:rPr>
              <a:t> to 60% of limit</a:t>
            </a:r>
            <a:endParaRPr sz="2400" dirty="0" smtClean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 dirty="0" smtClean="0">
                <a:latin typeface="Arial"/>
                <a:cs typeface="Arial"/>
              </a:rPr>
              <a:t>3</a:t>
            </a:r>
            <a:r>
              <a:rPr sz="2400" spc="-7" baseline="24305" dirty="0" smtClean="0">
                <a:latin typeface="Arial"/>
                <a:cs typeface="Arial"/>
              </a:rPr>
              <a:t>rd </a:t>
            </a:r>
            <a:r>
              <a:rPr sz="2400" spc="-5" dirty="0" smtClean="0">
                <a:latin typeface="Arial"/>
                <a:cs typeface="Arial"/>
              </a:rPr>
              <a:t>year</a:t>
            </a:r>
            <a:r>
              <a:rPr lang="en-US" sz="2400" spc="-5" dirty="0" smtClean="0">
                <a:latin typeface="Arial"/>
                <a:cs typeface="Arial"/>
              </a:rPr>
              <a:t> goal</a:t>
            </a:r>
            <a:r>
              <a:rPr sz="2400" spc="-5" dirty="0" smtClean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Full</a:t>
            </a:r>
            <a:r>
              <a:rPr sz="2400" spc="1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capability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133905"/>
              </p:ext>
            </p:extLst>
          </p:nvPr>
        </p:nvGraphicFramePr>
        <p:xfrm>
          <a:off x="228600" y="3810000"/>
          <a:ext cx="8686800" cy="2501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7000"/>
                <a:gridCol w="914400"/>
                <a:gridCol w="1371600"/>
                <a:gridCol w="1371600"/>
                <a:gridCol w="1295400"/>
                <a:gridCol w="1066800"/>
              </a:tblGrid>
              <a:tr h="8228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6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Parameter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NSTX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(Max.)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00355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1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99720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61620" marR="25590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3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NSTX-U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299720" marR="118745" indent="-17462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ima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te 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Goal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575" b="1" spc="97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[MA]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1.2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 smtClean="0">
                          <a:latin typeface="Arial"/>
                          <a:cs typeface="Arial"/>
                        </a:rPr>
                        <a:t>~</a:t>
                      </a:r>
                      <a:r>
                        <a:rPr lang="en-US" sz="1600" b="1" spc="-5" dirty="0" smtClean="0">
                          <a:latin typeface="Arial"/>
                          <a:cs typeface="Arial"/>
                        </a:rPr>
                        <a:t>1.1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sz="1600" b="1" spc="-5" dirty="0" smtClean="0">
                          <a:latin typeface="Arial"/>
                          <a:cs typeface="Arial"/>
                        </a:rPr>
                        <a:t>1.5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89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[T]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0.55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 smtClean="0">
                          <a:latin typeface="Arial"/>
                          <a:cs typeface="Arial"/>
                        </a:rPr>
                        <a:t>~</a:t>
                      </a:r>
                      <a:r>
                        <a:rPr lang="en-US" sz="1600" b="1" spc="-5" dirty="0" smtClean="0">
                          <a:latin typeface="Arial"/>
                          <a:cs typeface="Arial"/>
                        </a:rPr>
                        <a:t>0.65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sz="1600" b="1" spc="-5" baseline="0" dirty="0" smtClean="0">
                          <a:latin typeface="Arial"/>
                          <a:cs typeface="Arial"/>
                        </a:rPr>
                        <a:t>1.0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4296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Allowed TF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[MA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7.3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sz="1600" b="1" spc="-5" dirty="0" smtClean="0">
                          <a:latin typeface="Arial"/>
                          <a:cs typeface="Arial"/>
                        </a:rPr>
                        <a:t>25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marR="502284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sz="1600" b="1" spc="-5" dirty="0" smtClean="0">
                          <a:latin typeface="Arial"/>
                          <a:cs typeface="Arial"/>
                        </a:rPr>
                        <a:t>100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579013">
                <a:tc>
                  <a:txBody>
                    <a:bodyPr/>
                    <a:lstStyle/>
                    <a:p>
                      <a:pPr marL="170180" marR="163195" indent="2832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-21164" dirty="0">
                          <a:latin typeface="Arial"/>
                          <a:cs typeface="Arial"/>
                        </a:rPr>
                        <a:t>P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Flat-Top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at max.  allowed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t, 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-6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262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~0.4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 smtClean="0">
                          <a:latin typeface="Arial"/>
                          <a:cs typeface="Arial"/>
                        </a:rPr>
                        <a:t>~</a:t>
                      </a:r>
                      <a:r>
                        <a:rPr lang="en-US" sz="1600" b="1" spc="-5" dirty="0" smtClean="0">
                          <a:latin typeface="Arial"/>
                          <a:cs typeface="Arial"/>
                        </a:rPr>
                        <a:t>2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55625" algn="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~3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203061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NSTX-U device performance</a:t>
            </a:r>
            <a:r>
              <a:rPr sz="36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spc="-5" dirty="0" smtClean="0">
                <a:solidFill>
                  <a:srgbClr val="0000FF"/>
                </a:solidFill>
                <a:latin typeface="Arial"/>
                <a:cs typeface="Arial"/>
              </a:rPr>
              <a:t>progression</a:t>
            </a:r>
            <a:endParaRPr sz="3600" spc="-5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97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1"/>
          </p:nvPr>
        </p:nvSpPr>
        <p:spPr>
          <a:xfrm>
            <a:off x="185738" y="1150938"/>
            <a:ext cx="8742362" cy="4995862"/>
          </a:xfrm>
        </p:spPr>
        <p:txBody>
          <a:bodyPr/>
          <a:lstStyle/>
          <a:p>
            <a:pPr>
              <a:spcAft>
                <a:spcPts val="420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Facility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Operations Status and Plan</a:t>
            </a:r>
          </a:p>
          <a:p>
            <a:pPr>
              <a:spcAft>
                <a:spcPts val="4200"/>
              </a:spcAft>
            </a:pPr>
            <a:r>
              <a:rPr lang="en-US" dirty="0" smtClean="0">
                <a:solidFill>
                  <a:srgbClr val="000000"/>
                </a:solidFill>
              </a:rPr>
              <a:t>On-Going Facility </a:t>
            </a:r>
            <a:r>
              <a:rPr lang="en-US" dirty="0">
                <a:solidFill>
                  <a:srgbClr val="000000"/>
                </a:solidFill>
              </a:rPr>
              <a:t>Enhancement Status and Plan</a:t>
            </a:r>
          </a:p>
          <a:p>
            <a:pPr>
              <a:spcAft>
                <a:spcPts val="2400"/>
              </a:spcAft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Summary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2700" y="1016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4000" i="0" dirty="0" smtClean="0">
                <a:solidFill>
                  <a:srgbClr val="3366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Outline</a:t>
            </a:r>
            <a:endParaRPr lang="en-US" sz="3600" i="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7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6208712" y="1524000"/>
            <a:ext cx="725488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825875" y="2703512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587625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Li granule injector</a:t>
            </a:r>
          </a:p>
        </p:txBody>
      </p:sp>
      <p:sp>
        <p:nvSpPr>
          <p:cNvPr id="25611" name="Oval 19"/>
          <p:cNvSpPr>
            <a:spLocks noChangeArrowheads="1"/>
          </p:cNvSpPr>
          <p:nvPr/>
        </p:nvSpPr>
        <p:spPr bwMode="auto">
          <a:xfrm>
            <a:off x="3886200" y="35814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3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5486400" y="61722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5" name="Oval 19"/>
          <p:cNvSpPr>
            <a:spLocks noChangeArrowheads="1"/>
          </p:cNvSpPr>
          <p:nvPr/>
        </p:nvSpPr>
        <p:spPr bwMode="auto">
          <a:xfrm>
            <a:off x="6972300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6" name="Rectangle 20"/>
          <p:cNvSpPr>
            <a:spLocks noChangeArrowheads="1"/>
          </p:cNvSpPr>
          <p:nvPr/>
        </p:nvSpPr>
        <p:spPr bwMode="auto">
          <a:xfrm>
            <a:off x="6248400" y="6019800"/>
            <a:ext cx="889000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dirty="0">
                <a:cs typeface="Arial" charset="0"/>
              </a:rPr>
              <a:t>U</a:t>
            </a: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p 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to 1 MA plasma gun</a:t>
            </a: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6299200" y="1954213"/>
            <a:ext cx="1282700" cy="3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Lower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divertor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cryo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-pump</a:t>
            </a: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972300" y="2209800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4495800" y="6019800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Upgraded CHI for ~0.5MA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172200" y="2819400"/>
            <a:ext cx="1438275" cy="34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</a:pPr>
            <a:r>
              <a:rPr lang="en-US" sz="1000" dirty="0">
                <a:solidFill>
                  <a:srgbClr val="FF0000"/>
                </a:solidFill>
              </a:rPr>
              <a:t>Graphite CHI/Lower Bullnose </a:t>
            </a:r>
            <a:endParaRPr lang="en-US" sz="1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972300" y="3124200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2" name="Oval 19"/>
          <p:cNvSpPr>
            <a:spLocks noChangeArrowheads="1"/>
          </p:cNvSpPr>
          <p:nvPr/>
        </p:nvSpPr>
        <p:spPr bwMode="auto">
          <a:xfrm>
            <a:off x="6972300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3" name="Oval 19"/>
          <p:cNvSpPr>
            <a:spLocks noChangeArrowheads="1"/>
          </p:cNvSpPr>
          <p:nvPr/>
        </p:nvSpPr>
        <p:spPr bwMode="auto">
          <a:xfrm>
            <a:off x="4648200" y="46482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972300" y="422751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5" name="Rectangle 20"/>
          <p:cNvSpPr>
            <a:spLocks noChangeArrowheads="1"/>
          </p:cNvSpPr>
          <p:nvPr/>
        </p:nvSpPr>
        <p:spPr bwMode="auto">
          <a:xfrm>
            <a:off x="6248400" y="4267200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DBS, PCI, or other intermediate-k</a:t>
            </a:r>
          </a:p>
        </p:txBody>
      </p:sp>
      <p:sp>
        <p:nvSpPr>
          <p:cNvPr id="25626" name="Oval 19"/>
          <p:cNvSpPr>
            <a:spLocks noChangeArrowheads="1"/>
          </p:cNvSpPr>
          <p:nvPr/>
        </p:nvSpPr>
        <p:spPr bwMode="auto">
          <a:xfrm>
            <a:off x="4645025" y="5603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28" name="Rectangle 20"/>
          <p:cNvSpPr>
            <a:spLocks noChangeArrowheads="1"/>
          </p:cNvSpPr>
          <p:nvPr/>
        </p:nvSpPr>
        <p:spPr bwMode="auto">
          <a:xfrm>
            <a:off x="3797300" y="5562600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Snowflake</a:t>
            </a:r>
            <a:endParaRPr lang="en-US" sz="1000" i="0" baseline="-2500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29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0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2838"/>
              </a:lnSpc>
            </a:pPr>
            <a:r>
              <a:rPr lang="en-US" sz="3200" i="0" dirty="0">
                <a:solidFill>
                  <a:srgbClr val="0000CC"/>
                </a:solidFill>
                <a:ea typeface="MS PGothic" charset="0"/>
                <a:cs typeface="MS PGothic" charset="0"/>
              </a:rPr>
              <a:t>Five Year Facility Enhancement Plan </a:t>
            </a:r>
            <a:r>
              <a:rPr lang="en-US" sz="32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– ongoing)</a:t>
            </a:r>
            <a:endParaRPr lang="en-US" sz="32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38"/>
              </a:lnSpc>
            </a:pPr>
            <a:r>
              <a:rPr lang="en-US" sz="2400" dirty="0">
                <a:solidFill>
                  <a:srgbClr val="FF0000"/>
                </a:solidFill>
                <a:ea typeface="MS PGothic" charset="0"/>
                <a:cs typeface="MS PGothic" charset="0"/>
              </a:rPr>
              <a:t>Incremental enables 5 year plan enhancements including NCC, ECH</a:t>
            </a:r>
          </a:p>
        </p:txBody>
      </p:sp>
      <p:sp>
        <p:nvSpPr>
          <p:cNvPr id="126" name="Rectangle 125"/>
          <p:cNvSpPr/>
          <p:nvPr/>
        </p:nvSpPr>
        <p:spPr bwMode="auto">
          <a:xfrm>
            <a:off x="4190999" y="1524000"/>
            <a:ext cx="457201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3124200" y="3470275"/>
            <a:ext cx="914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MGI disruption mitigation</a:t>
            </a:r>
          </a:p>
        </p:txBody>
      </p:sp>
      <p:sp>
        <p:nvSpPr>
          <p:cNvPr id="25633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 coil AE antenna</a:t>
            </a:r>
          </a:p>
        </p:txBody>
      </p:sp>
      <p:sp>
        <p:nvSpPr>
          <p:cNvPr id="25634" name="Rectangle 20"/>
          <p:cNvSpPr>
            <a:spLocks noChangeArrowheads="1"/>
          </p:cNvSpPr>
          <p:nvPr/>
        </p:nvSpPr>
        <p:spPr bwMode="auto">
          <a:xfrm>
            <a:off x="6324600" y="5029200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HHFW limiter upgrade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00CC"/>
                </a:solidFill>
                <a:cs typeface="Arial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defRPr/>
            </a:pPr>
            <a:r>
              <a:rPr lang="en-US" sz="1000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38" name="Rectangle 20"/>
          <p:cNvSpPr>
            <a:spLocks noChangeArrowheads="1"/>
          </p:cNvSpPr>
          <p:nvPr/>
        </p:nvSpPr>
        <p:spPr bwMode="auto">
          <a:xfrm>
            <a:off x="3962400" y="4419600"/>
            <a:ext cx="838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High </a:t>
            </a: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k</a:t>
            </a:r>
            <a:r>
              <a:rPr lang="en-US" sz="1000" i="0" baseline="-25000" dirty="0" err="1">
                <a:solidFill>
                  <a:srgbClr val="009973"/>
                </a:solidFill>
                <a:latin typeface="Symbol" charset="0"/>
                <a:cs typeface="Arial" charset="0"/>
              </a:rPr>
              <a:t>q</a:t>
            </a:r>
            <a:endParaRPr lang="en-US" sz="1000" i="0" baseline="-25000" dirty="0">
              <a:solidFill>
                <a:srgbClr val="009973"/>
              </a:solidFill>
              <a:latin typeface="Symbol" charset="0"/>
              <a:cs typeface="Arial" charset="0"/>
            </a:endParaRPr>
          </a:p>
        </p:txBody>
      </p:sp>
      <p:sp>
        <p:nvSpPr>
          <p:cNvPr id="25639" name="Oval 19"/>
          <p:cNvSpPr>
            <a:spLocks noChangeAspect="1" noChangeArrowheads="1"/>
          </p:cNvSpPr>
          <p:nvPr/>
        </p:nvSpPr>
        <p:spPr bwMode="auto">
          <a:xfrm>
            <a:off x="6934200" y="586740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0" name="Oval 19"/>
          <p:cNvSpPr>
            <a:spLocks noChangeArrowheads="1"/>
          </p:cNvSpPr>
          <p:nvPr/>
        </p:nvSpPr>
        <p:spPr bwMode="auto">
          <a:xfrm>
            <a:off x="4656138" y="42354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517900" y="4191000"/>
            <a:ext cx="1435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Laser blow-off</a:t>
            </a:r>
          </a:p>
        </p:txBody>
      </p:sp>
      <p:sp>
        <p:nvSpPr>
          <p:cNvPr id="25642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Boronization</a:t>
            </a:r>
          </a:p>
        </p:txBody>
      </p:sp>
      <p:sp>
        <p:nvSpPr>
          <p:cNvPr id="2" name="Oval 19"/>
          <p:cNvSpPr>
            <a:spLocks noChangeArrowheads="1"/>
          </p:cNvSpPr>
          <p:nvPr/>
        </p:nvSpPr>
        <p:spPr bwMode="auto">
          <a:xfrm>
            <a:off x="4656138" y="44640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5" name="Oval 19"/>
          <p:cNvSpPr>
            <a:spLocks noChangeArrowheads="1"/>
          </p:cNvSpPr>
          <p:nvPr/>
        </p:nvSpPr>
        <p:spPr bwMode="auto">
          <a:xfrm>
            <a:off x="6972300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6248400" y="3810000"/>
            <a:ext cx="10271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Enhanced MHD sensors</a:t>
            </a:r>
          </a:p>
        </p:txBody>
      </p:sp>
      <p:sp>
        <p:nvSpPr>
          <p:cNvPr id="25647" name="Oval 19"/>
          <p:cNvSpPr>
            <a:spLocks noChangeArrowheads="1"/>
          </p:cNvSpPr>
          <p:nvPr/>
        </p:nvSpPr>
        <p:spPr bwMode="auto">
          <a:xfrm>
            <a:off x="6972300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8" name="Rectangle 20"/>
          <p:cNvSpPr>
            <a:spLocks noChangeArrowheads="1"/>
          </p:cNvSpPr>
          <p:nvPr/>
        </p:nvSpPr>
        <p:spPr bwMode="auto">
          <a:xfrm>
            <a:off x="6324600" y="4800600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Neutron collimator</a:t>
            </a:r>
          </a:p>
        </p:txBody>
      </p:sp>
      <p:sp>
        <p:nvSpPr>
          <p:cNvPr id="25649" name="Rectangle 20"/>
          <p:cNvSpPr>
            <a:spLocks noChangeArrowheads="1"/>
          </p:cNvSpPr>
          <p:nvPr/>
        </p:nvSpPr>
        <p:spPr bwMode="auto">
          <a:xfrm>
            <a:off x="4572000" y="4752975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Charged fusion product</a:t>
            </a:r>
          </a:p>
        </p:txBody>
      </p:sp>
      <p:sp>
        <p:nvSpPr>
          <p:cNvPr id="25650" name="Oval 19"/>
          <p:cNvSpPr>
            <a:spLocks noChangeArrowheads="1"/>
          </p:cNvSpPr>
          <p:nvPr/>
        </p:nvSpPr>
        <p:spPr bwMode="auto">
          <a:xfrm>
            <a:off x="4663722" y="3978275"/>
            <a:ext cx="121356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r>
              <a:rPr lang="en-US" sz="1000" i="0" dirty="0" err="1" smtClean="0">
                <a:solidFill>
                  <a:srgbClr val="3366FF"/>
                </a:solidFill>
                <a:cs typeface="Arial" charset="0"/>
              </a:rPr>
              <a:t>sß</a:t>
            </a:r>
            <a:endParaRPr lang="en-US" sz="1000" i="0" dirty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1" name="Rectangle 20"/>
          <p:cNvSpPr>
            <a:spLocks noChangeArrowheads="1"/>
          </p:cNvSpPr>
          <p:nvPr/>
        </p:nvSpPr>
        <p:spPr bwMode="auto">
          <a:xfrm>
            <a:off x="3810000" y="3733800"/>
            <a:ext cx="1219200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Upgraded halo sensors</a:t>
            </a: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3340100" y="1979613"/>
            <a:ext cx="13081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Pulse-burst MPTS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656138" y="5181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4" name="TextBox 130"/>
          <p:cNvSpPr txBox="1">
            <a:spLocks noChangeArrowheads="1"/>
          </p:cNvSpPr>
          <p:nvPr/>
        </p:nvSpPr>
        <p:spPr bwMode="auto">
          <a:xfrm>
            <a:off x="3711292" y="1485900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10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5" name="TextBox 155"/>
          <p:cNvSpPr txBox="1">
            <a:spLocks noChangeArrowheads="1"/>
          </p:cNvSpPr>
          <p:nvPr/>
        </p:nvSpPr>
        <p:spPr bwMode="auto">
          <a:xfrm>
            <a:off x="5867400" y="1485900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12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6" name="TextBox 130"/>
          <p:cNvSpPr txBox="1">
            <a:spLocks noChangeArrowheads="1"/>
          </p:cNvSpPr>
          <p:nvPr/>
        </p:nvSpPr>
        <p:spPr bwMode="auto">
          <a:xfrm>
            <a:off x="4648200" y="1485900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16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7" name="Oval 19"/>
          <p:cNvSpPr>
            <a:spLocks noChangeArrowheads="1"/>
          </p:cNvSpPr>
          <p:nvPr/>
        </p:nvSpPr>
        <p:spPr bwMode="auto">
          <a:xfrm>
            <a:off x="4664075" y="54102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grpSp>
        <p:nvGrpSpPr>
          <p:cNvPr id="25658" name="Group 182"/>
          <p:cNvGrpSpPr>
            <a:grpSpLocks/>
          </p:cNvGrpSpPr>
          <p:nvPr/>
        </p:nvGrpSpPr>
        <p:grpSpPr bwMode="auto">
          <a:xfrm>
            <a:off x="4419600" y="5362575"/>
            <a:ext cx="152400" cy="200025"/>
            <a:chOff x="5638800" y="5334020"/>
            <a:chExt cx="152400" cy="200586"/>
          </a:xfrm>
        </p:grpSpPr>
        <p:sp>
          <p:nvSpPr>
            <p:cNvPr id="25724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</a:pPr>
              <a:r>
                <a:rPr lang="en-US" sz="1000" i="0" dirty="0">
                  <a:solidFill>
                    <a:srgbClr val="009973"/>
                  </a:solidFill>
                  <a:cs typeface="Arial" charset="0"/>
                </a:rPr>
                <a:t>n</a:t>
              </a:r>
              <a:r>
                <a:rPr lang="en-US" sz="1000" i="0" baseline="-25000" dirty="0">
                  <a:solidFill>
                    <a:srgbClr val="009973"/>
                  </a:solidFill>
                  <a:cs typeface="Arial" charset="0"/>
                </a:rPr>
                <a:t>e</a:t>
              </a:r>
            </a:p>
          </p:txBody>
        </p:sp>
        <p:cxnSp>
          <p:nvCxnSpPr>
            <p:cNvPr id="2572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3902075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cxnSp>
        <p:nvCxnSpPr>
          <p:cNvPr id="25661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2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63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3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64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1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65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9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/>
        </p:nvGraphicFramePr>
        <p:xfrm>
          <a:off x="2743200" y="977900"/>
          <a:ext cx="3863975" cy="241309"/>
        </p:xfrm>
        <a:graphic>
          <a:graphicData uri="http://schemas.openxmlformats.org/drawingml/2006/table">
            <a:tbl>
              <a:tblPr/>
              <a:tblGrid>
                <a:gridCol w="772795"/>
                <a:gridCol w="772795"/>
                <a:gridCol w="772795"/>
                <a:gridCol w="772795"/>
                <a:gridCol w="772795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80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81" name="TextBox 26"/>
          <p:cNvSpPr txBox="1">
            <a:spLocks noChangeArrowheads="1"/>
          </p:cNvSpPr>
          <p:nvPr/>
        </p:nvSpPr>
        <p:spPr bwMode="auto">
          <a:xfrm>
            <a:off x="3505200" y="1250950"/>
            <a:ext cx="3101975" cy="2714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1400" i="0" dirty="0" smtClean="0">
                <a:latin typeface="Arial" charset="0"/>
                <a:ea typeface="MS PGothic" charset="0"/>
                <a:cs typeface="MS PGothic" charset="0"/>
              </a:rPr>
              <a:t>0.5 T </a:t>
            </a:r>
            <a:r>
              <a:rPr lang="en-US" sz="1400" i="0" dirty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 dirty="0" smtClean="0">
                <a:latin typeface="Arial" charset="0"/>
                <a:ea typeface="MS PGothic" charset="0"/>
                <a:cs typeface="MS PGothic" charset="0"/>
              </a:rPr>
              <a:t> 1T, 1.5 </a:t>
            </a:r>
            <a:r>
              <a:rPr lang="en-US" sz="1400" i="0" dirty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 dirty="0">
                <a:latin typeface="Arial" charset="0"/>
                <a:ea typeface="MS PGothic" charset="0"/>
                <a:cs typeface="MS PGothic" charset="0"/>
              </a:rPr>
              <a:t> 2 MA, 1s </a:t>
            </a:r>
            <a:r>
              <a:rPr lang="en-US" sz="1400" i="0" dirty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 dirty="0">
                <a:latin typeface="Arial" charset="0"/>
                <a:ea typeface="MS PGothic" charset="0"/>
                <a:cs typeface="MS PGothic" charset="0"/>
              </a:rPr>
              <a:t> 5s</a:t>
            </a:r>
          </a:p>
        </p:txBody>
      </p:sp>
      <p:sp>
        <p:nvSpPr>
          <p:cNvPr id="25682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3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MAPP</a:t>
            </a:r>
          </a:p>
        </p:txBody>
      </p:sp>
      <p:sp>
        <p:nvSpPr>
          <p:cNvPr id="25684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5" name="Oval 19"/>
          <p:cNvSpPr>
            <a:spLocks noChangeArrowheads="1"/>
          </p:cNvSpPr>
          <p:nvPr/>
        </p:nvSpPr>
        <p:spPr bwMode="auto">
          <a:xfrm>
            <a:off x="3962400" y="46482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6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7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42 ch MPTS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8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48 ch BES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9" name="Rectangle 20"/>
          <p:cNvSpPr>
            <a:spLocks noChangeArrowheads="1"/>
          </p:cNvSpPr>
          <p:nvPr/>
        </p:nvSpPr>
        <p:spPr bwMode="auto">
          <a:xfrm>
            <a:off x="3429000" y="4448175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MSE/LIF</a:t>
            </a:r>
            <a:endParaRPr lang="en-US" sz="1000" i="0" baseline="-2500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90" name="Oval 19"/>
          <p:cNvSpPr>
            <a:spLocks noChangeArrowheads="1"/>
          </p:cNvSpPr>
          <p:nvPr/>
        </p:nvSpPr>
        <p:spPr bwMode="auto">
          <a:xfrm>
            <a:off x="4664075" y="58197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91" name="Rectangle 20"/>
          <p:cNvSpPr>
            <a:spLocks noChangeArrowheads="1"/>
          </p:cNvSpPr>
          <p:nvPr/>
        </p:nvSpPr>
        <p:spPr bwMode="auto">
          <a:xfrm>
            <a:off x="3810000" y="5791200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FIReTIP</a:t>
            </a:r>
            <a:endParaRPr lang="en-US" sz="1000" i="0" baseline="-25000" dirty="0">
              <a:solidFill>
                <a:srgbClr val="009973"/>
              </a:solidFill>
              <a:cs typeface="Arial" charset="0"/>
            </a:endParaRPr>
          </a:p>
        </p:txBody>
      </p:sp>
      <p:pic>
        <p:nvPicPr>
          <p:cNvPr id="25694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899025"/>
            <a:ext cx="5222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95" name="Group 2"/>
          <p:cNvGrpSpPr>
            <a:grpSpLocks/>
          </p:cNvGrpSpPr>
          <p:nvPr/>
        </p:nvGrpSpPr>
        <p:grpSpPr bwMode="auto">
          <a:xfrm>
            <a:off x="6981825" y="1076325"/>
            <a:ext cx="2022475" cy="823913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defRPr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incremental funding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25716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  <p:sp>
          <p:nvSpPr>
            <p:cNvPr id="25717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</p:grpSp>
      <p:pic>
        <p:nvPicPr>
          <p:cNvPr id="256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225"/>
            <a:ext cx="1624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7"/>
          <a:stretch>
            <a:fillRect/>
          </a:stretch>
        </p:blipFill>
        <p:spPr bwMode="auto">
          <a:xfrm>
            <a:off x="4127500" y="2362200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4656138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0" name="Oval 19"/>
          <p:cNvSpPr>
            <a:spLocks noChangeArrowheads="1"/>
          </p:cNvSpPr>
          <p:nvPr/>
        </p:nvSpPr>
        <p:spPr bwMode="auto">
          <a:xfrm>
            <a:off x="4656138" y="2274887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1" name="TextBox 1"/>
          <p:cNvSpPr txBox="1">
            <a:spLocks noChangeArrowheads="1"/>
          </p:cNvSpPr>
          <p:nvPr/>
        </p:nvSpPr>
        <p:spPr bwMode="auto">
          <a:xfrm>
            <a:off x="1693863" y="974725"/>
            <a:ext cx="1036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25704" name="Oval 19"/>
          <p:cNvSpPr>
            <a:spLocks noChangeArrowheads="1"/>
          </p:cNvSpPr>
          <p:nvPr/>
        </p:nvSpPr>
        <p:spPr bwMode="auto">
          <a:xfrm>
            <a:off x="5486400" y="4038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6" name="Rectangle 20"/>
          <p:cNvSpPr>
            <a:spLocks noChangeArrowheads="1"/>
          </p:cNvSpPr>
          <p:nvPr/>
        </p:nvSpPr>
        <p:spPr bwMode="auto">
          <a:xfrm>
            <a:off x="6705600" y="5721350"/>
            <a:ext cx="13017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1 MW ECH/EBW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5105400" y="1524000"/>
            <a:ext cx="3810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708" name="TextBox 155"/>
          <p:cNvSpPr txBox="1">
            <a:spLocks noChangeArrowheads="1"/>
          </p:cNvSpPr>
          <p:nvPr/>
        </p:nvSpPr>
        <p:spPr bwMode="auto">
          <a:xfrm>
            <a:off x="5410200" y="1485900"/>
            <a:ext cx="3603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16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709" name="Rectangle 20"/>
          <p:cNvSpPr>
            <a:spLocks noChangeArrowheads="1"/>
          </p:cNvSpPr>
          <p:nvPr/>
        </p:nvSpPr>
        <p:spPr bwMode="auto">
          <a:xfrm>
            <a:off x="4381500" y="2379663"/>
            <a:ext cx="838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 High-Z tile row on lower OBD</a:t>
            </a:r>
          </a:p>
        </p:txBody>
      </p:sp>
      <p:sp>
        <p:nvSpPr>
          <p:cNvPr id="25710" name="Rectangle 20"/>
          <p:cNvSpPr>
            <a:spLocks noChangeArrowheads="1"/>
          </p:cNvSpPr>
          <p:nvPr/>
        </p:nvSpPr>
        <p:spPr bwMode="auto">
          <a:xfrm>
            <a:off x="5257800" y="4191000"/>
            <a:ext cx="1143000" cy="21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</a:pPr>
            <a:r>
              <a:rPr lang="en-US" sz="1000" dirty="0" smtClean="0">
                <a:cs typeface="Arial" charset="0"/>
              </a:rPr>
              <a:t>CPS </a:t>
            </a:r>
            <a:r>
              <a:rPr lang="en-US" sz="1000" i="0" dirty="0" smtClean="0">
                <a:solidFill>
                  <a:schemeClr val="tx1"/>
                </a:solidFill>
                <a:latin typeface="Symbol" charset="0"/>
                <a:cs typeface="Arial" charset="0"/>
              </a:rPr>
              <a:t>d</a:t>
            </a: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B 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diag. 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15" name="Rectangle 20"/>
          <p:cNvSpPr>
            <a:spLocks noChangeArrowheads="1"/>
          </p:cNvSpPr>
          <p:nvPr/>
        </p:nvSpPr>
        <p:spPr bwMode="auto">
          <a:xfrm>
            <a:off x="3475038" y="2916467"/>
            <a:ext cx="868362" cy="20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 smtClean="0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6" name="Rectangle 20"/>
          <p:cNvSpPr>
            <a:spLocks noChangeArrowheads="1"/>
          </p:cNvSpPr>
          <p:nvPr/>
        </p:nvSpPr>
        <p:spPr bwMode="auto">
          <a:xfrm>
            <a:off x="4389438" y="2755900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7" name="Oval 19"/>
          <p:cNvSpPr>
            <a:spLocks noChangeArrowheads="1"/>
          </p:cNvSpPr>
          <p:nvPr/>
        </p:nvSpPr>
        <p:spPr bwMode="auto">
          <a:xfrm>
            <a:off x="4656138" y="3063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119" name="Rectangle 20"/>
          <p:cNvSpPr>
            <a:spLocks noChangeArrowheads="1"/>
          </p:cNvSpPr>
          <p:nvPr/>
        </p:nvSpPr>
        <p:spPr bwMode="auto">
          <a:xfrm>
            <a:off x="5334000" y="2895600"/>
            <a:ext cx="9144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APD-based GPI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1" name="Oval 19"/>
          <p:cNvSpPr>
            <a:spLocks noChangeArrowheads="1"/>
          </p:cNvSpPr>
          <p:nvPr/>
        </p:nvSpPr>
        <p:spPr bwMode="auto">
          <a:xfrm>
            <a:off x="5486400" y="3124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2" name="Rectangle 20"/>
          <p:cNvSpPr>
            <a:spLocks noChangeArrowheads="1"/>
          </p:cNvSpPr>
          <p:nvPr/>
        </p:nvSpPr>
        <p:spPr bwMode="auto">
          <a:xfrm>
            <a:off x="5334000" y="2514600"/>
            <a:ext cx="8382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Scanning MLP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3" name="Oval 19"/>
          <p:cNvSpPr>
            <a:spLocks noChangeArrowheads="1"/>
          </p:cNvSpPr>
          <p:nvPr/>
        </p:nvSpPr>
        <p:spPr bwMode="auto">
          <a:xfrm>
            <a:off x="5502275" y="2743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4" name="Rectangle 20"/>
          <p:cNvSpPr>
            <a:spLocks noChangeArrowheads="1"/>
          </p:cNvSpPr>
          <p:nvPr/>
        </p:nvSpPr>
        <p:spPr bwMode="auto">
          <a:xfrm>
            <a:off x="5334000" y="3429000"/>
            <a:ext cx="914400" cy="22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XICS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5" name="Oval 19"/>
          <p:cNvSpPr>
            <a:spLocks noChangeArrowheads="1"/>
          </p:cNvSpPr>
          <p:nvPr/>
        </p:nvSpPr>
        <p:spPr bwMode="auto">
          <a:xfrm>
            <a:off x="5486400" y="3581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7" name="Rectangle 20"/>
          <p:cNvSpPr>
            <a:spLocks noChangeArrowheads="1"/>
          </p:cNvSpPr>
          <p:nvPr/>
        </p:nvSpPr>
        <p:spPr bwMode="auto">
          <a:xfrm>
            <a:off x="5029200" y="5545138"/>
            <a:ext cx="838200" cy="18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</a:pP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Divertor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P</a:t>
            </a:r>
            <a:r>
              <a:rPr lang="en-US" sz="1000" i="0" baseline="-25000" dirty="0" err="1">
                <a:solidFill>
                  <a:schemeClr val="tx1"/>
                </a:solidFill>
                <a:cs typeface="Arial" charset="0"/>
              </a:rPr>
              <a:t>rad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128" name="Straight Connector 16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0" name="Rectangle 20"/>
          <p:cNvSpPr>
            <a:spLocks noChangeArrowheads="1"/>
          </p:cNvSpPr>
          <p:nvPr/>
        </p:nvSpPr>
        <p:spPr bwMode="auto">
          <a:xfrm>
            <a:off x="3886200" y="3124200"/>
            <a:ext cx="868362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smtClean="0">
                <a:solidFill>
                  <a:srgbClr val="009973"/>
                </a:solidFill>
                <a:cs typeface="Arial" charset="0"/>
              </a:rPr>
              <a:t>Resistive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dirty="0" smtClean="0">
                <a:solidFill>
                  <a:srgbClr val="009973"/>
                </a:solidFill>
                <a:cs typeface="Arial" charset="0"/>
              </a:rPr>
              <a:t>Bolometer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31" name="Oval 19"/>
          <p:cNvSpPr>
            <a:spLocks noChangeArrowheads="1"/>
          </p:cNvSpPr>
          <p:nvPr/>
        </p:nvSpPr>
        <p:spPr bwMode="auto">
          <a:xfrm>
            <a:off x="4656138" y="3292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129" name="Oval 19"/>
          <p:cNvSpPr>
            <a:spLocks noChangeArrowheads="1"/>
          </p:cNvSpPr>
          <p:nvPr/>
        </p:nvSpPr>
        <p:spPr bwMode="auto">
          <a:xfrm>
            <a:off x="6937375" y="366395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32" name="Rectangle 20"/>
          <p:cNvSpPr>
            <a:spLocks noChangeArrowheads="1"/>
          </p:cNvSpPr>
          <p:nvPr/>
        </p:nvSpPr>
        <p:spPr bwMode="auto">
          <a:xfrm>
            <a:off x="6378575" y="3422650"/>
            <a:ext cx="1993900" cy="2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Off-midplane 3D coils (NCC)</a:t>
            </a:r>
          </a:p>
        </p:txBody>
      </p:sp>
      <p:cxnSp>
        <p:nvCxnSpPr>
          <p:cNvPr id="133" name="Straight Arrow Connector 107"/>
          <p:cNvCxnSpPr>
            <a:cxnSpLocks noChangeShapeType="1"/>
          </p:cNvCxnSpPr>
          <p:nvPr/>
        </p:nvCxnSpPr>
        <p:spPr bwMode="auto">
          <a:xfrm>
            <a:off x="7086600" y="3733800"/>
            <a:ext cx="95250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" name="Straight Arrow Connector 108"/>
          <p:cNvCxnSpPr>
            <a:cxnSpLocks noChangeShapeType="1"/>
          </p:cNvCxnSpPr>
          <p:nvPr/>
        </p:nvCxnSpPr>
        <p:spPr bwMode="auto">
          <a:xfrm>
            <a:off x="7070725" y="5935663"/>
            <a:ext cx="1006475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5" name="Straight Arrow Connector 107"/>
          <p:cNvCxnSpPr>
            <a:cxnSpLocks noChangeShapeType="1"/>
          </p:cNvCxnSpPr>
          <p:nvPr/>
        </p:nvCxnSpPr>
        <p:spPr bwMode="auto">
          <a:xfrm>
            <a:off x="4800600" y="2362200"/>
            <a:ext cx="76200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5486400" y="2206823"/>
            <a:ext cx="26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D2E"/>
                </a:solidFill>
              </a:rPr>
              <a:t>?</a:t>
            </a:r>
            <a:endParaRPr lang="en-US" sz="1400" dirty="0">
              <a:solidFill>
                <a:srgbClr val="FF0D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7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1"/>
          <p:cNvGrpSpPr>
            <a:grpSpLocks/>
          </p:cNvGrpSpPr>
          <p:nvPr/>
        </p:nvGrpSpPr>
        <p:grpSpPr bwMode="auto">
          <a:xfrm>
            <a:off x="2565400" y="1057275"/>
            <a:ext cx="3835400" cy="4276725"/>
            <a:chOff x="1616074" y="895350"/>
            <a:chExt cx="4937126" cy="5505450"/>
          </a:xfrm>
        </p:grpSpPr>
        <p:pic>
          <p:nvPicPr>
            <p:cNvPr id="3179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57" b="8821"/>
            <a:stretch>
              <a:fillRect/>
            </a:stretch>
          </p:blipFill>
          <p:spPr bwMode="auto">
            <a:xfrm>
              <a:off x="1616074" y="1136417"/>
              <a:ext cx="4937126" cy="5264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92" name="TextBox 7"/>
            <p:cNvSpPr txBox="1">
              <a:spLocks noChangeArrowheads="1"/>
            </p:cNvSpPr>
            <p:nvPr/>
          </p:nvSpPr>
          <p:spPr bwMode="auto">
            <a:xfrm>
              <a:off x="3276599" y="895350"/>
              <a:ext cx="1600200" cy="51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2000" b="0" i="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rPr>
                <a:t>LITERs</a:t>
              </a:r>
              <a:endParaRPr lang="en-US" sz="1800" b="0" i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cxnSp>
          <p:nvCxnSpPr>
            <p:cNvPr id="31793" name="Straight Connector 2"/>
            <p:cNvCxnSpPr>
              <a:cxnSpLocks noChangeShapeType="1"/>
            </p:cNvCxnSpPr>
            <p:nvPr/>
          </p:nvCxnSpPr>
          <p:spPr bwMode="auto">
            <a:xfrm>
              <a:off x="4495800" y="2514600"/>
              <a:ext cx="0" cy="31242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94" name="Straight Connector 13"/>
            <p:cNvCxnSpPr>
              <a:cxnSpLocks noChangeShapeType="1"/>
            </p:cNvCxnSpPr>
            <p:nvPr/>
          </p:nvCxnSpPr>
          <p:spPr bwMode="auto">
            <a:xfrm>
              <a:off x="3733800" y="2514600"/>
              <a:ext cx="0" cy="31242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746" name="Oval 1"/>
          <p:cNvSpPr>
            <a:spLocks noChangeArrowheads="1"/>
          </p:cNvSpPr>
          <p:nvPr/>
        </p:nvSpPr>
        <p:spPr bwMode="auto">
          <a:xfrm>
            <a:off x="3411538" y="2251075"/>
            <a:ext cx="466725" cy="466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747" name="Straight Arrow Connector 4"/>
          <p:cNvCxnSpPr>
            <a:cxnSpLocks noChangeShapeType="1"/>
          </p:cNvCxnSpPr>
          <p:nvPr/>
        </p:nvCxnSpPr>
        <p:spPr bwMode="auto">
          <a:xfrm>
            <a:off x="1892300" y="2209800"/>
            <a:ext cx="1527175" cy="2000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0" y="762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3600" dirty="0" smtClean="0">
                <a:solidFill>
                  <a:srgbClr val="1532FF"/>
                </a:solidFill>
              </a:rPr>
              <a:t>First Year</a:t>
            </a:r>
            <a:r>
              <a:rPr lang="en-US" sz="3600" i="0" dirty="0" smtClean="0">
                <a:solidFill>
                  <a:srgbClr val="1532FF"/>
                </a:solidFill>
              </a:rPr>
              <a:t> </a:t>
            </a:r>
            <a:r>
              <a:rPr lang="en-US" sz="3600" i="0" dirty="0">
                <a:solidFill>
                  <a:srgbClr val="1532FF"/>
                </a:solidFill>
              </a:rPr>
              <a:t>Boundary Physics </a:t>
            </a:r>
            <a:r>
              <a:rPr lang="en-US" sz="3600" i="0" dirty="0" smtClean="0">
                <a:solidFill>
                  <a:srgbClr val="1532FF"/>
                </a:solidFill>
              </a:rPr>
              <a:t>Tools Operational</a:t>
            </a:r>
            <a:endParaRPr lang="en-US" sz="3600" i="0" dirty="0">
              <a:solidFill>
                <a:srgbClr val="1532FF"/>
              </a:solidFill>
            </a:endParaRPr>
          </a:p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2800" i="0" dirty="0" err="1">
                <a:solidFill>
                  <a:srgbClr val="FF0000"/>
                </a:solidFill>
              </a:rPr>
              <a:t>Boronization</a:t>
            </a:r>
            <a:r>
              <a:rPr lang="en-US" sz="2800" i="0" dirty="0">
                <a:solidFill>
                  <a:srgbClr val="FF0000"/>
                </a:solidFill>
              </a:rPr>
              <a:t>, Lithium Evaporators, Granule </a:t>
            </a:r>
            <a:r>
              <a:rPr lang="en-US" sz="2800" i="0" dirty="0" smtClean="0">
                <a:solidFill>
                  <a:srgbClr val="FF0000"/>
                </a:solidFill>
              </a:rPr>
              <a:t>Injector</a:t>
            </a:r>
            <a:endParaRPr lang="en-US" sz="2400" i="0" dirty="0">
              <a:solidFill>
                <a:srgbClr val="FF0000"/>
              </a:solidFill>
            </a:endParaRPr>
          </a:p>
        </p:txBody>
      </p:sp>
      <p:sp>
        <p:nvSpPr>
          <p:cNvPr id="31756" name="TextBox 9"/>
          <p:cNvSpPr txBox="1">
            <a:spLocks noChangeArrowheads="1"/>
          </p:cNvSpPr>
          <p:nvPr/>
        </p:nvSpPr>
        <p:spPr bwMode="auto">
          <a:xfrm>
            <a:off x="152400" y="990600"/>
            <a:ext cx="27845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0" i="0" dirty="0">
                <a:solidFill>
                  <a:srgbClr val="000000"/>
                </a:solidFill>
              </a:rPr>
              <a:t>Lithium Evaporator (LITERs)</a:t>
            </a:r>
          </a:p>
        </p:txBody>
      </p:sp>
      <p:pic>
        <p:nvPicPr>
          <p:cNvPr id="3176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3150" y="2300288"/>
            <a:ext cx="10826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8" name="Text Box 48"/>
          <p:cNvSpPr txBox="1">
            <a:spLocks noChangeArrowheads="1"/>
          </p:cNvSpPr>
          <p:nvPr/>
        </p:nvSpPr>
        <p:spPr bwMode="auto">
          <a:xfrm>
            <a:off x="5740400" y="1033463"/>
            <a:ext cx="3403600" cy="17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75"/>
              </a:lnSpc>
              <a:buFontTx/>
              <a:buNone/>
            </a:pPr>
            <a:r>
              <a:rPr lang="en-US" sz="1600" b="0" i="0">
                <a:solidFill>
                  <a:schemeClr val="tx1"/>
                </a:solidFill>
                <a:latin typeface="Arial Narrow" charset="0"/>
              </a:rPr>
              <a:t>Granule injector (GI) for ELM pacing</a:t>
            </a:r>
            <a:endParaRPr lang="en-US" sz="1600" b="0" i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31769" name="Rectangle 27"/>
          <p:cNvSpPr>
            <a:spLocks noChangeArrowheads="1"/>
          </p:cNvSpPr>
          <p:nvPr/>
        </p:nvSpPr>
        <p:spPr bwMode="auto">
          <a:xfrm>
            <a:off x="6189663" y="2362200"/>
            <a:ext cx="1066800" cy="134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1770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7417" r="21712" b="12193"/>
          <a:stretch>
            <a:fillRect/>
          </a:stretch>
        </p:blipFill>
        <p:spPr bwMode="auto">
          <a:xfrm>
            <a:off x="7716838" y="1276350"/>
            <a:ext cx="11112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Content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9834" r="6441"/>
          <a:stretch>
            <a:fillRect/>
          </a:stretch>
        </p:blipFill>
        <p:spPr bwMode="auto">
          <a:xfrm>
            <a:off x="7702550" y="3314700"/>
            <a:ext cx="11906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2" name="TextBox 62"/>
          <p:cNvSpPr txBox="1">
            <a:spLocks noChangeArrowheads="1"/>
          </p:cNvSpPr>
          <p:nvPr/>
        </p:nvSpPr>
        <p:spPr bwMode="auto">
          <a:xfrm>
            <a:off x="7629525" y="4146550"/>
            <a:ext cx="1463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i="0">
                <a:solidFill>
                  <a:srgbClr val="000000"/>
                </a:solidFill>
              </a:rPr>
              <a:t>Rotating Impeller</a:t>
            </a:r>
          </a:p>
        </p:txBody>
      </p:sp>
      <p:sp>
        <p:nvSpPr>
          <p:cNvPr id="31773" name="TextBox 64511"/>
          <p:cNvSpPr txBox="1">
            <a:spLocks noChangeArrowheads="1"/>
          </p:cNvSpPr>
          <p:nvPr/>
        </p:nvSpPr>
        <p:spPr bwMode="auto">
          <a:xfrm>
            <a:off x="5834063" y="1295400"/>
            <a:ext cx="18179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</a:rPr>
              <a:t>Successfully tested</a:t>
            </a:r>
          </a:p>
          <a:p>
            <a:pPr eaLnBrk="1" hangingPunct="1"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</a:rPr>
              <a:t> on EAST and DIII-D</a:t>
            </a:r>
          </a:p>
          <a:p>
            <a:pPr eaLnBrk="1" hangingPunct="1"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</a:rPr>
              <a:t>Granules: Li, B</a:t>
            </a:r>
            <a:r>
              <a:rPr lang="en-US" sz="1400" b="0" i="0" baseline="-25000" dirty="0">
                <a:solidFill>
                  <a:srgbClr val="000000"/>
                </a:solidFill>
              </a:rPr>
              <a:t>4</a:t>
            </a:r>
            <a:r>
              <a:rPr lang="en-US" sz="1400" b="0" i="0" dirty="0">
                <a:solidFill>
                  <a:srgbClr val="000000"/>
                </a:solidFill>
              </a:rPr>
              <a:t>C, C</a:t>
            </a:r>
          </a:p>
          <a:p>
            <a:pPr eaLnBrk="1" hangingPunct="1"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</a:rPr>
              <a:t>f ~ up to 500 Hz</a:t>
            </a:r>
          </a:p>
        </p:txBody>
      </p:sp>
      <p:sp>
        <p:nvSpPr>
          <p:cNvPr id="31776" name="Text Box 48"/>
          <p:cNvSpPr txBox="1">
            <a:spLocks noChangeArrowheads="1"/>
          </p:cNvSpPr>
          <p:nvPr/>
        </p:nvSpPr>
        <p:spPr bwMode="auto">
          <a:xfrm>
            <a:off x="152400" y="5105400"/>
            <a:ext cx="3048000" cy="2093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575"/>
              </a:lnSpc>
              <a:buFontTx/>
              <a:buNone/>
            </a:pPr>
            <a:r>
              <a:rPr lang="en-US" sz="1600" b="0" i="0" dirty="0" err="1">
                <a:solidFill>
                  <a:schemeClr val="tx1"/>
                </a:solidFill>
                <a:latin typeface="Arial Narrow" charset="0"/>
              </a:rPr>
              <a:t>Boronization</a:t>
            </a:r>
            <a:r>
              <a:rPr lang="en-US" sz="1600" b="0" i="0" dirty="0">
                <a:solidFill>
                  <a:schemeClr val="tx1"/>
                </a:solidFill>
                <a:latin typeface="Arial Narrow" charset="0"/>
              </a:rPr>
              <a:t> System</a:t>
            </a:r>
            <a:endParaRPr lang="en-US" sz="1600" b="0" i="0" dirty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31777" name="TextBox 68"/>
          <p:cNvSpPr txBox="1">
            <a:spLocks noChangeArrowheads="1"/>
          </p:cNvSpPr>
          <p:nvPr/>
        </p:nvSpPr>
        <p:spPr bwMode="auto">
          <a:xfrm>
            <a:off x="7010400" y="2379663"/>
            <a:ext cx="990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i="0">
                <a:solidFill>
                  <a:srgbClr val="000000"/>
                </a:solidFill>
              </a:rPr>
              <a:t>Granular Reservoir</a:t>
            </a:r>
          </a:p>
        </p:txBody>
      </p:sp>
      <p:cxnSp>
        <p:nvCxnSpPr>
          <p:cNvPr id="31778" name="Straight Arrow Connector 30"/>
          <p:cNvCxnSpPr>
            <a:cxnSpLocks noChangeShapeType="1"/>
            <a:stCxn id="31771" idx="1"/>
          </p:cNvCxnSpPr>
          <p:nvPr/>
        </p:nvCxnSpPr>
        <p:spPr bwMode="auto">
          <a:xfrm flipH="1">
            <a:off x="7256463" y="3778250"/>
            <a:ext cx="446087" cy="10001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79" name="Straight Arrow Connector 30"/>
          <p:cNvCxnSpPr>
            <a:cxnSpLocks noChangeShapeType="1"/>
            <a:stCxn id="31777" idx="0"/>
          </p:cNvCxnSpPr>
          <p:nvPr/>
        </p:nvCxnSpPr>
        <p:spPr bwMode="auto">
          <a:xfrm flipV="1">
            <a:off x="7505700" y="1993900"/>
            <a:ext cx="673100" cy="38576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786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>
            <a:fillRect/>
          </a:stretch>
        </p:blipFill>
        <p:spPr bwMode="auto">
          <a:xfrm rot="-6041563">
            <a:off x="408705" y="1763279"/>
            <a:ext cx="1874838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3429000"/>
            <a:ext cx="259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/>
            <a:r>
              <a:rPr lang="en-US" sz="1400" dirty="0" smtClean="0"/>
              <a:t>•  LITERs filing set </a:t>
            </a:r>
            <a:r>
              <a:rPr lang="en-US" sz="1400" dirty="0"/>
              <a:t>up in high bay south of NSTX-U Test </a:t>
            </a:r>
            <a:r>
              <a:rPr lang="en-US" sz="1400" dirty="0" smtClean="0"/>
              <a:t>Cell.</a:t>
            </a:r>
            <a:endParaRPr lang="en-US" sz="1400" dirty="0"/>
          </a:p>
          <a:p>
            <a:pPr marL="182880" indent="-182880"/>
            <a:r>
              <a:rPr lang="en-US" sz="1400" dirty="0" smtClean="0"/>
              <a:t>•  Argon purge system implemented for Li safety, used for the quick argon vent.</a:t>
            </a:r>
          </a:p>
          <a:p>
            <a:pPr marL="182880" indent="-182880"/>
            <a:r>
              <a:rPr lang="en-US" sz="1400" dirty="0" smtClean="0"/>
              <a:t>•  Ready to support the run.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5334000"/>
            <a:ext cx="4495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365760"/>
            <a:r>
              <a:rPr lang="en-US" sz="1400" dirty="0" smtClean="0"/>
              <a:t>•  Multiple injection and glow made more uniform  </a:t>
            </a:r>
            <a:r>
              <a:rPr lang="en-US" sz="1400" dirty="0" err="1" smtClean="0"/>
              <a:t>boronization</a:t>
            </a:r>
            <a:r>
              <a:rPr lang="en-US" sz="1400" dirty="0" smtClean="0"/>
              <a:t>.</a:t>
            </a:r>
          </a:p>
          <a:p>
            <a:pPr marL="182880" indent="-365760"/>
            <a:r>
              <a:rPr lang="en-US" sz="1400" dirty="0" smtClean="0"/>
              <a:t>•  System is working very well.  Multiple # of  </a:t>
            </a:r>
            <a:r>
              <a:rPr lang="en-US" sz="1400" dirty="0" err="1" smtClean="0"/>
              <a:t>boronization</a:t>
            </a:r>
            <a:r>
              <a:rPr lang="en-US" sz="1400" dirty="0" smtClean="0"/>
              <a:t> including daily ones performed.  Also being used for He glow discharges.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562600" y="57912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400" dirty="0" smtClean="0"/>
              <a:t>•  GI is now operational.  </a:t>
            </a:r>
            <a:endParaRPr lang="en-US" sz="1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1000"/>
                    </a14:imgEffect>
                    <a14:imgEffect>
                      <a14:brightnessContrast bright="55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3" t="6430" r="17982" b="8264"/>
          <a:stretch/>
        </p:blipFill>
        <p:spPr>
          <a:xfrm>
            <a:off x="7010400" y="4374573"/>
            <a:ext cx="2042886" cy="19500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65642" y="6248400"/>
            <a:ext cx="21021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0" indent="-182880"/>
            <a:r>
              <a:rPr lang="en-US" sz="1600" b="1" dirty="0" smtClean="0"/>
              <a:t>GI installed </a:t>
            </a:r>
            <a:r>
              <a:rPr lang="en-US" sz="1600" b="1" dirty="0"/>
              <a:t>on NSTX-</a:t>
            </a:r>
            <a:r>
              <a:rPr lang="en-US" sz="1600" b="1" dirty="0" smtClean="0"/>
              <a:t>U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1595472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95000"/>
              </a:lnSpc>
              <a:buFontTx/>
              <a:buNone/>
            </a:pPr>
            <a:r>
              <a:rPr lang="en-US" sz="3200" i="0" dirty="0">
                <a:solidFill>
                  <a:srgbClr val="0000FF"/>
                </a:solidFill>
              </a:rPr>
              <a:t>Disruption </a:t>
            </a:r>
            <a:r>
              <a:rPr lang="en-US" sz="3200" i="0" dirty="0" smtClean="0">
                <a:solidFill>
                  <a:srgbClr val="0000FF"/>
                </a:solidFill>
              </a:rPr>
              <a:t>Mitigation System for </a:t>
            </a:r>
            <a:r>
              <a:rPr lang="en-US" sz="3200" i="0" dirty="0">
                <a:solidFill>
                  <a:srgbClr val="0000FF"/>
                </a:solidFill>
              </a:rPr>
              <a:t>NSTX-U</a:t>
            </a:r>
            <a:r>
              <a:rPr lang="en-US" sz="3600" i="0" dirty="0">
                <a:solidFill>
                  <a:srgbClr val="0000FF"/>
                </a:solidFill>
              </a:rPr>
              <a:t/>
            </a:r>
            <a:br>
              <a:rPr lang="en-US" sz="3600" i="0" dirty="0">
                <a:solidFill>
                  <a:srgbClr val="0000FF"/>
                </a:solidFill>
              </a:rPr>
            </a:br>
            <a:r>
              <a:rPr lang="en-US" sz="2400" i="0" dirty="0">
                <a:solidFill>
                  <a:srgbClr val="FF0000"/>
                </a:solidFill>
                <a:latin typeface="Helvetica Neue" charset="0"/>
              </a:rPr>
              <a:t>Massive gas injection system </a:t>
            </a:r>
            <a:r>
              <a:rPr lang="en-US" sz="2400" i="0" dirty="0" smtClean="0">
                <a:solidFill>
                  <a:srgbClr val="FF0000"/>
                </a:solidFill>
                <a:latin typeface="Helvetica Neue" charset="0"/>
              </a:rPr>
              <a:t>at multiple </a:t>
            </a:r>
            <a:r>
              <a:rPr lang="en-US" sz="2400" i="0" dirty="0" err="1" smtClean="0">
                <a:solidFill>
                  <a:srgbClr val="FF0000"/>
                </a:solidFill>
                <a:latin typeface="Helvetica Neue" charset="0"/>
              </a:rPr>
              <a:t>poloidal</a:t>
            </a:r>
            <a:r>
              <a:rPr lang="en-US" sz="2400" i="0" dirty="0" smtClean="0">
                <a:solidFill>
                  <a:srgbClr val="FF0000"/>
                </a:solidFill>
                <a:latin typeface="Helvetica Neue" charset="0"/>
              </a:rPr>
              <a:t> positions</a:t>
            </a:r>
            <a:endParaRPr lang="en-US" sz="2800" i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39" name="Content Placeholder 2"/>
          <p:cNvSpPr txBox="1">
            <a:spLocks/>
          </p:cNvSpPr>
          <p:nvPr/>
        </p:nvSpPr>
        <p:spPr bwMode="auto">
          <a:xfrm>
            <a:off x="3810000" y="990600"/>
            <a:ext cx="5334000" cy="1335087"/>
          </a:xfrm>
          <a:prstGeom prst="rect">
            <a:avLst/>
          </a:prstGeom>
          <a:solidFill>
            <a:srgbClr val="FFD2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lvl="1" indent="0"/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- Massive </a:t>
            </a:r>
            <a:r>
              <a:rPr lang="en-US" sz="1600" b="0" i="0" dirty="0">
                <a:solidFill>
                  <a:schemeClr val="tx1"/>
                </a:solidFill>
                <a:latin typeface="Arial" charset="0"/>
              </a:rPr>
              <a:t>gas injector </a:t>
            </a: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system </a:t>
            </a:r>
            <a:r>
              <a:rPr lang="en-US" sz="1600" b="0" i="0" dirty="0">
                <a:solidFill>
                  <a:schemeClr val="tx1"/>
                </a:solidFill>
                <a:latin typeface="Arial" charset="0"/>
              </a:rPr>
              <a:t>at </a:t>
            </a: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multi</a:t>
            </a:r>
          </a:p>
          <a:p>
            <a:pPr marL="0" lvl="1" indent="0"/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  poloidal </a:t>
            </a:r>
            <a:r>
              <a:rPr lang="en-US" sz="1600" b="0" i="0" dirty="0">
                <a:solidFill>
                  <a:schemeClr val="tx1"/>
                </a:solidFill>
                <a:latin typeface="Arial" charset="0"/>
              </a:rPr>
              <a:t>location with identical injection set-</a:t>
            </a: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up</a:t>
            </a:r>
          </a:p>
          <a:p>
            <a:pPr marL="0" lvl="1" indent="0"/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- Compact power supply proto-type tested at UW</a:t>
            </a:r>
            <a:endParaRPr lang="en-US" sz="700" b="0" i="0" dirty="0">
              <a:solidFill>
                <a:schemeClr val="tx1"/>
              </a:solidFill>
              <a:latin typeface="Arial" charset="0"/>
            </a:endParaRPr>
          </a:p>
          <a:p>
            <a:pPr marL="0" lvl="1" indent="0"/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- A </a:t>
            </a:r>
            <a:r>
              <a:rPr lang="en-US" sz="1600" b="0" i="0" dirty="0">
                <a:solidFill>
                  <a:schemeClr val="tx1"/>
                </a:solidFill>
                <a:latin typeface="Arial" charset="0"/>
              </a:rPr>
              <a:t>new double solenoid MGI design (zero net J x </a:t>
            </a: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B</a:t>
            </a:r>
          </a:p>
          <a:p>
            <a:pPr marL="0" lvl="1" indent="0"/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  torque</a:t>
            </a:r>
            <a:r>
              <a:rPr lang="en-US" sz="1600" b="0" i="0" dirty="0">
                <a:solidFill>
                  <a:schemeClr val="tx1"/>
                </a:solidFill>
                <a:latin typeface="Arial" charset="0"/>
              </a:rPr>
              <a:t>) based on the ORNL ITER MGI </a:t>
            </a: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design</a:t>
            </a:r>
            <a:endParaRPr lang="en-US" sz="700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9940" name="Rectangle 12"/>
          <p:cNvSpPr>
            <a:spLocks noChangeArrowheads="1"/>
          </p:cNvSpPr>
          <p:nvPr/>
        </p:nvSpPr>
        <p:spPr bwMode="auto">
          <a:xfrm>
            <a:off x="774700" y="4584700"/>
            <a:ext cx="838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1" name="TextBox 16"/>
          <p:cNvSpPr txBox="1">
            <a:spLocks noChangeArrowheads="1"/>
          </p:cNvSpPr>
          <p:nvPr/>
        </p:nvSpPr>
        <p:spPr bwMode="auto">
          <a:xfrm>
            <a:off x="1143000" y="914400"/>
            <a:ext cx="241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 dirty="0"/>
              <a:t>NSTX-U MGI Valve</a:t>
            </a:r>
          </a:p>
        </p:txBody>
      </p:sp>
      <p:pic>
        <p:nvPicPr>
          <p:cNvPr id="39942" name="Picture 17" descr="MIG-3D-Mas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2125662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57"/>
          <p:cNvSpPr>
            <a:spLocks noChangeArrowheads="1"/>
          </p:cNvSpPr>
          <p:nvPr/>
        </p:nvSpPr>
        <p:spPr bwMode="auto">
          <a:xfrm>
            <a:off x="152400" y="5029200"/>
            <a:ext cx="8839200" cy="123922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457200">
              <a:lnSpc>
                <a:spcPts val="2620"/>
              </a:lnSpc>
              <a:spcAft>
                <a:spcPts val="600"/>
              </a:spcAft>
              <a:buFontTx/>
              <a:buNone/>
            </a:pPr>
            <a:r>
              <a:rPr lang="en-US" sz="1600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</a:t>
            </a: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Successful final</a:t>
            </a:r>
            <a:r>
              <a:rPr lang="en-US" sz="1600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Design Review of MGI system was held on February 18, 2016.</a:t>
            </a:r>
          </a:p>
          <a:p>
            <a:pPr marL="182563" indent="-457200">
              <a:lnSpc>
                <a:spcPts val="2620"/>
              </a:lnSpc>
              <a:spcAft>
                <a:spcPts val="600"/>
              </a:spcAft>
              <a:buFontTx/>
              <a:buNone/>
            </a:pPr>
            <a:r>
              <a:rPr lang="en-US" sz="1600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All the MGI components were installed on NSTX-U and the control is being installed.</a:t>
            </a:r>
          </a:p>
          <a:p>
            <a:pPr marL="182563" indent="-457200">
              <a:lnSpc>
                <a:spcPts val="2620"/>
              </a:lnSpc>
              <a:spcAft>
                <a:spcPts val="60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Initial gas pulses into NSTX-U were performed and it is ready to support the operations.</a:t>
            </a:r>
            <a:endParaRPr lang="en-US" sz="1600" i="0" dirty="0">
              <a:solidFill>
                <a:srgbClr val="000000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91000" y="2438400"/>
            <a:ext cx="4953000" cy="76944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lvl="1" eaLnBrk="1" hangingPunct="1">
              <a:buFontTx/>
              <a:buNone/>
              <a:defRPr/>
            </a:pPr>
            <a:r>
              <a:rPr lang="en-US" sz="1600" b="0" i="0" dirty="0" smtClean="0">
                <a:solidFill>
                  <a:srgbClr val="FF0000"/>
                </a:solidFill>
                <a:latin typeface="Arial" charset="0"/>
              </a:rPr>
              <a:t>MGI also  tested on the U. Washington test stand with magnetic field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39947" name="Picture 1" descr="DM-Lo-triangularity shape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1219200"/>
            <a:ext cx="1703388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26"/>
          <p:cNvGrpSpPr>
            <a:grpSpLocks/>
          </p:cNvGrpSpPr>
          <p:nvPr/>
        </p:nvGrpSpPr>
        <p:grpSpPr bwMode="auto">
          <a:xfrm>
            <a:off x="5029200" y="3048000"/>
            <a:ext cx="2946400" cy="1665287"/>
            <a:chOff x="5842000" y="3119336"/>
            <a:chExt cx="2946400" cy="1665397"/>
          </a:xfrm>
        </p:grpSpPr>
        <p:pic>
          <p:nvPicPr>
            <p:cNvPr id="20" name="Content Placeholder 4" descr="Solenoi and valve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30" b="12930"/>
            <a:stretch>
              <a:fillRect/>
            </a:stretch>
          </p:blipFill>
          <p:spPr bwMode="auto">
            <a:xfrm>
              <a:off x="5842000" y="3119336"/>
              <a:ext cx="2946400" cy="1665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8"/>
            <p:cNvSpPr txBox="1">
              <a:spLocks noChangeArrowheads="1"/>
            </p:cNvSpPr>
            <p:nvPr/>
          </p:nvSpPr>
          <p:spPr bwMode="auto">
            <a:xfrm>
              <a:off x="5981700" y="3124200"/>
              <a:ext cx="80886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Magnets</a:t>
              </a:r>
            </a:p>
          </p:txBody>
        </p:sp>
        <p:sp>
          <p:nvSpPr>
            <p:cNvPr id="22" name="TextBox 29"/>
            <p:cNvSpPr txBox="1">
              <a:spLocks noChangeArrowheads="1"/>
            </p:cNvSpPr>
            <p:nvPr/>
          </p:nvSpPr>
          <p:spPr bwMode="auto">
            <a:xfrm>
              <a:off x="7950200" y="3124200"/>
              <a:ext cx="80886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Magnets</a:t>
              </a:r>
            </a:p>
          </p:txBody>
        </p:sp>
        <p:sp>
          <p:nvSpPr>
            <p:cNvPr id="23" name="TextBox 30"/>
            <p:cNvSpPr txBox="1">
              <a:spLocks noChangeArrowheads="1"/>
            </p:cNvSpPr>
            <p:nvPr/>
          </p:nvSpPr>
          <p:spPr bwMode="auto">
            <a:xfrm>
              <a:off x="7391400" y="3835400"/>
              <a:ext cx="578404" cy="498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MGI</a:t>
              </a:r>
            </a:p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Valve</a:t>
              </a:r>
            </a:p>
          </p:txBody>
        </p:sp>
      </p:grpSp>
      <p:sp>
        <p:nvSpPr>
          <p:cNvPr id="24" name="Text Box 58"/>
          <p:cNvSpPr txBox="1">
            <a:spLocks noChangeArrowheads="1"/>
          </p:cNvSpPr>
          <p:nvPr/>
        </p:nvSpPr>
        <p:spPr bwMode="auto">
          <a:xfrm flipH="1">
            <a:off x="7785100" y="4495800"/>
            <a:ext cx="13589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U. Washington</a:t>
            </a:r>
          </a:p>
        </p:txBody>
      </p:sp>
    </p:spTree>
    <p:extLst>
      <p:ext uri="{BB962C8B-B14F-4D97-AF65-F5344CB8AC3E}">
        <p14:creationId xmlns:p14="http://schemas.microsoft.com/office/powerpoint/2010/main" val="1207900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0000FF"/>
                </a:solidFill>
                <a:latin typeface="Helvetica Neue" charset="0"/>
                <a:ea typeface="ヒラギノ角ゴ Pro W3" charset="0"/>
                <a:cs typeface="ヒラギノ角ゴ Pro W3" charset="0"/>
              </a:rPr>
              <a:t>Enhanced FIDA will measure NBI distribution function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FF0000"/>
                </a:solidFill>
                <a:latin typeface="Helvetica Neue" charset="0"/>
                <a:ea typeface="ヒラギノ角ゴ Pro W3" charset="0"/>
                <a:cs typeface="ヒラギノ角ゴ Pro W3" charset="0"/>
              </a:rPr>
              <a:t>For NBI fast ion transport and current drive physics</a:t>
            </a:r>
          </a:p>
        </p:txBody>
      </p:sp>
      <p:sp>
        <p:nvSpPr>
          <p:cNvPr id="49154" name="TextBox 47"/>
          <p:cNvSpPr txBox="1">
            <a:spLocks noChangeArrowheads="1"/>
          </p:cNvSpPr>
          <p:nvPr/>
        </p:nvSpPr>
        <p:spPr bwMode="auto">
          <a:xfrm>
            <a:off x="7124700" y="2006600"/>
            <a:ext cx="765175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0000FF"/>
                </a:solidFill>
              </a:rPr>
              <a:t>Vertical</a:t>
            </a:r>
          </a:p>
        </p:txBody>
      </p:sp>
      <p:sp>
        <p:nvSpPr>
          <p:cNvPr id="49155" name="TextBox 48"/>
          <p:cNvSpPr txBox="1">
            <a:spLocks noChangeArrowheads="1"/>
          </p:cNvSpPr>
          <p:nvPr/>
        </p:nvSpPr>
        <p:spPr bwMode="auto">
          <a:xfrm>
            <a:off x="7137400" y="3175000"/>
            <a:ext cx="97631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0000FF"/>
                </a:solidFill>
              </a:rPr>
              <a:t>Tangential</a:t>
            </a:r>
          </a:p>
        </p:txBody>
      </p:sp>
      <p:sp>
        <p:nvSpPr>
          <p:cNvPr id="49156" name="Rectangle 56"/>
          <p:cNvSpPr>
            <a:spLocks noChangeArrowheads="1"/>
          </p:cNvSpPr>
          <p:nvPr/>
        </p:nvSpPr>
        <p:spPr bwMode="auto">
          <a:xfrm>
            <a:off x="38100" y="938213"/>
            <a:ext cx="3530600" cy="61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spcBef>
                <a:spcPct val="0"/>
              </a:spcBef>
              <a:buFontTx/>
              <a:buNone/>
            </a:pPr>
            <a:r>
              <a:rPr lang="en-US" sz="1800" i="0" dirty="0">
                <a:solidFill>
                  <a:schemeClr val="tx1"/>
                </a:solidFill>
                <a:latin typeface="Helvetica Neue" charset="0"/>
              </a:rPr>
              <a:t>Fast Ion D-Alpha </a:t>
            </a:r>
            <a:r>
              <a:rPr lang="en-US" sz="1800" i="0" dirty="0" smtClean="0">
                <a:solidFill>
                  <a:schemeClr val="tx1"/>
                </a:solidFill>
                <a:latin typeface="Helvetica Neue" charset="0"/>
              </a:rPr>
              <a:t>Diagnostics</a:t>
            </a:r>
          </a:p>
          <a:p>
            <a:pPr algn="ctr" defTabSz="912813" eaLnBrk="0" hangingPunct="0">
              <a:spcBef>
                <a:spcPct val="0"/>
              </a:spcBef>
              <a:buFontTx/>
              <a:buNone/>
            </a:pPr>
            <a:r>
              <a:rPr lang="en-US" sz="1600" dirty="0" smtClean="0">
                <a:latin typeface="Helvetica Neue" charset="0"/>
              </a:rPr>
              <a:t>Taking data on NSTX-U</a:t>
            </a:r>
            <a:endParaRPr lang="en-US" sz="1600" i="0" dirty="0">
              <a:solidFill>
                <a:schemeClr val="tx1"/>
              </a:solidFill>
              <a:latin typeface="Helvetica Neue" charset="0"/>
            </a:endParaRPr>
          </a:p>
        </p:txBody>
      </p:sp>
      <p:cxnSp>
        <p:nvCxnSpPr>
          <p:cNvPr id="49157" name="Straight Arrow Connector 16"/>
          <p:cNvCxnSpPr>
            <a:cxnSpLocks noChangeShapeType="1"/>
          </p:cNvCxnSpPr>
          <p:nvPr/>
        </p:nvCxnSpPr>
        <p:spPr bwMode="auto">
          <a:xfrm rot="5400000" flipH="1" flipV="1">
            <a:off x="6474619" y="5782469"/>
            <a:ext cx="558800" cy="1588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15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" b="49240"/>
          <a:stretch>
            <a:fillRect/>
          </a:stretch>
        </p:blipFill>
        <p:spPr bwMode="auto">
          <a:xfrm>
            <a:off x="3683000" y="1162050"/>
            <a:ext cx="33655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Rectangle 1"/>
          <p:cNvSpPr>
            <a:spLocks noChangeArrowheads="1"/>
          </p:cNvSpPr>
          <p:nvPr/>
        </p:nvSpPr>
        <p:spPr bwMode="auto">
          <a:xfrm>
            <a:off x="3479800" y="1371600"/>
            <a:ext cx="3810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9160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1066800"/>
            <a:ext cx="25273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Rectangle 56"/>
          <p:cNvSpPr>
            <a:spLocks noChangeArrowheads="1"/>
          </p:cNvSpPr>
          <p:nvPr/>
        </p:nvSpPr>
        <p:spPr bwMode="auto">
          <a:xfrm>
            <a:off x="3779838" y="938213"/>
            <a:ext cx="2578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spcBef>
                <a:spcPct val="0"/>
              </a:spcBef>
              <a:buFontTx/>
              <a:buNone/>
            </a:pPr>
            <a:r>
              <a:rPr lang="en-US" sz="1600" i="0">
                <a:solidFill>
                  <a:schemeClr val="tx1"/>
                </a:solidFill>
                <a:latin typeface="Helvetica Neue" charset="0"/>
              </a:rPr>
              <a:t>FIDA Views</a:t>
            </a:r>
          </a:p>
        </p:txBody>
      </p:sp>
      <p:sp>
        <p:nvSpPr>
          <p:cNvPr id="49162" name="TextBox 44"/>
          <p:cNvSpPr txBox="1">
            <a:spLocks noChangeArrowheads="1"/>
          </p:cNvSpPr>
          <p:nvPr/>
        </p:nvSpPr>
        <p:spPr bwMode="auto">
          <a:xfrm>
            <a:off x="127000" y="1572161"/>
            <a:ext cx="35687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  <a:buFontTx/>
              <a:buNone/>
            </a:pPr>
            <a:r>
              <a:rPr lang="en-US" sz="1600" b="0" i="0" dirty="0"/>
              <a:t>• Both vertical (perpendicular) and new tangential (parallel) FIDA systems are ready. </a:t>
            </a:r>
          </a:p>
          <a:p>
            <a:pPr eaLnBrk="1" hangingPunct="1">
              <a:spcAft>
                <a:spcPts val="1200"/>
              </a:spcAft>
              <a:buFontTx/>
              <a:buNone/>
            </a:pPr>
            <a:r>
              <a:rPr lang="en-US" sz="1600" b="0" i="0" dirty="0"/>
              <a:t>• Both FIDA systems have 10 </a:t>
            </a:r>
            <a:r>
              <a:rPr lang="en-US" sz="1600" b="0" i="0" dirty="0" err="1"/>
              <a:t>ms</a:t>
            </a:r>
            <a:r>
              <a:rPr lang="en-US" sz="1600" b="0" i="0" dirty="0"/>
              <a:t>, </a:t>
            </a:r>
            <a:r>
              <a:rPr lang="ja-JP" altLang="en-US" sz="1600" b="0" i="0" dirty="0"/>
              <a:t>　</a:t>
            </a:r>
            <a:r>
              <a:rPr lang="en-US" altLang="ja-JP" sz="1600" b="0" i="0" dirty="0"/>
              <a:t>5 cm,  ≈</a:t>
            </a:r>
            <a:r>
              <a:rPr lang="ja-JP" altLang="en-US" sz="1600" b="0" i="0" dirty="0"/>
              <a:t>　</a:t>
            </a:r>
            <a:r>
              <a:rPr lang="en-US" altLang="ja-JP" sz="1600" b="0" i="0" dirty="0"/>
              <a:t>10 </a:t>
            </a:r>
            <a:r>
              <a:rPr lang="en-US" altLang="ja-JP" sz="1600" b="0" i="0" dirty="0" err="1"/>
              <a:t>keV</a:t>
            </a:r>
            <a:r>
              <a:rPr lang="en-US" altLang="ja-JP" sz="1600" b="0" i="0" dirty="0"/>
              <a:t> resolutions. </a:t>
            </a:r>
            <a:endParaRPr lang="en-US" sz="1600" b="0" i="0" dirty="0"/>
          </a:p>
        </p:txBody>
      </p:sp>
      <p:grpSp>
        <p:nvGrpSpPr>
          <p:cNvPr id="49164" name="Group 1"/>
          <p:cNvGrpSpPr>
            <a:grpSpLocks/>
          </p:cNvGrpSpPr>
          <p:nvPr/>
        </p:nvGrpSpPr>
        <p:grpSpPr bwMode="auto">
          <a:xfrm>
            <a:off x="4622800" y="1423988"/>
            <a:ext cx="4216400" cy="5078412"/>
            <a:chOff x="4165600" y="1385888"/>
            <a:chExt cx="4216400" cy="5078412"/>
          </a:xfrm>
        </p:grpSpPr>
        <p:grpSp>
          <p:nvGrpSpPr>
            <p:cNvPr id="49168" name="Group 1"/>
            <p:cNvGrpSpPr>
              <a:grpSpLocks/>
            </p:cNvGrpSpPr>
            <p:nvPr/>
          </p:nvGrpSpPr>
          <p:grpSpPr bwMode="auto">
            <a:xfrm>
              <a:off x="4165600" y="1385888"/>
              <a:ext cx="4216400" cy="5078412"/>
              <a:chOff x="4102057" y="922424"/>
              <a:chExt cx="4215894" cy="5078291"/>
            </a:xfrm>
          </p:grpSpPr>
          <p:pic>
            <p:nvPicPr>
              <p:cNvPr id="4917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" t="34003" r="78532" b="33768"/>
              <a:stretch>
                <a:fillRect/>
              </a:stretch>
            </p:blipFill>
            <p:spPr bwMode="auto">
              <a:xfrm>
                <a:off x="5539825" y="3286089"/>
                <a:ext cx="2778126" cy="2714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74" name="TextBox 6"/>
              <p:cNvSpPr txBox="1">
                <a:spLocks noChangeArrowheads="1"/>
              </p:cNvSpPr>
              <p:nvPr/>
            </p:nvSpPr>
            <p:spPr bwMode="auto">
              <a:xfrm>
                <a:off x="7330290" y="2805330"/>
                <a:ext cx="918491" cy="498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HHFW</a:t>
                </a:r>
              </a:p>
              <a:p>
                <a:pPr algn="ctr"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Antennas</a:t>
                </a:r>
              </a:p>
            </p:txBody>
          </p:sp>
          <p:sp>
            <p:nvSpPr>
              <p:cNvPr id="49175" name="TextBox 7"/>
              <p:cNvSpPr txBox="1">
                <a:spLocks noChangeArrowheads="1"/>
              </p:cNvSpPr>
              <p:nvPr/>
            </p:nvSpPr>
            <p:spPr bwMode="auto">
              <a:xfrm>
                <a:off x="5815559" y="922424"/>
                <a:ext cx="82441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CHI Gap</a:t>
                </a: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H="1">
                <a:off x="5411588" y="1249441"/>
                <a:ext cx="731749" cy="387341"/>
              </a:xfrm>
              <a:prstGeom prst="straightConnector1">
                <a:avLst/>
              </a:prstGeom>
              <a:ln w="28575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177" name="TextBox 9"/>
              <p:cNvSpPr txBox="1">
                <a:spLocks noChangeArrowheads="1"/>
              </p:cNvSpPr>
              <p:nvPr/>
            </p:nvSpPr>
            <p:spPr bwMode="auto">
              <a:xfrm>
                <a:off x="4102057" y="1684021"/>
                <a:ext cx="116668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Center-Stack</a:t>
                </a:r>
              </a:p>
            </p:txBody>
          </p:sp>
        </p:grpSp>
        <p:sp>
          <p:nvSpPr>
            <p:cNvPr id="49169" name="TextBox 1"/>
            <p:cNvSpPr txBox="1">
              <a:spLocks noChangeArrowheads="1"/>
            </p:cNvSpPr>
            <p:nvPr/>
          </p:nvSpPr>
          <p:spPr bwMode="auto">
            <a:xfrm>
              <a:off x="6515100" y="4927600"/>
              <a:ext cx="6080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chemeClr val="bg1"/>
                  </a:solidFill>
                </a:rPr>
                <a:t>sFLIP</a:t>
              </a:r>
            </a:p>
          </p:txBody>
        </p:sp>
        <p:sp>
          <p:nvSpPr>
            <p:cNvPr id="49170" name="Rectangle 2"/>
            <p:cNvSpPr>
              <a:spLocks noChangeArrowheads="1"/>
            </p:cNvSpPr>
            <p:nvPr/>
          </p:nvSpPr>
          <p:spPr bwMode="auto">
            <a:xfrm>
              <a:off x="5700713" y="3824288"/>
              <a:ext cx="11985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i="0">
                  <a:solidFill>
                    <a:srgbClr val="FFFFFF"/>
                  </a:solidFill>
                </a:rPr>
                <a:t>TAE antennas </a:t>
              </a: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9171" name="Straight Arrow Connector 6"/>
            <p:cNvCxnSpPr>
              <a:cxnSpLocks noChangeShapeType="1"/>
            </p:cNvCxnSpPr>
            <p:nvPr/>
          </p:nvCxnSpPr>
          <p:spPr bwMode="auto">
            <a:xfrm>
              <a:off x="6413500" y="4127500"/>
              <a:ext cx="736600" cy="152400"/>
            </a:xfrm>
            <a:prstGeom prst="straightConnector1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2" name="Straight Arrow Connector 32"/>
            <p:cNvCxnSpPr>
              <a:cxnSpLocks noChangeShapeType="1"/>
            </p:cNvCxnSpPr>
            <p:nvPr/>
          </p:nvCxnSpPr>
          <p:spPr bwMode="auto">
            <a:xfrm flipH="1">
              <a:off x="6184900" y="4127500"/>
              <a:ext cx="203200" cy="1397000"/>
            </a:xfrm>
            <a:prstGeom prst="straightConnector1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7" name="Rectangle 26"/>
          <p:cNvSpPr/>
          <p:nvPr/>
        </p:nvSpPr>
        <p:spPr>
          <a:xfrm>
            <a:off x="114300" y="3351213"/>
            <a:ext cx="5905500" cy="31517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>
              <a:lnSpc>
                <a:spcPts val="2660"/>
              </a:lnSpc>
              <a:buFontTx/>
              <a:buNone/>
              <a:defRPr/>
            </a:pPr>
            <a:r>
              <a:rPr lang="en-US" sz="1800" i="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FY </a:t>
            </a:r>
            <a:r>
              <a:rPr lang="en-US" sz="1800" i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2016 </a:t>
            </a:r>
            <a:r>
              <a:rPr lang="en-US" sz="1800" i="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- </a:t>
            </a:r>
            <a:r>
              <a:rPr lang="en-US" sz="1800" i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2017 </a:t>
            </a:r>
            <a:r>
              <a:rPr lang="en-US" sz="1800" i="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Energetic Particle Conceptual Design and Diagnostic Upgrade</a:t>
            </a:r>
            <a:endParaRPr lang="en-US" sz="1800" i="0" dirty="0">
              <a:ea typeface="ＭＳ Ｐゴシック" charset="-128"/>
              <a:cs typeface="ＭＳ Ｐゴシック" charset="-128"/>
            </a:endParaRP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SS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-NPA 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installed  and taking data.  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err="1" smtClean="0">
                <a:ea typeface="ＭＳ Ｐゴシック" charset="-128"/>
                <a:cs typeface="ＭＳ Ｐゴシック" charset="-128"/>
              </a:rPr>
              <a:t>sFLIP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installed for lost ion 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measurements</a:t>
            </a: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Active 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2 X 2 TAE antennas installed.  Initially passive spectroscopy then active excitation at few kW 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level.</a:t>
            </a: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Proto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-type charged fusion product (CFP) profile diagnostic 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is being prepared to be installed. </a:t>
            </a: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8+8 </a:t>
            </a:r>
            <a:r>
              <a:rPr lang="en-US" dirty="0" err="1">
                <a:ea typeface="ＭＳ Ｐゴシック" charset="-128"/>
                <a:cs typeface="ＭＳ Ｐゴシック" charset="-128"/>
              </a:rPr>
              <a:t>r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eflectometry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array available for AEs.</a:t>
            </a:r>
            <a:endParaRPr lang="en-US" sz="1800" i="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66" name="Text Box 58"/>
          <p:cNvSpPr txBox="1">
            <a:spLocks noChangeArrowheads="1"/>
          </p:cNvSpPr>
          <p:nvPr/>
        </p:nvSpPr>
        <p:spPr bwMode="auto">
          <a:xfrm>
            <a:off x="5410200" y="4111625"/>
            <a:ext cx="6096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UCI</a:t>
            </a:r>
          </a:p>
        </p:txBody>
      </p:sp>
      <p:sp>
        <p:nvSpPr>
          <p:cNvPr id="49167" name="Text Box 58"/>
          <p:cNvSpPr txBox="1">
            <a:spLocks noChangeArrowheads="1"/>
          </p:cNvSpPr>
          <p:nvPr/>
        </p:nvSpPr>
        <p:spPr bwMode="auto">
          <a:xfrm>
            <a:off x="5334000" y="5562600"/>
            <a:ext cx="6096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FIU</a:t>
            </a:r>
          </a:p>
        </p:txBody>
      </p:sp>
      <p:sp>
        <p:nvSpPr>
          <p:cNvPr id="28" name="Text Box 58"/>
          <p:cNvSpPr txBox="1">
            <a:spLocks noChangeArrowheads="1"/>
          </p:cNvSpPr>
          <p:nvPr/>
        </p:nvSpPr>
        <p:spPr bwMode="auto">
          <a:xfrm>
            <a:off x="5257800" y="6169025"/>
            <a:ext cx="685800" cy="307777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UCLA</a:t>
            </a:r>
            <a:endParaRPr lang="en-US" sz="14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1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0" y="254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200" i="0" dirty="0">
                <a:solidFill>
                  <a:srgbClr val="0000FF"/>
                </a:solidFill>
                <a:latin typeface="Arial" charset="0"/>
              </a:rPr>
              <a:t>Enhanced Capability for PMI Research</a:t>
            </a:r>
          </a:p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200" i="0" dirty="0">
                <a:solidFill>
                  <a:srgbClr val="FF0000"/>
                </a:solidFill>
                <a:latin typeface="Arial" charset="0"/>
              </a:rPr>
              <a:t>Multi-Institutional Contributions</a:t>
            </a:r>
            <a:endParaRPr lang="en-US" sz="2800" i="0" dirty="0">
              <a:solidFill>
                <a:srgbClr val="FF0000"/>
              </a:solidFill>
              <a:latin typeface="Arial" charset="0"/>
            </a:endParaRPr>
          </a:p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endParaRPr lang="en-US" sz="2400" i="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3794" name="Text Box 122"/>
          <p:cNvSpPr txBox="1">
            <a:spLocks noChangeArrowheads="1"/>
          </p:cNvSpPr>
          <p:nvPr/>
        </p:nvSpPr>
        <p:spPr bwMode="auto">
          <a:xfrm>
            <a:off x="8664575" y="1624013"/>
            <a:ext cx="4318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chemeClr val="bg1"/>
                </a:solidFill>
              </a:rPr>
              <a:t>ORNL</a:t>
            </a:r>
          </a:p>
        </p:txBody>
      </p:sp>
      <p:sp>
        <p:nvSpPr>
          <p:cNvPr id="33797" name="Text Box 13"/>
          <p:cNvSpPr txBox="1">
            <a:spLocks noChangeArrowheads="1"/>
          </p:cNvSpPr>
          <p:nvPr/>
        </p:nvSpPr>
        <p:spPr bwMode="auto">
          <a:xfrm>
            <a:off x="4684713" y="1074738"/>
            <a:ext cx="3811587" cy="569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/>
              <a:t>Divertor Imaging</a:t>
            </a:r>
          </a:p>
          <a:p>
            <a:pPr eaLnBrk="1" hangingPunct="1">
              <a:buFontTx/>
              <a:buNone/>
            </a:pPr>
            <a:r>
              <a:rPr lang="en-US" sz="1400" i="0"/>
              <a:t>Spectrometer</a:t>
            </a:r>
            <a:endParaRPr lang="en-US" sz="1400" i="0">
              <a:solidFill>
                <a:srgbClr val="081DFF"/>
              </a:solidFill>
              <a:latin typeface="Helvetica Neu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798" name="Rectangle 151"/>
          <p:cNvSpPr>
            <a:spLocks noChangeArrowheads="1"/>
          </p:cNvSpPr>
          <p:nvPr/>
        </p:nvSpPr>
        <p:spPr bwMode="auto">
          <a:xfrm>
            <a:off x="685800" y="4114800"/>
            <a:ext cx="2378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i="0" dirty="0">
                <a:solidFill>
                  <a:srgbClr val="008000"/>
                </a:solidFill>
              </a:rPr>
              <a:t>Dual-band fast IR Camera</a:t>
            </a:r>
          </a:p>
        </p:txBody>
      </p:sp>
      <p:sp>
        <p:nvSpPr>
          <p:cNvPr id="33799" name="Rectangle 157"/>
          <p:cNvSpPr>
            <a:spLocks noChangeArrowheads="1"/>
          </p:cNvSpPr>
          <p:nvPr/>
        </p:nvSpPr>
        <p:spPr bwMode="auto">
          <a:xfrm>
            <a:off x="6570663" y="1033463"/>
            <a:ext cx="21415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Multiple</a:t>
            </a:r>
            <a:r>
              <a:rPr lang="en-US" sz="1400" i="0" dirty="0" smtClean="0">
                <a:solidFill>
                  <a:srgbClr val="0000FF"/>
                </a:solidFill>
              </a:rPr>
              <a:t> </a:t>
            </a:r>
            <a:r>
              <a:rPr lang="en-US" sz="1400" i="0" dirty="0">
                <a:solidFill>
                  <a:srgbClr val="0000FF"/>
                </a:solidFill>
              </a:rPr>
              <a:t>fast 2D visible and IR cameras with full </a:t>
            </a:r>
            <a:r>
              <a:rPr lang="en-US" sz="1400" i="0" dirty="0" err="1">
                <a:solidFill>
                  <a:srgbClr val="0000FF"/>
                </a:solidFill>
              </a:rPr>
              <a:t>divertor</a:t>
            </a:r>
            <a:r>
              <a:rPr lang="en-US" sz="1400" i="0" dirty="0">
                <a:solidFill>
                  <a:srgbClr val="0000FF"/>
                </a:solidFill>
              </a:rPr>
              <a:t> coverage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3800" name="Picture 21" descr="gnugnu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087563"/>
            <a:ext cx="136207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Rectangle 18"/>
          <p:cNvSpPr>
            <a:spLocks noChangeArrowheads="1"/>
          </p:cNvSpPr>
          <p:nvPr/>
        </p:nvSpPr>
        <p:spPr bwMode="auto">
          <a:xfrm>
            <a:off x="6789738" y="2141538"/>
            <a:ext cx="5508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100" i="0">
                <a:solidFill>
                  <a:schemeClr val="bg1"/>
                </a:solidFill>
              </a:rPr>
              <a:t>Li I</a:t>
            </a:r>
            <a:endParaRPr lang="en-US" sz="1100">
              <a:solidFill>
                <a:schemeClr val="bg1"/>
              </a:solidFill>
            </a:endParaRPr>
          </a:p>
        </p:txBody>
      </p:sp>
      <p:pic>
        <p:nvPicPr>
          <p:cNvPr id="33802" name="Picture 15" descr="gnu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3195638"/>
            <a:ext cx="1366837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Rectangle 19"/>
          <p:cNvSpPr>
            <a:spLocks noChangeArrowheads="1"/>
          </p:cNvSpPr>
          <p:nvPr/>
        </p:nvSpPr>
        <p:spPr bwMode="auto">
          <a:xfrm>
            <a:off x="6824663" y="3259138"/>
            <a:ext cx="769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100" i="0">
                <a:solidFill>
                  <a:schemeClr val="bg1"/>
                </a:solidFill>
              </a:rPr>
              <a:t>C II</a:t>
            </a:r>
          </a:p>
        </p:txBody>
      </p:sp>
      <p:pic>
        <p:nvPicPr>
          <p:cNvPr id="33804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r="7735"/>
          <a:stretch>
            <a:fillRect/>
          </a:stretch>
        </p:blipFill>
        <p:spPr bwMode="auto">
          <a:xfrm>
            <a:off x="4724400" y="4800600"/>
            <a:ext cx="17891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6" name="Text Box 58"/>
          <p:cNvSpPr txBox="1">
            <a:spLocks noChangeArrowheads="1"/>
          </p:cNvSpPr>
          <p:nvPr/>
        </p:nvSpPr>
        <p:spPr bwMode="auto">
          <a:xfrm>
            <a:off x="6578600" y="1790700"/>
            <a:ext cx="18288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>
                <a:solidFill>
                  <a:schemeClr val="tx1"/>
                </a:solidFill>
              </a:rPr>
              <a:t>LLNL, ORNL, UT-K</a:t>
            </a:r>
          </a:p>
        </p:txBody>
      </p:sp>
      <p:sp>
        <p:nvSpPr>
          <p:cNvPr id="33807" name="Text Box 58"/>
          <p:cNvSpPr txBox="1">
            <a:spLocks noChangeArrowheads="1"/>
          </p:cNvSpPr>
          <p:nvPr/>
        </p:nvSpPr>
        <p:spPr bwMode="auto">
          <a:xfrm>
            <a:off x="4572000" y="6248400"/>
            <a:ext cx="1955800" cy="307777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chemeClr val="tx1"/>
                </a:solidFill>
              </a:rPr>
              <a:t>U. of </a:t>
            </a:r>
            <a:r>
              <a:rPr lang="en-US" sz="1400" i="0" dirty="0" smtClean="0">
                <a:solidFill>
                  <a:schemeClr val="tx1"/>
                </a:solidFill>
              </a:rPr>
              <a:t>Illinois, PPPL</a:t>
            </a:r>
            <a:endParaRPr lang="en-US" sz="1400" i="0" dirty="0">
              <a:solidFill>
                <a:schemeClr val="tx1"/>
              </a:solidFill>
            </a:endParaRPr>
          </a:p>
        </p:txBody>
      </p:sp>
      <p:pic>
        <p:nvPicPr>
          <p:cNvPr id="33808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04963"/>
            <a:ext cx="283845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9" name="Text Box 58"/>
          <p:cNvSpPr txBox="1">
            <a:spLocks noChangeArrowheads="1"/>
          </p:cNvSpPr>
          <p:nvPr/>
        </p:nvSpPr>
        <p:spPr bwMode="auto">
          <a:xfrm>
            <a:off x="5930900" y="2260600"/>
            <a:ext cx="6858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>
                <a:solidFill>
                  <a:schemeClr val="tx1"/>
                </a:solidFill>
              </a:rPr>
              <a:t>LLNL</a:t>
            </a:r>
          </a:p>
        </p:txBody>
      </p:sp>
      <p:cxnSp>
        <p:nvCxnSpPr>
          <p:cNvPr id="33810" name="Straight Arrow Connector 143"/>
          <p:cNvCxnSpPr>
            <a:cxnSpLocks noChangeShapeType="1"/>
          </p:cNvCxnSpPr>
          <p:nvPr/>
        </p:nvCxnSpPr>
        <p:spPr bwMode="auto">
          <a:xfrm flipH="1" flipV="1">
            <a:off x="5245100" y="3868738"/>
            <a:ext cx="1079500" cy="550862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3811" name="Group 43"/>
          <p:cNvGrpSpPr>
            <a:grpSpLocks/>
          </p:cNvGrpSpPr>
          <p:nvPr/>
        </p:nvGrpSpPr>
        <p:grpSpPr bwMode="auto">
          <a:xfrm flipH="1">
            <a:off x="3275013" y="1714500"/>
            <a:ext cx="1208087" cy="2628900"/>
            <a:chOff x="702782" y="942975"/>
            <a:chExt cx="2561119" cy="5572125"/>
          </a:xfrm>
        </p:grpSpPr>
        <p:pic>
          <p:nvPicPr>
            <p:cNvPr id="33821" name="Picture 103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1"/>
            <a:stretch>
              <a:fillRect/>
            </a:stretch>
          </p:blipFill>
          <p:spPr bwMode="auto">
            <a:xfrm>
              <a:off x="702782" y="942975"/>
              <a:ext cx="2048355" cy="557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2" name="Line 1034"/>
            <p:cNvSpPr>
              <a:spLocks noChangeShapeType="1"/>
            </p:cNvSpPr>
            <p:nvPr/>
          </p:nvSpPr>
          <p:spPr bwMode="auto">
            <a:xfrm flipH="1" flipV="1">
              <a:off x="914401" y="1498600"/>
              <a:ext cx="914400" cy="4241800"/>
            </a:xfrm>
            <a:prstGeom prst="line">
              <a:avLst/>
            </a:prstGeom>
            <a:noFill/>
            <a:ln w="50800">
              <a:solidFill>
                <a:srgbClr val="00A1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3" name="Line 1035"/>
            <p:cNvSpPr>
              <a:spLocks noChangeShapeType="1"/>
            </p:cNvSpPr>
            <p:nvPr/>
          </p:nvSpPr>
          <p:spPr bwMode="auto">
            <a:xfrm flipV="1">
              <a:off x="1854201" y="1663700"/>
              <a:ext cx="114300" cy="4038600"/>
            </a:xfrm>
            <a:prstGeom prst="line">
              <a:avLst/>
            </a:prstGeom>
            <a:noFill/>
            <a:ln w="50800">
              <a:solidFill>
                <a:srgbClr val="00A1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4" name="Line 1051"/>
            <p:cNvSpPr>
              <a:spLocks noChangeShapeType="1"/>
            </p:cNvSpPr>
            <p:nvPr/>
          </p:nvSpPr>
          <p:spPr bwMode="auto">
            <a:xfrm flipV="1">
              <a:off x="1854201" y="5562600"/>
              <a:ext cx="1155700" cy="190500"/>
            </a:xfrm>
            <a:prstGeom prst="line">
              <a:avLst/>
            </a:prstGeom>
            <a:noFill/>
            <a:ln w="50800">
              <a:solidFill>
                <a:srgbClr val="00A1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5" name="Oval 1053"/>
            <p:cNvSpPr>
              <a:spLocks noChangeArrowheads="1"/>
            </p:cNvSpPr>
            <p:nvPr/>
          </p:nvSpPr>
          <p:spPr bwMode="auto">
            <a:xfrm>
              <a:off x="990601" y="1498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6" name="Oval 1054"/>
            <p:cNvSpPr>
              <a:spLocks noChangeArrowheads="1"/>
            </p:cNvSpPr>
            <p:nvPr/>
          </p:nvSpPr>
          <p:spPr bwMode="auto">
            <a:xfrm>
              <a:off x="1130301" y="1498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7" name="Oval 1055"/>
            <p:cNvSpPr>
              <a:spLocks noChangeArrowheads="1"/>
            </p:cNvSpPr>
            <p:nvPr/>
          </p:nvSpPr>
          <p:spPr bwMode="auto">
            <a:xfrm>
              <a:off x="1384301" y="1498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8" name="Oval 1056"/>
            <p:cNvSpPr>
              <a:spLocks noChangeArrowheads="1"/>
            </p:cNvSpPr>
            <p:nvPr/>
          </p:nvSpPr>
          <p:spPr bwMode="auto">
            <a:xfrm>
              <a:off x="1562101" y="15621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9" name="Oval 1057"/>
            <p:cNvSpPr>
              <a:spLocks noChangeArrowheads="1"/>
            </p:cNvSpPr>
            <p:nvPr/>
          </p:nvSpPr>
          <p:spPr bwMode="auto">
            <a:xfrm>
              <a:off x="1739901" y="1625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0" name="Oval 1058"/>
            <p:cNvSpPr>
              <a:spLocks noChangeArrowheads="1"/>
            </p:cNvSpPr>
            <p:nvPr/>
          </p:nvSpPr>
          <p:spPr bwMode="auto">
            <a:xfrm>
              <a:off x="876301" y="17145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1" name="Line 1059"/>
            <p:cNvSpPr>
              <a:spLocks noChangeShapeType="1"/>
            </p:cNvSpPr>
            <p:nvPr/>
          </p:nvSpPr>
          <p:spPr bwMode="auto">
            <a:xfrm>
              <a:off x="1892301" y="1701800"/>
              <a:ext cx="1371600" cy="1778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2" name="Rectangle 1060"/>
            <p:cNvSpPr>
              <a:spLocks noChangeArrowheads="1"/>
            </p:cNvSpPr>
            <p:nvPr/>
          </p:nvSpPr>
          <p:spPr bwMode="auto">
            <a:xfrm>
              <a:off x="1206501" y="1371600"/>
              <a:ext cx="317500" cy="304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3" name="Line 1061"/>
            <p:cNvSpPr>
              <a:spLocks noChangeShapeType="1"/>
            </p:cNvSpPr>
            <p:nvPr/>
          </p:nvSpPr>
          <p:spPr bwMode="auto">
            <a:xfrm>
              <a:off x="1549401" y="1752600"/>
              <a:ext cx="1676400" cy="173990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33813" name="Text Box 58"/>
          <p:cNvSpPr txBox="1">
            <a:spLocks noChangeArrowheads="1"/>
          </p:cNvSpPr>
          <p:nvPr/>
        </p:nvSpPr>
        <p:spPr bwMode="auto">
          <a:xfrm>
            <a:off x="2133600" y="3390900"/>
            <a:ext cx="838200" cy="307777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chemeClr val="tx1"/>
                </a:solidFill>
              </a:rPr>
              <a:t>ORNL</a:t>
            </a:r>
          </a:p>
        </p:txBody>
      </p:sp>
      <p:pic>
        <p:nvPicPr>
          <p:cNvPr id="33814" name="Picture 0" descr="dualband_splitter_schemati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99096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10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5193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817" name="Straight Arrow Connector 54"/>
          <p:cNvCxnSpPr>
            <a:cxnSpLocks noChangeShapeType="1"/>
          </p:cNvCxnSpPr>
          <p:nvPr/>
        </p:nvCxnSpPr>
        <p:spPr bwMode="auto">
          <a:xfrm flipV="1">
            <a:off x="2590800" y="4051300"/>
            <a:ext cx="1384300" cy="520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9" name="TextBox 59"/>
          <p:cNvSpPr txBox="1">
            <a:spLocks noChangeArrowheads="1"/>
          </p:cNvSpPr>
          <p:nvPr/>
        </p:nvSpPr>
        <p:spPr bwMode="auto">
          <a:xfrm>
            <a:off x="342900" y="1003300"/>
            <a:ext cx="3467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1400" i="0" dirty="0" err="1">
                <a:solidFill>
                  <a:srgbClr val="FF0000"/>
                </a:solidFill>
              </a:rPr>
              <a:t>Divertor</a:t>
            </a:r>
            <a:r>
              <a:rPr lang="en-US" sz="1400" i="0" dirty="0">
                <a:solidFill>
                  <a:srgbClr val="FF0000"/>
                </a:solidFill>
              </a:rPr>
              <a:t> fast eroding thermocouples</a:t>
            </a:r>
          </a:p>
        </p:txBody>
      </p:sp>
      <p:sp>
        <p:nvSpPr>
          <p:cNvPr id="40" name="Rectangle 57"/>
          <p:cNvSpPr>
            <a:spLocks noChangeArrowheads="1"/>
          </p:cNvSpPr>
          <p:nvPr/>
        </p:nvSpPr>
        <p:spPr bwMode="auto">
          <a:xfrm>
            <a:off x="3733800" y="4343400"/>
            <a:ext cx="2971800" cy="4526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lnSpc>
                <a:spcPts val="1380"/>
              </a:lnSpc>
              <a:buFontTx/>
              <a:buNone/>
            </a:pPr>
            <a:r>
              <a:rPr lang="en-US" sz="1400" dirty="0">
                <a:solidFill>
                  <a:srgbClr val="FF3300"/>
                </a:solidFill>
              </a:rPr>
              <a:t>MAPP probe for between-shots surface analysis – </a:t>
            </a:r>
            <a:r>
              <a:rPr lang="en-US" sz="1400" dirty="0" smtClean="0">
                <a:solidFill>
                  <a:srgbClr val="FF3300"/>
                </a:solidFill>
              </a:rPr>
              <a:t>Now taking data</a:t>
            </a:r>
            <a:endParaRPr lang="en-US" sz="1400" dirty="0">
              <a:solidFill>
                <a:srgbClr val="FF33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200" y="4267200"/>
            <a:ext cx="1732290" cy="23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13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1"/>
          </p:nvPr>
        </p:nvSpPr>
        <p:spPr>
          <a:xfrm>
            <a:off x="185738" y="1150938"/>
            <a:ext cx="8742362" cy="4995862"/>
          </a:xfrm>
        </p:spPr>
        <p:txBody>
          <a:bodyPr/>
          <a:lstStyle/>
          <a:p>
            <a:pPr>
              <a:spcAft>
                <a:spcPts val="4200"/>
              </a:spcAft>
            </a:pPr>
            <a:r>
              <a:rPr lang="en-US" dirty="0" smtClean="0"/>
              <a:t>Facility Operations Status and Plan</a:t>
            </a:r>
            <a:endParaRPr lang="en-US" dirty="0"/>
          </a:p>
          <a:p>
            <a:pPr>
              <a:spcAft>
                <a:spcPts val="42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On-Going Facility Enhancement Status and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Plan</a:t>
            </a:r>
          </a:p>
          <a:p>
            <a:pPr>
              <a:spcAft>
                <a:spcPts val="2400"/>
              </a:spcAft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Summary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2700" y="1016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4000" i="0" dirty="0" smtClean="0">
                <a:solidFill>
                  <a:srgbClr val="3366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Outline</a:t>
            </a:r>
            <a:endParaRPr lang="en-US" sz="3600" i="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1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7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 err="1" smtClean="0">
                <a:solidFill>
                  <a:srgbClr val="0000FF"/>
                </a:solidFill>
              </a:rPr>
              <a:t>Microturbulence</a:t>
            </a:r>
            <a:r>
              <a:rPr lang="en-US" sz="3200" i="0" dirty="0" smtClean="0">
                <a:solidFill>
                  <a:srgbClr val="0000FF"/>
                </a:solidFill>
              </a:rPr>
              <a:t> Diagnostics Being Enhanced</a:t>
            </a:r>
          </a:p>
          <a:p>
            <a:pPr algn="ctr" eaLnBrk="0" hangingPunct="0">
              <a:lnSpc>
                <a:spcPts val="27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Helvetica Neue" charset="0"/>
              </a:rPr>
              <a:t>To measure ion to electron gyro-scale, magnetic fluctuations</a:t>
            </a:r>
            <a:endParaRPr lang="en-US" sz="1600" i="0" dirty="0">
              <a:solidFill>
                <a:srgbClr val="FF0000"/>
              </a:solidFill>
              <a:latin typeface="Helvetica Neue" charset="0"/>
            </a:endParaRPr>
          </a:p>
        </p:txBody>
      </p:sp>
      <p:pic>
        <p:nvPicPr>
          <p:cNvPr id="12" name="Picture 12" descr="R140_ImageSpots-2D-Design-11March2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43519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247900" y="6324600"/>
            <a:ext cx="787400" cy="20955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287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i="0" dirty="0" smtClean="0">
                <a:solidFill>
                  <a:srgbClr val="000000"/>
                </a:solidFill>
              </a:rPr>
              <a:t>Beam Emission Spectroscopy</a:t>
            </a:r>
          </a:p>
          <a:p>
            <a:pPr algn="ctr">
              <a:buNone/>
            </a:pPr>
            <a:r>
              <a:rPr lang="en-US" sz="1400" b="1" i="0" dirty="0" smtClean="0">
                <a:solidFill>
                  <a:srgbClr val="000000"/>
                </a:solidFill>
              </a:rPr>
              <a:t> for low k turbulence</a:t>
            </a:r>
          </a:p>
          <a:p>
            <a:pPr algn="ctr">
              <a:buNone/>
            </a:pPr>
            <a:r>
              <a:rPr lang="en-US" sz="1400" b="1" i="0" dirty="0" smtClean="0">
                <a:solidFill>
                  <a:srgbClr val="000000"/>
                </a:solidFill>
              </a:rPr>
              <a:t>48 </a:t>
            </a:r>
            <a:r>
              <a:rPr lang="en-US" sz="1400" b="1" i="0" dirty="0" err="1" smtClean="0">
                <a:solidFill>
                  <a:srgbClr val="000000"/>
                </a:solidFill>
              </a:rPr>
              <a:t>chs</a:t>
            </a:r>
            <a:r>
              <a:rPr lang="en-US" sz="1400" b="1" i="0" dirty="0" smtClean="0">
                <a:solidFill>
                  <a:srgbClr val="000000"/>
                </a:solidFill>
              </a:rPr>
              <a:t> being readied</a:t>
            </a:r>
            <a:endParaRPr lang="en-US" sz="1400" b="1" i="0" dirty="0">
              <a:solidFill>
                <a:srgbClr val="000000"/>
              </a:solidFill>
            </a:endParaRPr>
          </a:p>
        </p:txBody>
      </p:sp>
      <p:pic>
        <p:nvPicPr>
          <p:cNvPr id="46" name="Picture 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05839"/>
            <a:ext cx="3761855" cy="148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r="2405"/>
          <a:stretch>
            <a:fillRect/>
          </a:stretch>
        </p:blipFill>
        <p:spPr bwMode="auto">
          <a:xfrm>
            <a:off x="6489700" y="1066800"/>
            <a:ext cx="2654300" cy="332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3124200"/>
            <a:ext cx="32766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i="0" dirty="0" smtClean="0">
                <a:solidFill>
                  <a:schemeClr val="tx1"/>
                </a:solidFill>
              </a:rPr>
              <a:t>Cross-Polarization Scattering for magnetic fluctuations being developed in collaboration with DIII-D and MAST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2463800" y="6324600"/>
            <a:ext cx="889000" cy="165100"/>
          </a:xfrm>
          <a:prstGeom prst="rect">
            <a:avLst/>
          </a:prstGeom>
          <a:solidFill>
            <a:srgbClr val="FFFF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0183" y="1113368"/>
            <a:ext cx="766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rgbClr val="000000"/>
                </a:solidFill>
              </a:rPr>
              <a:t>Low k</a:t>
            </a:r>
            <a:endParaRPr lang="en-US" sz="1600" i="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93783" y="1151468"/>
            <a:ext cx="811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rgbClr val="000000"/>
                </a:solidFill>
              </a:rPr>
              <a:t>High k</a:t>
            </a:r>
            <a:endParaRPr lang="en-US" sz="1600" i="0" dirty="0">
              <a:solidFill>
                <a:srgbClr val="0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3826238" y="1295345"/>
            <a:ext cx="1367545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189645" y="4038600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 smtClean="0"/>
              <a:t>UC Davis</a:t>
            </a:r>
            <a:endParaRPr lang="en-US" sz="1400" i="0" dirty="0"/>
          </a:p>
        </p:txBody>
      </p:sp>
      <p:sp>
        <p:nvSpPr>
          <p:cNvPr id="33" name="TextBox 32"/>
          <p:cNvSpPr txBox="1"/>
          <p:nvPr/>
        </p:nvSpPr>
        <p:spPr>
          <a:xfrm>
            <a:off x="5486400" y="6248400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 smtClean="0"/>
              <a:t>UCLA</a:t>
            </a:r>
            <a:endParaRPr lang="en-US" sz="1400" i="0" dirty="0"/>
          </a:p>
        </p:txBody>
      </p:sp>
      <p:sp>
        <p:nvSpPr>
          <p:cNvPr id="22" name="Rectangle 21"/>
          <p:cNvSpPr/>
          <p:nvPr/>
        </p:nvSpPr>
        <p:spPr>
          <a:xfrm>
            <a:off x="7239000" y="1066800"/>
            <a:ext cx="1143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81800" y="9906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i="0" dirty="0" smtClean="0">
                <a:solidFill>
                  <a:srgbClr val="000000"/>
                </a:solidFill>
              </a:rPr>
              <a:t>High-k scattering for ETG  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00" y="6248400"/>
            <a:ext cx="1584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Available for FY 17</a:t>
            </a:r>
            <a:endParaRPr lang="en-US" sz="1400" b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811291"/>
            <a:ext cx="2819400" cy="2437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132" t="15203" r="19541" b="11538"/>
          <a:stretch/>
        </p:blipFill>
        <p:spPr>
          <a:xfrm>
            <a:off x="304800" y="4419600"/>
            <a:ext cx="2438400" cy="2130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43434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CFFCC"/>
                </a:solidFill>
              </a:rPr>
              <a:t>BES-2D-Fiber</a:t>
            </a:r>
          </a:p>
          <a:p>
            <a:pPr algn="ctr"/>
            <a:r>
              <a:rPr lang="en-US" sz="1400" dirty="0" smtClean="0">
                <a:solidFill>
                  <a:srgbClr val="CCFFCC"/>
                </a:solidFill>
              </a:rPr>
              <a:t>Assembly</a:t>
            </a:r>
            <a:endParaRPr lang="en-US" sz="1400" dirty="0">
              <a:solidFill>
                <a:srgbClr val="CCFFC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800" y="6248400"/>
            <a:ext cx="108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 smtClean="0"/>
              <a:t>U Wisconsin</a:t>
            </a:r>
            <a:endParaRPr lang="en-US" sz="1400" i="0" dirty="0"/>
          </a:p>
        </p:txBody>
      </p:sp>
      <p:grpSp>
        <p:nvGrpSpPr>
          <p:cNvPr id="7" name="Group 6"/>
          <p:cNvGrpSpPr/>
          <p:nvPr/>
        </p:nvGrpSpPr>
        <p:grpSpPr>
          <a:xfrm>
            <a:off x="6477000" y="4267200"/>
            <a:ext cx="2362200" cy="2117814"/>
            <a:chOff x="4916504" y="2954003"/>
            <a:chExt cx="4227496" cy="379013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lum brigh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" t="3167" r="813" b="-403"/>
            <a:stretch/>
          </p:blipFill>
          <p:spPr bwMode="auto">
            <a:xfrm rot="16920000">
              <a:off x="4294784" y="3929857"/>
              <a:ext cx="3435997" cy="219255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Picture 26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273" r="1506" b="892"/>
            <a:stretch/>
          </p:blipFill>
          <p:spPr bwMode="auto">
            <a:xfrm>
              <a:off x="6228798" y="4038600"/>
              <a:ext cx="2915202" cy="190658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8" name="Content Placeholder 5"/>
            <p:cNvSpPr txBox="1">
              <a:spLocks/>
            </p:cNvSpPr>
            <p:nvPr/>
          </p:nvSpPr>
          <p:spPr bwMode="auto">
            <a:xfrm>
              <a:off x="5681493" y="5814599"/>
              <a:ext cx="3053395" cy="548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spcBef>
                  <a:spcPts val="600"/>
                </a:spcBef>
                <a:buNone/>
              </a:pPr>
              <a:r>
                <a:rPr lang="en-US" altLang="en-US" sz="1600" b="0" i="1" dirty="0" smtClean="0"/>
                <a:t>4x1 </a:t>
              </a:r>
              <a:r>
                <a:rPr lang="en-US" altLang="en-US" sz="1600" b="0" i="1" dirty="0" err="1" smtClean="0"/>
                <a:t>subharmonic</a:t>
              </a:r>
              <a:r>
                <a:rPr lang="en-US" altLang="en-US" sz="1600" b="0" i="1" dirty="0" smtClean="0"/>
                <a:t> mixer array</a:t>
              </a:r>
            </a:p>
          </p:txBody>
        </p:sp>
        <p:sp>
          <p:nvSpPr>
            <p:cNvPr id="31" name="Content Placeholder 5"/>
            <p:cNvSpPr txBox="1">
              <a:spLocks/>
            </p:cNvSpPr>
            <p:nvPr/>
          </p:nvSpPr>
          <p:spPr bwMode="auto">
            <a:xfrm>
              <a:off x="4928248" y="2954003"/>
              <a:ext cx="3930642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spcBef>
                  <a:spcPts val="600"/>
                </a:spcBef>
                <a:buNone/>
              </a:pPr>
              <a:r>
                <a:rPr lang="en-US" altLang="en-US" sz="1600" b="0" i="1" dirty="0" smtClean="0"/>
                <a:t>Collection optics (Bay L)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895600" y="3124200"/>
            <a:ext cx="3200400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800" y="6245423"/>
            <a:ext cx="274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4–channel </a:t>
            </a:r>
            <a:r>
              <a:rPr lang="en-US" sz="1400" b="1" dirty="0" smtClean="0"/>
              <a:t>CPS system in 2017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7201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43000"/>
            <a:ext cx="4190999" cy="2743200"/>
          </a:xfrm>
        </p:spPr>
        <p:txBody>
          <a:bodyPr>
            <a:noAutofit/>
          </a:bodyPr>
          <a:lstStyle/>
          <a:p>
            <a:pPr>
              <a:lnSpc>
                <a:spcPts val="19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Procurement awarded</a:t>
            </a:r>
          </a:p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Schedule to be delivered in September in time for the installation in NSTX-U</a:t>
            </a:r>
          </a:p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The first fabricated tile (see below) looks quite good!</a:t>
            </a:r>
          </a:p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While high-Z tile should be available, whether to install the at this outage will be decided by the programmatic needs.</a:t>
            </a:r>
            <a:endParaRPr lang="en-US" sz="1000" dirty="0" smtClean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54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/>
              <a:t>Being assessed to install High</a:t>
            </a:r>
            <a:r>
              <a:rPr lang="en-US" sz="3200" i="0" dirty="0"/>
              <a:t>-Z Tile </a:t>
            </a:r>
            <a:r>
              <a:rPr lang="en-US" sz="3200" i="0" dirty="0" smtClean="0"/>
              <a:t>for </a:t>
            </a:r>
            <a:r>
              <a:rPr lang="en-US" sz="3200" dirty="0" smtClean="0"/>
              <a:t>FY 2017 run</a:t>
            </a:r>
            <a:endParaRPr lang="en-US" sz="2800" i="0" dirty="0" smtClean="0"/>
          </a:p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Design to replace a row of the graphite tiles in lower outer </a:t>
            </a:r>
            <a:r>
              <a:rPr lang="en-US" sz="2400" dirty="0" err="1" smtClean="0">
                <a:solidFill>
                  <a:srgbClr val="FF0000"/>
                </a:solidFill>
              </a:rPr>
              <a:t>divertor</a:t>
            </a:r>
            <a:endParaRPr lang="en-US" sz="2400" i="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6286" r="19375" b="13065"/>
          <a:stretch/>
        </p:blipFill>
        <p:spPr>
          <a:xfrm>
            <a:off x="4622249" y="4384039"/>
            <a:ext cx="2235751" cy="2128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t="13208" r="16514" b="12169"/>
          <a:stretch/>
        </p:blipFill>
        <p:spPr>
          <a:xfrm>
            <a:off x="6612676" y="4384040"/>
            <a:ext cx="2471673" cy="21285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8200" y="4267200"/>
            <a:ext cx="19812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Surface heat flux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7912" y="4267200"/>
            <a:ext cx="19812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Temperature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 t="23232" r="24327" b="16000"/>
          <a:stretch>
            <a:fillRect/>
          </a:stretch>
        </p:blipFill>
        <p:spPr bwMode="auto">
          <a:xfrm>
            <a:off x="4546050" y="1066799"/>
            <a:ext cx="4538300" cy="304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18910" r="16666" b="12981"/>
          <a:stretch>
            <a:fillRect/>
          </a:stretch>
        </p:blipFill>
        <p:spPr bwMode="auto">
          <a:xfrm>
            <a:off x="4362526" y="1031492"/>
            <a:ext cx="2190674" cy="155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191000" y="871008"/>
            <a:ext cx="2421676" cy="19483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315200" y="2438400"/>
            <a:ext cx="601326" cy="5767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18" idx="7"/>
            <a:endCxn id="7" idx="7"/>
          </p:cNvCxnSpPr>
          <p:nvPr/>
        </p:nvCxnSpPr>
        <p:spPr>
          <a:xfrm flipH="1" flipV="1">
            <a:off x="6258030" y="1156343"/>
            <a:ext cx="1570434" cy="1366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8" idx="3"/>
            <a:endCxn id="7" idx="4"/>
          </p:cNvCxnSpPr>
          <p:nvPr/>
        </p:nvCxnSpPr>
        <p:spPr>
          <a:xfrm flipH="1" flipV="1">
            <a:off x="5401838" y="2819400"/>
            <a:ext cx="2001424" cy="1113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4191000"/>
            <a:ext cx="4191000" cy="1873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6096000"/>
            <a:ext cx="2585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fabricated high-Z tile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090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3"/>
          <p:cNvSpPr>
            <a:spLocks noChangeArrowheads="1"/>
          </p:cNvSpPr>
          <p:nvPr/>
        </p:nvSpPr>
        <p:spPr bwMode="auto">
          <a:xfrm>
            <a:off x="-8466" y="-8466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240"/>
              </a:lnSpc>
              <a:spcBef>
                <a:spcPts val="0"/>
              </a:spcBef>
              <a:buFontTx/>
              <a:buNone/>
            </a:pPr>
            <a:r>
              <a:rPr lang="en-US" sz="3200" i="0" dirty="0">
                <a:solidFill>
                  <a:srgbClr val="0000FF"/>
                </a:solidFill>
              </a:rPr>
              <a:t>NCC Coils </a:t>
            </a:r>
            <a:r>
              <a:rPr lang="en-US" sz="3200" i="0" dirty="0" smtClean="0">
                <a:solidFill>
                  <a:srgbClr val="0000FF"/>
                </a:solidFill>
              </a:rPr>
              <a:t>Conceptual Design Successfully Completed</a:t>
            </a:r>
            <a:endParaRPr lang="en-US" sz="2800" i="0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2800" dirty="0">
                <a:solidFill>
                  <a:srgbClr val="FF0D2E"/>
                </a:solidFill>
                <a:latin typeface="Arial" charset="0"/>
                <a:ea typeface="ＭＳ Ｐゴシック" charset="0"/>
                <a:cs typeface="ＭＳ Ｐゴシック" charset="0"/>
              </a:rPr>
              <a:t>NCC = </a:t>
            </a:r>
            <a:r>
              <a:rPr lang="en-US" sz="2800" u="sng" dirty="0">
                <a:solidFill>
                  <a:srgbClr val="FF0D2E"/>
                </a:solidFill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800" dirty="0">
                <a:solidFill>
                  <a:srgbClr val="FF0D2E"/>
                </a:solidFill>
                <a:latin typeface="Arial" charset="0"/>
                <a:ea typeface="ＭＳ Ｐゴシック" charset="0"/>
                <a:cs typeface="ＭＳ Ｐゴシック" charset="0"/>
              </a:rPr>
              <a:t>on-axisymmetric </a:t>
            </a:r>
            <a:r>
              <a:rPr lang="en-US" sz="2800" u="sng" dirty="0">
                <a:solidFill>
                  <a:srgbClr val="FF0D2E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800" dirty="0">
                <a:solidFill>
                  <a:srgbClr val="FF0D2E"/>
                </a:solidFill>
                <a:latin typeface="Arial" charset="0"/>
                <a:ea typeface="ＭＳ Ｐゴシック" charset="0"/>
                <a:cs typeface="ＭＳ Ｐゴシック" charset="0"/>
              </a:rPr>
              <a:t>ontrol </a:t>
            </a:r>
            <a:r>
              <a:rPr lang="en-US" sz="2800" u="sng" dirty="0">
                <a:solidFill>
                  <a:srgbClr val="FF0D2E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800" dirty="0">
                <a:solidFill>
                  <a:srgbClr val="FF0D2E"/>
                </a:solidFill>
                <a:latin typeface="Arial" charset="0"/>
                <a:ea typeface="ＭＳ Ｐゴシック" charset="0"/>
                <a:cs typeface="ＭＳ Ｐゴシック" charset="0"/>
              </a:rPr>
              <a:t>oil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819400"/>
            <a:ext cx="3429000" cy="313999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981200" y="1143000"/>
            <a:ext cx="7467600" cy="1460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2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• CDR design includes </a:t>
            </a:r>
            <a:r>
              <a:rPr lang="en-US" sz="2400" i="0" dirty="0" smtClean="0">
                <a:solidFill>
                  <a:srgbClr val="000000"/>
                </a:solidFill>
              </a:rPr>
              <a:t>selection </a:t>
            </a:r>
            <a:r>
              <a:rPr lang="en-US" sz="2400" i="0" dirty="0">
                <a:solidFill>
                  <a:srgbClr val="000000"/>
                </a:solidFill>
              </a:rPr>
              <a:t>criteria include thermal capability, manufacturability, impact on interfacing objects, fabrication lead time and </a:t>
            </a:r>
            <a:r>
              <a:rPr lang="en-US" sz="2400" i="0" dirty="0" smtClean="0">
                <a:solidFill>
                  <a:srgbClr val="000000"/>
                </a:solidFill>
              </a:rPr>
              <a:t>cost. </a:t>
            </a:r>
            <a:endParaRPr lang="en-US" sz="2400" i="0" dirty="0">
              <a:solidFill>
                <a:srgbClr val="000000"/>
              </a:solidFill>
            </a:endParaRPr>
          </a:p>
          <a:p>
            <a:pPr marL="182880" indent="-182880">
              <a:lnSpc>
                <a:spcPts val="2000"/>
              </a:lnSpc>
              <a:spcAft>
                <a:spcPts val="600"/>
              </a:spcAft>
            </a:pPr>
            <a:r>
              <a:rPr lang="en-US" sz="2400" i="0" dirty="0" smtClean="0">
                <a:solidFill>
                  <a:srgbClr val="000000"/>
                </a:solidFill>
              </a:rPr>
              <a:t>• Cost and schedule were prepared </a:t>
            </a:r>
            <a:r>
              <a:rPr lang="en-US" sz="2400" i="0" dirty="0">
                <a:solidFill>
                  <a:srgbClr val="000000"/>
                </a:solidFill>
              </a:rPr>
              <a:t>as part of the CDR </a:t>
            </a:r>
            <a:r>
              <a:rPr lang="en-US" sz="2400" i="0" dirty="0" smtClean="0">
                <a:solidFill>
                  <a:srgbClr val="000000"/>
                </a:solidFill>
              </a:rPr>
              <a:t>which is completed on May 13, 2016.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600" y="6107668"/>
            <a:ext cx="424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Prototype testing of joint design conducted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819400"/>
            <a:ext cx="3572360" cy="3657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066800"/>
            <a:ext cx="1676400" cy="221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6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ts val="3460"/>
              </a:lnSpc>
            </a:pPr>
            <a:r>
              <a:rPr lang="en-US" sz="2800" dirty="0" smtClean="0"/>
              <a:t>Successful </a:t>
            </a:r>
            <a:r>
              <a:rPr lang="en-US" sz="2800" dirty="0"/>
              <a:t>P</a:t>
            </a:r>
            <a:r>
              <a:rPr lang="en-US" sz="2800" dirty="0" smtClean="0"/>
              <a:t>eer </a:t>
            </a:r>
            <a:r>
              <a:rPr lang="en-US" sz="2800" dirty="0"/>
              <a:t>R</a:t>
            </a:r>
            <a:r>
              <a:rPr lang="en-US" sz="2800" dirty="0" smtClean="0"/>
              <a:t>eview of NSTX-U </a:t>
            </a:r>
            <a:r>
              <a:rPr lang="en-US" sz="2800" dirty="0"/>
              <a:t>NBI </a:t>
            </a:r>
            <a:r>
              <a:rPr lang="en-US" sz="2800" dirty="0" err="1"/>
              <a:t>LHe</a:t>
            </a:r>
            <a:r>
              <a:rPr lang="en-US" sz="2800" dirty="0"/>
              <a:t> Refrigerator </a:t>
            </a:r>
            <a:endParaRPr lang="en-US" sz="2800" dirty="0" smtClean="0"/>
          </a:p>
          <a:p>
            <a:pPr algn="ctr">
              <a:lnSpc>
                <a:spcPts val="3460"/>
              </a:lnSpc>
            </a:pPr>
            <a:r>
              <a:rPr lang="en-US" sz="2800" dirty="0"/>
              <a:t>H</a:t>
            </a:r>
            <a:r>
              <a:rPr lang="en-US" sz="2800" dirty="0" smtClean="0"/>
              <a:t>eld on</a:t>
            </a:r>
            <a:r>
              <a:rPr lang="en-US" sz="2800" dirty="0"/>
              <a:t> </a:t>
            </a:r>
            <a:r>
              <a:rPr lang="en-US" sz="2800" dirty="0" smtClean="0"/>
              <a:t>6</a:t>
            </a:r>
            <a:r>
              <a:rPr lang="en-US" sz="2800" dirty="0"/>
              <a:t>/3/16 </a:t>
            </a:r>
            <a:r>
              <a:rPr lang="en-US" sz="2800" dirty="0" smtClean="0"/>
              <a:t> at PPPL, PDR in September</a:t>
            </a:r>
            <a:endParaRPr lang="en-US" sz="2800" i="0" dirty="0">
              <a:solidFill>
                <a:srgbClr val="0000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2819400"/>
            <a:ext cx="2133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500 feet of supply and return </a:t>
            </a:r>
            <a:r>
              <a:rPr lang="en-US" dirty="0" smtClean="0">
                <a:solidFill>
                  <a:schemeClr val="bg1"/>
                </a:solidFill>
              </a:rPr>
              <a:t>piping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1066800"/>
            <a:ext cx="8686800" cy="2718266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pPr marL="182880" indent="-457200">
              <a:lnSpc>
                <a:spcPts val="2060"/>
              </a:lnSpc>
              <a:spcAft>
                <a:spcPts val="600"/>
              </a:spcAft>
            </a:pPr>
            <a:r>
              <a:rPr lang="en-US" sz="2400" dirty="0" smtClean="0"/>
              <a:t>• To be located in the </a:t>
            </a:r>
            <a:r>
              <a:rPr lang="en-US" sz="2400" dirty="0"/>
              <a:t>Cryogenics Compressor Room </a:t>
            </a:r>
            <a:r>
              <a:rPr lang="en-US" sz="2400" dirty="0" smtClean="0"/>
              <a:t>near </a:t>
            </a:r>
            <a:r>
              <a:rPr lang="en-US" sz="2400" dirty="0"/>
              <a:t>NSTX-</a:t>
            </a:r>
            <a:r>
              <a:rPr lang="en-US" sz="2400" dirty="0" smtClean="0"/>
              <a:t>U, accommodates all </a:t>
            </a:r>
            <a:r>
              <a:rPr lang="en-US" sz="2400" dirty="0"/>
              <a:t>envisioned loads </a:t>
            </a:r>
            <a:r>
              <a:rPr lang="en-US" sz="2400" dirty="0" smtClean="0"/>
              <a:t>(NBI + top and bottom </a:t>
            </a:r>
            <a:r>
              <a:rPr lang="en-US" sz="2400" dirty="0" err="1" smtClean="0"/>
              <a:t>Divetor</a:t>
            </a:r>
            <a:r>
              <a:rPr lang="en-US" sz="2400" dirty="0"/>
              <a:t> </a:t>
            </a:r>
            <a:r>
              <a:rPr lang="en-US" sz="2400" dirty="0" err="1" smtClean="0"/>
              <a:t>cryo</a:t>
            </a:r>
            <a:r>
              <a:rPr lang="en-US" sz="2400" dirty="0" smtClean="0"/>
              <a:t> pumps) due to greatly reduced </a:t>
            </a:r>
            <a:r>
              <a:rPr lang="en-US" sz="2400" dirty="0"/>
              <a:t>piping and heat </a:t>
            </a:r>
            <a:r>
              <a:rPr lang="en-US" sz="2400" dirty="0" smtClean="0"/>
              <a:t>loss (x 3-4). </a:t>
            </a:r>
          </a:p>
          <a:p>
            <a:pPr marL="182880" indent="-457200">
              <a:lnSpc>
                <a:spcPts val="2060"/>
              </a:lnSpc>
              <a:spcAft>
                <a:spcPts val="600"/>
              </a:spcAft>
            </a:pPr>
            <a:r>
              <a:rPr lang="en-US" sz="2400" dirty="0" smtClean="0"/>
              <a:t>• </a:t>
            </a:r>
            <a:r>
              <a:rPr lang="en-US" sz="2400" dirty="0"/>
              <a:t>The unit would reuse power and space previously used for a </a:t>
            </a:r>
            <a:r>
              <a:rPr lang="en-US" sz="2400" dirty="0" smtClean="0"/>
              <a:t>225 </a:t>
            </a:r>
            <a:r>
              <a:rPr lang="en-US" sz="2400" dirty="0"/>
              <a:t>Watt </a:t>
            </a:r>
            <a:r>
              <a:rPr lang="en-US" sz="2400" dirty="0" smtClean="0"/>
              <a:t>refrigerator with all the utilities and compressors available.</a:t>
            </a:r>
          </a:p>
          <a:p>
            <a:pPr marL="182880" indent="-457200">
              <a:lnSpc>
                <a:spcPts val="2060"/>
              </a:lnSpc>
              <a:spcAft>
                <a:spcPts val="600"/>
              </a:spcAft>
            </a:pPr>
            <a:r>
              <a:rPr lang="en-US" sz="2400" dirty="0" smtClean="0"/>
              <a:t>• The new refrigerator would remove down time risk and reduce operating and maintenance cost.</a:t>
            </a:r>
          </a:p>
          <a:p>
            <a:pPr marL="182880" indent="-457200">
              <a:lnSpc>
                <a:spcPts val="2060"/>
              </a:lnSpc>
              <a:spcAft>
                <a:spcPts val="600"/>
              </a:spcAft>
            </a:pPr>
            <a:r>
              <a:rPr lang="en-US" sz="2400" dirty="0" smtClean="0"/>
              <a:t>• </a:t>
            </a:r>
            <a:r>
              <a:rPr lang="en-US" sz="2400" dirty="0"/>
              <a:t>S</a:t>
            </a:r>
            <a:r>
              <a:rPr lang="en-US" sz="2400" dirty="0" smtClean="0"/>
              <a:t>pecification </a:t>
            </a:r>
            <a:r>
              <a:rPr lang="en-US" sz="2400" dirty="0"/>
              <a:t>has been drafted and is in review. </a:t>
            </a:r>
            <a:r>
              <a:rPr lang="en-US" sz="2400" dirty="0" smtClean="0"/>
              <a:t> Plan to submit </a:t>
            </a:r>
            <a:r>
              <a:rPr lang="en-US" sz="2400" dirty="0"/>
              <a:t>the requisition and spec to go out for bids </a:t>
            </a:r>
            <a:r>
              <a:rPr lang="en-US" sz="2400" dirty="0" smtClean="0"/>
              <a:t>hopefully </a:t>
            </a:r>
            <a:r>
              <a:rPr lang="en-US" sz="2400" dirty="0"/>
              <a:t>next week.</a:t>
            </a:r>
            <a:endParaRPr lang="en-US" sz="2400" dirty="0" smtClean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838200" y="4572000"/>
            <a:ext cx="0" cy="3810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913592"/>
            <a:ext cx="5638800" cy="2660939"/>
          </a:xfrm>
          <a:prstGeom prst="rect">
            <a:avLst/>
          </a:prstGeom>
        </p:spPr>
      </p:pic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1752600" y="6248400"/>
            <a:ext cx="57912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2E2EC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i="0" dirty="0" smtClean="0">
                <a:solidFill>
                  <a:srgbClr val="000000"/>
                </a:solidFill>
                <a:latin typeface="Arial" charset="0"/>
              </a:rPr>
              <a:t>Proposed  400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W </a:t>
            </a:r>
            <a:r>
              <a:rPr lang="en-US" sz="2000" i="0" dirty="0" smtClean="0">
                <a:solidFill>
                  <a:srgbClr val="000000"/>
                </a:solidFill>
                <a:latin typeface="Arial" charset="0"/>
              </a:rPr>
              <a:t>L-He </a:t>
            </a:r>
            <a:r>
              <a:rPr lang="en-US" sz="2000" i="0" dirty="0" err="1" smtClean="0">
                <a:solidFill>
                  <a:srgbClr val="000000"/>
                </a:solidFill>
                <a:latin typeface="Arial" charset="0"/>
              </a:rPr>
              <a:t>Linde</a:t>
            </a:r>
            <a:r>
              <a:rPr lang="en-US" sz="2000" i="0" dirty="0" smtClean="0">
                <a:solidFill>
                  <a:srgbClr val="000000"/>
                </a:solidFill>
                <a:latin typeface="Arial" charset="0"/>
              </a:rPr>
              <a:t> LR-140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refrigerator</a:t>
            </a:r>
            <a:endParaRPr lang="en-US" sz="2000" i="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65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43"/>
          <p:cNvSpPr>
            <a:spLocks noChangeArrowheads="1"/>
          </p:cNvSpPr>
          <p:nvPr/>
        </p:nvSpPr>
        <p:spPr bwMode="auto">
          <a:xfrm>
            <a:off x="38100" y="254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i="0" dirty="0" err="1" smtClean="0">
                <a:solidFill>
                  <a:srgbClr val="0000FF"/>
                </a:solidFill>
                <a:latin typeface="Arial" charset="0"/>
              </a:rPr>
              <a:t>Divertor</a:t>
            </a:r>
            <a:r>
              <a:rPr lang="en-US" sz="2800" i="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i="0" dirty="0" err="1" smtClean="0">
                <a:solidFill>
                  <a:srgbClr val="0000FF"/>
                </a:solidFill>
                <a:latin typeface="Arial" charset="0"/>
              </a:rPr>
              <a:t>Cryo</a:t>
            </a:r>
            <a:r>
              <a:rPr lang="en-US" sz="2800" i="0" dirty="0">
                <a:solidFill>
                  <a:srgbClr val="0000FF"/>
                </a:solidFill>
                <a:latin typeface="Arial" charset="0"/>
              </a:rPr>
              <a:t>-pump </a:t>
            </a:r>
            <a:r>
              <a:rPr lang="en-US" sz="2800" i="0" dirty="0" smtClean="0">
                <a:solidFill>
                  <a:srgbClr val="0000FF"/>
                </a:solidFill>
                <a:latin typeface="Arial" charset="0"/>
              </a:rPr>
              <a:t>Design </a:t>
            </a:r>
            <a:r>
              <a:rPr lang="en-US" sz="2800" dirty="0" smtClean="0">
                <a:solidFill>
                  <a:srgbClr val="0000FF"/>
                </a:solidFill>
                <a:latin typeface="Arial" charset="0"/>
              </a:rPr>
              <a:t>Making Good Progress</a:t>
            </a:r>
          </a:p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dirty="0" smtClean="0">
                <a:solidFill>
                  <a:srgbClr val="FF0000"/>
                </a:solidFill>
                <a:latin typeface="Arial" charset="0"/>
              </a:rPr>
              <a:t>CDR is scheduled on August 3, 2016</a:t>
            </a:r>
            <a:endParaRPr lang="en-US" sz="3200" dirty="0">
              <a:solidFill>
                <a:srgbClr val="FF0000"/>
              </a:solidFill>
              <a:latin typeface="Helvetica Neue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33800"/>
            <a:ext cx="3352800" cy="278930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6019800" y="61722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bg1"/>
                </a:solidFill>
              </a:rPr>
              <a:t>Transfer line layout</a:t>
            </a:r>
            <a:endParaRPr lang="en-US" i="0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5295900" cy="5181600"/>
          </a:xfrm>
        </p:spPr>
        <p:txBody>
          <a:bodyPr>
            <a:noAutofit/>
          </a:bodyPr>
          <a:lstStyle/>
          <a:p>
            <a:pPr>
              <a:lnSpc>
                <a:spcPts val="22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Initial in-vessel geometry has been laid out.  </a:t>
            </a:r>
          </a:p>
          <a:p>
            <a:pPr>
              <a:lnSpc>
                <a:spcPts val="22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MIT is designing the </a:t>
            </a:r>
            <a:r>
              <a:rPr lang="en-US" sz="2400" dirty="0" err="1" smtClean="0"/>
              <a:t>cryo</a:t>
            </a:r>
            <a:r>
              <a:rPr lang="en-US" sz="2400" dirty="0" smtClean="0"/>
              <a:t>-ring.</a:t>
            </a:r>
          </a:p>
          <a:p>
            <a:pPr lvl="1">
              <a:lnSpc>
                <a:spcPts val="22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Pump radius, throat dimensions taken from the modeling.</a:t>
            </a:r>
          </a:p>
          <a:p>
            <a:pPr lvl="1">
              <a:lnSpc>
                <a:spcPts val="22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The entire lower outer </a:t>
            </a:r>
            <a:r>
              <a:rPr lang="en-US" sz="2000" dirty="0" err="1" smtClean="0"/>
              <a:t>divertor</a:t>
            </a:r>
            <a:r>
              <a:rPr lang="en-US" sz="2000" dirty="0" smtClean="0"/>
              <a:t> region to be </a:t>
            </a:r>
            <a:r>
              <a:rPr lang="en-US" sz="2000" dirty="0" err="1" smtClean="0"/>
              <a:t>reduild</a:t>
            </a:r>
            <a:r>
              <a:rPr lang="en-US" sz="2000" dirty="0" smtClean="0"/>
              <a:t>.</a:t>
            </a:r>
          </a:p>
          <a:p>
            <a:pPr marL="228600" lvl="1" indent="0">
              <a:lnSpc>
                <a:spcPts val="226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 smtClean="0"/>
          </a:p>
          <a:p>
            <a:pPr marL="182880" indent="-457200">
              <a:lnSpc>
                <a:spcPts val="226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smtClean="0"/>
              <a:t>• </a:t>
            </a:r>
            <a:r>
              <a:rPr lang="en-US" sz="2400" dirty="0" err="1" smtClean="0"/>
              <a:t>Cryo</a:t>
            </a:r>
            <a:r>
              <a:rPr lang="en-US" sz="2400" dirty="0" smtClean="0"/>
              <a:t>-baffle design to be finalized at CDR. </a:t>
            </a:r>
            <a:endParaRPr lang="en-US" sz="2000" dirty="0" smtClean="0"/>
          </a:p>
          <a:p>
            <a:pPr lvl="1">
              <a:lnSpc>
                <a:spcPts val="22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D</a:t>
            </a:r>
            <a:r>
              <a:rPr lang="en-US" sz="2000" dirty="0" smtClean="0"/>
              <a:t>iagnostic access and </a:t>
            </a:r>
            <a:r>
              <a:rPr lang="en-US" sz="2000" dirty="0" err="1" smtClean="0"/>
              <a:t>cryo</a:t>
            </a:r>
            <a:r>
              <a:rPr lang="en-US" sz="2000" dirty="0" smtClean="0"/>
              <a:t>-ring maintainability are important design consideration.</a:t>
            </a:r>
          </a:p>
          <a:p>
            <a:pPr lvl="1">
              <a:lnSpc>
                <a:spcPts val="22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Graphite PFC option with </a:t>
            </a:r>
            <a:r>
              <a:rPr lang="en-US" sz="2000" dirty="0" err="1" smtClean="0"/>
              <a:t>bakeout</a:t>
            </a:r>
            <a:r>
              <a:rPr lang="en-US" sz="2000" dirty="0" smtClean="0"/>
              <a:t> capability is pursued for CDR.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15200" y="990600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“Baffle Top”  (BT)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5400" y="1002268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“Upper Bullnose”  (UB)</a:t>
            </a:r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486400" y="1447800"/>
            <a:ext cx="3657600" cy="2381348"/>
            <a:chOff x="1219200" y="1524000"/>
            <a:chExt cx="7100054" cy="4622621"/>
          </a:xfrm>
        </p:grpSpPr>
        <p:pic>
          <p:nvPicPr>
            <p:cNvPr id="38" name="Picture 3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219200" y="1524000"/>
              <a:ext cx="7100054" cy="4622621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3429000" y="1524000"/>
              <a:ext cx="3505200" cy="533400"/>
              <a:chOff x="4800600" y="1447800"/>
              <a:chExt cx="3352800" cy="53340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4800600" y="1447800"/>
                <a:ext cx="33528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4800600" y="1447800"/>
                <a:ext cx="0" cy="4572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8153400" y="1447800"/>
                <a:ext cx="0" cy="5334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1219201" y="1600200"/>
              <a:ext cx="2133600" cy="368527"/>
              <a:chOff x="4800600" y="1447800"/>
              <a:chExt cx="3352800" cy="53340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4800600" y="1447800"/>
                <a:ext cx="33528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800600" y="1447800"/>
                <a:ext cx="0" cy="4572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8153400" y="1447800"/>
                <a:ext cx="0" cy="5334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8657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ontent Placeholder 2"/>
          <p:cNvSpPr>
            <a:spLocks noGrp="1"/>
          </p:cNvSpPr>
          <p:nvPr>
            <p:ph sz="half" idx="1"/>
          </p:nvPr>
        </p:nvSpPr>
        <p:spPr>
          <a:xfrm>
            <a:off x="101599" y="1058334"/>
            <a:ext cx="5575300" cy="1981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CHI can form a 200-400 kA seed plasma, but it is too cold for HHFW absorption.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Use of ECH can </a:t>
            </a:r>
            <a:r>
              <a:rPr lang="ja-JP" altLang="en-US" sz="16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bridge the </a:t>
            </a:r>
            <a:r>
              <a:rPr lang="en-US" altLang="ja-JP" sz="1600" dirty="0" err="1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altLang="ja-JP" sz="1800" baseline="-25000" dirty="0" err="1"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 gap</a:t>
            </a:r>
            <a:r>
              <a:rPr lang="ja-JP" altLang="en-US" sz="16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 to where HHFW and then NB current drive can support the ramp and sustain the current – crucial for OH solenoid-free compact </a:t>
            </a:r>
            <a:r>
              <a:rPr lang="en-US" altLang="ja-JP" sz="1600" dirty="0" smtClean="0">
                <a:latin typeface="Arial" charset="0"/>
                <a:ea typeface="ＭＳ Ｐゴシック" charset="0"/>
                <a:cs typeface="ＭＳ Ｐゴシック" charset="0"/>
              </a:rPr>
              <a:t>STs  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1400" dirty="0" smtClean="0">
                <a:latin typeface="Arial" charset="0"/>
                <a:ea typeface="ＭＳ Ｐゴシック" charset="0"/>
              </a:rPr>
              <a:t>Good first pass absorption predicted.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Goal 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of first ECH power in </a:t>
            </a:r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2019 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run with 15% incremental funding.</a:t>
            </a:r>
          </a:p>
        </p:txBody>
      </p:sp>
      <p:pic>
        <p:nvPicPr>
          <p:cNvPr id="44034" name="Picture 5" descr="Screen Shot 2014-11-29 at 9.09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1473200"/>
            <a:ext cx="9461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3"/>
          <p:cNvSpPr>
            <a:spLocks noChangeArrowheads="1"/>
          </p:cNvSpPr>
          <p:nvPr/>
        </p:nvSpPr>
        <p:spPr bwMode="auto">
          <a:xfrm>
            <a:off x="2540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900"/>
              </a:lnSpc>
              <a:spcBef>
                <a:spcPts val="0"/>
              </a:spcBef>
              <a:buFontTx/>
              <a:buNone/>
            </a:pPr>
            <a:r>
              <a:rPr lang="en-US" sz="3200" i="0" dirty="0" smtClean="0">
                <a:solidFill>
                  <a:srgbClr val="0000FF"/>
                </a:solidFill>
              </a:rPr>
              <a:t>28 GHz ECH System Design </a:t>
            </a:r>
          </a:p>
          <a:p>
            <a:pPr algn="ctr" eaLnBrk="0" hangingPunct="0">
              <a:lnSpc>
                <a:spcPts val="2900"/>
              </a:lnSpc>
              <a:spcBef>
                <a:spcPts val="0"/>
              </a:spcBef>
              <a:buFontTx/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Arial" charset="0"/>
              </a:rPr>
              <a:t>Completed conceptual design </a:t>
            </a:r>
            <a:r>
              <a:rPr lang="en-US" sz="2400" i="0" dirty="0">
                <a:solidFill>
                  <a:srgbClr val="FF0000"/>
                </a:solidFill>
                <a:latin typeface="Arial" charset="0"/>
              </a:rPr>
              <a:t>and cost/</a:t>
            </a:r>
            <a:r>
              <a:rPr lang="en-US" sz="2400" i="0" dirty="0" smtClean="0">
                <a:solidFill>
                  <a:srgbClr val="FF0000"/>
                </a:solidFill>
                <a:latin typeface="Arial" charset="0"/>
              </a:rPr>
              <a:t>schedule</a:t>
            </a:r>
            <a:endParaRPr lang="en-US" sz="2400" i="0" dirty="0">
              <a:solidFill>
                <a:srgbClr val="090CFF"/>
              </a:solidFill>
              <a:latin typeface="Arial" charset="0"/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1219200" y="3352800"/>
            <a:ext cx="241300" cy="165100"/>
          </a:xfrm>
          <a:prstGeom prst="rect">
            <a:avLst/>
          </a:prstGeom>
          <a:solidFill>
            <a:schemeClr val="bg1"/>
          </a:solidFill>
          <a:ln w="158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295400"/>
            <a:ext cx="2124604" cy="279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6400" y="4343400"/>
            <a:ext cx="3657600" cy="2160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 algn="ctr">
              <a:lnSpc>
                <a:spcPts val="18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 smtClean="0">
                <a:solidFill>
                  <a:srgbClr val="000000"/>
                </a:solidFill>
              </a:rPr>
              <a:t>28 GHz </a:t>
            </a:r>
            <a:r>
              <a:rPr lang="en-US" u="sng" dirty="0" err="1" smtClean="0">
                <a:solidFill>
                  <a:srgbClr val="000000"/>
                </a:solidFill>
              </a:rPr>
              <a:t>Gyrotron</a:t>
            </a:r>
            <a:r>
              <a:rPr lang="en-US" u="sng" dirty="0" smtClean="0">
                <a:solidFill>
                  <a:srgbClr val="000000"/>
                </a:solidFill>
              </a:rPr>
              <a:t> Development</a:t>
            </a:r>
          </a:p>
          <a:p>
            <a:pPr marL="182880" indent="-182880">
              <a:lnSpc>
                <a:spcPts val="18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</a:rPr>
              <a:t>• </a:t>
            </a:r>
            <a:r>
              <a:rPr lang="en-US" i="0" dirty="0" smtClean="0">
                <a:solidFill>
                  <a:srgbClr val="000000"/>
                </a:solidFill>
              </a:rPr>
              <a:t>2</a:t>
            </a:r>
            <a:r>
              <a:rPr lang="en-US" i="0" baseline="30000" dirty="0" smtClean="0">
                <a:solidFill>
                  <a:srgbClr val="000000"/>
                </a:solidFill>
              </a:rPr>
              <a:t>nd</a:t>
            </a:r>
            <a:r>
              <a:rPr lang="en-US" i="0" dirty="0" smtClean="0">
                <a:solidFill>
                  <a:srgbClr val="000000"/>
                </a:solidFill>
              </a:rPr>
              <a:t>  generation 1.5 MW 28/35 GHz </a:t>
            </a:r>
            <a:r>
              <a:rPr lang="en-US" i="0" dirty="0" err="1" smtClean="0">
                <a:solidFill>
                  <a:srgbClr val="000000"/>
                </a:solidFill>
              </a:rPr>
              <a:t>gyroton</a:t>
            </a:r>
            <a:r>
              <a:rPr lang="en-US" i="0" dirty="0" smtClean="0">
                <a:solidFill>
                  <a:srgbClr val="000000"/>
                </a:solidFill>
              </a:rPr>
              <a:t> being developed at Tsukuba University.   </a:t>
            </a:r>
          </a:p>
          <a:p>
            <a:pPr marL="182880" indent="-182880">
              <a:lnSpc>
                <a:spcPts val="18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</a:rPr>
              <a:t>• The tube was delivered to Tsukuba and the preliminary </a:t>
            </a: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i="0" dirty="0" smtClean="0">
                <a:solidFill>
                  <a:srgbClr val="000000"/>
                </a:solidFill>
              </a:rPr>
              <a:t>ower </a:t>
            </a:r>
            <a:r>
              <a:rPr lang="en-US" dirty="0" smtClean="0">
                <a:solidFill>
                  <a:srgbClr val="000000"/>
                </a:solidFill>
              </a:rPr>
              <a:t>test looks promising for 1.5 MW operations.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052" y="3200400"/>
            <a:ext cx="5231821" cy="2999115"/>
            <a:chOff x="11052" y="3429000"/>
            <a:chExt cx="5231821" cy="299911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52" y="3429000"/>
              <a:ext cx="4853529" cy="299911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267200" y="3697069"/>
              <a:ext cx="975673" cy="646331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NSTX-U</a:t>
              </a:r>
            </a:p>
            <a:p>
              <a:pPr algn="ctr"/>
              <a:r>
                <a:rPr lang="en-US" dirty="0" smtClean="0"/>
                <a:t>Test Cell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0600" y="4800600"/>
              <a:ext cx="112777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Power Supply Room</a:t>
              </a:r>
              <a:endParaRPr lang="en-US" sz="9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8600" y="4800600"/>
              <a:ext cx="85151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Gyroton</a:t>
              </a:r>
              <a:r>
                <a:rPr lang="en-US" sz="900" dirty="0" smtClean="0"/>
                <a:t> room</a:t>
              </a:r>
              <a:endParaRPr lang="en-US" sz="9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2000" y="3048000"/>
            <a:ext cx="2362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GHz </a:t>
            </a:r>
            <a:r>
              <a:rPr lang="en-US" dirty="0" err="1" smtClean="0"/>
              <a:t>Gyrotron</a:t>
            </a:r>
            <a:r>
              <a:rPr lang="en-US" dirty="0" smtClean="0"/>
              <a:t> Room</a:t>
            </a:r>
            <a:endParaRPr lang="en-US" dirty="0"/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7535863" y="1003300"/>
            <a:ext cx="1747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28 GHz 1 MW Tube by Tsukuba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00" y="5943600"/>
            <a:ext cx="5334000" cy="599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n-US" dirty="0" err="1">
                <a:solidFill>
                  <a:srgbClr val="000000"/>
                </a:solidFill>
              </a:rPr>
              <a:t>Gyrotron</a:t>
            </a:r>
            <a:r>
              <a:rPr lang="en-US" dirty="0">
                <a:solidFill>
                  <a:srgbClr val="000000"/>
                </a:solidFill>
              </a:rPr>
              <a:t> will be located in the TFTR basement.  Stray magnetic fields was measured to be negligible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30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876800" y="1295400"/>
            <a:ext cx="3657600" cy="2519397"/>
            <a:chOff x="5334000" y="1295400"/>
            <a:chExt cx="3632200" cy="25019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0" y="1295400"/>
              <a:ext cx="3632200" cy="25019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334000" y="1295400"/>
              <a:ext cx="609600" cy="381000"/>
            </a:xfrm>
            <a:prstGeom prst="rect">
              <a:avLst/>
            </a:prstGeom>
            <a:solidFill>
              <a:srgbClr val="22A4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91000" y="4419600"/>
            <a:ext cx="2895600" cy="2047393"/>
            <a:chOff x="5638800" y="4267200"/>
            <a:chExt cx="2514600" cy="1778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1200" y="4267200"/>
              <a:ext cx="2273300" cy="17780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638800" y="4953000"/>
              <a:ext cx="381000" cy="381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96200" y="5562600"/>
              <a:ext cx="457200" cy="4572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3400" y="1447800"/>
            <a:ext cx="3429000" cy="5029200"/>
            <a:chOff x="304800" y="990600"/>
            <a:chExt cx="3022023" cy="44323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800" y="1143000"/>
              <a:ext cx="3016808" cy="42799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641023" y="990600"/>
              <a:ext cx="685800" cy="1524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93460" y="76200"/>
            <a:ext cx="845403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MIT PSFC Complements Well Existing NSTX-U Capabilities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Discussions Started </a:t>
            </a:r>
            <a:r>
              <a:rPr lang="en-US" sz="2400" dirty="0" smtClean="0">
                <a:solidFill>
                  <a:srgbClr val="FF0000"/>
                </a:solidFill>
              </a:rPr>
              <a:t>on Various Diagnostic Implementations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0600" y="1002268"/>
            <a:ext cx="3733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X-ray Imaging Crystal Spectroscopy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086600" y="4572000"/>
            <a:ext cx="1752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MIT is developing a next </a:t>
            </a:r>
            <a:r>
              <a:rPr lang="en-US" dirty="0" smtClean="0"/>
              <a:t>generation, servo</a:t>
            </a:r>
            <a:r>
              <a:rPr lang="en-US" dirty="0"/>
              <a:t>-driven, </a:t>
            </a:r>
            <a:r>
              <a:rPr lang="en-US" dirty="0" smtClean="0"/>
              <a:t>compact scanning </a:t>
            </a:r>
            <a:r>
              <a:rPr lang="en-US" dirty="0"/>
              <a:t>MLP system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04800" y="1066800"/>
            <a:ext cx="3804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MIT will enhance NSTX-U GPI systems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28600" y="1371600"/>
            <a:ext cx="4019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Avalanche-</a:t>
            </a:r>
            <a:r>
              <a:rPr lang="en-US" b="1" dirty="0" err="1"/>
              <a:t>PhotoDiode</a:t>
            </a:r>
            <a:r>
              <a:rPr lang="en-US" b="1" dirty="0"/>
              <a:t> (APD)-based GPI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800600" y="3810000"/>
            <a:ext cx="3733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CDR is planned on July 29, 2016.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117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/>
          <p:cNvSpPr txBox="1">
            <a:spLocks noChangeArrowheads="1"/>
          </p:cNvSpPr>
          <p:nvPr/>
        </p:nvSpPr>
        <p:spPr bwMode="auto">
          <a:xfrm>
            <a:off x="76200" y="1219200"/>
            <a:ext cx="8915400" cy="51492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286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6350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 NSTX-U plasma operation was ended due to the PF-1AU coil failure.  The facility achieved 10.03 run weeks (18 run  weeks target) with 1066 plasma shots.  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 PF-1AU coil failure is identified as an internal arc which has been initiated 2 – 3 months prior to the coil failure likely due to a manufacture error or defect.  Possible causes includes copper conductor defect causing small water leak, foreign metallic material trapped in the insulator, coil winding error, or epoxy cure error.  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 A new PF-1AU coil fabrication is planned.  The coil mandrel procurement is placed with a vendor.  Various options for the coil manufacturing are being investigated.  Outage plan is also being developed.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US" sz="2000" b="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 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Both NBI 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and 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and HHFW system are now operational at full power level.  </a:t>
            </a:r>
            <a:endParaRPr lang="en-US" sz="2000" b="0" i="0" dirty="0">
              <a:solidFill>
                <a:schemeClr val="tx1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 Good progress were made on a 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number of enhancements are being implemented to support the NSTX-U research plan. 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High-k, Pulse-Burst MPTS, Resistive Bolometers.  Completed CDR for NCC and ECH.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Good progress toward the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divertor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cryo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-pump CDR next week.</a:t>
            </a:r>
            <a:endParaRPr lang="en-US" sz="2000" b="0" i="0" dirty="0">
              <a:solidFill>
                <a:schemeClr val="tx1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600" i="0" dirty="0" smtClean="0">
                <a:solidFill>
                  <a:srgbClr val="0000FF"/>
                </a:solidFill>
                <a:latin typeface="Helvetica Neue" charset="0"/>
              </a:rPr>
              <a:t>Summary of Facility and Diagnostics</a:t>
            </a:r>
          </a:p>
        </p:txBody>
      </p:sp>
    </p:spTree>
    <p:extLst>
      <p:ext uri="{BB962C8B-B14F-4D97-AF65-F5344CB8AC3E}">
        <p14:creationId xmlns:p14="http://schemas.microsoft.com/office/powerpoint/2010/main" val="11651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/>
          </a:bodyPr>
          <a:lstStyle/>
          <a:p>
            <a:pPr>
              <a:lnSpc>
                <a:spcPts val="2425"/>
              </a:lnSpc>
            </a:pPr>
            <a:r>
              <a:rPr lang="en-US" sz="24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FY 2016 NSTX-U Run Ended Early Due to PF-1AU Coil Short(s)</a:t>
            </a:r>
            <a:br>
              <a:rPr lang="en-US" sz="24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~ 10.03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run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weeks achieved (18 week target) with 1066 plasma shots</a:t>
            </a:r>
            <a:endParaRPr lang="en-US" sz="20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991600" cy="4876800"/>
          </a:xfrm>
        </p:spPr>
        <p:txBody>
          <a:bodyPr>
            <a:noAutofit/>
          </a:bodyPr>
          <a:lstStyle/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 smtClean="0"/>
              <a:t>December 2015:  	</a:t>
            </a:r>
            <a:r>
              <a:rPr lang="en-US" sz="1600" dirty="0"/>
              <a:t>	</a:t>
            </a:r>
            <a:r>
              <a:rPr lang="en-US" sz="1600" dirty="0" smtClean="0"/>
              <a:t>	0.4 run weeks </a:t>
            </a:r>
            <a:r>
              <a:rPr lang="en-US" sz="1600" dirty="0"/>
              <a:t>(</a:t>
            </a:r>
            <a:r>
              <a:rPr lang="en-US" sz="1600" dirty="0" smtClean="0"/>
              <a:t>XMP)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 smtClean="0"/>
              <a:t>January 2016 (3 weeks):		2 run weeks (H-mode), PAC-37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0000FF"/>
                </a:solidFill>
              </a:rPr>
              <a:t>Two </a:t>
            </a:r>
            <a:r>
              <a:rPr lang="en-US" sz="1600" dirty="0">
                <a:solidFill>
                  <a:srgbClr val="0000FF"/>
                </a:solidFill>
              </a:rPr>
              <a:t>week </a:t>
            </a:r>
            <a:r>
              <a:rPr lang="en-US" sz="1600" dirty="0" smtClean="0">
                <a:solidFill>
                  <a:srgbClr val="0000FF"/>
                </a:solidFill>
              </a:rPr>
              <a:t>maintenance: NBI T-line repair, Argon purge system, Diagnostics</a:t>
            </a:r>
          </a:p>
          <a:p>
            <a:pPr marL="0" indent="0">
              <a:lnSpc>
                <a:spcPts val="218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US" sz="1600" dirty="0" smtClean="0"/>
              <a:t>•  </a:t>
            </a:r>
            <a:r>
              <a:rPr lang="en-US" sz="1600" dirty="0"/>
              <a:t> </a:t>
            </a:r>
            <a:r>
              <a:rPr lang="en-US" sz="1600" dirty="0" smtClean="0"/>
              <a:t>  February – March (4 weeks):		2.4 run weeks (routine H-mode) 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FF"/>
                </a:solidFill>
              </a:rPr>
              <a:t>Two week maintenance: </a:t>
            </a:r>
            <a:r>
              <a:rPr lang="en-US" sz="1600" dirty="0" smtClean="0">
                <a:solidFill>
                  <a:srgbClr val="0000FF"/>
                </a:solidFill>
              </a:rPr>
              <a:t>BN piece recovery, NBI Auto/transformer/T</a:t>
            </a:r>
            <a:r>
              <a:rPr lang="en-US" sz="1600" dirty="0">
                <a:solidFill>
                  <a:srgbClr val="0000FF"/>
                </a:solidFill>
              </a:rPr>
              <a:t>-line repair</a:t>
            </a:r>
            <a:r>
              <a:rPr lang="en-US" sz="1600" dirty="0" smtClean="0">
                <a:solidFill>
                  <a:srgbClr val="0000FF"/>
                </a:solidFill>
              </a:rPr>
              <a:t>,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 smtClean="0"/>
              <a:t>March – April: (3 weeks) 		2.4 run weeks (high power H-mode) 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0000FF"/>
                </a:solidFill>
              </a:rPr>
              <a:t>Three </a:t>
            </a:r>
            <a:r>
              <a:rPr lang="en-US" sz="1600" dirty="0">
                <a:solidFill>
                  <a:srgbClr val="0000FF"/>
                </a:solidFill>
              </a:rPr>
              <a:t>week maintenance: </a:t>
            </a:r>
            <a:r>
              <a:rPr lang="en-US" sz="1600" dirty="0" smtClean="0">
                <a:solidFill>
                  <a:srgbClr val="0000FF"/>
                </a:solidFill>
              </a:rPr>
              <a:t>NBI </a:t>
            </a:r>
            <a:r>
              <a:rPr lang="en-US" sz="1600" dirty="0" err="1" smtClean="0">
                <a:solidFill>
                  <a:srgbClr val="0000FF"/>
                </a:solidFill>
              </a:rPr>
              <a:t>LHe</a:t>
            </a:r>
            <a:r>
              <a:rPr lang="en-US" sz="1600" dirty="0" smtClean="0">
                <a:solidFill>
                  <a:srgbClr val="0000FF"/>
                </a:solidFill>
              </a:rPr>
              <a:t> refrigeration regeneration &amp; leak repair, Granular Injector, Diagnostics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 smtClean="0"/>
              <a:t>May: (3 weeks)			~ 1.75 run weeks </a:t>
            </a:r>
            <a:endParaRPr lang="en-US" sz="1600" dirty="0"/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0000FF"/>
                </a:solidFill>
              </a:rPr>
              <a:t>Three </a:t>
            </a:r>
            <a:r>
              <a:rPr lang="en-US" sz="1600" dirty="0">
                <a:solidFill>
                  <a:srgbClr val="0000FF"/>
                </a:solidFill>
              </a:rPr>
              <a:t>week </a:t>
            </a:r>
            <a:r>
              <a:rPr lang="en-US" sz="1600" dirty="0" smtClean="0">
                <a:solidFill>
                  <a:srgbClr val="0000FF"/>
                </a:solidFill>
              </a:rPr>
              <a:t>maintenance: PF-1A flex bus, MGI, GPI, LITER commissioning, Diagnostics </a:t>
            </a:r>
            <a:endParaRPr lang="en-US" sz="1600" dirty="0">
              <a:solidFill>
                <a:srgbClr val="0000FF"/>
              </a:solidFill>
            </a:endParaRP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 smtClean="0"/>
              <a:t>June: (2weeks)			~ 1.1 run weeks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0000FF"/>
                </a:solidFill>
              </a:rPr>
              <a:t>After assessing the PF 1A-U internal short and potential risks, it was decided to discontinue the run on July 25 in consultation with FES.  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204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371600"/>
            <a:ext cx="91440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371600"/>
            <a:ext cx="1524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8200" y="1371600"/>
            <a:ext cx="5334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76400" y="1371600"/>
            <a:ext cx="7620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43200" y="1371600"/>
            <a:ext cx="5334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2" name="TextBox 15"/>
          <p:cNvSpPr txBox="1">
            <a:spLocks noChangeArrowheads="1"/>
          </p:cNvSpPr>
          <p:nvPr/>
        </p:nvSpPr>
        <p:spPr bwMode="auto">
          <a:xfrm>
            <a:off x="1752600" y="1524000"/>
            <a:ext cx="22802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 dirty="0">
                <a:solidFill>
                  <a:srgbClr val="FF0D2E"/>
                </a:solidFill>
              </a:rPr>
              <a:t>Completed Plasma Operations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10000" y="1371600"/>
            <a:ext cx="569913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8" name="TextBox 1"/>
          <p:cNvSpPr txBox="1">
            <a:spLocks noChangeArrowheads="1"/>
          </p:cNvSpPr>
          <p:nvPr/>
        </p:nvSpPr>
        <p:spPr bwMode="auto">
          <a:xfrm>
            <a:off x="7835900" y="1485900"/>
            <a:ext cx="585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IAEA</a:t>
            </a:r>
          </a:p>
        </p:txBody>
      </p:sp>
      <p:sp>
        <p:nvSpPr>
          <p:cNvPr id="20499" name="TextBox 21"/>
          <p:cNvSpPr txBox="1">
            <a:spLocks noChangeArrowheads="1"/>
          </p:cNvSpPr>
          <p:nvPr/>
        </p:nvSpPr>
        <p:spPr bwMode="auto">
          <a:xfrm>
            <a:off x="8229600" y="1485900"/>
            <a:ext cx="5052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 dirty="0">
                <a:solidFill>
                  <a:srgbClr val="FF0000"/>
                </a:solidFill>
              </a:rPr>
              <a:t>APS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53000" y="1371600"/>
            <a:ext cx="2286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81600" y="1371600"/>
            <a:ext cx="762000" cy="1524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943600" y="1371600"/>
            <a:ext cx="32004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TextBox 15"/>
          <p:cNvSpPr txBox="1">
            <a:spLocks noChangeArrowheads="1"/>
          </p:cNvSpPr>
          <p:nvPr/>
        </p:nvSpPr>
        <p:spPr bwMode="auto">
          <a:xfrm>
            <a:off x="5029201" y="1534180"/>
            <a:ext cx="1295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 dirty="0" smtClean="0">
                <a:solidFill>
                  <a:srgbClr val="FF0D2E"/>
                </a:solidFill>
              </a:rPr>
              <a:t>PF-1AU Arc Assessment </a:t>
            </a:r>
            <a:endParaRPr lang="en-US" b="0" i="0" dirty="0">
              <a:solidFill>
                <a:srgbClr val="FF0D2E"/>
              </a:solidFill>
            </a:endParaRPr>
          </a:p>
        </p:txBody>
      </p:sp>
      <p:sp>
        <p:nvSpPr>
          <p:cNvPr id="28" name="TextBox 15"/>
          <p:cNvSpPr txBox="1">
            <a:spLocks noChangeArrowheads="1"/>
          </p:cNvSpPr>
          <p:nvPr/>
        </p:nvSpPr>
        <p:spPr bwMode="auto">
          <a:xfrm>
            <a:off x="6324600" y="1521023"/>
            <a:ext cx="18287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 dirty="0" smtClean="0">
                <a:solidFill>
                  <a:srgbClr val="FF0D2E"/>
                </a:solidFill>
              </a:rPr>
              <a:t>Outage</a:t>
            </a:r>
            <a:endParaRPr lang="en-US" b="0" i="0" dirty="0">
              <a:solidFill>
                <a:srgbClr val="FF0D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0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PF-1AU Coil Failure History</a:t>
            </a:r>
            <a:b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solidFill>
                  <a:srgbClr val="FF0D2E"/>
                </a:solidFill>
                <a:latin typeface="Arial" charset="0"/>
                <a:ea typeface="ＭＳ Ｐゴシック" charset="0"/>
                <a:cs typeface="ＭＳ Ｐゴシック" charset="0"/>
              </a:rPr>
              <a:t>Detailed Narrative by Stefan Gerhardt Available </a:t>
            </a:r>
            <a:endParaRPr lang="en-US" sz="3200" dirty="0">
              <a:solidFill>
                <a:srgbClr val="FF0D2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381000" y="2209800"/>
            <a:ext cx="5943600" cy="33528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On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June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29, black substance came out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PF-1A coil. The water had a pungent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smell.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Sample analyses showed elevated level of yeast/fungi.  The black substance is organic as it is 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disolved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by hydrogen peroxide and heat.  </a:t>
            </a:r>
          </a:p>
          <a:p>
            <a:pPr marL="228600"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On July 1, a copper piece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came out of the PF-1AU 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The copper piece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is a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mixture of copper and carbon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consistent with arcing involving coil and insulation. 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No sign of braze material so the arc is likely to be not at the braze in-line joints.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 But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the presence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trace amount of aluminum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is still a puzzle.  </a:t>
            </a:r>
          </a:p>
          <a:p>
            <a:pPr>
              <a:spcAft>
                <a:spcPts val="600"/>
              </a:spcAft>
            </a:pPr>
            <a:endParaRPr lang="en-US" sz="1800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53213"/>
            <a:ext cx="762000" cy="152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FAFA758-B964-5B4D-8E6A-BA64B63473EB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4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555367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 indent="-457200"/>
            <a:r>
              <a:rPr lang="en-US" dirty="0" smtClean="0">
                <a:latin typeface="Arial"/>
                <a:cs typeface="Arial"/>
              </a:rPr>
              <a:t>•  On July 5, while trying to release the blockage, the </a:t>
            </a:r>
            <a:r>
              <a:rPr lang="en-US" dirty="0" err="1" smtClean="0">
                <a:latin typeface="Arial"/>
                <a:cs typeface="Arial"/>
              </a:rPr>
              <a:t>walter</a:t>
            </a:r>
            <a:r>
              <a:rPr lang="en-US" dirty="0" smtClean="0">
                <a:latin typeface="Arial"/>
                <a:cs typeface="Arial"/>
              </a:rPr>
              <a:t> leak occurred in the PF-1AU coil.  At this point, we decided that PF-1AU is no longer usable and decided to operate without PF-1AU.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134070"/>
            <a:ext cx="82296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On June 28, Tuesday, the PF 1A upper coil cooling water blockage developed terminating the run.  No significant coil electrical nor cooling water/temperature anomaly found until the last shot. </a:t>
            </a:r>
          </a:p>
        </p:txBody>
      </p:sp>
      <p:pic>
        <p:nvPicPr>
          <p:cNvPr id="11" name="Picture 10" descr="Screen Shot 2016-07-13 at 9.1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27" y="2184479"/>
            <a:ext cx="2217874" cy="1674495"/>
          </a:xfrm>
          <a:prstGeom prst="rect">
            <a:avLst/>
          </a:prstGeom>
        </p:spPr>
      </p:pic>
      <p:pic>
        <p:nvPicPr>
          <p:cNvPr id="12" name="Picture 11" descr="Screen Shot 2016-07-13 at 9.09.2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7" b="6832"/>
          <a:stretch/>
        </p:blipFill>
        <p:spPr>
          <a:xfrm>
            <a:off x="6477000" y="3785750"/>
            <a:ext cx="2200232" cy="170065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5867400" y="2590800"/>
            <a:ext cx="1066800" cy="76200"/>
          </a:xfrm>
          <a:prstGeom prst="straightConnector1">
            <a:avLst/>
          </a:prstGeom>
          <a:ln>
            <a:solidFill>
              <a:srgbClr val="FF0D2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096000" y="4572000"/>
            <a:ext cx="2209800" cy="0"/>
          </a:xfrm>
          <a:prstGeom prst="straightConnector1">
            <a:avLst/>
          </a:prstGeom>
          <a:ln>
            <a:solidFill>
              <a:srgbClr val="FF0D2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791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45720"/>
            <a:ext cx="9144000" cy="960120"/>
          </a:xfrm>
        </p:spPr>
        <p:txBody>
          <a:bodyPr>
            <a:normAutofit fontScale="90000"/>
          </a:bodyPr>
          <a:lstStyle/>
          <a:p>
            <a:pPr>
              <a:lnSpc>
                <a:spcPts val="3100"/>
              </a:lnSpc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</a:rPr>
              <a:t>PF-1AU Developed Water Leak Wetting TF and OH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Normal TF and OH electrical coil insulation attained after drying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5504"/>
            <a:ext cx="9144000" cy="398669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447800" y="5257800"/>
            <a:ext cx="0" cy="685800"/>
          </a:xfrm>
          <a:prstGeom prst="straightConnector1">
            <a:avLst/>
          </a:prstGeom>
          <a:ln>
            <a:solidFill>
              <a:srgbClr val="FF0D2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2000" y="5968424"/>
            <a:ext cx="1471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Water leak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On July 5, 2015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096000" y="5257800"/>
            <a:ext cx="0" cy="685800"/>
          </a:xfrm>
          <a:prstGeom prst="straightConnector1">
            <a:avLst/>
          </a:prstGeom>
          <a:ln>
            <a:solidFill>
              <a:srgbClr val="FF0D2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10624" y="5968424"/>
            <a:ext cx="1471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Water leak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On July 5, 2015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2753380"/>
            <a:ext cx="527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TF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2753380"/>
            <a:ext cx="65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OH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9700" y="990600"/>
            <a:ext cx="90043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• On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July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5, large water leak developed on PF-1AU and water went down the center-stack soaking TF and OH coils and other CS components including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microtherm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• Mild bake of up to 90 °C applied to CS casing for about three days.  Additional drying of pedestal with heated/dried air enabled us to recover the normal impedance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08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Operations restarted on July 20 without PF-1AU</a:t>
            </a:r>
            <a:r>
              <a:rPr lang="en-US" sz="2800" dirty="0" smtClean="0"/>
              <a:t> 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0D2E"/>
                </a:solidFill>
              </a:rPr>
              <a:t>Intermittent </a:t>
            </a:r>
            <a:r>
              <a:rPr lang="en" sz="2400" dirty="0" smtClean="0">
                <a:solidFill>
                  <a:srgbClr val="FF0D2E"/>
                </a:solidFill>
              </a:rPr>
              <a:t>turn-to-turn short</a:t>
            </a:r>
            <a:r>
              <a:rPr lang="en-US" sz="2400" dirty="0" smtClean="0">
                <a:solidFill>
                  <a:srgbClr val="FF0D2E"/>
                </a:solidFill>
              </a:rPr>
              <a:t>(s)</a:t>
            </a:r>
            <a:r>
              <a:rPr lang="en" sz="2400" dirty="0" smtClean="0">
                <a:solidFill>
                  <a:srgbClr val="FF0D2E"/>
                </a:solidFill>
              </a:rPr>
              <a:t> </a:t>
            </a:r>
            <a:r>
              <a:rPr lang="en-US" sz="2400" dirty="0" smtClean="0">
                <a:solidFill>
                  <a:srgbClr val="FF0D2E"/>
                </a:solidFill>
              </a:rPr>
              <a:t>observed during the coil test shots</a:t>
            </a:r>
            <a:endParaRPr lang="en" sz="2400" dirty="0">
              <a:solidFill>
                <a:srgbClr val="FF0D2E"/>
              </a:solidFill>
            </a:endParaRPr>
          </a:p>
        </p:txBody>
      </p:sp>
      <p:pic>
        <p:nvPicPr>
          <p:cNvPr id="379" name="Shape 379" descr="Screen Shot 2016-07-20 at 7.01.5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25" y="4337533"/>
            <a:ext cx="377190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 descr="Screen Shot 2016-07-20 at 7.03.16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4263" y="1117600"/>
            <a:ext cx="3019425" cy="23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 txBox="1"/>
          <p:nvPr/>
        </p:nvSpPr>
        <p:spPr>
          <a:xfrm>
            <a:off x="8229600" y="5973000"/>
            <a:ext cx="873900" cy="50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7/20/16</a:t>
            </a:r>
          </a:p>
        </p:txBody>
      </p:sp>
      <p:sp>
        <p:nvSpPr>
          <p:cNvPr id="383" name="Shape 383"/>
          <p:cNvSpPr/>
          <p:nvPr/>
        </p:nvSpPr>
        <p:spPr>
          <a:xfrm>
            <a:off x="5352625" y="2098200"/>
            <a:ext cx="540300" cy="1330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4" name="Shape 384"/>
          <p:cNvSpPr txBox="1"/>
          <p:nvPr/>
        </p:nvSpPr>
        <p:spPr>
          <a:xfrm>
            <a:off x="2642724" y="3429000"/>
            <a:ext cx="1776876" cy="72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/>
              <a:t>Glitch on 203521</a:t>
            </a:r>
          </a:p>
        </p:txBody>
      </p:sp>
      <p:cxnSp>
        <p:nvCxnSpPr>
          <p:cNvPr id="385" name="Shape 385"/>
          <p:cNvCxnSpPr>
            <a:stCxn id="384" idx="3"/>
            <a:endCxn id="383" idx="2"/>
          </p:cNvCxnSpPr>
          <p:nvPr/>
        </p:nvCxnSpPr>
        <p:spPr>
          <a:xfrm flipV="1">
            <a:off x="4419601" y="2763600"/>
            <a:ext cx="933025" cy="102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386" name="Shape 386" descr="Screen Shot 2016-07-20 at 8.40.25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8300" y="3889800"/>
            <a:ext cx="3105150" cy="233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7" name="Shape 387"/>
          <p:cNvCxnSpPr>
            <a:stCxn id="384" idx="3"/>
          </p:cNvCxnSpPr>
          <p:nvPr/>
        </p:nvCxnSpPr>
        <p:spPr>
          <a:xfrm>
            <a:off x="4419601" y="3791600"/>
            <a:ext cx="851725" cy="225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388" name="Shape 388" descr="Screen Shot 2016-07-20 at 8.41.16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9163" y="1066800"/>
            <a:ext cx="3114675" cy="236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9" name="Shape 389"/>
          <p:cNvCxnSpPr/>
          <p:nvPr/>
        </p:nvCxnSpPr>
        <p:spPr>
          <a:xfrm rot="10800000">
            <a:off x="2031125" y="3215267"/>
            <a:ext cx="590700" cy="37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" name="Shape 382"/>
          <p:cNvSpPr txBox="1"/>
          <p:nvPr/>
        </p:nvSpPr>
        <p:spPr>
          <a:xfrm>
            <a:off x="7010400" y="2538868"/>
            <a:ext cx="1981200" cy="1054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b="1" dirty="0" smtClean="0"/>
              <a:t>202124 - reference</a:t>
            </a:r>
            <a:endParaRPr lang="en" sz="1200" b="1" dirty="0"/>
          </a:p>
          <a:p>
            <a:pPr lvl="0" rtl="0">
              <a:spcBef>
                <a:spcPts val="0"/>
              </a:spcBef>
              <a:buNone/>
            </a:pPr>
            <a:r>
              <a:rPr lang="en" sz="1200" b="1" dirty="0" smtClean="0">
                <a:solidFill>
                  <a:srgbClr val="0000FF"/>
                </a:solidFill>
              </a:rPr>
              <a:t>205321 – 1</a:t>
            </a:r>
            <a:r>
              <a:rPr lang="en" sz="1200" b="1" baseline="30000" dirty="0" smtClean="0">
                <a:solidFill>
                  <a:srgbClr val="0000FF"/>
                </a:solidFill>
              </a:rPr>
              <a:t>st</a:t>
            </a:r>
            <a:r>
              <a:rPr lang="en" sz="1200" b="1" dirty="0" smtClean="0">
                <a:solidFill>
                  <a:srgbClr val="0000FF"/>
                </a:solidFill>
              </a:rPr>
              <a:t> 50% PF2U</a:t>
            </a:r>
            <a:endParaRPr lang="en" sz="1200" b="1" dirty="0">
              <a:solidFill>
                <a:srgbClr val="0000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200" b="1" dirty="0" smtClean="0">
                <a:solidFill>
                  <a:srgbClr val="00FFFF"/>
                </a:solidFill>
              </a:rPr>
              <a:t>205323 – next 50% PF2U</a:t>
            </a:r>
            <a:endParaRPr lang="en" sz="12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22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Shape 635" descr="PF1aU_inductance_trend_FLPF1AU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600" y="1022900"/>
            <a:ext cx="4282800" cy="42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Shape 636" descr="PF1aU_inductance_trend_FLPF1AU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6400" y="1022900"/>
            <a:ext cx="4282800" cy="4282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7" name="Shape 637"/>
          <p:cNvCxnSpPr/>
          <p:nvPr/>
        </p:nvCxnSpPr>
        <p:spPr>
          <a:xfrm rot="10800000">
            <a:off x="2659300" y="3141800"/>
            <a:ext cx="5400" cy="46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38" name="Shape 638"/>
          <p:cNvSpPr txBox="1"/>
          <p:nvPr/>
        </p:nvSpPr>
        <p:spPr>
          <a:xfrm>
            <a:off x="2304350" y="3558433"/>
            <a:ext cx="702300" cy="61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204124</a:t>
            </a:r>
          </a:p>
        </p:txBody>
      </p:sp>
      <p:cxnSp>
        <p:nvCxnSpPr>
          <p:cNvPr id="639" name="Shape 639"/>
          <p:cNvCxnSpPr/>
          <p:nvPr/>
        </p:nvCxnSpPr>
        <p:spPr>
          <a:xfrm rot="10800000">
            <a:off x="6956775" y="3097133"/>
            <a:ext cx="5400" cy="46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40" name="Shape 640"/>
          <p:cNvSpPr txBox="1"/>
          <p:nvPr/>
        </p:nvSpPr>
        <p:spPr>
          <a:xfrm>
            <a:off x="6601825" y="3513767"/>
            <a:ext cx="702300" cy="61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204124</a:t>
            </a:r>
          </a:p>
        </p:txBody>
      </p:sp>
      <p:sp>
        <p:nvSpPr>
          <p:cNvPr id="641" name="Shape 641"/>
          <p:cNvSpPr txBox="1"/>
          <p:nvPr/>
        </p:nvSpPr>
        <p:spPr>
          <a:xfrm>
            <a:off x="304800" y="5105400"/>
            <a:ext cx="85344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-US" dirty="0" smtClean="0"/>
              <a:t>PF-1AL thus far looks normal.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-US" dirty="0" smtClean="0"/>
              <a:t>PF-1AU likely to be arcing locally for the last 2-3 months.  The arc got worse until melting copper caused cooling water line blockage.  The sustained arc condition may explain the growth of the organic material.  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-US" dirty="0" smtClean="0"/>
              <a:t>A coil inductance monitoring system for all coils to be implemented.</a:t>
            </a:r>
            <a:endParaRPr lang="en" dirty="0"/>
          </a:p>
        </p:txBody>
      </p:sp>
      <p:cxnSp>
        <p:nvCxnSpPr>
          <p:cNvPr id="642" name="Shape 642"/>
          <p:cNvCxnSpPr/>
          <p:nvPr/>
        </p:nvCxnSpPr>
        <p:spPr>
          <a:xfrm flipH="1">
            <a:off x="4069525" y="1734533"/>
            <a:ext cx="61800" cy="8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43" name="Shape 643"/>
          <p:cNvSpPr txBox="1"/>
          <p:nvPr/>
        </p:nvSpPr>
        <p:spPr>
          <a:xfrm>
            <a:off x="3591300" y="1022900"/>
            <a:ext cx="1470600" cy="69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PF4 removed from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the test shot.</a:t>
            </a:r>
          </a:p>
        </p:txBody>
      </p:sp>
      <p:sp>
        <p:nvSpPr>
          <p:cNvPr id="644" name="Shape 6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02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Able to obtain the gradual coil deterioration history of PF-1AU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" sz="2400" dirty="0" smtClean="0">
                <a:solidFill>
                  <a:srgbClr val="FF0D2E"/>
                </a:solidFill>
                <a:sym typeface="Wingdings" panose="05000000000000000000" pitchFamily="2" charset="2"/>
              </a:rPr>
              <a:t> coil inductance has decreased 2-5%</a:t>
            </a:r>
            <a:r>
              <a:rPr lang="en-US" sz="2400" dirty="0" smtClean="0">
                <a:solidFill>
                  <a:srgbClr val="FF0D2E"/>
                </a:solidFill>
                <a:sym typeface="Wingdings" panose="05000000000000000000" pitchFamily="2" charset="2"/>
              </a:rPr>
              <a:t> over three months period</a:t>
            </a:r>
            <a:endParaRPr lang="en" sz="2400" dirty="0">
              <a:solidFill>
                <a:srgbClr val="FF0D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3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Summary of PF-1AU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53213"/>
            <a:ext cx="762000" cy="152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ECB1973-7853-FF46-B666-407B82A66250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8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990600"/>
            <a:ext cx="876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/>
            <a:r>
              <a:rPr lang="en-US" sz="2000" dirty="0" smtClean="0"/>
              <a:t>• PF-1AU coil suffered internal arc damage which were active for the last 2-3 months.  The cause is unknown but likely to be coil insulation failure resulting from a small water leak (conductor defect?), presence of foreign object (metal chip?), manufacturing error during winding (insulation damaged?), or epoxy curing problem (charred .  </a:t>
            </a:r>
          </a:p>
          <a:p>
            <a:pPr marL="182880" indent="-457200"/>
            <a:endParaRPr lang="en-US" sz="2000" dirty="0"/>
          </a:p>
          <a:p>
            <a:pPr marL="182880" indent="-457200"/>
            <a:r>
              <a:rPr lang="en-US" sz="2000" dirty="0" smtClean="0"/>
              <a:t>• Damaged PF-1AU coil will be removed from the machine by early October and will be examine for the cause of failure.  X-ray imaging will be performed immediately then followed by excavation. </a:t>
            </a:r>
            <a:r>
              <a:rPr lang="en-US" sz="2000" dirty="0"/>
              <a:t>A forensic team was formed to plan and investigate and to report within 4 weeks of coil extraction</a:t>
            </a:r>
            <a:r>
              <a:rPr lang="en-US" sz="2000" dirty="0" smtClean="0"/>
              <a:t>.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 marL="182880" indent="-457200"/>
            <a:endParaRPr lang="en-US" sz="2000" dirty="0"/>
          </a:p>
          <a:p>
            <a:pPr marL="182880" indent="-457200"/>
            <a:r>
              <a:rPr lang="en-US" sz="2000" dirty="0" smtClean="0"/>
              <a:t>• A design review will be held on the PF-1AU coil with external reviewers to identify any potential issues with the present design.  </a:t>
            </a:r>
          </a:p>
          <a:p>
            <a:pPr marL="182880" indent="-457200"/>
            <a:endParaRPr lang="en-US" sz="2000" dirty="0"/>
          </a:p>
          <a:p>
            <a:pPr marL="182880" indent="-457200"/>
            <a:r>
              <a:rPr lang="en-US" sz="2000" dirty="0" smtClean="0"/>
              <a:t>• The PF-1AU mandrel has been ordered to be available by early October.</a:t>
            </a:r>
          </a:p>
          <a:p>
            <a:pPr marL="182880" indent="-457200"/>
            <a:endParaRPr lang="en-US" sz="2000" dirty="0"/>
          </a:p>
          <a:p>
            <a:pPr marL="182880" indent="-457200"/>
            <a:r>
              <a:rPr lang="en-US" sz="2000" dirty="0" smtClean="0"/>
              <a:t>• The coil winding would take 12 weeks.  Pros and cons of fabrication at PPPL </a:t>
            </a:r>
            <a:r>
              <a:rPr lang="en-US" sz="2000" dirty="0" smtClean="0"/>
              <a:t>or</a:t>
            </a:r>
            <a:r>
              <a:rPr lang="en-US" sz="2000" dirty="0" smtClean="0"/>
              <a:t> </a:t>
            </a:r>
            <a:r>
              <a:rPr lang="en-US" sz="2000" dirty="0" smtClean="0"/>
              <a:t>by a vendor are considered.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2104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Replacement activities of PF-1AU has started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53213"/>
            <a:ext cx="762000" cy="152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ECB1973-7853-FF46-B666-407B82A66250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9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4493" r="-6990" b="451"/>
          <a:stretch/>
        </p:blipFill>
        <p:spPr>
          <a:xfrm>
            <a:off x="6019800" y="990600"/>
            <a:ext cx="2997885" cy="3107485"/>
          </a:xfrm>
        </p:spPr>
      </p:pic>
      <p:sp>
        <p:nvSpPr>
          <p:cNvPr id="6" name="TextBox 5"/>
          <p:cNvSpPr txBox="1"/>
          <p:nvPr/>
        </p:nvSpPr>
        <p:spPr>
          <a:xfrm>
            <a:off x="152400" y="990600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/>
            <a:r>
              <a:rPr lang="en-US" sz="2000" dirty="0" smtClean="0"/>
              <a:t>• PF-1AU coil mandrel procurement has started.  The vendor was selected and purchase order placed within one week (record time!)with 10 week delivery schedule.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2252008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/>
            <a:r>
              <a:rPr lang="en-US" sz="2000" dirty="0" smtClean="0"/>
              <a:t>• The coil winding would take 12 weeks for both at PPPL and by a vendor.   PPPL fabrication would cost more but has a better chance of on-time completion and QA/QC.   Coil shop and manpower available at PPPL.  This will require starting up the coil shop preparation now to be ready in October.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4191000"/>
            <a:ext cx="8686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/>
            <a:r>
              <a:rPr lang="en-US" sz="2000" dirty="0" smtClean="0"/>
              <a:t>• The coil conductor is available to make PF-1AU but it is prudent to order the coil conductor at this time for possible future needs.</a:t>
            </a:r>
          </a:p>
          <a:p>
            <a:pPr marL="182880" indent="-457200"/>
            <a:endParaRPr lang="en-US" sz="800" dirty="0"/>
          </a:p>
          <a:p>
            <a:pPr marL="182880" indent="-457200"/>
            <a:r>
              <a:rPr lang="en-US" sz="2000" dirty="0" smtClean="0"/>
              <a:t>• </a:t>
            </a:r>
            <a:r>
              <a:rPr lang="en-US" sz="2000" dirty="0"/>
              <a:t>O</a:t>
            </a:r>
            <a:r>
              <a:rPr lang="en-US" sz="2000" dirty="0" smtClean="0"/>
              <a:t>ptions are being considered:</a:t>
            </a:r>
          </a:p>
          <a:p>
            <a:pPr marL="640080" lvl="1" indent="-457200">
              <a:buFontTx/>
              <a:buChar char="-"/>
            </a:pPr>
            <a:r>
              <a:rPr lang="en-US" sz="2000" dirty="0" smtClean="0"/>
              <a:t>Fabricated a new PF-1AU and install it for the next run.  This would shorten the FY 2017 run to only up to 3- 4 months for the best case.</a:t>
            </a:r>
          </a:p>
          <a:p>
            <a:pPr marL="640080" lvl="1" indent="-457200">
              <a:buFontTx/>
              <a:buChar char="-"/>
            </a:pPr>
            <a:r>
              <a:rPr lang="en-US" sz="2000" dirty="0" smtClean="0"/>
              <a:t>Install PF 1A-U mandrel only.  Then fabricate a new PF-1AU for the following outage.  This option should provide more FY 2017 run weeks ~ 6 - 7 months.</a:t>
            </a:r>
          </a:p>
        </p:txBody>
      </p:sp>
    </p:spTree>
    <p:extLst>
      <p:ext uri="{BB962C8B-B14F-4D97-AF65-F5344CB8AC3E}">
        <p14:creationId xmlns:p14="http://schemas.microsoft.com/office/powerpoint/2010/main" val="3808765368"/>
      </p:ext>
    </p:extLst>
  </p:cSld>
  <p:clrMapOvr>
    <a:masterClrMapping/>
  </p:clrMapOvr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13180</TotalTime>
  <Words>3126</Words>
  <Application>Microsoft Macintosh PowerPoint</Application>
  <PresentationFormat>On-screen Show (4:3)</PresentationFormat>
  <Paragraphs>443</Paragraphs>
  <Slides>27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NSTX Upgrade</vt:lpstr>
      <vt:lpstr>NSTX-U Project / Facility Status </vt:lpstr>
      <vt:lpstr>PowerPoint Presentation</vt:lpstr>
      <vt:lpstr>FY 2016 NSTX-U Run Ended Early Due to PF-1AU Coil Short(s) ~ 10.03 run weeks achieved (18 week target) with 1066 plasma shots</vt:lpstr>
      <vt:lpstr>PF-1AU Coil Failure History Detailed Narrative by Stefan Gerhardt Available </vt:lpstr>
      <vt:lpstr>PF-1AU Developed Water Leak Wetting TF and OH Normal TF and OH electrical coil insulation attained after drying</vt:lpstr>
      <vt:lpstr>Operations restarted on July 20 without PF-1AU   Intermittent turn-to-turn short(s) observed during the coil test shots</vt:lpstr>
      <vt:lpstr>Able to obtain the gradual coil deterioration history of PF-1AU   coil inductance has decreased 2-5% over three months period</vt:lpstr>
      <vt:lpstr>Summary of PF-1AU</vt:lpstr>
      <vt:lpstr>Replacement activities of PF-1AU has started</vt:lpstr>
      <vt:lpstr>Critical Path Scenarios Scenario #1 gives sufficient time for FY-17 run</vt:lpstr>
      <vt:lpstr>A Suggested Scenario Scenario #1 + 4 gives sufficient time for FY-17 run</vt:lpstr>
      <vt:lpstr>PowerPoint Presentation</vt:lpstr>
      <vt:lpstr>NSTX-U device performance progression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Masayuki Ono</cp:lastModifiedBy>
  <cp:revision>311</cp:revision>
  <dcterms:created xsi:type="dcterms:W3CDTF">2015-07-16T16:59:24Z</dcterms:created>
  <dcterms:modified xsi:type="dcterms:W3CDTF">2016-07-28T16:26:26Z</dcterms:modified>
</cp:coreProperties>
</file>