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8" r:id="rId2"/>
    <p:sldId id="363" r:id="rId3"/>
    <p:sldId id="375" r:id="rId4"/>
    <p:sldId id="341" r:id="rId5"/>
    <p:sldId id="358" r:id="rId6"/>
    <p:sldId id="359" r:id="rId7"/>
    <p:sldId id="378" r:id="rId8"/>
    <p:sldId id="360" r:id="rId9"/>
    <p:sldId id="343" r:id="rId10"/>
    <p:sldId id="365" r:id="rId11"/>
    <p:sldId id="339" r:id="rId12"/>
    <p:sldId id="340" r:id="rId13"/>
    <p:sldId id="379" r:id="rId14"/>
    <p:sldId id="336" r:id="rId15"/>
    <p:sldId id="350" r:id="rId16"/>
    <p:sldId id="349" r:id="rId17"/>
    <p:sldId id="380" r:id="rId18"/>
    <p:sldId id="351" r:id="rId19"/>
    <p:sldId id="354" r:id="rId20"/>
    <p:sldId id="348" r:id="rId21"/>
    <p:sldId id="346" r:id="rId22"/>
    <p:sldId id="381" r:id="rId23"/>
    <p:sldId id="366" r:id="rId24"/>
    <p:sldId id="367" r:id="rId25"/>
    <p:sldId id="368" r:id="rId26"/>
    <p:sldId id="298" r:id="rId27"/>
    <p:sldId id="369" r:id="rId28"/>
    <p:sldId id="356" r:id="rId29"/>
    <p:sldId id="382" r:id="rId30"/>
    <p:sldId id="383" r:id="rId31"/>
    <p:sldId id="292" r:id="rId32"/>
    <p:sldId id="385" r:id="rId33"/>
    <p:sldId id="306" r:id="rId34"/>
    <p:sldId id="283" r:id="rId35"/>
    <p:sldId id="284" r:id="rId36"/>
    <p:sldId id="361" r:id="rId37"/>
    <p:sldId id="344" r:id="rId38"/>
    <p:sldId id="35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42" autoAdjust="0"/>
    <p:restoredTop sz="94030" autoAdjust="0"/>
  </p:normalViewPr>
  <p:slideViewPr>
    <p:cSldViewPr>
      <p:cViewPr varScale="1">
        <p:scale>
          <a:sx n="113" d="100"/>
          <a:sy n="113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FY2016 Q3 Review – Program / Menard – July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80772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Jon Menard,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Masa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Ono (PPPL)</a:t>
            </a:r>
          </a:p>
          <a:p>
            <a:r>
              <a:rPr lang="en-US" sz="2400" dirty="0">
                <a:solidFill>
                  <a:srgbClr val="000000"/>
                </a:solidFill>
                <a:latin typeface="Arial" charset="0"/>
              </a:rPr>
              <a:t>For the NSTX-U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NSTX-U Program </a:t>
            </a:r>
            <a:br>
              <a:rPr lang="en-US" b="1" dirty="0"/>
            </a:br>
            <a:r>
              <a:rPr lang="en-US" b="1" dirty="0"/>
              <a:t>FY2016 </a:t>
            </a:r>
            <a:r>
              <a:rPr lang="en-US" b="1" dirty="0" smtClean="0"/>
              <a:t>Q3 </a:t>
            </a:r>
            <a:r>
              <a:rPr lang="en-US" b="1" dirty="0"/>
              <a:t>Report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PPPL and FES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July 28, </a:t>
            </a:r>
            <a:r>
              <a:rPr lang="en-US" dirty="0"/>
              <a:t>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/>
              <a:t>MARS-F and new </a:t>
            </a:r>
            <a:r>
              <a:rPr lang="en-US" altLang="zh-CN" sz="2400" dirty="0"/>
              <a:t>d</a:t>
            </a:r>
            <a:r>
              <a:rPr lang="en-US" altLang="zh-CN" sz="2400" dirty="0" smtClean="0"/>
              <a:t>eveloped </a:t>
            </a:r>
            <a:r>
              <a:rPr lang="en-US" altLang="zh-CN" sz="2400" dirty="0"/>
              <a:t>r</a:t>
            </a:r>
            <a:r>
              <a:rPr lang="en-US" altLang="zh-CN" sz="2400" dirty="0" smtClean="0"/>
              <a:t>esistive DCON predict </a:t>
            </a:r>
            <a:r>
              <a:rPr lang="en-US" altLang="zh-CN" sz="2400" dirty="0"/>
              <a:t>u</a:t>
            </a:r>
            <a:r>
              <a:rPr lang="en-US" altLang="zh-CN" sz="2400" dirty="0" smtClean="0"/>
              <a:t>nstable </a:t>
            </a:r>
            <a:r>
              <a:rPr lang="en-US" altLang="zh-CN" sz="2400" dirty="0"/>
              <a:t>t</a:t>
            </a:r>
            <a:r>
              <a:rPr lang="en-US" altLang="zh-CN" sz="2400" dirty="0" smtClean="0"/>
              <a:t>earing </a:t>
            </a:r>
            <a:r>
              <a:rPr lang="en-US" altLang="zh-CN" sz="2400" dirty="0"/>
              <a:t>m</a:t>
            </a:r>
            <a:r>
              <a:rPr lang="en-US" altLang="zh-CN" sz="2400" dirty="0" smtClean="0"/>
              <a:t>ode </a:t>
            </a:r>
            <a:r>
              <a:rPr lang="en-US" altLang="zh-CN" sz="2400" dirty="0"/>
              <a:t>c</a:t>
            </a:r>
            <a:r>
              <a:rPr lang="en-US" altLang="zh-CN" sz="2400" dirty="0" smtClean="0"/>
              <a:t>onsistent with NSTX-U observation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1" y="9906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Unstable n=1 tearing mode is observed in L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</a:t>
            </a:r>
            <a:r>
              <a:rPr lang="zh-CN" altLang="en-US" dirty="0" smtClean="0"/>
              <a:t> </a:t>
            </a:r>
            <a:r>
              <a:rPr lang="en-US" altLang="zh-CN" dirty="0" smtClean="0"/>
              <a:t>NSTX-U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discharge (204718).</a:t>
            </a:r>
          </a:p>
          <a:p>
            <a:r>
              <a:rPr lang="en-US" altLang="zh-CN" dirty="0" smtClean="0"/>
              <a:t>Resistive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DCON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MARS-F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</a:t>
            </a:r>
            <a:r>
              <a:rPr lang="zh-CN" altLang="en-US" dirty="0" smtClean="0"/>
              <a:t> </a:t>
            </a:r>
            <a:r>
              <a:rPr lang="en-US" altLang="zh-CN" dirty="0" smtClean="0"/>
              <a:t>unstable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n=1</a:t>
            </a:r>
            <a:r>
              <a:rPr lang="zh-CN" altLang="en-US" dirty="0" smtClean="0"/>
              <a:t> </a:t>
            </a:r>
            <a:r>
              <a:rPr lang="en-US" altLang="zh-CN" dirty="0" smtClean="0"/>
              <a:t>tearing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q&gt;2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singular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surfaces.</a:t>
            </a:r>
            <a:r>
              <a:rPr lang="zh-CN" altLang="en-US" dirty="0" smtClean="0"/>
              <a:t> </a:t>
            </a:r>
            <a:r>
              <a:rPr lang="en-US" altLang="zh-CN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67199" y="1747314"/>
                <a:ext cx="487680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Diagonal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terms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of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500" b="1" i="1">
                            <a:solidFill>
                              <a:srgbClr val="080DC8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500" b="1" i="1">
                            <a:solidFill>
                              <a:srgbClr val="080DC8"/>
                            </a:solidFill>
                            <a:latin typeface="Cambria Math" charset="0"/>
                          </a:rPr>
                          <m:t>𝜟</m:t>
                        </m:r>
                      </m:e>
                      <m:sup>
                        <m:r>
                          <a:rPr lang="en-US" altLang="zh-CN" sz="1500" b="1">
                            <a:solidFill>
                              <a:srgbClr val="080DC8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matrix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solved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by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DCON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(outer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region)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is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positive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at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q=3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and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4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surfaces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endParaRPr lang="en-US" altLang="zh-CN" sz="1500" b="1" dirty="0" smtClean="0">
                  <a:solidFill>
                    <a:srgbClr val="080DC8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1747314"/>
                <a:ext cx="4876802" cy="553998"/>
              </a:xfrm>
              <a:prstGeom prst="rect">
                <a:avLst/>
              </a:prstGeom>
              <a:blipFill rotWithShape="0">
                <a:blip r:embed="rId2"/>
                <a:stretch>
                  <a:fillRect l="-125" t="-3297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3845708"/>
                  </p:ext>
                </p:extLst>
              </p:nvPr>
            </p:nvGraphicFramePr>
            <p:xfrm>
              <a:off x="5638800" y="2286000"/>
              <a:ext cx="2819400" cy="868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409700"/>
                    <a:gridCol w="1409700"/>
                  </a:tblGrid>
                  <a:tr h="2256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3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00" b="0" i="1" smtClean="0">
                                      <a:latin typeface="Cambria Math" charset="0"/>
                                    </a:rPr>
                                    <m:t>𝛥</m:t>
                                  </m:r>
                                </m:e>
                                <m:sup>
                                  <m:r>
                                    <a:rPr lang="en-US" altLang="zh-CN" sz="1300" b="0" i="0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300" b="0" dirty="0" smtClean="0"/>
                            <a:t>(q=2)</a:t>
                          </a:r>
                          <a:endParaRPr lang="en-US" sz="1300" b="0" dirty="0"/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0" dirty="0" smtClean="0"/>
                            <a:t>-4.29</a:t>
                          </a:r>
                          <a:endParaRPr lang="en-US" sz="1300" b="0" dirty="0"/>
                        </a:p>
                      </a:txBody>
                      <a:tcPr anchor="ctr" anchorCtr="1"/>
                    </a:tc>
                  </a:tr>
                  <a:tr h="21393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𝛥</m:t>
                                  </m:r>
                                </m:e>
                                <m:sup>
                                  <m:r>
                                    <a:rPr lang="en-US" altLang="zh-CN" sz="1300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300" b="0" dirty="0" smtClean="0">
                              <a:solidFill>
                                <a:schemeClr val="tx1"/>
                              </a:solidFill>
                            </a:rPr>
                            <a:t>(q=3)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0" dirty="0" smtClean="0">
                              <a:solidFill>
                                <a:srgbClr val="FF0000"/>
                              </a:solidFill>
                            </a:rPr>
                            <a:t>10.0</a:t>
                          </a:r>
                          <a:endParaRPr lang="en-US" sz="13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20219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𝛥</m:t>
                                  </m:r>
                                </m:e>
                                <m:sup>
                                  <m:r>
                                    <a:rPr lang="en-US" altLang="zh-CN" sz="1300" b="0" i="0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300" b="0" dirty="0" smtClean="0">
                              <a:solidFill>
                                <a:schemeClr val="tx1"/>
                              </a:solidFill>
                            </a:rPr>
                            <a:t>(q=4)</a:t>
                          </a:r>
                          <a:endParaRPr lang="en-US" sz="1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0" dirty="0" smtClean="0">
                              <a:solidFill>
                                <a:srgbClr val="FF0000"/>
                              </a:solidFill>
                            </a:rPr>
                            <a:t>3.18</a:t>
                          </a:r>
                          <a:endParaRPr lang="en-US" sz="13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642892"/>
                  </p:ext>
                </p:extLst>
              </p:nvPr>
            </p:nvGraphicFramePr>
            <p:xfrm>
              <a:off x="5638800" y="2286000"/>
              <a:ext cx="2819400" cy="868680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1409700"/>
                    <a:gridCol w="1409700"/>
                  </a:tblGrid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t="-4167" r="-100000" b="-2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0" dirty="0" smtClean="0"/>
                            <a:t>-4.29</a:t>
                          </a:r>
                          <a:endParaRPr lang="en-US" sz="1300" b="0" dirty="0"/>
                        </a:p>
                      </a:txBody>
                      <a:tcPr anchor="ctr" anchorCtr="1"/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t="-106383" r="-100000" b="-1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0" dirty="0" smtClean="0">
                              <a:solidFill>
                                <a:srgbClr val="FF0000"/>
                              </a:solidFill>
                            </a:rPr>
                            <a:t>10.0</a:t>
                          </a:r>
                          <a:endParaRPr lang="en-US" sz="13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  <a:tr h="289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anchorCtr="1">
                        <a:blipFill rotWithShape="0">
                          <a:blip r:embed="rId3"/>
                          <a:stretch>
                            <a:fillRect t="-202083" r="-10000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300" b="0" dirty="0" smtClean="0">
                              <a:solidFill>
                                <a:srgbClr val="FF0000"/>
                              </a:solidFill>
                            </a:rPr>
                            <a:t>3.18</a:t>
                          </a:r>
                          <a:endParaRPr lang="en-US" sz="13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19600" y="3198203"/>
                <a:ext cx="480059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MARS-F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finds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unstable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tearing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mode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at zero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rotation,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growth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rgbClr val="080DC8"/>
                    </a:solidFill>
                  </a:rPr>
                  <a:t>rate</a:t>
                </a:r>
                <a:r>
                  <a:rPr lang="zh-CN" altLang="en-US" sz="1500" b="1" dirty="0" smtClean="0">
                    <a:solidFill>
                      <a:srgbClr val="080DC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500" b="1" i="1" smtClean="0">
                        <a:solidFill>
                          <a:srgbClr val="FF2600"/>
                        </a:solidFill>
                        <a:latin typeface="Cambria Math" charset="0"/>
                      </a:rPr>
                      <m:t>𝜸</m:t>
                    </m:r>
                    <m:r>
                      <a:rPr lang="en-US" altLang="zh-CN" sz="1500" b="1" i="1" smtClean="0">
                        <a:solidFill>
                          <a:srgbClr val="FF2600"/>
                        </a:solidFill>
                        <a:latin typeface="Cambria Math" charset="0"/>
                      </a:rPr>
                      <m:t>=</m:t>
                    </m:r>
                    <m:r>
                      <a:rPr lang="en-US" altLang="zh-CN" sz="1500" b="1" i="1" smtClean="0">
                        <a:solidFill>
                          <a:srgbClr val="FF2600"/>
                        </a:solidFill>
                        <a:latin typeface="Cambria Math" charset="0"/>
                      </a:rPr>
                      <m:t>𝟏</m:t>
                    </m:r>
                    <m:r>
                      <a:rPr lang="en-US" altLang="zh-CN" sz="1500" b="1" i="1" smtClean="0">
                        <a:solidFill>
                          <a:srgbClr val="FF2600"/>
                        </a:solidFill>
                        <a:latin typeface="Cambria Math" charset="0"/>
                      </a:rPr>
                      <m:t>.</m:t>
                    </m:r>
                    <m:r>
                      <a:rPr lang="en-US" altLang="zh-CN" sz="1500" b="1" i="1" smtClean="0">
                        <a:solidFill>
                          <a:srgbClr val="FF2600"/>
                        </a:solidFill>
                        <a:latin typeface="Cambria Math" charset="0"/>
                      </a:rPr>
                      <m:t>𝟕</m:t>
                    </m:r>
                    <m:r>
                      <a:rPr lang="en-US" altLang="zh-CN" sz="1500" b="1" i="1" smtClean="0">
                        <a:solidFill>
                          <a:srgbClr val="FF2600"/>
                        </a:solidFill>
                        <a:latin typeface="Cambria Math" charset="0"/>
                      </a:rPr>
                      <m:t>×</m:t>
                    </m:r>
                    <m:sSup>
                      <m:sSupPr>
                        <m:ctrlPr>
                          <a:rPr lang="en-US" altLang="zh-CN" sz="1500" b="1" i="1" smtClean="0">
                            <a:solidFill>
                              <a:srgbClr val="FF2600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zh-CN" sz="1500" b="1" i="1" smtClean="0">
                            <a:solidFill>
                              <a:srgbClr val="FF2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1500" b="1" i="1" smtClean="0">
                            <a:solidFill>
                              <a:srgbClr val="FF2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altLang="zh-CN" sz="1500" b="1" i="1" smtClean="0">
                            <a:solidFill>
                              <a:srgbClr val="FF2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US" altLang="zh-CN" sz="1500" b="1" i="1" smtClean="0">
                            <a:solidFill>
                              <a:srgbClr val="FF2600"/>
                            </a:solidFill>
                            <a:latin typeface="Cambria Math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sz="1500" b="1" i="1" smtClean="0">
                            <a:solidFill>
                              <a:srgbClr val="FF2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𝝎</m:t>
                        </m:r>
                      </m:e>
                      <m:sub>
                        <m:r>
                          <a:rPr lang="en-US" altLang="zh-CN" sz="1500" b="1" i="1" smtClean="0">
                            <a:solidFill>
                              <a:srgbClr val="FF26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𝑨</m:t>
                        </m:r>
                      </m:sub>
                    </m:sSub>
                  </m:oMath>
                </a14:m>
                <a:endParaRPr lang="en-US" altLang="zh-CN" sz="1500" b="1" dirty="0" smtClean="0">
                  <a:solidFill>
                    <a:srgbClr val="FF26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198203"/>
                <a:ext cx="4800599" cy="553998"/>
              </a:xfrm>
              <a:prstGeom prst="rect">
                <a:avLst/>
              </a:prstGeom>
              <a:blipFill rotWithShape="0">
                <a:blip r:embed="rId4"/>
                <a:stretch>
                  <a:fillRect t="-3297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088567" y="3764566"/>
            <a:ext cx="3445833" cy="2712434"/>
            <a:chOff x="4766934" y="2926068"/>
            <a:chExt cx="3767466" cy="301723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934" y="2986222"/>
              <a:ext cx="3691266" cy="29570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25427" y="4340740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m=2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16014" y="4638337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smtClean="0"/>
                <a:t>3</a:t>
              </a: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53400" y="514352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1959" y="4830680"/>
              <a:ext cx="101983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rgbClr val="080DC8"/>
                  </a:solidFill>
                </a:rPr>
                <a:t>Even parity</a:t>
              </a:r>
              <a:endParaRPr lang="en-US" sz="1300" dirty="0">
                <a:solidFill>
                  <a:srgbClr val="080DC8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7526393" y="4517377"/>
              <a:ext cx="88522" cy="320915"/>
            </a:xfrm>
            <a:prstGeom prst="straightConnector1">
              <a:avLst/>
            </a:prstGeom>
            <a:ln>
              <a:solidFill>
                <a:srgbClr val="080DC8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64772" y="2926068"/>
              <a:ext cx="955711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Odd parity</a:t>
              </a:r>
            </a:p>
            <a:p>
              <a:r>
                <a:rPr lang="en-US" sz="13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(Tearing)</a:t>
              </a:r>
              <a:endParaRPr lang="en-US" sz="1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7951790" y="3418511"/>
              <a:ext cx="201610" cy="1628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951790" y="3299438"/>
              <a:ext cx="345224" cy="162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3664" y="2056238"/>
            <a:ext cx="4395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 dirty="0" smtClean="0"/>
              <a:t>NSTX-U</a:t>
            </a:r>
            <a:r>
              <a:rPr lang="zh-CN" altLang="en-US" sz="1500" b="1" dirty="0" smtClean="0"/>
              <a:t> </a:t>
            </a:r>
            <a:r>
              <a:rPr lang="en-US" altLang="zh-CN" sz="1500" b="1" dirty="0" smtClean="0"/>
              <a:t>experiment</a:t>
            </a:r>
            <a:r>
              <a:rPr lang="zh-CN" altLang="en-US" sz="1500" b="1" dirty="0" smtClean="0"/>
              <a:t> </a:t>
            </a:r>
            <a:r>
              <a:rPr lang="en-US" altLang="zh-CN" sz="1500" b="1" dirty="0" smtClean="0"/>
              <a:t>observes</a:t>
            </a:r>
            <a:r>
              <a:rPr lang="zh-CN" altLang="en-US" sz="1500" b="1" dirty="0" smtClean="0"/>
              <a:t> </a:t>
            </a:r>
            <a:r>
              <a:rPr lang="en-US" altLang="zh-CN" sz="1500" b="1" dirty="0" smtClean="0"/>
              <a:t>n=1</a:t>
            </a:r>
            <a:r>
              <a:rPr lang="zh-CN" altLang="en-US" sz="1500" b="1" dirty="0" smtClean="0"/>
              <a:t> </a:t>
            </a:r>
            <a:r>
              <a:rPr lang="en-US" altLang="zh-CN" sz="1500" b="1" dirty="0" smtClean="0"/>
              <a:t>unstable</a:t>
            </a:r>
            <a:r>
              <a:rPr lang="zh-CN" altLang="en-US" sz="1500" b="1" dirty="0" smtClean="0"/>
              <a:t> </a:t>
            </a:r>
            <a:r>
              <a:rPr lang="en-US" altLang="zh-CN" sz="1500" b="1" dirty="0" smtClean="0"/>
              <a:t>mode</a:t>
            </a:r>
            <a:r>
              <a:rPr lang="zh-CN" altLang="en-US" sz="1500" b="1" dirty="0" smtClean="0"/>
              <a:t> </a:t>
            </a:r>
            <a:r>
              <a:rPr lang="en-US" altLang="zh-CN" sz="1500" b="1" dirty="0" smtClean="0"/>
              <a:t>which</a:t>
            </a:r>
            <a:r>
              <a:rPr lang="zh-CN" altLang="en-US" sz="1500" b="1" dirty="0" smtClean="0"/>
              <a:t> </a:t>
            </a:r>
            <a:r>
              <a:rPr lang="en-US" altLang="zh-CN" sz="1500" b="1" dirty="0" smtClean="0"/>
              <a:t>drives</a:t>
            </a:r>
            <a:r>
              <a:rPr lang="zh-CN" altLang="en-US" sz="1500" b="1" dirty="0" smtClean="0"/>
              <a:t> </a:t>
            </a:r>
            <a:r>
              <a:rPr lang="en-US" altLang="zh-CN" sz="1500" b="1" dirty="0" smtClean="0"/>
              <a:t>n=2,</a:t>
            </a:r>
            <a:r>
              <a:rPr lang="zh-CN" altLang="en-US" sz="1500" b="1" dirty="0" smtClean="0"/>
              <a:t> </a:t>
            </a:r>
            <a:r>
              <a:rPr lang="en-US" altLang="zh-CN" sz="1500" b="1" dirty="0" smtClean="0"/>
              <a:t>3</a:t>
            </a:r>
            <a:r>
              <a:rPr lang="zh-CN" altLang="en-US" sz="1500" b="1" dirty="0" smtClean="0"/>
              <a:t> </a:t>
            </a:r>
            <a:r>
              <a:rPr lang="en-US" altLang="zh-CN" sz="1500" b="1" dirty="0" smtClean="0"/>
              <a:t>modes</a:t>
            </a:r>
            <a:r>
              <a:rPr lang="zh-CN" altLang="en-US" sz="1500" b="1" dirty="0" smtClean="0"/>
              <a:t> </a:t>
            </a:r>
            <a:r>
              <a:rPr lang="en-US" altLang="zh-CN" sz="1500" b="1" dirty="0" smtClean="0"/>
              <a:t>later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3664" y="2819400"/>
            <a:ext cx="4514645" cy="3309223"/>
            <a:chOff x="23664" y="2819400"/>
            <a:chExt cx="4514645" cy="33092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64" y="2819400"/>
              <a:ext cx="4514645" cy="330922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59533" y="4870822"/>
              <a:ext cx="1143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 smtClean="0"/>
                <a:t>Unstable</a:t>
              </a:r>
              <a:r>
                <a:rPr lang="zh-CN" altLang="en-US" sz="1500" dirty="0" smtClean="0"/>
                <a:t> </a:t>
              </a:r>
              <a:r>
                <a:rPr lang="en-US" altLang="zh-CN" sz="1500" dirty="0" smtClean="0"/>
                <a:t>n=1</a:t>
              </a:r>
              <a:r>
                <a:rPr lang="zh-CN" altLang="en-US" sz="1500" dirty="0" smtClean="0"/>
                <a:t> </a:t>
              </a:r>
              <a:r>
                <a:rPr lang="en-US" altLang="zh-CN" sz="1500" dirty="0" smtClean="0"/>
                <a:t>mode</a:t>
              </a:r>
              <a:endParaRPr lang="en-US" sz="15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20516" y="3792705"/>
              <a:ext cx="151646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 smtClean="0"/>
                <a:t>n=</a:t>
              </a:r>
              <a:r>
                <a:rPr lang="en-US" altLang="zh-CN" sz="1500" dirty="0" smtClean="0">
                  <a:solidFill>
                    <a:srgbClr val="FF2600"/>
                  </a:solidFill>
                </a:rPr>
                <a:t>2</a:t>
              </a:r>
              <a:r>
                <a:rPr lang="en-US" altLang="zh-CN" sz="1500" dirty="0" smtClean="0"/>
                <a:t>,</a:t>
              </a:r>
              <a:r>
                <a:rPr lang="en-US" altLang="zh-CN" sz="1500" dirty="0" smtClean="0">
                  <a:solidFill>
                    <a:srgbClr val="00FA00"/>
                  </a:solidFill>
                </a:rPr>
                <a:t>3</a:t>
              </a:r>
              <a:r>
                <a:rPr lang="zh-CN" altLang="en-US" sz="1500" dirty="0" smtClean="0"/>
                <a:t> </a:t>
              </a:r>
              <a:r>
                <a:rPr lang="en-US" altLang="zh-CN" sz="1500" dirty="0" smtClean="0"/>
                <a:t>modes</a:t>
              </a:r>
              <a:r>
                <a:rPr lang="zh-CN" altLang="en-US" sz="1500" dirty="0" smtClean="0"/>
                <a:t> </a:t>
              </a:r>
              <a:r>
                <a:rPr lang="en-US" altLang="zh-CN" sz="1500" dirty="0" smtClean="0"/>
                <a:t>driven</a:t>
              </a:r>
              <a:r>
                <a:rPr lang="zh-CN" altLang="en-US" sz="1500" dirty="0" smtClean="0"/>
                <a:t> </a:t>
              </a:r>
              <a:r>
                <a:rPr lang="en-US" altLang="zh-CN" sz="1500" dirty="0" smtClean="0"/>
                <a:t>by</a:t>
              </a:r>
              <a:r>
                <a:rPr lang="zh-CN" altLang="en-US" sz="1500" dirty="0" smtClean="0"/>
                <a:t> </a:t>
              </a:r>
              <a:r>
                <a:rPr lang="en-US" altLang="zh-CN" sz="1500" dirty="0" smtClean="0"/>
                <a:t>n=1</a:t>
              </a:r>
              <a:r>
                <a:rPr lang="zh-CN" altLang="en-US" sz="1500" dirty="0" smtClean="0"/>
                <a:t> </a:t>
              </a:r>
              <a:r>
                <a:rPr lang="en-US" altLang="zh-CN" sz="1500" dirty="0" smtClean="0"/>
                <a:t>mode</a:t>
              </a:r>
              <a:endParaRPr lang="en-US" sz="15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795489" y="3154680"/>
              <a:ext cx="0" cy="2541423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Multiple compass scans confirm the optimum L-mode</a:t>
            </a:r>
            <a:br>
              <a:rPr lang="en-US" sz="2800" dirty="0" smtClean="0"/>
            </a:br>
            <a:r>
              <a:rPr lang="en-US" sz="2800" dirty="0" smtClean="0"/>
              <a:t>EFC phase and amplitude in the flattop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r="23989"/>
          <a:stretch/>
        </p:blipFill>
        <p:spPr>
          <a:xfrm>
            <a:off x="229896" y="1576716"/>
            <a:ext cx="4265904" cy="4595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r="23696"/>
          <a:stretch/>
        </p:blipFill>
        <p:spPr>
          <a:xfrm>
            <a:off x="4648200" y="1576716"/>
            <a:ext cx="4204061" cy="4595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1832" y="1295400"/>
            <a:ext cx="170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Higher density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295400"/>
            <a:ext cx="432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OH pre-charge (8 kA vs. 20 kA)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81800" y="33528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32766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2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Autofit/>
          </a:bodyPr>
          <a:lstStyle/>
          <a:p>
            <a:r>
              <a:rPr lang="en-US" sz="2800" dirty="0" smtClean="0"/>
              <a:t>Static EFC scan early in time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different EFC phase</a:t>
            </a:r>
            <a:endParaRPr lang="en-US" sz="2800" dirty="0"/>
          </a:p>
        </p:txBody>
      </p:sp>
      <p:pic>
        <p:nvPicPr>
          <p:cNvPr id="3" name="Picture 2" descr="XMP141_160623_20kA_phase_sc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6324600" cy="48768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2819400" cy="48768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1800" dirty="0" smtClean="0"/>
              <a:t>Static EFC scan early in the discharge shows different optimum correction phase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Flattop phase of 15° is counter-productive early on</a:t>
            </a:r>
          </a:p>
          <a:p>
            <a:pPr>
              <a:spcBef>
                <a:spcPts val="10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Phase asymmetry visible in density, neutrons, and core rotation</a:t>
            </a:r>
          </a:p>
          <a:p>
            <a:pPr>
              <a:spcBef>
                <a:spcPts val="1000"/>
              </a:spcBef>
            </a:pPr>
            <a:r>
              <a:rPr lang="en-US" sz="1800" dirty="0" smtClean="0"/>
              <a:t>Search for the time-evolving error field source is ongoing</a:t>
            </a:r>
          </a:p>
          <a:p>
            <a:pPr lvl="1">
              <a:spcBef>
                <a:spcPts val="1000"/>
              </a:spcBef>
            </a:pPr>
            <a:r>
              <a:rPr lang="en-US" sz="1400" dirty="0" smtClean="0"/>
              <a:t>Tilted TF, vessel currents?</a:t>
            </a:r>
            <a:endParaRPr lang="en-US" sz="1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3200" y="48006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81800" y="35814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58000" y="16764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191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000" dirty="0" smtClean="0"/>
              <a:t>Recent research highlights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Charge exchange diagnostic results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MHD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/>
              <a:t>Energetic Particles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Boundary Physics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5479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i="0" kern="0" dirty="0" smtClean="0">
                <a:solidFill>
                  <a:srgbClr val="336699"/>
                </a:solidFill>
              </a:rPr>
              <a:t>Beam Ions are Reasonably Well Confined at High Injection Energy, but Some Discrepancy at Low Injection Energy</a:t>
            </a:r>
            <a:endParaRPr lang="en-US" i="0" kern="0" dirty="0">
              <a:solidFill>
                <a:srgbClr val="336699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52400" y="914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 smtClean="0"/>
              <a:t>March 31, </a:t>
            </a:r>
            <a:r>
              <a:rPr lang="en-US" b="0" i="0" dirty="0"/>
              <a:t>2016, </a:t>
            </a:r>
            <a:r>
              <a:rPr lang="en-US" b="0" i="0" dirty="0" err="1" smtClean="0">
                <a:solidFill>
                  <a:srgbClr val="FF0000"/>
                </a:solidFill>
              </a:rPr>
              <a:t>E</a:t>
            </a:r>
            <a:r>
              <a:rPr lang="en-US" b="0" i="0" baseline="-25000" dirty="0" err="1" smtClean="0">
                <a:solidFill>
                  <a:srgbClr val="FF0000"/>
                </a:solidFill>
              </a:rPr>
              <a:t>inj</a:t>
            </a:r>
            <a:r>
              <a:rPr lang="en-US" b="0" i="0" dirty="0" smtClean="0">
                <a:solidFill>
                  <a:srgbClr val="FF0000"/>
                </a:solidFill>
              </a:rPr>
              <a:t>=65keV, 1MW</a:t>
            </a:r>
            <a:endParaRPr lang="en-US" b="0" i="0" dirty="0">
              <a:solidFill>
                <a:srgbClr val="FF0000"/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76200" y="379805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 smtClean="0"/>
              <a:t>June 28, 2016, </a:t>
            </a:r>
            <a:r>
              <a:rPr lang="en-US" b="0" i="0" dirty="0" err="1" smtClean="0">
                <a:solidFill>
                  <a:srgbClr val="FF0000"/>
                </a:solidFill>
              </a:rPr>
              <a:t>E</a:t>
            </a:r>
            <a:r>
              <a:rPr lang="en-US" b="0" i="0" baseline="-25000" dirty="0" err="1" smtClean="0">
                <a:solidFill>
                  <a:srgbClr val="FF0000"/>
                </a:solidFill>
              </a:rPr>
              <a:t>inj</a:t>
            </a:r>
            <a:r>
              <a:rPr lang="en-US" b="0" i="0" dirty="0" smtClean="0">
                <a:solidFill>
                  <a:srgbClr val="FF0000"/>
                </a:solidFill>
              </a:rPr>
              <a:t>=85keV, 2MW</a:t>
            </a:r>
            <a:endParaRPr lang="en-US" b="0" i="0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55823"/>
              </p:ext>
            </p:extLst>
          </p:nvPr>
        </p:nvGraphicFramePr>
        <p:xfrm>
          <a:off x="76200" y="1295400"/>
          <a:ext cx="52578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675"/>
                <a:gridCol w="1626325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b="0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Rise</a:t>
                      </a:r>
                    </a:p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Exp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TRANSP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Exp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TRANSP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1B (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60cm)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1C (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50cm)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2A (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130cm)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2C (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110cm)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61106"/>
              </p:ext>
            </p:extLst>
          </p:nvPr>
        </p:nvGraphicFramePr>
        <p:xfrm>
          <a:off x="76200" y="4114800"/>
          <a:ext cx="53340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22612"/>
                <a:gridCol w="18825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Source</a:t>
                      </a:r>
                      <a:endParaRPr lang="en-US" sz="1600" b="1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Exp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TRANSP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Decay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Exp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TRANSP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1B (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60cm)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1C (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50cm)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2A (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tan</a:t>
                      </a:r>
                      <a:r>
                        <a:rPr lang="en-US" baseline="0" dirty="0" smtClean="0"/>
                        <a:t> 1</a:t>
                      </a:r>
                      <a:r>
                        <a:rPr lang="en-US" dirty="0" smtClean="0"/>
                        <a:t>30cm)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</a:t>
                      </a:r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2C (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110cm)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334000" y="1524000"/>
            <a:ext cx="3733799" cy="4038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At </a:t>
            </a:r>
            <a:r>
              <a:rPr lang="en-US" sz="2000" dirty="0" err="1" smtClean="0">
                <a:latin typeface="+mj-lt"/>
              </a:rPr>
              <a:t>E</a:t>
            </a:r>
            <a:r>
              <a:rPr lang="en-US" sz="2000" baseline="-25000" dirty="0" err="1" smtClean="0">
                <a:latin typeface="+mj-lt"/>
              </a:rPr>
              <a:t>inj</a:t>
            </a:r>
            <a:r>
              <a:rPr lang="en-US" sz="2000" dirty="0" smtClean="0">
                <a:latin typeface="+mj-lt"/>
              </a:rPr>
              <a:t>=65keV, the rise is smaller and decay is faster than predicted.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At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inj</a:t>
            </a:r>
            <a:r>
              <a:rPr lang="en-US" sz="2000" dirty="0" smtClean="0"/>
              <a:t>=85keV, the agreement is much better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Beam ions are reasonably well confined.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  <a:cs typeface="Times" pitchFamily="18" charset="0"/>
              </a:rPr>
              <a:t>The machine is cleaner so that the </a:t>
            </a:r>
            <a:r>
              <a:rPr lang="en-US" sz="1800" dirty="0" err="1" smtClean="0">
                <a:latin typeface="+mj-lt"/>
                <a:cs typeface="Times" pitchFamily="18" charset="0"/>
              </a:rPr>
              <a:t>TRANSP</a:t>
            </a:r>
            <a:r>
              <a:rPr lang="en-US" sz="1800" dirty="0" smtClean="0">
                <a:latin typeface="+mj-lt"/>
                <a:cs typeface="Times" pitchFamily="18" charset="0"/>
              </a:rPr>
              <a:t> assumption that </a:t>
            </a:r>
            <a:r>
              <a:rPr lang="en-US" sz="1800" dirty="0" err="1" smtClean="0">
                <a:latin typeface="+mj-lt"/>
                <a:cs typeface="Times" pitchFamily="18" charset="0"/>
              </a:rPr>
              <a:t>Zeff</a:t>
            </a:r>
            <a:r>
              <a:rPr lang="en-US" sz="1800" dirty="0" smtClean="0">
                <a:latin typeface="+mj-lt"/>
                <a:cs typeface="Times" pitchFamily="18" charset="0"/>
              </a:rPr>
              <a:t>=1.5 is better 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  <a:cs typeface="Times" pitchFamily="18" charset="0"/>
              </a:rPr>
              <a:t>The voltage is higher so that the reported power is more accurate 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j-lt"/>
                <a:cs typeface="Times" pitchFamily="18" charset="0"/>
              </a:rPr>
              <a:t>Beam species at high voltage is more reliable</a:t>
            </a:r>
          </a:p>
          <a:p>
            <a:pPr marL="457200" indent="-457200">
              <a:buNone/>
            </a:pP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 marL="457200" indent="-457200">
              <a:buNone/>
            </a:pPr>
            <a:r>
              <a:rPr lang="en-US" sz="32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7224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Off-axis beams suppress counter-</a:t>
            </a:r>
            <a:r>
              <a:rPr lang="en-US" dirty="0" err="1" smtClean="0"/>
              <a:t>propating</a:t>
            </a:r>
            <a:r>
              <a:rPr lang="en-US" dirty="0"/>
              <a:t> </a:t>
            </a:r>
            <a:r>
              <a:rPr lang="en-US" dirty="0" smtClean="0"/>
              <a:t>Global </a:t>
            </a:r>
            <a:r>
              <a:rPr lang="en-US" dirty="0" err="1" smtClean="0"/>
              <a:t>Alfvén</a:t>
            </a:r>
            <a:r>
              <a:rPr lang="en-US" dirty="0" smtClean="0"/>
              <a:t> Eigenmodes (GAE)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GAE activity, excited by one or two BL#1 sources can be suppressed by adding one BL#2 source, either 2a, 2b or 2c.</a:t>
            </a:r>
          </a:p>
          <a:p>
            <a:r>
              <a:rPr lang="en-US" dirty="0" smtClean="0"/>
              <a:t>Valuable tool for study of possible GAE-induced electron energy transport.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895600"/>
            <a:ext cx="2969663" cy="3666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95600"/>
            <a:ext cx="2600157" cy="3610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751" y="2895600"/>
            <a:ext cx="2971800" cy="3605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602468"/>
            <a:ext cx="236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 of source 2a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2602468"/>
            <a:ext cx="236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 of source 2b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2602468"/>
            <a:ext cx="235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 of source 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0" y="1066800"/>
            <a:ext cx="42672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Counter-propagating TAE have been predicted for hollow fast-ion profiles.</a:t>
            </a:r>
          </a:p>
          <a:p>
            <a:r>
              <a:rPr lang="en-US" dirty="0" smtClean="0"/>
              <a:t>Preliminary analysis suggests profile isn’t hollow.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Counter-propagating TAE seen with off-axis Neutral Beam Injection (source 2a) </a:t>
            </a:r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76200" y="4724400"/>
            <a:ext cx="5791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 and down frequency chirps can be used to measure linear growth rate of mode for comparison to theory.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95752"/>
            <a:ext cx="2908300" cy="2497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434521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191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000" dirty="0" smtClean="0"/>
              <a:t>Recent research highlights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Charge exchange diagnostic results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MHD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Energetic Particles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/>
              <a:t>Boundary Physics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16581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 idx="4294967295"/>
          </p:nvPr>
        </p:nvSpPr>
        <p:spPr>
          <a:xfrm>
            <a:off x="457200" y="217488"/>
            <a:ext cx="8229600" cy="4921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Granule Injector Commissioned on NSTX-U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4953000" y="1603950"/>
            <a:ext cx="3962400" cy="43396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i="1" dirty="0" smtClean="0">
                <a:latin typeface="+mn-lt"/>
                <a:cs typeface="Arial" charset="0"/>
              </a:rPr>
              <a:t>Granule  sizes :</a:t>
            </a:r>
            <a:endParaRPr lang="en-US" altLang="en-US" sz="1800" b="1" i="1" dirty="0">
              <a:latin typeface="+mn-lt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i="1" dirty="0">
                <a:latin typeface="+mn-lt"/>
                <a:cs typeface="Arial" charset="0"/>
              </a:rPr>
              <a:t>900</a:t>
            </a:r>
            <a:r>
              <a:rPr lang="en-US" altLang="en-US" sz="2000" b="1" i="1" dirty="0">
                <a:latin typeface="Symbol" panose="05050102010706020507" pitchFamily="18" charset="2"/>
                <a:cs typeface="Arial" charset="0"/>
              </a:rPr>
              <a:t>m</a:t>
            </a:r>
            <a:r>
              <a:rPr lang="en-US" altLang="en-US" sz="1800" b="1" i="1" dirty="0">
                <a:latin typeface="+mn-lt"/>
                <a:cs typeface="Arial" charset="0"/>
              </a:rPr>
              <a:t>m, 700</a:t>
            </a:r>
            <a:r>
              <a:rPr lang="en-US" altLang="en-US" sz="2000" b="1" i="1" dirty="0">
                <a:latin typeface="Symbol" panose="05050102010706020507" pitchFamily="18" charset="2"/>
                <a:cs typeface="Arial" charset="0"/>
              </a:rPr>
              <a:t>m</a:t>
            </a:r>
            <a:r>
              <a:rPr lang="en-US" altLang="en-US" sz="1800" b="1" i="1" dirty="0">
                <a:latin typeface="+mn-lt"/>
                <a:cs typeface="Arial" charset="0"/>
              </a:rPr>
              <a:t>m, 500</a:t>
            </a:r>
            <a:r>
              <a:rPr lang="en-US" altLang="en-US" sz="2000" b="1" i="1" dirty="0">
                <a:latin typeface="Symbol" panose="05050102010706020507" pitchFamily="18" charset="2"/>
                <a:cs typeface="Arial" charset="0"/>
              </a:rPr>
              <a:t>m</a:t>
            </a:r>
            <a:r>
              <a:rPr lang="en-US" altLang="en-US" sz="1800" b="1" i="1" dirty="0">
                <a:latin typeface="+mn-lt"/>
                <a:cs typeface="Arial" charset="0"/>
              </a:rPr>
              <a:t>m, </a:t>
            </a:r>
            <a:r>
              <a:rPr lang="en-US" altLang="en-US" sz="1800" b="1" i="1" dirty="0" smtClean="0">
                <a:latin typeface="+mn-lt"/>
                <a:cs typeface="Arial" charset="0"/>
              </a:rPr>
              <a:t>300</a:t>
            </a:r>
            <a:r>
              <a:rPr lang="en-US" altLang="en-US" sz="2000" b="1" i="1" dirty="0" smtClean="0">
                <a:latin typeface="Symbol" panose="05050102010706020507" pitchFamily="18" charset="2"/>
                <a:cs typeface="Arial" charset="0"/>
              </a:rPr>
              <a:t>m</a:t>
            </a:r>
            <a:r>
              <a:rPr lang="en-US" altLang="en-US" sz="1800" b="1" i="1" dirty="0" smtClean="0">
                <a:latin typeface="+mn-lt"/>
              </a:rPr>
              <a:t>m</a:t>
            </a:r>
            <a:endParaRPr lang="en-US" altLang="en-US" sz="1800" b="1" i="1" baseline="30000" dirty="0"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i="1" dirty="0" smtClean="0"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latin typeface="+mn-lt"/>
              </a:rPr>
              <a:t>Injection Species : Li, B</a:t>
            </a:r>
            <a:r>
              <a:rPr lang="en-US" altLang="en-US" sz="1800" baseline="-25000" dirty="0" smtClean="0">
                <a:latin typeface="+mn-lt"/>
              </a:rPr>
              <a:t>4</a:t>
            </a:r>
            <a:r>
              <a:rPr lang="en-US" altLang="en-US" sz="1800" dirty="0" smtClean="0">
                <a:latin typeface="+mn-lt"/>
              </a:rPr>
              <a:t>C, C</a:t>
            </a:r>
            <a:endParaRPr lang="en-US" altLang="en-US" sz="1800" b="1" i="1" dirty="0" smtClean="0"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i="1" dirty="0"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i="1" dirty="0" smtClean="0">
                <a:latin typeface="+mn-lt"/>
              </a:rPr>
              <a:t>Injection Velocity :  50 </a:t>
            </a:r>
            <a:r>
              <a:rPr lang="en-US" altLang="en-US" sz="1800" b="1" i="1" dirty="0">
                <a:latin typeface="+mn-lt"/>
              </a:rPr>
              <a:t>– 150 m/sec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i="1" dirty="0"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i="1" dirty="0" smtClean="0">
                <a:latin typeface="+mn-lt"/>
              </a:rPr>
              <a:t>Granule to Granule </a:t>
            </a:r>
            <a:r>
              <a:rPr lang="en-US" altLang="en-US" sz="1800" b="1" i="1" dirty="0">
                <a:latin typeface="+mn-lt"/>
              </a:rPr>
              <a:t>Injection </a:t>
            </a:r>
            <a:r>
              <a:rPr lang="en-US" altLang="en-US" sz="1800" b="1" i="1" dirty="0" smtClean="0">
                <a:latin typeface="+mn-lt"/>
              </a:rPr>
              <a:t>Frequency :  50 </a:t>
            </a:r>
            <a:r>
              <a:rPr lang="en-US" altLang="en-US" sz="1800" b="1" i="1" dirty="0">
                <a:latin typeface="+mn-lt"/>
              </a:rPr>
              <a:t>– 500 </a:t>
            </a:r>
            <a:r>
              <a:rPr lang="en-US" altLang="en-US" sz="1800" b="1" i="1" dirty="0" smtClean="0">
                <a:latin typeface="+mn-lt"/>
              </a:rPr>
              <a:t>Hz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i="1" dirty="0">
              <a:solidFill>
                <a:srgbClr val="1822CD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Particle drop rates are controlled by a piezoelectric disk.  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Granules driven into the plasma by a pneumatic rotary impeller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 i="1" dirty="0">
              <a:solidFill>
                <a:srgbClr val="1822CD"/>
              </a:solidFill>
              <a:latin typeface="Helvetica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55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3" t="6430" r="17982" b="8264"/>
          <a:stretch/>
        </p:blipFill>
        <p:spPr>
          <a:xfrm>
            <a:off x="250370" y="1447800"/>
            <a:ext cx="455023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8940" y="5867400"/>
            <a:ext cx="2521844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NSTX-U Granule Injector 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Calculated multi-species injection profiles on NSTX-U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73653"/>
            <a:ext cx="4343400" cy="499854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419761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Utilizing different materials and injection velocities tailors the ablation rate and mass deposition location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25832"/>
              </p:ext>
            </p:extLst>
          </p:nvPr>
        </p:nvGraphicFramePr>
        <p:xfrm>
          <a:off x="76200" y="3302841"/>
          <a:ext cx="4470400" cy="2640759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  <a:gridCol w="1117600"/>
              </a:tblGrid>
              <a:tr h="3547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Lithium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Boron Carbide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Carbon (Vitreous)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Density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.534 g/cm </a:t>
                      </a:r>
                      <a:r>
                        <a:rPr lang="en-US" sz="105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2.52 g/cm </a:t>
                      </a:r>
                      <a:r>
                        <a:rPr lang="en-US" sz="105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2.09 – 2.23 g/cm</a:t>
                      </a:r>
                      <a:r>
                        <a:rPr lang="en-US" sz="105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Mass in a 1mm sphere (mg)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 of atoms/molecules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2.426E+19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1.438E+19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5.670E+19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Sublimation   Energy (eV/atom)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 (B)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Sublimation Energy Per Granule (J)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61.070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68.154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First Ionization Energy (eV)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9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5.3917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8.2980 (B)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11.2603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9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8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191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/>
              <a:t>Recent research highlights (since Q2)</a:t>
            </a:r>
          </a:p>
          <a:p>
            <a:pPr>
              <a:lnSpc>
                <a:spcPct val="200000"/>
              </a:lnSpc>
            </a:pPr>
            <a:r>
              <a:rPr lang="en-US" sz="4000" dirty="0" smtClean="0"/>
              <a:t>Progress toward milestones</a:t>
            </a:r>
          </a:p>
          <a:p>
            <a:pPr>
              <a:lnSpc>
                <a:spcPct val="200000"/>
              </a:lnSpc>
            </a:pPr>
            <a:r>
              <a:rPr lang="en-US" sz="4000" dirty="0" smtClean="0"/>
              <a:t>Future milestone discussion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60846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P_Exposure_Sequenc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6298422" cy="2590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200" y="990600"/>
            <a:ext cx="6172200" cy="99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Full remote operation (EPICS and </a:t>
            </a:r>
            <a:r>
              <a:rPr lang="en-US" dirty="0" err="1" smtClean="0"/>
              <a:t>LabView</a:t>
            </a:r>
            <a:r>
              <a:rPr lang="en-US" b="1" dirty="0">
                <a:latin typeface="Lucida Grande"/>
                <a:ea typeface="Lucida Grande"/>
                <a:cs typeface="Lucida Grande"/>
              </a:rPr>
              <a:t>®</a:t>
            </a:r>
            <a:r>
              <a:rPr lang="en-US" dirty="0" smtClean="0"/>
              <a:t> Interface) now possible for in between plasma discharges measurements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MAPP update</a:t>
            </a:r>
            <a:endParaRPr lang="en-US" dirty="0"/>
          </a:p>
        </p:txBody>
      </p:sp>
      <p:pic>
        <p:nvPicPr>
          <p:cNvPr id="4" name="Picture 3" descr="Screen Shot 2016-07-27 at 2.00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43000"/>
            <a:ext cx="2746860" cy="5410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867400" y="5029200"/>
            <a:ext cx="1752600" cy="9144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571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99"/>
                </a:solidFill>
              </a:rPr>
              <a:t>XPS, ISS, DRS</a:t>
            </a:r>
          </a:p>
          <a:p>
            <a:pPr algn="ctr"/>
            <a:r>
              <a:rPr lang="en-US" b="1" dirty="0" smtClean="0">
                <a:solidFill>
                  <a:srgbClr val="336699"/>
                </a:solidFill>
              </a:rPr>
              <a:t>measurements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1981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99"/>
                </a:solidFill>
              </a:rPr>
              <a:t>Flush with LD tiles at bay J</a:t>
            </a:r>
          </a:p>
          <a:p>
            <a:pPr algn="ctr"/>
            <a:r>
              <a:rPr lang="en-US" b="1" dirty="0" smtClean="0">
                <a:solidFill>
                  <a:srgbClr val="336699"/>
                </a:solidFill>
              </a:rPr>
              <a:t>(boronization, lithiumization, D</a:t>
            </a:r>
            <a:r>
              <a:rPr lang="en-US" b="1" baseline="30000" dirty="0" smtClean="0">
                <a:solidFill>
                  <a:srgbClr val="336699"/>
                </a:solidFill>
              </a:rPr>
              <a:t>+</a:t>
            </a:r>
            <a:r>
              <a:rPr lang="en-US" b="1" dirty="0">
                <a:solidFill>
                  <a:srgbClr val="336699"/>
                </a:solidFill>
              </a:rPr>
              <a:t> </a:t>
            </a:r>
            <a:r>
              <a:rPr lang="en-US" b="1" dirty="0" smtClean="0">
                <a:solidFill>
                  <a:srgbClr val="336699"/>
                </a:solidFill>
              </a:rPr>
              <a:t>plasma exposures)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43600" y="2743200"/>
            <a:ext cx="99060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228600" y="2667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Sequence of operation </a:t>
            </a:r>
          </a:p>
        </p:txBody>
      </p:sp>
    </p:spTree>
    <p:extLst>
      <p:ext uri="{BB962C8B-B14F-4D97-AF65-F5344CB8AC3E}">
        <p14:creationId xmlns:p14="http://schemas.microsoft.com/office/powerpoint/2010/main" val="38144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3810000" cy="1077218"/>
          </a:xfr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/>
            </a:pPr>
            <a:r>
              <a:rPr lang="en-US" sz="1600" b="1" dirty="0">
                <a:latin typeface="+mn-lt"/>
                <a:cs typeface="+mn-cs"/>
              </a:rPr>
              <a:t>Boron oxidation due to plasma exposure measured with </a:t>
            </a:r>
            <a:r>
              <a:rPr lang="en-US" sz="1600" b="1" dirty="0" smtClean="0">
                <a:latin typeface="+mn-lt"/>
                <a:cs typeface="+mn-cs"/>
              </a:rPr>
              <a:t>MAPP via  X-ray </a:t>
            </a:r>
            <a:r>
              <a:rPr lang="en-US" sz="1600" b="1" dirty="0">
                <a:latin typeface="+mn-lt"/>
                <a:cs typeface="+mn-cs"/>
              </a:rPr>
              <a:t>Photoelectron Spectroscopy (XPS)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Effect of boronization on PFCs in NSTX-U</a:t>
            </a:r>
            <a:endParaRPr lang="en-US" sz="3200" dirty="0"/>
          </a:p>
        </p:txBody>
      </p:sp>
      <p:pic>
        <p:nvPicPr>
          <p:cNvPr id="4" name="Picture 3" descr="QCMD_Comp_Small (1)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90600"/>
            <a:ext cx="5285299" cy="548081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48000" y="57912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0" y="52578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25908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5562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99"/>
                </a:solidFill>
              </a:rPr>
              <a:t>1. </a:t>
            </a:r>
            <a:r>
              <a:rPr lang="en-US" dirty="0" smtClean="0">
                <a:solidFill>
                  <a:srgbClr val="336699"/>
                </a:solidFill>
              </a:rPr>
              <a:t>ATJ graphite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953000"/>
            <a:ext cx="182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99"/>
                </a:solidFill>
              </a:rPr>
              <a:t>2. </a:t>
            </a:r>
            <a:r>
              <a:rPr lang="en-US" dirty="0" smtClean="0">
                <a:solidFill>
                  <a:srgbClr val="336699"/>
                </a:solidFill>
              </a:rPr>
              <a:t>ATJ post boronization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1981200"/>
            <a:ext cx="1828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99"/>
                </a:solidFill>
              </a:rPr>
              <a:t>3</a:t>
            </a:r>
            <a:r>
              <a:rPr lang="en-US" sz="2000" dirty="0" smtClean="0">
                <a:solidFill>
                  <a:srgbClr val="336699"/>
                </a:solidFill>
              </a:rPr>
              <a:t>. </a:t>
            </a:r>
            <a:r>
              <a:rPr lang="en-US" dirty="0" smtClean="0">
                <a:solidFill>
                  <a:srgbClr val="336699"/>
                </a:solidFill>
              </a:rPr>
              <a:t>ATJ post boronization</a:t>
            </a:r>
            <a:r>
              <a:rPr lang="en-US" dirty="0">
                <a:solidFill>
                  <a:srgbClr val="336699"/>
                </a:solidFill>
              </a:rPr>
              <a:t> </a:t>
            </a:r>
            <a:r>
              <a:rPr lang="en-US" dirty="0" smtClean="0">
                <a:solidFill>
                  <a:srgbClr val="336699"/>
                </a:solidFill>
              </a:rPr>
              <a:t>post plasma exposure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581400" y="3429000"/>
            <a:ext cx="0" cy="91440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33528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80"/>
                </a:solidFill>
              </a:rPr>
              <a:t>Days after boronization</a:t>
            </a:r>
          </a:p>
          <a:p>
            <a:pPr algn="ctr"/>
            <a:r>
              <a:rPr lang="en-US" sz="1600" dirty="0" smtClean="0">
                <a:solidFill>
                  <a:srgbClr val="008080"/>
                </a:solidFill>
              </a:rPr>
              <a:t>D</a:t>
            </a:r>
            <a:r>
              <a:rPr lang="en-US" sz="1600" baseline="30000" dirty="0" smtClean="0">
                <a:solidFill>
                  <a:srgbClr val="008080"/>
                </a:solidFill>
              </a:rPr>
              <a:t>+</a:t>
            </a:r>
            <a:r>
              <a:rPr lang="en-US" sz="1600" dirty="0" smtClean="0">
                <a:solidFill>
                  <a:srgbClr val="008080"/>
                </a:solidFill>
              </a:rPr>
              <a:t> fluence increasing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916269"/>
            <a:ext cx="133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6699"/>
                </a:solidFill>
              </a:rPr>
              <a:t>Low oxygen %  </a:t>
            </a:r>
            <a:r>
              <a:rPr lang="en-US" sz="1200" b="1" dirty="0">
                <a:solidFill>
                  <a:srgbClr val="336699"/>
                </a:solidFill>
              </a:rPr>
              <a:t>H</a:t>
            </a:r>
            <a:r>
              <a:rPr lang="en-US" sz="1200" b="1" dirty="0" smtClean="0">
                <a:solidFill>
                  <a:srgbClr val="336699"/>
                </a:solidFill>
              </a:rPr>
              <a:t>igh % of B in metallic state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76200" y="2173069"/>
            <a:ext cx="133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6699"/>
                </a:solidFill>
              </a:rPr>
              <a:t>High oxygen % Low % of B in metallic state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43000" y="25146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219200" y="53340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354169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080"/>
                </a:solidFill>
              </a:rPr>
              <a:t>XPS data obtained at the end of each plasmas operations day</a:t>
            </a:r>
          </a:p>
        </p:txBody>
      </p:sp>
    </p:spTree>
    <p:extLst>
      <p:ext uri="{BB962C8B-B14F-4D97-AF65-F5344CB8AC3E}">
        <p14:creationId xmlns:p14="http://schemas.microsoft.com/office/powerpoint/2010/main" val="2351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191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Recent research highlights</a:t>
            </a:r>
          </a:p>
          <a:p>
            <a:pPr>
              <a:lnSpc>
                <a:spcPct val="200000"/>
              </a:lnSpc>
            </a:pPr>
            <a:r>
              <a:rPr lang="en-US" sz="4000" dirty="0" smtClean="0"/>
              <a:t>Progress toward milestones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Future milestone discussion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1747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19628"/>
            <a:ext cx="9144000" cy="54573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R16-1: </a:t>
            </a:r>
            <a:r>
              <a:rPr lang="en-US" sz="3200" dirty="0"/>
              <a:t>Assess H-mode energy confinement, pedestal, and </a:t>
            </a:r>
            <a:r>
              <a:rPr lang="en-US" sz="3200" dirty="0" smtClean="0"/>
              <a:t>SOL characteristics </a:t>
            </a:r>
            <a:r>
              <a:rPr lang="en-US" sz="3200" dirty="0"/>
              <a:t>with higher B</a:t>
            </a:r>
            <a:r>
              <a:rPr lang="en-US" sz="3200" baseline="-25000" dirty="0"/>
              <a:t>T</a:t>
            </a:r>
            <a:r>
              <a:rPr lang="en-US" sz="3200" dirty="0"/>
              <a:t>, </a:t>
            </a:r>
            <a:r>
              <a:rPr lang="en-US" sz="3200" dirty="0" smtClean="0"/>
              <a:t>I</a:t>
            </a:r>
            <a:r>
              <a:rPr lang="en-US" sz="3200" baseline="-25000" dirty="0" smtClean="0"/>
              <a:t>P</a:t>
            </a:r>
            <a:r>
              <a:rPr lang="en-US" sz="3200" dirty="0" smtClean="0"/>
              <a:t> </a:t>
            </a:r>
            <a:r>
              <a:rPr lang="en-US" sz="3200" dirty="0"/>
              <a:t>and NBI heating </a:t>
            </a:r>
            <a:r>
              <a:rPr lang="en-US" sz="3200" dirty="0" smtClean="0"/>
              <a:t>power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key diagnostics took data, </a:t>
            </a:r>
            <a:r>
              <a:rPr lang="en-US" dirty="0" smtClean="0">
                <a:solidFill>
                  <a:srgbClr val="C00000"/>
                </a:solidFill>
              </a:rPr>
              <a:t>except MSE – was waiting for 90kV on NB1A – got to 90keV on 1A in last 2 weeks.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Checking data consistency via TRANSP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Need robust / longer-pulse higher current H-mode scenarios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R16-2: </a:t>
            </a:r>
            <a:r>
              <a:rPr lang="en-US" sz="3200" dirty="0" smtClean="0"/>
              <a:t>Assess </a:t>
            </a:r>
            <a:r>
              <a:rPr lang="en-US" sz="3200" dirty="0"/>
              <a:t>effects of </a:t>
            </a:r>
            <a:r>
              <a:rPr lang="en-US" sz="3200" dirty="0" smtClean="0"/>
              <a:t>NBI parameters </a:t>
            </a:r>
            <a:r>
              <a:rPr lang="en-US" sz="3200" dirty="0"/>
              <a:t>on </a:t>
            </a:r>
            <a:r>
              <a:rPr lang="en-US" sz="3200" dirty="0" smtClean="0"/>
              <a:t>fast </a:t>
            </a:r>
            <a:r>
              <a:rPr lang="en-US" sz="3200" dirty="0"/>
              <a:t>ion distribution function and neutral beam driven current </a:t>
            </a:r>
            <a:r>
              <a:rPr lang="en-US" sz="3200" dirty="0" smtClean="0"/>
              <a:t>profile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Neutron, FIDA, </a:t>
            </a:r>
            <a:r>
              <a:rPr lang="en-US" dirty="0" err="1" smtClean="0"/>
              <a:t>ssNPA</a:t>
            </a:r>
            <a:r>
              <a:rPr lang="en-US" dirty="0" smtClean="0"/>
              <a:t> functional </a:t>
            </a:r>
            <a:r>
              <a:rPr lang="en-US" dirty="0" smtClean="0">
                <a:solidFill>
                  <a:srgbClr val="C00000"/>
                </a:solidFill>
              </a:rPr>
              <a:t>(but no MSE data in FY16)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Started studies of fast ion confinement vs.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tan</a:t>
            </a:r>
            <a:r>
              <a:rPr lang="en-US" dirty="0" smtClean="0"/>
              <a:t> and effect of NB#2 on *AE modes, NBI source scans in L-modes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toward Milestones (I)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dirty="0" smtClean="0"/>
              <a:t>R16-3: </a:t>
            </a:r>
            <a:r>
              <a:rPr lang="en-US" sz="3000" dirty="0" smtClean="0"/>
              <a:t>Develop physics </a:t>
            </a:r>
            <a:r>
              <a:rPr lang="en-US" sz="3000" dirty="0"/>
              <a:t>and operational tools for </a:t>
            </a:r>
            <a:r>
              <a:rPr lang="en-US" sz="3000" dirty="0" smtClean="0"/>
              <a:t>high</a:t>
            </a:r>
            <a:r>
              <a:rPr lang="en-US" sz="3000" dirty="0"/>
              <a:t>-performance </a:t>
            </a:r>
            <a:r>
              <a:rPr lang="en-US" sz="3000" dirty="0" smtClean="0"/>
              <a:t>discharges.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Developed shape </a:t>
            </a:r>
            <a:r>
              <a:rPr lang="en-US" dirty="0"/>
              <a:t>&amp;</a:t>
            </a:r>
            <a:r>
              <a:rPr lang="en-US" dirty="0" smtClean="0"/>
              <a:t> vertical control, new inboard gap control, EFC, HFS </a:t>
            </a:r>
            <a:r>
              <a:rPr lang="en-US" dirty="0"/>
              <a:t>&amp;</a:t>
            </a:r>
            <a:r>
              <a:rPr lang="en-US" dirty="0" smtClean="0"/>
              <a:t> LFS fueling, automated shutdown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Early EF identified, important impact on ops, source not yet understood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Future: commission n=1 DEFC, RWM control, test LGI</a:t>
            </a:r>
          </a:p>
          <a:p>
            <a:pPr>
              <a:lnSpc>
                <a:spcPct val="90000"/>
              </a:lnSpc>
            </a:pPr>
            <a:r>
              <a:rPr lang="en-US" sz="3000" b="1" dirty="0" smtClean="0"/>
              <a:t>Notable Outcome: </a:t>
            </a:r>
            <a:r>
              <a:rPr lang="en-US" sz="3000" dirty="0" smtClean="0"/>
              <a:t>Perform experimental research …at magnetic field, I</a:t>
            </a:r>
            <a:r>
              <a:rPr lang="en-US" sz="3000" baseline="-25000" dirty="0" smtClean="0"/>
              <a:t>P</a:t>
            </a:r>
            <a:r>
              <a:rPr lang="en-US" sz="3000" dirty="0" smtClean="0"/>
              <a:t>, pulse length beyond that achieved in NSTX….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NSTX-U pulse lengths (&gt;2s) exceeded NSTX (&lt; 1.8s) at field (0.65T) exceeding maximum NSTX field (0.55T)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Achieved I</a:t>
            </a:r>
            <a:r>
              <a:rPr lang="en-US" baseline="-25000" dirty="0" smtClean="0"/>
              <a:t>P</a:t>
            </a:r>
            <a:r>
              <a:rPr lang="en-US" dirty="0" smtClean="0"/>
              <a:t> ~ 1MA – did not exceed max NSTX I</a:t>
            </a:r>
            <a:r>
              <a:rPr lang="en-US" baseline="-25000" dirty="0" smtClean="0"/>
              <a:t>P</a:t>
            </a:r>
            <a:r>
              <a:rPr lang="en-US" dirty="0" smtClean="0"/>
              <a:t> = 1.3MA, will require early EFC </a:t>
            </a:r>
            <a:r>
              <a:rPr lang="en-US" dirty="0" smtClean="0">
                <a:sym typeface="Wingdings" panose="05000000000000000000" pitchFamily="2" charset="2"/>
              </a:rPr>
              <a:t>+ </a:t>
            </a:r>
            <a:r>
              <a:rPr lang="en-US" dirty="0" smtClean="0"/>
              <a:t>improved early H-mode scenarios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Not having PF1AU coil could make achieving high current more difficult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toward Milestones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 smtClean="0"/>
              <a:t>The JRT overlaps with a Notable Outcome:</a:t>
            </a:r>
          </a:p>
          <a:p>
            <a:pPr lvl="1">
              <a:lnSpc>
                <a:spcPct val="105000"/>
              </a:lnSpc>
            </a:pPr>
            <a:r>
              <a:rPr lang="en-US" b="1" dirty="0" smtClean="0"/>
              <a:t>JRT: </a:t>
            </a:r>
            <a:r>
              <a:rPr lang="en-US" dirty="0" smtClean="0"/>
              <a:t>Conduct </a:t>
            </a:r>
            <a:r>
              <a:rPr lang="en-US" dirty="0"/>
              <a:t>research to detect and minimize the consequences of disruptions in present and future </a:t>
            </a:r>
            <a:r>
              <a:rPr lang="en-US" dirty="0" err="1"/>
              <a:t>tokamaks</a:t>
            </a:r>
            <a:endParaRPr lang="en-US" dirty="0" smtClean="0"/>
          </a:p>
          <a:p>
            <a:pPr lvl="1">
              <a:lnSpc>
                <a:spcPct val="105000"/>
              </a:lnSpc>
            </a:pPr>
            <a:r>
              <a:rPr lang="en-US" b="1" dirty="0" smtClean="0"/>
              <a:t>Notable Outcome: </a:t>
            </a:r>
            <a:r>
              <a:rPr lang="en-US" dirty="0" smtClean="0"/>
              <a:t>Conduct </a:t>
            </a:r>
            <a:r>
              <a:rPr lang="en-US" dirty="0"/>
              <a:t>NSTX-U experiments and data analysis to support the FES joint research target </a:t>
            </a:r>
            <a:r>
              <a:rPr lang="en-US" dirty="0" smtClean="0"/>
              <a:t>….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Made good progress on this Notable: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A</a:t>
            </a:r>
            <a:r>
              <a:rPr lang="en-US" dirty="0" smtClean="0"/>
              <a:t>utomatic shutdown algorithms developed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Detecting disruptions in real-time via the I</a:t>
            </a:r>
            <a:r>
              <a:rPr lang="en-US" baseline="-25000" dirty="0" smtClean="0"/>
              <a:t>P</a:t>
            </a:r>
            <a:r>
              <a:rPr lang="en-US" dirty="0" smtClean="0"/>
              <a:t> error, vertical motion, and (soon) the n=1 locked mode signature.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DECAF code progressing toward real-time </a:t>
            </a:r>
            <a:r>
              <a:rPr lang="en-US" dirty="0" smtClean="0"/>
              <a:t>application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MGI using an electromagnetic valve similar to ITER design</a:t>
            </a:r>
          </a:p>
          <a:p>
            <a:pPr lvl="2">
              <a:lnSpc>
                <a:spcPct val="105000"/>
              </a:lnSpc>
            </a:pPr>
            <a:r>
              <a:rPr lang="en-US" dirty="0" smtClean="0"/>
              <a:t>2 MGI valves installed on the machine, fully commissioned, but could not be tested into plasma due to PF1AU fault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toward Milestones (</a:t>
            </a:r>
            <a:r>
              <a:rPr lang="en-US" dirty="0" smtClean="0"/>
              <a:t>III)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NSTX-U Experiments Are Using a Significantly Expanded Plasma Shutdown Scheme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1" y="1286470"/>
            <a:ext cx="18288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SS=0: </a:t>
            </a:r>
          </a:p>
          <a:p>
            <a:pPr algn="ctr"/>
            <a:r>
              <a:rPr lang="en-US" dirty="0" smtClean="0"/>
              <a:t>Ramp-Up &amp; Flat-Top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5257800"/>
            <a:ext cx="17621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SS=4: Insufficient I</a:t>
            </a:r>
            <a:r>
              <a:rPr lang="en-US" baseline="-25000" dirty="0" smtClean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992469"/>
            <a:ext cx="120391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SS=3: </a:t>
            </a:r>
          </a:p>
          <a:p>
            <a:pPr algn="ctr"/>
            <a:r>
              <a:rPr lang="en-US" dirty="0" smtClean="0"/>
              <a:t>I</a:t>
            </a:r>
            <a:r>
              <a:rPr lang="en-US" baseline="-25000" dirty="0" smtClean="0"/>
              <a:t>OH</a:t>
            </a:r>
            <a:r>
              <a:rPr lang="en-US" dirty="0" smtClean="0"/>
              <a:t> Loss of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3505200"/>
            <a:ext cx="189994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SS=2: </a:t>
            </a:r>
          </a:p>
          <a:p>
            <a:pPr algn="ctr"/>
            <a:r>
              <a:rPr lang="en-US" dirty="0" smtClean="0"/>
              <a:t>Fast I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Rampdown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38600" y="2667000"/>
            <a:ext cx="16002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SS=1: </a:t>
            </a:r>
          </a:p>
          <a:p>
            <a:pPr algn="ctr"/>
            <a:r>
              <a:rPr lang="en-US" dirty="0" smtClean="0"/>
              <a:t>Slow I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Rampdown</a:t>
            </a:r>
            <a:endParaRPr lang="en-US" dirty="0" smtClean="0"/>
          </a:p>
        </p:txBody>
      </p:sp>
      <p:cxnSp>
        <p:nvCxnSpPr>
          <p:cNvPr id="11" name="Straight Arrow Connector 10"/>
          <p:cNvCxnSpPr>
            <a:stCxn id="6" idx="2"/>
            <a:endCxn id="10" idx="0"/>
          </p:cNvCxnSpPr>
          <p:nvPr/>
        </p:nvCxnSpPr>
        <p:spPr>
          <a:xfrm flipH="1">
            <a:off x="4838700" y="2209800"/>
            <a:ext cx="110490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3"/>
          </p:cNvCxnSpPr>
          <p:nvPr/>
        </p:nvCxnSpPr>
        <p:spPr>
          <a:xfrm flipH="1">
            <a:off x="8543995" y="5562600"/>
            <a:ext cx="4476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  <a:endCxn id="8" idx="0"/>
          </p:cNvCxnSpPr>
          <p:nvPr/>
        </p:nvCxnSpPr>
        <p:spPr>
          <a:xfrm>
            <a:off x="4838700" y="3590330"/>
            <a:ext cx="563859" cy="1402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9" idx="0"/>
          </p:cNvCxnSpPr>
          <p:nvPr/>
        </p:nvCxnSpPr>
        <p:spPr>
          <a:xfrm>
            <a:off x="5943601" y="2209800"/>
            <a:ext cx="1864373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  <a:endCxn id="8" idx="3"/>
          </p:cNvCxnSpPr>
          <p:nvPr/>
        </p:nvCxnSpPr>
        <p:spPr>
          <a:xfrm flipH="1">
            <a:off x="6004517" y="3966865"/>
            <a:ext cx="853483" cy="1487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0"/>
          </p:cNvCxnSpPr>
          <p:nvPr/>
        </p:nvCxnSpPr>
        <p:spPr>
          <a:xfrm flipH="1">
            <a:off x="7662898" y="4428530"/>
            <a:ext cx="145076" cy="8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3657600" y="1748135"/>
            <a:ext cx="1371601" cy="446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1752600"/>
            <a:ext cx="0" cy="354466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1"/>
          </p:cNvCxnSpPr>
          <p:nvPr/>
        </p:nvCxnSpPr>
        <p:spPr>
          <a:xfrm>
            <a:off x="3657600" y="5297269"/>
            <a:ext cx="1143000" cy="15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3"/>
            <a:endCxn id="7" idx="1"/>
          </p:cNvCxnSpPr>
          <p:nvPr/>
        </p:nvCxnSpPr>
        <p:spPr>
          <a:xfrm>
            <a:off x="5638800" y="3128665"/>
            <a:ext cx="1143000" cy="2452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9" idx="1"/>
          </p:cNvCxnSpPr>
          <p:nvPr/>
        </p:nvCxnSpPr>
        <p:spPr>
          <a:xfrm>
            <a:off x="5638800" y="3128665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3124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NSTX PCS</a:t>
            </a:r>
            <a:r>
              <a:rPr lang="en-US" dirty="0" smtClean="0"/>
              <a:t>: No means of detecting a disruption, or ramping down the plasma current based on events.</a:t>
            </a:r>
          </a:p>
          <a:p>
            <a:endParaRPr lang="en-US" b="1" dirty="0" smtClean="0"/>
          </a:p>
          <a:p>
            <a:r>
              <a:rPr lang="en-US" b="1" dirty="0" smtClean="0"/>
              <a:t>NSTX-U PCS</a:t>
            </a:r>
            <a:r>
              <a:rPr lang="en-US" dirty="0" smtClean="0"/>
              <a:t>: State machine orchestrates the shutdown.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2100000">
            <a:off x="6098819" y="2618452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Disruption Imminent</a:t>
            </a:r>
            <a:endParaRPr lang="en-US" sz="14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991600" y="1752600"/>
            <a:ext cx="0" cy="38100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3"/>
          </p:cNvCxnSpPr>
          <p:nvPr/>
        </p:nvCxnSpPr>
        <p:spPr>
          <a:xfrm>
            <a:off x="6858001" y="1748135"/>
            <a:ext cx="2133599" cy="446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139225">
            <a:off x="5583705" y="3284639"/>
            <a:ext cx="1439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Disruption Imminent</a:t>
            </a:r>
            <a:endParaRPr lang="en-US" sz="11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1219200"/>
            <a:ext cx="213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“SS” = “Shutdown State”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60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dow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23072" b="18703"/>
          <a:stretch/>
        </p:blipFill>
        <p:spPr>
          <a:xfrm>
            <a:off x="4958594" y="987648"/>
            <a:ext cx="4185406" cy="54893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5257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Plasma control system detects loss of control</a:t>
            </a:r>
          </a:p>
          <a:p>
            <a:pPr lvl="1"/>
            <a:r>
              <a:rPr lang="en-US" dirty="0" smtClean="0"/>
              <a:t>OH solenoid near maximum current</a:t>
            </a:r>
          </a:p>
          <a:p>
            <a:pPr lvl="1"/>
            <a:r>
              <a:rPr lang="en-US" dirty="0" smtClean="0"/>
              <a:t>Vertical oscillations exceed threshold</a:t>
            </a:r>
          </a:p>
          <a:p>
            <a:pPr lvl="1"/>
            <a:r>
              <a:rPr lang="en-US" dirty="0" smtClean="0"/>
              <a:t>Abs( I</a:t>
            </a:r>
            <a:r>
              <a:rPr lang="en-US" baseline="-25000" dirty="0" smtClean="0"/>
              <a:t>p</a:t>
            </a:r>
            <a:r>
              <a:rPr lang="en-US" dirty="0" smtClean="0"/>
              <a:t> - I</a:t>
            </a:r>
            <a:r>
              <a:rPr lang="en-US" baseline="-25000" dirty="0" smtClean="0"/>
              <a:t>p request </a:t>
            </a:r>
            <a:r>
              <a:rPr lang="en-US" dirty="0"/>
              <a:t>)</a:t>
            </a:r>
            <a:r>
              <a:rPr lang="en-US" dirty="0" smtClean="0"/>
              <a:t> too large</a:t>
            </a:r>
          </a:p>
          <a:p>
            <a:pPr lvl="1"/>
            <a:endParaRPr lang="en-US" dirty="0"/>
          </a:p>
          <a:p>
            <a:r>
              <a:rPr lang="en-US" dirty="0" smtClean="0"/>
              <a:t>Feedback control switches to new “states” that attempt to gently end the discharge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of automated ramp-down </a:t>
            </a:r>
            <a:br>
              <a:rPr lang="en-US" sz="3200" dirty="0" smtClean="0"/>
            </a:br>
            <a:r>
              <a:rPr lang="en-US" sz="3200" dirty="0" smtClean="0"/>
              <a:t>now used in routine operations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97771" y="1078468"/>
            <a:ext cx="35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5930" y="1459468"/>
            <a:ext cx="17230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Request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(including asynchronous transition to </a:t>
            </a:r>
            <a:r>
              <a:rPr lang="en-US" sz="1050" dirty="0" err="1" smtClean="0">
                <a:solidFill>
                  <a:srgbClr val="FF0000"/>
                </a:solidFill>
              </a:rPr>
              <a:t>rampdown</a:t>
            </a:r>
            <a:r>
              <a:rPr lang="en-US" sz="1050" dirty="0" smtClean="0">
                <a:solidFill>
                  <a:srgbClr val="FF0000"/>
                </a:solidFill>
              </a:rPr>
              <a:t>)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971" y="292042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>
                <a:solidFill>
                  <a:srgbClr val="FF0000"/>
                </a:solidFill>
              </a:rPr>
              <a:t>Z</a:t>
            </a:r>
            <a:r>
              <a:rPr lang="en-US" sz="1400" baseline="-25000" dirty="0">
                <a:solidFill>
                  <a:srgbClr val="FF0000"/>
                </a:solidFill>
              </a:rPr>
              <a:t>P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dZ</a:t>
            </a:r>
            <a:r>
              <a:rPr lang="en-US" sz="1400" baseline="-25000" dirty="0" err="1">
                <a:solidFill>
                  <a:srgbClr val="FF0000"/>
                </a:solidFill>
              </a:rPr>
              <a:t>P</a:t>
            </a:r>
            <a:r>
              <a:rPr lang="en-US" sz="1400" dirty="0">
                <a:solidFill>
                  <a:srgbClr val="FF0000"/>
                </a:solidFill>
              </a:rPr>
              <a:t>/</a:t>
            </a:r>
            <a:r>
              <a:rPr lang="en-US" sz="1400" dirty="0" err="1">
                <a:solidFill>
                  <a:srgbClr val="FF0000"/>
                </a:solidFill>
              </a:rPr>
              <a:t>dt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7771" y="2587823"/>
            <a:ext cx="1771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>
                <a:solidFill>
                  <a:srgbClr val="0000FF"/>
                </a:solidFill>
              </a:rPr>
              <a:t>Z</a:t>
            </a:r>
            <a:r>
              <a:rPr lang="en-US" sz="1400" baseline="-25000" dirty="0">
                <a:solidFill>
                  <a:srgbClr val="0000FF"/>
                </a:solidFill>
              </a:rPr>
              <a:t>P</a:t>
            </a:r>
            <a:r>
              <a:rPr lang="en-US" sz="1400" dirty="0">
                <a:solidFill>
                  <a:srgbClr val="0000FF"/>
                </a:solidFill>
              </a:rPr>
              <a:t>(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r>
              <a:rPr lang="en-US" sz="1400" baseline="-25000" dirty="0" err="1">
                <a:solidFill>
                  <a:srgbClr val="0000FF"/>
                </a:solidFill>
              </a:rPr>
              <a:t>P</a:t>
            </a:r>
            <a:r>
              <a:rPr lang="en-US" sz="1400" dirty="0">
                <a:solidFill>
                  <a:srgbClr val="0000FF"/>
                </a:solidFill>
              </a:rPr>
              <a:t>/</a:t>
            </a:r>
            <a:r>
              <a:rPr lang="en-US" sz="1400" dirty="0" err="1">
                <a:solidFill>
                  <a:srgbClr val="0000FF"/>
                </a:solidFill>
              </a:rPr>
              <a:t>dt</a:t>
            </a:r>
            <a:r>
              <a:rPr lang="en-US" sz="1400" dirty="0" smtClean="0">
                <a:solidFill>
                  <a:srgbClr val="0000FF"/>
                </a:solidFill>
              </a:rPr>
              <a:t>) threshold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5371" y="4267200"/>
            <a:ext cx="76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Normal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5371" y="3962400"/>
            <a:ext cx="1671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Fast I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</a:t>
            </a:r>
            <a:r>
              <a:rPr lang="en-US" sz="1400" dirty="0" err="1" smtClean="0"/>
              <a:t>Rampdown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07321" y="3657600"/>
            <a:ext cx="1219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Insufficient I</a:t>
            </a:r>
            <a:r>
              <a:rPr lang="en-US" sz="1400" baseline="-25000" dirty="0" smtClean="0"/>
              <a:t>P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31171" y="44196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45571" y="41910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8026571" y="3811489"/>
            <a:ext cx="609600" cy="150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21571" y="5483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>
                <a:solidFill>
                  <a:srgbClr val="FF0000"/>
                </a:solidFill>
              </a:rPr>
              <a:t>Z</a:t>
            </a:r>
            <a:r>
              <a:rPr lang="en-US" sz="1400" baseline="-25000" dirty="0" smtClean="0">
                <a:solidFill>
                  <a:srgbClr val="FF0000"/>
                </a:solidFill>
              </a:rPr>
              <a:t>P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from EFIT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9171" y="3657600"/>
            <a:ext cx="723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“State”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2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Mid-Plane &amp; Divertor MGI Valves </a:t>
            </a:r>
            <a:br>
              <a:rPr lang="en-US" altLang="en-US" smtClean="0"/>
            </a:br>
            <a:r>
              <a:rPr lang="en-US" altLang="en-US" smtClean="0"/>
              <a:t>ready to support Plasma Operations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0" y="1066800"/>
            <a:ext cx="5181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altLang="en-US" smtClean="0"/>
              <a:t>The Pre-operational Test Procedure (PTP) for both MGI valves were completed</a:t>
            </a:r>
          </a:p>
          <a:p>
            <a:r>
              <a:rPr lang="en-US" altLang="en-US" smtClean="0"/>
              <a:t>Valve power supplies operated at 1kV during PTP</a:t>
            </a:r>
          </a:p>
          <a:p>
            <a:r>
              <a:rPr lang="en-US" altLang="en-US" smtClean="0"/>
              <a:t>Both valves were calibrated in Nitrogen, Helium and Neon at the full operating pressure</a:t>
            </a:r>
          </a:p>
          <a:p>
            <a:r>
              <a:rPr lang="en-US" altLang="en-US" smtClean="0"/>
              <a:t>During these tests 400Torr.L of neon was injected into the NSTX-U vessel, this is about twice the amount of neon injection planned for the first MGI experiments to be conducted on NSTX-U</a:t>
            </a:r>
          </a:p>
        </p:txBody>
      </p:sp>
      <p:pic>
        <p:nvPicPr>
          <p:cNvPr id="15364" name="Picture 4" descr="Plot 8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840163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4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191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Recent research highlights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Progress toward milestones</a:t>
            </a:r>
          </a:p>
          <a:p>
            <a:pPr>
              <a:lnSpc>
                <a:spcPct val="200000"/>
              </a:lnSpc>
            </a:pPr>
            <a:r>
              <a:rPr lang="en-US" sz="4000" dirty="0" smtClean="0"/>
              <a:t>Future milestone discussion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955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191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000" dirty="0" smtClean="0"/>
              <a:t>Recent research highlights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/>
              <a:t>Charge exchange diagnostic results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/>
              <a:t>MHD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/>
              <a:t>Energetic Particles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/>
              <a:t>Boundary Physics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51464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133600"/>
            <a:ext cx="8991600" cy="3048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PF5 usage for MSE-LIF (for next Monday)</a:t>
            </a:r>
          </a:p>
          <a:p>
            <a:endParaRPr lang="en-US" sz="3200" dirty="0"/>
          </a:p>
          <a:p>
            <a:r>
              <a:rPr lang="en-US" sz="3200" dirty="0" smtClean="0"/>
              <a:t>Notable outcomes for FY17</a:t>
            </a:r>
          </a:p>
          <a:p>
            <a:endParaRPr lang="en-US" sz="3200" dirty="0" smtClean="0"/>
          </a:p>
          <a:p>
            <a:r>
              <a:rPr lang="en-US" sz="3200" dirty="0" smtClean="0"/>
              <a:t>PF1AU recovery plans / long-term strategy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discussion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41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Many nice physics results from NSTX-U (CHERS, MHD, EP, …) despite limited run time</a:t>
            </a:r>
          </a:p>
          <a:p>
            <a:endParaRPr lang="en-US" sz="3200" dirty="0"/>
          </a:p>
          <a:p>
            <a:r>
              <a:rPr lang="en-US" sz="3200" dirty="0" smtClean="0"/>
              <a:t>Research milestones partially completed, but need to revisit and complete milestones requiring higher I</a:t>
            </a:r>
            <a:r>
              <a:rPr lang="en-US" sz="3200" baseline="-25000" dirty="0" smtClean="0"/>
              <a:t>P</a:t>
            </a:r>
            <a:r>
              <a:rPr lang="en-US" sz="3200" dirty="0" smtClean="0"/>
              <a:t> </a:t>
            </a:r>
          </a:p>
          <a:p>
            <a:pPr lvl="1"/>
            <a:r>
              <a:rPr lang="en-US" dirty="0" smtClean="0"/>
              <a:t>Propose that most research milestones shift by ~1 fiscal year</a:t>
            </a:r>
          </a:p>
          <a:p>
            <a:endParaRPr lang="en-US" dirty="0" smtClean="0"/>
          </a:p>
          <a:p>
            <a:r>
              <a:rPr lang="en-US" sz="3200" dirty="0" smtClean="0"/>
              <a:t>Will prioritize diagnostics and XPs to maximize contributions to FY17 JRT</a:t>
            </a:r>
          </a:p>
          <a:p>
            <a:pPr lvl="1"/>
            <a:endParaRPr lang="en-US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908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12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NSTX-U has matched NSTX highest flat-top pressures for plasma currents up to 0.9MA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" b="7542"/>
          <a:stretch/>
        </p:blipFill>
        <p:spPr bwMode="auto">
          <a:xfrm>
            <a:off x="1943100" y="1066800"/>
            <a:ext cx="5712111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13950816">
            <a:off x="6553315" y="1243842"/>
            <a:ext cx="457200" cy="90532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14300" y="58674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Next-step goal: I</a:t>
            </a:r>
            <a:r>
              <a:rPr lang="en-US" sz="2400" b="1" baseline="-25000" dirty="0" smtClean="0"/>
              <a:t>P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 1.1 – 1.3MA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5181600"/>
            <a:ext cx="246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Plasma Current [MA]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6161" y="2861029"/>
            <a:ext cx="365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Volume Average Pressure [</a:t>
            </a:r>
            <a:r>
              <a:rPr lang="en-US" b="1" dirty="0" err="1" smtClean="0"/>
              <a:t>kPa</a:t>
            </a:r>
            <a:r>
              <a:rPr lang="en-US" b="1" dirty="0" smtClean="0"/>
              <a:t>]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1419761"/>
            <a:ext cx="25356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NSTX-U, </a:t>
            </a:r>
            <a:r>
              <a:rPr lang="en-US" sz="2000" b="1" dirty="0" err="1" smtClean="0"/>
              <a:t>Boronized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NSTX, Lithium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NSTX, Mixed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NSTX, </a:t>
            </a:r>
            <a:r>
              <a:rPr lang="en-US" sz="2000" b="1" dirty="0" err="1" smtClean="0">
                <a:solidFill>
                  <a:srgbClr val="FF0000"/>
                </a:solidFill>
              </a:rPr>
              <a:t>Boronized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4-26 at 11.28.5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"/>
          <a:stretch/>
        </p:blipFill>
        <p:spPr>
          <a:xfrm>
            <a:off x="0" y="1295400"/>
            <a:ext cx="3962400" cy="5102113"/>
          </a:xfrm>
          <a:prstGeom prst="rect">
            <a:avLst/>
          </a:prstGeom>
        </p:spPr>
      </p:pic>
      <p:pic>
        <p:nvPicPr>
          <p:cNvPr id="10" name="Picture 9" descr="Screen Shot 2016-04-26 at 11.28.2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"/>
          <a:stretch/>
        </p:blipFill>
        <p:spPr>
          <a:xfrm>
            <a:off x="5105400" y="1266768"/>
            <a:ext cx="4038600" cy="52411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Substantial Progress in Developing L- and H-Mode Scenarios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947052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H-Mode Development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2850" y="990600"/>
            <a:ext cx="239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-Mode Development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057400"/>
            <a:ext cx="144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“Best” Shots From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January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February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March</a:t>
            </a:r>
          </a:p>
          <a:p>
            <a:pPr algn="ctr"/>
            <a:r>
              <a:rPr lang="en-US" b="1" dirty="0" smtClean="0"/>
              <a:t>April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60321" y="1676400"/>
            <a:ext cx="925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First H-Mode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045079" y="1309914"/>
            <a:ext cx="0" cy="838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6960" y="2322960"/>
            <a:ext cx="0" cy="838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46960" y="3327000"/>
            <a:ext cx="0" cy="838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46960" y="5340720"/>
            <a:ext cx="0" cy="838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8400" y="2438400"/>
            <a:ext cx="1524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NSTX Longest Shot</a:t>
            </a:r>
            <a:endParaRPr lang="en-US" sz="1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543800" y="2590800"/>
            <a:ext cx="457200" cy="0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Shape and Vertical Position Control Are In Good Position to Support the Future Experiments</a:t>
            </a:r>
            <a:endParaRPr lang="en-US" sz="2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0" y="990600"/>
            <a:ext cx="65532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rtEFIT</a:t>
            </a:r>
            <a:r>
              <a:rPr lang="en-US" sz="1800" dirty="0" smtClean="0"/>
              <a:t>/ISOFLUX control established for the plasma radius, vertical position, X-points.</a:t>
            </a:r>
          </a:p>
          <a:p>
            <a:pPr lvl="1"/>
            <a:r>
              <a:rPr lang="en-US" sz="1600" dirty="0" smtClean="0"/>
              <a:t>NSTX didn’t routinely do closed loop X-point control.</a:t>
            </a:r>
          </a:p>
          <a:p>
            <a:pPr lvl="1"/>
            <a:r>
              <a:rPr lang="en-US" sz="1600" dirty="0" smtClean="0"/>
              <a:t>Now multi-threaded </a:t>
            </a:r>
            <a:r>
              <a:rPr lang="en-US" sz="1600" dirty="0" err="1" smtClean="0"/>
              <a:t>rtEFIT</a:t>
            </a:r>
            <a:r>
              <a:rPr lang="en-US" sz="1600" dirty="0" smtClean="0"/>
              <a:t> with greater capabilities</a:t>
            </a:r>
            <a:endParaRPr lang="en-US" sz="1800" dirty="0"/>
          </a:p>
          <a:p>
            <a:r>
              <a:rPr lang="en-US" sz="2000" dirty="0" smtClean="0"/>
              <a:t>New vertical control sensors &amp; algorithms -&gt; matching the NSTX elongation for the same 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, but at higher 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r="1" b="12195"/>
          <a:stretch/>
        </p:blipFill>
        <p:spPr bwMode="auto">
          <a:xfrm>
            <a:off x="342899" y="3107517"/>
            <a:ext cx="5372101" cy="314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0279" y="6172200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Internal Inductance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03909" y="4313909"/>
            <a:ext cx="137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Elongation</a:t>
            </a:r>
            <a:endParaRPr lang="en-US" b="1" dirty="0"/>
          </a:p>
        </p:txBody>
      </p:sp>
      <p:pic>
        <p:nvPicPr>
          <p:cNvPr id="5" name="Picture 4" descr="Screen Shot 2016-04-21 at 11.41.17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"/>
          <a:stretch/>
        </p:blipFill>
        <p:spPr>
          <a:xfrm>
            <a:off x="6473932" y="990600"/>
            <a:ext cx="2670068" cy="5562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007331" y="1752600"/>
            <a:ext cx="228600" cy="381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35931" y="1600200"/>
            <a:ext cx="22860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845531" y="1905000"/>
            <a:ext cx="30480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302731" y="3048000"/>
            <a:ext cx="457200" cy="609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302731" y="3657600"/>
            <a:ext cx="45720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845531" y="4876800"/>
            <a:ext cx="304800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007331" y="5181600"/>
            <a:ext cx="228600" cy="228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235931" y="5181600"/>
            <a:ext cx="22860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0" y="3276600"/>
            <a:ext cx="159528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NSTX-U, </a:t>
            </a:r>
            <a:r>
              <a:rPr lang="en-US" sz="1200" b="1" dirty="0" err="1" smtClean="0"/>
              <a:t>Boronized</a:t>
            </a:r>
            <a:endParaRPr lang="en-US" sz="1200" b="1" dirty="0" smtClean="0"/>
          </a:p>
          <a:p>
            <a:r>
              <a:rPr lang="en-US" sz="1200" b="1" dirty="0" smtClean="0">
                <a:solidFill>
                  <a:srgbClr val="0000FF"/>
                </a:solidFill>
              </a:rPr>
              <a:t>NSTX, Lithium</a:t>
            </a:r>
          </a:p>
          <a:p>
            <a:r>
              <a:rPr lang="en-US" sz="1200" b="1" dirty="0" smtClean="0">
                <a:solidFill>
                  <a:srgbClr val="008000"/>
                </a:solidFill>
              </a:rPr>
              <a:t>NSTX, Mixed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NSTX, </a:t>
            </a:r>
            <a:r>
              <a:rPr lang="en-US" sz="1200" b="1" dirty="0" err="1" smtClean="0">
                <a:solidFill>
                  <a:srgbClr val="FF0000"/>
                </a:solidFill>
              </a:rPr>
              <a:t>Boronized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200" dirty="0" smtClean="0"/>
              <a:t>Mode locking and associated fast </a:t>
            </a:r>
            <a:br>
              <a:rPr lang="en-US" sz="3200" dirty="0" smtClean="0"/>
            </a:br>
            <a:r>
              <a:rPr lang="en-US" sz="3200" dirty="0" smtClean="0"/>
              <a:t>dynamic clearly observed on RTV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352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L-mode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NB</a:t>
            </a:r>
            <a:r>
              <a:rPr lang="en-US" dirty="0" smtClean="0"/>
              <a:t>~1.1MW</a:t>
            </a:r>
          </a:p>
          <a:p>
            <a:r>
              <a:rPr lang="en-US" dirty="0" smtClean="0"/>
              <a:t>Mode grows after t~0.33s, then locks over 10ms</a:t>
            </a:r>
          </a:p>
          <a:p>
            <a:r>
              <a:rPr lang="en-US" dirty="0" smtClean="0"/>
              <a:t>First, fast response observed outside mid-radius</a:t>
            </a:r>
          </a:p>
          <a:p>
            <a:pPr lvl="1"/>
            <a:r>
              <a:rPr lang="en-US" dirty="0" smtClean="0"/>
              <a:t>Then propagates to the core</a:t>
            </a:r>
          </a:p>
          <a:p>
            <a:r>
              <a:rPr lang="en-US" dirty="0" smtClean="0"/>
              <a:t>CHERS provides full profiles pre/post locking (inset)</a:t>
            </a:r>
            <a:endParaRPr lang="en-US" dirty="0"/>
          </a:p>
        </p:txBody>
      </p:sp>
      <p:pic>
        <p:nvPicPr>
          <p:cNvPr id="4" name="Picture 3" descr="rsi16_lockedmod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63" y="1094016"/>
            <a:ext cx="5730566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951" y="2201274"/>
            <a:ext cx="4174252" cy="427553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43400" y="916948"/>
            <a:ext cx="4896771" cy="990114"/>
          </a:xfrm>
        </p:spPr>
        <p:txBody>
          <a:bodyPr>
            <a:normAutofit fontScale="85000" lnSpcReduction="10000"/>
          </a:bodyPr>
          <a:lstStyle/>
          <a:p>
            <a:pPr marL="625475" lvl="1" indent="-280988"/>
            <a:r>
              <a:rPr lang="en-US" dirty="0" smtClean="0"/>
              <a:t>Apply FFT to determine mode frequency, bandwidth evolution</a:t>
            </a:r>
          </a:p>
          <a:p>
            <a:pPr marL="625475" lvl="1" indent="-280988"/>
            <a:r>
              <a:rPr lang="en-US" dirty="0" smtClean="0"/>
              <a:t>Determine bifurcation, mode locking</a:t>
            </a:r>
          </a:p>
          <a:p>
            <a:pPr marL="625475" lvl="1" indent="-280988"/>
            <a:endParaRPr lang="en-US" dirty="0" smtClean="0"/>
          </a:p>
          <a:p>
            <a:pPr marL="1025525" lvl="2" indent="-280988"/>
            <a:endParaRPr lang="en-US" dirty="0" smtClean="0"/>
          </a:p>
          <a:p>
            <a:pPr marL="625475" lvl="1" indent="-280988"/>
            <a:endParaRPr lang="en-US" dirty="0" smtClean="0"/>
          </a:p>
          <a:p>
            <a:pPr marL="625475" lvl="1" indent="-280988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2549"/>
          <a:stretch/>
        </p:blipFill>
        <p:spPr>
          <a:xfrm>
            <a:off x="87081" y="3870040"/>
            <a:ext cx="4408719" cy="268316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b="2567"/>
          <a:stretch/>
        </p:blipFill>
        <p:spPr bwMode="auto">
          <a:xfrm>
            <a:off x="234040" y="1238302"/>
            <a:ext cx="4114800" cy="268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35997"/>
          </a:xfrm>
        </p:spPr>
        <p:txBody>
          <a:bodyPr>
            <a:noAutofit/>
          </a:bodyPr>
          <a:lstStyle/>
          <a:p>
            <a:pPr lvl="3" algn="ctr"/>
            <a:r>
              <a:rPr lang="en-US" sz="2800" dirty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Essential step for DECAF analysis of general tokamak data: Identification of rotating MHD (e.g. NTMs</a:t>
            </a:r>
            <a:r>
              <a:rPr lang="en-US" sz="2800" dirty="0" smtClean="0">
                <a:solidFill>
                  <a:srgbClr val="336699"/>
                </a:solidFill>
                <a:latin typeface="+mj-lt"/>
                <a:ea typeface="+mj-ea"/>
                <a:cs typeface="+mj-cs"/>
              </a:rPr>
              <a:t>)</a:t>
            </a:r>
            <a:endParaRPr lang="en-US" sz="28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38200" y="3947160"/>
            <a:ext cx="30480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533400" y="3581400"/>
            <a:ext cx="2514600" cy="42877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114800" y="3590517"/>
            <a:ext cx="76200" cy="46239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294440" y="4136439"/>
            <a:ext cx="1981201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u="sng" dirty="0">
                <a:latin typeface="+mn-lt"/>
                <a:ea typeface="+mn-ea"/>
              </a:rPr>
              <a:t>n</a:t>
            </a:r>
            <a:r>
              <a:rPr lang="en-US" altLang="en-US" sz="1600" u="sng" dirty="0" smtClean="0">
                <a:latin typeface="+mn-lt"/>
                <a:ea typeface="+mn-ea"/>
              </a:rPr>
              <a:t> = 1 mode frequency vs. time</a:t>
            </a:r>
          </a:p>
          <a:p>
            <a:r>
              <a:rPr lang="en-US" altLang="en-US" sz="1600" u="sng" dirty="0" smtClean="0">
                <a:latin typeface="+mn-lt"/>
                <a:ea typeface="+mn-ea"/>
              </a:rPr>
              <a:t>(new code)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0" y="935997"/>
            <a:ext cx="4724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u="sng" dirty="0" smtClean="0">
                <a:solidFill>
                  <a:srgbClr val="9900CC"/>
                </a:solidFill>
                <a:latin typeface="+mn-lt"/>
                <a:ea typeface="+mn-ea"/>
              </a:rPr>
              <a:t>Magnetic spectrogram of rotating MHD in NSTX-U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224569" y="3783891"/>
            <a:ext cx="2590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u="sng" dirty="0" smtClean="0">
                <a:solidFill>
                  <a:srgbClr val="9900CC"/>
                </a:solidFill>
                <a:latin typeface="+mn-lt"/>
                <a:ea typeface="+mn-ea"/>
              </a:rPr>
              <a:t>Odd-n magnetic signal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5257799" y="2819400"/>
            <a:ext cx="2590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u="sng" dirty="0" smtClean="0">
                <a:solidFill>
                  <a:srgbClr val="9900CC"/>
                </a:solidFill>
                <a:latin typeface="+mn-lt"/>
                <a:ea typeface="+mn-ea"/>
              </a:rPr>
              <a:t>Even-n magnetic signal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5120571" y="1947446"/>
            <a:ext cx="402882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 smtClean="0">
                <a:solidFill>
                  <a:srgbClr val="9900CC"/>
                </a:solidFill>
                <a:latin typeface="+mn-lt"/>
                <a:ea typeface="+mn-ea"/>
              </a:rPr>
              <a:t>J. </a:t>
            </a:r>
            <a:r>
              <a:rPr lang="en-US" altLang="en-US" sz="1600" dirty="0" err="1" smtClean="0">
                <a:solidFill>
                  <a:srgbClr val="9900CC"/>
                </a:solidFill>
                <a:latin typeface="+mn-lt"/>
                <a:ea typeface="+mn-ea"/>
              </a:rPr>
              <a:t>Riquezes</a:t>
            </a:r>
            <a:r>
              <a:rPr lang="en-US" altLang="en-US" sz="1600" dirty="0">
                <a:solidFill>
                  <a:srgbClr val="9900CC"/>
                </a:solidFill>
                <a:latin typeface="+mn-lt"/>
                <a:ea typeface="+mn-ea"/>
              </a:rPr>
              <a:t> </a:t>
            </a:r>
            <a:r>
              <a:rPr lang="en-US" altLang="en-US" sz="1600" dirty="0" smtClean="0">
                <a:solidFill>
                  <a:srgbClr val="9900CC"/>
                </a:solidFill>
                <a:latin typeface="+mn-lt"/>
                <a:ea typeface="+mn-ea"/>
              </a:rPr>
              <a:t>(U. Michigan – SULI student)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105400" y="4351646"/>
            <a:ext cx="228600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9900"/>
                </a:solidFill>
                <a:latin typeface="+mn-lt"/>
                <a:ea typeface="+mn-ea"/>
              </a:rPr>
              <a:t>1 = Mode present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148655" y="5772836"/>
            <a:ext cx="209034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FF0000"/>
                </a:solidFill>
                <a:latin typeface="+mn-lt"/>
                <a:ea typeface="+mn-ea"/>
              </a:rPr>
              <a:t>-1 = Mode locked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181600" y="5181600"/>
            <a:ext cx="1354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0000FF"/>
                </a:solidFill>
                <a:latin typeface="+mn-lt"/>
                <a:ea typeface="+mn-ea"/>
              </a:rPr>
              <a:t>0 = No mode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7010400" y="5773279"/>
            <a:ext cx="1371600" cy="16883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010400" y="5773279"/>
            <a:ext cx="685800" cy="16883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7010400" y="5773279"/>
            <a:ext cx="1177226" cy="16883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638800" y="4081046"/>
            <a:ext cx="2590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u="sng" dirty="0" smtClean="0">
                <a:solidFill>
                  <a:srgbClr val="9900CC"/>
                </a:solidFill>
                <a:latin typeface="+mn-lt"/>
                <a:ea typeface="+mn-ea"/>
              </a:rPr>
              <a:t>DECAF mode status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4114800" y="5971371"/>
            <a:ext cx="1265138" cy="2008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2743200" y="1297501"/>
            <a:ext cx="22098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400" dirty="0" smtClean="0">
                <a:latin typeface="+mn-lt"/>
                <a:ea typeface="+mn-ea"/>
              </a:rPr>
              <a:t>NSTX-U </a:t>
            </a:r>
          </a:p>
          <a:p>
            <a:pPr algn="ctr"/>
            <a:r>
              <a:rPr lang="en-US" altLang="en-US" sz="1400" dirty="0" smtClean="0">
                <a:latin typeface="+mn-lt"/>
                <a:ea typeface="+mn-ea"/>
              </a:rPr>
              <a:t>204202</a:t>
            </a:r>
          </a:p>
        </p:txBody>
      </p:sp>
    </p:spTree>
    <p:extLst>
      <p:ext uri="{BB962C8B-B14F-4D97-AF65-F5344CB8AC3E}">
        <p14:creationId xmlns:p14="http://schemas.microsoft.com/office/powerpoint/2010/main" val="14211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543800" y="11440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600 </a:t>
            </a:r>
            <a:r>
              <a:rPr lang="en-US" sz="2400" b="1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2000" b="1" i="1" dirty="0" smtClean="0">
                <a:solidFill>
                  <a:schemeClr val="bg1"/>
                </a:solidFill>
              </a:rPr>
              <a:t>m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10623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600 </a:t>
            </a:r>
            <a:r>
              <a:rPr lang="en-US" sz="2400" b="1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2000" b="1" i="1" dirty="0" smtClean="0">
                <a:solidFill>
                  <a:schemeClr val="bg1"/>
                </a:solidFill>
              </a:rPr>
              <a:t>m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9357" y="4191000"/>
                <a:ext cx="4541243" cy="998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l-GR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357" y="4191000"/>
                <a:ext cx="4541243" cy="9987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0647" y="5181600"/>
                <a:ext cx="2994153" cy="98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/>
                          </m:sSubSup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8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647" y="5181600"/>
                <a:ext cx="2994153" cy="9846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85800" y="4953000"/>
            <a:ext cx="30397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400" dirty="0" smtClean="0">
                <a:latin typeface="Symbol" panose="05050102010706020507" pitchFamily="18" charset="2"/>
                <a:ea typeface="Cambria Math" panose="02040503050406030204" pitchFamily="18" charset="0"/>
              </a:rPr>
              <a:t>h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: </a:t>
            </a:r>
            <a:r>
              <a:rPr 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Cloud Shielding 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Parameter 	</a:t>
            </a:r>
          </a:p>
          <a:p>
            <a:pPr>
              <a:spcBef>
                <a:spcPts val="200"/>
              </a:spcBef>
            </a:pPr>
            <a:r>
              <a:rPr lang="en-US" sz="1400" dirty="0" smtClean="0">
                <a:latin typeface="Monotype Corsiva" panose="03010101010201010101" pitchFamily="66" charset="0"/>
                <a:ea typeface="Cambria Math" panose="02040503050406030204" pitchFamily="18" charset="0"/>
                <a:cs typeface="Vijaya" panose="020B0604020202020204" pitchFamily="34" charset="0"/>
              </a:rPr>
              <a:t>f</a:t>
            </a:r>
            <a:r>
              <a:rPr lang="en-US" sz="1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: Field directed heating anisotropy </a:t>
            </a:r>
          </a:p>
          <a:p>
            <a:pPr>
              <a:spcBef>
                <a:spcPts val="200"/>
              </a:spcBef>
            </a:pPr>
            <a:r>
              <a:rPr lang="en-US" sz="1400" dirty="0" smtClean="0">
                <a:latin typeface="Symbol" panose="05050102010706020507" pitchFamily="18" charset="2"/>
                <a:ea typeface="Cambria Math" panose="02040503050406030204" pitchFamily="18" charset="0"/>
              </a:rPr>
              <a:t>D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H: Sublimation Energy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14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: Granule Surface Temperature</a:t>
            </a:r>
            <a:endParaRPr lang="en-US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41689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Ablation Rate of the injected granule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00200" y="6248400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Adapted from Parks et al. </a:t>
            </a:r>
            <a:r>
              <a:rPr lang="en-US" sz="1200" i="1" dirty="0" smtClean="0"/>
              <a:t>Nucl. Fusion</a:t>
            </a:r>
            <a:r>
              <a:rPr lang="en-US" sz="1200" dirty="0" smtClean="0"/>
              <a:t> </a:t>
            </a:r>
            <a:r>
              <a:rPr lang="en-US" sz="1200" b="1" dirty="0" smtClean="0"/>
              <a:t>34</a:t>
            </a:r>
            <a:r>
              <a:rPr lang="en-US" sz="1200" dirty="0" smtClean="0"/>
              <a:t> (1994) &amp; Kocsis et al. </a:t>
            </a:r>
            <a:r>
              <a:rPr lang="en-US" sz="1200" i="1" dirty="0" smtClean="0"/>
              <a:t>PPCF </a:t>
            </a:r>
            <a:r>
              <a:rPr lang="en-US" sz="1200" b="1" dirty="0" smtClean="0"/>
              <a:t>41</a:t>
            </a:r>
            <a:r>
              <a:rPr lang="en-US" sz="1200" dirty="0" smtClean="0"/>
              <a:t> (1999) 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" y="1294392"/>
            <a:ext cx="4191000" cy="2591808"/>
            <a:chOff x="457200" y="1141992"/>
            <a:chExt cx="4191000" cy="2591808"/>
          </a:xfrm>
        </p:grpSpPr>
        <p:grpSp>
          <p:nvGrpSpPr>
            <p:cNvPr id="21" name="Group 20"/>
            <p:cNvGrpSpPr/>
            <p:nvPr/>
          </p:nvGrpSpPr>
          <p:grpSpPr>
            <a:xfrm>
              <a:off x="609600" y="1262551"/>
              <a:ext cx="3862711" cy="2318849"/>
              <a:chOff x="1404740" y="1095416"/>
              <a:chExt cx="5669462" cy="316529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16" t="31048" r="28190" b="33591"/>
              <a:stretch/>
            </p:blipFill>
            <p:spPr>
              <a:xfrm rot="196948" flipH="1">
                <a:off x="1914018" y="1095416"/>
                <a:ext cx="5151164" cy="31242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229257" y="3124200"/>
                <a:ext cx="1743891" cy="378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Solid</a:t>
                </a:r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 Granule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48000" y="1143000"/>
                <a:ext cx="2799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1A6C2A"/>
                    </a:solidFill>
                  </a:rPr>
                  <a:t>Neutral Ablatant Cloud</a:t>
                </a:r>
                <a:endParaRPr lang="en-US" b="1" dirty="0">
                  <a:solidFill>
                    <a:srgbClr val="1A6C2A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404740" y="2223700"/>
                <a:ext cx="1967408" cy="378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FF00"/>
                    </a:solidFill>
                  </a:rPr>
                  <a:t>Ionized Material</a:t>
                </a:r>
                <a:endParaRPr lang="en-US" b="1" dirty="0">
                  <a:solidFill>
                    <a:srgbClr val="00FF00"/>
                  </a:solidFill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4572000" y="2743200"/>
                <a:ext cx="685800" cy="48946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447801" y="1371600"/>
                <a:ext cx="5626401" cy="259717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682545" y="3882595"/>
                <a:ext cx="1790947" cy="378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magnetic field</a:t>
                </a:r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4486582" y="1512332"/>
                <a:ext cx="0" cy="711368"/>
              </a:xfrm>
              <a:prstGeom prst="straightConnector1">
                <a:avLst/>
              </a:prstGeom>
              <a:ln>
                <a:solidFill>
                  <a:srgbClr val="1A6C2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 bwMode="auto">
            <a:xfrm>
              <a:off x="457200" y="1141992"/>
              <a:ext cx="4191000" cy="2591808"/>
            </a:xfrm>
            <a:prstGeom prst="rect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772400" y="12147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600 </a:t>
            </a:r>
            <a:r>
              <a:rPr lang="en-US" sz="2400" b="1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2000" b="1" i="1" dirty="0" smtClean="0">
                <a:solidFill>
                  <a:schemeClr val="bg1"/>
                </a:solidFill>
              </a:rPr>
              <a:t>m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1992"/>
            <a:ext cx="3567113" cy="29017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543800" y="11430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600 </a:t>
            </a:r>
            <a:r>
              <a:rPr lang="en-US" sz="2400" b="1" i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2000" b="1" i="1" dirty="0" smtClean="0">
                <a:solidFill>
                  <a:schemeClr val="bg1"/>
                </a:solidFill>
              </a:rPr>
              <a:t>m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42" name="Title 4"/>
          <p:cNvSpPr>
            <a:spLocks noGrp="1"/>
          </p:cNvSpPr>
          <p:nvPr>
            <p:ph type="title" idx="4294967295"/>
          </p:nvPr>
        </p:nvSpPr>
        <p:spPr>
          <a:xfrm>
            <a:off x="249238" y="217488"/>
            <a:ext cx="8894762" cy="492125"/>
          </a:xfrm>
        </p:spPr>
        <p:txBody>
          <a:bodyPr>
            <a:noAutofit/>
          </a:bodyPr>
          <a:lstStyle/>
          <a:p>
            <a:r>
              <a:rPr lang="en-US" altLang="en-US" sz="3200" dirty="0" smtClean="0">
                <a:ea typeface="ＭＳ Ｐゴシック" pitchFamily="34" charset="-128"/>
              </a:rPr>
              <a:t>Neutral Gas Shielding (NGS) Model benchmarked on DIII-D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57334" y="3761601"/>
            <a:ext cx="2319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 granule injected into DIII-D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54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CHERS analysis developed for operation with second NSTX-U beam</a:t>
            </a:r>
            <a:endParaRPr lang="en-US" dirty="0"/>
          </a:p>
        </p:txBody>
      </p:sp>
      <p:pic>
        <p:nvPicPr>
          <p:cNvPr id="6" name="Picture 5" descr="FIG_205020_profil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b="49205"/>
          <a:stretch/>
        </p:blipFill>
        <p:spPr>
          <a:xfrm>
            <a:off x="3493135" y="4343400"/>
            <a:ext cx="5529231" cy="2209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19801" y="1066800"/>
            <a:ext cx="3124199" cy="3200400"/>
            <a:chOff x="228600" y="3810000"/>
            <a:chExt cx="2590799" cy="2743200"/>
          </a:xfrm>
        </p:grpSpPr>
        <p:pic>
          <p:nvPicPr>
            <p:cNvPr id="4" name="Picture 3" descr="NSTX_U_CHERS&amp;NB_GEOMETRY_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119528"/>
              <a:ext cx="2377960" cy="243367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332601" y="4394081"/>
              <a:ext cx="486798" cy="353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Active</a:t>
              </a:r>
            </a:p>
            <a:p>
              <a:pPr algn="ctr"/>
              <a:r>
                <a:rPr lang="en-US" sz="1050" dirty="0" smtClean="0"/>
                <a:t> View</a:t>
              </a:r>
              <a:endParaRPr lang="en-US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86991" y="4098973"/>
              <a:ext cx="385360" cy="2162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0000FF"/>
                  </a:solidFill>
                </a:rPr>
                <a:t>NB1</a:t>
              </a:r>
              <a:endParaRPr lang="en-US" sz="1050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" y="4272106"/>
              <a:ext cx="4498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NB2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8101" y="4157473"/>
              <a:ext cx="735961" cy="2621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NSTX-U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7618" y="3810000"/>
              <a:ext cx="790482" cy="353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FF0000"/>
                  </a:solidFill>
                </a:rPr>
                <a:t>Background</a:t>
              </a:r>
            </a:p>
            <a:p>
              <a:pPr algn="ctr"/>
              <a:r>
                <a:rPr lang="en-US" sz="1050" dirty="0" smtClean="0">
                  <a:solidFill>
                    <a:srgbClr val="FF0000"/>
                  </a:solidFill>
                </a:rPr>
                <a:t>View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6035489" cy="3200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Charge Exchange Recombination Spectroscopy (CHERS) measures ion temperature, velocity, and impurity density</a:t>
            </a:r>
          </a:p>
          <a:p>
            <a:r>
              <a:rPr lang="en-US" sz="1600" dirty="0" smtClean="0"/>
              <a:t>“Standard” CHERS analysis uses background view to isolate intrinsic emission present in active view</a:t>
            </a:r>
          </a:p>
          <a:p>
            <a:r>
              <a:rPr lang="en-US" sz="1600" dirty="0" smtClean="0"/>
              <a:t>NB2 emission compromises the CHERS background view and the standard CHERS analysis</a:t>
            </a:r>
          </a:p>
          <a:p>
            <a:r>
              <a:rPr lang="en-US" sz="1600" dirty="0" smtClean="0"/>
              <a:t>Analysis using a single modulated NB1 source developed </a:t>
            </a:r>
          </a:p>
          <a:p>
            <a:pPr lvl="1"/>
            <a:r>
              <a:rPr lang="en-US" sz="1400" dirty="0" smtClean="0"/>
              <a:t>Adequate S/N for profile measurements of T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, </a:t>
            </a:r>
            <a:r>
              <a:rPr lang="en-US" sz="1400" dirty="0" err="1" smtClean="0"/>
              <a:t>V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,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c</a:t>
            </a:r>
            <a:endParaRPr lang="en-US" sz="1400" baseline="-25000" dirty="0" smtClean="0"/>
          </a:p>
          <a:p>
            <a:pPr lvl="1"/>
            <a:r>
              <a:rPr lang="en-US" sz="1400" dirty="0" smtClean="0"/>
              <a:t>Lower time resolution</a:t>
            </a:r>
          </a:p>
          <a:p>
            <a:pPr lvl="1"/>
            <a:r>
              <a:rPr lang="en-US" sz="1400" dirty="0" smtClean="0"/>
              <a:t>Larger error bars than with multiple NB1 sources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201" y="3810000"/>
            <a:ext cx="32766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Extraction of signal from one modulated NB source from steady source demonstrated</a:t>
            </a:r>
          </a:p>
          <a:p>
            <a:pPr lvl="1"/>
            <a:r>
              <a:rPr lang="en-US" sz="1400" dirty="0" smtClean="0"/>
              <a:t>Allows CHERS measurement when NB2 sources are operating</a:t>
            </a:r>
          </a:p>
          <a:p>
            <a:pPr lvl="1"/>
            <a:r>
              <a:rPr lang="en-US" sz="1400" dirty="0" smtClean="0"/>
              <a:t>Would allow a continuous MSE measurement with a modulated source for CHERS</a:t>
            </a:r>
          </a:p>
          <a:p>
            <a:r>
              <a:rPr lang="en-US" sz="1600" dirty="0" smtClean="0"/>
              <a:t>FY17 upgrade to CHERS will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    substantially improve S/N</a:t>
            </a:r>
          </a:p>
        </p:txBody>
      </p:sp>
    </p:spTree>
    <p:extLst>
      <p:ext uri="{BB962C8B-B14F-4D97-AF65-F5344CB8AC3E}">
        <p14:creationId xmlns:p14="http://schemas.microsoft.com/office/powerpoint/2010/main" val="16240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Real-</a:t>
            </a:r>
            <a:r>
              <a:rPr lang="en-US" dirty="0"/>
              <a:t>T</a:t>
            </a:r>
            <a:r>
              <a:rPr lang="en-US" dirty="0" smtClean="0"/>
              <a:t>ime Velocity (RTV) system achieved all design goals, routinely taking data</a:t>
            </a:r>
            <a:endParaRPr lang="en-US" dirty="0"/>
          </a:p>
        </p:txBody>
      </p:sp>
      <p:pic>
        <p:nvPicPr>
          <p:cNvPr id="4" name="Picture 3" descr="rsi16_topview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1031506"/>
            <a:ext cx="2840182" cy="3063467"/>
          </a:xfrm>
          <a:prstGeom prst="rect">
            <a:avLst/>
          </a:prstGeom>
        </p:spPr>
      </p:pic>
      <p:pic>
        <p:nvPicPr>
          <p:cNvPr id="7" name="Picture 6" descr="mpodesta_fig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2" y="4057235"/>
            <a:ext cx="3250412" cy="229176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2569" y="1063534"/>
            <a:ext cx="5815612" cy="545828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System based on active charge-exchange spectroscopy on NB1 line</a:t>
            </a:r>
          </a:p>
          <a:p>
            <a:r>
              <a:rPr lang="en-US" dirty="0"/>
              <a:t>Monitor C VI, n=8-7 line @ </a:t>
            </a:r>
            <a:r>
              <a:rPr lang="en-US" dirty="0" smtClean="0"/>
              <a:t>5291nm</a:t>
            </a:r>
          </a:p>
          <a:p>
            <a:r>
              <a:rPr lang="en-US" dirty="0"/>
              <a:t>RTV views interleaved </a:t>
            </a:r>
            <a:r>
              <a:rPr lang="en-US" dirty="0" smtClean="0"/>
              <a:t>with CHERS views at mid-plane (active &amp; background views)</a:t>
            </a:r>
          </a:p>
          <a:p>
            <a:pPr marL="228573" lvl="1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4 views available: </a:t>
            </a:r>
            <a:r>
              <a:rPr lang="en-US" sz="2500" dirty="0">
                <a:solidFill>
                  <a:srgbClr val="000090"/>
                </a:solidFill>
              </a:rPr>
              <a:t>R=112, 125, 132, 140cm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Acquisition </a:t>
            </a:r>
            <a:r>
              <a:rPr lang="en-US" dirty="0"/>
              <a:t>and analysis software improved after first data from NSTX-U plasmas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Demonstrated RT analysis for </a:t>
            </a:r>
            <a:r>
              <a:rPr lang="en-US" dirty="0" err="1"/>
              <a:t>v</a:t>
            </a:r>
            <a:r>
              <a:rPr lang="en-US" baseline="-25000" dirty="0" err="1">
                <a:latin typeface="Symbol" charset="2"/>
                <a:cs typeface="Symbol" charset="2"/>
              </a:rPr>
              <a:t>f</a:t>
            </a:r>
            <a:r>
              <a:rPr lang="en-US" dirty="0"/>
              <a:t>, possibly T</a:t>
            </a:r>
            <a:r>
              <a:rPr lang="en-US" baseline="-25000" dirty="0"/>
              <a:t>i</a:t>
            </a:r>
            <a:r>
              <a:rPr lang="en-US" dirty="0"/>
              <a:t> (!</a:t>
            </a:r>
            <a:r>
              <a:rPr lang="en-US" dirty="0" smtClean="0"/>
              <a:t>) at sampling rate up to 5kHz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Developed post-discharge analysis tools</a:t>
            </a:r>
          </a:p>
          <a:p>
            <a:pPr lvl="2">
              <a:lnSpc>
                <a:spcPct val="110000"/>
              </a:lnSpc>
            </a:pPr>
            <a:r>
              <a:rPr lang="en-US" dirty="0" err="1"/>
              <a:t>v</a:t>
            </a:r>
            <a:r>
              <a:rPr lang="en-US" baseline="-25000" dirty="0" err="1">
                <a:latin typeface="Symbol" charset="2"/>
                <a:cs typeface="Symbol" charset="2"/>
              </a:rPr>
              <a:t>f</a:t>
            </a:r>
            <a:r>
              <a:rPr lang="en-US" dirty="0"/>
              <a:t> from real time analysis available right after shot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Quick analysis (</a:t>
            </a:r>
            <a:r>
              <a:rPr lang="en-US" dirty="0" err="1"/>
              <a:t>v</a:t>
            </a:r>
            <a:r>
              <a:rPr lang="en-US" baseline="-25000" dirty="0" err="1">
                <a:latin typeface="Symbol" charset="2"/>
                <a:cs typeface="Symbol" charset="2"/>
              </a:rPr>
              <a:t>f</a:t>
            </a:r>
            <a:r>
              <a:rPr lang="en-US" dirty="0"/>
              <a:t>, T</a:t>
            </a:r>
            <a:r>
              <a:rPr lang="en-US" baseline="-25000" dirty="0"/>
              <a:t>i</a:t>
            </a:r>
            <a:r>
              <a:rPr lang="en-US" dirty="0"/>
              <a:t>) available ~1 minute after shot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Full analysis (CHERS-like: </a:t>
            </a:r>
            <a:r>
              <a:rPr lang="en-US" dirty="0" err="1"/>
              <a:t>v</a:t>
            </a:r>
            <a:r>
              <a:rPr lang="en-US" baseline="-25000" dirty="0" err="1">
                <a:latin typeface="Symbol" charset="2"/>
                <a:cs typeface="Symbol" charset="2"/>
              </a:rPr>
              <a:t>f</a:t>
            </a:r>
            <a:r>
              <a:rPr lang="en-US" dirty="0"/>
              <a:t>, T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) available ~5 minutes after shot</a:t>
            </a:r>
          </a:p>
          <a:p>
            <a:pPr>
              <a:lnSpc>
                <a:spcPct val="110000"/>
              </a:lnSpc>
            </a:pPr>
            <a:r>
              <a:rPr lang="en-US" dirty="0"/>
              <a:t>Implemented &amp; tested data transfer to </a:t>
            </a:r>
            <a:r>
              <a:rPr lang="en-US" dirty="0" smtClean="0"/>
              <a:t>PCS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  <a:buFont typeface="Lucida Grande"/>
              <a:buChar char="&gt;"/>
            </a:pPr>
            <a:r>
              <a:rPr lang="en-US" i="1" dirty="0" smtClean="0"/>
              <a:t>Data </a:t>
            </a:r>
            <a:r>
              <a:rPr lang="en-US" i="1" dirty="0"/>
              <a:t>now routinely available to develop &amp; test </a:t>
            </a:r>
            <a:r>
              <a:rPr lang="en-US" i="1" dirty="0" err="1"/>
              <a:t>v</a:t>
            </a:r>
            <a:r>
              <a:rPr lang="en-US" i="1" baseline="-25000" dirty="0" err="1">
                <a:latin typeface="Symbol" charset="2"/>
                <a:cs typeface="Symbol" charset="2"/>
              </a:rPr>
              <a:t>f</a:t>
            </a:r>
            <a:r>
              <a:rPr lang="en-US" i="1" dirty="0"/>
              <a:t> control algorithm(s) in PCS</a:t>
            </a:r>
          </a:p>
          <a:p>
            <a:pPr marL="571433" lvl="2" indent="-342860">
              <a:buFont typeface="Lucida Grande"/>
              <a:buChar char="-"/>
            </a:pPr>
            <a:endParaRPr lang="en-US" sz="2500" dirty="0">
              <a:solidFill>
                <a:srgbClr val="000090"/>
              </a:solidFill>
            </a:endParaRP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73091" y="6320118"/>
            <a:ext cx="2436863" cy="26159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100" i="1" dirty="0"/>
              <a:t>[M. </a:t>
            </a:r>
            <a:r>
              <a:rPr lang="en-US" sz="1100" i="1" dirty="0" err="1"/>
              <a:t>Podestà</a:t>
            </a:r>
            <a:r>
              <a:rPr lang="en-US" sz="1100" i="1" dirty="0"/>
              <a:t>, RSI 83 033503 (2012)]</a:t>
            </a:r>
          </a:p>
        </p:txBody>
      </p:sp>
    </p:spTree>
    <p:extLst>
      <p:ext uri="{BB962C8B-B14F-4D97-AF65-F5344CB8AC3E}">
        <p14:creationId xmlns:p14="http://schemas.microsoft.com/office/powerpoint/2010/main" val="34350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 smtClean="0"/>
              <a:t>Real-time analysis provides accurate data for rotation feedback (and more)</a:t>
            </a:r>
            <a:endParaRPr lang="en-US" dirty="0"/>
          </a:p>
        </p:txBody>
      </p:sp>
      <p:pic>
        <p:nvPicPr>
          <p:cNvPr id="4" name="Picture 3" descr="rsi16_rtdata_204202_tim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63" y="1008530"/>
            <a:ext cx="4868365" cy="4101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3604" y="1913933"/>
            <a:ext cx="1529564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600" dirty="0"/>
              <a:t>post-discharge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8182" y="2151529"/>
            <a:ext cx="98293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real-time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5636" y="1210235"/>
            <a:ext cx="1796752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600" i="1" dirty="0"/>
              <a:t>RTV @ R~125cm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357255" cy="39086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Good agreement with main CHERS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Good match for both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 and T</a:t>
            </a:r>
            <a:r>
              <a:rPr lang="en-US" baseline="-25000" dirty="0" smtClean="0"/>
              <a:t>i</a:t>
            </a:r>
            <a:r>
              <a:rPr lang="en-US" dirty="0" smtClean="0"/>
              <a:t> between real-time and post-discharge analysis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buFont typeface="Lucida Grande"/>
              <a:buChar char="&gt;"/>
            </a:pPr>
            <a:r>
              <a:rPr lang="en-US" b="1" i="1" dirty="0">
                <a:solidFill>
                  <a:srgbClr val="000090"/>
                </a:solidFill>
              </a:rPr>
              <a:t>First RTV data from NSTX-U confirm achievement of design </a:t>
            </a:r>
            <a:r>
              <a:rPr lang="en-US" b="1" i="1" dirty="0" smtClean="0">
                <a:solidFill>
                  <a:srgbClr val="000090"/>
                </a:solidFill>
              </a:rPr>
              <a:t>goals</a:t>
            </a:r>
            <a:endParaRPr lang="en-US" dirty="0" smtClean="0"/>
          </a:p>
          <a:p>
            <a:pPr>
              <a:buFont typeface="Lucida Grande"/>
              <a:buChar char="&gt;"/>
            </a:pPr>
            <a:r>
              <a:rPr lang="en-US" b="1" i="1" dirty="0" smtClean="0">
                <a:solidFill>
                  <a:srgbClr val="000090"/>
                </a:solidFill>
              </a:rPr>
              <a:t>System </a:t>
            </a:r>
            <a:r>
              <a:rPr lang="en-US" b="1" i="1" dirty="0">
                <a:solidFill>
                  <a:srgbClr val="000090"/>
                </a:solidFill>
              </a:rPr>
              <a:t>is ready to support development &amp; testing of </a:t>
            </a:r>
            <a:r>
              <a:rPr lang="en-US" b="1" i="1" dirty="0" err="1">
                <a:solidFill>
                  <a:srgbClr val="000090"/>
                </a:solidFill>
              </a:rPr>
              <a:t>v</a:t>
            </a:r>
            <a:r>
              <a:rPr lang="en-US" b="1" i="1" baseline="-250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f</a:t>
            </a:r>
            <a:r>
              <a:rPr lang="en-US" b="1" i="1" dirty="0">
                <a:solidFill>
                  <a:srgbClr val="000090"/>
                </a:solidFill>
              </a:rPr>
              <a:t> control on NSTX-</a:t>
            </a:r>
            <a:r>
              <a:rPr lang="en-US" b="1" i="1" dirty="0" smtClean="0">
                <a:solidFill>
                  <a:srgbClr val="000090"/>
                </a:solidFill>
              </a:rPr>
              <a:t>U</a:t>
            </a:r>
            <a:endParaRPr lang="en-US" b="1" i="1" dirty="0">
              <a:solidFill>
                <a:srgbClr val="00009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109882"/>
            <a:ext cx="9144000" cy="1443318"/>
          </a:xfrm>
          <a:prstGeom prst="rect">
            <a:avLst/>
          </a:prstGeom>
        </p:spPr>
        <p:txBody>
          <a:bodyPr vert="horz" lIns="91429" tIns="45714" rIns="91429" bIns="45714" rtlCol="0">
            <a:normAutofit fontScale="70000" lnSpcReduction="20000"/>
          </a:bodyPr>
          <a:lstStyle>
            <a:lvl1pPr marL="254706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9412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64118" indent="-254706" algn="l" defTabSz="1018824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55148" indent="-191030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6178" indent="-191030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Additional physics insight can be gathered from post-discharge analysis</a:t>
            </a:r>
          </a:p>
          <a:p>
            <a:pPr lvl="1"/>
            <a:r>
              <a:rPr lang="en-US" dirty="0" smtClean="0"/>
              <a:t>E.g. effects of RMPs, MHD, ELMs, pellets/granules on </a:t>
            </a:r>
            <a:r>
              <a:rPr lang="en-US" dirty="0" err="1" smtClean="0"/>
              <a:t>v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, T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  <a:p>
            <a:pPr lvl="1"/>
            <a:r>
              <a:rPr lang="en-US" dirty="0" smtClean="0"/>
              <a:t>Complements high spatial resolution of CHERS with sub-millisecond time resolution at 4 radii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1637" y="6252883"/>
            <a:ext cx="2523426" cy="26159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100" i="1" dirty="0"/>
              <a:t>[M. </a:t>
            </a:r>
            <a:r>
              <a:rPr lang="en-US" sz="1100" i="1" dirty="0" err="1"/>
              <a:t>Podestà</a:t>
            </a:r>
            <a:r>
              <a:rPr lang="en-US" sz="1100" i="1" dirty="0"/>
              <a:t>, PPCF (submitted 2016)]</a:t>
            </a:r>
          </a:p>
        </p:txBody>
      </p:sp>
    </p:spTree>
    <p:extLst>
      <p:ext uri="{BB962C8B-B14F-4D97-AF65-F5344CB8AC3E}">
        <p14:creationId xmlns:p14="http://schemas.microsoft.com/office/powerpoint/2010/main" val="3698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191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000" dirty="0" smtClean="0"/>
              <a:t>Recent research highlights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Charge exchange diagnostic results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/>
              <a:t>MHD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Energetic Particles</a:t>
            </a:r>
          </a:p>
          <a:p>
            <a:pPr lvl="1">
              <a:lnSpc>
                <a:spcPct val="170000"/>
              </a:lnSpc>
            </a:pP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Boundary Physics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557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200" dirty="0"/>
              <a:t>MHD, </a:t>
            </a:r>
            <a:r>
              <a:rPr lang="en-US" sz="3200" dirty="0" err="1"/>
              <a:t>sawteeth</a:t>
            </a:r>
            <a:r>
              <a:rPr lang="en-US" sz="3200" dirty="0"/>
              <a:t> can compete in </a:t>
            </a:r>
            <a:r>
              <a:rPr lang="en-US" sz="3200" dirty="0" err="1"/>
              <a:t>v</a:t>
            </a:r>
            <a:r>
              <a:rPr lang="en-US" sz="3200" baseline="-25000" dirty="0" err="1">
                <a:latin typeface="Symbol" charset="2"/>
                <a:cs typeface="Symbol" charset="2"/>
              </a:rPr>
              <a:t>f</a:t>
            </a:r>
            <a:r>
              <a:rPr lang="en-US" sz="3200" dirty="0"/>
              <a:t> redistribution; different time scales, high </a:t>
            </a:r>
            <a:r>
              <a:rPr lang="en-US" sz="3200" dirty="0" err="1"/>
              <a:t>f</a:t>
            </a:r>
            <a:r>
              <a:rPr lang="en-US" sz="3200" baseline="-25000" dirty="0" err="1"/>
              <a:t>samp</a:t>
            </a:r>
            <a:r>
              <a:rPr lang="en-US" sz="3200" dirty="0"/>
              <a:t> enable separation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219200"/>
            <a:ext cx="4572000" cy="5257800"/>
          </a:xfrm>
        </p:spPr>
        <p:txBody>
          <a:bodyPr/>
          <a:lstStyle/>
          <a:p>
            <a:r>
              <a:rPr lang="en-US" dirty="0" smtClean="0"/>
              <a:t>Complex scenario</a:t>
            </a:r>
            <a:endParaRPr lang="en-US" dirty="0"/>
          </a:p>
          <a:p>
            <a:pPr lvl="1"/>
            <a:r>
              <a:rPr lang="en-US" dirty="0" smtClean="0"/>
              <a:t>MHD n=1,2 modes act on ~10ms time scale</a:t>
            </a:r>
          </a:p>
          <a:p>
            <a:pPr lvl="1"/>
            <a:r>
              <a:rPr lang="en-US" dirty="0" err="1" smtClean="0"/>
              <a:t>Sawteeth</a:t>
            </a:r>
            <a:r>
              <a:rPr lang="en-US" dirty="0" smtClean="0"/>
              <a:t> act on ~1ms time scale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samp</a:t>
            </a:r>
            <a:r>
              <a:rPr lang="en-US" dirty="0" smtClean="0"/>
              <a:t> of RTV allows to differentiate time scales</a:t>
            </a:r>
          </a:p>
          <a:p>
            <a:r>
              <a:rPr lang="en-US" dirty="0" smtClean="0"/>
              <a:t>Complements high spatial resolution CHERS profiles</a:t>
            </a:r>
            <a:endParaRPr lang="en-US" dirty="0"/>
          </a:p>
        </p:txBody>
      </p:sp>
      <p:pic>
        <p:nvPicPr>
          <p:cNvPr id="4" name="Picture 3" descr="rtv_mhd_20460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026886"/>
            <a:ext cx="457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05840"/>
          </a:xfrm>
        </p:spPr>
        <p:txBody>
          <a:bodyPr>
            <a:normAutofit/>
          </a:bodyPr>
          <a:lstStyle/>
          <a:p>
            <a:pPr lvl="3" algn="ctr"/>
            <a:r>
              <a:rPr lang="en-US" sz="2800" dirty="0" smtClean="0">
                <a:solidFill>
                  <a:srgbClr val="336699"/>
                </a:solidFill>
                <a:latin typeface="+mj-lt"/>
                <a:cs typeface="Calibri" pitchFamily="34" charset="0"/>
              </a:rPr>
              <a:t>Reduced </a:t>
            </a:r>
            <a:r>
              <a:rPr lang="en-US" sz="2800" dirty="0">
                <a:solidFill>
                  <a:srgbClr val="336699"/>
                </a:solidFill>
                <a:latin typeface="+mj-lt"/>
                <a:cs typeface="Calibri" pitchFamily="34" charset="0"/>
              </a:rPr>
              <a:t>kinetic </a:t>
            </a:r>
            <a:r>
              <a:rPr lang="en-US" sz="2800" dirty="0" smtClean="0">
                <a:solidFill>
                  <a:srgbClr val="336699"/>
                </a:solidFill>
                <a:latin typeface="+mj-lt"/>
                <a:cs typeface="Calibri" pitchFamily="34" charset="0"/>
              </a:rPr>
              <a:t>RWM model in DECAF results </a:t>
            </a:r>
            <a:r>
              <a:rPr lang="en-US" sz="2800" dirty="0">
                <a:solidFill>
                  <a:srgbClr val="336699"/>
                </a:solidFill>
                <a:latin typeface="+mj-lt"/>
                <a:cs typeface="Calibri" pitchFamily="34" charset="0"/>
              </a:rPr>
              <a:t>in a calculation </a:t>
            </a:r>
            <a:r>
              <a:rPr lang="en-US" sz="2800" dirty="0" smtClean="0">
                <a:solidFill>
                  <a:srgbClr val="336699"/>
                </a:solidFill>
                <a:latin typeface="+mj-lt"/>
                <a:cs typeface="Calibri" pitchFamily="34" charset="0"/>
              </a:rPr>
              <a:t>of </a:t>
            </a:r>
            <a:r>
              <a:rPr lang="en-US" sz="2800" dirty="0" err="1" smtClean="0">
                <a:solidFill>
                  <a:srgbClr val="336699"/>
                </a:solidFill>
                <a:latin typeface="Symbol" panose="05050102010706020507" pitchFamily="18" charset="2"/>
                <a:cs typeface="Calibri" pitchFamily="34" charset="0"/>
              </a:rPr>
              <a:t>gt</a:t>
            </a:r>
            <a:r>
              <a:rPr lang="en-US" sz="2800" baseline="-25000" dirty="0" err="1" smtClean="0">
                <a:solidFill>
                  <a:srgbClr val="336699"/>
                </a:solidFill>
                <a:latin typeface="+mj-lt"/>
                <a:cs typeface="Calibri" pitchFamily="34" charset="0"/>
              </a:rPr>
              <a:t>w</a:t>
            </a:r>
            <a:r>
              <a:rPr lang="en-US" sz="2800" dirty="0" smtClean="0">
                <a:solidFill>
                  <a:srgbClr val="336699"/>
                </a:solidFill>
                <a:latin typeface="+mj-lt"/>
                <a:cs typeface="Calibri" pitchFamily="34" charset="0"/>
              </a:rPr>
              <a:t> vs</a:t>
            </a:r>
            <a:r>
              <a:rPr lang="en-US" sz="2800" dirty="0">
                <a:solidFill>
                  <a:srgbClr val="336699"/>
                </a:solidFill>
                <a:latin typeface="+mj-lt"/>
                <a:cs typeface="Calibri" pitchFamily="34" charset="0"/>
              </a:rPr>
              <a:t>. time for each discharge</a:t>
            </a:r>
            <a:endParaRPr lang="en-US" sz="2800" dirty="0">
              <a:solidFill>
                <a:srgbClr val="3366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214343"/>
            <a:ext cx="5638800" cy="2338857"/>
          </a:xfrm>
        </p:spPr>
        <p:txBody>
          <a:bodyPr/>
          <a:lstStyle/>
          <a:p>
            <a:r>
              <a:rPr lang="en-US" sz="2000" dirty="0" smtClean="0"/>
              <a:t>Favorable characteristics</a:t>
            </a:r>
          </a:p>
          <a:p>
            <a:pPr lvl="1"/>
            <a:r>
              <a:rPr lang="en-US" sz="1800" dirty="0" smtClean="0"/>
              <a:t>Stability contours CHANGE for each time point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0000FF"/>
                </a:solidFill>
              </a:rPr>
              <a:t>last time point shown left frame</a:t>
            </a:r>
            <a:r>
              <a:rPr lang="en-US" sz="1600" dirty="0" smtClean="0"/>
              <a:t>)</a:t>
            </a:r>
          </a:p>
          <a:p>
            <a:pPr lvl="1"/>
            <a:r>
              <a:rPr lang="en-US" sz="1800" dirty="0" smtClean="0"/>
              <a:t>Possible to compute growth rate prediction in real time</a:t>
            </a:r>
          </a:p>
          <a:p>
            <a:r>
              <a:rPr lang="en-US" sz="2000" dirty="0" smtClean="0"/>
              <a:t>Initial tests on NSTX RWM database</a:t>
            </a:r>
          </a:p>
          <a:p>
            <a:pPr lvl="1"/>
            <a:r>
              <a:rPr lang="en-US" sz="1600" dirty="0" smtClean="0"/>
              <a:t>86% of RWM shots are predicted unstable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743200" y="1005840"/>
            <a:ext cx="2546300" cy="3066186"/>
            <a:chOff x="457201" y="1066800"/>
            <a:chExt cx="3150066" cy="379322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7"/>
            <a:stretch/>
          </p:blipFill>
          <p:spPr bwMode="auto">
            <a:xfrm>
              <a:off x="457201" y="1412428"/>
              <a:ext cx="3150066" cy="344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685800" y="1066800"/>
              <a:ext cx="2792203" cy="30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600" u="sng" dirty="0" err="1">
                  <a:solidFill>
                    <a:srgbClr val="6600FF"/>
                  </a:solidFill>
                  <a:latin typeface="Symbol" pitchFamily="18" charset="2"/>
                </a:rPr>
                <a:t>gt</a:t>
              </a:r>
              <a:r>
                <a:rPr lang="en-US" sz="1600" u="sng" baseline="-25000" dirty="0" err="1">
                  <a:solidFill>
                    <a:srgbClr val="6600FF"/>
                  </a:solidFill>
                  <a:latin typeface="Helvetica" pitchFamily="34" charset="0"/>
                </a:rPr>
                <a:t>w</a:t>
              </a:r>
              <a:r>
                <a:rPr lang="en-US" sz="1600" u="sng" dirty="0">
                  <a:solidFill>
                    <a:srgbClr val="6600FF"/>
                  </a:solidFill>
                  <a:latin typeface="Helvetica" pitchFamily="34" charset="0"/>
                </a:rPr>
                <a:t> contours vs. </a:t>
              </a:r>
              <a:r>
                <a:rPr lang="el-GR" sz="1600" u="sng" dirty="0">
                  <a:solidFill>
                    <a:srgbClr val="6600FF"/>
                  </a:solidFill>
                  <a:latin typeface="Calibri" pitchFamily="34" charset="0"/>
                </a:rPr>
                <a:t>ν</a:t>
              </a:r>
              <a:r>
                <a:rPr lang="en-US" sz="1600" u="sng" dirty="0">
                  <a:solidFill>
                    <a:srgbClr val="6600FF"/>
                  </a:solidFill>
                  <a:latin typeface="Helvetica" pitchFamily="34" charset="0"/>
                </a:rPr>
                <a:t> and </a:t>
              </a:r>
              <a:r>
                <a:rPr lang="en-US" sz="1600" u="sng" dirty="0" err="1">
                  <a:solidFill>
                    <a:srgbClr val="6600FF"/>
                  </a:solidFill>
                  <a:latin typeface="Symbol" pitchFamily="18" charset="2"/>
                </a:rPr>
                <a:t>w</a:t>
              </a:r>
              <a:r>
                <a:rPr lang="en-US" sz="1600" u="sng" baseline="-25000" dirty="0" err="1">
                  <a:solidFill>
                    <a:srgbClr val="6600FF"/>
                  </a:solidFill>
                  <a:latin typeface="Symbol" pitchFamily="18" charset="2"/>
                </a:rPr>
                <a:t>f</a:t>
              </a:r>
              <a:endParaRPr lang="en-US" sz="1600" u="sng" baseline="-25000" dirty="0">
                <a:solidFill>
                  <a:srgbClr val="6600FF"/>
                </a:solidFill>
                <a:latin typeface="Symbol" pitchFamily="18" charset="2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1822683" y="2065183"/>
              <a:ext cx="26041" cy="29126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>
              <a:off x="1794545" y="2602339"/>
              <a:ext cx="56276" cy="25131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1744211" y="3048000"/>
              <a:ext cx="177567" cy="22284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2286000" y="3206154"/>
              <a:ext cx="76200" cy="22284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>
            <a:xfrm>
              <a:off x="1660321" y="1723859"/>
              <a:ext cx="1126045" cy="571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Increasing time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486400" y="1005840"/>
            <a:ext cx="3587920" cy="3347003"/>
            <a:chOff x="4437359" y="1075189"/>
            <a:chExt cx="4373389" cy="407973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684" y="1432495"/>
              <a:ext cx="3269115" cy="3554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867400" y="2033025"/>
              <a:ext cx="675443" cy="337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latin typeface="+mj-lt"/>
                </a:rPr>
                <a:t>ideal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3375" y="3242846"/>
              <a:ext cx="1374006" cy="337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Ideal + kinetic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80284" y="2609514"/>
              <a:ext cx="930464" cy="337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unstable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80284" y="3015681"/>
              <a:ext cx="723346" cy="337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stable</a:t>
              </a:r>
              <a:endParaRPr lang="en-US" sz="1200" dirty="0">
                <a:solidFill>
                  <a:srgbClr val="0099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7807131" y="2626292"/>
              <a:ext cx="0" cy="36598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7807131" y="2973538"/>
              <a:ext cx="0" cy="41475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4780052" y="1075189"/>
              <a:ext cx="3519034" cy="3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600" u="sng" dirty="0" smtClean="0">
                  <a:solidFill>
                    <a:srgbClr val="6600FF"/>
                  </a:solidFill>
                  <a:latin typeface="+mj-lt"/>
                </a:rPr>
                <a:t>Normalized growth rate vs. time</a:t>
              </a:r>
              <a:endParaRPr lang="en-US" sz="1600" u="sng" baseline="-25000" dirty="0">
                <a:solidFill>
                  <a:srgbClr val="6600FF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4360569" y="2678129"/>
              <a:ext cx="641281" cy="48770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Symbol" panose="05050102010706020507" pitchFamily="18" charset="2"/>
                </a:rPr>
                <a:t>gt</a:t>
              </a:r>
              <a:r>
                <a:rPr lang="en-US" sz="2000" baseline="-25000" dirty="0" err="1" smtClean="0">
                  <a:latin typeface="Arial"/>
                </a:rPr>
                <a:t>w</a:t>
              </a:r>
              <a:endParaRPr lang="en-US" sz="2000" baseline="-25000" dirty="0">
                <a:latin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08805" y="4129753"/>
              <a:ext cx="948560" cy="31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+mj-lt"/>
                </a:rPr>
                <a:t>139514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6967467" y="3567946"/>
              <a:ext cx="1034021" cy="337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disruption</a:t>
              </a:r>
              <a:endParaRPr lang="en-US" sz="1200" dirty="0">
                <a:solidFill>
                  <a:srgbClr val="6600FF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7199012" y="3073775"/>
              <a:ext cx="0" cy="178624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>
            <a:xfrm>
              <a:off x="6950793" y="4817279"/>
              <a:ext cx="1813641" cy="337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redicted instability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0" y="1298973"/>
            <a:ext cx="2667000" cy="2454900"/>
            <a:chOff x="5486400" y="3514755"/>
            <a:chExt cx="2822803" cy="282634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514755"/>
              <a:ext cx="2822803" cy="2826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6645560" y="4343400"/>
              <a:ext cx="1507840" cy="4178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Bounce/transit resonances</a:t>
              </a:r>
              <a:endParaRPr lang="en-US" sz="1100" dirty="0" smtClean="0">
                <a:solidFill>
                  <a:srgbClr val="FF0000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6400800" y="3641651"/>
              <a:ext cx="1318341" cy="48909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>
                  <a:solidFill>
                    <a:srgbClr val="0000FF"/>
                  </a:solidFill>
                  <a:latin typeface="+mj-lt"/>
                  <a:cs typeface="Calibri" pitchFamily="34" charset="0"/>
                </a:rPr>
                <a:t>Precession resonances</a:t>
              </a:r>
              <a:endParaRPr lang="en-US" sz="1100" dirty="0" smtClean="0">
                <a:solidFill>
                  <a:srgbClr val="0000FF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6848965" y="5579378"/>
              <a:ext cx="1372246" cy="4281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>
                  <a:latin typeface="+mj-lt"/>
                  <a:cs typeface="Calibri" pitchFamily="34" charset="0"/>
                </a:rPr>
                <a:t>&lt;</a:t>
              </a:r>
              <a:r>
                <a:rPr lang="en-US" sz="1400" i="1" dirty="0" smtClean="0">
                  <a:latin typeface="Symbol" panose="05050102010706020507" pitchFamily="18" charset="2"/>
                  <a:cs typeface="Calibri" pitchFamily="34" charset="0"/>
                </a:rPr>
                <a:t>n</a:t>
              </a:r>
              <a:r>
                <a:rPr lang="en-US" sz="1400" dirty="0" smtClean="0">
                  <a:latin typeface="+mj-lt"/>
                  <a:cs typeface="Calibri" pitchFamily="34" charset="0"/>
                </a:rPr>
                <a:t>&gt; = 1 kHz</a:t>
              </a:r>
              <a:endParaRPr lang="en-US" sz="1100" dirty="0" smtClean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62769" y="1005839"/>
            <a:ext cx="21432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u="sng" dirty="0" smtClean="0">
                <a:solidFill>
                  <a:srgbClr val="6600FF"/>
                </a:solidFill>
                <a:latin typeface="Helvetica" pitchFamily="34" charset="0"/>
              </a:rPr>
              <a:t>Kinetic component </a:t>
            </a:r>
            <a:r>
              <a:rPr lang="el-GR" sz="1600" u="sng" dirty="0" smtClean="0">
                <a:solidFill>
                  <a:srgbClr val="6600FF"/>
                </a:solidFill>
                <a:latin typeface="Helvetica" pitchFamily="34" charset="0"/>
              </a:rPr>
              <a:t>δ</a:t>
            </a:r>
            <a:r>
              <a:rPr lang="en-US" sz="1600" u="sng" dirty="0" smtClean="0">
                <a:solidFill>
                  <a:srgbClr val="6600FF"/>
                </a:solidFill>
                <a:latin typeface="Helvetica" pitchFamily="34" charset="0"/>
              </a:rPr>
              <a:t>W</a:t>
            </a:r>
            <a:r>
              <a:rPr lang="en-US" sz="1600" u="sng" baseline="-25000" dirty="0" smtClean="0">
                <a:solidFill>
                  <a:srgbClr val="6600FF"/>
                </a:solidFill>
                <a:latin typeface="Helvetica" pitchFamily="34" charset="0"/>
              </a:rPr>
              <a:t>K</a:t>
            </a:r>
            <a:endParaRPr lang="en-US" sz="1600" u="sng" baseline="-25000" dirty="0">
              <a:solidFill>
                <a:srgbClr val="6600FF"/>
              </a:solidFill>
              <a:latin typeface="Symbol" pitchFamily="18" charset="2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-457200" y="3773409"/>
            <a:ext cx="3962400" cy="270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pPr lvl="1"/>
            <a:r>
              <a:rPr lang="en-US" kern="0" dirty="0" smtClean="0"/>
              <a:t>Gaussian forms used to reproduce </a:t>
            </a:r>
            <a:r>
              <a:rPr lang="en-US" kern="0" dirty="0" smtClean="0">
                <a:solidFill>
                  <a:srgbClr val="FF0000"/>
                </a:solidFill>
              </a:rPr>
              <a:t>precession</a:t>
            </a:r>
            <a:r>
              <a:rPr lang="en-US" kern="0" dirty="0" smtClean="0"/>
              <a:t> and </a:t>
            </a:r>
            <a:r>
              <a:rPr lang="en-US" kern="0" dirty="0" smtClean="0">
                <a:solidFill>
                  <a:srgbClr val="FF0000"/>
                </a:solidFill>
              </a:rPr>
              <a:t>bounce/transit </a:t>
            </a:r>
            <a:r>
              <a:rPr lang="en-US" kern="0" dirty="0" smtClean="0"/>
              <a:t>resonances</a:t>
            </a:r>
          </a:p>
          <a:p>
            <a:pPr lvl="1"/>
            <a:r>
              <a:rPr lang="en-US" kern="0" dirty="0" smtClean="0"/>
              <a:t>Height, width, position of peak depend on </a:t>
            </a:r>
            <a:r>
              <a:rPr lang="en-US" kern="0" dirty="0" err="1" smtClean="0">
                <a:solidFill>
                  <a:srgbClr val="FF0000"/>
                </a:solidFill>
              </a:rPr>
              <a:t>collisionality</a:t>
            </a:r>
            <a:endParaRPr lang="en-US" kern="0" dirty="0" smtClean="0">
              <a:solidFill>
                <a:srgbClr val="FF0000"/>
              </a:solidFill>
            </a:endParaRPr>
          </a:p>
          <a:p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778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7369</TotalTime>
  <Words>2542</Words>
  <Application>Microsoft Office PowerPoint</Application>
  <PresentationFormat>On-screen Show (4:3)</PresentationFormat>
  <Paragraphs>418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NSTX Upgrade</vt:lpstr>
      <vt:lpstr>NSTX-U Program  FY2016 Q3 Report</vt:lpstr>
      <vt:lpstr>Outline</vt:lpstr>
      <vt:lpstr>Outline</vt:lpstr>
      <vt:lpstr>New CHERS analysis developed for operation with second NSTX-U beam</vt:lpstr>
      <vt:lpstr>Real-Time Velocity (RTV) system achieved all design goals, routinely taking data</vt:lpstr>
      <vt:lpstr>Real-time analysis provides accurate data for rotation feedback (and more)</vt:lpstr>
      <vt:lpstr>Outline</vt:lpstr>
      <vt:lpstr>MHD, sawteeth can compete in vf redistribution; different time scales, high fsamp enable separation</vt:lpstr>
      <vt:lpstr>Reduced kinetic RWM model in DECAF results in a calculation of gtw vs. time for each discharge</vt:lpstr>
      <vt:lpstr>MARS-F and new developed resistive DCON predict unstable tearing mode consistent with NSTX-U observation</vt:lpstr>
      <vt:lpstr>Multiple compass scans confirm the optimum L-mode EFC phase and amplitude in the flattop</vt:lpstr>
      <vt:lpstr>Static EFC scan early in time  different EFC phase</vt:lpstr>
      <vt:lpstr>Outline</vt:lpstr>
      <vt:lpstr>PowerPoint Presentation</vt:lpstr>
      <vt:lpstr>Off-axis beams suppress counter-propating Global Alfvén Eigenmodes (GAE)</vt:lpstr>
      <vt:lpstr>Counter-propagating TAE seen with off-axis Neutral Beam Injection (source 2a) </vt:lpstr>
      <vt:lpstr>Outline</vt:lpstr>
      <vt:lpstr>Granule Injector Commissioned on NSTX-U</vt:lpstr>
      <vt:lpstr>Calculated multi-species injection profiles on NSTX-U</vt:lpstr>
      <vt:lpstr>MAPP update</vt:lpstr>
      <vt:lpstr>Effect of boronization on PFCs in NSTX-U</vt:lpstr>
      <vt:lpstr>Outline</vt:lpstr>
      <vt:lpstr>Progress toward Milestones (I)</vt:lpstr>
      <vt:lpstr>Progress toward Milestones (II)</vt:lpstr>
      <vt:lpstr>Progress toward Milestones (III)</vt:lpstr>
      <vt:lpstr>NSTX-U Experiments Are Using a Significantly Expanded Plasma Shutdown Scheme</vt:lpstr>
      <vt:lpstr>Example of automated ramp-down  now used in routine operations</vt:lpstr>
      <vt:lpstr>Mid-Plane &amp; Divertor MGI Valves  ready to support Plasma Operations</vt:lpstr>
      <vt:lpstr>Outline</vt:lpstr>
      <vt:lpstr>Additional discussion points</vt:lpstr>
      <vt:lpstr>Summary</vt:lpstr>
      <vt:lpstr>Backup</vt:lpstr>
      <vt:lpstr>NSTX-U has matched NSTX highest flat-top pressures for plasma currents up to 0.9MA</vt:lpstr>
      <vt:lpstr>Substantial Progress in Developing L- and H-Mode Scenarios</vt:lpstr>
      <vt:lpstr>Shape and Vertical Position Control Are In Good Position to Support the Future Experiments</vt:lpstr>
      <vt:lpstr>Mode locking and associated fast  dynamic clearly observed on RTV data</vt:lpstr>
      <vt:lpstr>Essential step for DECAF analysis of general tokamak data: Identification of rotating MHD (e.g. NTMs)</vt:lpstr>
      <vt:lpstr>Neutral Gas Shielding (NGS) Model benchmarked on DIII-D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290</cp:revision>
  <dcterms:created xsi:type="dcterms:W3CDTF">2015-07-16T16:59:24Z</dcterms:created>
  <dcterms:modified xsi:type="dcterms:W3CDTF">2016-08-05T16:51:57Z</dcterms:modified>
</cp:coreProperties>
</file>