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90"/>
  </p:notesMasterIdLst>
  <p:sldIdLst>
    <p:sldId id="525" r:id="rId3"/>
    <p:sldId id="566" r:id="rId4"/>
    <p:sldId id="565" r:id="rId5"/>
    <p:sldId id="564" r:id="rId6"/>
    <p:sldId id="689" r:id="rId7"/>
    <p:sldId id="742" r:id="rId8"/>
    <p:sldId id="546" r:id="rId9"/>
    <p:sldId id="753" r:id="rId10"/>
    <p:sldId id="607" r:id="rId11"/>
    <p:sldId id="612" r:id="rId12"/>
    <p:sldId id="621" r:id="rId13"/>
    <p:sldId id="631" r:id="rId14"/>
    <p:sldId id="697" r:id="rId15"/>
    <p:sldId id="692" r:id="rId16"/>
    <p:sldId id="415" r:id="rId17"/>
    <p:sldId id="497" r:id="rId18"/>
    <p:sldId id="633" r:id="rId19"/>
    <p:sldId id="694" r:id="rId20"/>
    <p:sldId id="695" r:id="rId21"/>
    <p:sldId id="643" r:id="rId22"/>
    <p:sldId id="743" r:id="rId23"/>
    <p:sldId id="724" r:id="rId24"/>
    <p:sldId id="726" r:id="rId25"/>
    <p:sldId id="721" r:id="rId26"/>
    <p:sldId id="741" r:id="rId27"/>
    <p:sldId id="750" r:id="rId28"/>
    <p:sldId id="700" r:id="rId29"/>
    <p:sldId id="752" r:id="rId30"/>
    <p:sldId id="687" r:id="rId31"/>
    <p:sldId id="727" r:id="rId32"/>
    <p:sldId id="728" r:id="rId33"/>
    <p:sldId id="708" r:id="rId34"/>
    <p:sldId id="709" r:id="rId35"/>
    <p:sldId id="685" r:id="rId36"/>
    <p:sldId id="682" r:id="rId37"/>
    <p:sldId id="683" r:id="rId38"/>
    <p:sldId id="731" r:id="rId39"/>
    <p:sldId id="688" r:id="rId40"/>
    <p:sldId id="729" r:id="rId41"/>
    <p:sldId id="732" r:id="rId42"/>
    <p:sldId id="739" r:id="rId43"/>
    <p:sldId id="679" r:id="rId44"/>
    <p:sldId id="519" r:id="rId45"/>
    <p:sldId id="754" r:id="rId46"/>
    <p:sldId id="596" r:id="rId47"/>
    <p:sldId id="598" r:id="rId48"/>
    <p:sldId id="600" r:id="rId49"/>
    <p:sldId id="411" r:id="rId50"/>
    <p:sldId id="421" r:id="rId51"/>
    <p:sldId id="601" r:id="rId52"/>
    <p:sldId id="605" r:id="rId53"/>
    <p:sldId id="603" r:id="rId54"/>
    <p:sldId id="666" r:id="rId55"/>
    <p:sldId id="702" r:id="rId56"/>
    <p:sldId id="668" r:id="rId57"/>
    <p:sldId id="705" r:id="rId58"/>
    <p:sldId id="706" r:id="rId59"/>
    <p:sldId id="645" r:id="rId60"/>
    <p:sldId id="667" r:id="rId61"/>
    <p:sldId id="529" r:id="rId62"/>
    <p:sldId id="693" r:id="rId63"/>
    <p:sldId id="725" r:id="rId64"/>
    <p:sldId id="698" r:id="rId65"/>
    <p:sldId id="718" r:id="rId66"/>
    <p:sldId id="719" r:id="rId67"/>
    <p:sldId id="720" r:id="rId68"/>
    <p:sldId id="722" r:id="rId69"/>
    <p:sldId id="755" r:id="rId70"/>
    <p:sldId id="597" r:id="rId71"/>
    <p:sldId id="691" r:id="rId72"/>
    <p:sldId id="707" r:id="rId73"/>
    <p:sldId id="751" r:id="rId74"/>
    <p:sldId id="552" r:id="rId75"/>
    <p:sldId id="553" r:id="rId76"/>
    <p:sldId id="554" r:id="rId77"/>
    <p:sldId id="555" r:id="rId78"/>
    <p:sldId id="556" r:id="rId79"/>
    <p:sldId id="557" r:id="rId80"/>
    <p:sldId id="756" r:id="rId81"/>
    <p:sldId id="701" r:id="rId82"/>
    <p:sldId id="757" r:id="rId83"/>
    <p:sldId id="714" r:id="rId84"/>
    <p:sldId id="716" r:id="rId85"/>
    <p:sldId id="394" r:id="rId86"/>
    <p:sldId id="508" r:id="rId87"/>
    <p:sldId id="734" r:id="rId88"/>
    <p:sldId id="507" r:id="rId8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336699"/>
    <a:srgbClr val="0000FF"/>
    <a:srgbClr val="FFFFCC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2408" autoAdjust="0"/>
    <p:restoredTop sz="94030" autoAdjust="0"/>
  </p:normalViewPr>
  <p:slideViewPr>
    <p:cSldViewPr>
      <p:cViewPr>
        <p:scale>
          <a:sx n="75" d="100"/>
          <a:sy n="75" d="100"/>
        </p:scale>
        <p:origin x="-2580" y="-948"/>
      </p:cViewPr>
      <p:guideLst>
        <p:guide orient="horz" pos="43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EE46C3C-6671-4B05-8C04-A564177E622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9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1461-DFFB-43FD-A332-AA090483F62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81461-DFFB-43FD-A332-AA090483F6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0E4C49-F426-48EB-8CC3-C7530AFCC7F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8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139" tIns="49472" rIns="95139" bIns="49472" anchor="b" anchorCtr="0" compatLnSpc="1">
            <a:noAutofit/>
          </a:bodyPr>
          <a:lstStyle/>
          <a:p>
            <a:pPr lvl="0"/>
            <a:fld id="{862C81CE-6155-439D-871F-4D0AF57435E8}" type="slidenum">
              <a:t>63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73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ro-RO" sz="1300" dirty="0"/>
              <a:t> </a:t>
            </a:r>
            <a:r>
              <a:rPr lang="ro-RO" sz="1300" dirty="0" err="1"/>
              <a:t>Bachelor</a:t>
            </a:r>
            <a:r>
              <a:rPr lang="ro-RO" sz="1300" dirty="0"/>
              <a:t> et al  (2007 Plasma </a:t>
            </a:r>
            <a:r>
              <a:rPr lang="ro-RO" sz="1300" dirty="0" err="1"/>
              <a:t>Sci</a:t>
            </a:r>
            <a:r>
              <a:rPr lang="ro-RO" sz="1300" dirty="0"/>
              <a:t>. </a:t>
            </a:r>
            <a:r>
              <a:rPr lang="ro-RO" sz="1300" dirty="0" err="1"/>
              <a:t>Technol</a:t>
            </a:r>
            <a:r>
              <a:rPr lang="ro-RO" sz="1300" dirty="0"/>
              <a:t> . 9  312– 87)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8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83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9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95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4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0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8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4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1ACC55-D09E-474A-A304-FA68B52DBD64}" type="datetimeFigureOut">
              <a:t>8/21/2017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CC079D-2AA0-6A4B-B04B-0976EE8AEEF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28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97D98D-DF42-AD42-91D8-16E3CACC5FAE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D1AE2D-5719-0746-9153-EC37DC0AF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6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4845050"/>
            <a:ext cx="4832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4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7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FY2017 Q3 Review (Menard)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75" r:id="rId7"/>
    <p:sldLayoutId id="214748367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029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4788"/>
            <a:ext cx="9144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"/>
          <p:cNvSpPr txBox="1">
            <a:spLocks noChangeArrowheads="1"/>
          </p:cNvSpPr>
          <p:nvPr userDrawn="1"/>
        </p:nvSpPr>
        <p:spPr bwMode="auto">
          <a:xfrm>
            <a:off x="8458200" y="6583363"/>
            <a:ext cx="60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50C44427-FA99-46F6-AD84-71969FA70DF8}" type="slidenum">
              <a:rPr lang="en-US" altLang="en-US" sz="1000" b="1" smtClean="0">
                <a:solidFill>
                  <a:srgbClr val="336699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00" b="1" smtClean="0">
              <a:solidFill>
                <a:srgbClr val="336699"/>
              </a:solidFill>
              <a:cs typeface="Arial" charset="0"/>
            </a:endParaRPr>
          </a:p>
        </p:txBody>
      </p:sp>
      <p:sp>
        <p:nvSpPr>
          <p:cNvPr id="1031" name="TextBox 9"/>
          <p:cNvSpPr txBox="1">
            <a:spLocks noChangeArrowheads="1"/>
          </p:cNvSpPr>
          <p:nvPr userDrawn="1"/>
        </p:nvSpPr>
        <p:spPr bwMode="auto">
          <a:xfrm>
            <a:off x="914400" y="6583363"/>
            <a:ext cx="731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smtClean="0">
                <a:solidFill>
                  <a:srgbClr val="336699"/>
                </a:solidFill>
                <a:cs typeface="Arial" charset="0"/>
              </a:rPr>
              <a:t>Meeting name, presentation title, author name, date</a:t>
            </a:r>
          </a:p>
        </p:txBody>
      </p:sp>
    </p:spTree>
    <p:extLst>
      <p:ext uri="{BB962C8B-B14F-4D97-AF65-F5344CB8AC3E}">
        <p14:creationId xmlns:p14="http://schemas.microsoft.com/office/powerpoint/2010/main" val="318047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20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nstx-u.pppl.gov/program/working-groups/pfc-requirements-working-group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9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340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0.png"/><Relationship Id="rId11" Type="http://schemas.openxmlformats.org/officeDocument/2006/relationships/image" Target="../media/image104.emf"/><Relationship Id="rId5" Type="http://schemas.openxmlformats.org/officeDocument/2006/relationships/image" Target="../media/image360.png"/><Relationship Id="rId10" Type="http://schemas.openxmlformats.org/officeDocument/2006/relationships/image" Target="../media/image103.emf"/><Relationship Id="rId4" Type="http://schemas.openxmlformats.org/officeDocument/2006/relationships/image" Target="../media/image220.png"/><Relationship Id="rId9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J. Menard, </a:t>
            </a:r>
            <a:r>
              <a:rPr lang="en-US" dirty="0" smtClean="0">
                <a:latin typeface="Arial" charset="0"/>
              </a:rPr>
              <a:t>S. Kaye, S. Gerhardt - </a:t>
            </a:r>
            <a:r>
              <a:rPr lang="en-US" dirty="0">
                <a:latin typeface="Arial" charset="0"/>
              </a:rPr>
              <a:t>PPPL</a:t>
            </a:r>
          </a:p>
          <a:p>
            <a:r>
              <a:rPr lang="en-US" sz="2400" dirty="0"/>
              <a:t>For the NSTX-U Research Team</a:t>
            </a:r>
            <a:endParaRPr lang="en-US" sz="2400" dirty="0">
              <a:latin typeface="Arial" charset="0"/>
            </a:endParaRP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+mn-lt"/>
              </a:rPr>
              <a:t>NSTX-U Research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FY2017 Q3 </a:t>
            </a:r>
            <a:r>
              <a:rPr lang="en-US" dirty="0">
                <a:latin typeface="+mn-lt"/>
              </a:rPr>
              <a:t>Q</a:t>
            </a:r>
            <a:r>
              <a:rPr lang="en-US" dirty="0" smtClean="0">
                <a:latin typeface="+mn-lt"/>
              </a:rPr>
              <a:t>uarterly Review</a:t>
            </a:r>
            <a:endParaRPr lang="en-US" altLang="en-US" dirty="0" smtClean="0">
              <a:latin typeface="+mn-lt"/>
              <a:cs typeface="Arial" charset="0"/>
            </a:endParaRPr>
          </a:p>
        </p:txBody>
      </p:sp>
      <p:sp>
        <p:nvSpPr>
          <p:cNvPr id="4100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August 21, 2017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FES, PSO, and PPPL</a:t>
            </a:r>
          </a:p>
        </p:txBody>
      </p:sp>
      <p:sp>
        <p:nvSpPr>
          <p:cNvPr id="410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975" y="4876800"/>
            <a:ext cx="2079625" cy="609600"/>
          </a:xfrm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  <p:pic>
        <p:nvPicPr>
          <p:cNvPr id="4102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4988"/>
            <a:ext cx="16065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4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5873" y="1676401"/>
            <a:ext cx="987964" cy="4038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44094" y="1770611"/>
            <a:ext cx="901930" cy="3873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98051" y="2111187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5">
                <a:moveTo>
                  <a:pt x="0" y="0"/>
                </a:moveTo>
                <a:lnTo>
                  <a:pt x="889169" y="1"/>
                </a:lnTo>
              </a:path>
            </a:pathLst>
          </a:custGeom>
          <a:ln w="25399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96074" y="5417542"/>
            <a:ext cx="829944" cy="0"/>
          </a:xfrm>
          <a:custGeom>
            <a:avLst/>
            <a:gdLst/>
            <a:ahLst/>
            <a:cxnLst/>
            <a:rect l="l" t="t" r="r" b="b"/>
            <a:pathLst>
              <a:path w="829945">
                <a:moveTo>
                  <a:pt x="0" y="0"/>
                </a:moveTo>
                <a:lnTo>
                  <a:pt x="829891" y="0"/>
                </a:lnTo>
              </a:path>
            </a:pathLst>
          </a:custGeom>
          <a:ln w="25399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96847" y="2884576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1575" y="1"/>
                </a:lnTo>
              </a:path>
            </a:pathLst>
          </a:custGeom>
          <a:ln w="253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90920" y="4628136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1575" y="0"/>
                </a:lnTo>
              </a:path>
            </a:pathLst>
          </a:custGeom>
          <a:ln w="253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0" y="-28575"/>
            <a:ext cx="914399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/>
              <a:t>Coil metrology conducted on </a:t>
            </a:r>
            <a:r>
              <a:rPr lang="en-US" sz="3200" spc="-5" dirty="0" smtClean="0"/>
              <a:t/>
            </a:r>
            <a:br>
              <a:rPr lang="en-US" sz="3200" spc="-5" dirty="0" smtClean="0"/>
            </a:br>
            <a:r>
              <a:rPr sz="3200" spc="-5" dirty="0" smtClean="0"/>
              <a:t>TF</a:t>
            </a:r>
            <a:r>
              <a:rPr sz="3200" spc="25" dirty="0" smtClean="0"/>
              <a:t> </a:t>
            </a:r>
            <a:r>
              <a:rPr sz="3200" spc="-5" dirty="0" smtClean="0"/>
              <a:t>rod</a:t>
            </a:r>
            <a:r>
              <a:rPr lang="en-US" sz="3200" spc="-5" dirty="0" smtClean="0"/>
              <a:t>, center-stack casing (CSC), and PF5 coil</a:t>
            </a:r>
            <a:endParaRPr sz="3200" spc="-5" dirty="0"/>
          </a:p>
        </p:txBody>
      </p:sp>
      <p:sp>
        <p:nvSpPr>
          <p:cNvPr id="11" name="object 11"/>
          <p:cNvSpPr/>
          <p:nvPr/>
        </p:nvSpPr>
        <p:spPr>
          <a:xfrm>
            <a:off x="228600" y="4114800"/>
            <a:ext cx="3962398" cy="1981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127" y="1281029"/>
            <a:ext cx="4455873" cy="2577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300355" indent="-228600">
              <a:lnSpc>
                <a:spcPts val="2000"/>
              </a:lnSpc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Combine metrology techniques: 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ruler,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ROMER arm, laser</a:t>
            </a:r>
            <a:r>
              <a:rPr sz="20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tracker</a:t>
            </a:r>
          </a:p>
          <a:p>
            <a:pPr marL="241300" indent="-228600">
              <a:spcBef>
                <a:spcPts val="1500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PF5 </a:t>
            </a:r>
            <a:r>
              <a:rPr sz="2000" i="1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= 1 amplitude and</a:t>
            </a:r>
            <a:r>
              <a:rPr sz="20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phase:</a:t>
            </a:r>
          </a:p>
          <a:p>
            <a:pPr marL="584200" lvl="1" indent="-228600">
              <a:spcBef>
                <a:spcPts val="360"/>
              </a:spcBef>
              <a:buFont typeface="Arial"/>
              <a:buChar char="–"/>
              <a:tabLst>
                <a:tab pos="584200" algn="l"/>
              </a:tabLst>
            </a:pPr>
            <a:r>
              <a:rPr sz="2000" i="1" dirty="0">
                <a:solidFill>
                  <a:srgbClr val="336699"/>
                </a:solidFill>
                <a:latin typeface="Times New Roman"/>
                <a:cs typeface="Times New Roman"/>
              </a:rPr>
              <a:t>δ</a:t>
            </a:r>
            <a:r>
              <a:rPr sz="2000" i="1" dirty="0">
                <a:solidFill>
                  <a:srgbClr val="407AAA"/>
                </a:solidFill>
                <a:latin typeface="Arial"/>
                <a:cs typeface="Arial"/>
              </a:rPr>
              <a:t>R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~ 6 mm at </a:t>
            </a:r>
            <a:r>
              <a:rPr sz="2000" i="1" dirty="0">
                <a:solidFill>
                  <a:srgbClr val="336699"/>
                </a:solidFill>
                <a:latin typeface="Times New Roman"/>
                <a:cs typeface="Times New Roman"/>
              </a:rPr>
              <a:t>ϕ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2000" spc="-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16°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1300" indent="-228600">
              <a:spcBef>
                <a:spcPts val="1580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TF rod shift and</a:t>
            </a:r>
            <a:r>
              <a:rPr sz="2000" spc="-1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tilt:</a:t>
            </a:r>
          </a:p>
          <a:p>
            <a:pPr marL="584200" lvl="1" indent="-228600">
              <a:spcBef>
                <a:spcPts val="26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Shift = 4.9 mm at </a:t>
            </a:r>
            <a:r>
              <a:rPr sz="2000" i="1" dirty="0">
                <a:solidFill>
                  <a:srgbClr val="336699"/>
                </a:solidFill>
                <a:latin typeface="Times New Roman"/>
                <a:cs typeface="Times New Roman"/>
              </a:rPr>
              <a:t>ϕ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2000" spc="-6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246°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280"/>
              </a:spcBef>
              <a:buFontTx/>
              <a:buChar char="–"/>
              <a:tabLst>
                <a:tab pos="584200" algn="l"/>
              </a:tabLst>
            </a:pPr>
            <a:r>
              <a:rPr sz="2000" spc="-15" dirty="0">
                <a:solidFill>
                  <a:srgbClr val="336699"/>
                </a:solidFill>
                <a:latin typeface="Arial"/>
                <a:cs typeface="Arial"/>
              </a:rPr>
              <a:t>Tilt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= 1.2 mrad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000" i="1" dirty="0">
                <a:solidFill>
                  <a:srgbClr val="336699"/>
                </a:solidFill>
                <a:latin typeface="Times New Roman"/>
                <a:cs typeface="Times New Roman"/>
              </a:rPr>
              <a:t>ϕ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= 206° (6</a:t>
            </a:r>
            <a:r>
              <a:rPr sz="2000" spc="-4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mm)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6858000" y="3696773"/>
            <a:ext cx="2157983" cy="2092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9"/>
          <p:cNvSpPr/>
          <p:nvPr/>
        </p:nvSpPr>
        <p:spPr>
          <a:xfrm>
            <a:off x="6858000" y="1523550"/>
            <a:ext cx="2157983" cy="2092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2980"/>
            <a:ext cx="9143997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/>
              <a:t>Modeling </a:t>
            </a:r>
            <a:r>
              <a:rPr sz="2800" spc="-5" dirty="0" smtClean="0"/>
              <a:t>results</a:t>
            </a:r>
            <a:r>
              <a:rPr lang="en-US" sz="2800" spc="-5" dirty="0" smtClean="0"/>
              <a:t> </a:t>
            </a:r>
            <a:r>
              <a:rPr lang="en-US" sz="2800" spc="-5" dirty="0" smtClean="0">
                <a:sym typeface="Wingdings" panose="05000000000000000000" pitchFamily="2" charset="2"/>
              </a:rPr>
              <a:t></a:t>
            </a:r>
            <a:r>
              <a:rPr sz="2800" spc="-5" dirty="0" smtClean="0"/>
              <a:t> </a:t>
            </a:r>
            <a:r>
              <a:rPr lang="en-US" sz="2800" spc="-5" dirty="0" smtClean="0"/>
              <a:t>need to impose </a:t>
            </a:r>
            <a:r>
              <a:rPr sz="2800" dirty="0" smtClean="0"/>
              <a:t>2 </a:t>
            </a:r>
            <a:r>
              <a:rPr sz="2800" dirty="0"/>
              <a:t>mm </a:t>
            </a:r>
            <a:r>
              <a:rPr sz="2800" spc="-5" dirty="0" smtClean="0"/>
              <a:t>tolerance</a:t>
            </a:r>
            <a:r>
              <a:rPr lang="en-US" sz="2800" spc="-5" dirty="0" smtClean="0"/>
              <a:t> for TF alignment to mitigate TF error field effects</a:t>
            </a:r>
            <a:endParaRPr sz="28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54938" y="1264920"/>
            <a:ext cx="4188462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 smtClean="0">
                <a:solidFill>
                  <a:prstClr val="black"/>
                </a:solidFill>
                <a:latin typeface="Arial"/>
                <a:cs typeface="Arial"/>
              </a:rPr>
              <a:t>Metrology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sz="2000" dirty="0" smtClean="0">
                <a:solidFill>
                  <a:prstClr val="black"/>
                </a:solidFill>
                <a:latin typeface="Arial"/>
                <a:cs typeface="Arial"/>
              </a:rPr>
              <a:t>coil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shape models</a:t>
            </a: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Feed to IPEC &amp;</a:t>
            </a:r>
            <a:r>
              <a:rPr sz="2000" spc="-10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M3D-C1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1300" indent="-228600">
              <a:spcBef>
                <a:spcPts val="1200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Resonant fields and</a:t>
            </a:r>
            <a:r>
              <a:rPr sz="20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currents:</a:t>
            </a: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TF error field is</a:t>
            </a:r>
            <a:r>
              <a:rPr sz="20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dominant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TF EF phase not</a:t>
            </a:r>
            <a:r>
              <a:rPr sz="2000" spc="-114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constant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Difficult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to</a:t>
            </a:r>
            <a:r>
              <a:rPr sz="2000" spc="-9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correct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939" y="3652520"/>
            <a:ext cx="3923665" cy="968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Neoclassical toroidal</a:t>
            </a:r>
            <a:r>
              <a:rPr sz="20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viscosity: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583565" marR="5080" indent="-228600">
              <a:spcBef>
                <a:spcPts val="300"/>
              </a:spcBef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– </a:t>
            </a:r>
            <a:r>
              <a:rPr sz="2000" spc="-15" dirty="0">
                <a:solidFill>
                  <a:srgbClr val="336699"/>
                </a:solidFill>
                <a:latin typeface="Arial"/>
                <a:cs typeface="Arial"/>
              </a:rPr>
              <a:t>RWM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coils are poorly  matched to TF NTV</a:t>
            </a:r>
            <a:r>
              <a:rPr sz="2000" spc="-14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spectrum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939" y="4859020"/>
            <a:ext cx="3943350" cy="131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Tolerance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of 2</a:t>
            </a:r>
            <a:r>
              <a:rPr sz="20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mm: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584200" marR="508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Resonant fields below</a:t>
            </a:r>
            <a:r>
              <a:rPr sz="20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locking  threshold without</a:t>
            </a:r>
            <a:r>
              <a:rPr sz="20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EFC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Reduces TF NTV by</a:t>
            </a:r>
            <a:r>
              <a:rPr sz="2000" spc="-14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10×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95800" y="3581400"/>
            <a:ext cx="4391658" cy="2895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35238" y="3775056"/>
            <a:ext cx="102489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r>
              <a:rPr sz="12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H-mode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495300">
              <a:lnSpc>
                <a:spcPts val="1420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142301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49588" y="1447801"/>
            <a:ext cx="4994409" cy="1828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8978117" y="6628413"/>
            <a:ext cx="121920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5400">
              <a:spcBef>
                <a:spcPts val="5"/>
              </a:spcBef>
            </a:pPr>
            <a:fld id="{81D60167-4931-47E6-BA6A-407CBD079E47}" type="slidenum">
              <a:rPr dirty="0"/>
              <a:pPr marL="25400">
                <a:spcBef>
                  <a:spcPts val="5"/>
                </a:spcBef>
              </a:pPr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0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" y="1066800"/>
            <a:ext cx="8991600" cy="5401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FontTx/>
              <a:buChar char="•"/>
              <a:tabLst>
                <a:tab pos="240665" algn="l"/>
                <a:tab pos="241300" algn="l"/>
              </a:tabLst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Error field assessment</a:t>
            </a:r>
            <a:r>
              <a:rPr sz="24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report:</a:t>
            </a: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Report issued to Recovery Project on 30</a:t>
            </a:r>
            <a:r>
              <a:rPr sz="2400" spc="-22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April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Recommend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TF alignment tolerance of ≤ 2 mm (×3</a:t>
            </a:r>
            <a:r>
              <a:rPr sz="2400" spc="-1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reduction</a:t>
            </a: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)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lvl="1">
              <a:spcBef>
                <a:spcPts val="45"/>
              </a:spcBef>
              <a:buClr>
                <a:srgbClr val="336699"/>
              </a:buClr>
              <a:buFont typeface="Arial"/>
              <a:buChar char="–"/>
            </a:pPr>
            <a:endParaRPr sz="1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indent="-228600">
              <a:buFontTx/>
              <a:buChar char="•"/>
              <a:tabLst>
                <a:tab pos="240665" algn="l"/>
                <a:tab pos="241300" algn="l"/>
              </a:tabLst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Additional metrology and magnetic</a:t>
            </a:r>
            <a:r>
              <a:rPr sz="2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measurements:</a:t>
            </a: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Ex-vessel metrology of </a:t>
            </a: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PF5</a:t>
            </a:r>
            <a:r>
              <a:rPr lang="en-US" sz="2400" dirty="0" smtClean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336699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coil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plane </a:t>
            </a:r>
            <a:r>
              <a:rPr sz="2400" spc="-40" dirty="0">
                <a:solidFill>
                  <a:srgbClr val="336699"/>
                </a:solidFill>
                <a:latin typeface="Arial"/>
                <a:cs typeface="Arial"/>
              </a:rPr>
              <a:t>w.r.t. </a:t>
            </a: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ROMER</a:t>
            </a:r>
            <a:r>
              <a:rPr lang="en-US" sz="2400" dirty="0" smtClean="0">
                <a:solidFill>
                  <a:srgbClr val="336699"/>
                </a:solidFill>
                <a:latin typeface="Arial"/>
                <a:cs typeface="Arial"/>
              </a:rPr>
              <a:t> arm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98550" lvl="2" indent="-285750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584200" algn="l"/>
              </a:tabLst>
            </a:pPr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Completed last week</a:t>
            </a: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Define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the vertical axis to which the TF should be</a:t>
            </a:r>
            <a:r>
              <a:rPr sz="2400" spc="-14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aligned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In-vessel </a:t>
            </a:r>
            <a:r>
              <a:rPr lang="en-US" sz="2400" dirty="0" smtClean="0">
                <a:solidFill>
                  <a:srgbClr val="336699"/>
                </a:solidFill>
                <a:latin typeface="Arial"/>
                <a:cs typeface="Arial"/>
              </a:rPr>
              <a:t>B-</a:t>
            </a: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measurements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during outer PF validation</a:t>
            </a:r>
            <a:r>
              <a:rPr sz="24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testing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lvl="1">
              <a:spcBef>
                <a:spcPts val="45"/>
              </a:spcBef>
              <a:buClr>
                <a:srgbClr val="336699"/>
              </a:buClr>
              <a:buFont typeface="Arial"/>
              <a:buChar char="–"/>
            </a:pPr>
            <a:endParaRPr sz="10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indent="-228600">
              <a:buFontTx/>
              <a:buChar char="•"/>
              <a:tabLst>
                <a:tab pos="240665" algn="l"/>
                <a:tab pos="241300" algn="l"/>
              </a:tabLst>
            </a:pPr>
            <a:r>
              <a:rPr sz="2400" dirty="0" smtClean="0">
                <a:solidFill>
                  <a:prstClr val="black"/>
                </a:solidFill>
                <a:latin typeface="Arial"/>
                <a:cs typeface="Arial"/>
              </a:rPr>
              <a:t>Reinstallation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and realignment</a:t>
            </a:r>
            <a:r>
              <a:rPr sz="24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planning:</a:t>
            </a: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Shim</a:t>
            </a:r>
            <a:r>
              <a:rPr lang="en-US" sz="2400" dirty="0" smtClean="0">
                <a:solidFill>
                  <a:srgbClr val="336699"/>
                </a:solidFill>
                <a:latin typeface="Arial"/>
                <a:cs typeface="Arial"/>
              </a:rPr>
              <a:t> / </a:t>
            </a: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post-machine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CS casing to ensure TF bundle </a:t>
            </a: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centered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Repeat CSC / TF metrology to verify</a:t>
            </a:r>
            <a:r>
              <a:rPr sz="2400" spc="-1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alignment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Design </a:t>
            </a: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flexibility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into </a:t>
            </a:r>
            <a:r>
              <a:rPr lang="en-US" sz="2400" dirty="0" smtClean="0">
                <a:solidFill>
                  <a:srgbClr val="336699"/>
                </a:solidFill>
                <a:latin typeface="Arial"/>
                <a:cs typeface="Arial"/>
              </a:rPr>
              <a:t>end flanges </a:t>
            </a:r>
            <a:r>
              <a:rPr sz="2400" dirty="0" smtClean="0">
                <a:solidFill>
                  <a:srgbClr val="336699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facilitate CS alignment</a:t>
            </a:r>
            <a:r>
              <a:rPr sz="2400" spc="-10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(?)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Use ROMER arm to quantify CS alignment upon</a:t>
            </a:r>
            <a:r>
              <a:rPr sz="24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6699"/>
                </a:solidFill>
                <a:latin typeface="Arial"/>
                <a:cs typeface="Arial"/>
              </a:rPr>
              <a:t>installation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86869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/>
              <a:t>R(17-3) </a:t>
            </a:r>
            <a:r>
              <a:rPr sz="3600" spc="-5" dirty="0"/>
              <a:t>milestone</a:t>
            </a:r>
            <a:r>
              <a:rPr sz="3600" spc="-40" dirty="0"/>
              <a:t> </a:t>
            </a:r>
            <a:r>
              <a:rPr lang="en-US" sz="3600" spc="-40" dirty="0" smtClean="0"/>
              <a:t>progress </a:t>
            </a:r>
            <a:r>
              <a:rPr lang="en-US" sz="3600" spc="-5" dirty="0" smtClean="0"/>
              <a:t>to-date</a:t>
            </a:r>
            <a:endParaRPr sz="3600" spc="-5" dirty="0"/>
          </a:p>
        </p:txBody>
      </p:sp>
    </p:spTree>
    <p:extLst>
      <p:ext uri="{BB962C8B-B14F-4D97-AF65-F5344CB8AC3E}">
        <p14:creationId xmlns:p14="http://schemas.microsoft.com/office/powerpoint/2010/main" val="32943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7-02-10 at 7.52.0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789754"/>
            <a:ext cx="2819400" cy="2696646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sz="3000" dirty="0" smtClean="0">
                <a:latin typeface="Arial" charset="0"/>
                <a:cs typeface="Arial" charset="0"/>
              </a:rPr>
              <a:t>NSTX-U TF error field (EF) presents a challenge to single-mode approaches to ITER EF correction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NSTX-U TF EF effects vary significantly depending on equilibrium evolution</a:t>
            </a:r>
          </a:p>
          <a:p>
            <a:pPr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Collaboration in COMPASS confirms multi-modes characteristics of HFS EF</a:t>
            </a:r>
          </a:p>
          <a:p>
            <a:pPr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Also, HFS non-resonant field is not easily correctable by LFS control coils</a:t>
            </a:r>
          </a:p>
          <a:p>
            <a:pPr eaLnBrk="1" hangingPunct="1"/>
            <a:endParaRPr lang="en-US" altLang="en-US" sz="2000" dirty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2000" dirty="0" smtClean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2000" dirty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2000" dirty="0" smtClean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2000" dirty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2000" dirty="0" smtClean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2000" dirty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2000" dirty="0" smtClean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2000" dirty="0"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alt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38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3">
                    <a:lumMod val="50000"/>
                  </a:schemeClr>
                </a:solidFill>
              </a:rPr>
              <a:t>Progress and remaining challenges on ITER error field correction for ITER </a:t>
            </a:r>
          </a:p>
          <a:p>
            <a:pPr algn="ctr"/>
            <a:r>
              <a:rPr kumimoji="1" lang="en-US" altLang="ja-JP" dirty="0" smtClean="0">
                <a:solidFill>
                  <a:schemeClr val="accent3">
                    <a:lumMod val="50000"/>
                  </a:schemeClr>
                </a:solidFill>
              </a:rPr>
              <a:t>are reviewed in J.-K. Park et al., 2017 ITPA MHD MDC-19 Report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Picture 13" descr="compass_11832_tilt_bou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t="18915" r="17998" b="17969"/>
          <a:stretch/>
        </p:blipFill>
        <p:spPr>
          <a:xfrm>
            <a:off x="3048000" y="2635306"/>
            <a:ext cx="1195425" cy="1052174"/>
          </a:xfrm>
          <a:prstGeom prst="rect">
            <a:avLst/>
          </a:prstGeom>
        </p:spPr>
      </p:pic>
      <p:pic>
        <p:nvPicPr>
          <p:cNvPr id="9" name="Picture 8" descr="Screen Shot 2017-08-16 at 1.42.0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70563"/>
            <a:ext cx="3048000" cy="2234837"/>
          </a:xfrm>
          <a:prstGeom prst="rect">
            <a:avLst/>
          </a:prstGeom>
        </p:spPr>
      </p:pic>
      <p:pic>
        <p:nvPicPr>
          <p:cNvPr id="11" name="Picture 10" descr="Screen Shot 2017-08-16 at 1.49.10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" y="2779594"/>
            <a:ext cx="2743200" cy="2687712"/>
          </a:xfrm>
          <a:prstGeom prst="rect">
            <a:avLst/>
          </a:prstGeom>
        </p:spPr>
      </p:pic>
      <p:pic>
        <p:nvPicPr>
          <p:cNvPr id="10" name="Picture 9" descr="204077_TF_bou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 t="22385" r="27109" b="22051"/>
          <a:stretch/>
        </p:blipFill>
        <p:spPr>
          <a:xfrm>
            <a:off x="454610" y="2474794"/>
            <a:ext cx="1221790" cy="1371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400" y="4873823"/>
            <a:ext cx="172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NSTX-U (#204077)</a:t>
            </a:r>
            <a:endParaRPr kumimoji="1" lang="ja-JP" alt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239996" y="2283023"/>
            <a:ext cx="394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 smtClean="0"/>
              <a:t>HFS n=1 resonant fields driving islands (IPEC)</a:t>
            </a:r>
            <a:endParaRPr kumimoji="1" lang="ja-JP" altLang="en-US" sz="1400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5410200" y="2283023"/>
            <a:ext cx="3577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 smtClean="0"/>
              <a:t>HFS non-resonant field driving NTV torque</a:t>
            </a:r>
            <a:endParaRPr kumimoji="1" lang="ja-JP" altLang="en-US" sz="1400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3124200" y="4873823"/>
            <a:ext cx="1824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COMPASS (#11832)</a:t>
            </a:r>
            <a:endParaRPr kumimoji="1" lang="ja-JP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324600" y="2590800"/>
            <a:ext cx="218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NSTX-U high-β modeling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787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876800" cy="5410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Error fields may significantly affect heat flux to </a:t>
            </a:r>
            <a:r>
              <a:rPr lang="en-US" dirty="0" err="1" smtClean="0"/>
              <a:t>divertor</a:t>
            </a:r>
            <a:r>
              <a:rPr lang="en-US" dirty="0" smtClean="0"/>
              <a:t> PFCs</a:t>
            </a:r>
          </a:p>
          <a:p>
            <a:pPr lvl="1"/>
            <a:r>
              <a:rPr lang="en-US" dirty="0" smtClean="0"/>
              <a:t>Change incidence angle of B-field</a:t>
            </a:r>
          </a:p>
          <a:p>
            <a:pPr lvl="1"/>
            <a:r>
              <a:rPr lang="en-US" dirty="0" smtClean="0"/>
              <a:t>Cause radial and toroidal variations in the heat flux due to magnetic lobes</a:t>
            </a:r>
          </a:p>
          <a:p>
            <a:endParaRPr lang="en-US" sz="1300" dirty="0" smtClean="0"/>
          </a:p>
          <a:p>
            <a:r>
              <a:rPr lang="en-US" dirty="0" smtClean="0"/>
              <a:t>Effect of error fields on magnetic pitch angle calculated with M3D-C1 for high-performance model NSTX-U equilibria</a:t>
            </a:r>
          </a:p>
          <a:p>
            <a:endParaRPr lang="en-US" sz="1100" dirty="0" smtClean="0"/>
          </a:p>
          <a:p>
            <a:r>
              <a:rPr lang="en-US" dirty="0" smtClean="0"/>
              <a:t>Largest known error field in NSTX-U (TF error) would cause pitch angle changes of up to 0.5°</a:t>
            </a:r>
          </a:p>
          <a:p>
            <a:pPr lvl="1"/>
            <a:r>
              <a:rPr lang="en-US" dirty="0" smtClean="0"/>
              <a:t>This is significant, but likely not large enough to cause concern after improved TF realignment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Error Field </a:t>
            </a:r>
            <a:r>
              <a:rPr lang="en-US" sz="3200" dirty="0"/>
              <a:t>m</a:t>
            </a:r>
            <a:r>
              <a:rPr lang="en-US" sz="3200" dirty="0" smtClean="0"/>
              <a:t>odeling </a:t>
            </a:r>
            <a:r>
              <a:rPr lang="en-US" sz="3200" dirty="0"/>
              <a:t>i</a:t>
            </a:r>
            <a:r>
              <a:rPr lang="en-US" sz="3200" dirty="0" smtClean="0"/>
              <a:t>nforming PFC design</a:t>
            </a:r>
            <a:endParaRPr lang="en-US" sz="3200" dirty="0"/>
          </a:p>
        </p:txBody>
      </p:sp>
      <p:pic>
        <p:nvPicPr>
          <p:cNvPr id="4" name="Picture 3" descr="116313_tf_dPitchR_1f_rw_rot_ext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5434" b="9936"/>
          <a:stretch/>
        </p:blipFill>
        <p:spPr>
          <a:xfrm>
            <a:off x="5685079" y="1279829"/>
            <a:ext cx="3458921" cy="2476337"/>
          </a:xfrm>
          <a:prstGeom prst="rect">
            <a:avLst/>
          </a:prstGeom>
        </p:spPr>
      </p:pic>
      <p:pic>
        <p:nvPicPr>
          <p:cNvPr id="5" name="Picture 4" descr="116313_tf_dPitchZ_1f_rw_rot_ext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5082"/>
          <a:stretch/>
        </p:blipFill>
        <p:spPr>
          <a:xfrm>
            <a:off x="5685080" y="3733800"/>
            <a:ext cx="3458920" cy="2777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1295400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Vertical Divertor</a:t>
            </a:r>
            <a:endParaRPr lang="en-US" sz="1600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3733800"/>
            <a:ext cx="1883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Horizontal Divertor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3600" y="95583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Pitch Angle Change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625062" y="2232938"/>
            <a:ext cx="163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Toroidal Angle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625062" y="4823738"/>
            <a:ext cx="163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Toroidal Angle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306767" y="2360712"/>
            <a:ext cx="2286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Radians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313711" y="4875312"/>
            <a:ext cx="2286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Radians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219589" y="6248400"/>
            <a:ext cx="100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N. Ferraro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0306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>
                <a:latin typeface="+mn-lt"/>
              </a:rPr>
              <a:t>Goals:</a:t>
            </a:r>
            <a:r>
              <a:rPr lang="en-US" sz="2400" dirty="0" smtClean="0">
                <a:latin typeface="+mn-lt"/>
              </a:rPr>
              <a:t>  (1) Extend </a:t>
            </a:r>
            <a:r>
              <a:rPr lang="en-US" sz="2400" dirty="0">
                <a:latin typeface="+mn-lt"/>
              </a:rPr>
              <a:t>s</a:t>
            </a:r>
            <a:r>
              <a:rPr lang="en-US" sz="2400" dirty="0" smtClean="0">
                <a:latin typeface="+mn-lt"/>
              </a:rPr>
              <a:t>imulations of NSTX-U CAE/GAE to high </a:t>
            </a:r>
            <a:r>
              <a:rPr lang="en-US" sz="2400" dirty="0">
                <a:latin typeface="+mn-lt"/>
              </a:rPr>
              <a:t>heating power, plasma </a:t>
            </a:r>
            <a:r>
              <a:rPr lang="en-US" sz="2400" dirty="0" smtClean="0">
                <a:latin typeface="+mn-lt"/>
              </a:rPr>
              <a:t>current, toroidal field, (2) Further validate simulations, (3) </a:t>
            </a:r>
            <a:r>
              <a:rPr lang="en-US" sz="2400" dirty="0">
                <a:latin typeface="+mn-lt"/>
              </a:rPr>
              <a:t>initial assessment of Ion Cyclotron Emission (ICE) </a:t>
            </a:r>
            <a:r>
              <a:rPr lang="en-US" sz="2400" dirty="0" smtClean="0">
                <a:latin typeface="+mn-lt"/>
              </a:rPr>
              <a:t>observations from NSTX-U</a:t>
            </a:r>
            <a:endParaRPr lang="en-US" sz="2400" dirty="0">
              <a:latin typeface="+mn-lt"/>
            </a:endParaRPr>
          </a:p>
          <a:p>
            <a:r>
              <a:rPr lang="en-US" sz="2400" b="1" dirty="0">
                <a:latin typeface="+mn-lt"/>
              </a:rPr>
              <a:t>Tools</a:t>
            </a:r>
            <a:r>
              <a:rPr lang="en-US" sz="2400" b="1" dirty="0" smtClean="0">
                <a:latin typeface="+mn-lt"/>
              </a:rPr>
              <a:t>: </a:t>
            </a:r>
            <a:r>
              <a:rPr lang="en-US" sz="2400" dirty="0" smtClean="0">
                <a:latin typeface="+mn-lt"/>
              </a:rPr>
              <a:t>HYM code, DIII-D National Campaign XPs</a:t>
            </a:r>
            <a:endParaRPr lang="en-US" sz="2400" dirty="0">
              <a:latin typeface="+mn-lt"/>
            </a:endParaRPr>
          </a:p>
          <a:p>
            <a:r>
              <a:rPr lang="en-US" sz="2400" b="1" dirty="0">
                <a:latin typeface="+mn-lt"/>
              </a:rPr>
              <a:t>Impact: </a:t>
            </a:r>
            <a:r>
              <a:rPr lang="en-US" sz="2400" dirty="0" smtClean="0">
                <a:latin typeface="+mn-lt"/>
              </a:rPr>
              <a:t>Project fast-ion, thermal electron transport from CAE/GAE, ICE for inferring ITER </a:t>
            </a:r>
            <a:r>
              <a:rPr lang="en-US" sz="2400" i="1" dirty="0" err="1" smtClean="0">
                <a:latin typeface="+mn-lt"/>
                <a:cs typeface="Times New Roman" panose="02020603050405020304" pitchFamily="18" charset="0"/>
              </a:rPr>
              <a:t>f</a:t>
            </a:r>
            <a:r>
              <a:rPr lang="en-US" sz="2400" baseline="-25000" dirty="0" err="1" smtClean="0">
                <a:latin typeface="+mn-lt"/>
              </a:rPr>
              <a:t>fast</a:t>
            </a:r>
            <a:r>
              <a:rPr lang="en-US" sz="2400" dirty="0" smtClean="0">
                <a:latin typeface="+mn-lt"/>
              </a:rPr>
              <a:t>(v)</a:t>
            </a:r>
          </a:p>
          <a:p>
            <a:pPr marL="347663" lvl="1" indent="-177800"/>
            <a:r>
              <a:rPr lang="en-US" sz="2000" dirty="0" smtClean="0">
                <a:latin typeface="+mn-lt"/>
              </a:rPr>
              <a:t>Builds on new physics discovered during FY16 NSTX-U run campaign</a:t>
            </a:r>
          </a:p>
          <a:p>
            <a:r>
              <a:rPr lang="en-US" sz="2400" b="1" dirty="0" smtClean="0"/>
              <a:t>Related Activities:</a:t>
            </a:r>
          </a:p>
          <a:p>
            <a:pPr marL="347663" lvl="1" indent="-177800"/>
            <a:r>
              <a:rPr lang="en-US" sz="2000" dirty="0" smtClean="0"/>
              <a:t>Analyzing </a:t>
            </a:r>
            <a:r>
              <a:rPr lang="en-US" sz="2000" dirty="0"/>
              <a:t>high-k data for evidence of CAE coupling to kinetic </a:t>
            </a:r>
            <a:r>
              <a:rPr lang="en-US" sz="2000" dirty="0" err="1" smtClean="0"/>
              <a:t>Alvfén</a:t>
            </a:r>
            <a:r>
              <a:rPr lang="en-US" sz="2000" dirty="0" smtClean="0"/>
              <a:t> waves</a:t>
            </a:r>
          </a:p>
          <a:p>
            <a:pPr marL="347663" lvl="1" indent="-177800"/>
            <a:r>
              <a:rPr lang="en-US" sz="2000" dirty="0" smtClean="0"/>
              <a:t>High-f </a:t>
            </a:r>
            <a:r>
              <a:rPr lang="en-US" sz="2000" dirty="0"/>
              <a:t>AE experiment on DIII-D (planned July </a:t>
            </a:r>
            <a:r>
              <a:rPr lang="en-US" sz="2000" dirty="0" smtClean="0"/>
              <a:t>2017)</a:t>
            </a:r>
          </a:p>
          <a:p>
            <a:pPr marL="515938" lvl="2" indent="-168275"/>
            <a:r>
              <a:rPr lang="en-US" sz="1800" dirty="0" smtClean="0"/>
              <a:t>Some </a:t>
            </a:r>
            <a:r>
              <a:rPr lang="en-US" sz="1800" dirty="0"/>
              <a:t>data from single source, B</a:t>
            </a:r>
            <a:r>
              <a:rPr lang="en-US" sz="1800" baseline="-25000" dirty="0"/>
              <a:t>T</a:t>
            </a:r>
            <a:r>
              <a:rPr lang="en-US" sz="1800" dirty="0"/>
              <a:t> ramp shots </a:t>
            </a:r>
            <a:r>
              <a:rPr lang="en-US" sz="1800" dirty="0" smtClean="0"/>
              <a:t>obtained </a:t>
            </a:r>
            <a:r>
              <a:rPr lang="en-US" sz="1800" dirty="0"/>
              <a:t>in piggyback</a:t>
            </a:r>
          </a:p>
          <a:p>
            <a:pPr marL="515938" lvl="2" indent="-168275"/>
            <a:r>
              <a:rPr lang="en-US" sz="1800" dirty="0" smtClean="0"/>
              <a:t>Useful </a:t>
            </a:r>
            <a:r>
              <a:rPr lang="en-US" sz="1800" dirty="0"/>
              <a:t>data about CAE stability </a:t>
            </a:r>
            <a:r>
              <a:rPr lang="en-US" sz="1800" dirty="0" smtClean="0"/>
              <a:t>vs </a:t>
            </a:r>
            <a:r>
              <a:rPr lang="en-US" sz="1800" dirty="0"/>
              <a:t>P</a:t>
            </a:r>
            <a:r>
              <a:rPr lang="en-US" sz="1800" baseline="-25000" dirty="0"/>
              <a:t>NB</a:t>
            </a:r>
            <a:r>
              <a:rPr lang="en-US" sz="1800" dirty="0"/>
              <a:t>, </a:t>
            </a:r>
            <a:r>
              <a:rPr lang="en-US" sz="1800" dirty="0" err="1"/>
              <a:t>V</a:t>
            </a:r>
            <a:r>
              <a:rPr lang="en-US" sz="1800" baseline="-25000" dirty="0" err="1"/>
              <a:t>inj</a:t>
            </a:r>
            <a:r>
              <a:rPr lang="en-US" sz="1800" dirty="0"/>
              <a:t>, </a:t>
            </a:r>
            <a:r>
              <a:rPr lang="en-US" sz="1800" dirty="0" err="1" smtClean="0"/>
              <a:t>R</a:t>
            </a:r>
            <a:r>
              <a:rPr lang="en-US" sz="1800" baseline="-25000" dirty="0" err="1" smtClean="0"/>
              <a:t>tan</a:t>
            </a:r>
            <a:r>
              <a:rPr lang="en-US" sz="1800" dirty="0" smtClean="0"/>
              <a:t>, n</a:t>
            </a:r>
            <a:r>
              <a:rPr lang="en-US" sz="1800" baseline="-25000" dirty="0" smtClean="0"/>
              <a:t>e</a:t>
            </a:r>
            <a:r>
              <a:rPr lang="en-US" sz="1800" dirty="0"/>
              <a:t>, </a:t>
            </a:r>
            <a:r>
              <a:rPr lang="en-US" sz="1800" dirty="0" smtClean="0"/>
              <a:t>B</a:t>
            </a:r>
            <a:r>
              <a:rPr lang="en-US" sz="1800" baseline="-25000" dirty="0" smtClean="0"/>
              <a:t>T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R17-4: </a:t>
            </a:r>
            <a:r>
              <a:rPr lang="en-US" sz="3200" dirty="0"/>
              <a:t>Assess high-frequency </a:t>
            </a:r>
            <a:r>
              <a:rPr lang="en-US" sz="3200" dirty="0" err="1"/>
              <a:t>Alfvén</a:t>
            </a:r>
            <a:r>
              <a:rPr lang="en-US" sz="3200" dirty="0"/>
              <a:t> </a:t>
            </a:r>
            <a:r>
              <a:rPr lang="en-US" sz="3200" dirty="0" err="1"/>
              <a:t>Eigenmode</a:t>
            </a:r>
            <a:r>
              <a:rPr lang="en-US" sz="3200" dirty="0"/>
              <a:t> stability, associated transport</a:t>
            </a:r>
          </a:p>
        </p:txBody>
      </p:sp>
    </p:spTree>
    <p:extLst>
      <p:ext uri="{BB962C8B-B14F-4D97-AF65-F5344CB8AC3E}">
        <p14:creationId xmlns:p14="http://schemas.microsoft.com/office/powerpoint/2010/main" val="8508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Tangential 2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neutral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suppresses Global Alfven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Eigenmode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(GAE) – consistent with simulation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fort20_47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57580"/>
            <a:ext cx="3851152" cy="2895599"/>
          </a:xfrm>
          <a:prstGeom prst="rect">
            <a:avLst/>
          </a:prstGeom>
        </p:spPr>
      </p:pic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6475948" y="5021068"/>
            <a:ext cx="686852" cy="4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kumimoji="0" lang="en-US" sz="20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ci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4267200" y="1676400"/>
            <a:ext cx="4800600" cy="7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HYM code simulation of  #204707, n=10</a:t>
            </a:r>
          </a:p>
          <a:p>
            <a:pPr algn="ctr" fontAlgn="base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000" b="1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|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6381268" y="2790979"/>
            <a:ext cx="1010132" cy="3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t=0.44s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015396" y="4238779"/>
            <a:ext cx="1010132" cy="3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t=0.47s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200" y="1065824"/>
            <a:ext cx="8991600" cy="4524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t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in PRL in June 2017 - E. Fredrickson et al.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" y="1675487"/>
            <a:ext cx="3798498" cy="480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3"/>
          <p:cNvSpPr>
            <a:spLocks noChangeArrowheads="1"/>
          </p:cNvSpPr>
          <p:nvPr/>
        </p:nvSpPr>
        <p:spPr bwMode="auto">
          <a:xfrm rot="16200000" flipH="1">
            <a:off x="7154374" y="5237806"/>
            <a:ext cx="550253" cy="381000"/>
          </a:xfrm>
          <a:prstGeom prst="leftArrow">
            <a:avLst>
              <a:gd name="adj1" fmla="val 60450"/>
              <a:gd name="adj2" fmla="val 50000"/>
            </a:avLst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96264" y="5571416"/>
            <a:ext cx="5171536" cy="877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Ins="0" bIns="9144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HYM code: growth </a:t>
            </a:r>
            <a:r>
              <a:rPr lang="en-US" sz="16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n=10 counter-GAE 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1</a:t>
            </a:r>
            <a:r>
              <a:rPr lang="en-US" sz="1600" kern="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HYM: suppression 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n=10 counter-GAE by 2</a:t>
            </a:r>
            <a:r>
              <a:rPr lang="en-US" sz="1600" kern="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dirty="0">
              <a:solidFill>
                <a:srgbClr val="0000FF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Most unstable </a:t>
            </a:r>
            <a:r>
              <a:rPr lang="en-US" sz="1600" i="1" kern="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-number, mode </a:t>
            </a:r>
            <a:r>
              <a:rPr lang="en-US" sz="1600" b="1" kern="0" dirty="0" smtClean="0"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consistent with HYM</a:t>
            </a:r>
          </a:p>
        </p:txBody>
      </p:sp>
    </p:spTree>
    <p:extLst>
      <p:ext uri="{BB962C8B-B14F-4D97-AF65-F5344CB8AC3E}">
        <p14:creationId xmlns:p14="http://schemas.microsoft.com/office/powerpoint/2010/main" val="4197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Analytic </a:t>
            </a:r>
            <a:r>
              <a:rPr lang="en-US" sz="3600" dirty="0" smtClean="0"/>
              <a:t>theory providing insight </a:t>
            </a:r>
            <a:br>
              <a:rPr lang="en-US" sz="3600" dirty="0" smtClean="0"/>
            </a:br>
            <a:r>
              <a:rPr lang="en-US" sz="3600" dirty="0" smtClean="0"/>
              <a:t>into HYM simulations of GAE stability</a:t>
            </a:r>
            <a:endParaRPr lang="en-US" sz="3600" dirty="0"/>
          </a:p>
        </p:txBody>
      </p:sp>
      <p:sp>
        <p:nvSpPr>
          <p:cNvPr id="4" name="object 2"/>
          <p:cNvSpPr txBox="1"/>
          <p:nvPr/>
        </p:nvSpPr>
        <p:spPr>
          <a:xfrm>
            <a:off x="154939" y="1130299"/>
            <a:ext cx="3686810" cy="598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ts val="2300"/>
              </a:lnSpc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Fast ions can be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stabilizing/  destabilizing</a:t>
            </a:r>
            <a:r>
              <a:rPr sz="2200" spc="-10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depending: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65445" y="1711837"/>
            <a:ext cx="1205865" cy="930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6400"/>
              </a:lnSpc>
              <a:tabLst>
                <a:tab pos="1115060" algn="l"/>
              </a:tabLst>
            </a:pPr>
            <a:r>
              <a:rPr sz="2200" dirty="0">
                <a:solidFill>
                  <a:srgbClr val="0000FF"/>
                </a:solidFill>
                <a:latin typeface="Arial"/>
                <a:cs typeface="Arial"/>
              </a:rPr>
              <a:t>Stable	</a:t>
            </a:r>
            <a:r>
              <a:rPr sz="2200" dirty="0">
                <a:latin typeface="Arial"/>
                <a:cs typeface="Arial"/>
              </a:rPr>
              <a:t>:  </a:t>
            </a:r>
            <a:r>
              <a:rPr sz="2200" dirty="0">
                <a:solidFill>
                  <a:srgbClr val="FF0000"/>
                </a:solidFill>
                <a:latin typeface="Arial"/>
                <a:cs typeface="Arial"/>
              </a:rPr>
              <a:t>Unstabl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200" dirty="0">
                <a:latin typeface="Arial"/>
                <a:cs typeface="Arial"/>
              </a:rPr>
              <a:t>: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154939" y="2748279"/>
            <a:ext cx="4075429" cy="366649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41300" marR="82550" indent="-228600" algn="just">
              <a:lnSpc>
                <a:spcPct val="89000"/>
              </a:lnSpc>
              <a:spcBef>
                <a:spcPts val="290"/>
              </a:spcBef>
              <a:buChar char="•"/>
              <a:tabLst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Resonant outboard beam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ions  with pitch &gt; 0.9 have small </a:t>
            </a:r>
            <a:r>
              <a:rPr sz="2200" dirty="0">
                <a:latin typeface="Symbol"/>
                <a:cs typeface="Symbol"/>
              </a:rPr>
              <a:t></a:t>
            </a:r>
            <a:r>
              <a:rPr sz="2175" baseline="-21072" dirty="0">
                <a:latin typeface="Symbol"/>
                <a:cs typeface="Symbol"/>
              </a:rPr>
              <a:t></a:t>
            </a:r>
            <a:r>
              <a:rPr sz="2200" dirty="0">
                <a:latin typeface="Arial"/>
                <a:cs typeface="Arial"/>
              </a:rPr>
              <a:t>,  are stabilizing by this</a:t>
            </a:r>
            <a:r>
              <a:rPr sz="2200" spc="-90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theory.</a:t>
            </a:r>
            <a:endParaRPr sz="2200" dirty="0">
              <a:latin typeface="Arial"/>
              <a:cs typeface="Arial"/>
            </a:endParaRPr>
          </a:p>
          <a:p>
            <a:pPr marL="241300" marR="5080" indent="-228600">
              <a:lnSpc>
                <a:spcPct val="90200"/>
              </a:lnSpc>
              <a:spcBef>
                <a:spcPts val="121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Estimates based on dispersion  relation and resonant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condition  suggest that 65keV outboard  beam ions might be just  marginal to reach resonant  condition.</a:t>
            </a:r>
          </a:p>
          <a:p>
            <a:pPr marL="241300" marR="57785" indent="-228600">
              <a:lnSpc>
                <a:spcPts val="24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NSTX (low field) parameter  regime </a:t>
            </a:r>
            <a:r>
              <a:rPr sz="2200" i="1" dirty="0">
                <a:latin typeface="Arial"/>
                <a:cs typeface="Arial"/>
              </a:rPr>
              <a:t>might </a:t>
            </a:r>
            <a:r>
              <a:rPr sz="2200" dirty="0">
                <a:latin typeface="Arial"/>
                <a:cs typeface="Arial"/>
              </a:rPr>
              <a:t>be very</a:t>
            </a:r>
            <a:r>
              <a:rPr sz="2200" spc="-1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different.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5101104" y="1839225"/>
            <a:ext cx="1858417" cy="3454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7109151" y="1821949"/>
            <a:ext cx="1857375" cy="3460750"/>
          </a:xfrm>
          <a:custGeom>
            <a:avLst/>
            <a:gdLst/>
            <a:ahLst/>
            <a:cxnLst/>
            <a:rect l="l" t="t" r="r" b="b"/>
            <a:pathLst>
              <a:path w="1857375" h="3460750">
                <a:moveTo>
                  <a:pt x="1857027" y="1112219"/>
                </a:moveTo>
                <a:lnTo>
                  <a:pt x="187641" y="1112219"/>
                </a:lnTo>
                <a:lnTo>
                  <a:pt x="207432" y="1092591"/>
                </a:lnTo>
                <a:lnTo>
                  <a:pt x="240422" y="1027164"/>
                </a:lnTo>
                <a:lnTo>
                  <a:pt x="260216" y="955200"/>
                </a:lnTo>
                <a:lnTo>
                  <a:pt x="263517" y="935573"/>
                </a:lnTo>
                <a:lnTo>
                  <a:pt x="273411" y="889773"/>
                </a:lnTo>
                <a:lnTo>
                  <a:pt x="237122" y="817810"/>
                </a:lnTo>
                <a:lnTo>
                  <a:pt x="263517" y="791636"/>
                </a:lnTo>
                <a:lnTo>
                  <a:pt x="339387" y="765463"/>
                </a:lnTo>
                <a:lnTo>
                  <a:pt x="345983" y="752382"/>
                </a:lnTo>
                <a:lnTo>
                  <a:pt x="339387" y="726208"/>
                </a:lnTo>
                <a:lnTo>
                  <a:pt x="312997" y="680419"/>
                </a:lnTo>
                <a:lnTo>
                  <a:pt x="339387" y="628073"/>
                </a:lnTo>
                <a:lnTo>
                  <a:pt x="349284" y="614991"/>
                </a:lnTo>
                <a:lnTo>
                  <a:pt x="339387" y="601910"/>
                </a:lnTo>
                <a:lnTo>
                  <a:pt x="322894" y="543027"/>
                </a:lnTo>
                <a:lnTo>
                  <a:pt x="339387" y="516854"/>
                </a:lnTo>
                <a:lnTo>
                  <a:pt x="378973" y="477600"/>
                </a:lnTo>
                <a:lnTo>
                  <a:pt x="415256" y="431800"/>
                </a:lnTo>
                <a:lnTo>
                  <a:pt x="428456" y="405636"/>
                </a:lnTo>
                <a:lnTo>
                  <a:pt x="438350" y="340208"/>
                </a:lnTo>
                <a:lnTo>
                  <a:pt x="415256" y="314036"/>
                </a:lnTo>
                <a:lnTo>
                  <a:pt x="388870" y="268245"/>
                </a:lnTo>
                <a:lnTo>
                  <a:pt x="415256" y="248619"/>
                </a:lnTo>
                <a:lnTo>
                  <a:pt x="484531" y="202819"/>
                </a:lnTo>
                <a:lnTo>
                  <a:pt x="491128" y="196273"/>
                </a:lnTo>
                <a:lnTo>
                  <a:pt x="567004" y="163564"/>
                </a:lnTo>
                <a:lnTo>
                  <a:pt x="642874" y="143936"/>
                </a:lnTo>
                <a:lnTo>
                  <a:pt x="679159" y="130854"/>
                </a:lnTo>
                <a:lnTo>
                  <a:pt x="718745" y="117763"/>
                </a:lnTo>
                <a:lnTo>
                  <a:pt x="794619" y="85054"/>
                </a:lnTo>
                <a:lnTo>
                  <a:pt x="870491" y="78508"/>
                </a:lnTo>
                <a:lnTo>
                  <a:pt x="893584" y="65427"/>
                </a:lnTo>
                <a:lnTo>
                  <a:pt x="946362" y="39254"/>
                </a:lnTo>
                <a:lnTo>
                  <a:pt x="1022236" y="13091"/>
                </a:lnTo>
                <a:lnTo>
                  <a:pt x="1098108" y="0"/>
                </a:lnTo>
                <a:lnTo>
                  <a:pt x="1173977" y="0"/>
                </a:lnTo>
                <a:lnTo>
                  <a:pt x="1249853" y="6545"/>
                </a:lnTo>
                <a:lnTo>
                  <a:pt x="1322425" y="65427"/>
                </a:lnTo>
                <a:lnTo>
                  <a:pt x="1325725" y="65427"/>
                </a:lnTo>
                <a:lnTo>
                  <a:pt x="1375206" y="130854"/>
                </a:lnTo>
                <a:lnTo>
                  <a:pt x="1391699" y="202819"/>
                </a:lnTo>
                <a:lnTo>
                  <a:pt x="1401594" y="228991"/>
                </a:lnTo>
                <a:lnTo>
                  <a:pt x="1424689" y="268245"/>
                </a:lnTo>
                <a:lnTo>
                  <a:pt x="1470870" y="340208"/>
                </a:lnTo>
                <a:lnTo>
                  <a:pt x="1477472" y="340208"/>
                </a:lnTo>
                <a:lnTo>
                  <a:pt x="1553342" y="386010"/>
                </a:lnTo>
                <a:lnTo>
                  <a:pt x="1592927" y="405636"/>
                </a:lnTo>
                <a:lnTo>
                  <a:pt x="1629213" y="425264"/>
                </a:lnTo>
                <a:lnTo>
                  <a:pt x="1672098" y="477600"/>
                </a:lnTo>
                <a:lnTo>
                  <a:pt x="1705088" y="510308"/>
                </a:lnTo>
                <a:lnTo>
                  <a:pt x="1757865" y="543027"/>
                </a:lnTo>
                <a:lnTo>
                  <a:pt x="1780957" y="556108"/>
                </a:lnTo>
                <a:lnTo>
                  <a:pt x="1857027" y="556108"/>
                </a:lnTo>
                <a:lnTo>
                  <a:pt x="1857027" y="1112219"/>
                </a:lnTo>
                <a:close/>
              </a:path>
              <a:path w="1857375" h="3460750">
                <a:moveTo>
                  <a:pt x="1857027" y="556108"/>
                </a:moveTo>
                <a:lnTo>
                  <a:pt x="1780957" y="556108"/>
                </a:lnTo>
                <a:lnTo>
                  <a:pt x="1857027" y="495302"/>
                </a:lnTo>
                <a:lnTo>
                  <a:pt x="1857027" y="556108"/>
                </a:lnTo>
                <a:close/>
              </a:path>
              <a:path w="1857375" h="3460750">
                <a:moveTo>
                  <a:pt x="3202" y="3460752"/>
                </a:moveTo>
                <a:lnTo>
                  <a:pt x="0" y="1568452"/>
                </a:lnTo>
                <a:lnTo>
                  <a:pt x="35899" y="1498219"/>
                </a:lnTo>
                <a:lnTo>
                  <a:pt x="108469" y="1432791"/>
                </a:lnTo>
                <a:lnTo>
                  <a:pt x="111770" y="1426255"/>
                </a:lnTo>
                <a:lnTo>
                  <a:pt x="115072" y="1367373"/>
                </a:lnTo>
                <a:lnTo>
                  <a:pt x="111770" y="1347745"/>
                </a:lnTo>
                <a:lnTo>
                  <a:pt x="91977" y="1295400"/>
                </a:lnTo>
                <a:lnTo>
                  <a:pt x="111770" y="1229982"/>
                </a:lnTo>
                <a:lnTo>
                  <a:pt x="154655" y="1164554"/>
                </a:lnTo>
                <a:lnTo>
                  <a:pt x="111770" y="1092591"/>
                </a:lnTo>
                <a:lnTo>
                  <a:pt x="118366" y="1092591"/>
                </a:lnTo>
                <a:lnTo>
                  <a:pt x="187641" y="1112219"/>
                </a:lnTo>
                <a:lnTo>
                  <a:pt x="1857027" y="1112219"/>
                </a:lnTo>
                <a:lnTo>
                  <a:pt x="1857027" y="3403602"/>
                </a:lnTo>
                <a:lnTo>
                  <a:pt x="3202" y="3460752"/>
                </a:lnTo>
                <a:close/>
              </a:path>
            </a:pathLst>
          </a:custGeom>
          <a:solidFill>
            <a:srgbClr val="FFD6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/>
        </p:nvSpPr>
        <p:spPr>
          <a:xfrm>
            <a:off x="7109151" y="1821949"/>
            <a:ext cx="1857375" cy="3460750"/>
          </a:xfrm>
          <a:custGeom>
            <a:avLst/>
            <a:gdLst/>
            <a:ahLst/>
            <a:cxnLst/>
            <a:rect l="l" t="t" r="r" b="b"/>
            <a:pathLst>
              <a:path w="1857375" h="3460750">
                <a:moveTo>
                  <a:pt x="3202" y="3460752"/>
                </a:moveTo>
                <a:lnTo>
                  <a:pt x="0" y="1568452"/>
                </a:lnTo>
                <a:lnTo>
                  <a:pt x="35899" y="1498219"/>
                </a:lnTo>
                <a:lnTo>
                  <a:pt x="108469" y="1432791"/>
                </a:lnTo>
                <a:lnTo>
                  <a:pt x="111770" y="1426255"/>
                </a:lnTo>
                <a:lnTo>
                  <a:pt x="115072" y="1367373"/>
                </a:lnTo>
                <a:lnTo>
                  <a:pt x="111770" y="1347745"/>
                </a:lnTo>
                <a:lnTo>
                  <a:pt x="91977" y="1295400"/>
                </a:lnTo>
                <a:lnTo>
                  <a:pt x="111770" y="1229982"/>
                </a:lnTo>
                <a:lnTo>
                  <a:pt x="154655" y="1164554"/>
                </a:lnTo>
                <a:lnTo>
                  <a:pt x="111770" y="1092591"/>
                </a:lnTo>
                <a:lnTo>
                  <a:pt x="108469" y="1092591"/>
                </a:lnTo>
                <a:lnTo>
                  <a:pt x="118366" y="1092591"/>
                </a:lnTo>
                <a:lnTo>
                  <a:pt x="187641" y="1112219"/>
                </a:lnTo>
                <a:lnTo>
                  <a:pt x="207432" y="1092591"/>
                </a:lnTo>
                <a:lnTo>
                  <a:pt x="240422" y="1027164"/>
                </a:lnTo>
                <a:lnTo>
                  <a:pt x="260216" y="955200"/>
                </a:lnTo>
                <a:lnTo>
                  <a:pt x="263517" y="935573"/>
                </a:lnTo>
                <a:lnTo>
                  <a:pt x="273411" y="889773"/>
                </a:lnTo>
                <a:lnTo>
                  <a:pt x="263517" y="870145"/>
                </a:lnTo>
                <a:lnTo>
                  <a:pt x="237122" y="817810"/>
                </a:lnTo>
                <a:lnTo>
                  <a:pt x="263517" y="791636"/>
                </a:lnTo>
                <a:lnTo>
                  <a:pt x="339387" y="765463"/>
                </a:lnTo>
                <a:lnTo>
                  <a:pt x="345983" y="752382"/>
                </a:lnTo>
                <a:lnTo>
                  <a:pt x="339387" y="726208"/>
                </a:lnTo>
                <a:lnTo>
                  <a:pt x="312997" y="680419"/>
                </a:lnTo>
                <a:lnTo>
                  <a:pt x="339387" y="628073"/>
                </a:lnTo>
                <a:lnTo>
                  <a:pt x="349284" y="614991"/>
                </a:lnTo>
                <a:lnTo>
                  <a:pt x="339387" y="601910"/>
                </a:lnTo>
                <a:lnTo>
                  <a:pt x="322894" y="543027"/>
                </a:lnTo>
                <a:lnTo>
                  <a:pt x="339387" y="516854"/>
                </a:lnTo>
                <a:lnTo>
                  <a:pt x="378973" y="477600"/>
                </a:lnTo>
                <a:lnTo>
                  <a:pt x="415256" y="431800"/>
                </a:lnTo>
                <a:lnTo>
                  <a:pt x="428456" y="405636"/>
                </a:lnTo>
                <a:lnTo>
                  <a:pt x="438350" y="340208"/>
                </a:lnTo>
                <a:lnTo>
                  <a:pt x="415256" y="314036"/>
                </a:lnTo>
                <a:lnTo>
                  <a:pt x="388870" y="268245"/>
                </a:lnTo>
                <a:lnTo>
                  <a:pt x="415256" y="248619"/>
                </a:lnTo>
                <a:lnTo>
                  <a:pt x="484531" y="202819"/>
                </a:lnTo>
                <a:lnTo>
                  <a:pt x="491128" y="196273"/>
                </a:lnTo>
                <a:lnTo>
                  <a:pt x="567004" y="163564"/>
                </a:lnTo>
                <a:lnTo>
                  <a:pt x="642874" y="143936"/>
                </a:lnTo>
                <a:lnTo>
                  <a:pt x="679159" y="130854"/>
                </a:lnTo>
                <a:lnTo>
                  <a:pt x="718745" y="117763"/>
                </a:lnTo>
                <a:lnTo>
                  <a:pt x="794619" y="85054"/>
                </a:lnTo>
                <a:lnTo>
                  <a:pt x="870491" y="78508"/>
                </a:lnTo>
                <a:lnTo>
                  <a:pt x="893584" y="65427"/>
                </a:lnTo>
                <a:lnTo>
                  <a:pt x="946362" y="39254"/>
                </a:lnTo>
                <a:lnTo>
                  <a:pt x="1022236" y="13091"/>
                </a:lnTo>
                <a:lnTo>
                  <a:pt x="1098108" y="0"/>
                </a:lnTo>
                <a:lnTo>
                  <a:pt x="1173977" y="0"/>
                </a:lnTo>
                <a:lnTo>
                  <a:pt x="1249853" y="6545"/>
                </a:lnTo>
                <a:lnTo>
                  <a:pt x="1322425" y="65427"/>
                </a:lnTo>
                <a:lnTo>
                  <a:pt x="1325725" y="65427"/>
                </a:lnTo>
                <a:lnTo>
                  <a:pt x="1375206" y="130854"/>
                </a:lnTo>
                <a:lnTo>
                  <a:pt x="1391699" y="202819"/>
                </a:lnTo>
                <a:lnTo>
                  <a:pt x="1401594" y="228991"/>
                </a:lnTo>
                <a:lnTo>
                  <a:pt x="1424689" y="268245"/>
                </a:lnTo>
                <a:lnTo>
                  <a:pt x="1470870" y="340208"/>
                </a:lnTo>
                <a:lnTo>
                  <a:pt x="1477472" y="340208"/>
                </a:lnTo>
                <a:lnTo>
                  <a:pt x="1553342" y="386010"/>
                </a:lnTo>
                <a:lnTo>
                  <a:pt x="1592927" y="405636"/>
                </a:lnTo>
                <a:lnTo>
                  <a:pt x="1629213" y="425264"/>
                </a:lnTo>
                <a:lnTo>
                  <a:pt x="1672098" y="477600"/>
                </a:lnTo>
                <a:lnTo>
                  <a:pt x="1705088" y="510308"/>
                </a:lnTo>
                <a:lnTo>
                  <a:pt x="1757865" y="543027"/>
                </a:lnTo>
                <a:lnTo>
                  <a:pt x="1780957" y="556108"/>
                </a:lnTo>
                <a:lnTo>
                  <a:pt x="1857027" y="495302"/>
                </a:lnTo>
                <a:lnTo>
                  <a:pt x="1857027" y="340360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7108761" y="5230549"/>
            <a:ext cx="1857375" cy="52705"/>
          </a:xfrm>
          <a:custGeom>
            <a:avLst/>
            <a:gdLst/>
            <a:ahLst/>
            <a:cxnLst/>
            <a:rect l="l" t="t" r="r" b="b"/>
            <a:pathLst>
              <a:path w="1857375" h="52704">
                <a:moveTo>
                  <a:pt x="1553731" y="6545"/>
                </a:moveTo>
                <a:lnTo>
                  <a:pt x="1401984" y="6545"/>
                </a:lnTo>
                <a:lnTo>
                  <a:pt x="1477862" y="0"/>
                </a:lnTo>
                <a:lnTo>
                  <a:pt x="1553731" y="6545"/>
                </a:lnTo>
                <a:close/>
              </a:path>
              <a:path w="1857375" h="52704">
                <a:moveTo>
                  <a:pt x="1781347" y="6545"/>
                </a:moveTo>
                <a:lnTo>
                  <a:pt x="1624983" y="6545"/>
                </a:lnTo>
                <a:lnTo>
                  <a:pt x="1857220" y="0"/>
                </a:lnTo>
                <a:lnTo>
                  <a:pt x="1781347" y="6545"/>
                </a:lnTo>
                <a:close/>
              </a:path>
              <a:path w="1857375" h="52704">
                <a:moveTo>
                  <a:pt x="730189" y="31765"/>
                </a:moveTo>
                <a:lnTo>
                  <a:pt x="870880" y="19626"/>
                </a:lnTo>
                <a:lnTo>
                  <a:pt x="903870" y="13091"/>
                </a:lnTo>
                <a:lnTo>
                  <a:pt x="1098497" y="13091"/>
                </a:lnTo>
                <a:lnTo>
                  <a:pt x="1174367" y="6545"/>
                </a:lnTo>
                <a:lnTo>
                  <a:pt x="1624983" y="6545"/>
                </a:lnTo>
                <a:lnTo>
                  <a:pt x="730189" y="31765"/>
                </a:lnTo>
                <a:close/>
              </a:path>
              <a:path w="1857375" h="52704">
                <a:moveTo>
                  <a:pt x="719134" y="32719"/>
                </a:moveTo>
                <a:lnTo>
                  <a:pt x="696350" y="32719"/>
                </a:lnTo>
                <a:lnTo>
                  <a:pt x="730189" y="31765"/>
                </a:lnTo>
                <a:lnTo>
                  <a:pt x="719134" y="32719"/>
                </a:lnTo>
                <a:close/>
              </a:path>
              <a:path w="1857375" h="52704">
                <a:moveTo>
                  <a:pt x="617476" y="34942"/>
                </a:moveTo>
                <a:lnTo>
                  <a:pt x="643263" y="32719"/>
                </a:lnTo>
                <a:lnTo>
                  <a:pt x="696350" y="32719"/>
                </a:lnTo>
                <a:lnTo>
                  <a:pt x="617476" y="34942"/>
                </a:lnTo>
                <a:close/>
              </a:path>
              <a:path w="1857375" h="52704">
                <a:moveTo>
                  <a:pt x="339777" y="52345"/>
                </a:moveTo>
                <a:lnTo>
                  <a:pt x="0" y="52345"/>
                </a:lnTo>
                <a:lnTo>
                  <a:pt x="617476" y="34942"/>
                </a:lnTo>
                <a:lnTo>
                  <a:pt x="491524" y="45800"/>
                </a:lnTo>
                <a:lnTo>
                  <a:pt x="415646" y="45800"/>
                </a:lnTo>
                <a:lnTo>
                  <a:pt x="339777" y="52345"/>
                </a:lnTo>
                <a:close/>
              </a:path>
            </a:pathLst>
          </a:custGeom>
          <a:solidFill>
            <a:srgbClr val="FFD6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7108761" y="5230549"/>
            <a:ext cx="1857375" cy="52705"/>
          </a:xfrm>
          <a:custGeom>
            <a:avLst/>
            <a:gdLst/>
            <a:ahLst/>
            <a:cxnLst/>
            <a:rect l="l" t="t" r="r" b="b"/>
            <a:pathLst>
              <a:path w="1857375" h="52704">
                <a:moveTo>
                  <a:pt x="1857220" y="0"/>
                </a:moveTo>
                <a:lnTo>
                  <a:pt x="1781347" y="6545"/>
                </a:lnTo>
                <a:lnTo>
                  <a:pt x="1553731" y="6545"/>
                </a:lnTo>
                <a:lnTo>
                  <a:pt x="1477862" y="0"/>
                </a:lnTo>
                <a:lnTo>
                  <a:pt x="1401984" y="6545"/>
                </a:lnTo>
                <a:lnTo>
                  <a:pt x="1174367" y="6545"/>
                </a:lnTo>
                <a:lnTo>
                  <a:pt x="1098497" y="13091"/>
                </a:lnTo>
                <a:lnTo>
                  <a:pt x="903870" y="13091"/>
                </a:lnTo>
                <a:lnTo>
                  <a:pt x="870880" y="19626"/>
                </a:lnTo>
                <a:lnTo>
                  <a:pt x="795009" y="26173"/>
                </a:lnTo>
                <a:lnTo>
                  <a:pt x="719134" y="32719"/>
                </a:lnTo>
                <a:lnTo>
                  <a:pt x="643263" y="32719"/>
                </a:lnTo>
                <a:lnTo>
                  <a:pt x="567394" y="39254"/>
                </a:lnTo>
                <a:lnTo>
                  <a:pt x="491524" y="45800"/>
                </a:lnTo>
                <a:lnTo>
                  <a:pt x="415646" y="45800"/>
                </a:lnTo>
                <a:lnTo>
                  <a:pt x="339777" y="52345"/>
                </a:lnTo>
                <a:lnTo>
                  <a:pt x="0" y="5234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7109151" y="1880831"/>
            <a:ext cx="1857375" cy="3345179"/>
          </a:xfrm>
          <a:custGeom>
            <a:avLst/>
            <a:gdLst/>
            <a:ahLst/>
            <a:cxnLst/>
            <a:rect l="l" t="t" r="r" b="b"/>
            <a:pathLst>
              <a:path w="1857375" h="3345179">
                <a:moveTo>
                  <a:pt x="3202" y="3344720"/>
                </a:moveTo>
                <a:lnTo>
                  <a:pt x="0" y="1928670"/>
                </a:lnTo>
                <a:lnTo>
                  <a:pt x="95277" y="1858054"/>
                </a:lnTo>
                <a:lnTo>
                  <a:pt x="111770" y="1844963"/>
                </a:lnTo>
                <a:lnTo>
                  <a:pt x="187641" y="1805708"/>
                </a:lnTo>
                <a:lnTo>
                  <a:pt x="263517" y="1746826"/>
                </a:lnTo>
                <a:lnTo>
                  <a:pt x="293206" y="1720663"/>
                </a:lnTo>
                <a:lnTo>
                  <a:pt x="312997" y="1648691"/>
                </a:lnTo>
                <a:lnTo>
                  <a:pt x="306397" y="1583273"/>
                </a:lnTo>
                <a:lnTo>
                  <a:pt x="322894" y="1511300"/>
                </a:lnTo>
                <a:lnTo>
                  <a:pt x="339387" y="1485136"/>
                </a:lnTo>
                <a:lnTo>
                  <a:pt x="408661" y="1445882"/>
                </a:lnTo>
                <a:lnTo>
                  <a:pt x="395464" y="1373908"/>
                </a:lnTo>
                <a:lnTo>
                  <a:pt x="392169" y="1308491"/>
                </a:lnTo>
                <a:lnTo>
                  <a:pt x="415256" y="1249608"/>
                </a:lnTo>
                <a:lnTo>
                  <a:pt x="421853" y="1236517"/>
                </a:lnTo>
                <a:lnTo>
                  <a:pt x="448246" y="1171100"/>
                </a:lnTo>
                <a:lnTo>
                  <a:pt x="428456" y="1105672"/>
                </a:lnTo>
                <a:lnTo>
                  <a:pt x="458144" y="1033708"/>
                </a:lnTo>
                <a:lnTo>
                  <a:pt x="491128" y="981363"/>
                </a:lnTo>
                <a:lnTo>
                  <a:pt x="504325" y="968282"/>
                </a:lnTo>
                <a:lnTo>
                  <a:pt x="540609" y="896317"/>
                </a:lnTo>
                <a:lnTo>
                  <a:pt x="567004" y="883226"/>
                </a:lnTo>
                <a:lnTo>
                  <a:pt x="603288" y="830891"/>
                </a:lnTo>
                <a:lnTo>
                  <a:pt x="596692" y="758927"/>
                </a:lnTo>
                <a:lnTo>
                  <a:pt x="609884" y="693500"/>
                </a:lnTo>
                <a:lnTo>
                  <a:pt x="609884" y="621536"/>
                </a:lnTo>
                <a:lnTo>
                  <a:pt x="590092" y="556108"/>
                </a:lnTo>
                <a:lnTo>
                  <a:pt x="609884" y="484145"/>
                </a:lnTo>
                <a:lnTo>
                  <a:pt x="609884" y="418717"/>
                </a:lnTo>
                <a:lnTo>
                  <a:pt x="639573" y="346754"/>
                </a:lnTo>
                <a:lnTo>
                  <a:pt x="642874" y="340208"/>
                </a:lnTo>
                <a:lnTo>
                  <a:pt x="662668" y="281326"/>
                </a:lnTo>
                <a:lnTo>
                  <a:pt x="649470" y="209363"/>
                </a:lnTo>
                <a:lnTo>
                  <a:pt x="642874" y="143936"/>
                </a:lnTo>
                <a:lnTo>
                  <a:pt x="794619" y="104682"/>
                </a:lnTo>
                <a:lnTo>
                  <a:pt x="870491" y="104682"/>
                </a:lnTo>
                <a:lnTo>
                  <a:pt x="900179" y="71972"/>
                </a:lnTo>
                <a:lnTo>
                  <a:pt x="946362" y="39254"/>
                </a:lnTo>
                <a:lnTo>
                  <a:pt x="1022236" y="13091"/>
                </a:lnTo>
                <a:lnTo>
                  <a:pt x="1078316" y="6545"/>
                </a:lnTo>
                <a:lnTo>
                  <a:pt x="1098108" y="0"/>
                </a:lnTo>
                <a:lnTo>
                  <a:pt x="1121200" y="6545"/>
                </a:lnTo>
                <a:lnTo>
                  <a:pt x="1173977" y="13091"/>
                </a:lnTo>
                <a:lnTo>
                  <a:pt x="1249853" y="39254"/>
                </a:lnTo>
                <a:lnTo>
                  <a:pt x="1282839" y="71972"/>
                </a:lnTo>
                <a:lnTo>
                  <a:pt x="1286139" y="143936"/>
                </a:lnTo>
                <a:lnTo>
                  <a:pt x="1286139" y="209363"/>
                </a:lnTo>
                <a:lnTo>
                  <a:pt x="1315827" y="281326"/>
                </a:lnTo>
                <a:lnTo>
                  <a:pt x="1325725" y="294408"/>
                </a:lnTo>
                <a:lnTo>
                  <a:pt x="1381803" y="346754"/>
                </a:lnTo>
                <a:lnTo>
                  <a:pt x="1401594" y="353291"/>
                </a:lnTo>
                <a:lnTo>
                  <a:pt x="1477472" y="372917"/>
                </a:lnTo>
                <a:lnTo>
                  <a:pt x="1536848" y="418717"/>
                </a:lnTo>
                <a:lnTo>
                  <a:pt x="1553342" y="431800"/>
                </a:lnTo>
                <a:lnTo>
                  <a:pt x="1602823" y="484145"/>
                </a:lnTo>
                <a:lnTo>
                  <a:pt x="1622615" y="556108"/>
                </a:lnTo>
                <a:lnTo>
                  <a:pt x="1629213" y="562654"/>
                </a:lnTo>
                <a:lnTo>
                  <a:pt x="1705088" y="575736"/>
                </a:lnTo>
                <a:lnTo>
                  <a:pt x="1857027" y="575736"/>
                </a:lnTo>
                <a:lnTo>
                  <a:pt x="1857027" y="3319320"/>
                </a:lnTo>
                <a:lnTo>
                  <a:pt x="3202" y="3344720"/>
                </a:lnTo>
                <a:close/>
              </a:path>
              <a:path w="1857375" h="3345179">
                <a:moveTo>
                  <a:pt x="1857027" y="575736"/>
                </a:moveTo>
                <a:lnTo>
                  <a:pt x="1705088" y="575736"/>
                </a:lnTo>
                <a:lnTo>
                  <a:pt x="1780957" y="569191"/>
                </a:lnTo>
                <a:lnTo>
                  <a:pt x="1857027" y="499920"/>
                </a:lnTo>
                <a:lnTo>
                  <a:pt x="1857027" y="575736"/>
                </a:lnTo>
                <a:close/>
              </a:path>
            </a:pathLst>
          </a:custGeom>
          <a:solidFill>
            <a:srgbClr val="FF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/>
          <p:cNvSpPr/>
          <p:nvPr/>
        </p:nvSpPr>
        <p:spPr>
          <a:xfrm>
            <a:off x="7109151" y="1880831"/>
            <a:ext cx="1857375" cy="3345179"/>
          </a:xfrm>
          <a:custGeom>
            <a:avLst/>
            <a:gdLst/>
            <a:ahLst/>
            <a:cxnLst/>
            <a:rect l="l" t="t" r="r" b="b"/>
            <a:pathLst>
              <a:path w="1857375" h="3345179">
                <a:moveTo>
                  <a:pt x="3202" y="3344720"/>
                </a:moveTo>
                <a:lnTo>
                  <a:pt x="0" y="1928670"/>
                </a:lnTo>
                <a:lnTo>
                  <a:pt x="95277" y="1858054"/>
                </a:lnTo>
                <a:lnTo>
                  <a:pt x="111770" y="1844963"/>
                </a:lnTo>
                <a:lnTo>
                  <a:pt x="187641" y="1805708"/>
                </a:lnTo>
                <a:lnTo>
                  <a:pt x="263517" y="1746826"/>
                </a:lnTo>
                <a:lnTo>
                  <a:pt x="293206" y="1720663"/>
                </a:lnTo>
                <a:lnTo>
                  <a:pt x="312997" y="1648691"/>
                </a:lnTo>
                <a:lnTo>
                  <a:pt x="306397" y="1583273"/>
                </a:lnTo>
                <a:lnTo>
                  <a:pt x="322894" y="1511300"/>
                </a:lnTo>
                <a:lnTo>
                  <a:pt x="339387" y="1485136"/>
                </a:lnTo>
                <a:lnTo>
                  <a:pt x="408661" y="1445882"/>
                </a:lnTo>
                <a:lnTo>
                  <a:pt x="395464" y="1373908"/>
                </a:lnTo>
                <a:lnTo>
                  <a:pt x="392169" y="1308491"/>
                </a:lnTo>
                <a:lnTo>
                  <a:pt x="415256" y="1249608"/>
                </a:lnTo>
                <a:lnTo>
                  <a:pt x="421853" y="1236517"/>
                </a:lnTo>
                <a:lnTo>
                  <a:pt x="448246" y="1171100"/>
                </a:lnTo>
                <a:lnTo>
                  <a:pt x="428456" y="1105672"/>
                </a:lnTo>
                <a:lnTo>
                  <a:pt x="458144" y="1033708"/>
                </a:lnTo>
                <a:lnTo>
                  <a:pt x="491128" y="981363"/>
                </a:lnTo>
                <a:lnTo>
                  <a:pt x="504325" y="968282"/>
                </a:lnTo>
                <a:lnTo>
                  <a:pt x="540609" y="896317"/>
                </a:lnTo>
                <a:lnTo>
                  <a:pt x="567004" y="883226"/>
                </a:lnTo>
                <a:lnTo>
                  <a:pt x="603288" y="830891"/>
                </a:lnTo>
                <a:lnTo>
                  <a:pt x="596692" y="758927"/>
                </a:lnTo>
                <a:lnTo>
                  <a:pt x="609884" y="693500"/>
                </a:lnTo>
                <a:lnTo>
                  <a:pt x="609884" y="621536"/>
                </a:lnTo>
                <a:lnTo>
                  <a:pt x="590092" y="556108"/>
                </a:lnTo>
                <a:lnTo>
                  <a:pt x="609884" y="484145"/>
                </a:lnTo>
                <a:lnTo>
                  <a:pt x="609884" y="418717"/>
                </a:lnTo>
                <a:lnTo>
                  <a:pt x="639573" y="346754"/>
                </a:lnTo>
                <a:lnTo>
                  <a:pt x="642874" y="340208"/>
                </a:lnTo>
                <a:lnTo>
                  <a:pt x="662668" y="281326"/>
                </a:lnTo>
                <a:lnTo>
                  <a:pt x="649470" y="209363"/>
                </a:lnTo>
                <a:lnTo>
                  <a:pt x="642874" y="143936"/>
                </a:lnTo>
                <a:lnTo>
                  <a:pt x="718745" y="124308"/>
                </a:lnTo>
                <a:lnTo>
                  <a:pt x="794619" y="104682"/>
                </a:lnTo>
                <a:lnTo>
                  <a:pt x="870491" y="104682"/>
                </a:lnTo>
                <a:lnTo>
                  <a:pt x="900179" y="71972"/>
                </a:lnTo>
                <a:lnTo>
                  <a:pt x="946362" y="39254"/>
                </a:lnTo>
                <a:lnTo>
                  <a:pt x="1022236" y="13091"/>
                </a:lnTo>
                <a:lnTo>
                  <a:pt x="1078316" y="6545"/>
                </a:lnTo>
                <a:lnTo>
                  <a:pt x="1098108" y="0"/>
                </a:lnTo>
                <a:lnTo>
                  <a:pt x="1121200" y="6545"/>
                </a:lnTo>
                <a:lnTo>
                  <a:pt x="1173977" y="13091"/>
                </a:lnTo>
                <a:lnTo>
                  <a:pt x="1249853" y="39254"/>
                </a:lnTo>
                <a:lnTo>
                  <a:pt x="1282839" y="71972"/>
                </a:lnTo>
                <a:lnTo>
                  <a:pt x="1286139" y="143936"/>
                </a:lnTo>
                <a:lnTo>
                  <a:pt x="1286139" y="209363"/>
                </a:lnTo>
                <a:lnTo>
                  <a:pt x="1315827" y="281326"/>
                </a:lnTo>
                <a:lnTo>
                  <a:pt x="1325725" y="294408"/>
                </a:lnTo>
                <a:lnTo>
                  <a:pt x="1381803" y="346754"/>
                </a:lnTo>
                <a:lnTo>
                  <a:pt x="1401594" y="353291"/>
                </a:lnTo>
                <a:lnTo>
                  <a:pt x="1477472" y="372917"/>
                </a:lnTo>
                <a:lnTo>
                  <a:pt x="1536848" y="418717"/>
                </a:lnTo>
                <a:lnTo>
                  <a:pt x="1553342" y="431800"/>
                </a:lnTo>
                <a:lnTo>
                  <a:pt x="1602823" y="484145"/>
                </a:lnTo>
                <a:lnTo>
                  <a:pt x="1622615" y="556108"/>
                </a:lnTo>
                <a:lnTo>
                  <a:pt x="1629213" y="562654"/>
                </a:lnTo>
                <a:lnTo>
                  <a:pt x="1705088" y="575736"/>
                </a:lnTo>
                <a:lnTo>
                  <a:pt x="1780957" y="569191"/>
                </a:lnTo>
                <a:lnTo>
                  <a:pt x="1857027" y="499920"/>
                </a:lnTo>
                <a:lnTo>
                  <a:pt x="1857027" y="331932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/>
          <p:cNvSpPr/>
          <p:nvPr/>
        </p:nvSpPr>
        <p:spPr>
          <a:xfrm>
            <a:off x="7108761" y="3843558"/>
            <a:ext cx="10160" cy="59055"/>
          </a:xfrm>
          <a:custGeom>
            <a:avLst/>
            <a:gdLst/>
            <a:ahLst/>
            <a:cxnLst/>
            <a:rect l="l" t="t" r="r" b="b"/>
            <a:pathLst>
              <a:path w="10159" h="59054">
                <a:moveTo>
                  <a:pt x="0" y="58882"/>
                </a:moveTo>
                <a:lnTo>
                  <a:pt x="0" y="0"/>
                </a:lnTo>
                <a:lnTo>
                  <a:pt x="9897" y="32719"/>
                </a:lnTo>
                <a:lnTo>
                  <a:pt x="0" y="58882"/>
                </a:lnTo>
                <a:close/>
              </a:path>
            </a:pathLst>
          </a:custGeom>
          <a:solidFill>
            <a:srgbClr val="FF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7108761" y="3843558"/>
            <a:ext cx="10160" cy="59055"/>
          </a:xfrm>
          <a:custGeom>
            <a:avLst/>
            <a:gdLst/>
            <a:ahLst/>
            <a:cxnLst/>
            <a:rect l="l" t="t" r="r" b="b"/>
            <a:pathLst>
              <a:path w="10159" h="59054">
                <a:moveTo>
                  <a:pt x="0" y="58882"/>
                </a:moveTo>
                <a:lnTo>
                  <a:pt x="9897" y="32719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7108761" y="5197840"/>
            <a:ext cx="1857375" cy="33020"/>
          </a:xfrm>
          <a:custGeom>
            <a:avLst/>
            <a:gdLst/>
            <a:ahLst/>
            <a:cxnLst/>
            <a:rect l="l" t="t" r="r" b="b"/>
            <a:pathLst>
              <a:path w="1857375" h="33020">
                <a:moveTo>
                  <a:pt x="522417" y="23508"/>
                </a:moveTo>
                <a:lnTo>
                  <a:pt x="567394" y="19627"/>
                </a:lnTo>
                <a:lnTo>
                  <a:pt x="719134" y="19627"/>
                </a:lnTo>
                <a:lnTo>
                  <a:pt x="795009" y="13081"/>
                </a:lnTo>
                <a:lnTo>
                  <a:pt x="870880" y="13081"/>
                </a:lnTo>
                <a:lnTo>
                  <a:pt x="946751" y="6545"/>
                </a:lnTo>
                <a:lnTo>
                  <a:pt x="1326114" y="6545"/>
                </a:lnTo>
                <a:lnTo>
                  <a:pt x="1401984" y="0"/>
                </a:lnTo>
                <a:lnTo>
                  <a:pt x="1857220" y="0"/>
                </a:lnTo>
                <a:lnTo>
                  <a:pt x="522417" y="23508"/>
                </a:lnTo>
                <a:close/>
              </a:path>
              <a:path w="1857375" h="33020">
                <a:moveTo>
                  <a:pt x="491524" y="26173"/>
                </a:moveTo>
                <a:lnTo>
                  <a:pt x="371083" y="26173"/>
                </a:lnTo>
                <a:lnTo>
                  <a:pt x="522417" y="23508"/>
                </a:lnTo>
                <a:lnTo>
                  <a:pt x="491524" y="26173"/>
                </a:lnTo>
                <a:close/>
              </a:path>
              <a:path w="1857375" h="33020">
                <a:moveTo>
                  <a:pt x="0" y="32708"/>
                </a:moveTo>
                <a:lnTo>
                  <a:pt x="36288" y="26173"/>
                </a:lnTo>
                <a:lnTo>
                  <a:pt x="188031" y="26173"/>
                </a:lnTo>
                <a:lnTo>
                  <a:pt x="219106" y="28850"/>
                </a:lnTo>
                <a:lnTo>
                  <a:pt x="0" y="32708"/>
                </a:lnTo>
                <a:close/>
              </a:path>
              <a:path w="1857375" h="33020">
                <a:moveTo>
                  <a:pt x="331731" y="26866"/>
                </a:moveTo>
                <a:lnTo>
                  <a:pt x="339777" y="26173"/>
                </a:lnTo>
                <a:lnTo>
                  <a:pt x="371083" y="26173"/>
                </a:lnTo>
                <a:lnTo>
                  <a:pt x="331731" y="26866"/>
                </a:lnTo>
                <a:close/>
              </a:path>
              <a:path w="1857375" h="33020">
                <a:moveTo>
                  <a:pt x="263907" y="32708"/>
                </a:moveTo>
                <a:lnTo>
                  <a:pt x="219106" y="28850"/>
                </a:lnTo>
                <a:lnTo>
                  <a:pt x="331731" y="26866"/>
                </a:lnTo>
                <a:lnTo>
                  <a:pt x="263907" y="32708"/>
                </a:lnTo>
                <a:close/>
              </a:path>
            </a:pathLst>
          </a:custGeom>
          <a:solidFill>
            <a:srgbClr val="FF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/>
          <p:nvPr/>
        </p:nvSpPr>
        <p:spPr>
          <a:xfrm>
            <a:off x="7108761" y="5197840"/>
            <a:ext cx="1857375" cy="33020"/>
          </a:xfrm>
          <a:custGeom>
            <a:avLst/>
            <a:gdLst/>
            <a:ahLst/>
            <a:cxnLst/>
            <a:rect l="l" t="t" r="r" b="b"/>
            <a:pathLst>
              <a:path w="1857375" h="33020">
                <a:moveTo>
                  <a:pt x="1857220" y="0"/>
                </a:moveTo>
                <a:lnTo>
                  <a:pt x="1401984" y="0"/>
                </a:lnTo>
                <a:lnTo>
                  <a:pt x="1326114" y="6545"/>
                </a:lnTo>
                <a:lnTo>
                  <a:pt x="946751" y="6545"/>
                </a:lnTo>
                <a:lnTo>
                  <a:pt x="870880" y="13081"/>
                </a:lnTo>
                <a:lnTo>
                  <a:pt x="795009" y="13081"/>
                </a:lnTo>
                <a:lnTo>
                  <a:pt x="719134" y="19627"/>
                </a:lnTo>
                <a:lnTo>
                  <a:pt x="567394" y="19627"/>
                </a:lnTo>
                <a:lnTo>
                  <a:pt x="491524" y="26173"/>
                </a:lnTo>
                <a:lnTo>
                  <a:pt x="339777" y="26173"/>
                </a:lnTo>
                <a:lnTo>
                  <a:pt x="263907" y="32708"/>
                </a:lnTo>
                <a:lnTo>
                  <a:pt x="188031" y="26173"/>
                </a:lnTo>
                <a:lnTo>
                  <a:pt x="36288" y="26173"/>
                </a:lnTo>
                <a:lnTo>
                  <a:pt x="0" y="3270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/>
          <p:cNvSpPr/>
          <p:nvPr/>
        </p:nvSpPr>
        <p:spPr>
          <a:xfrm>
            <a:off x="7112354" y="2293004"/>
            <a:ext cx="1854200" cy="2863215"/>
          </a:xfrm>
          <a:custGeom>
            <a:avLst/>
            <a:gdLst/>
            <a:ahLst/>
            <a:cxnLst/>
            <a:rect l="l" t="t" r="r" b="b"/>
            <a:pathLst>
              <a:path w="1854200" h="2863215">
                <a:moveTo>
                  <a:pt x="1850622" y="2862698"/>
                </a:moveTo>
                <a:lnTo>
                  <a:pt x="0" y="2735698"/>
                </a:lnTo>
                <a:lnTo>
                  <a:pt x="0" y="2240398"/>
                </a:lnTo>
                <a:lnTo>
                  <a:pt x="25613" y="2195948"/>
                </a:lnTo>
                <a:lnTo>
                  <a:pt x="32696" y="2126291"/>
                </a:lnTo>
                <a:lnTo>
                  <a:pt x="85473" y="2060864"/>
                </a:lnTo>
                <a:lnTo>
                  <a:pt x="108567" y="2028154"/>
                </a:lnTo>
                <a:lnTo>
                  <a:pt x="174541" y="1995446"/>
                </a:lnTo>
                <a:lnTo>
                  <a:pt x="148153" y="1923473"/>
                </a:lnTo>
                <a:lnTo>
                  <a:pt x="184438" y="1864591"/>
                </a:lnTo>
                <a:lnTo>
                  <a:pt x="260314" y="1792627"/>
                </a:lnTo>
                <a:lnTo>
                  <a:pt x="286702" y="1786082"/>
                </a:lnTo>
                <a:lnTo>
                  <a:pt x="316391" y="1720664"/>
                </a:lnTo>
                <a:lnTo>
                  <a:pt x="316391" y="1648691"/>
                </a:lnTo>
                <a:lnTo>
                  <a:pt x="336184" y="1622527"/>
                </a:lnTo>
                <a:lnTo>
                  <a:pt x="375770" y="1583273"/>
                </a:lnTo>
                <a:lnTo>
                  <a:pt x="412054" y="1544019"/>
                </a:lnTo>
                <a:lnTo>
                  <a:pt x="471434" y="1445882"/>
                </a:lnTo>
                <a:lnTo>
                  <a:pt x="487925" y="1432791"/>
                </a:lnTo>
                <a:lnTo>
                  <a:pt x="563801" y="1380454"/>
                </a:lnTo>
                <a:lnTo>
                  <a:pt x="576992" y="1373908"/>
                </a:lnTo>
                <a:lnTo>
                  <a:pt x="639671" y="1341200"/>
                </a:lnTo>
                <a:lnTo>
                  <a:pt x="715542" y="1308491"/>
                </a:lnTo>
                <a:lnTo>
                  <a:pt x="725439" y="1308491"/>
                </a:lnTo>
                <a:lnTo>
                  <a:pt x="798013" y="1236518"/>
                </a:lnTo>
                <a:lnTo>
                  <a:pt x="827702" y="1171101"/>
                </a:lnTo>
                <a:lnTo>
                  <a:pt x="821107" y="1099127"/>
                </a:lnTo>
                <a:lnTo>
                  <a:pt x="794712" y="1033710"/>
                </a:lnTo>
                <a:lnTo>
                  <a:pt x="867288" y="981364"/>
                </a:lnTo>
                <a:lnTo>
                  <a:pt x="883780" y="961736"/>
                </a:lnTo>
                <a:lnTo>
                  <a:pt x="890381" y="896319"/>
                </a:lnTo>
                <a:lnTo>
                  <a:pt x="943159" y="843973"/>
                </a:lnTo>
                <a:lnTo>
                  <a:pt x="946458" y="824345"/>
                </a:lnTo>
                <a:lnTo>
                  <a:pt x="943159" y="817810"/>
                </a:lnTo>
                <a:lnTo>
                  <a:pt x="867288" y="791636"/>
                </a:lnTo>
                <a:lnTo>
                  <a:pt x="817806" y="758927"/>
                </a:lnTo>
                <a:lnTo>
                  <a:pt x="791417" y="739301"/>
                </a:lnTo>
                <a:lnTo>
                  <a:pt x="774920" y="693500"/>
                </a:lnTo>
                <a:lnTo>
                  <a:pt x="791417" y="647699"/>
                </a:lnTo>
                <a:lnTo>
                  <a:pt x="824401" y="621536"/>
                </a:lnTo>
                <a:lnTo>
                  <a:pt x="804611" y="556110"/>
                </a:lnTo>
                <a:lnTo>
                  <a:pt x="821107" y="484145"/>
                </a:lnTo>
                <a:lnTo>
                  <a:pt x="821107" y="418718"/>
                </a:lnTo>
                <a:lnTo>
                  <a:pt x="844194" y="346755"/>
                </a:lnTo>
                <a:lnTo>
                  <a:pt x="817806" y="281327"/>
                </a:lnTo>
                <a:lnTo>
                  <a:pt x="827702" y="209364"/>
                </a:lnTo>
                <a:lnTo>
                  <a:pt x="867288" y="163564"/>
                </a:lnTo>
                <a:lnTo>
                  <a:pt x="887082" y="143936"/>
                </a:lnTo>
                <a:lnTo>
                  <a:pt x="943159" y="85054"/>
                </a:lnTo>
                <a:lnTo>
                  <a:pt x="966251" y="71973"/>
                </a:lnTo>
                <a:lnTo>
                  <a:pt x="1019034" y="39254"/>
                </a:lnTo>
                <a:lnTo>
                  <a:pt x="1094905" y="39254"/>
                </a:lnTo>
                <a:lnTo>
                  <a:pt x="1167480" y="6545"/>
                </a:lnTo>
                <a:lnTo>
                  <a:pt x="1170774" y="0"/>
                </a:lnTo>
                <a:lnTo>
                  <a:pt x="1177376" y="6545"/>
                </a:lnTo>
                <a:lnTo>
                  <a:pt x="1246651" y="13091"/>
                </a:lnTo>
                <a:lnTo>
                  <a:pt x="1398391" y="13091"/>
                </a:lnTo>
                <a:lnTo>
                  <a:pt x="1474269" y="65427"/>
                </a:lnTo>
                <a:lnTo>
                  <a:pt x="1480863" y="71973"/>
                </a:lnTo>
                <a:lnTo>
                  <a:pt x="1513852" y="143936"/>
                </a:lnTo>
                <a:lnTo>
                  <a:pt x="1550139" y="196273"/>
                </a:lnTo>
                <a:lnTo>
                  <a:pt x="1560034" y="209364"/>
                </a:lnTo>
                <a:lnTo>
                  <a:pt x="1626010" y="242073"/>
                </a:lnTo>
                <a:lnTo>
                  <a:pt x="1853695" y="242073"/>
                </a:lnTo>
                <a:lnTo>
                  <a:pt x="1850622" y="2862698"/>
                </a:lnTo>
                <a:close/>
              </a:path>
              <a:path w="1854200" h="2863215">
                <a:moveTo>
                  <a:pt x="1398391" y="13091"/>
                </a:moveTo>
                <a:lnTo>
                  <a:pt x="1246651" y="13091"/>
                </a:lnTo>
                <a:lnTo>
                  <a:pt x="1322522" y="6545"/>
                </a:lnTo>
                <a:lnTo>
                  <a:pt x="1398391" y="13091"/>
                </a:lnTo>
                <a:close/>
              </a:path>
              <a:path w="1854200" h="2863215">
                <a:moveTo>
                  <a:pt x="1853695" y="242073"/>
                </a:moveTo>
                <a:lnTo>
                  <a:pt x="1701885" y="242073"/>
                </a:lnTo>
                <a:lnTo>
                  <a:pt x="1777754" y="215899"/>
                </a:lnTo>
                <a:lnTo>
                  <a:pt x="1781055" y="209364"/>
                </a:lnTo>
                <a:lnTo>
                  <a:pt x="1853824" y="132198"/>
                </a:lnTo>
                <a:lnTo>
                  <a:pt x="1853695" y="242073"/>
                </a:lnTo>
                <a:close/>
              </a:path>
            </a:pathLst>
          </a:custGeom>
          <a:solidFill>
            <a:srgbClr val="FF5F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>
            <a:off x="7112354" y="2293004"/>
            <a:ext cx="1854200" cy="2863215"/>
          </a:xfrm>
          <a:custGeom>
            <a:avLst/>
            <a:gdLst/>
            <a:ahLst/>
            <a:cxnLst/>
            <a:rect l="l" t="t" r="r" b="b"/>
            <a:pathLst>
              <a:path w="1854200" h="2863215">
                <a:moveTo>
                  <a:pt x="0" y="2735698"/>
                </a:moveTo>
                <a:lnTo>
                  <a:pt x="0" y="2240398"/>
                </a:lnTo>
                <a:lnTo>
                  <a:pt x="25613" y="2195948"/>
                </a:lnTo>
                <a:lnTo>
                  <a:pt x="32696" y="2126291"/>
                </a:lnTo>
                <a:lnTo>
                  <a:pt x="85473" y="2060864"/>
                </a:lnTo>
                <a:lnTo>
                  <a:pt x="108567" y="2028154"/>
                </a:lnTo>
                <a:lnTo>
                  <a:pt x="174541" y="1995446"/>
                </a:lnTo>
                <a:lnTo>
                  <a:pt x="148153" y="1923473"/>
                </a:lnTo>
                <a:lnTo>
                  <a:pt x="184438" y="1864591"/>
                </a:lnTo>
                <a:lnTo>
                  <a:pt x="260314" y="1792627"/>
                </a:lnTo>
                <a:lnTo>
                  <a:pt x="286702" y="1786082"/>
                </a:lnTo>
                <a:lnTo>
                  <a:pt x="316391" y="1720664"/>
                </a:lnTo>
                <a:lnTo>
                  <a:pt x="316391" y="1648691"/>
                </a:lnTo>
                <a:lnTo>
                  <a:pt x="336184" y="1622527"/>
                </a:lnTo>
                <a:lnTo>
                  <a:pt x="375770" y="1583273"/>
                </a:lnTo>
                <a:lnTo>
                  <a:pt x="412054" y="1544019"/>
                </a:lnTo>
                <a:lnTo>
                  <a:pt x="431846" y="1511299"/>
                </a:lnTo>
                <a:lnTo>
                  <a:pt x="471434" y="1445882"/>
                </a:lnTo>
                <a:lnTo>
                  <a:pt x="563801" y="1380454"/>
                </a:lnTo>
                <a:lnTo>
                  <a:pt x="576992" y="1373908"/>
                </a:lnTo>
                <a:lnTo>
                  <a:pt x="639671" y="1341200"/>
                </a:lnTo>
                <a:lnTo>
                  <a:pt x="715542" y="1308491"/>
                </a:lnTo>
                <a:lnTo>
                  <a:pt x="725439" y="1308491"/>
                </a:lnTo>
                <a:lnTo>
                  <a:pt x="791417" y="1243064"/>
                </a:lnTo>
                <a:lnTo>
                  <a:pt x="798013" y="1236518"/>
                </a:lnTo>
                <a:lnTo>
                  <a:pt x="827702" y="1171101"/>
                </a:lnTo>
                <a:lnTo>
                  <a:pt x="821107" y="1099127"/>
                </a:lnTo>
                <a:lnTo>
                  <a:pt x="794712" y="1033710"/>
                </a:lnTo>
                <a:lnTo>
                  <a:pt x="867288" y="981364"/>
                </a:lnTo>
                <a:lnTo>
                  <a:pt x="883780" y="961736"/>
                </a:lnTo>
                <a:lnTo>
                  <a:pt x="890381" y="896319"/>
                </a:lnTo>
                <a:lnTo>
                  <a:pt x="943159" y="843973"/>
                </a:lnTo>
                <a:lnTo>
                  <a:pt x="946458" y="824345"/>
                </a:lnTo>
                <a:lnTo>
                  <a:pt x="943159" y="817810"/>
                </a:lnTo>
                <a:lnTo>
                  <a:pt x="867288" y="791636"/>
                </a:lnTo>
                <a:lnTo>
                  <a:pt x="817806" y="758927"/>
                </a:lnTo>
                <a:lnTo>
                  <a:pt x="791417" y="739301"/>
                </a:lnTo>
                <a:lnTo>
                  <a:pt x="774920" y="693500"/>
                </a:lnTo>
                <a:lnTo>
                  <a:pt x="791417" y="647699"/>
                </a:lnTo>
                <a:lnTo>
                  <a:pt x="824401" y="621536"/>
                </a:lnTo>
                <a:lnTo>
                  <a:pt x="804611" y="556110"/>
                </a:lnTo>
                <a:lnTo>
                  <a:pt x="821107" y="484145"/>
                </a:lnTo>
                <a:lnTo>
                  <a:pt x="821107" y="418718"/>
                </a:lnTo>
                <a:lnTo>
                  <a:pt x="844194" y="346755"/>
                </a:lnTo>
                <a:lnTo>
                  <a:pt x="817806" y="281327"/>
                </a:lnTo>
                <a:lnTo>
                  <a:pt x="827702" y="209364"/>
                </a:lnTo>
                <a:lnTo>
                  <a:pt x="867288" y="163564"/>
                </a:lnTo>
                <a:lnTo>
                  <a:pt x="887082" y="143936"/>
                </a:lnTo>
                <a:lnTo>
                  <a:pt x="943159" y="85054"/>
                </a:lnTo>
                <a:lnTo>
                  <a:pt x="966251" y="71973"/>
                </a:lnTo>
                <a:lnTo>
                  <a:pt x="1019034" y="39254"/>
                </a:lnTo>
                <a:lnTo>
                  <a:pt x="1094905" y="39254"/>
                </a:lnTo>
                <a:lnTo>
                  <a:pt x="1167480" y="6545"/>
                </a:lnTo>
                <a:lnTo>
                  <a:pt x="1170774" y="0"/>
                </a:lnTo>
                <a:lnTo>
                  <a:pt x="1177376" y="6545"/>
                </a:lnTo>
                <a:lnTo>
                  <a:pt x="1246651" y="13091"/>
                </a:lnTo>
                <a:lnTo>
                  <a:pt x="1322522" y="6545"/>
                </a:lnTo>
                <a:lnTo>
                  <a:pt x="1398391" y="13091"/>
                </a:lnTo>
                <a:lnTo>
                  <a:pt x="1474269" y="65427"/>
                </a:lnTo>
                <a:lnTo>
                  <a:pt x="1480863" y="71973"/>
                </a:lnTo>
                <a:lnTo>
                  <a:pt x="1513852" y="143936"/>
                </a:lnTo>
                <a:lnTo>
                  <a:pt x="1550139" y="196273"/>
                </a:lnTo>
                <a:lnTo>
                  <a:pt x="1560034" y="209364"/>
                </a:lnTo>
                <a:lnTo>
                  <a:pt x="1626010" y="242073"/>
                </a:lnTo>
                <a:lnTo>
                  <a:pt x="1701885" y="242073"/>
                </a:lnTo>
                <a:lnTo>
                  <a:pt x="1777754" y="215899"/>
                </a:lnTo>
                <a:lnTo>
                  <a:pt x="1781055" y="209364"/>
                </a:lnTo>
                <a:lnTo>
                  <a:pt x="1853824" y="132198"/>
                </a:lnTo>
                <a:lnTo>
                  <a:pt x="1850622" y="286269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>
            <a:off x="7108761" y="5034276"/>
            <a:ext cx="1857375" cy="111760"/>
          </a:xfrm>
          <a:custGeom>
            <a:avLst/>
            <a:gdLst/>
            <a:ahLst/>
            <a:cxnLst/>
            <a:rect l="l" t="t" r="r" b="b"/>
            <a:pathLst>
              <a:path w="1857375" h="111760">
                <a:moveTo>
                  <a:pt x="59712" y="3576"/>
                </a:moveTo>
                <a:lnTo>
                  <a:pt x="0" y="0"/>
                </a:lnTo>
                <a:lnTo>
                  <a:pt x="36288" y="0"/>
                </a:lnTo>
                <a:lnTo>
                  <a:pt x="59712" y="3576"/>
                </a:lnTo>
                <a:close/>
              </a:path>
              <a:path w="1857375" h="111760">
                <a:moveTo>
                  <a:pt x="1857220" y="111227"/>
                </a:moveTo>
                <a:lnTo>
                  <a:pt x="1781347" y="111227"/>
                </a:lnTo>
                <a:lnTo>
                  <a:pt x="1705477" y="104682"/>
                </a:lnTo>
                <a:lnTo>
                  <a:pt x="946751" y="104682"/>
                </a:lnTo>
                <a:lnTo>
                  <a:pt x="870880" y="98136"/>
                </a:lnTo>
                <a:lnTo>
                  <a:pt x="567394" y="98136"/>
                </a:lnTo>
                <a:lnTo>
                  <a:pt x="339777" y="78510"/>
                </a:lnTo>
                <a:lnTo>
                  <a:pt x="263907" y="52346"/>
                </a:lnTo>
                <a:lnTo>
                  <a:pt x="112160" y="13092"/>
                </a:lnTo>
                <a:lnTo>
                  <a:pt x="59712" y="3576"/>
                </a:lnTo>
                <a:lnTo>
                  <a:pt x="1857220" y="111227"/>
                </a:lnTo>
                <a:close/>
              </a:path>
              <a:path w="1857375" h="111760">
                <a:moveTo>
                  <a:pt x="795009" y="104682"/>
                </a:moveTo>
                <a:lnTo>
                  <a:pt x="719134" y="98136"/>
                </a:lnTo>
                <a:lnTo>
                  <a:pt x="870880" y="98136"/>
                </a:lnTo>
                <a:lnTo>
                  <a:pt x="795009" y="104682"/>
                </a:lnTo>
                <a:close/>
              </a:path>
              <a:path w="1857375" h="111760">
                <a:moveTo>
                  <a:pt x="1477862" y="111227"/>
                </a:moveTo>
                <a:lnTo>
                  <a:pt x="1174367" y="111227"/>
                </a:lnTo>
                <a:lnTo>
                  <a:pt x="1098497" y="104682"/>
                </a:lnTo>
                <a:lnTo>
                  <a:pt x="1553731" y="104682"/>
                </a:lnTo>
                <a:lnTo>
                  <a:pt x="1477862" y="111227"/>
                </a:lnTo>
                <a:close/>
              </a:path>
            </a:pathLst>
          </a:custGeom>
          <a:solidFill>
            <a:srgbClr val="FF5F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7108761" y="5034276"/>
            <a:ext cx="1857375" cy="111760"/>
          </a:xfrm>
          <a:custGeom>
            <a:avLst/>
            <a:gdLst/>
            <a:ahLst/>
            <a:cxnLst/>
            <a:rect l="l" t="t" r="r" b="b"/>
            <a:pathLst>
              <a:path w="1857375" h="111760">
                <a:moveTo>
                  <a:pt x="1857220" y="111227"/>
                </a:moveTo>
                <a:lnTo>
                  <a:pt x="1781347" y="111227"/>
                </a:lnTo>
                <a:lnTo>
                  <a:pt x="1705477" y="104682"/>
                </a:lnTo>
                <a:lnTo>
                  <a:pt x="1553731" y="104682"/>
                </a:lnTo>
                <a:lnTo>
                  <a:pt x="1477862" y="111227"/>
                </a:lnTo>
                <a:lnTo>
                  <a:pt x="1174367" y="111227"/>
                </a:lnTo>
                <a:lnTo>
                  <a:pt x="1098497" y="104682"/>
                </a:lnTo>
                <a:lnTo>
                  <a:pt x="946751" y="104682"/>
                </a:lnTo>
                <a:lnTo>
                  <a:pt x="870880" y="98136"/>
                </a:lnTo>
                <a:lnTo>
                  <a:pt x="795009" y="104682"/>
                </a:lnTo>
                <a:lnTo>
                  <a:pt x="719134" y="98136"/>
                </a:lnTo>
                <a:lnTo>
                  <a:pt x="567394" y="98136"/>
                </a:lnTo>
                <a:lnTo>
                  <a:pt x="491524" y="91601"/>
                </a:lnTo>
                <a:lnTo>
                  <a:pt x="415646" y="85055"/>
                </a:lnTo>
                <a:lnTo>
                  <a:pt x="339777" y="78510"/>
                </a:lnTo>
                <a:lnTo>
                  <a:pt x="323284" y="71973"/>
                </a:lnTo>
                <a:lnTo>
                  <a:pt x="263907" y="52346"/>
                </a:lnTo>
                <a:lnTo>
                  <a:pt x="188031" y="32719"/>
                </a:lnTo>
                <a:lnTo>
                  <a:pt x="112160" y="13092"/>
                </a:lnTo>
                <a:lnTo>
                  <a:pt x="79170" y="6546"/>
                </a:lnTo>
                <a:lnTo>
                  <a:pt x="36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/>
          <p:nvPr/>
        </p:nvSpPr>
        <p:spPr>
          <a:xfrm>
            <a:off x="7679455" y="3647286"/>
            <a:ext cx="1287145" cy="1367790"/>
          </a:xfrm>
          <a:custGeom>
            <a:avLst/>
            <a:gdLst/>
            <a:ahLst/>
            <a:cxnLst/>
            <a:rect l="l" t="t" r="r" b="b"/>
            <a:pathLst>
              <a:path w="1287145" h="1367789">
                <a:moveTo>
                  <a:pt x="1286526" y="1367363"/>
                </a:moveTo>
                <a:lnTo>
                  <a:pt x="1210654" y="1367363"/>
                </a:lnTo>
                <a:lnTo>
                  <a:pt x="1134784" y="1354282"/>
                </a:lnTo>
                <a:lnTo>
                  <a:pt x="983038" y="1341200"/>
                </a:lnTo>
                <a:lnTo>
                  <a:pt x="907168" y="1328108"/>
                </a:lnTo>
                <a:lnTo>
                  <a:pt x="755421" y="1328108"/>
                </a:lnTo>
                <a:lnTo>
                  <a:pt x="705938" y="1321573"/>
                </a:lnTo>
                <a:lnTo>
                  <a:pt x="679550" y="1321573"/>
                </a:lnTo>
                <a:lnTo>
                  <a:pt x="603674" y="1295400"/>
                </a:lnTo>
                <a:lnTo>
                  <a:pt x="527804" y="1275772"/>
                </a:lnTo>
                <a:lnTo>
                  <a:pt x="481622" y="1256145"/>
                </a:lnTo>
                <a:lnTo>
                  <a:pt x="451933" y="1243063"/>
                </a:lnTo>
                <a:lnTo>
                  <a:pt x="376058" y="1223436"/>
                </a:lnTo>
                <a:lnTo>
                  <a:pt x="323281" y="1184182"/>
                </a:lnTo>
                <a:lnTo>
                  <a:pt x="300187" y="1171091"/>
                </a:lnTo>
                <a:lnTo>
                  <a:pt x="247406" y="1118754"/>
                </a:lnTo>
                <a:lnTo>
                  <a:pt x="224316" y="1105672"/>
                </a:lnTo>
                <a:lnTo>
                  <a:pt x="148441" y="1072954"/>
                </a:lnTo>
                <a:lnTo>
                  <a:pt x="102259" y="1046791"/>
                </a:lnTo>
                <a:lnTo>
                  <a:pt x="92364" y="981363"/>
                </a:lnTo>
                <a:lnTo>
                  <a:pt x="72570" y="961736"/>
                </a:lnTo>
                <a:lnTo>
                  <a:pt x="0" y="915945"/>
                </a:lnTo>
                <a:lnTo>
                  <a:pt x="3296" y="843972"/>
                </a:lnTo>
                <a:lnTo>
                  <a:pt x="65973" y="778554"/>
                </a:lnTo>
                <a:lnTo>
                  <a:pt x="62674" y="706582"/>
                </a:lnTo>
                <a:lnTo>
                  <a:pt x="72570" y="654245"/>
                </a:lnTo>
                <a:lnTo>
                  <a:pt x="75871" y="641164"/>
                </a:lnTo>
                <a:lnTo>
                  <a:pt x="148441" y="595363"/>
                </a:lnTo>
                <a:lnTo>
                  <a:pt x="178131" y="569191"/>
                </a:lnTo>
                <a:lnTo>
                  <a:pt x="188026" y="503773"/>
                </a:lnTo>
                <a:lnTo>
                  <a:pt x="174835" y="431800"/>
                </a:lnTo>
                <a:lnTo>
                  <a:pt x="171533" y="366382"/>
                </a:lnTo>
                <a:lnTo>
                  <a:pt x="188026" y="294408"/>
                </a:lnTo>
                <a:lnTo>
                  <a:pt x="207820" y="228991"/>
                </a:lnTo>
                <a:lnTo>
                  <a:pt x="224316" y="209364"/>
                </a:lnTo>
                <a:lnTo>
                  <a:pt x="296886" y="157017"/>
                </a:lnTo>
                <a:lnTo>
                  <a:pt x="270498" y="91600"/>
                </a:lnTo>
                <a:lnTo>
                  <a:pt x="300187" y="78508"/>
                </a:lnTo>
                <a:lnTo>
                  <a:pt x="376058" y="52345"/>
                </a:lnTo>
                <a:lnTo>
                  <a:pt x="412347" y="19626"/>
                </a:lnTo>
                <a:lnTo>
                  <a:pt x="451933" y="6545"/>
                </a:lnTo>
                <a:lnTo>
                  <a:pt x="527804" y="6545"/>
                </a:lnTo>
                <a:lnTo>
                  <a:pt x="603674" y="0"/>
                </a:lnTo>
                <a:lnTo>
                  <a:pt x="679550" y="6545"/>
                </a:lnTo>
                <a:lnTo>
                  <a:pt x="715835" y="19626"/>
                </a:lnTo>
                <a:lnTo>
                  <a:pt x="755421" y="52345"/>
                </a:lnTo>
                <a:lnTo>
                  <a:pt x="818099" y="91600"/>
                </a:lnTo>
                <a:lnTo>
                  <a:pt x="831291" y="91600"/>
                </a:lnTo>
                <a:lnTo>
                  <a:pt x="983038" y="143936"/>
                </a:lnTo>
                <a:lnTo>
                  <a:pt x="1012728" y="157017"/>
                </a:lnTo>
                <a:lnTo>
                  <a:pt x="1058909" y="183191"/>
                </a:lnTo>
                <a:lnTo>
                  <a:pt x="1105094" y="228991"/>
                </a:lnTo>
                <a:lnTo>
                  <a:pt x="1134784" y="248619"/>
                </a:lnTo>
                <a:lnTo>
                  <a:pt x="1286526" y="248619"/>
                </a:lnTo>
                <a:lnTo>
                  <a:pt x="1286526" y="1328108"/>
                </a:lnTo>
                <a:lnTo>
                  <a:pt x="907168" y="1328108"/>
                </a:lnTo>
                <a:lnTo>
                  <a:pt x="831291" y="1334654"/>
                </a:lnTo>
                <a:lnTo>
                  <a:pt x="1286526" y="1334654"/>
                </a:lnTo>
                <a:lnTo>
                  <a:pt x="1286526" y="1367363"/>
                </a:lnTo>
                <a:close/>
              </a:path>
              <a:path w="1287145" h="1367789">
                <a:moveTo>
                  <a:pt x="1286526" y="248619"/>
                </a:moveTo>
                <a:lnTo>
                  <a:pt x="1210654" y="248619"/>
                </a:lnTo>
                <a:lnTo>
                  <a:pt x="1286526" y="235526"/>
                </a:lnTo>
                <a:lnTo>
                  <a:pt x="1286526" y="248619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/>
          <p:cNvSpPr/>
          <p:nvPr/>
        </p:nvSpPr>
        <p:spPr>
          <a:xfrm>
            <a:off x="7679455" y="3647286"/>
            <a:ext cx="1287145" cy="1367790"/>
          </a:xfrm>
          <a:custGeom>
            <a:avLst/>
            <a:gdLst/>
            <a:ahLst/>
            <a:cxnLst/>
            <a:rect l="l" t="t" r="r" b="b"/>
            <a:pathLst>
              <a:path w="1287145" h="1367789">
                <a:moveTo>
                  <a:pt x="1286526" y="1367363"/>
                </a:moveTo>
                <a:lnTo>
                  <a:pt x="1210654" y="1367363"/>
                </a:lnTo>
                <a:lnTo>
                  <a:pt x="1134784" y="1354282"/>
                </a:lnTo>
                <a:lnTo>
                  <a:pt x="1058909" y="1347735"/>
                </a:lnTo>
                <a:lnTo>
                  <a:pt x="983038" y="1341200"/>
                </a:lnTo>
                <a:lnTo>
                  <a:pt x="907168" y="1328108"/>
                </a:lnTo>
                <a:lnTo>
                  <a:pt x="831291" y="1334654"/>
                </a:lnTo>
                <a:lnTo>
                  <a:pt x="755421" y="1328108"/>
                </a:lnTo>
                <a:lnTo>
                  <a:pt x="705938" y="1321573"/>
                </a:lnTo>
                <a:lnTo>
                  <a:pt x="679550" y="1321573"/>
                </a:lnTo>
                <a:lnTo>
                  <a:pt x="603674" y="1295400"/>
                </a:lnTo>
                <a:lnTo>
                  <a:pt x="527804" y="1275772"/>
                </a:lnTo>
                <a:lnTo>
                  <a:pt x="481622" y="1256145"/>
                </a:lnTo>
                <a:lnTo>
                  <a:pt x="451933" y="1243063"/>
                </a:lnTo>
                <a:lnTo>
                  <a:pt x="376058" y="1223436"/>
                </a:lnTo>
                <a:lnTo>
                  <a:pt x="323281" y="1184182"/>
                </a:lnTo>
                <a:lnTo>
                  <a:pt x="300187" y="1171091"/>
                </a:lnTo>
                <a:lnTo>
                  <a:pt x="247406" y="1118754"/>
                </a:lnTo>
                <a:lnTo>
                  <a:pt x="224316" y="1105672"/>
                </a:lnTo>
                <a:lnTo>
                  <a:pt x="148441" y="1072954"/>
                </a:lnTo>
                <a:lnTo>
                  <a:pt x="102259" y="1046791"/>
                </a:lnTo>
                <a:lnTo>
                  <a:pt x="92364" y="981363"/>
                </a:lnTo>
                <a:lnTo>
                  <a:pt x="72570" y="961736"/>
                </a:lnTo>
                <a:lnTo>
                  <a:pt x="0" y="915945"/>
                </a:lnTo>
                <a:lnTo>
                  <a:pt x="3296" y="843972"/>
                </a:lnTo>
                <a:lnTo>
                  <a:pt x="65973" y="778554"/>
                </a:lnTo>
                <a:lnTo>
                  <a:pt x="62674" y="706582"/>
                </a:lnTo>
                <a:lnTo>
                  <a:pt x="72570" y="654245"/>
                </a:lnTo>
                <a:lnTo>
                  <a:pt x="75871" y="641164"/>
                </a:lnTo>
                <a:lnTo>
                  <a:pt x="148441" y="595363"/>
                </a:lnTo>
                <a:lnTo>
                  <a:pt x="178131" y="569191"/>
                </a:lnTo>
                <a:lnTo>
                  <a:pt x="188026" y="503773"/>
                </a:lnTo>
                <a:lnTo>
                  <a:pt x="174835" y="431800"/>
                </a:lnTo>
                <a:lnTo>
                  <a:pt x="171533" y="366382"/>
                </a:lnTo>
                <a:lnTo>
                  <a:pt x="188026" y="294408"/>
                </a:lnTo>
                <a:lnTo>
                  <a:pt x="207820" y="228991"/>
                </a:lnTo>
                <a:lnTo>
                  <a:pt x="224316" y="209364"/>
                </a:lnTo>
                <a:lnTo>
                  <a:pt x="296886" y="157017"/>
                </a:lnTo>
                <a:lnTo>
                  <a:pt x="270498" y="91600"/>
                </a:lnTo>
                <a:lnTo>
                  <a:pt x="300187" y="78508"/>
                </a:lnTo>
                <a:lnTo>
                  <a:pt x="376058" y="52345"/>
                </a:lnTo>
                <a:lnTo>
                  <a:pt x="412347" y="19626"/>
                </a:lnTo>
                <a:lnTo>
                  <a:pt x="451933" y="6545"/>
                </a:lnTo>
                <a:lnTo>
                  <a:pt x="527804" y="6545"/>
                </a:lnTo>
                <a:lnTo>
                  <a:pt x="603674" y="0"/>
                </a:lnTo>
                <a:lnTo>
                  <a:pt x="679550" y="6545"/>
                </a:lnTo>
                <a:lnTo>
                  <a:pt x="715835" y="19626"/>
                </a:lnTo>
                <a:lnTo>
                  <a:pt x="755421" y="52345"/>
                </a:lnTo>
                <a:lnTo>
                  <a:pt x="818099" y="91600"/>
                </a:lnTo>
                <a:lnTo>
                  <a:pt x="831291" y="91600"/>
                </a:lnTo>
                <a:lnTo>
                  <a:pt x="907168" y="117763"/>
                </a:lnTo>
                <a:lnTo>
                  <a:pt x="983038" y="143936"/>
                </a:lnTo>
                <a:lnTo>
                  <a:pt x="1012728" y="157017"/>
                </a:lnTo>
                <a:lnTo>
                  <a:pt x="1058909" y="183191"/>
                </a:lnTo>
                <a:lnTo>
                  <a:pt x="1105094" y="228991"/>
                </a:lnTo>
                <a:lnTo>
                  <a:pt x="1134784" y="248619"/>
                </a:lnTo>
                <a:lnTo>
                  <a:pt x="1210654" y="248619"/>
                </a:lnTo>
                <a:lnTo>
                  <a:pt x="1286526" y="23552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/>
          <p:cNvSpPr/>
          <p:nvPr/>
        </p:nvSpPr>
        <p:spPr>
          <a:xfrm>
            <a:off x="8718570" y="2476195"/>
            <a:ext cx="247650" cy="785495"/>
          </a:xfrm>
          <a:custGeom>
            <a:avLst/>
            <a:gdLst/>
            <a:ahLst/>
            <a:cxnLst/>
            <a:rect l="l" t="t" r="r" b="b"/>
            <a:pathLst>
              <a:path w="247650" h="785495">
                <a:moveTo>
                  <a:pt x="247411" y="785091"/>
                </a:moveTo>
                <a:lnTo>
                  <a:pt x="244114" y="778545"/>
                </a:lnTo>
                <a:lnTo>
                  <a:pt x="234219" y="713127"/>
                </a:lnTo>
                <a:lnTo>
                  <a:pt x="194633" y="641154"/>
                </a:lnTo>
                <a:lnTo>
                  <a:pt x="171538" y="588818"/>
                </a:lnTo>
                <a:lnTo>
                  <a:pt x="135253" y="575736"/>
                </a:lnTo>
                <a:lnTo>
                  <a:pt x="171538" y="543017"/>
                </a:lnTo>
                <a:lnTo>
                  <a:pt x="174839" y="510308"/>
                </a:lnTo>
                <a:lnTo>
                  <a:pt x="171538" y="490682"/>
                </a:lnTo>
                <a:lnTo>
                  <a:pt x="108860" y="438345"/>
                </a:lnTo>
                <a:lnTo>
                  <a:pt x="95669" y="418719"/>
                </a:lnTo>
                <a:lnTo>
                  <a:pt x="52782" y="372918"/>
                </a:lnTo>
                <a:lnTo>
                  <a:pt x="36291" y="300954"/>
                </a:lnTo>
                <a:lnTo>
                  <a:pt x="19794" y="268236"/>
                </a:lnTo>
                <a:lnTo>
                  <a:pt x="0" y="235527"/>
                </a:lnTo>
                <a:lnTo>
                  <a:pt x="19794" y="209354"/>
                </a:lnTo>
                <a:lnTo>
                  <a:pt x="95669" y="196273"/>
                </a:lnTo>
                <a:lnTo>
                  <a:pt x="105564" y="163564"/>
                </a:lnTo>
                <a:lnTo>
                  <a:pt x="151745" y="98136"/>
                </a:lnTo>
                <a:lnTo>
                  <a:pt x="171538" y="85054"/>
                </a:lnTo>
                <a:lnTo>
                  <a:pt x="217722" y="26173"/>
                </a:lnTo>
                <a:lnTo>
                  <a:pt x="247411" y="0"/>
                </a:lnTo>
                <a:lnTo>
                  <a:pt x="247411" y="785091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/>
          <p:cNvSpPr/>
          <p:nvPr/>
        </p:nvSpPr>
        <p:spPr>
          <a:xfrm>
            <a:off x="8718570" y="2476195"/>
            <a:ext cx="247650" cy="785495"/>
          </a:xfrm>
          <a:custGeom>
            <a:avLst/>
            <a:gdLst/>
            <a:ahLst/>
            <a:cxnLst/>
            <a:rect l="l" t="t" r="r" b="b"/>
            <a:pathLst>
              <a:path w="247650" h="785495">
                <a:moveTo>
                  <a:pt x="247411" y="785091"/>
                </a:moveTo>
                <a:lnTo>
                  <a:pt x="244114" y="778545"/>
                </a:lnTo>
                <a:lnTo>
                  <a:pt x="234219" y="713127"/>
                </a:lnTo>
                <a:lnTo>
                  <a:pt x="194633" y="641154"/>
                </a:lnTo>
                <a:lnTo>
                  <a:pt x="171538" y="588818"/>
                </a:lnTo>
                <a:lnTo>
                  <a:pt x="135253" y="575736"/>
                </a:lnTo>
                <a:lnTo>
                  <a:pt x="171538" y="543017"/>
                </a:lnTo>
                <a:lnTo>
                  <a:pt x="174839" y="510308"/>
                </a:lnTo>
                <a:lnTo>
                  <a:pt x="171538" y="490682"/>
                </a:lnTo>
                <a:lnTo>
                  <a:pt x="108860" y="438345"/>
                </a:lnTo>
                <a:lnTo>
                  <a:pt x="95669" y="418719"/>
                </a:lnTo>
                <a:lnTo>
                  <a:pt x="52782" y="372918"/>
                </a:lnTo>
                <a:lnTo>
                  <a:pt x="36291" y="300954"/>
                </a:lnTo>
                <a:lnTo>
                  <a:pt x="19794" y="268236"/>
                </a:lnTo>
                <a:lnTo>
                  <a:pt x="0" y="235527"/>
                </a:lnTo>
                <a:lnTo>
                  <a:pt x="19794" y="209354"/>
                </a:lnTo>
                <a:lnTo>
                  <a:pt x="95669" y="196273"/>
                </a:lnTo>
                <a:lnTo>
                  <a:pt x="105564" y="163564"/>
                </a:lnTo>
                <a:lnTo>
                  <a:pt x="151745" y="98136"/>
                </a:lnTo>
                <a:lnTo>
                  <a:pt x="171538" y="85054"/>
                </a:lnTo>
                <a:lnTo>
                  <a:pt x="217722" y="26173"/>
                </a:lnTo>
                <a:lnTo>
                  <a:pt x="2474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/>
          <p:cNvSpPr/>
          <p:nvPr/>
        </p:nvSpPr>
        <p:spPr>
          <a:xfrm>
            <a:off x="8946187" y="2554704"/>
            <a:ext cx="20320" cy="177165"/>
          </a:xfrm>
          <a:custGeom>
            <a:avLst/>
            <a:gdLst/>
            <a:ahLst/>
            <a:cxnLst/>
            <a:rect l="l" t="t" r="r" b="b"/>
            <a:pathLst>
              <a:path w="20320" h="177164">
                <a:moveTo>
                  <a:pt x="19794" y="176645"/>
                </a:moveTo>
                <a:lnTo>
                  <a:pt x="13196" y="157018"/>
                </a:lnTo>
                <a:lnTo>
                  <a:pt x="0" y="85055"/>
                </a:lnTo>
                <a:lnTo>
                  <a:pt x="6602" y="19627"/>
                </a:lnTo>
                <a:lnTo>
                  <a:pt x="19794" y="0"/>
                </a:lnTo>
                <a:lnTo>
                  <a:pt x="19794" y="176645"/>
                </a:lnTo>
                <a:close/>
              </a:path>
            </a:pathLst>
          </a:custGeom>
          <a:solidFill>
            <a:srgbClr val="DD1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/>
          <p:cNvSpPr/>
          <p:nvPr/>
        </p:nvSpPr>
        <p:spPr>
          <a:xfrm>
            <a:off x="8946187" y="2554704"/>
            <a:ext cx="20320" cy="177165"/>
          </a:xfrm>
          <a:custGeom>
            <a:avLst/>
            <a:gdLst/>
            <a:ahLst/>
            <a:cxnLst/>
            <a:rect l="l" t="t" r="r" b="b"/>
            <a:pathLst>
              <a:path w="20320" h="177164">
                <a:moveTo>
                  <a:pt x="19794" y="176645"/>
                </a:moveTo>
                <a:lnTo>
                  <a:pt x="13196" y="157018"/>
                </a:lnTo>
                <a:lnTo>
                  <a:pt x="0" y="85055"/>
                </a:lnTo>
                <a:lnTo>
                  <a:pt x="6602" y="19627"/>
                </a:lnTo>
                <a:lnTo>
                  <a:pt x="197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/>
          <p:cNvSpPr/>
          <p:nvPr/>
        </p:nvSpPr>
        <p:spPr>
          <a:xfrm>
            <a:off x="7108273" y="541511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/>
          <p:cNvSpPr/>
          <p:nvPr/>
        </p:nvSpPr>
        <p:spPr>
          <a:xfrm>
            <a:off x="7108273" y="462950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/>
          <p:cNvSpPr/>
          <p:nvPr/>
        </p:nvSpPr>
        <p:spPr>
          <a:xfrm>
            <a:off x="7108273" y="384390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0"/>
          <p:cNvSpPr/>
          <p:nvPr/>
        </p:nvSpPr>
        <p:spPr>
          <a:xfrm>
            <a:off x="7108273" y="305829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1"/>
          <p:cNvSpPr/>
          <p:nvPr/>
        </p:nvSpPr>
        <p:spPr>
          <a:xfrm>
            <a:off x="7108273" y="2272684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/>
          <p:cNvSpPr/>
          <p:nvPr/>
        </p:nvSpPr>
        <p:spPr>
          <a:xfrm>
            <a:off x="7108273" y="1487077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/>
          <p:cNvSpPr/>
          <p:nvPr/>
        </p:nvSpPr>
        <p:spPr>
          <a:xfrm>
            <a:off x="8965850" y="541511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/>
          <p:cNvSpPr/>
          <p:nvPr/>
        </p:nvSpPr>
        <p:spPr>
          <a:xfrm>
            <a:off x="8965850" y="462950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/>
          <p:cNvSpPr/>
          <p:nvPr/>
        </p:nvSpPr>
        <p:spPr>
          <a:xfrm>
            <a:off x="8965850" y="384390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6"/>
          <p:cNvSpPr/>
          <p:nvPr/>
        </p:nvSpPr>
        <p:spPr>
          <a:xfrm>
            <a:off x="8965850" y="305829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/>
          <p:cNvSpPr/>
          <p:nvPr/>
        </p:nvSpPr>
        <p:spPr>
          <a:xfrm>
            <a:off x="8965850" y="2272684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8"/>
          <p:cNvSpPr/>
          <p:nvPr/>
        </p:nvSpPr>
        <p:spPr>
          <a:xfrm>
            <a:off x="8965850" y="1487077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9"/>
          <p:cNvSpPr/>
          <p:nvPr/>
        </p:nvSpPr>
        <p:spPr>
          <a:xfrm>
            <a:off x="7108273" y="1487077"/>
            <a:ext cx="0" cy="3928110"/>
          </a:xfrm>
          <a:custGeom>
            <a:avLst/>
            <a:gdLst/>
            <a:ahLst/>
            <a:cxnLst/>
            <a:rect l="l" t="t" r="r" b="b"/>
            <a:pathLst>
              <a:path h="3928110">
                <a:moveTo>
                  <a:pt x="0" y="3928038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/>
          <p:cNvSpPr/>
          <p:nvPr/>
        </p:nvSpPr>
        <p:spPr>
          <a:xfrm>
            <a:off x="8997333" y="1487077"/>
            <a:ext cx="0" cy="3928110"/>
          </a:xfrm>
          <a:custGeom>
            <a:avLst/>
            <a:gdLst/>
            <a:ahLst/>
            <a:cxnLst/>
            <a:rect l="l" t="t" r="r" b="b"/>
            <a:pathLst>
              <a:path h="3928110">
                <a:moveTo>
                  <a:pt x="0" y="3928038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108273" y="5415115"/>
            <a:ext cx="1889125" cy="0"/>
          </a:xfrm>
          <a:custGeom>
            <a:avLst/>
            <a:gdLst/>
            <a:ahLst/>
            <a:cxnLst/>
            <a:rect l="l" t="t" r="r" b="b"/>
            <a:pathLst>
              <a:path w="1889125">
                <a:moveTo>
                  <a:pt x="0" y="0"/>
                </a:moveTo>
                <a:lnTo>
                  <a:pt x="188906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/>
          <p:cNvSpPr/>
          <p:nvPr/>
        </p:nvSpPr>
        <p:spPr>
          <a:xfrm>
            <a:off x="7108273" y="1487077"/>
            <a:ext cx="1889125" cy="0"/>
          </a:xfrm>
          <a:custGeom>
            <a:avLst/>
            <a:gdLst/>
            <a:ahLst/>
            <a:cxnLst/>
            <a:rect l="l" t="t" r="r" b="b"/>
            <a:pathLst>
              <a:path w="1889125">
                <a:moveTo>
                  <a:pt x="0" y="0"/>
                </a:moveTo>
                <a:lnTo>
                  <a:pt x="188906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/>
          <p:cNvSpPr txBox="1"/>
          <p:nvPr/>
        </p:nvSpPr>
        <p:spPr>
          <a:xfrm>
            <a:off x="7226298" y="1581150"/>
            <a:ext cx="8515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b)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0.47s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4"/>
          <p:cNvSpPr txBox="1"/>
          <p:nvPr/>
        </p:nvSpPr>
        <p:spPr>
          <a:xfrm>
            <a:off x="4429475" y="2546869"/>
            <a:ext cx="330200" cy="18046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430"/>
              </a:lnSpc>
            </a:pPr>
            <a:r>
              <a:rPr sz="2400" dirty="0">
                <a:latin typeface="Arial"/>
                <a:cs typeface="Arial"/>
              </a:rPr>
              <a:t>Energy (keV)</a:t>
            </a:r>
            <a:endParaRPr sz="2400">
              <a:latin typeface="Arial"/>
              <a:cs typeface="Arial"/>
            </a:endParaRPr>
          </a:p>
        </p:txBody>
      </p:sp>
      <p:sp>
        <p:nvSpPr>
          <p:cNvPr id="46" name="object 45"/>
          <p:cNvSpPr txBox="1"/>
          <p:nvPr/>
        </p:nvSpPr>
        <p:spPr>
          <a:xfrm>
            <a:off x="7321548" y="1263650"/>
            <a:ext cx="164655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NSTX-U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204707A02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6"/>
          <p:cNvSpPr/>
          <p:nvPr/>
        </p:nvSpPr>
        <p:spPr>
          <a:xfrm>
            <a:off x="8936079" y="4054407"/>
            <a:ext cx="13335" cy="33020"/>
          </a:xfrm>
          <a:custGeom>
            <a:avLst/>
            <a:gdLst/>
            <a:ahLst/>
            <a:cxnLst/>
            <a:rect l="l" t="t" r="r" b="b"/>
            <a:pathLst>
              <a:path w="13334" h="33020">
                <a:moveTo>
                  <a:pt x="13086" y="32719"/>
                </a:moveTo>
                <a:lnTo>
                  <a:pt x="0" y="19627"/>
                </a:lnTo>
                <a:lnTo>
                  <a:pt x="130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/>
          <p:cNvSpPr/>
          <p:nvPr/>
        </p:nvSpPr>
        <p:spPr>
          <a:xfrm>
            <a:off x="7108248" y="541337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/>
          <p:cNvSpPr/>
          <p:nvPr/>
        </p:nvSpPr>
        <p:spPr>
          <a:xfrm>
            <a:off x="7108248" y="502062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/>
          <p:cNvSpPr/>
          <p:nvPr/>
        </p:nvSpPr>
        <p:spPr>
          <a:xfrm>
            <a:off x="7108248" y="462787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7108248" y="4235132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1"/>
          <p:cNvSpPr/>
          <p:nvPr/>
        </p:nvSpPr>
        <p:spPr>
          <a:xfrm>
            <a:off x="7108248" y="384238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/>
          <p:cNvSpPr/>
          <p:nvPr/>
        </p:nvSpPr>
        <p:spPr>
          <a:xfrm>
            <a:off x="7108248" y="3449637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3"/>
          <p:cNvSpPr/>
          <p:nvPr/>
        </p:nvSpPr>
        <p:spPr>
          <a:xfrm>
            <a:off x="7108248" y="305688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/>
          <p:cNvSpPr/>
          <p:nvPr/>
        </p:nvSpPr>
        <p:spPr>
          <a:xfrm>
            <a:off x="7108248" y="2664142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5"/>
          <p:cNvSpPr/>
          <p:nvPr/>
        </p:nvSpPr>
        <p:spPr>
          <a:xfrm>
            <a:off x="7108248" y="2271395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6"/>
          <p:cNvSpPr/>
          <p:nvPr/>
        </p:nvSpPr>
        <p:spPr>
          <a:xfrm>
            <a:off x="7108248" y="187864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7"/>
          <p:cNvSpPr/>
          <p:nvPr/>
        </p:nvSpPr>
        <p:spPr>
          <a:xfrm>
            <a:off x="7108248" y="148590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8"/>
          <p:cNvSpPr/>
          <p:nvPr/>
        </p:nvSpPr>
        <p:spPr>
          <a:xfrm>
            <a:off x="7108825" y="526264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9"/>
          <p:cNvSpPr/>
          <p:nvPr/>
        </p:nvSpPr>
        <p:spPr>
          <a:xfrm>
            <a:off x="7299056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0"/>
          <p:cNvSpPr/>
          <p:nvPr/>
        </p:nvSpPr>
        <p:spPr>
          <a:xfrm>
            <a:off x="7489276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1"/>
          <p:cNvSpPr/>
          <p:nvPr/>
        </p:nvSpPr>
        <p:spPr>
          <a:xfrm>
            <a:off x="7672944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2"/>
          <p:cNvSpPr/>
          <p:nvPr/>
        </p:nvSpPr>
        <p:spPr>
          <a:xfrm>
            <a:off x="7863164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3"/>
          <p:cNvSpPr/>
          <p:nvPr/>
        </p:nvSpPr>
        <p:spPr>
          <a:xfrm>
            <a:off x="8053385" y="526264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4"/>
          <p:cNvSpPr/>
          <p:nvPr/>
        </p:nvSpPr>
        <p:spPr>
          <a:xfrm>
            <a:off x="8243615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5"/>
          <p:cNvSpPr/>
          <p:nvPr/>
        </p:nvSpPr>
        <p:spPr>
          <a:xfrm>
            <a:off x="8427273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6"/>
          <p:cNvSpPr/>
          <p:nvPr/>
        </p:nvSpPr>
        <p:spPr>
          <a:xfrm>
            <a:off x="8617505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7"/>
          <p:cNvSpPr/>
          <p:nvPr/>
        </p:nvSpPr>
        <p:spPr>
          <a:xfrm>
            <a:off x="8807726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8"/>
          <p:cNvSpPr/>
          <p:nvPr/>
        </p:nvSpPr>
        <p:spPr>
          <a:xfrm>
            <a:off x="8997950" y="526264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9"/>
          <p:cNvSpPr/>
          <p:nvPr/>
        </p:nvSpPr>
        <p:spPr>
          <a:xfrm>
            <a:off x="7108825" y="1495425"/>
            <a:ext cx="0" cy="132080"/>
          </a:xfrm>
          <a:custGeom>
            <a:avLst/>
            <a:gdLst/>
            <a:ahLst/>
            <a:cxnLst/>
            <a:rect l="l" t="t" r="r" b="b"/>
            <a:pathLst>
              <a:path h="132080">
                <a:moveTo>
                  <a:pt x="0" y="13174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0"/>
          <p:cNvSpPr/>
          <p:nvPr/>
        </p:nvSpPr>
        <p:spPr>
          <a:xfrm>
            <a:off x="7299056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1"/>
          <p:cNvSpPr/>
          <p:nvPr/>
        </p:nvSpPr>
        <p:spPr>
          <a:xfrm>
            <a:off x="7489276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2"/>
          <p:cNvSpPr/>
          <p:nvPr/>
        </p:nvSpPr>
        <p:spPr>
          <a:xfrm>
            <a:off x="7672944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3"/>
          <p:cNvSpPr/>
          <p:nvPr/>
        </p:nvSpPr>
        <p:spPr>
          <a:xfrm>
            <a:off x="7863164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4"/>
          <p:cNvSpPr/>
          <p:nvPr/>
        </p:nvSpPr>
        <p:spPr>
          <a:xfrm>
            <a:off x="8053385" y="1495425"/>
            <a:ext cx="0" cy="132080"/>
          </a:xfrm>
          <a:custGeom>
            <a:avLst/>
            <a:gdLst/>
            <a:ahLst/>
            <a:cxnLst/>
            <a:rect l="l" t="t" r="r" b="b"/>
            <a:pathLst>
              <a:path h="132080">
                <a:moveTo>
                  <a:pt x="0" y="13174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5"/>
          <p:cNvSpPr/>
          <p:nvPr/>
        </p:nvSpPr>
        <p:spPr>
          <a:xfrm>
            <a:off x="8243615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6"/>
          <p:cNvSpPr/>
          <p:nvPr/>
        </p:nvSpPr>
        <p:spPr>
          <a:xfrm>
            <a:off x="8427273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7"/>
          <p:cNvSpPr/>
          <p:nvPr/>
        </p:nvSpPr>
        <p:spPr>
          <a:xfrm>
            <a:off x="8617505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8"/>
          <p:cNvSpPr/>
          <p:nvPr/>
        </p:nvSpPr>
        <p:spPr>
          <a:xfrm>
            <a:off x="8807726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9"/>
          <p:cNvSpPr/>
          <p:nvPr/>
        </p:nvSpPr>
        <p:spPr>
          <a:xfrm>
            <a:off x="8997950" y="1495425"/>
            <a:ext cx="0" cy="132080"/>
          </a:xfrm>
          <a:custGeom>
            <a:avLst/>
            <a:gdLst/>
            <a:ahLst/>
            <a:cxnLst/>
            <a:rect l="l" t="t" r="r" b="b"/>
            <a:pathLst>
              <a:path h="132080">
                <a:moveTo>
                  <a:pt x="0" y="13174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0"/>
          <p:cNvSpPr/>
          <p:nvPr/>
        </p:nvSpPr>
        <p:spPr>
          <a:xfrm>
            <a:off x="5106175" y="541504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1"/>
          <p:cNvSpPr/>
          <p:nvPr/>
        </p:nvSpPr>
        <p:spPr>
          <a:xfrm>
            <a:off x="5106175" y="5022494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2"/>
          <p:cNvSpPr/>
          <p:nvPr/>
        </p:nvSpPr>
        <p:spPr>
          <a:xfrm>
            <a:off x="5106175" y="4629948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3"/>
          <p:cNvSpPr/>
          <p:nvPr/>
        </p:nvSpPr>
        <p:spPr>
          <a:xfrm>
            <a:off x="5106175" y="4237403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4"/>
          <p:cNvSpPr/>
          <p:nvPr/>
        </p:nvSpPr>
        <p:spPr>
          <a:xfrm>
            <a:off x="5106175" y="3844857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5"/>
          <p:cNvSpPr/>
          <p:nvPr/>
        </p:nvSpPr>
        <p:spPr>
          <a:xfrm>
            <a:off x="5106175" y="3452312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6"/>
          <p:cNvSpPr/>
          <p:nvPr/>
        </p:nvSpPr>
        <p:spPr>
          <a:xfrm>
            <a:off x="5106175" y="3059767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7"/>
          <p:cNvSpPr/>
          <p:nvPr/>
        </p:nvSpPr>
        <p:spPr>
          <a:xfrm>
            <a:off x="5106175" y="2667222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8"/>
          <p:cNvSpPr/>
          <p:nvPr/>
        </p:nvSpPr>
        <p:spPr>
          <a:xfrm>
            <a:off x="5106175" y="2274676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89"/>
          <p:cNvSpPr/>
          <p:nvPr/>
        </p:nvSpPr>
        <p:spPr>
          <a:xfrm>
            <a:off x="5106175" y="1882131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0"/>
          <p:cNvSpPr/>
          <p:nvPr/>
        </p:nvSpPr>
        <p:spPr>
          <a:xfrm>
            <a:off x="5106175" y="148958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1"/>
          <p:cNvSpPr/>
          <p:nvPr/>
        </p:nvSpPr>
        <p:spPr>
          <a:xfrm>
            <a:off x="6914380" y="502575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2"/>
          <p:cNvSpPr/>
          <p:nvPr/>
        </p:nvSpPr>
        <p:spPr>
          <a:xfrm>
            <a:off x="6914380" y="463284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3"/>
          <p:cNvSpPr/>
          <p:nvPr/>
        </p:nvSpPr>
        <p:spPr>
          <a:xfrm>
            <a:off x="6914380" y="423994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4"/>
          <p:cNvSpPr/>
          <p:nvPr/>
        </p:nvSpPr>
        <p:spPr>
          <a:xfrm>
            <a:off x="6914380" y="3847033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5"/>
          <p:cNvSpPr/>
          <p:nvPr/>
        </p:nvSpPr>
        <p:spPr>
          <a:xfrm>
            <a:off x="6842417" y="345412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6"/>
          <p:cNvSpPr/>
          <p:nvPr/>
        </p:nvSpPr>
        <p:spPr>
          <a:xfrm>
            <a:off x="6914380" y="306121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7"/>
          <p:cNvSpPr/>
          <p:nvPr/>
        </p:nvSpPr>
        <p:spPr>
          <a:xfrm>
            <a:off x="6914380" y="266830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8"/>
          <p:cNvSpPr/>
          <p:nvPr/>
        </p:nvSpPr>
        <p:spPr>
          <a:xfrm>
            <a:off x="6914380" y="2275401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99"/>
          <p:cNvSpPr/>
          <p:nvPr/>
        </p:nvSpPr>
        <p:spPr>
          <a:xfrm>
            <a:off x="6914380" y="1882493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0"/>
          <p:cNvSpPr/>
          <p:nvPr/>
        </p:nvSpPr>
        <p:spPr>
          <a:xfrm>
            <a:off x="6842417" y="148958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1"/>
          <p:cNvSpPr/>
          <p:nvPr/>
        </p:nvSpPr>
        <p:spPr>
          <a:xfrm>
            <a:off x="6934006" y="3519613"/>
            <a:ext cx="13335" cy="59055"/>
          </a:xfrm>
          <a:custGeom>
            <a:avLst/>
            <a:gdLst/>
            <a:ahLst/>
            <a:cxnLst/>
            <a:rect l="l" t="t" r="r" b="b"/>
            <a:pathLst>
              <a:path w="13334" h="59054">
                <a:moveTo>
                  <a:pt x="13086" y="0"/>
                </a:moveTo>
                <a:lnTo>
                  <a:pt x="0" y="13093"/>
                </a:lnTo>
                <a:lnTo>
                  <a:pt x="13086" y="58935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2"/>
          <p:cNvSpPr/>
          <p:nvPr/>
        </p:nvSpPr>
        <p:spPr>
          <a:xfrm>
            <a:off x="6842417" y="541655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3"/>
          <p:cNvSpPr/>
          <p:nvPr/>
        </p:nvSpPr>
        <p:spPr>
          <a:xfrm>
            <a:off x="5105400" y="1489585"/>
            <a:ext cx="0" cy="3925570"/>
          </a:xfrm>
          <a:custGeom>
            <a:avLst/>
            <a:gdLst/>
            <a:ahLst/>
            <a:cxnLst/>
            <a:rect l="l" t="t" r="r" b="b"/>
            <a:pathLst>
              <a:path h="3925570">
                <a:moveTo>
                  <a:pt x="0" y="0"/>
                </a:moveTo>
                <a:lnTo>
                  <a:pt x="0" y="392545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4"/>
          <p:cNvSpPr/>
          <p:nvPr/>
        </p:nvSpPr>
        <p:spPr>
          <a:xfrm>
            <a:off x="5105400" y="5415040"/>
            <a:ext cx="1881505" cy="0"/>
          </a:xfrm>
          <a:custGeom>
            <a:avLst/>
            <a:gdLst/>
            <a:ahLst/>
            <a:cxnLst/>
            <a:rect l="l" t="t" r="r" b="b"/>
            <a:pathLst>
              <a:path w="1881504">
                <a:moveTo>
                  <a:pt x="188094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5"/>
          <p:cNvSpPr/>
          <p:nvPr/>
        </p:nvSpPr>
        <p:spPr>
          <a:xfrm>
            <a:off x="6986347" y="1489585"/>
            <a:ext cx="0" cy="3925570"/>
          </a:xfrm>
          <a:custGeom>
            <a:avLst/>
            <a:gdLst/>
            <a:ahLst/>
            <a:cxnLst/>
            <a:rect l="l" t="t" r="r" b="b"/>
            <a:pathLst>
              <a:path h="3925570">
                <a:moveTo>
                  <a:pt x="0" y="0"/>
                </a:moveTo>
                <a:lnTo>
                  <a:pt x="0" y="392545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6"/>
          <p:cNvSpPr/>
          <p:nvPr/>
        </p:nvSpPr>
        <p:spPr>
          <a:xfrm>
            <a:off x="5105400" y="1489585"/>
            <a:ext cx="1881505" cy="0"/>
          </a:xfrm>
          <a:custGeom>
            <a:avLst/>
            <a:gdLst/>
            <a:ahLst/>
            <a:cxnLst/>
            <a:rect l="l" t="t" r="r" b="b"/>
            <a:pathLst>
              <a:path w="1881504">
                <a:moveTo>
                  <a:pt x="188094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7"/>
          <p:cNvSpPr/>
          <p:nvPr/>
        </p:nvSpPr>
        <p:spPr>
          <a:xfrm>
            <a:off x="5105400" y="1489585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4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8"/>
          <p:cNvSpPr/>
          <p:nvPr/>
        </p:nvSpPr>
        <p:spPr>
          <a:xfrm>
            <a:off x="5294806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9"/>
          <p:cNvSpPr/>
          <p:nvPr/>
        </p:nvSpPr>
        <p:spPr>
          <a:xfrm>
            <a:off x="5484204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0"/>
          <p:cNvSpPr/>
          <p:nvPr/>
        </p:nvSpPr>
        <p:spPr>
          <a:xfrm>
            <a:off x="5667076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1"/>
          <p:cNvSpPr/>
          <p:nvPr/>
        </p:nvSpPr>
        <p:spPr>
          <a:xfrm>
            <a:off x="5856474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2"/>
          <p:cNvSpPr/>
          <p:nvPr/>
        </p:nvSpPr>
        <p:spPr>
          <a:xfrm>
            <a:off x="6045871" y="1489585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4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3"/>
          <p:cNvSpPr/>
          <p:nvPr/>
        </p:nvSpPr>
        <p:spPr>
          <a:xfrm>
            <a:off x="6235278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4"/>
          <p:cNvSpPr/>
          <p:nvPr/>
        </p:nvSpPr>
        <p:spPr>
          <a:xfrm>
            <a:off x="6418141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5"/>
          <p:cNvSpPr/>
          <p:nvPr/>
        </p:nvSpPr>
        <p:spPr>
          <a:xfrm>
            <a:off x="6607548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6"/>
          <p:cNvSpPr/>
          <p:nvPr/>
        </p:nvSpPr>
        <p:spPr>
          <a:xfrm>
            <a:off x="6796947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7"/>
          <p:cNvSpPr/>
          <p:nvPr/>
        </p:nvSpPr>
        <p:spPr>
          <a:xfrm>
            <a:off x="6986347" y="1489585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4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8"/>
          <p:cNvSpPr/>
          <p:nvPr/>
        </p:nvSpPr>
        <p:spPr>
          <a:xfrm>
            <a:off x="5105400" y="526899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9"/>
          <p:cNvSpPr/>
          <p:nvPr/>
        </p:nvSpPr>
        <p:spPr>
          <a:xfrm>
            <a:off x="5294806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0"/>
          <p:cNvSpPr/>
          <p:nvPr/>
        </p:nvSpPr>
        <p:spPr>
          <a:xfrm>
            <a:off x="5484204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1"/>
          <p:cNvSpPr/>
          <p:nvPr/>
        </p:nvSpPr>
        <p:spPr>
          <a:xfrm>
            <a:off x="5667076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2"/>
          <p:cNvSpPr/>
          <p:nvPr/>
        </p:nvSpPr>
        <p:spPr>
          <a:xfrm>
            <a:off x="5856474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3"/>
          <p:cNvSpPr/>
          <p:nvPr/>
        </p:nvSpPr>
        <p:spPr>
          <a:xfrm>
            <a:off x="6045871" y="526899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4"/>
          <p:cNvSpPr/>
          <p:nvPr/>
        </p:nvSpPr>
        <p:spPr>
          <a:xfrm>
            <a:off x="6235278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5"/>
          <p:cNvSpPr/>
          <p:nvPr/>
        </p:nvSpPr>
        <p:spPr>
          <a:xfrm>
            <a:off x="6418141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6"/>
          <p:cNvSpPr/>
          <p:nvPr/>
        </p:nvSpPr>
        <p:spPr>
          <a:xfrm>
            <a:off x="6607548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7"/>
          <p:cNvSpPr/>
          <p:nvPr/>
        </p:nvSpPr>
        <p:spPr>
          <a:xfrm>
            <a:off x="6796947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8"/>
          <p:cNvSpPr/>
          <p:nvPr/>
        </p:nvSpPr>
        <p:spPr>
          <a:xfrm>
            <a:off x="6986347" y="526899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9"/>
          <p:cNvSpPr txBox="1"/>
          <p:nvPr/>
        </p:nvSpPr>
        <p:spPr>
          <a:xfrm>
            <a:off x="8751811" y="5389131"/>
            <a:ext cx="3435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1.0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1" name="object 130"/>
          <p:cNvSpPr txBox="1"/>
          <p:nvPr/>
        </p:nvSpPr>
        <p:spPr>
          <a:xfrm>
            <a:off x="4788434" y="3295650"/>
            <a:ext cx="280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2" name="object 131"/>
          <p:cNvSpPr txBox="1"/>
          <p:nvPr/>
        </p:nvSpPr>
        <p:spPr>
          <a:xfrm>
            <a:off x="4664814" y="1350553"/>
            <a:ext cx="407034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100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3" name="object 132"/>
          <p:cNvSpPr/>
          <p:nvPr/>
        </p:nvSpPr>
        <p:spPr>
          <a:xfrm>
            <a:off x="8844488" y="541655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3"/>
          <p:cNvSpPr/>
          <p:nvPr/>
        </p:nvSpPr>
        <p:spPr>
          <a:xfrm>
            <a:off x="8916452" y="463042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4"/>
          <p:cNvSpPr/>
          <p:nvPr/>
        </p:nvSpPr>
        <p:spPr>
          <a:xfrm>
            <a:off x="8916452" y="423735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5"/>
          <p:cNvSpPr/>
          <p:nvPr/>
        </p:nvSpPr>
        <p:spPr>
          <a:xfrm>
            <a:off x="8916452" y="384429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6"/>
          <p:cNvSpPr/>
          <p:nvPr/>
        </p:nvSpPr>
        <p:spPr>
          <a:xfrm>
            <a:off x="8844488" y="345122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7"/>
          <p:cNvSpPr/>
          <p:nvPr/>
        </p:nvSpPr>
        <p:spPr>
          <a:xfrm>
            <a:off x="8916452" y="305816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8"/>
          <p:cNvSpPr/>
          <p:nvPr/>
        </p:nvSpPr>
        <p:spPr>
          <a:xfrm>
            <a:off x="8916452" y="2665095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39"/>
          <p:cNvSpPr/>
          <p:nvPr/>
        </p:nvSpPr>
        <p:spPr>
          <a:xfrm>
            <a:off x="8916452" y="227202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0"/>
          <p:cNvSpPr/>
          <p:nvPr/>
        </p:nvSpPr>
        <p:spPr>
          <a:xfrm>
            <a:off x="8916452" y="187896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1"/>
          <p:cNvSpPr/>
          <p:nvPr/>
        </p:nvSpPr>
        <p:spPr>
          <a:xfrm>
            <a:off x="8844488" y="148590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2"/>
          <p:cNvSpPr/>
          <p:nvPr/>
        </p:nvSpPr>
        <p:spPr>
          <a:xfrm>
            <a:off x="7108825" y="4624234"/>
            <a:ext cx="492759" cy="54610"/>
          </a:xfrm>
          <a:custGeom>
            <a:avLst/>
            <a:gdLst/>
            <a:ahLst/>
            <a:cxnLst/>
            <a:rect l="l" t="t" r="r" b="b"/>
            <a:pathLst>
              <a:path w="492759" h="54610">
                <a:moveTo>
                  <a:pt x="0" y="54373"/>
                </a:moveTo>
                <a:lnTo>
                  <a:pt x="49233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3"/>
          <p:cNvSpPr/>
          <p:nvPr/>
        </p:nvSpPr>
        <p:spPr>
          <a:xfrm>
            <a:off x="7601163" y="4428484"/>
            <a:ext cx="455930" cy="196215"/>
          </a:xfrm>
          <a:custGeom>
            <a:avLst/>
            <a:gdLst/>
            <a:ahLst/>
            <a:cxnLst/>
            <a:rect l="l" t="t" r="r" b="b"/>
            <a:pathLst>
              <a:path w="455929" h="196214">
                <a:moveTo>
                  <a:pt x="0" y="195748"/>
                </a:moveTo>
                <a:lnTo>
                  <a:pt x="45567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4"/>
          <p:cNvSpPr/>
          <p:nvPr/>
        </p:nvSpPr>
        <p:spPr>
          <a:xfrm>
            <a:off x="8056835" y="4232734"/>
            <a:ext cx="209550" cy="196215"/>
          </a:xfrm>
          <a:custGeom>
            <a:avLst/>
            <a:gdLst/>
            <a:ahLst/>
            <a:cxnLst/>
            <a:rect l="l" t="t" r="r" b="b"/>
            <a:pathLst>
              <a:path w="209550" h="196214">
                <a:moveTo>
                  <a:pt x="0" y="195750"/>
                </a:moveTo>
                <a:lnTo>
                  <a:pt x="20950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5"/>
          <p:cNvSpPr/>
          <p:nvPr/>
        </p:nvSpPr>
        <p:spPr>
          <a:xfrm>
            <a:off x="8266339" y="4036985"/>
            <a:ext cx="131445" cy="196215"/>
          </a:xfrm>
          <a:custGeom>
            <a:avLst/>
            <a:gdLst/>
            <a:ahLst/>
            <a:cxnLst/>
            <a:rect l="l" t="t" r="r" b="b"/>
            <a:pathLst>
              <a:path w="131445" h="196214">
                <a:moveTo>
                  <a:pt x="0" y="195748"/>
                </a:moveTo>
                <a:lnTo>
                  <a:pt x="130940" y="0"/>
                </a:lnTo>
              </a:path>
            </a:pathLst>
          </a:custGeom>
          <a:ln w="25399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6"/>
          <p:cNvSpPr/>
          <p:nvPr/>
        </p:nvSpPr>
        <p:spPr>
          <a:xfrm>
            <a:off x="8397280" y="3841236"/>
            <a:ext cx="89535" cy="196215"/>
          </a:xfrm>
          <a:custGeom>
            <a:avLst/>
            <a:gdLst/>
            <a:ahLst/>
            <a:cxnLst/>
            <a:rect l="l" t="t" r="r" b="b"/>
            <a:pathLst>
              <a:path w="89534" h="196214">
                <a:moveTo>
                  <a:pt x="0" y="195748"/>
                </a:moveTo>
                <a:lnTo>
                  <a:pt x="8903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7"/>
          <p:cNvSpPr/>
          <p:nvPr/>
        </p:nvSpPr>
        <p:spPr>
          <a:xfrm>
            <a:off x="8486319" y="3645487"/>
            <a:ext cx="62865" cy="196215"/>
          </a:xfrm>
          <a:custGeom>
            <a:avLst/>
            <a:gdLst/>
            <a:ahLst/>
            <a:cxnLst/>
            <a:rect l="l" t="t" r="r" b="b"/>
            <a:pathLst>
              <a:path w="62865" h="196214">
                <a:moveTo>
                  <a:pt x="0" y="195748"/>
                </a:moveTo>
                <a:lnTo>
                  <a:pt x="6285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8"/>
          <p:cNvSpPr/>
          <p:nvPr/>
        </p:nvSpPr>
        <p:spPr>
          <a:xfrm>
            <a:off x="8549171" y="3449739"/>
            <a:ext cx="52705" cy="196215"/>
          </a:xfrm>
          <a:custGeom>
            <a:avLst/>
            <a:gdLst/>
            <a:ahLst/>
            <a:cxnLst/>
            <a:rect l="l" t="t" r="r" b="b"/>
            <a:pathLst>
              <a:path w="52704" h="196214">
                <a:moveTo>
                  <a:pt x="0" y="195748"/>
                </a:moveTo>
                <a:lnTo>
                  <a:pt x="52377" y="0"/>
                </a:lnTo>
              </a:path>
            </a:pathLst>
          </a:custGeom>
          <a:ln w="25399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49"/>
          <p:cNvSpPr/>
          <p:nvPr/>
        </p:nvSpPr>
        <p:spPr>
          <a:xfrm>
            <a:off x="8601548" y="3253990"/>
            <a:ext cx="41910" cy="196215"/>
          </a:xfrm>
          <a:custGeom>
            <a:avLst/>
            <a:gdLst/>
            <a:ahLst/>
            <a:cxnLst/>
            <a:rect l="l" t="t" r="r" b="b"/>
            <a:pathLst>
              <a:path w="41909" h="196214">
                <a:moveTo>
                  <a:pt x="0" y="195748"/>
                </a:moveTo>
                <a:lnTo>
                  <a:pt x="41899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0"/>
          <p:cNvSpPr/>
          <p:nvPr/>
        </p:nvSpPr>
        <p:spPr>
          <a:xfrm>
            <a:off x="8643448" y="3058241"/>
            <a:ext cx="31750" cy="196215"/>
          </a:xfrm>
          <a:custGeom>
            <a:avLst/>
            <a:gdLst/>
            <a:ahLst/>
            <a:cxnLst/>
            <a:rect l="l" t="t" r="r" b="b"/>
            <a:pathLst>
              <a:path w="31750" h="196214">
                <a:moveTo>
                  <a:pt x="0" y="195748"/>
                </a:moveTo>
                <a:lnTo>
                  <a:pt x="3142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1"/>
          <p:cNvSpPr/>
          <p:nvPr/>
        </p:nvSpPr>
        <p:spPr>
          <a:xfrm>
            <a:off x="8674873" y="2862492"/>
            <a:ext cx="26670" cy="196215"/>
          </a:xfrm>
          <a:custGeom>
            <a:avLst/>
            <a:gdLst/>
            <a:ahLst/>
            <a:cxnLst/>
            <a:rect l="l" t="t" r="r" b="b"/>
            <a:pathLst>
              <a:path w="26670" h="196214">
                <a:moveTo>
                  <a:pt x="0" y="195748"/>
                </a:moveTo>
                <a:lnTo>
                  <a:pt x="26189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2"/>
          <p:cNvSpPr/>
          <p:nvPr/>
        </p:nvSpPr>
        <p:spPr>
          <a:xfrm>
            <a:off x="8701063" y="2666743"/>
            <a:ext cx="20955" cy="196215"/>
          </a:xfrm>
          <a:custGeom>
            <a:avLst/>
            <a:gdLst/>
            <a:ahLst/>
            <a:cxnLst/>
            <a:rect l="l" t="t" r="r" b="b"/>
            <a:pathLst>
              <a:path w="20954" h="196214">
                <a:moveTo>
                  <a:pt x="0" y="195748"/>
                </a:moveTo>
                <a:lnTo>
                  <a:pt x="2094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3"/>
          <p:cNvSpPr/>
          <p:nvPr/>
        </p:nvSpPr>
        <p:spPr>
          <a:xfrm>
            <a:off x="8722011" y="2470994"/>
            <a:ext cx="20955" cy="196215"/>
          </a:xfrm>
          <a:custGeom>
            <a:avLst/>
            <a:gdLst/>
            <a:ahLst/>
            <a:cxnLst/>
            <a:rect l="l" t="t" r="r" b="b"/>
            <a:pathLst>
              <a:path w="20954" h="196214">
                <a:moveTo>
                  <a:pt x="0" y="195748"/>
                </a:moveTo>
                <a:lnTo>
                  <a:pt x="20951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4"/>
          <p:cNvSpPr/>
          <p:nvPr/>
        </p:nvSpPr>
        <p:spPr>
          <a:xfrm>
            <a:off x="8742963" y="2275245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5"/>
          <p:cNvSpPr/>
          <p:nvPr/>
        </p:nvSpPr>
        <p:spPr>
          <a:xfrm>
            <a:off x="8758675" y="2079496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3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6"/>
          <p:cNvSpPr/>
          <p:nvPr/>
        </p:nvSpPr>
        <p:spPr>
          <a:xfrm>
            <a:off x="8774389" y="1883747"/>
            <a:ext cx="10795" cy="196215"/>
          </a:xfrm>
          <a:custGeom>
            <a:avLst/>
            <a:gdLst/>
            <a:ahLst/>
            <a:cxnLst/>
            <a:rect l="l" t="t" r="r" b="b"/>
            <a:pathLst>
              <a:path w="10795" h="196214">
                <a:moveTo>
                  <a:pt x="0" y="195748"/>
                </a:moveTo>
                <a:lnTo>
                  <a:pt x="1047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7"/>
          <p:cNvSpPr/>
          <p:nvPr/>
        </p:nvSpPr>
        <p:spPr>
          <a:xfrm>
            <a:off x="8784864" y="1687998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8"/>
          <p:cNvSpPr/>
          <p:nvPr/>
        </p:nvSpPr>
        <p:spPr>
          <a:xfrm>
            <a:off x="8800576" y="1492250"/>
            <a:ext cx="10795" cy="196215"/>
          </a:xfrm>
          <a:custGeom>
            <a:avLst/>
            <a:gdLst/>
            <a:ahLst/>
            <a:cxnLst/>
            <a:rect l="l" t="t" r="r" b="b"/>
            <a:pathLst>
              <a:path w="10795" h="196214">
                <a:moveTo>
                  <a:pt x="0" y="195748"/>
                </a:moveTo>
                <a:lnTo>
                  <a:pt x="10476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9"/>
          <p:cNvSpPr/>
          <p:nvPr/>
        </p:nvSpPr>
        <p:spPr>
          <a:xfrm>
            <a:off x="5108575" y="4630584"/>
            <a:ext cx="492759" cy="54610"/>
          </a:xfrm>
          <a:custGeom>
            <a:avLst/>
            <a:gdLst/>
            <a:ahLst/>
            <a:cxnLst/>
            <a:rect l="l" t="t" r="r" b="b"/>
            <a:pathLst>
              <a:path w="492760" h="54610">
                <a:moveTo>
                  <a:pt x="0" y="54373"/>
                </a:moveTo>
                <a:lnTo>
                  <a:pt x="492337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0"/>
          <p:cNvSpPr/>
          <p:nvPr/>
        </p:nvSpPr>
        <p:spPr>
          <a:xfrm>
            <a:off x="5600912" y="4434834"/>
            <a:ext cx="455930" cy="196215"/>
          </a:xfrm>
          <a:custGeom>
            <a:avLst/>
            <a:gdLst/>
            <a:ahLst/>
            <a:cxnLst/>
            <a:rect l="l" t="t" r="r" b="b"/>
            <a:pathLst>
              <a:path w="455929" h="196214">
                <a:moveTo>
                  <a:pt x="0" y="195748"/>
                </a:moveTo>
                <a:lnTo>
                  <a:pt x="45567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1"/>
          <p:cNvSpPr/>
          <p:nvPr/>
        </p:nvSpPr>
        <p:spPr>
          <a:xfrm>
            <a:off x="6056584" y="4239084"/>
            <a:ext cx="209550" cy="196215"/>
          </a:xfrm>
          <a:custGeom>
            <a:avLst/>
            <a:gdLst/>
            <a:ahLst/>
            <a:cxnLst/>
            <a:rect l="l" t="t" r="r" b="b"/>
            <a:pathLst>
              <a:path w="209550" h="196214">
                <a:moveTo>
                  <a:pt x="0" y="195750"/>
                </a:moveTo>
                <a:lnTo>
                  <a:pt x="209505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2"/>
          <p:cNvSpPr/>
          <p:nvPr/>
        </p:nvSpPr>
        <p:spPr>
          <a:xfrm>
            <a:off x="6266090" y="4043335"/>
            <a:ext cx="131445" cy="196215"/>
          </a:xfrm>
          <a:custGeom>
            <a:avLst/>
            <a:gdLst/>
            <a:ahLst/>
            <a:cxnLst/>
            <a:rect l="l" t="t" r="r" b="b"/>
            <a:pathLst>
              <a:path w="131445" h="196214">
                <a:moveTo>
                  <a:pt x="0" y="195748"/>
                </a:moveTo>
                <a:lnTo>
                  <a:pt x="130940" y="0"/>
                </a:lnTo>
              </a:path>
            </a:pathLst>
          </a:custGeom>
          <a:ln w="25399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3"/>
          <p:cNvSpPr/>
          <p:nvPr/>
        </p:nvSpPr>
        <p:spPr>
          <a:xfrm>
            <a:off x="6397030" y="3847586"/>
            <a:ext cx="89535" cy="196215"/>
          </a:xfrm>
          <a:custGeom>
            <a:avLst/>
            <a:gdLst/>
            <a:ahLst/>
            <a:cxnLst/>
            <a:rect l="l" t="t" r="r" b="b"/>
            <a:pathLst>
              <a:path w="89535" h="196214">
                <a:moveTo>
                  <a:pt x="0" y="195748"/>
                </a:moveTo>
                <a:lnTo>
                  <a:pt x="8903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4"/>
          <p:cNvSpPr/>
          <p:nvPr/>
        </p:nvSpPr>
        <p:spPr>
          <a:xfrm>
            <a:off x="6486069" y="3651837"/>
            <a:ext cx="62865" cy="196215"/>
          </a:xfrm>
          <a:custGeom>
            <a:avLst/>
            <a:gdLst/>
            <a:ahLst/>
            <a:cxnLst/>
            <a:rect l="l" t="t" r="r" b="b"/>
            <a:pathLst>
              <a:path w="62865" h="196214">
                <a:moveTo>
                  <a:pt x="0" y="195748"/>
                </a:moveTo>
                <a:lnTo>
                  <a:pt x="6285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5"/>
          <p:cNvSpPr/>
          <p:nvPr/>
        </p:nvSpPr>
        <p:spPr>
          <a:xfrm>
            <a:off x="6548921" y="3456089"/>
            <a:ext cx="52705" cy="196215"/>
          </a:xfrm>
          <a:custGeom>
            <a:avLst/>
            <a:gdLst/>
            <a:ahLst/>
            <a:cxnLst/>
            <a:rect l="l" t="t" r="r" b="b"/>
            <a:pathLst>
              <a:path w="52704" h="196214">
                <a:moveTo>
                  <a:pt x="0" y="195748"/>
                </a:moveTo>
                <a:lnTo>
                  <a:pt x="52377" y="0"/>
                </a:lnTo>
              </a:path>
            </a:pathLst>
          </a:custGeom>
          <a:ln w="25399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6"/>
          <p:cNvSpPr/>
          <p:nvPr/>
        </p:nvSpPr>
        <p:spPr>
          <a:xfrm>
            <a:off x="6601298" y="3260340"/>
            <a:ext cx="41910" cy="196215"/>
          </a:xfrm>
          <a:custGeom>
            <a:avLst/>
            <a:gdLst/>
            <a:ahLst/>
            <a:cxnLst/>
            <a:rect l="l" t="t" r="r" b="b"/>
            <a:pathLst>
              <a:path w="41909" h="196214">
                <a:moveTo>
                  <a:pt x="0" y="195748"/>
                </a:moveTo>
                <a:lnTo>
                  <a:pt x="41899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7"/>
          <p:cNvSpPr/>
          <p:nvPr/>
        </p:nvSpPr>
        <p:spPr>
          <a:xfrm>
            <a:off x="6643198" y="3064591"/>
            <a:ext cx="31750" cy="196215"/>
          </a:xfrm>
          <a:custGeom>
            <a:avLst/>
            <a:gdLst/>
            <a:ahLst/>
            <a:cxnLst/>
            <a:rect l="l" t="t" r="r" b="b"/>
            <a:pathLst>
              <a:path w="31750" h="196214">
                <a:moveTo>
                  <a:pt x="0" y="195748"/>
                </a:moveTo>
                <a:lnTo>
                  <a:pt x="3142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8"/>
          <p:cNvSpPr/>
          <p:nvPr/>
        </p:nvSpPr>
        <p:spPr>
          <a:xfrm>
            <a:off x="6674623" y="2868842"/>
            <a:ext cx="26670" cy="196215"/>
          </a:xfrm>
          <a:custGeom>
            <a:avLst/>
            <a:gdLst/>
            <a:ahLst/>
            <a:cxnLst/>
            <a:rect l="l" t="t" r="r" b="b"/>
            <a:pathLst>
              <a:path w="26670" h="196214">
                <a:moveTo>
                  <a:pt x="0" y="195748"/>
                </a:moveTo>
                <a:lnTo>
                  <a:pt x="26189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9"/>
          <p:cNvSpPr/>
          <p:nvPr/>
        </p:nvSpPr>
        <p:spPr>
          <a:xfrm>
            <a:off x="6700813" y="2673093"/>
            <a:ext cx="20955" cy="196215"/>
          </a:xfrm>
          <a:custGeom>
            <a:avLst/>
            <a:gdLst/>
            <a:ahLst/>
            <a:cxnLst/>
            <a:rect l="l" t="t" r="r" b="b"/>
            <a:pathLst>
              <a:path w="20954" h="196214">
                <a:moveTo>
                  <a:pt x="0" y="195748"/>
                </a:moveTo>
                <a:lnTo>
                  <a:pt x="2094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0"/>
          <p:cNvSpPr/>
          <p:nvPr/>
        </p:nvSpPr>
        <p:spPr>
          <a:xfrm>
            <a:off x="6721761" y="2477344"/>
            <a:ext cx="20955" cy="196215"/>
          </a:xfrm>
          <a:custGeom>
            <a:avLst/>
            <a:gdLst/>
            <a:ahLst/>
            <a:cxnLst/>
            <a:rect l="l" t="t" r="r" b="b"/>
            <a:pathLst>
              <a:path w="20954" h="196214">
                <a:moveTo>
                  <a:pt x="0" y="195748"/>
                </a:moveTo>
                <a:lnTo>
                  <a:pt x="20951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1"/>
          <p:cNvSpPr/>
          <p:nvPr/>
        </p:nvSpPr>
        <p:spPr>
          <a:xfrm>
            <a:off x="6742713" y="2281595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2"/>
          <p:cNvSpPr/>
          <p:nvPr/>
        </p:nvSpPr>
        <p:spPr>
          <a:xfrm>
            <a:off x="6758425" y="2085846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3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3"/>
          <p:cNvSpPr/>
          <p:nvPr/>
        </p:nvSpPr>
        <p:spPr>
          <a:xfrm>
            <a:off x="6774139" y="1890097"/>
            <a:ext cx="10795" cy="196215"/>
          </a:xfrm>
          <a:custGeom>
            <a:avLst/>
            <a:gdLst/>
            <a:ahLst/>
            <a:cxnLst/>
            <a:rect l="l" t="t" r="r" b="b"/>
            <a:pathLst>
              <a:path w="10795" h="196214">
                <a:moveTo>
                  <a:pt x="0" y="195748"/>
                </a:moveTo>
                <a:lnTo>
                  <a:pt x="1047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4"/>
          <p:cNvSpPr/>
          <p:nvPr/>
        </p:nvSpPr>
        <p:spPr>
          <a:xfrm>
            <a:off x="6784614" y="1694348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5"/>
          <p:cNvSpPr/>
          <p:nvPr/>
        </p:nvSpPr>
        <p:spPr>
          <a:xfrm>
            <a:off x="6800326" y="1498600"/>
            <a:ext cx="10795" cy="196215"/>
          </a:xfrm>
          <a:custGeom>
            <a:avLst/>
            <a:gdLst/>
            <a:ahLst/>
            <a:cxnLst/>
            <a:rect l="l" t="t" r="r" b="b"/>
            <a:pathLst>
              <a:path w="10795" h="196214">
                <a:moveTo>
                  <a:pt x="0" y="195748"/>
                </a:moveTo>
                <a:lnTo>
                  <a:pt x="10476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6"/>
          <p:cNvSpPr txBox="1"/>
          <p:nvPr/>
        </p:nvSpPr>
        <p:spPr>
          <a:xfrm>
            <a:off x="5175250" y="1600200"/>
            <a:ext cx="1004569" cy="713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a)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0.44s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800" dirty="0">
                <a:latin typeface="Arial"/>
                <a:cs typeface="Arial"/>
              </a:rPr>
              <a:t>Resonant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8" name="object 177"/>
          <p:cNvSpPr/>
          <p:nvPr/>
        </p:nvSpPr>
        <p:spPr>
          <a:xfrm>
            <a:off x="6248400" y="2123559"/>
            <a:ext cx="175260" cy="41910"/>
          </a:xfrm>
          <a:custGeom>
            <a:avLst/>
            <a:gdLst/>
            <a:ahLst/>
            <a:cxnLst/>
            <a:rect l="l" t="t" r="r" b="b"/>
            <a:pathLst>
              <a:path w="175260" h="41910">
                <a:moveTo>
                  <a:pt x="0" y="41790"/>
                </a:moveTo>
                <a:lnTo>
                  <a:pt x="17475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8"/>
          <p:cNvSpPr/>
          <p:nvPr/>
        </p:nvSpPr>
        <p:spPr>
          <a:xfrm>
            <a:off x="6405167" y="2075629"/>
            <a:ext cx="135890" cy="99060"/>
          </a:xfrm>
          <a:custGeom>
            <a:avLst/>
            <a:gdLst/>
            <a:ahLst/>
            <a:cxnLst/>
            <a:rect l="l" t="t" r="r" b="b"/>
            <a:pathLst>
              <a:path w="135890" h="99060">
                <a:moveTo>
                  <a:pt x="0" y="0"/>
                </a:moveTo>
                <a:lnTo>
                  <a:pt x="23629" y="98813"/>
                </a:lnTo>
                <a:lnTo>
                  <a:pt x="135331" y="198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9"/>
          <p:cNvSpPr txBox="1"/>
          <p:nvPr/>
        </p:nvSpPr>
        <p:spPr>
          <a:xfrm>
            <a:off x="7188198" y="2012950"/>
            <a:ext cx="1004569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Resonant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1" name="object 180"/>
          <p:cNvSpPr/>
          <p:nvPr/>
        </p:nvSpPr>
        <p:spPr>
          <a:xfrm>
            <a:off x="8261350" y="2117209"/>
            <a:ext cx="175260" cy="41910"/>
          </a:xfrm>
          <a:custGeom>
            <a:avLst/>
            <a:gdLst/>
            <a:ahLst/>
            <a:cxnLst/>
            <a:rect l="l" t="t" r="r" b="b"/>
            <a:pathLst>
              <a:path w="175259" h="41910">
                <a:moveTo>
                  <a:pt x="0" y="41790"/>
                </a:moveTo>
                <a:lnTo>
                  <a:pt x="17475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1"/>
          <p:cNvSpPr/>
          <p:nvPr/>
        </p:nvSpPr>
        <p:spPr>
          <a:xfrm>
            <a:off x="8418117" y="2069279"/>
            <a:ext cx="135890" cy="99060"/>
          </a:xfrm>
          <a:custGeom>
            <a:avLst/>
            <a:gdLst/>
            <a:ahLst/>
            <a:cxnLst/>
            <a:rect l="l" t="t" r="r" b="b"/>
            <a:pathLst>
              <a:path w="135890" h="99060">
                <a:moveTo>
                  <a:pt x="0" y="0"/>
                </a:moveTo>
                <a:lnTo>
                  <a:pt x="23629" y="98813"/>
                </a:lnTo>
                <a:lnTo>
                  <a:pt x="135331" y="198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2"/>
          <p:cNvSpPr/>
          <p:nvPr/>
        </p:nvSpPr>
        <p:spPr>
          <a:xfrm>
            <a:off x="8492380" y="1483734"/>
            <a:ext cx="512445" cy="1837689"/>
          </a:xfrm>
          <a:custGeom>
            <a:avLst/>
            <a:gdLst/>
            <a:ahLst/>
            <a:cxnLst/>
            <a:rect l="l" t="t" r="r" b="b"/>
            <a:pathLst>
              <a:path w="512445" h="1837689">
                <a:moveTo>
                  <a:pt x="0" y="0"/>
                </a:moveTo>
                <a:lnTo>
                  <a:pt x="17566" y="90671"/>
                </a:lnTo>
                <a:lnTo>
                  <a:pt x="32623" y="181345"/>
                </a:lnTo>
                <a:lnTo>
                  <a:pt x="50187" y="278069"/>
                </a:lnTo>
                <a:lnTo>
                  <a:pt x="70265" y="368744"/>
                </a:lnTo>
                <a:lnTo>
                  <a:pt x="87829" y="459418"/>
                </a:lnTo>
                <a:lnTo>
                  <a:pt x="107906" y="550094"/>
                </a:lnTo>
                <a:lnTo>
                  <a:pt x="130489" y="640768"/>
                </a:lnTo>
                <a:lnTo>
                  <a:pt x="150563" y="737491"/>
                </a:lnTo>
                <a:lnTo>
                  <a:pt x="173149" y="828165"/>
                </a:lnTo>
                <a:lnTo>
                  <a:pt x="198244" y="918841"/>
                </a:lnTo>
                <a:lnTo>
                  <a:pt x="220830" y="1009516"/>
                </a:lnTo>
                <a:lnTo>
                  <a:pt x="248432" y="1100190"/>
                </a:lnTo>
                <a:lnTo>
                  <a:pt x="273526" y="1190866"/>
                </a:lnTo>
                <a:lnTo>
                  <a:pt x="303640" y="1287579"/>
                </a:lnTo>
                <a:lnTo>
                  <a:pt x="333753" y="1378254"/>
                </a:lnTo>
                <a:lnTo>
                  <a:pt x="363866" y="1468928"/>
                </a:lnTo>
                <a:lnTo>
                  <a:pt x="398995" y="1559604"/>
                </a:lnTo>
                <a:lnTo>
                  <a:pt x="434127" y="1650278"/>
                </a:lnTo>
                <a:lnTo>
                  <a:pt x="471766" y="1747001"/>
                </a:lnTo>
                <a:lnTo>
                  <a:pt x="511919" y="1837677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3"/>
          <p:cNvSpPr/>
          <p:nvPr/>
        </p:nvSpPr>
        <p:spPr>
          <a:xfrm>
            <a:off x="8041863" y="4035012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70" h="420370">
                <a:moveTo>
                  <a:pt x="0" y="0"/>
                </a:moveTo>
                <a:lnTo>
                  <a:pt x="419925" y="419925"/>
                </a:lnTo>
              </a:path>
            </a:pathLst>
          </a:custGeom>
          <a:ln w="12700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4"/>
          <p:cNvSpPr/>
          <p:nvPr/>
        </p:nvSpPr>
        <p:spPr>
          <a:xfrm>
            <a:off x="7956548" y="3949700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0"/>
                </a:moveTo>
                <a:lnTo>
                  <a:pt x="53882" y="125723"/>
                </a:lnTo>
                <a:lnTo>
                  <a:pt x="125724" y="53881"/>
                </a:lnTo>
                <a:lnTo>
                  <a:pt x="0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5"/>
          <p:cNvSpPr/>
          <p:nvPr/>
        </p:nvSpPr>
        <p:spPr>
          <a:xfrm>
            <a:off x="8421376" y="441452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71841" y="0"/>
                </a:moveTo>
                <a:lnTo>
                  <a:pt x="0" y="71842"/>
                </a:lnTo>
                <a:lnTo>
                  <a:pt x="125722" y="125723"/>
                </a:lnTo>
                <a:lnTo>
                  <a:pt x="71841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6"/>
          <p:cNvSpPr txBox="1"/>
          <p:nvPr/>
        </p:nvSpPr>
        <p:spPr>
          <a:xfrm>
            <a:off x="7492405" y="3654521"/>
            <a:ext cx="8642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433FF"/>
                </a:solidFill>
                <a:latin typeface="Arial"/>
                <a:cs typeface="Arial"/>
              </a:rPr>
              <a:t>k</a:t>
            </a:r>
            <a:r>
              <a:rPr sz="2000" b="1" spc="-97" baseline="-19841" dirty="0">
                <a:solidFill>
                  <a:srgbClr val="0433FF"/>
                </a:solidFill>
                <a:latin typeface="Lucida Sans Unicode"/>
                <a:cs typeface="Lucida Sans Unicode"/>
              </a:rPr>
              <a:t>⊥</a:t>
            </a:r>
            <a:r>
              <a:rPr sz="1600" b="1" spc="75" dirty="0">
                <a:solidFill>
                  <a:srgbClr val="0433FF"/>
                </a:solidFill>
                <a:latin typeface="Arial"/>
                <a:cs typeface="Arial"/>
              </a:rPr>
              <a:t>ρ&gt;1.9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88" name="object 187"/>
          <p:cNvSpPr txBox="1"/>
          <p:nvPr/>
        </p:nvSpPr>
        <p:spPr>
          <a:xfrm>
            <a:off x="8089304" y="4637222"/>
            <a:ext cx="15938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65" dirty="0">
                <a:solidFill>
                  <a:srgbClr val="0433FF"/>
                </a:solidFill>
                <a:latin typeface="Lucida Sans Unicode"/>
                <a:cs typeface="Lucida Sans Unicode"/>
              </a:rPr>
              <a:t>⊥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89" name="object 188"/>
          <p:cNvSpPr txBox="1"/>
          <p:nvPr/>
        </p:nvSpPr>
        <p:spPr>
          <a:xfrm>
            <a:off x="8903752" y="4637222"/>
            <a:ext cx="9779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u="sng" dirty="0">
                <a:solidFill>
                  <a:srgbClr val="0433FF"/>
                </a:solidFill>
                <a:latin typeface="Times New Roman"/>
                <a:cs typeface="Times New Roman"/>
              </a:rPr>
              <a:t> </a:t>
            </a:r>
            <a:r>
              <a:rPr sz="1400" u="sng" spc="-135" dirty="0">
                <a:solidFill>
                  <a:srgbClr val="0433FF"/>
                </a:solidFill>
                <a:latin typeface="Times New Roman"/>
                <a:cs typeface="Times New Roman"/>
              </a:rPr>
              <a:t> 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0" name="object 189"/>
          <p:cNvSpPr txBox="1"/>
          <p:nvPr/>
        </p:nvSpPr>
        <p:spPr>
          <a:xfrm>
            <a:off x="7975004" y="4524471"/>
            <a:ext cx="8642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0350" algn="l"/>
              </a:tabLst>
            </a:pPr>
            <a:r>
              <a:rPr sz="1600" b="1" dirty="0">
                <a:solidFill>
                  <a:srgbClr val="0433FF"/>
                </a:solidFill>
                <a:latin typeface="Arial"/>
                <a:cs typeface="Arial"/>
              </a:rPr>
              <a:t>k	</a:t>
            </a:r>
            <a:r>
              <a:rPr sz="1600" b="1" spc="75" dirty="0">
                <a:solidFill>
                  <a:srgbClr val="0433FF"/>
                </a:solidFill>
                <a:latin typeface="Arial"/>
                <a:cs typeface="Arial"/>
              </a:rPr>
              <a:t>ρ&lt;1.9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91" name="object 190"/>
          <p:cNvSpPr/>
          <p:nvPr/>
        </p:nvSpPr>
        <p:spPr>
          <a:xfrm>
            <a:off x="6041612" y="4041362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70" h="420370">
                <a:moveTo>
                  <a:pt x="0" y="0"/>
                </a:moveTo>
                <a:lnTo>
                  <a:pt x="419925" y="419925"/>
                </a:lnTo>
              </a:path>
            </a:pathLst>
          </a:custGeom>
          <a:ln w="12700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1"/>
          <p:cNvSpPr/>
          <p:nvPr/>
        </p:nvSpPr>
        <p:spPr>
          <a:xfrm>
            <a:off x="5956300" y="3956050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0"/>
                </a:moveTo>
                <a:lnTo>
                  <a:pt x="53881" y="125723"/>
                </a:lnTo>
                <a:lnTo>
                  <a:pt x="125722" y="53881"/>
                </a:lnTo>
                <a:lnTo>
                  <a:pt x="0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2"/>
          <p:cNvSpPr/>
          <p:nvPr/>
        </p:nvSpPr>
        <p:spPr>
          <a:xfrm>
            <a:off x="6421126" y="442087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71842" y="0"/>
                </a:moveTo>
                <a:lnTo>
                  <a:pt x="0" y="71842"/>
                </a:lnTo>
                <a:lnTo>
                  <a:pt x="125722" y="125723"/>
                </a:lnTo>
                <a:lnTo>
                  <a:pt x="71842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3"/>
          <p:cNvSpPr txBox="1"/>
          <p:nvPr/>
        </p:nvSpPr>
        <p:spPr>
          <a:xfrm>
            <a:off x="5492155" y="3660871"/>
            <a:ext cx="8642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433FF"/>
                </a:solidFill>
                <a:latin typeface="Arial"/>
                <a:cs typeface="Arial"/>
              </a:rPr>
              <a:t>k</a:t>
            </a:r>
            <a:r>
              <a:rPr sz="2000" b="1" spc="-97" baseline="-19841" dirty="0">
                <a:solidFill>
                  <a:srgbClr val="0433FF"/>
                </a:solidFill>
                <a:latin typeface="Lucida Sans Unicode"/>
                <a:cs typeface="Lucida Sans Unicode"/>
              </a:rPr>
              <a:t>⊥</a:t>
            </a:r>
            <a:r>
              <a:rPr sz="1600" b="1" spc="75" dirty="0">
                <a:solidFill>
                  <a:srgbClr val="0433FF"/>
                </a:solidFill>
                <a:latin typeface="Arial"/>
                <a:cs typeface="Arial"/>
              </a:rPr>
              <a:t>ρ&gt;1.9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95" name="object 194"/>
          <p:cNvSpPr txBox="1"/>
          <p:nvPr/>
        </p:nvSpPr>
        <p:spPr>
          <a:xfrm>
            <a:off x="6089055" y="4643572"/>
            <a:ext cx="15938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65" dirty="0">
                <a:solidFill>
                  <a:srgbClr val="0433FF"/>
                </a:solidFill>
                <a:latin typeface="Lucida Sans Unicode"/>
                <a:cs typeface="Lucida Sans Unicode"/>
              </a:rPr>
              <a:t>⊥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96" name="object 195"/>
          <p:cNvSpPr txBox="1"/>
          <p:nvPr/>
        </p:nvSpPr>
        <p:spPr>
          <a:xfrm>
            <a:off x="5974755" y="4530821"/>
            <a:ext cx="8642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0350" algn="l"/>
              </a:tabLst>
            </a:pPr>
            <a:r>
              <a:rPr sz="1600" b="1" dirty="0">
                <a:solidFill>
                  <a:srgbClr val="0433FF"/>
                </a:solidFill>
                <a:latin typeface="Arial"/>
                <a:cs typeface="Arial"/>
              </a:rPr>
              <a:t>k	</a:t>
            </a:r>
            <a:r>
              <a:rPr sz="1600" b="1" spc="75" dirty="0">
                <a:solidFill>
                  <a:srgbClr val="0433FF"/>
                </a:solidFill>
                <a:latin typeface="Arial"/>
                <a:cs typeface="Arial"/>
              </a:rPr>
              <a:t>ρ&lt;1.9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97" name="object 196"/>
          <p:cNvSpPr/>
          <p:nvPr/>
        </p:nvSpPr>
        <p:spPr>
          <a:xfrm>
            <a:off x="6482655" y="1484266"/>
            <a:ext cx="509270" cy="1837689"/>
          </a:xfrm>
          <a:custGeom>
            <a:avLst/>
            <a:gdLst/>
            <a:ahLst/>
            <a:cxnLst/>
            <a:rect l="l" t="t" r="r" b="b"/>
            <a:pathLst>
              <a:path w="509270" h="1837689">
                <a:moveTo>
                  <a:pt x="0" y="0"/>
                </a:moveTo>
                <a:lnTo>
                  <a:pt x="17456" y="90670"/>
                </a:lnTo>
                <a:lnTo>
                  <a:pt x="32419" y="181345"/>
                </a:lnTo>
                <a:lnTo>
                  <a:pt x="49871" y="278069"/>
                </a:lnTo>
                <a:lnTo>
                  <a:pt x="69822" y="368743"/>
                </a:lnTo>
                <a:lnTo>
                  <a:pt x="87275" y="459418"/>
                </a:lnTo>
                <a:lnTo>
                  <a:pt x="107226" y="550092"/>
                </a:lnTo>
                <a:lnTo>
                  <a:pt x="129668" y="640768"/>
                </a:lnTo>
                <a:lnTo>
                  <a:pt x="149617" y="737491"/>
                </a:lnTo>
                <a:lnTo>
                  <a:pt x="172059" y="828165"/>
                </a:lnTo>
                <a:lnTo>
                  <a:pt x="196996" y="918841"/>
                </a:lnTo>
                <a:lnTo>
                  <a:pt x="219439" y="1009515"/>
                </a:lnTo>
                <a:lnTo>
                  <a:pt x="246866" y="1100190"/>
                </a:lnTo>
                <a:lnTo>
                  <a:pt x="271805" y="1190865"/>
                </a:lnTo>
                <a:lnTo>
                  <a:pt x="301726" y="1287579"/>
                </a:lnTo>
                <a:lnTo>
                  <a:pt x="331650" y="1378253"/>
                </a:lnTo>
                <a:lnTo>
                  <a:pt x="361574" y="1468928"/>
                </a:lnTo>
                <a:lnTo>
                  <a:pt x="396483" y="1559603"/>
                </a:lnTo>
                <a:lnTo>
                  <a:pt x="431392" y="1650278"/>
                </a:lnTo>
                <a:lnTo>
                  <a:pt x="468796" y="1747001"/>
                </a:lnTo>
                <a:lnTo>
                  <a:pt x="508694" y="183767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7"/>
          <p:cNvSpPr txBox="1"/>
          <p:nvPr/>
        </p:nvSpPr>
        <p:spPr>
          <a:xfrm>
            <a:off x="5207000" y="2654300"/>
            <a:ext cx="153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9" name="object 198"/>
          <p:cNvSpPr txBox="1"/>
          <p:nvPr/>
        </p:nvSpPr>
        <p:spPr>
          <a:xfrm>
            <a:off x="5156200" y="3517900"/>
            <a:ext cx="280035" cy="700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8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800" dirty="0"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0" name="object 199"/>
          <p:cNvSpPr txBox="1"/>
          <p:nvPr/>
        </p:nvSpPr>
        <p:spPr>
          <a:xfrm>
            <a:off x="5441950" y="4286250"/>
            <a:ext cx="280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1" name="object 200"/>
          <p:cNvSpPr txBox="1"/>
          <p:nvPr/>
        </p:nvSpPr>
        <p:spPr>
          <a:xfrm>
            <a:off x="7277098" y="2647950"/>
            <a:ext cx="153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2" name="object 201"/>
          <p:cNvSpPr txBox="1"/>
          <p:nvPr/>
        </p:nvSpPr>
        <p:spPr>
          <a:xfrm>
            <a:off x="7226298" y="3511550"/>
            <a:ext cx="280035" cy="700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8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800" dirty="0"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3" name="object 202"/>
          <p:cNvSpPr txBox="1"/>
          <p:nvPr/>
        </p:nvSpPr>
        <p:spPr>
          <a:xfrm>
            <a:off x="7512048" y="4279900"/>
            <a:ext cx="280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4" name="object 203"/>
          <p:cNvSpPr/>
          <p:nvPr/>
        </p:nvSpPr>
        <p:spPr>
          <a:xfrm>
            <a:off x="6733890" y="1487251"/>
            <a:ext cx="251460" cy="979805"/>
          </a:xfrm>
          <a:custGeom>
            <a:avLst/>
            <a:gdLst/>
            <a:ahLst/>
            <a:cxnLst/>
            <a:rect l="l" t="t" r="r" b="b"/>
            <a:pathLst>
              <a:path w="251459" h="979805">
                <a:moveTo>
                  <a:pt x="0" y="0"/>
                </a:moveTo>
                <a:lnTo>
                  <a:pt x="12429" y="48359"/>
                </a:lnTo>
                <a:lnTo>
                  <a:pt x="22376" y="96718"/>
                </a:lnTo>
                <a:lnTo>
                  <a:pt x="32318" y="145078"/>
                </a:lnTo>
                <a:lnTo>
                  <a:pt x="42265" y="193441"/>
                </a:lnTo>
                <a:lnTo>
                  <a:pt x="54695" y="247846"/>
                </a:lnTo>
                <a:lnTo>
                  <a:pt x="64641" y="296208"/>
                </a:lnTo>
                <a:lnTo>
                  <a:pt x="77071" y="344566"/>
                </a:lnTo>
                <a:lnTo>
                  <a:pt x="89504" y="392932"/>
                </a:lnTo>
                <a:lnTo>
                  <a:pt x="101936" y="441290"/>
                </a:lnTo>
                <a:lnTo>
                  <a:pt x="111880" y="489648"/>
                </a:lnTo>
                <a:lnTo>
                  <a:pt x="124312" y="538015"/>
                </a:lnTo>
                <a:lnTo>
                  <a:pt x="139228" y="586372"/>
                </a:lnTo>
                <a:lnTo>
                  <a:pt x="151658" y="634729"/>
                </a:lnTo>
                <a:lnTo>
                  <a:pt x="164091" y="683096"/>
                </a:lnTo>
                <a:lnTo>
                  <a:pt x="179009" y="731453"/>
                </a:lnTo>
                <a:lnTo>
                  <a:pt x="191441" y="779811"/>
                </a:lnTo>
                <a:lnTo>
                  <a:pt x="206357" y="828178"/>
                </a:lnTo>
                <a:lnTo>
                  <a:pt x="221274" y="882583"/>
                </a:lnTo>
                <a:lnTo>
                  <a:pt x="236192" y="930941"/>
                </a:lnTo>
                <a:lnTo>
                  <a:pt x="251109" y="979299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4"/>
          <p:cNvSpPr/>
          <p:nvPr/>
        </p:nvSpPr>
        <p:spPr>
          <a:xfrm>
            <a:off x="8745993" y="1487251"/>
            <a:ext cx="252095" cy="979805"/>
          </a:xfrm>
          <a:custGeom>
            <a:avLst/>
            <a:gdLst/>
            <a:ahLst/>
            <a:cxnLst/>
            <a:rect l="l" t="t" r="r" b="b"/>
            <a:pathLst>
              <a:path w="252095" h="979805">
                <a:moveTo>
                  <a:pt x="0" y="0"/>
                </a:moveTo>
                <a:lnTo>
                  <a:pt x="12471" y="48359"/>
                </a:lnTo>
                <a:lnTo>
                  <a:pt x="22451" y="96718"/>
                </a:lnTo>
                <a:lnTo>
                  <a:pt x="32428" y="145078"/>
                </a:lnTo>
                <a:lnTo>
                  <a:pt x="42406" y="193441"/>
                </a:lnTo>
                <a:lnTo>
                  <a:pt x="54879" y="247846"/>
                </a:lnTo>
                <a:lnTo>
                  <a:pt x="64858" y="296208"/>
                </a:lnTo>
                <a:lnTo>
                  <a:pt x="77330" y="344566"/>
                </a:lnTo>
                <a:lnTo>
                  <a:pt x="89805" y="392932"/>
                </a:lnTo>
                <a:lnTo>
                  <a:pt x="102278" y="441290"/>
                </a:lnTo>
                <a:lnTo>
                  <a:pt x="112259" y="489648"/>
                </a:lnTo>
                <a:lnTo>
                  <a:pt x="124729" y="538015"/>
                </a:lnTo>
                <a:lnTo>
                  <a:pt x="139697" y="586372"/>
                </a:lnTo>
                <a:lnTo>
                  <a:pt x="152171" y="634729"/>
                </a:lnTo>
                <a:lnTo>
                  <a:pt x="164646" y="683096"/>
                </a:lnTo>
                <a:lnTo>
                  <a:pt x="179613" y="731453"/>
                </a:lnTo>
                <a:lnTo>
                  <a:pt x="192084" y="779811"/>
                </a:lnTo>
                <a:lnTo>
                  <a:pt x="207053" y="828178"/>
                </a:lnTo>
                <a:lnTo>
                  <a:pt x="222021" y="882583"/>
                </a:lnTo>
                <a:lnTo>
                  <a:pt x="236988" y="930941"/>
                </a:lnTo>
                <a:lnTo>
                  <a:pt x="251956" y="979299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5"/>
          <p:cNvSpPr/>
          <p:nvPr/>
        </p:nvSpPr>
        <p:spPr>
          <a:xfrm>
            <a:off x="8559307" y="2152788"/>
            <a:ext cx="471170" cy="1200150"/>
          </a:xfrm>
          <a:custGeom>
            <a:avLst/>
            <a:gdLst/>
            <a:ahLst/>
            <a:cxnLst/>
            <a:rect l="l" t="t" r="r" b="b"/>
            <a:pathLst>
              <a:path w="471170" h="1200150">
                <a:moveTo>
                  <a:pt x="438618" y="1192608"/>
                </a:moveTo>
                <a:lnTo>
                  <a:pt x="423385" y="1199872"/>
                </a:lnTo>
                <a:lnTo>
                  <a:pt x="405990" y="1199077"/>
                </a:lnTo>
                <a:lnTo>
                  <a:pt x="386675" y="1190595"/>
                </a:lnTo>
                <a:lnTo>
                  <a:pt x="343248" y="1152058"/>
                </a:lnTo>
                <a:lnTo>
                  <a:pt x="295038" y="1087240"/>
                </a:lnTo>
                <a:lnTo>
                  <a:pt x="269744" y="1045907"/>
                </a:lnTo>
                <a:lnTo>
                  <a:pt x="243978" y="999120"/>
                </a:lnTo>
                <a:lnTo>
                  <a:pt x="217984" y="947252"/>
                </a:lnTo>
                <a:lnTo>
                  <a:pt x="192002" y="890676"/>
                </a:lnTo>
                <a:lnTo>
                  <a:pt x="166275" y="829763"/>
                </a:lnTo>
                <a:lnTo>
                  <a:pt x="141043" y="764885"/>
                </a:lnTo>
                <a:lnTo>
                  <a:pt x="116548" y="696417"/>
                </a:lnTo>
                <a:lnTo>
                  <a:pt x="95108" y="631272"/>
                </a:lnTo>
                <a:lnTo>
                  <a:pt x="75705" y="567049"/>
                </a:lnTo>
                <a:lnTo>
                  <a:pt x="58391" y="504167"/>
                </a:lnTo>
                <a:lnTo>
                  <a:pt x="43217" y="443048"/>
                </a:lnTo>
                <a:lnTo>
                  <a:pt x="30235" y="384111"/>
                </a:lnTo>
                <a:lnTo>
                  <a:pt x="19496" y="327776"/>
                </a:lnTo>
                <a:lnTo>
                  <a:pt x="11052" y="274465"/>
                </a:lnTo>
                <a:lnTo>
                  <a:pt x="4953" y="224598"/>
                </a:lnTo>
                <a:lnTo>
                  <a:pt x="1252" y="178595"/>
                </a:lnTo>
                <a:lnTo>
                  <a:pt x="0" y="136876"/>
                </a:lnTo>
                <a:lnTo>
                  <a:pt x="1247" y="99862"/>
                </a:lnTo>
                <a:lnTo>
                  <a:pt x="11448" y="41631"/>
                </a:lnTo>
                <a:lnTo>
                  <a:pt x="32267" y="7264"/>
                </a:lnTo>
                <a:lnTo>
                  <a:pt x="47500" y="0"/>
                </a:lnTo>
                <a:lnTo>
                  <a:pt x="64894" y="795"/>
                </a:lnTo>
                <a:lnTo>
                  <a:pt x="105204" y="25074"/>
                </a:lnTo>
                <a:lnTo>
                  <a:pt x="151264" y="77124"/>
                </a:lnTo>
                <a:lnTo>
                  <a:pt x="175846" y="112632"/>
                </a:lnTo>
                <a:lnTo>
                  <a:pt x="201140" y="153965"/>
                </a:lnTo>
                <a:lnTo>
                  <a:pt x="226905" y="200752"/>
                </a:lnTo>
                <a:lnTo>
                  <a:pt x="252900" y="252620"/>
                </a:lnTo>
                <a:lnTo>
                  <a:pt x="278881" y="309196"/>
                </a:lnTo>
                <a:lnTo>
                  <a:pt x="304609" y="370109"/>
                </a:lnTo>
                <a:lnTo>
                  <a:pt x="329841" y="434986"/>
                </a:lnTo>
                <a:lnTo>
                  <a:pt x="354335" y="503455"/>
                </a:lnTo>
                <a:lnTo>
                  <a:pt x="375776" y="568600"/>
                </a:lnTo>
                <a:lnTo>
                  <a:pt x="395179" y="632823"/>
                </a:lnTo>
                <a:lnTo>
                  <a:pt x="412493" y="695705"/>
                </a:lnTo>
                <a:lnTo>
                  <a:pt x="427667" y="756824"/>
                </a:lnTo>
                <a:lnTo>
                  <a:pt x="440649" y="815761"/>
                </a:lnTo>
                <a:lnTo>
                  <a:pt x="451388" y="872095"/>
                </a:lnTo>
                <a:lnTo>
                  <a:pt x="459832" y="925406"/>
                </a:lnTo>
                <a:lnTo>
                  <a:pt x="465931" y="975274"/>
                </a:lnTo>
                <a:lnTo>
                  <a:pt x="469632" y="1021277"/>
                </a:lnTo>
                <a:lnTo>
                  <a:pt x="470885" y="1062996"/>
                </a:lnTo>
                <a:lnTo>
                  <a:pt x="469638" y="1100010"/>
                </a:lnTo>
                <a:lnTo>
                  <a:pt x="465839" y="1131898"/>
                </a:lnTo>
                <a:lnTo>
                  <a:pt x="459436" y="1158241"/>
                </a:lnTo>
                <a:lnTo>
                  <a:pt x="450380" y="1178618"/>
                </a:lnTo>
                <a:lnTo>
                  <a:pt x="438618" y="1192608"/>
                </a:lnTo>
                <a:close/>
              </a:path>
            </a:pathLst>
          </a:custGeom>
          <a:ln w="57150">
            <a:solidFill>
              <a:srgbClr val="00D4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6"/>
          <p:cNvSpPr/>
          <p:nvPr/>
        </p:nvSpPr>
        <p:spPr>
          <a:xfrm>
            <a:off x="6546357" y="2152788"/>
            <a:ext cx="471170" cy="1200150"/>
          </a:xfrm>
          <a:custGeom>
            <a:avLst/>
            <a:gdLst/>
            <a:ahLst/>
            <a:cxnLst/>
            <a:rect l="l" t="t" r="r" b="b"/>
            <a:pathLst>
              <a:path w="471170" h="1200150">
                <a:moveTo>
                  <a:pt x="438618" y="1192608"/>
                </a:moveTo>
                <a:lnTo>
                  <a:pt x="423385" y="1199872"/>
                </a:lnTo>
                <a:lnTo>
                  <a:pt x="405990" y="1199077"/>
                </a:lnTo>
                <a:lnTo>
                  <a:pt x="386675" y="1190595"/>
                </a:lnTo>
                <a:lnTo>
                  <a:pt x="343248" y="1152058"/>
                </a:lnTo>
                <a:lnTo>
                  <a:pt x="295038" y="1087240"/>
                </a:lnTo>
                <a:lnTo>
                  <a:pt x="269744" y="1045907"/>
                </a:lnTo>
                <a:lnTo>
                  <a:pt x="243978" y="999120"/>
                </a:lnTo>
                <a:lnTo>
                  <a:pt x="217984" y="947252"/>
                </a:lnTo>
                <a:lnTo>
                  <a:pt x="192002" y="890676"/>
                </a:lnTo>
                <a:lnTo>
                  <a:pt x="166275" y="829763"/>
                </a:lnTo>
                <a:lnTo>
                  <a:pt x="141043" y="764885"/>
                </a:lnTo>
                <a:lnTo>
                  <a:pt x="116548" y="696417"/>
                </a:lnTo>
                <a:lnTo>
                  <a:pt x="95108" y="631272"/>
                </a:lnTo>
                <a:lnTo>
                  <a:pt x="75705" y="567049"/>
                </a:lnTo>
                <a:lnTo>
                  <a:pt x="58391" y="504167"/>
                </a:lnTo>
                <a:lnTo>
                  <a:pt x="43217" y="443048"/>
                </a:lnTo>
                <a:lnTo>
                  <a:pt x="30235" y="384111"/>
                </a:lnTo>
                <a:lnTo>
                  <a:pt x="19496" y="327776"/>
                </a:lnTo>
                <a:lnTo>
                  <a:pt x="11052" y="274465"/>
                </a:lnTo>
                <a:lnTo>
                  <a:pt x="4953" y="224598"/>
                </a:lnTo>
                <a:lnTo>
                  <a:pt x="1252" y="178595"/>
                </a:lnTo>
                <a:lnTo>
                  <a:pt x="0" y="136876"/>
                </a:lnTo>
                <a:lnTo>
                  <a:pt x="1247" y="99862"/>
                </a:lnTo>
                <a:lnTo>
                  <a:pt x="11448" y="41631"/>
                </a:lnTo>
                <a:lnTo>
                  <a:pt x="32267" y="7264"/>
                </a:lnTo>
                <a:lnTo>
                  <a:pt x="47500" y="0"/>
                </a:lnTo>
                <a:lnTo>
                  <a:pt x="64894" y="795"/>
                </a:lnTo>
                <a:lnTo>
                  <a:pt x="105204" y="25074"/>
                </a:lnTo>
                <a:lnTo>
                  <a:pt x="151264" y="77124"/>
                </a:lnTo>
                <a:lnTo>
                  <a:pt x="175846" y="112632"/>
                </a:lnTo>
                <a:lnTo>
                  <a:pt x="201140" y="153965"/>
                </a:lnTo>
                <a:lnTo>
                  <a:pt x="226905" y="200752"/>
                </a:lnTo>
                <a:lnTo>
                  <a:pt x="252900" y="252620"/>
                </a:lnTo>
                <a:lnTo>
                  <a:pt x="278881" y="309196"/>
                </a:lnTo>
                <a:lnTo>
                  <a:pt x="304609" y="370109"/>
                </a:lnTo>
                <a:lnTo>
                  <a:pt x="329841" y="434986"/>
                </a:lnTo>
                <a:lnTo>
                  <a:pt x="354335" y="503455"/>
                </a:lnTo>
                <a:lnTo>
                  <a:pt x="375776" y="568600"/>
                </a:lnTo>
                <a:lnTo>
                  <a:pt x="395179" y="632823"/>
                </a:lnTo>
                <a:lnTo>
                  <a:pt x="412493" y="695705"/>
                </a:lnTo>
                <a:lnTo>
                  <a:pt x="427667" y="756824"/>
                </a:lnTo>
                <a:lnTo>
                  <a:pt x="440649" y="815761"/>
                </a:lnTo>
                <a:lnTo>
                  <a:pt x="451388" y="872095"/>
                </a:lnTo>
                <a:lnTo>
                  <a:pt x="459833" y="925406"/>
                </a:lnTo>
                <a:lnTo>
                  <a:pt x="465932" y="975274"/>
                </a:lnTo>
                <a:lnTo>
                  <a:pt x="469633" y="1021277"/>
                </a:lnTo>
                <a:lnTo>
                  <a:pt x="470886" y="1062996"/>
                </a:lnTo>
                <a:lnTo>
                  <a:pt x="469638" y="1100010"/>
                </a:lnTo>
                <a:lnTo>
                  <a:pt x="465839" y="1131898"/>
                </a:lnTo>
                <a:lnTo>
                  <a:pt x="459437" y="1158241"/>
                </a:lnTo>
                <a:lnTo>
                  <a:pt x="450380" y="1178618"/>
                </a:lnTo>
                <a:lnTo>
                  <a:pt x="438618" y="1192608"/>
                </a:lnTo>
                <a:close/>
              </a:path>
            </a:pathLst>
          </a:custGeom>
          <a:ln w="57150">
            <a:solidFill>
              <a:srgbClr val="00D41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7"/>
          <p:cNvSpPr txBox="1"/>
          <p:nvPr/>
        </p:nvSpPr>
        <p:spPr>
          <a:xfrm>
            <a:off x="4498340" y="5219700"/>
            <a:ext cx="3738245" cy="1288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5609">
              <a:lnSpc>
                <a:spcPts val="1750"/>
              </a:lnSpc>
            </a:pPr>
            <a:r>
              <a:rPr sz="1800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  <a:p>
            <a:pPr marL="532130">
              <a:lnSpc>
                <a:spcPts val="1600"/>
              </a:lnSpc>
              <a:tabLst>
                <a:tab pos="1355725" algn="l"/>
                <a:tab pos="2214880" algn="l"/>
                <a:tab pos="3406775" algn="l"/>
              </a:tabLst>
            </a:pPr>
            <a:r>
              <a:rPr sz="1800" dirty="0">
                <a:latin typeface="Arial"/>
                <a:cs typeface="Arial"/>
              </a:rPr>
              <a:t>0.0	0.5	1.0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0.0	0.5</a:t>
            </a:r>
            <a:endParaRPr sz="1800">
              <a:latin typeface="Arial"/>
              <a:cs typeface="Arial"/>
            </a:endParaRPr>
          </a:p>
          <a:p>
            <a:pPr marL="1880870">
              <a:lnSpc>
                <a:spcPts val="2735"/>
              </a:lnSpc>
            </a:pPr>
            <a:r>
              <a:rPr sz="2400" dirty="0">
                <a:latin typeface="Arial"/>
                <a:cs typeface="Arial"/>
              </a:rPr>
              <a:t>Pitch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(V</a:t>
            </a:r>
            <a:r>
              <a:rPr sz="2700" baseline="-18518" dirty="0">
                <a:latin typeface="Arial"/>
                <a:cs typeface="Arial"/>
              </a:rPr>
              <a:t>||</a:t>
            </a:r>
            <a:r>
              <a:rPr sz="2400" dirty="0">
                <a:latin typeface="Arial"/>
                <a:cs typeface="Arial"/>
              </a:rPr>
              <a:t>/V)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sz="1800" spc="-15" dirty="0">
                <a:latin typeface="Arial"/>
                <a:cs typeface="Arial"/>
              </a:rPr>
              <a:t>(Gorelenkov, </a:t>
            </a:r>
            <a:r>
              <a:rPr sz="1800" dirty="0">
                <a:latin typeface="Arial"/>
                <a:cs typeface="Arial"/>
              </a:rPr>
              <a:t>NF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2003)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9" name="object 208"/>
          <p:cNvSpPr txBox="1"/>
          <p:nvPr/>
        </p:nvSpPr>
        <p:spPr>
          <a:xfrm>
            <a:off x="1907461" y="1804930"/>
            <a:ext cx="1734820" cy="913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910">
              <a:lnSpc>
                <a:spcPct val="100000"/>
              </a:lnSpc>
            </a:pPr>
            <a:r>
              <a:rPr sz="2400" spc="5" dirty="0">
                <a:latin typeface="Times New Roman"/>
                <a:cs typeface="Times New Roman"/>
              </a:rPr>
              <a:t>0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Symbol"/>
                <a:cs typeface="Symbol"/>
              </a:rPr>
              <a:t>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i="1" spc="20" dirty="0">
                <a:latin typeface="Times New Roman"/>
                <a:cs typeface="Times New Roman"/>
              </a:rPr>
              <a:t>k</a:t>
            </a:r>
            <a:r>
              <a:rPr sz="2100" spc="30" baseline="-23809" dirty="0">
                <a:latin typeface="Symbol"/>
                <a:cs typeface="Symbol"/>
              </a:rPr>
              <a:t></a:t>
            </a:r>
            <a:r>
              <a:rPr sz="2450" i="1" spc="20" dirty="0">
                <a:latin typeface="Symbol"/>
                <a:cs typeface="Symbol"/>
              </a:rPr>
              <a:t></a:t>
            </a:r>
            <a:r>
              <a:rPr sz="2100" spc="30" baseline="-23809" dirty="0">
                <a:latin typeface="Symbol"/>
                <a:cs typeface="Symbol"/>
              </a:rPr>
              <a:t></a:t>
            </a:r>
            <a:r>
              <a:rPr sz="2100" spc="22" baseline="-23809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Symbol"/>
                <a:cs typeface="Symbol"/>
              </a:rPr>
              <a:t></a:t>
            </a:r>
            <a:r>
              <a:rPr sz="2400" spc="-36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1.9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400" spc="5" dirty="0">
                <a:latin typeface="Times New Roman"/>
                <a:cs typeface="Times New Roman"/>
              </a:rPr>
              <a:t>1.9 </a:t>
            </a:r>
            <a:r>
              <a:rPr sz="2400" spc="5" dirty="0">
                <a:latin typeface="Symbol"/>
                <a:cs typeface="Symbol"/>
              </a:rPr>
              <a:t>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i="1" spc="20" dirty="0">
                <a:latin typeface="Times New Roman"/>
                <a:cs typeface="Times New Roman"/>
              </a:rPr>
              <a:t>k</a:t>
            </a:r>
            <a:r>
              <a:rPr sz="2100" spc="30" baseline="-23809" dirty="0">
                <a:latin typeface="Symbol"/>
                <a:cs typeface="Symbol"/>
              </a:rPr>
              <a:t></a:t>
            </a:r>
            <a:r>
              <a:rPr sz="2450" i="1" spc="20" dirty="0">
                <a:latin typeface="Symbol"/>
                <a:cs typeface="Symbol"/>
              </a:rPr>
              <a:t></a:t>
            </a:r>
            <a:r>
              <a:rPr sz="2100" spc="30" baseline="-23809" dirty="0">
                <a:latin typeface="Symbol"/>
                <a:cs typeface="Symbol"/>
              </a:rPr>
              <a:t></a:t>
            </a:r>
            <a:r>
              <a:rPr sz="2100" spc="30" baseline="-23809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Symbol"/>
                <a:cs typeface="Symbol"/>
              </a:rPr>
              <a:t></a:t>
            </a:r>
            <a:r>
              <a:rPr sz="2400" spc="-37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4</a:t>
            </a:r>
            <a:endParaRPr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66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3400" y="1143000"/>
            <a:ext cx="4800600" cy="2209800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Hollow fast ion </a:t>
            </a:r>
            <a:r>
              <a:rPr lang="en-US" sz="2200" dirty="0"/>
              <a:t>profile </a:t>
            </a:r>
            <a:r>
              <a:rPr lang="en-US" sz="2200" dirty="0" smtClean="0"/>
              <a:t>reduces stabilization of counter</a:t>
            </a:r>
            <a:r>
              <a:rPr lang="en-US" sz="2200" dirty="0"/>
              <a:t>-propagating </a:t>
            </a:r>
            <a:r>
              <a:rPr lang="en-US" sz="2200" dirty="0" smtClean="0"/>
              <a:t>TAEs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 algn="ctr"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H.V. Wong, H.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Phys. Lett. A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251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(1999) 126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i="1" dirty="0"/>
          </a:p>
          <a:p>
            <a:pPr marL="173038" indent="-17303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 analysis reveals important role of large orbit width, FLR effects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NSTX-U: Off-axis co-NBI destabilizes counter-propagating Toroidal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Eigenmodes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(TAEs)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0" y="4791513"/>
            <a:ext cx="5943600" cy="176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 smtClean="0"/>
              <a:t>TRANSP:  as </a:t>
            </a:r>
            <a:r>
              <a:rPr lang="en-US" sz="2200" dirty="0"/>
              <a:t>current builds </a:t>
            </a:r>
            <a:r>
              <a:rPr lang="en-US" sz="2200" dirty="0" smtClean="0"/>
              <a:t>up, fast-ion beta profile predicted to become hollow</a:t>
            </a:r>
          </a:p>
          <a:p>
            <a:pPr lvl="1">
              <a:buFont typeface="Wingdings" charset="2"/>
              <a:buChar char="ü"/>
            </a:pPr>
            <a:r>
              <a:rPr lang="en-US" sz="1400" b="1" dirty="0" smtClean="0">
                <a:solidFill>
                  <a:srgbClr val="C00000"/>
                </a:solidFill>
              </a:rPr>
              <a:t>1</a:t>
            </a:r>
            <a:r>
              <a:rPr lang="en-US" sz="14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1400" b="1" dirty="0" smtClean="0">
                <a:solidFill>
                  <a:srgbClr val="C00000"/>
                </a:solidFill>
              </a:rPr>
              <a:t> evidence of off-axis NBI in NSTX-U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Co-TAEs are stabilized, but </a:t>
            </a:r>
            <a:r>
              <a:rPr lang="en-US" sz="2200" dirty="0" err="1" smtClean="0"/>
              <a:t>cntr</a:t>
            </a:r>
            <a:r>
              <a:rPr lang="en-US" sz="2200" dirty="0" smtClean="0"/>
              <a:t>-TAEs become unstable with only 1MW NBI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6" y="1128568"/>
            <a:ext cx="4345214" cy="3581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76" y="3276600"/>
            <a:ext cx="3124200" cy="320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3"/>
          <p:cNvSpPr>
            <a:spLocks noChangeArrowheads="1"/>
          </p:cNvSpPr>
          <p:nvPr/>
        </p:nvSpPr>
        <p:spPr bwMode="auto">
          <a:xfrm flipH="1">
            <a:off x="4786168" y="5196032"/>
            <a:ext cx="710423" cy="239697"/>
          </a:xfrm>
          <a:prstGeom prst="leftArrow">
            <a:avLst>
              <a:gd name="adj1" fmla="val 60450"/>
              <a:gd name="adj2" fmla="val 50000"/>
            </a:avLst>
          </a:prstGeom>
          <a:solidFill>
            <a:srgbClr val="336699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rmAutofit/>
          </a:bodyPr>
          <a:lstStyle/>
          <a:p>
            <a:pPr eaLnBrk="1" hangingPunct="1"/>
            <a:r>
              <a:rPr lang="en-US" altLang="en-US" sz="3100" dirty="0">
                <a:latin typeface="Arial" charset="0"/>
                <a:cs typeface="Arial" charset="0"/>
              </a:rPr>
              <a:t>Linear TAE stability </a:t>
            </a:r>
            <a:r>
              <a:rPr lang="en-US" altLang="en-US" sz="3100" dirty="0" err="1">
                <a:latin typeface="Arial" charset="0"/>
                <a:cs typeface="Arial" charset="0"/>
              </a:rPr>
              <a:t>vs</a:t>
            </a:r>
            <a:r>
              <a:rPr lang="en-US" altLang="en-US" sz="3100" dirty="0">
                <a:latin typeface="Arial" charset="0"/>
                <a:cs typeface="Arial" charset="0"/>
              </a:rPr>
              <a:t> time from </a:t>
            </a:r>
            <a:r>
              <a:rPr lang="en-US" altLang="en-US" sz="3100" dirty="0" smtClean="0">
                <a:latin typeface="Arial" charset="0"/>
                <a:cs typeface="Arial" charset="0"/>
              </a:rPr>
              <a:t>TRANSP + </a:t>
            </a:r>
            <a:r>
              <a:rPr lang="en-US" altLang="en-US" sz="3100" i="1" dirty="0" smtClean="0">
                <a:latin typeface="Arial" charset="0"/>
                <a:cs typeface="Arial" charset="0"/>
              </a:rPr>
              <a:t>kick </a:t>
            </a:r>
            <a:r>
              <a:rPr lang="en-US" altLang="en-US" sz="3100" i="1" dirty="0">
                <a:latin typeface="Arial" charset="0"/>
                <a:cs typeface="Arial" charset="0"/>
              </a:rPr>
              <a:t>model</a:t>
            </a:r>
            <a:r>
              <a:rPr lang="en-US" altLang="en-US" sz="3100" dirty="0">
                <a:latin typeface="Arial" charset="0"/>
                <a:cs typeface="Arial" charset="0"/>
              </a:rPr>
              <a:t> is consistent </a:t>
            </a:r>
            <a:r>
              <a:rPr lang="en-US" altLang="en-US" sz="3100" dirty="0" smtClean="0">
                <a:latin typeface="Arial" charset="0"/>
                <a:cs typeface="Arial" charset="0"/>
              </a:rPr>
              <a:t>with </a:t>
            </a:r>
            <a:r>
              <a:rPr lang="en-US" altLang="en-US" sz="3100" dirty="0">
                <a:latin typeface="Arial" charset="0"/>
                <a:cs typeface="Arial" charset="0"/>
              </a:rPr>
              <a:t>NSTX-U experiments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927" y="1219201"/>
            <a:ext cx="4260273" cy="3962399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Compute power from fast ions to mode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Infer growth rate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Using damping rate from NOVA-K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Timing of most unstable |n|=1 TAE modes compares well with experiments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Stability related to gradients in both radius &amp; energy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Not the usual “universal drive”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1981200"/>
            <a:ext cx="1731165" cy="259015"/>
          </a:xfrm>
          <a:prstGeom prst="rect">
            <a:avLst/>
          </a:prstGeom>
          <a:noFill/>
        </p:spPr>
        <p:txBody>
          <a:bodyPr wrap="none" lIns="73631" tIns="36815" rIns="73631" bIns="36815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Podestà</a:t>
            </a:r>
            <a:r>
              <a:rPr lang="en-US" sz="1200" dirty="0"/>
              <a:t>, </a:t>
            </a:r>
            <a:r>
              <a:rPr lang="en-US" sz="1200" dirty="0" smtClean="0"/>
              <a:t>PPCF 2017]</a:t>
            </a:r>
            <a:endParaRPr lang="en-US" sz="1200" dirty="0"/>
          </a:p>
        </p:txBody>
      </p:sp>
      <p:pic>
        <p:nvPicPr>
          <p:cNvPr id="3" name="Picture 2" descr="mpodesta_fig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04" y="1335657"/>
            <a:ext cx="4800600" cy="4226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8758" y="1143000"/>
            <a:ext cx="2418327" cy="259015"/>
          </a:xfrm>
          <a:prstGeom prst="rect">
            <a:avLst/>
          </a:prstGeom>
          <a:noFill/>
        </p:spPr>
        <p:txBody>
          <a:bodyPr wrap="none" lIns="73631" tIns="36815" rIns="73631" bIns="36815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Podestà</a:t>
            </a:r>
            <a:r>
              <a:rPr lang="en-US" sz="1200" dirty="0"/>
              <a:t>, </a:t>
            </a:r>
            <a:r>
              <a:rPr lang="en-US" sz="1200" dirty="0" smtClean="0"/>
              <a:t>PRL 2017 </a:t>
            </a:r>
            <a:r>
              <a:rPr lang="en-US" sz="1200" dirty="0"/>
              <a:t>(</a:t>
            </a:r>
            <a:r>
              <a:rPr lang="en-US" sz="1200" dirty="0" smtClean="0"/>
              <a:t>submitted)</a:t>
            </a:r>
            <a:r>
              <a:rPr lang="en-US" sz="1200" dirty="0"/>
              <a:t>]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597" y="5410200"/>
            <a:ext cx="9133403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i="1" dirty="0" smtClean="0">
                <a:latin typeface="Arial" charset="0"/>
                <a:cs typeface="Arial" charset="0"/>
              </a:rPr>
              <a:t>Flexibility of TRANSP + kick model approach enables scenario development for realistic geometry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Example: ~0.5MW “blips” with 1</a:t>
            </a:r>
            <a:r>
              <a:rPr lang="en-US" altLang="en-US" baseline="30000" dirty="0" smtClean="0">
                <a:latin typeface="Arial" charset="0"/>
                <a:cs typeface="Arial" charset="0"/>
              </a:rPr>
              <a:t>st</a:t>
            </a:r>
            <a:r>
              <a:rPr lang="en-US" altLang="en-US" dirty="0" smtClean="0">
                <a:latin typeface="Arial" charset="0"/>
                <a:cs typeface="Arial" charset="0"/>
              </a:rPr>
              <a:t> NBI predicted to stabilize </a:t>
            </a:r>
            <a:r>
              <a:rPr lang="en-US" altLang="en-US" dirty="0" err="1" smtClean="0">
                <a:latin typeface="Arial" charset="0"/>
                <a:cs typeface="Arial" charset="0"/>
              </a:rPr>
              <a:t>cntr</a:t>
            </a:r>
            <a:r>
              <a:rPr lang="en-US" altLang="en-US" dirty="0" smtClean="0">
                <a:latin typeface="Arial" charset="0"/>
                <a:cs typeface="Arial" charset="0"/>
              </a:rPr>
              <a:t>-TAEs</a:t>
            </a:r>
          </a:p>
        </p:txBody>
      </p:sp>
    </p:spTree>
    <p:extLst>
      <p:ext uri="{BB962C8B-B14F-4D97-AF65-F5344CB8AC3E}">
        <p14:creationId xmlns:p14="http://schemas.microsoft.com/office/powerpoint/2010/main" val="35317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3810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Research Contributions to Recovery</a:t>
            </a:r>
          </a:p>
          <a:p>
            <a:endParaRPr lang="en-US" sz="2000" dirty="0" smtClean="0"/>
          </a:p>
          <a:p>
            <a:r>
              <a:rPr lang="en-US" sz="4000" dirty="0" smtClean="0"/>
              <a:t>FY2017 Milestone Progress</a:t>
            </a:r>
          </a:p>
          <a:p>
            <a:endParaRPr lang="en-US" sz="2000" dirty="0" smtClean="0"/>
          </a:p>
          <a:p>
            <a:r>
              <a:rPr lang="en-US" sz="4000" dirty="0" smtClean="0"/>
              <a:t>Additional Research Highlights</a:t>
            </a:r>
          </a:p>
          <a:p>
            <a:endParaRPr lang="en-US" sz="2000" dirty="0"/>
          </a:p>
          <a:p>
            <a:r>
              <a:rPr lang="en-US" sz="4000" dirty="0" smtClean="0"/>
              <a:t>Collaboration Status and Plans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Research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60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524000"/>
          </a:xfrm>
        </p:spPr>
        <p:txBody>
          <a:bodyPr>
            <a:normAutofit/>
          </a:bodyPr>
          <a:lstStyle/>
          <a:p>
            <a:pPr>
              <a:spcBef>
                <a:spcPts val="505"/>
              </a:spcBef>
              <a:tabLst>
                <a:tab pos="228600" algn="l"/>
              </a:tabLst>
            </a:pPr>
            <a:r>
              <a:rPr lang="en-US" sz="2000" dirty="0">
                <a:latin typeface="Arial"/>
                <a:cs typeface="Arial"/>
              </a:rPr>
              <a:t>Spatially coherent </a:t>
            </a:r>
            <a:r>
              <a:rPr lang="en-US" sz="2000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Arial"/>
                <a:cs typeface="Arial"/>
              </a:rPr>
              <a:t>argues for</a:t>
            </a:r>
            <a:r>
              <a:rPr lang="en-US" sz="2000" spc="-105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mode</a:t>
            </a:r>
            <a:endParaRPr lang="en-US" sz="2000" dirty="0">
              <a:latin typeface="Arial"/>
              <a:cs typeface="Arial"/>
            </a:endParaRPr>
          </a:p>
          <a:p>
            <a:pPr>
              <a:spcBef>
                <a:spcPts val="515"/>
              </a:spcBef>
              <a:tabLst>
                <a:tab pos="228600" algn="l"/>
              </a:tabLst>
            </a:pPr>
            <a:r>
              <a:rPr lang="en-US" sz="2000" spc="-5" dirty="0" err="1">
                <a:latin typeface="Arial"/>
                <a:cs typeface="Arial"/>
              </a:rPr>
              <a:t>Bursty</a:t>
            </a:r>
            <a:r>
              <a:rPr lang="en-US" sz="2000" spc="-5" dirty="0">
                <a:latin typeface="Arial"/>
                <a:cs typeface="Arial"/>
              </a:rPr>
              <a:t> rather than </a:t>
            </a:r>
            <a:r>
              <a:rPr lang="en-US" sz="2000" spc="-45" dirty="0">
                <a:latin typeface="Arial"/>
                <a:cs typeface="Arial"/>
              </a:rPr>
              <a:t>CW </a:t>
            </a:r>
            <a:r>
              <a:rPr lang="en-US" sz="2000" spc="-45" dirty="0">
                <a:latin typeface="Arial"/>
                <a:cs typeface="Arial"/>
                <a:sym typeface="Wingdings" panose="05000000000000000000" pitchFamily="2" charset="2"/>
              </a:rPr>
              <a:t> u</a:t>
            </a:r>
            <a:r>
              <a:rPr lang="en-US" sz="2000" dirty="0">
                <a:latin typeface="Arial"/>
                <a:cs typeface="Arial"/>
              </a:rPr>
              <a:t>nstable</a:t>
            </a:r>
            <a:r>
              <a:rPr lang="en-US" sz="2000" spc="-16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mode - </a:t>
            </a:r>
            <a:r>
              <a:rPr lang="en-US" sz="2000" spc="-415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Arial"/>
                <a:cs typeface="Arial"/>
              </a:rPr>
              <a:t>what defines mode</a:t>
            </a:r>
            <a:r>
              <a:rPr lang="en-US" sz="2000" spc="-70" dirty="0">
                <a:latin typeface="Arial"/>
                <a:cs typeface="Arial"/>
              </a:rPr>
              <a:t> </a:t>
            </a:r>
            <a:r>
              <a:rPr lang="en-US" sz="2000" i="1" spc="-70" dirty="0">
                <a:cs typeface="Arial"/>
              </a:rPr>
              <a:t>f </a:t>
            </a:r>
            <a:r>
              <a:rPr lang="en-US" sz="2000" spc="-70" dirty="0">
                <a:latin typeface="Arial"/>
                <a:cs typeface="Arial"/>
              </a:rPr>
              <a:t>?</a:t>
            </a:r>
            <a:endParaRPr lang="en-US" sz="2000" dirty="0">
              <a:latin typeface="Arial"/>
              <a:cs typeface="Arial"/>
            </a:endParaRPr>
          </a:p>
          <a:p>
            <a:pPr>
              <a:spcBef>
                <a:spcPts val="585"/>
              </a:spcBef>
              <a:tabLst>
                <a:tab pos="228600" algn="l"/>
              </a:tabLst>
            </a:pPr>
            <a:r>
              <a:rPr lang="en-US" sz="2000" dirty="0">
                <a:latin typeface="Arial"/>
                <a:cs typeface="Arial"/>
              </a:rPr>
              <a:t>Doesn’t follow </a:t>
            </a:r>
            <a:r>
              <a:rPr lang="en-US" sz="2000" dirty="0" err="1">
                <a:latin typeface="Arial"/>
                <a:cs typeface="Arial"/>
              </a:rPr>
              <a:t>Alfvénic</a:t>
            </a:r>
            <a:r>
              <a:rPr lang="en-US" sz="2000" spc="-24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scaling - </a:t>
            </a:r>
            <a:r>
              <a:rPr lang="en-US" sz="2000" spc="-5" dirty="0">
                <a:latin typeface="Arial"/>
                <a:cs typeface="Arial"/>
              </a:rPr>
              <a:t>not </a:t>
            </a:r>
            <a:r>
              <a:rPr lang="en-US" sz="2000" dirty="0" err="1">
                <a:latin typeface="Arial"/>
                <a:cs typeface="Arial"/>
              </a:rPr>
              <a:t>Alfvén</a:t>
            </a:r>
            <a:r>
              <a:rPr lang="en-US" sz="2000" spc="-114" dirty="0">
                <a:latin typeface="Arial"/>
                <a:cs typeface="Arial"/>
              </a:rPr>
              <a:t> </a:t>
            </a:r>
            <a:r>
              <a:rPr lang="en-US" sz="2000" spc="-5" dirty="0" err="1">
                <a:latin typeface="Arial"/>
                <a:cs typeface="Arial"/>
              </a:rPr>
              <a:t>eigenmode</a:t>
            </a:r>
            <a:r>
              <a:rPr lang="en-US" sz="2000" spc="-5" dirty="0">
                <a:latin typeface="Arial"/>
                <a:cs typeface="Arial"/>
              </a:rPr>
              <a:t>?</a:t>
            </a:r>
            <a:endParaRPr lang="en-US" sz="2000" dirty="0">
              <a:latin typeface="Arial"/>
              <a:cs typeface="Arial"/>
            </a:endParaRPr>
          </a:p>
          <a:p>
            <a:pPr marR="580390">
              <a:spcBef>
                <a:spcPts val="535"/>
              </a:spcBef>
              <a:tabLst>
                <a:tab pos="228600" algn="l"/>
              </a:tabLst>
            </a:pPr>
            <a:r>
              <a:rPr lang="en-US" sz="2000" dirty="0">
                <a:latin typeface="Arial"/>
                <a:cs typeface="Arial"/>
              </a:rPr>
              <a:t>Like conventional ICE, higher harmonics largest  amplitudes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Investigating newly observed Ion </a:t>
            </a:r>
            <a:r>
              <a:rPr lang="en-US" sz="3200" dirty="0"/>
              <a:t>Cyclotron Emission </a:t>
            </a:r>
            <a:r>
              <a:rPr lang="en-US" sz="3200" dirty="0" smtClean="0"/>
              <a:t>(</a:t>
            </a:r>
            <a:r>
              <a:rPr lang="en-US" sz="3200" dirty="0"/>
              <a:t>ICE) from NSTX-U discharges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52400" y="2743200"/>
            <a:ext cx="3393048" cy="3706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indent="-22860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000" spc="-5" dirty="0"/>
              <a:t>Strongest ICE correlated with </a:t>
            </a:r>
            <a:r>
              <a:rPr lang="en-US" sz="2000" dirty="0"/>
              <a:t>source </a:t>
            </a:r>
            <a:r>
              <a:rPr lang="en-US" sz="2000" dirty="0" smtClean="0"/>
              <a:t>1C </a:t>
            </a:r>
            <a:r>
              <a:rPr lang="en-US" sz="2000" dirty="0"/>
              <a:t>–  </a:t>
            </a:r>
            <a:r>
              <a:rPr lang="en-US" sz="2000" spc="-5" dirty="0"/>
              <a:t>the </a:t>
            </a:r>
            <a:r>
              <a:rPr lang="en-US" sz="2000" dirty="0"/>
              <a:t>most </a:t>
            </a:r>
            <a:r>
              <a:rPr lang="en-US" sz="2000" dirty="0" smtClean="0"/>
              <a:t>perpendicular</a:t>
            </a:r>
            <a:r>
              <a:rPr lang="en-US" sz="2000" spc="-95" dirty="0" smtClean="0"/>
              <a:t> </a:t>
            </a:r>
            <a:r>
              <a:rPr lang="en-US" sz="2000" dirty="0" smtClean="0"/>
              <a:t>source</a:t>
            </a:r>
          </a:p>
          <a:p>
            <a:pPr marL="228600" indent="-22860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000" dirty="0" smtClean="0">
                <a:cs typeface="Arial"/>
              </a:rPr>
              <a:t>Amplitude decreases with increasing  </a:t>
            </a:r>
            <a:r>
              <a:rPr lang="en-US" sz="2000" spc="-30" dirty="0" smtClean="0">
                <a:cs typeface="Arial"/>
              </a:rPr>
              <a:t>density</a:t>
            </a:r>
            <a:endParaRPr lang="en-US" sz="2000" dirty="0">
              <a:cs typeface="Arial"/>
            </a:endParaRPr>
          </a:p>
          <a:p>
            <a:pPr marL="228600" marR="447040" indent="-228600">
              <a:spcBef>
                <a:spcPts val="845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spc="-5" dirty="0" smtClean="0">
                <a:cs typeface="Arial"/>
              </a:rPr>
              <a:t>TRANSP </a:t>
            </a:r>
            <a:r>
              <a:rPr lang="en-US" sz="2000" dirty="0">
                <a:cs typeface="Arial"/>
              </a:rPr>
              <a:t>runs </a:t>
            </a:r>
            <a:r>
              <a:rPr lang="en-US" sz="2000" dirty="0" smtClean="0">
                <a:cs typeface="Arial"/>
              </a:rPr>
              <a:t>started to study </a:t>
            </a:r>
            <a:r>
              <a:rPr lang="en-US" sz="2000" dirty="0" smtClean="0">
                <a:latin typeface="Symbol"/>
                <a:cs typeface="Symbol"/>
              </a:rPr>
              <a:t></a:t>
            </a:r>
            <a:r>
              <a:rPr lang="en-US" sz="2000" baseline="-21021" dirty="0" smtClean="0">
                <a:cs typeface="Arial"/>
              </a:rPr>
              <a:t>fast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dependence</a:t>
            </a:r>
            <a:endParaRPr lang="en-US" sz="2000" dirty="0">
              <a:cs typeface="Arial"/>
            </a:endParaRPr>
          </a:p>
          <a:p>
            <a:pPr marL="228600" marR="5080" indent="-2286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b="1" dirty="0">
                <a:solidFill>
                  <a:srgbClr val="C00000"/>
                </a:solidFill>
                <a:cs typeface="Arial"/>
              </a:rPr>
              <a:t>Can ICE be </a:t>
            </a:r>
            <a:r>
              <a:rPr lang="en-US" sz="2000" b="1" dirty="0" smtClean="0">
                <a:solidFill>
                  <a:srgbClr val="C00000"/>
                </a:solidFill>
                <a:cs typeface="Arial"/>
              </a:rPr>
              <a:t>correlated </a:t>
            </a:r>
            <a:r>
              <a:rPr lang="en-US" sz="2000" b="1" dirty="0">
                <a:solidFill>
                  <a:srgbClr val="C00000"/>
                </a:solidFill>
                <a:cs typeface="Arial"/>
              </a:rPr>
              <a:t>with </a:t>
            </a:r>
            <a:r>
              <a:rPr lang="en-US" sz="2000" b="1" dirty="0" smtClean="0">
                <a:solidFill>
                  <a:srgbClr val="C00000"/>
                </a:solidFill>
                <a:cs typeface="Arial"/>
              </a:rPr>
              <a:t>confined</a:t>
            </a:r>
            <a:r>
              <a:rPr lang="en-US" sz="2000" b="1" spc="-100" dirty="0" smtClean="0">
                <a:solidFill>
                  <a:srgbClr val="C00000"/>
                </a:solidFill>
                <a:cs typeface="Arial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cs typeface="Arial"/>
              </a:rPr>
              <a:t>fast-ion distribution</a:t>
            </a:r>
            <a:r>
              <a:rPr lang="en-US" sz="2000" b="1" spc="-100" dirty="0" smtClean="0">
                <a:solidFill>
                  <a:srgbClr val="C00000"/>
                </a:solidFill>
                <a:cs typeface="Arial"/>
              </a:rPr>
              <a:t> </a:t>
            </a:r>
            <a:r>
              <a:rPr lang="en-US" sz="2000" b="1" dirty="0">
                <a:solidFill>
                  <a:srgbClr val="C00000"/>
                </a:solidFill>
                <a:cs typeface="Arial"/>
              </a:rPr>
              <a:t>parameters</a:t>
            </a:r>
            <a:r>
              <a:rPr lang="en-US" sz="2000" b="1" dirty="0" smtClean="0">
                <a:solidFill>
                  <a:srgbClr val="C00000"/>
                </a:solidFill>
                <a:cs typeface="Arial"/>
              </a:rPr>
              <a:t>?</a:t>
            </a:r>
          </a:p>
          <a:p>
            <a:pPr marL="228600" marR="5080" indent="-2286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b="1" dirty="0" smtClean="0">
                <a:cs typeface="Arial"/>
              </a:rPr>
              <a:t>Needs theory support</a:t>
            </a:r>
            <a:endParaRPr sz="2000" b="1" dirty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45448" y="2528762"/>
            <a:ext cx="5522352" cy="3948238"/>
            <a:chOff x="3591629" y="1150274"/>
            <a:chExt cx="5522352" cy="4830817"/>
          </a:xfrm>
        </p:grpSpPr>
        <p:sp>
          <p:nvSpPr>
            <p:cNvPr id="6" name="object 4"/>
            <p:cNvSpPr/>
            <p:nvPr/>
          </p:nvSpPr>
          <p:spPr>
            <a:xfrm>
              <a:off x="4168831" y="1329689"/>
              <a:ext cx="4803024" cy="30161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" name="object 5"/>
            <p:cNvSpPr/>
            <p:nvPr/>
          </p:nvSpPr>
          <p:spPr>
            <a:xfrm>
              <a:off x="5034520" y="1633520"/>
              <a:ext cx="138430" cy="204470"/>
            </a:xfrm>
            <a:custGeom>
              <a:avLst/>
              <a:gdLst/>
              <a:ahLst/>
              <a:cxnLst/>
              <a:rect l="l" t="t" r="r" b="b"/>
              <a:pathLst>
                <a:path w="138429" h="204469">
                  <a:moveTo>
                    <a:pt x="138150" y="143848"/>
                  </a:moveTo>
                  <a:lnTo>
                    <a:pt x="125595" y="143848"/>
                  </a:lnTo>
                  <a:lnTo>
                    <a:pt x="119312" y="116007"/>
                  </a:lnTo>
                  <a:lnTo>
                    <a:pt x="113030" y="120650"/>
                  </a:lnTo>
                  <a:lnTo>
                    <a:pt x="113030" y="69603"/>
                  </a:lnTo>
                  <a:lnTo>
                    <a:pt x="106756" y="32483"/>
                  </a:lnTo>
                  <a:lnTo>
                    <a:pt x="81636" y="32483"/>
                  </a:lnTo>
                  <a:lnTo>
                    <a:pt x="75352" y="0"/>
                  </a:lnTo>
                  <a:lnTo>
                    <a:pt x="69080" y="0"/>
                  </a:lnTo>
                  <a:lnTo>
                    <a:pt x="62797" y="41761"/>
                  </a:lnTo>
                  <a:lnTo>
                    <a:pt x="56515" y="78887"/>
                  </a:lnTo>
                  <a:lnTo>
                    <a:pt x="50241" y="125285"/>
                  </a:lnTo>
                  <a:lnTo>
                    <a:pt x="43958" y="125285"/>
                  </a:lnTo>
                  <a:lnTo>
                    <a:pt x="43958" y="143848"/>
                  </a:lnTo>
                  <a:lnTo>
                    <a:pt x="37676" y="190253"/>
                  </a:lnTo>
                  <a:lnTo>
                    <a:pt x="31403" y="199531"/>
                  </a:lnTo>
                  <a:lnTo>
                    <a:pt x="25121" y="199531"/>
                  </a:lnTo>
                  <a:lnTo>
                    <a:pt x="18838" y="204173"/>
                  </a:lnTo>
                  <a:lnTo>
                    <a:pt x="6282" y="204173"/>
                  </a:lnTo>
                  <a:lnTo>
                    <a:pt x="0" y="153126"/>
                  </a:lnTo>
                  <a:lnTo>
                    <a:pt x="0" y="120650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" name="object 6"/>
            <p:cNvSpPr/>
            <p:nvPr/>
          </p:nvSpPr>
          <p:spPr>
            <a:xfrm>
              <a:off x="5172671" y="1628884"/>
              <a:ext cx="490220" cy="213995"/>
            </a:xfrm>
            <a:custGeom>
              <a:avLst/>
              <a:gdLst/>
              <a:ahLst/>
              <a:cxnLst/>
              <a:rect l="l" t="t" r="r" b="b"/>
              <a:pathLst>
                <a:path w="490220" h="213994">
                  <a:moveTo>
                    <a:pt x="489797" y="194888"/>
                  </a:moveTo>
                  <a:lnTo>
                    <a:pt x="483514" y="208809"/>
                  </a:lnTo>
                  <a:lnTo>
                    <a:pt x="477241" y="213445"/>
                  </a:lnTo>
                  <a:lnTo>
                    <a:pt x="470959" y="213445"/>
                  </a:lnTo>
                  <a:lnTo>
                    <a:pt x="464675" y="180968"/>
                  </a:lnTo>
                  <a:lnTo>
                    <a:pt x="458403" y="180968"/>
                  </a:lnTo>
                  <a:lnTo>
                    <a:pt x="452120" y="185603"/>
                  </a:lnTo>
                  <a:lnTo>
                    <a:pt x="445838" y="185603"/>
                  </a:lnTo>
                  <a:lnTo>
                    <a:pt x="445838" y="176325"/>
                  </a:lnTo>
                  <a:lnTo>
                    <a:pt x="439564" y="167047"/>
                  </a:lnTo>
                  <a:lnTo>
                    <a:pt x="433281" y="162404"/>
                  </a:lnTo>
                  <a:lnTo>
                    <a:pt x="414444" y="162404"/>
                  </a:lnTo>
                  <a:lnTo>
                    <a:pt x="408160" y="167047"/>
                  </a:lnTo>
                  <a:lnTo>
                    <a:pt x="395605" y="167047"/>
                  </a:lnTo>
                  <a:lnTo>
                    <a:pt x="389322" y="171683"/>
                  </a:lnTo>
                  <a:lnTo>
                    <a:pt x="383050" y="148484"/>
                  </a:lnTo>
                  <a:lnTo>
                    <a:pt x="376767" y="148484"/>
                  </a:lnTo>
                  <a:lnTo>
                    <a:pt x="370484" y="120643"/>
                  </a:lnTo>
                  <a:lnTo>
                    <a:pt x="364211" y="74238"/>
                  </a:lnTo>
                  <a:lnTo>
                    <a:pt x="357928" y="37119"/>
                  </a:lnTo>
                  <a:lnTo>
                    <a:pt x="351646" y="41761"/>
                  </a:lnTo>
                  <a:lnTo>
                    <a:pt x="345372" y="51039"/>
                  </a:lnTo>
                  <a:lnTo>
                    <a:pt x="332807" y="51039"/>
                  </a:lnTo>
                  <a:lnTo>
                    <a:pt x="332807" y="78881"/>
                  </a:lnTo>
                  <a:lnTo>
                    <a:pt x="326534" y="78881"/>
                  </a:lnTo>
                  <a:lnTo>
                    <a:pt x="320252" y="46397"/>
                  </a:lnTo>
                  <a:lnTo>
                    <a:pt x="313968" y="27841"/>
                  </a:lnTo>
                  <a:lnTo>
                    <a:pt x="307696" y="46397"/>
                  </a:lnTo>
                  <a:lnTo>
                    <a:pt x="301413" y="60318"/>
                  </a:lnTo>
                  <a:lnTo>
                    <a:pt x="295131" y="64960"/>
                  </a:lnTo>
                  <a:lnTo>
                    <a:pt x="288858" y="69603"/>
                  </a:lnTo>
                  <a:lnTo>
                    <a:pt x="288858" y="41761"/>
                  </a:lnTo>
                  <a:lnTo>
                    <a:pt x="282574" y="13920"/>
                  </a:lnTo>
                  <a:lnTo>
                    <a:pt x="270019" y="13920"/>
                  </a:lnTo>
                  <a:lnTo>
                    <a:pt x="270019" y="18556"/>
                  </a:lnTo>
                  <a:lnTo>
                    <a:pt x="244898" y="18556"/>
                  </a:lnTo>
                  <a:lnTo>
                    <a:pt x="238616" y="37119"/>
                  </a:lnTo>
                  <a:lnTo>
                    <a:pt x="232343" y="0"/>
                  </a:lnTo>
                  <a:lnTo>
                    <a:pt x="226060" y="4635"/>
                  </a:lnTo>
                  <a:lnTo>
                    <a:pt x="219777" y="4635"/>
                  </a:lnTo>
                  <a:lnTo>
                    <a:pt x="219777" y="41761"/>
                  </a:lnTo>
                  <a:lnTo>
                    <a:pt x="213504" y="46397"/>
                  </a:lnTo>
                  <a:lnTo>
                    <a:pt x="207222" y="83523"/>
                  </a:lnTo>
                  <a:lnTo>
                    <a:pt x="200939" y="55682"/>
                  </a:lnTo>
                  <a:lnTo>
                    <a:pt x="200939" y="69603"/>
                  </a:lnTo>
                  <a:lnTo>
                    <a:pt x="194666" y="41761"/>
                  </a:lnTo>
                  <a:lnTo>
                    <a:pt x="175828" y="41761"/>
                  </a:lnTo>
                  <a:lnTo>
                    <a:pt x="175828" y="37119"/>
                  </a:lnTo>
                  <a:lnTo>
                    <a:pt x="169545" y="74238"/>
                  </a:lnTo>
                  <a:lnTo>
                    <a:pt x="163263" y="69603"/>
                  </a:lnTo>
                  <a:lnTo>
                    <a:pt x="156989" y="60318"/>
                  </a:lnTo>
                  <a:lnTo>
                    <a:pt x="156989" y="64960"/>
                  </a:lnTo>
                  <a:lnTo>
                    <a:pt x="150706" y="64960"/>
                  </a:lnTo>
                  <a:lnTo>
                    <a:pt x="144424" y="88159"/>
                  </a:lnTo>
                  <a:lnTo>
                    <a:pt x="138151" y="88159"/>
                  </a:lnTo>
                  <a:lnTo>
                    <a:pt x="131869" y="116000"/>
                  </a:lnTo>
                  <a:lnTo>
                    <a:pt x="131869" y="106722"/>
                  </a:lnTo>
                  <a:lnTo>
                    <a:pt x="113030" y="106722"/>
                  </a:lnTo>
                  <a:lnTo>
                    <a:pt x="106747" y="69603"/>
                  </a:lnTo>
                  <a:lnTo>
                    <a:pt x="106747" y="51039"/>
                  </a:lnTo>
                  <a:lnTo>
                    <a:pt x="87909" y="51039"/>
                  </a:lnTo>
                  <a:lnTo>
                    <a:pt x="87909" y="74238"/>
                  </a:lnTo>
                  <a:lnTo>
                    <a:pt x="69071" y="74238"/>
                  </a:lnTo>
                  <a:lnTo>
                    <a:pt x="62797" y="55682"/>
                  </a:lnTo>
                  <a:lnTo>
                    <a:pt x="56515" y="83523"/>
                  </a:lnTo>
                  <a:lnTo>
                    <a:pt x="50232" y="78881"/>
                  </a:lnTo>
                  <a:lnTo>
                    <a:pt x="43959" y="78881"/>
                  </a:lnTo>
                  <a:lnTo>
                    <a:pt x="43959" y="74238"/>
                  </a:lnTo>
                  <a:lnTo>
                    <a:pt x="37677" y="74238"/>
                  </a:lnTo>
                  <a:lnTo>
                    <a:pt x="31393" y="78881"/>
                  </a:lnTo>
                  <a:lnTo>
                    <a:pt x="25121" y="78881"/>
                  </a:lnTo>
                  <a:lnTo>
                    <a:pt x="18838" y="102080"/>
                  </a:lnTo>
                  <a:lnTo>
                    <a:pt x="12556" y="153126"/>
                  </a:lnTo>
                  <a:lnTo>
                    <a:pt x="6282" y="148484"/>
                  </a:lnTo>
                  <a:lnTo>
                    <a:pt x="0" y="148484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" name="object 7"/>
            <p:cNvSpPr/>
            <p:nvPr/>
          </p:nvSpPr>
          <p:spPr>
            <a:xfrm>
              <a:off x="5662467" y="1823773"/>
              <a:ext cx="496570" cy="636270"/>
            </a:xfrm>
            <a:custGeom>
              <a:avLst/>
              <a:gdLst/>
              <a:ahLst/>
              <a:cxnLst/>
              <a:rect l="l" t="t" r="r" b="b"/>
              <a:pathLst>
                <a:path w="496570" h="636269">
                  <a:moveTo>
                    <a:pt x="496079" y="635706"/>
                  </a:moveTo>
                  <a:lnTo>
                    <a:pt x="489797" y="598587"/>
                  </a:lnTo>
                  <a:lnTo>
                    <a:pt x="483514" y="566103"/>
                  </a:lnTo>
                  <a:lnTo>
                    <a:pt x="464675" y="566103"/>
                  </a:lnTo>
                  <a:lnTo>
                    <a:pt x="458403" y="533619"/>
                  </a:lnTo>
                  <a:lnTo>
                    <a:pt x="452120" y="575381"/>
                  </a:lnTo>
                  <a:lnTo>
                    <a:pt x="452120" y="589302"/>
                  </a:lnTo>
                  <a:lnTo>
                    <a:pt x="439564" y="589302"/>
                  </a:lnTo>
                  <a:lnTo>
                    <a:pt x="433281" y="603223"/>
                  </a:lnTo>
                  <a:lnTo>
                    <a:pt x="426999" y="593944"/>
                  </a:lnTo>
                  <a:lnTo>
                    <a:pt x="420725" y="552182"/>
                  </a:lnTo>
                  <a:lnTo>
                    <a:pt x="414443" y="533619"/>
                  </a:lnTo>
                  <a:lnTo>
                    <a:pt x="408160" y="482579"/>
                  </a:lnTo>
                  <a:lnTo>
                    <a:pt x="401887" y="436174"/>
                  </a:lnTo>
                  <a:lnTo>
                    <a:pt x="395605" y="412976"/>
                  </a:lnTo>
                  <a:lnTo>
                    <a:pt x="389322" y="412976"/>
                  </a:lnTo>
                  <a:lnTo>
                    <a:pt x="383049" y="371214"/>
                  </a:lnTo>
                  <a:lnTo>
                    <a:pt x="370484" y="371214"/>
                  </a:lnTo>
                  <a:lnTo>
                    <a:pt x="364211" y="366571"/>
                  </a:lnTo>
                  <a:lnTo>
                    <a:pt x="364211" y="361936"/>
                  </a:lnTo>
                  <a:lnTo>
                    <a:pt x="357928" y="348015"/>
                  </a:lnTo>
                  <a:lnTo>
                    <a:pt x="345372" y="348015"/>
                  </a:lnTo>
                  <a:lnTo>
                    <a:pt x="339090" y="389777"/>
                  </a:lnTo>
                  <a:lnTo>
                    <a:pt x="320251" y="389777"/>
                  </a:lnTo>
                  <a:lnTo>
                    <a:pt x="313968" y="385135"/>
                  </a:lnTo>
                  <a:lnTo>
                    <a:pt x="307696" y="385135"/>
                  </a:lnTo>
                  <a:lnTo>
                    <a:pt x="301413" y="343372"/>
                  </a:lnTo>
                  <a:lnTo>
                    <a:pt x="295131" y="320174"/>
                  </a:lnTo>
                  <a:lnTo>
                    <a:pt x="295131" y="278412"/>
                  </a:lnTo>
                  <a:lnTo>
                    <a:pt x="282574" y="278412"/>
                  </a:lnTo>
                  <a:lnTo>
                    <a:pt x="276292" y="232008"/>
                  </a:lnTo>
                  <a:lnTo>
                    <a:pt x="276292" y="185603"/>
                  </a:lnTo>
                  <a:lnTo>
                    <a:pt x="270019" y="157762"/>
                  </a:lnTo>
                  <a:lnTo>
                    <a:pt x="263737" y="185603"/>
                  </a:lnTo>
                  <a:lnTo>
                    <a:pt x="257453" y="180968"/>
                  </a:lnTo>
                  <a:lnTo>
                    <a:pt x="251180" y="180968"/>
                  </a:lnTo>
                  <a:lnTo>
                    <a:pt x="244898" y="162404"/>
                  </a:lnTo>
                  <a:lnTo>
                    <a:pt x="238616" y="180968"/>
                  </a:lnTo>
                  <a:lnTo>
                    <a:pt x="232342" y="139206"/>
                  </a:lnTo>
                  <a:lnTo>
                    <a:pt x="226059" y="111365"/>
                  </a:lnTo>
                  <a:lnTo>
                    <a:pt x="226059" y="116000"/>
                  </a:lnTo>
                  <a:lnTo>
                    <a:pt x="219777" y="116000"/>
                  </a:lnTo>
                  <a:lnTo>
                    <a:pt x="213504" y="157762"/>
                  </a:lnTo>
                  <a:lnTo>
                    <a:pt x="207222" y="162404"/>
                  </a:lnTo>
                  <a:lnTo>
                    <a:pt x="200938" y="143841"/>
                  </a:lnTo>
                  <a:lnTo>
                    <a:pt x="194665" y="143841"/>
                  </a:lnTo>
                  <a:lnTo>
                    <a:pt x="188383" y="120643"/>
                  </a:lnTo>
                  <a:lnTo>
                    <a:pt x="182100" y="74238"/>
                  </a:lnTo>
                  <a:lnTo>
                    <a:pt x="175828" y="74238"/>
                  </a:lnTo>
                  <a:lnTo>
                    <a:pt x="169545" y="83523"/>
                  </a:lnTo>
                  <a:lnTo>
                    <a:pt x="163262" y="88159"/>
                  </a:lnTo>
                  <a:lnTo>
                    <a:pt x="163262" y="116000"/>
                  </a:lnTo>
                  <a:lnTo>
                    <a:pt x="156989" y="111365"/>
                  </a:lnTo>
                  <a:lnTo>
                    <a:pt x="144424" y="111365"/>
                  </a:lnTo>
                  <a:lnTo>
                    <a:pt x="138150" y="83523"/>
                  </a:lnTo>
                  <a:lnTo>
                    <a:pt x="131868" y="78881"/>
                  </a:lnTo>
                  <a:lnTo>
                    <a:pt x="125585" y="27841"/>
                  </a:lnTo>
                  <a:lnTo>
                    <a:pt x="119312" y="23199"/>
                  </a:lnTo>
                  <a:lnTo>
                    <a:pt x="113030" y="23199"/>
                  </a:lnTo>
                  <a:lnTo>
                    <a:pt x="106746" y="64960"/>
                  </a:lnTo>
                  <a:lnTo>
                    <a:pt x="100474" y="83523"/>
                  </a:lnTo>
                  <a:lnTo>
                    <a:pt x="87909" y="83523"/>
                  </a:lnTo>
                  <a:lnTo>
                    <a:pt x="81636" y="41762"/>
                  </a:lnTo>
                  <a:lnTo>
                    <a:pt x="75353" y="0"/>
                  </a:lnTo>
                  <a:lnTo>
                    <a:pt x="69070" y="41762"/>
                  </a:lnTo>
                  <a:lnTo>
                    <a:pt x="62797" y="37119"/>
                  </a:lnTo>
                  <a:lnTo>
                    <a:pt x="56515" y="55682"/>
                  </a:lnTo>
                  <a:lnTo>
                    <a:pt x="50232" y="64960"/>
                  </a:lnTo>
                  <a:lnTo>
                    <a:pt x="50232" y="51039"/>
                  </a:lnTo>
                  <a:lnTo>
                    <a:pt x="43958" y="51039"/>
                  </a:lnTo>
                  <a:lnTo>
                    <a:pt x="37676" y="46397"/>
                  </a:lnTo>
                  <a:lnTo>
                    <a:pt x="31393" y="46397"/>
                  </a:lnTo>
                  <a:lnTo>
                    <a:pt x="25121" y="60317"/>
                  </a:lnTo>
                  <a:lnTo>
                    <a:pt x="25121" y="64960"/>
                  </a:lnTo>
                  <a:lnTo>
                    <a:pt x="18838" y="64960"/>
                  </a:lnTo>
                  <a:lnTo>
                    <a:pt x="12555" y="32477"/>
                  </a:lnTo>
                  <a:lnTo>
                    <a:pt x="6282" y="0"/>
                  </a:lnTo>
                  <a:lnTo>
                    <a:pt x="0" y="0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" name="object 8"/>
            <p:cNvSpPr/>
            <p:nvPr/>
          </p:nvSpPr>
          <p:spPr>
            <a:xfrm>
              <a:off x="6158547" y="2459479"/>
              <a:ext cx="490220" cy="515619"/>
            </a:xfrm>
            <a:custGeom>
              <a:avLst/>
              <a:gdLst/>
              <a:ahLst/>
              <a:cxnLst/>
              <a:rect l="l" t="t" r="r" b="b"/>
              <a:pathLst>
                <a:path w="490220" h="515619">
                  <a:moveTo>
                    <a:pt x="489796" y="445460"/>
                  </a:moveTo>
                  <a:lnTo>
                    <a:pt x="483513" y="445460"/>
                  </a:lnTo>
                  <a:lnTo>
                    <a:pt x="477231" y="440818"/>
                  </a:lnTo>
                  <a:lnTo>
                    <a:pt x="470958" y="440818"/>
                  </a:lnTo>
                  <a:lnTo>
                    <a:pt x="464675" y="426897"/>
                  </a:lnTo>
                  <a:lnTo>
                    <a:pt x="458393" y="426897"/>
                  </a:lnTo>
                  <a:lnTo>
                    <a:pt x="452119" y="440818"/>
                  </a:lnTo>
                  <a:lnTo>
                    <a:pt x="433281" y="440818"/>
                  </a:lnTo>
                  <a:lnTo>
                    <a:pt x="433281" y="445460"/>
                  </a:lnTo>
                  <a:lnTo>
                    <a:pt x="420716" y="445460"/>
                  </a:lnTo>
                  <a:lnTo>
                    <a:pt x="414443" y="431540"/>
                  </a:lnTo>
                  <a:lnTo>
                    <a:pt x="408160" y="440818"/>
                  </a:lnTo>
                  <a:lnTo>
                    <a:pt x="408160" y="482579"/>
                  </a:lnTo>
                  <a:lnTo>
                    <a:pt x="401878" y="515063"/>
                  </a:lnTo>
                  <a:lnTo>
                    <a:pt x="389321" y="515063"/>
                  </a:lnTo>
                  <a:lnTo>
                    <a:pt x="383039" y="477944"/>
                  </a:lnTo>
                  <a:lnTo>
                    <a:pt x="376766" y="477944"/>
                  </a:lnTo>
                  <a:lnTo>
                    <a:pt x="370484" y="436182"/>
                  </a:lnTo>
                  <a:lnTo>
                    <a:pt x="364201" y="436182"/>
                  </a:lnTo>
                  <a:lnTo>
                    <a:pt x="357927" y="454739"/>
                  </a:lnTo>
                  <a:lnTo>
                    <a:pt x="351645" y="454739"/>
                  </a:lnTo>
                  <a:lnTo>
                    <a:pt x="345362" y="422261"/>
                  </a:lnTo>
                  <a:lnTo>
                    <a:pt x="339091" y="422261"/>
                  </a:lnTo>
                  <a:lnTo>
                    <a:pt x="339091" y="426897"/>
                  </a:lnTo>
                  <a:lnTo>
                    <a:pt x="326525" y="426897"/>
                  </a:lnTo>
                  <a:lnTo>
                    <a:pt x="320251" y="445460"/>
                  </a:lnTo>
                  <a:lnTo>
                    <a:pt x="320251" y="399055"/>
                  </a:lnTo>
                  <a:lnTo>
                    <a:pt x="313968" y="399055"/>
                  </a:lnTo>
                  <a:lnTo>
                    <a:pt x="307686" y="412976"/>
                  </a:lnTo>
                  <a:lnTo>
                    <a:pt x="301412" y="412976"/>
                  </a:lnTo>
                  <a:lnTo>
                    <a:pt x="295130" y="399055"/>
                  </a:lnTo>
                  <a:lnTo>
                    <a:pt x="295130" y="408341"/>
                  </a:lnTo>
                  <a:lnTo>
                    <a:pt x="288847" y="399055"/>
                  </a:lnTo>
                  <a:lnTo>
                    <a:pt x="270010" y="399055"/>
                  </a:lnTo>
                  <a:lnTo>
                    <a:pt x="270010" y="394420"/>
                  </a:lnTo>
                  <a:lnTo>
                    <a:pt x="263736" y="338738"/>
                  </a:lnTo>
                  <a:lnTo>
                    <a:pt x="257453" y="296975"/>
                  </a:lnTo>
                  <a:lnTo>
                    <a:pt x="251171" y="250571"/>
                  </a:lnTo>
                  <a:lnTo>
                    <a:pt x="238616" y="250571"/>
                  </a:lnTo>
                  <a:lnTo>
                    <a:pt x="232333" y="259850"/>
                  </a:lnTo>
                  <a:lnTo>
                    <a:pt x="226059" y="259850"/>
                  </a:lnTo>
                  <a:lnTo>
                    <a:pt x="226059" y="264492"/>
                  </a:lnTo>
                  <a:lnTo>
                    <a:pt x="219777" y="264492"/>
                  </a:lnTo>
                  <a:lnTo>
                    <a:pt x="213494" y="218087"/>
                  </a:lnTo>
                  <a:lnTo>
                    <a:pt x="207221" y="218087"/>
                  </a:lnTo>
                  <a:lnTo>
                    <a:pt x="200938" y="208809"/>
                  </a:lnTo>
                  <a:lnTo>
                    <a:pt x="182100" y="208809"/>
                  </a:lnTo>
                  <a:lnTo>
                    <a:pt x="182100" y="204167"/>
                  </a:lnTo>
                  <a:lnTo>
                    <a:pt x="175818" y="167048"/>
                  </a:lnTo>
                  <a:lnTo>
                    <a:pt x="169544" y="190246"/>
                  </a:lnTo>
                  <a:lnTo>
                    <a:pt x="163262" y="241293"/>
                  </a:lnTo>
                  <a:lnTo>
                    <a:pt x="156979" y="208809"/>
                  </a:lnTo>
                  <a:lnTo>
                    <a:pt x="150706" y="157770"/>
                  </a:lnTo>
                  <a:lnTo>
                    <a:pt x="144424" y="157770"/>
                  </a:lnTo>
                  <a:lnTo>
                    <a:pt x="138140" y="125285"/>
                  </a:lnTo>
                  <a:lnTo>
                    <a:pt x="131868" y="125285"/>
                  </a:lnTo>
                  <a:lnTo>
                    <a:pt x="125585" y="116007"/>
                  </a:lnTo>
                  <a:lnTo>
                    <a:pt x="113029" y="116007"/>
                  </a:lnTo>
                  <a:lnTo>
                    <a:pt x="113029" y="97444"/>
                  </a:lnTo>
                  <a:lnTo>
                    <a:pt x="100464" y="97444"/>
                  </a:lnTo>
                  <a:lnTo>
                    <a:pt x="94191" y="102086"/>
                  </a:lnTo>
                  <a:lnTo>
                    <a:pt x="81626" y="102086"/>
                  </a:lnTo>
                  <a:lnTo>
                    <a:pt x="75352" y="134564"/>
                  </a:lnTo>
                  <a:lnTo>
                    <a:pt x="69070" y="134564"/>
                  </a:lnTo>
                  <a:lnTo>
                    <a:pt x="62787" y="139206"/>
                  </a:lnTo>
                  <a:lnTo>
                    <a:pt x="56515" y="83524"/>
                  </a:lnTo>
                  <a:lnTo>
                    <a:pt x="50232" y="37119"/>
                  </a:lnTo>
                  <a:lnTo>
                    <a:pt x="31393" y="37119"/>
                  </a:lnTo>
                  <a:lnTo>
                    <a:pt x="25111" y="55683"/>
                  </a:lnTo>
                  <a:lnTo>
                    <a:pt x="18837" y="55683"/>
                  </a:lnTo>
                  <a:lnTo>
                    <a:pt x="12555" y="41762"/>
                  </a:lnTo>
                  <a:lnTo>
                    <a:pt x="6272" y="0"/>
                  </a:lnTo>
                  <a:lnTo>
                    <a:pt x="0" y="0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" name="object 9"/>
            <p:cNvSpPr/>
            <p:nvPr/>
          </p:nvSpPr>
          <p:spPr>
            <a:xfrm>
              <a:off x="6648343" y="2691488"/>
              <a:ext cx="490220" cy="311150"/>
            </a:xfrm>
            <a:custGeom>
              <a:avLst/>
              <a:gdLst/>
              <a:ahLst/>
              <a:cxnLst/>
              <a:rect l="l" t="t" r="r" b="b"/>
              <a:pathLst>
                <a:path w="490220" h="311150">
                  <a:moveTo>
                    <a:pt x="489797" y="0"/>
                  </a:moveTo>
                  <a:lnTo>
                    <a:pt x="483514" y="0"/>
                  </a:lnTo>
                  <a:lnTo>
                    <a:pt x="483514" y="23205"/>
                  </a:lnTo>
                  <a:lnTo>
                    <a:pt x="470959" y="23205"/>
                  </a:lnTo>
                  <a:lnTo>
                    <a:pt x="464676" y="27841"/>
                  </a:lnTo>
                  <a:lnTo>
                    <a:pt x="458394" y="27841"/>
                  </a:lnTo>
                  <a:lnTo>
                    <a:pt x="452120" y="23205"/>
                  </a:lnTo>
                  <a:lnTo>
                    <a:pt x="445838" y="23205"/>
                  </a:lnTo>
                  <a:lnTo>
                    <a:pt x="439555" y="13920"/>
                  </a:lnTo>
                  <a:lnTo>
                    <a:pt x="433280" y="13920"/>
                  </a:lnTo>
                  <a:lnTo>
                    <a:pt x="426999" y="23205"/>
                  </a:lnTo>
                  <a:lnTo>
                    <a:pt x="420716" y="23205"/>
                  </a:lnTo>
                  <a:lnTo>
                    <a:pt x="414444" y="27841"/>
                  </a:lnTo>
                  <a:lnTo>
                    <a:pt x="414444" y="78887"/>
                  </a:lnTo>
                  <a:lnTo>
                    <a:pt x="408161" y="97444"/>
                  </a:lnTo>
                  <a:lnTo>
                    <a:pt x="395605" y="97444"/>
                  </a:lnTo>
                  <a:lnTo>
                    <a:pt x="389322" y="116007"/>
                  </a:lnTo>
                  <a:lnTo>
                    <a:pt x="383040" y="111365"/>
                  </a:lnTo>
                  <a:lnTo>
                    <a:pt x="376766" y="111365"/>
                  </a:lnTo>
                  <a:lnTo>
                    <a:pt x="370485" y="116007"/>
                  </a:lnTo>
                  <a:lnTo>
                    <a:pt x="370485" y="134571"/>
                  </a:lnTo>
                  <a:lnTo>
                    <a:pt x="364201" y="129928"/>
                  </a:lnTo>
                  <a:lnTo>
                    <a:pt x="357928" y="129928"/>
                  </a:lnTo>
                  <a:lnTo>
                    <a:pt x="351646" y="153126"/>
                  </a:lnTo>
                  <a:lnTo>
                    <a:pt x="332807" y="153126"/>
                  </a:lnTo>
                  <a:lnTo>
                    <a:pt x="326525" y="180968"/>
                  </a:lnTo>
                  <a:lnTo>
                    <a:pt x="320252" y="190253"/>
                  </a:lnTo>
                  <a:lnTo>
                    <a:pt x="313969" y="190253"/>
                  </a:lnTo>
                  <a:lnTo>
                    <a:pt x="307687" y="176332"/>
                  </a:lnTo>
                  <a:lnTo>
                    <a:pt x="301413" y="176332"/>
                  </a:lnTo>
                  <a:lnTo>
                    <a:pt x="301413" y="204173"/>
                  </a:lnTo>
                  <a:lnTo>
                    <a:pt x="295131" y="208809"/>
                  </a:lnTo>
                  <a:lnTo>
                    <a:pt x="288848" y="208809"/>
                  </a:lnTo>
                  <a:lnTo>
                    <a:pt x="282575" y="213452"/>
                  </a:lnTo>
                  <a:lnTo>
                    <a:pt x="263737" y="213452"/>
                  </a:lnTo>
                  <a:lnTo>
                    <a:pt x="257454" y="222730"/>
                  </a:lnTo>
                  <a:lnTo>
                    <a:pt x="257454" y="232015"/>
                  </a:lnTo>
                  <a:lnTo>
                    <a:pt x="251172" y="232015"/>
                  </a:lnTo>
                  <a:lnTo>
                    <a:pt x="244898" y="218094"/>
                  </a:lnTo>
                  <a:lnTo>
                    <a:pt x="232334" y="218094"/>
                  </a:lnTo>
                  <a:lnTo>
                    <a:pt x="232334" y="222730"/>
                  </a:lnTo>
                  <a:lnTo>
                    <a:pt x="226060" y="264491"/>
                  </a:lnTo>
                  <a:lnTo>
                    <a:pt x="219778" y="264491"/>
                  </a:lnTo>
                  <a:lnTo>
                    <a:pt x="213495" y="259856"/>
                  </a:lnTo>
                  <a:lnTo>
                    <a:pt x="207222" y="259856"/>
                  </a:lnTo>
                  <a:lnTo>
                    <a:pt x="200939" y="269134"/>
                  </a:lnTo>
                  <a:lnTo>
                    <a:pt x="194657" y="269134"/>
                  </a:lnTo>
                  <a:lnTo>
                    <a:pt x="188384" y="255213"/>
                  </a:lnTo>
                  <a:lnTo>
                    <a:pt x="188384" y="208809"/>
                  </a:lnTo>
                  <a:lnTo>
                    <a:pt x="175818" y="208809"/>
                  </a:lnTo>
                  <a:lnTo>
                    <a:pt x="169545" y="218094"/>
                  </a:lnTo>
                  <a:lnTo>
                    <a:pt x="156980" y="218094"/>
                  </a:lnTo>
                  <a:lnTo>
                    <a:pt x="150705" y="213452"/>
                  </a:lnTo>
                  <a:lnTo>
                    <a:pt x="144423" y="213452"/>
                  </a:lnTo>
                  <a:lnTo>
                    <a:pt x="144423" y="194888"/>
                  </a:lnTo>
                  <a:lnTo>
                    <a:pt x="138141" y="162411"/>
                  </a:lnTo>
                  <a:lnTo>
                    <a:pt x="131869" y="162411"/>
                  </a:lnTo>
                  <a:lnTo>
                    <a:pt x="125586" y="167047"/>
                  </a:lnTo>
                  <a:lnTo>
                    <a:pt x="119304" y="218094"/>
                  </a:lnTo>
                  <a:lnTo>
                    <a:pt x="119304" y="232015"/>
                  </a:lnTo>
                  <a:lnTo>
                    <a:pt x="113030" y="227372"/>
                  </a:lnTo>
                  <a:lnTo>
                    <a:pt x="106747" y="232015"/>
                  </a:lnTo>
                  <a:lnTo>
                    <a:pt x="100465" y="227372"/>
                  </a:lnTo>
                  <a:lnTo>
                    <a:pt x="87909" y="227372"/>
                  </a:lnTo>
                  <a:lnTo>
                    <a:pt x="81626" y="269134"/>
                  </a:lnTo>
                  <a:lnTo>
                    <a:pt x="69071" y="269134"/>
                  </a:lnTo>
                  <a:lnTo>
                    <a:pt x="62787" y="232015"/>
                  </a:lnTo>
                  <a:lnTo>
                    <a:pt x="43950" y="232015"/>
                  </a:lnTo>
                  <a:lnTo>
                    <a:pt x="37677" y="283055"/>
                  </a:lnTo>
                  <a:lnTo>
                    <a:pt x="31394" y="310896"/>
                  </a:lnTo>
                  <a:lnTo>
                    <a:pt x="25112" y="301618"/>
                  </a:lnTo>
                  <a:lnTo>
                    <a:pt x="12555" y="301618"/>
                  </a:lnTo>
                  <a:lnTo>
                    <a:pt x="6273" y="259856"/>
                  </a:lnTo>
                  <a:lnTo>
                    <a:pt x="6273" y="213452"/>
                  </a:lnTo>
                  <a:lnTo>
                    <a:pt x="0" y="213452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" name="object 10"/>
            <p:cNvSpPr/>
            <p:nvPr/>
          </p:nvSpPr>
          <p:spPr>
            <a:xfrm>
              <a:off x="7138140" y="2459479"/>
              <a:ext cx="490220" cy="232410"/>
            </a:xfrm>
            <a:custGeom>
              <a:avLst/>
              <a:gdLst/>
              <a:ahLst/>
              <a:cxnLst/>
              <a:rect l="l" t="t" r="r" b="b"/>
              <a:pathLst>
                <a:path w="490220" h="232410">
                  <a:moveTo>
                    <a:pt x="489797" y="51040"/>
                  </a:moveTo>
                  <a:lnTo>
                    <a:pt x="483514" y="83524"/>
                  </a:lnTo>
                  <a:lnTo>
                    <a:pt x="464675" y="83524"/>
                  </a:lnTo>
                  <a:lnTo>
                    <a:pt x="458393" y="92801"/>
                  </a:lnTo>
                  <a:lnTo>
                    <a:pt x="452119" y="92801"/>
                  </a:lnTo>
                  <a:lnTo>
                    <a:pt x="445838" y="106722"/>
                  </a:lnTo>
                  <a:lnTo>
                    <a:pt x="420716" y="106722"/>
                  </a:lnTo>
                  <a:lnTo>
                    <a:pt x="420716" y="60325"/>
                  </a:lnTo>
                  <a:lnTo>
                    <a:pt x="414443" y="23199"/>
                  </a:lnTo>
                  <a:lnTo>
                    <a:pt x="408160" y="32484"/>
                  </a:lnTo>
                  <a:lnTo>
                    <a:pt x="383040" y="32484"/>
                  </a:lnTo>
                  <a:lnTo>
                    <a:pt x="376766" y="0"/>
                  </a:lnTo>
                  <a:lnTo>
                    <a:pt x="357928" y="0"/>
                  </a:lnTo>
                  <a:lnTo>
                    <a:pt x="351646" y="4642"/>
                  </a:lnTo>
                  <a:lnTo>
                    <a:pt x="351646" y="37119"/>
                  </a:lnTo>
                  <a:lnTo>
                    <a:pt x="326525" y="37119"/>
                  </a:lnTo>
                  <a:lnTo>
                    <a:pt x="320251" y="51040"/>
                  </a:lnTo>
                  <a:lnTo>
                    <a:pt x="313968" y="46404"/>
                  </a:lnTo>
                  <a:lnTo>
                    <a:pt x="295131" y="46404"/>
                  </a:lnTo>
                  <a:lnTo>
                    <a:pt x="288848" y="41762"/>
                  </a:lnTo>
                  <a:lnTo>
                    <a:pt x="282574" y="23199"/>
                  </a:lnTo>
                  <a:lnTo>
                    <a:pt x="276291" y="46404"/>
                  </a:lnTo>
                  <a:lnTo>
                    <a:pt x="270009" y="97444"/>
                  </a:lnTo>
                  <a:lnTo>
                    <a:pt x="263737" y="143849"/>
                  </a:lnTo>
                  <a:lnTo>
                    <a:pt x="257454" y="143849"/>
                  </a:lnTo>
                  <a:lnTo>
                    <a:pt x="251172" y="106722"/>
                  </a:lnTo>
                  <a:lnTo>
                    <a:pt x="244898" y="106722"/>
                  </a:lnTo>
                  <a:lnTo>
                    <a:pt x="238616" y="102086"/>
                  </a:lnTo>
                  <a:lnTo>
                    <a:pt x="232333" y="51040"/>
                  </a:lnTo>
                  <a:lnTo>
                    <a:pt x="219777" y="51040"/>
                  </a:lnTo>
                  <a:lnTo>
                    <a:pt x="213494" y="69603"/>
                  </a:lnTo>
                  <a:lnTo>
                    <a:pt x="207222" y="111365"/>
                  </a:lnTo>
                  <a:lnTo>
                    <a:pt x="200939" y="162405"/>
                  </a:lnTo>
                  <a:lnTo>
                    <a:pt x="194657" y="157770"/>
                  </a:lnTo>
                  <a:lnTo>
                    <a:pt x="194657" y="162405"/>
                  </a:lnTo>
                  <a:lnTo>
                    <a:pt x="188383" y="157770"/>
                  </a:lnTo>
                  <a:lnTo>
                    <a:pt x="182100" y="106722"/>
                  </a:lnTo>
                  <a:lnTo>
                    <a:pt x="169544" y="106722"/>
                  </a:lnTo>
                  <a:lnTo>
                    <a:pt x="163263" y="129928"/>
                  </a:lnTo>
                  <a:lnTo>
                    <a:pt x="156980" y="92801"/>
                  </a:lnTo>
                  <a:lnTo>
                    <a:pt x="150706" y="92801"/>
                  </a:lnTo>
                  <a:lnTo>
                    <a:pt x="150706" y="102086"/>
                  </a:lnTo>
                  <a:lnTo>
                    <a:pt x="138140" y="102086"/>
                  </a:lnTo>
                  <a:lnTo>
                    <a:pt x="131868" y="97444"/>
                  </a:lnTo>
                  <a:lnTo>
                    <a:pt x="125585" y="97444"/>
                  </a:lnTo>
                  <a:lnTo>
                    <a:pt x="125585" y="129928"/>
                  </a:lnTo>
                  <a:lnTo>
                    <a:pt x="119303" y="148484"/>
                  </a:lnTo>
                  <a:lnTo>
                    <a:pt x="113030" y="148484"/>
                  </a:lnTo>
                  <a:lnTo>
                    <a:pt x="106747" y="153127"/>
                  </a:lnTo>
                  <a:lnTo>
                    <a:pt x="100465" y="162405"/>
                  </a:lnTo>
                  <a:lnTo>
                    <a:pt x="94191" y="157770"/>
                  </a:lnTo>
                  <a:lnTo>
                    <a:pt x="87909" y="157770"/>
                  </a:lnTo>
                  <a:lnTo>
                    <a:pt x="81626" y="167048"/>
                  </a:lnTo>
                  <a:lnTo>
                    <a:pt x="69071" y="167048"/>
                  </a:lnTo>
                  <a:lnTo>
                    <a:pt x="62788" y="208809"/>
                  </a:lnTo>
                  <a:lnTo>
                    <a:pt x="56515" y="199531"/>
                  </a:lnTo>
                  <a:lnTo>
                    <a:pt x="50232" y="199531"/>
                  </a:lnTo>
                  <a:lnTo>
                    <a:pt x="43950" y="194888"/>
                  </a:lnTo>
                  <a:lnTo>
                    <a:pt x="37676" y="190246"/>
                  </a:lnTo>
                  <a:lnTo>
                    <a:pt x="18838" y="190246"/>
                  </a:lnTo>
                  <a:lnTo>
                    <a:pt x="12556" y="218087"/>
                  </a:lnTo>
                  <a:lnTo>
                    <a:pt x="6273" y="222730"/>
                  </a:lnTo>
                  <a:lnTo>
                    <a:pt x="0" y="232008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" name="object 11"/>
            <p:cNvSpPr/>
            <p:nvPr/>
          </p:nvSpPr>
          <p:spPr>
            <a:xfrm>
              <a:off x="7627937" y="2491962"/>
              <a:ext cx="496570" cy="301625"/>
            </a:xfrm>
            <a:custGeom>
              <a:avLst/>
              <a:gdLst/>
              <a:ahLst/>
              <a:cxnLst/>
              <a:rect l="l" t="t" r="r" b="b"/>
              <a:pathLst>
                <a:path w="496570" h="301625">
                  <a:moveTo>
                    <a:pt x="496069" y="199524"/>
                  </a:moveTo>
                  <a:lnTo>
                    <a:pt x="489796" y="194888"/>
                  </a:lnTo>
                  <a:lnTo>
                    <a:pt x="483512" y="190246"/>
                  </a:lnTo>
                  <a:lnTo>
                    <a:pt x="477231" y="241286"/>
                  </a:lnTo>
                  <a:lnTo>
                    <a:pt x="470958" y="273769"/>
                  </a:lnTo>
                  <a:lnTo>
                    <a:pt x="470958" y="245929"/>
                  </a:lnTo>
                  <a:lnTo>
                    <a:pt x="458393" y="245929"/>
                  </a:lnTo>
                  <a:lnTo>
                    <a:pt x="452119" y="296969"/>
                  </a:lnTo>
                  <a:lnTo>
                    <a:pt x="445837" y="301611"/>
                  </a:lnTo>
                  <a:lnTo>
                    <a:pt x="445837" y="255206"/>
                  </a:lnTo>
                  <a:lnTo>
                    <a:pt x="439555" y="204167"/>
                  </a:lnTo>
                  <a:lnTo>
                    <a:pt x="408161" y="204167"/>
                  </a:lnTo>
                  <a:lnTo>
                    <a:pt x="401878" y="199524"/>
                  </a:lnTo>
                  <a:lnTo>
                    <a:pt x="401878" y="148484"/>
                  </a:lnTo>
                  <a:lnTo>
                    <a:pt x="395604" y="157762"/>
                  </a:lnTo>
                  <a:lnTo>
                    <a:pt x="389321" y="208809"/>
                  </a:lnTo>
                  <a:lnTo>
                    <a:pt x="383039" y="208809"/>
                  </a:lnTo>
                  <a:lnTo>
                    <a:pt x="383039" y="213445"/>
                  </a:lnTo>
                  <a:lnTo>
                    <a:pt x="376766" y="213445"/>
                  </a:lnTo>
                  <a:lnTo>
                    <a:pt x="370484" y="218087"/>
                  </a:lnTo>
                  <a:lnTo>
                    <a:pt x="364201" y="167047"/>
                  </a:lnTo>
                  <a:lnTo>
                    <a:pt x="339090" y="167047"/>
                  </a:lnTo>
                  <a:lnTo>
                    <a:pt x="339090" y="129921"/>
                  </a:lnTo>
                  <a:lnTo>
                    <a:pt x="332807" y="129921"/>
                  </a:lnTo>
                  <a:lnTo>
                    <a:pt x="326525" y="120643"/>
                  </a:lnTo>
                  <a:lnTo>
                    <a:pt x="320251" y="120643"/>
                  </a:lnTo>
                  <a:lnTo>
                    <a:pt x="313968" y="116000"/>
                  </a:lnTo>
                  <a:lnTo>
                    <a:pt x="313968" y="125285"/>
                  </a:lnTo>
                  <a:lnTo>
                    <a:pt x="307686" y="134564"/>
                  </a:lnTo>
                  <a:lnTo>
                    <a:pt x="301412" y="143842"/>
                  </a:lnTo>
                  <a:lnTo>
                    <a:pt x="288847" y="143842"/>
                  </a:lnTo>
                  <a:lnTo>
                    <a:pt x="288847" y="148484"/>
                  </a:lnTo>
                  <a:lnTo>
                    <a:pt x="282574" y="148484"/>
                  </a:lnTo>
                  <a:lnTo>
                    <a:pt x="276292" y="116000"/>
                  </a:lnTo>
                  <a:lnTo>
                    <a:pt x="270010" y="111365"/>
                  </a:lnTo>
                  <a:lnTo>
                    <a:pt x="270010" y="162404"/>
                  </a:lnTo>
                  <a:lnTo>
                    <a:pt x="263736" y="167047"/>
                  </a:lnTo>
                  <a:lnTo>
                    <a:pt x="251171" y="167047"/>
                  </a:lnTo>
                  <a:lnTo>
                    <a:pt x="244898" y="162404"/>
                  </a:lnTo>
                  <a:lnTo>
                    <a:pt x="244898" y="111365"/>
                  </a:lnTo>
                  <a:lnTo>
                    <a:pt x="238616" y="64960"/>
                  </a:lnTo>
                  <a:lnTo>
                    <a:pt x="232333" y="64960"/>
                  </a:lnTo>
                  <a:lnTo>
                    <a:pt x="226059" y="60317"/>
                  </a:lnTo>
                  <a:lnTo>
                    <a:pt x="219777" y="60317"/>
                  </a:lnTo>
                  <a:lnTo>
                    <a:pt x="213494" y="55683"/>
                  </a:lnTo>
                  <a:lnTo>
                    <a:pt x="207221" y="51040"/>
                  </a:lnTo>
                  <a:lnTo>
                    <a:pt x="200938" y="46398"/>
                  </a:lnTo>
                  <a:lnTo>
                    <a:pt x="200938" y="78881"/>
                  </a:lnTo>
                  <a:lnTo>
                    <a:pt x="194656" y="92801"/>
                  </a:lnTo>
                  <a:lnTo>
                    <a:pt x="188383" y="92801"/>
                  </a:lnTo>
                  <a:lnTo>
                    <a:pt x="182100" y="55683"/>
                  </a:lnTo>
                  <a:lnTo>
                    <a:pt x="175818" y="55683"/>
                  </a:lnTo>
                  <a:lnTo>
                    <a:pt x="175818" y="64960"/>
                  </a:lnTo>
                  <a:lnTo>
                    <a:pt x="169544" y="116000"/>
                  </a:lnTo>
                  <a:lnTo>
                    <a:pt x="150706" y="116000"/>
                  </a:lnTo>
                  <a:lnTo>
                    <a:pt x="144424" y="88159"/>
                  </a:lnTo>
                  <a:lnTo>
                    <a:pt x="131868" y="88159"/>
                  </a:lnTo>
                  <a:lnTo>
                    <a:pt x="131868" y="92801"/>
                  </a:lnTo>
                  <a:lnTo>
                    <a:pt x="125585" y="51040"/>
                  </a:lnTo>
                  <a:lnTo>
                    <a:pt x="119302" y="51040"/>
                  </a:lnTo>
                  <a:lnTo>
                    <a:pt x="113029" y="41762"/>
                  </a:lnTo>
                  <a:lnTo>
                    <a:pt x="94191" y="41762"/>
                  </a:lnTo>
                  <a:lnTo>
                    <a:pt x="87909" y="46398"/>
                  </a:lnTo>
                  <a:lnTo>
                    <a:pt x="81626" y="46398"/>
                  </a:lnTo>
                  <a:lnTo>
                    <a:pt x="75352" y="18556"/>
                  </a:lnTo>
                  <a:lnTo>
                    <a:pt x="69069" y="32477"/>
                  </a:lnTo>
                  <a:lnTo>
                    <a:pt x="62787" y="37119"/>
                  </a:lnTo>
                  <a:lnTo>
                    <a:pt x="62787" y="41762"/>
                  </a:lnTo>
                  <a:lnTo>
                    <a:pt x="50232" y="41762"/>
                  </a:lnTo>
                  <a:lnTo>
                    <a:pt x="43950" y="0"/>
                  </a:lnTo>
                  <a:lnTo>
                    <a:pt x="43950" y="4635"/>
                  </a:lnTo>
                  <a:lnTo>
                    <a:pt x="37676" y="37119"/>
                  </a:lnTo>
                  <a:lnTo>
                    <a:pt x="31393" y="0"/>
                  </a:lnTo>
                  <a:lnTo>
                    <a:pt x="25111" y="9278"/>
                  </a:lnTo>
                  <a:lnTo>
                    <a:pt x="18837" y="13920"/>
                  </a:lnTo>
                  <a:lnTo>
                    <a:pt x="12555" y="13920"/>
                  </a:lnTo>
                  <a:lnTo>
                    <a:pt x="6272" y="18556"/>
                  </a:lnTo>
                  <a:lnTo>
                    <a:pt x="0" y="18556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" name="object 12"/>
            <p:cNvSpPr/>
            <p:nvPr/>
          </p:nvSpPr>
          <p:spPr>
            <a:xfrm>
              <a:off x="8124007" y="2691488"/>
              <a:ext cx="175895" cy="403860"/>
            </a:xfrm>
            <a:custGeom>
              <a:avLst/>
              <a:gdLst/>
              <a:ahLst/>
              <a:cxnLst/>
              <a:rect l="l" t="t" r="r" b="b"/>
              <a:pathLst>
                <a:path w="175895" h="403860">
                  <a:moveTo>
                    <a:pt x="175828" y="403698"/>
                  </a:moveTo>
                  <a:lnTo>
                    <a:pt x="175828" y="357300"/>
                  </a:lnTo>
                  <a:lnTo>
                    <a:pt x="163271" y="357300"/>
                  </a:lnTo>
                  <a:lnTo>
                    <a:pt x="156989" y="306254"/>
                  </a:lnTo>
                  <a:lnTo>
                    <a:pt x="138151" y="306254"/>
                  </a:lnTo>
                  <a:lnTo>
                    <a:pt x="131868" y="283055"/>
                  </a:lnTo>
                  <a:lnTo>
                    <a:pt x="125595" y="306254"/>
                  </a:lnTo>
                  <a:lnTo>
                    <a:pt x="119312" y="306254"/>
                  </a:lnTo>
                  <a:lnTo>
                    <a:pt x="113029" y="315539"/>
                  </a:lnTo>
                  <a:lnTo>
                    <a:pt x="113029" y="273776"/>
                  </a:lnTo>
                  <a:lnTo>
                    <a:pt x="106757" y="250570"/>
                  </a:lnTo>
                  <a:lnTo>
                    <a:pt x="100474" y="232015"/>
                  </a:lnTo>
                  <a:lnTo>
                    <a:pt x="87918" y="232015"/>
                  </a:lnTo>
                  <a:lnTo>
                    <a:pt x="87918" y="227372"/>
                  </a:lnTo>
                  <a:lnTo>
                    <a:pt x="81635" y="227372"/>
                  </a:lnTo>
                  <a:lnTo>
                    <a:pt x="75351" y="190253"/>
                  </a:lnTo>
                  <a:lnTo>
                    <a:pt x="62797" y="190253"/>
                  </a:lnTo>
                  <a:lnTo>
                    <a:pt x="56514" y="157769"/>
                  </a:lnTo>
                  <a:lnTo>
                    <a:pt x="50241" y="106729"/>
                  </a:lnTo>
                  <a:lnTo>
                    <a:pt x="43957" y="60324"/>
                  </a:lnTo>
                  <a:lnTo>
                    <a:pt x="25120" y="60324"/>
                  </a:lnTo>
                  <a:lnTo>
                    <a:pt x="18838" y="37126"/>
                  </a:lnTo>
                  <a:lnTo>
                    <a:pt x="18838" y="4642"/>
                  </a:lnTo>
                  <a:lnTo>
                    <a:pt x="12564" y="4642"/>
                  </a:lnTo>
                  <a:lnTo>
                    <a:pt x="6282" y="0"/>
                  </a:lnTo>
                  <a:lnTo>
                    <a:pt x="0" y="0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" name="object 13"/>
            <p:cNvSpPr/>
            <p:nvPr/>
          </p:nvSpPr>
          <p:spPr>
            <a:xfrm>
              <a:off x="8969433" y="1327268"/>
              <a:ext cx="0" cy="3016250"/>
            </a:xfrm>
            <a:custGeom>
              <a:avLst/>
              <a:gdLst/>
              <a:ahLst/>
              <a:cxnLst/>
              <a:rect l="l" t="t" r="r" b="b"/>
              <a:pathLst>
                <a:path h="3016250">
                  <a:moveTo>
                    <a:pt x="0" y="0"/>
                  </a:moveTo>
                  <a:lnTo>
                    <a:pt x="0" y="301613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6" name="object 14"/>
            <p:cNvSpPr/>
            <p:nvPr/>
          </p:nvSpPr>
          <p:spPr>
            <a:xfrm>
              <a:off x="8875240" y="43434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" name="object 15"/>
            <p:cNvSpPr/>
            <p:nvPr/>
          </p:nvSpPr>
          <p:spPr>
            <a:xfrm>
              <a:off x="8875240" y="37401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" name="object 16"/>
            <p:cNvSpPr/>
            <p:nvPr/>
          </p:nvSpPr>
          <p:spPr>
            <a:xfrm>
              <a:off x="8875240" y="31369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" name="object 17"/>
            <p:cNvSpPr/>
            <p:nvPr/>
          </p:nvSpPr>
          <p:spPr>
            <a:xfrm>
              <a:off x="8875240" y="25337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" name="object 18"/>
            <p:cNvSpPr/>
            <p:nvPr/>
          </p:nvSpPr>
          <p:spPr>
            <a:xfrm>
              <a:off x="8875240" y="193049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1" name="object 19"/>
            <p:cNvSpPr/>
            <p:nvPr/>
          </p:nvSpPr>
          <p:spPr>
            <a:xfrm>
              <a:off x="8875240" y="132726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2" name="object 20"/>
            <p:cNvSpPr/>
            <p:nvPr/>
          </p:nvSpPr>
          <p:spPr>
            <a:xfrm>
              <a:off x="8925473" y="428308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3" name="object 21"/>
            <p:cNvSpPr/>
            <p:nvPr/>
          </p:nvSpPr>
          <p:spPr>
            <a:xfrm>
              <a:off x="8925473" y="422275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4" name="object 22"/>
            <p:cNvSpPr/>
            <p:nvPr/>
          </p:nvSpPr>
          <p:spPr>
            <a:xfrm>
              <a:off x="8925473" y="416243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5" name="object 23"/>
            <p:cNvSpPr/>
            <p:nvPr/>
          </p:nvSpPr>
          <p:spPr>
            <a:xfrm>
              <a:off x="8925473" y="410211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6" name="object 24"/>
            <p:cNvSpPr/>
            <p:nvPr/>
          </p:nvSpPr>
          <p:spPr>
            <a:xfrm>
              <a:off x="8925473" y="404178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7" name="object 25"/>
            <p:cNvSpPr/>
            <p:nvPr/>
          </p:nvSpPr>
          <p:spPr>
            <a:xfrm>
              <a:off x="8925473" y="39814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8" name="object 26"/>
            <p:cNvSpPr/>
            <p:nvPr/>
          </p:nvSpPr>
          <p:spPr>
            <a:xfrm>
              <a:off x="8925473" y="392114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9" name="object 27"/>
            <p:cNvSpPr/>
            <p:nvPr/>
          </p:nvSpPr>
          <p:spPr>
            <a:xfrm>
              <a:off x="8925473" y="386082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0" name="object 28"/>
            <p:cNvSpPr/>
            <p:nvPr/>
          </p:nvSpPr>
          <p:spPr>
            <a:xfrm>
              <a:off x="8925473" y="380049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1" name="object 29"/>
            <p:cNvSpPr/>
            <p:nvPr/>
          </p:nvSpPr>
          <p:spPr>
            <a:xfrm>
              <a:off x="8925473" y="367985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2" name="object 30"/>
            <p:cNvSpPr/>
            <p:nvPr/>
          </p:nvSpPr>
          <p:spPr>
            <a:xfrm>
              <a:off x="8925473" y="361953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3" name="object 31"/>
            <p:cNvSpPr/>
            <p:nvPr/>
          </p:nvSpPr>
          <p:spPr>
            <a:xfrm>
              <a:off x="8925473" y="355920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4" name="object 32"/>
            <p:cNvSpPr/>
            <p:nvPr/>
          </p:nvSpPr>
          <p:spPr>
            <a:xfrm>
              <a:off x="8925473" y="349888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5" name="object 33"/>
            <p:cNvSpPr/>
            <p:nvPr/>
          </p:nvSpPr>
          <p:spPr>
            <a:xfrm>
              <a:off x="8925473" y="343856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6" name="object 34"/>
            <p:cNvSpPr/>
            <p:nvPr/>
          </p:nvSpPr>
          <p:spPr>
            <a:xfrm>
              <a:off x="8925473" y="337824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7" name="object 35"/>
            <p:cNvSpPr/>
            <p:nvPr/>
          </p:nvSpPr>
          <p:spPr>
            <a:xfrm>
              <a:off x="8925473" y="331791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8" name="object 36"/>
            <p:cNvSpPr/>
            <p:nvPr/>
          </p:nvSpPr>
          <p:spPr>
            <a:xfrm>
              <a:off x="8925473" y="325759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9" name="object 37"/>
            <p:cNvSpPr/>
            <p:nvPr/>
          </p:nvSpPr>
          <p:spPr>
            <a:xfrm>
              <a:off x="8925473" y="319727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0" name="object 38"/>
            <p:cNvSpPr/>
            <p:nvPr/>
          </p:nvSpPr>
          <p:spPr>
            <a:xfrm>
              <a:off x="8925473" y="307663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1" name="object 39"/>
            <p:cNvSpPr/>
            <p:nvPr/>
          </p:nvSpPr>
          <p:spPr>
            <a:xfrm>
              <a:off x="8925473" y="301630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2" name="object 40"/>
            <p:cNvSpPr/>
            <p:nvPr/>
          </p:nvSpPr>
          <p:spPr>
            <a:xfrm>
              <a:off x="8925473" y="295597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3" name="object 41"/>
            <p:cNvSpPr/>
            <p:nvPr/>
          </p:nvSpPr>
          <p:spPr>
            <a:xfrm>
              <a:off x="8925473" y="289566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4" name="object 42"/>
            <p:cNvSpPr/>
            <p:nvPr/>
          </p:nvSpPr>
          <p:spPr>
            <a:xfrm>
              <a:off x="8925473" y="283533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5" name="object 43"/>
            <p:cNvSpPr/>
            <p:nvPr/>
          </p:nvSpPr>
          <p:spPr>
            <a:xfrm>
              <a:off x="8925473" y="277501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6" name="object 44"/>
            <p:cNvSpPr/>
            <p:nvPr/>
          </p:nvSpPr>
          <p:spPr>
            <a:xfrm>
              <a:off x="8925473" y="271469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7" name="object 45"/>
            <p:cNvSpPr/>
            <p:nvPr/>
          </p:nvSpPr>
          <p:spPr>
            <a:xfrm>
              <a:off x="8925473" y="265436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8" name="object 46"/>
            <p:cNvSpPr/>
            <p:nvPr/>
          </p:nvSpPr>
          <p:spPr>
            <a:xfrm>
              <a:off x="8925473" y="259404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9" name="object 47"/>
            <p:cNvSpPr/>
            <p:nvPr/>
          </p:nvSpPr>
          <p:spPr>
            <a:xfrm>
              <a:off x="8925473" y="247340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0" name="object 48"/>
            <p:cNvSpPr/>
            <p:nvPr/>
          </p:nvSpPr>
          <p:spPr>
            <a:xfrm>
              <a:off x="8925473" y="241307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1" name="object 49"/>
            <p:cNvSpPr/>
            <p:nvPr/>
          </p:nvSpPr>
          <p:spPr>
            <a:xfrm>
              <a:off x="8925473" y="235275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2" name="object 50"/>
            <p:cNvSpPr/>
            <p:nvPr/>
          </p:nvSpPr>
          <p:spPr>
            <a:xfrm>
              <a:off x="8925473" y="229243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3" name="object 51"/>
            <p:cNvSpPr/>
            <p:nvPr/>
          </p:nvSpPr>
          <p:spPr>
            <a:xfrm>
              <a:off x="8925473" y="223210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4" name="object 52"/>
            <p:cNvSpPr/>
            <p:nvPr/>
          </p:nvSpPr>
          <p:spPr>
            <a:xfrm>
              <a:off x="8925473" y="217178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5" name="object 53"/>
            <p:cNvSpPr/>
            <p:nvPr/>
          </p:nvSpPr>
          <p:spPr>
            <a:xfrm>
              <a:off x="8925473" y="21114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6" name="object 54"/>
            <p:cNvSpPr/>
            <p:nvPr/>
          </p:nvSpPr>
          <p:spPr>
            <a:xfrm>
              <a:off x="8925473" y="205113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7" name="object 55"/>
            <p:cNvSpPr/>
            <p:nvPr/>
          </p:nvSpPr>
          <p:spPr>
            <a:xfrm>
              <a:off x="8925473" y="199082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8" name="object 56"/>
            <p:cNvSpPr/>
            <p:nvPr/>
          </p:nvSpPr>
          <p:spPr>
            <a:xfrm>
              <a:off x="8925473" y="187017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9" name="object 57"/>
            <p:cNvSpPr/>
            <p:nvPr/>
          </p:nvSpPr>
          <p:spPr>
            <a:xfrm>
              <a:off x="8925473" y="180985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0" name="object 58"/>
            <p:cNvSpPr/>
            <p:nvPr/>
          </p:nvSpPr>
          <p:spPr>
            <a:xfrm>
              <a:off x="8925473" y="174952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1" name="object 59"/>
            <p:cNvSpPr/>
            <p:nvPr/>
          </p:nvSpPr>
          <p:spPr>
            <a:xfrm>
              <a:off x="8925473" y="168920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2" name="object 60"/>
            <p:cNvSpPr/>
            <p:nvPr/>
          </p:nvSpPr>
          <p:spPr>
            <a:xfrm>
              <a:off x="8925473" y="162888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3" name="object 61"/>
            <p:cNvSpPr/>
            <p:nvPr/>
          </p:nvSpPr>
          <p:spPr>
            <a:xfrm>
              <a:off x="8925473" y="15685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4" name="object 62"/>
            <p:cNvSpPr/>
            <p:nvPr/>
          </p:nvSpPr>
          <p:spPr>
            <a:xfrm>
              <a:off x="8925473" y="150823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5" name="object 63"/>
            <p:cNvSpPr/>
            <p:nvPr/>
          </p:nvSpPr>
          <p:spPr>
            <a:xfrm>
              <a:off x="8925473" y="144791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6" name="object 64"/>
            <p:cNvSpPr/>
            <p:nvPr/>
          </p:nvSpPr>
          <p:spPr>
            <a:xfrm>
              <a:off x="8925473" y="138758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7" name="object 65"/>
            <p:cNvSpPr/>
            <p:nvPr/>
          </p:nvSpPr>
          <p:spPr>
            <a:xfrm>
              <a:off x="4168832" y="1327268"/>
              <a:ext cx="0" cy="3016250"/>
            </a:xfrm>
            <a:custGeom>
              <a:avLst/>
              <a:gdLst/>
              <a:ahLst/>
              <a:cxnLst/>
              <a:rect l="l" t="t" r="r" b="b"/>
              <a:pathLst>
                <a:path h="3016250">
                  <a:moveTo>
                    <a:pt x="0" y="0"/>
                  </a:moveTo>
                  <a:lnTo>
                    <a:pt x="0" y="301613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8" name="object 66"/>
            <p:cNvSpPr/>
            <p:nvPr/>
          </p:nvSpPr>
          <p:spPr>
            <a:xfrm>
              <a:off x="4168832" y="43434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9" name="object 67"/>
            <p:cNvSpPr/>
            <p:nvPr/>
          </p:nvSpPr>
          <p:spPr>
            <a:xfrm>
              <a:off x="4168832" y="37401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0" name="object 68"/>
            <p:cNvSpPr/>
            <p:nvPr/>
          </p:nvSpPr>
          <p:spPr>
            <a:xfrm>
              <a:off x="4168832" y="31369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1" name="object 69"/>
            <p:cNvSpPr/>
            <p:nvPr/>
          </p:nvSpPr>
          <p:spPr>
            <a:xfrm>
              <a:off x="4168832" y="25337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2" name="object 70"/>
            <p:cNvSpPr/>
            <p:nvPr/>
          </p:nvSpPr>
          <p:spPr>
            <a:xfrm>
              <a:off x="4168832" y="193049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3" name="object 71"/>
            <p:cNvSpPr/>
            <p:nvPr/>
          </p:nvSpPr>
          <p:spPr>
            <a:xfrm>
              <a:off x="4168832" y="132726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4" name="object 72"/>
            <p:cNvSpPr/>
            <p:nvPr/>
          </p:nvSpPr>
          <p:spPr>
            <a:xfrm>
              <a:off x="4168832" y="428308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5" name="object 73"/>
            <p:cNvSpPr/>
            <p:nvPr/>
          </p:nvSpPr>
          <p:spPr>
            <a:xfrm>
              <a:off x="4168832" y="422275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6" name="object 74"/>
            <p:cNvSpPr/>
            <p:nvPr/>
          </p:nvSpPr>
          <p:spPr>
            <a:xfrm>
              <a:off x="4168832" y="416243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7" name="object 75"/>
            <p:cNvSpPr/>
            <p:nvPr/>
          </p:nvSpPr>
          <p:spPr>
            <a:xfrm>
              <a:off x="4168832" y="410211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8" name="object 76"/>
            <p:cNvSpPr/>
            <p:nvPr/>
          </p:nvSpPr>
          <p:spPr>
            <a:xfrm>
              <a:off x="4168832" y="404178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9" name="object 77"/>
            <p:cNvSpPr/>
            <p:nvPr/>
          </p:nvSpPr>
          <p:spPr>
            <a:xfrm>
              <a:off x="4168832" y="39814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0" name="object 78"/>
            <p:cNvSpPr/>
            <p:nvPr/>
          </p:nvSpPr>
          <p:spPr>
            <a:xfrm>
              <a:off x="4168832" y="392114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1" name="object 79"/>
            <p:cNvSpPr/>
            <p:nvPr/>
          </p:nvSpPr>
          <p:spPr>
            <a:xfrm>
              <a:off x="4168832" y="386082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2" name="object 80"/>
            <p:cNvSpPr/>
            <p:nvPr/>
          </p:nvSpPr>
          <p:spPr>
            <a:xfrm>
              <a:off x="4168832" y="380049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3" name="object 81"/>
            <p:cNvSpPr/>
            <p:nvPr/>
          </p:nvSpPr>
          <p:spPr>
            <a:xfrm>
              <a:off x="4168832" y="367985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4" name="object 82"/>
            <p:cNvSpPr/>
            <p:nvPr/>
          </p:nvSpPr>
          <p:spPr>
            <a:xfrm>
              <a:off x="4168832" y="361953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5" name="object 83"/>
            <p:cNvSpPr/>
            <p:nvPr/>
          </p:nvSpPr>
          <p:spPr>
            <a:xfrm>
              <a:off x="4168832" y="355920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6" name="object 84"/>
            <p:cNvSpPr/>
            <p:nvPr/>
          </p:nvSpPr>
          <p:spPr>
            <a:xfrm>
              <a:off x="4168832" y="349888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7" name="object 85"/>
            <p:cNvSpPr/>
            <p:nvPr/>
          </p:nvSpPr>
          <p:spPr>
            <a:xfrm>
              <a:off x="4168832" y="343856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8" name="object 86"/>
            <p:cNvSpPr/>
            <p:nvPr/>
          </p:nvSpPr>
          <p:spPr>
            <a:xfrm>
              <a:off x="4168832" y="337824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9" name="object 87"/>
            <p:cNvSpPr/>
            <p:nvPr/>
          </p:nvSpPr>
          <p:spPr>
            <a:xfrm>
              <a:off x="4168832" y="331791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0" name="object 88"/>
            <p:cNvSpPr/>
            <p:nvPr/>
          </p:nvSpPr>
          <p:spPr>
            <a:xfrm>
              <a:off x="4168832" y="325759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1" name="object 89"/>
            <p:cNvSpPr/>
            <p:nvPr/>
          </p:nvSpPr>
          <p:spPr>
            <a:xfrm>
              <a:off x="4168832" y="319727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2" name="object 90"/>
            <p:cNvSpPr/>
            <p:nvPr/>
          </p:nvSpPr>
          <p:spPr>
            <a:xfrm>
              <a:off x="4168832" y="307663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3" name="object 91"/>
            <p:cNvSpPr/>
            <p:nvPr/>
          </p:nvSpPr>
          <p:spPr>
            <a:xfrm>
              <a:off x="4168832" y="301630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4" name="object 92"/>
            <p:cNvSpPr/>
            <p:nvPr/>
          </p:nvSpPr>
          <p:spPr>
            <a:xfrm>
              <a:off x="4168832" y="295597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5" name="object 93"/>
            <p:cNvSpPr/>
            <p:nvPr/>
          </p:nvSpPr>
          <p:spPr>
            <a:xfrm>
              <a:off x="4168832" y="289566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6" name="object 94"/>
            <p:cNvSpPr/>
            <p:nvPr/>
          </p:nvSpPr>
          <p:spPr>
            <a:xfrm>
              <a:off x="4168832" y="283533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7" name="object 95"/>
            <p:cNvSpPr/>
            <p:nvPr/>
          </p:nvSpPr>
          <p:spPr>
            <a:xfrm>
              <a:off x="4168832" y="277501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8" name="object 96"/>
            <p:cNvSpPr/>
            <p:nvPr/>
          </p:nvSpPr>
          <p:spPr>
            <a:xfrm>
              <a:off x="4168832" y="271469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9" name="object 97"/>
            <p:cNvSpPr/>
            <p:nvPr/>
          </p:nvSpPr>
          <p:spPr>
            <a:xfrm>
              <a:off x="4168832" y="265436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0" name="object 98"/>
            <p:cNvSpPr/>
            <p:nvPr/>
          </p:nvSpPr>
          <p:spPr>
            <a:xfrm>
              <a:off x="4168832" y="259404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1" name="object 99"/>
            <p:cNvSpPr/>
            <p:nvPr/>
          </p:nvSpPr>
          <p:spPr>
            <a:xfrm>
              <a:off x="4168832" y="247340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2" name="object 100"/>
            <p:cNvSpPr/>
            <p:nvPr/>
          </p:nvSpPr>
          <p:spPr>
            <a:xfrm>
              <a:off x="4168832" y="241307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3" name="object 101"/>
            <p:cNvSpPr/>
            <p:nvPr/>
          </p:nvSpPr>
          <p:spPr>
            <a:xfrm>
              <a:off x="4168832" y="235275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4" name="object 102"/>
            <p:cNvSpPr/>
            <p:nvPr/>
          </p:nvSpPr>
          <p:spPr>
            <a:xfrm>
              <a:off x="4168832" y="229243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5" name="object 103"/>
            <p:cNvSpPr/>
            <p:nvPr/>
          </p:nvSpPr>
          <p:spPr>
            <a:xfrm>
              <a:off x="4168832" y="223210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6" name="object 104"/>
            <p:cNvSpPr/>
            <p:nvPr/>
          </p:nvSpPr>
          <p:spPr>
            <a:xfrm>
              <a:off x="4168832" y="217178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7" name="object 105"/>
            <p:cNvSpPr/>
            <p:nvPr/>
          </p:nvSpPr>
          <p:spPr>
            <a:xfrm>
              <a:off x="4168832" y="21114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8" name="object 106"/>
            <p:cNvSpPr/>
            <p:nvPr/>
          </p:nvSpPr>
          <p:spPr>
            <a:xfrm>
              <a:off x="4168832" y="205113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9" name="object 107"/>
            <p:cNvSpPr/>
            <p:nvPr/>
          </p:nvSpPr>
          <p:spPr>
            <a:xfrm>
              <a:off x="4168832" y="199082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0" name="object 108"/>
            <p:cNvSpPr/>
            <p:nvPr/>
          </p:nvSpPr>
          <p:spPr>
            <a:xfrm>
              <a:off x="4168832" y="187017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1" name="object 109"/>
            <p:cNvSpPr/>
            <p:nvPr/>
          </p:nvSpPr>
          <p:spPr>
            <a:xfrm>
              <a:off x="4168832" y="180985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2" name="object 110"/>
            <p:cNvSpPr/>
            <p:nvPr/>
          </p:nvSpPr>
          <p:spPr>
            <a:xfrm>
              <a:off x="4168832" y="174952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3" name="object 111"/>
            <p:cNvSpPr/>
            <p:nvPr/>
          </p:nvSpPr>
          <p:spPr>
            <a:xfrm>
              <a:off x="4168832" y="168920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4" name="object 112"/>
            <p:cNvSpPr/>
            <p:nvPr/>
          </p:nvSpPr>
          <p:spPr>
            <a:xfrm>
              <a:off x="4168832" y="162888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5" name="object 113"/>
            <p:cNvSpPr/>
            <p:nvPr/>
          </p:nvSpPr>
          <p:spPr>
            <a:xfrm>
              <a:off x="4168832" y="15685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6" name="object 114"/>
            <p:cNvSpPr/>
            <p:nvPr/>
          </p:nvSpPr>
          <p:spPr>
            <a:xfrm>
              <a:off x="4168832" y="150823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7" name="object 115"/>
            <p:cNvSpPr/>
            <p:nvPr/>
          </p:nvSpPr>
          <p:spPr>
            <a:xfrm>
              <a:off x="4168832" y="144791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8" name="object 116"/>
            <p:cNvSpPr/>
            <p:nvPr/>
          </p:nvSpPr>
          <p:spPr>
            <a:xfrm>
              <a:off x="4168832" y="138758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9" name="object 117"/>
            <p:cNvSpPr/>
            <p:nvPr/>
          </p:nvSpPr>
          <p:spPr>
            <a:xfrm>
              <a:off x="4168832" y="4343400"/>
              <a:ext cx="4791075" cy="0"/>
            </a:xfrm>
            <a:custGeom>
              <a:avLst/>
              <a:gdLst/>
              <a:ahLst/>
              <a:cxnLst/>
              <a:rect l="l" t="t" r="r" b="b"/>
              <a:pathLst>
                <a:path w="4791075">
                  <a:moveTo>
                    <a:pt x="4790902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0" name="object 118"/>
            <p:cNvSpPr/>
            <p:nvPr/>
          </p:nvSpPr>
          <p:spPr>
            <a:xfrm>
              <a:off x="4168832" y="1327268"/>
              <a:ext cx="4791075" cy="0"/>
            </a:xfrm>
            <a:custGeom>
              <a:avLst/>
              <a:gdLst/>
              <a:ahLst/>
              <a:cxnLst/>
              <a:rect l="l" t="t" r="r" b="b"/>
              <a:pathLst>
                <a:path w="4791075">
                  <a:moveTo>
                    <a:pt x="4790902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1" name="object 119"/>
            <p:cNvSpPr/>
            <p:nvPr/>
          </p:nvSpPr>
          <p:spPr>
            <a:xfrm>
              <a:off x="5373610" y="1327266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60323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2" name="object 120"/>
            <p:cNvSpPr/>
            <p:nvPr/>
          </p:nvSpPr>
          <p:spPr>
            <a:xfrm>
              <a:off x="6572990" y="1327266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60323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3" name="object 121"/>
            <p:cNvSpPr/>
            <p:nvPr/>
          </p:nvSpPr>
          <p:spPr>
            <a:xfrm>
              <a:off x="7772362" y="1327266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60323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4" name="object 122"/>
            <p:cNvSpPr/>
            <p:nvPr/>
          </p:nvSpPr>
          <p:spPr>
            <a:xfrm>
              <a:off x="4412865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5" name="object 123"/>
            <p:cNvSpPr/>
            <p:nvPr/>
          </p:nvSpPr>
          <p:spPr>
            <a:xfrm>
              <a:off x="512871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6" name="object 124"/>
            <p:cNvSpPr/>
            <p:nvPr/>
          </p:nvSpPr>
          <p:spPr>
            <a:xfrm>
              <a:off x="5612235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7" name="object 125"/>
            <p:cNvSpPr/>
            <p:nvPr/>
          </p:nvSpPr>
          <p:spPr>
            <a:xfrm>
              <a:off x="5850851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8" name="object 126"/>
            <p:cNvSpPr/>
            <p:nvPr/>
          </p:nvSpPr>
          <p:spPr>
            <a:xfrm>
              <a:off x="6089467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9" name="object 127"/>
            <p:cNvSpPr/>
            <p:nvPr/>
          </p:nvSpPr>
          <p:spPr>
            <a:xfrm>
              <a:off x="632809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0" name="object 128"/>
            <p:cNvSpPr/>
            <p:nvPr/>
          </p:nvSpPr>
          <p:spPr>
            <a:xfrm>
              <a:off x="6811606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1" name="object 129"/>
            <p:cNvSpPr/>
            <p:nvPr/>
          </p:nvSpPr>
          <p:spPr>
            <a:xfrm>
              <a:off x="705022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2" name="object 130"/>
            <p:cNvSpPr/>
            <p:nvPr/>
          </p:nvSpPr>
          <p:spPr>
            <a:xfrm>
              <a:off x="7288847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3" name="object 131"/>
            <p:cNvSpPr/>
            <p:nvPr/>
          </p:nvSpPr>
          <p:spPr>
            <a:xfrm>
              <a:off x="7527463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4" name="object 132"/>
            <p:cNvSpPr/>
            <p:nvPr/>
          </p:nvSpPr>
          <p:spPr>
            <a:xfrm>
              <a:off x="8010976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5" name="object 133"/>
            <p:cNvSpPr/>
            <p:nvPr/>
          </p:nvSpPr>
          <p:spPr>
            <a:xfrm>
              <a:off x="824960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6" name="object 134"/>
            <p:cNvSpPr/>
            <p:nvPr/>
          </p:nvSpPr>
          <p:spPr>
            <a:xfrm>
              <a:off x="8726833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7" name="object 135"/>
            <p:cNvSpPr/>
            <p:nvPr/>
          </p:nvSpPr>
          <p:spPr>
            <a:xfrm>
              <a:off x="848963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8" name="object 136"/>
            <p:cNvSpPr/>
            <p:nvPr/>
          </p:nvSpPr>
          <p:spPr>
            <a:xfrm>
              <a:off x="8724814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9" name="object 137"/>
            <p:cNvSpPr/>
            <p:nvPr/>
          </p:nvSpPr>
          <p:spPr>
            <a:xfrm>
              <a:off x="4648046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0" name="object 138"/>
            <p:cNvSpPr/>
            <p:nvPr/>
          </p:nvSpPr>
          <p:spPr>
            <a:xfrm>
              <a:off x="4892924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1" name="object 139"/>
            <p:cNvSpPr/>
            <p:nvPr/>
          </p:nvSpPr>
          <p:spPr>
            <a:xfrm>
              <a:off x="5373610" y="4283083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0"/>
                  </a:moveTo>
                  <a:lnTo>
                    <a:pt x="0" y="60317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2" name="object 140"/>
            <p:cNvSpPr/>
            <p:nvPr/>
          </p:nvSpPr>
          <p:spPr>
            <a:xfrm>
              <a:off x="6572990" y="4283083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0"/>
                  </a:moveTo>
                  <a:lnTo>
                    <a:pt x="0" y="60317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3" name="object 141"/>
            <p:cNvSpPr/>
            <p:nvPr/>
          </p:nvSpPr>
          <p:spPr>
            <a:xfrm>
              <a:off x="7772362" y="4283083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0"/>
                  </a:moveTo>
                  <a:lnTo>
                    <a:pt x="0" y="60317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4" name="object 142"/>
            <p:cNvSpPr/>
            <p:nvPr/>
          </p:nvSpPr>
          <p:spPr>
            <a:xfrm>
              <a:off x="4412865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5" name="object 143"/>
            <p:cNvSpPr/>
            <p:nvPr/>
          </p:nvSpPr>
          <p:spPr>
            <a:xfrm>
              <a:off x="4651481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6" name="object 144"/>
            <p:cNvSpPr/>
            <p:nvPr/>
          </p:nvSpPr>
          <p:spPr>
            <a:xfrm>
              <a:off x="4890096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7" name="object 145"/>
            <p:cNvSpPr/>
            <p:nvPr/>
          </p:nvSpPr>
          <p:spPr>
            <a:xfrm>
              <a:off x="512871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8" name="object 146"/>
            <p:cNvSpPr/>
            <p:nvPr/>
          </p:nvSpPr>
          <p:spPr>
            <a:xfrm>
              <a:off x="5612235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9" name="object 147"/>
            <p:cNvSpPr/>
            <p:nvPr/>
          </p:nvSpPr>
          <p:spPr>
            <a:xfrm>
              <a:off x="5850851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0" name="object 148"/>
            <p:cNvSpPr/>
            <p:nvPr/>
          </p:nvSpPr>
          <p:spPr>
            <a:xfrm>
              <a:off x="6089467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1" name="object 149"/>
            <p:cNvSpPr/>
            <p:nvPr/>
          </p:nvSpPr>
          <p:spPr>
            <a:xfrm>
              <a:off x="632809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2" name="object 150"/>
            <p:cNvSpPr/>
            <p:nvPr/>
          </p:nvSpPr>
          <p:spPr>
            <a:xfrm>
              <a:off x="6811606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3" name="object 151"/>
            <p:cNvSpPr/>
            <p:nvPr/>
          </p:nvSpPr>
          <p:spPr>
            <a:xfrm>
              <a:off x="705022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4" name="object 152"/>
            <p:cNvSpPr/>
            <p:nvPr/>
          </p:nvSpPr>
          <p:spPr>
            <a:xfrm>
              <a:off x="7288847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5" name="object 153"/>
            <p:cNvSpPr/>
            <p:nvPr/>
          </p:nvSpPr>
          <p:spPr>
            <a:xfrm>
              <a:off x="7527463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6" name="object 154"/>
            <p:cNvSpPr/>
            <p:nvPr/>
          </p:nvSpPr>
          <p:spPr>
            <a:xfrm>
              <a:off x="8010976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7" name="object 155"/>
            <p:cNvSpPr/>
            <p:nvPr/>
          </p:nvSpPr>
          <p:spPr>
            <a:xfrm>
              <a:off x="824960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8" name="object 156"/>
            <p:cNvSpPr/>
            <p:nvPr/>
          </p:nvSpPr>
          <p:spPr>
            <a:xfrm>
              <a:off x="8726833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9" name="object 157"/>
            <p:cNvSpPr/>
            <p:nvPr/>
          </p:nvSpPr>
          <p:spPr>
            <a:xfrm>
              <a:off x="848963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60" name="object 158"/>
            <p:cNvSpPr/>
            <p:nvPr/>
          </p:nvSpPr>
          <p:spPr>
            <a:xfrm>
              <a:off x="5022544" y="1461623"/>
              <a:ext cx="3353220" cy="19075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61" name="object 159"/>
            <p:cNvSpPr txBox="1"/>
            <p:nvPr/>
          </p:nvSpPr>
          <p:spPr>
            <a:xfrm>
              <a:off x="4068848" y="5413800"/>
              <a:ext cx="365760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0.15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2" name="object 160"/>
            <p:cNvSpPr txBox="1"/>
            <p:nvPr/>
          </p:nvSpPr>
          <p:spPr>
            <a:xfrm>
              <a:off x="5196262" y="5411376"/>
              <a:ext cx="365760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0.20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3" name="object 161"/>
            <p:cNvSpPr txBox="1"/>
            <p:nvPr/>
          </p:nvSpPr>
          <p:spPr>
            <a:xfrm>
              <a:off x="7591713" y="5413800"/>
              <a:ext cx="365760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0.30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4" name="object 162"/>
            <p:cNvSpPr txBox="1"/>
            <p:nvPr/>
          </p:nvSpPr>
          <p:spPr>
            <a:xfrm>
              <a:off x="8748221" y="5413800"/>
              <a:ext cx="365760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0.35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5" name="object 163"/>
            <p:cNvSpPr txBox="1"/>
            <p:nvPr/>
          </p:nvSpPr>
          <p:spPr>
            <a:xfrm>
              <a:off x="3866803" y="1243098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5.0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6" name="object 164"/>
            <p:cNvSpPr txBox="1"/>
            <p:nvPr/>
          </p:nvSpPr>
          <p:spPr>
            <a:xfrm>
              <a:off x="3869227" y="1805593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4.0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7" name="object 165"/>
            <p:cNvSpPr txBox="1"/>
            <p:nvPr/>
          </p:nvSpPr>
          <p:spPr>
            <a:xfrm>
              <a:off x="3866803" y="2416578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3.0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8" name="object 166"/>
            <p:cNvSpPr txBox="1"/>
            <p:nvPr/>
          </p:nvSpPr>
          <p:spPr>
            <a:xfrm>
              <a:off x="3859529" y="3015442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2.0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9" name="object 167"/>
            <p:cNvSpPr txBox="1"/>
            <p:nvPr/>
          </p:nvSpPr>
          <p:spPr>
            <a:xfrm>
              <a:off x="3854679" y="3611878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1.0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70" name="object 168"/>
            <p:cNvSpPr txBox="1"/>
            <p:nvPr/>
          </p:nvSpPr>
          <p:spPr>
            <a:xfrm>
              <a:off x="6168504" y="5416227"/>
              <a:ext cx="870585" cy="5648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41275" algn="ctr">
                <a:lnSpc>
                  <a:spcPts val="1540"/>
                </a:lnSpc>
              </a:pPr>
              <a:r>
                <a:rPr sz="1100" spc="10" dirty="0">
                  <a:latin typeface="Arial"/>
                  <a:cs typeface="Arial"/>
                </a:rPr>
                <a:t>0.25</a:t>
              </a:r>
              <a:endParaRPr sz="1100">
                <a:latin typeface="Arial"/>
                <a:cs typeface="Arial"/>
              </a:endParaRPr>
            </a:p>
            <a:p>
              <a:pPr algn="ctr">
                <a:lnSpc>
                  <a:spcPts val="2080"/>
                </a:lnSpc>
              </a:pPr>
              <a:r>
                <a:rPr sz="1400" dirty="0">
                  <a:latin typeface="Arial"/>
                  <a:cs typeface="Arial"/>
                </a:rPr>
                <a:t>Time</a:t>
              </a:r>
              <a:r>
                <a:rPr sz="1400" spc="-85" dirty="0">
                  <a:latin typeface="Arial"/>
                  <a:cs typeface="Arial"/>
                </a:rPr>
                <a:t> </a:t>
              </a:r>
              <a:r>
                <a:rPr sz="1400" spc="10" dirty="0">
                  <a:latin typeface="Arial"/>
                  <a:cs typeface="Arial"/>
                </a:rPr>
                <a:t>(s)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71" name="object 169"/>
            <p:cNvSpPr txBox="1"/>
            <p:nvPr/>
          </p:nvSpPr>
          <p:spPr>
            <a:xfrm>
              <a:off x="3591629" y="1887247"/>
              <a:ext cx="243656" cy="182371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870"/>
                </a:lnSpc>
              </a:pPr>
              <a:r>
                <a:rPr sz="1400" dirty="0">
                  <a:latin typeface="Arial"/>
                  <a:cs typeface="Arial"/>
                </a:rPr>
                <a:t>Frequency</a:t>
              </a:r>
              <a:r>
                <a:rPr sz="1400" spc="5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(MHz)</a:t>
              </a:r>
            </a:p>
          </p:txBody>
        </p:sp>
        <p:sp>
          <p:nvSpPr>
            <p:cNvPr id="172" name="object 170"/>
            <p:cNvSpPr txBox="1"/>
            <p:nvPr/>
          </p:nvSpPr>
          <p:spPr>
            <a:xfrm>
              <a:off x="7923875" y="1150274"/>
              <a:ext cx="1021715" cy="1694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900" spc="10" dirty="0">
                  <a:latin typeface="Arial"/>
                  <a:cs typeface="Arial"/>
                </a:rPr>
                <a:t>NSTX-U</a:t>
              </a:r>
              <a:r>
                <a:rPr sz="900" spc="-85" dirty="0">
                  <a:latin typeface="Arial"/>
                  <a:cs typeface="Arial"/>
                </a:rPr>
                <a:t> </a:t>
              </a:r>
              <a:r>
                <a:rPr sz="900" spc="10" dirty="0">
                  <a:latin typeface="Arial"/>
                  <a:cs typeface="Arial"/>
                </a:rPr>
                <a:t>204645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173" name="object 171"/>
            <p:cNvSpPr/>
            <p:nvPr/>
          </p:nvSpPr>
          <p:spPr>
            <a:xfrm>
              <a:off x="4167951" y="5385805"/>
              <a:ext cx="4801870" cy="0"/>
            </a:xfrm>
            <a:custGeom>
              <a:avLst/>
              <a:gdLst/>
              <a:ahLst/>
              <a:cxnLst/>
              <a:rect l="l" t="t" r="r" b="b"/>
              <a:pathLst>
                <a:path w="4801870">
                  <a:moveTo>
                    <a:pt x="480148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4" name="object 172"/>
            <p:cNvSpPr/>
            <p:nvPr/>
          </p:nvSpPr>
          <p:spPr>
            <a:xfrm>
              <a:off x="4167951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5" name="object 173"/>
            <p:cNvSpPr/>
            <p:nvPr/>
          </p:nvSpPr>
          <p:spPr>
            <a:xfrm>
              <a:off x="5371078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6" name="object 174"/>
            <p:cNvSpPr/>
            <p:nvPr/>
          </p:nvSpPr>
          <p:spPr>
            <a:xfrm>
              <a:off x="6568691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7" name="object 175"/>
            <p:cNvSpPr/>
            <p:nvPr/>
          </p:nvSpPr>
          <p:spPr>
            <a:xfrm>
              <a:off x="7771818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8" name="object 176"/>
            <p:cNvSpPr/>
            <p:nvPr/>
          </p:nvSpPr>
          <p:spPr>
            <a:xfrm>
              <a:off x="8969433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9" name="object 177"/>
            <p:cNvSpPr/>
            <p:nvPr/>
          </p:nvSpPr>
          <p:spPr>
            <a:xfrm>
              <a:off x="4410781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0" name="object 178"/>
            <p:cNvSpPr/>
            <p:nvPr/>
          </p:nvSpPr>
          <p:spPr>
            <a:xfrm>
              <a:off x="4648099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1" name="object 179"/>
            <p:cNvSpPr/>
            <p:nvPr/>
          </p:nvSpPr>
          <p:spPr>
            <a:xfrm>
              <a:off x="4890930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2" name="object 180"/>
            <p:cNvSpPr/>
            <p:nvPr/>
          </p:nvSpPr>
          <p:spPr>
            <a:xfrm>
              <a:off x="5128247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3" name="object 181"/>
            <p:cNvSpPr/>
            <p:nvPr/>
          </p:nvSpPr>
          <p:spPr>
            <a:xfrm>
              <a:off x="5608396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4" name="object 182"/>
            <p:cNvSpPr/>
            <p:nvPr/>
          </p:nvSpPr>
          <p:spPr>
            <a:xfrm>
              <a:off x="5851226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5" name="object 183"/>
            <p:cNvSpPr/>
            <p:nvPr/>
          </p:nvSpPr>
          <p:spPr>
            <a:xfrm>
              <a:off x="6088544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6" name="object 184"/>
            <p:cNvSpPr/>
            <p:nvPr/>
          </p:nvSpPr>
          <p:spPr>
            <a:xfrm>
              <a:off x="6331375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7" name="object 185"/>
            <p:cNvSpPr/>
            <p:nvPr/>
          </p:nvSpPr>
          <p:spPr>
            <a:xfrm>
              <a:off x="6811522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8" name="object 186"/>
            <p:cNvSpPr/>
            <p:nvPr/>
          </p:nvSpPr>
          <p:spPr>
            <a:xfrm>
              <a:off x="7048839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9" name="object 187"/>
            <p:cNvSpPr/>
            <p:nvPr/>
          </p:nvSpPr>
          <p:spPr>
            <a:xfrm>
              <a:off x="7291670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0" name="object 188"/>
            <p:cNvSpPr/>
            <p:nvPr/>
          </p:nvSpPr>
          <p:spPr>
            <a:xfrm>
              <a:off x="7528987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1" name="object 189"/>
            <p:cNvSpPr/>
            <p:nvPr/>
          </p:nvSpPr>
          <p:spPr>
            <a:xfrm>
              <a:off x="8009135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2" name="object 190"/>
            <p:cNvSpPr/>
            <p:nvPr/>
          </p:nvSpPr>
          <p:spPr>
            <a:xfrm>
              <a:off x="8251966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3" name="object 191"/>
            <p:cNvSpPr/>
            <p:nvPr/>
          </p:nvSpPr>
          <p:spPr>
            <a:xfrm>
              <a:off x="8489284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4" name="object 192"/>
            <p:cNvSpPr/>
            <p:nvPr/>
          </p:nvSpPr>
          <p:spPr>
            <a:xfrm>
              <a:off x="8732115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5" name="object 193"/>
            <p:cNvSpPr/>
            <p:nvPr/>
          </p:nvSpPr>
          <p:spPr>
            <a:xfrm>
              <a:off x="4163102" y="4401592"/>
              <a:ext cx="4811180" cy="9890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6" name="object 194"/>
            <p:cNvSpPr/>
            <p:nvPr/>
          </p:nvSpPr>
          <p:spPr>
            <a:xfrm>
              <a:off x="6568691" y="440658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979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7" name="object 195"/>
            <p:cNvSpPr/>
            <p:nvPr/>
          </p:nvSpPr>
          <p:spPr>
            <a:xfrm>
              <a:off x="7771818" y="440658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979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8" name="object 196"/>
            <p:cNvSpPr/>
            <p:nvPr/>
          </p:nvSpPr>
          <p:spPr>
            <a:xfrm>
              <a:off x="4410781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9" name="object 197"/>
            <p:cNvSpPr/>
            <p:nvPr/>
          </p:nvSpPr>
          <p:spPr>
            <a:xfrm>
              <a:off x="4648099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0" name="object 198"/>
            <p:cNvSpPr/>
            <p:nvPr/>
          </p:nvSpPr>
          <p:spPr>
            <a:xfrm>
              <a:off x="4890930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1" name="object 199"/>
            <p:cNvSpPr/>
            <p:nvPr/>
          </p:nvSpPr>
          <p:spPr>
            <a:xfrm>
              <a:off x="6331375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2" name="object 200"/>
            <p:cNvSpPr/>
            <p:nvPr/>
          </p:nvSpPr>
          <p:spPr>
            <a:xfrm>
              <a:off x="6811522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3" name="object 201"/>
            <p:cNvSpPr/>
            <p:nvPr/>
          </p:nvSpPr>
          <p:spPr>
            <a:xfrm>
              <a:off x="7048839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4" name="object 202"/>
            <p:cNvSpPr/>
            <p:nvPr/>
          </p:nvSpPr>
          <p:spPr>
            <a:xfrm>
              <a:off x="7291670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5" name="object 203"/>
            <p:cNvSpPr/>
            <p:nvPr/>
          </p:nvSpPr>
          <p:spPr>
            <a:xfrm>
              <a:off x="7528987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6" name="object 204"/>
            <p:cNvSpPr/>
            <p:nvPr/>
          </p:nvSpPr>
          <p:spPr>
            <a:xfrm>
              <a:off x="8009135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7" name="object 205"/>
            <p:cNvSpPr/>
            <p:nvPr/>
          </p:nvSpPr>
          <p:spPr>
            <a:xfrm>
              <a:off x="8251966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8" name="object 206"/>
            <p:cNvSpPr/>
            <p:nvPr/>
          </p:nvSpPr>
          <p:spPr>
            <a:xfrm>
              <a:off x="8489284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9" name="object 207"/>
            <p:cNvSpPr/>
            <p:nvPr/>
          </p:nvSpPr>
          <p:spPr>
            <a:xfrm>
              <a:off x="8732115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10" name="object 208"/>
            <p:cNvSpPr txBox="1"/>
            <p:nvPr/>
          </p:nvSpPr>
          <p:spPr>
            <a:xfrm>
              <a:off x="3861954" y="4188922"/>
              <a:ext cx="269240" cy="1390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355"/>
                </a:lnSpc>
              </a:pPr>
              <a:r>
                <a:rPr sz="1100" spc="10" dirty="0">
                  <a:latin typeface="Arial"/>
                  <a:cs typeface="Arial"/>
                </a:rPr>
                <a:t>0.0</a:t>
              </a:r>
              <a:endParaRPr sz="1100">
                <a:latin typeface="Arial"/>
                <a:cs typeface="Arial"/>
              </a:endParaRPr>
            </a:p>
            <a:p>
              <a:pPr marL="158750">
                <a:lnSpc>
                  <a:spcPts val="1355"/>
                </a:lnSpc>
              </a:pPr>
              <a:r>
                <a:rPr sz="1100" spc="10" dirty="0">
                  <a:latin typeface="Arial"/>
                  <a:cs typeface="Arial"/>
                </a:rPr>
                <a:t>6</a:t>
              </a:r>
              <a:endParaRPr sz="1100">
                <a:latin typeface="Arial"/>
                <a:cs typeface="Arial"/>
              </a:endParaRPr>
            </a:p>
            <a:p>
              <a:pPr marL="158750">
                <a:lnSpc>
                  <a:spcPct val="100000"/>
                </a:lnSpc>
                <a:spcBef>
                  <a:spcPts val="720"/>
                </a:spcBef>
              </a:pPr>
              <a:r>
                <a:rPr sz="1100" spc="10" dirty="0">
                  <a:latin typeface="Arial"/>
                  <a:cs typeface="Arial"/>
                </a:rPr>
                <a:t>4</a:t>
              </a:r>
              <a:endParaRPr sz="1100">
                <a:latin typeface="Arial"/>
                <a:cs typeface="Arial"/>
              </a:endParaRPr>
            </a:p>
            <a:p>
              <a:pPr marL="158750">
                <a:lnSpc>
                  <a:spcPct val="100000"/>
                </a:lnSpc>
                <a:spcBef>
                  <a:spcPts val="720"/>
                </a:spcBef>
              </a:pPr>
              <a:r>
                <a:rPr sz="1100" spc="10" dirty="0">
                  <a:latin typeface="Arial"/>
                  <a:cs typeface="Arial"/>
                </a:rPr>
                <a:t>2</a:t>
              </a:r>
              <a:endParaRPr sz="1100">
                <a:latin typeface="Arial"/>
                <a:cs typeface="Arial"/>
              </a:endParaRPr>
            </a:p>
            <a:p>
              <a:pPr marL="158750">
                <a:lnSpc>
                  <a:spcPct val="100000"/>
                </a:lnSpc>
                <a:spcBef>
                  <a:spcPts val="720"/>
                </a:spcBef>
              </a:pPr>
              <a:r>
                <a:rPr sz="1100" spc="10" dirty="0">
                  <a:latin typeface="Arial"/>
                  <a:cs typeface="Arial"/>
                </a:rPr>
                <a:t>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11" name="object 209"/>
            <p:cNvSpPr txBox="1"/>
            <p:nvPr/>
          </p:nvSpPr>
          <p:spPr>
            <a:xfrm>
              <a:off x="4699229" y="1965683"/>
              <a:ext cx="154940" cy="2636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spc="15" dirty="0">
                  <a:latin typeface="Arial"/>
                  <a:cs typeface="Arial"/>
                </a:rPr>
                <a:t>1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12" name="object 210"/>
            <p:cNvSpPr txBox="1"/>
            <p:nvPr/>
          </p:nvSpPr>
          <p:spPr>
            <a:xfrm>
              <a:off x="4699229" y="2561151"/>
              <a:ext cx="154940" cy="1390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spc="15" dirty="0">
                  <a:solidFill>
                    <a:srgbClr val="FF2600"/>
                  </a:solidFill>
                  <a:latin typeface="Arial"/>
                  <a:cs typeface="Arial"/>
                </a:rPr>
                <a:t>2</a:t>
              </a:r>
              <a:endParaRPr sz="1400" dirty="0">
                <a:latin typeface="Arial"/>
                <a:cs typeface="Arial"/>
              </a:endParaRPr>
            </a:p>
            <a:p>
              <a:pPr marL="12700">
                <a:lnSpc>
                  <a:spcPts val="1975"/>
                </a:lnSpc>
                <a:spcBef>
                  <a:spcPts val="844"/>
                </a:spcBef>
              </a:pPr>
              <a:r>
                <a:rPr sz="1400" b="1" spc="15" dirty="0">
                  <a:solidFill>
                    <a:srgbClr val="FF40FF"/>
                  </a:solidFill>
                  <a:latin typeface="Arial"/>
                  <a:cs typeface="Arial"/>
                </a:rPr>
                <a:t>6</a:t>
              </a:r>
              <a:endParaRPr sz="1400" dirty="0">
                <a:latin typeface="Arial"/>
                <a:cs typeface="Arial"/>
              </a:endParaRPr>
            </a:p>
            <a:p>
              <a:pPr marL="12700">
                <a:lnSpc>
                  <a:spcPts val="1975"/>
                </a:lnSpc>
              </a:pPr>
              <a:r>
                <a:rPr sz="1400" b="1" spc="15" dirty="0">
                  <a:solidFill>
                    <a:srgbClr val="00FDFF"/>
                  </a:solidFill>
                  <a:latin typeface="Arial"/>
                  <a:cs typeface="Arial"/>
                </a:rPr>
                <a:t>5</a:t>
              </a:r>
              <a:endParaRPr sz="14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00"/>
                </a:spcBef>
              </a:pPr>
              <a:r>
                <a:rPr sz="1400" b="1" spc="15" dirty="0">
                  <a:solidFill>
                    <a:srgbClr val="00F900"/>
                  </a:solidFill>
                  <a:latin typeface="Arial"/>
                  <a:cs typeface="Arial"/>
                </a:rPr>
                <a:t>3</a:t>
              </a:r>
              <a:endParaRPr sz="1400" dirty="0">
                <a:latin typeface="Arial"/>
                <a:cs typeface="Arial"/>
              </a:endParaRPr>
            </a:p>
          </p:txBody>
        </p:sp>
        <p:sp>
          <p:nvSpPr>
            <p:cNvPr id="213" name="object 211"/>
            <p:cNvSpPr txBox="1"/>
            <p:nvPr/>
          </p:nvSpPr>
          <p:spPr>
            <a:xfrm>
              <a:off x="4699229" y="1379912"/>
              <a:ext cx="154940" cy="5648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805"/>
                </a:lnSpc>
              </a:pPr>
              <a:r>
                <a:rPr sz="1400" b="1" spc="15" dirty="0">
                  <a:solidFill>
                    <a:srgbClr val="0433FF"/>
                  </a:solidFill>
                  <a:latin typeface="Arial"/>
                  <a:cs typeface="Arial"/>
                </a:rPr>
                <a:t>4</a:t>
              </a:r>
              <a:endParaRPr sz="1400">
                <a:latin typeface="Arial"/>
                <a:cs typeface="Arial"/>
              </a:endParaRPr>
            </a:p>
            <a:p>
              <a:pPr marL="12700">
                <a:lnSpc>
                  <a:spcPts val="1805"/>
                </a:lnSpc>
              </a:pPr>
              <a:r>
                <a:rPr sz="1400" b="1" spc="15" dirty="0">
                  <a:solidFill>
                    <a:srgbClr val="FF9300"/>
                  </a:solidFill>
                  <a:latin typeface="Arial"/>
                  <a:cs typeface="Arial"/>
                </a:rPr>
                <a:t>7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14" name="object 212"/>
            <p:cNvSpPr/>
            <p:nvPr/>
          </p:nvSpPr>
          <p:spPr>
            <a:xfrm>
              <a:off x="5022544" y="1327058"/>
              <a:ext cx="3353220" cy="29933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4227273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39624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Research Contributions to Recovery</a:t>
            </a:r>
          </a:p>
          <a:p>
            <a:endParaRPr lang="en-US" sz="2000" dirty="0" smtClean="0"/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FY2017 Milestone Progress</a:t>
            </a:r>
          </a:p>
          <a:p>
            <a:endParaRPr lang="en-US" sz="2000" dirty="0" smtClean="0"/>
          </a:p>
          <a:p>
            <a:r>
              <a:rPr lang="en-US" sz="4000" dirty="0" smtClean="0"/>
              <a:t>Additional Research Highlights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Collaboration Status and Plans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Research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953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000" dirty="0" smtClean="0"/>
              <a:t>The concern for ITER:</a:t>
            </a:r>
            <a:endParaRPr lang="en-US" sz="2000" dirty="0"/>
          </a:p>
          <a:p>
            <a:pPr marL="568325" lvl="1">
              <a:spcBef>
                <a:spcPts val="300"/>
              </a:spcBef>
            </a:pPr>
            <a:r>
              <a:rPr lang="en-US" sz="1800" dirty="0">
                <a:solidFill>
                  <a:schemeClr val="tx1"/>
                </a:solidFill>
              </a:rPr>
              <a:t>Concern is for asymmetric halo currents during unmitigated </a:t>
            </a:r>
            <a:r>
              <a:rPr lang="en-US" sz="1800" dirty="0" smtClean="0">
                <a:solidFill>
                  <a:schemeClr val="tx1"/>
                </a:solidFill>
              </a:rPr>
              <a:t>disruptions</a:t>
            </a:r>
          </a:p>
          <a:p>
            <a:pPr marL="568325"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Forces are dynamically amplified if </a:t>
            </a:r>
            <a:r>
              <a:rPr lang="en-US" sz="1800" i="1" dirty="0" err="1" smtClean="0">
                <a:solidFill>
                  <a:schemeClr val="tx1"/>
                </a:solidFill>
              </a:rPr>
              <a:t>N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rot</a:t>
            </a:r>
            <a:r>
              <a:rPr lang="en-US" sz="1800" dirty="0" smtClean="0">
                <a:solidFill>
                  <a:schemeClr val="tx1"/>
                </a:solidFill>
              </a:rPr>
              <a:t> &gt; 2-3</a:t>
            </a:r>
          </a:p>
          <a:p>
            <a:pPr marL="568325"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Critical mechanical resonances in the 3-8 Hz range [</a:t>
            </a:r>
            <a:r>
              <a:rPr lang="en-US" sz="1800" dirty="0" err="1" smtClean="0">
                <a:solidFill>
                  <a:schemeClr val="tx1"/>
                </a:solidFill>
              </a:rPr>
              <a:t>Schioler</a:t>
            </a:r>
            <a:r>
              <a:rPr lang="en-US" sz="1800" dirty="0" smtClean="0">
                <a:solidFill>
                  <a:schemeClr val="tx1"/>
                </a:solidFill>
              </a:rPr>
              <a:t> FED 2011]</a:t>
            </a:r>
          </a:p>
          <a:p>
            <a:pPr marL="568325"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Overall response is broader (10-</a:t>
            </a:r>
            <a:r>
              <a:rPr lang="en-US" sz="1800" dirty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0 Hz) [Bachmann FED 2011 &amp; </a:t>
            </a:r>
            <a:r>
              <a:rPr lang="en-US" sz="1800" dirty="0" err="1" smtClean="0">
                <a:solidFill>
                  <a:schemeClr val="tx1"/>
                </a:solidFill>
              </a:rPr>
              <a:t>Lehnen</a:t>
            </a:r>
            <a:r>
              <a:rPr lang="en-US" sz="1800" dirty="0" smtClean="0">
                <a:solidFill>
                  <a:schemeClr val="tx1"/>
                </a:solidFill>
              </a:rPr>
              <a:t>]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Could halo current forces be dynamically amplified in ITER?</a:t>
            </a:r>
          </a:p>
          <a:p>
            <a:pPr marL="571500" lvl="1">
              <a:spcBef>
                <a:spcPts val="3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Could the halo currents rotate at frequencies below 20 Hz?</a:t>
            </a:r>
          </a:p>
          <a:p>
            <a:pPr marL="571500" lvl="1">
              <a:spcBef>
                <a:spcPts val="3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Could the rotation last long enough to complete 2-3 rotations?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Substantial halo current rotation observed in a number of devices: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JET 	Noll 1996, Riccardo 2004 &amp; 2009, Gerasimov 2014 &amp; 2015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C-Mod 	Granetz et al. </a:t>
            </a:r>
            <a:r>
              <a:rPr lang="nb-NO" sz="1800" i="1" dirty="0">
                <a:solidFill>
                  <a:schemeClr val="tx1"/>
                </a:solidFill>
              </a:rPr>
              <a:t>Nucl. Fusion </a:t>
            </a:r>
            <a:r>
              <a:rPr lang="nb-NO" sz="1800" b="1" dirty="0">
                <a:solidFill>
                  <a:schemeClr val="tx1"/>
                </a:solidFill>
              </a:rPr>
              <a:t>36</a:t>
            </a:r>
            <a:r>
              <a:rPr lang="nb-NO" sz="1800" dirty="0">
                <a:solidFill>
                  <a:schemeClr val="tx1"/>
                </a:solidFill>
              </a:rPr>
              <a:t>, 545 (1996)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DIII-D 	Evans et al. </a:t>
            </a:r>
            <a:r>
              <a:rPr lang="nb-NO" sz="1800" i="1" dirty="0">
                <a:solidFill>
                  <a:schemeClr val="tx1"/>
                </a:solidFill>
              </a:rPr>
              <a:t>J. Nucl. Mater.</a:t>
            </a:r>
            <a:r>
              <a:rPr lang="nb-NO" sz="1800" dirty="0">
                <a:solidFill>
                  <a:schemeClr val="tx1"/>
                </a:solidFill>
              </a:rPr>
              <a:t> </a:t>
            </a:r>
            <a:r>
              <a:rPr lang="nb-NO" sz="1800" b="1" dirty="0">
                <a:solidFill>
                  <a:schemeClr val="tx1"/>
                </a:solidFill>
              </a:rPr>
              <a:t>241</a:t>
            </a:r>
            <a:r>
              <a:rPr lang="nb-NO" sz="1800" dirty="0">
                <a:solidFill>
                  <a:schemeClr val="tx1"/>
                </a:solidFill>
              </a:rPr>
              <a:t>-</a:t>
            </a:r>
            <a:r>
              <a:rPr lang="nb-NO" sz="1800" b="1" dirty="0">
                <a:solidFill>
                  <a:schemeClr val="tx1"/>
                </a:solidFill>
              </a:rPr>
              <a:t>243</a:t>
            </a:r>
            <a:r>
              <a:rPr lang="nb-NO" sz="1800" dirty="0">
                <a:solidFill>
                  <a:schemeClr val="tx1"/>
                </a:solidFill>
              </a:rPr>
              <a:t>, 606 (1997)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AUG	Pautasso et al. </a:t>
            </a:r>
            <a:r>
              <a:rPr lang="nb-NO" sz="1800" i="1" dirty="0">
                <a:solidFill>
                  <a:schemeClr val="tx1"/>
                </a:solidFill>
              </a:rPr>
              <a:t>Nucl. Fusion</a:t>
            </a:r>
            <a:r>
              <a:rPr lang="nb-NO" sz="1800" dirty="0">
                <a:solidFill>
                  <a:schemeClr val="tx1"/>
                </a:solidFill>
              </a:rPr>
              <a:t> </a:t>
            </a:r>
            <a:r>
              <a:rPr lang="nb-NO" sz="1800" b="1" dirty="0">
                <a:solidFill>
                  <a:schemeClr val="tx1"/>
                </a:solidFill>
              </a:rPr>
              <a:t>51</a:t>
            </a:r>
            <a:r>
              <a:rPr lang="nb-NO" sz="1800" dirty="0">
                <a:solidFill>
                  <a:schemeClr val="tx1"/>
                </a:solidFill>
              </a:rPr>
              <a:t>, 043010 (2011)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NSTX 	Gerhardt </a:t>
            </a:r>
            <a:r>
              <a:rPr lang="nb-NO" sz="1800" i="1" dirty="0">
                <a:solidFill>
                  <a:schemeClr val="tx1"/>
                </a:solidFill>
              </a:rPr>
              <a:t>Nucl. Fusion</a:t>
            </a:r>
            <a:r>
              <a:rPr lang="nb-NO" sz="1800" dirty="0">
                <a:solidFill>
                  <a:schemeClr val="tx1"/>
                </a:solidFill>
              </a:rPr>
              <a:t> </a:t>
            </a:r>
            <a:r>
              <a:rPr lang="nb-NO" sz="1800" b="1" dirty="0">
                <a:solidFill>
                  <a:schemeClr val="tx1"/>
                </a:solidFill>
              </a:rPr>
              <a:t>53</a:t>
            </a:r>
            <a:r>
              <a:rPr lang="nb-NO" sz="1800" dirty="0">
                <a:solidFill>
                  <a:schemeClr val="tx1"/>
                </a:solidFill>
              </a:rPr>
              <a:t>, 023005 (2013</a:t>
            </a:r>
            <a:r>
              <a:rPr lang="nb-NO" sz="1800" dirty="0" smtClean="0">
                <a:solidFill>
                  <a:schemeClr val="tx1"/>
                </a:solidFill>
              </a:rPr>
              <a:t>)</a:t>
            </a:r>
            <a:endParaRPr lang="nb-NO" sz="1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 smtClean="0">
                <a:latin typeface="Arial" charset="0"/>
                <a:ea typeface="ヒラギノ角ゴ Pro W3" charset="0"/>
                <a:cs typeface="ヒラギノ角ゴ Pro W3" charset="0"/>
              </a:rPr>
              <a:t>Leading halo current propagation studies</a:t>
            </a:r>
            <a:endParaRPr lang="en-US" sz="3200" b="1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11430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Myers (PPPL)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</a:rPr>
              <a:t>Simple rotation frequency scaling: </a:t>
            </a:r>
            <a:r>
              <a:rPr lang="en-US" sz="2400" dirty="0">
                <a:sym typeface="Symbol"/>
              </a:rPr>
              <a:t></a:t>
            </a:r>
            <a:r>
              <a:rPr lang="en-US" sz="2400" b="1" i="1" dirty="0" err="1">
                <a:latin typeface="Arial" charset="0"/>
                <a:ea typeface="ヒラギノ角ゴ Pro W3" charset="0"/>
                <a:cs typeface="ヒラギノ角ゴ Pro W3" charset="0"/>
              </a:rPr>
              <a:t>f</a:t>
            </a:r>
            <a:r>
              <a:rPr lang="en-US" sz="2400" b="1" baseline="-25000" dirty="0" err="1"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2400" dirty="0" smtClean="0">
                <a:sym typeface="Symbol"/>
              </a:rPr>
              <a:t></a:t>
            </a:r>
            <a:r>
              <a:rPr lang="en-US" sz="2400" b="1" dirty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> </a:t>
            </a:r>
            <a: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>~ 1/</a:t>
            </a:r>
            <a:r>
              <a:rPr lang="en-US" sz="2400" b="1" i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>R</a:t>
            </a:r>
            <a: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/>
            </a:r>
            <a:b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</a:br>
            <a: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>Cannot rule out dynamic force amplification in ITER</a:t>
            </a:r>
            <a:endParaRPr lang="en-US" sz="2400" b="1" baseline="-250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0" y="1338072"/>
            <a:ext cx="3657600" cy="4681728"/>
          </a:xfrm>
        </p:spPr>
        <p:txBody>
          <a:bodyPr>
            <a:noAutofit/>
          </a:bodyPr>
          <a:lstStyle/>
          <a:p>
            <a:pPr marL="225425" indent="-225425">
              <a:spcBef>
                <a:spcPts val="16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Key quantities:</a:t>
            </a: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i="1" dirty="0" err="1">
                <a:solidFill>
                  <a:srgbClr val="000000"/>
                </a:solidFill>
                <a:sym typeface="Symbol"/>
              </a:rPr>
              <a:t>N</a:t>
            </a:r>
            <a:r>
              <a:rPr lang="en-US" sz="1600" baseline="-25000" dirty="0" err="1">
                <a:solidFill>
                  <a:srgbClr val="000000"/>
                </a:solidFill>
                <a:sym typeface="Symbol"/>
              </a:rPr>
              <a:t>rot</a:t>
            </a:r>
            <a:r>
              <a:rPr lang="en-US" sz="1600" dirty="0" smtClean="0">
                <a:solidFill>
                  <a:srgbClr val="000000"/>
                </a:solidFill>
              </a:rPr>
              <a:t> = number of rotations</a:t>
            </a: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i="1" dirty="0">
                <a:solidFill>
                  <a:srgbClr val="000000"/>
                </a:solidFill>
                <a:sym typeface="Symbol"/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  <a:sym typeface="Symbol"/>
              </a:rPr>
              <a:t>rot</a:t>
            </a:r>
            <a:r>
              <a:rPr lang="en-US" sz="1600" dirty="0" smtClean="0">
                <a:solidFill>
                  <a:srgbClr val="000000"/>
                </a:solidFill>
              </a:rPr>
              <a:t> = rotation duration</a:t>
            </a: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  <a:sym typeface="Symbol"/>
              </a:rPr>
              <a:t></a:t>
            </a:r>
            <a:r>
              <a:rPr lang="en-US" sz="1600" i="1" dirty="0" err="1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</a:t>
            </a:r>
            <a:r>
              <a:rPr lang="en-US" sz="1600" baseline="-25000" dirty="0" err="1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sym typeface="Symbol"/>
              </a:rPr>
              <a:t> = </a:t>
            </a:r>
            <a:r>
              <a:rPr lang="en-US" sz="1600" i="1" dirty="0" err="1">
                <a:solidFill>
                  <a:srgbClr val="000000"/>
                </a:solidFill>
                <a:sym typeface="Symbol"/>
              </a:rPr>
              <a:t>N</a:t>
            </a:r>
            <a:r>
              <a:rPr lang="en-US" sz="1600" baseline="-25000" dirty="0" err="1">
                <a:solidFill>
                  <a:srgbClr val="000000"/>
                </a:solidFill>
                <a:sym typeface="Symbol"/>
              </a:rPr>
              <a:t>rot</a:t>
            </a:r>
            <a:r>
              <a:rPr lang="en-US" sz="1600" baseline="-25000" dirty="0">
                <a:solidFill>
                  <a:srgbClr val="000000"/>
                </a:solidFill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sym typeface="Symbol"/>
              </a:rPr>
              <a:t>/</a:t>
            </a:r>
            <a:r>
              <a:rPr lang="en-US" sz="1600" baseline="-25000" dirty="0">
                <a:solidFill>
                  <a:srgbClr val="000000"/>
                </a:solidFill>
                <a:sym typeface="Symbol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sym typeface="Symbol"/>
              </a:rPr>
              <a:t>t</a:t>
            </a:r>
            <a:r>
              <a:rPr lang="en-US" sz="1600" baseline="-25000" dirty="0" smtClean="0">
                <a:solidFill>
                  <a:srgbClr val="000000"/>
                </a:solidFill>
                <a:sym typeface="Symbol"/>
              </a:rPr>
              <a:t>rot</a:t>
            </a:r>
            <a:r>
              <a:rPr lang="en-US" sz="1600" dirty="0" smtClean="0">
                <a:solidFill>
                  <a:srgbClr val="000000"/>
                </a:solidFill>
                <a:sym typeface="Symbol"/>
              </a:rPr>
              <a:t> = rotation frequency</a:t>
            </a:r>
            <a:endParaRPr lang="en-US" sz="1600" baseline="-25000" dirty="0">
              <a:solidFill>
                <a:srgbClr val="000000"/>
              </a:solidFill>
            </a:endParaRPr>
          </a:p>
          <a:p>
            <a:pPr marL="225425" indent="-225425">
              <a:spcBef>
                <a:spcPts val="1200"/>
              </a:spcBef>
              <a:defRPr/>
            </a:pPr>
            <a:r>
              <a:rPr lang="en-US" sz="1600" dirty="0">
                <a:solidFill>
                  <a:srgbClr val="000000"/>
                </a:solidFill>
              </a:rPr>
              <a:t>Carry out regression using two </a:t>
            </a:r>
            <a:r>
              <a:rPr lang="en-US" sz="1600" dirty="0" smtClean="0">
                <a:solidFill>
                  <a:srgbClr val="000000"/>
                </a:solidFill>
              </a:rPr>
              <a:t>parameters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600" i="1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R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i="1" dirty="0">
                <a:solidFill>
                  <a:srgbClr val="000000"/>
                </a:solidFill>
                <a:sym typeface="Symbol"/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  <a:sym typeface="Symbol"/>
              </a:rPr>
              <a:t>rot</a:t>
            </a:r>
            <a:endParaRPr lang="en-US" sz="1600" dirty="0">
              <a:solidFill>
                <a:srgbClr val="000000"/>
              </a:solidFill>
            </a:endParaRPr>
          </a:p>
          <a:p>
            <a:pPr marL="225425" indent="-225425">
              <a:spcBef>
                <a:spcPts val="1200"/>
              </a:spcBef>
              <a:defRPr/>
            </a:pPr>
            <a:r>
              <a:rPr lang="en-US" sz="1600" dirty="0">
                <a:solidFill>
                  <a:srgbClr val="000000"/>
                </a:solidFill>
              </a:rPr>
              <a:t>Additional parameters do not improve </a:t>
            </a:r>
            <a:r>
              <a:rPr lang="en-US" sz="1600" dirty="0" smtClean="0">
                <a:solidFill>
                  <a:srgbClr val="000000"/>
                </a:solidFill>
              </a:rPr>
              <a:t>regression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(e.g., </a:t>
            </a:r>
            <a:r>
              <a:rPr lang="en-US" sz="1600" i="1" dirty="0" err="1" smtClean="0">
                <a:solidFill>
                  <a:srgbClr val="000000"/>
                </a:solidFill>
                <a:sym typeface="Wingdings"/>
              </a:rPr>
              <a:t>I</a:t>
            </a:r>
            <a:r>
              <a:rPr lang="en-US" sz="1600" baseline="-25000" dirty="0" err="1" smtClean="0">
                <a:solidFill>
                  <a:srgbClr val="000000"/>
                </a:solidFill>
                <a:sym typeface="Wingdings"/>
              </a:rPr>
              <a:t>p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i="1" dirty="0" smtClean="0">
                <a:solidFill>
                  <a:srgbClr val="000000"/>
                </a:solidFill>
              </a:rPr>
              <a:t>B</a:t>
            </a:r>
            <a:r>
              <a:rPr lang="en-US" sz="1600" baseline="-25000" dirty="0" smtClean="0">
                <a:solidFill>
                  <a:srgbClr val="000000"/>
                </a:solidFill>
              </a:rPr>
              <a:t>T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endParaRPr lang="en-US" sz="1600" baseline="-25000" dirty="0">
              <a:solidFill>
                <a:srgbClr val="000000"/>
              </a:solidFill>
            </a:endParaRPr>
          </a:p>
          <a:p>
            <a:pPr marL="225425" lvl="1" indent="-225425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sym typeface="Symbol"/>
              </a:rPr>
              <a:t></a:t>
            </a:r>
            <a:r>
              <a:rPr lang="en-US" sz="1600" i="1" dirty="0" err="1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</a:t>
            </a:r>
            <a:r>
              <a:rPr lang="en-US" sz="1600" baseline="-25000" dirty="0" err="1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sym typeface="Symbol"/>
              </a:rPr>
              <a:t> </a:t>
            </a:r>
            <a:r>
              <a:rPr lang="en-US" sz="1600" dirty="0" smtClean="0">
                <a:solidFill>
                  <a:srgbClr val="000000"/>
                </a:solidFill>
                <a:sym typeface="Symbol"/>
              </a:rPr>
              <a:t>~ 1/</a:t>
            </a:r>
            <a:r>
              <a:rPr lang="en-US" sz="1600" i="1" dirty="0" smtClean="0">
                <a:solidFill>
                  <a:srgbClr val="000000"/>
                </a:solidFill>
                <a:sym typeface="Symbol"/>
              </a:rPr>
              <a:t>R</a:t>
            </a:r>
            <a:r>
              <a:rPr lang="en-US" sz="1600" dirty="0" smtClean="0">
                <a:solidFill>
                  <a:srgbClr val="000000"/>
                </a:solidFill>
                <a:sym typeface="Symbol"/>
              </a:rPr>
              <a:t> ~ constant 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v</a:t>
            </a:r>
            <a:r>
              <a:rPr lang="en-US" sz="1600" baseline="-25000" dirty="0" err="1" smtClean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sym typeface="Symbol"/>
              </a:rPr>
              <a:t> </a:t>
            </a:r>
            <a:endParaRPr lang="en-US" sz="1600" i="1" dirty="0" smtClean="0">
              <a:solidFill>
                <a:srgbClr val="000000"/>
              </a:solidFill>
              <a:sym typeface="Symbol"/>
            </a:endParaRPr>
          </a:p>
          <a:p>
            <a:pPr marL="225425" indent="-225425">
              <a:spcBef>
                <a:spcPts val="12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ITER projection:</a:t>
            </a:r>
            <a:endParaRPr lang="en-US" sz="1600" dirty="0">
              <a:solidFill>
                <a:srgbClr val="FF0000"/>
              </a:solidFill>
            </a:endParaRP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sym typeface="Symbol"/>
              </a:rPr>
              <a:t>Rotation at 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</a:t>
            </a:r>
            <a:r>
              <a:rPr lang="en-US" sz="1600" i="1" dirty="0" err="1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</a:t>
            </a:r>
            <a:r>
              <a:rPr lang="en-US" sz="1600" baseline="-25000" dirty="0" err="1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 &lt; 20 Hz probable</a:t>
            </a: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sym typeface="Symbol"/>
              </a:rPr>
              <a:t>Rotation duration analysis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Cannot rule out dynamic force amplification in ITER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" y="1261872"/>
            <a:ext cx="4828032" cy="4681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609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C. E. Myers, et al.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(M</a:t>
            </a:r>
            <a:r>
              <a:rPr lang="en-US" sz="2000" dirty="0" smtClean="0">
                <a:solidFill>
                  <a:srgbClr val="0000FF"/>
                </a:solidFill>
              </a:rPr>
              <a:t>anuscript submitted to </a:t>
            </a:r>
            <a:r>
              <a:rPr lang="en-US" sz="2000" i="1" dirty="0" smtClean="0">
                <a:solidFill>
                  <a:srgbClr val="0000FF"/>
                </a:solidFill>
              </a:rPr>
              <a:t>Nuclear Fusion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8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2800" dirty="0" smtClean="0"/>
              <a:t>Developing high-k synthetic diagnostics for quantitative </a:t>
            </a:r>
            <a:r>
              <a:rPr lang="en-US" sz="2800" dirty="0"/>
              <a:t>c</a:t>
            </a:r>
            <a:r>
              <a:rPr lang="en-US" sz="2800" dirty="0" smtClean="0"/>
              <a:t>omparison of ETG plasma turbulence spectrum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181600"/>
          </a:xfrm>
        </p:spPr>
        <p:txBody>
          <a:bodyPr>
            <a:normAutofit/>
          </a:bodyPr>
          <a:lstStyle/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Recovered spectral peak, spectral width.  </a:t>
            </a:r>
          </a:p>
          <a:p>
            <a:pPr algn="just"/>
            <a:r>
              <a:rPr lang="en-US" sz="2000" b="1" dirty="0" smtClean="0"/>
              <a:t>NOTE</a:t>
            </a:r>
            <a:r>
              <a:rPr lang="en-US" sz="2000" dirty="0" smtClean="0"/>
              <a:t>: a quantitative comparison is not yet available: correct experimental units determining the amplitude are not included in Synthetic diagnostic.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476864" y="237244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k-filter</a:t>
            </a:r>
            <a:endParaRPr lang="en-US" dirty="0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7035" y="1085152"/>
            <a:ext cx="8819253" cy="4020248"/>
            <a:chOff x="77035" y="1085152"/>
            <a:chExt cx="8819253" cy="4020248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77035" y="1085152"/>
              <a:ext cx="8819253" cy="4020248"/>
              <a:chOff x="77035" y="1161352"/>
              <a:chExt cx="8819253" cy="4020248"/>
            </a:xfrm>
          </p:grpSpPr>
          <p:grpSp>
            <p:nvGrpSpPr>
              <p:cNvPr id="17" name="Group 16"/>
              <p:cNvGrpSpPr>
                <a:grpSpLocks noChangeAspect="1"/>
              </p:cNvGrpSpPr>
              <p:nvPr/>
            </p:nvGrpSpPr>
            <p:grpSpPr>
              <a:xfrm>
                <a:off x="77035" y="1161352"/>
                <a:ext cx="8819253" cy="4020248"/>
                <a:chOff x="76199" y="1132294"/>
                <a:chExt cx="8819253" cy="4020248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29" t="24406" r="13965" b="23153"/>
                <a:stretch/>
              </p:blipFill>
              <p:spPr>
                <a:xfrm>
                  <a:off x="4724401" y="1371600"/>
                  <a:ext cx="4114799" cy="3727985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7543800" y="1764268"/>
                  <a:ext cx="1351652" cy="369332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Experiment</a:t>
                  </a:r>
                  <a:endParaRPr lang="en-US" dirty="0"/>
                </a:p>
              </p:txBody>
            </p:sp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49" t="26478" r="12527" b="22222"/>
                <a:stretch/>
              </p:blipFill>
              <p:spPr>
                <a:xfrm>
                  <a:off x="76199" y="1371600"/>
                  <a:ext cx="4585899" cy="3780942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3424788" y="1676400"/>
                  <a:ext cx="1223412" cy="64633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Synthetic </a:t>
                  </a:r>
                </a:p>
                <a:p>
                  <a:r>
                    <a:rPr lang="en-US" dirty="0" smtClean="0"/>
                    <a:t>diagnostic</a:t>
                  </a:r>
                  <a:endParaRPr lang="en-US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867400" y="1132294"/>
                  <a:ext cx="20976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</a:t>
                  </a:r>
                  <a:r>
                    <a:rPr lang="en-US" dirty="0" smtClean="0"/>
                    <a:t> [</a:t>
                  </a:r>
                  <a:r>
                    <a:rPr lang="en-US" dirty="0" err="1" smtClean="0"/>
                    <a:t>a.u</a:t>
                  </a:r>
                  <a:r>
                    <a:rPr lang="en-US" dirty="0" smtClean="0"/>
                    <a:t>.] ∝ |δn</a:t>
                  </a:r>
                  <a:r>
                    <a:rPr lang="en-US" baseline="-25000" dirty="0" smtClean="0"/>
                    <a:t>e</a:t>
                  </a:r>
                  <a:r>
                    <a:rPr lang="en-US" dirty="0" smtClean="0"/>
                    <a:t>|</a:t>
                  </a:r>
                  <a:r>
                    <a:rPr lang="en-US" baseline="30000" dirty="0" smtClean="0"/>
                    <a:t>2</a:t>
                  </a:r>
                  <a:r>
                    <a:rPr lang="en-US" dirty="0" smtClean="0"/>
                    <a:t>(</a:t>
                  </a:r>
                  <a:r>
                    <a:rPr lang="en-US" i="1" dirty="0" smtClean="0"/>
                    <a:t>f</a:t>
                  </a:r>
                  <a:r>
                    <a:rPr lang="en-US" dirty="0" smtClean="0"/>
                    <a:t>) </a:t>
                  </a:r>
                  <a:endParaRPr lang="en-US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959985" y="1169486"/>
                  <a:ext cx="10118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|δn</a:t>
                  </a:r>
                  <a:r>
                    <a:rPr lang="en-US" baseline="-25000" dirty="0" smtClean="0"/>
                    <a:t>e</a:t>
                  </a:r>
                  <a:r>
                    <a:rPr lang="en-US" dirty="0" smtClean="0"/>
                    <a:t>|</a:t>
                  </a:r>
                  <a:r>
                    <a:rPr lang="en-US" baseline="30000" dirty="0" smtClean="0"/>
                    <a:t>2</a:t>
                  </a:r>
                  <a:r>
                    <a:rPr lang="en-US" dirty="0" smtClean="0"/>
                    <a:t>(</a:t>
                  </a:r>
                  <a:r>
                    <a:rPr lang="en-US" i="1" dirty="0" smtClean="0"/>
                    <a:t>f</a:t>
                  </a:r>
                  <a:r>
                    <a:rPr lang="en-US" dirty="0" smtClean="0"/>
                    <a:t>) </a:t>
                  </a:r>
                  <a:endParaRPr lang="en-US" dirty="0"/>
                </a:p>
              </p:txBody>
            </p:sp>
          </p:grpSp>
          <p:sp>
            <p:nvSpPr>
              <p:cNvPr id="4" name="Donut 3"/>
              <p:cNvSpPr>
                <a:spLocks noChangeAspect="1"/>
              </p:cNvSpPr>
              <p:nvPr/>
            </p:nvSpPr>
            <p:spPr>
              <a:xfrm>
                <a:off x="1708823" y="1785023"/>
                <a:ext cx="648447" cy="648447"/>
              </a:xfrm>
              <a:prstGeom prst="donut">
                <a:avLst>
                  <a:gd name="adj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Donut 20"/>
              <p:cNvSpPr>
                <a:spLocks noChangeAspect="1"/>
              </p:cNvSpPr>
              <p:nvPr/>
            </p:nvSpPr>
            <p:spPr>
              <a:xfrm>
                <a:off x="6081698" y="2434343"/>
                <a:ext cx="589497" cy="589497"/>
              </a:xfrm>
              <a:prstGeom prst="donut">
                <a:avLst>
                  <a:gd name="adj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1676400" y="3200400"/>
                <a:ext cx="645414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6060186" y="3505200"/>
                <a:ext cx="645414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1004535" y="1828800"/>
                <a:ext cx="8242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/>
                  <a:t>turbulent </a:t>
                </a:r>
              </a:p>
              <a:p>
                <a:r>
                  <a:rPr lang="en-US" sz="1200" dirty="0" smtClean="0"/>
                  <a:t>spectral </a:t>
                </a:r>
              </a:p>
              <a:p>
                <a:r>
                  <a:rPr lang="en-US" sz="1200" dirty="0" smtClean="0"/>
                  <a:t>peak</a:t>
                </a:r>
                <a:endParaRPr lang="en-US" sz="1200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424135" y="2286000"/>
              <a:ext cx="8242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turbulent </a:t>
              </a:r>
            </a:p>
            <a:p>
              <a:r>
                <a:rPr lang="en-US" sz="1200" dirty="0" smtClean="0"/>
                <a:t>spectral </a:t>
              </a:r>
            </a:p>
            <a:p>
              <a:r>
                <a:rPr lang="en-US" sz="1200" dirty="0" smtClean="0"/>
                <a:t>peak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15200" y="2345538"/>
              <a:ext cx="1470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experimental noise</a:t>
              </a:r>
            </a:p>
            <a:p>
              <a:r>
                <a:rPr lang="en-US" sz="1200" dirty="0"/>
                <a:t>a</a:t>
              </a:r>
              <a:r>
                <a:rPr lang="en-US" sz="1200" dirty="0" smtClean="0"/>
                <a:t>t </a:t>
              </a:r>
              <a:r>
                <a:rPr lang="en-US" sz="1200" i="1" dirty="0" smtClean="0"/>
                <a:t>f</a:t>
              </a:r>
              <a:r>
                <a:rPr lang="en-US" sz="1200" dirty="0" smtClean="0"/>
                <a:t> = 0</a:t>
              </a:r>
              <a:endParaRPr lang="en-US" sz="1200" dirty="0"/>
            </a:p>
          </p:txBody>
        </p:sp>
        <p:cxnSp>
          <p:nvCxnSpPr>
            <p:cNvPr id="25" name="Straight Arrow Connector 24"/>
            <p:cNvCxnSpPr>
              <a:stCxn id="24" idx="1"/>
            </p:cNvCxnSpPr>
            <p:nvPr/>
          </p:nvCxnSpPr>
          <p:spPr>
            <a:xfrm flipH="1" flipV="1">
              <a:off x="6947298" y="1965695"/>
              <a:ext cx="367902" cy="6106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2511054" y="2468225"/>
            <a:ext cx="205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dirty="0">
                <a:latin typeface="Arial" charset="0"/>
              </a:rPr>
              <a:t>J. Ruiz </a:t>
            </a:r>
            <a:r>
              <a:rPr lang="en-US" dirty="0" err="1" smtClean="0">
                <a:latin typeface="Arial" charset="0"/>
              </a:rPr>
              <a:t>Ruiz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(MIT)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dirty="0" smtClean="0">
                <a:latin typeface="Arial" charset="0"/>
              </a:rPr>
              <a:t>PhD thesis project</a:t>
            </a:r>
            <a:endParaRPr lang="en-US" baseline="30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5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990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Developing of electromagnetic </a:t>
            </a:r>
            <a:br>
              <a:rPr lang="en-US" sz="3200" dirty="0" smtClean="0"/>
            </a:br>
            <a:r>
              <a:rPr lang="en-US" sz="3200" dirty="0" smtClean="0"/>
              <a:t>capabilities in GTS relevant to </a:t>
            </a:r>
            <a:r>
              <a:rPr lang="en-US" sz="3200" dirty="0" smtClean="0"/>
              <a:t>NSTX / STs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9" y="3967319"/>
            <a:ext cx="8539581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118" y="1032808"/>
            <a:ext cx="8941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Startsev</a:t>
            </a:r>
            <a:r>
              <a:rPr lang="en-US" sz="2400" dirty="0"/>
              <a:t>-Lee EM scheme to include toroidal </a:t>
            </a:r>
            <a:r>
              <a:rPr lang="en-US" sz="2400" dirty="0" smtClean="0"/>
              <a:t>effects, simulate ion-temperature-gradient (ITG), kinetic </a:t>
            </a:r>
            <a:r>
              <a:rPr lang="en-US" sz="2400" dirty="0"/>
              <a:t>ballooning mode (KBM) </a:t>
            </a:r>
            <a:r>
              <a:rPr lang="en-US" sz="2400" dirty="0" smtClean="0"/>
              <a:t>transition, tearing </a:t>
            </a:r>
            <a:r>
              <a:rPr lang="en-US" sz="2400" dirty="0"/>
              <a:t>and micro-tearing modes (</a:t>
            </a:r>
            <a:r>
              <a:rPr lang="en-US" sz="2400" dirty="0" smtClean="0"/>
              <a:t>MTM) </a:t>
            </a:r>
            <a:r>
              <a:rPr lang="en-US" sz="2400" dirty="0"/>
              <a:t>with </a:t>
            </a:r>
            <a:r>
              <a:rPr lang="en-US" sz="2400" dirty="0" smtClean="0"/>
              <a:t>new electromagnetic </a:t>
            </a:r>
            <a:r>
              <a:rPr lang="en-US" sz="2400" dirty="0"/>
              <a:t>version of GTS code (EM-GTS</a:t>
            </a:r>
            <a:r>
              <a:rPr lang="en-US" sz="2400" dirty="0" smtClean="0"/>
              <a:t>)</a:t>
            </a:r>
            <a:r>
              <a:rPr lang="en-US" sz="2400" dirty="0"/>
              <a:t>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Recently extended to enable shaped plasmas like NSTX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3581400"/>
            <a:ext cx="1537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 smtClean="0">
                <a:solidFill>
                  <a:srgbClr val="C00000"/>
                </a:solidFill>
              </a:rPr>
              <a:t>e </a:t>
            </a:r>
            <a:r>
              <a:rPr lang="en-US" sz="2000" dirty="0" smtClean="0">
                <a:solidFill>
                  <a:srgbClr val="C00000"/>
                </a:solidFill>
              </a:rPr>
              <a:t>= 0.5%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Low-n MTM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609" y="3505200"/>
            <a:ext cx="159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 smtClean="0">
                <a:solidFill>
                  <a:srgbClr val="C00000"/>
                </a:solidFill>
              </a:rPr>
              <a:t>e </a:t>
            </a:r>
            <a:r>
              <a:rPr lang="en-US" sz="2000" dirty="0" smtClean="0">
                <a:solidFill>
                  <a:srgbClr val="C00000"/>
                </a:solidFill>
              </a:rPr>
              <a:t>= 1.6%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High-n MTM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5712" y="3505200"/>
            <a:ext cx="1271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 smtClean="0">
                <a:solidFill>
                  <a:srgbClr val="C00000"/>
                </a:solidFill>
              </a:rPr>
              <a:t>e </a:t>
            </a:r>
            <a:r>
              <a:rPr lang="en-US" sz="2000" dirty="0" smtClean="0">
                <a:solidFill>
                  <a:srgbClr val="C00000"/>
                </a:solidFill>
              </a:rPr>
              <a:t>= 3.2%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KBM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6945" y="3048000"/>
            <a:ext cx="626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ES </a:t>
            </a:r>
            <a:r>
              <a:rPr lang="en-US" sz="2400" dirty="0">
                <a:solidFill>
                  <a:srgbClr val="C00000"/>
                </a:solidFill>
              </a:rPr>
              <a:t>potential </a:t>
            </a:r>
            <a:r>
              <a:rPr lang="el-GR" sz="2400" dirty="0">
                <a:solidFill>
                  <a:srgbClr val="C00000"/>
                </a:solidFill>
              </a:rPr>
              <a:t>φ</a:t>
            </a:r>
            <a:r>
              <a:rPr lang="en-US" sz="2400" dirty="0">
                <a:solidFill>
                  <a:srgbClr val="C00000"/>
                </a:solidFill>
              </a:rPr>
              <a:t>  </a:t>
            </a:r>
            <a:r>
              <a:rPr lang="en-US" sz="2400" dirty="0" smtClean="0">
                <a:solidFill>
                  <a:srgbClr val="C00000"/>
                </a:solidFill>
              </a:rPr>
              <a:t>in </a:t>
            </a:r>
            <a:r>
              <a:rPr lang="en-US" sz="2400" dirty="0">
                <a:solidFill>
                  <a:srgbClr val="C00000"/>
                </a:solidFill>
              </a:rPr>
              <a:t>poloidal plane of NSTX </a:t>
            </a:r>
          </a:p>
        </p:txBody>
      </p:sp>
    </p:spTree>
    <p:extLst>
      <p:ext uri="{BB962C8B-B14F-4D97-AF65-F5344CB8AC3E}">
        <p14:creationId xmlns:p14="http://schemas.microsoft.com/office/powerpoint/2010/main" val="35302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F. Bedoya (U. Illinois) completed his PhD thesis on MAPP analysis of NSTX-U PMI </a:t>
            </a:r>
          </a:p>
          <a:p>
            <a:r>
              <a:rPr lang="en-US" sz="3200" dirty="0" smtClean="0"/>
              <a:t>Also completed NSTX-U PFC post-run analysis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PFC conditioning </a:t>
            </a:r>
            <a:r>
              <a:rPr lang="en-US" sz="3200" b="1" dirty="0"/>
              <a:t>techniques and their correlation with plasma </a:t>
            </a:r>
            <a:r>
              <a:rPr lang="en-US" sz="3200" b="1" dirty="0" smtClean="0"/>
              <a:t>performance (</a:t>
            </a:r>
            <a:r>
              <a:rPr lang="en-US" sz="3200" b="1" dirty="0" err="1" smtClean="0"/>
              <a:t>Allain</a:t>
            </a:r>
            <a:r>
              <a:rPr lang="en-US" sz="3200" b="1" dirty="0" smtClean="0"/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2" y="3016717"/>
            <a:ext cx="4834488" cy="3232739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30132"/>
            <a:ext cx="1039844" cy="1828800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5150136" y="2998752"/>
            <a:ext cx="378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Core C18 – OSP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Core B17 – ILD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Core a18 - ISP</a:t>
            </a:r>
            <a:endParaRPr lang="en-US" sz="2200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64" y="4419600"/>
            <a:ext cx="867714" cy="18288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20" y="4526220"/>
            <a:ext cx="177218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 lIns="0" tIns="0" rIns="0" bIns="0">
            <a:normAutofit/>
          </a:bodyPr>
          <a:lstStyle/>
          <a:p>
            <a:pPr eaLnBrk="1" hangingPunct="1"/>
            <a:r>
              <a:rPr lang="en-US" altLang="en-US" sz="3200" dirty="0" smtClean="0">
                <a:latin typeface="Arial" charset="0"/>
                <a:cs typeface="Arial" charset="0"/>
              </a:rPr>
              <a:t>Adaptive filter approach prototyped to provide vibration compensation for </a:t>
            </a:r>
            <a:r>
              <a:rPr lang="en-US" altLang="en-US" sz="3200" dirty="0" err="1" smtClean="0">
                <a:latin typeface="Arial" charset="0"/>
                <a:cs typeface="Arial" charset="0"/>
              </a:rPr>
              <a:t>FIReTIP</a:t>
            </a:r>
            <a:r>
              <a:rPr lang="en-US" altLang="en-US" sz="3200" dirty="0" smtClean="0"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2514600"/>
          </a:xfrm>
        </p:spPr>
        <p:txBody>
          <a:bodyPr>
            <a:noAutofit/>
          </a:bodyPr>
          <a:lstStyle/>
          <a:p>
            <a:pPr marL="228600"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Implementation of </a:t>
            </a:r>
            <a:r>
              <a:rPr lang="en-US" dirty="0" err="1" smtClean="0">
                <a:solidFill>
                  <a:schemeClr val="tx1"/>
                </a:solidFill>
              </a:rPr>
              <a:t>FIReTIP</a:t>
            </a:r>
            <a:r>
              <a:rPr lang="en-US" dirty="0" smtClean="0">
                <a:solidFill>
                  <a:schemeClr val="tx1"/>
                </a:solidFill>
              </a:rPr>
              <a:t> for real-time density control motivated development of active noise cancellation by digital adaptive filtering</a:t>
            </a:r>
          </a:p>
          <a:p>
            <a:pPr marL="228600"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Use </a:t>
            </a:r>
            <a:r>
              <a:rPr lang="en-US" dirty="0" err="1" smtClean="0">
                <a:solidFill>
                  <a:schemeClr val="tx1"/>
                </a:solidFill>
              </a:rPr>
              <a:t>Kalman</a:t>
            </a:r>
            <a:r>
              <a:rPr lang="en-US" dirty="0" smtClean="0">
                <a:solidFill>
                  <a:schemeClr val="tx1"/>
                </a:solidFill>
              </a:rPr>
              <a:t> filter as adaptive method that takes prior system state to predict next state based on state-space model of system</a:t>
            </a:r>
          </a:p>
          <a:p>
            <a:pPr marL="228600" lvl="1" eaLnBrk="1" hangingPunct="1">
              <a:buFont typeface="Arial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74625" y="3314383"/>
            <a:ext cx="683577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In-vessel </a:t>
            </a:r>
            <a:r>
              <a:rPr lang="en-US" dirty="0" err="1" smtClean="0">
                <a:solidFill>
                  <a:schemeClr val="tx1"/>
                </a:solidFill>
              </a:rPr>
              <a:t>retroreflector</a:t>
            </a:r>
            <a:r>
              <a:rPr lang="en-US" dirty="0" smtClean="0">
                <a:solidFill>
                  <a:schemeClr val="tx1"/>
                </a:solidFill>
              </a:rPr>
              <a:t> for </a:t>
            </a:r>
            <a:r>
              <a:rPr lang="en-US" dirty="0" err="1" smtClean="0">
                <a:solidFill>
                  <a:schemeClr val="tx1"/>
                </a:solidFill>
              </a:rPr>
              <a:t>FIReTIP</a:t>
            </a:r>
            <a:r>
              <a:rPr lang="en-US" dirty="0" smtClean="0">
                <a:solidFill>
                  <a:schemeClr val="tx1"/>
                </a:solidFill>
              </a:rPr>
              <a:t> probe beam sensitive to vibrations suggested test of concept with vacuum vessel model</a:t>
            </a: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32" y="3170088"/>
            <a:ext cx="1577975" cy="1410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533" y="4636296"/>
            <a:ext cx="1609666" cy="125292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74624" y="4609783"/>
            <a:ext cx="6835776" cy="125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Model system response determined from “carefully controlled” striking of vacuum vessel with brass hammer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04800" y="5943600"/>
            <a:ext cx="876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eaLnBrk="1" hangingPunct="1">
              <a:buNone/>
            </a:pPr>
            <a:r>
              <a:rPr lang="en-US" sz="1400" i="1" dirty="0" smtClean="0">
                <a:solidFill>
                  <a:srgbClr val="0000FF"/>
                </a:solidFill>
              </a:rPr>
              <a:t>*Work performed by University of California at Davis doctoral student Evan Scott for thesis entitled “</a:t>
            </a:r>
            <a:r>
              <a:rPr lang="en-US" sz="1400" i="1" dirty="0">
                <a:solidFill>
                  <a:srgbClr val="0000FF"/>
                </a:solidFill>
              </a:rPr>
              <a:t>Interferometry and Vibration Compensation on the National Spherical Torus Experiment – Upgrade“ </a:t>
            </a:r>
            <a:endParaRPr lang="en-US" sz="1400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39624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Research Contributions to Recovery</a:t>
            </a:r>
          </a:p>
          <a:p>
            <a:endParaRPr lang="en-US" sz="2000" dirty="0" smtClean="0"/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FY2017 Milestone Progress</a:t>
            </a:r>
          </a:p>
          <a:p>
            <a:endParaRPr lang="en-US" sz="2000" dirty="0" smtClean="0"/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Additional Research Highlights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4000" dirty="0" smtClean="0"/>
              <a:t>Collaboration Status and Plans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Research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NSTX-U / DIII-D Campaign MPs and status</a:t>
            </a:r>
            <a:br>
              <a:rPr lang="en-US" sz="3600" dirty="0" smtClean="0"/>
            </a:br>
            <a:r>
              <a:rPr lang="en-US" sz="2700" dirty="0" smtClean="0"/>
              <a:t>(Process coordinated by S. Kaye)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" y="1066800"/>
            <a:ext cx="8831580" cy="5435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Boundary </a:t>
            </a:r>
            <a:r>
              <a:rPr lang="en-US" sz="2400" dirty="0"/>
              <a:t>Studies (3 days)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Impurity transport in response to Li aerosol injection (R. Lunsford; FY18)</a:t>
            </a:r>
          </a:p>
          <a:p>
            <a:pPr lvl="1">
              <a:lnSpc>
                <a:spcPct val="120000"/>
              </a:lnSpc>
            </a:pPr>
            <a:r>
              <a:rPr lang="en-US" sz="2000" dirty="0" err="1"/>
              <a:t>Divertor</a:t>
            </a:r>
            <a:r>
              <a:rPr lang="en-US" sz="2000" dirty="0"/>
              <a:t> detachment: JRT2017 (V. </a:t>
            </a:r>
            <a:r>
              <a:rPr lang="en-US" sz="2000" dirty="0" err="1"/>
              <a:t>Soukhanovskii</a:t>
            </a:r>
            <a:r>
              <a:rPr lang="en-US" sz="2000" dirty="0"/>
              <a:t>, 6/21)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Enhancement of </a:t>
            </a:r>
            <a:r>
              <a:rPr lang="en-US" sz="2000" dirty="0" err="1"/>
              <a:t>divertor</a:t>
            </a:r>
            <a:r>
              <a:rPr lang="en-US" sz="2000" dirty="0"/>
              <a:t> radiation in SAS </a:t>
            </a:r>
            <a:r>
              <a:rPr lang="en-US" sz="2000" dirty="0" err="1"/>
              <a:t>divertor</a:t>
            </a:r>
            <a:r>
              <a:rPr lang="en-US" sz="2000" dirty="0"/>
              <a:t> (A. </a:t>
            </a:r>
            <a:r>
              <a:rPr lang="en-US" sz="2000" dirty="0" err="1"/>
              <a:t>Bortolon</a:t>
            </a:r>
            <a:r>
              <a:rPr lang="en-US" sz="2000" dirty="0"/>
              <a:t>; FY18)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Core Studies (4.5 days)</a:t>
            </a:r>
          </a:p>
          <a:p>
            <a:pPr lvl="1">
              <a:lnSpc>
                <a:spcPct val="120000"/>
              </a:lnSpc>
            </a:pPr>
            <a:r>
              <a:rPr lang="en-US" sz="2000" dirty="0" err="1"/>
              <a:t>Collisionality</a:t>
            </a:r>
            <a:r>
              <a:rPr lang="en-US" sz="2000" dirty="0"/>
              <a:t> dependence of ion- and electron-scale turbulence in hybrid scenarios with ST-relevant q</a:t>
            </a:r>
            <a:r>
              <a:rPr lang="en-US" sz="2000" baseline="-25000" dirty="0"/>
              <a:t>95</a:t>
            </a:r>
            <a:r>
              <a:rPr lang="en-US" sz="2000" dirty="0"/>
              <a:t> (Y. Ren; 7/10)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Studying </a:t>
            </a:r>
            <a:r>
              <a:rPr lang="en-US" sz="2000" dirty="0"/>
              <a:t>electromagnetic effects on transport in high performance plasmas (W. </a:t>
            </a:r>
            <a:r>
              <a:rPr lang="en-US" sz="2000" dirty="0" err="1"/>
              <a:t>Guttenfelder</a:t>
            </a:r>
            <a:r>
              <a:rPr lang="en-US" sz="2000" dirty="0"/>
              <a:t>; 7/18)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Impact </a:t>
            </a:r>
            <a:r>
              <a:rPr lang="en-US" sz="2000" dirty="0"/>
              <a:t>of resonant vs non-resonant applied 3D fields on n=2 locking (C. Myers, N. Ferraro; 6/22)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CAE frequency and wavenumber dependence on beam pitch angle and energy (S. Tang </a:t>
            </a:r>
            <a:r>
              <a:rPr lang="mr-IN" sz="2000" dirty="0" smtClean="0"/>
              <a:t>–</a:t>
            </a:r>
            <a:r>
              <a:rPr lang="en-US" sz="2000" dirty="0" smtClean="0"/>
              <a:t> UCLA</a:t>
            </a:r>
            <a:r>
              <a:rPr lang="en-US" sz="2000" dirty="0"/>
              <a:t>;</a:t>
            </a:r>
            <a:r>
              <a:rPr lang="en-US" sz="2000" dirty="0" smtClean="0"/>
              <a:t> 7/11)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Scaling of SPI penetration in high temperature plasmas (R. Raman </a:t>
            </a:r>
            <a:r>
              <a:rPr lang="mr-IN" sz="2000" dirty="0" smtClean="0"/>
              <a:t>–</a:t>
            </a:r>
            <a:r>
              <a:rPr lang="en-US" sz="2000" dirty="0" smtClean="0"/>
              <a:t> U. Wash; 7/31)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Scenarios and control (evening control session + 0.5 days)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Feedback control of stored energy and rotation, combined with stable ramp-down control (D. Boyer; 7/11,19)</a:t>
            </a:r>
          </a:p>
          <a:p>
            <a:pPr>
              <a:lnSpc>
                <a:spcPct val="120000"/>
              </a:lnSpc>
            </a:pPr>
            <a:endParaRPr lang="en-US" sz="2400" dirty="0" smtClean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152400" y="2743200"/>
            <a:ext cx="8839200" cy="1143000"/>
          </a:xfrm>
          <a:prstGeom prst="roundRect">
            <a:avLst/>
          </a:prstGeom>
          <a:noFill/>
          <a:ln w="3810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96200" y="2373868"/>
            <a:ext cx="104201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920000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 smtClean="0">
                <a:solidFill>
                  <a:srgbClr val="920000"/>
                </a:solidFill>
                <a:latin typeface="Arial Narrow" panose="020B0606020202030204" pitchFamily="34" charset="0"/>
              </a:rPr>
              <a:t>TODAY</a:t>
            </a:r>
            <a:endParaRPr lang="en-US" sz="2400" b="1" dirty="0">
              <a:solidFill>
                <a:srgbClr val="92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1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Aided Extent of Condition reviews: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Aided in System Design Description (SDD) formulation, edits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Design Validation and Verification Reviews (DVVRs)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Aided in preparation of presentations, chit submission, chit response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New PFC requirements working group (next slide)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Extent of Condition review process </a:t>
            </a:r>
            <a:r>
              <a:rPr lang="en-US" dirty="0" smtClean="0"/>
              <a:t>identified </a:t>
            </a:r>
            <a:r>
              <a:rPr lang="en-US" dirty="0"/>
              <a:t>PFC power handling issues that must be addressed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Narrower SOL width not incorporated in GRD (2009-2012)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Increased halo peaking on IBDH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T-bar design </a:t>
            </a:r>
            <a:r>
              <a:rPr lang="en-US" sz="1800" dirty="0" smtClean="0"/>
              <a:t>insufficient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Extensive equilibrium &amp; heat-flux scans performed, more to come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Topical Science Group contributions: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Re-assessed scenario needs: first 2yrs of ops + 5/7 year plan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Magnetic balance and </a:t>
            </a:r>
            <a:r>
              <a:rPr lang="en-US" b="1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 variations influence </a:t>
            </a:r>
            <a:r>
              <a:rPr lang="en-US" dirty="0"/>
              <a:t>PFC </a:t>
            </a:r>
            <a:r>
              <a:rPr lang="en-US" dirty="0" smtClean="0"/>
              <a:t>design considerations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Assessed impact of polar region mods on research plans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NSTX-U researchers actively </a:t>
            </a:r>
            <a:br>
              <a:rPr lang="en-US" dirty="0" smtClean="0"/>
            </a:br>
            <a:r>
              <a:rPr lang="en-US" dirty="0" smtClean="0"/>
              <a:t>engaged in Recovery efforts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71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990600"/>
                <a:ext cx="9144000" cy="260321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Symbol" panose="05050102010706020507" pitchFamily="18" charset="2"/>
                  </a:rPr>
                  <a:t>n</a:t>
                </a:r>
                <a:r>
                  <a:rPr lang="en-US" sz="2400" dirty="0" smtClean="0"/>
                  <a:t>* dependence </a:t>
                </a:r>
                <a:r>
                  <a:rPr lang="en-US" sz="2400" dirty="0"/>
                  <a:t>of </a:t>
                </a:r>
                <a:r>
                  <a:rPr lang="en-US" sz="2400" dirty="0" smtClean="0"/>
                  <a:t>H-mode confinement scaling not understood  </a:t>
                </a:r>
                <a:endParaRPr lang="en-US" sz="2400" dirty="0"/>
              </a:p>
              <a:p>
                <a:pPr lvl="1">
                  <a:lnSpc>
                    <a:spcPct val="90000"/>
                  </a:lnSpc>
                </a:pPr>
                <a:r>
                  <a:rPr lang="en-US" sz="1800" dirty="0"/>
                  <a:t>Strong inverse dependence on </a:t>
                </a:r>
                <a:r>
                  <a:rPr lang="en-US" sz="1800" dirty="0" err="1"/>
                  <a:t>collisionality</a:t>
                </a:r>
                <a:r>
                  <a:rPr lang="en-US" sz="1800" dirty="0"/>
                  <a:t> (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18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∗−1</m:t>
                        </m:r>
                      </m:sup>
                    </m:sSubSup>
                  </m:oMath>
                </a14:m>
                <a:r>
                  <a:rPr lang="en-US" sz="1800" dirty="0"/>
                  <a:t>) in STs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1800" dirty="0"/>
                  <a:t>A weaker dependence observed on DIII-D 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18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</m:t>
                        </m:r>
                      </m:sup>
                    </m:sSubSup>
                  </m:oMath>
                </a14:m>
                <a:r>
                  <a:rPr lang="en-US" sz="1800" dirty="0"/>
                  <a:t>)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An experiment was successfully carried out on </a:t>
                </a:r>
                <a:r>
                  <a:rPr lang="en-US" sz="2400" dirty="0" smtClean="0"/>
                  <a:t>DIII-D 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1800" dirty="0" smtClean="0"/>
                  <a:t>Using advanced inductive hybrid scenario with ST-relevant q</a:t>
                </a:r>
                <a:r>
                  <a:rPr lang="en-US" sz="1800" baseline="-25000" dirty="0" smtClean="0"/>
                  <a:t>95</a:t>
                </a:r>
                <a:r>
                  <a:rPr lang="en-US" sz="1800" dirty="0" smtClean="0"/>
                  <a:t>~6.6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1800" dirty="0" smtClean="0"/>
                  <a:t>Achieved reasonable profile matching for a dimensionless </a:t>
                </a:r>
                <a:r>
                  <a:rPr lang="en-US" sz="1800" dirty="0" err="1"/>
                  <a:t>collisionality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scan</a:t>
                </a:r>
                <a:endParaRPr lang="en-US" sz="1800" dirty="0"/>
              </a:p>
              <a:p>
                <a:pPr lvl="2">
                  <a:lnSpc>
                    <a:spcPct val="90000"/>
                  </a:lnSpc>
                </a:pPr>
                <a:r>
                  <a:rPr lang="en-US" sz="1600" dirty="0" smtClean="0"/>
                  <a:t>E.g. </a:t>
                </a:r>
                <a:r>
                  <a:rPr lang="en-US" sz="1600" dirty="0" err="1" smtClean="0"/>
                  <a:t>T</a:t>
                </a:r>
                <a:r>
                  <a:rPr lang="en-US" sz="1600" baseline="-25000" dirty="0" err="1" smtClean="0"/>
                  <a:t>e</a:t>
                </a:r>
                <a:r>
                  <a:rPr lang="en-US" sz="1600" dirty="0" smtClean="0"/>
                  <a:t>/B</a:t>
                </a:r>
                <a:r>
                  <a:rPr lang="en-US" sz="1600" baseline="30000" dirty="0" smtClean="0"/>
                  <a:t>2</a:t>
                </a:r>
                <a:r>
                  <a:rPr lang="en-US" sz="1600" dirty="0" smtClean="0"/>
                  <a:t> and n</a:t>
                </a:r>
                <a:r>
                  <a:rPr lang="en-US" sz="1600" baseline="-25000" dirty="0" smtClean="0"/>
                  <a:t>e</a:t>
                </a:r>
                <a:r>
                  <a:rPr lang="en-US" sz="1600" dirty="0" smtClean="0"/>
                  <a:t> matched to keep </a:t>
                </a:r>
                <a:r>
                  <a:rPr lang="el-GR" sz="1600" dirty="0" smtClean="0">
                    <a:latin typeface="Arial"/>
                    <a:cs typeface="Arial"/>
                  </a:rPr>
                  <a:t>β</a:t>
                </a:r>
                <a:r>
                  <a:rPr lang="en-US" sz="1600" baseline="-25000" dirty="0" smtClean="0">
                    <a:latin typeface="Arial"/>
                    <a:cs typeface="Arial"/>
                  </a:rPr>
                  <a:t>e</a:t>
                </a:r>
                <a:r>
                  <a:rPr lang="en-US" sz="1600" dirty="0" smtClean="0">
                    <a:latin typeface="Arial"/>
                    <a:cs typeface="Arial"/>
                  </a:rPr>
                  <a:t> and </a:t>
                </a:r>
                <a:r>
                  <a:rPr lang="el-GR" sz="1600" dirty="0" smtClean="0">
                    <a:latin typeface="Arial"/>
                    <a:cs typeface="Arial"/>
                  </a:rPr>
                  <a:t>ρ</a:t>
                </a:r>
                <a:r>
                  <a:rPr lang="en-US" sz="1600" dirty="0" smtClean="0">
                    <a:latin typeface="Arial"/>
                    <a:cs typeface="Arial"/>
                  </a:rPr>
                  <a:t>* nearly constant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1800" dirty="0" smtClean="0"/>
                  <a:t>Achieved a </a:t>
                </a:r>
                <a:r>
                  <a:rPr lang="en-US" sz="1800" dirty="0"/>
                  <a:t>factor of about 7 change in </a:t>
                </a:r>
                <a:r>
                  <a:rPr lang="en-US" sz="1800" dirty="0" smtClean="0"/>
                  <a:t>the electron </a:t>
                </a:r>
                <a:r>
                  <a:rPr lang="en-US" sz="1800" dirty="0" err="1"/>
                  <a:t>collisionality</a:t>
                </a:r>
                <a:r>
                  <a:rPr lang="en-US" sz="1800" dirty="0"/>
                  <a:t> </a:t>
                </a:r>
              </a:p>
              <a:p>
                <a:pPr>
                  <a:lnSpc>
                    <a:spcPct val="90000"/>
                  </a:lnSpc>
                </a:pPr>
                <a:endParaRPr lang="en-US" sz="2400" dirty="0" smtClean="0"/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sz="2400" dirty="0"/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sz="2400" dirty="0"/>
              </a:p>
              <a:p>
                <a:pPr marL="0" lvl="0" indent="0">
                  <a:lnSpc>
                    <a:spcPct val="90000"/>
                  </a:lnSpc>
                  <a:buNone/>
                </a:pPr>
                <a:endParaRPr lang="en-US" sz="2400" dirty="0">
                  <a:solidFill>
                    <a:prstClr val="black"/>
                  </a:solidFill>
                </a:endParaRPr>
              </a:p>
              <a:p>
                <a:pPr marL="228600" lvl="1" indent="0">
                  <a:lnSpc>
                    <a:spcPct val="90000"/>
                  </a:lnSpc>
                  <a:buNone/>
                </a:pPr>
                <a:endParaRPr lang="en-US" sz="1800" dirty="0"/>
              </a:p>
              <a:p>
                <a:pPr lvl="2">
                  <a:lnSpc>
                    <a:spcPct val="90000"/>
                  </a:lnSpc>
                </a:pPr>
                <a:endParaRPr lang="en-US" sz="1600" dirty="0"/>
              </a:p>
              <a:p>
                <a:pPr lvl="3">
                  <a:lnSpc>
                    <a:spcPct val="90000"/>
                  </a:lnSpc>
                </a:pPr>
                <a:endParaRPr lang="en-US" sz="1400" dirty="0"/>
              </a:p>
              <a:p>
                <a:pPr>
                  <a:lnSpc>
                    <a:spcPct val="9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1638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90600"/>
                <a:ext cx="9144000" cy="2603211"/>
              </a:xfrm>
              <a:blipFill rotWithShape="1">
                <a:blip r:embed="rId4"/>
                <a:stretch>
                  <a:fillRect l="-867" t="-3279" b="-3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err="1" smtClean="0"/>
              <a:t>Collisionality</a:t>
            </a:r>
            <a:r>
              <a:rPr lang="en-US" sz="2400" b="1" dirty="0"/>
              <a:t> </a:t>
            </a:r>
            <a:r>
              <a:rPr lang="en-US" sz="2400" b="1" dirty="0" smtClean="0"/>
              <a:t>Dependence of H-mode Energy Confinement Scaling was Studied in the DIII-D/NSTX-U National Campaign</a:t>
            </a:r>
            <a:endParaRPr lang="en-US" sz="24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C:\Users\yren\OneDrive\presentation\NSTX\2017\DIID_run_campaign\nu_scan_tenor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13365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yren\OneDrive\presentation\NSTX\2017\DIID_run_campaign\nu_scan_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31147"/>
            <a:ext cx="2811292" cy="262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7800" y="35915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</a:t>
            </a:r>
            <a:r>
              <a:rPr lang="en-US" sz="2800" b="1" baseline="-25000" dirty="0" err="1"/>
              <a:t>e</a:t>
            </a:r>
            <a:r>
              <a:rPr lang="en-US" sz="2800" b="1" dirty="0"/>
              <a:t>/B</a:t>
            </a:r>
            <a:r>
              <a:rPr lang="en-US" sz="2800" b="1" baseline="30000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593811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</a:t>
            </a:r>
            <a:r>
              <a:rPr lang="en-US" sz="2800" b="1" baseline="-25000" dirty="0"/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6308436"/>
            <a:ext cx="300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Profiles averaged from t=3 to 4 s</a:t>
            </a:r>
          </a:p>
        </p:txBody>
      </p:sp>
      <p:pic>
        <p:nvPicPr>
          <p:cNvPr id="1047" name="Picture 23" descr="C:\Users\yren\OneDrive\presentation\NSTX\2017\DIID_run_campaign\nu_scan_nu_nolegen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351" y="4100900"/>
            <a:ext cx="2978619" cy="245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43800" y="34290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"/>
              </a:rPr>
              <a:t>ν*</a:t>
            </a:r>
            <a:r>
              <a:rPr lang="en-US" sz="4000" b="1" baseline="-25000" dirty="0">
                <a:latin typeface="Times"/>
              </a:rPr>
              <a:t>e</a:t>
            </a:r>
            <a:endParaRPr lang="en-US" sz="4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0584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990600"/>
                <a:ext cx="9144000" cy="26670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Observed confinement scaling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∗−0.5</m:t>
                        </m:r>
                      </m:sup>
                    </m:sSubSup>
                  </m:oMath>
                </a14:m>
                <a:r>
                  <a:rPr lang="en-US" sz="2400" dirty="0" smtClean="0"/>
                  <a:t>) consistent with the previous DIII-D result</a:t>
                </a:r>
                <a:r>
                  <a:rPr lang="en-US" sz="2400" dirty="0"/>
                  <a:t> (</a:t>
                </a:r>
                <a:r>
                  <a:rPr lang="en-US" sz="2400" dirty="0" err="1"/>
                  <a:t>Luce</a:t>
                </a:r>
                <a:r>
                  <a:rPr lang="en-US" sz="2400" dirty="0"/>
                  <a:t> et al., PPCF, 2008)</a:t>
                </a:r>
                <a:endParaRPr lang="en-US" sz="2400" dirty="0" smtClean="0"/>
              </a:p>
              <a:p>
                <a:r>
                  <a:rPr lang="en-US" sz="2400" dirty="0" smtClean="0"/>
                  <a:t>DBS measurement showing turbulence spectral power reduction with the increase in B</a:t>
                </a:r>
                <a:r>
                  <a:rPr lang="en-US" sz="2400" baseline="-25000" dirty="0" smtClean="0"/>
                  <a:t>T</a:t>
                </a:r>
                <a:r>
                  <a:rPr lang="en-US" sz="2400" dirty="0" smtClean="0"/>
                  <a:t> (decrease in </a:t>
                </a:r>
                <a:r>
                  <a:rPr lang="en-US" sz="2400" dirty="0" err="1" smtClean="0"/>
                  <a:t>collisionality</a:t>
                </a:r>
                <a:r>
                  <a:rPr lang="en-US" sz="2400" dirty="0" smtClean="0"/>
                  <a:t>), consistent with energy confinement improvement </a:t>
                </a:r>
              </a:p>
              <a:p>
                <a:r>
                  <a:rPr lang="en-US" sz="2400" dirty="0" smtClean="0"/>
                  <a:t>Further analysis is ongoing</a:t>
                </a:r>
              </a:p>
              <a:p>
                <a:pPr lvl="1"/>
                <a:endParaRPr lang="en-US" dirty="0"/>
              </a:p>
              <a:p>
                <a:pPr lvl="2"/>
                <a:endParaRPr lang="en-US" dirty="0" smtClean="0"/>
              </a:p>
              <a:p>
                <a:pPr lvl="2"/>
                <a:endParaRPr lang="en-US" dirty="0"/>
              </a:p>
              <a:p>
                <a:pPr lvl="3"/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lvl="0" indent="0">
                  <a:buNone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28600" lvl="1" indent="0">
                  <a:buNone/>
                </a:pPr>
                <a:endParaRPr lang="en-US" dirty="0"/>
              </a:p>
              <a:p>
                <a:pPr lvl="2"/>
                <a:endParaRPr lang="en-US" dirty="0"/>
              </a:p>
              <a:p>
                <a:pPr lvl="3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38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90600"/>
                <a:ext cx="9144000" cy="2667000"/>
              </a:xfrm>
              <a:blipFill rotWithShape="1">
                <a:blip r:embed="rId3"/>
                <a:stretch>
                  <a:fillRect l="-867" t="-1602" r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err="1" smtClean="0"/>
              <a:t>Collisionality</a:t>
            </a:r>
            <a:r>
              <a:rPr lang="en-US" sz="2400" b="1" dirty="0"/>
              <a:t> </a:t>
            </a:r>
            <a:r>
              <a:rPr lang="en-US" sz="2400" b="1" dirty="0" smtClean="0"/>
              <a:t>Dependence of H-mode Energy Confinement Scaling was Studied in the DIII-D/NSTX-U National Campaign</a:t>
            </a:r>
            <a:endParaRPr lang="en-US" sz="2400" b="1" dirty="0"/>
          </a:p>
        </p:txBody>
      </p:sp>
      <p:pic>
        <p:nvPicPr>
          <p:cNvPr id="17410" name="Picture 2" descr="C:\Users\yren\OneDrive\presentation\NSTX\2017\DIID_run_campaign\Bt_ñ_ksc_logscale_Yren20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31" y="3505200"/>
            <a:ext cx="299446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yren\OneDrive\presentation\NSTX\2017\DIID_run_campaign\nu_scan_normconfinementtime_vs_nu_sm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66479"/>
            <a:ext cx="4267200" cy="291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43800" y="3947479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DBS measurement at </a:t>
            </a:r>
            <a:r>
              <a:rPr lang="el-GR" sz="1200" b="1" dirty="0" smtClean="0">
                <a:solidFill>
                  <a:srgbClr val="0000FF"/>
                </a:solidFill>
              </a:rPr>
              <a:t>ρ</a:t>
            </a:r>
            <a:r>
              <a:rPr lang="el-GR" sz="1200" b="1" dirty="0">
                <a:solidFill>
                  <a:srgbClr val="0000FF"/>
                </a:solidFill>
              </a:rPr>
              <a:t>~ </a:t>
            </a:r>
            <a:r>
              <a:rPr lang="el-GR" sz="1200" b="1" dirty="0" smtClean="0">
                <a:solidFill>
                  <a:srgbClr val="0000FF"/>
                </a:solidFill>
              </a:rPr>
              <a:t>0.55-0.65</a:t>
            </a:r>
            <a:r>
              <a:rPr lang="en-US" sz="1200" b="1" dirty="0" smtClean="0">
                <a:solidFill>
                  <a:srgbClr val="0000FF"/>
                </a:solidFill>
              </a:rPr>
              <a:t>, averaged </a:t>
            </a:r>
            <a:r>
              <a:rPr lang="en-US" sz="1200" b="1" dirty="0">
                <a:solidFill>
                  <a:srgbClr val="0000FF"/>
                </a:solidFill>
              </a:rPr>
              <a:t>for </a:t>
            </a:r>
            <a:r>
              <a:rPr lang="en-US" sz="1200" b="1" dirty="0" smtClean="0">
                <a:solidFill>
                  <a:srgbClr val="0000FF"/>
                </a:solidFill>
              </a:rPr>
              <a:t>t=3.75-4 s</a:t>
            </a:r>
            <a:endParaRPr lang="el-GR" sz="1200" b="1" dirty="0">
              <a:solidFill>
                <a:srgbClr val="0000FF"/>
              </a:solidFill>
            </a:endParaRPr>
          </a:p>
          <a:p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4953000" cy="5105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EM </a:t>
            </a:r>
            <a:r>
              <a:rPr lang="en-US" sz="2400" dirty="0"/>
              <a:t>effects important </a:t>
            </a:r>
            <a:r>
              <a:rPr lang="en-US" sz="2400" dirty="0" smtClean="0"/>
              <a:t>in </a:t>
            </a:r>
            <a:r>
              <a:rPr lang="en-US" sz="2400" dirty="0"/>
              <a:t>spherical tokamak (ST) </a:t>
            </a:r>
            <a:r>
              <a:rPr lang="en-US" sz="2400" dirty="0" smtClean="0"/>
              <a:t>H-modes </a:t>
            </a:r>
            <a:r>
              <a:rPr lang="en-US" sz="2400" i="1" dirty="0" smtClean="0"/>
              <a:t>and</a:t>
            </a:r>
            <a:r>
              <a:rPr lang="en-US" sz="2400" dirty="0" smtClean="0"/>
              <a:t> </a:t>
            </a:r>
            <a:r>
              <a:rPr lang="en-US" sz="2400" dirty="0"/>
              <a:t>deep core (</a:t>
            </a:r>
            <a:r>
              <a:rPr lang="en-US" sz="2400" dirty="0">
                <a:latin typeface="Symbol" panose="05050102010706020507" pitchFamily="18" charset="2"/>
              </a:rPr>
              <a:t>r</a:t>
            </a:r>
            <a:r>
              <a:rPr lang="en-US" sz="2400" dirty="0"/>
              <a:t>&lt;0.5) tokamak </a:t>
            </a:r>
            <a:r>
              <a:rPr lang="en-US" sz="2400" dirty="0" smtClean="0"/>
              <a:t>H-mode</a:t>
            </a:r>
          </a:p>
          <a:p>
            <a:pPr lvl="1"/>
            <a:r>
              <a:rPr lang="en-US" sz="1800" dirty="0" smtClean="0"/>
              <a:t>Increasing </a:t>
            </a:r>
            <a:r>
              <a:rPr lang="en-US" sz="1800" dirty="0" smtClean="0">
                <a:latin typeface="Symbol" panose="05050102010706020507" pitchFamily="18" charset="2"/>
              </a:rPr>
              <a:t>b</a:t>
            </a:r>
            <a:r>
              <a:rPr lang="en-US" sz="1800" dirty="0" smtClean="0"/>
              <a:t> stabilizes ITG, TEM</a:t>
            </a:r>
          </a:p>
          <a:p>
            <a:pPr lvl="1"/>
            <a:r>
              <a:rPr lang="en-US" sz="1800" dirty="0" smtClean="0"/>
              <a:t>Can lead to EM instabilities: MTM, KBM</a:t>
            </a:r>
          </a:p>
          <a:p>
            <a:r>
              <a:rPr lang="en-US" sz="2400" dirty="0" smtClean="0"/>
              <a:t>Obtained </a:t>
            </a:r>
            <a:r>
              <a:rPr lang="en-US" sz="2400" dirty="0" err="1" smtClean="0"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 scan (1.5-2.3)</a:t>
            </a:r>
          </a:p>
          <a:p>
            <a:pPr lvl="1"/>
            <a:r>
              <a:rPr lang="en-US" sz="2000" dirty="0" smtClean="0"/>
              <a:t>Large impurities, performance evolving throughout day</a:t>
            </a:r>
          </a:p>
          <a:p>
            <a:r>
              <a:rPr lang="en-US" sz="2400" dirty="0"/>
              <a:t>Goal: measure </a:t>
            </a:r>
            <a:r>
              <a:rPr lang="en-US" sz="2400" dirty="0">
                <a:latin typeface="Symbol" panose="05050102010706020507" pitchFamily="18" charset="2"/>
              </a:rPr>
              <a:t>d</a:t>
            </a:r>
            <a:r>
              <a:rPr lang="en-US" sz="2400" dirty="0"/>
              <a:t>B using UCLA cross-polarization scattering (CPS) to validate GK predictions (</a:t>
            </a:r>
            <a:r>
              <a:rPr lang="en-US" sz="2400" i="1" dirty="0"/>
              <a:t>plans to install CPS on NSTX-U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altLang="en-US" sz="2400" dirty="0">
              <a:latin typeface="Arial" charset="0"/>
              <a:cs typeface="Arial" charset="0"/>
            </a:endParaRPr>
          </a:p>
        </p:txBody>
      </p:sp>
      <p:sp>
        <p:nvSpPr>
          <p:cNvPr id="286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DIII-D “NSTX-U campaign” MP to measure core CPS (~</a:t>
            </a:r>
            <a:r>
              <a:rPr lang="en-US" sz="2800" dirty="0" smtClean="0">
                <a:latin typeface="Symbol" panose="05050102010706020507" pitchFamily="18" charset="2"/>
              </a:rPr>
              <a:t>d</a:t>
            </a:r>
            <a:r>
              <a:rPr lang="en-US" sz="2800" dirty="0" smtClean="0"/>
              <a:t>B) to validate electromagnetic </a:t>
            </a:r>
            <a:r>
              <a:rPr lang="en-US" sz="2800" dirty="0" err="1" smtClean="0"/>
              <a:t>microturbulence</a:t>
            </a:r>
            <a:r>
              <a:rPr lang="en-US" sz="2800" dirty="0" smtClean="0"/>
              <a:t> effects</a:t>
            </a:r>
            <a:endParaRPr lang="en-US" altLang="en-US" sz="28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066800"/>
            <a:ext cx="40195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05600" y="1143000"/>
            <a:ext cx="762000" cy="50292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02912" y="2237601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</a:rPr>
              <a:t>QH-modes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pic>
        <p:nvPicPr>
          <p:cNvPr id="8" name="Picture 28" descr="ucla_c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2732" r="5882" b="10875"/>
          <a:stretch>
            <a:fillRect/>
          </a:stretch>
        </p:blipFill>
        <p:spPr bwMode="auto">
          <a:xfrm>
            <a:off x="3048000" y="6101232"/>
            <a:ext cx="838200" cy="3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9" descr="DIII–D logo in outlin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101232"/>
            <a:ext cx="685800" cy="40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114800" y="3276600"/>
            <a:ext cx="7239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6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37043"/>
            <a:ext cx="3864967" cy="345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842413" cy="532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Initial results: core (</a:t>
            </a:r>
            <a:r>
              <a:rPr lang="en-US" sz="2800" dirty="0" smtClean="0">
                <a:latin typeface="Symbol" panose="05050102010706020507" pitchFamily="18" charset="2"/>
              </a:rPr>
              <a:t>r</a:t>
            </a:r>
            <a:r>
              <a:rPr lang="en-US" sz="2800" dirty="0" smtClean="0"/>
              <a:t>~0.5) CPS measurement distinct from DBS, both change with increasing power</a:t>
            </a:r>
            <a:endParaRPr lang="en-US" sz="2800" dirty="0"/>
          </a:p>
        </p:txBody>
      </p:sp>
      <p:pic>
        <p:nvPicPr>
          <p:cNvPr id="77" name="Picture 28" descr="ucla_c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2732" r="5882" b="10875"/>
          <a:stretch>
            <a:fillRect/>
          </a:stretch>
        </p:blipFill>
        <p:spPr bwMode="auto">
          <a:xfrm>
            <a:off x="5282207" y="6037045"/>
            <a:ext cx="101190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34529" y="1033386"/>
            <a:ext cx="5909071" cy="1328814"/>
          </a:xfrm>
          <a:noFill/>
        </p:spPr>
        <p:txBody>
          <a:bodyPr>
            <a:noAutofit/>
          </a:bodyPr>
          <a:lstStyle/>
          <a:p>
            <a:r>
              <a:rPr lang="en-US" sz="1800" dirty="0" smtClean="0"/>
              <a:t>Broad range of locations and wavenumbers:</a:t>
            </a:r>
          </a:p>
          <a:p>
            <a:pPr lvl="1"/>
            <a:r>
              <a:rPr lang="en-US" sz="1600" dirty="0" smtClean="0"/>
              <a:t>CPS (</a:t>
            </a:r>
            <a:r>
              <a:rPr lang="en-US" sz="1600" dirty="0" err="1" smtClean="0"/>
              <a:t>k</a:t>
            </a:r>
            <a:r>
              <a:rPr lang="en-US" sz="1600" baseline="-25000" dirty="0" err="1" smtClean="0"/>
              <a:t>r</a:t>
            </a:r>
            <a:r>
              <a:rPr lang="en-US" sz="1600" dirty="0"/>
              <a:t>𝛒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=1.2–6), DBS </a:t>
            </a:r>
            <a:r>
              <a:rPr lang="en-US" sz="1600" dirty="0"/>
              <a:t>(k</a:t>
            </a:r>
            <a:r>
              <a:rPr lang="en-US" sz="1600" baseline="-25000" dirty="0"/>
              <a:t>𝛉</a:t>
            </a:r>
            <a:r>
              <a:rPr lang="en-US" sz="1600" dirty="0"/>
              <a:t>𝛒</a:t>
            </a:r>
            <a:r>
              <a:rPr lang="en-US" sz="1600" baseline="-25000" dirty="0"/>
              <a:t>s</a:t>
            </a:r>
            <a:r>
              <a:rPr lang="en-US" sz="1600" dirty="0"/>
              <a:t>= </a:t>
            </a:r>
            <a:r>
              <a:rPr lang="en-US" sz="1600" dirty="0" smtClean="0"/>
              <a:t>0.3–3)</a:t>
            </a:r>
          </a:p>
          <a:p>
            <a:r>
              <a:rPr lang="en-US" sz="1800" dirty="0" smtClean="0"/>
              <a:t>Will require extensive ray tracing + synthetic diagnostics for comparison &amp; </a:t>
            </a:r>
            <a:r>
              <a:rPr lang="en-US" sz="1800" dirty="0" err="1" smtClean="0"/>
              <a:t>gyrokinetic</a:t>
            </a:r>
            <a:r>
              <a:rPr lang="en-US" sz="1800" dirty="0" smtClean="0"/>
              <a:t> validation</a:t>
            </a:r>
            <a:endParaRPr lang="en-US" sz="1800" baseline="-2500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491852" y="4572000"/>
            <a:ext cx="2470548" cy="677108"/>
            <a:chOff x="1491852" y="4495800"/>
            <a:chExt cx="2470548" cy="677108"/>
          </a:xfrm>
        </p:grpSpPr>
        <p:sp>
          <p:nvSpPr>
            <p:cNvPr id="3" name="TextBox 2"/>
            <p:cNvSpPr txBox="1"/>
            <p:nvPr/>
          </p:nvSpPr>
          <p:spPr>
            <a:xfrm>
              <a:off x="1491852" y="4495800"/>
              <a:ext cx="247054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ym typeface="Symbol"/>
                </a:rPr>
                <a:t></a:t>
              </a:r>
              <a:r>
                <a:rPr lang="en-US" sz="1400" dirty="0" smtClean="0"/>
                <a:t> Simultaneous CPS &amp; DBS</a:t>
              </a:r>
            </a:p>
            <a:p>
              <a:r>
                <a:rPr lang="en-US" sz="1400" dirty="0" smtClean="0">
                  <a:sym typeface="Symbol"/>
                </a:rPr>
                <a:t> </a:t>
              </a:r>
              <a:r>
                <a:rPr lang="en-US" sz="1400" dirty="0" smtClean="0"/>
                <a:t>   Core W-band DBS</a:t>
              </a:r>
              <a:endParaRPr lang="en-US" sz="14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68052" y="4953000"/>
              <a:ext cx="137160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2895600" y="3911722"/>
            <a:ext cx="228600" cy="381000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124200" y="3683122"/>
            <a:ext cx="2743200" cy="228600"/>
          </a:xfrm>
          <a:prstGeom prst="straightConnector1">
            <a:avLst/>
          </a:prstGeom>
          <a:ln w="1905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9" descr="DIII–D logo in outlin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51" y="5410200"/>
            <a:ext cx="812871" cy="47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0600" y="3784937"/>
            <a:ext cx="1493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Symbol" panose="05050102010706020507" pitchFamily="18" charset="2"/>
              </a:rPr>
              <a:t>b</a:t>
            </a:r>
            <a:r>
              <a:rPr lang="en-US" sz="1600" baseline="-25000" dirty="0" err="1" smtClean="0"/>
              <a:t>N</a:t>
            </a:r>
            <a:r>
              <a:rPr lang="en-US" sz="1600" dirty="0" smtClean="0"/>
              <a:t>=1.5</a:t>
            </a:r>
          </a:p>
          <a:p>
            <a:r>
              <a:rPr lang="en-US" sz="16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600" dirty="0" smtClean="0">
                <a:solidFill>
                  <a:srgbClr val="FF0000"/>
                </a:solidFill>
              </a:rPr>
              <a:t>=2.3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(higher </a:t>
            </a:r>
            <a:r>
              <a:rPr lang="en-US" sz="1400" dirty="0" err="1" smtClean="0">
                <a:solidFill>
                  <a:srgbClr val="FF0000"/>
                </a:solidFill>
              </a:rPr>
              <a:t>T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i</a:t>
            </a:r>
            <a:r>
              <a:rPr lang="en-US" sz="1400" dirty="0" smtClean="0">
                <a:solidFill>
                  <a:srgbClr val="FF0000"/>
                </a:solidFill>
              </a:rPr>
              <a:t>/</a:t>
            </a:r>
            <a:r>
              <a:rPr lang="en-US" sz="1400" dirty="0" err="1" smtClean="0">
                <a:solidFill>
                  <a:srgbClr val="FF0000"/>
                </a:solidFill>
              </a:rPr>
              <a:t>T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err="1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beam</a:t>
            </a:r>
            <a:r>
              <a:rPr lang="en-US" sz="1400" dirty="0" smtClean="0">
                <a:solidFill>
                  <a:srgbClr val="FF0000"/>
                </a:solidFill>
              </a:rPr>
              <a:t>/n</a:t>
            </a:r>
            <a:r>
              <a:rPr lang="en-US" sz="1400" baseline="-25000" dirty="0" smtClean="0">
                <a:solidFill>
                  <a:srgbClr val="FF0000"/>
                </a:solidFill>
              </a:rPr>
              <a:t>e</a:t>
            </a:r>
            <a:r>
              <a:rPr lang="en-US" sz="1400" dirty="0" smtClean="0">
                <a:solidFill>
                  <a:srgbClr val="FF0000"/>
                </a:solidFill>
              </a:rPr>
              <a:t>, …)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685801" y="5791200"/>
            <a:ext cx="457199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 smtClean="0">
                <a:solidFill>
                  <a:schemeClr val="accent1"/>
                </a:solidFill>
              </a:rPr>
              <a:t>Two of three DBS systems (W- &amp; V-band) on loan from UCLA/NSTX-U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077200" y="2362200"/>
            <a:ext cx="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0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Enhancing NSTX-U / DIII-D collaboration on </a:t>
            </a:r>
            <a:br>
              <a:rPr lang="en-US" sz="3200" dirty="0" smtClean="0"/>
            </a:br>
            <a:r>
              <a:rPr lang="en-US" sz="3200" dirty="0" smtClean="0"/>
              <a:t>access to high non-inductive fraction scenarios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86400"/>
          </a:xfrm>
          <a:noFill/>
        </p:spPr>
        <p:txBody>
          <a:bodyPr>
            <a:noAutofit/>
          </a:bodyPr>
          <a:lstStyle/>
          <a:p>
            <a:pPr>
              <a:lnSpc>
                <a:spcPct val="97000"/>
              </a:lnSpc>
            </a:pPr>
            <a:r>
              <a:rPr lang="en-US" dirty="0" smtClean="0"/>
              <a:t>Background / Motivation:</a:t>
            </a:r>
          </a:p>
          <a:p>
            <a:pPr lvl="1">
              <a:lnSpc>
                <a:spcPct val="97000"/>
              </a:lnSpc>
            </a:pPr>
            <a:r>
              <a:rPr lang="en-US" dirty="0" smtClean="0"/>
              <a:t>NSTX-U next ops will focus on partial inductive ramp-up and understanding/optimizing early H-mode access</a:t>
            </a:r>
          </a:p>
          <a:p>
            <a:pPr lvl="2">
              <a:lnSpc>
                <a:spcPct val="97000"/>
              </a:lnSpc>
            </a:pPr>
            <a:r>
              <a:rPr lang="en-US" dirty="0" smtClean="0"/>
              <a:t>Provide elevated low-l</a:t>
            </a:r>
            <a:r>
              <a:rPr lang="en-US" baseline="-25000" dirty="0" smtClean="0"/>
              <a:t>i</a:t>
            </a:r>
            <a:r>
              <a:rPr lang="en-US" dirty="0" smtClean="0"/>
              <a:t>, high </a:t>
            </a:r>
            <a:r>
              <a:rPr lang="en-US" dirty="0" smtClean="0">
                <a:latin typeface="Symbol" panose="05050102010706020507" pitchFamily="18" charset="2"/>
              </a:rPr>
              <a:t>k</a:t>
            </a:r>
            <a:r>
              <a:rPr lang="en-US" dirty="0" smtClean="0"/>
              <a:t>, elevated </a:t>
            </a:r>
            <a:r>
              <a:rPr lang="en-US" dirty="0" err="1"/>
              <a:t>q</a:t>
            </a:r>
            <a:r>
              <a:rPr lang="en-US" baseline="-25000" dirty="0" err="1"/>
              <a:t>min</a:t>
            </a:r>
            <a:r>
              <a:rPr lang="en-US" dirty="0"/>
              <a:t>, </a:t>
            </a:r>
            <a:r>
              <a:rPr lang="en-US" dirty="0" smtClean="0"/>
              <a:t>and access to MHD-stable high I</a:t>
            </a:r>
            <a:r>
              <a:rPr lang="en-US" baseline="-25000" dirty="0" smtClean="0"/>
              <a:t>P</a:t>
            </a:r>
            <a:r>
              <a:rPr lang="en-US" dirty="0" smtClean="0"/>
              <a:t> plasmas for confinement and stability studies</a:t>
            </a:r>
          </a:p>
          <a:p>
            <a:pPr lvl="1">
              <a:lnSpc>
                <a:spcPct val="97000"/>
              </a:lnSpc>
            </a:pPr>
            <a:r>
              <a:rPr lang="en-US" dirty="0" smtClean="0"/>
              <a:t>DIII-D has related interest in physics of how to access advanced (i.e. high-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P</a:t>
            </a:r>
            <a:r>
              <a:rPr lang="en-US" dirty="0" smtClean="0"/>
              <a:t> non-inductive) </a:t>
            </a:r>
            <a:r>
              <a:rPr lang="en-US" dirty="0"/>
              <a:t>scenarios </a:t>
            </a:r>
            <a:r>
              <a:rPr lang="en-US" dirty="0" smtClean="0"/>
              <a:t>predictably</a:t>
            </a:r>
            <a:endParaRPr lang="en-US" dirty="0"/>
          </a:p>
          <a:p>
            <a:pPr lvl="2">
              <a:lnSpc>
                <a:spcPct val="97000"/>
              </a:lnSpc>
            </a:pPr>
            <a:r>
              <a:rPr lang="en-US" dirty="0" smtClean="0"/>
              <a:t>NSTX-U / STs interested </a:t>
            </a:r>
            <a:r>
              <a:rPr lang="en-US" dirty="0"/>
              <a:t>in non-inductive </a:t>
            </a:r>
            <a:r>
              <a:rPr lang="en-US" dirty="0" smtClean="0"/>
              <a:t>sustainment and ramp-up </a:t>
            </a:r>
          </a:p>
          <a:p>
            <a:pPr lvl="2">
              <a:lnSpc>
                <a:spcPct val="97000"/>
              </a:lnSpc>
            </a:pPr>
            <a:r>
              <a:rPr lang="en-US" dirty="0" smtClean="0"/>
              <a:t>Follow up on previously </a:t>
            </a:r>
            <a:r>
              <a:rPr lang="en-US" dirty="0"/>
              <a:t>performed NI ramp-up </a:t>
            </a:r>
            <a:r>
              <a:rPr lang="en-US" dirty="0" smtClean="0"/>
              <a:t>experiments on DIII-D</a:t>
            </a:r>
          </a:p>
          <a:p>
            <a:pPr>
              <a:lnSpc>
                <a:spcPct val="97000"/>
              </a:lnSpc>
            </a:pPr>
            <a:r>
              <a:rPr lang="en-US" dirty="0" smtClean="0"/>
              <a:t>Collaboration focus: Analyze, simulate, control  high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r>
              <a:rPr lang="en-US" dirty="0" smtClean="0"/>
              <a:t> scenarios – improve access, performance</a:t>
            </a:r>
          </a:p>
          <a:p>
            <a:pPr lvl="1">
              <a:lnSpc>
                <a:spcPct val="97000"/>
              </a:lnSpc>
            </a:pPr>
            <a:r>
              <a:rPr lang="en-US" dirty="0" smtClean="0"/>
              <a:t>J. Ferron (GA), C. Holcomb (LLNL), E. Schuster (Lehigh), … </a:t>
            </a:r>
          </a:p>
          <a:p>
            <a:pPr lvl="1">
              <a:lnSpc>
                <a:spcPct val="97000"/>
              </a:lnSpc>
            </a:pPr>
            <a:r>
              <a:rPr lang="en-US" dirty="0" smtClean="0"/>
              <a:t>Grierson / </a:t>
            </a:r>
            <a:r>
              <a:rPr lang="en-US" dirty="0" err="1" smtClean="0"/>
              <a:t>Poli</a:t>
            </a:r>
            <a:r>
              <a:rPr lang="en-US" dirty="0" smtClean="0"/>
              <a:t> (TRANSP), Boyer (control), Diallo (pedestal), </a:t>
            </a:r>
            <a:r>
              <a:rPr lang="en-US" dirty="0" err="1" smtClean="0"/>
              <a:t>Guttenfelder</a:t>
            </a:r>
            <a:r>
              <a:rPr lang="en-US" dirty="0" smtClean="0"/>
              <a:t> (transport), Park, Wang, Menard (MHD stability)</a:t>
            </a:r>
          </a:p>
        </p:txBody>
      </p:sp>
    </p:spTree>
    <p:extLst>
      <p:ext uri="{BB962C8B-B14F-4D97-AF65-F5344CB8AC3E}">
        <p14:creationId xmlns:p14="http://schemas.microsoft.com/office/powerpoint/2010/main" val="11266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MAST-U areas of collaborative opportunities (</a:t>
            </a:r>
            <a:r>
              <a:rPr lang="en-US" sz="3200" dirty="0"/>
              <a:t>1)</a:t>
            </a:r>
            <a:br>
              <a:rPr lang="en-US" sz="3200" dirty="0"/>
            </a:br>
            <a:r>
              <a:rPr lang="en-US" sz="2400" dirty="0"/>
              <a:t>(coordinated by </a:t>
            </a:r>
            <a:r>
              <a:rPr lang="en-US" sz="2400" dirty="0" smtClean="0"/>
              <a:t>S. Kaye)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1"/>
            <a:ext cx="89916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Startup development – LRDFIT for null, wall modeling, vertical shape control, real-time EFIT and PCS upgrade: </a:t>
            </a:r>
          </a:p>
          <a:p>
            <a:pPr lvl="1"/>
            <a:r>
              <a:rPr lang="en-US" sz="2000" dirty="0" smtClean="0"/>
              <a:t>D. </a:t>
            </a:r>
            <a:r>
              <a:rPr lang="en-US" sz="2000" dirty="0" err="1" smtClean="0"/>
              <a:t>Battaglia</a:t>
            </a:r>
            <a:r>
              <a:rPr lang="en-US" sz="2000" dirty="0" smtClean="0"/>
              <a:t> spending 2 ½ months at MAST-U – through August</a:t>
            </a:r>
          </a:p>
          <a:p>
            <a:pPr lvl="2"/>
            <a:r>
              <a:rPr lang="en-US" sz="1600" dirty="0" smtClean="0"/>
              <a:t>Also engaging D. Boyer, K. Erickson both from PPPL</a:t>
            </a:r>
          </a:p>
          <a:p>
            <a:r>
              <a:rPr lang="en-US" sz="2400" dirty="0" smtClean="0"/>
              <a:t>Core physics</a:t>
            </a:r>
          </a:p>
          <a:p>
            <a:pPr lvl="1"/>
            <a:r>
              <a:rPr lang="en-US" sz="2000" dirty="0" smtClean="0"/>
              <a:t>Transport and confinement: TRANSP, </a:t>
            </a:r>
            <a:r>
              <a:rPr lang="en-US" sz="2000" dirty="0" err="1" smtClean="0"/>
              <a:t>expts</a:t>
            </a:r>
            <a:r>
              <a:rPr lang="en-US" sz="2000" dirty="0" smtClean="0"/>
              <a:t> (S. Kaye)</a:t>
            </a:r>
          </a:p>
          <a:p>
            <a:pPr lvl="1"/>
            <a:r>
              <a:rPr lang="en-US" sz="2000" dirty="0" smtClean="0"/>
              <a:t>Core turbulence using BES, DBS (Y. </a:t>
            </a:r>
            <a:r>
              <a:rPr lang="en-US" sz="2000" dirty="0" err="1" smtClean="0"/>
              <a:t>Ren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MHD stability</a:t>
            </a:r>
          </a:p>
          <a:p>
            <a:pPr lvl="2"/>
            <a:r>
              <a:rPr lang="en-US" sz="1600" dirty="0" smtClean="0"/>
              <a:t>Error fields and tearing modes (N. Ferraro, C. Myers)</a:t>
            </a:r>
          </a:p>
          <a:p>
            <a:pPr lvl="2"/>
            <a:r>
              <a:rPr lang="en-US" sz="1600" dirty="0" smtClean="0"/>
              <a:t>Equilibrium reconstruction and MHD stability (S. </a:t>
            </a:r>
            <a:r>
              <a:rPr lang="en-US" sz="1600" dirty="0" err="1" smtClean="0"/>
              <a:t>Sabbagh</a:t>
            </a:r>
            <a:r>
              <a:rPr lang="en-US" sz="1600" dirty="0" smtClean="0"/>
              <a:t>, J. </a:t>
            </a:r>
            <a:r>
              <a:rPr lang="en-US" sz="1600" dirty="0" err="1" smtClean="0"/>
              <a:t>Berkery</a:t>
            </a:r>
            <a:r>
              <a:rPr lang="en-US" sz="1600" dirty="0" smtClean="0"/>
              <a:t>)</a:t>
            </a:r>
          </a:p>
          <a:p>
            <a:r>
              <a:rPr lang="en-US" sz="2400" dirty="0" smtClean="0"/>
              <a:t>Energetic particles</a:t>
            </a:r>
          </a:p>
          <a:p>
            <a:pPr lvl="1"/>
            <a:r>
              <a:rPr lang="en-US" sz="2000" dirty="0" smtClean="0"/>
              <a:t>TAE modes, NB characterization (M. </a:t>
            </a:r>
            <a:r>
              <a:rPr lang="en-US" sz="2000" dirty="0" err="1" smtClean="0"/>
              <a:t>Podesta</a:t>
            </a:r>
            <a:r>
              <a:rPr lang="en-US" sz="2000" dirty="0" smtClean="0"/>
              <a:t>, E. Fredrickson, E. </a:t>
            </a:r>
            <a:r>
              <a:rPr lang="en-US" sz="2000" dirty="0" err="1" smtClean="0"/>
              <a:t>Belova</a:t>
            </a:r>
            <a:r>
              <a:rPr lang="en-US" sz="2000" dirty="0" smtClean="0"/>
              <a:t>, N. </a:t>
            </a:r>
            <a:r>
              <a:rPr lang="en-US" sz="2000" dirty="0" err="1" smtClean="0"/>
              <a:t>Gorelenkov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High-frequency AE (N. Crocker)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718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MAST-U areas of collaborative opportunities (</a:t>
            </a:r>
            <a:r>
              <a:rPr lang="en-US" sz="3200" dirty="0"/>
              <a:t>2)</a:t>
            </a:r>
            <a:br>
              <a:rPr lang="en-US" sz="3200" dirty="0"/>
            </a:br>
            <a:r>
              <a:rPr lang="en-US" sz="2400" dirty="0"/>
              <a:t>(coordinated by S. Kaye)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50964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Pedestal physics</a:t>
            </a:r>
          </a:p>
          <a:p>
            <a:pPr lvl="1"/>
            <a:r>
              <a:rPr lang="en-US" sz="2000" dirty="0" smtClean="0"/>
              <a:t>Turbulence, pedestal structure (A. </a:t>
            </a:r>
            <a:r>
              <a:rPr lang="en-US" sz="2000" dirty="0" err="1" smtClean="0"/>
              <a:t>Diallo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continuing active collaboration,  T. Rhodes)</a:t>
            </a:r>
          </a:p>
          <a:p>
            <a:pPr lvl="1"/>
            <a:r>
              <a:rPr lang="en-US" sz="2000" dirty="0" smtClean="0"/>
              <a:t>Gas puff imaging (S. </a:t>
            </a:r>
            <a:r>
              <a:rPr lang="en-US" sz="2000" dirty="0" err="1" smtClean="0"/>
              <a:t>Zweben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Pedestal &amp; ELM stability modeling: (possibly G. Canal)</a:t>
            </a:r>
            <a:endParaRPr lang="en-US" sz="1600" dirty="0" smtClean="0"/>
          </a:p>
          <a:p>
            <a:endParaRPr lang="en-US" sz="2400" dirty="0" smtClean="0"/>
          </a:p>
          <a:p>
            <a:r>
              <a:rPr lang="en-US" sz="2400" dirty="0" smtClean="0"/>
              <a:t>Exhaust physics</a:t>
            </a:r>
          </a:p>
          <a:p>
            <a:pPr lvl="1"/>
            <a:r>
              <a:rPr lang="en-US" sz="2000" dirty="0" err="1" smtClean="0"/>
              <a:t>Bolometry</a:t>
            </a:r>
            <a:r>
              <a:rPr lang="en-US" sz="2000" dirty="0" smtClean="0"/>
              <a:t>, radiative divertor physics (M. </a:t>
            </a:r>
            <a:r>
              <a:rPr lang="en-US" sz="2000" dirty="0" err="1" smtClean="0"/>
              <a:t>Reinke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already funded)</a:t>
            </a:r>
          </a:p>
          <a:p>
            <a:pPr lvl="1"/>
            <a:r>
              <a:rPr lang="en-US" sz="2000" dirty="0" smtClean="0"/>
              <a:t>Divertor IR: TBD (J.-W. </a:t>
            </a:r>
            <a:r>
              <a:rPr lang="en-US" sz="2000" dirty="0" err="1" smtClean="0"/>
              <a:t>Ahn</a:t>
            </a:r>
            <a:r>
              <a:rPr lang="en-US" sz="2000" dirty="0" smtClean="0"/>
              <a:t>, T. Gray)</a:t>
            </a:r>
          </a:p>
          <a:p>
            <a:pPr lvl="1"/>
            <a:r>
              <a:rPr lang="en-US" sz="2000" dirty="0" smtClean="0"/>
              <a:t>Divertor spectroscopy, turbulence, snowflake divertor ops (V. </a:t>
            </a:r>
            <a:r>
              <a:rPr lang="en-US" sz="2000" dirty="0" err="1" smtClean="0"/>
              <a:t>Soukhanovskii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268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 txBox="1">
            <a:spLocks/>
          </p:cNvSpPr>
          <p:nvPr/>
        </p:nvSpPr>
        <p:spPr bwMode="auto">
          <a:xfrm>
            <a:off x="0" y="0"/>
            <a:ext cx="922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 i="0" dirty="0" smtClean="0">
                <a:solidFill>
                  <a:srgbClr val="336699"/>
                </a:solidFill>
                <a:latin typeface="Arial" pitchFamily="34" charset="0"/>
              </a:rPr>
              <a:t>Major goal of the QUEST program is to generate steady-state fully non-inductive plasmas </a:t>
            </a:r>
            <a:endParaRPr lang="en-US" altLang="en-US" sz="2800" i="0" dirty="0">
              <a:solidFill>
                <a:srgbClr val="336699"/>
              </a:solidFill>
              <a:latin typeface="Arial" pitchFamily="34" charset="0"/>
            </a:endParaRPr>
          </a:p>
        </p:txBody>
      </p:sp>
      <p:cxnSp>
        <p:nvCxnSpPr>
          <p:cNvPr id="14340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5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52400" y="1066800"/>
            <a:ext cx="4648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4000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ts val="2400"/>
              </a:spcBef>
              <a:buFontTx/>
              <a:buChar char="•"/>
            </a:pP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QUEST will ultimately use a combination of 2.45, 8.2, 8.56 and 28 GHz heating to generate steady-state, fully non-inductive plasmas with 3 MW of RF power: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Font typeface="Lucida Grande"/>
              <a:buChar char="-"/>
            </a:pPr>
            <a:r>
              <a:rPr lang="en-US" alt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 capability:</a:t>
            </a:r>
            <a:br>
              <a:rPr lang="en-US" alt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~ 50 kW of 2.45 GHz</a:t>
            </a:r>
            <a:br>
              <a:rPr lang="en-US" alt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~ 400 kW of 8.2 GHz</a:t>
            </a:r>
            <a:br>
              <a:rPr lang="en-US" alt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~ 250 kW of 28 GHz   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QUEST CHI system has been commissioned by University of Washington team and will be used with 28 GHz heating later this year </a:t>
            </a:r>
          </a:p>
          <a:p>
            <a:pPr>
              <a:lnSpc>
                <a:spcPct val="110000"/>
              </a:lnSpc>
              <a:spcBef>
                <a:spcPts val="2400"/>
              </a:spcBef>
              <a:buFontTx/>
              <a:buChar char="•"/>
            </a:pPr>
            <a:endParaRPr lang="en-US" altLang="en-US" sz="2200" b="0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656" y="1025144"/>
            <a:ext cx="2218944" cy="2403856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620000" y="16764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4000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10000"/>
              </a:lnSpc>
            </a:pPr>
            <a:r>
              <a:rPr lang="en-US" altLang="en-US" sz="16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QUEST</a:t>
            </a:r>
          </a:p>
          <a:p>
            <a:pPr marL="0" indent="0" algn="ctr">
              <a:lnSpc>
                <a:spcPct val="110000"/>
              </a:lnSpc>
            </a:pPr>
            <a:r>
              <a:rPr lang="en-US" altLang="en-US" sz="16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Spherical</a:t>
            </a:r>
          </a:p>
          <a:p>
            <a:pPr marL="0" indent="0" algn="ctr">
              <a:lnSpc>
                <a:spcPct val="110000"/>
              </a:lnSpc>
            </a:pPr>
            <a:r>
              <a:rPr lang="en-US" altLang="en-US" sz="1600" b="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Tokamak</a:t>
            </a:r>
            <a:endParaRPr lang="en-US" altLang="en-US" sz="1600" b="0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QUEST_Parameter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400"/>
            <a:ext cx="3840480" cy="2240280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4953000" y="5791200"/>
            <a:ext cx="3505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4000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10000"/>
              </a:lnSpc>
            </a:pPr>
            <a:r>
              <a:rPr lang="en-US" altLang="en-US" sz="16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QUEST 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69375" y="48101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QUEST:  Steady progress increasing plasma current using Coaxial </a:t>
            </a:r>
            <a:r>
              <a:rPr lang="en-US" altLang="en-US" sz="3200" dirty="0"/>
              <a:t>H</a:t>
            </a:r>
            <a:r>
              <a:rPr lang="en-US" altLang="en-US" sz="3200" dirty="0" smtClean="0"/>
              <a:t>elicity Injection (CHI)</a:t>
            </a:r>
          </a:p>
        </p:txBody>
      </p:sp>
      <p:pic>
        <p:nvPicPr>
          <p:cNvPr id="15364" name="Picture 1" descr="Figure 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" y="1056341"/>
            <a:ext cx="5599990" cy="328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17661"/>
            <a:ext cx="4343400" cy="21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491163" y="1033462"/>
            <a:ext cx="3633343" cy="55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Increased peak toroidal current from 29 kA (Dec 2016) to 48 kA </a:t>
            </a:r>
          </a:p>
          <a:p>
            <a:r>
              <a:rPr lang="en-US" altLang="en-US" sz="2400" dirty="0" smtClean="0"/>
              <a:t>CHI produced toroidal current exceeded injector current during this campaign</a:t>
            </a:r>
          </a:p>
          <a:p>
            <a:r>
              <a:rPr lang="en-US" altLang="en-US" sz="2400" dirty="0" err="1" smtClean="0"/>
              <a:t>Config</a:t>
            </a:r>
            <a:r>
              <a:rPr lang="en-US" altLang="en-US" sz="2400" dirty="0" smtClean="0"/>
              <a:t>. 2 used VF &amp; narrower flux footprint</a:t>
            </a:r>
          </a:p>
          <a:p>
            <a:r>
              <a:rPr lang="en-US" altLang="en-US" sz="2400" dirty="0" smtClean="0"/>
              <a:t>Considerable amount of magnetics data to be analyzed to further improve discharges during Campaign 3</a:t>
            </a:r>
          </a:p>
        </p:txBody>
      </p:sp>
    </p:spTree>
    <p:extLst>
      <p:ext uri="{BB962C8B-B14F-4D97-AF65-F5344CB8AC3E}">
        <p14:creationId xmlns:p14="http://schemas.microsoft.com/office/powerpoint/2010/main" val="24041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400" dirty="0" smtClean="0">
                <a:ea typeface="ＭＳ Ｐゴシック" pitchFamily="34" charset="-128"/>
              </a:rPr>
              <a:t>Initiated Work on TSC Simulations of CHI on QUEST &amp; Physics Design of High-Current Transient CHI System for PEGASUS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421481"/>
              </p:ext>
            </p:extLst>
          </p:nvPr>
        </p:nvGraphicFramePr>
        <p:xfrm>
          <a:off x="152400" y="1079874"/>
          <a:ext cx="5791200" cy="5307851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</a:tblGrid>
              <a:tr h="2909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PEGASUS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QUEST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56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High injector flux &gt;60 mWb (I</a:t>
                      </a:r>
                      <a:r>
                        <a:rPr kumimoji="0" lang="en-US" alt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~400kA)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 injector flux ~28mWb (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</a:t>
                      </a:r>
                      <a:r>
                        <a:rPr kumimoji="0" lang="en-US" alt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~100kA)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1716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</a:t>
                      </a:r>
                      <a:r>
                        <a:rPr kumimoji="0" lang="en-US" alt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to be upgraded to 0.6T, with 0.9T enabled by larger power supply in future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Quite important for injecting large quantities of poloidal flux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</a:t>
                      </a:r>
                      <a:r>
                        <a:rPr kumimoji="0" lang="en-US" alt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on QUEST is 0.25T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9018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ECH heating needed to support sustained current operation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QUEST has access to high power ECH capability 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335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Plan to test multiple electrode materials and also change the electrode location to improve understanding of CHI system optimization for larger fusion experiments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QUEST is an all metal machine, and the CHI electrodes are metallic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Provides early supporting data on operation of CHI with metal electrodes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9018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Will use double biased electrode configuration 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to more clearly define current path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accent2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FF0000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009999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QUEST is testing a new, single biased configuration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943600" y="1066800"/>
            <a:ext cx="3200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200" b="1" i="1">
                <a:solidFill>
                  <a:srgbClr val="1822CD"/>
                </a:solidFill>
                <a:latin typeface="Helvetica" pitchFamily="2" charset="0"/>
                <a:ea typeface="ＭＳ Ｐゴシック" pitchFamily="34" charset="-128"/>
              </a:defRPr>
            </a:lvl1pPr>
            <a:lvl2pPr marL="800100" indent="-342900">
              <a:defRPr sz="1200" b="1" i="1">
                <a:solidFill>
                  <a:srgbClr val="1822CD"/>
                </a:solidFill>
                <a:latin typeface="Helvetica" pitchFamily="2" charset="0"/>
                <a:ea typeface="ＭＳ Ｐゴシック" pitchFamily="34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pitchFamily="2" charset="0"/>
                <a:ea typeface="ＭＳ Ｐゴシック" pitchFamily="34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pitchFamily="2" charset="0"/>
                <a:ea typeface="ＭＳ Ｐゴシック" pitchFamily="34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pitchFamily="2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2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2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2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2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altLang="en-US" sz="2000" b="0" i="0" dirty="0">
                <a:solidFill>
                  <a:schemeClr val="tx1"/>
                </a:solidFill>
              </a:rPr>
              <a:t>Detailed QUEST vessel model developed for simulations with TSC</a:t>
            </a:r>
          </a:p>
          <a:p>
            <a:pPr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r>
              <a:rPr lang="en-US" altLang="en-US" sz="2000" b="0" i="0" dirty="0">
                <a:solidFill>
                  <a:schemeClr val="tx1"/>
                </a:solidFill>
              </a:rPr>
              <a:t>Comparative studies using simplified vessel model is in progress</a:t>
            </a:r>
          </a:p>
          <a:p>
            <a:pPr lvl="1">
              <a:spcBef>
                <a:spcPct val="20000"/>
              </a:spcBef>
              <a:buClr>
                <a:srgbClr val="010000"/>
              </a:buClr>
              <a:buFont typeface="Wingdings" panose="05000000000000000000" pitchFamily="2" charset="2"/>
              <a:buChar char="Ø"/>
            </a:pPr>
            <a:r>
              <a:rPr lang="en-US" altLang="en-US" sz="1600" b="0" i="0" dirty="0">
                <a:solidFill>
                  <a:srgbClr val="336699"/>
                </a:solidFill>
              </a:rPr>
              <a:t>With insulators in NSTX-like configuration, and coils close to the CHI break</a:t>
            </a:r>
          </a:p>
          <a:p>
            <a:pPr lvl="1">
              <a:spcBef>
                <a:spcPct val="20000"/>
              </a:spcBef>
              <a:buClr>
                <a:srgbClr val="010000"/>
              </a:buClr>
              <a:buFont typeface="Wingdings" panose="05000000000000000000" pitchFamily="2" charset="2"/>
              <a:buChar char="Ø"/>
            </a:pPr>
            <a:r>
              <a:rPr lang="en-US" altLang="en-US" sz="1600" b="0" i="0" dirty="0">
                <a:solidFill>
                  <a:srgbClr val="336699"/>
                </a:solidFill>
              </a:rPr>
              <a:t>With insulator as in QUEST, and the coils much farther away, as on QUEST</a:t>
            </a:r>
          </a:p>
          <a:p>
            <a:pPr lvl="1">
              <a:spcBef>
                <a:spcPct val="20000"/>
              </a:spcBef>
              <a:buClr>
                <a:srgbClr val="010000"/>
              </a:buClr>
            </a:pPr>
            <a:endParaRPr lang="en-US" altLang="en-US" sz="2400" b="0" i="0" dirty="0">
              <a:solidFill>
                <a:schemeClr val="tx1"/>
              </a:solidFill>
            </a:endParaRPr>
          </a:p>
          <a:p>
            <a:pPr lvl="2">
              <a:spcBef>
                <a:spcPct val="20000"/>
              </a:spcBef>
              <a:buClr>
                <a:srgbClr val="010000"/>
              </a:buClr>
            </a:pPr>
            <a:endParaRPr lang="en-US" altLang="en-US" sz="1800" b="0" i="0" dirty="0">
              <a:solidFill>
                <a:srgbClr val="FF0000"/>
              </a:solidFill>
            </a:endParaRPr>
          </a:p>
          <a:p>
            <a:pPr lvl="2"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endParaRPr lang="en-US" altLang="en-US" sz="1800" b="0" i="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5600" y="601980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Raman, M. Ono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562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Leader / deputy: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Matt </a:t>
            </a:r>
            <a:r>
              <a:rPr lang="en-US" dirty="0" err="1" smtClean="0"/>
              <a:t>Reinke</a:t>
            </a:r>
            <a:r>
              <a:rPr lang="en-US" dirty="0" smtClean="0"/>
              <a:t> (ORNL) / Mike </a:t>
            </a:r>
            <a:r>
              <a:rPr lang="en-US" dirty="0" err="1" smtClean="0"/>
              <a:t>Mardenfeld</a:t>
            </a:r>
            <a:r>
              <a:rPr lang="en-US" dirty="0" smtClean="0"/>
              <a:t> (PPPL engineering)</a:t>
            </a:r>
          </a:p>
          <a:p>
            <a:pPr>
              <a:lnSpc>
                <a:spcPct val="90000"/>
              </a:lnSpc>
            </a:pPr>
            <a:r>
              <a:rPr lang="en-US" dirty="0"/>
              <a:t>W</a:t>
            </a:r>
            <a:r>
              <a:rPr lang="en-US" dirty="0" smtClean="0"/>
              <a:t>orking Group charges: (click </a:t>
            </a:r>
            <a:r>
              <a:rPr lang="en-US" dirty="0" smtClean="0">
                <a:hlinkClick r:id="rId2"/>
              </a:rPr>
              <a:t>here</a:t>
            </a:r>
            <a:r>
              <a:rPr lang="en-US" dirty="0" smtClean="0"/>
              <a:t> for more info)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Define </a:t>
            </a:r>
            <a:r>
              <a:rPr lang="en-US" dirty="0"/>
              <a:t>which (additional) parameters need to be specified in an updated requirements document for the NSTX-U PFCs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Facilitate </a:t>
            </a:r>
            <a:r>
              <a:rPr lang="en-US" dirty="0"/>
              <a:t>generation of updated requirements utilizing: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Available </a:t>
            </a:r>
            <a:r>
              <a:rPr lang="en-US" dirty="0"/>
              <a:t>reduced models, empirical </a:t>
            </a:r>
            <a:r>
              <a:rPr lang="en-US" dirty="0" err="1"/>
              <a:t>scalings</a:t>
            </a:r>
            <a:r>
              <a:rPr lang="en-US" dirty="0"/>
              <a:t>, boundary simulations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Ultimately</a:t>
            </a:r>
            <a:r>
              <a:rPr lang="en-US" dirty="0"/>
              <a:t>, a validated model for specifying heat loads to all plasma facing components for arbitrary NSTX-U scenarios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 </a:t>
            </a:r>
            <a:r>
              <a:rPr lang="en-US" dirty="0"/>
              <a:t>preparation for operations, develop: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Instrumentation </a:t>
            </a:r>
            <a:r>
              <a:rPr lang="en-US" dirty="0"/>
              <a:t>plan for intra and inter-shot PFC monitoring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A </a:t>
            </a:r>
            <a:r>
              <a:rPr lang="en-US" dirty="0"/>
              <a:t>reduced model for heat loading for pre-shot planning 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Guidance </a:t>
            </a:r>
            <a:r>
              <a:rPr lang="en-US" dirty="0"/>
              <a:t>on how to best integrate monitoring with </a:t>
            </a:r>
            <a:r>
              <a:rPr lang="en-US" dirty="0" smtClean="0"/>
              <a:t>operations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Control</a:t>
            </a:r>
            <a:r>
              <a:rPr lang="en-US" dirty="0"/>
              <a:t>, diagnostic requirements for real-time heat-flux control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Work w/engineers/analysts </a:t>
            </a:r>
            <a:r>
              <a:rPr lang="en-US" dirty="0"/>
              <a:t>to </a:t>
            </a:r>
            <a:r>
              <a:rPr lang="en-US" dirty="0" smtClean="0"/>
              <a:t>develop/implement requirements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New Working Group </a:t>
            </a:r>
            <a:r>
              <a:rPr lang="en-US" sz="3200" dirty="0" smtClean="0"/>
              <a:t>formed for NSTX-U </a:t>
            </a:r>
            <a:r>
              <a:rPr lang="en-US" sz="3200" dirty="0"/>
              <a:t>PFC </a:t>
            </a:r>
            <a:br>
              <a:rPr lang="en-US" sz="3200" dirty="0"/>
            </a:br>
            <a:r>
              <a:rPr lang="en-US" sz="3200" dirty="0"/>
              <a:t>performance and monitoring </a:t>
            </a:r>
            <a:r>
              <a:rPr lang="en-US" sz="3200" dirty="0" smtClean="0"/>
              <a:t>requirements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0044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336699"/>
                </a:solidFill>
                <a:cs typeface="Times New Roman"/>
              </a:rPr>
              <a:t>QUEST uses 28GHz </a:t>
            </a:r>
            <a:r>
              <a:rPr kumimoji="1" lang="en-US" altLang="ja-JP" sz="2800" b="1" dirty="0" err="1" smtClean="0">
                <a:solidFill>
                  <a:srgbClr val="336699"/>
                </a:solidFill>
                <a:cs typeface="Times New Roman"/>
              </a:rPr>
              <a:t>Gyrotron</a:t>
            </a:r>
            <a:r>
              <a:rPr kumimoji="1" lang="en-US" altLang="ja-JP" sz="2800" b="1" dirty="0" smtClean="0">
                <a:solidFill>
                  <a:srgbClr val="336699"/>
                </a:solidFill>
                <a:cs typeface="Times New Roman"/>
              </a:rPr>
              <a:t> developed by Tsukuba </a:t>
            </a:r>
            <a:r>
              <a:rPr kumimoji="1" lang="en-US" altLang="ja-JP" sz="2800" dirty="0">
                <a:solidFill>
                  <a:srgbClr val="336699"/>
                </a:solidFill>
                <a:cs typeface="Times New Roman"/>
              </a:rPr>
              <a:t>(</a:t>
            </a:r>
            <a:r>
              <a:rPr kumimoji="1" lang="en-US" altLang="ja-JP" sz="2800" dirty="0" smtClean="0">
                <a:solidFill>
                  <a:srgbClr val="336699"/>
                </a:solidFill>
                <a:cs typeface="Times New Roman"/>
              </a:rPr>
              <a:t>similar to </a:t>
            </a:r>
            <a:r>
              <a:rPr kumimoji="1" lang="en-US" altLang="ja-JP" sz="2800" dirty="0" err="1" smtClean="0">
                <a:solidFill>
                  <a:srgbClr val="336699"/>
                </a:solidFill>
                <a:cs typeface="Times New Roman"/>
              </a:rPr>
              <a:t>gyrotron</a:t>
            </a:r>
            <a:r>
              <a:rPr kumimoji="1" lang="en-US" altLang="ja-JP" sz="2800" dirty="0" smtClean="0">
                <a:solidFill>
                  <a:srgbClr val="336699"/>
                </a:solidFill>
                <a:cs typeface="Times New Roman"/>
              </a:rPr>
              <a:t> proposed for NSTX-U)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286251" y="1220450"/>
            <a:ext cx="4579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200" dirty="0" smtClean="0">
                <a:latin typeface="+mj-lt"/>
                <a:cs typeface="Times New Roman"/>
              </a:rPr>
              <a:t>28 GHz </a:t>
            </a:r>
            <a:r>
              <a:rPr lang="en-US" altLang="ja-JP" sz="2200" dirty="0" err="1" smtClean="0">
                <a:latin typeface="+mj-lt"/>
                <a:cs typeface="Times New Roman"/>
              </a:rPr>
              <a:t>gyrotron</a:t>
            </a:r>
            <a:r>
              <a:rPr lang="en-US" altLang="ja-JP" sz="2200" dirty="0" smtClean="0">
                <a:latin typeface="+mj-lt"/>
                <a:cs typeface="Times New Roman"/>
              </a:rPr>
              <a:t> had been  developed for Gamma-10/PDX projects at Tsukuba </a:t>
            </a:r>
            <a:r>
              <a:rPr kumimoji="1" lang="en-US" altLang="ja-JP" sz="2200" dirty="0" smtClean="0">
                <a:latin typeface="+mj-lt"/>
                <a:cs typeface="Times New Roman"/>
              </a:rPr>
              <a:t>University</a:t>
            </a:r>
            <a:endParaRPr lang="en-US" altLang="ja-JP" sz="2200" dirty="0">
              <a:latin typeface="+mj-lt"/>
              <a:cs typeface="Times New Roman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5" y="1524000"/>
            <a:ext cx="1251438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008773"/>
              </p:ext>
            </p:extLst>
          </p:nvPr>
        </p:nvGraphicFramePr>
        <p:xfrm>
          <a:off x="1705821" y="1524004"/>
          <a:ext cx="2378320" cy="437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AutoCAD Drawing" r:id="rId4" imgW="11496675" imgH="7534275" progId="AutoCAD.Drawing.17">
                  <p:embed/>
                </p:oleObj>
              </mc:Choice>
              <mc:Fallback>
                <p:oleObj name="AutoCAD Drawing" r:id="rId4" imgW="11496675" imgH="7534275" progId="AutoCAD.Drawing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011" t="28668" r="43839" b="19112"/>
                      <a:stretch>
                        <a:fillRect/>
                      </a:stretch>
                    </p:blipFill>
                    <p:spPr bwMode="auto">
                      <a:xfrm>
                        <a:off x="1705821" y="1524004"/>
                        <a:ext cx="2378320" cy="437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233938"/>
              </p:ext>
            </p:extLst>
          </p:nvPr>
        </p:nvGraphicFramePr>
        <p:xfrm>
          <a:off x="4267200" y="2819400"/>
          <a:ext cx="4652596" cy="2782200"/>
        </p:xfrm>
        <a:graphic>
          <a:graphicData uri="http://schemas.openxmlformats.org/drawingml/2006/table">
            <a:tbl>
              <a:tblPr/>
              <a:tblGrid>
                <a:gridCol w="4652596"/>
              </a:tblGrid>
              <a:tr h="260239">
                <a:tc>
                  <a:txBody>
                    <a:bodyPr/>
                    <a:lstStyle/>
                    <a:p>
                      <a:pPr marL="0" marR="0" lvl="0" indent="0" algn="ctr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</a:txBody>
                  <a:tcPr marL="88626" marR="88626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1961">
                <a:tc>
                  <a:txBody>
                    <a:bodyPr/>
                    <a:lstStyle/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Frequency                  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28GHz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Output Power            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 1 MW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Pulse Width	            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 1 s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Output Efficiency       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  35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% (W/O CPD)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Beam Voltage	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                80 kV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Beam Current	            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 40 A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Cavity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Oscillation mode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 TE</a:t>
                      </a:r>
                      <a:r>
                        <a:rPr kumimoji="1" lang="en-US" altLang="ja-JP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8,3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Output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mode	            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 Gaussian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like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Output Window             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   Sapphire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Single Disk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just" defTabSz="1277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Aperture 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diameter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+mj-lt"/>
                          <a:ea typeface="ＭＳ 明朝" charset="0"/>
                          <a:cs typeface="Times New Roman" charset="0"/>
                        </a:rPr>
                        <a:t>            112 mm</a:t>
                      </a:r>
                      <a:endParaRPr kumimoji="1" 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+mj-lt"/>
                        <a:ea typeface="ＭＳ 明朝" charset="0"/>
                        <a:cs typeface="Times New Roman" charset="0"/>
                      </a:endParaRPr>
                    </a:p>
                  </a:txBody>
                  <a:tcPr marL="88626" marR="8862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4495800" y="2743200"/>
            <a:ext cx="417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336699"/>
                </a:solidFill>
                <a:latin typeface="+mj-lt"/>
                <a:cs typeface="Times New Roman"/>
              </a:rPr>
              <a:t>28 GHz </a:t>
            </a:r>
            <a:r>
              <a:rPr kumimoji="1" lang="en-US" altLang="ja-JP" b="1" dirty="0" err="1" smtClean="0">
                <a:solidFill>
                  <a:srgbClr val="336699"/>
                </a:solidFill>
                <a:latin typeface="+mj-lt"/>
                <a:cs typeface="Times New Roman"/>
              </a:rPr>
              <a:t>Gyrotron</a:t>
            </a:r>
            <a:r>
              <a:rPr kumimoji="1" lang="en-US" altLang="ja-JP" b="1" dirty="0" smtClean="0">
                <a:solidFill>
                  <a:srgbClr val="336699"/>
                </a:solidFill>
                <a:latin typeface="+mj-lt"/>
                <a:cs typeface="Times New Roman"/>
              </a:rPr>
              <a:t> Design Parameters</a:t>
            </a:r>
            <a:endParaRPr kumimoji="1" lang="ja-JP" altLang="en-US" b="1" dirty="0">
              <a:solidFill>
                <a:srgbClr val="336699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67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40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5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3200" i="0" dirty="0" smtClean="0">
                <a:solidFill>
                  <a:srgbClr val="336699"/>
                </a:solidFill>
                <a:latin typeface="Arial" pitchFamily="34" charset="0"/>
              </a:rPr>
              <a:t>Generated up to 85 kA with 230 kW</a:t>
            </a:r>
            <a:endParaRPr lang="en-US" altLang="en-US" sz="3200" i="0" dirty="0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100" y="1066800"/>
            <a:ext cx="40767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4000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ts val="1800"/>
              </a:spcBef>
              <a:buFontTx/>
              <a:buChar char="•"/>
            </a:pPr>
            <a:r>
              <a:rPr lang="en-US" altLang="en-US" sz="24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Limited by large drops in generated current, coincident with bursts in the Oxygen-II emission</a:t>
            </a:r>
          </a:p>
          <a:p>
            <a:pPr>
              <a:lnSpc>
                <a:spcPct val="110000"/>
              </a:lnSpc>
              <a:spcBef>
                <a:spcPts val="1800"/>
              </a:spcBef>
              <a:buFontTx/>
              <a:buChar char="•"/>
            </a:pPr>
            <a:r>
              <a:rPr lang="en-US" altLang="en-US" sz="24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Analysis ongoing to investigate cause</a:t>
            </a:r>
          </a:p>
          <a:p>
            <a:pPr>
              <a:lnSpc>
                <a:spcPct val="110000"/>
              </a:lnSpc>
              <a:spcBef>
                <a:spcPts val="1800"/>
              </a:spcBef>
              <a:buFontTx/>
              <a:buChar char="•"/>
            </a:pPr>
            <a:r>
              <a:rPr lang="en-US" altLang="en-US" sz="24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Also collaborating on kinetic modelling of energetic electron population and current drive (</a:t>
            </a:r>
            <a:r>
              <a:rPr lang="en-US" altLang="en-US" sz="2400" b="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Bertelli</a:t>
            </a:r>
            <a:r>
              <a:rPr lang="en-US" altLang="en-US" sz="24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PPPL)</a:t>
            </a:r>
            <a:endParaRPr lang="en-US" altLang="en-US" sz="2400" b="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QUEST_Shot_035716_230kW_1.25s_85kA_ECCD_subtitl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66800"/>
            <a:ext cx="4898532" cy="5440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6137508"/>
            <a:ext cx="191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Taylor (PPPL)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NSTX-U researchers also actively engaged in generating input for National Academy panel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8915400" cy="512195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429000"/>
            <a:ext cx="8991600" cy="304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Any questions?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Thank you!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623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- milestone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334000"/>
          </a:xfrm>
        </p:spPr>
        <p:txBody>
          <a:bodyPr>
            <a:noAutofit/>
          </a:bodyPr>
          <a:lstStyle/>
          <a:p>
            <a:pPr marL="241300">
              <a:tabLst>
                <a:tab pos="241300" algn="l"/>
              </a:tabLst>
            </a:pPr>
            <a:r>
              <a:rPr lang="en-US" sz="2400" b="1" spc="-5" dirty="0" smtClean="0">
                <a:cs typeface="Arial"/>
              </a:rPr>
              <a:t>JRT-2017 deliverable</a:t>
            </a:r>
            <a:r>
              <a:rPr lang="en-US" sz="2400" spc="-5" dirty="0" smtClean="0">
                <a:cs typeface="Arial"/>
              </a:rPr>
              <a:t>: </a:t>
            </a:r>
            <a:r>
              <a:rPr lang="en-US" sz="2400" spc="-5" dirty="0">
                <a:cs typeface="Arial"/>
              </a:rPr>
              <a:t>“…</a:t>
            </a:r>
            <a:r>
              <a:rPr lang="en-US" sz="2400" spc="-5" dirty="0">
                <a:solidFill>
                  <a:srgbClr val="C00000"/>
                </a:solidFill>
                <a:cs typeface="Arial"/>
              </a:rPr>
              <a:t>data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will be used </a:t>
            </a:r>
            <a:r>
              <a:rPr lang="en-US" sz="2400" spc="-5" dirty="0">
                <a:solidFill>
                  <a:srgbClr val="C00000"/>
                </a:solidFill>
                <a:cs typeface="Arial"/>
              </a:rPr>
              <a:t>to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assess </a:t>
            </a:r>
            <a:r>
              <a:rPr lang="en-US" sz="2400" spc="-5" dirty="0">
                <a:solidFill>
                  <a:srgbClr val="C00000"/>
                </a:solidFill>
                <a:cs typeface="Arial"/>
              </a:rPr>
              <a:t>the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impact of edge  </a:t>
            </a:r>
            <a:r>
              <a:rPr lang="en-US" sz="2400" spc="-5" dirty="0">
                <a:solidFill>
                  <a:srgbClr val="C00000"/>
                </a:solidFill>
                <a:cs typeface="Arial"/>
              </a:rPr>
              <a:t>magnetic configurations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and </a:t>
            </a:r>
            <a:r>
              <a:rPr lang="en-US" sz="2400" spc="-5" dirty="0" err="1">
                <a:solidFill>
                  <a:srgbClr val="C00000"/>
                </a:solidFill>
                <a:cs typeface="Arial"/>
              </a:rPr>
              <a:t>divertor</a:t>
            </a:r>
            <a:r>
              <a:rPr lang="en-US" sz="2400" spc="-5" dirty="0">
                <a:solidFill>
                  <a:srgbClr val="C00000"/>
                </a:solidFill>
                <a:cs typeface="Arial"/>
              </a:rPr>
              <a:t> geometries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on dissipative </a:t>
            </a:r>
            <a:r>
              <a:rPr lang="en-US" sz="2400" spc="-5" dirty="0">
                <a:solidFill>
                  <a:srgbClr val="C00000"/>
                </a:solidFill>
                <a:cs typeface="Arial"/>
              </a:rPr>
              <a:t>regimes,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as  well as </a:t>
            </a:r>
            <a:r>
              <a:rPr lang="en-US" sz="2400" spc="-5" dirty="0">
                <a:solidFill>
                  <a:srgbClr val="C00000"/>
                </a:solidFill>
                <a:cs typeface="Arial"/>
              </a:rPr>
              <a:t>their </a:t>
            </a:r>
            <a:r>
              <a:rPr lang="en-US" sz="2400" spc="-10" dirty="0">
                <a:solidFill>
                  <a:srgbClr val="C00000"/>
                </a:solidFill>
                <a:cs typeface="Arial"/>
              </a:rPr>
              <a:t>effect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on </a:t>
            </a:r>
            <a:r>
              <a:rPr lang="en-US" sz="2400" spc="-5" dirty="0">
                <a:solidFill>
                  <a:srgbClr val="C00000"/>
                </a:solidFill>
                <a:cs typeface="Arial"/>
              </a:rPr>
              <a:t>the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width of </a:t>
            </a:r>
            <a:r>
              <a:rPr lang="en-US" sz="2400" spc="-5" dirty="0">
                <a:solidFill>
                  <a:srgbClr val="C00000"/>
                </a:solidFill>
                <a:cs typeface="Arial"/>
              </a:rPr>
              <a:t>the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power exhaust channel</a:t>
            </a:r>
            <a:r>
              <a:rPr lang="en-US" sz="2400" dirty="0">
                <a:cs typeface="Arial"/>
              </a:rPr>
              <a:t>”</a:t>
            </a:r>
            <a:endParaRPr lang="en-US" sz="2400" dirty="0">
              <a:latin typeface="Arial"/>
              <a:cs typeface="Arial"/>
            </a:endParaRPr>
          </a:p>
          <a:p>
            <a:pPr marL="241300">
              <a:tabLst>
                <a:tab pos="241300" algn="l"/>
              </a:tabLst>
            </a:pPr>
            <a:r>
              <a:rPr lang="en-US" sz="2400" dirty="0">
                <a:latin typeface="Arial"/>
                <a:cs typeface="Arial"/>
              </a:rPr>
              <a:t>No </a:t>
            </a:r>
            <a:r>
              <a:rPr lang="en-US" sz="2400" spc="-5" dirty="0" err="1">
                <a:latin typeface="Arial"/>
                <a:cs typeface="Arial"/>
              </a:rPr>
              <a:t>divertor</a:t>
            </a:r>
            <a:r>
              <a:rPr lang="en-US" sz="2400" spc="-5" dirty="0">
                <a:latin typeface="Arial"/>
                <a:cs typeface="Arial"/>
              </a:rPr>
              <a:t> experimental data from</a:t>
            </a:r>
            <a:r>
              <a:rPr lang="en-US" sz="2400" spc="35" dirty="0">
                <a:latin typeface="Arial"/>
                <a:cs typeface="Arial"/>
              </a:rPr>
              <a:t> </a:t>
            </a:r>
            <a:r>
              <a:rPr lang="en-US" sz="2400" spc="-5" dirty="0" smtClean="0">
                <a:latin typeface="Arial"/>
                <a:cs typeface="Arial"/>
              </a:rPr>
              <a:t>NSTX-U, so are utilizing additional / new </a:t>
            </a:r>
            <a:r>
              <a:rPr lang="en-US" sz="2400" dirty="0">
                <a:latin typeface="Arial"/>
                <a:cs typeface="Arial"/>
              </a:rPr>
              <a:t>analysis of </a:t>
            </a:r>
            <a:r>
              <a:rPr lang="en-US" sz="2400" spc="-5" dirty="0">
                <a:latin typeface="Arial"/>
                <a:cs typeface="Arial"/>
              </a:rPr>
              <a:t>NSTX </a:t>
            </a:r>
            <a:r>
              <a:rPr lang="en-US" sz="2400" spc="-5" dirty="0" err="1">
                <a:latin typeface="Arial"/>
                <a:cs typeface="Arial"/>
              </a:rPr>
              <a:t>divertor</a:t>
            </a:r>
            <a:r>
              <a:rPr lang="en-US" sz="2400" spc="-5" dirty="0">
                <a:latin typeface="Arial"/>
                <a:cs typeface="Arial"/>
              </a:rPr>
              <a:t> experiments:</a:t>
            </a:r>
            <a:endParaRPr lang="en-US" sz="2400" dirty="0">
              <a:latin typeface="Arial"/>
              <a:cs typeface="Arial"/>
            </a:endParaRPr>
          </a:p>
          <a:p>
            <a:pPr marL="469900" marR="388620" lvl="1">
              <a:spcBef>
                <a:spcPts val="515"/>
              </a:spcBef>
              <a:tabLst>
                <a:tab pos="469900" algn="l"/>
              </a:tabLst>
            </a:pPr>
            <a:r>
              <a:rPr lang="en-US" sz="2000" spc="-5" dirty="0">
                <a:latin typeface="Arial"/>
                <a:cs typeface="Arial"/>
              </a:rPr>
              <a:t>Summarize </a:t>
            </a:r>
            <a:r>
              <a:rPr lang="en-US" sz="2000" spc="-5" dirty="0" smtClean="0">
                <a:latin typeface="Arial"/>
                <a:cs typeface="Arial"/>
              </a:rPr>
              <a:t>partially detached </a:t>
            </a:r>
            <a:r>
              <a:rPr lang="en-US" sz="2000" spc="-5" dirty="0" err="1" smtClean="0">
                <a:latin typeface="Arial"/>
                <a:cs typeface="Arial"/>
              </a:rPr>
              <a:t>divertor</a:t>
            </a:r>
            <a:r>
              <a:rPr lang="en-US" sz="2000" spc="-5" dirty="0" smtClean="0">
                <a:latin typeface="Arial"/>
                <a:cs typeface="Arial"/>
              </a:rPr>
              <a:t> operating </a:t>
            </a:r>
            <a:r>
              <a:rPr lang="en-US" sz="2000" dirty="0">
                <a:latin typeface="Arial"/>
                <a:cs typeface="Arial"/>
              </a:rPr>
              <a:t>space, </a:t>
            </a:r>
            <a:r>
              <a:rPr lang="en-US" sz="2000" spc="-5" dirty="0" smtClean="0">
                <a:latin typeface="Arial"/>
                <a:cs typeface="Arial"/>
              </a:rPr>
              <a:t>characteristics</a:t>
            </a:r>
          </a:p>
          <a:p>
            <a:pPr marL="469900" marR="388620" lvl="1">
              <a:spcBef>
                <a:spcPts val="515"/>
              </a:spcBef>
              <a:tabLst>
                <a:tab pos="469900" algn="l"/>
              </a:tabLst>
            </a:pPr>
            <a:r>
              <a:rPr lang="en-US" sz="2000" dirty="0" smtClean="0">
                <a:latin typeface="Arial"/>
                <a:cs typeface="Arial"/>
              </a:rPr>
              <a:t>Analyze </a:t>
            </a:r>
            <a:r>
              <a:rPr lang="en-US" sz="2000" dirty="0">
                <a:latin typeface="Arial"/>
                <a:cs typeface="Arial"/>
              </a:rPr>
              <a:t>how </a:t>
            </a:r>
            <a:r>
              <a:rPr lang="en-US" sz="2000" spc="-5" dirty="0">
                <a:latin typeface="Arial"/>
                <a:cs typeface="Arial"/>
              </a:rPr>
              <a:t>detachment </a:t>
            </a:r>
            <a:r>
              <a:rPr lang="en-US" sz="2000" dirty="0">
                <a:latin typeface="Arial"/>
                <a:cs typeface="Arial"/>
              </a:rPr>
              <a:t>depends on </a:t>
            </a:r>
            <a:r>
              <a:rPr lang="en-US" sz="2000" spc="-5" dirty="0" err="1">
                <a:latin typeface="Arial"/>
                <a:cs typeface="Arial"/>
              </a:rPr>
              <a:t>divertor</a:t>
            </a:r>
            <a:r>
              <a:rPr lang="en-US" sz="2000" spc="-5" dirty="0">
                <a:latin typeface="Arial"/>
                <a:cs typeface="Arial"/>
              </a:rPr>
              <a:t> flux</a:t>
            </a:r>
            <a:r>
              <a:rPr lang="en-US" sz="2000" spc="-7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expansion</a:t>
            </a:r>
          </a:p>
          <a:p>
            <a:pPr marL="469900" marR="34925" lvl="1">
              <a:spcBef>
                <a:spcPts val="555"/>
              </a:spcBef>
              <a:tabLst>
                <a:tab pos="469900" algn="l"/>
              </a:tabLst>
            </a:pPr>
            <a:r>
              <a:rPr lang="en-US" sz="2000" dirty="0">
                <a:latin typeface="Arial"/>
                <a:cs typeface="Arial"/>
              </a:rPr>
              <a:t>Analyze how </a:t>
            </a:r>
            <a:r>
              <a:rPr lang="en-US" sz="2000" spc="-5" dirty="0">
                <a:latin typeface="Arial"/>
                <a:cs typeface="Arial"/>
              </a:rPr>
              <a:t>the </a:t>
            </a:r>
            <a:r>
              <a:rPr lang="en-US" sz="2000" dirty="0">
                <a:latin typeface="Arial"/>
                <a:cs typeface="Arial"/>
              </a:rPr>
              <a:t>radial </a:t>
            </a:r>
            <a:r>
              <a:rPr lang="en-US" sz="2000" spc="-5" dirty="0">
                <a:latin typeface="Arial"/>
                <a:cs typeface="Arial"/>
              </a:rPr>
              <a:t>extent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spc="-5" dirty="0">
                <a:latin typeface="Arial"/>
                <a:cs typeface="Arial"/>
              </a:rPr>
              <a:t>the </a:t>
            </a:r>
            <a:r>
              <a:rPr lang="en-US" sz="2000" dirty="0">
                <a:latin typeface="Arial"/>
                <a:cs typeface="Arial"/>
              </a:rPr>
              <a:t>partially </a:t>
            </a:r>
            <a:r>
              <a:rPr lang="en-US" sz="2000" spc="-5" dirty="0">
                <a:latin typeface="Arial"/>
                <a:cs typeface="Arial"/>
              </a:rPr>
              <a:t>detached </a:t>
            </a:r>
            <a:r>
              <a:rPr lang="en-US" sz="2000" dirty="0">
                <a:latin typeface="Arial"/>
                <a:cs typeface="Arial"/>
              </a:rPr>
              <a:t>region depends</a:t>
            </a:r>
            <a:r>
              <a:rPr lang="en-US" sz="2000" spc="-114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on  </a:t>
            </a:r>
            <a:r>
              <a:rPr lang="en-US" sz="2000" spc="-5" dirty="0" err="1">
                <a:latin typeface="Arial"/>
                <a:cs typeface="Arial"/>
              </a:rPr>
              <a:t>divertor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scrape-off </a:t>
            </a:r>
            <a:r>
              <a:rPr lang="en-US" sz="2000" dirty="0">
                <a:latin typeface="Arial"/>
                <a:cs typeface="Arial"/>
              </a:rPr>
              <a:t>layer width and gas</a:t>
            </a:r>
            <a:r>
              <a:rPr lang="en-US" sz="2000" spc="-6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seeding</a:t>
            </a:r>
          </a:p>
          <a:p>
            <a:pPr marL="469900" lvl="1">
              <a:spcBef>
                <a:spcPts val="235"/>
              </a:spcBef>
              <a:tabLst>
                <a:tab pos="469900" algn="l"/>
              </a:tabLst>
            </a:pPr>
            <a:r>
              <a:rPr lang="en-US" sz="2000" spc="-5" dirty="0">
                <a:latin typeface="Arial"/>
                <a:cs typeface="Arial"/>
              </a:rPr>
              <a:t>Compare to multi-fluid transport model</a:t>
            </a:r>
            <a:r>
              <a:rPr lang="en-US" sz="2000" spc="25" dirty="0">
                <a:latin typeface="Arial"/>
                <a:cs typeface="Arial"/>
              </a:rPr>
              <a:t> </a:t>
            </a:r>
            <a:r>
              <a:rPr lang="en-US" sz="2000" spc="-5" dirty="0">
                <a:latin typeface="Arial"/>
                <a:cs typeface="Arial"/>
              </a:rPr>
              <a:t>predictions</a:t>
            </a:r>
            <a:endParaRPr lang="en-US" sz="2000" dirty="0">
              <a:latin typeface="Arial"/>
              <a:cs typeface="Arial"/>
            </a:endParaRPr>
          </a:p>
          <a:p>
            <a:pPr marL="241300" marR="617220">
              <a:spcBef>
                <a:spcPts val="585"/>
              </a:spcBef>
              <a:tabLst>
                <a:tab pos="241300" algn="l"/>
              </a:tabLst>
            </a:pPr>
            <a:r>
              <a:rPr lang="en-US" sz="2400" dirty="0" smtClean="0">
                <a:latin typeface="Arial"/>
                <a:cs typeface="Arial"/>
              </a:rPr>
              <a:t>Large </a:t>
            </a:r>
            <a:r>
              <a:rPr lang="en-US" sz="2400" spc="-5" dirty="0">
                <a:latin typeface="Arial"/>
                <a:cs typeface="Arial"/>
              </a:rPr>
              <a:t>experimental NSTX </a:t>
            </a:r>
            <a:r>
              <a:rPr lang="en-US" sz="2400" spc="-5" dirty="0" smtClean="0">
                <a:latin typeface="Arial"/>
                <a:cs typeface="Arial"/>
              </a:rPr>
              <a:t>database:</a:t>
            </a:r>
          </a:p>
          <a:p>
            <a:pPr marL="469900" marR="617220" lvl="1">
              <a:spcBef>
                <a:spcPts val="585"/>
              </a:spcBef>
              <a:tabLst>
                <a:tab pos="2413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XPs: 605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,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708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,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814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,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816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,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826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,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1045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,</a:t>
            </a:r>
            <a:r>
              <a:rPr lang="en-US" sz="2000" spc="7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1050</a:t>
            </a:r>
          </a:p>
          <a:p>
            <a:pPr marL="698500" marR="617220" lvl="2">
              <a:spcBef>
                <a:spcPts val="585"/>
              </a:spcBef>
              <a:tabLst>
                <a:tab pos="241300" algn="l"/>
              </a:tabLst>
            </a:pPr>
            <a:r>
              <a:rPr lang="en-US" sz="1600" spc="-20" dirty="0" smtClean="0">
                <a:latin typeface="Arial"/>
                <a:cs typeface="Arial"/>
              </a:rPr>
              <a:t>But, only </a:t>
            </a:r>
            <a:r>
              <a:rPr lang="en-US" sz="1600" spc="-20" dirty="0">
                <a:latin typeface="Arial"/>
                <a:cs typeface="Arial"/>
              </a:rPr>
              <a:t>later </a:t>
            </a:r>
            <a:r>
              <a:rPr lang="en-US" sz="1600" spc="-20" dirty="0" smtClean="0">
                <a:latin typeface="Arial"/>
                <a:cs typeface="Arial"/>
              </a:rPr>
              <a:t>XPs had full complement of </a:t>
            </a:r>
            <a:r>
              <a:rPr lang="en-US" sz="1600" spc="-20" dirty="0" err="1" smtClean="0">
                <a:latin typeface="Arial"/>
                <a:cs typeface="Arial"/>
              </a:rPr>
              <a:t>d</a:t>
            </a:r>
            <a:r>
              <a:rPr lang="en-US" sz="1600" spc="-5" dirty="0" err="1" smtClean="0">
                <a:latin typeface="Arial"/>
                <a:cs typeface="Arial"/>
              </a:rPr>
              <a:t>ivertor</a:t>
            </a:r>
            <a:r>
              <a:rPr lang="en-US" sz="1600" spc="-5" dirty="0" smtClean="0">
                <a:latin typeface="Arial"/>
                <a:cs typeface="Arial"/>
              </a:rPr>
              <a:t> diagnostics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/>
              <a:t>Scope of </a:t>
            </a:r>
            <a:r>
              <a:rPr lang="en-US" sz="3200" spc="-35" dirty="0"/>
              <a:t>JRT-2017 </a:t>
            </a:r>
            <a:r>
              <a:rPr lang="en-US" sz="3200" spc="-5" dirty="0"/>
              <a:t>contribution from</a:t>
            </a:r>
            <a:r>
              <a:rPr lang="en-US" sz="3200" spc="-10" dirty="0"/>
              <a:t> </a:t>
            </a:r>
            <a:r>
              <a:rPr lang="en-US" sz="3200" spc="-5" dirty="0"/>
              <a:t>NSTX-U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23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4800600" cy="5334000"/>
          </a:xfrm>
        </p:spPr>
        <p:txBody>
          <a:bodyPr>
            <a:normAutofit fontScale="92500" lnSpcReduction="10000"/>
          </a:bodyPr>
          <a:lstStyle/>
          <a:p>
            <a:pPr marL="241300" marR="87630">
              <a:spcBef>
                <a:spcPts val="505"/>
              </a:spcBef>
              <a:tabLst>
                <a:tab pos="240665" algn="l"/>
                <a:tab pos="241300" algn="l"/>
              </a:tabLst>
            </a:pPr>
            <a:r>
              <a:rPr lang="en-US" sz="2400" spc="-5" dirty="0">
                <a:cs typeface="Arial"/>
              </a:rPr>
              <a:t>New analysis of NSTX </a:t>
            </a:r>
            <a:r>
              <a:rPr lang="en-US" sz="2400" spc="-5" dirty="0" err="1">
                <a:cs typeface="Arial"/>
              </a:rPr>
              <a:t>divertor</a:t>
            </a:r>
            <a:r>
              <a:rPr lang="en-US" sz="2400" spc="-5" dirty="0">
                <a:cs typeface="Arial"/>
              </a:rPr>
              <a:t> detachment onset as function of standard  </a:t>
            </a:r>
            <a:r>
              <a:rPr lang="en-US" sz="2400" spc="-5" dirty="0" err="1">
                <a:cs typeface="Arial"/>
              </a:rPr>
              <a:t>divertor</a:t>
            </a:r>
            <a:r>
              <a:rPr lang="en-US" sz="2400" spc="-5" dirty="0">
                <a:cs typeface="Arial"/>
              </a:rPr>
              <a:t> geometry (</a:t>
            </a:r>
            <a:r>
              <a:rPr lang="en-US"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" baseline="-25000" dirty="0">
                <a:cs typeface="Arial"/>
              </a:rPr>
              <a:t>||</a:t>
            </a:r>
            <a:r>
              <a:rPr lang="en-US" sz="2400" spc="-5" dirty="0">
                <a:cs typeface="Arial"/>
              </a:rPr>
              <a:t>, </a:t>
            </a:r>
            <a:r>
              <a:rPr lang="en-US" sz="2400" spc="-5" dirty="0" err="1">
                <a:cs typeface="Arial"/>
              </a:rPr>
              <a:t>f</a:t>
            </a:r>
            <a:r>
              <a:rPr lang="en-US" sz="2400" spc="-5" baseline="-25000" dirty="0" err="1">
                <a:cs typeface="Arial"/>
              </a:rPr>
              <a:t>exp</a:t>
            </a:r>
            <a:r>
              <a:rPr lang="en-US" sz="2400" spc="-5" dirty="0">
                <a:cs typeface="Arial"/>
              </a:rPr>
              <a:t>, R</a:t>
            </a:r>
            <a:r>
              <a:rPr lang="en-US" sz="2400" spc="-5" baseline="-25000" dirty="0">
                <a:cs typeface="Arial"/>
              </a:rPr>
              <a:t>SP</a:t>
            </a:r>
            <a:r>
              <a:rPr lang="en-US" sz="2400" spc="-5" dirty="0">
                <a:cs typeface="Arial"/>
              </a:rPr>
              <a:t>, </a:t>
            </a:r>
            <a:r>
              <a:rPr lang="en-US" sz="2400" spc="-5" dirty="0" err="1">
                <a:cs typeface="Arial"/>
              </a:rPr>
              <a:t>etc</a:t>
            </a:r>
            <a:r>
              <a:rPr lang="en-US" sz="2400" spc="-5" dirty="0" smtClean="0">
                <a:cs typeface="Arial"/>
              </a:rPr>
              <a:t>)</a:t>
            </a:r>
          </a:p>
          <a:p>
            <a:pPr marL="469900" marR="87630" lvl="1">
              <a:spcBef>
                <a:spcPts val="505"/>
              </a:spcBef>
              <a:tabLst>
                <a:tab pos="240665" algn="l"/>
                <a:tab pos="241300" algn="l"/>
              </a:tabLst>
            </a:pPr>
            <a:r>
              <a:rPr lang="en-US" sz="2000" spc="-5" dirty="0">
                <a:cs typeface="Arial"/>
              </a:rPr>
              <a:t>UEDGE </a:t>
            </a:r>
            <a:r>
              <a:rPr lang="en-US" sz="2000" spc="-5" dirty="0" smtClean="0">
                <a:cs typeface="Arial"/>
              </a:rPr>
              <a:t>modeling underway </a:t>
            </a:r>
            <a:r>
              <a:rPr lang="en-US" sz="2000" spc="-5" dirty="0">
                <a:cs typeface="Arial"/>
              </a:rPr>
              <a:t>for </a:t>
            </a:r>
            <a:r>
              <a:rPr lang="en-US" sz="2000" spc="-5" dirty="0" smtClean="0">
                <a:cs typeface="Arial"/>
              </a:rPr>
              <a:t>6 different configurations </a:t>
            </a:r>
            <a:r>
              <a:rPr lang="en-US" sz="2000" spc="-5" dirty="0">
                <a:cs typeface="Arial"/>
              </a:rPr>
              <a:t>with charge-state resolved carbon and n</a:t>
            </a:r>
            <a:r>
              <a:rPr lang="en-US" sz="2000" spc="-5" baseline="-25000" dirty="0">
                <a:cs typeface="Arial"/>
              </a:rPr>
              <a:t>e</a:t>
            </a:r>
            <a:r>
              <a:rPr lang="en-US" sz="2000" spc="-5" dirty="0">
                <a:cs typeface="Arial"/>
              </a:rPr>
              <a:t> </a:t>
            </a:r>
            <a:r>
              <a:rPr lang="en-US" sz="2000" spc="-5" dirty="0" smtClean="0">
                <a:cs typeface="Arial"/>
              </a:rPr>
              <a:t>scans</a:t>
            </a:r>
          </a:p>
          <a:p>
            <a:pPr marL="469900" marR="87630" lvl="1">
              <a:spcBef>
                <a:spcPts val="505"/>
              </a:spcBef>
              <a:tabLst>
                <a:tab pos="240665" algn="l"/>
                <a:tab pos="241300" algn="l"/>
              </a:tabLst>
            </a:pPr>
            <a:r>
              <a:rPr lang="en-US" sz="2000" dirty="0" smtClean="0">
                <a:latin typeface="Arial"/>
                <a:cs typeface="Arial"/>
              </a:rPr>
              <a:t>National campaign:  1 </a:t>
            </a:r>
            <a:r>
              <a:rPr lang="en-US" sz="2000" spc="-5" dirty="0">
                <a:latin typeface="Arial"/>
                <a:cs typeface="Arial"/>
              </a:rPr>
              <a:t>run </a:t>
            </a:r>
            <a:r>
              <a:rPr lang="en-US" sz="2000" dirty="0">
                <a:latin typeface="Arial"/>
                <a:cs typeface="Arial"/>
              </a:rPr>
              <a:t>day </a:t>
            </a:r>
            <a:r>
              <a:rPr lang="en-US" sz="2000" spc="-5" dirty="0">
                <a:latin typeface="Arial"/>
                <a:cs typeface="Arial"/>
              </a:rPr>
              <a:t>MP </a:t>
            </a:r>
            <a:r>
              <a:rPr lang="en-US" sz="2000" dirty="0">
                <a:latin typeface="Arial"/>
                <a:cs typeface="Arial"/>
              </a:rPr>
              <a:t>on </a:t>
            </a:r>
            <a:r>
              <a:rPr lang="en-US" sz="2000" spc="-5" dirty="0" err="1">
                <a:latin typeface="Arial"/>
                <a:cs typeface="Arial"/>
              </a:rPr>
              <a:t>divertor</a:t>
            </a:r>
            <a:r>
              <a:rPr lang="en-US" sz="2000" spc="-5" dirty="0">
                <a:latin typeface="Arial"/>
                <a:cs typeface="Arial"/>
              </a:rPr>
              <a:t> detachment </a:t>
            </a:r>
            <a:r>
              <a:rPr lang="en-US" sz="2000" dirty="0">
                <a:latin typeface="Arial"/>
                <a:cs typeface="Arial"/>
              </a:rPr>
              <a:t>similarity </a:t>
            </a:r>
            <a:r>
              <a:rPr lang="en-US" sz="2000" spc="-5" dirty="0">
                <a:latin typeface="Arial"/>
                <a:cs typeface="Arial"/>
              </a:rPr>
              <a:t>to </a:t>
            </a:r>
            <a:r>
              <a:rPr lang="en-US" sz="2000" dirty="0">
                <a:latin typeface="Arial"/>
                <a:cs typeface="Arial"/>
              </a:rPr>
              <a:t>NSTX /</a:t>
            </a:r>
            <a:r>
              <a:rPr lang="en-US" sz="2000" spc="-13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NSTX-U</a:t>
            </a:r>
          </a:p>
          <a:p>
            <a:pPr marL="241300" marR="87630">
              <a:spcBef>
                <a:spcPts val="505"/>
              </a:spcBef>
              <a:tabLst>
                <a:tab pos="240665" algn="l"/>
                <a:tab pos="241300" algn="l"/>
              </a:tabLst>
            </a:pPr>
            <a:endParaRPr lang="en-US" sz="600" dirty="0" smtClean="0">
              <a:latin typeface="Arial"/>
              <a:cs typeface="Arial"/>
            </a:endParaRPr>
          </a:p>
          <a:p>
            <a:pPr marL="241300" marR="87630">
              <a:spcBef>
                <a:spcPts val="505"/>
              </a:spcBef>
              <a:tabLst>
                <a:tab pos="240665" algn="l"/>
                <a:tab pos="241300" algn="l"/>
              </a:tabLst>
            </a:pPr>
            <a:r>
              <a:rPr lang="en-US" sz="2400" dirty="0" smtClean="0">
                <a:latin typeface="Arial"/>
                <a:cs typeface="Arial"/>
              </a:rPr>
              <a:t>Can </a:t>
            </a:r>
            <a:r>
              <a:rPr lang="en-US" sz="2400" spc="-5" dirty="0">
                <a:latin typeface="Arial"/>
                <a:cs typeface="Arial"/>
              </a:rPr>
              <a:t>extent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spc="-5" dirty="0">
                <a:latin typeface="Arial"/>
                <a:cs typeface="Arial"/>
              </a:rPr>
              <a:t>detachment </a:t>
            </a:r>
            <a:r>
              <a:rPr lang="en-US" sz="2400" dirty="0">
                <a:latin typeface="Arial"/>
                <a:cs typeface="Arial"/>
              </a:rPr>
              <a:t>be</a:t>
            </a:r>
            <a:r>
              <a:rPr lang="en-US" sz="2400" spc="-8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linked  </a:t>
            </a:r>
            <a:r>
              <a:rPr lang="en-US" sz="2400" spc="-5" dirty="0">
                <a:latin typeface="Arial"/>
                <a:cs typeface="Arial"/>
              </a:rPr>
              <a:t>to </a:t>
            </a:r>
            <a:r>
              <a:rPr lang="en-US" sz="2400" dirty="0">
                <a:latin typeface="Arial"/>
                <a:cs typeface="Arial"/>
              </a:rPr>
              <a:t>radial </a:t>
            </a:r>
            <a:r>
              <a:rPr lang="en-US" sz="2400" spc="-5" dirty="0">
                <a:latin typeface="Arial"/>
                <a:cs typeface="Arial"/>
              </a:rPr>
              <a:t>transport </a:t>
            </a:r>
            <a:r>
              <a:rPr lang="en-US" sz="2400" dirty="0">
                <a:latin typeface="Arial"/>
                <a:cs typeface="Arial"/>
              </a:rPr>
              <a:t>via</a:t>
            </a:r>
            <a:r>
              <a:rPr lang="en-US" sz="2400" spc="-90" dirty="0">
                <a:latin typeface="Arial"/>
                <a:cs typeface="Arial"/>
              </a:rPr>
              <a:t> </a:t>
            </a:r>
            <a:r>
              <a:rPr lang="en-US" sz="2400" spc="5" dirty="0">
                <a:latin typeface="Symbol"/>
                <a:cs typeface="Symbol"/>
              </a:rPr>
              <a:t></a:t>
            </a:r>
            <a:r>
              <a:rPr lang="en-US" sz="2000" spc="7" baseline="-19230" dirty="0">
                <a:latin typeface="Arial"/>
                <a:cs typeface="Arial"/>
              </a:rPr>
              <a:t>q</a:t>
            </a:r>
            <a:r>
              <a:rPr lang="en-US" sz="2400" dirty="0">
                <a:latin typeface="Arial"/>
                <a:cs typeface="Arial"/>
              </a:rPr>
              <a:t>?</a:t>
            </a:r>
          </a:p>
          <a:p>
            <a:pPr marL="469900" marR="734060" lvl="1">
              <a:lnSpc>
                <a:spcPct val="110000"/>
              </a:lnSpc>
              <a:spcBef>
                <a:spcPts val="430"/>
              </a:spcBef>
              <a:tabLst>
                <a:tab pos="240665" algn="l"/>
                <a:tab pos="241300" algn="l"/>
              </a:tabLst>
            </a:pPr>
            <a:r>
              <a:rPr lang="en-US" sz="2000" spc="-5" dirty="0" smtClean="0">
                <a:cs typeface="Arial"/>
              </a:rPr>
              <a:t>Initiated analysis of </a:t>
            </a:r>
            <a:r>
              <a:rPr lang="en-US" sz="2000" spc="-5" dirty="0">
                <a:cs typeface="Arial"/>
              </a:rPr>
              <a:t>the radial detachment region extent as function of </a:t>
            </a:r>
            <a:r>
              <a:rPr lang="en-US" sz="2000" spc="-5" dirty="0" err="1">
                <a:cs typeface="Arial"/>
              </a:rPr>
              <a:t>divertor</a:t>
            </a:r>
            <a:r>
              <a:rPr lang="en-US" sz="2000" spc="-5" dirty="0">
                <a:cs typeface="Arial"/>
              </a:rPr>
              <a:t>  scrape-off layer width and gas seeding (0.8, 1.0, 1.2 MA)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Assessing </a:t>
            </a:r>
            <a:r>
              <a:rPr lang="en-US" sz="2800" dirty="0"/>
              <a:t>how detachment depends on </a:t>
            </a:r>
            <a:r>
              <a:rPr lang="en-US" sz="2800" dirty="0" smtClean="0"/>
              <a:t>flux expansion, how detachment width depends on SOL width</a:t>
            </a:r>
            <a:endParaRPr lang="en-US" sz="2800" dirty="0"/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4572000" y="4343400"/>
            <a:ext cx="2971800" cy="2171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>
            <a:spLocks noChangeAspect="1"/>
          </p:cNvSpPr>
          <p:nvPr/>
        </p:nvSpPr>
        <p:spPr>
          <a:xfrm>
            <a:off x="4953000" y="1995755"/>
            <a:ext cx="2317356" cy="1958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>
            <a:spLocks noChangeAspect="1"/>
          </p:cNvSpPr>
          <p:nvPr/>
        </p:nvSpPr>
        <p:spPr>
          <a:xfrm>
            <a:off x="5848659" y="2004222"/>
            <a:ext cx="2304741" cy="1958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Rectangle 113"/>
          <p:cNvSpPr/>
          <p:nvPr/>
        </p:nvSpPr>
        <p:spPr>
          <a:xfrm>
            <a:off x="7086600" y="1851822"/>
            <a:ext cx="1981200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1" name="Picture 4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636" y="1885914"/>
            <a:ext cx="1877164" cy="2023308"/>
          </a:xfrm>
          <a:prstGeom prst="rect">
            <a:avLst/>
          </a:prstGeom>
        </p:spPr>
      </p:pic>
      <p:graphicFrame>
        <p:nvGraphicFramePr>
          <p:cNvPr id="432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712813"/>
              </p:ext>
            </p:extLst>
          </p:nvPr>
        </p:nvGraphicFramePr>
        <p:xfrm>
          <a:off x="5105400" y="1090884"/>
          <a:ext cx="3810000" cy="835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199"/>
                <a:gridCol w="838200"/>
                <a:gridCol w="685800"/>
                <a:gridCol w="762000"/>
                <a:gridCol w="685801"/>
              </a:tblGrid>
              <a:tr h="3479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1100" b="1" spc="-5" dirty="0" smtClean="0">
                          <a:latin typeface="Arial Narrow" panose="020B0606020202030204" pitchFamily="34" charset="0"/>
                          <a:cs typeface="Arial"/>
                        </a:rPr>
                        <a:t>Scenario</a:t>
                      </a:r>
                      <a:endParaRPr sz="1100" dirty="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b="1" spc="-5" dirty="0">
                          <a:latin typeface="Arial Narrow" panose="020B0606020202030204" pitchFamily="34" charset="0"/>
                          <a:cs typeface="Arial"/>
                        </a:rPr>
                        <a:t>Coils</a:t>
                      </a:r>
                      <a:endParaRPr sz="1100" dirty="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b="1" spc="-5" dirty="0">
                          <a:latin typeface="Arial Narrow" panose="020B0606020202030204" pitchFamily="34" charset="0"/>
                          <a:cs typeface="Arial"/>
                        </a:rPr>
                        <a:t>X-pt</a:t>
                      </a:r>
                      <a:r>
                        <a:rPr sz="1100" b="1" spc="-70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 Narrow" panose="020B0606020202030204" pitchFamily="34" charset="0"/>
                          <a:cs typeface="Arial"/>
                        </a:rPr>
                        <a:t>height</a:t>
                      </a:r>
                      <a:endParaRPr sz="11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314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b="1" spc="-5" dirty="0">
                          <a:latin typeface="Arial Narrow" panose="020B0606020202030204" pitchFamily="34" charset="0"/>
                          <a:cs typeface="Arial"/>
                        </a:rPr>
                        <a:t>OSP</a:t>
                      </a:r>
                      <a:r>
                        <a:rPr sz="1100" b="1" spc="-90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 Narrow" panose="020B0606020202030204" pitchFamily="34" charset="0"/>
                          <a:cs typeface="Arial"/>
                        </a:rPr>
                        <a:t>major  radius</a:t>
                      </a:r>
                      <a:endParaRPr sz="1100" dirty="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b="1" spc="-5" dirty="0">
                          <a:latin typeface="Arial Narrow" panose="020B0606020202030204" pitchFamily="34" charset="0"/>
                          <a:cs typeface="Arial"/>
                        </a:rPr>
                        <a:t>Flux</a:t>
                      </a:r>
                      <a:r>
                        <a:rPr sz="1100" b="1" spc="-95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 Narrow" panose="020B0606020202030204" pitchFamily="34" charset="0"/>
                          <a:cs typeface="Arial"/>
                        </a:rPr>
                        <a:t>expansion</a:t>
                      </a:r>
                      <a:endParaRPr sz="1100" dirty="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</a:tr>
              <a:tr h="1959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dirty="0">
                          <a:latin typeface="Arial Narrow" panose="020B0606020202030204" pitchFamily="34" charset="0"/>
                          <a:cs typeface="Arial"/>
                        </a:rPr>
                        <a:t>#</a:t>
                      </a:r>
                      <a:r>
                        <a:rPr sz="1100" spc="-110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 Narrow" panose="020B0606020202030204" pitchFamily="34" charset="0"/>
                          <a:cs typeface="Arial"/>
                        </a:rPr>
                        <a:t>1</a:t>
                      </a:r>
                      <a:endParaRPr sz="11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5" dirty="0">
                          <a:latin typeface="Arial Narrow" panose="020B0606020202030204" pitchFamily="34" charset="0"/>
                          <a:cs typeface="Arial"/>
                        </a:rPr>
                        <a:t>PF1AL</a:t>
                      </a:r>
                      <a:endParaRPr sz="1100" dirty="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5" dirty="0">
                          <a:latin typeface="Arial Narrow" panose="020B0606020202030204" pitchFamily="34" charset="0"/>
                          <a:cs typeface="Arial"/>
                        </a:rPr>
                        <a:t>6-23</a:t>
                      </a:r>
                      <a:r>
                        <a:rPr sz="1100" spc="-110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 Narrow" panose="020B0606020202030204" pitchFamily="34" charset="0"/>
                          <a:cs typeface="Arial"/>
                        </a:rPr>
                        <a:t>cm</a:t>
                      </a: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10" dirty="0">
                          <a:latin typeface="Arial Narrow" panose="020B0606020202030204" pitchFamily="34" charset="0"/>
                          <a:cs typeface="Arial"/>
                        </a:rPr>
                        <a:t>0.30-0.39</a:t>
                      </a:r>
                      <a:r>
                        <a:rPr sz="1100" spc="-80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 Narrow" panose="020B0606020202030204" pitchFamily="34" charset="0"/>
                          <a:cs typeface="Arial"/>
                        </a:rPr>
                        <a:t>m</a:t>
                      </a:r>
                      <a:endParaRPr sz="11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10" dirty="0">
                          <a:latin typeface="Arial Narrow" panose="020B0606020202030204" pitchFamily="34" charset="0"/>
                          <a:cs typeface="Arial"/>
                        </a:rPr>
                        <a:t>6-26</a:t>
                      </a:r>
                      <a:endParaRPr sz="11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  <a:tr h="23944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dirty="0">
                          <a:latin typeface="Arial Narrow" panose="020B0606020202030204" pitchFamily="34" charset="0"/>
                          <a:cs typeface="Arial"/>
                        </a:rPr>
                        <a:t>#</a:t>
                      </a:r>
                      <a:r>
                        <a:rPr sz="1100" spc="-110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 Narrow" panose="020B0606020202030204" pitchFamily="34" charset="0"/>
                          <a:cs typeface="Arial"/>
                        </a:rPr>
                        <a:t>2</a:t>
                      </a:r>
                      <a:endParaRPr sz="110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5" dirty="0">
                          <a:latin typeface="Arial Narrow" panose="020B0606020202030204" pitchFamily="34" charset="0"/>
                          <a:cs typeface="Arial"/>
                        </a:rPr>
                        <a:t>PF1AL </a:t>
                      </a:r>
                      <a:r>
                        <a:rPr sz="1100" dirty="0">
                          <a:latin typeface="Arial Narrow" panose="020B0606020202030204" pitchFamily="34" charset="0"/>
                          <a:cs typeface="Arial"/>
                        </a:rPr>
                        <a:t>&amp;</a:t>
                      </a:r>
                      <a:r>
                        <a:rPr sz="1100" spc="-105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 Narrow" panose="020B0606020202030204" pitchFamily="34" charset="0"/>
                          <a:cs typeface="Arial"/>
                        </a:rPr>
                        <a:t>PF1B</a:t>
                      </a:r>
                      <a:endParaRPr sz="1100" dirty="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5" dirty="0">
                          <a:latin typeface="Arial Narrow" panose="020B0606020202030204" pitchFamily="34" charset="0"/>
                          <a:cs typeface="Arial"/>
                        </a:rPr>
                        <a:t>4-11</a:t>
                      </a:r>
                      <a:r>
                        <a:rPr sz="1100" spc="-110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 Narrow" panose="020B0606020202030204" pitchFamily="34" charset="0"/>
                          <a:cs typeface="Arial"/>
                        </a:rPr>
                        <a:t>cm</a:t>
                      </a: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10" dirty="0">
                          <a:latin typeface="Arial Narrow" panose="020B0606020202030204" pitchFamily="34" charset="0"/>
                          <a:cs typeface="Arial"/>
                        </a:rPr>
                        <a:t>0.42-0.45</a:t>
                      </a:r>
                      <a:r>
                        <a:rPr sz="1100" spc="-80" dirty="0">
                          <a:latin typeface="Arial Narrow" panose="020B0606020202030204" pitchFamily="34" charset="0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 Narrow" panose="020B0606020202030204" pitchFamily="34" charset="0"/>
                          <a:cs typeface="Arial"/>
                        </a:rPr>
                        <a:t>m</a:t>
                      </a: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10" dirty="0">
                          <a:latin typeface="Arial Narrow" panose="020B0606020202030204" pitchFamily="34" charset="0"/>
                          <a:cs typeface="Arial"/>
                        </a:rPr>
                        <a:t>14-35</a:t>
                      </a:r>
                      <a:endParaRPr sz="1100" dirty="0">
                        <a:latin typeface="Arial Narrow" panose="020B0606020202030204" pitchFamily="34" charset="0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4F81BD"/>
                      </a:solidFill>
                      <a:prstDash val="solid"/>
                    </a:lnL>
                    <a:lnR w="12700">
                      <a:solidFill>
                        <a:srgbClr val="4F81BD"/>
                      </a:solidFill>
                      <a:prstDash val="solid"/>
                    </a:lnR>
                    <a:lnT w="12700">
                      <a:solidFill>
                        <a:srgbClr val="4F81BD"/>
                      </a:solidFill>
                      <a:prstDash val="solid"/>
                    </a:lnT>
                    <a:lnB w="12700">
                      <a:solidFill>
                        <a:srgbClr val="4F81BD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433" name="object 5"/>
          <p:cNvSpPr/>
          <p:nvPr/>
        </p:nvSpPr>
        <p:spPr>
          <a:xfrm>
            <a:off x="7696200" y="4072470"/>
            <a:ext cx="1295400" cy="2404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35" name="Straight Arrow Connector 434"/>
          <p:cNvCxnSpPr/>
          <p:nvPr/>
        </p:nvCxnSpPr>
        <p:spPr>
          <a:xfrm flipH="1">
            <a:off x="4876800" y="5257800"/>
            <a:ext cx="685800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/>
          <p:cNvCxnSpPr/>
          <p:nvPr/>
        </p:nvCxnSpPr>
        <p:spPr>
          <a:xfrm flipH="1">
            <a:off x="3733800" y="5257800"/>
            <a:ext cx="1219200" cy="76200"/>
          </a:xfrm>
          <a:prstGeom prst="straightConnector1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4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495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/>
              <a:t>dR</a:t>
            </a:r>
            <a:r>
              <a:rPr lang="en-US" sz="2400" baseline="-25000" dirty="0" err="1"/>
              <a:t>sep</a:t>
            </a:r>
            <a:r>
              <a:rPr lang="en-US" sz="2400" dirty="0"/>
              <a:t> = radial distance at the outer </a:t>
            </a:r>
            <a:r>
              <a:rPr lang="en-US" sz="2400" dirty="0" err="1"/>
              <a:t>midplane</a:t>
            </a:r>
            <a:r>
              <a:rPr lang="en-US" sz="2400" dirty="0"/>
              <a:t> between the flux surfaces connected to the upper and lower X–points</a:t>
            </a:r>
          </a:p>
          <a:p>
            <a:r>
              <a:rPr lang="en-US" dirty="0" smtClean="0"/>
              <a:t>Near </a:t>
            </a:r>
            <a:r>
              <a:rPr lang="en-US" dirty="0"/>
              <a:t>double-null:</a:t>
            </a:r>
          </a:p>
          <a:p>
            <a:pPr lvl="1"/>
            <a:r>
              <a:rPr lang="en-US" sz="2600" dirty="0" smtClean="0"/>
              <a:t>10% </a:t>
            </a:r>
            <a:r>
              <a:rPr lang="en-US" sz="2600" dirty="0"/>
              <a:t>≤ </a:t>
            </a:r>
            <a:r>
              <a:rPr lang="en-US" sz="2600" dirty="0" err="1"/>
              <a:t>P</a:t>
            </a:r>
            <a:r>
              <a:rPr lang="en-US" sz="2600" baseline="-25000" dirty="0" err="1"/>
              <a:t>div</a:t>
            </a:r>
            <a:r>
              <a:rPr lang="en-US" sz="2600" baseline="-25000" dirty="0"/>
              <a:t>, OSP/PSOL </a:t>
            </a:r>
            <a:r>
              <a:rPr lang="en-US" sz="2600" dirty="0"/>
              <a:t>≤ 30%</a:t>
            </a:r>
          </a:p>
          <a:p>
            <a:endParaRPr lang="en-US" dirty="0" smtClean="0">
              <a:latin typeface="Symbol" panose="05050102010706020507" pitchFamily="18" charset="2"/>
            </a:endParaRPr>
          </a:p>
          <a:p>
            <a:r>
              <a:rPr lang="en-US" dirty="0" err="1" smtClean="0">
                <a:latin typeface="Symbol" panose="05050102010706020507" pitchFamily="18" charset="2"/>
              </a:rPr>
              <a:t>l</a:t>
            </a:r>
            <a:r>
              <a:rPr lang="en-US" baseline="-25000" dirty="0" err="1" smtClean="0"/>
              <a:t>q</a:t>
            </a:r>
            <a:r>
              <a:rPr lang="en-US" dirty="0" smtClean="0"/>
              <a:t> </a:t>
            </a:r>
            <a:r>
              <a:rPr lang="en-US" dirty="0"/>
              <a:t>broadens as </a:t>
            </a:r>
            <a:r>
              <a:rPr lang="en-US" dirty="0" err="1" smtClean="0"/>
              <a:t>dR</a:t>
            </a:r>
            <a:r>
              <a:rPr lang="en-US" baseline="-25000" dirty="0" err="1" smtClean="0"/>
              <a:t>sep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0</a:t>
            </a:r>
          </a:p>
          <a:p>
            <a:r>
              <a:rPr lang="en-US" dirty="0" smtClean="0"/>
              <a:t>Next steps in analysis:</a:t>
            </a:r>
            <a:endParaRPr lang="en-US" dirty="0"/>
          </a:p>
          <a:p>
            <a:pPr lvl="1"/>
            <a:r>
              <a:rPr lang="en-US" sz="2200" dirty="0"/>
              <a:t>Use Langmuir probe data to estimate power deposition at other  strike </a:t>
            </a:r>
            <a:r>
              <a:rPr lang="en-US" sz="2200" dirty="0" smtClean="0"/>
              <a:t>points without IR data</a:t>
            </a:r>
            <a:endParaRPr lang="en-US" sz="2200" dirty="0"/>
          </a:p>
          <a:p>
            <a:pPr lvl="1"/>
            <a:r>
              <a:rPr lang="en-US" sz="2200" dirty="0" smtClean="0"/>
              <a:t>Quantify </a:t>
            </a:r>
            <a:r>
              <a:rPr lang="en-US" sz="2200" dirty="0"/>
              <a:t>changes in </a:t>
            </a:r>
            <a:r>
              <a:rPr lang="en-US" sz="2200" b="1" dirty="0" err="1" smtClean="0">
                <a:latin typeface="Symbol" panose="05050102010706020507" pitchFamily="18" charset="2"/>
              </a:rPr>
              <a:t>l</a:t>
            </a:r>
            <a:r>
              <a:rPr lang="en-US" sz="2200" baseline="-25000" dirty="0" err="1" smtClean="0"/>
              <a:t>q</a:t>
            </a:r>
            <a:r>
              <a:rPr lang="en-US" sz="2200" dirty="0" smtClean="0"/>
              <a:t> </a:t>
            </a:r>
            <a:r>
              <a:rPr lang="en-US" sz="2200" dirty="0"/>
              <a:t>with </a:t>
            </a:r>
            <a:r>
              <a:rPr lang="en-US" sz="2200" dirty="0" err="1" smtClean="0"/>
              <a:t>dR</a:t>
            </a:r>
            <a:r>
              <a:rPr lang="en-US" sz="2200" baseline="-25000" dirty="0" err="1" smtClean="0"/>
              <a:t>sep</a:t>
            </a:r>
            <a:endParaRPr lang="en-US" sz="2200" baseline="-25000" dirty="0" smtClean="0"/>
          </a:p>
          <a:p>
            <a:r>
              <a:rPr lang="en-US" sz="2600" b="1" dirty="0" smtClean="0"/>
              <a:t>May impact expected heat fluxes in NSTX-U DND?</a:t>
            </a:r>
            <a:endParaRPr lang="en-US" sz="26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 result from data mining: </a:t>
            </a:r>
            <a:r>
              <a:rPr lang="en-US" sz="3200" dirty="0"/>
              <a:t>Inter-ELM power </a:t>
            </a:r>
            <a:r>
              <a:rPr lang="en-US" sz="3200" spc="-5" dirty="0" smtClean="0"/>
              <a:t>to</a:t>
            </a:r>
            <a:br>
              <a:rPr lang="en-US" sz="3200" spc="-5" dirty="0" smtClean="0"/>
            </a:br>
            <a:r>
              <a:rPr lang="en-US" sz="3200" spc="-25" dirty="0" smtClean="0"/>
              <a:t>lower-</a:t>
            </a:r>
            <a:r>
              <a:rPr lang="en-US" sz="3200" dirty="0" smtClean="0"/>
              <a:t>outer </a:t>
            </a:r>
            <a:r>
              <a:rPr lang="en-US" sz="3200" dirty="0"/>
              <a:t>strike point is reduced as </a:t>
            </a:r>
            <a:r>
              <a:rPr lang="en-US" sz="3200" dirty="0" smtClean="0">
                <a:latin typeface="+mn-lt"/>
              </a:rPr>
              <a:t>dR</a:t>
            </a:r>
            <a:r>
              <a:rPr lang="en-US" sz="3200" baseline="-25000" dirty="0" smtClean="0"/>
              <a:t>sep</a:t>
            </a:r>
            <a:r>
              <a:rPr lang="en-US" sz="3200" dirty="0" smtClean="0">
                <a:sym typeface="Wingdings" panose="05000000000000000000" pitchFamily="2" charset="2"/>
              </a:rPr>
              <a:t></a:t>
            </a:r>
            <a:r>
              <a:rPr lang="en-US" sz="3200" dirty="0" smtClean="0"/>
              <a:t>0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426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2"/>
          <p:cNvSpPr>
            <a:spLocks noChangeAspect="1"/>
          </p:cNvSpPr>
          <p:nvPr/>
        </p:nvSpPr>
        <p:spPr>
          <a:xfrm>
            <a:off x="5334000" y="3733800"/>
            <a:ext cx="3200400" cy="2775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ight Arrow 4"/>
          <p:cNvSpPr/>
          <p:nvPr/>
        </p:nvSpPr>
        <p:spPr>
          <a:xfrm>
            <a:off x="4191000" y="2895600"/>
            <a:ext cx="3352800" cy="152400"/>
          </a:xfrm>
          <a:prstGeom prst="rightArrow">
            <a:avLst/>
          </a:prstGeom>
          <a:solidFill>
            <a:srgbClr val="0000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2438400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en-US" sz="2400" b="1" dirty="0" smtClean="0">
                <a:latin typeface="+mj-lt"/>
              </a:rPr>
              <a:t>Goal:  </a:t>
            </a:r>
            <a:r>
              <a:rPr lang="en-US" sz="2400" dirty="0" smtClean="0">
                <a:latin typeface="+mj-lt"/>
              </a:rPr>
              <a:t>Extend SOL heat-flux width simulations up to 2MA, 10MW NSTX-U scenarios – make prediction for NSTX-U</a:t>
            </a:r>
          </a:p>
          <a:p>
            <a:pPr>
              <a:lnSpc>
                <a:spcPct val="95000"/>
              </a:lnSpc>
            </a:pPr>
            <a:r>
              <a:rPr lang="en-US" sz="2400" b="1" dirty="0" smtClean="0">
                <a:latin typeface="+mj-lt"/>
              </a:rPr>
              <a:t>Tools:  </a:t>
            </a:r>
            <a:r>
              <a:rPr lang="en-US" sz="2400" dirty="0" smtClean="0">
                <a:latin typeface="+mj-lt"/>
              </a:rPr>
              <a:t>XGC1 – including magnetic </a:t>
            </a:r>
            <a:r>
              <a:rPr lang="en-US" sz="2400" dirty="0">
                <a:latin typeface="+mj-lt"/>
              </a:rPr>
              <a:t>drift of warm ions across </a:t>
            </a:r>
            <a:r>
              <a:rPr lang="en-US" sz="2400" dirty="0" err="1" smtClean="0">
                <a:latin typeface="+mj-lt"/>
              </a:rPr>
              <a:t>separatrix</a:t>
            </a:r>
            <a:r>
              <a:rPr lang="en-US" sz="2400" dirty="0" smtClean="0">
                <a:latin typeface="+mj-lt"/>
              </a:rPr>
              <a:t>, cross-field E×B-drift </a:t>
            </a:r>
            <a:r>
              <a:rPr lang="en-US" sz="2400" dirty="0">
                <a:latin typeface="+mj-lt"/>
              </a:rPr>
              <a:t>heat-flux </a:t>
            </a:r>
            <a:r>
              <a:rPr lang="en-US" sz="2400" dirty="0" smtClean="0">
                <a:latin typeface="+mj-lt"/>
              </a:rPr>
              <a:t>from edge </a:t>
            </a:r>
            <a:r>
              <a:rPr lang="en-US" sz="2400" dirty="0">
                <a:latin typeface="+mj-lt"/>
              </a:rPr>
              <a:t>turbulence</a:t>
            </a:r>
            <a:endParaRPr lang="en-US" sz="2400" dirty="0" smtClean="0">
              <a:latin typeface="+mj-lt"/>
            </a:endParaRPr>
          </a:p>
          <a:p>
            <a:pPr>
              <a:lnSpc>
                <a:spcPct val="95000"/>
              </a:lnSpc>
            </a:pPr>
            <a:r>
              <a:rPr lang="en-US" sz="2400" b="1" dirty="0" smtClean="0">
                <a:latin typeface="+mj-lt"/>
              </a:rPr>
              <a:t>Impact: </a:t>
            </a:r>
            <a:r>
              <a:rPr lang="en-US" sz="2400" dirty="0" smtClean="0">
                <a:latin typeface="+mj-lt"/>
              </a:rPr>
              <a:t>Understand neoclassical vs turbulent SOL transport</a:t>
            </a:r>
          </a:p>
          <a:p>
            <a:pPr lvl="1">
              <a:lnSpc>
                <a:spcPct val="95000"/>
              </a:lnSpc>
            </a:pPr>
            <a:r>
              <a:rPr lang="en-US" sz="2000" dirty="0" smtClean="0">
                <a:latin typeface="+mj-lt"/>
              </a:rPr>
              <a:t>Important to NSTX-U heat flux mitigation, ITER power exhaust challenge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R(17-1): </a:t>
            </a:r>
            <a:r>
              <a:rPr lang="en-US" sz="3200" dirty="0"/>
              <a:t>Simulation-based projection of </a:t>
            </a:r>
            <a:r>
              <a:rPr lang="en-US" sz="3200" dirty="0" err="1"/>
              <a:t>divertor</a:t>
            </a:r>
            <a:r>
              <a:rPr lang="en-US" sz="3200" dirty="0"/>
              <a:t> heat flux in NSTX-U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76200" y="3505200"/>
            <a:ext cx="4419600" cy="2925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+mj-lt"/>
              </a:rPr>
              <a:t>Progress:</a:t>
            </a:r>
          </a:p>
          <a:p>
            <a:pPr lvl="1"/>
            <a:r>
              <a:rPr lang="en-US" dirty="0" smtClean="0">
                <a:latin typeface="+mj-lt"/>
              </a:rPr>
              <a:t>Completed 1MA NSTX</a:t>
            </a:r>
          </a:p>
          <a:p>
            <a:pPr lvl="2"/>
            <a:r>
              <a:rPr kumimoji="1" lang="en-US" altLang="ja-JP" dirty="0">
                <a:latin typeface="Arial"/>
                <a:cs typeface="Arial"/>
              </a:rPr>
              <a:t>11% of 29 </a:t>
            </a:r>
            <a:r>
              <a:rPr kumimoji="1" lang="en-US" altLang="ja-JP" dirty="0" err="1">
                <a:latin typeface="Arial"/>
                <a:cs typeface="Arial"/>
              </a:rPr>
              <a:t>peta</a:t>
            </a:r>
            <a:r>
              <a:rPr kumimoji="1" lang="en-US" altLang="ja-JP" dirty="0">
                <a:latin typeface="Arial"/>
                <a:cs typeface="Arial"/>
              </a:rPr>
              <a:t>-flop Cori Xeon-Phi nodes at </a:t>
            </a:r>
            <a:r>
              <a:rPr kumimoji="1" lang="en-US" altLang="ja-JP" dirty="0" smtClean="0">
                <a:latin typeface="Arial"/>
                <a:cs typeface="Arial"/>
              </a:rPr>
              <a:t>NERSC, 3 </a:t>
            </a:r>
            <a:r>
              <a:rPr kumimoji="1" lang="en-US" altLang="ja-JP" dirty="0">
                <a:latin typeface="Arial"/>
                <a:cs typeface="Arial"/>
              </a:rPr>
              <a:t>days</a:t>
            </a:r>
          </a:p>
          <a:p>
            <a:pPr lvl="1"/>
            <a:r>
              <a:rPr lang="en-US" dirty="0" smtClean="0">
                <a:latin typeface="+mj-lt"/>
              </a:rPr>
              <a:t>1 and 2MA NSTX-U cases now running on Cori</a:t>
            </a:r>
          </a:p>
          <a:p>
            <a:pPr lvl="1"/>
            <a:r>
              <a:rPr lang="en-US" dirty="0" smtClean="0">
                <a:latin typeface="+mj-lt"/>
              </a:rPr>
              <a:t>Will report final results Q4</a:t>
            </a:r>
          </a:p>
          <a:p>
            <a:pPr lvl="1"/>
            <a:endParaRPr lang="en-US" sz="1800" dirty="0" smtClean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834961" y="3429000"/>
            <a:ext cx="3775639" cy="3001578"/>
            <a:chOff x="228655" y="3874888"/>
            <a:chExt cx="3432399" cy="2728707"/>
          </a:xfrm>
        </p:grpSpPr>
        <p:grpSp>
          <p:nvGrpSpPr>
            <p:cNvPr id="8" name="Group 7"/>
            <p:cNvGrpSpPr/>
            <p:nvPr/>
          </p:nvGrpSpPr>
          <p:grpSpPr>
            <a:xfrm>
              <a:off x="228655" y="3874888"/>
              <a:ext cx="3432399" cy="2728707"/>
              <a:chOff x="228655" y="3874888"/>
              <a:chExt cx="3432399" cy="272870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8655" y="3874888"/>
                <a:ext cx="3432399" cy="2728707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 rot="18073579">
                <a:off x="2601725" y="5091805"/>
                <a:ext cx="1061491" cy="463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kumimoji="1" lang="en-US" altLang="ja-JP" sz="1400">
                    <a:latin typeface="Arial"/>
                    <a:cs typeface="Arial"/>
                  </a:rPr>
                  <a:t>Physics bifurcation</a:t>
                </a:r>
                <a:endParaRPr kumimoji="1" lang="ja-JP" altLang="en-US" sz="1400">
                  <a:latin typeface="Arial"/>
                  <a:cs typeface="Arial"/>
                </a:endParaRPr>
              </a:p>
            </p:txBody>
          </p:sp>
        </p:grpSp>
        <p:sp>
          <p:nvSpPr>
            <p:cNvPr id="9" name="Isosceles Triangle 8"/>
            <p:cNvSpPr/>
            <p:nvPr/>
          </p:nvSpPr>
          <p:spPr>
            <a:xfrm rot="10800000">
              <a:off x="970262" y="5148459"/>
              <a:ext cx="124460" cy="107293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250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864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+mn-lt"/>
              </a:rPr>
              <a:t>Goals:</a:t>
            </a:r>
            <a:r>
              <a:rPr lang="en-US" dirty="0" smtClean="0">
                <a:latin typeface="+mn-lt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+mn-lt"/>
              </a:rPr>
              <a:t>Assess dependence of </a:t>
            </a:r>
            <a:r>
              <a:rPr lang="en-US" dirty="0">
                <a:latin typeface="+mn-lt"/>
              </a:rPr>
              <a:t>advanced </a:t>
            </a:r>
            <a:r>
              <a:rPr lang="en-US" dirty="0" err="1" smtClean="0">
                <a:latin typeface="+mn-lt"/>
              </a:rPr>
              <a:t>divertor</a:t>
            </a:r>
            <a:r>
              <a:rPr lang="en-US" dirty="0" smtClean="0">
                <a:latin typeface="+mn-lt"/>
              </a:rPr>
              <a:t> vs solenoid and PF currents, perturbed 3D fields (could increase local peaking)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Assess </a:t>
            </a:r>
            <a:r>
              <a:rPr lang="en-US" dirty="0" err="1"/>
              <a:t>divertor</a:t>
            </a:r>
            <a:r>
              <a:rPr lang="en-US" dirty="0"/>
              <a:t> radiation &amp; heat fluxes vs current, input power, density, and seeded </a:t>
            </a:r>
            <a:r>
              <a:rPr lang="en-US" dirty="0" smtClean="0"/>
              <a:t>impurities</a:t>
            </a:r>
            <a:endParaRPr lang="en-US" dirty="0" smtClean="0">
              <a:latin typeface="+mn-lt"/>
            </a:endParaRPr>
          </a:p>
          <a:p>
            <a:r>
              <a:rPr lang="en-US" b="1" dirty="0" smtClean="0">
                <a:latin typeface="+mn-lt"/>
              </a:rPr>
              <a:t>Tools:</a:t>
            </a:r>
            <a:r>
              <a:rPr lang="en-US" dirty="0" smtClean="0">
                <a:latin typeface="+mn-lt"/>
              </a:rPr>
              <a:t>  ISOLVER, CORSICA, SOLPS, UEDGE, GINGRED, M3D-C1, EMC3-EIRENE</a:t>
            </a:r>
          </a:p>
          <a:p>
            <a:r>
              <a:rPr lang="en-US" b="1" dirty="0" smtClean="0">
                <a:latin typeface="+mn-lt"/>
              </a:rPr>
              <a:t>Impact:</a:t>
            </a:r>
            <a:r>
              <a:rPr lang="en-US" dirty="0" smtClean="0">
                <a:latin typeface="+mn-lt"/>
              </a:rPr>
              <a:t>  Define advanced </a:t>
            </a:r>
            <a:r>
              <a:rPr lang="en-US" dirty="0" err="1" smtClean="0">
                <a:latin typeface="+mn-lt"/>
              </a:rPr>
              <a:t>divertor</a:t>
            </a:r>
            <a:r>
              <a:rPr lang="en-US" dirty="0" smtClean="0">
                <a:latin typeface="+mn-lt"/>
              </a:rPr>
              <a:t> operational space</a:t>
            </a:r>
          </a:p>
          <a:p>
            <a:pPr lvl="1"/>
            <a:r>
              <a:rPr lang="en-US" dirty="0" smtClean="0">
                <a:latin typeface="+mn-lt"/>
              </a:rPr>
              <a:t>Responsive to Recovery </a:t>
            </a:r>
            <a:r>
              <a:rPr lang="en-US" dirty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roject issue / concern</a:t>
            </a:r>
          </a:p>
          <a:p>
            <a:r>
              <a:rPr lang="en-US" b="1" dirty="0" smtClean="0">
                <a:latin typeface="+mn-lt"/>
              </a:rPr>
              <a:t>Progress:</a:t>
            </a:r>
          </a:p>
          <a:p>
            <a:pPr lvl="1"/>
            <a:r>
              <a:rPr lang="en-US" dirty="0" smtClean="0">
                <a:latin typeface="+mn-lt"/>
              </a:rPr>
              <a:t>Extensive heat-flux reduced modelling vs. OH, PF1 currents for PFC requirements specifications and PF1 coil design</a:t>
            </a:r>
          </a:p>
          <a:p>
            <a:pPr lvl="2"/>
            <a:r>
              <a:rPr lang="en-US" dirty="0" smtClean="0">
                <a:latin typeface="+mn-lt"/>
              </a:rPr>
              <a:t>Reported at several FES Thursday meetings, </a:t>
            </a:r>
            <a:r>
              <a:rPr lang="en-US" dirty="0" err="1" smtClean="0">
                <a:latin typeface="+mn-lt"/>
              </a:rPr>
              <a:t>EoC</a:t>
            </a:r>
            <a:r>
              <a:rPr lang="en-US" dirty="0" smtClean="0">
                <a:latin typeface="+mn-lt"/>
              </a:rPr>
              <a:t> (not repeated here)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R17-2</a:t>
            </a:r>
            <a:r>
              <a:rPr lang="en-US" sz="3200" b="1" dirty="0"/>
              <a:t>: </a:t>
            </a:r>
            <a:r>
              <a:rPr lang="en-US" sz="3200" dirty="0"/>
              <a:t>Advanced </a:t>
            </a:r>
            <a:r>
              <a:rPr lang="en-US" sz="3200" dirty="0" err="1"/>
              <a:t>divertor</a:t>
            </a:r>
            <a:r>
              <a:rPr lang="en-US" sz="3200" dirty="0"/>
              <a:t> operating scenario modeling for NSTX-U</a:t>
            </a:r>
          </a:p>
        </p:txBody>
      </p:sp>
    </p:spTree>
    <p:extLst>
      <p:ext uri="{BB962C8B-B14F-4D97-AF65-F5344CB8AC3E}">
        <p14:creationId xmlns:p14="http://schemas.microsoft.com/office/powerpoint/2010/main" val="13357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700" dirty="0"/>
                  <a:t>T</a:t>
                </a:r>
                <a:r>
                  <a:rPr lang="en-US" sz="2700" dirty="0" smtClean="0"/>
                  <a:t>hree </a:t>
                </a:r>
                <a:r>
                  <a:rPr lang="en-US" sz="2700" dirty="0" err="1" smtClean="0"/>
                  <a:t>scalings</a:t>
                </a:r>
                <a:r>
                  <a:rPr lang="en-US" sz="2700" dirty="0" smtClean="0"/>
                  <a:t> of heat flux width, </a:t>
                </a:r>
                <a:r>
                  <a:rPr lang="en-US" sz="2700" dirty="0" err="1" smtClean="0">
                    <a:latin typeface="Symbol" panose="05050102010706020507" pitchFamily="18" charset="2"/>
                  </a:rPr>
                  <a:t>l</a:t>
                </a:r>
                <a:r>
                  <a:rPr lang="en-US" sz="2700" baseline="-25000" dirty="0" err="1" smtClean="0"/>
                  <a:t>q</a:t>
                </a:r>
                <a:r>
                  <a:rPr lang="en-US" sz="2700" dirty="0" smtClean="0"/>
                  <a:t>, with </a:t>
                </a:r>
                <a:r>
                  <a:rPr lang="en-US" sz="2700" dirty="0" err="1" smtClean="0"/>
                  <a:t>eng.</a:t>
                </a:r>
                <a:r>
                  <a:rPr lang="en-US" sz="2700" dirty="0" smtClean="0"/>
                  <a:t> parameters</a:t>
                </a:r>
              </a:p>
              <a:p>
                <a:r>
                  <a:rPr lang="en-US" sz="2300" b="1" u="sng" dirty="0" smtClean="0"/>
                  <a:t>Heuristic Drift Scaling [</a:t>
                </a:r>
                <a:r>
                  <a:rPr lang="en-US" sz="2300" b="1" u="sng" dirty="0" err="1" smtClean="0"/>
                  <a:t>Eich</a:t>
                </a:r>
                <a:r>
                  <a:rPr lang="en-US" sz="2300" b="1" u="sng" dirty="0" smtClean="0"/>
                  <a:t>, PRL 2011]: </a:t>
                </a:r>
                <a:r>
                  <a:rPr lang="en-US" sz="2300" b="1" dirty="0" smtClean="0"/>
                  <a:t>			  (7), (9-10) results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300" b="1" i="1" smtClean="0">
                            <a:latin typeface="Cambria Math"/>
                          </a:rPr>
                          <m:t>𝝀</m:t>
                        </m:r>
                      </m:e>
                      <m:sub>
                        <m:r>
                          <a:rPr lang="en-US" sz="2300" b="1" i="1" smtClean="0">
                            <a:latin typeface="Cambria Math"/>
                          </a:rPr>
                          <m:t>𝒒</m:t>
                        </m:r>
                      </m:sub>
                    </m:sSub>
                    <m:r>
                      <a:rPr lang="en-US" sz="2300" b="1" i="1" smtClean="0">
                        <a:latin typeface="Cambria Math"/>
                      </a:rPr>
                      <m:t> ~ </m:t>
                    </m:r>
                    <m:sSubSup>
                      <m:sSubSupPr>
                        <m:ctrlPr>
                          <a:rPr lang="en-US" sz="2300" b="1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300" b="1" i="1" smtClean="0"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sz="2300" b="1" i="1" smtClean="0">
                            <a:latin typeface="Cambria Math"/>
                          </a:rPr>
                          <m:t>𝑻</m:t>
                        </m:r>
                      </m:sub>
                      <m:sup>
                        <m:r>
                          <a:rPr lang="en-US" sz="2300" b="1" i="1" smtClean="0">
                            <a:latin typeface="Cambria Math"/>
                          </a:rPr>
                          <m:t>−</m:t>
                        </m:r>
                        <m:r>
                          <a:rPr lang="en-US" sz="2300" b="1" i="1" smtClean="0">
                            <a:latin typeface="Cambria Math"/>
                          </a:rPr>
                          <m:t>𝟕</m:t>
                        </m:r>
                        <m:r>
                          <a:rPr lang="en-US" sz="2300" b="1" i="1" smtClean="0">
                            <a:latin typeface="Cambria Math"/>
                          </a:rPr>
                          <m:t>/</m:t>
                        </m:r>
                        <m:r>
                          <a:rPr lang="en-US" sz="2300" b="1" i="1" smtClean="0">
                            <a:latin typeface="Cambria Math"/>
                          </a:rPr>
                          <m:t>𝟖</m:t>
                        </m:r>
                      </m:sup>
                    </m:sSubSup>
                    <m:sSubSup>
                      <m:sSubSupPr>
                        <m:ctrlPr>
                          <a:rPr lang="en-US" sz="2300" b="1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300" b="1" i="1" smtClean="0"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en-US" sz="2300" b="1" i="1" smtClean="0">
                            <a:latin typeface="Cambria Math"/>
                          </a:rPr>
                          <m:t>𝒄𝒚𝒍</m:t>
                        </m:r>
                      </m:sub>
                      <m:sup>
                        <m:r>
                          <a:rPr lang="en-US" sz="2300" b="1" i="1" smtClean="0">
                            <a:latin typeface="Cambria Math"/>
                          </a:rPr>
                          <m:t>𝟗</m:t>
                        </m:r>
                        <m:r>
                          <a:rPr lang="en-US" sz="2300" b="1" i="1" smtClean="0">
                            <a:latin typeface="Cambria Math"/>
                          </a:rPr>
                          <m:t>/</m:t>
                        </m:r>
                        <m:r>
                          <a:rPr lang="en-US" sz="2300" b="1" i="1" smtClean="0">
                            <a:latin typeface="Cambria Math"/>
                          </a:rPr>
                          <m:t>𝟖</m:t>
                        </m:r>
                      </m:sup>
                    </m:sSubSup>
                  </m:oMath>
                </a14:m>
                <a:endParaRPr lang="en-US" sz="2300" b="1" dirty="0" smtClean="0"/>
              </a:p>
              <a:p>
                <a:r>
                  <a:rPr lang="en-US" sz="2300" u="sng" dirty="0" smtClean="0"/>
                  <a:t>MAST scaling [Thornton, PPCF 2014]: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2300" b="0" i="1" smtClean="0">
                            <a:latin typeface="Cambria Math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3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/>
                          </a:rPr>
                          <m:t>𝑚𝑚</m:t>
                        </m:r>
                      </m:e>
                    </m:d>
                    <m:r>
                      <a:rPr lang="en-US" sz="2300" b="0" i="1" smtClean="0">
                        <a:latin typeface="Cambria Math"/>
                      </a:rPr>
                      <m:t>=1.84</m:t>
                    </m:r>
                    <m:d>
                      <m:d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±0.48</m:t>
                        </m:r>
                      </m:e>
                    </m:d>
                    <m:sSubSup>
                      <m:sSubSupPr>
                        <m:ctrlPr>
                          <a:rPr lang="en-US" sz="2300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𝑝𝑜𝑙</m:t>
                        </m:r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𝑜𝑚𝑝</m:t>
                        </m:r>
                      </m:sub>
                      <m:sup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−0.68(±0.14)</m:t>
                        </m:r>
                      </m:sup>
                    </m:sSubSup>
                    <m:sSubSup>
                      <m:sSubSupPr>
                        <m:ctrlPr>
                          <a:rPr lang="en-US" sz="2300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𝑆𝑂𝐿</m:t>
                        </m:r>
                      </m:sub>
                      <m:sup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0.18(±0.07</m:t>
                        </m:r>
                        <m:r>
                          <a:rPr lang="en-US" sz="2300" i="1">
                            <a:latin typeface="Cambria Math"/>
                            <a:ea typeface="Cambria Math"/>
                          </a:rPr>
                          <m:t>)</m:t>
                        </m:r>
                      </m:sup>
                    </m:sSubSup>
                  </m:oMath>
                </a14:m>
                <a:endParaRPr lang="en-US" sz="2300" dirty="0" smtClean="0"/>
              </a:p>
              <a:p>
                <a:r>
                  <a:rPr lang="en-US" sz="2300" u="sng" dirty="0" err="1" smtClean="0"/>
                  <a:t>Eich</a:t>
                </a:r>
                <a:r>
                  <a:rPr lang="en-US" sz="2300" u="sng" dirty="0" smtClean="0"/>
                  <a:t> Scaling [</a:t>
                </a:r>
                <a:r>
                  <a:rPr lang="en-US" sz="2300" u="sng" dirty="0" err="1" smtClean="0"/>
                  <a:t>Eich</a:t>
                </a:r>
                <a:r>
                  <a:rPr lang="en-US" sz="2300" u="sng" dirty="0" smtClean="0"/>
                  <a:t>, NF 2013]: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2300" b="0" i="1" smtClean="0">
                            <a:latin typeface="Cambria Math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3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/>
                          </a:rPr>
                          <m:t>𝑚𝑚</m:t>
                        </m:r>
                      </m:e>
                    </m:d>
                    <m:r>
                      <a:rPr lang="en-US" sz="2300" b="0" i="1" smtClean="0">
                        <a:latin typeface="Cambria Math"/>
                      </a:rPr>
                      <m:t>=1.35</m:t>
                    </m:r>
                    <m:sSubSup>
                      <m:sSubSupPr>
                        <m:ctrlPr>
                          <a:rPr lang="en-US" sz="2300" b="0" i="1" smtClean="0">
                            <a:latin typeface="Cambria Math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sz="23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300" b="0" i="1" smtClean="0"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e>
                          <m:sup>
                            <m:r>
                              <a:rPr lang="en-US" sz="2300" b="0" i="1" smtClean="0">
                                <a:latin typeface="Cambria Math"/>
                                <a:ea typeface="Cambria Math"/>
                              </a:rPr>
                              <m:t>0.42</m:t>
                            </m:r>
                          </m:sup>
                        </m:sSup>
                        <m:r>
                          <a:rPr lang="en-US" sz="23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300" b="0" i="1" smtClean="0">
                            <a:latin typeface="Cambria Math"/>
                          </a:rPr>
                          <m:t>𝑔𝑒𝑜</m:t>
                        </m:r>
                      </m:sub>
                      <m:sup>
                        <m:r>
                          <a:rPr lang="en-US" sz="2300" b="0" i="1" smtClean="0">
                            <a:latin typeface="Cambria Math"/>
                          </a:rPr>
                          <m:t>0.04</m:t>
                        </m:r>
                      </m:sup>
                    </m:sSubSup>
                    <m:sSubSup>
                      <m:sSubSupPr>
                        <m:ctrlPr>
                          <a:rPr lang="en-US" sz="2300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2300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en-US" sz="2300" i="1">
                            <a:latin typeface="Cambria Math"/>
                            <a:ea typeface="Cambria Math"/>
                          </a:rPr>
                          <m:t>𝑝𝑜𝑙</m:t>
                        </m:r>
                        <m:r>
                          <a:rPr lang="en-US" sz="2300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300" i="1">
                            <a:latin typeface="Cambria Math"/>
                            <a:ea typeface="Cambria Math"/>
                          </a:rPr>
                          <m:t>𝑜𝑚𝑝</m:t>
                        </m:r>
                      </m:sub>
                      <m:sup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−0.92</m:t>
                        </m:r>
                      </m:sup>
                    </m:sSubSup>
                    <m:sSubSup>
                      <m:sSubSupPr>
                        <m:ctrlPr>
                          <a:rPr lang="en-US" sz="2300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2300" i="1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sz="2300" i="1">
                            <a:latin typeface="Cambria Math"/>
                            <a:ea typeface="Cambria Math"/>
                          </a:rPr>
                          <m:t>𝑆𝑂𝐿</m:t>
                        </m:r>
                      </m:sub>
                      <m:sup>
                        <m:r>
                          <a:rPr lang="en-US" sz="2300" b="0" i="1" smtClean="0">
                            <a:latin typeface="Cambria Math"/>
                            <a:ea typeface="Cambria Math"/>
                          </a:rPr>
                          <m:t>−0.02</m:t>
                        </m:r>
                      </m:sup>
                    </m:sSubSup>
                  </m:oMath>
                </a14:m>
                <a:endParaRPr lang="en-US" sz="230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88" t="-1014" r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Use Conservative Approach: Assume Narrow </a:t>
            </a:r>
            <a:r>
              <a:rPr lang="en-US" sz="3200" dirty="0" err="1" smtClean="0">
                <a:latin typeface="Symbol" panose="05050102010706020507" pitchFamily="18" charset="2"/>
              </a:rPr>
              <a:t>l</a:t>
            </a:r>
            <a:r>
              <a:rPr lang="en-US" sz="3200" baseline="-25000" dirty="0" err="1" smtClean="0"/>
              <a:t>q</a:t>
            </a:r>
            <a:endParaRPr lang="en-US" sz="32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6454140" y="1259840"/>
            <a:ext cx="256032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1.95 [mm]</a:t>
            </a:r>
          </a:p>
          <a:p>
            <a:pPr marL="0" indent="0">
              <a:buNone/>
            </a:pPr>
            <a:endParaRPr lang="en-US" sz="2400" dirty="0">
              <a:ea typeface="Cambria Math"/>
            </a:endParaRPr>
          </a:p>
          <a:p>
            <a:pPr marL="0" indent="0">
              <a:buNone/>
            </a:pPr>
            <a:r>
              <a:rPr lang="en-US" sz="2400" dirty="0" smtClean="0">
                <a:ea typeface="Cambria Math"/>
              </a:rPr>
              <a:t>4.09 [mm]</a:t>
            </a:r>
          </a:p>
          <a:p>
            <a:pPr marL="0" indent="0">
              <a:buNone/>
            </a:pPr>
            <a:endParaRPr lang="en-US" sz="2400" dirty="0" smtClean="0">
              <a:ea typeface="Cambria Math"/>
            </a:endParaRPr>
          </a:p>
          <a:p>
            <a:pPr marL="0" indent="0">
              <a:buNone/>
            </a:pPr>
            <a:r>
              <a:rPr lang="en-US" sz="2400" dirty="0" smtClean="0">
                <a:ea typeface="Cambria Math"/>
              </a:rPr>
              <a:t>2.96 </a:t>
            </a:r>
            <a:r>
              <a:rPr lang="en-US" sz="2400" dirty="0">
                <a:ea typeface="Cambria Math"/>
              </a:rPr>
              <a:t>[mm]</a:t>
            </a:r>
          </a:p>
          <a:p>
            <a:pPr marL="0" indent="0">
              <a:buNone/>
            </a:pPr>
            <a:endParaRPr lang="en-US" sz="2400" b="1" dirty="0" smtClean="0">
              <a:ea typeface="Cambria Math"/>
            </a:endParaRPr>
          </a:p>
          <a:p>
            <a:pPr marL="0" indent="0">
              <a:buNone/>
            </a:pPr>
            <a:r>
              <a:rPr lang="en-US" sz="2200" i="1" u="sng" dirty="0" smtClean="0">
                <a:ea typeface="Cambria Math"/>
              </a:rPr>
              <a:t>2 MA, 1 T, 10 MW</a:t>
            </a:r>
          </a:p>
          <a:p>
            <a:pPr marL="0" indent="0">
              <a:buNone/>
            </a:pPr>
            <a:r>
              <a:rPr lang="en-US" sz="2200" i="1" u="sng" dirty="0" smtClean="0">
                <a:ea typeface="Cambria Math"/>
              </a:rPr>
              <a:t>Scenario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" y="4495800"/>
            <a:ext cx="5554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920000"/>
                </a:solidFill>
              </a:rPr>
              <a:t>PFC Requirements developed assuming Heuristic Drift Scaling </a:t>
            </a:r>
            <a:endParaRPr lang="en-US" sz="2400" b="1" dirty="0">
              <a:solidFill>
                <a:srgbClr val="92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" y="5569803"/>
            <a:ext cx="887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920000"/>
                </a:solidFill>
              </a:rPr>
              <a:t>PFC requirements assume 30% radiated power fraction based on best-fits to </a:t>
            </a:r>
            <a:r>
              <a:rPr lang="en-US" sz="2400" b="1" dirty="0" err="1" smtClean="0">
                <a:solidFill>
                  <a:srgbClr val="920000"/>
                </a:solidFill>
              </a:rPr>
              <a:t>scalings</a:t>
            </a:r>
            <a:r>
              <a:rPr lang="en-US" sz="2400" b="1" dirty="0" smtClean="0">
                <a:solidFill>
                  <a:srgbClr val="920000"/>
                </a:solidFill>
              </a:rPr>
              <a:t> (small data set)</a:t>
            </a:r>
            <a:endParaRPr lang="en-US" sz="2400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058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90613"/>
            <a:ext cx="8991600" cy="1323974"/>
          </a:xfrm>
        </p:spPr>
        <p:txBody>
          <a:bodyPr>
            <a:normAutofit fontScale="85000" lnSpcReduction="20000"/>
          </a:bodyPr>
          <a:lstStyle/>
          <a:p>
            <a:r>
              <a:rPr lang="fr-FR" spc="-5" dirty="0" smtClean="0">
                <a:latin typeface="+mn-lt"/>
                <a:cs typeface="Book Antiqua"/>
              </a:rPr>
              <a:t>Can </a:t>
            </a:r>
            <a:r>
              <a:rPr lang="fr-FR" spc="-5" dirty="0" err="1" smtClean="0">
                <a:latin typeface="+mn-lt"/>
                <a:cs typeface="Book Antiqua"/>
              </a:rPr>
              <a:t>hold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core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fixed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while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varying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divertor</a:t>
            </a:r>
            <a:r>
              <a:rPr lang="fr-FR" spc="-5" dirty="0" smtClean="0">
                <a:latin typeface="+mn-lt"/>
                <a:cs typeface="Book Antiqua"/>
              </a:rPr>
              <a:t> (CORSICA+SOLPS)</a:t>
            </a:r>
          </a:p>
          <a:p>
            <a:pPr lvl="1"/>
            <a:r>
              <a:rPr lang="fr-FR" sz="2100" spc="-5" dirty="0" smtClean="0">
                <a:latin typeface="+mn-lt"/>
                <a:cs typeface="Book Antiqua"/>
              </a:rPr>
              <a:t>I</a:t>
            </a:r>
            <a:r>
              <a:rPr lang="fr-FR" sz="2100" spc="-5" baseline="-25000" dirty="0" smtClean="0">
                <a:latin typeface="+mn-lt"/>
                <a:cs typeface="Book Antiqua"/>
              </a:rPr>
              <a:t>P</a:t>
            </a:r>
            <a:r>
              <a:rPr lang="fr-FR" sz="2100" spc="-5" dirty="0" smtClean="0">
                <a:latin typeface="+mn-lt"/>
                <a:cs typeface="Book Antiqua"/>
              </a:rPr>
              <a:t> = 1.1MA, B</a:t>
            </a:r>
            <a:r>
              <a:rPr lang="fr-FR" sz="2100" spc="-5" baseline="-25000" dirty="0" smtClean="0">
                <a:latin typeface="+mn-lt"/>
                <a:cs typeface="Book Antiqua"/>
              </a:rPr>
              <a:t>T</a:t>
            </a:r>
            <a:r>
              <a:rPr lang="fr-FR" sz="2100" spc="-5" dirty="0" smtClean="0">
                <a:latin typeface="+mn-lt"/>
                <a:cs typeface="Book Antiqua"/>
              </a:rPr>
              <a:t> = 0.74T, A~1.73, q</a:t>
            </a:r>
            <a:r>
              <a:rPr lang="fr-FR" sz="2100" spc="-5" baseline="-25000" dirty="0" smtClean="0">
                <a:latin typeface="+mn-lt"/>
                <a:cs typeface="Book Antiqua"/>
              </a:rPr>
              <a:t>95</a:t>
            </a:r>
            <a:r>
              <a:rPr lang="fr-FR" sz="2100" spc="-5" dirty="0" smtClean="0">
                <a:latin typeface="+mn-lt"/>
                <a:cs typeface="Book Antiqua"/>
              </a:rPr>
              <a:t>~6, </a:t>
            </a:r>
            <a:r>
              <a:rPr lang="fr-FR" sz="2100" spc="-5" dirty="0" smtClean="0">
                <a:latin typeface="Symbol" panose="05050102010706020507" pitchFamily="18" charset="2"/>
                <a:cs typeface="Book Antiqua"/>
              </a:rPr>
              <a:t>k</a:t>
            </a:r>
            <a:r>
              <a:rPr lang="fr-FR" sz="2100" spc="-5" dirty="0" smtClean="0">
                <a:latin typeface="+mn-lt"/>
                <a:cs typeface="Book Antiqua"/>
              </a:rPr>
              <a:t>=2, </a:t>
            </a:r>
            <a:r>
              <a:rPr lang="fr-FR" sz="2100" spc="-5" dirty="0" err="1" smtClean="0">
                <a:latin typeface="Symbol" panose="05050102010706020507" pitchFamily="18" charset="2"/>
                <a:cs typeface="Book Antiqua"/>
              </a:rPr>
              <a:t>d</a:t>
            </a:r>
            <a:r>
              <a:rPr lang="fr-FR" sz="2100" spc="-5" baseline="-25000" dirty="0" err="1" smtClean="0">
                <a:latin typeface="+mn-lt"/>
                <a:cs typeface="Book Antiqua"/>
              </a:rPr>
              <a:t>L</a:t>
            </a:r>
            <a:r>
              <a:rPr lang="fr-FR" sz="2100" spc="-5" dirty="0" smtClean="0">
                <a:latin typeface="+mn-lt"/>
                <a:cs typeface="Book Antiqua"/>
              </a:rPr>
              <a:t> = 0.47, P</a:t>
            </a:r>
            <a:r>
              <a:rPr lang="fr-FR" sz="2100" spc="-5" baseline="-25000" dirty="0" smtClean="0">
                <a:latin typeface="+mn-lt"/>
                <a:cs typeface="Book Antiqua"/>
              </a:rPr>
              <a:t>SOL</a:t>
            </a:r>
            <a:r>
              <a:rPr lang="fr-FR" sz="2100" spc="-5" dirty="0" smtClean="0">
                <a:latin typeface="+mn-lt"/>
                <a:cs typeface="Book Antiqua"/>
              </a:rPr>
              <a:t> = 2.9MW</a:t>
            </a:r>
          </a:p>
          <a:p>
            <a:r>
              <a:rPr lang="fr-FR" spc="-5" dirty="0" smtClean="0">
                <a:latin typeface="+mn-lt"/>
                <a:cs typeface="Book Antiqua"/>
              </a:rPr>
              <a:t>X-</a:t>
            </a:r>
            <a:r>
              <a:rPr lang="fr-FR" spc="-5" dirty="0" err="1" smtClean="0">
                <a:latin typeface="+mn-lt"/>
                <a:cs typeface="Book Antiqua"/>
              </a:rPr>
              <a:t>divertor</a:t>
            </a:r>
            <a:r>
              <a:rPr lang="fr-FR" spc="-5" dirty="0" smtClean="0">
                <a:latin typeface="+mn-lt"/>
                <a:cs typeface="Book Antiqua"/>
              </a:rPr>
              <a:t> (2</a:t>
            </a:r>
            <a:r>
              <a:rPr lang="fr-FR" spc="-5" baseline="30000" dirty="0" smtClean="0">
                <a:latin typeface="+mn-lt"/>
                <a:cs typeface="Book Antiqua"/>
              </a:rPr>
              <a:t>nd</a:t>
            </a:r>
            <a:r>
              <a:rPr lang="fr-FR" spc="-5" dirty="0" smtClean="0">
                <a:latin typeface="+mn-lt"/>
                <a:cs typeface="Book Antiqua"/>
              </a:rPr>
              <a:t> x-point </a:t>
            </a:r>
            <a:r>
              <a:rPr lang="fr-FR" spc="-5" dirty="0" err="1" smtClean="0">
                <a:latin typeface="+mn-lt"/>
                <a:cs typeface="Book Antiqua"/>
              </a:rPr>
              <a:t>under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target</a:t>
            </a:r>
            <a:r>
              <a:rPr lang="fr-FR" spc="-5" dirty="0" smtClean="0">
                <a:latin typeface="+mn-lt"/>
                <a:cs typeface="Book Antiqua"/>
              </a:rPr>
              <a:t> plate) </a:t>
            </a:r>
            <a:r>
              <a:rPr lang="fr-FR" spc="-5" dirty="0" err="1" smtClean="0">
                <a:latin typeface="+mn-lt"/>
                <a:cs typeface="Book Antiqua"/>
              </a:rPr>
              <a:t>promotes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detachment</a:t>
            </a:r>
            <a:endParaRPr lang="fr-FR" spc="-5" dirty="0">
              <a:latin typeface="+mn-lt"/>
              <a:cs typeface="Book Antiqua"/>
            </a:endParaRPr>
          </a:p>
          <a:p>
            <a:pPr lvl="1"/>
            <a:r>
              <a:rPr lang="fr-FR" sz="2100" spc="-5" dirty="0" err="1" smtClean="0">
                <a:latin typeface="+mn-lt"/>
                <a:cs typeface="Book Antiqua"/>
              </a:rPr>
              <a:t>Gas</a:t>
            </a:r>
            <a:r>
              <a:rPr lang="fr-FR" sz="2100" spc="-5" dirty="0" smtClean="0">
                <a:latin typeface="+mn-lt"/>
                <a:cs typeface="Book Antiqua"/>
              </a:rPr>
              <a:t>-puff </a:t>
            </a:r>
            <a:r>
              <a:rPr lang="fr-FR" sz="2100" spc="-5" dirty="0">
                <a:latin typeface="+mn-lt"/>
                <a:cs typeface="Book Antiqua"/>
              </a:rPr>
              <a:t>scan: </a:t>
            </a:r>
            <a:r>
              <a:rPr lang="fr-FR" sz="2100" spc="-5" dirty="0" smtClean="0">
                <a:latin typeface="+mn-lt"/>
                <a:cs typeface="Book Antiqua"/>
              </a:rPr>
              <a:t>4</a:t>
            </a:r>
            <a:r>
              <a:rPr lang="fr-FR" sz="2100" spc="-5" dirty="0">
                <a:latin typeface="+mn-lt"/>
                <a:cs typeface="Book Antiqua"/>
              </a:rPr>
              <a:t>, 6, 8, 10</a:t>
            </a:r>
            <a:r>
              <a:rPr lang="fr-FR" sz="2100" spc="65" dirty="0">
                <a:latin typeface="+mn-lt"/>
                <a:cs typeface="Book Antiqua"/>
              </a:rPr>
              <a:t> </a:t>
            </a:r>
            <a:r>
              <a:rPr lang="fr-FR" sz="2100" i="1" dirty="0">
                <a:latin typeface="+mn-lt"/>
                <a:cs typeface="Meiryo"/>
              </a:rPr>
              <a:t>×</a:t>
            </a:r>
            <a:r>
              <a:rPr lang="fr-FR" sz="2100" dirty="0" smtClean="0">
                <a:latin typeface="+mn-lt"/>
                <a:cs typeface="Book Antiqua"/>
              </a:rPr>
              <a:t>10</a:t>
            </a:r>
            <a:r>
              <a:rPr lang="fr-FR" sz="2100" baseline="30000" dirty="0" smtClean="0">
                <a:latin typeface="+mn-lt"/>
                <a:cs typeface="Book Antiqua"/>
              </a:rPr>
              <a:t>21</a:t>
            </a:r>
            <a:r>
              <a:rPr lang="fr-FR" sz="2100" dirty="0" smtClean="0">
                <a:latin typeface="+mn-lt"/>
                <a:cs typeface="Book Antiqua"/>
              </a:rPr>
              <a:t> </a:t>
            </a:r>
            <a:r>
              <a:rPr lang="fr-FR" sz="2100" dirty="0" err="1" smtClean="0">
                <a:latin typeface="+mn-lt"/>
                <a:cs typeface="Book Antiqua"/>
              </a:rPr>
              <a:t>particles</a:t>
            </a:r>
            <a:r>
              <a:rPr lang="fr-FR" sz="2100" dirty="0" smtClean="0">
                <a:latin typeface="+mn-lt"/>
                <a:cs typeface="Book Antiqua"/>
              </a:rPr>
              <a:t> / second</a:t>
            </a:r>
            <a:endParaRPr lang="fr-FR" sz="2100" dirty="0">
              <a:latin typeface="+mn-lt"/>
              <a:cs typeface="Book Antiqua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Designed controlled experiment for NSTX-U to assess heat flux and detachment vs. flaring (UT Austin)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14587"/>
            <a:ext cx="75438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object 30"/>
          <p:cNvSpPr>
            <a:spLocks noChangeAspect="1"/>
          </p:cNvSpPr>
          <p:nvPr/>
        </p:nvSpPr>
        <p:spPr>
          <a:xfrm>
            <a:off x="6400799" y="2414587"/>
            <a:ext cx="1676401" cy="1692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31"/>
          <p:cNvSpPr>
            <a:spLocks noChangeAspect="1"/>
          </p:cNvSpPr>
          <p:nvPr/>
        </p:nvSpPr>
        <p:spPr>
          <a:xfrm>
            <a:off x="6400800" y="4114800"/>
            <a:ext cx="1676400" cy="16998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850620"/>
            <a:ext cx="121106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object 29"/>
          <p:cNvSpPr>
            <a:spLocks noChangeAspect="1"/>
          </p:cNvSpPr>
          <p:nvPr/>
        </p:nvSpPr>
        <p:spPr>
          <a:xfrm>
            <a:off x="8064931" y="4170630"/>
            <a:ext cx="1079069" cy="16967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28"/>
          <p:cNvSpPr>
            <a:spLocks noChangeAspect="1"/>
          </p:cNvSpPr>
          <p:nvPr/>
        </p:nvSpPr>
        <p:spPr>
          <a:xfrm>
            <a:off x="8114751" y="2460086"/>
            <a:ext cx="1049422" cy="1654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Down Arrow 178"/>
          <p:cNvSpPr/>
          <p:nvPr/>
        </p:nvSpPr>
        <p:spPr>
          <a:xfrm>
            <a:off x="3619500" y="2362200"/>
            <a:ext cx="838200" cy="709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1"/>
          <p:cNvSpPr txBox="1"/>
          <p:nvPr/>
        </p:nvSpPr>
        <p:spPr>
          <a:xfrm>
            <a:off x="2895600" y="3276600"/>
            <a:ext cx="1849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Standard </a:t>
            </a:r>
            <a:r>
              <a:rPr lang="en-US" sz="2000" b="1" dirty="0" err="1" smtClean="0"/>
              <a:t>divertor</a:t>
            </a:r>
            <a:endParaRPr lang="en-US" sz="2000" b="1" dirty="0" smtClean="0"/>
          </a:p>
        </p:txBody>
      </p:sp>
      <p:sp>
        <p:nvSpPr>
          <p:cNvPr id="185" name="Left Brace 184"/>
          <p:cNvSpPr/>
          <p:nvPr/>
        </p:nvSpPr>
        <p:spPr>
          <a:xfrm>
            <a:off x="4800600" y="2971800"/>
            <a:ext cx="228599" cy="1074241"/>
          </a:xfrm>
          <a:prstGeom prst="leftBrace">
            <a:avLst>
              <a:gd name="adj1" fmla="val 5648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Left Brace 187"/>
          <p:cNvSpPr/>
          <p:nvPr/>
        </p:nvSpPr>
        <p:spPr>
          <a:xfrm>
            <a:off x="4800600" y="4093732"/>
            <a:ext cx="228599" cy="1074241"/>
          </a:xfrm>
          <a:prstGeom prst="leftBrace">
            <a:avLst>
              <a:gd name="adj1" fmla="val 5648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3517425" y="4446186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/>
              <a:t>X-</a:t>
            </a:r>
            <a:r>
              <a:rPr lang="en-US" b="1" dirty="0" err="1" smtClean="0"/>
              <a:t>divertor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14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00200"/>
            <a:ext cx="3962399" cy="4419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Lobe structure and connection length both sensitive to </a:t>
            </a:r>
            <a:r>
              <a:rPr lang="en-US" sz="2400" dirty="0" err="1" smtClean="0"/>
              <a:t>divertor</a:t>
            </a:r>
            <a:r>
              <a:rPr lang="en-US" sz="2400" dirty="0" smtClean="0"/>
              <a:t> type, plasma response model</a:t>
            </a:r>
          </a:p>
          <a:p>
            <a:pPr lvl="1"/>
            <a:r>
              <a:rPr lang="en-US" sz="2000" dirty="0" smtClean="0"/>
              <a:t>Snowflake has larger/longer lobe structure than conventional single-null </a:t>
            </a:r>
            <a:r>
              <a:rPr lang="en-US" sz="2000" dirty="0" err="1" smtClean="0"/>
              <a:t>divertor</a:t>
            </a:r>
            <a:endParaRPr lang="en-US" sz="2000" dirty="0"/>
          </a:p>
          <a:p>
            <a:pPr lvl="2"/>
            <a:r>
              <a:rPr lang="en-US" sz="1600" dirty="0" smtClean="0">
                <a:sym typeface="Wingdings" panose="05000000000000000000" pitchFamily="2" charset="2"/>
              </a:rPr>
              <a:t>May result in stronger asymmetries at </a:t>
            </a:r>
            <a:r>
              <a:rPr lang="en-US" sz="1600" dirty="0" err="1" smtClean="0">
                <a:sym typeface="Wingdings" panose="05000000000000000000" pitchFamily="2" charset="2"/>
              </a:rPr>
              <a:t>divertor</a:t>
            </a:r>
            <a:r>
              <a:rPr lang="en-US" sz="1600" dirty="0" smtClean="0">
                <a:sym typeface="Wingdings" panose="05000000000000000000" pitchFamily="2" charset="2"/>
              </a:rPr>
              <a:t> target (?)</a:t>
            </a:r>
            <a:endParaRPr lang="en-US" sz="1600" dirty="0" smtClean="0"/>
          </a:p>
          <a:p>
            <a:pPr lvl="1"/>
            <a:r>
              <a:rPr lang="en-US" sz="2000" dirty="0" smtClean="0"/>
              <a:t>Plasma response stronger from 2-fluid model than from single-fluid model 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Assessing impact of 3D fields on advanced </a:t>
            </a:r>
            <a:r>
              <a:rPr lang="en-US" sz="2800" dirty="0" err="1" smtClean="0"/>
              <a:t>divertors</a:t>
            </a:r>
            <a:r>
              <a:rPr lang="en-US" sz="2800" dirty="0" smtClean="0"/>
              <a:t> incorporating different plasma response models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746759" y="1251466"/>
            <a:ext cx="436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n=3 RMP using mid-plane RWM/EF coils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29" y="1717153"/>
            <a:ext cx="4840845" cy="445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15774" y="60960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G. </a:t>
            </a:r>
            <a:r>
              <a:rPr lang="en-US" sz="1600" dirty="0" smtClean="0">
                <a:latin typeface="Arial Narrow" panose="020B0606020202030204" pitchFamily="34" charset="0"/>
              </a:rPr>
              <a:t>Canal, </a:t>
            </a:r>
            <a:r>
              <a:rPr lang="en-US" sz="1600" dirty="0">
                <a:latin typeface="Arial Narrow" panose="020B0606020202030204" pitchFamily="34" charset="0"/>
              </a:rPr>
              <a:t>et al., recently published in Nuclear Fusion 2017</a:t>
            </a:r>
          </a:p>
        </p:txBody>
      </p:sp>
    </p:spTree>
    <p:extLst>
      <p:ext uri="{BB962C8B-B14F-4D97-AF65-F5344CB8AC3E}">
        <p14:creationId xmlns:p14="http://schemas.microsoft.com/office/powerpoint/2010/main" val="35976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864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+mn-lt"/>
              </a:rPr>
              <a:t>Goal</a:t>
            </a:r>
            <a:r>
              <a:rPr lang="en-US" b="1" dirty="0">
                <a:latin typeface="+mn-lt"/>
              </a:rPr>
              <a:t>:</a:t>
            </a:r>
            <a:r>
              <a:rPr lang="en-US" dirty="0">
                <a:latin typeface="+mn-lt"/>
              </a:rPr>
              <a:t>  </a:t>
            </a:r>
            <a:r>
              <a:rPr lang="en-US" dirty="0" smtClean="0">
                <a:latin typeface="+mn-lt"/>
              </a:rPr>
              <a:t>Understand, optimize evolution and global stability of current ramp-up phase to lower inductance, access high current scenarios to support wide-range of NSTX-U research goals</a:t>
            </a:r>
            <a:endParaRPr lang="en-US" dirty="0">
              <a:latin typeface="+mn-lt"/>
            </a:endParaRPr>
          </a:p>
          <a:p>
            <a:r>
              <a:rPr lang="en-US" b="1" dirty="0" smtClean="0">
                <a:latin typeface="+mn-lt"/>
              </a:rPr>
              <a:t>Analysis:  </a:t>
            </a:r>
            <a:r>
              <a:rPr lang="en-US" dirty="0" smtClean="0">
                <a:latin typeface="+mn-lt"/>
              </a:rPr>
              <a:t>L-H transition vs. density, shape, current, vertical growth rate (LRDFIT, TOKSYS), TRANSP, DCON/RDCON</a:t>
            </a: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Impact: </a:t>
            </a:r>
            <a:r>
              <a:rPr lang="en-US" dirty="0" smtClean="0">
                <a:latin typeface="+mn-lt"/>
              </a:rPr>
              <a:t>Accelerate access to high plasma current,  power scenarios when NSTX-U operation resumes</a:t>
            </a:r>
          </a:p>
          <a:p>
            <a:pPr lvl="1"/>
            <a:r>
              <a:rPr lang="en-US" sz="2000" dirty="0" smtClean="0">
                <a:latin typeface="+mn-lt"/>
              </a:rPr>
              <a:t>Responsive </a:t>
            </a:r>
            <a:r>
              <a:rPr lang="en-US" sz="2000" dirty="0">
                <a:latin typeface="+mn-lt"/>
              </a:rPr>
              <a:t>to FY2016 </a:t>
            </a:r>
            <a:r>
              <a:rPr lang="en-US" sz="2000" dirty="0" smtClean="0">
                <a:latin typeface="+mn-lt"/>
              </a:rPr>
              <a:t>PEMP, supports entire research program</a:t>
            </a:r>
            <a:r>
              <a:rPr lang="en-US" sz="3200" dirty="0">
                <a:latin typeface="+mn-lt"/>
              </a:rPr>
              <a:t/>
            </a:r>
            <a:br>
              <a:rPr lang="en-US" sz="3200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R17-5: </a:t>
            </a:r>
            <a:r>
              <a:rPr lang="en-US" sz="3200" dirty="0"/>
              <a:t>Analysis and modelling of current ramp-up dynamics in NSTX and NSTX-U</a:t>
            </a:r>
          </a:p>
        </p:txBody>
      </p:sp>
    </p:spTree>
    <p:extLst>
      <p:ext uri="{BB962C8B-B14F-4D97-AF65-F5344CB8AC3E}">
        <p14:creationId xmlns:p14="http://schemas.microsoft.com/office/powerpoint/2010/main" val="42936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1300" marR="535940">
              <a:lnSpc>
                <a:spcPct val="76900"/>
              </a:lnSpc>
              <a:buFontTx/>
              <a:buChar char="•"/>
              <a:tabLst>
                <a:tab pos="241300" algn="l"/>
              </a:tabLst>
            </a:pP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Evaluate elongation limits during ramp-up phase</a:t>
            </a:r>
            <a:r>
              <a:rPr lang="en-US" sz="26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using  data and</a:t>
            </a:r>
            <a:r>
              <a:rPr lang="en-US" sz="26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calculations</a:t>
            </a:r>
          </a:p>
          <a:p>
            <a:pPr marL="469900" lvl="1">
              <a:lnSpc>
                <a:spcPts val="2630"/>
              </a:lnSpc>
              <a:buFontTx/>
              <a:buChar char="–"/>
              <a:tabLst>
                <a:tab pos="469900" algn="l"/>
              </a:tabLst>
            </a:pPr>
            <a:r>
              <a:rPr lang="en-US" sz="2200" spc="-5" dirty="0">
                <a:latin typeface="Arial"/>
                <a:cs typeface="Arial"/>
              </a:rPr>
              <a:t>What </a:t>
            </a:r>
            <a:r>
              <a:rPr lang="en-US" sz="2200" dirty="0">
                <a:latin typeface="Arial"/>
                <a:cs typeface="Arial"/>
              </a:rPr>
              <a:t>factors limit the elongation before, during and after</a:t>
            </a:r>
            <a:r>
              <a:rPr lang="en-US" sz="2200" spc="-95" dirty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diverting?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149225" lvl="1">
              <a:lnSpc>
                <a:spcPct val="78500"/>
              </a:lnSpc>
              <a:spcBef>
                <a:spcPts val="625"/>
              </a:spcBef>
              <a:buFontTx/>
              <a:buChar char="–"/>
              <a:tabLst>
                <a:tab pos="469900" algn="l"/>
              </a:tabLst>
            </a:pPr>
            <a:r>
              <a:rPr lang="en-US" sz="2200" dirty="0">
                <a:latin typeface="Arial"/>
                <a:cs typeface="Arial"/>
              </a:rPr>
              <a:t>Identify growth rate of vertical instability to predict controllability</a:t>
            </a:r>
            <a:r>
              <a:rPr lang="en-US" sz="2200" spc="-110" dirty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of  </a:t>
            </a:r>
            <a:r>
              <a:rPr lang="en-US" sz="2200" dirty="0" smtClean="0">
                <a:latin typeface="Arial"/>
                <a:cs typeface="Arial"/>
              </a:rPr>
              <a:t>high-</a:t>
            </a:r>
            <a:r>
              <a:rPr lang="en-US" sz="2200" dirty="0" smtClean="0">
                <a:latin typeface="Symbol" panose="05050102010706020507" pitchFamily="18" charset="2"/>
                <a:cs typeface="Arial"/>
              </a:rPr>
              <a:t>k</a:t>
            </a:r>
            <a:r>
              <a:rPr lang="en-US" sz="2200" spc="-100" dirty="0" smtClean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shapes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lvl="1">
              <a:buClr>
                <a:srgbClr val="336699"/>
              </a:buClr>
              <a:buFont typeface="Arial"/>
              <a:buChar char="–"/>
            </a:pPr>
            <a:endParaRPr lang="en-US" sz="25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5080" algn="just">
              <a:lnSpc>
                <a:spcPct val="79700"/>
              </a:lnSpc>
              <a:buFontTx/>
              <a:buChar char="•"/>
              <a:tabLst>
                <a:tab pos="241300" algn="l"/>
              </a:tabLst>
            </a:pPr>
            <a:r>
              <a:rPr lang="en-US" sz="2600" spc="-5" dirty="0">
                <a:solidFill>
                  <a:prstClr val="black"/>
                </a:solidFill>
                <a:latin typeface="Arial"/>
                <a:cs typeface="Arial"/>
              </a:rPr>
              <a:t>Establish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the dependence of the L-H transition on </a:t>
            </a:r>
            <a:r>
              <a:rPr lang="en-US" sz="2600" spc="-25" dirty="0">
                <a:solidFill>
                  <a:prstClr val="black"/>
                </a:solidFill>
                <a:latin typeface="Arial"/>
                <a:cs typeface="Arial"/>
              </a:rPr>
              <a:t>density, 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plasma shape, etc. to inform modeling of threshold</a:t>
            </a:r>
            <a:r>
              <a:rPr lang="en-US" sz="26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criteria  and scenario</a:t>
            </a:r>
            <a:r>
              <a:rPr lang="en-US" sz="26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targets</a:t>
            </a:r>
          </a:p>
          <a:p>
            <a:pPr>
              <a:spcBef>
                <a:spcPts val="10"/>
              </a:spcBef>
              <a:buFont typeface="Arial"/>
              <a:buChar char="•"/>
            </a:pPr>
            <a:endParaRPr lang="en-US" sz="25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481965">
              <a:lnSpc>
                <a:spcPct val="79400"/>
              </a:lnSpc>
              <a:buFontTx/>
              <a:buChar char="•"/>
              <a:tabLst>
                <a:tab pos="241300" algn="l"/>
              </a:tabLst>
            </a:pP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Perform stability analysis of experimental and</a:t>
            </a:r>
            <a:r>
              <a:rPr lang="en-US" sz="26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modeled  discharges to identify MHD limits during</a:t>
            </a:r>
            <a:r>
              <a:rPr lang="en-US" sz="26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ramp-up</a:t>
            </a:r>
          </a:p>
          <a:p>
            <a:pPr>
              <a:spcBef>
                <a:spcPts val="10"/>
              </a:spcBef>
              <a:buFont typeface="Arial"/>
              <a:buChar char="•"/>
            </a:pPr>
            <a:endParaRPr lang="en-US" sz="25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824865">
              <a:lnSpc>
                <a:spcPct val="79400"/>
              </a:lnSpc>
              <a:buFontTx/>
              <a:buChar char="•"/>
              <a:tabLst>
                <a:tab pos="241300" algn="l"/>
              </a:tabLst>
            </a:pP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Prepare for FY2018: establish </a:t>
            </a:r>
            <a:r>
              <a:rPr lang="en-US" sz="2600" spc="-10" dirty="0">
                <a:solidFill>
                  <a:prstClr val="black"/>
                </a:solidFill>
                <a:latin typeface="Arial"/>
                <a:cs typeface="Arial"/>
              </a:rPr>
              <a:t>TOKSYS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framework</a:t>
            </a:r>
            <a:r>
              <a:rPr lang="en-US" sz="2600" spc="-1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for  testing and optimizing</a:t>
            </a:r>
            <a:r>
              <a:rPr lang="en-US" sz="26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Arial"/>
                <a:cs typeface="Arial"/>
              </a:rPr>
              <a:t>control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goals for R17-5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3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obble_ki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7" y="989622"/>
            <a:ext cx="6505282" cy="35268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Oscillations often observed just after diverting on NSTX-U appear to be sustained by ‘kicks’ that occur when crossing </a:t>
            </a:r>
            <a:r>
              <a:rPr lang="en-US" sz="2400" dirty="0" err="1" smtClean="0"/>
              <a:t>dRsep</a:t>
            </a:r>
            <a:r>
              <a:rPr lang="en-US" sz="2400" dirty="0" smtClean="0"/>
              <a:t>=0 with velocity/growth rate dependent magnitude that decreases in time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94577" y="220688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Kick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038844" y="2310544"/>
            <a:ext cx="414679" cy="1166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96405" y="2929431"/>
            <a:ext cx="15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Zero crossing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2538" y="2271670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Peak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555015" y="2491955"/>
            <a:ext cx="76456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583706" y="3282391"/>
            <a:ext cx="256401" cy="17314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36105" y="3364468"/>
            <a:ext cx="9284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 Narrow" panose="020B0606020202030204" pitchFamily="34" charset="0"/>
              </a:rPr>
              <a:t>dR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sep</a:t>
            </a:r>
            <a:r>
              <a:rPr lang="en-US" baseline="-25000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[m]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925" y="1584898"/>
            <a:ext cx="866333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dz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</a:p>
          <a:p>
            <a:r>
              <a:rPr lang="en-US" dirty="0" smtClean="0"/>
              <a:t>[m/s]</a:t>
            </a:r>
            <a:endParaRPr lang="en-US" dirty="0"/>
          </a:p>
          <a:p>
            <a:endParaRPr lang="en-US" dirty="0"/>
          </a:p>
        </p:txBody>
      </p:sp>
      <p:pic>
        <p:nvPicPr>
          <p:cNvPr id="16" name="Picture 15" descr="kick_sizedzdt_l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52" y="1000125"/>
            <a:ext cx="2832847" cy="2235200"/>
          </a:xfrm>
          <a:prstGeom prst="rect">
            <a:avLst/>
          </a:prstGeom>
        </p:spPr>
      </p:pic>
      <p:pic>
        <p:nvPicPr>
          <p:cNvPr id="19" name="Picture 18" descr="gamma_time_kick_siz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1" y="4042807"/>
            <a:ext cx="2698749" cy="2129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75" y="4429124"/>
            <a:ext cx="5826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Should try to avoid vertical motion and high growth rate just after time of diverting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Should avoid crossing drsep=0 near time of diverting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Will study ways to make controller less sensitive to kicks (Filtering, time/equilibrium dependent gains)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29375" y="3206749"/>
            <a:ext cx="2714625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Kick size increases with vertical speed, larger at low li (early in time)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778625" y="2809875"/>
            <a:ext cx="301625" cy="4127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76750" y="5937250"/>
            <a:ext cx="2762250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Given growth rate, kick size appears to decrease in time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461125" y="5492751"/>
            <a:ext cx="889000" cy="4444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8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Flat-top growth </a:t>
            </a:r>
            <a:r>
              <a:rPr lang="en-US" sz="3200" dirty="0"/>
              <a:t>rate calculations will allow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projection  </a:t>
            </a:r>
            <a:r>
              <a:rPr lang="en-US" sz="3200" dirty="0"/>
              <a:t>of NSTX-U limits to lower l</a:t>
            </a:r>
            <a:r>
              <a:rPr lang="en-US" sz="3200" baseline="-25000" dirty="0"/>
              <a:t>i</a:t>
            </a:r>
          </a:p>
        </p:txBody>
      </p:sp>
      <p:sp>
        <p:nvSpPr>
          <p:cNvPr id="4" name="object 5"/>
          <p:cNvSpPr/>
          <p:nvPr/>
        </p:nvSpPr>
        <p:spPr>
          <a:xfrm>
            <a:off x="4400550" y="2459038"/>
            <a:ext cx="4729161" cy="3960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7124698" y="2378075"/>
            <a:ext cx="1891030" cy="368300"/>
          </a:xfrm>
          <a:custGeom>
            <a:avLst/>
            <a:gdLst/>
            <a:ahLst/>
            <a:cxnLst/>
            <a:rect l="l" t="t" r="r" b="b"/>
            <a:pathLst>
              <a:path w="1891029" h="368300">
                <a:moveTo>
                  <a:pt x="0" y="0"/>
                </a:moveTo>
                <a:lnTo>
                  <a:pt x="1890712" y="0"/>
                </a:lnTo>
                <a:lnTo>
                  <a:pt x="1890712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7"/>
          <p:cNvSpPr/>
          <p:nvPr/>
        </p:nvSpPr>
        <p:spPr>
          <a:xfrm>
            <a:off x="7124698" y="2378075"/>
            <a:ext cx="1891030" cy="368300"/>
          </a:xfrm>
          <a:custGeom>
            <a:avLst/>
            <a:gdLst/>
            <a:ahLst/>
            <a:cxnLst/>
            <a:rect l="l" t="t" r="r" b="b"/>
            <a:pathLst>
              <a:path w="1891029" h="368300">
                <a:moveTo>
                  <a:pt x="0" y="0"/>
                </a:moveTo>
                <a:lnTo>
                  <a:pt x="1890712" y="0"/>
                </a:lnTo>
                <a:lnTo>
                  <a:pt x="1890712" y="368299"/>
                </a:lnTo>
                <a:lnTo>
                  <a:pt x="0" y="368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7203438" y="2423795"/>
            <a:ext cx="171513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Growth rate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[1/s]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4321873" y="3770630"/>
            <a:ext cx="281305" cy="1106170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Elongation</a:t>
            </a:r>
          </a:p>
        </p:txBody>
      </p:sp>
      <p:sp>
        <p:nvSpPr>
          <p:cNvPr id="9" name="object 10"/>
          <p:cNvSpPr txBox="1"/>
          <p:nvPr/>
        </p:nvSpPr>
        <p:spPr>
          <a:xfrm>
            <a:off x="5676263" y="6219507"/>
            <a:ext cx="195770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Internal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inductance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5960427" y="2804160"/>
            <a:ext cx="2166620" cy="541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Circles = NSTX  Diamonds =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NSTX-U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5640185" y="3528753"/>
            <a:ext cx="453043" cy="681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5714998" y="3581400"/>
            <a:ext cx="304800" cy="533400"/>
          </a:xfrm>
          <a:custGeom>
            <a:avLst/>
            <a:gdLst/>
            <a:ahLst/>
            <a:cxnLst/>
            <a:rect l="l" t="t" r="r" b="b"/>
            <a:pathLst>
              <a:path w="304800" h="533400">
                <a:moveTo>
                  <a:pt x="0" y="266699"/>
                </a:moveTo>
                <a:lnTo>
                  <a:pt x="4024" y="205548"/>
                </a:lnTo>
                <a:lnTo>
                  <a:pt x="15490" y="149412"/>
                </a:lnTo>
                <a:lnTo>
                  <a:pt x="33480" y="99892"/>
                </a:lnTo>
                <a:lnTo>
                  <a:pt x="57081" y="58591"/>
                </a:lnTo>
                <a:lnTo>
                  <a:pt x="85378" y="27107"/>
                </a:lnTo>
                <a:lnTo>
                  <a:pt x="152399" y="0"/>
                </a:lnTo>
                <a:lnTo>
                  <a:pt x="187343" y="7043"/>
                </a:lnTo>
                <a:lnTo>
                  <a:pt x="247718" y="58591"/>
                </a:lnTo>
                <a:lnTo>
                  <a:pt x="271319" y="99892"/>
                </a:lnTo>
                <a:lnTo>
                  <a:pt x="289309" y="149412"/>
                </a:lnTo>
                <a:lnTo>
                  <a:pt x="300775" y="205548"/>
                </a:lnTo>
                <a:lnTo>
                  <a:pt x="304800" y="266699"/>
                </a:lnTo>
                <a:lnTo>
                  <a:pt x="300775" y="327851"/>
                </a:lnTo>
                <a:lnTo>
                  <a:pt x="289309" y="383987"/>
                </a:lnTo>
                <a:lnTo>
                  <a:pt x="271319" y="433507"/>
                </a:lnTo>
                <a:lnTo>
                  <a:pt x="247718" y="474808"/>
                </a:lnTo>
                <a:lnTo>
                  <a:pt x="219421" y="506292"/>
                </a:lnTo>
                <a:lnTo>
                  <a:pt x="152399" y="533399"/>
                </a:lnTo>
                <a:lnTo>
                  <a:pt x="117456" y="526356"/>
                </a:lnTo>
                <a:lnTo>
                  <a:pt x="57081" y="474808"/>
                </a:lnTo>
                <a:lnTo>
                  <a:pt x="33480" y="433507"/>
                </a:lnTo>
                <a:lnTo>
                  <a:pt x="15490" y="383987"/>
                </a:lnTo>
                <a:lnTo>
                  <a:pt x="4024" y="327851"/>
                </a:lnTo>
                <a:lnTo>
                  <a:pt x="0" y="266699"/>
                </a:lnTo>
                <a:close/>
              </a:path>
            </a:pathLst>
          </a:custGeom>
          <a:ln w="57149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8277155" y="3073204"/>
            <a:ext cx="0" cy="2794635"/>
          </a:xfrm>
          <a:custGeom>
            <a:avLst/>
            <a:gdLst/>
            <a:ahLst/>
            <a:cxnLst/>
            <a:rect l="l" t="t" r="r" b="b"/>
            <a:pathLst>
              <a:path h="2794635">
                <a:moveTo>
                  <a:pt x="0" y="2794195"/>
                </a:moveTo>
                <a:lnTo>
                  <a:pt x="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8218200" y="3048000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09" h="116205">
                <a:moveTo>
                  <a:pt x="58954" y="0"/>
                </a:moveTo>
                <a:lnTo>
                  <a:pt x="0" y="101064"/>
                </a:lnTo>
                <a:lnTo>
                  <a:pt x="2047" y="108840"/>
                </a:lnTo>
                <a:lnTo>
                  <a:pt x="14164" y="115909"/>
                </a:lnTo>
                <a:lnTo>
                  <a:pt x="21940" y="113861"/>
                </a:lnTo>
                <a:lnTo>
                  <a:pt x="58954" y="50410"/>
                </a:lnTo>
                <a:lnTo>
                  <a:pt x="88360" y="50410"/>
                </a:lnTo>
                <a:lnTo>
                  <a:pt x="58954" y="0"/>
                </a:lnTo>
                <a:close/>
              </a:path>
              <a:path w="118109" h="116205">
                <a:moveTo>
                  <a:pt x="88360" y="50410"/>
                </a:moveTo>
                <a:lnTo>
                  <a:pt x="58954" y="50410"/>
                </a:lnTo>
                <a:lnTo>
                  <a:pt x="95968" y="113861"/>
                </a:lnTo>
                <a:lnTo>
                  <a:pt x="103745" y="115909"/>
                </a:lnTo>
                <a:lnTo>
                  <a:pt x="115862" y="108840"/>
                </a:lnTo>
                <a:lnTo>
                  <a:pt x="117908" y="101064"/>
                </a:lnTo>
                <a:lnTo>
                  <a:pt x="88360" y="50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8077200" y="3759509"/>
            <a:ext cx="196215" cy="11607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Harder to control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171609" y="1189990"/>
            <a:ext cx="6610191" cy="943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76900"/>
              </a:lnSpc>
              <a:buFontTx/>
              <a:buChar char="•"/>
              <a:tabLst>
                <a:tab pos="241300" algn="l"/>
              </a:tabLst>
            </a:pP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Calculations within </a:t>
            </a:r>
            <a:r>
              <a:rPr lang="en-US" sz="2600" spc="-30" dirty="0" smtClean="0">
                <a:solidFill>
                  <a:prstClr val="black"/>
                </a:solidFill>
                <a:latin typeface="Arial"/>
                <a:cs typeface="Arial"/>
              </a:rPr>
              <a:t>LRDFIT</a:t>
            </a:r>
            <a:r>
              <a:rPr sz="2600" spc="-3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quantify open loop</a:t>
            </a:r>
            <a:r>
              <a:rPr sz="26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vertical  growth </a:t>
            </a:r>
            <a:r>
              <a:rPr sz="2600" dirty="0" smtClean="0">
                <a:solidFill>
                  <a:prstClr val="black"/>
                </a:solidFill>
                <a:latin typeface="Arial"/>
                <a:cs typeface="Arial"/>
              </a:rPr>
              <a:t>rate</a:t>
            </a:r>
          </a:p>
          <a:p>
            <a:pPr marL="241300">
              <a:lnSpc>
                <a:spcPts val="2630"/>
              </a:lnSpc>
            </a:pPr>
            <a:r>
              <a:rPr sz="2200" dirty="0" smtClean="0">
                <a:solidFill>
                  <a:srgbClr val="336699"/>
                </a:solidFill>
                <a:latin typeface="Arial"/>
                <a:cs typeface="Arial"/>
              </a:rPr>
              <a:t>– Evaluate growth rate just prior to VDE</a:t>
            </a:r>
            <a:r>
              <a:rPr sz="2200" spc="-140" dirty="0" smtClean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200" dirty="0" smtClean="0">
                <a:solidFill>
                  <a:srgbClr val="336699"/>
                </a:solidFill>
                <a:latin typeface="Arial"/>
                <a:cs typeface="Arial"/>
              </a:rPr>
              <a:t>time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3"/>
          <p:cNvSpPr txBox="1"/>
          <p:nvPr/>
        </p:nvSpPr>
        <p:spPr>
          <a:xfrm>
            <a:off x="154938" y="2587091"/>
            <a:ext cx="4112261" cy="3508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79400"/>
              </a:lnSpc>
              <a:buFontTx/>
              <a:buChar char="•"/>
              <a:tabLst>
                <a:tab pos="241300" algn="l"/>
              </a:tabLst>
            </a:pP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Maximum </a:t>
            </a:r>
            <a:r>
              <a:rPr sz="2600" dirty="0" smtClean="0">
                <a:solidFill>
                  <a:prstClr val="black"/>
                </a:solidFill>
                <a:latin typeface="Arial"/>
                <a:cs typeface="Arial"/>
              </a:rPr>
              <a:t>growth </a:t>
            </a: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rates</a:t>
            </a:r>
            <a:r>
              <a:rPr sz="26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for  </a:t>
            </a:r>
            <a:r>
              <a:rPr sz="2600" spc="-5" dirty="0" smtClean="0">
                <a:solidFill>
                  <a:prstClr val="black"/>
                </a:solidFill>
                <a:latin typeface="Arial"/>
                <a:cs typeface="Arial"/>
              </a:rPr>
              <a:t>NSTX-U</a:t>
            </a:r>
            <a:r>
              <a:rPr lang="en-US" sz="2600" spc="-5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2600" spc="-5" dirty="0" smtClean="0">
                <a:solidFill>
                  <a:prstClr val="black"/>
                </a:solidFill>
                <a:latin typeface="Arial"/>
                <a:cs typeface="Arial"/>
              </a:rPr>
              <a:t>NSTX</a:t>
            </a: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00" dirty="0" smtClean="0">
                <a:solidFill>
                  <a:prstClr val="black"/>
                </a:solidFill>
                <a:latin typeface="Arial"/>
                <a:cs typeface="Arial"/>
              </a:rPr>
              <a:t>similar</a:t>
            </a:r>
            <a:endParaRPr sz="2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238760" lvl="1" indent="-228600">
              <a:lnSpc>
                <a:spcPct val="78500"/>
              </a:lnSpc>
              <a:spcBef>
                <a:spcPts val="560"/>
              </a:spcBef>
              <a:buFontTx/>
              <a:buChar char="–"/>
              <a:tabLst>
                <a:tab pos="469900" algn="l"/>
              </a:tabLst>
            </a:pPr>
            <a:r>
              <a:rPr lang="en-US" sz="2200" dirty="0" smtClean="0">
                <a:solidFill>
                  <a:srgbClr val="336699"/>
                </a:solidFill>
                <a:latin typeface="Arial"/>
                <a:cs typeface="Arial"/>
              </a:rPr>
              <a:t>Implies NSTX-U </a:t>
            </a:r>
            <a:r>
              <a:rPr lang="en-US" sz="2200" dirty="0" smtClean="0">
                <a:solidFill>
                  <a:srgbClr val="336699"/>
                </a:solidFill>
                <a:latin typeface="Symbol" panose="05050102010706020507" pitchFamily="18" charset="2"/>
                <a:cs typeface="Arial"/>
              </a:rPr>
              <a:t>k</a:t>
            </a:r>
            <a:r>
              <a:rPr lang="en-US" sz="2200" dirty="0" smtClean="0">
                <a:solidFill>
                  <a:srgbClr val="336699"/>
                </a:solidFill>
                <a:latin typeface="Arial"/>
                <a:cs typeface="Arial"/>
              </a:rPr>
              <a:t> can approach </a:t>
            </a:r>
            <a:r>
              <a:rPr sz="2200" dirty="0" smtClean="0">
                <a:solidFill>
                  <a:srgbClr val="336699"/>
                </a:solidFill>
                <a:latin typeface="Arial"/>
                <a:cs typeface="Arial"/>
              </a:rPr>
              <a:t>NSTX </a:t>
            </a:r>
            <a:r>
              <a:rPr lang="en-US" sz="2200" dirty="0" smtClean="0">
                <a:solidFill>
                  <a:srgbClr val="336699"/>
                </a:solidFill>
                <a:latin typeface="Symbol" panose="05050102010706020507" pitchFamily="18" charset="2"/>
                <a:cs typeface="Arial"/>
              </a:rPr>
              <a:t>k</a:t>
            </a:r>
            <a:r>
              <a:rPr lang="en-US" sz="2200" dirty="0" smtClean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200" dirty="0" smtClean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200" dirty="0">
                <a:solidFill>
                  <a:srgbClr val="336699"/>
                </a:solidFill>
                <a:latin typeface="Arial"/>
                <a:cs typeface="Arial"/>
              </a:rPr>
              <a:t>low</a:t>
            </a:r>
            <a:r>
              <a:rPr sz="2200" spc="-10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336699"/>
                </a:solidFill>
                <a:latin typeface="Arial"/>
                <a:cs typeface="Arial"/>
              </a:rPr>
              <a:t>l</a:t>
            </a:r>
            <a:r>
              <a:rPr sz="2175" spc="-7" baseline="-21072" dirty="0">
                <a:solidFill>
                  <a:srgbClr val="407AAA"/>
                </a:solidFill>
                <a:latin typeface="Arial"/>
                <a:cs typeface="Arial"/>
              </a:rPr>
              <a:t>i</a:t>
            </a:r>
            <a:endParaRPr sz="2175" baseline="-21072" dirty="0">
              <a:solidFill>
                <a:prstClr val="black"/>
              </a:solidFill>
              <a:latin typeface="Arial"/>
              <a:cs typeface="Arial"/>
            </a:endParaRPr>
          </a:p>
          <a:p>
            <a:pPr lvl="1">
              <a:spcBef>
                <a:spcPts val="10"/>
              </a:spcBef>
              <a:buClr>
                <a:srgbClr val="336699"/>
              </a:buClr>
              <a:buFont typeface="Arial"/>
              <a:buChar char="–"/>
            </a:pPr>
            <a:endParaRPr sz="25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90170" indent="-228600">
              <a:lnSpc>
                <a:spcPct val="79400"/>
              </a:lnSpc>
              <a:buFontTx/>
              <a:buChar char="•"/>
              <a:tabLst>
                <a:tab pos="241300" algn="l"/>
              </a:tabLst>
            </a:pP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Many ‘VDEs’ occur</a:t>
            </a:r>
            <a:r>
              <a:rPr sz="2600" spc="-2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below  limit ~ </a:t>
            </a:r>
            <a:r>
              <a:rPr lang="en-US" sz="2600" dirty="0" smtClean="0">
                <a:solidFill>
                  <a:prstClr val="black"/>
                </a:solidFill>
                <a:latin typeface="Arial"/>
                <a:cs typeface="Arial"/>
              </a:rPr>
              <a:t>120-</a:t>
            </a:r>
            <a:r>
              <a:rPr sz="2600" dirty="0" smtClean="0">
                <a:solidFill>
                  <a:prstClr val="black"/>
                </a:solidFill>
                <a:latin typeface="Arial"/>
                <a:cs typeface="Arial"/>
              </a:rPr>
              <a:t>140</a:t>
            </a:r>
            <a:r>
              <a:rPr sz="2600" spc="-10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600" dirty="0" smtClean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2600" baseline="30000" dirty="0" smtClean="0">
                <a:solidFill>
                  <a:prstClr val="black"/>
                </a:solidFill>
                <a:latin typeface="Arial"/>
                <a:cs typeface="Arial"/>
              </a:rPr>
              <a:t>-1</a:t>
            </a:r>
            <a:endParaRPr sz="2600" baseline="30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160655" lvl="1" indent="-228600">
              <a:lnSpc>
                <a:spcPts val="2170"/>
              </a:lnSpc>
              <a:spcBef>
                <a:spcPts val="450"/>
              </a:spcBef>
              <a:buFontTx/>
              <a:buChar char="–"/>
              <a:tabLst>
                <a:tab pos="469900" algn="l"/>
              </a:tabLst>
            </a:pPr>
            <a:r>
              <a:rPr sz="2200" dirty="0">
                <a:solidFill>
                  <a:srgbClr val="336699"/>
                </a:solidFill>
                <a:latin typeface="Arial"/>
                <a:cs typeface="Arial"/>
              </a:rPr>
              <a:t>Probably have </a:t>
            </a:r>
            <a:r>
              <a:rPr sz="2200" spc="-5" dirty="0">
                <a:solidFill>
                  <a:srgbClr val="336699"/>
                </a:solidFill>
                <a:latin typeface="Arial"/>
                <a:cs typeface="Arial"/>
              </a:rPr>
              <a:t>different  </a:t>
            </a:r>
            <a:r>
              <a:rPr sz="2200" dirty="0">
                <a:solidFill>
                  <a:srgbClr val="336699"/>
                </a:solidFill>
                <a:latin typeface="Arial"/>
                <a:cs typeface="Arial"/>
              </a:rPr>
              <a:t>triggers, e.g., locked</a:t>
            </a:r>
            <a:r>
              <a:rPr sz="2200" spc="-11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336699"/>
                </a:solidFill>
                <a:latin typeface="Arial"/>
                <a:cs typeface="Arial"/>
              </a:rPr>
              <a:t>modes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425450" lvl="1" indent="-228600">
              <a:lnSpc>
                <a:spcPct val="78500"/>
              </a:lnSpc>
              <a:spcBef>
                <a:spcPts val="560"/>
              </a:spcBef>
              <a:buFontTx/>
              <a:buChar char="–"/>
              <a:tabLst>
                <a:tab pos="469900" algn="l"/>
              </a:tabLst>
            </a:pPr>
            <a:r>
              <a:rPr sz="2200" spc="-5" dirty="0">
                <a:solidFill>
                  <a:srgbClr val="336699"/>
                </a:solidFill>
                <a:latin typeface="Arial"/>
                <a:cs typeface="Arial"/>
              </a:rPr>
              <a:t>Will </a:t>
            </a:r>
            <a:r>
              <a:rPr sz="2200" dirty="0">
                <a:solidFill>
                  <a:srgbClr val="336699"/>
                </a:solidFill>
                <a:latin typeface="Arial"/>
                <a:cs typeface="Arial"/>
              </a:rPr>
              <a:t>refine filtering of</a:t>
            </a:r>
            <a:r>
              <a:rPr sz="2200" spc="-8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336699"/>
                </a:solidFill>
                <a:latin typeface="Arial"/>
                <a:cs typeface="Arial"/>
              </a:rPr>
              <a:t>VDE  database</a:t>
            </a:r>
            <a:r>
              <a:rPr sz="2200" spc="-10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336699"/>
                </a:solidFill>
                <a:latin typeface="Arial"/>
                <a:cs typeface="Arial"/>
              </a:rPr>
              <a:t>(DECAF)</a:t>
            </a:r>
            <a:endParaRPr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24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914400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Some discharges stay in L-mode despite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loss</a:t>
            </a:r>
            <a:r>
              <a:rPr lang="en-US" dirty="0" smtClean="0"/>
              <a:t> &gt;&gt; P</a:t>
            </a:r>
            <a:r>
              <a:rPr lang="en-US" baseline="-25000" dirty="0" smtClean="0"/>
              <a:t>LH-ITPA</a:t>
            </a:r>
            <a:endParaRPr lang="en-US" dirty="0"/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While some shots enter H-mode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loss</a:t>
            </a:r>
            <a:r>
              <a:rPr lang="en-US" dirty="0" smtClean="0"/>
              <a:t> ~ P</a:t>
            </a:r>
            <a:r>
              <a:rPr lang="en-US" baseline="-25000" dirty="0" smtClean="0"/>
              <a:t>LH-ITPA</a:t>
            </a:r>
            <a:endParaRPr lang="en-US" baseline="-25000" dirty="0"/>
          </a:p>
        </p:txBody>
      </p:sp>
      <p:sp>
        <p:nvSpPr>
          <p:cNvPr id="6146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 smtClean="0">
                <a:ea typeface="ＭＳ Ｐゴシック" pitchFamily="34" charset="-128"/>
              </a:rPr>
              <a:t>Database of normalized </a:t>
            </a:r>
            <a:r>
              <a:rPr lang="en-US" altLang="en-US" sz="3600" dirty="0" err="1" smtClean="0">
                <a:ea typeface="ＭＳ Ｐゴシック" pitchFamily="34" charset="-128"/>
              </a:rPr>
              <a:t>P</a:t>
            </a:r>
            <a:r>
              <a:rPr lang="en-US" altLang="en-US" sz="3600" baseline="-25000" dirty="0" err="1" smtClean="0">
                <a:ea typeface="ＭＳ Ｐゴシック" pitchFamily="34" charset="-128"/>
              </a:rPr>
              <a:t>loss</a:t>
            </a:r>
            <a:r>
              <a:rPr lang="en-US" altLang="en-US" sz="3600" dirty="0" smtClean="0">
                <a:ea typeface="ＭＳ Ｐゴシック" pitchFamily="34" charset="-128"/>
              </a:rPr>
              <a:t> vs line-averaged n</a:t>
            </a:r>
            <a:r>
              <a:rPr lang="en-US" altLang="en-US" sz="3600" baseline="-25000" dirty="0" smtClean="0">
                <a:ea typeface="ＭＳ Ｐゴシック" pitchFamily="34" charset="-128"/>
              </a:rPr>
              <a:t>e</a:t>
            </a:r>
          </a:p>
        </p:txBody>
      </p:sp>
      <p:pic>
        <p:nvPicPr>
          <p:cNvPr id="6147" name="Picture 3" descr="hmode_global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3"/>
          <a:stretch>
            <a:fillRect/>
          </a:stretch>
        </p:blipFill>
        <p:spPr bwMode="auto">
          <a:xfrm>
            <a:off x="533400" y="1905000"/>
            <a:ext cx="71628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2057400" y="2590800"/>
            <a:ext cx="15208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800" b="1"/>
              <a:t>H-mode</a:t>
            </a:r>
          </a:p>
          <a:p>
            <a:pPr eaLnBrk="1" hangingPunct="1"/>
            <a:r>
              <a:rPr lang="en-US" altLang="en-US" sz="2800" b="1">
                <a:solidFill>
                  <a:srgbClr val="3366FF"/>
                </a:solidFill>
              </a:rPr>
              <a:t>L-mode</a:t>
            </a:r>
          </a:p>
        </p:txBody>
      </p:sp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7335838" y="3048000"/>
            <a:ext cx="1519237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/>
              <a:t>P</a:t>
            </a:r>
            <a:r>
              <a:rPr lang="en-US" altLang="en-US" sz="1800" baseline="-25000"/>
              <a:t>loss </a:t>
            </a:r>
            <a:r>
              <a:rPr lang="en-US" altLang="en-US" sz="1800"/>
              <a:t>/ P</a:t>
            </a:r>
            <a:r>
              <a:rPr lang="en-US" altLang="en-US" sz="1800" baseline="-25000"/>
              <a:t>LH-ITPA</a:t>
            </a:r>
          </a:p>
          <a:p>
            <a:pPr eaLnBrk="1" hangingPunct="1"/>
            <a:endParaRPr lang="en-US" altLang="en-US" sz="1800" u="sng" baseline="-25000"/>
          </a:p>
          <a:p>
            <a:pPr eaLnBrk="1" hangingPunct="1"/>
            <a:r>
              <a:rPr lang="en-US" altLang="en-US" sz="1900"/>
              <a:t>7</a:t>
            </a:r>
          </a:p>
          <a:p>
            <a:pPr eaLnBrk="1" hangingPunct="1"/>
            <a:r>
              <a:rPr lang="en-US" altLang="en-US" sz="1900"/>
              <a:t>6</a:t>
            </a:r>
          </a:p>
          <a:p>
            <a:pPr eaLnBrk="1" hangingPunct="1"/>
            <a:r>
              <a:rPr lang="en-US" altLang="en-US" sz="1900"/>
              <a:t>5</a:t>
            </a:r>
          </a:p>
          <a:p>
            <a:pPr eaLnBrk="1" hangingPunct="1"/>
            <a:r>
              <a:rPr lang="en-US" altLang="en-US" sz="1900"/>
              <a:t>4</a:t>
            </a:r>
          </a:p>
          <a:p>
            <a:pPr eaLnBrk="1" hangingPunct="1"/>
            <a:r>
              <a:rPr lang="en-US" altLang="en-US" sz="1900"/>
              <a:t>3</a:t>
            </a:r>
          </a:p>
          <a:p>
            <a:pPr eaLnBrk="1" hangingPunct="1"/>
            <a:r>
              <a:rPr lang="en-US" altLang="en-US" sz="1900"/>
              <a:t>2</a:t>
            </a:r>
          </a:p>
          <a:p>
            <a:pPr eaLnBrk="1" hangingPunct="1"/>
            <a:r>
              <a:rPr lang="en-US" altLang="en-US" sz="19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394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</a:rPr>
              <a:t>Restrict database such that all L-mode database points are excluded</a:t>
            </a:r>
          </a:p>
          <a:p>
            <a:pPr marL="228600" lvl="1" indent="0">
              <a:lnSpc>
                <a:spcPct val="90000"/>
              </a:lnSpc>
              <a:buFont typeface="Arial" pitchFamily="34" charset="0"/>
              <a:buNone/>
            </a:pPr>
            <a:r>
              <a:rPr lang="en-US" altLang="en-US" b="1" smtClean="0">
                <a:ea typeface="Arial" pitchFamily="34" charset="0"/>
              </a:rPr>
              <a:t>  Above a minimum density: 	     n</a:t>
            </a:r>
            <a:r>
              <a:rPr lang="en-US" altLang="en-US" b="1" baseline="-25000" smtClean="0">
                <a:ea typeface="Arial" pitchFamily="34" charset="0"/>
              </a:rPr>
              <a:t>ebar</a:t>
            </a:r>
            <a:r>
              <a:rPr lang="en-US" altLang="en-US" b="1" smtClean="0">
                <a:ea typeface="Arial" pitchFamily="34" charset="0"/>
              </a:rPr>
              <a:t> </a:t>
            </a:r>
            <a:r>
              <a:rPr lang="en-US" altLang="en-US" smtClean="0">
                <a:ea typeface="Arial" pitchFamily="34" charset="0"/>
              </a:rPr>
              <a:t>&gt; 1.25 x 10</a:t>
            </a:r>
            <a:r>
              <a:rPr lang="en-US" altLang="en-US" baseline="30000" smtClean="0">
                <a:ea typeface="Arial" pitchFamily="34" charset="0"/>
              </a:rPr>
              <a:t>19</a:t>
            </a:r>
            <a:r>
              <a:rPr lang="en-US" altLang="en-US" smtClean="0">
                <a:ea typeface="Arial" pitchFamily="34" charset="0"/>
              </a:rPr>
              <a:t> m</a:t>
            </a:r>
            <a:r>
              <a:rPr lang="en-US" altLang="en-US" baseline="30000" smtClean="0">
                <a:ea typeface="Arial" pitchFamily="34" charset="0"/>
              </a:rPr>
              <a:t>-3</a:t>
            </a:r>
          </a:p>
          <a:p>
            <a:pPr marL="228600" lvl="1" indent="0">
              <a:lnSpc>
                <a:spcPct val="90000"/>
              </a:lnSpc>
              <a:buFont typeface="Arial" pitchFamily="34" charset="0"/>
              <a:buNone/>
            </a:pPr>
            <a:r>
              <a:rPr lang="en-US" altLang="en-US" b="1" smtClean="0">
                <a:ea typeface="Arial" pitchFamily="34" charset="0"/>
              </a:rPr>
              <a:t>  Low surface V (pause I</a:t>
            </a:r>
            <a:r>
              <a:rPr lang="en-US" altLang="en-US" b="1" baseline="-25000" smtClean="0">
                <a:ea typeface="Arial" pitchFamily="34" charset="0"/>
              </a:rPr>
              <a:t>p</a:t>
            </a:r>
            <a:r>
              <a:rPr lang="en-US" altLang="en-US" b="1" smtClean="0">
                <a:ea typeface="Arial" pitchFamily="34" charset="0"/>
              </a:rPr>
              <a:t> ramp): V</a:t>
            </a:r>
            <a:r>
              <a:rPr lang="en-US" altLang="en-US" b="1" baseline="-25000" smtClean="0">
                <a:ea typeface="Arial" pitchFamily="34" charset="0"/>
              </a:rPr>
              <a:t>surf</a:t>
            </a:r>
            <a:r>
              <a:rPr lang="en-US" altLang="en-US" smtClean="0">
                <a:ea typeface="Arial" pitchFamily="34" charset="0"/>
              </a:rPr>
              <a:t> &lt; 1.15 V</a:t>
            </a:r>
          </a:p>
          <a:p>
            <a:pPr marL="228600" lvl="1" indent="0">
              <a:lnSpc>
                <a:spcPct val="90000"/>
              </a:lnSpc>
              <a:buFont typeface="Arial" pitchFamily="34" charset="0"/>
              <a:buNone/>
            </a:pPr>
            <a:r>
              <a:rPr lang="en-US" altLang="en-US" b="1" smtClean="0">
                <a:ea typeface="Arial" pitchFamily="34" charset="0"/>
              </a:rPr>
              <a:t>  Near double null:	              </a:t>
            </a:r>
            <a:r>
              <a:rPr lang="en-US" altLang="en-US" smtClean="0">
                <a:ea typeface="Arial" pitchFamily="34" charset="0"/>
              </a:rPr>
              <a:t>|</a:t>
            </a:r>
            <a:r>
              <a:rPr lang="en-US" altLang="en-US" b="1" smtClean="0">
                <a:ea typeface="Arial" pitchFamily="34" charset="0"/>
              </a:rPr>
              <a:t>d</a:t>
            </a:r>
            <a:r>
              <a:rPr lang="en-US" altLang="en-US" b="1" baseline="-25000" smtClean="0">
                <a:ea typeface="Arial" pitchFamily="34" charset="0"/>
              </a:rPr>
              <a:t>rsep</a:t>
            </a:r>
            <a:r>
              <a:rPr lang="en-US" altLang="en-US" smtClean="0">
                <a:ea typeface="Arial" pitchFamily="34" charset="0"/>
              </a:rPr>
              <a:t> - 0.2 cm| &lt; 0.6 cm</a:t>
            </a:r>
          </a:p>
          <a:p>
            <a:pPr marL="228600" lvl="1" indent="0">
              <a:lnSpc>
                <a:spcPct val="90000"/>
              </a:lnSpc>
              <a:buFont typeface="Arial" pitchFamily="34" charset="0"/>
              <a:buNone/>
            </a:pPr>
            <a:r>
              <a:rPr lang="en-US" altLang="en-US" b="1" smtClean="0">
                <a:ea typeface="Arial" pitchFamily="34" charset="0"/>
              </a:rPr>
              <a:t>  Clean wall conditions: 	   O II</a:t>
            </a:r>
            <a:r>
              <a:rPr lang="en-US" altLang="en-US" b="1" baseline="-25000" smtClean="0">
                <a:ea typeface="Arial" pitchFamily="34" charset="0"/>
              </a:rPr>
              <a:t>LD</a:t>
            </a:r>
            <a:r>
              <a:rPr lang="en-US" altLang="en-US" b="1" smtClean="0">
                <a:ea typeface="Arial" pitchFamily="34" charset="0"/>
              </a:rPr>
              <a:t> / D</a:t>
            </a:r>
            <a:r>
              <a:rPr lang="en-US" altLang="en-US" b="1" baseline="-25000" smtClean="0">
                <a:ea typeface="Arial" pitchFamily="34" charset="0"/>
              </a:rPr>
              <a:t>γLD</a:t>
            </a:r>
            <a:r>
              <a:rPr lang="en-US" altLang="en-US" b="1" smtClean="0">
                <a:ea typeface="Arial" pitchFamily="34" charset="0"/>
              </a:rPr>
              <a:t> </a:t>
            </a:r>
            <a:r>
              <a:rPr lang="en-US" altLang="en-US" smtClean="0">
                <a:ea typeface="Arial" pitchFamily="34" charset="0"/>
              </a:rPr>
              <a:t>&lt; 1.1</a:t>
            </a:r>
            <a:endParaRPr lang="en-US" altLang="en-US" baseline="-25000" smtClean="0">
              <a:ea typeface="Arial" pitchFamily="34" charset="0"/>
            </a:endParaRPr>
          </a:p>
          <a:p>
            <a:pPr marL="228600" lvl="1" indent="0">
              <a:lnSpc>
                <a:spcPct val="90000"/>
              </a:lnSpc>
            </a:pPr>
            <a:endParaRPr lang="en-US" altLang="en-US" smtClean="0">
              <a:ea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</a:rPr>
              <a:t>About half (36 / 68) of the H-mode database points satisfy this criteria</a:t>
            </a:r>
          </a:p>
          <a:p>
            <a:pPr marL="228600" lvl="1" indent="0">
              <a:lnSpc>
                <a:spcPct val="90000"/>
              </a:lnSpc>
            </a:pPr>
            <a:r>
              <a:rPr lang="en-US" altLang="en-US" smtClean="0">
                <a:ea typeface="Arial" pitchFamily="34" charset="0"/>
              </a:rPr>
              <a:t>Most L-H points with lowest P</a:t>
            </a:r>
            <a:r>
              <a:rPr lang="en-US" altLang="en-US" baseline="-25000" smtClean="0">
                <a:ea typeface="Arial" pitchFamily="34" charset="0"/>
              </a:rPr>
              <a:t>loss</a:t>
            </a:r>
            <a:r>
              <a:rPr lang="en-US" altLang="en-US" smtClean="0">
                <a:ea typeface="Arial" pitchFamily="34" charset="0"/>
              </a:rPr>
              <a:t> satisfy this criteria</a:t>
            </a:r>
          </a:p>
          <a:p>
            <a:pPr marL="228600" lvl="1" indent="0">
              <a:lnSpc>
                <a:spcPct val="90000"/>
              </a:lnSpc>
            </a:pPr>
            <a:endParaRPr lang="en-US" altLang="en-US" smtClean="0">
              <a:ea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mtClean="0">
                <a:ea typeface="ＭＳ Ｐゴシック" pitchFamily="34" charset="-128"/>
              </a:rPr>
              <a:t>Informs operational targets for improved reliability in  L-H timing</a:t>
            </a:r>
          </a:p>
        </p:txBody>
      </p:sp>
      <p:sp>
        <p:nvSpPr>
          <p:cNvPr id="7170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smtClean="0">
                <a:ea typeface="ＭＳ Ｐゴシック" pitchFamily="34" charset="-128"/>
              </a:rPr>
              <a:t>Identify parameters that isolate L-H time points from L-mode timepoints </a:t>
            </a:r>
          </a:p>
        </p:txBody>
      </p:sp>
    </p:spTree>
    <p:extLst>
      <p:ext uri="{BB962C8B-B14F-4D97-AF65-F5344CB8AC3E}">
        <p14:creationId xmlns:p14="http://schemas.microsoft.com/office/powerpoint/2010/main" val="32907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9877"/>
            <a:ext cx="9144000" cy="932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05435">
              <a:lnSpc>
                <a:spcPts val="3600"/>
              </a:lnSpc>
            </a:pPr>
            <a:r>
              <a:rPr sz="3200" dirty="0"/>
              <a:t>Modeling </a:t>
            </a:r>
            <a:r>
              <a:rPr sz="3200" spc="-5" dirty="0"/>
              <a:t>framework </a:t>
            </a:r>
            <a:r>
              <a:rPr sz="3200" dirty="0"/>
              <a:t>aims </a:t>
            </a:r>
            <a:r>
              <a:rPr sz="3200" spc="-5" dirty="0"/>
              <a:t>to accelerate </a:t>
            </a:r>
            <a:r>
              <a:rPr lang="en-US" sz="3200" spc="-5" dirty="0" smtClean="0"/>
              <a:t/>
            </a:r>
            <a:br>
              <a:rPr lang="en-US" sz="3200" spc="-5" dirty="0" smtClean="0"/>
            </a:br>
            <a:r>
              <a:rPr sz="3200" dirty="0" smtClean="0"/>
              <a:t>ramp-up </a:t>
            </a:r>
            <a:r>
              <a:rPr sz="3200" dirty="0"/>
              <a:t>scenario and </a:t>
            </a:r>
            <a:r>
              <a:rPr sz="3200" spc="-5" dirty="0"/>
              <a:t>control</a:t>
            </a:r>
            <a:r>
              <a:rPr sz="3200" spc="-70" dirty="0"/>
              <a:t> </a:t>
            </a:r>
            <a:r>
              <a:rPr sz="3200" dirty="0"/>
              <a:t>development</a:t>
            </a:r>
          </a:p>
        </p:txBody>
      </p:sp>
      <p:sp>
        <p:nvSpPr>
          <p:cNvPr id="3" name="object 3"/>
          <p:cNvSpPr/>
          <p:nvPr/>
        </p:nvSpPr>
        <p:spPr>
          <a:xfrm>
            <a:off x="2618508" y="1118063"/>
            <a:ext cx="5964382" cy="1853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67000" y="1145773"/>
            <a:ext cx="5867400" cy="1752600"/>
          </a:xfrm>
          <a:custGeom>
            <a:avLst/>
            <a:gdLst/>
            <a:ahLst/>
            <a:cxnLst/>
            <a:rect l="l" t="t" r="r" b="b"/>
            <a:pathLst>
              <a:path w="5867400" h="1752600">
                <a:moveTo>
                  <a:pt x="0" y="0"/>
                </a:moveTo>
                <a:lnTo>
                  <a:pt x="5867398" y="0"/>
                </a:lnTo>
                <a:lnTo>
                  <a:pt x="5867398" y="1752598"/>
                </a:lnTo>
                <a:lnTo>
                  <a:pt x="0" y="1752598"/>
                </a:lnTo>
                <a:lnTo>
                  <a:pt x="0" y="0"/>
                </a:lnTo>
                <a:close/>
              </a:path>
            </a:pathLst>
          </a:custGeom>
          <a:solidFill>
            <a:srgbClr val="E3EBF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7000" y="1145773"/>
            <a:ext cx="5867400" cy="1752600"/>
          </a:xfrm>
          <a:custGeom>
            <a:avLst/>
            <a:gdLst/>
            <a:ahLst/>
            <a:cxnLst/>
            <a:rect l="l" t="t" r="r" b="b"/>
            <a:pathLst>
              <a:path w="5867400" h="1752600">
                <a:moveTo>
                  <a:pt x="0" y="0"/>
                </a:moveTo>
                <a:lnTo>
                  <a:pt x="5867398" y="0"/>
                </a:lnTo>
                <a:lnTo>
                  <a:pt x="5867398" y="1752599"/>
                </a:lnTo>
                <a:lnTo>
                  <a:pt x="0" y="17525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9709" y="1766456"/>
            <a:ext cx="935181" cy="710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7650" y="1911928"/>
            <a:ext cx="610985" cy="423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8199" y="1791885"/>
            <a:ext cx="838200" cy="612775"/>
          </a:xfrm>
          <a:custGeom>
            <a:avLst/>
            <a:gdLst/>
            <a:ahLst/>
            <a:cxnLst/>
            <a:rect l="l" t="t" r="r" b="b"/>
            <a:pathLst>
              <a:path w="838200" h="612775">
                <a:moveTo>
                  <a:pt x="0" y="0"/>
                </a:moveTo>
                <a:lnTo>
                  <a:pt x="838199" y="0"/>
                </a:lnTo>
                <a:lnTo>
                  <a:pt x="838199" y="612774"/>
                </a:lnTo>
                <a:lnTo>
                  <a:pt x="0" y="61277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121" y="1961113"/>
            <a:ext cx="495934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PCS</a:t>
            </a:r>
          </a:p>
        </p:txBody>
      </p:sp>
      <p:sp>
        <p:nvSpPr>
          <p:cNvPr id="10" name="object 10"/>
          <p:cNvSpPr/>
          <p:nvPr/>
        </p:nvSpPr>
        <p:spPr>
          <a:xfrm>
            <a:off x="2847108" y="1500448"/>
            <a:ext cx="2689167" cy="1242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33403" y="1546167"/>
            <a:ext cx="1691639" cy="11471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95600" y="1526773"/>
            <a:ext cx="2590800" cy="1143000"/>
          </a:xfrm>
          <a:custGeom>
            <a:avLst/>
            <a:gdLst/>
            <a:ahLst/>
            <a:cxnLst/>
            <a:rect l="l" t="t" r="r" b="b"/>
            <a:pathLst>
              <a:path w="2590800" h="1143000">
                <a:moveTo>
                  <a:pt x="0" y="0"/>
                </a:moveTo>
                <a:lnTo>
                  <a:pt x="2590799" y="0"/>
                </a:lnTo>
                <a:lnTo>
                  <a:pt x="2590799" y="1142999"/>
                </a:lnTo>
                <a:lnTo>
                  <a:pt x="0" y="1142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12105" y="1595351"/>
            <a:ext cx="1563370" cy="1010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30"/>
              </a:lnSpc>
            </a:pP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Actuator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410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(Power</a:t>
            </a:r>
            <a:r>
              <a:rPr sz="12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supplies)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420"/>
              </a:lnSpc>
              <a:spcBef>
                <a:spcPts val="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(NBI)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400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(Gas)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420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…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47508" y="1650077"/>
            <a:ext cx="2157152" cy="9393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17672" y="1911928"/>
            <a:ext cx="1604356" cy="4239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95998" y="1679172"/>
            <a:ext cx="2057400" cy="838200"/>
          </a:xfrm>
          <a:custGeom>
            <a:avLst/>
            <a:gdLst/>
            <a:ahLst/>
            <a:cxnLst/>
            <a:rect l="l" t="t" r="r" b="b"/>
            <a:pathLst>
              <a:path w="2057400" h="838200">
                <a:moveTo>
                  <a:pt x="0" y="0"/>
                </a:moveTo>
                <a:lnTo>
                  <a:pt x="2057399" y="0"/>
                </a:lnTo>
                <a:lnTo>
                  <a:pt x="2057399" y="838199"/>
                </a:lnTo>
                <a:lnTo>
                  <a:pt x="0" y="8381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90340" y="1961112"/>
            <a:ext cx="147447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Plasma</a:t>
            </a:r>
            <a:r>
              <a:rPr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29294" y="1970116"/>
            <a:ext cx="1413163" cy="2951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76400" y="2098272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3994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79690" y="2039318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5" h="118110">
                <a:moveTo>
                  <a:pt x="14845" y="0"/>
                </a:moveTo>
                <a:lnTo>
                  <a:pt x="7068" y="2045"/>
                </a:lnTo>
                <a:lnTo>
                  <a:pt x="0" y="14163"/>
                </a:lnTo>
                <a:lnTo>
                  <a:pt x="2045" y="21939"/>
                </a:lnTo>
                <a:lnTo>
                  <a:pt x="65498" y="58953"/>
                </a:lnTo>
                <a:lnTo>
                  <a:pt x="2045" y="95967"/>
                </a:lnTo>
                <a:lnTo>
                  <a:pt x="0" y="103745"/>
                </a:lnTo>
                <a:lnTo>
                  <a:pt x="7068" y="115862"/>
                </a:lnTo>
                <a:lnTo>
                  <a:pt x="14845" y="117908"/>
                </a:lnTo>
                <a:lnTo>
                  <a:pt x="115909" y="58953"/>
                </a:lnTo>
                <a:lnTo>
                  <a:pt x="148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40679" y="1970116"/>
            <a:ext cx="802178" cy="2951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86398" y="2098272"/>
            <a:ext cx="584835" cy="0"/>
          </a:xfrm>
          <a:custGeom>
            <a:avLst/>
            <a:gdLst/>
            <a:ahLst/>
            <a:cxnLst/>
            <a:rect l="l" t="t" r="r" b="b"/>
            <a:pathLst>
              <a:path w="584835">
                <a:moveTo>
                  <a:pt x="0" y="0"/>
                </a:moveTo>
                <a:lnTo>
                  <a:pt x="584395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80090" y="2039318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843" y="0"/>
                </a:moveTo>
                <a:lnTo>
                  <a:pt x="7067" y="2045"/>
                </a:lnTo>
                <a:lnTo>
                  <a:pt x="0" y="14163"/>
                </a:lnTo>
                <a:lnTo>
                  <a:pt x="2045" y="21939"/>
                </a:lnTo>
                <a:lnTo>
                  <a:pt x="65498" y="58953"/>
                </a:lnTo>
                <a:lnTo>
                  <a:pt x="2045" y="95967"/>
                </a:lnTo>
                <a:lnTo>
                  <a:pt x="0" y="103745"/>
                </a:lnTo>
                <a:lnTo>
                  <a:pt x="7067" y="115862"/>
                </a:lnTo>
                <a:lnTo>
                  <a:pt x="14843" y="117908"/>
                </a:lnTo>
                <a:lnTo>
                  <a:pt x="115909" y="58953"/>
                </a:lnTo>
                <a:lnTo>
                  <a:pt x="148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09749" y="1413164"/>
            <a:ext cx="7331825" cy="7647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57300" y="1450438"/>
            <a:ext cx="7124700" cy="648335"/>
          </a:xfrm>
          <a:custGeom>
            <a:avLst/>
            <a:gdLst/>
            <a:ahLst/>
            <a:cxnLst/>
            <a:rect l="l" t="t" r="r" b="b"/>
            <a:pathLst>
              <a:path w="7124700" h="648335">
                <a:moveTo>
                  <a:pt x="6896097" y="647833"/>
                </a:moveTo>
                <a:lnTo>
                  <a:pt x="7124704" y="647833"/>
                </a:lnTo>
                <a:lnTo>
                  <a:pt x="7124704" y="0"/>
                </a:lnTo>
                <a:lnTo>
                  <a:pt x="0" y="0"/>
                </a:lnTo>
                <a:lnTo>
                  <a:pt x="0" y="316241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98345" y="1675976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09" h="116205">
                <a:moveTo>
                  <a:pt x="14163" y="0"/>
                </a:moveTo>
                <a:lnTo>
                  <a:pt x="2046" y="7067"/>
                </a:lnTo>
                <a:lnTo>
                  <a:pt x="0" y="14845"/>
                </a:lnTo>
                <a:lnTo>
                  <a:pt x="58954" y="115909"/>
                </a:lnTo>
                <a:lnTo>
                  <a:pt x="88359" y="65498"/>
                </a:lnTo>
                <a:lnTo>
                  <a:pt x="58954" y="65498"/>
                </a:lnTo>
                <a:lnTo>
                  <a:pt x="21940" y="2045"/>
                </a:lnTo>
                <a:lnTo>
                  <a:pt x="14163" y="0"/>
                </a:lnTo>
                <a:close/>
              </a:path>
              <a:path w="118109" h="116205">
                <a:moveTo>
                  <a:pt x="103744" y="0"/>
                </a:moveTo>
                <a:lnTo>
                  <a:pt x="95968" y="2045"/>
                </a:lnTo>
                <a:lnTo>
                  <a:pt x="58954" y="65498"/>
                </a:lnTo>
                <a:lnTo>
                  <a:pt x="88359" y="65498"/>
                </a:lnTo>
                <a:lnTo>
                  <a:pt x="117907" y="14845"/>
                </a:lnTo>
                <a:lnTo>
                  <a:pt x="115861" y="7067"/>
                </a:lnTo>
                <a:lnTo>
                  <a:pt x="1037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18627" y="1874117"/>
            <a:ext cx="934719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Commands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26739" y="1191492"/>
            <a:ext cx="364236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Synthetic real-time diagnostics (magnetics</a:t>
            </a:r>
            <a:r>
              <a:rPr sz="1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…)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4939" y="2571988"/>
            <a:ext cx="8726170" cy="3776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64490" algn="r"/>
            <a:r>
              <a:rPr b="1" spc="-3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OKSYS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241300" marR="332105" indent="-228600">
              <a:lnSpc>
                <a:spcPct val="79900"/>
              </a:lnSpc>
              <a:spcBef>
                <a:spcPts val="1445"/>
              </a:spcBef>
              <a:buFontTx/>
              <a:buChar char="•"/>
              <a:tabLst>
                <a:tab pos="241300" algn="l"/>
              </a:tabLst>
            </a:pPr>
            <a:r>
              <a:rPr sz="2400" spc="-10" dirty="0">
                <a:solidFill>
                  <a:prstClr val="black"/>
                </a:solidFill>
                <a:latin typeface="Arial"/>
                <a:cs typeface="Arial"/>
              </a:rPr>
              <a:t>TOKSYS: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Matlab code used to develop actuator and</a:t>
            </a:r>
            <a:r>
              <a:rPr sz="24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plasma  models for testing PCS algorithms (supported by</a:t>
            </a:r>
            <a:r>
              <a:rPr sz="24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GA)</a:t>
            </a:r>
          </a:p>
          <a:p>
            <a:pPr marL="241300" indent="-228600">
              <a:spcBef>
                <a:spcPts val="1995"/>
              </a:spcBef>
              <a:buFontTx/>
              <a:buChar char="•"/>
              <a:tabLst>
                <a:tab pos="241300" algn="l"/>
              </a:tabLst>
            </a:pPr>
            <a:r>
              <a:rPr sz="2400" spc="-45" dirty="0">
                <a:solidFill>
                  <a:prstClr val="black"/>
                </a:solidFill>
                <a:latin typeface="Arial"/>
                <a:cs typeface="Arial"/>
              </a:rPr>
              <a:t>Two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major development</a:t>
            </a:r>
            <a:r>
              <a:rPr sz="24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Arial"/>
                <a:cs typeface="Arial"/>
              </a:rPr>
              <a:t>efforts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marR="1102995" lvl="1" indent="-228600">
              <a:lnSpc>
                <a:spcPts val="1920"/>
              </a:lnSpc>
              <a:spcBef>
                <a:spcPts val="465"/>
              </a:spcBef>
              <a:buFontTx/>
              <a:buChar char="–"/>
              <a:tabLst>
                <a:tab pos="4699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Design and validate plasma model using experimental data</a:t>
            </a:r>
            <a:r>
              <a:rPr sz="2000" spc="-10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and  simulations (i.e. </a:t>
            </a:r>
            <a:r>
              <a:rPr sz="2000" spc="-40" dirty="0">
                <a:solidFill>
                  <a:srgbClr val="336699"/>
                </a:solidFill>
                <a:latin typeface="Arial"/>
                <a:cs typeface="Arial"/>
              </a:rPr>
              <a:t>TRANSP,</a:t>
            </a:r>
            <a:r>
              <a:rPr sz="2000" spc="-12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DCON)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lvl="1" indent="-228600">
              <a:lnSpc>
                <a:spcPts val="2390"/>
              </a:lnSpc>
              <a:buFontTx/>
              <a:buChar char="–"/>
              <a:tabLst>
                <a:tab pos="4699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Develop non-linear models and/or switching between linear</a:t>
            </a:r>
            <a:r>
              <a:rPr sz="2000" spc="-10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 smtClean="0">
                <a:solidFill>
                  <a:srgbClr val="336699"/>
                </a:solidFill>
                <a:latin typeface="Arial"/>
                <a:cs typeface="Arial"/>
              </a:rPr>
              <a:t>models</a:t>
            </a: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984250" lvl="2" indent="-285750">
              <a:lnSpc>
                <a:spcPts val="2390"/>
              </a:lnSpc>
              <a:buFont typeface="Arial" panose="020B0604020202020204" pitchFamily="34" charset="0"/>
              <a:buChar char="•"/>
              <a:tabLst>
                <a:tab pos="469900" algn="l"/>
              </a:tabLst>
            </a:pPr>
            <a:r>
              <a:rPr sz="1700" dirty="0" smtClean="0">
                <a:solidFill>
                  <a:srgbClr val="920000"/>
                </a:solidFill>
                <a:latin typeface="Arial"/>
                <a:cs typeface="Arial"/>
              </a:rPr>
              <a:t>Flattop </a:t>
            </a:r>
            <a:r>
              <a:rPr sz="1700" dirty="0">
                <a:solidFill>
                  <a:srgbClr val="920000"/>
                </a:solidFill>
                <a:latin typeface="Arial"/>
                <a:cs typeface="Arial"/>
              </a:rPr>
              <a:t>modeling typically uses linearized model around a reference</a:t>
            </a:r>
            <a:r>
              <a:rPr sz="1700" spc="-100" dirty="0">
                <a:solidFill>
                  <a:srgbClr val="92000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920000"/>
                </a:solidFill>
                <a:latin typeface="Arial"/>
                <a:cs typeface="Arial"/>
              </a:rPr>
              <a:t>case</a:t>
            </a:r>
            <a:endParaRPr sz="17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2320"/>
              </a:lnSpc>
              <a:buFontTx/>
              <a:buChar char="•"/>
              <a:tabLst>
                <a:tab pos="241300" algn="l"/>
              </a:tabLst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Ultimate goal: develop, test and optimize scenarios and</a:t>
            </a:r>
            <a:r>
              <a:rPr sz="2400" spc="-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control  in the ramp-up phase in </a:t>
            </a:r>
            <a:r>
              <a:rPr sz="2400" spc="-10" dirty="0">
                <a:solidFill>
                  <a:prstClr val="black"/>
                </a:solidFill>
                <a:latin typeface="Arial"/>
                <a:cs typeface="Arial"/>
              </a:rPr>
              <a:t>offline</a:t>
            </a:r>
            <a:r>
              <a:rPr sz="24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14724474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447800"/>
            <a:ext cx="8991600" cy="4648200"/>
          </a:xfrm>
        </p:spPr>
        <p:txBody>
          <a:bodyPr/>
          <a:lstStyle/>
          <a:p>
            <a:pPr marL="241300" marR="5080">
              <a:lnSpc>
                <a:spcPts val="3000"/>
              </a:lnSpc>
              <a:buFontTx/>
              <a:buChar char="•"/>
              <a:tabLst>
                <a:tab pos="241300" algn="l"/>
              </a:tabLst>
            </a:pPr>
            <a:r>
              <a:rPr lang="en-US" spc="-30" dirty="0">
                <a:solidFill>
                  <a:prstClr val="black"/>
                </a:solidFill>
                <a:latin typeface="Arial"/>
                <a:cs typeface="Arial"/>
              </a:rPr>
              <a:t>Vessel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current model, linearized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plasma 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response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model, synthetic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magnetic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signals generated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lvl="1">
              <a:spcBef>
                <a:spcPts val="215"/>
              </a:spcBef>
              <a:buFontTx/>
              <a:buChar char="–"/>
              <a:tabLst>
                <a:tab pos="469900" algn="l"/>
              </a:tabLst>
            </a:pPr>
            <a:r>
              <a:rPr lang="en-US" dirty="0">
                <a:latin typeface="Arial"/>
                <a:cs typeface="Arial"/>
              </a:rPr>
              <a:t>Supports snowflake control development and</a:t>
            </a:r>
            <a:r>
              <a:rPr lang="en-US" spc="-10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testing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lvl="1">
              <a:spcBef>
                <a:spcPts val="315"/>
              </a:spcBef>
              <a:buFontTx/>
              <a:buChar char="–"/>
              <a:tabLst>
                <a:tab pos="469900" algn="l"/>
              </a:tabLst>
            </a:pPr>
            <a:r>
              <a:rPr lang="en-US" spc="-20" dirty="0">
                <a:latin typeface="Arial"/>
                <a:cs typeface="Arial"/>
              </a:rPr>
              <a:t>Validation </a:t>
            </a:r>
            <a:r>
              <a:rPr lang="en-US" dirty="0">
                <a:latin typeface="Arial"/>
                <a:cs typeface="Arial"/>
              </a:rPr>
              <a:t>of plasma response model will begin</a:t>
            </a:r>
            <a:r>
              <a:rPr lang="en-US" spc="-6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soon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lvl="1">
              <a:spcBef>
                <a:spcPts val="35"/>
              </a:spcBef>
              <a:buClr>
                <a:srgbClr val="336699"/>
              </a:buClr>
              <a:buFont typeface="Arial"/>
              <a:buChar char="–"/>
            </a:pPr>
            <a:endParaRPr lang="en-US" sz="25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>
              <a:spcBef>
                <a:spcPts val="5"/>
              </a:spcBef>
              <a:buFontTx/>
              <a:buChar char="•"/>
              <a:tabLst>
                <a:tab pos="241300" algn="l"/>
              </a:tabLst>
            </a:pP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Power supply models have been</a:t>
            </a:r>
            <a:r>
              <a:rPr lang="en-US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developed</a:t>
            </a:r>
          </a:p>
          <a:p>
            <a:pPr marL="469900" lvl="1">
              <a:spcBef>
                <a:spcPts val="284"/>
              </a:spcBef>
              <a:buFontTx/>
              <a:buChar char="–"/>
              <a:tabLst>
                <a:tab pos="469900" algn="l"/>
              </a:tabLst>
            </a:pPr>
            <a:r>
              <a:rPr lang="en-US" dirty="0">
                <a:latin typeface="Arial"/>
                <a:cs typeface="Arial"/>
              </a:rPr>
              <a:t>Model includes simplified bridge rectifier</a:t>
            </a:r>
            <a:r>
              <a:rPr lang="en-US" spc="-1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model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marL="469900" lvl="1">
              <a:spcBef>
                <a:spcPts val="320"/>
              </a:spcBef>
              <a:buFontTx/>
              <a:buChar char="–"/>
              <a:tabLst>
                <a:tab pos="469900" algn="l"/>
              </a:tabLst>
            </a:pPr>
            <a:r>
              <a:rPr lang="en-US" spc="-10" dirty="0">
                <a:latin typeface="Arial"/>
                <a:cs typeface="Arial"/>
              </a:rPr>
              <a:t>Working </a:t>
            </a:r>
            <a:r>
              <a:rPr lang="en-US" dirty="0">
                <a:latin typeface="Arial"/>
                <a:cs typeface="Arial"/>
              </a:rPr>
              <a:t>toward end-to-end optimization of vertical</a:t>
            </a:r>
            <a:r>
              <a:rPr lang="en-US" spc="-7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stability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lvl="1">
              <a:spcBef>
                <a:spcPts val="15"/>
              </a:spcBef>
              <a:buClr>
                <a:srgbClr val="336699"/>
              </a:buClr>
              <a:buFont typeface="Arial"/>
              <a:buChar char="–"/>
            </a:pPr>
            <a:endParaRPr lang="en-US" sz="29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417830">
              <a:lnSpc>
                <a:spcPts val="3030"/>
              </a:lnSpc>
              <a:buFontTx/>
              <a:buChar char="•"/>
              <a:tabLst>
                <a:tab pos="241300" algn="l"/>
              </a:tabLst>
            </a:pP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Recently demonstrated coupling between PCS</a:t>
            </a:r>
            <a:r>
              <a:rPr lang="en-US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and  the models within</a:t>
            </a:r>
            <a:r>
              <a:rPr lang="en-US" spc="-1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pc="-10" dirty="0" smtClean="0">
                <a:solidFill>
                  <a:prstClr val="black"/>
                </a:solidFill>
                <a:latin typeface="Arial"/>
                <a:cs typeface="Arial"/>
              </a:rPr>
              <a:t>TOKSYS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</a:t>
            </a:r>
            <a:r>
              <a:rPr lang="en-US" dirty="0"/>
              <a:t>in </a:t>
            </a:r>
            <a:r>
              <a:rPr lang="en-US" spc="-5" dirty="0"/>
              <a:t>establishing</a:t>
            </a:r>
            <a:r>
              <a:rPr lang="en-US" spc="-100" dirty="0"/>
              <a:t> </a:t>
            </a:r>
            <a:r>
              <a:rPr lang="en-US" spc="-100" dirty="0" smtClean="0"/>
              <a:t/>
            </a:r>
            <a:br>
              <a:rPr lang="en-US" spc="-100" dirty="0" smtClean="0"/>
            </a:br>
            <a:r>
              <a:rPr lang="en-US" spc="-15" dirty="0" smtClean="0"/>
              <a:t>TOKSYS  </a:t>
            </a:r>
            <a:r>
              <a:rPr lang="en-US" spc="-5" dirty="0"/>
              <a:t>simulations for</a:t>
            </a:r>
            <a:r>
              <a:rPr lang="en-US" spc="-20" dirty="0"/>
              <a:t> </a:t>
            </a:r>
            <a:r>
              <a:rPr lang="en-US" spc="-5" dirty="0"/>
              <a:t>NSTX-U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39624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Research Contributions to Recovery</a:t>
            </a:r>
          </a:p>
          <a:p>
            <a:endParaRPr lang="en-US" sz="2000" dirty="0" smtClean="0"/>
          </a:p>
          <a:p>
            <a:r>
              <a:rPr lang="en-US" sz="4000" dirty="0" smtClean="0"/>
              <a:t>FY2017 Milestone Progress</a:t>
            </a:r>
          </a:p>
          <a:p>
            <a:endParaRPr lang="en-US" sz="2000" dirty="0" smtClean="0"/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Additional Research Highlights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Collaboration Status and Plans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Research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33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-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5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5943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Ideal-MHD models of ELM stability have not been accurate in STs</a:t>
            </a:r>
          </a:p>
          <a:p>
            <a:pPr lvl="1"/>
            <a:r>
              <a:rPr lang="en-US" dirty="0" smtClean="0"/>
              <a:t>Ideal-MHD model often finds </a:t>
            </a:r>
            <a:r>
              <a:rPr lang="en-US" dirty="0" err="1" smtClean="0"/>
              <a:t>ELMing</a:t>
            </a:r>
            <a:r>
              <a:rPr lang="en-US" dirty="0" smtClean="0"/>
              <a:t> plasma to be stable</a:t>
            </a:r>
          </a:p>
          <a:p>
            <a:endParaRPr lang="en-US" dirty="0"/>
          </a:p>
          <a:p>
            <a:r>
              <a:rPr lang="en-US" dirty="0" smtClean="0"/>
              <a:t>New modeling with M3D-C1 shows that </a:t>
            </a:r>
            <a:r>
              <a:rPr lang="en-US" dirty="0" err="1" smtClean="0"/>
              <a:t>ELMing</a:t>
            </a:r>
            <a:r>
              <a:rPr lang="en-US" dirty="0" smtClean="0"/>
              <a:t> discharges in NSTX are unstable to </a:t>
            </a:r>
            <a:r>
              <a:rPr lang="en-US" u="sng" dirty="0" smtClean="0"/>
              <a:t>resistive</a:t>
            </a:r>
            <a:r>
              <a:rPr lang="en-US" dirty="0" smtClean="0"/>
              <a:t> peeling-ballooning modes</a:t>
            </a:r>
          </a:p>
          <a:p>
            <a:pPr lvl="1"/>
            <a:endParaRPr lang="en-US" dirty="0"/>
          </a:p>
          <a:p>
            <a:r>
              <a:rPr lang="en-US" i="1" dirty="0" smtClean="0"/>
              <a:t>This may resolve longstanding question about ELM stability in STs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Finds that Resistive Modes May Explain ELMs in STs </a:t>
            </a:r>
            <a:endParaRPr lang="en-US" dirty="0"/>
          </a:p>
        </p:txBody>
      </p:sp>
      <p:pic>
        <p:nvPicPr>
          <p:cNvPr id="5" name="Picture 4" descr="134020.00627_Jphi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85"/>
          <a:stretch/>
        </p:blipFill>
        <p:spPr>
          <a:xfrm>
            <a:off x="6019800" y="1143000"/>
            <a:ext cx="2811772" cy="495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7600" y="6096000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Canal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charset="0"/>
                <a:ea typeface="ヒラギノ角ゴ Pro W3" charset="0"/>
                <a:cs typeface="ヒラギノ角ゴ Pro W3" charset="0"/>
              </a:rPr>
              <a:t>Create an ITPA halo current rotation database:</a:t>
            </a:r>
            <a:br>
              <a:rPr lang="en-US" sz="2400" b="1" dirty="0"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lang="en-US" sz="2400" b="1" dirty="0">
                <a:latin typeface="Arial" charset="0"/>
                <a:ea typeface="ヒラギノ角ゴ Pro W3" charset="0"/>
                <a:cs typeface="ヒラギノ角ゴ Pro W3" charset="0"/>
              </a:rPr>
              <a:t>C-Mod, DIII-D, AUG, NSTX, and JET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26" y="1066800"/>
            <a:ext cx="5895473" cy="5333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845" y="1524000"/>
            <a:ext cx="822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C-Mod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6845" y="2819400"/>
            <a:ext cx="857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AUG-C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6845" y="4081046"/>
            <a:ext cx="72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DIII-D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6845" y="5334000"/>
            <a:ext cx="98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JET-ILW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96200" y="1524000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NSTX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96200" y="281940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AUG-W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96200" y="4081046"/>
            <a:ext cx="766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JET-C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0" y="5334000"/>
            <a:ext cx="98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JET-ILW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4172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wrap="square" tIns="45720" bIns="45720">
            <a:noAutofit/>
          </a:bodyPr>
          <a:lstStyle/>
          <a:p>
            <a:pPr lvl="0"/>
            <a:r>
              <a:rPr lang="en-US" dirty="0"/>
              <a:t>Energetic-particle-modified GAEs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77840" y="2011680"/>
            <a:ext cx="180720" cy="456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76201" y="1066800"/>
            <a:ext cx="5398415" cy="54102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Self-consistent simulations reveal strong energetic particle modifications to high frequency global Alfvén eigenmodes (GAEs)</a:t>
            </a:r>
          </a:p>
          <a:p>
            <a:r>
              <a:rPr lang="en-US" dirty="0"/>
              <a:t>Demonstrates that the nonperturbative regime for these modes was routinely accessed in NSTX operating conditions</a:t>
            </a:r>
          </a:p>
          <a:p>
            <a:pPr lvl="1"/>
            <a:r>
              <a:rPr lang="en-US" dirty="0"/>
              <a:t>Challenges assumption that GAEs in NSTX(-U) are well described by perturbative models</a:t>
            </a:r>
          </a:p>
          <a:p>
            <a:r>
              <a:rPr lang="en-US" dirty="0"/>
              <a:t>May indicate existence of a new, previously unidentified energetic particle mode (EPM)</a:t>
            </a:r>
          </a:p>
          <a:p>
            <a:pPr lvl="1"/>
            <a:r>
              <a:rPr lang="en-US" dirty="0"/>
              <a:t>Observable in future NSTX-U experiments</a:t>
            </a:r>
          </a:p>
          <a:p>
            <a:r>
              <a:rPr lang="en-US" dirty="0"/>
              <a:t>Potential implications for understanding the anomalously flat electron temperatures observed in NSTX at high beam power (correlated with CAE/GAE excitation)</a:t>
            </a:r>
          </a:p>
          <a:p>
            <a:pPr lvl="1"/>
            <a:r>
              <a:rPr lang="en-US" dirty="0"/>
              <a:t>Magnitude of energy channeling and orbit </a:t>
            </a:r>
            <a:r>
              <a:rPr lang="en-US" dirty="0" err="1"/>
              <a:t>stochastization</a:t>
            </a:r>
            <a:r>
              <a:rPr lang="en-US" dirty="0"/>
              <a:t> effects may be modified when incorporating these modes vs traditional GAEs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D31179-0A21-455C-B8AC-8E802E88AE1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"/>
          <a:stretch/>
        </p:blipFill>
        <p:spPr bwMode="auto">
          <a:xfrm>
            <a:off x="5474616" y="1036496"/>
            <a:ext cx="3669384" cy="3019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">
                <a:extLst>
                  <a:ext uri="{FF2B5EF4-FFF2-40B4-BE49-F238E27FC236}">
                    <a16:creationId xmlns:a16="http://schemas.microsoft.com/office/drawing/2014/main" xmlns="" id="{9847DF2C-EE9A-41D9-AF40-A3BFEF5F8782}"/>
                  </a:ext>
                </a:extLst>
              </p:cNvPr>
              <p:cNvSpPr txBox="1"/>
              <p:nvPr/>
            </p:nvSpPr>
            <p:spPr>
              <a:xfrm>
                <a:off x="5758560" y="4162896"/>
                <a:ext cx="3233040" cy="2215991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600" i="1" dirty="0">
                    <a:solidFill>
                      <a:srgbClr val="44546A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Figure: Change in frequency for |n|=8 GAEs as a function of the normalized injection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i="1">
                        <a:solidFill>
                          <a:srgbClr val="44546A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rgbClr val="44546A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1600" i="1" dirty="0" err="1">
                    <a:solidFill>
                      <a:srgbClr val="44546A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Cntr</a:t>
                </a:r>
                <a:r>
                  <a:rPr lang="en-US" sz="1600" i="1" dirty="0">
                    <a:solidFill>
                      <a:srgbClr val="44546A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-GAEs are marked by circles, co-GAEs by squares. Color denotes the central pitch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solidFill>
                          <a:srgbClr val="44546A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rgbClr val="44546A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𝜇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i="1">
                            <a:solidFill>
                              <a:srgbClr val="44546A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solidFill>
                          <a:srgbClr val="44546A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600" i="1">
                        <a:solidFill>
                          <a:srgbClr val="44546A"/>
                        </a:solidFill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en-US" sz="1600" i="1" dirty="0">
                    <a:solidFill>
                      <a:srgbClr val="44546A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of the beam distribution in each simulation. The on-axis cyclotron frequency is 2.4 </a:t>
                </a:r>
                <a:r>
                  <a:rPr lang="en-US" sz="1600" i="1" dirty="0" err="1">
                    <a:solidFill>
                      <a:srgbClr val="44546A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MHz.</a:t>
                </a:r>
                <a:endParaRPr lang="en-US" sz="1600" i="1" dirty="0">
                  <a:solidFill>
                    <a:srgbClr val="44546A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1">
                <a:extLst>
                  <a:ext uri="{FF2B5EF4-FFF2-40B4-BE49-F238E27FC236}">
                    <a16:creationId xmlns:a16="http://schemas.microsoft.com/office/drawing/2014/main" id="{9847DF2C-EE9A-41D9-AF40-A3BFEF5F8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560" y="4162896"/>
                <a:ext cx="3233040" cy="2215991"/>
              </a:xfrm>
              <a:prstGeom prst="rect">
                <a:avLst/>
              </a:prstGeom>
              <a:blipFill>
                <a:blip r:embed="rId4"/>
                <a:stretch>
                  <a:fillRect l="-3962" t="-3030" r="-3774" b="-46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9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2800" dirty="0" smtClean="0"/>
              <a:t>Probe Plasma Turbulence at NSTX using a High-k Scattering Diagnostic</a:t>
            </a: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77943" y="1383133"/>
            <a:ext cx="5785057" cy="5093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Scattered Power </a:t>
            </a:r>
            <a:endParaRPr lang="en-US" sz="2000" dirty="0"/>
          </a:p>
          <a:p>
            <a:endParaRPr lang="en-US" sz="2000" b="1" i="1" dirty="0" smtClean="0"/>
          </a:p>
          <a:p>
            <a:r>
              <a:rPr lang="en-US" sz="2000" b="1" i="1" dirty="0" smtClean="0"/>
              <a:t>Three </a:t>
            </a:r>
            <a:r>
              <a:rPr lang="en-US" sz="2000" b="1" i="1" dirty="0"/>
              <a:t>wave-coupling </a:t>
            </a:r>
            <a:r>
              <a:rPr lang="en-US" sz="2000" dirty="0"/>
              <a:t>between incident beam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k</a:t>
            </a:r>
            <a:r>
              <a:rPr lang="en-US" sz="2000" b="1" baseline="-25000" dirty="0" err="1">
                <a:solidFill>
                  <a:srgbClr val="FF0000"/>
                </a:solidFill>
              </a:rPr>
              <a:t>i</a:t>
            </a:r>
            <a:r>
              <a:rPr lang="en-US" sz="2000" b="1" dirty="0">
                <a:solidFill>
                  <a:srgbClr val="FF0000"/>
                </a:solidFill>
              </a:rPr>
              <a:t> , </a:t>
            </a:r>
            <a:r>
              <a:rPr lang="en-US" sz="2000" b="1" dirty="0" err="1" smtClean="0">
                <a:solidFill>
                  <a:srgbClr val="FF0000"/>
                </a:solidFill>
              </a:rPr>
              <a:t>ω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/>
              <a:t>and </a:t>
            </a:r>
            <a:r>
              <a:rPr lang="en-US" sz="2000" dirty="0"/>
              <a:t>plasma (</a:t>
            </a:r>
            <a:r>
              <a:rPr lang="en-US" sz="2000" b="1" dirty="0"/>
              <a:t>k</a:t>
            </a:r>
            <a:r>
              <a:rPr lang="en-US" sz="2000" b="1" baseline="-25000" dirty="0"/>
              <a:t> </a:t>
            </a:r>
            <a:r>
              <a:rPr lang="en-US" sz="2000" b="1" dirty="0"/>
              <a:t>, </a:t>
            </a:r>
            <a:r>
              <a:rPr lang="en-US" sz="2000" b="1" dirty="0" err="1"/>
              <a:t>ω</a:t>
            </a:r>
            <a:r>
              <a:rPr lang="en-US" sz="2000" dirty="0"/>
              <a:t>)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err="1">
                <a:solidFill>
                  <a:srgbClr val="FF0000"/>
                </a:solidFill>
              </a:rPr>
              <a:t>ω</a:t>
            </a:r>
            <a:r>
              <a:rPr lang="en-US" sz="2000" b="1" baseline="-25000" dirty="0" err="1">
                <a:solidFill>
                  <a:srgbClr val="FF0000"/>
                </a:solidFill>
              </a:rPr>
              <a:t>i</a:t>
            </a:r>
            <a:r>
              <a:rPr lang="en-US" sz="2000" b="1" baseline="-25000" dirty="0">
                <a:solidFill>
                  <a:srgbClr val="FF0000"/>
                </a:solidFill>
              </a:rPr>
              <a:t> , </a:t>
            </a:r>
            <a:r>
              <a:rPr lang="en-US" sz="2000" b="1" dirty="0" err="1">
                <a:solidFill>
                  <a:srgbClr val="0000FF"/>
                </a:solidFill>
              </a:rPr>
              <a:t>ω</a:t>
            </a:r>
            <a:r>
              <a:rPr lang="en-US" sz="2000" b="1" baseline="-25000" dirty="0" err="1">
                <a:solidFill>
                  <a:srgbClr val="0000FF"/>
                </a:solidFill>
              </a:rPr>
              <a:t>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&gt;&gt; </a:t>
            </a:r>
            <a:r>
              <a:rPr lang="en-US" sz="2000" b="1" dirty="0" err="1"/>
              <a:t>ω</a:t>
            </a:r>
            <a:r>
              <a:rPr lang="en-US" sz="2000" baseline="-25000" dirty="0"/>
              <a:t> </a:t>
            </a:r>
            <a:r>
              <a:rPr lang="en-US" sz="2000" dirty="0"/>
              <a:t>imposes Bragg condition</a:t>
            </a:r>
            <a:endParaRPr lang="en-US" sz="2000" baseline="-25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k of the turbulence is selected by </a:t>
            </a:r>
            <a:r>
              <a:rPr lang="en-US" sz="2000" dirty="0" smtClean="0"/>
              <a:t>geometry</a:t>
            </a:r>
            <a:r>
              <a:rPr lang="en-US" sz="2000" dirty="0"/>
              <a:t>.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9747" y="1269123"/>
            <a:ext cx="2942053" cy="4958259"/>
            <a:chOff x="6005336" y="1432818"/>
            <a:chExt cx="3029369" cy="51054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5336" y="1432818"/>
              <a:ext cx="3029369" cy="49287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735767" y="6221320"/>
              <a:ext cx="2063553" cy="316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View from top of NSTX</a:t>
              </a:r>
              <a:endParaRPr lang="en-US" sz="1400" dirty="0"/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486400" y="1066800"/>
          <a:ext cx="1661738" cy="101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5" imgW="673100" imgH="457200" progId="Equation.3">
                  <p:embed/>
                </p:oleObj>
              </mc:Choice>
              <mc:Fallback>
                <p:oleObj name="Equation" r:id="rId5" imgW="673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066800"/>
                        <a:ext cx="1661738" cy="10199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270910" y="2959688"/>
            <a:ext cx="3821380" cy="469312"/>
            <a:chOff x="5088888" y="5600315"/>
            <a:chExt cx="3821380" cy="652933"/>
          </a:xfrm>
        </p:grpSpPr>
        <p:sp>
          <p:nvSpPr>
            <p:cNvPr id="21" name="TextBox 20"/>
            <p:cNvSpPr txBox="1"/>
            <p:nvPr/>
          </p:nvSpPr>
          <p:spPr>
            <a:xfrm>
              <a:off x="7118994" y="5610954"/>
              <a:ext cx="1791274" cy="64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00FF"/>
                  </a:solidFill>
                </a:rPr>
                <a:t>ω</a:t>
              </a:r>
              <a:r>
                <a:rPr lang="en-US" sz="2400" b="1" baseline="-25000" dirty="0" err="1" smtClean="0">
                  <a:solidFill>
                    <a:srgbClr val="0000FF"/>
                  </a:solidFill>
                </a:rPr>
                <a:t>s</a:t>
              </a:r>
              <a:r>
                <a:rPr lang="en-US" sz="2400" baseline="-25000" dirty="0" smtClean="0"/>
                <a:t> </a:t>
              </a:r>
              <a:r>
                <a:rPr lang="en-US" sz="2400" dirty="0" smtClean="0"/>
                <a:t>= </a:t>
              </a:r>
              <a:r>
                <a:rPr lang="en-US" sz="2400" b="1" dirty="0" err="1" smtClean="0"/>
                <a:t>ω</a:t>
              </a:r>
              <a:r>
                <a:rPr lang="en-US" sz="2400" dirty="0" smtClean="0"/>
                <a:t> +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ω</a:t>
              </a:r>
              <a:r>
                <a:rPr lang="en-US" sz="2400" b="1" baseline="-25000" dirty="0" err="1" smtClean="0">
                  <a:solidFill>
                    <a:srgbClr val="FF0000"/>
                  </a:solidFill>
                </a:rPr>
                <a:t>i</a:t>
              </a:r>
              <a:endParaRPr lang="en-US" sz="2400" b="1" baseline="-25000" dirty="0">
                <a:solidFill>
                  <a:srgbClr val="FF000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088888" y="5600315"/>
              <a:ext cx="1533248" cy="647849"/>
              <a:chOff x="5088888" y="5600315"/>
              <a:chExt cx="1533248" cy="647849"/>
            </a:xfrm>
          </p:grpSpPr>
          <p:grpSp>
            <p:nvGrpSpPr>
              <p:cNvPr id="23" name="Group 79"/>
              <p:cNvGrpSpPr/>
              <p:nvPr/>
            </p:nvGrpSpPr>
            <p:grpSpPr>
              <a:xfrm>
                <a:off x="5088888" y="5600315"/>
                <a:ext cx="1533248" cy="647849"/>
                <a:chOff x="4263896" y="2147095"/>
                <a:chExt cx="1533248" cy="647849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5276850" y="2147095"/>
                  <a:ext cx="520294" cy="642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24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</a:rPr>
                    <a:t>k</a:t>
                  </a:r>
                  <a:r>
                    <a:rPr lang="en-US" sz="2400" baseline="-25000" dirty="0" err="1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</a:rPr>
                    <a:t>i</a:t>
                  </a:r>
                  <a:endParaRPr lang="en-US" sz="2400" baseline="-25000" dirty="0">
                    <a:ln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28" name="Group 78"/>
                <p:cNvGrpSpPr/>
                <p:nvPr/>
              </p:nvGrpSpPr>
              <p:grpSpPr>
                <a:xfrm>
                  <a:off x="4263896" y="2152650"/>
                  <a:ext cx="1117729" cy="642294"/>
                  <a:chOff x="4263896" y="2152650"/>
                  <a:chExt cx="1117729" cy="642294"/>
                </a:xfrm>
              </p:grpSpPr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4263896" y="2152650"/>
                    <a:ext cx="506640" cy="6422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sz="2400" b="1" dirty="0" err="1" smtClean="0">
                        <a:ln>
                          <a:solidFill>
                            <a:srgbClr val="0000FF"/>
                          </a:solidFill>
                        </a:ln>
                        <a:solidFill>
                          <a:srgbClr val="0000FF"/>
                        </a:solidFill>
                      </a:rPr>
                      <a:t>k</a:t>
                    </a:r>
                    <a:r>
                      <a:rPr lang="en-US" sz="2400" b="1" baseline="-25000" dirty="0" err="1">
                        <a:ln>
                          <a:solidFill>
                            <a:srgbClr val="0000FF"/>
                          </a:solidFill>
                        </a:ln>
                        <a:solidFill>
                          <a:srgbClr val="0000FF"/>
                        </a:solidFill>
                      </a:rPr>
                      <a:t>s</a:t>
                    </a:r>
                    <a:endParaRPr lang="en-US" sz="2400" b="1" baseline="-25000" dirty="0">
                      <a:ln>
                        <a:solidFill>
                          <a:srgbClr val="0000FF"/>
                        </a:solidFill>
                      </a:ln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4829175" y="2163353"/>
                    <a:ext cx="44767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sz="2400" b="1" dirty="0" smtClean="0"/>
                      <a:t>k</a:t>
                    </a:r>
                    <a:endParaRPr lang="en-US" sz="2400" b="1" baseline="-25000" dirty="0"/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581525" y="2171700"/>
                    <a:ext cx="29527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sz="2400" dirty="0"/>
                      <a:t>=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5086350" y="2241582"/>
                    <a:ext cx="29527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US" sz="1600" dirty="0" smtClean="0"/>
                      <a:t>+</a:t>
                    </a:r>
                    <a:endParaRPr lang="en-US" sz="1600" dirty="0"/>
                  </a:p>
                </p:txBody>
              </p:sp>
            </p:grpSp>
          </p:grp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5135945" y="5679862"/>
                <a:ext cx="219075" cy="1587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5733359" y="5678247"/>
                <a:ext cx="219075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6192289" y="5677396"/>
                <a:ext cx="219075" cy="1588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</p:grpSp>
      <p:sp>
        <p:nvSpPr>
          <p:cNvPr id="33" name="Rectangle 32"/>
          <p:cNvSpPr/>
          <p:nvPr/>
        </p:nvSpPr>
        <p:spPr>
          <a:xfrm>
            <a:off x="6566206" y="4669501"/>
            <a:ext cx="2432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None/>
            </a:pPr>
            <a:r>
              <a:rPr lang="en-US" sz="2400" dirty="0"/>
              <a:t> </a:t>
            </a:r>
            <a:r>
              <a:rPr lang="en-US" sz="2400" b="1" dirty="0" smtClean="0"/>
              <a:t>k </a:t>
            </a:r>
            <a:r>
              <a:rPr lang="en-US" sz="2400" dirty="0" smtClean="0"/>
              <a:t>= 2</a:t>
            </a:r>
            <a:r>
              <a:rPr lang="en-US" sz="2400" b="1" dirty="0" smtClean="0">
                <a:solidFill>
                  <a:srgbClr val="FF0000"/>
                </a:solidFill>
              </a:rPr>
              <a:t>k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i</a:t>
            </a:r>
            <a:r>
              <a:rPr lang="en-US" sz="2400" dirty="0" smtClean="0"/>
              <a:t>sin(</a:t>
            </a:r>
            <a:r>
              <a:rPr lang="el-GR" sz="2400" dirty="0"/>
              <a:t>θ</a:t>
            </a:r>
            <a:r>
              <a:rPr lang="en-US" sz="2400" baseline="-25000" dirty="0"/>
              <a:t>s</a:t>
            </a:r>
            <a:r>
              <a:rPr lang="en-US" sz="2400" dirty="0"/>
              <a:t>/2)</a:t>
            </a: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3040669" y="3844796"/>
            <a:ext cx="3276600" cy="1850240"/>
            <a:chOff x="5204957" y="4515232"/>
            <a:chExt cx="3627476" cy="2048372"/>
          </a:xfrm>
        </p:grpSpPr>
        <p:pic>
          <p:nvPicPr>
            <p:cNvPr id="35" name="Picture 34" descr="scat_geo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552" y="4515232"/>
              <a:ext cx="3351881" cy="204837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204957" y="5514998"/>
              <a:ext cx="588936" cy="3376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 smtClean="0"/>
                <a:t>2w</a:t>
              </a:r>
              <a:r>
                <a:rPr lang="en-US" sz="1400" i="1" baseline="-25000" dirty="0" smtClean="0"/>
                <a:t>0</a:t>
              </a:r>
              <a:endParaRPr lang="en-US" sz="1400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28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52400" y="30480"/>
            <a:ext cx="92964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2700" dirty="0" smtClean="0"/>
              <a:t>Two Equivalent Ways to Perform a Synthetic Diagnostic for High-k Scattering at NSTX Using </a:t>
            </a:r>
            <a:r>
              <a:rPr lang="en-US" sz="2700" dirty="0" err="1" smtClean="0"/>
              <a:t>Gyrokinetic</a:t>
            </a:r>
            <a:r>
              <a:rPr lang="en-US" sz="2700" dirty="0" smtClean="0"/>
              <a:t> Simulation</a:t>
            </a:r>
            <a:endParaRPr lang="en-US" sz="2700" dirty="0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384950" y="5750287"/>
            <a:ext cx="8697535" cy="654296"/>
            <a:chOff x="522665" y="5822704"/>
            <a:chExt cx="8697535" cy="654296"/>
          </a:xfrm>
        </p:grpSpPr>
        <p:sp>
          <p:nvSpPr>
            <p:cNvPr id="34" name="TextBox 33"/>
            <p:cNvSpPr txBox="1"/>
            <p:nvPr/>
          </p:nvSpPr>
          <p:spPr>
            <a:xfrm>
              <a:off x="522665" y="5830669"/>
              <a:ext cx="32111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Scattering system is </a:t>
              </a:r>
              <a:r>
                <a:rPr lang="en-US" i="1" dirty="0" smtClean="0"/>
                <a:t>spatially</a:t>
              </a:r>
              <a:r>
                <a:rPr lang="en-US" dirty="0" smtClean="0"/>
                <a:t> </a:t>
              </a:r>
            </a:p>
            <a:p>
              <a:pPr algn="ctr"/>
              <a:r>
                <a:rPr lang="en-US" dirty="0"/>
                <a:t>l</a:t>
              </a:r>
              <a:r>
                <a:rPr lang="en-US" dirty="0" smtClean="0"/>
                <a:t>ocalized (R, Z, 𝝋)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09480" y="5822704"/>
              <a:ext cx="4010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Scattering system is </a:t>
              </a:r>
              <a:r>
                <a:rPr lang="en-US" i="1" dirty="0" smtClean="0"/>
                <a:t>wavenumber</a:t>
              </a:r>
              <a:r>
                <a:rPr lang="en-US" dirty="0" smtClean="0"/>
                <a:t> selective (</a:t>
              </a:r>
              <a:r>
                <a:rPr lang="en-US" dirty="0" err="1" smtClean="0"/>
                <a:t>k</a:t>
              </a:r>
              <a:r>
                <a:rPr lang="en-US" baseline="-25000" dirty="0" err="1" smtClean="0"/>
                <a:t>r</a:t>
              </a:r>
              <a:r>
                <a:rPr lang="en-US" dirty="0" smtClean="0"/>
                <a:t>, k</a:t>
              </a:r>
              <a:r>
                <a:rPr lang="el-GR" baseline="-25000" dirty="0" smtClean="0"/>
                <a:t>θ</a:t>
              </a:r>
              <a:r>
                <a:rPr lang="en-US" baseline="-25000" dirty="0" smtClean="0"/>
                <a:t>, </a:t>
              </a:r>
              <a:r>
                <a:rPr lang="en-US" dirty="0" smtClean="0"/>
                <a:t>k</a:t>
              </a:r>
              <a:r>
                <a:rPr lang="en-US" baseline="-25000" dirty="0" smtClean="0"/>
                <a:t>𝝋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41" name="Left-Right Arrow 40"/>
            <p:cNvSpPr/>
            <p:nvPr/>
          </p:nvSpPr>
          <p:spPr>
            <a:xfrm>
              <a:off x="4099984" y="5973308"/>
              <a:ext cx="876415" cy="297788"/>
            </a:xfrm>
            <a:prstGeom prst="leftRightArrow">
              <a:avLst>
                <a:gd name="adj1" fmla="val 33352"/>
                <a:gd name="adj2" fmla="val 7497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228600" y="1110750"/>
            <a:ext cx="8504285" cy="4756650"/>
            <a:chOff x="152401" y="1144233"/>
            <a:chExt cx="8444425" cy="4723169"/>
          </a:xfrm>
        </p:grpSpPr>
        <p:sp>
          <p:nvSpPr>
            <p:cNvPr id="23" name="TextBox 22"/>
            <p:cNvSpPr txBox="1"/>
            <p:nvPr/>
          </p:nvSpPr>
          <p:spPr>
            <a:xfrm>
              <a:off x="152401" y="1144233"/>
              <a:ext cx="4548679" cy="43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2000" b="1" dirty="0" smtClean="0">
                  <a:sym typeface="Wingdings"/>
                </a:rPr>
                <a:t>Filter fluctuations in real space</a:t>
              </a:r>
              <a:endParaRPr lang="en-US" sz="2000" b="1" dirty="0">
                <a:sym typeface="Wingdings"/>
              </a:endParaRPr>
            </a:p>
          </p:txBody>
        </p:sp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354169" y="1732887"/>
              <a:ext cx="3595000" cy="4094459"/>
              <a:chOff x="244226" y="2697516"/>
              <a:chExt cx="3381942" cy="3851800"/>
            </a:xfrm>
          </p:grpSpPr>
          <p:pic>
            <p:nvPicPr>
              <p:cNvPr id="8" name="Picture 7" descr="dne_t10_thetascat_ch123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24" t="24625" r="29161" b="20620"/>
              <a:stretch/>
            </p:blipFill>
            <p:spPr>
              <a:xfrm>
                <a:off x="244226" y="2697516"/>
                <a:ext cx="3381942" cy="38518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697765" y="2789025"/>
                <a:ext cx="1213072" cy="287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  <a:sym typeface="Wingdings"/>
                  </a:rPr>
                  <a:t>Re(</a:t>
                </a:r>
                <a:r>
                  <a:rPr lang="en-US" sz="1400" dirty="0" err="1" smtClean="0">
                    <a:solidFill>
                      <a:srgbClr val="000000"/>
                    </a:solidFill>
                    <a:sym typeface="Wingdings"/>
                  </a:rPr>
                  <a:t>δn</a:t>
                </a:r>
                <a:r>
                  <a:rPr lang="en-US" sz="1400" baseline="-25000" dirty="0" err="1" smtClean="0">
                    <a:solidFill>
                      <a:srgbClr val="000000"/>
                    </a:solidFill>
                    <a:sym typeface="Wingdings"/>
                  </a:rPr>
                  <a:t>e</a:t>
                </a:r>
                <a:r>
                  <a:rPr lang="en-US" sz="1400" dirty="0" smtClean="0">
                    <a:solidFill>
                      <a:srgbClr val="000000"/>
                    </a:solidFill>
                    <a:sym typeface="Wingdings"/>
                  </a:rPr>
                  <a:t>) </a:t>
                </a:r>
                <a:r>
                  <a:rPr lang="en-US" sz="1400" dirty="0" smtClean="0"/>
                  <a:t>(R</a:t>
                </a:r>
                <a:r>
                  <a:rPr lang="en-US" sz="1400" dirty="0"/>
                  <a:t>, Z) 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710626" y="1177518"/>
              <a:ext cx="3886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2000" b="1" dirty="0" smtClean="0">
                  <a:sym typeface="Wingdings"/>
                </a:rPr>
                <a:t>Filter fluctuations in k-space</a:t>
              </a:r>
              <a:endParaRPr lang="en-US" sz="2000" b="1" dirty="0">
                <a:sym typeface="Wingdings"/>
              </a:endParaRPr>
            </a:p>
          </p:txBody>
        </p:sp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4710628" y="1819014"/>
              <a:ext cx="3726394" cy="4048388"/>
              <a:chOff x="4710626" y="1819014"/>
              <a:chExt cx="3726393" cy="4048387"/>
            </a:xfrm>
          </p:grpSpPr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4872318" y="1819014"/>
                <a:ext cx="3564701" cy="4048387"/>
                <a:chOff x="4648200" y="1981199"/>
                <a:chExt cx="4038600" cy="4586588"/>
              </a:xfrm>
            </p:grpSpPr>
            <p:grpSp>
              <p:nvGrpSpPr>
                <p:cNvPr id="29" name="Group 28"/>
                <p:cNvGrpSpPr>
                  <a:grpSpLocks noChangeAspect="1"/>
                </p:cNvGrpSpPr>
                <p:nvPr/>
              </p:nvGrpSpPr>
              <p:grpSpPr>
                <a:xfrm>
                  <a:off x="4648200" y="1981199"/>
                  <a:ext cx="4038600" cy="4391781"/>
                  <a:chOff x="4572000" y="1981199"/>
                  <a:chExt cx="4038600" cy="4391781"/>
                </a:xfrm>
              </p:grpSpPr>
              <p:grpSp>
                <p:nvGrpSpPr>
                  <p:cNvPr id="3" name="Group 2"/>
                  <p:cNvGrpSpPr>
                    <a:grpSpLocks noChangeAspect="1"/>
                  </p:cNvGrpSpPr>
                  <p:nvPr/>
                </p:nvGrpSpPr>
                <p:grpSpPr>
                  <a:xfrm>
                    <a:off x="4572000" y="1981199"/>
                    <a:ext cx="4012178" cy="3471833"/>
                    <a:chOff x="4267200" y="2590798"/>
                    <a:chExt cx="4491037" cy="3886201"/>
                  </a:xfrm>
                </p:grpSpPr>
                <p:grpSp>
                  <p:nvGrpSpPr>
                    <p:cNvPr id="12" name="Group 11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267200" y="2590798"/>
                      <a:ext cx="4491037" cy="3886201"/>
                      <a:chOff x="0" y="1462438"/>
                      <a:chExt cx="4829699" cy="4179254"/>
                    </a:xfrm>
                  </p:grpSpPr>
                  <p:pic>
                    <p:nvPicPr>
                      <p:cNvPr id="13" name="Picture 12" descr="ne_momentn2d_th0_t10_sloc123.pdf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181" t="25241" r="12527" b="22408"/>
                      <a:stretch/>
                    </p:blipFill>
                    <p:spPr>
                      <a:xfrm>
                        <a:off x="0" y="1462438"/>
                        <a:ext cx="4829699" cy="417925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4" name="Rectangle 13"/>
                      <p:cNvSpPr/>
                      <p:nvPr/>
                    </p:nvSpPr>
                    <p:spPr>
                      <a:xfrm>
                        <a:off x="481261" y="3348396"/>
                        <a:ext cx="628318" cy="266142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chemeClr val="bg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5" name="Rectangle 14"/>
                    <p:cNvSpPr/>
                    <p:nvPr/>
                  </p:nvSpPr>
                  <p:spPr>
                    <a:xfrm>
                      <a:off x="6437646" y="2697392"/>
                      <a:ext cx="1738770" cy="4010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400" dirty="0" smtClean="0"/>
                        <a:t>Re(𝛅n</a:t>
                      </a:r>
                      <a:r>
                        <a:rPr lang="en-US" sz="1400" baseline="-25000" dirty="0" smtClean="0"/>
                        <a:t>e</a:t>
                      </a:r>
                      <a:r>
                        <a:rPr lang="en-US" sz="1400" dirty="0" smtClean="0"/>
                        <a:t>) (</a:t>
                      </a:r>
                      <a:r>
                        <a:rPr lang="en-US" sz="1400" dirty="0" err="1" smtClean="0"/>
                        <a:t>k</a:t>
                      </a:r>
                      <a:r>
                        <a:rPr lang="en-US" sz="1400" baseline="-25000" dirty="0" err="1" smtClean="0"/>
                        <a:t>r</a:t>
                      </a:r>
                      <a:r>
                        <a:rPr lang="en-US" sz="1400" dirty="0"/>
                        <a:t>, k</a:t>
                      </a:r>
                      <a:r>
                        <a:rPr lang="el-GR" sz="1400" baseline="-25000" dirty="0"/>
                        <a:t>θ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p:txBody>
                </p:sp>
              </p:grpSp>
              <p:grpSp>
                <p:nvGrpSpPr>
                  <p:cNvPr id="16" name="Group 15"/>
                  <p:cNvGrpSpPr>
                    <a:grpSpLocks noChangeAspect="1"/>
                  </p:cNvGrpSpPr>
                  <p:nvPr/>
                </p:nvGrpSpPr>
                <p:grpSpPr>
                  <a:xfrm>
                    <a:off x="5867400" y="4038599"/>
                    <a:ext cx="2743200" cy="2334381"/>
                    <a:chOff x="4942609" y="1583985"/>
                    <a:chExt cx="4038042" cy="3436251"/>
                  </a:xfrm>
                </p:grpSpPr>
                <p:pic>
                  <p:nvPicPr>
                    <p:cNvPr id="17" name="Picture 16" descr="ne_momentn2d_th0_t10zoom_sloc123.pdf"/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909" t="24790" r="11791" b="22407"/>
                    <a:stretch/>
                  </p:blipFill>
                  <p:spPr>
                    <a:xfrm>
                      <a:off x="4942609" y="1583985"/>
                      <a:ext cx="4038042" cy="343625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6669226" y="1647626"/>
                      <a:ext cx="1744508" cy="61160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dirty="0" smtClean="0"/>
                        <a:t>(Zoom)</a:t>
                      </a:r>
                      <a:endParaRPr lang="en-US" b="1" dirty="0"/>
                    </a:p>
                  </p:txBody>
                </p:sp>
              </p:grpSp>
              <p:cxnSp>
                <p:nvCxnSpPr>
                  <p:cNvPr id="19" name="Straight Arrow Connector 18"/>
                  <p:cNvCxnSpPr/>
                  <p:nvPr/>
                </p:nvCxnSpPr>
                <p:spPr>
                  <a:xfrm>
                    <a:off x="5493761" y="3547920"/>
                    <a:ext cx="2742242" cy="49068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/>
                  <p:nvPr/>
                </p:nvCxnSpPr>
                <p:spPr>
                  <a:xfrm>
                    <a:off x="4982095" y="3793260"/>
                    <a:ext cx="1172957" cy="237893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Rectangle 29"/>
                <p:cNvSpPr/>
                <p:nvPr/>
              </p:nvSpPr>
              <p:spPr>
                <a:xfrm flipH="1">
                  <a:off x="7060621" y="6219093"/>
                  <a:ext cx="700542" cy="34869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 smtClean="0"/>
                    <a:t>k</a:t>
                  </a:r>
                  <a:r>
                    <a:rPr lang="el-GR" sz="1400" baseline="-25000" dirty="0" smtClean="0"/>
                    <a:t>θ</a:t>
                  </a:r>
                  <a:r>
                    <a:rPr lang="en-US" sz="1400" i="1" dirty="0" smtClean="0"/>
                    <a:t>𝝆</a:t>
                  </a:r>
                  <a:r>
                    <a:rPr lang="en-US" sz="1400" i="1" baseline="-25000" dirty="0" smtClean="0"/>
                    <a:t>s</a:t>
                  </a:r>
                  <a:endParaRPr lang="en-US" sz="1400" baseline="-25000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 rot="16200000" flipH="1">
                <a:off x="4579353" y="3025641"/>
                <a:ext cx="599397" cy="3368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err="1" smtClean="0"/>
                  <a:t>k</a:t>
                </a:r>
                <a:r>
                  <a:rPr lang="en-US" sz="1400" baseline="-25000" dirty="0" err="1"/>
                  <a:t>r</a:t>
                </a:r>
                <a:r>
                  <a:rPr lang="en-US" sz="1400" i="1" dirty="0" smtClean="0"/>
                  <a:t>𝝆</a:t>
                </a:r>
                <a:r>
                  <a:rPr lang="en-US" sz="1400" i="1" baseline="-25000" dirty="0" smtClean="0"/>
                  <a:t>s</a:t>
                </a:r>
                <a:endParaRPr lang="en-US" sz="1400" baseline="-25000" dirty="0"/>
              </a:p>
            </p:txBody>
          </p:sp>
        </p:grpSp>
        <p:sp>
          <p:nvSpPr>
            <p:cNvPr id="44" name="Donut 43"/>
            <p:cNvSpPr>
              <a:spLocks noChangeAspect="1"/>
            </p:cNvSpPr>
            <p:nvPr/>
          </p:nvSpPr>
          <p:spPr>
            <a:xfrm>
              <a:off x="1382323" y="2505040"/>
              <a:ext cx="1447800" cy="1447800"/>
            </a:xfrm>
            <a:prstGeom prst="donut">
              <a:avLst>
                <a:gd name="adj" fmla="val 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23731" y="2053963"/>
            <a:ext cx="589799" cy="210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GYRO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7432741" y="2159070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GYRO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2800" dirty="0" smtClean="0"/>
              <a:t>Filter Turbulent Fluctuations in Real and Wavenumber Space to Obtain a Synthetic Signa</a:t>
            </a:r>
            <a:r>
              <a:rPr lang="en-US" sz="2800" dirty="0"/>
              <a:t>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181600"/>
          </a:xfrm>
        </p:spPr>
        <p:txBody>
          <a:bodyPr>
            <a:normAutofit/>
          </a:bodyPr>
          <a:lstStyle/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5079" y="1167365"/>
                <a:ext cx="3429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r>
                  <a:rPr lang="en-US" sz="2000" b="1" dirty="0" smtClean="0">
                    <a:sym typeface="Wingdings"/>
                  </a:rPr>
                  <a:t>Filter in real space: 𝛙</a:t>
                </a:r>
                <a:r>
                  <a:rPr lang="en-US" sz="2000" b="1" baseline="-25000" dirty="0" smtClean="0">
                    <a:sym typeface="Wingdings"/>
                  </a:rPr>
                  <a:t>R</a:t>
                </a:r>
                <a:r>
                  <a:rPr lang="en-US" sz="2000" b="1" dirty="0" smtClean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dirty="0" smtClean="0">
                            <a:latin typeface="Cambria Math"/>
                            <a:sym typeface="Wingdings"/>
                          </a:rPr>
                        </m:ctrlPr>
                      </m:accPr>
                      <m:e>
                        <m:r>
                          <a:rPr lang="en-US" sz="2000" b="1" i="1" dirty="0" smtClean="0">
                            <a:latin typeface="Cambria Math" charset="0"/>
                            <a:sym typeface="Wingdings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US" sz="2000" b="1" dirty="0" smtClean="0">
                    <a:sym typeface="Wingdings"/>
                  </a:rPr>
                  <a:t>)</a:t>
                </a:r>
                <a:endParaRPr lang="en-US" sz="2000" b="1" dirty="0">
                  <a:sym typeface="Wingding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79" y="1167365"/>
                <a:ext cx="3429000" cy="400110"/>
              </a:xfrm>
              <a:prstGeom prst="rect">
                <a:avLst/>
              </a:prstGeom>
              <a:blipFill rotWithShape="0">
                <a:blip r:embed="rId3"/>
                <a:stretch>
                  <a:fillRect l="-1776"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5329" y="5555458"/>
                <a:ext cx="3642624" cy="40662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e>
                    </m:acc>
                    <m:r>
                      <a:rPr lang="en-US" b="0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b="0" i="1" baseline="30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𝑠𝑦𝑛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0" i="1" smtClean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charset="0"/>
                                <a:sym typeface="Wingdings"/>
                              </a:rPr>
                              <m:t>𝑟</m:t>
                            </m:r>
                          </m:e>
                        </m:acc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ym typeface="Wingdings"/>
                  </a:rPr>
                  <a:t>𝛙</a:t>
                </a:r>
                <a:r>
                  <a:rPr lang="en-US" baseline="-25000" dirty="0">
                    <a:sym typeface="Wingdings"/>
                  </a:rPr>
                  <a:t>R</a:t>
                </a:r>
                <a:r>
                  <a:rPr lang="en-US" dirty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/>
                            <a:sym typeface="Wingdings"/>
                          </a:rPr>
                        </m:ctrlPr>
                      </m:accPr>
                      <m:e>
                        <m:r>
                          <a:rPr lang="en-US" b="0" i="1" dirty="0">
                            <a:latin typeface="Cambria Math" charset="0"/>
                            <a:sym typeface="Wingdings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dirty="0">
                    <a:sym typeface="Wingdings"/>
                  </a:rPr>
                  <a:t>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charset="0"/>
                            <a:sym typeface="Wingdings"/>
                          </a:rPr>
                          <m:t>𝑒</m:t>
                        </m:r>
                      </m:e>
                      <m:sup>
                        <m:r>
                          <m:rPr>
                            <m:nor/>
                          </m:rPr>
                          <a:rPr lang="en-US" dirty="0">
                            <a:sym typeface="Wingding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b="0" i="1" dirty="0" smtClean="0">
                            <a:latin typeface="Baskerville Old Face" charset="0"/>
                            <a:ea typeface="Baskerville Old Face" charset="0"/>
                            <a:cs typeface="Baskerville Old Face" charset="0"/>
                            <a:sym typeface="Wingdings"/>
                          </a:rPr>
                          <m:t>i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charset="0"/>
                                <a:sym typeface="Wingdings"/>
                              </a:rPr>
                              <m:t>𝑘</m:t>
                            </m:r>
                          </m:e>
                        </m:acc>
                        <m:r>
                          <a:rPr lang="en-US" b="0" i="1" baseline="-25000" dirty="0" smtClean="0">
                            <a:latin typeface="Cambria Math" charset="0"/>
                            <a:sym typeface="Wingdings"/>
                          </a:rPr>
                          <m:t>0</m:t>
                        </m:r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  <a:sym typeface="Wingdings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charset="0"/>
                                <a:sym typeface="Wingdings"/>
                              </a:rPr>
                              <m:t>𝑟</m:t>
                            </m:r>
                          </m:e>
                        </m:acc>
                      </m:sup>
                    </m:sSup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3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/>
                            <a:sym typeface="Wingdings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charset="0"/>
                            <a:sym typeface="Wingdings"/>
                          </a:rPr>
                          <m:t>𝒓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9" y="5555458"/>
                <a:ext cx="3642624" cy="406625"/>
              </a:xfrm>
              <a:prstGeom prst="rect">
                <a:avLst/>
              </a:prstGeom>
              <a:blipFill rotWithShape="0">
                <a:blip r:embed="rId4"/>
                <a:stretch>
                  <a:fillRect l="-3167" t="-130000" r="-1500" b="-181429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53000" y="5522394"/>
                <a:ext cx="3849195" cy="42120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𝛿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b="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e>
                    </m:acc>
                    <m:r>
                      <a:rPr lang="en-US" b="0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b="0" i="1" baseline="30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𝑠𝑦𝑛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b="0" i="1" smtClean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b="0" i="1" smtClean="0">
                                <a:latin typeface="Cambria Math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</m:d>
                        <m:r>
                          <a:rPr lang="en-US" b="0" i="1" baseline="30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0" i="1" smtClean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i="1" dirty="0">
                                <a:latin typeface="Cambria Math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charset="0"/>
                                <a:sym typeface="Wingdings"/>
                              </a:rPr>
                              <m:t>𝑘</m:t>
                            </m:r>
                          </m:e>
                        </m:acc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ym typeface="Wingdings"/>
                  </a:rPr>
                  <a:t>𝛙</a:t>
                </a:r>
                <a:r>
                  <a:rPr lang="en-US" baseline="-25000" dirty="0">
                    <a:sym typeface="Wingdings"/>
                  </a:rPr>
                  <a:t>K</a:t>
                </a:r>
                <a:r>
                  <a:rPr lang="en-US" dirty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latin typeface="Cambria Math"/>
                            <a:sym typeface="Wingdings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dirty="0" smtClean="0">
                    <a:sym typeface="Wingdings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/>
                            <a:sym typeface="Wingdings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charset="0"/>
                            <a:sym typeface="Wingdings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baseline="-25000" dirty="0" smtClean="0">
                    <a:sym typeface="Wingdings"/>
                  </a:rPr>
                  <a:t>0</a:t>
                </a:r>
                <a:r>
                  <a:rPr lang="en-US" dirty="0">
                    <a:sym typeface="Wingdings"/>
                  </a:rPr>
                  <a:t>)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  <a:sym typeface="Wingdings"/>
                      </a:rPr>
                      <m:t> 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3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/>
                            <a:sym typeface="Wingdings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 charset="0"/>
                            <a:sym typeface="Wingdings"/>
                          </a:rPr>
                          <m:t>𝒌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5522394"/>
                <a:ext cx="3849195" cy="421206"/>
              </a:xfrm>
              <a:prstGeom prst="rect">
                <a:avLst/>
              </a:prstGeom>
              <a:blipFill rotWithShape="0">
                <a:blip r:embed="rId5"/>
                <a:stretch>
                  <a:fillRect l="-2997" t="-122222" r="-2366" b="-177778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241279" y="1167365"/>
                <a:ext cx="4978921" cy="445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>
                  <a:defRPr/>
                </a:pPr>
                <a:r>
                  <a:rPr lang="en-US" sz="2000" b="1" dirty="0" smtClean="0">
                    <a:sym typeface="Wingdings"/>
                  </a:rPr>
                  <a:t>Filter in wavenumber space: 𝛙</a:t>
                </a:r>
                <a:r>
                  <a:rPr lang="en-US" sz="2000" b="1" baseline="-25000" dirty="0">
                    <a:sym typeface="Wingdings"/>
                  </a:rPr>
                  <a:t>K</a:t>
                </a:r>
                <a:r>
                  <a:rPr lang="en-US" sz="2000" b="1" dirty="0" smtClean="0"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dirty="0">
                            <a:latin typeface="Cambria Math"/>
                            <a:sym typeface="Wingdings"/>
                          </a:rPr>
                        </m:ctrlPr>
                      </m:accPr>
                      <m:e>
                        <m:r>
                          <a:rPr lang="en-US" sz="2000" b="1" i="1" dirty="0">
                            <a:latin typeface="Cambria Math" charset="0"/>
                            <a:sym typeface="Wingdings"/>
                          </a:rPr>
                          <m:t>𝒌</m:t>
                        </m:r>
                      </m:e>
                    </m:acc>
                    <m:r>
                      <a:rPr lang="en-US" sz="2000" b="1" i="1" dirty="0" smtClean="0">
                        <a:latin typeface="Cambria Math" charset="0"/>
                        <a:sym typeface="Wingdings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2000" b="1" i="1" dirty="0">
                            <a:latin typeface="Cambria Math"/>
                            <a:sym typeface="Wingdings"/>
                          </a:rPr>
                        </m:ctrlPr>
                      </m:accPr>
                      <m:e>
                        <m:r>
                          <a:rPr lang="en-US" sz="2000" b="1" i="1" dirty="0">
                            <a:latin typeface="Cambria Math" charset="0"/>
                            <a:sym typeface="Wingdings"/>
                          </a:rPr>
                          <m:t>𝒌</m:t>
                        </m:r>
                      </m:e>
                    </m:acc>
                  </m:oMath>
                </a14:m>
                <a:r>
                  <a:rPr lang="en-US" sz="2000" b="1" baseline="-25000" dirty="0" smtClean="0">
                    <a:sym typeface="Wingdings"/>
                  </a:rPr>
                  <a:t>0</a:t>
                </a:r>
                <a:r>
                  <a:rPr lang="en-US" sz="2000" b="1" dirty="0" smtClean="0">
                    <a:sym typeface="Wingdings"/>
                  </a:rPr>
                  <a:t>)</a:t>
                </a:r>
                <a:endParaRPr lang="en-US" sz="2000" b="1" dirty="0">
                  <a:sym typeface="Wingding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279" y="1167365"/>
                <a:ext cx="4978921" cy="445891"/>
              </a:xfrm>
              <a:prstGeom prst="rect">
                <a:avLst/>
              </a:prstGeom>
              <a:blipFill rotWithShape="0">
                <a:blip r:embed="rId6"/>
                <a:stretch>
                  <a:fillRect l="-1346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-Right Arrow 27"/>
          <p:cNvSpPr/>
          <p:nvPr/>
        </p:nvSpPr>
        <p:spPr>
          <a:xfrm>
            <a:off x="3962269" y="5542497"/>
            <a:ext cx="876415" cy="297788"/>
          </a:xfrm>
          <a:prstGeom prst="leftRightArrow">
            <a:avLst>
              <a:gd name="adj1" fmla="val 33352"/>
              <a:gd name="adj2" fmla="val 749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52400" y="6076890"/>
                <a:ext cx="72920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Obtain a time series of turbulent density fluctuations</a:t>
                </a:r>
                <a:r>
                  <a:rPr lang="en-US" sz="2000" b="1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𝜹</m:t>
                    </m:r>
                    <m:acc>
                      <m:accPr>
                        <m:chr m:val="̂"/>
                        <m:ctrlPr>
                          <a:rPr lang="en-US" sz="2000" b="1" i="1" dirty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𝒏</m:t>
                        </m:r>
                      </m:e>
                    </m:acc>
                    <m:r>
                      <a:rPr lang="en-US" sz="2000" b="1" i="1" baseline="-2500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𝒆</m:t>
                    </m:r>
                    <m:r>
                      <a:rPr lang="en-US" sz="2000" b="1" i="1" baseline="30000">
                        <a:latin typeface="Cambria Math" charset="0"/>
                        <a:ea typeface="Cambria Math" charset="0"/>
                        <a:cs typeface="Cambria Math" charset="0"/>
                      </a:rPr>
                      <m:t>𝒔𝒚𝒏</m:t>
                    </m:r>
                    <m:d>
                      <m:dPr>
                        <m:ctrlPr>
                          <a:rPr lang="en-US" sz="2000" b="1" i="1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076890"/>
                <a:ext cx="7292061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836"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148942" y="1601113"/>
            <a:ext cx="8918858" cy="3885287"/>
            <a:chOff x="148942" y="1600200"/>
            <a:chExt cx="8918858" cy="3885287"/>
          </a:xfrm>
        </p:grpSpPr>
        <p:pic>
          <p:nvPicPr>
            <p:cNvPr id="20" name="Picture 19" descr="dne_t10_thetascat_ch123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4" t="24625" r="29161" b="20620"/>
            <a:stretch/>
          </p:blipFill>
          <p:spPr>
            <a:xfrm>
              <a:off x="1940254" y="2895600"/>
              <a:ext cx="2213206" cy="2520691"/>
            </a:xfrm>
            <a:prstGeom prst="rect">
              <a:avLst/>
            </a:prstGeom>
          </p:spPr>
        </p:pic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6392220" y="3276600"/>
              <a:ext cx="2675580" cy="2208887"/>
              <a:chOff x="6275224" y="3443808"/>
              <a:chExt cx="2487776" cy="2053842"/>
            </a:xfrm>
          </p:grpSpPr>
          <p:pic>
            <p:nvPicPr>
              <p:cNvPr id="22" name="Picture 21" descr="ne_momentn2d_th0_t10_sloc123.pdf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81" t="25241" r="12527" b="22408"/>
              <a:stretch/>
            </p:blipFill>
            <p:spPr>
              <a:xfrm>
                <a:off x="6490564" y="3443808"/>
                <a:ext cx="2272436" cy="1966392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7378278" y="5285944"/>
                <a:ext cx="622722" cy="2117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/>
                  <a:t>k</a:t>
                </a:r>
                <a:r>
                  <a:rPr lang="el-GR" sz="1400" baseline="-25000" dirty="0" smtClean="0"/>
                  <a:t>θ</a:t>
                </a:r>
                <a:r>
                  <a:rPr lang="en-US" sz="1400" i="1" dirty="0" smtClean="0"/>
                  <a:t>𝝆</a:t>
                </a:r>
                <a:r>
                  <a:rPr lang="en-US" sz="1400" i="1" baseline="-25000" dirty="0" smtClean="0"/>
                  <a:t>s</a:t>
                </a:r>
                <a:endParaRPr lang="en-US" sz="1400" baseline="-250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6200000" flipH="1">
                <a:off x="6107319" y="4127548"/>
                <a:ext cx="678006" cy="3421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err="1" smtClean="0"/>
                  <a:t>k</a:t>
                </a:r>
                <a:r>
                  <a:rPr lang="en-US" sz="1400" baseline="-25000" dirty="0" err="1"/>
                  <a:t>r</a:t>
                </a:r>
                <a:r>
                  <a:rPr lang="en-US" sz="1400" i="1" dirty="0" smtClean="0"/>
                  <a:t>𝝆</a:t>
                </a:r>
                <a:r>
                  <a:rPr lang="en-US" sz="1400" i="1" baseline="-25000" dirty="0" smtClean="0"/>
                  <a:t>s</a:t>
                </a:r>
                <a:endParaRPr lang="en-US" sz="1400" baseline="-25000" dirty="0"/>
              </a:p>
            </p:txBody>
          </p:sp>
        </p:grp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4671539" y="1600200"/>
              <a:ext cx="2510165" cy="2323064"/>
              <a:chOff x="4671540" y="1736105"/>
              <a:chExt cx="2586325" cy="239354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55" t="22855" r="13538" b="26034"/>
              <a:stretch/>
            </p:blipFill>
            <p:spPr>
              <a:xfrm>
                <a:off x="4671540" y="1736105"/>
                <a:ext cx="2586325" cy="2292968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 flipH="1">
                <a:off x="5901409" y="3810000"/>
                <a:ext cx="633037" cy="3196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/>
                  <a:t>k</a:t>
                </a:r>
                <a:r>
                  <a:rPr lang="el-GR" sz="1400" baseline="-25000" dirty="0" smtClean="0"/>
                  <a:t>θ</a:t>
                </a:r>
                <a:r>
                  <a:rPr lang="en-US" sz="1400" i="1" dirty="0" smtClean="0"/>
                  <a:t>𝝆</a:t>
                </a:r>
                <a:r>
                  <a:rPr lang="en-US" sz="1400" i="1" baseline="-25000" dirty="0" smtClean="0"/>
                  <a:t>s</a:t>
                </a:r>
                <a:endParaRPr lang="en-US" sz="1400" baseline="-250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 flipH="1">
                <a:off x="4852965" y="3763010"/>
                <a:ext cx="51464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err="1" smtClean="0"/>
                  <a:t>k</a:t>
                </a:r>
                <a:r>
                  <a:rPr lang="en-US" sz="1400" baseline="-25000" dirty="0" err="1"/>
                  <a:t>r</a:t>
                </a:r>
                <a:r>
                  <a:rPr lang="en-US" sz="1400" i="1" dirty="0" smtClean="0"/>
                  <a:t>𝝆</a:t>
                </a:r>
                <a:r>
                  <a:rPr lang="en-US" sz="1400" i="1" baseline="-25000" dirty="0" smtClean="0"/>
                  <a:t>s</a:t>
                </a:r>
                <a:endParaRPr lang="en-US" sz="1400" baseline="-25000" dirty="0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8" t="26634" r="12729" b="24444"/>
            <a:stretch/>
          </p:blipFill>
          <p:spPr>
            <a:xfrm>
              <a:off x="148942" y="1674471"/>
              <a:ext cx="2470932" cy="1983130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>
            <a:xfrm>
              <a:off x="1548249" y="2364670"/>
              <a:ext cx="1366783" cy="142622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926621" y="2330525"/>
              <a:ext cx="1071046" cy="186544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50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2" t="3149" r="17231" b="3050"/>
          <a:stretch/>
        </p:blipFill>
        <p:spPr>
          <a:xfrm rot="16200000" flipH="1" flipV="1">
            <a:off x="2624256" y="-97139"/>
            <a:ext cx="3963518" cy="7358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6773" y="4800600"/>
            <a:ext cx="4051109" cy="30008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GOOD AGREEMENT BETWEEN R &amp; K FILTERS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7508447" y="2819400"/>
            <a:ext cx="158816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/>
              <a:t>k</a:t>
            </a:r>
            <a:r>
              <a:rPr lang="en-US" b="1" baseline="-25000" dirty="0" err="1"/>
              <a:t>r</a:t>
            </a:r>
            <a:r>
              <a:rPr lang="en-US" b="1" dirty="0"/>
              <a:t>𝝆</a:t>
            </a:r>
            <a:r>
              <a:rPr lang="en-US" b="1" baseline="-25000" dirty="0" err="1"/>
              <a:t>s</a:t>
            </a:r>
            <a:r>
              <a:rPr lang="en-US" b="1" baseline="30000" dirty="0" err="1"/>
              <a:t>exp</a:t>
            </a:r>
            <a:r>
              <a:rPr lang="en-US" b="1" dirty="0"/>
              <a:t>= 0.27</a:t>
            </a:r>
          </a:p>
          <a:p>
            <a:r>
              <a:rPr lang="en-US" b="1" dirty="0"/>
              <a:t>k</a:t>
            </a:r>
            <a:r>
              <a:rPr lang="en-US" b="1" baseline="-25000" dirty="0"/>
              <a:t>𝞱</a:t>
            </a:r>
            <a:r>
              <a:rPr lang="en-US" b="1" dirty="0"/>
              <a:t>𝝆</a:t>
            </a:r>
            <a:r>
              <a:rPr lang="en-US" b="1" baseline="-25000" dirty="0" err="1"/>
              <a:t>s</a:t>
            </a:r>
            <a:r>
              <a:rPr lang="en-US" b="1" baseline="30000" dirty="0" err="1"/>
              <a:t>exp</a:t>
            </a:r>
            <a:r>
              <a:rPr lang="en-US" b="1" dirty="0"/>
              <a:t>= 0.42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148" y="968514"/>
            <a:ext cx="8295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defRPr/>
            </a:pPr>
            <a:r>
              <a:rPr lang="en-US" sz="2000" b="1" i="1" dirty="0">
                <a:sym typeface="Wingdings"/>
              </a:rPr>
              <a:t>Proof of principle showing equivalence between real space filtering and wavenumber space filtering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5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Synthetic diagnostic applied to the c</a:t>
            </a:r>
            <a:r>
              <a:rPr lang="en-US" sz="2800" dirty="0" smtClean="0"/>
              <a:t>yclone </a:t>
            </a:r>
            <a:r>
              <a:rPr lang="en-US" sz="2800" dirty="0"/>
              <a:t>base </a:t>
            </a:r>
            <a:r>
              <a:rPr lang="en-US" sz="2800" dirty="0" smtClean="0"/>
              <a:t>case: direct comparisons </a:t>
            </a:r>
            <a:r>
              <a:rPr lang="en-US" sz="2800" smtClean="0"/>
              <a:t>with experiment not yet available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562600"/>
            <a:ext cx="8483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 comparisons between both synthetic diagnostic methods and experiments require additional big box electron scale simulations – to be computed at NERSC Edison/Cori supercomputers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- Boundary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5" dirty="0"/>
              <a:t>Partial detachment operating space </a:t>
            </a:r>
            <a:r>
              <a:rPr lang="en-US" dirty="0"/>
              <a:t>in</a:t>
            </a:r>
            <a:r>
              <a:rPr lang="en-US" spc="-50" dirty="0"/>
              <a:t> </a:t>
            </a:r>
            <a:r>
              <a:rPr lang="en-US" spc="-5" dirty="0"/>
              <a:t>NSTX</a:t>
            </a:r>
            <a:endParaRPr lang="en-US" dirty="0"/>
          </a:p>
        </p:txBody>
      </p:sp>
      <p:sp>
        <p:nvSpPr>
          <p:cNvPr id="4" name="object 2"/>
          <p:cNvSpPr txBox="1"/>
          <p:nvPr/>
        </p:nvSpPr>
        <p:spPr>
          <a:xfrm>
            <a:off x="154941" y="1081119"/>
            <a:ext cx="4798060" cy="2862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Char char="•"/>
              <a:tabLst>
                <a:tab pos="240665" algn="l"/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Only no lithium data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(2004-2008)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buChar char="•"/>
              <a:tabLst>
                <a:tab pos="240665" algn="l"/>
                <a:tab pos="241300" algn="l"/>
              </a:tabLst>
            </a:pPr>
            <a:r>
              <a:rPr sz="2400" spc="-5" dirty="0">
                <a:latin typeface="Arial"/>
                <a:cs typeface="Arial"/>
              </a:rPr>
              <a:t>Standard divertor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configuration</a:t>
            </a:r>
            <a:endParaRPr sz="2400" dirty="0">
              <a:latin typeface="Arial"/>
              <a:cs typeface="Arial"/>
            </a:endParaRPr>
          </a:p>
          <a:p>
            <a:pPr marL="469900" lvl="1" indent="-228600">
              <a:spcBef>
                <a:spcPts val="5"/>
              </a:spcBef>
              <a:buChar char="–"/>
              <a:tabLst>
                <a:tab pos="469900" algn="l"/>
              </a:tabLst>
            </a:pP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Compact  (small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geometric </a:t>
            </a: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area -</a:t>
            </a:r>
            <a:r>
              <a:rPr spc="-8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ST)</a:t>
            </a:r>
            <a:endParaRPr dirty="0">
              <a:latin typeface="Arial"/>
              <a:cs typeface="Arial"/>
            </a:endParaRPr>
          </a:p>
          <a:p>
            <a:pPr marL="469900" lvl="1" indent="-228600">
              <a:buChar char="–"/>
              <a:tabLst>
                <a:tab pos="469900" algn="l"/>
              </a:tabLst>
            </a:pP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High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divertor </a:t>
            </a: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power and peak heat</a:t>
            </a:r>
            <a:r>
              <a:rPr spc="-8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flux</a:t>
            </a:r>
            <a:endParaRPr dirty="0">
              <a:latin typeface="Arial"/>
              <a:cs typeface="Arial"/>
            </a:endParaRPr>
          </a:p>
          <a:p>
            <a:pPr marL="469900" lvl="1" indent="-228600">
              <a:buChar char="–"/>
              <a:tabLst>
                <a:tab pos="469900" algn="l"/>
              </a:tabLst>
            </a:pP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Never reaches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detachment naturally </a:t>
            </a: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at high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n</a:t>
            </a:r>
            <a:r>
              <a:rPr spc="-7" baseline="-19444" dirty="0">
                <a:solidFill>
                  <a:srgbClr val="336699"/>
                </a:solidFill>
                <a:latin typeface="Arial"/>
                <a:cs typeface="Arial"/>
              </a:rPr>
              <a:t>e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~0.9</a:t>
            </a:r>
            <a:r>
              <a:rPr spc="-3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n</a:t>
            </a:r>
            <a:r>
              <a:rPr baseline="-19444" dirty="0">
                <a:solidFill>
                  <a:srgbClr val="336699"/>
                </a:solidFill>
                <a:latin typeface="Arial"/>
                <a:cs typeface="Arial"/>
              </a:rPr>
              <a:t>G</a:t>
            </a:r>
            <a:endParaRPr baseline="-19444" dirty="0">
              <a:latin typeface="Arial"/>
              <a:cs typeface="Arial"/>
            </a:endParaRPr>
          </a:p>
          <a:p>
            <a:pPr marL="469900" lvl="1" indent="-228600">
              <a:buChar char="–"/>
              <a:tabLst>
                <a:tab pos="469900" algn="l"/>
              </a:tabLst>
            </a:pP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Detachment </a:t>
            </a: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onset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strongly </a:t>
            </a: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depend</a:t>
            </a:r>
            <a:r>
              <a:rPr spc="-4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36699"/>
                </a:solidFill>
                <a:latin typeface="Arial"/>
                <a:cs typeface="Arial"/>
              </a:rPr>
              <a:t>on</a:t>
            </a:r>
            <a:endParaRPr dirty="0">
              <a:latin typeface="Arial"/>
              <a:cs typeface="Arial"/>
            </a:endParaRPr>
          </a:p>
          <a:p>
            <a:pPr marL="698500" lvl="2" indent="-228600">
              <a:spcBef>
                <a:spcPts val="35"/>
              </a:spcBef>
              <a:buFont typeface="Malgun Gothic"/>
              <a:buChar char="▪"/>
              <a:tabLst>
                <a:tab pos="697865" algn="l"/>
                <a:tab pos="698500" algn="l"/>
              </a:tabLst>
            </a:pPr>
            <a:r>
              <a:rPr sz="1600" spc="-5" dirty="0">
                <a:solidFill>
                  <a:srgbClr val="920000"/>
                </a:solidFill>
                <a:latin typeface="Arial"/>
                <a:cs typeface="Arial"/>
              </a:rPr>
              <a:t>Magnetic flux expansion</a:t>
            </a:r>
            <a:endParaRPr sz="1600" dirty="0">
              <a:latin typeface="Arial"/>
              <a:cs typeface="Arial"/>
            </a:endParaRPr>
          </a:p>
          <a:p>
            <a:pPr marL="698500" lvl="2" indent="-228600">
              <a:buFont typeface="Malgun Gothic"/>
              <a:buChar char="▪"/>
              <a:tabLst>
                <a:tab pos="697865" algn="l"/>
                <a:tab pos="698500" algn="l"/>
              </a:tabLst>
            </a:pPr>
            <a:r>
              <a:rPr sz="1600" dirty="0">
                <a:solidFill>
                  <a:srgbClr val="920000"/>
                </a:solidFill>
                <a:latin typeface="Arial"/>
                <a:cs typeface="Arial"/>
              </a:rPr>
              <a:t>Gas </a:t>
            </a:r>
            <a:r>
              <a:rPr sz="1600" spc="-5" dirty="0">
                <a:solidFill>
                  <a:srgbClr val="920000"/>
                </a:solidFill>
                <a:latin typeface="Arial"/>
                <a:cs typeface="Arial"/>
              </a:rPr>
              <a:t>puffing</a:t>
            </a:r>
            <a:r>
              <a:rPr sz="1600" spc="-65" dirty="0">
                <a:solidFill>
                  <a:srgbClr val="92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920000"/>
                </a:solidFill>
                <a:latin typeface="Arial"/>
                <a:cs typeface="Arial"/>
              </a:rPr>
              <a:t>location</a:t>
            </a:r>
            <a:endParaRPr sz="1600" dirty="0">
              <a:latin typeface="Arial"/>
              <a:cs typeface="Arial"/>
            </a:endParaRPr>
          </a:p>
          <a:p>
            <a:pPr marL="698500" lvl="2" indent="-228600">
              <a:spcBef>
                <a:spcPts val="5"/>
              </a:spcBef>
              <a:buFont typeface="Malgun Gothic"/>
              <a:buChar char="▪"/>
              <a:tabLst>
                <a:tab pos="697865" algn="l"/>
                <a:tab pos="698500" algn="l"/>
              </a:tabLst>
            </a:pPr>
            <a:r>
              <a:rPr sz="1600" spc="-5" dirty="0">
                <a:solidFill>
                  <a:srgbClr val="920000"/>
                </a:solidFill>
                <a:latin typeface="Arial"/>
                <a:cs typeface="Arial"/>
              </a:rPr>
              <a:t>Plasma </a:t>
            </a:r>
            <a:r>
              <a:rPr sz="1600" dirty="0">
                <a:solidFill>
                  <a:srgbClr val="920000"/>
                </a:solidFill>
                <a:latin typeface="Arial"/>
                <a:cs typeface="Arial"/>
              </a:rPr>
              <a:t>current (B</a:t>
            </a:r>
            <a:r>
              <a:rPr sz="1600" baseline="-19607" dirty="0">
                <a:solidFill>
                  <a:srgbClr val="920000"/>
                </a:solidFill>
                <a:latin typeface="Arial"/>
                <a:cs typeface="Arial"/>
              </a:rPr>
              <a:t>p</a:t>
            </a:r>
            <a:r>
              <a:rPr sz="1600" dirty="0">
                <a:solidFill>
                  <a:srgbClr val="920000"/>
                </a:solidFill>
                <a:latin typeface="Arial"/>
                <a:cs typeface="Arial"/>
              </a:rPr>
              <a:t>, </a:t>
            </a:r>
            <a:r>
              <a:rPr sz="1600" dirty="0">
                <a:solidFill>
                  <a:srgbClr val="920000"/>
                </a:solidFill>
                <a:latin typeface="Symbol"/>
                <a:cs typeface="Symbol"/>
              </a:rPr>
              <a:t></a:t>
            </a:r>
            <a:r>
              <a:rPr sz="1600" baseline="-19607" dirty="0">
                <a:solidFill>
                  <a:srgbClr val="920000"/>
                </a:solidFill>
                <a:latin typeface="Arial"/>
                <a:cs typeface="Arial"/>
              </a:rPr>
              <a:t>q</a:t>
            </a:r>
            <a:r>
              <a:rPr sz="1600" spc="-97" baseline="-19607" dirty="0">
                <a:solidFill>
                  <a:srgbClr val="92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920000"/>
                </a:solidFill>
                <a:latin typeface="Arial"/>
                <a:cs typeface="Arial"/>
              </a:rPr>
              <a:t>?)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5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363775"/>
              </p:ext>
            </p:extLst>
          </p:nvPr>
        </p:nvGraphicFramePr>
        <p:xfrm>
          <a:off x="173990" y="4114801"/>
          <a:ext cx="5285705" cy="2337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0196"/>
                <a:gridCol w="894299"/>
                <a:gridCol w="1121210"/>
              </a:tblGrid>
              <a:tr h="624555">
                <a:tc>
                  <a:txBody>
                    <a:bodyPr/>
                    <a:lstStyle/>
                    <a:p>
                      <a:endParaRPr sz="4300" dirty="0"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NSTX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1993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high</a:t>
                      </a:r>
                      <a:r>
                        <a:rPr sz="13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</a:t>
                      </a:r>
                      <a:endParaRPr sz="1300">
                        <a:latin typeface="Symbol"/>
                        <a:cs typeface="Symbo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Tokamak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92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985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Aspect</a:t>
                      </a:r>
                      <a:r>
                        <a:rPr sz="13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ratio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1.3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2.7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985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In-out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SOL area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ratio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1:3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3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2:3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2019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Parallel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connection length </a:t>
                      </a:r>
                      <a:r>
                        <a:rPr sz="1300" i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300" i="1" spc="-7" baseline="-21367" dirty="0">
                          <a:latin typeface="Arial"/>
                          <a:cs typeface="Arial"/>
                        </a:rPr>
                        <a:t>|</a:t>
                      </a:r>
                      <a:r>
                        <a:rPr sz="1300" spc="-7" baseline="-21367" dirty="0">
                          <a:latin typeface="Arial"/>
                          <a:cs typeface="Arial"/>
                        </a:rPr>
                        <a:t>|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, midplane to target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(m)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8-12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30-80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985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300" spc="-7" baseline="-21367" dirty="0">
                          <a:latin typeface="Arial"/>
                          <a:cs typeface="Arial"/>
                        </a:rPr>
                        <a:t>|| </a:t>
                      </a:r>
                      <a:r>
                        <a:rPr sz="1300" baseline="-21367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X-point to target</a:t>
                      </a:r>
                      <a:r>
                        <a:rPr sz="13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(m)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5-8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10-20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985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Angle at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target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(deg)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10" dirty="0">
                          <a:latin typeface="Arial"/>
                          <a:cs typeface="Arial"/>
                        </a:rPr>
                        <a:t>5-15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1-2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465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5"/>
          <p:cNvSpPr>
            <a:spLocks noChangeAspect="1"/>
          </p:cNvSpPr>
          <p:nvPr/>
        </p:nvSpPr>
        <p:spPr>
          <a:xfrm>
            <a:off x="6127958" y="1345206"/>
            <a:ext cx="2939842" cy="2483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6"/>
          <p:cNvSpPr>
            <a:spLocks noChangeAspect="1"/>
          </p:cNvSpPr>
          <p:nvPr/>
        </p:nvSpPr>
        <p:spPr>
          <a:xfrm>
            <a:off x="4842933" y="1459984"/>
            <a:ext cx="1113272" cy="2483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>
            <a:spLocks noChangeAspect="1"/>
          </p:cNvSpPr>
          <p:nvPr/>
        </p:nvSpPr>
        <p:spPr>
          <a:xfrm>
            <a:off x="6177190" y="4038600"/>
            <a:ext cx="2887227" cy="2402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8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/>
              <a:t>JRT-2017: </a:t>
            </a:r>
            <a:r>
              <a:rPr lang="en-US" sz="2400" dirty="0" smtClean="0"/>
              <a:t>FES Joint </a:t>
            </a:r>
            <a:r>
              <a:rPr lang="en-US" sz="2400" dirty="0"/>
              <a:t>Research Target </a:t>
            </a:r>
            <a:r>
              <a:rPr lang="en-US" sz="2400" dirty="0" smtClean="0"/>
              <a:t>(led </a:t>
            </a:r>
            <a:r>
              <a:rPr lang="en-US" sz="2400" dirty="0"/>
              <a:t>by DIII-D</a:t>
            </a:r>
            <a:r>
              <a:rPr lang="en-US" sz="2400" dirty="0" smtClean="0"/>
              <a:t>)</a:t>
            </a:r>
          </a:p>
          <a:p>
            <a:pPr lvl="1">
              <a:lnSpc>
                <a:spcPct val="114000"/>
              </a:lnSpc>
            </a:pPr>
            <a:r>
              <a:rPr lang="en-US" sz="2000" dirty="0"/>
              <a:t>Conduct research to examine the effect of configuration on operating space for dissipative </a:t>
            </a:r>
            <a:r>
              <a:rPr lang="en-US" sz="2000" dirty="0" err="1" smtClean="0"/>
              <a:t>divertors</a:t>
            </a: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400" b="1" dirty="0" smtClean="0"/>
              <a:t>Research Milestones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R(17-1</a:t>
            </a:r>
            <a:r>
              <a:rPr lang="en-US" sz="2000" dirty="0"/>
              <a:t>): Simulation-based projection of </a:t>
            </a:r>
            <a:r>
              <a:rPr lang="en-US" sz="2000" dirty="0" err="1"/>
              <a:t>divertor</a:t>
            </a:r>
            <a:r>
              <a:rPr lang="en-US" sz="2000" dirty="0"/>
              <a:t> heat flux </a:t>
            </a:r>
            <a:r>
              <a:rPr lang="en-US" sz="2000" dirty="0" smtClean="0"/>
              <a:t>footprint</a:t>
            </a:r>
            <a:endParaRPr lang="en-US" sz="2000" dirty="0"/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R(17-2</a:t>
            </a:r>
            <a:r>
              <a:rPr lang="en-US" sz="2000" dirty="0"/>
              <a:t>): Advanced </a:t>
            </a:r>
            <a:r>
              <a:rPr lang="en-US" sz="2000" dirty="0" err="1"/>
              <a:t>divertor</a:t>
            </a:r>
            <a:r>
              <a:rPr lang="en-US" sz="2000" dirty="0"/>
              <a:t> operating scenario modeling for NSTX-U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R(17-3</a:t>
            </a:r>
            <a:r>
              <a:rPr lang="en-US" sz="2000" dirty="0"/>
              <a:t>): Identify, mitigate, and develop correction strategies for intrinsic error field sources in NSTX-U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R(17-4</a:t>
            </a:r>
            <a:r>
              <a:rPr lang="en-US" sz="2000" dirty="0"/>
              <a:t>): Assess </a:t>
            </a:r>
            <a:r>
              <a:rPr lang="en-US" sz="2000" dirty="0" smtClean="0"/>
              <a:t>high-f </a:t>
            </a:r>
            <a:r>
              <a:rPr lang="en-US" sz="2000" dirty="0" err="1" smtClean="0"/>
              <a:t>Alfvén</a:t>
            </a:r>
            <a:r>
              <a:rPr lang="en-US" sz="2000" dirty="0" smtClean="0"/>
              <a:t> </a:t>
            </a:r>
            <a:r>
              <a:rPr lang="en-US" sz="2000" dirty="0" err="1"/>
              <a:t>Eigenmode</a:t>
            </a:r>
            <a:r>
              <a:rPr lang="en-US" sz="2000" dirty="0"/>
              <a:t> </a:t>
            </a:r>
            <a:r>
              <a:rPr lang="en-US" sz="2000" dirty="0" smtClean="0"/>
              <a:t>stability &amp;  associated transport 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R(17-5</a:t>
            </a:r>
            <a:r>
              <a:rPr lang="en-US" sz="2000" dirty="0"/>
              <a:t>): </a:t>
            </a:r>
            <a:r>
              <a:rPr lang="en-US" sz="2000" dirty="0" smtClean="0"/>
              <a:t>Analysis &amp; modelling </a:t>
            </a:r>
            <a:r>
              <a:rPr lang="en-US" sz="2000" dirty="0"/>
              <a:t>of </a:t>
            </a:r>
            <a:r>
              <a:rPr lang="en-US" sz="2000" dirty="0" smtClean="0"/>
              <a:t>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</a:t>
            </a:r>
            <a:r>
              <a:rPr lang="en-US" sz="2000" dirty="0"/>
              <a:t>ramp-up </a:t>
            </a:r>
            <a:r>
              <a:rPr lang="en-US" sz="2000" dirty="0" smtClean="0"/>
              <a:t>dynamics in NSTX/NSTX-U</a:t>
            </a:r>
          </a:p>
          <a:p>
            <a:pPr>
              <a:lnSpc>
                <a:spcPct val="114000"/>
              </a:lnSpc>
            </a:pPr>
            <a:r>
              <a:rPr lang="en-US" sz="2400" b="1" dirty="0"/>
              <a:t>Diagnostic Milestone </a:t>
            </a:r>
            <a:endParaRPr lang="en-US" sz="2400" b="1" dirty="0" smtClean="0"/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D(17-1</a:t>
            </a:r>
            <a:r>
              <a:rPr lang="en-US" sz="2000" dirty="0"/>
              <a:t>): Complete </a:t>
            </a:r>
            <a:r>
              <a:rPr lang="en-US" sz="2000" dirty="0" smtClean="0"/>
              <a:t>installation and preliminary </a:t>
            </a:r>
            <a:r>
              <a:rPr lang="en-US" sz="2000" dirty="0"/>
              <a:t>commissioning of </a:t>
            </a:r>
            <a:r>
              <a:rPr lang="en-US" sz="2000" dirty="0" smtClean="0"/>
              <a:t>the pulse </a:t>
            </a:r>
            <a:r>
              <a:rPr lang="en-US" sz="2000" dirty="0"/>
              <a:t>burst laser </a:t>
            </a:r>
            <a:r>
              <a:rPr lang="en-US" sz="2000" dirty="0" smtClean="0"/>
              <a:t>system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FY2017 NSTX-U </a:t>
            </a:r>
            <a:r>
              <a:rPr lang="en-US" sz="3600" b="1" dirty="0" smtClean="0"/>
              <a:t>Milestones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345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101" y="183634"/>
            <a:ext cx="881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336699"/>
                </a:solidFill>
                <a:latin typeface="Arial"/>
                <a:cs typeface="Arial"/>
              </a:rPr>
              <a:t>H</a:t>
            </a:r>
            <a:r>
              <a:rPr kumimoji="1" lang="en-US" altLang="ja-JP" sz="2800" b="1" dirty="0">
                <a:solidFill>
                  <a:srgbClr val="336699"/>
                </a:solidFill>
                <a:latin typeface="Arial"/>
                <a:cs typeface="Arial"/>
              </a:rPr>
              <a:t>eat-load width for lower inboard </a:t>
            </a:r>
            <a:r>
              <a:rPr kumimoji="1" lang="en-US" altLang="ja-JP" sz="2800" b="1" dirty="0" err="1">
                <a:solidFill>
                  <a:srgbClr val="336699"/>
                </a:solidFill>
                <a:latin typeface="Arial"/>
                <a:cs typeface="Arial"/>
              </a:rPr>
              <a:t>divertor</a:t>
            </a:r>
            <a:r>
              <a:rPr kumimoji="1" lang="en-US" altLang="ja-JP" sz="2800" b="1" dirty="0">
                <a:solidFill>
                  <a:srgbClr val="336699"/>
                </a:solidFill>
                <a:latin typeface="Arial"/>
                <a:cs typeface="Arial"/>
              </a:rPr>
              <a:t> in NSTX </a:t>
            </a:r>
            <a:endParaRPr kumimoji="1" lang="ja-JP" altLang="en-US" sz="2800" b="1" dirty="0">
              <a:solidFill>
                <a:srgbClr val="336699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355" y="1004361"/>
            <a:ext cx="858514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altLang="ja-JP" dirty="0">
                <a:latin typeface="Arial"/>
                <a:cs typeface="Arial"/>
              </a:rPr>
              <a:t>Large-scale XGC1 </a:t>
            </a:r>
            <a:r>
              <a:rPr lang="en-US" altLang="ja-JP" dirty="0" err="1">
                <a:latin typeface="Arial"/>
                <a:cs typeface="Arial"/>
              </a:rPr>
              <a:t>gyrokinetic</a:t>
            </a:r>
            <a:r>
              <a:rPr lang="en-US" altLang="ja-JP" dirty="0">
                <a:latin typeface="Arial"/>
                <a:cs typeface="Arial"/>
              </a:rPr>
              <a:t> simulation used </a:t>
            </a:r>
            <a:r>
              <a:rPr kumimoji="1" lang="en-US" altLang="ja-JP" dirty="0">
                <a:latin typeface="Arial"/>
                <a:cs typeface="Arial"/>
              </a:rPr>
              <a:t>11% of 29 </a:t>
            </a:r>
            <a:r>
              <a:rPr kumimoji="1" lang="en-US" altLang="ja-JP" dirty="0" err="1">
                <a:latin typeface="Arial"/>
                <a:cs typeface="Arial"/>
              </a:rPr>
              <a:t>peta</a:t>
            </a:r>
            <a:r>
              <a:rPr kumimoji="1" lang="en-US" altLang="ja-JP" dirty="0">
                <a:latin typeface="Arial"/>
                <a:cs typeface="Arial"/>
              </a:rPr>
              <a:t>-flop Cori Xeon-Phi nodes at NERSC for 3 days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altLang="ja-JP" dirty="0">
                <a:latin typeface="Arial"/>
                <a:cs typeface="Arial"/>
              </a:rPr>
              <a:t>NSTX #139047, </a:t>
            </a:r>
            <a:r>
              <a:rPr lang="en-US" altLang="ja-JP" dirty="0" err="1">
                <a:latin typeface="Arial"/>
                <a:cs typeface="Arial"/>
              </a:rPr>
              <a:t>B</a:t>
            </a:r>
            <a:r>
              <a:rPr lang="en-US" altLang="ja-JP" baseline="-25000" dirty="0" err="1">
                <a:latin typeface="Arial"/>
                <a:cs typeface="Arial"/>
              </a:rPr>
              <a:t>p,mid</a:t>
            </a:r>
            <a:r>
              <a:rPr lang="en-US" altLang="ja-JP" dirty="0">
                <a:latin typeface="Arial"/>
                <a:cs typeface="Arial"/>
              </a:rPr>
              <a:t>=0.25T, Heat input=3.8MW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altLang="ja-JP" dirty="0">
                <a:latin typeface="Arial"/>
                <a:cs typeface="Arial"/>
              </a:rPr>
              <a:t>XGC1 finds that the heat-flux width for l</a:t>
            </a:r>
            <a:r>
              <a:rPr kumimoji="1" lang="en-US" altLang="ja-JP" dirty="0">
                <a:latin typeface="Arial"/>
                <a:cs typeface="Arial"/>
              </a:rPr>
              <a:t>ower inboard </a:t>
            </a:r>
            <a:r>
              <a:rPr kumimoji="1" lang="en-US" altLang="ja-JP" dirty="0" err="1">
                <a:latin typeface="Arial"/>
                <a:cs typeface="Arial"/>
              </a:rPr>
              <a:t>divertor</a:t>
            </a:r>
            <a:r>
              <a:rPr kumimoji="1" lang="en-US" altLang="ja-JP" dirty="0">
                <a:latin typeface="Arial"/>
                <a:cs typeface="Arial"/>
              </a:rPr>
              <a:t> discharge in NSTX still follows the </a:t>
            </a:r>
            <a:r>
              <a:rPr kumimoji="1" lang="en-US" altLang="ja-JP" dirty="0" err="1">
                <a:latin typeface="Arial"/>
                <a:cs typeface="Arial"/>
              </a:rPr>
              <a:t>Eich-Goldston</a:t>
            </a:r>
            <a:r>
              <a:rPr kumimoji="1" lang="en-US" altLang="ja-JP" dirty="0">
                <a:latin typeface="Arial"/>
                <a:cs typeface="Arial"/>
              </a:rPr>
              <a:t> scaling 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kumimoji="1" lang="en-US" altLang="ja-JP" dirty="0">
                <a:latin typeface="Arial"/>
                <a:cs typeface="Arial"/>
              </a:rPr>
              <a:t>XGC1 also finds that P</a:t>
            </a:r>
            <a:r>
              <a:rPr lang="en-US" altLang="ja-JP" baseline="-25000" dirty="0">
                <a:latin typeface="Arial"/>
                <a:cs typeface="Arial"/>
              </a:rPr>
              <a:t>outer leg</a:t>
            </a:r>
            <a:r>
              <a:rPr lang="en-US" altLang="ja-JP" dirty="0">
                <a:latin typeface="Arial"/>
                <a:cs typeface="Arial"/>
              </a:rPr>
              <a:t>/P</a:t>
            </a:r>
            <a:r>
              <a:rPr lang="en-US" altLang="ja-JP" baseline="-25000" dirty="0">
                <a:latin typeface="Arial"/>
                <a:cs typeface="Arial"/>
              </a:rPr>
              <a:t>inner leg</a:t>
            </a:r>
            <a:r>
              <a:rPr lang="en-US" altLang="ja-JP" dirty="0">
                <a:latin typeface="Arial"/>
                <a:cs typeface="Arial"/>
              </a:rPr>
              <a:t> ≈ 2.3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kumimoji="1" lang="en-US" altLang="ja-JP" dirty="0">
                <a:latin typeface="Arial"/>
                <a:cs typeface="Arial"/>
              </a:rPr>
              <a:t>Prediction for heat-load width and density in NSTX-U will be reported in Q4.</a:t>
            </a:r>
            <a:endParaRPr kumimoji="1" lang="ja-JP" altLang="en-US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384" y="3343463"/>
            <a:ext cx="1803216" cy="3149186"/>
          </a:xfrm>
          <a:prstGeom prst="rect">
            <a:avLst/>
          </a:prstGeom>
        </p:spPr>
      </p:pic>
      <p:pic>
        <p:nvPicPr>
          <p:cNvPr id="1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8678" y="3767414"/>
            <a:ext cx="3634021" cy="24303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Group 17"/>
          <p:cNvGrpSpPr/>
          <p:nvPr/>
        </p:nvGrpSpPr>
        <p:grpSpPr>
          <a:xfrm>
            <a:off x="228655" y="3571163"/>
            <a:ext cx="3432399" cy="2728707"/>
            <a:chOff x="228655" y="3874888"/>
            <a:chExt cx="3432399" cy="2728707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55" y="3874888"/>
              <a:ext cx="3432399" cy="2728707"/>
              <a:chOff x="228655" y="3874888"/>
              <a:chExt cx="3432399" cy="272870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655" y="3874888"/>
                <a:ext cx="3432399" cy="2728707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 rot="18073579">
                <a:off x="2601725" y="5091805"/>
                <a:ext cx="1061491" cy="463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kumimoji="1" lang="en-US" altLang="ja-JP" sz="1400">
                    <a:latin typeface="Arial"/>
                    <a:cs typeface="Arial"/>
                  </a:rPr>
                  <a:t>Physics bifurcation</a:t>
                </a:r>
                <a:endParaRPr kumimoji="1" lang="ja-JP" altLang="en-US" sz="1400">
                  <a:latin typeface="Arial"/>
                  <a:cs typeface="Arial"/>
                </a:endParaRPr>
              </a:p>
            </p:txBody>
          </p:sp>
        </p:grpSp>
        <p:sp>
          <p:nvSpPr>
            <p:cNvPr id="15" name="Isosceles Triangle 14"/>
            <p:cNvSpPr/>
            <p:nvPr/>
          </p:nvSpPr>
          <p:spPr>
            <a:xfrm rot="10800000">
              <a:off x="970262" y="5148459"/>
              <a:ext cx="124460" cy="107293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5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en-US" altLang="en-US" sz="3200" dirty="0" smtClean="0">
                <a:latin typeface="Arial" charset="0"/>
                <a:cs typeface="Arial" charset="0"/>
              </a:rPr>
              <a:t>Analysis of outboard power fraction vs. </a:t>
            </a:r>
            <a:r>
              <a:rPr lang="en-US" sz="3200" dirty="0" err="1" smtClean="0"/>
              <a:t>dR</a:t>
            </a:r>
            <a:r>
              <a:rPr lang="en-US" sz="3200" baseline="-25000" dirty="0" err="1" smtClean="0"/>
              <a:t>sep</a:t>
            </a:r>
            <a:r>
              <a:rPr lang="en-US" sz="3200" dirty="0" smtClean="0"/>
              <a:t> / </a:t>
            </a:r>
            <a:r>
              <a:rPr lang="en-US" sz="3200" dirty="0" err="1" smtClean="0">
                <a:latin typeface="Symbol" panose="05050102010706020507" pitchFamily="18" charset="2"/>
              </a:rPr>
              <a:t>l</a:t>
            </a:r>
            <a:r>
              <a:rPr lang="en-US" sz="3200" baseline="-25000" dirty="0" err="1" smtClean="0"/>
              <a:t>q</a:t>
            </a:r>
            <a:r>
              <a:rPr lang="en-US" altLang="en-US" sz="3200" dirty="0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5555" r="7763"/>
          <a:stretch/>
        </p:blipFill>
        <p:spPr>
          <a:xfrm>
            <a:off x="1740907" y="1098883"/>
            <a:ext cx="5662186" cy="5312313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 rot="16200000" flipH="1">
            <a:off x="6019800" y="4157992"/>
            <a:ext cx="228601" cy="2209798"/>
          </a:xfrm>
          <a:prstGeom prst="rightBrace">
            <a:avLst>
              <a:gd name="adj1" fmla="val 27281"/>
              <a:gd name="adj2" fmla="val 50000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4103" y="5267980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sym typeface="Symbol"/>
              </a:rPr>
              <a:t> 2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459520" cy="96012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PFC impurity </a:t>
            </a:r>
            <a:r>
              <a:rPr lang="en-US" sz="2400" b="1" dirty="0"/>
              <a:t>emission during </a:t>
            </a:r>
            <a:r>
              <a:rPr lang="en-US" sz="2400" b="1" dirty="0" smtClean="0"/>
              <a:t>irradiations (post-mortem analysis)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1595"/>
            <a:ext cx="3505199" cy="65243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26382" y="1299201"/>
            <a:ext cx="5416773" cy="6096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 fontScale="925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smtClean="0"/>
              <a:t>Impurity emission during irradiations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6382" y="1898269"/>
            <a:ext cx="4891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Different </a:t>
            </a:r>
            <a:r>
              <a:rPr lang="en-US" i="1" dirty="0" smtClean="0"/>
              <a:t>m/q </a:t>
            </a:r>
            <a:r>
              <a:rPr lang="en-US" dirty="0"/>
              <a:t>, shown as PP (left axis) </a:t>
            </a:r>
            <a:r>
              <a:rPr lang="en-US" i="1" dirty="0" smtClean="0"/>
              <a:t>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Ion flux (</a:t>
            </a:r>
            <a:r>
              <a:rPr lang="en-US" dirty="0" err="1"/>
              <a:t>Ar</a:t>
            </a:r>
            <a:r>
              <a:rPr lang="en-US" dirty="0"/>
              <a:t>+(pink) or D</a:t>
            </a:r>
            <a:r>
              <a:rPr lang="en-US" baseline="30000" dirty="0"/>
              <a:t>+</a:t>
            </a:r>
            <a:r>
              <a:rPr lang="en-US" dirty="0"/>
              <a:t>(</a:t>
            </a:r>
            <a:r>
              <a:rPr lang="en-US" dirty="0" smtClean="0"/>
              <a:t>purple) </a:t>
            </a:r>
            <a:r>
              <a:rPr lang="en-US" dirty="0"/>
              <a:t>(right axis)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6381" y="3324523"/>
            <a:ext cx="521505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Two </a:t>
            </a:r>
            <a:r>
              <a:rPr lang="en-US" dirty="0"/>
              <a:t>D+ ((a) and (b)) and two </a:t>
            </a:r>
            <a:r>
              <a:rPr lang="en-US" dirty="0" err="1"/>
              <a:t>Ar</a:t>
            </a:r>
            <a:r>
              <a:rPr lang="en-US" dirty="0"/>
              <a:t>+ ((c) and (d</a:t>
            </a:r>
            <a:r>
              <a:rPr lang="en-US" dirty="0" smtClean="0"/>
              <a:t>)) irradiations.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dominated (a) and (b) as </a:t>
            </a:r>
            <a:r>
              <a:rPr lang="en-US" dirty="0" smtClean="0"/>
              <a:t>expected, so </a:t>
            </a:r>
            <a:r>
              <a:rPr lang="en-US" dirty="0"/>
              <a:t>did </a:t>
            </a:r>
            <a:r>
              <a:rPr lang="en-US" dirty="0" err="1"/>
              <a:t>Ar</a:t>
            </a:r>
            <a:r>
              <a:rPr lang="en-US" dirty="0"/>
              <a:t> in (c) and (d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is visible in (c) and (d) </a:t>
            </a:r>
            <a:r>
              <a:rPr lang="en-US" dirty="0" smtClean="0"/>
              <a:t>!!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signal in (d) is lower than that in (c) (decreasing with increasing </a:t>
            </a:r>
            <a:r>
              <a:rPr lang="en-US" dirty="0" err="1"/>
              <a:t>Ar</a:t>
            </a:r>
            <a:r>
              <a:rPr lang="en-US" dirty="0"/>
              <a:t>+ fluence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solidFill>
                  <a:srgbClr val="920000"/>
                </a:solidFill>
              </a:rPr>
              <a:t>Evidence </a:t>
            </a:r>
            <a:r>
              <a:rPr lang="en-US" sz="2000" b="1" dirty="0">
                <a:solidFill>
                  <a:srgbClr val="920000"/>
                </a:solidFill>
              </a:rPr>
              <a:t>of D</a:t>
            </a:r>
            <a:r>
              <a:rPr lang="en-US" sz="2000" baseline="-25000" dirty="0">
                <a:solidFill>
                  <a:srgbClr val="920000"/>
                </a:solidFill>
              </a:rPr>
              <a:t>2</a:t>
            </a:r>
            <a:r>
              <a:rPr lang="en-US" sz="2000" dirty="0">
                <a:solidFill>
                  <a:srgbClr val="920000"/>
                </a:solidFill>
              </a:rPr>
              <a:t> </a:t>
            </a:r>
            <a:r>
              <a:rPr lang="en-US" sz="2000" b="1" dirty="0">
                <a:solidFill>
                  <a:srgbClr val="920000"/>
                </a:solidFill>
              </a:rPr>
              <a:t>retention by the boron coatings !! </a:t>
            </a:r>
            <a:endParaRPr lang="en-US" sz="2000" dirty="0">
              <a:solidFill>
                <a:srgbClr val="920000"/>
              </a:solidFill>
            </a:endParaRPr>
          </a:p>
          <a:p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76200" y="2824576"/>
            <a:ext cx="443261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/>
              <a:t>D+ and </a:t>
            </a:r>
            <a:r>
              <a:rPr lang="en-US" sz="2000" b="1" dirty="0" err="1" smtClean="0"/>
              <a:t>Ar</a:t>
            </a:r>
            <a:r>
              <a:rPr lang="en-US" sz="2000" b="1" dirty="0" smtClean="0"/>
              <a:t>+ Irradiation of Core A17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234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76200" y="22860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R. Kaita</a:t>
            </a:r>
            <a:r>
              <a:rPr lang="en-US" altLang="en-US" sz="2000" dirty="0">
                <a:latin typeface="Arial" charset="0"/>
                <a:cs typeface="Arial" charset="0"/>
              </a:rPr>
              <a:t> </a:t>
            </a:r>
            <a:r>
              <a:rPr lang="en-US" altLang="en-US" sz="2000" dirty="0" smtClean="0">
                <a:latin typeface="Arial" charset="0"/>
                <a:cs typeface="Arial" charset="0"/>
              </a:rPr>
              <a:t>and M.A. 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Jaworski</a:t>
            </a:r>
            <a:r>
              <a:rPr lang="en-US" altLang="en-US" sz="2000" dirty="0" smtClean="0">
                <a:latin typeface="Arial" charset="0"/>
                <a:cs typeface="Arial" charset="0"/>
              </a:rPr>
              <a:t>, Princeton Plasma Physics Laboratory</a:t>
            </a:r>
          </a:p>
          <a:p>
            <a:pPr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B.E. 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Koel</a:t>
            </a:r>
            <a:r>
              <a:rPr lang="en-US" altLang="en-US" sz="2000" dirty="0" smtClean="0">
                <a:latin typeface="Arial" charset="0"/>
                <a:cs typeface="Arial" charset="0"/>
              </a:rPr>
              <a:t>, Dept. of Chemical and Biological Engineering, Princeton University</a:t>
            </a: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NSTX-U Surface </a:t>
            </a:r>
            <a:r>
              <a:rPr lang="en-US" smtClean="0"/>
              <a:t>Science Research* 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10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4400" y="3352800"/>
            <a:ext cx="7315200" cy="1219200"/>
          </a:xfrm>
        </p:spPr>
        <p:txBody>
          <a:bodyPr/>
          <a:lstStyle/>
          <a:p>
            <a:pPr fontAlgn="base">
              <a:lnSpc>
                <a:spcPct val="85000"/>
              </a:lnSpc>
              <a:spcAft>
                <a:spcPct val="0"/>
              </a:spcAft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USDOE Budget Planning Meeting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June 15, 2017</a:t>
            </a:r>
          </a:p>
        </p:txBody>
      </p:sp>
      <p:pic>
        <p:nvPicPr>
          <p:cNvPr id="4102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4988"/>
            <a:ext cx="16065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495800"/>
            <a:ext cx="7293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*Work </a:t>
            </a:r>
            <a:r>
              <a:rPr lang="en-US" sz="1600" dirty="0"/>
              <a:t>supported by US Department of Energy Contract </a:t>
            </a:r>
            <a:r>
              <a:rPr lang="nl-NL" sz="1600" dirty="0"/>
              <a:t>DE-AC02-09CH11466 </a:t>
            </a:r>
          </a:p>
        </p:txBody>
      </p:sp>
    </p:spTree>
    <p:extLst>
      <p:ext uri="{BB962C8B-B14F-4D97-AF65-F5344CB8AC3E}">
        <p14:creationId xmlns:p14="http://schemas.microsoft.com/office/powerpoint/2010/main" val="21260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3200" dirty="0" smtClean="0">
                <a:latin typeface="Arial" charset="0"/>
                <a:cs typeface="Arial" charset="0"/>
              </a:rPr>
              <a:t>Surface science on NSTX-U – </a:t>
            </a:r>
            <a:br>
              <a:rPr lang="en-US" altLang="en-US" sz="3200" dirty="0" smtClean="0">
                <a:latin typeface="Arial" charset="0"/>
                <a:cs typeface="Arial" charset="0"/>
              </a:rPr>
            </a:br>
            <a:r>
              <a:rPr lang="en-US" altLang="en-US" sz="3200" dirty="0" smtClean="0">
                <a:latin typeface="Arial" charset="0"/>
                <a:cs typeface="Arial" charset="0"/>
              </a:rPr>
              <a:t>multi-institutional collaborative effort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J.P</a:t>
            </a:r>
            <a:r>
              <a:rPr lang="en-US" dirty="0"/>
              <a:t>. </a:t>
            </a:r>
            <a:r>
              <a:rPr lang="en-US" dirty="0" err="1"/>
              <a:t>Allain</a:t>
            </a:r>
            <a:r>
              <a:rPr lang="en-US" dirty="0"/>
              <a:t> (University of Illinois at Urbana-</a:t>
            </a:r>
            <a:r>
              <a:rPr lang="en-US" dirty="0" smtClean="0"/>
              <a:t>Champaign)</a:t>
            </a:r>
            <a:endParaRPr lang="en-US" dirty="0"/>
          </a:p>
          <a:p>
            <a:pPr lvl="2"/>
            <a:r>
              <a:rPr lang="en-US" dirty="0"/>
              <a:t>F. </a:t>
            </a:r>
            <a:r>
              <a:rPr lang="en-US" dirty="0" err="1"/>
              <a:t>Bedoya</a:t>
            </a:r>
            <a:r>
              <a:rPr lang="en-US" dirty="0"/>
              <a:t> – </a:t>
            </a:r>
            <a:r>
              <a:rPr lang="en-US" dirty="0" smtClean="0"/>
              <a:t>PhD student</a:t>
            </a:r>
            <a:endParaRPr lang="en-US" dirty="0"/>
          </a:p>
          <a:p>
            <a:pPr lvl="2"/>
            <a:r>
              <a:rPr lang="en-US" dirty="0"/>
              <a:t>H. </a:t>
            </a:r>
            <a:r>
              <a:rPr lang="en-US" dirty="0" err="1"/>
              <a:t>Schamis</a:t>
            </a:r>
            <a:r>
              <a:rPr lang="en-US" dirty="0"/>
              <a:t> – first-year graduate </a:t>
            </a:r>
            <a:r>
              <a:rPr lang="en-US" dirty="0" smtClean="0"/>
              <a:t>student</a:t>
            </a:r>
          </a:p>
          <a:p>
            <a:pPr lvl="1"/>
            <a:r>
              <a:rPr lang="en-US" dirty="0" smtClean="0"/>
              <a:t>D</a:t>
            </a:r>
            <a:r>
              <a:rPr lang="en-US" dirty="0"/>
              <a:t>. Donovan (University of Tennessee at </a:t>
            </a:r>
            <a:r>
              <a:rPr lang="en-US" dirty="0" smtClean="0"/>
              <a:t>Knoxville)</a:t>
            </a:r>
            <a:endParaRPr lang="en-US" dirty="0"/>
          </a:p>
          <a:p>
            <a:pPr lvl="2"/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Maan</a:t>
            </a:r>
            <a:r>
              <a:rPr lang="en-US" dirty="0"/>
              <a:t> – </a:t>
            </a:r>
            <a:r>
              <a:rPr lang="en-US" dirty="0" smtClean="0"/>
              <a:t>PhD student </a:t>
            </a:r>
          </a:p>
          <a:p>
            <a:pPr lvl="2"/>
            <a:r>
              <a:rPr lang="en-US" dirty="0" smtClean="0"/>
              <a:t>S. Lee – visiting graduate student in summer of 2017</a:t>
            </a:r>
          </a:p>
          <a:p>
            <a:pPr lvl="1"/>
            <a:r>
              <a:rPr lang="en-US" dirty="0" smtClean="0"/>
              <a:t>M.A. </a:t>
            </a:r>
            <a:r>
              <a:rPr lang="en-US" dirty="0" err="1" smtClean="0"/>
              <a:t>Jaworski</a:t>
            </a:r>
            <a:r>
              <a:rPr lang="en-US" dirty="0" smtClean="0"/>
              <a:t>, R. Kaita and C.H. Skinner (PPPL)</a:t>
            </a:r>
            <a:endParaRPr lang="en-US" dirty="0"/>
          </a:p>
          <a:p>
            <a:pPr lvl="2"/>
            <a:r>
              <a:rPr lang="en-US" dirty="0" smtClean="0"/>
              <a:t>J. Nichols </a:t>
            </a:r>
            <a:r>
              <a:rPr lang="en-US" dirty="0"/>
              <a:t>– PPPL </a:t>
            </a:r>
            <a:r>
              <a:rPr lang="en-US" dirty="0" smtClean="0"/>
              <a:t>PhD student</a:t>
            </a:r>
          </a:p>
          <a:p>
            <a:pPr lvl="1"/>
            <a:r>
              <a:rPr lang="en-US" dirty="0" smtClean="0"/>
              <a:t>B.E. </a:t>
            </a:r>
            <a:r>
              <a:rPr lang="en-US" dirty="0" err="1"/>
              <a:t>Koel</a:t>
            </a:r>
            <a:r>
              <a:rPr lang="en-US" dirty="0"/>
              <a:t> (</a:t>
            </a:r>
            <a:r>
              <a:rPr lang="en-US" dirty="0" smtClean="0"/>
              <a:t>PU Chemical &amp; Biological Eng. Dept. - CBE)</a:t>
            </a:r>
            <a:endParaRPr lang="en-US" dirty="0"/>
          </a:p>
          <a:p>
            <a:pPr lvl="2"/>
            <a:r>
              <a:rPr lang="en-US" dirty="0"/>
              <a:t>L. </a:t>
            </a:r>
            <a:r>
              <a:rPr lang="en-US" dirty="0" err="1"/>
              <a:t>Buzi</a:t>
            </a:r>
            <a:r>
              <a:rPr lang="en-US" dirty="0"/>
              <a:t> – PPPL postdoctoral research </a:t>
            </a:r>
            <a:r>
              <a:rPr lang="en-US" dirty="0" smtClean="0"/>
              <a:t>fellow</a:t>
            </a:r>
          </a:p>
          <a:p>
            <a:pPr lvl="2"/>
            <a:r>
              <a:rPr lang="en-US" dirty="0" smtClean="0"/>
              <a:t>M. </a:t>
            </a:r>
            <a:r>
              <a:rPr lang="en-US" dirty="0" err="1" smtClean="0"/>
              <a:t>Hofman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PU CBE PhD student</a:t>
            </a:r>
            <a:endParaRPr lang="en-US" dirty="0"/>
          </a:p>
          <a:p>
            <a:pPr lvl="2"/>
            <a:r>
              <a:rPr lang="en-US" dirty="0"/>
              <a:t>A. (“Oak”) Nelson – PPPL first-year graduate </a:t>
            </a:r>
            <a:r>
              <a:rPr lang="en-US" dirty="0" smtClean="0"/>
              <a:t>student</a:t>
            </a:r>
          </a:p>
          <a:p>
            <a:pPr lvl="2"/>
            <a:r>
              <a:rPr lang="en-US" dirty="0" smtClean="0"/>
              <a:t>Y. Yang – PU CBE PhD student</a:t>
            </a:r>
            <a:endParaRPr lang="en-US" dirty="0"/>
          </a:p>
          <a:p>
            <a:pPr lvl="1"/>
            <a:r>
              <a:rPr lang="en-US" dirty="0"/>
              <a:t>P. </a:t>
            </a:r>
            <a:r>
              <a:rPr lang="en-US" dirty="0" err="1"/>
              <a:t>Krstic</a:t>
            </a:r>
            <a:r>
              <a:rPr lang="en-US" dirty="0"/>
              <a:t> (Stony Brook University)</a:t>
            </a:r>
          </a:p>
          <a:p>
            <a:pPr lvl="2"/>
            <a:r>
              <a:rPr lang="en-US" dirty="0"/>
              <a:t>F. Javier </a:t>
            </a:r>
            <a:r>
              <a:rPr lang="en-US" dirty="0" err="1"/>
              <a:t>Domínguez</a:t>
            </a:r>
            <a:r>
              <a:rPr lang="en-US" dirty="0"/>
              <a:t>-Gutiérrez – postdoctoral research </a:t>
            </a:r>
            <a:r>
              <a:rPr lang="en-US" dirty="0" smtClean="0"/>
              <a:t>fellow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3600" dirty="0" smtClean="0">
                <a:latin typeface="Arial" charset="0"/>
                <a:cs typeface="Arial" charset="0"/>
              </a:rPr>
              <a:t>Extensive experimental and computational capabilities leveraged for NSTX-U mission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PPPL</a:t>
            </a:r>
            <a:endParaRPr lang="en-US" dirty="0"/>
          </a:p>
          <a:p>
            <a:pPr lvl="2"/>
            <a:r>
              <a:rPr lang="en-US" dirty="0"/>
              <a:t>F</a:t>
            </a:r>
            <a:r>
              <a:rPr lang="en-US" dirty="0" smtClean="0"/>
              <a:t>acilities including ALISS (Alkali </a:t>
            </a:r>
            <a:r>
              <a:rPr lang="en-US" dirty="0"/>
              <a:t>Ion-Scattering </a:t>
            </a:r>
            <a:r>
              <a:rPr lang="en-US" dirty="0" smtClean="0"/>
              <a:t>Spectroscopy) and (SAM) Scanning Auger Microprobe operated jointly with PU CBE Dept.</a:t>
            </a:r>
          </a:p>
          <a:p>
            <a:pPr lvl="1"/>
            <a:r>
              <a:rPr lang="en-US" dirty="0" smtClean="0"/>
              <a:t>Princeton University</a:t>
            </a:r>
            <a:endParaRPr lang="en-US" dirty="0"/>
          </a:p>
          <a:p>
            <a:pPr lvl="2"/>
            <a:r>
              <a:rPr lang="en-US" dirty="0" smtClean="0"/>
              <a:t>High-resolution X-ray and ion and electron beam instrumentation at IAC (Imaging </a:t>
            </a:r>
            <a:r>
              <a:rPr lang="en-US" dirty="0"/>
              <a:t>and Analysis </a:t>
            </a:r>
            <a:r>
              <a:rPr lang="en-US" dirty="0" smtClean="0"/>
              <a:t>Center) </a:t>
            </a:r>
          </a:p>
          <a:p>
            <a:pPr lvl="1"/>
            <a:r>
              <a:rPr lang="en-US" dirty="0" smtClean="0"/>
              <a:t>University of Illinois at Urbana-Champaign</a:t>
            </a:r>
          </a:p>
          <a:p>
            <a:pPr lvl="2"/>
            <a:r>
              <a:rPr lang="en-US" dirty="0" smtClean="0"/>
              <a:t>Facilities including </a:t>
            </a:r>
            <a:r>
              <a:rPr lang="en-US" dirty="0"/>
              <a:t>IIAX </a:t>
            </a:r>
            <a:r>
              <a:rPr lang="en-US" dirty="0" smtClean="0"/>
              <a:t>(Ion-surface </a:t>
            </a:r>
            <a:r>
              <a:rPr lang="en-US" dirty="0" err="1"/>
              <a:t>I</a:t>
            </a:r>
            <a:r>
              <a:rPr lang="en-US" dirty="0" err="1" smtClean="0"/>
              <a:t>nterAction</a:t>
            </a:r>
            <a:r>
              <a:rPr lang="en-US" dirty="0" smtClean="0"/>
              <a:t> </a:t>
            </a:r>
            <a:r>
              <a:rPr lang="en-US" dirty="0" err="1" smtClean="0"/>
              <a:t>eXperiment</a:t>
            </a:r>
            <a:r>
              <a:rPr lang="en-US" dirty="0" smtClean="0"/>
              <a:t>) and IGNIS (in-situ, in operando modification and analysis)</a:t>
            </a:r>
          </a:p>
          <a:p>
            <a:pPr lvl="2"/>
            <a:r>
              <a:rPr lang="en-US" dirty="0" smtClean="0"/>
              <a:t>Development of Materials Analysis and Particle Probe – MAPP</a:t>
            </a:r>
          </a:p>
          <a:p>
            <a:pPr lvl="1"/>
            <a:r>
              <a:rPr lang="en-US" dirty="0"/>
              <a:t>University of </a:t>
            </a:r>
            <a:r>
              <a:rPr lang="en-US" dirty="0" smtClean="0"/>
              <a:t>Tennessee at Knoxville</a:t>
            </a:r>
            <a:endParaRPr lang="en-US" dirty="0"/>
          </a:p>
          <a:p>
            <a:pPr lvl="2"/>
            <a:r>
              <a:rPr lang="en-US" dirty="0" smtClean="0"/>
              <a:t>Facilities including ion exposure stage</a:t>
            </a:r>
            <a:r>
              <a:rPr lang="en-US" dirty="0"/>
              <a:t> </a:t>
            </a:r>
            <a:r>
              <a:rPr lang="en-US" dirty="0" smtClean="0"/>
              <a:t>for materials analysis</a:t>
            </a:r>
          </a:p>
          <a:p>
            <a:pPr lvl="1"/>
            <a:r>
              <a:rPr lang="en-US" dirty="0" smtClean="0"/>
              <a:t>Stony Brook University</a:t>
            </a:r>
            <a:endParaRPr lang="en-US" dirty="0"/>
          </a:p>
          <a:p>
            <a:pPr lvl="2"/>
            <a:r>
              <a:rPr lang="en-US" dirty="0"/>
              <a:t>LI-red cluster with multiple Cray compute nodes for 100 teraflop capability </a:t>
            </a:r>
            <a:r>
              <a:rPr lang="en-US" dirty="0" smtClean="0"/>
              <a:t>and access to ORNL </a:t>
            </a:r>
            <a:r>
              <a:rPr lang="en-US" dirty="0"/>
              <a:t>NCCS supercomputing facility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4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3600" dirty="0" smtClean="0">
                <a:latin typeface="Arial" charset="0"/>
                <a:cs typeface="Arial" charset="0"/>
              </a:rPr>
              <a:t>Development during NSTX-U outages permit efficient implementation of new capabilities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6324600" cy="2590800"/>
          </a:xfrm>
        </p:spPr>
        <p:txBody>
          <a:bodyPr>
            <a:noAutofit/>
          </a:bodyPr>
          <a:lstStyle/>
          <a:p>
            <a:pPr marL="228600"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Materials Analysis and Particle Probe – MAPP – tested and commissioned on LTX</a:t>
            </a:r>
            <a:endParaRPr lang="en-US" sz="2400" dirty="0" smtClean="0"/>
          </a:p>
          <a:p>
            <a:pPr lvl="1" eaLnBrk="1" hangingPunct="1"/>
            <a:r>
              <a:rPr lang="is-IS" sz="2000" dirty="0" smtClean="0"/>
              <a:t>M. Lucia, </a:t>
            </a:r>
            <a:r>
              <a:rPr lang="en-US" sz="2000" i="1" dirty="0"/>
              <a:t>Material Surface Characteristics and Plasma </a:t>
            </a:r>
            <a:r>
              <a:rPr lang="en-US" sz="2000" i="1" dirty="0" smtClean="0"/>
              <a:t>Performance in </a:t>
            </a:r>
            <a:r>
              <a:rPr lang="en-US" sz="2000" i="1" dirty="0"/>
              <a:t>the Lithium </a:t>
            </a:r>
            <a:r>
              <a:rPr lang="en-US" sz="2000" i="1" dirty="0" err="1"/>
              <a:t>Tokamak</a:t>
            </a:r>
            <a:r>
              <a:rPr lang="en-US" sz="2000" i="1" dirty="0"/>
              <a:t> </a:t>
            </a:r>
            <a:r>
              <a:rPr lang="en-US" sz="2000" i="1" dirty="0" smtClean="0"/>
              <a:t>Experiment,</a:t>
            </a:r>
            <a:r>
              <a:rPr lang="en-US" sz="2000" b="1" dirty="0" smtClean="0"/>
              <a:t> </a:t>
            </a:r>
            <a:r>
              <a:rPr lang="is-IS" sz="2000" dirty="0" smtClean="0"/>
              <a:t>PhD thesis, Princeton U. (2015)</a:t>
            </a:r>
            <a:endParaRPr lang="en-US" dirty="0" smtClean="0">
              <a:solidFill>
                <a:schemeClr val="tx1"/>
              </a:solidFill>
            </a:endParaRPr>
          </a:p>
          <a:p>
            <a:pPr marL="228600" lvl="1" indent="0" eaLnBrk="1" hangingPunct="1">
              <a:buNone/>
            </a:pPr>
            <a:endParaRPr lang="en-US" sz="2000" dirty="0" smtClean="0"/>
          </a:p>
          <a:p>
            <a:pPr lvl="1" eaLnBrk="1" hangingPunct="1"/>
            <a:endParaRPr lang="en-US" alt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3" name="Picture 2" descr="MAPP on LTX - closeup copy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6800"/>
            <a:ext cx="2946400" cy="22098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43200" y="3505200"/>
            <a:ext cx="6324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Successfully installed and operated for first </a:t>
            </a:r>
            <a:r>
              <a:rPr lang="en-US" i="1" dirty="0" smtClean="0">
                <a:solidFill>
                  <a:schemeClr val="tx1"/>
                </a:solidFill>
              </a:rPr>
              <a:t>in </a:t>
            </a:r>
            <a:r>
              <a:rPr lang="en-US" i="1" dirty="0" err="1" smtClean="0">
                <a:solidFill>
                  <a:schemeClr val="tx1"/>
                </a:solidFill>
              </a:rPr>
              <a:t>vacuo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boronization</a:t>
            </a:r>
            <a:r>
              <a:rPr lang="en-US" dirty="0" smtClean="0">
                <a:solidFill>
                  <a:schemeClr val="tx1"/>
                </a:solidFill>
              </a:rPr>
              <a:t> studies of plasma-facing components on NSTX-U</a:t>
            </a:r>
            <a:endParaRPr lang="en-US" dirty="0" smtClean="0"/>
          </a:p>
          <a:p>
            <a:pPr lvl="1" eaLnBrk="1" hangingPunct="1"/>
            <a:r>
              <a:rPr lang="is-IS" sz="2000" dirty="0" smtClean="0"/>
              <a:t>F. Bedoya, </a:t>
            </a:r>
            <a:r>
              <a:rPr lang="is-IS" sz="2000" i="1" dirty="0" smtClean="0"/>
              <a:t>Plasma</a:t>
            </a:r>
            <a:r>
              <a:rPr lang="is-IS" sz="2000" dirty="0" smtClean="0"/>
              <a:t> </a:t>
            </a:r>
            <a:r>
              <a:rPr lang="en-US" sz="2000" i="1" dirty="0" smtClean="0"/>
              <a:t>Facing Components Conditioning Techniques and their Correlation with Plasma Performance in the National Spherical Torus Experiment Upgrade (NSTX-U)</a:t>
            </a:r>
            <a:r>
              <a:rPr lang="en-US" sz="2000" dirty="0" smtClean="0"/>
              <a:t>, </a:t>
            </a:r>
            <a:r>
              <a:rPr lang="is-IS" sz="2000" dirty="0" smtClean="0"/>
              <a:t>Ph</a:t>
            </a:r>
            <a:r>
              <a:rPr lang="en-US" sz="2000" dirty="0" smtClean="0"/>
              <a:t>D thesis</a:t>
            </a:r>
            <a:r>
              <a:rPr lang="is-IS" sz="2000" dirty="0" smtClean="0"/>
              <a:t>, U. of Illinois at Urbana-Champaign (2017)</a:t>
            </a:r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alt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8" name="Picture 7" descr="MAPP photo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201453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3200" dirty="0" smtClean="0">
                <a:latin typeface="Arial" charset="0"/>
                <a:cs typeface="Arial" charset="0"/>
              </a:rPr>
              <a:t>First quantitative agreement between </a:t>
            </a:r>
            <a:r>
              <a:rPr lang="en-US" altLang="en-US" sz="3200" dirty="0" err="1" smtClean="0">
                <a:latin typeface="Arial" charset="0"/>
                <a:cs typeface="Arial" charset="0"/>
              </a:rPr>
              <a:t>boronization</a:t>
            </a:r>
            <a:r>
              <a:rPr lang="en-US" altLang="en-US" sz="3200" dirty="0" smtClean="0">
                <a:latin typeface="Arial" charset="0"/>
                <a:cs typeface="Arial" charset="0"/>
              </a:rPr>
              <a:t> chemistry theory and experiment demonstrated*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5257800"/>
            <a:ext cx="9144000" cy="838200"/>
          </a:xfrm>
        </p:spPr>
        <p:txBody>
          <a:bodyPr>
            <a:noAutofit/>
          </a:bodyPr>
          <a:lstStyle/>
          <a:p>
            <a:pPr marL="228600"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Continuing laboratory experiments and development of computational tools during outage can enhance surface science for future NSTX-U operations</a:t>
            </a:r>
            <a:endParaRPr lang="en-US" alt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3733800"/>
            <a:ext cx="4267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eaLnBrk="1" hangingPunct="1"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Concentrations of </a:t>
            </a:r>
            <a:r>
              <a:rPr lang="en-US" sz="1800" dirty="0">
                <a:solidFill>
                  <a:schemeClr val="tx1"/>
                </a:solidFill>
              </a:rPr>
              <a:t>O, B and C </a:t>
            </a:r>
            <a:r>
              <a:rPr lang="en-US" sz="1800" dirty="0" smtClean="0">
                <a:solidFill>
                  <a:schemeClr val="tx1"/>
                </a:solidFill>
              </a:rPr>
              <a:t>in </a:t>
            </a:r>
            <a:r>
              <a:rPr lang="en-US" sz="1800" dirty="0" err="1" smtClean="0">
                <a:solidFill>
                  <a:schemeClr val="tx1"/>
                </a:solidFill>
              </a:rPr>
              <a:t>boronized</a:t>
            </a:r>
            <a:r>
              <a:rPr lang="en-US" sz="1800" dirty="0" smtClean="0">
                <a:solidFill>
                  <a:schemeClr val="tx1"/>
                </a:solidFill>
              </a:rPr>
              <a:t> graphite </a:t>
            </a:r>
            <a:r>
              <a:rPr lang="en-US" sz="1800" dirty="0">
                <a:solidFill>
                  <a:schemeClr val="tx1"/>
                </a:solidFill>
              </a:rPr>
              <a:t>sample </a:t>
            </a:r>
            <a:r>
              <a:rPr lang="en-US" sz="1800" dirty="0" smtClean="0">
                <a:solidFill>
                  <a:schemeClr val="tx1"/>
                </a:solidFill>
              </a:rPr>
              <a:t>with time – and increasing </a:t>
            </a:r>
            <a:r>
              <a:rPr lang="en-US" sz="1800" dirty="0">
                <a:solidFill>
                  <a:schemeClr val="tx1"/>
                </a:solidFill>
              </a:rPr>
              <a:t>plasma </a:t>
            </a:r>
            <a:r>
              <a:rPr lang="en-US" sz="1800" dirty="0" smtClean="0">
                <a:solidFill>
                  <a:schemeClr val="tx1"/>
                </a:solidFill>
              </a:rPr>
              <a:t>exposure</a:t>
            </a:r>
            <a:r>
              <a:rPr lang="en-US" sz="1800" dirty="0">
                <a:solidFill>
                  <a:schemeClr val="tx1"/>
                </a:solidFill>
              </a:rPr>
              <a:t> – measured </a:t>
            </a:r>
            <a:r>
              <a:rPr lang="en-US" sz="1800" i="1" dirty="0" smtClean="0">
                <a:solidFill>
                  <a:schemeClr val="tx1"/>
                </a:solidFill>
              </a:rPr>
              <a:t>in </a:t>
            </a:r>
            <a:r>
              <a:rPr lang="en-US" sz="1800" i="1" dirty="0" err="1" smtClean="0">
                <a:solidFill>
                  <a:schemeClr val="tx1"/>
                </a:solidFill>
              </a:rPr>
              <a:t>vacuo</a:t>
            </a:r>
            <a:r>
              <a:rPr lang="en-US" sz="1800" i="1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with MAPP</a:t>
            </a:r>
          </a:p>
          <a:p>
            <a:pPr lvl="1" eaLnBrk="1" hangingPunct="1"/>
            <a:endParaRPr lang="en-US" altLang="en-US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 descr="C:\Users\javier\Desktop\Javier\ReportsAndNotes\manuscripts\Letter\acs_applied_surface\PRL_Figure_3_STDEV (3)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21080"/>
            <a:ext cx="2209800" cy="431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07035" y="990600"/>
            <a:ext cx="3479165" cy="263842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705600" y="1447800"/>
            <a:ext cx="2438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eaLnBrk="1" hangingPunct="1"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Quantum</a:t>
            </a:r>
            <a:r>
              <a:rPr lang="en-US" sz="1800" dirty="0">
                <a:solidFill>
                  <a:schemeClr val="tx1"/>
                </a:solidFill>
              </a:rPr>
              <a:t>-classical molecular </a:t>
            </a:r>
            <a:r>
              <a:rPr lang="en-US" sz="1800" dirty="0" smtClean="0">
                <a:solidFill>
                  <a:schemeClr val="tx1"/>
                </a:solidFill>
              </a:rPr>
              <a:t>dynamics calculations follow experimental evolution of </a:t>
            </a:r>
            <a:r>
              <a:rPr lang="en-US" sz="1800" dirty="0">
                <a:solidFill>
                  <a:schemeClr val="tx1"/>
                </a:solidFill>
              </a:rPr>
              <a:t>p</a:t>
            </a:r>
            <a:r>
              <a:rPr lang="en-US" sz="1800" dirty="0" smtClean="0">
                <a:solidFill>
                  <a:schemeClr val="tx1"/>
                </a:solidFill>
              </a:rPr>
              <a:t>ercentage </a:t>
            </a:r>
            <a:r>
              <a:rPr lang="en-US" sz="1800" dirty="0">
                <a:solidFill>
                  <a:schemeClr val="tx1"/>
                </a:solidFill>
              </a:rPr>
              <a:t>of bonds of </a:t>
            </a:r>
            <a:r>
              <a:rPr lang="en-US" sz="1800" dirty="0" smtClean="0">
                <a:solidFill>
                  <a:schemeClr val="tx1"/>
                </a:solidFill>
              </a:rPr>
              <a:t>O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C</a:t>
            </a:r>
            <a:r>
              <a:rPr lang="en-US" sz="1800" dirty="0">
                <a:solidFill>
                  <a:schemeClr val="tx1"/>
                </a:solidFill>
              </a:rPr>
              <a:t>, and </a:t>
            </a:r>
            <a:r>
              <a:rPr lang="en-US" sz="1800" dirty="0" smtClean="0">
                <a:solidFill>
                  <a:schemeClr val="tx1"/>
                </a:solidFill>
              </a:rPr>
              <a:t>B </a:t>
            </a:r>
            <a:r>
              <a:rPr lang="en-US" sz="1800" dirty="0">
                <a:solidFill>
                  <a:schemeClr val="tx1"/>
                </a:solidFill>
              </a:rPr>
              <a:t>to </a:t>
            </a:r>
            <a:r>
              <a:rPr lang="en-US" sz="1800" dirty="0" smtClean="0">
                <a:solidFill>
                  <a:schemeClr val="tx1"/>
                </a:solidFill>
              </a:rPr>
              <a:t>other surface </a:t>
            </a:r>
            <a:r>
              <a:rPr lang="en-US" sz="1800" dirty="0">
                <a:solidFill>
                  <a:schemeClr val="tx1"/>
                </a:solidFill>
              </a:rPr>
              <a:t>constituents </a:t>
            </a:r>
            <a:r>
              <a:rPr lang="en-US" sz="1800" dirty="0" smtClean="0">
                <a:solidFill>
                  <a:schemeClr val="tx1"/>
                </a:solidFill>
              </a:rPr>
              <a:t>as D concentration increases with plasma exposure</a:t>
            </a:r>
            <a:endParaRPr lang="en-US" altLang="en-US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58674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buNone/>
            </a:pPr>
            <a:endParaRPr lang="en-US" alt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9346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*F</a:t>
            </a:r>
            <a:r>
              <a:rPr lang="en-US" sz="1600" dirty="0"/>
              <a:t>. Javier </a:t>
            </a:r>
            <a:r>
              <a:rPr lang="en-US" sz="1600" dirty="0" err="1"/>
              <a:t>Domínguez</a:t>
            </a:r>
            <a:r>
              <a:rPr lang="en-US" sz="1600" dirty="0"/>
              <a:t>-</a:t>
            </a:r>
            <a:r>
              <a:rPr lang="en-US" sz="1600" dirty="0" smtClean="0"/>
              <a:t>Gutiérrez </a:t>
            </a:r>
            <a:r>
              <a:rPr lang="en-US" sz="1600" i="1" dirty="0" smtClean="0"/>
              <a:t>et al., </a:t>
            </a:r>
            <a:r>
              <a:rPr lang="en-US" sz="1600" i="1" dirty="0"/>
              <a:t>Unraveling the plasma-material interface with real time diagnosis of dynamic boron conditioning in extreme </a:t>
            </a:r>
            <a:r>
              <a:rPr lang="en-US" sz="1600" i="1" dirty="0" err="1"/>
              <a:t>tokamak</a:t>
            </a:r>
            <a:r>
              <a:rPr lang="en-US" sz="1600" i="1" dirty="0"/>
              <a:t> </a:t>
            </a:r>
            <a:r>
              <a:rPr lang="en-US" sz="1600" i="1" dirty="0" smtClean="0"/>
              <a:t>plasmas,</a:t>
            </a:r>
            <a:r>
              <a:rPr lang="en-US" sz="1600" dirty="0" smtClean="0"/>
              <a:t> </a:t>
            </a:r>
            <a:r>
              <a:rPr lang="en-US" sz="1600" i="1" dirty="0" smtClean="0"/>
              <a:t>in press </a:t>
            </a:r>
            <a:r>
              <a:rPr lang="en-US" sz="1600" dirty="0" smtClean="0"/>
              <a:t>Nuclear Fusion</a:t>
            </a:r>
            <a:endParaRPr lang="en-US" sz="1600" dirty="0"/>
          </a:p>
          <a:p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066800"/>
            <a:ext cx="144142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Experiment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2246" y="1251466"/>
            <a:ext cx="9541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Theory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3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Building toward whole-device models with surface science advancements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NSTX-U mixed-material environment is complex</a:t>
            </a:r>
          </a:p>
          <a:p>
            <a:pPr lvl="1"/>
            <a:r>
              <a:rPr lang="en-US" dirty="0" smtClean="0"/>
              <a:t>Plasma redistribution of material</a:t>
            </a:r>
          </a:p>
          <a:p>
            <a:pPr lvl="1"/>
            <a:r>
              <a:rPr lang="en-US" dirty="0" smtClean="0"/>
              <a:t>Multiple, chemically reactive species</a:t>
            </a:r>
          </a:p>
          <a:p>
            <a:pPr lvl="1"/>
            <a:r>
              <a:rPr lang="en-US" dirty="0" smtClean="0"/>
              <a:t>Complex plasma-surface interactions impact machine</a:t>
            </a:r>
          </a:p>
          <a:p>
            <a:r>
              <a:rPr lang="en-US" dirty="0" smtClean="0"/>
              <a:t>Computational efforts underway to integrate new surface science</a:t>
            </a:r>
          </a:p>
          <a:p>
            <a:pPr lvl="1"/>
            <a:r>
              <a:rPr lang="en-US" dirty="0" smtClean="0"/>
              <a:t>PhD student J. Nichols implementing </a:t>
            </a:r>
            <a:r>
              <a:rPr lang="en-US" dirty="0" err="1" smtClean="0"/>
              <a:t>WallDYN</a:t>
            </a:r>
            <a:endParaRPr lang="en-US" dirty="0" smtClean="0"/>
          </a:p>
          <a:p>
            <a:pPr lvl="1"/>
            <a:r>
              <a:rPr lang="en-US" b="1" dirty="0" smtClean="0"/>
              <a:t>Mixed-material erosion models can continue to be improved by surface science </a:t>
            </a:r>
            <a:endParaRPr lang="en-US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90" y="3962400"/>
            <a:ext cx="3619500" cy="23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191000" y="1336058"/>
            <a:ext cx="2305050" cy="224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694640" y="1336058"/>
            <a:ext cx="2307917" cy="224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5962" y="1033046"/>
            <a:ext cx="2669922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NSTX Divertor conditions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3774" y="3657600"/>
            <a:ext cx="320582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Comparison of erosion models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43136"/>
            <a:ext cx="9067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J. Nichols, M. </a:t>
            </a:r>
            <a:r>
              <a:rPr lang="en-US" sz="1400" dirty="0" err="1" smtClean="0"/>
              <a:t>Jaworski</a:t>
            </a:r>
            <a:r>
              <a:rPr lang="en-US" sz="1400" dirty="0" smtClean="0"/>
              <a:t> and K. </a:t>
            </a:r>
            <a:r>
              <a:rPr lang="en-US" sz="1400" dirty="0" err="1" smtClean="0"/>
              <a:t>Schmid</a:t>
            </a:r>
            <a:r>
              <a:rPr lang="en-US" sz="1400" i="1" dirty="0" smtClean="0"/>
              <a:t>, </a:t>
            </a:r>
            <a:r>
              <a:rPr lang="en-US" sz="1400" i="1" dirty="0"/>
              <a:t>Sensitivity of </a:t>
            </a:r>
            <a:r>
              <a:rPr lang="en-US" sz="1400" i="1" dirty="0" err="1"/>
              <a:t>WallDYN</a:t>
            </a:r>
            <a:r>
              <a:rPr lang="en-US" sz="1400" i="1" dirty="0"/>
              <a:t> </a:t>
            </a:r>
            <a:r>
              <a:rPr lang="en-US" sz="1400" i="1" dirty="0" smtClean="0"/>
              <a:t>material</a:t>
            </a:r>
          </a:p>
          <a:p>
            <a:r>
              <a:rPr lang="en-US" sz="1400" i="1" dirty="0" smtClean="0"/>
              <a:t>migration </a:t>
            </a:r>
            <a:r>
              <a:rPr lang="en-US" sz="1400" i="1" dirty="0"/>
              <a:t>modeling to uncertainties in mixed-material surface binding </a:t>
            </a:r>
            <a:r>
              <a:rPr lang="en-US" sz="1400" i="1" dirty="0" smtClean="0"/>
              <a:t>energies, in press </a:t>
            </a:r>
            <a:r>
              <a:rPr lang="en-US" sz="1400" dirty="0" smtClean="0"/>
              <a:t>J. </a:t>
            </a:r>
            <a:r>
              <a:rPr lang="en-US" sz="1400" dirty="0" err="1" smtClean="0"/>
              <a:t>Nucl</a:t>
            </a:r>
            <a:r>
              <a:rPr lang="en-US" sz="1400" dirty="0" smtClean="0"/>
              <a:t>. Materials</a:t>
            </a:r>
            <a:endParaRPr lang="en-US" sz="1400" dirty="0"/>
          </a:p>
          <a:p>
            <a:r>
              <a:rPr lang="en-US" sz="1400" dirty="0" smtClean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12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- Scenarios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/>
              <a:t>JRT-2017: </a:t>
            </a:r>
            <a:r>
              <a:rPr lang="en-US" sz="2400" dirty="0" smtClean="0"/>
              <a:t>FES Joint </a:t>
            </a:r>
            <a:r>
              <a:rPr lang="en-US" sz="2400" dirty="0"/>
              <a:t>Research Target </a:t>
            </a:r>
            <a:r>
              <a:rPr lang="en-US" sz="2400" dirty="0" smtClean="0"/>
              <a:t>(led </a:t>
            </a:r>
            <a:r>
              <a:rPr lang="en-US" sz="2400" dirty="0"/>
              <a:t>by DIII-D</a:t>
            </a:r>
            <a:r>
              <a:rPr lang="en-US" sz="2400" dirty="0" smtClean="0"/>
              <a:t>)</a:t>
            </a:r>
          </a:p>
          <a:p>
            <a:pPr lvl="1">
              <a:lnSpc>
                <a:spcPct val="114000"/>
              </a:lnSpc>
            </a:pPr>
            <a:r>
              <a:rPr lang="en-US" sz="2000" dirty="0"/>
              <a:t>Conduct research to examine the effect of configuration on operating space for dissipative </a:t>
            </a:r>
            <a:r>
              <a:rPr lang="en-US" sz="2000" dirty="0" err="1" smtClean="0"/>
              <a:t>divertors</a:t>
            </a: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400" b="1" dirty="0" smtClean="0"/>
              <a:t>Research Milestones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R(17-1</a:t>
            </a:r>
            <a:r>
              <a:rPr lang="en-US" sz="2000" dirty="0"/>
              <a:t>): Simulation-based projection of </a:t>
            </a:r>
            <a:r>
              <a:rPr lang="en-US" sz="2000" dirty="0" err="1"/>
              <a:t>divertor</a:t>
            </a:r>
            <a:r>
              <a:rPr lang="en-US" sz="2000" dirty="0"/>
              <a:t> heat flux </a:t>
            </a:r>
            <a:r>
              <a:rPr lang="en-US" sz="2000" dirty="0" smtClean="0"/>
              <a:t>footprint</a:t>
            </a:r>
            <a:endParaRPr lang="en-US" sz="2000" dirty="0"/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R(17-2</a:t>
            </a:r>
            <a:r>
              <a:rPr lang="en-US" sz="2000" dirty="0"/>
              <a:t>): Advanced </a:t>
            </a:r>
            <a:r>
              <a:rPr lang="en-US" sz="2000" dirty="0" err="1"/>
              <a:t>divertor</a:t>
            </a:r>
            <a:r>
              <a:rPr lang="en-US" sz="2000" dirty="0"/>
              <a:t> operating scenario modeling for NSTX-U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R(17-3</a:t>
            </a:r>
            <a:r>
              <a:rPr lang="en-US" sz="2000" dirty="0"/>
              <a:t>): Identify, mitigate, and develop correction strategies for intrinsic error field sources in NSTX-U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R(17-4</a:t>
            </a:r>
            <a:r>
              <a:rPr lang="en-US" sz="2000" dirty="0"/>
              <a:t>): Assess </a:t>
            </a:r>
            <a:r>
              <a:rPr lang="en-US" sz="2000" dirty="0" smtClean="0"/>
              <a:t>high-f </a:t>
            </a:r>
            <a:r>
              <a:rPr lang="en-US" sz="2000" dirty="0" err="1" smtClean="0"/>
              <a:t>Alfvén</a:t>
            </a:r>
            <a:r>
              <a:rPr lang="en-US" sz="2000" dirty="0" smtClean="0"/>
              <a:t> </a:t>
            </a:r>
            <a:r>
              <a:rPr lang="en-US" sz="2000" dirty="0" err="1"/>
              <a:t>Eigenmode</a:t>
            </a:r>
            <a:r>
              <a:rPr lang="en-US" sz="2000" dirty="0"/>
              <a:t> </a:t>
            </a:r>
            <a:r>
              <a:rPr lang="en-US" sz="2000" dirty="0" smtClean="0"/>
              <a:t>stability &amp;  associated transport </a:t>
            </a:r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R(17-5</a:t>
            </a:r>
            <a:r>
              <a:rPr lang="en-US" sz="2000" dirty="0"/>
              <a:t>): </a:t>
            </a:r>
            <a:r>
              <a:rPr lang="en-US" sz="2000" dirty="0" smtClean="0"/>
              <a:t>Analysis &amp; modelling </a:t>
            </a:r>
            <a:r>
              <a:rPr lang="en-US" sz="2000" dirty="0"/>
              <a:t>of </a:t>
            </a:r>
            <a:r>
              <a:rPr lang="en-US" sz="2000" dirty="0" smtClean="0"/>
              <a:t>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</a:t>
            </a:r>
            <a:r>
              <a:rPr lang="en-US" sz="2000" dirty="0"/>
              <a:t>ramp-up </a:t>
            </a:r>
            <a:r>
              <a:rPr lang="en-US" sz="2000" dirty="0" smtClean="0"/>
              <a:t>dynamics in NSTX/NSTX-U</a:t>
            </a:r>
          </a:p>
          <a:p>
            <a:pPr>
              <a:lnSpc>
                <a:spcPct val="114000"/>
              </a:lnSpc>
            </a:pPr>
            <a:r>
              <a:rPr lang="en-US" sz="2400" b="1" dirty="0"/>
              <a:t>Diagnostic Milestone </a:t>
            </a:r>
            <a:endParaRPr lang="en-US" sz="2400" b="1" dirty="0" smtClean="0"/>
          </a:p>
          <a:p>
            <a:pPr lvl="1">
              <a:lnSpc>
                <a:spcPct val="114000"/>
              </a:lnSpc>
            </a:pPr>
            <a:r>
              <a:rPr lang="en-US" sz="2000" dirty="0" smtClean="0"/>
              <a:t>D(17-1</a:t>
            </a:r>
            <a:r>
              <a:rPr lang="en-US" sz="2000" dirty="0"/>
              <a:t>): Complete </a:t>
            </a:r>
            <a:r>
              <a:rPr lang="en-US" sz="2000" dirty="0" smtClean="0"/>
              <a:t>installation and preliminary </a:t>
            </a:r>
            <a:r>
              <a:rPr lang="en-US" sz="2000" dirty="0"/>
              <a:t>commissioning of </a:t>
            </a:r>
            <a:r>
              <a:rPr lang="en-US" sz="2000" dirty="0" smtClean="0"/>
              <a:t>the pulse </a:t>
            </a:r>
            <a:r>
              <a:rPr lang="en-US" sz="2000" dirty="0"/>
              <a:t>burst laser </a:t>
            </a:r>
            <a:r>
              <a:rPr lang="en-US" sz="2000" dirty="0" smtClean="0"/>
              <a:t>system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920000"/>
                </a:solidFill>
                <a:sym typeface="Wingdings" panose="05000000000000000000" pitchFamily="2" charset="2"/>
              </a:rPr>
              <a:t>COMPLETED</a:t>
            </a:r>
            <a:endParaRPr lang="en-US" b="1" dirty="0">
              <a:solidFill>
                <a:srgbClr val="92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FY2017 NSTX-U </a:t>
            </a:r>
            <a:r>
              <a:rPr lang="en-US" sz="3600" b="1" dirty="0" smtClean="0"/>
              <a:t>Milestones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76200" y="3657600"/>
            <a:ext cx="8839200" cy="1143000"/>
          </a:xfrm>
          <a:prstGeom prst="roundRect">
            <a:avLst/>
          </a:prstGeom>
          <a:noFill/>
          <a:ln w="3810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25783" y="4050268"/>
            <a:ext cx="104201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920000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 smtClean="0">
                <a:solidFill>
                  <a:srgbClr val="920000"/>
                </a:solidFill>
                <a:latin typeface="Arial Narrow" panose="020B0606020202030204" pitchFamily="34" charset="0"/>
              </a:rPr>
              <a:t>TODAY</a:t>
            </a:r>
            <a:endParaRPr lang="en-US" sz="2400" b="1" dirty="0">
              <a:solidFill>
                <a:srgbClr val="92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8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rot_17199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004655"/>
            <a:ext cx="4572000" cy="2514600"/>
          </a:xfrm>
          <a:prstGeom prst="rect">
            <a:avLst/>
          </a:prstGeom>
        </p:spPr>
      </p:pic>
      <p:pic>
        <p:nvPicPr>
          <p:cNvPr id="6" name="Picture 5" descr="energy_17199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81" y="990222"/>
            <a:ext cx="4572000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11125"/>
            <a:ext cx="7683501" cy="1143000"/>
          </a:xfrm>
        </p:spPr>
        <p:txBody>
          <a:bodyPr/>
          <a:lstStyle/>
          <a:p>
            <a:pPr algn="just"/>
            <a:r>
              <a:rPr lang="en-US" sz="2400" dirty="0" smtClean="0"/>
              <a:t>First feedback algorithm using DIII-D’s variable beam voltage/</a:t>
            </a:r>
            <a:r>
              <a:rPr lang="en-US" sz="2400" dirty="0" err="1" smtClean="0"/>
              <a:t>perveance</a:t>
            </a:r>
            <a:r>
              <a:rPr lang="en-US" sz="2400" dirty="0"/>
              <a:t> </a:t>
            </a:r>
            <a:r>
              <a:rPr lang="en-US" sz="2400" dirty="0" smtClean="0"/>
              <a:t>tested in DIII-D/NSTX-U National Campaign, demonstrated energy/rotation control</a:t>
            </a:r>
            <a:endParaRPr lang="en-US" sz="2400" dirty="0"/>
          </a:p>
        </p:txBody>
      </p:sp>
      <p:sp>
        <p:nvSpPr>
          <p:cNvPr id="49" name="Rectangle 48"/>
          <p:cNvSpPr/>
          <p:nvPr/>
        </p:nvSpPr>
        <p:spPr>
          <a:xfrm>
            <a:off x="617300" y="4392462"/>
            <a:ext cx="1092701" cy="1594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31913" y="1415191"/>
            <a:ext cx="88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171990</a:t>
            </a:r>
            <a:endParaRPr lang="en-US" dirty="0"/>
          </a:p>
        </p:txBody>
      </p:sp>
      <p:pic>
        <p:nvPicPr>
          <p:cNvPr id="12" name="Picture 11" descr="voltages_17199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0" y="3989504"/>
            <a:ext cx="4572000" cy="2514600"/>
          </a:xfrm>
          <a:prstGeom prst="rect">
            <a:avLst/>
          </a:prstGeom>
        </p:spPr>
      </p:pic>
      <p:pic>
        <p:nvPicPr>
          <p:cNvPr id="13" name="Picture 12" descr="perveance_17199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11" y="3978275"/>
            <a:ext cx="4572000" cy="25146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711698" y="4079875"/>
            <a:ext cx="447427" cy="39929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41402" y="4123301"/>
            <a:ext cx="1993444" cy="1212113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750" y="3492499"/>
            <a:ext cx="3936999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Voltage in co- and </a:t>
            </a:r>
            <a:r>
              <a:rPr lang="en-US" sz="1600" dirty="0" err="1" smtClean="0"/>
              <a:t>cntr</a:t>
            </a:r>
            <a:r>
              <a:rPr lang="en-US" sz="1600" dirty="0" smtClean="0"/>
              <a:t>- beams adjusted to achieve required torque and power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873250" y="1984375"/>
            <a:ext cx="98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Feedback on</a:t>
            </a:r>
            <a:endParaRPr lang="en-US" sz="1400" dirty="0"/>
          </a:p>
        </p:txBody>
      </p:sp>
      <p:pic>
        <p:nvPicPr>
          <p:cNvPr id="19" name="Picture 18" descr="downloa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5" y="120789"/>
            <a:ext cx="1270783" cy="7042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27500" y="3511702"/>
            <a:ext cx="4968875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Fast changes in </a:t>
            </a:r>
            <a:r>
              <a:rPr lang="en-US" sz="1600" dirty="0" err="1" smtClean="0"/>
              <a:t>perveance</a:t>
            </a:r>
            <a:r>
              <a:rPr lang="en-US" sz="1600" dirty="0" smtClean="0"/>
              <a:t> used to compensate slow response of voltage to requested change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5583704" y="4111242"/>
            <a:ext cx="2441502" cy="1916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26515" y="4032252"/>
            <a:ext cx="288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Fraction of optimal </a:t>
            </a:r>
            <a:r>
              <a:rPr lang="en-US" sz="1600" dirty="0" err="1" smtClean="0"/>
              <a:t>perveance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828990" y="2193968"/>
            <a:ext cx="110273" cy="570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03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- Collaborations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3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Motivation for n=2 locking studies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500" y="1143000"/>
            <a:ext cx="9029299" cy="533400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tabLst>
                <a:tab pos="1776413" algn="l"/>
              </a:tabLst>
            </a:pPr>
            <a:r>
              <a:rPr lang="en-US" sz="2400" dirty="0" smtClean="0"/>
              <a:t>High-level motivation:</a:t>
            </a:r>
          </a:p>
          <a:p>
            <a:pPr lvl="1">
              <a:spcBef>
                <a:spcPts val="600"/>
              </a:spcBef>
              <a:tabLst>
                <a:tab pos="3086100" algn="l"/>
              </a:tabLst>
            </a:pPr>
            <a:r>
              <a:rPr lang="en-US" dirty="0" smtClean="0"/>
              <a:t>Expand DIII-D n=2 locking database</a:t>
            </a:r>
          </a:p>
          <a:p>
            <a:pPr lvl="2">
              <a:spcBef>
                <a:spcPts val="600"/>
              </a:spcBef>
              <a:tabLst>
                <a:tab pos="3086100" algn="l"/>
              </a:tabLst>
            </a:pPr>
            <a:r>
              <a:rPr lang="en-US" sz="2400" dirty="0" smtClean="0">
                <a:sym typeface="Wingdings"/>
              </a:rPr>
              <a:t>Physics understanding of n=2 locking (</a:t>
            </a:r>
            <a:r>
              <a:rPr lang="en-US" sz="2400" i="1" dirty="0" smtClean="0">
                <a:sym typeface="Wingdings"/>
              </a:rPr>
              <a:t>B</a:t>
            </a:r>
            <a:r>
              <a:rPr lang="en-US" sz="2400" baseline="-25000" dirty="0" smtClean="0">
                <a:sym typeface="Wingdings"/>
              </a:rPr>
              <a:t>T</a:t>
            </a:r>
            <a:r>
              <a:rPr lang="en-US" sz="2400" dirty="0" smtClean="0">
                <a:sym typeface="Wingdings"/>
              </a:rPr>
              <a:t> dependence, etc.)</a:t>
            </a:r>
            <a:endParaRPr lang="en-US" sz="2400" dirty="0">
              <a:sym typeface="Wingdings"/>
            </a:endParaRPr>
          </a:p>
          <a:p>
            <a:pPr lvl="2">
              <a:spcBef>
                <a:spcPts val="600"/>
              </a:spcBef>
              <a:tabLst>
                <a:tab pos="3086100" algn="l"/>
              </a:tabLst>
            </a:pPr>
            <a:r>
              <a:rPr lang="en-US" sz="2400" dirty="0" smtClean="0">
                <a:sym typeface="Wingdings"/>
              </a:rPr>
              <a:t>ITPA MDC-19  EFC strategy for ITER</a:t>
            </a:r>
            <a:endParaRPr lang="en-US" sz="2400" dirty="0"/>
          </a:p>
          <a:p>
            <a:pPr lvl="1">
              <a:spcBef>
                <a:spcPts val="600"/>
              </a:spcBef>
              <a:tabLst>
                <a:tab pos="3086100" algn="l"/>
              </a:tabLst>
            </a:pPr>
            <a:r>
              <a:rPr lang="en-US" dirty="0" smtClean="0"/>
              <a:t>Inform n=2 EFC strategy in NSTX-U</a:t>
            </a:r>
          </a:p>
          <a:p>
            <a:pPr lvl="2">
              <a:spcBef>
                <a:spcPts val="600"/>
              </a:spcBef>
              <a:tabLst>
                <a:tab pos="3086100" algn="l"/>
              </a:tabLst>
            </a:pPr>
            <a:r>
              <a:rPr lang="en-US" sz="2400" dirty="0" smtClean="0"/>
              <a:t>NSTX-U EFC (RWM) coils similar to C-coils </a:t>
            </a:r>
            <a:r>
              <a:rPr lang="en-US" sz="2400" dirty="0" smtClean="0">
                <a:sym typeface="Wingdings"/>
              </a:rPr>
              <a:t> mixed resonance</a:t>
            </a:r>
          </a:p>
          <a:p>
            <a:pPr lvl="2">
              <a:spcBef>
                <a:spcPts val="600"/>
              </a:spcBef>
              <a:tabLst>
                <a:tab pos="3086100" algn="l"/>
              </a:tabLst>
            </a:pPr>
            <a:r>
              <a:rPr lang="en-US" sz="2400" dirty="0" smtClean="0">
                <a:sym typeface="Wingdings"/>
              </a:rPr>
              <a:t>Possible Non-axisymmetric Control Coil (NCC) facility enhancement  motivate control of resonance spectrum</a:t>
            </a:r>
            <a:endParaRPr lang="en-US" sz="2400" dirty="0"/>
          </a:p>
          <a:p>
            <a:pPr>
              <a:spcBef>
                <a:spcPts val="2400"/>
              </a:spcBef>
              <a:tabLst>
                <a:tab pos="1776413" algn="l"/>
              </a:tabLst>
            </a:pPr>
            <a:r>
              <a:rPr lang="en-US" sz="2400" dirty="0" smtClean="0"/>
              <a:t>Specific goals of MP2017-08-06 (1 day):</a:t>
            </a:r>
          </a:p>
          <a:p>
            <a:pPr lvl="1">
              <a:spcBef>
                <a:spcPts val="600"/>
              </a:spcBef>
              <a:tabLst>
                <a:tab pos="3086100" algn="l"/>
              </a:tabLst>
            </a:pPr>
            <a:r>
              <a:rPr lang="en-US" dirty="0" smtClean="0"/>
              <a:t>Touch base with MP2016-23-01 (</a:t>
            </a:r>
            <a:r>
              <a:rPr lang="en-US" dirty="0" err="1" smtClean="0"/>
              <a:t>Lanctot</a:t>
            </a:r>
            <a:r>
              <a:rPr lang="en-US" dirty="0" smtClean="0"/>
              <a:t>)</a:t>
            </a:r>
            <a:endParaRPr lang="en-US" dirty="0"/>
          </a:p>
          <a:p>
            <a:pPr lvl="1">
              <a:spcBef>
                <a:spcPts val="600"/>
              </a:spcBef>
              <a:tabLst>
                <a:tab pos="3086100" algn="l"/>
              </a:tabLst>
            </a:pPr>
            <a:r>
              <a:rPr lang="en-US" dirty="0" smtClean="0"/>
              <a:t>Primary scans: n=2 field resonance spectrum, </a:t>
            </a:r>
            <a:r>
              <a:rPr lang="en-US" i="1" dirty="0" smtClean="0"/>
              <a:t>B</a:t>
            </a:r>
            <a:r>
              <a:rPr lang="en-US" baseline="-25000" dirty="0" smtClean="0"/>
              <a:t>T</a:t>
            </a:r>
            <a:r>
              <a:rPr lang="en-US" dirty="0" smtClean="0"/>
              <a:t>, and density</a:t>
            </a:r>
          </a:p>
        </p:txBody>
      </p:sp>
    </p:spTree>
    <p:extLst>
      <p:ext uri="{BB962C8B-B14F-4D97-AF65-F5344CB8AC3E}">
        <p14:creationId xmlns:p14="http://schemas.microsoft.com/office/powerpoint/2010/main" val="192888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Obtained 22 point </a:t>
            </a:r>
            <a:r>
              <a:rPr lang="en-US" sz="2800" i="1" dirty="0" smtClean="0"/>
              <a:t>B</a:t>
            </a:r>
            <a:r>
              <a:rPr lang="en-US" sz="2800" baseline="-25000" dirty="0" smtClean="0"/>
              <a:t>T</a:t>
            </a:r>
            <a:r>
              <a:rPr lang="en-US" sz="2800" dirty="0" smtClean="0"/>
              <a:t> scan (L-mode + </a:t>
            </a:r>
            <a:r>
              <a:rPr lang="en-US" sz="2800" dirty="0" err="1" smtClean="0"/>
              <a:t>ohmic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 smtClean="0"/>
              <a:t>Locking threshold decreases with increasing </a:t>
            </a:r>
            <a:r>
              <a:rPr lang="en-US" sz="2800" i="1" dirty="0"/>
              <a:t>B</a:t>
            </a:r>
            <a:r>
              <a:rPr lang="en-US" sz="2800" baseline="-25000" dirty="0"/>
              <a:t>T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1" y="1447800"/>
            <a:ext cx="5113019" cy="46482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86400" y="1371600"/>
            <a:ext cx="3276600" cy="4724400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  <a:tabLst>
                <a:tab pos="1776413" algn="l"/>
              </a:tabLst>
            </a:pPr>
            <a:r>
              <a:rPr lang="en-US" sz="2000" dirty="0" smtClean="0"/>
              <a:t>Easier to lock the plasma with max resonant fields (I-coils only)</a:t>
            </a:r>
          </a:p>
          <a:p>
            <a:pPr>
              <a:spcBef>
                <a:spcPts val="1600"/>
              </a:spcBef>
              <a:tabLst>
                <a:tab pos="1776413" algn="l"/>
              </a:tabLst>
            </a:pPr>
            <a:r>
              <a:rPr lang="en-US" sz="2000" dirty="0" smtClean="0"/>
              <a:t>Able to lock with mixed resonant / non-resonant fields (C-coils only) at all points except </a:t>
            </a:r>
            <a:r>
              <a:rPr lang="en-US" sz="2000" i="1" dirty="0" smtClean="0"/>
              <a:t>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=1T</a:t>
            </a:r>
          </a:p>
          <a:p>
            <a:pPr>
              <a:spcBef>
                <a:spcPts val="1600"/>
              </a:spcBef>
              <a:tabLst>
                <a:tab pos="1776413" algn="l"/>
              </a:tabLst>
            </a:pPr>
            <a:r>
              <a:rPr lang="en-US" sz="2000" dirty="0" smtClean="0"/>
              <a:t>Locking threshold declines with increasing </a:t>
            </a:r>
            <a:r>
              <a:rPr lang="en-US" sz="2000" i="1" dirty="0" smtClean="0"/>
              <a:t>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in all cases</a:t>
            </a:r>
          </a:p>
          <a:p>
            <a:pPr>
              <a:spcBef>
                <a:spcPts val="1600"/>
              </a:spcBef>
              <a:tabLst>
                <a:tab pos="1776413" algn="l"/>
              </a:tabLst>
            </a:pPr>
            <a:r>
              <a:rPr lang="en-US" sz="2000" dirty="0" smtClean="0"/>
              <a:t>A little bit of NBI goes a long way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L-modes harder to lock than </a:t>
            </a:r>
            <a:r>
              <a:rPr lang="en-US" sz="2000" dirty="0" err="1" smtClean="0"/>
              <a:t>ohmic</a:t>
            </a:r>
            <a:endParaRPr lang="en-US" sz="2000" dirty="0" smtClean="0"/>
          </a:p>
          <a:p>
            <a:pPr>
              <a:spcBef>
                <a:spcPts val="1600"/>
              </a:spcBef>
              <a:tabLst>
                <a:tab pos="1776413" algn="l"/>
              </a:tabLst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4528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b="1" dirty="0" smtClean="0"/>
              <a:t>EAST</a:t>
            </a:r>
            <a:r>
              <a:rPr lang="en-US" sz="2400" dirty="0" smtClean="0"/>
              <a:t>: edge physics, plasma materials interactions (high-Z, Li)</a:t>
            </a:r>
          </a:p>
          <a:p>
            <a:pPr lvl="1"/>
            <a:r>
              <a:rPr lang="en-US" sz="2000" dirty="0" smtClean="0"/>
              <a:t>R. </a:t>
            </a:r>
            <a:r>
              <a:rPr lang="en-US" sz="2000" dirty="0" err="1" smtClean="0"/>
              <a:t>Maingi</a:t>
            </a:r>
            <a:r>
              <a:rPr lang="en-US" sz="2000" dirty="0" smtClean="0"/>
              <a:t> + collaborators leading </a:t>
            </a:r>
            <a:r>
              <a:rPr lang="en-US" sz="2000" dirty="0" err="1" smtClean="0"/>
              <a:t>expts</a:t>
            </a:r>
            <a:endParaRPr lang="en-US" sz="2400" dirty="0" smtClean="0"/>
          </a:p>
          <a:p>
            <a:r>
              <a:rPr lang="en-US" sz="2400" b="1" dirty="0" smtClean="0"/>
              <a:t>JET</a:t>
            </a:r>
            <a:r>
              <a:rPr lang="en-US" sz="2400" dirty="0" smtClean="0"/>
              <a:t>: EP studies, plasma ramp-down scenarios and modeling</a:t>
            </a:r>
          </a:p>
          <a:p>
            <a:pPr lvl="1"/>
            <a:r>
              <a:rPr lang="en-US" sz="2000" dirty="0" smtClean="0"/>
              <a:t>M. Podesta, D. Darrow, F. </a:t>
            </a:r>
            <a:r>
              <a:rPr lang="en-US" sz="2000" dirty="0" err="1" smtClean="0"/>
              <a:t>Poli</a:t>
            </a:r>
            <a:endParaRPr lang="en-US" sz="2000" dirty="0" smtClean="0"/>
          </a:p>
          <a:p>
            <a:r>
              <a:rPr lang="en-US" sz="2400" b="1" dirty="0" smtClean="0"/>
              <a:t>KSTAR</a:t>
            </a:r>
            <a:r>
              <a:rPr lang="en-US" sz="2400" dirty="0" smtClean="0"/>
              <a:t>: Core MHD, rotation physics, plasma control</a:t>
            </a:r>
            <a:endParaRPr lang="en-US" sz="2400" b="1" dirty="0" smtClean="0"/>
          </a:p>
          <a:p>
            <a:pPr lvl="1"/>
            <a:r>
              <a:rPr lang="en-US" sz="2000" dirty="0" smtClean="0"/>
              <a:t>Columbia </a:t>
            </a:r>
            <a:r>
              <a:rPr lang="en-US" sz="2000" dirty="0" err="1" smtClean="0"/>
              <a:t>Univ</a:t>
            </a:r>
            <a:r>
              <a:rPr lang="en-US" sz="2000" dirty="0" smtClean="0"/>
              <a:t> (</a:t>
            </a:r>
            <a:r>
              <a:rPr lang="en-US" sz="2000" dirty="0" err="1" smtClean="0"/>
              <a:t>Sabbagh</a:t>
            </a:r>
            <a:r>
              <a:rPr lang="en-US" sz="2000" dirty="0" smtClean="0"/>
              <a:t>, </a:t>
            </a:r>
            <a:r>
              <a:rPr lang="en-US" sz="2000" dirty="0" err="1" smtClean="0"/>
              <a:t>Berkery</a:t>
            </a:r>
            <a:r>
              <a:rPr lang="en-US" sz="2000" dirty="0" smtClean="0"/>
              <a:t>, Park et al.), J-K Park, J-W </a:t>
            </a:r>
            <a:r>
              <a:rPr lang="en-US" sz="2000" dirty="0" err="1" smtClean="0"/>
              <a:t>Ahn</a:t>
            </a:r>
            <a:r>
              <a:rPr lang="en-US" sz="2000" dirty="0" smtClean="0"/>
              <a:t> (ORNL)</a:t>
            </a:r>
          </a:p>
          <a:p>
            <a:r>
              <a:rPr lang="en-US" sz="2400" b="1" dirty="0" smtClean="0"/>
              <a:t>MAST-U</a:t>
            </a:r>
            <a:r>
              <a:rPr lang="en-US" sz="2400" dirty="0" smtClean="0"/>
              <a:t>: Control, scenario modeling supporting first plasma</a:t>
            </a:r>
          </a:p>
          <a:p>
            <a:pPr lvl="1"/>
            <a:r>
              <a:rPr lang="en-US" sz="2000" dirty="0" smtClean="0"/>
              <a:t>D. </a:t>
            </a:r>
            <a:r>
              <a:rPr lang="en-US" sz="2000" dirty="0" err="1" smtClean="0"/>
              <a:t>Battaglia</a:t>
            </a:r>
            <a:r>
              <a:rPr lang="en-US" sz="2000" dirty="0" smtClean="0"/>
              <a:t> (on-site for several months), D. Boyer</a:t>
            </a:r>
            <a:endParaRPr lang="en-US" sz="2400" dirty="0" smtClean="0"/>
          </a:p>
          <a:p>
            <a:r>
              <a:rPr lang="en-US" sz="2400" b="1" dirty="0" smtClean="0"/>
              <a:t>W7-X</a:t>
            </a:r>
            <a:r>
              <a:rPr lang="en-US" sz="2400" dirty="0" smtClean="0"/>
              <a:t>: wall conditioning using boron powder dropper</a:t>
            </a:r>
          </a:p>
          <a:p>
            <a:pPr lvl="1"/>
            <a:r>
              <a:rPr lang="en-US" sz="2000" dirty="0" smtClean="0"/>
              <a:t>R. Lunsford</a:t>
            </a:r>
          </a:p>
          <a:p>
            <a:r>
              <a:rPr lang="en-US" sz="2400" b="1" dirty="0" smtClean="0"/>
              <a:t>WEST</a:t>
            </a:r>
            <a:r>
              <a:rPr lang="en-US" sz="2400" dirty="0" smtClean="0"/>
              <a:t>: </a:t>
            </a:r>
            <a:r>
              <a:rPr lang="en-US" sz="2400" strike="sngStrike" dirty="0" smtClean="0">
                <a:solidFill>
                  <a:schemeClr val="bg1">
                    <a:lumMod val="50000"/>
                  </a:schemeClr>
                </a:solidFill>
              </a:rPr>
              <a:t>Start-up, </a:t>
            </a:r>
            <a:r>
              <a:rPr lang="en-US" sz="2400" dirty="0" smtClean="0"/>
              <a:t>RF physics, high-Z PMI, real-time wall protection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Mueller (?), </a:t>
            </a:r>
            <a:r>
              <a:rPr lang="en-US" sz="2000" dirty="0" smtClean="0"/>
              <a:t>M. </a:t>
            </a:r>
            <a:r>
              <a:rPr lang="en-US" sz="2000" dirty="0" err="1" smtClean="0"/>
              <a:t>Reinke</a:t>
            </a:r>
            <a:r>
              <a:rPr lang="en-US" sz="2000" dirty="0" smtClean="0"/>
              <a:t> (ORNL), RF physicists</a:t>
            </a:r>
          </a:p>
          <a:p>
            <a:r>
              <a:rPr lang="en-US" sz="2400" b="1" dirty="0" smtClean="0"/>
              <a:t>QUEST: </a:t>
            </a:r>
            <a:r>
              <a:rPr lang="en-US" sz="2400" dirty="0" smtClean="0"/>
              <a:t>Coaxial Helicity Injection (CHI) + ECH/EBW heating</a:t>
            </a:r>
          </a:p>
          <a:p>
            <a:pPr lvl="1"/>
            <a:r>
              <a:rPr lang="en-US" sz="2000" dirty="0" smtClean="0"/>
              <a:t>R. Raman (UW), M. Ono</a:t>
            </a:r>
          </a:p>
          <a:p>
            <a:r>
              <a:rPr lang="en-US" sz="2400" b="1" dirty="0" smtClean="0"/>
              <a:t>LAPD</a:t>
            </a:r>
            <a:r>
              <a:rPr lang="en-US" dirty="0" smtClean="0"/>
              <a:t>: </a:t>
            </a:r>
            <a:r>
              <a:rPr lang="en-US" sz="2400" dirty="0" smtClean="0"/>
              <a:t>RF coupling and heating physics, cavity modes</a:t>
            </a:r>
          </a:p>
          <a:p>
            <a:pPr lvl="1"/>
            <a:r>
              <a:rPr lang="en-US" sz="2000" dirty="0" smtClean="0"/>
              <a:t>R. Perkins</a:t>
            </a:r>
          </a:p>
          <a:p>
            <a:r>
              <a:rPr lang="en-US" sz="2400" b="1" dirty="0" smtClean="0"/>
              <a:t>DIII-D, HL-2A (China)</a:t>
            </a:r>
            <a:r>
              <a:rPr lang="en-US" sz="2400" dirty="0" smtClean="0"/>
              <a:t>: Dedicated campaigns (see following </a:t>
            </a:r>
            <a:r>
              <a:rPr lang="en-US" sz="2400" dirty="0" err="1" smtClean="0"/>
              <a:t>vgs</a:t>
            </a:r>
            <a:r>
              <a:rPr lang="en-US" sz="2400" dirty="0"/>
              <a:t>)</a:t>
            </a:r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Enhanced collaborations during NSTX-U outage</a:t>
            </a:r>
            <a:br>
              <a:rPr lang="en-US" sz="3200" dirty="0" smtClean="0"/>
            </a:br>
            <a:r>
              <a:rPr lang="en-US" sz="3200" b="0" dirty="0" smtClean="0"/>
              <a:t>Targets NSTX-U research goals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16920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 smtClean="0"/>
              <a:t>First CHI experiments carried out on QUEST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 bwMode="auto">
          <a:xfrm>
            <a:off x="152400" y="5181600"/>
            <a:ext cx="8839200" cy="12954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Commission all CHI hardware 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336699"/>
                </a:solidFill>
              </a:rPr>
              <a:t>Cap bank, gas injectors, snubbers, vessel safety resistors, fast voltage monitors on vessel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Establish reliable gas breakdown using 2kV CHI power supply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Measure toroidal current generation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83264" y="1164907"/>
            <a:ext cx="5717535" cy="3555327"/>
            <a:chOff x="228600" y="1143000"/>
            <a:chExt cx="6632575" cy="4124325"/>
          </a:xfrm>
        </p:grpSpPr>
        <p:grpSp>
          <p:nvGrpSpPr>
            <p:cNvPr id="24580" name="図形グループ 2"/>
            <p:cNvGrpSpPr>
              <a:grpSpLocks/>
            </p:cNvGrpSpPr>
            <p:nvPr/>
          </p:nvGrpSpPr>
          <p:grpSpPr bwMode="auto">
            <a:xfrm>
              <a:off x="228600" y="1143000"/>
              <a:ext cx="6632575" cy="4124325"/>
              <a:chOff x="1763097" y="4185010"/>
              <a:chExt cx="8682530" cy="4869260"/>
            </a:xfrm>
          </p:grpSpPr>
          <p:pic>
            <p:nvPicPr>
              <p:cNvPr id="24585" name="図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" t="684" r="275" b="253"/>
              <a:stretch>
                <a:fillRect/>
              </a:stretch>
            </p:blipFill>
            <p:spPr bwMode="auto">
              <a:xfrm>
                <a:off x="1763097" y="4185010"/>
                <a:ext cx="8682530" cy="4869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86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7349030" y="4634784"/>
                <a:ext cx="1400086" cy="472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kumimoji="1" lang="en-US" altLang="ja-JP" sz="2000" i="0">
                    <a:solidFill>
                      <a:srgbClr val="FFFF00"/>
                    </a:solidFill>
                  </a:rPr>
                  <a:t>QUEST</a:t>
                </a:r>
                <a:endParaRPr kumimoji="1" lang="ja-JP" altLang="en-US" sz="2000" i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587" name="テキスト ボックス 29"/>
              <p:cNvSpPr txBox="1">
                <a:spLocks noChangeArrowheads="1"/>
              </p:cNvSpPr>
              <p:nvPr/>
            </p:nvSpPr>
            <p:spPr bwMode="auto">
              <a:xfrm>
                <a:off x="7899882" y="8391964"/>
                <a:ext cx="2246094" cy="43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kumimoji="1" lang="en-US" altLang="ja-JP" sz="1800" i="0" dirty="0">
                    <a:solidFill>
                      <a:srgbClr val="FFFF00"/>
                    </a:solidFill>
                  </a:rPr>
                  <a:t>CHI Cap Bank</a:t>
                </a:r>
                <a:endParaRPr kumimoji="1" lang="ja-JP" altLang="en-US" sz="1800" i="0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24581" name="Straight Arrow Connector 3"/>
            <p:cNvCxnSpPr>
              <a:cxnSpLocks noChangeShapeType="1"/>
              <a:stCxn id="24586" idx="1"/>
            </p:cNvCxnSpPr>
            <p:nvPr/>
          </p:nvCxnSpPr>
          <p:spPr bwMode="auto">
            <a:xfrm flipH="1">
              <a:off x="3962400" y="1724019"/>
              <a:ext cx="533288" cy="257181"/>
            </a:xfrm>
            <a:prstGeom prst="straightConnector1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2" name="Straight Arrow Connector 5"/>
            <p:cNvCxnSpPr>
              <a:cxnSpLocks noChangeShapeType="1"/>
            </p:cNvCxnSpPr>
            <p:nvPr/>
          </p:nvCxnSpPr>
          <p:spPr bwMode="auto">
            <a:xfrm flipH="1" flipV="1">
              <a:off x="5085831" y="4267200"/>
              <a:ext cx="781569" cy="456865"/>
            </a:xfrm>
            <a:prstGeom prst="straightConnector1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583" name="TextBox 14"/>
          <p:cNvSpPr txBox="1">
            <a:spLocks noChangeArrowheads="1"/>
          </p:cNvSpPr>
          <p:nvPr/>
        </p:nvSpPr>
        <p:spPr bwMode="auto">
          <a:xfrm>
            <a:off x="6732587" y="1219200"/>
            <a:ext cx="160337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i="0" dirty="0">
                <a:solidFill>
                  <a:schemeClr val="tx1"/>
                </a:solidFill>
              </a:rPr>
              <a:t>QUEST</a:t>
            </a:r>
          </a:p>
          <a:p>
            <a:pPr eaLnBrk="1" hangingPunct="1"/>
            <a:r>
              <a:rPr lang="en-US" altLang="en-US" sz="2000" b="0" i="0" dirty="0"/>
              <a:t>R = 0.68 m</a:t>
            </a:r>
          </a:p>
          <a:p>
            <a:pPr eaLnBrk="1" hangingPunct="1"/>
            <a:r>
              <a:rPr lang="en-US" altLang="en-US" sz="2000" b="0" i="0" dirty="0"/>
              <a:t>a = 0.4 m</a:t>
            </a:r>
          </a:p>
          <a:p>
            <a:pPr eaLnBrk="1" hangingPunct="1"/>
            <a:r>
              <a:rPr lang="en-US" altLang="en-US" sz="2000" b="0" i="0" dirty="0"/>
              <a:t>B</a:t>
            </a:r>
            <a:r>
              <a:rPr lang="en-US" altLang="en-US" sz="2000" b="0" i="0" baseline="-25000" dirty="0"/>
              <a:t>T</a:t>
            </a:r>
            <a:r>
              <a:rPr lang="en-US" altLang="en-US" sz="2000" b="0" i="0" dirty="0"/>
              <a:t> = 0.25T</a:t>
            </a:r>
          </a:p>
          <a:p>
            <a:pPr eaLnBrk="1" hangingPunct="1"/>
            <a:r>
              <a:rPr lang="en-US" altLang="en-US" sz="2000" b="0" i="0" dirty="0" err="1"/>
              <a:t>V</a:t>
            </a:r>
            <a:r>
              <a:rPr lang="en-US" altLang="en-US" sz="2000" b="0" i="0" baseline="-25000" dirty="0" err="1"/>
              <a:t>plas</a:t>
            </a:r>
            <a:r>
              <a:rPr lang="en-US" altLang="en-US" sz="2000" b="0" i="0" dirty="0"/>
              <a:t> ~3.8m</a:t>
            </a:r>
            <a:r>
              <a:rPr lang="en-US" altLang="en-US" sz="2000" b="0" i="0" baseline="30000" dirty="0"/>
              <a:t>3</a:t>
            </a:r>
          </a:p>
          <a:p>
            <a:pPr eaLnBrk="1" hangingPunct="1"/>
            <a:endParaRPr lang="en-US" altLang="en-US" sz="2000" b="0" i="0" baseline="30000" dirty="0"/>
          </a:p>
        </p:txBody>
      </p:sp>
      <p:sp>
        <p:nvSpPr>
          <p:cNvPr id="24584" name="TextBox 21"/>
          <p:cNvSpPr txBox="1">
            <a:spLocks noChangeArrowheads="1"/>
          </p:cNvSpPr>
          <p:nvPr/>
        </p:nvSpPr>
        <p:spPr bwMode="auto">
          <a:xfrm>
            <a:off x="6732587" y="3124200"/>
            <a:ext cx="22590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i="0" dirty="0">
                <a:solidFill>
                  <a:schemeClr val="tx1"/>
                </a:solidFill>
              </a:rPr>
              <a:t>CHI </a:t>
            </a:r>
          </a:p>
          <a:p>
            <a:pPr eaLnBrk="1" hangingPunct="1"/>
            <a:r>
              <a:rPr lang="en-US" altLang="en-US" sz="2000" b="0" i="0" dirty="0"/>
              <a:t>V = 2 kV</a:t>
            </a:r>
          </a:p>
          <a:p>
            <a:pPr eaLnBrk="1" hangingPunct="1"/>
            <a:r>
              <a:rPr lang="en-US" altLang="en-US" sz="2000" b="0" i="0" dirty="0"/>
              <a:t>C = 30 mF</a:t>
            </a:r>
          </a:p>
          <a:p>
            <a:pPr eaLnBrk="1" hangingPunct="1"/>
            <a:r>
              <a:rPr lang="en-US" altLang="en-US" sz="2000" b="0" i="0" dirty="0"/>
              <a:t>Inj. Flux ~28mWb</a:t>
            </a:r>
          </a:p>
          <a:p>
            <a:pPr eaLnBrk="1" hangingPunct="1"/>
            <a:r>
              <a:rPr lang="en-US" altLang="en-US" sz="2000" b="0" i="0" dirty="0"/>
              <a:t>Electrodes: metal</a:t>
            </a:r>
            <a:endParaRPr lang="en-US" altLang="en-US" sz="2000" b="0" i="0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472440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Goals: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1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 i="0" dirty="0" smtClean="0">
                <a:solidFill>
                  <a:srgbClr val="336699"/>
                </a:solidFill>
                <a:latin typeface="Arial" pitchFamily="34" charset="0"/>
              </a:rPr>
              <a:t>28 GHz </a:t>
            </a:r>
            <a:r>
              <a:rPr lang="en-US" altLang="en-US" sz="2800" i="0" dirty="0" err="1" smtClean="0">
                <a:solidFill>
                  <a:srgbClr val="336699"/>
                </a:solidFill>
                <a:latin typeface="Arial" pitchFamily="34" charset="0"/>
              </a:rPr>
              <a:t>gyrotron</a:t>
            </a:r>
            <a:r>
              <a:rPr lang="en-US" altLang="en-US" sz="2800" i="0" dirty="0" smtClean="0">
                <a:solidFill>
                  <a:srgbClr val="336699"/>
                </a:solidFill>
                <a:latin typeface="Arial" pitchFamily="34" charset="0"/>
              </a:rPr>
              <a:t> system has been upgraded with a focusing mirror launcher and polarizer</a:t>
            </a:r>
            <a:endParaRPr lang="en-US" altLang="en-US" sz="2800" i="0" dirty="0">
              <a:solidFill>
                <a:srgbClr val="336699"/>
              </a:solidFill>
              <a:latin typeface="Arial" pitchFamily="34" charset="0"/>
            </a:endParaRPr>
          </a:p>
        </p:txBody>
      </p:sp>
      <p:cxnSp>
        <p:nvCxnSpPr>
          <p:cNvPr id="14340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5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203" y="4338875"/>
            <a:ext cx="4730007" cy="2214325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t="14336" r="9087" b="33450"/>
          <a:stretch>
            <a:fillRect/>
          </a:stretch>
        </p:blipFill>
        <p:spPr bwMode="auto">
          <a:xfrm>
            <a:off x="3139272" y="990600"/>
            <a:ext cx="5623728" cy="226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下矢印 5"/>
          <p:cNvSpPr/>
          <p:nvPr/>
        </p:nvSpPr>
        <p:spPr>
          <a:xfrm>
            <a:off x="5082681" y="3175295"/>
            <a:ext cx="570505" cy="863305"/>
          </a:xfrm>
          <a:prstGeom prst="downArrow">
            <a:avLst/>
          </a:prstGeom>
          <a:ln w="254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27" descr="fig5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2800"/>
            <a:ext cx="1182901" cy="910369"/>
          </a:xfrm>
          <a:prstGeom prst="rect">
            <a:avLst/>
          </a:prstGeom>
        </p:spPr>
      </p:pic>
      <p:sp>
        <p:nvSpPr>
          <p:cNvPr id="20" name="テキスト ボックス 9"/>
          <p:cNvSpPr txBox="1"/>
          <p:nvPr/>
        </p:nvSpPr>
        <p:spPr>
          <a:xfrm>
            <a:off x="7951751" y="4107103"/>
            <a:ext cx="1039849" cy="58477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b="1" dirty="0" err="1" smtClean="0"/>
              <a:t>λ</a:t>
            </a:r>
            <a:r>
              <a:rPr lang="en-US" altLang="en-US" sz="1600" b="1" dirty="0" smtClean="0"/>
              <a:t>/8 </a:t>
            </a:r>
          </a:p>
          <a:p>
            <a:pPr algn="ctr"/>
            <a:r>
              <a:rPr lang="en-US" altLang="en-US" sz="1600" b="1" dirty="0" smtClean="0"/>
              <a:t>polarizer</a:t>
            </a:r>
            <a:endParaRPr kumimoji="1" lang="ja-JP" altLang="en-US" sz="1600" b="1" dirty="0"/>
          </a:p>
        </p:txBody>
      </p:sp>
      <p:sp>
        <p:nvSpPr>
          <p:cNvPr id="21" name="テキスト ボックス 28"/>
          <p:cNvSpPr txBox="1"/>
          <p:nvPr/>
        </p:nvSpPr>
        <p:spPr>
          <a:xfrm>
            <a:off x="7338228" y="3454855"/>
            <a:ext cx="1043772" cy="58477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b="1" dirty="0" err="1" smtClean="0"/>
              <a:t>λ</a:t>
            </a:r>
            <a:r>
              <a:rPr lang="en-US" altLang="en-US" sz="1600" b="1" dirty="0" smtClean="0"/>
              <a:t>/4 </a:t>
            </a:r>
          </a:p>
          <a:p>
            <a:pPr algn="ctr"/>
            <a:r>
              <a:rPr lang="en-US" altLang="en-US" sz="1600" b="1" dirty="0" smtClean="0"/>
              <a:t>polarizer</a:t>
            </a:r>
            <a:endParaRPr kumimoji="1" lang="ja-JP" altLang="en-US" sz="1600" b="1" dirty="0"/>
          </a:p>
        </p:txBody>
      </p:sp>
      <p:sp>
        <p:nvSpPr>
          <p:cNvPr id="22" name="テキスト ボックス 29"/>
          <p:cNvSpPr txBox="1"/>
          <p:nvPr/>
        </p:nvSpPr>
        <p:spPr>
          <a:xfrm>
            <a:off x="3723132" y="3200400"/>
            <a:ext cx="1306068" cy="11079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>
                <a:solidFill>
                  <a:srgbClr val="000090"/>
                </a:solidFill>
              </a:rPr>
              <a:t>Launcher</a:t>
            </a:r>
          </a:p>
          <a:p>
            <a:pPr algn="ctr"/>
            <a:r>
              <a:rPr lang="en-US" altLang="ja-JP" sz="1600" b="1" dirty="0" smtClean="0">
                <a:solidFill>
                  <a:srgbClr val="000090"/>
                </a:solidFill>
              </a:rPr>
              <a:t>with a </a:t>
            </a:r>
          </a:p>
          <a:p>
            <a:pPr algn="ctr"/>
            <a:r>
              <a:rPr lang="en-US" altLang="ja-JP" sz="1600" b="1" dirty="0" smtClean="0">
                <a:solidFill>
                  <a:srgbClr val="000090"/>
                </a:solidFill>
              </a:rPr>
              <a:t>focusing </a:t>
            </a:r>
          </a:p>
          <a:p>
            <a:pPr algn="ctr"/>
            <a:r>
              <a:rPr kumimoji="1" lang="en-US" altLang="ja-JP" sz="1600" b="1" dirty="0" smtClean="0">
                <a:solidFill>
                  <a:srgbClr val="000090"/>
                </a:solidFill>
              </a:rPr>
              <a:t>mirro</a:t>
            </a:r>
            <a:r>
              <a:rPr kumimoji="1" lang="en-US" altLang="ja-JP" b="1" dirty="0" smtClean="0">
                <a:solidFill>
                  <a:srgbClr val="000090"/>
                </a:solidFill>
              </a:rPr>
              <a:t>r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sp>
        <p:nvSpPr>
          <p:cNvPr id="23" name="テキスト ボックス 30"/>
          <p:cNvSpPr txBox="1"/>
          <p:nvPr/>
        </p:nvSpPr>
        <p:spPr>
          <a:xfrm>
            <a:off x="5105400" y="4419600"/>
            <a:ext cx="1945487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0000"/>
                </a:solidFill>
                <a:latin typeface="+mj-lt"/>
              </a:rPr>
              <a:t>X-</a:t>
            </a:r>
            <a:r>
              <a:rPr kumimoji="1" lang="en-US" altLang="ja-JP" sz="1600" b="1" dirty="0" smtClean="0">
                <a:solidFill>
                  <a:srgbClr val="FF0000"/>
                </a:solidFill>
                <a:latin typeface="+mj-lt"/>
              </a:rPr>
              <a:t>mode</a:t>
            </a:r>
            <a:r>
              <a:rPr kumimoji="1" lang="ja-JP" altLang="en-US" sz="1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US" altLang="ja-JP" sz="1600" b="1" dirty="0" smtClean="0">
                <a:solidFill>
                  <a:srgbClr val="FF0000"/>
                </a:solidFill>
                <a:latin typeface="+mj-lt"/>
              </a:rPr>
              <a:t>njection</a:t>
            </a:r>
          </a:p>
          <a:p>
            <a:pPr algn="ctr"/>
            <a:r>
              <a:rPr lang="en-US" altLang="ja-JP" sz="1600" b="1" dirty="0">
                <a:solidFill>
                  <a:srgbClr val="FF0000"/>
                </a:solidFill>
                <a:latin typeface="+mj-lt"/>
              </a:rPr>
              <a:t>f</a:t>
            </a:r>
            <a:r>
              <a:rPr lang="en-US" altLang="ja-JP" sz="1600" b="1" dirty="0" smtClean="0">
                <a:solidFill>
                  <a:srgbClr val="FF0000"/>
                </a:solidFill>
                <a:latin typeface="+mj-lt"/>
              </a:rPr>
              <a:t>or 2fce ECCD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0" y="1066800"/>
            <a:ext cx="350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4000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ts val="2400"/>
              </a:spcBef>
              <a:buFontTx/>
              <a:buChar char="•"/>
            </a:pP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Added quasi-optical polarization </a:t>
            </a:r>
            <a:r>
              <a:rPr lang="en-US" altLang="en-US" sz="22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control </a:t>
            </a: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provide the desired </a:t>
            </a:r>
            <a:b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altLang="en-US" sz="22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-mode </a:t>
            </a: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polarization to </a:t>
            </a:r>
            <a:r>
              <a:rPr lang="en-US" altLang="en-US" sz="22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obtain good </a:t>
            </a: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single </a:t>
            </a:r>
            <a:r>
              <a:rPr lang="en-US" altLang="en-US" sz="22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pass </a:t>
            </a: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absorption</a:t>
            </a:r>
          </a:p>
          <a:p>
            <a:pPr>
              <a:lnSpc>
                <a:spcPct val="110000"/>
              </a:lnSpc>
              <a:spcBef>
                <a:spcPts val="2400"/>
              </a:spcBef>
              <a:buFontTx/>
              <a:buChar char="•"/>
            </a:pP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Added focusing mirror launcher </a:t>
            </a:r>
            <a:r>
              <a:rPr lang="en-US" altLang="en-US" sz="22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obtain a narrow </a:t>
            </a: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beam</a:t>
            </a:r>
          </a:p>
          <a:p>
            <a:pPr>
              <a:lnSpc>
                <a:spcPct val="110000"/>
              </a:lnSpc>
              <a:spcBef>
                <a:spcPts val="2400"/>
              </a:spcBef>
              <a:buFontTx/>
              <a:buChar char="•"/>
            </a:pPr>
            <a:r>
              <a:rPr lang="en-US" altLang="en-US" sz="22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 new 28 GHz transmission line was commissioned in July</a:t>
            </a:r>
            <a:endParaRPr lang="en-US" altLang="en-US" sz="2200" b="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1800"/>
              </a:spcBef>
              <a:buFontTx/>
              <a:buChar char="•"/>
            </a:pPr>
            <a:endParaRPr lang="en-US" altLang="en-US" sz="2200" b="0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 smtClean="0"/>
              <a:t>QUEST:  29kA Toroidal Current Generated </a:t>
            </a:r>
            <a:br>
              <a:rPr lang="en-US" altLang="en-US" sz="3600" dirty="0" smtClean="0"/>
            </a:br>
            <a:r>
              <a:rPr lang="en-US" altLang="en-US" sz="3100" dirty="0" smtClean="0"/>
              <a:t>by </a:t>
            </a:r>
            <a:r>
              <a:rPr lang="en-US" altLang="en-US" sz="3100" dirty="0"/>
              <a:t>o</a:t>
            </a:r>
            <a:r>
              <a:rPr lang="en-US" altLang="en-US" sz="3100" dirty="0" smtClean="0"/>
              <a:t>perating Injector coil at 30% of full capability (1.5kA)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 bwMode="auto">
          <a:xfrm>
            <a:off x="4724400" y="1143000"/>
            <a:ext cx="4386263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000" dirty="0" smtClean="0"/>
              <a:t>Injector current ~39kA is high due to very low B</a:t>
            </a:r>
            <a:r>
              <a:rPr lang="en-US" altLang="en-US" sz="2000" baseline="-25000" dirty="0" smtClean="0"/>
              <a:t>T</a:t>
            </a:r>
          </a:p>
          <a:p>
            <a:r>
              <a:rPr lang="en-US" altLang="en-US" sz="2000" dirty="0" smtClean="0"/>
              <a:t>Peak in </a:t>
            </a:r>
            <a:r>
              <a:rPr lang="en-US" altLang="en-US" sz="2000" dirty="0" err="1" smtClean="0"/>
              <a:t>Ip</a:t>
            </a:r>
            <a:r>
              <a:rPr lang="en-US" altLang="en-US" sz="2000" dirty="0" smtClean="0"/>
              <a:t> (~29kA) occurs after injector current is ~20kA</a:t>
            </a:r>
          </a:p>
          <a:p>
            <a:pPr lvl="1"/>
            <a:r>
              <a:rPr lang="en-US" altLang="en-US" sz="1800" dirty="0" smtClean="0"/>
              <a:t>Not enough information to know if absorber arching is occurring, but it is not keeping the plasma discharge from forming</a:t>
            </a:r>
          </a:p>
          <a:p>
            <a:pPr lvl="1"/>
            <a:r>
              <a:rPr lang="en-US" altLang="en-US" sz="1800" dirty="0" smtClean="0"/>
              <a:t>QUEST CHI should be more prone to absorber arcs</a:t>
            </a:r>
          </a:p>
          <a:p>
            <a:r>
              <a:rPr lang="en-US" altLang="en-US" sz="2000" dirty="0" smtClean="0"/>
              <a:t>Electrode voltage at 3 toroidal current injection locations overlaps – good no toroidal asymmetries</a:t>
            </a:r>
          </a:p>
          <a:p>
            <a:r>
              <a:rPr lang="en-US" altLang="en-US" sz="2000" dirty="0" smtClean="0"/>
              <a:t>All CHI capacitor bank monitor signals and vessel voltage monitors worked well</a:t>
            </a:r>
          </a:p>
        </p:txBody>
      </p:sp>
      <p:pic>
        <p:nvPicPr>
          <p:cNvPr id="27652" name="Picture 4" descr="S341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453113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5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+mn-lt"/>
              </a:rPr>
              <a:t>Goals:</a:t>
            </a:r>
            <a:r>
              <a:rPr lang="en-US" dirty="0" smtClean="0">
                <a:latin typeface="+mn-lt"/>
              </a:rPr>
              <a:t>  Complete characterization of coil positions, shapes, model plasma response, provide guidance on TF bundle re-alignment requirements</a:t>
            </a: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Tools:</a:t>
            </a:r>
            <a:r>
              <a:rPr lang="en-US" dirty="0">
                <a:latin typeface="+mn-lt"/>
              </a:rPr>
              <a:t>  </a:t>
            </a:r>
            <a:r>
              <a:rPr lang="en-US" dirty="0" smtClean="0">
                <a:latin typeface="+mn-lt"/>
              </a:rPr>
              <a:t>IPEC, M3D-C1, metrology (FARO arm, laser tracking)</a:t>
            </a: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Impact:</a:t>
            </a:r>
            <a:r>
              <a:rPr lang="en-US" dirty="0">
                <a:latin typeface="+mn-lt"/>
              </a:rPr>
              <a:t>  </a:t>
            </a:r>
            <a:r>
              <a:rPr lang="en-US" dirty="0" smtClean="0">
                <a:latin typeface="+mn-lt"/>
              </a:rPr>
              <a:t>Minimize intrinsic error fields, access high performance more rapidly during next ops</a:t>
            </a:r>
          </a:p>
          <a:p>
            <a:pPr lvl="1"/>
            <a:r>
              <a:rPr lang="en-US" sz="2000" dirty="0" smtClean="0">
                <a:latin typeface="+mn-lt"/>
              </a:rPr>
              <a:t>Critical to highest performance</a:t>
            </a:r>
          </a:p>
          <a:p>
            <a:pPr lvl="1"/>
            <a:r>
              <a:rPr lang="en-US" sz="2000" dirty="0" smtClean="0">
                <a:latin typeface="+mn-lt"/>
              </a:rPr>
              <a:t>Responsive to FY2016 PEMP concern</a:t>
            </a:r>
            <a:endParaRPr lang="en-US" sz="28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R17-3: </a:t>
            </a:r>
            <a:r>
              <a:rPr lang="en-US" sz="3200" dirty="0"/>
              <a:t>Identify, mitigate, and develop correction strategies for intrinsic error fields</a:t>
            </a:r>
          </a:p>
        </p:txBody>
      </p:sp>
    </p:spTree>
    <p:extLst>
      <p:ext uri="{BB962C8B-B14F-4D97-AF65-F5344CB8AC3E}">
        <p14:creationId xmlns:p14="http://schemas.microsoft.com/office/powerpoint/2010/main" val="6828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14286</TotalTime>
  <Words>7130</Words>
  <Application>Microsoft Office PowerPoint</Application>
  <PresentationFormat>On-screen Show (4:3)</PresentationFormat>
  <Paragraphs>986</Paragraphs>
  <Slides>87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NSTX Upgrade</vt:lpstr>
      <vt:lpstr>1_NSTX Upgrade</vt:lpstr>
      <vt:lpstr>Equation</vt:lpstr>
      <vt:lpstr>AutoCAD Drawing</vt:lpstr>
      <vt:lpstr>NSTX-U Research  FY2017 Q3 Quarterly Review</vt:lpstr>
      <vt:lpstr>NSTX-U Research Overview</vt:lpstr>
      <vt:lpstr>NSTX-U researchers actively  engaged in Recovery efforts</vt:lpstr>
      <vt:lpstr>New Working Group formed for NSTX-U PFC  performance and monitoring requirements</vt:lpstr>
      <vt:lpstr>Use Conservative Approach: Assume Narrow lq</vt:lpstr>
      <vt:lpstr>NSTX-U Research Overview</vt:lpstr>
      <vt:lpstr>FY2017 NSTX-U Milestones</vt:lpstr>
      <vt:lpstr>FY2017 NSTX-U Milestones</vt:lpstr>
      <vt:lpstr>R17-3: Identify, mitigate, and develop correction strategies for intrinsic error fields</vt:lpstr>
      <vt:lpstr>Coil metrology conducted on  TF rod, center-stack casing (CSC), and PF5 coil</vt:lpstr>
      <vt:lpstr>Modeling results  need to impose 2 mm tolerance for TF alignment to mitigate TF error field effects</vt:lpstr>
      <vt:lpstr>R(17-3) milestone progress to-date</vt:lpstr>
      <vt:lpstr>NSTX-U TF error field (EF) presents a challenge to single-mode approaches to ITER EF correction</vt:lpstr>
      <vt:lpstr>Error Field modeling informing PFC design</vt:lpstr>
      <vt:lpstr>R17-4: Assess high-frequency Alfvén Eigenmode stability, associated transport</vt:lpstr>
      <vt:lpstr>NSTX-U: Tangential 2nd neutral beam suppresses Global Alfven Eigenmode (GAE) – consistent with simulation</vt:lpstr>
      <vt:lpstr>Analytic theory providing insight  into HYM simulations of GAE stability</vt:lpstr>
      <vt:lpstr>NSTX-U: Off-axis co-NBI destabilizes counter-propagating Toroidal Alfvén Eigenmodes (TAEs)</vt:lpstr>
      <vt:lpstr>Linear TAE stability vs time from TRANSP + kick model is consistent with NSTX-U experiments</vt:lpstr>
      <vt:lpstr>Investigating newly observed Ion Cyclotron Emission (ICE) from NSTX-U discharges</vt:lpstr>
      <vt:lpstr>NSTX-U Research Overview</vt:lpstr>
      <vt:lpstr>PowerPoint Presentation</vt:lpstr>
      <vt:lpstr>Simple rotation frequency scaling: fh ~ 1/R Cannot rule out dynamic force amplification in ITER</vt:lpstr>
      <vt:lpstr>Developing high-k synthetic diagnostics for quantitative comparison of ETG plasma turbulence spectrum</vt:lpstr>
      <vt:lpstr>Developing of electromagnetic  capabilities in GTS relevant to NSTX / STs</vt:lpstr>
      <vt:lpstr>PFC conditioning techniques and their correlation with plasma performance (Allain)</vt:lpstr>
      <vt:lpstr>Adaptive filter approach prototyped to provide vibration compensation for FIReTIP*</vt:lpstr>
      <vt:lpstr>NSTX-U Research Overview</vt:lpstr>
      <vt:lpstr>NSTX-U / DIII-D Campaign MPs and status (Process coordinated by S. Kaye)</vt:lpstr>
      <vt:lpstr>Collisionality Dependence of H-mode Energy Confinement Scaling was Studied in the DIII-D/NSTX-U National Campaign</vt:lpstr>
      <vt:lpstr>Collisionality Dependence of H-mode Energy Confinement Scaling was Studied in the DIII-D/NSTX-U National Campaign</vt:lpstr>
      <vt:lpstr>DIII-D “NSTX-U campaign” MP to measure core CPS (~dB) to validate electromagnetic microturbulence effects</vt:lpstr>
      <vt:lpstr>Initial results: core (r~0.5) CPS measurement distinct from DBS, both change with increasing power</vt:lpstr>
      <vt:lpstr>Enhancing NSTX-U / DIII-D collaboration on  access to high non-inductive fraction scenarios</vt:lpstr>
      <vt:lpstr>MAST-U areas of collaborative opportunities (1) (coordinated by S. Kaye)</vt:lpstr>
      <vt:lpstr>MAST-U areas of collaborative opportunities (2) (coordinated by S. Kaye)</vt:lpstr>
      <vt:lpstr>PowerPoint Presentation</vt:lpstr>
      <vt:lpstr>QUEST:  Steady progress increasing plasma current using Coaxial Helicity Injection (CHI)</vt:lpstr>
      <vt:lpstr>Initiated Work on TSC Simulations of CHI on QUEST &amp; Physics Design of High-Current Transient CHI System for PEGASUS</vt:lpstr>
      <vt:lpstr>PowerPoint Presentation</vt:lpstr>
      <vt:lpstr>PowerPoint Presentation</vt:lpstr>
      <vt:lpstr>NSTX-U researchers also actively engaged in generating input for National Academy panel</vt:lpstr>
      <vt:lpstr>Thank you!</vt:lpstr>
      <vt:lpstr>Backup - milestone progress</vt:lpstr>
      <vt:lpstr>Scope of JRT-2017 contribution from NSTX-U</vt:lpstr>
      <vt:lpstr>Assessing how detachment depends on flux expansion, how detachment width depends on SOL width</vt:lpstr>
      <vt:lpstr>New result from data mining: Inter-ELM power to lower-outer strike point is reduced as dRsep0</vt:lpstr>
      <vt:lpstr>R(17-1): Simulation-based projection of divertor heat flux in NSTX-U</vt:lpstr>
      <vt:lpstr>R17-2: Advanced divertor operating scenario modeling for NSTX-U</vt:lpstr>
      <vt:lpstr>Designed controlled experiment for NSTX-U to assess heat flux and detachment vs. flaring (UT Austin)</vt:lpstr>
      <vt:lpstr>Assessing impact of 3D fields on advanced divertors incorporating different plasma response models</vt:lpstr>
      <vt:lpstr>R17-5: Analysis and modelling of current ramp-up dynamics in NSTX and NSTX-U</vt:lpstr>
      <vt:lpstr>Specific goals for R17-5</vt:lpstr>
      <vt:lpstr>Oscillations often observed just after diverting on NSTX-U appear to be sustained by ‘kicks’ that occur when crossing dRsep=0 with velocity/growth rate dependent magnitude that decreases in time</vt:lpstr>
      <vt:lpstr>Flat-top growth rate calculations will allow  projection  of NSTX-U limits to lower li</vt:lpstr>
      <vt:lpstr>Database of normalized Ploss vs line-averaged ne</vt:lpstr>
      <vt:lpstr>Identify parameters that isolate L-H time points from L-mode timepoints </vt:lpstr>
      <vt:lpstr>Modeling framework aims to accelerate  ramp-up scenario and control development</vt:lpstr>
      <vt:lpstr>Progress in establishing  TOKSYS  simulations for NSTX-U</vt:lpstr>
      <vt:lpstr>Backup - Core</vt:lpstr>
      <vt:lpstr>Modeling Finds that Resistive Modes May Explain ELMs in STs </vt:lpstr>
      <vt:lpstr>Create an ITPA halo current rotation database: C-Mod, DIII-D, AUG, NSTX, and JET</vt:lpstr>
      <vt:lpstr>Energetic-particle-modified GAEs</vt:lpstr>
      <vt:lpstr>Probe Plasma Turbulence at NSTX using a High-k Scattering Diagnostic</vt:lpstr>
      <vt:lpstr>Two Equivalent Ways to Perform a Synthetic Diagnostic for High-k Scattering at NSTX Using Gyrokinetic Simulation</vt:lpstr>
      <vt:lpstr>Filter Turbulent Fluctuations in Real and Wavenumber Space to Obtain a Synthetic Signal</vt:lpstr>
      <vt:lpstr>PowerPoint Presentation</vt:lpstr>
      <vt:lpstr>Backup - Boundary</vt:lpstr>
      <vt:lpstr>Partial detachment operating space in NSTX</vt:lpstr>
      <vt:lpstr>PowerPoint Presentation</vt:lpstr>
      <vt:lpstr>Analysis of outboard power fraction vs. dRsep / lq </vt:lpstr>
      <vt:lpstr>PFC impurity emission during irradiations (post-mortem analysis)</vt:lpstr>
      <vt:lpstr>NSTX-U Surface Science Research* </vt:lpstr>
      <vt:lpstr>Surface science on NSTX-U –  multi-institutional collaborative effort</vt:lpstr>
      <vt:lpstr>Extensive experimental and computational capabilities leveraged for NSTX-U mission</vt:lpstr>
      <vt:lpstr>Development during NSTX-U outages permit efficient implementation of new capabilities</vt:lpstr>
      <vt:lpstr>First quantitative agreement between boronization chemistry theory and experiment demonstrated*</vt:lpstr>
      <vt:lpstr>Building toward whole-device models with surface science advancements</vt:lpstr>
      <vt:lpstr>Backup - Scenarios</vt:lpstr>
      <vt:lpstr>First feedback algorithm using DIII-D’s variable beam voltage/perveance tested in DIII-D/NSTX-U National Campaign, demonstrated energy/rotation control</vt:lpstr>
      <vt:lpstr>Backup - Collaborations</vt:lpstr>
      <vt:lpstr>Motivation for n=2 locking studies</vt:lpstr>
      <vt:lpstr>Obtained 22 point BT scan (L-mode + ohmic) Locking threshold decreases with increasing BT</vt:lpstr>
      <vt:lpstr>Enhanced collaborations during NSTX-U outage Targets NSTX-U research goals</vt:lpstr>
      <vt:lpstr>First CHI experiments carried out on QUEST</vt:lpstr>
      <vt:lpstr>PowerPoint Presentation</vt:lpstr>
      <vt:lpstr>QUEST:  29kA Toroidal Current Generated  by operating Injector coil at 30% of full capability (1.5kA)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956</cp:revision>
  <cp:lastPrinted>2017-06-07T16:02:02Z</cp:lastPrinted>
  <dcterms:created xsi:type="dcterms:W3CDTF">2015-07-16T16:59:24Z</dcterms:created>
  <dcterms:modified xsi:type="dcterms:W3CDTF">2017-08-21T14:44:11Z</dcterms:modified>
</cp:coreProperties>
</file>