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1217" r:id="rId2"/>
    <p:sldId id="1341" r:id="rId3"/>
    <p:sldId id="1342" r:id="rId4"/>
    <p:sldId id="1343" r:id="rId5"/>
    <p:sldId id="1346" r:id="rId6"/>
    <p:sldId id="1345" r:id="rId7"/>
    <p:sldId id="1344" r:id="rId8"/>
    <p:sldId id="1347" r:id="rId9"/>
    <p:sldId id="1348" r:id="rId10"/>
    <p:sldId id="1337" r:id="rId11"/>
    <p:sldId id="1338" r:id="rId12"/>
    <p:sldId id="1340" r:id="rId1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5pPr>
    <a:lvl6pPr marL="22860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6pPr>
    <a:lvl7pPr marL="27432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7pPr>
    <a:lvl8pPr marL="32004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8pPr>
    <a:lvl9pPr marL="36576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CCCC"/>
    <a:srgbClr val="FF3300"/>
    <a:srgbClr val="008080"/>
    <a:srgbClr val="009999"/>
    <a:srgbClr val="FFCCCC"/>
    <a:srgbClr val="9999FF"/>
    <a:srgbClr val="00CC66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01" autoAdjust="0"/>
    <p:restoredTop sz="94558" autoAdjust="0"/>
  </p:normalViewPr>
  <p:slideViewPr>
    <p:cSldViewPr>
      <p:cViewPr varScale="1">
        <p:scale>
          <a:sx n="66" d="100"/>
          <a:sy n="66" d="100"/>
        </p:scale>
        <p:origin x="-811" y="-86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28" y="-9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4A8B76E-066F-4F1C-9F3C-7B0A59AF6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10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92420B3-3334-4F22-B057-47A198518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63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0008D5-44D2-47AC-B613-7D6CD12137F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192EA-3211-41DA-874E-4E33D0390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597134"/>
            <a:ext cx="1022350" cy="184666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800" b="0" i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+mn-cs"/>
              </a:rPr>
              <a:t>NSTX-U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800" y="6629400"/>
            <a:ext cx="5486400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" i="0" dirty="0" smtClean="0">
                <a:latin typeface="Helvetica" pitchFamily="34" charset="0"/>
                <a:cs typeface="+mn-cs"/>
              </a:rPr>
              <a:t>NSTX-U</a:t>
            </a:r>
            <a:r>
              <a:rPr lang="en-US" sz="800" i="0" baseline="0" dirty="0" smtClean="0">
                <a:latin typeface="Helvetica" pitchFamily="34" charset="0"/>
                <a:cs typeface="+mn-cs"/>
              </a:rPr>
              <a:t> Pre-Pre-forum meeting #2 – MPTSG – January 21</a:t>
            </a:r>
            <a:r>
              <a:rPr lang="en-US" sz="800" i="0" baseline="30000" dirty="0" smtClean="0">
                <a:latin typeface="Helvetica" pitchFamily="34" charset="0"/>
                <a:cs typeface="+mn-cs"/>
              </a:rPr>
              <a:t>st</a:t>
            </a:r>
            <a:r>
              <a:rPr lang="en-US" sz="800" i="0" baseline="0" dirty="0" smtClean="0">
                <a:latin typeface="Helvetica" pitchFamily="34" charset="0"/>
                <a:cs typeface="+mn-cs"/>
              </a:rPr>
              <a:t>, 2015</a:t>
            </a:r>
            <a:endParaRPr lang="en-US" sz="800" i="0" dirty="0">
              <a:latin typeface="Helvetica" pitchFamily="34" charset="0"/>
              <a:cs typeface="+mn-cs"/>
            </a:endParaRP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+mn-lt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1C29AF7E-0260-4534-864B-42904FBA3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381000" y="1066800"/>
            <a:ext cx="8382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3200" i="0" dirty="0" smtClean="0"/>
              <a:t>Materials and Plasma-Facing Components (M&amp;P) TSG Prioritization for FY2015 and campaign startup</a:t>
            </a: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2279650" y="2565737"/>
            <a:ext cx="45021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i="0" dirty="0" smtClean="0">
                <a:solidFill>
                  <a:srgbClr val="000000"/>
                </a:solidFill>
                <a:latin typeface="Arial" charset="0"/>
              </a:rPr>
              <a:t>M.A</a:t>
            </a:r>
            <a:r>
              <a:rPr lang="en-US" sz="2000" i="0" dirty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en-US" sz="2000" i="0" dirty="0" err="1" smtClean="0">
                <a:solidFill>
                  <a:srgbClr val="000000"/>
                </a:solidFill>
                <a:latin typeface="Arial" charset="0"/>
              </a:rPr>
              <a:t>Jaworski</a:t>
            </a:r>
            <a:r>
              <a:rPr lang="en-US" sz="2000" i="0" dirty="0" smtClean="0">
                <a:solidFill>
                  <a:srgbClr val="000000"/>
                </a:solidFill>
                <a:latin typeface="Arial" charset="0"/>
              </a:rPr>
              <a:t>, C.H. Skinner, </a:t>
            </a:r>
            <a:br>
              <a:rPr lang="en-US" sz="2000" i="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2000" i="0" dirty="0" smtClean="0">
                <a:solidFill>
                  <a:srgbClr val="000000"/>
                </a:solidFill>
                <a:latin typeface="Arial" charset="0"/>
              </a:rPr>
              <a:t>J.-P. </a:t>
            </a:r>
            <a:r>
              <a:rPr lang="en-US" sz="2000" i="0" dirty="0" err="1" smtClean="0">
                <a:solidFill>
                  <a:srgbClr val="000000"/>
                </a:solidFill>
                <a:latin typeface="Arial" charset="0"/>
              </a:rPr>
              <a:t>Allain</a:t>
            </a:r>
            <a:r>
              <a:rPr lang="en-US" sz="2000" i="0" dirty="0" smtClean="0">
                <a:solidFill>
                  <a:srgbClr val="000000"/>
                </a:solidFill>
                <a:latin typeface="Arial" charset="0"/>
              </a:rPr>
              <a:t>, B. Wirth, R. </a:t>
            </a:r>
            <a:r>
              <a:rPr lang="en-US" sz="2000" i="0" dirty="0" err="1" smtClean="0">
                <a:solidFill>
                  <a:srgbClr val="000000"/>
                </a:solidFill>
                <a:latin typeface="Arial" charset="0"/>
              </a:rPr>
              <a:t>Kaita</a:t>
            </a:r>
            <a:r>
              <a:rPr lang="en-US" sz="2000" i="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000" i="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2000" i="0" dirty="0" smtClean="0">
                <a:solidFill>
                  <a:srgbClr val="000000"/>
                </a:solidFill>
                <a:latin typeface="Arial" charset="0"/>
              </a:rPr>
              <a:t>and R. </a:t>
            </a:r>
            <a:r>
              <a:rPr lang="en-US" sz="2000" i="0" dirty="0" err="1" smtClean="0">
                <a:solidFill>
                  <a:srgbClr val="000000"/>
                </a:solidFill>
                <a:latin typeface="Arial" charset="0"/>
              </a:rPr>
              <a:t>Maingi</a:t>
            </a:r>
            <a:endParaRPr lang="en-US" sz="2000" i="0" baseline="30000" dirty="0" smtClean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4" name="Text Box 10"/>
          <p:cNvSpPr txBox="1">
            <a:spLocks noChangeArrowheads="1"/>
          </p:cNvSpPr>
          <p:nvPr/>
        </p:nvSpPr>
        <p:spPr bwMode="auto">
          <a:xfrm>
            <a:off x="1676400" y="3886200"/>
            <a:ext cx="5715000" cy="393954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sz="1600" i="0" dirty="0" smtClean="0">
                <a:solidFill>
                  <a:srgbClr val="FF0000"/>
                </a:solidFill>
              </a:rPr>
              <a:t>NSTX-U M&amp;P TSG Pre-Pre-Forum Meeting #2</a:t>
            </a:r>
          </a:p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sz="1600" i="0" dirty="0" smtClean="0">
                <a:solidFill>
                  <a:srgbClr val="FF0000"/>
                </a:solidFill>
              </a:rPr>
              <a:t>Jan 21, 2015 – B318, PPPL</a:t>
            </a:r>
            <a:endParaRPr lang="en-US" sz="1600" i="0" dirty="0">
              <a:solidFill>
                <a:srgbClr val="FF0000"/>
              </a:solidFill>
            </a:endParaRPr>
          </a:p>
        </p:txBody>
      </p: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905000" cy="554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600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NSTX-U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eaLnBrk="0" hangingPunct="0"/>
            <a:r>
              <a:rPr lang="en-US" sz="1800">
                <a:solidFill>
                  <a:schemeClr val="accent2"/>
                </a:solidFill>
                <a:latin typeface="Arial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2286000"/>
            <a:ext cx="1295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696200" y="2317750"/>
            <a:ext cx="1295400" cy="43116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29" tIns="45714" rIns="91429" bIns="45714" anchor="b">
            <a:spAutoFit/>
          </a:bodyPr>
          <a:lstStyle/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800">
                <a:solidFill>
                  <a:srgbClr val="FF0000"/>
                </a:solidFill>
                <a:latin typeface="Arial" charset="0"/>
              </a:rPr>
              <a:t>Inst for Nucl Res, Kiev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Chonbuk Natl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Seoul Natl U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CIEMAT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FOM Inst DIFFER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Jülich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 eaLnBrk="0" hangingPunct="0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8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99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</p:spPr>
      </p:cxnSp>
      <p:pic>
        <p:nvPicPr>
          <p:cNvPr id="2100" name="Picture 3" descr="C:\Users\jmenard\Desktop\Picture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37038" y="4495800"/>
            <a:ext cx="307816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1" name="Picture 48" descr="ppi221.tmp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2057400"/>
            <a:ext cx="1295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2" name="Text Box 152"/>
          <p:cNvSpPr txBox="1">
            <a:spLocks noChangeArrowheads="1"/>
          </p:cNvSpPr>
          <p:nvPr/>
        </p:nvSpPr>
        <p:spPr bwMode="auto">
          <a:xfrm>
            <a:off x="152400" y="2057400"/>
            <a:ext cx="1257300" cy="4648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Coll of Wm &amp; Mary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CompX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Lehigh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Old Dominion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Tennessee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Tulsa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U Wisconsin</a:t>
            </a:r>
          </a:p>
          <a:p>
            <a:pPr eaLnBrk="0" hangingPunct="0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charset="0"/>
              </a:rPr>
              <a:t>X Science LLC</a:t>
            </a:r>
          </a:p>
        </p:txBody>
      </p:sp>
      <p:pic>
        <p:nvPicPr>
          <p:cNvPr id="2103" name="Picture 5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713" y="4419600"/>
            <a:ext cx="227488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192EA-3211-41DA-874E-4E33D039059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2016 research milestone will drive XP/XMP development (ITPA-DSOL experiments relevant to high-Z upgrade)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R(16-2): Assess high-Z </a:t>
            </a:r>
            <a:r>
              <a:rPr lang="en-US" dirty="0" err="1" smtClean="0"/>
              <a:t>divertor</a:t>
            </a:r>
            <a:r>
              <a:rPr lang="en-US" dirty="0" smtClean="0"/>
              <a:t> PFC performance and impact on operating scenarios (joint with </a:t>
            </a:r>
            <a:r>
              <a:rPr lang="en-US" dirty="0" err="1" smtClean="0"/>
              <a:t>divertor</a:t>
            </a:r>
            <a:r>
              <a:rPr lang="en-US" dirty="0" smtClean="0"/>
              <a:t>-SOL TSG)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Carbon-only baseline </a:t>
            </a:r>
            <a:r>
              <a:rPr lang="en-US" b="1" dirty="0" smtClean="0">
                <a:solidFill>
                  <a:srgbClr val="FF0000"/>
                </a:solidFill>
              </a:rPr>
              <a:t>needed in FY2015 for comparison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Validate high-Z PFC design in actual operation</a:t>
            </a:r>
          </a:p>
          <a:p>
            <a:pPr lvl="1"/>
            <a:r>
              <a:rPr lang="en-US" dirty="0" smtClean="0"/>
              <a:t>Establish additional heat-flux mitigation schemes needed for whole-machine high-Z conversion</a:t>
            </a:r>
          </a:p>
          <a:p>
            <a:pPr lvl="1"/>
            <a:r>
              <a:rPr lang="en-US" dirty="0" smtClean="0"/>
              <a:t>Determine high-Z impurity production/influx and impact on operations and mitigate if necessary</a:t>
            </a:r>
          </a:p>
          <a:p>
            <a:r>
              <a:rPr lang="en-US" dirty="0" smtClean="0"/>
              <a:t>DSOL-31: Leading edge power loading and </a:t>
            </a:r>
            <a:r>
              <a:rPr lang="en-US" dirty="0" err="1" smtClean="0"/>
              <a:t>monoblock</a:t>
            </a:r>
            <a:r>
              <a:rPr lang="en-US" dirty="0" smtClean="0"/>
              <a:t> shaping</a:t>
            </a:r>
          </a:p>
          <a:p>
            <a:pPr lvl="1"/>
            <a:r>
              <a:rPr lang="en-US" dirty="0" smtClean="0"/>
              <a:t>High-spatial resolution IR measurements of existing carbon tile gaps to determine whether heat flux is “missing” in NSTX-U as in JET-ILW</a:t>
            </a:r>
          </a:p>
          <a:p>
            <a:r>
              <a:rPr lang="en-US" dirty="0" smtClean="0"/>
              <a:t>DSOL-34: Far-SOL fluxes and link to detachment</a:t>
            </a:r>
          </a:p>
          <a:p>
            <a:pPr lvl="1"/>
            <a:r>
              <a:rPr lang="en-US" dirty="0" smtClean="0"/>
              <a:t>Diagnose whether conditions at strike-point enhance cross-field transport into far-SOL to better predict first-wall power loading (e.g. LPs + GPI)</a:t>
            </a:r>
          </a:p>
          <a:p>
            <a:r>
              <a:rPr lang="en-US" dirty="0" smtClean="0"/>
              <a:t>DSOL-35: In/out </a:t>
            </a:r>
            <a:r>
              <a:rPr lang="en-US" dirty="0" err="1" smtClean="0"/>
              <a:t>divertor</a:t>
            </a:r>
            <a:r>
              <a:rPr lang="en-US" dirty="0" smtClean="0"/>
              <a:t> ELM-energy density asymmetries</a:t>
            </a:r>
          </a:p>
          <a:p>
            <a:pPr lvl="1"/>
            <a:r>
              <a:rPr lang="en-US" dirty="0" smtClean="0"/>
              <a:t>Determine power splitting during ELMs and impact on design margins for PFCs during </a:t>
            </a:r>
            <a:r>
              <a:rPr lang="en-US" dirty="0" err="1" smtClean="0"/>
              <a:t>ELMy</a:t>
            </a:r>
            <a:r>
              <a:rPr lang="en-US" dirty="0" smtClean="0"/>
              <a:t> discharges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192EA-3211-41DA-874E-4E33D039059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7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high-Z relevant baseline discharge in FY2015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334000" cy="52439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Incremental upgrade to high-Z proposed for outboard row 2 tiles</a:t>
            </a:r>
          </a:p>
          <a:p>
            <a:endParaRPr lang="en-US" dirty="0" smtClean="0"/>
          </a:p>
          <a:p>
            <a:r>
              <a:rPr lang="en-US" dirty="0" smtClean="0"/>
              <a:t>Proposed figure-of-merit (FOM) for </a:t>
            </a:r>
            <a:r>
              <a:rPr lang="en-US" dirty="0" err="1" smtClean="0"/>
              <a:t>divertor</a:t>
            </a:r>
            <a:r>
              <a:rPr lang="en-US" dirty="0" smtClean="0"/>
              <a:t> PFC is unmitigated heat-flux to </a:t>
            </a:r>
            <a:r>
              <a:rPr lang="en-US" dirty="0" err="1" smtClean="0"/>
              <a:t>divertor</a:t>
            </a:r>
            <a:r>
              <a:rPr lang="en-US" dirty="0"/>
              <a:t> </a:t>
            </a:r>
            <a:r>
              <a:rPr lang="en-US" dirty="0" smtClean="0"/>
              <a:t>surfaces </a:t>
            </a:r>
          </a:p>
          <a:p>
            <a:pPr lvl="1"/>
            <a:r>
              <a:rPr lang="en-US" dirty="0" smtClean="0"/>
              <a:t>High-delta NSTX-U reference discharge: P</a:t>
            </a:r>
            <a:r>
              <a:rPr lang="en-US" baseline="-25000" dirty="0" smtClean="0"/>
              <a:t>inj</a:t>
            </a:r>
            <a:r>
              <a:rPr lang="en-US" dirty="0" smtClean="0"/>
              <a:t>~12MW FOM up to 60MW/m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Medium-delta, high-Z discharge: P</a:t>
            </a:r>
            <a:r>
              <a:rPr lang="en-US" baseline="-25000" dirty="0" smtClean="0"/>
              <a:t>inj</a:t>
            </a:r>
            <a:r>
              <a:rPr lang="en-US" dirty="0" smtClean="0"/>
              <a:t>~9MW FOM up to 40MW/m</a:t>
            </a:r>
            <a:r>
              <a:rPr lang="en-US" baseline="30000" dirty="0" smtClean="0"/>
              <a:t>2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FY2015 development of medium-delta shape and create “standardized” parameter scans</a:t>
            </a:r>
          </a:p>
          <a:p>
            <a:pPr lvl="1"/>
            <a:r>
              <a:rPr lang="en-US" dirty="0" err="1" smtClean="0"/>
              <a:t>P</a:t>
            </a:r>
            <a:r>
              <a:rPr lang="en-US" baseline="-25000" dirty="0" err="1" smtClean="0"/>
              <a:t>inj</a:t>
            </a:r>
            <a:r>
              <a:rPr lang="en-US" dirty="0" smtClean="0"/>
              <a:t>, q95, </a:t>
            </a:r>
            <a:r>
              <a:rPr lang="en-US" dirty="0" err="1" smtClean="0"/>
              <a:t>divertor</a:t>
            </a:r>
            <a:r>
              <a:rPr lang="en-US" dirty="0" smtClean="0"/>
              <a:t> gas puffing, B-field and angle-of-incidence, other mitigation</a:t>
            </a:r>
          </a:p>
          <a:p>
            <a:pPr lvl="1"/>
            <a:r>
              <a:rPr lang="en-US" dirty="0" smtClean="0"/>
              <a:t>Duplicate scans in FY2016 (single variable experiment!)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323" y="1066800"/>
            <a:ext cx="2835502" cy="251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540" y="3886200"/>
            <a:ext cx="274986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10350" y="4038600"/>
            <a:ext cx="21336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Medium-delta high-Z fiducial discharge </a:t>
            </a:r>
            <a:br>
              <a:rPr lang="en-US" dirty="0" smtClean="0"/>
            </a:br>
            <a:r>
              <a:rPr lang="en-US" dirty="0" smtClean="0"/>
              <a:t>FOM ~ 40 MW/m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6457950" y="1219201"/>
            <a:ext cx="222885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High-delta “fiducial”</a:t>
            </a:r>
          </a:p>
          <a:p>
            <a:pPr algn="ctr"/>
            <a:r>
              <a:rPr lang="en-US" dirty="0"/>
              <a:t>d</a:t>
            </a:r>
            <a:r>
              <a:rPr lang="en-US" dirty="0" smtClean="0"/>
              <a:t>ischarge FOM ~ 60 MW/m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7540470" y="5638800"/>
            <a:ext cx="231930" cy="76200"/>
          </a:xfrm>
          <a:prstGeom prst="line">
            <a:avLst/>
          </a:prstGeom>
          <a:noFill/>
          <a:ln w="762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394726" y="6324600"/>
            <a:ext cx="1579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Row 2 Tile location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7" idx="3"/>
          </p:cNvCxnSpPr>
          <p:nvPr/>
        </p:nvCxnSpPr>
        <p:spPr bwMode="auto">
          <a:xfrm flipV="1">
            <a:off x="6974454" y="5715000"/>
            <a:ext cx="566016" cy="748100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192EA-3211-41DA-874E-4E33D039059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0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diagnostics for milestone and DSOL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ASC-support with wall conditioning experiments</a:t>
            </a:r>
          </a:p>
          <a:p>
            <a:pPr lvl="1"/>
            <a:r>
              <a:rPr lang="en-US" dirty="0" smtClean="0"/>
              <a:t>MAPP characterization of </a:t>
            </a:r>
            <a:r>
              <a:rPr lang="en-US" dirty="0" err="1" smtClean="0"/>
              <a:t>boronization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lithiumization</a:t>
            </a:r>
            <a:endParaRPr lang="en-US" dirty="0" smtClean="0"/>
          </a:p>
          <a:p>
            <a:r>
              <a:rPr lang="en-US" dirty="0" smtClean="0"/>
              <a:t>Critical diagnostics/capabilities for milestone R16-2:</a:t>
            </a:r>
          </a:p>
          <a:p>
            <a:pPr lvl="1"/>
            <a:r>
              <a:rPr lang="en-US" dirty="0" smtClean="0"/>
              <a:t>IR thermography for heat flux, including high-spatial resolution view (DSOL-31) </a:t>
            </a:r>
          </a:p>
          <a:p>
            <a:pPr lvl="1"/>
            <a:r>
              <a:rPr lang="en-US" dirty="0" smtClean="0"/>
              <a:t>Langmuir probe for particle fluxes to </a:t>
            </a:r>
            <a:r>
              <a:rPr lang="en-US" dirty="0" err="1" smtClean="0"/>
              <a:t>divertor</a:t>
            </a:r>
            <a:r>
              <a:rPr lang="en-US" dirty="0" smtClean="0"/>
              <a:t> under different operating conditions (low-high density, detached, etc.) (also DSOL-34)</a:t>
            </a:r>
          </a:p>
          <a:p>
            <a:pPr lvl="1"/>
            <a:r>
              <a:rPr lang="en-US" dirty="0" smtClean="0"/>
              <a:t>Visible and X-ray emission spectroscopy to characterize impurity production, SOL and core conditions</a:t>
            </a:r>
          </a:p>
          <a:p>
            <a:pPr lvl="1"/>
            <a:r>
              <a:rPr lang="en-US" dirty="0" smtClean="0"/>
              <a:t>Managing plasma-surface interactions of </a:t>
            </a:r>
            <a:r>
              <a:rPr lang="en-US" dirty="0" err="1" smtClean="0"/>
              <a:t>boronized</a:t>
            </a:r>
            <a:r>
              <a:rPr lang="en-US" dirty="0" smtClean="0"/>
              <a:t> and </a:t>
            </a:r>
            <a:r>
              <a:rPr lang="en-US" dirty="0" err="1" smtClean="0"/>
              <a:t>lithiumized</a:t>
            </a:r>
            <a:r>
              <a:rPr lang="en-US" dirty="0" smtClean="0"/>
              <a:t> high-Z PFCs with MAPP and standard plasma diagnostics</a:t>
            </a:r>
          </a:p>
          <a:p>
            <a:r>
              <a:rPr lang="en-US" dirty="0" smtClean="0"/>
              <a:t>Additional diagnostics/capabilities would be beneficial:</a:t>
            </a:r>
          </a:p>
          <a:p>
            <a:pPr lvl="1"/>
            <a:r>
              <a:rPr lang="en-US" dirty="0" smtClean="0"/>
              <a:t>IR view on vertical target for DSOL-35 (or new plasma shape)</a:t>
            </a:r>
          </a:p>
          <a:p>
            <a:pPr lvl="1"/>
            <a:r>
              <a:rPr lang="en-US" dirty="0" smtClean="0"/>
              <a:t>GPI to support far-SOL effects (DSOL-34)</a:t>
            </a:r>
          </a:p>
          <a:p>
            <a:pPr lvl="1"/>
            <a:r>
              <a:rPr lang="en-US" dirty="0" err="1" smtClean="0"/>
              <a:t>Divertor</a:t>
            </a:r>
            <a:r>
              <a:rPr lang="en-US" dirty="0" smtClean="0"/>
              <a:t> </a:t>
            </a:r>
            <a:r>
              <a:rPr lang="en-US" dirty="0" err="1" smtClean="0"/>
              <a:t>bolometry</a:t>
            </a:r>
            <a:r>
              <a:rPr lang="en-US" dirty="0" smtClean="0"/>
              <a:t> for power-balance evaluation</a:t>
            </a:r>
          </a:p>
          <a:p>
            <a:pPr lvl="1"/>
            <a:r>
              <a:rPr lang="en-US" dirty="0" smtClean="0"/>
              <a:t>MAPP measurements and post-run coupon analysis for material transport studies (support new model capabilities with </a:t>
            </a:r>
            <a:r>
              <a:rPr lang="en-US" dirty="0" err="1" smtClean="0"/>
              <a:t>WallDYN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Surface science studies, e.g. mixed-material sputtering and detailed plasma-exposed sample characterization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192EA-3211-41DA-874E-4E33D039059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1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(</a:t>
            </a:r>
            <a:r>
              <a:rPr lang="en-US" dirty="0" err="1" smtClean="0"/>
              <a:t>Jaworski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Meeting agenda and format</a:t>
            </a:r>
          </a:p>
          <a:p>
            <a:pPr lvl="1"/>
            <a:r>
              <a:rPr lang="en-US" dirty="0" smtClean="0"/>
              <a:t>FY2015 run-campaign needs and B -&gt; Li transition</a:t>
            </a:r>
          </a:p>
          <a:p>
            <a:pPr lvl="1"/>
            <a:r>
              <a:rPr lang="en-US" dirty="0" smtClean="0"/>
              <a:t>FY2016 research needs for milestone R16-2</a:t>
            </a:r>
          </a:p>
          <a:p>
            <a:pPr lvl="1"/>
            <a:r>
              <a:rPr lang="en-US" dirty="0" smtClean="0"/>
              <a:t>Guidance for writing strong XPs within the M&amp;P TSG</a:t>
            </a:r>
          </a:p>
          <a:p>
            <a:endParaRPr lang="en-US" dirty="0" smtClean="0"/>
          </a:p>
          <a:p>
            <a:r>
              <a:rPr lang="en-US" dirty="0" smtClean="0"/>
              <a:t>MAPP information and results from LTX (</a:t>
            </a:r>
            <a:r>
              <a:rPr lang="en-US" dirty="0" err="1" smtClean="0"/>
              <a:t>Kaita</a:t>
            </a:r>
            <a:r>
              <a:rPr lang="en-US" dirty="0" smtClean="0"/>
              <a:t> &amp; Lucia)</a:t>
            </a:r>
          </a:p>
          <a:p>
            <a:endParaRPr lang="en-US" dirty="0"/>
          </a:p>
          <a:p>
            <a:r>
              <a:rPr lang="en-US" dirty="0" smtClean="0"/>
              <a:t>Open discussion </a:t>
            </a:r>
            <a:r>
              <a:rPr lang="en-US" dirty="0"/>
              <a:t>(</a:t>
            </a:r>
            <a:r>
              <a:rPr lang="en-US" dirty="0" err="1"/>
              <a:t>Jaworski</a:t>
            </a:r>
            <a:r>
              <a:rPr lang="en-US" dirty="0"/>
              <a:t> moderator) </a:t>
            </a:r>
            <a:endParaRPr lang="en-US" dirty="0" smtClean="0"/>
          </a:p>
          <a:p>
            <a:pPr lvl="1"/>
            <a:r>
              <a:rPr lang="en-US" dirty="0" smtClean="0"/>
              <a:t>XPs/XMPs for B-&gt;Li introduction and first 2 run-months</a:t>
            </a:r>
          </a:p>
          <a:p>
            <a:pPr lvl="1"/>
            <a:r>
              <a:rPr lang="en-US" dirty="0" smtClean="0"/>
              <a:t>XPs/XMPs for R16-2 preparation and other research needs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192EA-3211-41DA-874E-4E33D039059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TSG needs to provide input on B-&gt;Li transition at the Pre-forum meeting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Initial discussions indicate a lot of desire for boron campaign and establishment of </a:t>
            </a:r>
            <a:r>
              <a:rPr lang="en-US" dirty="0" err="1" smtClean="0"/>
              <a:t>boronized</a:t>
            </a:r>
            <a:r>
              <a:rPr lang="en-US" dirty="0" smtClean="0"/>
              <a:t> baseline performance</a:t>
            </a:r>
          </a:p>
          <a:p>
            <a:pPr lvl="1"/>
            <a:r>
              <a:rPr lang="en-US" dirty="0" smtClean="0"/>
              <a:t>We arguably know less about our </a:t>
            </a:r>
            <a:r>
              <a:rPr lang="en-US" dirty="0" err="1" smtClean="0"/>
              <a:t>boronized</a:t>
            </a:r>
            <a:r>
              <a:rPr lang="en-US" dirty="0" smtClean="0"/>
              <a:t> PFCs than with lithium-conditioning</a:t>
            </a:r>
          </a:p>
          <a:p>
            <a:pPr lvl="1"/>
            <a:r>
              <a:rPr lang="en-US" dirty="0" smtClean="0"/>
              <a:t>Have unique opportunity to get surface science information on B vs. Li conditions and start doing hypothesis-driven experiments</a:t>
            </a:r>
          </a:p>
          <a:p>
            <a:endParaRPr lang="en-US" dirty="0"/>
          </a:p>
          <a:p>
            <a:r>
              <a:rPr lang="en-US" dirty="0" smtClean="0"/>
              <a:t>MAPP provides key capabilities for surface analysis, but good correlations with plasma performance require traditional plasma diagnostics</a:t>
            </a:r>
          </a:p>
          <a:p>
            <a:pPr lvl="1"/>
            <a:r>
              <a:rPr lang="en-US" dirty="0" smtClean="0"/>
              <a:t>Well-characterized B discharges needed for “fair” comparison to Li</a:t>
            </a:r>
          </a:p>
          <a:p>
            <a:pPr lvl="1"/>
            <a:r>
              <a:rPr lang="en-US" dirty="0" smtClean="0"/>
              <a:t>XPs will be asked to indicate B and/or Li to help gauge demand</a:t>
            </a:r>
          </a:p>
          <a:p>
            <a:endParaRPr lang="en-US" dirty="0"/>
          </a:p>
          <a:p>
            <a:r>
              <a:rPr lang="en-US" dirty="0" smtClean="0"/>
              <a:t>MAPP will also be essential to understanding the B-&gt;Li transition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192EA-3211-41DA-874E-4E33D03905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8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FY2016 milestone R16-2 needs baseline data before </a:t>
            </a:r>
            <a:br>
              <a:rPr lang="en-US" dirty="0" smtClean="0"/>
            </a:br>
            <a:r>
              <a:rPr lang="en-US" dirty="0" smtClean="0"/>
              <a:t>high-Z upgrade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Tile design process has commenced</a:t>
            </a:r>
          </a:p>
          <a:p>
            <a:pPr lvl="1"/>
            <a:r>
              <a:rPr lang="en-US" dirty="0" smtClean="0"/>
              <a:t>Still evaluating pros/cons between W vs. Mo</a:t>
            </a:r>
          </a:p>
          <a:p>
            <a:pPr lvl="1"/>
            <a:r>
              <a:rPr lang="en-US" dirty="0" smtClean="0"/>
              <a:t>Targeting row-2 of NSTX-U with minimal </a:t>
            </a:r>
            <a:r>
              <a:rPr lang="en-US" dirty="0" err="1" smtClean="0"/>
              <a:t>divertor</a:t>
            </a:r>
            <a:r>
              <a:rPr lang="en-US" dirty="0" smtClean="0"/>
              <a:t> height changes</a:t>
            </a:r>
          </a:p>
          <a:p>
            <a:endParaRPr lang="en-US" dirty="0"/>
          </a:p>
          <a:p>
            <a:r>
              <a:rPr lang="en-US" dirty="0" smtClean="0"/>
              <a:t>Development of reference, high-Z discharge proposed at previous meeting alongside reference parameter scans (e.g. power, connection length, current)</a:t>
            </a:r>
          </a:p>
          <a:p>
            <a:pPr lvl="1"/>
            <a:r>
              <a:rPr lang="en-US" dirty="0" smtClean="0"/>
              <a:t>Already expect useful information comparing B vs. Li conditions on graphite substrates (e.g. erosion vs. erosion + diffusion)</a:t>
            </a:r>
          </a:p>
          <a:p>
            <a:pPr lvl="1"/>
            <a:r>
              <a:rPr lang="en-US" dirty="0" smtClean="0"/>
              <a:t>Expect to repeat discharges with high-Z to simultaneously get 4-point experimental matrix in substrates and coatings</a:t>
            </a:r>
          </a:p>
          <a:p>
            <a:pPr lvl="1"/>
            <a:endParaRPr lang="en-US" dirty="0"/>
          </a:p>
          <a:p>
            <a:r>
              <a:rPr lang="en-US" dirty="0" smtClean="0"/>
              <a:t>Reference shape will also provide closer strike-point to MAPP location for material transport and evolution studies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192EA-3211-41DA-874E-4E33D03905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ITPA-DSOL activities have a lot of leverage with high-Z </a:t>
            </a:r>
            <a:r>
              <a:rPr lang="en-US" dirty="0" err="1" smtClean="0"/>
              <a:t>programme</a:t>
            </a:r>
            <a:r>
              <a:rPr lang="en-US" dirty="0" smtClean="0"/>
              <a:t> at this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DSOL-31: Leading edge power loading and </a:t>
            </a:r>
            <a:r>
              <a:rPr lang="en-US" dirty="0" err="1"/>
              <a:t>monoblock</a:t>
            </a:r>
            <a:r>
              <a:rPr lang="en-US" dirty="0"/>
              <a:t> shaping</a:t>
            </a:r>
          </a:p>
          <a:p>
            <a:pPr lvl="1"/>
            <a:r>
              <a:rPr lang="en-US" dirty="0"/>
              <a:t>High-spatial resolution IR measurements of existing carbon tile gaps to determine whether heat flux is “missing” in NSTX-U as in </a:t>
            </a:r>
            <a:r>
              <a:rPr lang="en-US" dirty="0" smtClean="0"/>
              <a:t>JET-ILW</a:t>
            </a:r>
          </a:p>
          <a:p>
            <a:pPr lvl="1"/>
            <a:r>
              <a:rPr lang="en-US" dirty="0" smtClean="0"/>
              <a:t>Start determining “threat level” to NSTX-U PFCs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DSOL-34</a:t>
            </a:r>
            <a:r>
              <a:rPr lang="en-US" dirty="0"/>
              <a:t>: Far-SOL fluxes and link to detachment</a:t>
            </a:r>
          </a:p>
          <a:p>
            <a:pPr lvl="1"/>
            <a:r>
              <a:rPr lang="en-US" dirty="0"/>
              <a:t>Diagnose whether conditions at strike-point enhance cross-field transport into far-SOL to better predict first-wall power loading (e.g. LPs + GPI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Also impinges Particle Control TF and </a:t>
            </a:r>
            <a:r>
              <a:rPr lang="en-US" dirty="0" err="1" smtClean="0"/>
              <a:t>cryo</a:t>
            </a:r>
            <a:r>
              <a:rPr lang="en-US" dirty="0" smtClean="0"/>
              <a:t>-pump calculations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DSOL-35</a:t>
            </a:r>
            <a:r>
              <a:rPr lang="en-US" dirty="0"/>
              <a:t>: In/out </a:t>
            </a:r>
            <a:r>
              <a:rPr lang="en-US" dirty="0" err="1"/>
              <a:t>divertor</a:t>
            </a:r>
            <a:r>
              <a:rPr lang="en-US" dirty="0"/>
              <a:t> ELM-energy density asymmetries</a:t>
            </a:r>
          </a:p>
          <a:p>
            <a:pPr lvl="1"/>
            <a:r>
              <a:rPr lang="en-US" dirty="0"/>
              <a:t>Determine power splitting during ELMs and impact on design margins for PFCs during </a:t>
            </a:r>
            <a:r>
              <a:rPr lang="en-US" dirty="0" err="1"/>
              <a:t>ELMy</a:t>
            </a:r>
            <a:r>
              <a:rPr lang="en-US" dirty="0"/>
              <a:t> discharges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192EA-3211-41DA-874E-4E33D03905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9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Guidance for writing strong-XPs in the M&amp;P TSG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4582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Goal: move away from “kitchen physics” branding</a:t>
            </a:r>
          </a:p>
          <a:p>
            <a:endParaRPr lang="en-US" dirty="0"/>
          </a:p>
          <a:p>
            <a:r>
              <a:rPr lang="en-US" dirty="0" smtClean="0"/>
              <a:t>Having the following items indicated in the XP idea submission will get you extra consideration from M&amp;P TSG leadership group</a:t>
            </a:r>
          </a:p>
          <a:p>
            <a:pPr lvl="1"/>
            <a:r>
              <a:rPr lang="en-US" dirty="0" smtClean="0"/>
              <a:t>Clear, hypothesis-driven experimental proposals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Strong partnering with theorists/modelers informing experimental scans/conditions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Partnering with surface-science and other materials groups who can supplement </a:t>
            </a:r>
            <a:r>
              <a:rPr lang="en-US" dirty="0" err="1" smtClean="0"/>
              <a:t>tokamak</a:t>
            </a:r>
            <a:r>
              <a:rPr lang="en-US" dirty="0" smtClean="0"/>
              <a:t> studies with lab measurements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Well-defined </a:t>
            </a:r>
            <a:r>
              <a:rPr lang="en-US" dirty="0"/>
              <a:t>initial publication strategy including XP partners and </a:t>
            </a:r>
            <a:r>
              <a:rPr lang="en-US" dirty="0" smtClean="0"/>
              <a:t>diagnosticians</a:t>
            </a:r>
          </a:p>
          <a:p>
            <a:pPr lvl="1"/>
            <a:endParaRPr lang="en-US" dirty="0"/>
          </a:p>
          <a:p>
            <a:r>
              <a:rPr lang="en-US" dirty="0" smtClean="0"/>
              <a:t>M&amp;P TSG leadership is here to help!</a:t>
            </a:r>
          </a:p>
          <a:p>
            <a:pPr lvl="1"/>
            <a:r>
              <a:rPr lang="en-US" dirty="0" smtClean="0"/>
              <a:t>Discussions to date have already started finding potential sticky parts in this, but we are here to help clarify and help make connections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192EA-3211-41DA-874E-4E33D03905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7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 </a:t>
            </a:r>
            <a:r>
              <a:rPr lang="en-US" dirty="0" smtClean="0"/>
              <a:t>and LGI presentations…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192EA-3211-41DA-874E-4E33D03905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6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cut at XP/XMPs for run and B demand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664154"/>
              </p:ext>
            </p:extLst>
          </p:nvPr>
        </p:nvGraphicFramePr>
        <p:xfrm>
          <a:off x="152400" y="1577975"/>
          <a:ext cx="8915400" cy="3703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442"/>
                <a:gridCol w="1515153"/>
                <a:gridCol w="559442"/>
                <a:gridCol w="966670"/>
                <a:gridCol w="742693"/>
                <a:gridCol w="1261972"/>
                <a:gridCol w="384616"/>
                <a:gridCol w="769232"/>
                <a:gridCol w="2156180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No.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Title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XP/XMP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Candidate Lead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First 2 </a:t>
                      </a:r>
                      <a:b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months?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Candidate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</a:t>
                      </a:r>
                      <a:br>
                        <a:rPr lang="en-US" sz="1100" b="1" u="none" strike="noStrike" baseline="0" dirty="0" smtClean="0">
                          <a:effectLst/>
                        </a:rPr>
                      </a:br>
                      <a:r>
                        <a:rPr lang="en-US" sz="1100" b="1" u="none" strike="noStrike" dirty="0" smtClean="0">
                          <a:effectLst/>
                        </a:rPr>
                        <a:t>Theorist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Surf. Sci.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B and/or Li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Purpose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MP1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MAPP operational readiness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XMP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Allain</a:t>
                      </a:r>
                      <a:endParaRPr lang="en-US" sz="11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B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Demonstration/model MAPP inter-discharge anaylsis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MP2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Effect of B conditioning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XP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Skinner/</a:t>
                      </a:r>
                      <a:r>
                        <a:rPr lang="en-US" sz="1100" u="none" strike="noStrike" dirty="0" err="1">
                          <a:effectLst/>
                        </a:rPr>
                        <a:t>Allain</a:t>
                      </a:r>
                      <a:r>
                        <a:rPr lang="en-US" sz="1100" u="none" strike="noStrike" dirty="0" smtClean="0">
                          <a:effectLst/>
                        </a:rPr>
                        <a:t>/</a:t>
                      </a:r>
                      <a:br>
                        <a:rPr lang="en-US" sz="1100" u="none" strike="noStrike" dirty="0" smtClean="0">
                          <a:effectLst/>
                        </a:rPr>
                      </a:br>
                      <a:r>
                        <a:rPr lang="en-US" sz="1100" u="none" strike="noStrike" dirty="0" smtClean="0">
                          <a:effectLst/>
                        </a:rPr>
                        <a:t>Bedoya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Wirth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B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Correlate B-zation PFCs with discharge performance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MP3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Effect of B-&gt;Li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Skinner/</a:t>
                      </a:r>
                      <a:r>
                        <a:rPr lang="en-US" sz="1100" u="none" strike="noStrike" dirty="0" err="1">
                          <a:effectLst/>
                        </a:rPr>
                        <a:t>Allain</a:t>
                      </a:r>
                      <a:r>
                        <a:rPr lang="en-US" sz="1100" u="none" strike="noStrike" dirty="0" smtClean="0">
                          <a:effectLst/>
                        </a:rPr>
                        <a:t>/</a:t>
                      </a:r>
                      <a:br>
                        <a:rPr lang="en-US" sz="1100" u="none" strike="noStrike" dirty="0" smtClean="0">
                          <a:effectLst/>
                        </a:rPr>
                      </a:br>
                      <a:r>
                        <a:rPr lang="en-US" sz="1100" u="none" strike="noStrike" dirty="0" smtClean="0">
                          <a:effectLst/>
                        </a:rPr>
                        <a:t>Bedoya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Maybe?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Wirth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and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Characterize surface conditions during transition to Li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MP4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 vs. Li material migration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Nichols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Maybe?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Wirth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yes?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and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Compositional variation at MAPP and QCM mass flux with WallDYN sim.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MP5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Impact of B vs. Li on divertor conditions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Jaworski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Maybe?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SOLPS/UEDGE </a:t>
                      </a:r>
                      <a:r>
                        <a:rPr lang="en-US" sz="1100" u="none" strike="noStrike" dirty="0" smtClean="0">
                          <a:effectLst/>
                        </a:rPr>
                        <a:t>modeler?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yes?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and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Compare B vs. Li lifetimes and divertor impact for high-Z reference shape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MP6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Far-SOL particle fluxes </a:t>
                      </a:r>
                      <a:r>
                        <a:rPr lang="en-US" sz="1100" u="none" strike="noStrike" dirty="0" smtClean="0">
                          <a:effectLst/>
                        </a:rPr>
                        <a:t>DSOL-34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 smtClean="0">
                          <a:effectLst/>
                        </a:rPr>
                        <a:t>Zweben</a:t>
                      </a:r>
                      <a:r>
                        <a:rPr lang="en-US" sz="1100" u="none" strike="noStrike" dirty="0" smtClean="0">
                          <a:effectLst/>
                        </a:rPr>
                        <a:t>/</a:t>
                      </a:r>
                      <a:br>
                        <a:rPr lang="en-US" sz="1100" u="none" strike="noStrike" dirty="0" smtClean="0">
                          <a:effectLst/>
                        </a:rPr>
                      </a:br>
                      <a:r>
                        <a:rPr lang="en-US" sz="1100" u="none" strike="noStrike" dirty="0" err="1" smtClean="0">
                          <a:effectLst/>
                        </a:rPr>
                        <a:t>Jaworski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Myra/??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??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Or*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Examine far-sol filling and turbulence changes due to SP condition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MP7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Leading edge heat </a:t>
                      </a:r>
                      <a:r>
                        <a:rPr lang="en-US" sz="1100" u="none" strike="noStrike" dirty="0" smtClean="0">
                          <a:effectLst/>
                        </a:rPr>
                        <a:t>fluxes DSOL-31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Maybe?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Jaworski</a:t>
                      </a:r>
                      <a:r>
                        <a:rPr lang="en-US" sz="1100" u="none" strike="noStrike" dirty="0">
                          <a:effectLst/>
                        </a:rPr>
                        <a:t> PFC/kinetic ??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??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B prefer.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Determine leading edge heating with existing graphite gaps. Compare with JET-ILW.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MP8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…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192EA-3211-41DA-874E-4E33D039059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5652304"/>
            <a:ext cx="3622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Tell us what is missing!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289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 </a:t>
            </a:r>
            <a:r>
              <a:rPr lang="en-US" dirty="0" err="1" smtClean="0"/>
              <a:t>Olde</a:t>
            </a:r>
            <a:r>
              <a:rPr lang="en-US" dirty="0" smtClean="0"/>
              <a:t> Slides from pre-forum meeting #1 beyond here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192EA-3211-41DA-874E-4E33D039059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2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73856</TotalTime>
  <Words>1317</Words>
  <Application>Microsoft Office PowerPoint</Application>
  <PresentationFormat>On-screen Show (4:3)</PresentationFormat>
  <Paragraphs>263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PowerPoint Presentation</vt:lpstr>
      <vt:lpstr>Agenda</vt:lpstr>
      <vt:lpstr>Each TSG needs to provide input on B-&gt;Li transition at the Pre-forum meeting #2</vt:lpstr>
      <vt:lpstr>FY2016 milestone R16-2 needs baseline data before  high-Z upgrade</vt:lpstr>
      <vt:lpstr>ITPA-DSOL activities have a lot of leverage with high-Z programme at this time</vt:lpstr>
      <vt:lpstr>Guidance for writing strong-XPs in the M&amp;P TSG</vt:lpstr>
      <vt:lpstr>MAPP and LGI presentations…</vt:lpstr>
      <vt:lpstr>Initial cut at XP/XMPs for run and B demand</vt:lpstr>
      <vt:lpstr>Ye Olde Slides from pre-forum meeting #1 beyond here</vt:lpstr>
      <vt:lpstr>FY 2016 research milestone will drive XP/XMP development (ITPA-DSOL experiments relevant to high-Z upgrade)</vt:lpstr>
      <vt:lpstr>Develop high-Z relevant baseline discharge in FY2015</vt:lpstr>
      <vt:lpstr>Critical diagnostics for milestone and DSOL activities</vt:lpstr>
    </vt:vector>
  </TitlesOfParts>
  <Company>Princeton Plasma Physics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Jaworski TOFE2014</dc:title>
  <dc:creator>NSTX team member</dc:creator>
  <cp:lastModifiedBy>Michael Jaworski</cp:lastModifiedBy>
  <cp:revision>12560</cp:revision>
  <dcterms:created xsi:type="dcterms:W3CDTF">2003-10-01T16:23:57Z</dcterms:created>
  <dcterms:modified xsi:type="dcterms:W3CDTF">2015-01-22T19:09:22Z</dcterms:modified>
</cp:coreProperties>
</file>