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1" r:id="rId2"/>
    <p:sldMasterId id="2147483748" r:id="rId3"/>
    <p:sldMasterId id="2147483756" r:id="rId4"/>
  </p:sldMasterIdLst>
  <p:notesMasterIdLst>
    <p:notesMasterId r:id="rId31"/>
  </p:notesMasterIdLst>
  <p:sldIdLst>
    <p:sldId id="268" r:id="rId5"/>
    <p:sldId id="320" r:id="rId6"/>
    <p:sldId id="325" r:id="rId7"/>
    <p:sldId id="322" r:id="rId8"/>
    <p:sldId id="323" r:id="rId9"/>
    <p:sldId id="324" r:id="rId10"/>
    <p:sldId id="326" r:id="rId11"/>
    <p:sldId id="327" r:id="rId12"/>
    <p:sldId id="328" r:id="rId13"/>
    <p:sldId id="329" r:id="rId14"/>
    <p:sldId id="330" r:id="rId15"/>
    <p:sldId id="331" r:id="rId16"/>
    <p:sldId id="336" r:id="rId17"/>
    <p:sldId id="310" r:id="rId18"/>
    <p:sldId id="318" r:id="rId19"/>
    <p:sldId id="319" r:id="rId20"/>
    <p:sldId id="315" r:id="rId21"/>
    <p:sldId id="316" r:id="rId22"/>
    <p:sldId id="317" r:id="rId23"/>
    <p:sldId id="333" r:id="rId24"/>
    <p:sldId id="334" r:id="rId25"/>
    <p:sldId id="335" r:id="rId26"/>
    <p:sldId id="337" r:id="rId27"/>
    <p:sldId id="338" r:id="rId28"/>
    <p:sldId id="339" r:id="rId29"/>
    <p:sldId id="34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1CB4E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howGuides="1">
      <p:cViewPr varScale="1">
        <p:scale>
          <a:sx n="59" d="100"/>
          <a:sy n="59" d="100"/>
        </p:scale>
        <p:origin x="-67" y="-5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77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2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9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4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3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4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2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9461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normAutofit fontScale="85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7" name="Rectangle 207"/>
          <p:cNvSpPr txBox="1">
            <a:spLocks noChangeArrowheads="1"/>
          </p:cNvSpPr>
          <p:nvPr userDrawn="1"/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900" b="1" i="0" kern="120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0317455-542D-4CA4-8D71-1FA170B59360}" type="slidenum">
              <a:rPr lang="en-US" smtClean="0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828800" y="6629400"/>
            <a:ext cx="548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0" smtClean="0"/>
              <a:t>EPS 2013 – Liquid-metal PFC research on  NSTX  M.A. Jaworski  (July 1-5, 2013)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37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08513" y="1219200"/>
            <a:ext cx="4305300" cy="45243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2C60F26-3862-48A8-9952-316AAFCDB456}" type="slidenum">
              <a:rPr lang="en-US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idx="11"/>
          </p:nvPr>
        </p:nvSpPr>
        <p:spPr>
          <a:xfrm>
            <a:off x="457200" y="6246813"/>
            <a:ext cx="2128838" cy="47148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idx="12"/>
          </p:nvPr>
        </p:nvSpPr>
        <p:spPr>
          <a:xfrm>
            <a:off x="3127375" y="6246813"/>
            <a:ext cx="2897188" cy="47148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15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55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87E-BCCB-45BD-8BD6-B0A47A89EDD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50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817139-EB08-4F00-B1C0-461E13B9983E}" type="datetime1">
              <a:rPr lang="en-US" altLang="en-US" sz="1200" b="1" i="1">
                <a:solidFill>
                  <a:srgbClr val="1822CD"/>
                </a:solidFill>
                <a:latin typeface="Helvetica" charset="0"/>
              </a:rPr>
              <a:pPr/>
              <a:t>5/11/2017</a:t>
            </a:fld>
            <a:endParaRPr lang="en-US" altLang="en-US" sz="1200" b="1" i="1">
              <a:solidFill>
                <a:srgbClr val="1822CD"/>
              </a:solidFill>
              <a:latin typeface="Helvetica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200" b="1" i="1">
              <a:solidFill>
                <a:srgbClr val="1822CD"/>
              </a:solidFill>
              <a:latin typeface="Helvetica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75DF9-87CA-4B87-BCDB-6C5BABD0E499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0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9461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normAutofit fontScale="850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7" name="Rectangle 207"/>
          <p:cNvSpPr txBox="1">
            <a:spLocks noChangeArrowheads="1"/>
          </p:cNvSpPr>
          <p:nvPr userDrawn="1"/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900" b="1" i="0" kern="120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F747D1B-0F72-4A5B-A7EC-B55728CDF3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37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08513" y="1219200"/>
            <a:ext cx="4305300" cy="45243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9A75F-0130-47D0-BE1C-1567F7311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idx="11"/>
          </p:nvPr>
        </p:nvSpPr>
        <p:spPr>
          <a:xfrm>
            <a:off x="457200" y="6246813"/>
            <a:ext cx="2128838" cy="47148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idx="12"/>
          </p:nvPr>
        </p:nvSpPr>
        <p:spPr>
          <a:xfrm>
            <a:off x="3127375" y="6246813"/>
            <a:ext cx="2897188" cy="47148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8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27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7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8.wm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/>
        </p:nvSpPr>
        <p:spPr bwMode="auto">
          <a:xfrm>
            <a:off x="914400" y="6583363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err="1" smtClean="0">
                <a:solidFill>
                  <a:srgbClr val="336699"/>
                </a:solidFill>
              </a:rPr>
              <a:t>Jaworski</a:t>
            </a:r>
            <a:r>
              <a:rPr lang="en-US" altLang="en-US" sz="1000" b="1" dirty="0" smtClean="0">
                <a:solidFill>
                  <a:srgbClr val="336699"/>
                </a:solidFill>
              </a:rPr>
              <a:t> – 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 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M&amp;P TSG Polar Regions Impacts 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– May 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11</a:t>
            </a:r>
            <a:r>
              <a:rPr lang="en-US" altLang="en-US" sz="1000" b="1" baseline="30000" dirty="0" smtClean="0">
                <a:solidFill>
                  <a:srgbClr val="336699"/>
                </a:solidFill>
              </a:rPr>
              <a:t>th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, 2017</a:t>
            </a:r>
            <a:endParaRPr lang="en-US" altLang="en-US" sz="1000" b="1" dirty="0" smtClean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6" r:id="rId4"/>
    <p:sldLayoutId id="2147483737" r:id="rId5"/>
    <p:sldLayoutId id="2147483735" r:id="rId6"/>
    <p:sldLayoutId id="214748374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A71B823-0A57-408F-84F6-788447A595C2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smtClean="0">
                <a:solidFill>
                  <a:srgbClr val="336699"/>
                </a:solidFill>
              </a:rPr>
              <a:t>NSTX-U Team Meeting – April 28, 2017</a:t>
            </a:r>
          </a:p>
        </p:txBody>
      </p:sp>
    </p:spTree>
    <p:extLst>
      <p:ext uri="{BB962C8B-B14F-4D97-AF65-F5344CB8AC3E}">
        <p14:creationId xmlns:p14="http://schemas.microsoft.com/office/powerpoint/2010/main" val="245737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Jaworski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NSTX-U PAC-37 – High-Z &amp; Liquid metal PFCs – Princeton, NJ – Jan. 2016</a:t>
            </a:r>
          </a:p>
        </p:txBody>
      </p:sp>
    </p:spTree>
    <p:extLst>
      <p:ext uri="{BB962C8B-B14F-4D97-AF65-F5344CB8AC3E}">
        <p14:creationId xmlns:p14="http://schemas.microsoft.com/office/powerpoint/2010/main" val="315239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C29AF7E-0260-4534-864B-42904FBA3147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srgbClr val="1822CD"/>
                </a:solidFill>
                <a:latin typeface="Helvetica" pitchFamily="34" charset="0"/>
              </a:rPr>
              <a:t>NSTX-U PAC-35 – Progress and Plans for liquid metal and high-Z PFC </a:t>
            </a:r>
            <a:r>
              <a:rPr lang="en-US" sz="800" b="1" dirty="0" err="1" smtClean="0">
                <a:solidFill>
                  <a:srgbClr val="1822CD"/>
                </a:solidFill>
                <a:latin typeface="Helvetica" pitchFamily="34" charset="0"/>
              </a:rPr>
              <a:t>reseasrch</a:t>
            </a:r>
            <a:endParaRPr lang="en-US" sz="800" b="1" dirty="0" smtClean="0">
              <a:solidFill>
                <a:srgbClr val="1822CD"/>
              </a:solidFill>
              <a:latin typeface="Helvetica" pitchFamily="34" charset="0"/>
            </a:endParaRPr>
          </a:p>
          <a:p>
            <a:pPr algn="ctr">
              <a:defRPr/>
            </a:pPr>
            <a:endParaRPr lang="en-US" sz="800" b="1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 </a:t>
            </a:r>
            <a:r>
              <a:rPr lang="en-US" altLang="en-US" dirty="0" err="1" smtClean="0">
                <a:latin typeface="Arial" charset="0"/>
                <a:cs typeface="Arial" charset="0"/>
              </a:rPr>
              <a:t>Jaworski</a:t>
            </a:r>
            <a:endParaRPr lang="en-US" altLang="en-US" sz="1600" dirty="0" smtClean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39200" cy="1524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M&amp;P TSG Group Discussion of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NSTX-U Polar Region Modifications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581400"/>
            <a:ext cx="7315200" cy="1219200"/>
          </a:xfrm>
        </p:spPr>
        <p:txBody>
          <a:bodyPr/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NSTX-U Materials and PFCs Topical Science Group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B252 – PPPL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May 11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altLang="en-US" dirty="0" smtClean="0">
                <a:latin typeface="Arial" charset="0"/>
                <a:cs typeface="Arial" charset="0"/>
              </a:rPr>
              <a:t>, 2017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4988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45720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*Work supported by DOE contract DE-AC02-09CH11466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sz="3600" dirty="0" smtClean="0">
                <a:latin typeface="Arial" charset="0"/>
                <a:cs typeface="Arial" charset="0"/>
              </a:rPr>
              <a:t>Challenge to Shape Tiles for Flexibility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4068376"/>
            <a:ext cx="8991600" cy="270125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h</a:t>
            </a:r>
            <a:r>
              <a:rPr lang="en-US" altLang="en-US" dirty="0" smtClean="0">
                <a:latin typeface="Arial" charset="0"/>
                <a:cs typeface="Arial" charset="0"/>
              </a:rPr>
              <a:t>igh heat flux </a:t>
            </a:r>
            <a:r>
              <a:rPr lang="en-US" altLang="en-US" dirty="0" err="1" smtClean="0">
                <a:latin typeface="Arial" charset="0"/>
                <a:cs typeface="Arial" charset="0"/>
              </a:rPr>
              <a:t>divertors</a:t>
            </a:r>
            <a:r>
              <a:rPr lang="en-US" altLang="en-US" dirty="0" smtClean="0">
                <a:latin typeface="Arial" charset="0"/>
                <a:cs typeface="Arial" charset="0"/>
              </a:rPr>
              <a:t> typically shape tiles </a:t>
            </a:r>
            <a:r>
              <a:rPr lang="en-US" altLang="en-US" dirty="0" err="1" smtClean="0">
                <a:latin typeface="Arial" charset="0"/>
                <a:cs typeface="Arial" charset="0"/>
              </a:rPr>
              <a:t>toroidally</a:t>
            </a:r>
            <a:r>
              <a:rPr lang="en-US" altLang="en-US" dirty="0" smtClean="0">
                <a:latin typeface="Arial" charset="0"/>
                <a:cs typeface="Arial" charset="0"/>
              </a:rPr>
              <a:t> to hide leading edges created by tooling gaps, diagnostics and installation/fabrication tolerance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ecessarily give up heat flux handling to gain operational flexibility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‘fish-scaling’ (</a:t>
            </a:r>
            <a:r>
              <a:rPr lang="en-US" altLang="en-US" dirty="0" err="1" smtClean="0">
                <a:latin typeface="Arial" charset="0"/>
                <a:cs typeface="Arial" charset="0"/>
              </a:rPr>
              <a:t>uni</a:t>
            </a:r>
            <a:r>
              <a:rPr lang="en-US" altLang="en-US" dirty="0" smtClean="0">
                <a:latin typeface="Arial" charset="0"/>
                <a:cs typeface="Arial" charset="0"/>
              </a:rPr>
              <a:t>-directional) or ‘roof-top’ (bi-directional)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p</a:t>
            </a:r>
            <a:r>
              <a:rPr lang="en-US" altLang="en-US" dirty="0" smtClean="0">
                <a:latin typeface="Arial" charset="0"/>
                <a:cs typeface="Arial" charset="0"/>
              </a:rPr>
              <a:t>lotted ‘enhancement factor’ qualitatively means either dropping heat flux (proportionally) or operational time (squared) </a:t>
            </a:r>
            <a:r>
              <a:rPr lang="en-US" altLang="en-US" sz="1700" dirty="0" smtClean="0">
                <a:latin typeface="Arial" charset="0"/>
                <a:cs typeface="Arial" charset="0"/>
              </a:rPr>
              <a:t>[it’s really a bit more complicated than this]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optimal tile shape driven by desired operational space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d</a:t>
            </a:r>
            <a:r>
              <a:rPr lang="en-US" altLang="en-US" dirty="0" smtClean="0">
                <a:latin typeface="Arial" charset="0"/>
                <a:cs typeface="Arial" charset="0"/>
              </a:rPr>
              <a:t>esired range of field line angles, expected heat flux on forward/rear surfaces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even if we decided on an optimized case, still need operational space to get to it!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" y="1005327"/>
            <a:ext cx="4082171" cy="306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76" y="1020695"/>
            <a:ext cx="413798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763242" y="2871629"/>
            <a:ext cx="514830" cy="92996"/>
            <a:chOff x="446536" y="3975100"/>
            <a:chExt cx="514830" cy="9299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61903" y="4060191"/>
              <a:ext cx="499463" cy="0"/>
            </a:xfrm>
            <a:prstGeom prst="line">
              <a:avLst/>
            </a:prstGeom>
            <a:ln w="38100"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942315" y="3975100"/>
              <a:ext cx="0" cy="92996"/>
            </a:xfrm>
            <a:prstGeom prst="line">
              <a:avLst/>
            </a:prstGeom>
            <a:ln w="38100"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46536" y="3987800"/>
              <a:ext cx="496439" cy="72391"/>
            </a:xfrm>
            <a:prstGeom prst="line">
              <a:avLst/>
            </a:prstGeom>
            <a:ln w="38100"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650726" y="1910363"/>
            <a:ext cx="514829" cy="128547"/>
            <a:chOff x="3856487" y="3951328"/>
            <a:chExt cx="514829" cy="1285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871853" y="4079241"/>
              <a:ext cx="499463" cy="0"/>
            </a:xfrm>
            <a:prstGeom prst="line">
              <a:avLst/>
            </a:prstGeom>
            <a:ln w="38100"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856487" y="3956091"/>
              <a:ext cx="273574" cy="123150"/>
            </a:xfrm>
            <a:prstGeom prst="line">
              <a:avLst/>
            </a:prstGeom>
            <a:ln w="38100"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130061" y="3951328"/>
              <a:ext cx="229214" cy="128547"/>
            </a:xfrm>
            <a:prstGeom prst="line">
              <a:avLst/>
            </a:prstGeom>
            <a:ln w="38100"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013217" y="1260181"/>
            <a:ext cx="218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prstClr val="black"/>
                </a:solidFill>
              </a:rPr>
              <a:t>GOOD HEAT FLUX HANDLING SURFACE</a:t>
            </a:r>
            <a:endParaRPr lang="en-US" sz="1400" b="1" i="1" u="sng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1654" y="1260181"/>
            <a:ext cx="218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prstClr val="black"/>
                </a:solidFill>
              </a:rPr>
              <a:t>POOR HEAT FLUX HANDLING SURFACE</a:t>
            </a:r>
            <a:endParaRPr lang="en-US" sz="1400" b="1" i="1" u="sng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3670" y="3380975"/>
            <a:ext cx="3327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prstClr val="black"/>
                </a:solidFill>
              </a:rPr>
              <a:t>PFCR-MEMO-002 (draft)</a:t>
            </a:r>
            <a:endParaRPr lang="en-US" sz="1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ceramic breaks would eliminate CHI capability</a:t>
            </a:r>
          </a:p>
          <a:p>
            <a:r>
              <a:rPr lang="en-US" dirty="0"/>
              <a:t>T</a:t>
            </a:r>
            <a:r>
              <a:rPr lang="en-US" dirty="0" smtClean="0"/>
              <a:t>ile fish-scaling required in several </a:t>
            </a:r>
            <a:r>
              <a:rPr lang="en-US" dirty="0"/>
              <a:t>regions to manage high heat fluxes of </a:t>
            </a:r>
            <a:r>
              <a:rPr lang="en-US" dirty="0" smtClean="0"/>
              <a:t>2MA/10MW/5s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/>
              <a:t>Eliminates reversed B</a:t>
            </a:r>
            <a:r>
              <a:rPr lang="en-US" baseline="-25000" dirty="0" smtClean="0"/>
              <a:t>T</a:t>
            </a:r>
            <a:endParaRPr lang="en-US" dirty="0"/>
          </a:p>
          <a:p>
            <a:pPr lvl="1"/>
            <a:r>
              <a:rPr lang="en-US" dirty="0" smtClean="0"/>
              <a:t>Langmuir probes, gas feeds / </a:t>
            </a:r>
            <a:r>
              <a:rPr lang="en-US" dirty="0" err="1" smtClean="0"/>
              <a:t>divertor</a:t>
            </a:r>
            <a:r>
              <a:rPr lang="en-US" dirty="0" smtClean="0"/>
              <a:t> MGI, other sensors in tiles will also need to be redesigned in concert with PFCs</a:t>
            </a:r>
          </a:p>
          <a:p>
            <a:r>
              <a:rPr lang="en-US" dirty="0" smtClean="0"/>
              <a:t>(Near) perfect snowflake </a:t>
            </a:r>
            <a:r>
              <a:rPr lang="en-US" dirty="0" err="1" smtClean="0"/>
              <a:t>divertors</a:t>
            </a:r>
            <a:r>
              <a:rPr lang="en-US" dirty="0" smtClean="0"/>
              <a:t> (SFDs), other advanced </a:t>
            </a:r>
            <a:r>
              <a:rPr lang="en-US" dirty="0" err="1" smtClean="0"/>
              <a:t>divertors</a:t>
            </a:r>
            <a:r>
              <a:rPr lang="en-US" dirty="0" smtClean="0"/>
              <a:t> will have reversed helicity for some tile regions</a:t>
            </a:r>
          </a:p>
          <a:p>
            <a:pPr lvl="1"/>
            <a:r>
              <a:rPr lang="en-US" dirty="0" smtClean="0"/>
              <a:t>Need requested SFD equilibria ASAP to assess tile impact / options</a:t>
            </a:r>
          </a:p>
          <a:p>
            <a:pPr lvl="1"/>
            <a:r>
              <a:rPr lang="en-US" dirty="0" smtClean="0"/>
              <a:t>Bi-directional tiles may be an option for lower q</a:t>
            </a:r>
            <a:r>
              <a:rPr lang="en-US" baseline="-25000" dirty="0" smtClean="0">
                <a:sym typeface="Symbol"/>
              </a:rPr>
              <a:t></a:t>
            </a:r>
            <a:r>
              <a:rPr lang="en-US" dirty="0" smtClean="0"/>
              <a:t> </a:t>
            </a:r>
            <a:r>
              <a:rPr lang="en-US" dirty="0" err="1" smtClean="0"/>
              <a:t>divertor</a:t>
            </a:r>
            <a:r>
              <a:rPr lang="en-US" dirty="0" smtClean="0"/>
              <a:t> regions</a:t>
            </a:r>
          </a:p>
          <a:p>
            <a:r>
              <a:rPr lang="en-US" dirty="0" smtClean="0"/>
              <a:t>Pedestal/ELM/H-mode threshold studies - need additional specs of requested range of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R</a:t>
            </a:r>
            <a:r>
              <a:rPr lang="en-US" baseline="-25000" dirty="0" smtClean="0"/>
              <a:t>SEP</a:t>
            </a:r>
            <a:r>
              <a:rPr lang="en-US" dirty="0" smtClean="0"/>
              <a:t>, duration, </a:t>
            </a:r>
            <a:r>
              <a:rPr lang="en-US" dirty="0" smtClean="0">
                <a:latin typeface="Symbol" panose="05050102010706020507" pitchFamily="18" charset="2"/>
              </a:rPr>
              <a:t>k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strike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Up/down asymmetric boundary increases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peak</a:t>
            </a:r>
            <a:r>
              <a:rPr lang="en-US" dirty="0" smtClean="0"/>
              <a:t>, reduces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flat</a:t>
            </a:r>
            <a:endParaRPr lang="en-US" baseline="-25000" dirty="0" smtClean="0"/>
          </a:p>
          <a:p>
            <a:r>
              <a:rPr lang="en-US" dirty="0" smtClean="0"/>
              <a:t>BP SG/TT TSG charged to provide info to PFCR-WG/JEM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Impact of polar region options </a:t>
            </a:r>
            <a:br>
              <a:rPr lang="en-US" sz="3600" dirty="0" smtClean="0"/>
            </a:br>
            <a:r>
              <a:rPr lang="en-US" sz="3600" dirty="0" smtClean="0"/>
              <a:t>on research flexibility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96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charges from Jon</a:t>
            </a:r>
          </a:p>
          <a:p>
            <a:pPr lvl="1"/>
            <a:r>
              <a:rPr lang="en-US" dirty="0" smtClean="0"/>
              <a:t>Obtain input from team on impact of proposed polar-region changes to the TSG science mission using 5-year plan as a guide as well as the FY16-17 research campaigns</a:t>
            </a:r>
          </a:p>
          <a:p>
            <a:pPr lvl="1"/>
            <a:r>
              <a:rPr lang="en-US" dirty="0" smtClean="0"/>
              <a:t>Document plasma shapes and parameters (e.g. strike-point position, heating power) necessary to accomplish TSG goals</a:t>
            </a:r>
          </a:p>
          <a:p>
            <a:pPr lvl="1"/>
            <a:r>
              <a:rPr lang="en-US" dirty="0" smtClean="0"/>
              <a:t>Re-evaluate FY18-19 milestones</a:t>
            </a:r>
          </a:p>
          <a:p>
            <a:pPr lvl="1"/>
            <a:endParaRPr lang="en-US" dirty="0"/>
          </a:p>
          <a:p>
            <a:r>
              <a:rPr lang="en-US" dirty="0" smtClean="0"/>
              <a:t>Polar-regions review</a:t>
            </a:r>
          </a:p>
          <a:p>
            <a:r>
              <a:rPr lang="en-US" dirty="0" smtClean="0"/>
              <a:t>5-year plan review</a:t>
            </a:r>
          </a:p>
          <a:p>
            <a:r>
              <a:rPr lang="en-US" dirty="0" smtClean="0"/>
              <a:t>Previous shots in NSTX-U</a:t>
            </a:r>
          </a:p>
          <a:p>
            <a:r>
              <a:rPr lang="en-US" dirty="0" smtClean="0"/>
              <a:t>Milestone discussion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8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M&amp;P research will develop understanding of material migration and heat-flux handling of high-Z and liquid Li PFCs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800600"/>
          </a:xfrm>
        </p:spPr>
        <p:txBody>
          <a:bodyPr/>
          <a:lstStyle/>
          <a:p>
            <a:r>
              <a:rPr lang="en-US" dirty="0" smtClean="0"/>
              <a:t>MP-1: Understand lithium surface-science for long-pulse</a:t>
            </a:r>
          </a:p>
          <a:p>
            <a:pPr lvl="1"/>
            <a:r>
              <a:rPr lang="en-US" dirty="0" smtClean="0"/>
              <a:t>Assess impact of more complete Li coverage</a:t>
            </a:r>
          </a:p>
          <a:p>
            <a:pPr lvl="1"/>
            <a:r>
              <a:rPr lang="en-US" dirty="0" smtClean="0"/>
              <a:t>Use the Material Analysis and Particle Probe (MAPP) and laboratory studies to link </a:t>
            </a:r>
            <a:r>
              <a:rPr lang="en-US" dirty="0" err="1" smtClean="0"/>
              <a:t>tokamak</a:t>
            </a:r>
            <a:r>
              <a:rPr lang="en-US" dirty="0" smtClean="0"/>
              <a:t> performance to PFC surface composition</a:t>
            </a:r>
          </a:p>
          <a:p>
            <a:r>
              <a:rPr lang="en-US" dirty="0" smtClean="0"/>
              <a:t>MP-2: Unravel the physics of </a:t>
            </a:r>
            <a:r>
              <a:rPr lang="en-US" dirty="0" err="1" smtClean="0"/>
              <a:t>tokamak</a:t>
            </a:r>
            <a:r>
              <a:rPr lang="en-US" dirty="0" smtClean="0"/>
              <a:t>-induced material migration and evolution</a:t>
            </a:r>
          </a:p>
          <a:p>
            <a:pPr lvl="1"/>
            <a:r>
              <a:rPr lang="en-US" dirty="0" smtClean="0"/>
              <a:t>Confirm erosion </a:t>
            </a:r>
            <a:r>
              <a:rPr lang="en-US" dirty="0" err="1" smtClean="0"/>
              <a:t>scalings</a:t>
            </a:r>
            <a:r>
              <a:rPr lang="en-US" dirty="0" smtClean="0"/>
              <a:t> and evaluate extrapolations</a:t>
            </a:r>
          </a:p>
          <a:p>
            <a:pPr lvl="1"/>
            <a:r>
              <a:rPr lang="en-US" dirty="0" smtClean="0"/>
              <a:t>Determine migration patterns to optimize technical solutions</a:t>
            </a:r>
          </a:p>
          <a:p>
            <a:r>
              <a:rPr lang="en-US" dirty="0" smtClean="0"/>
              <a:t>MP-3: Establish the science of continuous vapor-shielding</a:t>
            </a:r>
          </a:p>
          <a:p>
            <a:pPr lvl="1"/>
            <a:r>
              <a:rPr lang="en-US" dirty="0" smtClean="0"/>
              <a:t>Determine the existence and viability of stable, vapor-shielded </a:t>
            </a:r>
            <a:r>
              <a:rPr lang="en-US" dirty="0" err="1" smtClean="0"/>
              <a:t>divertor</a:t>
            </a:r>
            <a:r>
              <a:rPr lang="en-US" dirty="0" smtClean="0"/>
              <a:t> configurations</a:t>
            </a:r>
          </a:p>
          <a:p>
            <a:pPr lvl="1"/>
            <a:r>
              <a:rPr lang="en-US" dirty="0" smtClean="0"/>
              <a:t>Determine core compatibility and extrapolations for extended durations and next-step device 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007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Helvetica" charset="0"/>
              </a:rPr>
              <a:t>5-Year </a:t>
            </a:r>
            <a:r>
              <a:rPr lang="en-US" sz="2800" b="1" dirty="0">
                <a:solidFill>
                  <a:srgbClr val="FF0000"/>
                </a:solidFill>
                <a:latin typeface="Helvetica" charset="0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Helvetica" charset="0"/>
              </a:rPr>
              <a:t>lan Research Thrusts</a:t>
            </a:r>
            <a:endParaRPr lang="en-US" sz="2800" b="1" dirty="0">
              <a:solidFill>
                <a:srgbClr val="FF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2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Open divertor and flexible magnetic configuration enables multiple studies and material selection</a:t>
            </a:r>
          </a:p>
          <a:p>
            <a:r>
              <a:rPr lang="en-US" dirty="0" smtClean="0"/>
              <a:t>Single-variable experiment </a:t>
            </a:r>
            <a:r>
              <a:rPr lang="en-US" i="1" dirty="0" smtClean="0"/>
              <a:t>in single campaign </a:t>
            </a:r>
            <a:r>
              <a:rPr lang="en-US" dirty="0" smtClean="0"/>
              <a:t>enabled by conversion (i.e. high-Z vs. lithium PFCs)</a:t>
            </a:r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Staged conversion mitigates risk and enables comparative assessment of both high-Z and liquid Li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0504"/>
            <a:ext cx="8153400" cy="43081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2362200"/>
            <a:ext cx="838200" cy="336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2346352"/>
            <a:ext cx="838200" cy="336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1020" y="2424986"/>
            <a:ext cx="838200" cy="230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2362200"/>
            <a:ext cx="838200" cy="336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0" y="2362200"/>
            <a:ext cx="838200" cy="336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60225" y="6338652"/>
            <a:ext cx="609600" cy="168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Replace continuous row of graphite tiles with high-Z</a:t>
            </a:r>
          </a:p>
          <a:p>
            <a:pPr lvl="1"/>
            <a:r>
              <a:rPr lang="en-US" dirty="0" smtClean="0"/>
              <a:t>Avoid Li substrate diffusion for longer-pulse experiments</a:t>
            </a:r>
          </a:p>
          <a:p>
            <a:pPr lvl="1"/>
            <a:r>
              <a:rPr lang="en-US" dirty="0" smtClean="0"/>
              <a:t>Examine protection of high-Z substrate w/ low-Z coatings</a:t>
            </a:r>
          </a:p>
          <a:p>
            <a:endParaRPr lang="en-US" dirty="0" smtClean="0"/>
          </a:p>
          <a:p>
            <a:r>
              <a:rPr lang="en-US" dirty="0" smtClean="0"/>
              <a:t>Provide operational experience and validate engineering design and analysis with an eye to future deployments of metallic PFCs</a:t>
            </a:r>
          </a:p>
          <a:p>
            <a:endParaRPr lang="en-US" dirty="0" smtClean="0"/>
          </a:p>
          <a:p>
            <a:r>
              <a:rPr lang="en-US" dirty="0" smtClean="0"/>
              <a:t>Continue experiments on evaporated Li films on </a:t>
            </a:r>
            <a:br>
              <a:rPr lang="en-US" dirty="0" smtClean="0"/>
            </a:br>
            <a:r>
              <a:rPr lang="en-US" dirty="0" smtClean="0"/>
              <a:t>high-Z substrate in diverted configuration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High-Z tile row will provide design and engineering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42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8910" r="16666" b="12981"/>
          <a:stretch>
            <a:fillRect/>
          </a:stretch>
        </p:blipFill>
        <p:spPr bwMode="auto">
          <a:xfrm>
            <a:off x="4158503" y="3886201"/>
            <a:ext cx="353769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8" t="23232" r="24327" b="16000"/>
          <a:stretch>
            <a:fillRect/>
          </a:stretch>
        </p:blipFill>
        <p:spPr bwMode="auto">
          <a:xfrm>
            <a:off x="4748888" y="1190720"/>
            <a:ext cx="4209012" cy="27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Rapid experiments facilitated by direct replacement of graphite 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Machine installation time minimized with 1-for-1 replacement</a:t>
            </a:r>
          </a:p>
          <a:p>
            <a:endParaRPr lang="en-US" dirty="0" smtClean="0"/>
          </a:p>
          <a:p>
            <a:r>
              <a:rPr lang="en-US" dirty="0" smtClean="0"/>
              <a:t>TZM-alloy provides high-Z, Li-compatible substrate and machinability</a:t>
            </a:r>
          </a:p>
          <a:p>
            <a:endParaRPr lang="en-US" dirty="0" smtClean="0"/>
          </a:p>
          <a:p>
            <a:r>
              <a:rPr lang="en-US" dirty="0"/>
              <a:t>Surface </a:t>
            </a:r>
            <a:r>
              <a:rPr lang="en-US" dirty="0" err="1"/>
              <a:t>castellations</a:t>
            </a:r>
            <a:r>
              <a:rPr lang="en-US" dirty="0"/>
              <a:t> relieve thermo-mechanical </a:t>
            </a:r>
            <a:r>
              <a:rPr lang="en-US" dirty="0" smtClean="0"/>
              <a:t>stresses</a:t>
            </a:r>
          </a:p>
          <a:p>
            <a:pPr lvl="1"/>
            <a:r>
              <a:rPr lang="en-US" dirty="0" smtClean="0"/>
              <a:t>Separate peak stress from peak temperature</a:t>
            </a:r>
          </a:p>
          <a:p>
            <a:pPr lvl="1"/>
            <a:r>
              <a:rPr lang="en-US" dirty="0" smtClean="0"/>
              <a:t>Several design iterations to optimize for NSTX-U tile shape</a:t>
            </a:r>
            <a:endParaRPr lang="en-US" dirty="0"/>
          </a:p>
        </p:txBody>
      </p:sp>
      <p:pic>
        <p:nvPicPr>
          <p:cNvPr id="19" name="Picture 2" descr="C:\Users\ktreseme\AppData\Local\Microsoft\Windows\Temporary Internet Files\Content.IE5\BCPDTE4Z\e-ed1359-01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29673" b="27008"/>
          <a:stretch/>
        </p:blipFill>
        <p:spPr bwMode="auto">
          <a:xfrm>
            <a:off x="4355592" y="1066800"/>
            <a:ext cx="2426208" cy="126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7162800" y="3733800"/>
            <a:ext cx="2057400" cy="1905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77173" y="5524500"/>
            <a:ext cx="352425" cy="342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Connector 28"/>
          <p:cNvCxnSpPr>
            <a:stCxn id="21" idx="2"/>
            <a:endCxn id="23" idx="2"/>
          </p:cNvCxnSpPr>
          <p:nvPr/>
        </p:nvCxnSpPr>
        <p:spPr>
          <a:xfrm flipH="1">
            <a:off x="7077173" y="4686300"/>
            <a:ext cx="85627" cy="1009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4"/>
            <a:endCxn id="23" idx="5"/>
          </p:cNvCxnSpPr>
          <p:nvPr/>
        </p:nvCxnSpPr>
        <p:spPr>
          <a:xfrm flipH="1">
            <a:off x="7377987" y="5638800"/>
            <a:ext cx="813513" cy="178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3874008" y="1447800"/>
            <a:ext cx="774192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6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0386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High-Z divertor tiles + LITER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Pre-filled liquid-metal target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Flowing LM PFC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three-step progression leads to flowing, liquid metal PFCs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4823" r="11253" b="27609"/>
          <a:stretch/>
        </p:blipFill>
        <p:spPr>
          <a:xfrm>
            <a:off x="6452680" y="1219200"/>
            <a:ext cx="2615120" cy="1774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t="40447" r="42969" b="23682"/>
          <a:stretch/>
        </p:blipFill>
        <p:spPr bwMode="auto">
          <a:xfrm>
            <a:off x="4953000" y="1074833"/>
            <a:ext cx="2514600" cy="16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38" y="3112329"/>
            <a:ext cx="2825562" cy="175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4"/>
          <a:stretch/>
        </p:blipFill>
        <p:spPr bwMode="auto">
          <a:xfrm rot="19577202">
            <a:off x="5082694" y="5456413"/>
            <a:ext cx="1759326" cy="72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9"/>
          <a:stretch/>
        </p:blipFill>
        <p:spPr bwMode="auto">
          <a:xfrm>
            <a:off x="7241432" y="4691231"/>
            <a:ext cx="1790700" cy="193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248400" y="56388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52288" y="5971160"/>
            <a:ext cx="1752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60218" y="1030069"/>
            <a:ext cx="257418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NSTX-U High-Z Divertor Upgrade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3163669"/>
            <a:ext cx="257418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Conceptual design for pre-filled LM target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4964668"/>
            <a:ext cx="335158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Flowing PFC loop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36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572000" cy="5486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High-Z divertor tiles + LITER</a:t>
            </a:r>
            <a:endParaRPr lang="en-US" dirty="0"/>
          </a:p>
          <a:p>
            <a:pPr lvl="1"/>
            <a:r>
              <a:rPr lang="en-US" dirty="0" smtClean="0"/>
              <a:t>Technical goals:</a:t>
            </a:r>
          </a:p>
          <a:p>
            <a:pPr lvl="2"/>
            <a:r>
              <a:rPr lang="en-US" dirty="0" smtClean="0"/>
              <a:t>Establish non-intercalating substrate for evaporated Li</a:t>
            </a:r>
          </a:p>
          <a:p>
            <a:pPr lvl="2"/>
            <a:r>
              <a:rPr lang="en-US" dirty="0" smtClean="0"/>
              <a:t>Provide high-heat flux substrate for Li experiments</a:t>
            </a:r>
          </a:p>
          <a:p>
            <a:pPr lvl="1"/>
            <a:r>
              <a:rPr lang="en-US" dirty="0" smtClean="0"/>
              <a:t>Scientific goals:</a:t>
            </a:r>
          </a:p>
          <a:p>
            <a:pPr lvl="2"/>
            <a:r>
              <a:rPr lang="en-US" dirty="0" smtClean="0"/>
              <a:t>Quantify maintenance of Li on high-temperature substrate and protection of substrate</a:t>
            </a:r>
          </a:p>
          <a:p>
            <a:pPr lvl="2"/>
            <a:r>
              <a:rPr lang="en-US" dirty="0" smtClean="0"/>
              <a:t>Re-examine suppression of erosion in high-flux divertor</a:t>
            </a:r>
          </a:p>
          <a:p>
            <a:pPr lvl="2"/>
            <a:r>
              <a:rPr lang="en-US" dirty="0" smtClean="0"/>
              <a:t>Understand impact and core-edge compatibility of </a:t>
            </a:r>
            <a:r>
              <a:rPr lang="en-US" u="sng" dirty="0" smtClean="0"/>
              <a:t>high-temp. target </a:t>
            </a:r>
            <a:r>
              <a:rPr lang="en-US" dirty="0" smtClean="0"/>
              <a:t>with limited inventory of Li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High-Z divertor tiles + Li evaporated coatings examine C-free PMI processes at high temperature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4823" r="11253" b="27609"/>
          <a:stretch/>
        </p:blipFill>
        <p:spPr>
          <a:xfrm>
            <a:off x="6452680" y="1219200"/>
            <a:ext cx="2615120" cy="1774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t="40447" r="42969" b="23682"/>
          <a:stretch/>
        </p:blipFill>
        <p:spPr bwMode="auto">
          <a:xfrm>
            <a:off x="4953000" y="1074833"/>
            <a:ext cx="2514600" cy="16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38" y="3112329"/>
            <a:ext cx="2825562" cy="175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4"/>
          <a:stretch/>
        </p:blipFill>
        <p:spPr bwMode="auto">
          <a:xfrm rot="19577202">
            <a:off x="5082694" y="5456413"/>
            <a:ext cx="1759326" cy="72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9"/>
          <a:stretch/>
        </p:blipFill>
        <p:spPr bwMode="auto">
          <a:xfrm>
            <a:off x="7241432" y="4691231"/>
            <a:ext cx="1790700" cy="193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248400" y="56388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52288" y="5971160"/>
            <a:ext cx="1752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60218" y="1030069"/>
            <a:ext cx="257418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NSTX-U High-Z Divertor Upgrade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3163669"/>
            <a:ext cx="257418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Conceptual design for pre-filled LM target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4964668"/>
            <a:ext cx="335158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Flowing PFC loop integration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00599" y="914400"/>
            <a:ext cx="4343401" cy="2082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6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799"/>
            <a:ext cx="4495800" cy="554265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Pre-filled liquid-metal target</a:t>
            </a:r>
          </a:p>
          <a:p>
            <a:pPr lvl="1"/>
            <a:r>
              <a:rPr lang="en-US" dirty="0" smtClean="0"/>
              <a:t>Technical goals:</a:t>
            </a:r>
          </a:p>
          <a:p>
            <a:pPr lvl="2"/>
            <a:r>
              <a:rPr lang="en-US" dirty="0" smtClean="0"/>
              <a:t>Achieve introduction of Li in NSTX-U without evaporation</a:t>
            </a:r>
          </a:p>
          <a:p>
            <a:pPr lvl="2"/>
            <a:r>
              <a:rPr lang="en-US" dirty="0" smtClean="0"/>
              <a:t>Realize complex target production as high-heat flux target</a:t>
            </a:r>
          </a:p>
          <a:p>
            <a:pPr lvl="1"/>
            <a:r>
              <a:rPr lang="en-US" dirty="0" smtClean="0"/>
              <a:t>Scientific goals:</a:t>
            </a:r>
          </a:p>
          <a:p>
            <a:pPr lvl="2"/>
            <a:r>
              <a:rPr lang="en-US" dirty="0" smtClean="0"/>
              <a:t>Test models of maintenance of LM wetting and coverage</a:t>
            </a:r>
          </a:p>
          <a:p>
            <a:pPr lvl="2"/>
            <a:r>
              <a:rPr lang="en-US" dirty="0" smtClean="0"/>
              <a:t>Understand limits of LM passive resupply</a:t>
            </a:r>
          </a:p>
          <a:p>
            <a:pPr lvl="2"/>
            <a:r>
              <a:rPr lang="en-US" dirty="0"/>
              <a:t>Understand </a:t>
            </a:r>
            <a:r>
              <a:rPr lang="en-US" dirty="0" smtClean="0"/>
              <a:t>impact and core-edge </a:t>
            </a:r>
            <a:r>
              <a:rPr lang="en-US" dirty="0"/>
              <a:t>compatibility of </a:t>
            </a:r>
            <a:r>
              <a:rPr lang="en-US" u="sng" dirty="0"/>
              <a:t>high-temp. target</a:t>
            </a:r>
            <a:r>
              <a:rPr lang="en-US" dirty="0"/>
              <a:t> with </a:t>
            </a:r>
            <a:r>
              <a:rPr lang="en-US" b="1" dirty="0" smtClean="0"/>
              <a:t>larger</a:t>
            </a:r>
            <a:r>
              <a:rPr lang="en-US" dirty="0" smtClean="0"/>
              <a:t> </a:t>
            </a:r>
            <a:r>
              <a:rPr lang="en-US" dirty="0"/>
              <a:t>inventory of </a:t>
            </a:r>
            <a:r>
              <a:rPr lang="en-US" dirty="0" smtClean="0"/>
              <a:t>Li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Pre-filled targets test LM coverage, resupply and impact of significant Li source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4823" r="11253" b="27609"/>
          <a:stretch/>
        </p:blipFill>
        <p:spPr>
          <a:xfrm>
            <a:off x="6452680" y="1219200"/>
            <a:ext cx="2615120" cy="1774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t="40447" r="42969" b="23682"/>
          <a:stretch/>
        </p:blipFill>
        <p:spPr bwMode="auto">
          <a:xfrm>
            <a:off x="4953000" y="1074833"/>
            <a:ext cx="2514600" cy="16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38" y="3112329"/>
            <a:ext cx="2825562" cy="175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4"/>
          <a:stretch/>
        </p:blipFill>
        <p:spPr bwMode="auto">
          <a:xfrm rot="19577202">
            <a:off x="5082694" y="5456413"/>
            <a:ext cx="1759326" cy="72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9"/>
          <a:stretch/>
        </p:blipFill>
        <p:spPr bwMode="auto">
          <a:xfrm>
            <a:off x="7241432" y="4691231"/>
            <a:ext cx="1790700" cy="193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248400" y="56388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52288" y="5971160"/>
            <a:ext cx="1752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60218" y="1030069"/>
            <a:ext cx="257418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NSTX-U High-Z Divertor Upgrade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3163669"/>
            <a:ext cx="257418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Conceptual design for pre-filled LM target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4964668"/>
            <a:ext cx="335158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Flowing PFC loop integration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800599" y="2950473"/>
            <a:ext cx="4343401" cy="2082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8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charges from Jon</a:t>
            </a:r>
          </a:p>
          <a:p>
            <a:pPr lvl="1"/>
            <a:r>
              <a:rPr lang="en-US" dirty="0" smtClean="0"/>
              <a:t>Obtain input from team on impact of proposed polar-region changes to the TSG science mission using 5-year plan as a guide as well as the FY16-17 research campaigns</a:t>
            </a:r>
          </a:p>
          <a:p>
            <a:pPr lvl="1"/>
            <a:r>
              <a:rPr lang="en-US" dirty="0" smtClean="0"/>
              <a:t>Document plasma shapes and parameters (e.g. strike-point position, heating power) necessary to accomplish TSG goals</a:t>
            </a:r>
          </a:p>
          <a:p>
            <a:pPr lvl="1"/>
            <a:r>
              <a:rPr lang="en-US" dirty="0" smtClean="0"/>
              <a:t>Re-evaluate FY18-19 milestones</a:t>
            </a:r>
          </a:p>
          <a:p>
            <a:pPr lvl="1"/>
            <a:endParaRPr lang="en-US" dirty="0"/>
          </a:p>
          <a:p>
            <a:r>
              <a:rPr lang="en-US" dirty="0" smtClean="0"/>
              <a:t>Polar-regions review</a:t>
            </a:r>
          </a:p>
          <a:p>
            <a:r>
              <a:rPr lang="en-US" dirty="0" smtClean="0"/>
              <a:t>5-year plan review</a:t>
            </a:r>
          </a:p>
          <a:p>
            <a:r>
              <a:rPr lang="en-US" dirty="0" smtClean="0"/>
              <a:t>Previous shots in NSTX-U</a:t>
            </a:r>
          </a:p>
          <a:p>
            <a:r>
              <a:rPr lang="en-US" dirty="0" smtClean="0"/>
              <a:t>Milestone discussion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8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Replacement of outboard row of tiles provides significant heat-flux and maintains operational flexibility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622" y="1039812"/>
            <a:ext cx="4897377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Shape developed to perform dedicated tests on outboard PFCs</a:t>
            </a:r>
          </a:p>
          <a:p>
            <a:pPr lvl="1"/>
            <a:r>
              <a:rPr lang="en-US" dirty="0" smtClean="0"/>
              <a:t>ISOLVER free-boundary solver utilized with specified </a:t>
            </a:r>
            <a:r>
              <a:rPr lang="el-GR" dirty="0" smtClean="0"/>
              <a:t>β</a:t>
            </a:r>
            <a:r>
              <a:rPr lang="en-US" baseline="-25000" dirty="0" smtClean="0"/>
              <a:t>N</a:t>
            </a:r>
          </a:p>
          <a:p>
            <a:pPr lvl="1"/>
            <a:r>
              <a:rPr lang="en-US" dirty="0" smtClean="0"/>
              <a:t>0D-analysis obtains heating power for some assumed confinement (ITERH98)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Zero-radiation power exhaust provides heat flux figure-of-merit (FOM) </a:t>
            </a:r>
          </a:p>
          <a:p>
            <a:pPr lvl="1"/>
            <a:r>
              <a:rPr lang="en-US" dirty="0" smtClean="0"/>
              <a:t>FOM calculates incident power accounting for magnetic shaping only</a:t>
            </a:r>
          </a:p>
          <a:p>
            <a:pPr lvl="1"/>
            <a:r>
              <a:rPr lang="en-US" dirty="0" smtClean="0"/>
              <a:t>High-Z shape FOM is 66% of full-power, high-</a:t>
            </a:r>
            <a:r>
              <a:rPr lang="en-US" dirty="0" err="1" smtClean="0"/>
              <a:t>triangularity</a:t>
            </a:r>
            <a:r>
              <a:rPr lang="en-US" dirty="0" smtClean="0"/>
              <a:t> scenario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17076" y="1327508"/>
            <a:ext cx="2779710" cy="5161017"/>
            <a:chOff x="2796038" y="-3224246"/>
            <a:chExt cx="2779769" cy="5161017"/>
          </a:xfrm>
        </p:grpSpPr>
        <p:grpSp>
          <p:nvGrpSpPr>
            <p:cNvPr id="15" name="Group 14"/>
            <p:cNvGrpSpPr/>
            <p:nvPr/>
          </p:nvGrpSpPr>
          <p:grpSpPr>
            <a:xfrm>
              <a:off x="2796038" y="-3224246"/>
              <a:ext cx="2690079" cy="2507383"/>
              <a:chOff x="3883145" y="-4322280"/>
              <a:chExt cx="3735989" cy="3361285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3145" y="-4274437"/>
                <a:ext cx="3735989" cy="3313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6"/>
              <p:cNvSpPr txBox="1"/>
              <p:nvPr/>
            </p:nvSpPr>
            <p:spPr>
              <a:xfrm>
                <a:off x="4338989" y="-4322280"/>
                <a:ext cx="3080120" cy="5054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i="1" dirty="0" smtClean="0">
                    <a:solidFill>
                      <a:srgbClr val="1822CD"/>
                    </a:solidFill>
                    <a:latin typeface="Helvetica"/>
                    <a:ea typeface="Geneva"/>
                    <a:cs typeface="Times New Roman"/>
                  </a:rPr>
                  <a:t>FOM </a:t>
                </a:r>
                <a:r>
                  <a:rPr lang="en-US" b="1" i="1" dirty="0">
                    <a:solidFill>
                      <a:srgbClr val="1822CD"/>
                    </a:solidFill>
                    <a:latin typeface="Helvetica"/>
                    <a:ea typeface="Geneva"/>
                    <a:cs typeface="Times New Roman"/>
                  </a:rPr>
                  <a:t>~ 60 MW/m</a:t>
                </a:r>
                <a:r>
                  <a:rPr lang="en-US" b="1" i="1" baseline="30000" dirty="0">
                    <a:solidFill>
                      <a:srgbClr val="1822CD"/>
                    </a:solidFill>
                    <a:latin typeface="Helvetica"/>
                    <a:ea typeface="Geneva"/>
                    <a:cs typeface="Times New Roman"/>
                  </a:rPr>
                  <a:t>2</a:t>
                </a:r>
                <a:endParaRPr lang="en-US" dirty="0">
                  <a:solidFill>
                    <a:prstClr val="black"/>
                  </a:solidFill>
                  <a:latin typeface="Times New Roman"/>
                  <a:ea typeface="Times New Roman"/>
                  <a:cs typeface="+mn-c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806370" y="-397246"/>
              <a:ext cx="2769437" cy="2334017"/>
              <a:chOff x="161839" y="-1341689"/>
              <a:chExt cx="3578810" cy="3173818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839" y="-1341689"/>
                <a:ext cx="3578810" cy="3173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Box 5"/>
              <p:cNvSpPr txBox="1"/>
              <p:nvPr/>
            </p:nvSpPr>
            <p:spPr>
              <a:xfrm>
                <a:off x="474169" y="-1341689"/>
                <a:ext cx="2983899" cy="5903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i="1" dirty="0" smtClean="0">
                    <a:solidFill>
                      <a:srgbClr val="1822CD"/>
                    </a:solidFill>
                    <a:latin typeface="Helvetica"/>
                    <a:ea typeface="Geneva"/>
                    <a:cs typeface="Times New Roman"/>
                  </a:rPr>
                  <a:t>FOM </a:t>
                </a:r>
                <a:r>
                  <a:rPr lang="en-US" b="1" i="1" dirty="0">
                    <a:solidFill>
                      <a:srgbClr val="1822CD"/>
                    </a:solidFill>
                    <a:latin typeface="Helvetica"/>
                    <a:ea typeface="Geneva"/>
                    <a:cs typeface="Times New Roman"/>
                  </a:rPr>
                  <a:t>~ 40 MW/m</a:t>
                </a:r>
                <a:r>
                  <a:rPr lang="en-US" b="1" i="1" baseline="30000" dirty="0">
                    <a:solidFill>
                      <a:srgbClr val="1822CD"/>
                    </a:solidFill>
                    <a:latin typeface="Helvetica"/>
                    <a:ea typeface="Geneva"/>
                    <a:cs typeface="Times New Roman"/>
                  </a:rPr>
                  <a:t>2</a:t>
                </a:r>
                <a:endParaRPr lang="en-US" dirty="0">
                  <a:solidFill>
                    <a:prstClr val="black"/>
                  </a:solidFill>
                  <a:latin typeface="Times New Roman"/>
                  <a:ea typeface="Times New Roman"/>
                  <a:cs typeface="+mn-cs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2005633" y="987517"/>
                <a:ext cx="171146" cy="69251"/>
              </a:xfrm>
              <a:prstGeom prst="line">
                <a:avLst/>
              </a:prstGeom>
              <a:noFill/>
              <a:ln w="762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5972081" y="9906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cs typeface="+mn-cs"/>
              </a:rPr>
              <a:t>High-performance discharge</a:t>
            </a: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3745468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cs typeface="+mn-cs"/>
              </a:rPr>
              <a:t>High-Z reference discharge</a:t>
            </a: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01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High-Z progression highlights mixed-material PMI and coordinated lab 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066800"/>
            <a:ext cx="46482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Material Analysis and Particle Probe enables compositional analysis</a:t>
            </a:r>
          </a:p>
          <a:p>
            <a:pPr lvl="1"/>
            <a:r>
              <a:rPr lang="en-US" dirty="0" smtClean="0"/>
              <a:t>Measurements of C, Li, Mo, B, O via XPS</a:t>
            </a:r>
          </a:p>
          <a:p>
            <a:pPr lvl="1"/>
            <a:r>
              <a:rPr lang="en-US" dirty="0" smtClean="0"/>
              <a:t>D retention via TPD</a:t>
            </a:r>
          </a:p>
          <a:p>
            <a:endParaRPr lang="en-US" dirty="0" smtClean="0"/>
          </a:p>
          <a:p>
            <a:r>
              <a:rPr lang="en-US" dirty="0" smtClean="0"/>
              <a:t>Material migration modeling with </a:t>
            </a:r>
            <a:r>
              <a:rPr lang="en-US" dirty="0" err="1" smtClean="0"/>
              <a:t>WallDYN</a:t>
            </a:r>
            <a:endParaRPr lang="en-US" dirty="0"/>
          </a:p>
          <a:p>
            <a:pPr lvl="1"/>
            <a:r>
              <a:rPr lang="en-US" dirty="0" smtClean="0"/>
              <a:t>PPPL PhD thesis, collaboration with IPP-MPG &amp; PU</a:t>
            </a:r>
          </a:p>
          <a:p>
            <a:pPr lvl="1"/>
            <a:r>
              <a:rPr lang="en-US" dirty="0" smtClean="0"/>
              <a:t>QCM and witness plate measurements in vacuum </a:t>
            </a:r>
            <a:r>
              <a:rPr lang="en-US" dirty="0" err="1" smtClean="0"/>
              <a:t>vess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Mixed-material erosion model development with </a:t>
            </a:r>
            <a:r>
              <a:rPr lang="en-US" b="1" dirty="0" smtClean="0"/>
              <a:t>surf. sci. lab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t="5007" r="5281" b="3853"/>
          <a:stretch/>
        </p:blipFill>
        <p:spPr>
          <a:xfrm>
            <a:off x="7595778" y="3446908"/>
            <a:ext cx="1543938" cy="3106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86" y="3505200"/>
            <a:ext cx="3124200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191" y="1023023"/>
            <a:ext cx="4085163" cy="24821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31618" y="2749001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cs typeface="+mn-cs"/>
              </a:rPr>
              <a:t>Oxygen peak appears</a:t>
            </a: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47608" y="1947356"/>
            <a:ext cx="0" cy="906899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08065" y="1119964"/>
            <a:ext cx="3108502" cy="389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/>
                <a:cs typeface="+mn-cs"/>
              </a:rPr>
              <a:t>Post-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cs typeface="+mn-cs"/>
              </a:rPr>
              <a:t>boronization</a:t>
            </a:r>
            <a:endParaRPr lang="en-US" sz="1400" dirty="0" smtClean="0">
              <a:solidFill>
                <a:prstClr val="black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/>
                <a:cs typeface="+mn-cs"/>
              </a:rPr>
              <a:t>Post-plasma operations</a:t>
            </a:r>
            <a:endParaRPr lang="en-US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2185" y="1119964"/>
            <a:ext cx="1048026" cy="278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Arial"/>
                <a:cs typeface="+mn-cs"/>
              </a:rPr>
              <a:t>C. Skinner</a:t>
            </a:r>
            <a:endParaRPr lang="en-US" sz="1400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pic>
        <p:nvPicPr>
          <p:cNvPr id="14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77" y="1023023"/>
            <a:ext cx="1312128" cy="116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60599" y="6286898"/>
            <a:ext cx="1048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Arial"/>
                <a:cs typeface="+mn-cs"/>
              </a:rPr>
              <a:t>J. Nichols</a:t>
            </a:r>
            <a:endParaRPr lang="en-US" sz="1400" dirty="0">
              <a:solidFill>
                <a:srgbClr val="FF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696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High-Z, mixed-material erosion examined in experiment and with quantum modeling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3017520" cy="201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68730" y="3242894"/>
            <a:ext cx="1459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+mn-cs"/>
              </a:rPr>
              <a:t>F. Scotti, RSI 2015</a:t>
            </a:r>
            <a:endParaRPr lang="en-US" sz="1200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9906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2-color simultaneous imaging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82" y="2163510"/>
            <a:ext cx="2469735" cy="16464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96862" y="2116969"/>
            <a:ext cx="1251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Arial"/>
                <a:cs typeface="+mn-cs"/>
              </a:rPr>
              <a:t>CD Band</a:t>
            </a:r>
            <a:endParaRPr lang="en-US" sz="1600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91924" y="2134590"/>
            <a:ext cx="1097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Arial"/>
                <a:cs typeface="+mn-cs"/>
              </a:rPr>
              <a:t>D-gamma</a:t>
            </a:r>
            <a:endParaRPr lang="en-US" sz="1600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6" t="49298"/>
          <a:stretch/>
        </p:blipFill>
        <p:spPr bwMode="auto">
          <a:xfrm>
            <a:off x="7448040" y="4114800"/>
            <a:ext cx="1543560" cy="212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0215"/>
          <a:stretch/>
        </p:blipFill>
        <p:spPr bwMode="auto">
          <a:xfrm>
            <a:off x="4257114" y="4162425"/>
            <a:ext cx="1915086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45860" y="6245423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Arial"/>
                <a:cs typeface="+mn-cs"/>
              </a:rPr>
              <a:t>Chen, NF 2016</a:t>
            </a:r>
            <a:endParaRPr lang="en-US" sz="1400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867400" y="4812536"/>
            <a:ext cx="2133600" cy="1054864"/>
          </a:xfrm>
          <a:prstGeom prst="rightArrow">
            <a:avLst>
              <a:gd name="adj1" fmla="val 50000"/>
              <a:gd name="adj2" fmla="val 41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Increased D concentration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Extensive diagnosis of PFCs via plasma</a:t>
            </a:r>
            <a:endParaRPr lang="en-US" dirty="0"/>
          </a:p>
          <a:p>
            <a:pPr lvl="1"/>
            <a:r>
              <a:rPr lang="en-US" dirty="0"/>
              <a:t>Multiple </a:t>
            </a:r>
            <a:r>
              <a:rPr lang="en-US" dirty="0" smtClean="0"/>
              <a:t>imaging systems, spectrometers</a:t>
            </a:r>
          </a:p>
          <a:p>
            <a:pPr lvl="1"/>
            <a:r>
              <a:rPr lang="en-US" dirty="0" smtClean="0"/>
              <a:t>Langmuir probes</a:t>
            </a:r>
          </a:p>
          <a:p>
            <a:pPr lvl="1"/>
            <a:r>
              <a:rPr lang="en-US" dirty="0" smtClean="0"/>
              <a:t>Infrared thermography</a:t>
            </a:r>
          </a:p>
          <a:p>
            <a:endParaRPr lang="en-US" dirty="0" smtClean="0"/>
          </a:p>
          <a:p>
            <a:r>
              <a:rPr lang="en-US" dirty="0" smtClean="0"/>
              <a:t>Atomic </a:t>
            </a:r>
            <a:r>
              <a:rPr lang="en-US" dirty="0"/>
              <a:t>scale quantum modeling </a:t>
            </a:r>
            <a:r>
              <a:rPr lang="en-US" dirty="0" smtClean="0"/>
              <a:t>of lithium mixed-material (</a:t>
            </a:r>
            <a:r>
              <a:rPr lang="en-US" dirty="0" err="1" smtClean="0"/>
              <a:t>Li+D</a:t>
            </a:r>
            <a:r>
              <a:rPr lang="en-US" dirty="0" smtClean="0"/>
              <a:t> on TZM)</a:t>
            </a:r>
          </a:p>
          <a:p>
            <a:pPr lvl="1"/>
            <a:r>
              <a:rPr lang="en-US" dirty="0" smtClean="0"/>
              <a:t>Examined </a:t>
            </a:r>
            <a:r>
              <a:rPr lang="en-US" dirty="0" err="1"/>
              <a:t>LiD</a:t>
            </a:r>
            <a:r>
              <a:rPr lang="en-US" dirty="0"/>
              <a:t> “rock-salt” formation in liquid lithium</a:t>
            </a:r>
          </a:p>
          <a:p>
            <a:pPr lvl="1"/>
            <a:r>
              <a:rPr lang="en-US" dirty="0"/>
              <a:t>Results coupled into </a:t>
            </a:r>
            <a:r>
              <a:rPr lang="en-US" dirty="0" smtClean="0"/>
              <a:t>analysis of Magnum-PSI experiment on TZM(Abrams, NF 2016)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00139" y="6183868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Arial"/>
                <a:cs typeface="+mn-cs"/>
              </a:rPr>
              <a:t>β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+mn-cs"/>
              </a:rPr>
              <a:t> = N</a:t>
            </a:r>
            <a:r>
              <a:rPr lang="en-US" baseline="-25000" dirty="0" smtClean="0">
                <a:solidFill>
                  <a:prstClr val="black"/>
                </a:solidFill>
                <a:latin typeface="Arial"/>
                <a:cs typeface="+mn-cs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+mn-cs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rial"/>
                <a:cs typeface="+mn-cs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  <a:cs typeface="+mn-cs"/>
              </a:rPr>
              <a:t>Li</a:t>
            </a:r>
            <a:endParaRPr lang="en-US" baseline="-2500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464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charges from Jon</a:t>
            </a:r>
          </a:p>
          <a:p>
            <a:pPr lvl="1"/>
            <a:r>
              <a:rPr lang="en-US" dirty="0" smtClean="0"/>
              <a:t>Obtain input from team on impact of proposed polar-region changes to the TSG science mission using 5-year plan as a guide as well as the FY16-17 research campaigns</a:t>
            </a:r>
          </a:p>
          <a:p>
            <a:pPr lvl="1"/>
            <a:r>
              <a:rPr lang="en-US" dirty="0" smtClean="0"/>
              <a:t>Document plasma shapes and parameters (e.g. strike-point position, heating power) necessary to accomplish TSG goals</a:t>
            </a:r>
          </a:p>
          <a:p>
            <a:pPr lvl="1"/>
            <a:r>
              <a:rPr lang="en-US" dirty="0" smtClean="0"/>
              <a:t>Re-evaluate FY18-19 milestones</a:t>
            </a:r>
          </a:p>
          <a:p>
            <a:pPr lvl="1"/>
            <a:endParaRPr lang="en-US" dirty="0"/>
          </a:p>
          <a:p>
            <a:r>
              <a:rPr lang="en-US" dirty="0" smtClean="0"/>
              <a:t>Polar-regions review</a:t>
            </a:r>
          </a:p>
          <a:p>
            <a:r>
              <a:rPr lang="en-US" dirty="0" smtClean="0"/>
              <a:t>5-year plan review</a:t>
            </a:r>
          </a:p>
          <a:p>
            <a:r>
              <a:rPr lang="en-US" dirty="0" smtClean="0"/>
              <a:t>Previous shots in NSTX-U</a:t>
            </a:r>
          </a:p>
          <a:p>
            <a:r>
              <a:rPr lang="en-US" dirty="0" smtClean="0"/>
              <a:t>Milestone discussion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03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R(18-2): Performance evaluation of high-Z candidate design and materials for NSTX-U</a:t>
            </a:r>
            <a:endParaRPr lang="en-US" dirty="0"/>
          </a:p>
          <a:p>
            <a:r>
              <a:rPr lang="en-US" i="1" dirty="0"/>
              <a:t>Description:</a:t>
            </a:r>
            <a:r>
              <a:rPr lang="en-US" dirty="0"/>
              <a:t> The NSTX-U has a multi-year program to transition the interior plasma-facing components from the existing graphite materials to metallic substrates.  This transition is expected to mimic conditions expected in future power reactors as well as enable more reactor-relevant studies of lithium as a plasma-facing component.  The NSTX-U conducted a project in FY15-16 to develop a continuous row of high-Z tiles for installation in the NSTX-U outboard divertor.  The design was optimized for high-heat flux performance under the criteria that the existing mounting scheme be re-used.  The analysis conducted during the project highlighted certain critical thermo-mechanical properties as well as the need for cyclic fatigue data in stress and temperature conditions expected in the NSTX-U.  This research milestone will undertake accelerated-time testing of these relevant properties in a range of experimental devices.  In particular, the impact of surface recrystallization and stress concentrators will be evaluated to determine if there are significant impacts on the overall life-time of refractory-metal components.  Prototype diagnostics relevant to the high-Z material program will also be tested in order to further optimize the NSTX-U implementation.  The data obtained in this research milestone will be used to validate the engineering efforts conducted in the high-Z design project and provide additional guidance for future, high-heat flux upgrades of the NSTX-U plasma-facing components.  Models of boron- and lithium-coated metals will be further developed and compared to experimental results as appropriate.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Milestone R18-2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98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Modify to reflect current NSTX-U Recovery activities and questions</a:t>
            </a:r>
          </a:p>
          <a:p>
            <a:pPr lvl="1"/>
            <a:r>
              <a:rPr lang="en-US" dirty="0" smtClean="0"/>
              <a:t>High-Z deferred to later date; Considering fish-scaled tiles design and/or CFC</a:t>
            </a:r>
          </a:p>
          <a:p>
            <a:r>
              <a:rPr lang="en-US" dirty="0" smtClean="0"/>
              <a:t>Evaluate stress-limits of proposed graphite design and high-Z design in high-heat flux facility (e.g. Magnum-PSI, e-beam, other?)</a:t>
            </a:r>
          </a:p>
          <a:p>
            <a:pPr lvl="1"/>
            <a:r>
              <a:rPr lang="en-US" dirty="0" smtClean="0"/>
              <a:t>Current, rounded-corner tiles predicted to exceed engineering allowable stress at 1400C</a:t>
            </a:r>
          </a:p>
          <a:p>
            <a:pPr lvl="1"/>
            <a:r>
              <a:rPr lang="en-US" dirty="0" smtClean="0"/>
              <a:t>Current draft of Requirements document allows 1600C on surface, 2000C at corner for carbon ablation</a:t>
            </a:r>
          </a:p>
          <a:p>
            <a:pPr lvl="1"/>
            <a:r>
              <a:rPr lang="en-US" dirty="0" smtClean="0"/>
              <a:t>Previous High-Z tile design activity allowed 1400C on TZM due to recrystallization</a:t>
            </a:r>
          </a:p>
          <a:p>
            <a:r>
              <a:rPr lang="en-US" dirty="0" smtClean="0"/>
              <a:t>Evaluate self-limiting materials behavior of high-temperature graphite</a:t>
            </a:r>
          </a:p>
          <a:p>
            <a:pPr lvl="1"/>
            <a:r>
              <a:rPr lang="en-US" dirty="0" smtClean="0"/>
              <a:t>Philipps 1992 TEXTOR paper observed clamping of temperature of graphite limiter well below radiative self-cooling limit at ~3000C</a:t>
            </a:r>
          </a:p>
          <a:p>
            <a:pPr lvl="1"/>
            <a:r>
              <a:rPr lang="en-US" dirty="0" smtClean="0"/>
              <a:t>Also concluded that radiation-enhanced sublimation not an issue due to </a:t>
            </a:r>
            <a:r>
              <a:rPr lang="en-US" dirty="0" err="1" smtClean="0"/>
              <a:t>redeposition</a:t>
            </a:r>
            <a:r>
              <a:rPr lang="en-US" dirty="0" smtClean="0"/>
              <a:t> of thermally-emitted carbon</a:t>
            </a:r>
          </a:p>
          <a:p>
            <a:pPr lvl="1"/>
            <a:r>
              <a:rPr lang="en-US" dirty="0" smtClean="0"/>
              <a:t>High-similarities to vapor-trapping phenomenon observed on Magnum-PSI with lithium and part of the general physics of self-limiting materials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If carbon self-limits at a temperature below the structural limitation of graphite, then PFC will be robust to plasma-loading and increases reliability of NSTX-U to operate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Milestone 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74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charges from Jon</a:t>
            </a:r>
          </a:p>
          <a:p>
            <a:pPr lvl="1"/>
            <a:r>
              <a:rPr lang="en-US" dirty="0"/>
              <a:t>Obtain input from team on impact of proposed polar-region changes to the TSG science mission using 5-year plan as a guide as well as the FY16-17 research campaigns</a:t>
            </a:r>
          </a:p>
          <a:p>
            <a:pPr lvl="1"/>
            <a:r>
              <a:rPr lang="en-US" dirty="0"/>
              <a:t>Document plasma shapes and parameters (e.g. strike-point position, heating power) necessary to accomplish TSG goals</a:t>
            </a:r>
          </a:p>
          <a:p>
            <a:pPr lvl="1"/>
            <a:r>
              <a:rPr lang="en-US" dirty="0"/>
              <a:t>Re-evaluate FY18-19 milestones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for other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7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3100" dirty="0" smtClean="0"/>
              <a:t>Scan 1 example: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No PF1B, use PF1C for high flux expansion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5486400" cy="4724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dirty="0" smtClean="0"/>
          </a:p>
          <a:p>
            <a:r>
              <a:rPr lang="en-US" dirty="0" smtClean="0"/>
              <a:t>Example case from scan:</a:t>
            </a:r>
            <a:endParaRPr lang="en-US" dirty="0"/>
          </a:p>
          <a:p>
            <a:pPr lvl="1"/>
            <a:r>
              <a:rPr lang="en-US" dirty="0">
                <a:latin typeface="Symbol" panose="05050102010706020507" pitchFamily="18" charset="2"/>
              </a:rPr>
              <a:t>k</a:t>
            </a:r>
            <a:r>
              <a:rPr lang="en-US" dirty="0"/>
              <a:t> = 2.5</a:t>
            </a:r>
          </a:p>
          <a:p>
            <a:pPr lvl="1"/>
            <a:r>
              <a:rPr lang="en-US" dirty="0"/>
              <a:t>l</a:t>
            </a:r>
            <a:r>
              <a:rPr lang="en-US" baseline="-25000" dirty="0"/>
              <a:t>i</a:t>
            </a:r>
            <a:r>
              <a:rPr lang="en-US" dirty="0"/>
              <a:t> = 0.6</a:t>
            </a:r>
          </a:p>
          <a:p>
            <a:pPr lvl="1"/>
            <a:r>
              <a:rPr lang="en-US" dirty="0"/>
              <a:t>I</a:t>
            </a:r>
            <a:r>
              <a:rPr lang="en-US" baseline="-25000" dirty="0"/>
              <a:t>OH</a:t>
            </a:r>
            <a:r>
              <a:rPr lang="en-US" dirty="0"/>
              <a:t> = -</a:t>
            </a:r>
            <a:r>
              <a:rPr lang="en-US" dirty="0" smtClean="0"/>
              <a:t>12kA (~mid/late flat-top)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No PF1B, use PF1C for flux expansion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strike</a:t>
            </a:r>
            <a:r>
              <a:rPr lang="en-US" dirty="0" smtClean="0"/>
              <a:t> variation</a:t>
            </a: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Need to narrow or close CHI gap</a:t>
            </a:r>
          </a:p>
          <a:p>
            <a:pPr>
              <a:lnSpc>
                <a:spcPct val="120000"/>
              </a:lnSpc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97792"/>
            <a:ext cx="3287070" cy="522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2108" y="33528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2.8MW</a:t>
            </a:r>
            <a:endParaRPr lang="en-US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27432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0.7MW</a:t>
            </a:r>
            <a:endParaRPr lang="en-US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20131313">
            <a:off x="5398540" y="5802466"/>
            <a:ext cx="488306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4655403"/>
            <a:ext cx="161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</a:rPr>
              <a:t>PF1A, C used</a:t>
            </a:r>
          </a:p>
          <a:p>
            <a:r>
              <a:rPr lang="en-US" sz="1600" b="1" dirty="0" smtClean="0">
                <a:solidFill>
                  <a:srgbClr val="336699"/>
                </a:solidFill>
              </a:rPr>
              <a:t>PF1B not used</a:t>
            </a:r>
          </a:p>
          <a:p>
            <a:r>
              <a:rPr lang="en-US" sz="1600" b="1" dirty="0" err="1" smtClean="0">
                <a:solidFill>
                  <a:srgbClr val="336699"/>
                </a:solidFill>
                <a:latin typeface="Symbol" panose="05050102010706020507" pitchFamily="18" charset="2"/>
              </a:rPr>
              <a:t>q</a:t>
            </a:r>
            <a:r>
              <a:rPr lang="en-US" sz="1600" b="1" baseline="-25000" dirty="0" err="1" smtClean="0">
                <a:solidFill>
                  <a:srgbClr val="336699"/>
                </a:solidFill>
              </a:rPr>
              <a:t>B</a:t>
            </a:r>
            <a:r>
              <a:rPr lang="en-US" sz="1600" b="1" dirty="0" smtClean="0">
                <a:solidFill>
                  <a:srgbClr val="336699"/>
                </a:solidFill>
              </a:rPr>
              <a:t> = 1.1</a:t>
            </a:r>
            <a:r>
              <a:rPr lang="en-US" sz="1600" b="1" dirty="0" smtClean="0">
                <a:solidFill>
                  <a:srgbClr val="336699"/>
                </a:solidFill>
                <a:sym typeface="Symbol"/>
              </a:rPr>
              <a:t></a:t>
            </a:r>
            <a:endParaRPr lang="en-US" sz="16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-1489"/>
          <a:stretch>
            <a:fillRect/>
          </a:stretch>
        </p:blipFill>
        <p:spPr bwMode="auto">
          <a:xfrm>
            <a:off x="-14288" y="990600"/>
            <a:ext cx="5089526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These are the Polar Region Tiles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048000" y="1143000"/>
            <a:ext cx="2478088" cy="430213"/>
          </a:xfrm>
          <a:prstGeom prst="rect">
            <a:avLst/>
          </a:prstGeom>
          <a:solidFill>
            <a:srgbClr val="F2DCDB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prstClr val="black"/>
                </a:solidFill>
              </a:rPr>
              <a:t>CS First Wall Tiles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3276600" y="1752600"/>
            <a:ext cx="2536825" cy="430213"/>
          </a:xfrm>
          <a:prstGeom prst="rect">
            <a:avLst/>
          </a:prstGeom>
          <a:solidFill>
            <a:srgbClr val="F2DCDB"/>
          </a:solidFill>
          <a:ln w="28575">
            <a:solidFill>
              <a:srgbClr val="0000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prstClr val="black"/>
                </a:solidFill>
              </a:rPr>
              <a:t>CS Angled Section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3581400" y="3048000"/>
            <a:ext cx="4198938" cy="430213"/>
          </a:xfrm>
          <a:prstGeom prst="rect">
            <a:avLst/>
          </a:prstGeom>
          <a:solidFill>
            <a:srgbClr val="F2DCDB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prstClr val="black"/>
                </a:solidFill>
              </a:rPr>
              <a:t>Inboard Divertor, Vertical (IBDV)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3581400" y="4038600"/>
            <a:ext cx="4559300" cy="430213"/>
          </a:xfrm>
          <a:prstGeom prst="rect">
            <a:avLst/>
          </a:prstGeom>
          <a:solidFill>
            <a:srgbClr val="F2DCDB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prstClr val="black"/>
                </a:solidFill>
              </a:rPr>
              <a:t>Inboard Divertor, Horizontal (IBDH)</a:t>
            </a:r>
          </a:p>
        </p:txBody>
      </p:sp>
      <p:cxnSp>
        <p:nvCxnSpPr>
          <p:cNvPr id="9" name="Straight Arrow Connector 8"/>
          <p:cNvCxnSpPr>
            <a:stCxn id="25603" idx="1"/>
          </p:cNvCxnSpPr>
          <p:nvPr/>
        </p:nvCxnSpPr>
        <p:spPr>
          <a:xfrm flipH="1">
            <a:off x="838200" y="1358900"/>
            <a:ext cx="2209800" cy="2413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5604" idx="1"/>
          </p:cNvCxnSpPr>
          <p:nvPr/>
        </p:nvCxnSpPr>
        <p:spPr>
          <a:xfrm flipH="1">
            <a:off x="1143000" y="1968500"/>
            <a:ext cx="2133600" cy="5461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5605" idx="1"/>
          </p:cNvCxnSpPr>
          <p:nvPr/>
        </p:nvCxnSpPr>
        <p:spPr>
          <a:xfrm flipH="1">
            <a:off x="1524000" y="3263900"/>
            <a:ext cx="2057400" cy="54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5606" idx="1"/>
          </p:cNvCxnSpPr>
          <p:nvPr/>
        </p:nvCxnSpPr>
        <p:spPr>
          <a:xfrm flipH="1">
            <a:off x="1828800" y="4254500"/>
            <a:ext cx="1752600" cy="12319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4572000" y="4953000"/>
            <a:ext cx="2428875" cy="430213"/>
          </a:xfrm>
          <a:prstGeom prst="rect">
            <a:avLst/>
          </a:prstGeom>
          <a:solidFill>
            <a:srgbClr val="F2DCDB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prstClr val="black"/>
                </a:solidFill>
              </a:rPr>
              <a:t>Outboard Divertor</a:t>
            </a:r>
          </a:p>
        </p:txBody>
      </p:sp>
      <p:cxnSp>
        <p:nvCxnSpPr>
          <p:cNvPr id="14" name="Straight Arrow Connector 13"/>
          <p:cNvCxnSpPr>
            <a:stCxn id="25611" idx="1"/>
          </p:cNvCxnSpPr>
          <p:nvPr/>
        </p:nvCxnSpPr>
        <p:spPr>
          <a:xfrm flipH="1">
            <a:off x="2286000" y="5168900"/>
            <a:ext cx="2286000" cy="774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603" idx="1"/>
          </p:cNvCxnSpPr>
          <p:nvPr/>
        </p:nvCxnSpPr>
        <p:spPr>
          <a:xfrm flipH="1">
            <a:off x="533400" y="1358900"/>
            <a:ext cx="2514600" cy="127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5604" idx="1"/>
          </p:cNvCxnSpPr>
          <p:nvPr/>
        </p:nvCxnSpPr>
        <p:spPr>
          <a:xfrm flipH="1">
            <a:off x="1371600" y="1968500"/>
            <a:ext cx="1905000" cy="10795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5605" idx="1"/>
          </p:cNvCxnSpPr>
          <p:nvPr/>
        </p:nvCxnSpPr>
        <p:spPr>
          <a:xfrm flipH="1">
            <a:off x="1600200" y="3263900"/>
            <a:ext cx="1981200" cy="1003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5605" idx="1"/>
          </p:cNvCxnSpPr>
          <p:nvPr/>
        </p:nvCxnSpPr>
        <p:spPr>
          <a:xfrm flipH="1">
            <a:off x="1676400" y="3263900"/>
            <a:ext cx="1905000" cy="1536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611" idx="1"/>
          </p:cNvCxnSpPr>
          <p:nvPr/>
        </p:nvCxnSpPr>
        <p:spPr>
          <a:xfrm flipH="1">
            <a:off x="2667000" y="5168900"/>
            <a:ext cx="1905000" cy="774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611" idx="1"/>
          </p:cNvCxnSpPr>
          <p:nvPr/>
        </p:nvCxnSpPr>
        <p:spPr>
          <a:xfrm flipH="1">
            <a:off x="3200400" y="5168900"/>
            <a:ext cx="1371600" cy="774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611" idx="1"/>
          </p:cNvCxnSpPr>
          <p:nvPr/>
        </p:nvCxnSpPr>
        <p:spPr>
          <a:xfrm flipH="1">
            <a:off x="3657600" y="5168900"/>
            <a:ext cx="914400" cy="774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5611" idx="1"/>
          </p:cNvCxnSpPr>
          <p:nvPr/>
        </p:nvCxnSpPr>
        <p:spPr>
          <a:xfrm flipH="1">
            <a:off x="4191000" y="5168900"/>
            <a:ext cx="381000" cy="774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Assessed Two Concepts For New Inner Horizontal Target Tiles</a:t>
            </a:r>
          </a:p>
        </p:txBody>
      </p:sp>
      <p:pic>
        <p:nvPicPr>
          <p:cNvPr id="26626" name="Shape 106" descr="Art.jp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41400"/>
            <a:ext cx="2971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Shape 107" descr="mike.jp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" b="1965"/>
          <a:stretch>
            <a:fillRect/>
          </a:stretch>
        </p:blipFill>
        <p:spPr bwMode="auto">
          <a:xfrm flipH="1">
            <a:off x="5159375" y="1023938"/>
            <a:ext cx="36798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Shape 105"/>
          <p:cNvGraphicFramePr/>
          <p:nvPr/>
        </p:nvGraphicFramePr>
        <p:xfrm>
          <a:off x="77788" y="3200400"/>
          <a:ext cx="8990012" cy="299069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47503"/>
                <a:gridCol w="2170509"/>
                <a:gridCol w="2973187"/>
                <a:gridCol w="1598813"/>
              </a:tblGrid>
              <a:tr h="396486"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 b="1" dirty="0"/>
                        <a:t>Simple Cassette, Sigrafine, 1 or 2 sub-tiles</a:t>
                      </a:r>
                    </a:p>
                  </a:txBody>
                  <a:tcPr marL="91423" marR="91423" marT="84953" marB="84953">
                    <a:solidFill>
                      <a:srgbClr val="EAD1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 b="1" dirty="0"/>
                        <a:t>Fake </a:t>
                      </a:r>
                      <a:r>
                        <a:rPr lang="en" sz="1500" b="1" dirty="0" smtClean="0"/>
                        <a:t>Monoblock</a:t>
                      </a:r>
                      <a:r>
                        <a:rPr lang="en-US" sz="1500" b="1" dirty="0" smtClean="0"/>
                        <a:t> (</a:t>
                      </a:r>
                      <a:r>
                        <a:rPr lang="en-US" sz="1500" b="1" dirty="0" err="1" smtClean="0"/>
                        <a:t>Mardenblock</a:t>
                      </a:r>
                      <a:r>
                        <a:rPr lang="en-US" sz="1500" b="1" dirty="0" smtClean="0"/>
                        <a:t>)</a:t>
                      </a:r>
                      <a:endParaRPr lang="en" sz="1500" b="1" dirty="0"/>
                    </a:p>
                  </a:txBody>
                  <a:tcPr marL="91423" marR="91423" marT="84953" marB="84953">
                    <a:solidFill>
                      <a:srgbClr val="D0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841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100" b="1"/>
                        <a:t>Advantage</a:t>
                      </a:r>
                    </a:p>
                  </a:txBody>
                  <a:tcPr marL="91423" marR="91423" marT="84953" marB="84953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100" b="1"/>
                        <a:t>Disadvantage</a:t>
                      </a:r>
                    </a:p>
                  </a:txBody>
                  <a:tcPr marL="91423" marR="91423" marT="84953" marB="84953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100" b="1" dirty="0"/>
                        <a:t>Advantage</a:t>
                      </a:r>
                    </a:p>
                  </a:txBody>
                  <a:tcPr marL="91423" marR="91423" marT="84953" marB="84953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100" b="1" dirty="0"/>
                        <a:t>Disadvantage</a:t>
                      </a:r>
                    </a:p>
                  </a:txBody>
                  <a:tcPr marL="91423" marR="91423" marT="84953" marB="84953"/>
                </a:tc>
              </a:tr>
              <a:tr h="84964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/>
                        <a:t>Meets GRD heat </a:t>
                      </a:r>
                      <a:r>
                        <a:rPr lang="en" sz="1400" dirty="0" smtClean="0"/>
                        <a:t>flux, </a:t>
                      </a:r>
                      <a:r>
                        <a:rPr lang="en" sz="1400" dirty="0"/>
                        <a:t>especially with </a:t>
                      </a:r>
                      <a:r>
                        <a:rPr lang="en" sz="1400" dirty="0" smtClean="0"/>
                        <a:t>s</a:t>
                      </a:r>
                      <a:r>
                        <a:rPr lang="en-US" sz="1400" dirty="0" err="1" smtClean="0"/>
                        <a:t>ubdivided</a:t>
                      </a:r>
                      <a:r>
                        <a:rPr lang="en" sz="1400" dirty="0" smtClean="0"/>
                        <a:t> </a:t>
                      </a:r>
                      <a:r>
                        <a:rPr lang="en" sz="1400" dirty="0"/>
                        <a:t>tiles </a:t>
                      </a:r>
                    </a:p>
                  </a:txBody>
                  <a:tcPr marL="91423" marR="91423" marT="84953" marB="84953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/>
                        <a:t>Will be thermal stress limited, likely less operating space</a:t>
                      </a:r>
                    </a:p>
                  </a:txBody>
                  <a:tcPr marL="91423" marR="91423" marT="84953" marB="84953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 smtClean="0"/>
                        <a:t>No surface features</a:t>
                      </a:r>
                      <a:r>
                        <a:rPr lang="en-US" sz="1400" dirty="0" smtClean="0"/>
                        <a:t> if </a:t>
                      </a:r>
                      <a:r>
                        <a:rPr lang="en-US" sz="1400" dirty="0" err="1" smtClean="0"/>
                        <a:t>fishscaled</a:t>
                      </a:r>
                      <a:endParaRPr lang="en-US" sz="1400" dirty="0" smtClean="0"/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" sz="1400" dirty="0" smtClean="0"/>
                        <a:t>Leading </a:t>
                      </a:r>
                      <a:r>
                        <a:rPr lang="en" sz="1400" dirty="0"/>
                        <a:t>Edges </a:t>
                      </a:r>
                      <a:endParaRPr lang="en-US" sz="1400" dirty="0" smtClean="0"/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400" dirty="0" smtClean="0"/>
                        <a:t>No</a:t>
                      </a:r>
                      <a:r>
                        <a:rPr lang="en" sz="1400" dirty="0" smtClean="0"/>
                        <a:t> </a:t>
                      </a:r>
                      <a:r>
                        <a:rPr lang="en" sz="1400" dirty="0"/>
                        <a:t>Stress </a:t>
                      </a:r>
                      <a:r>
                        <a:rPr lang="en" sz="1400" dirty="0" smtClean="0"/>
                        <a:t>Concentrat</a:t>
                      </a:r>
                      <a:r>
                        <a:rPr lang="en-US" sz="1400" dirty="0" err="1" smtClean="0"/>
                        <a:t>ors</a:t>
                      </a:r>
                      <a:endParaRPr lang="en" sz="1400" dirty="0"/>
                    </a:p>
                  </a:txBody>
                  <a:tcPr marL="91423" marR="91423" marT="84953" marB="84953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</a:rPr>
                        <a:t>Tends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</a:rPr>
                        <a:t> toward wanting </a:t>
                      </a:r>
                      <a:r>
                        <a:rPr lang="en" sz="1400" dirty="0" smtClean="0">
                          <a:solidFill>
                            <a:schemeClr val="dk1"/>
                          </a:solidFill>
                        </a:rPr>
                        <a:t>fishscaling</a:t>
                      </a:r>
                      <a:endParaRPr lang="en" sz="1400" dirty="0">
                        <a:solidFill>
                          <a:schemeClr val="dk1"/>
                        </a:solidFill>
                      </a:endParaRPr>
                    </a:p>
                  </a:txBody>
                  <a:tcPr marL="91423" marR="91423" marT="84953" marB="84953"/>
                </a:tc>
              </a:tr>
              <a:tr h="382268">
                <a:tc rowSpan="3"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Pins react radial halo currents force</a:t>
                      </a:r>
                    </a:p>
                  </a:txBody>
                  <a:tcPr marL="91423" marR="91423" marT="84953" marB="84953"/>
                </a:tc>
                <a:tc rowSpan="3"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400"/>
                        <a:t>Stress concentrations, surface features for bolt holes, diagnostic</a:t>
                      </a:r>
                    </a:p>
                  </a:txBody>
                  <a:tcPr marL="91423" marR="91423" marT="84953" marB="84953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 smtClean="0">
                          <a:solidFill>
                            <a:schemeClr val="dk1"/>
                          </a:solidFill>
                        </a:rPr>
                        <a:t>Limited by max T</a:t>
                      </a:r>
                    </a:p>
                  </a:txBody>
                  <a:tcPr marL="91423" marR="91423" marT="84953" marB="84953"/>
                </a:tc>
                <a:tc rowSpan="3"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/>
                        <a:t>Substantial diagnostic</a:t>
                      </a:r>
                      <a:r>
                        <a:rPr lang="en-US" sz="1400" baseline="0" dirty="0" smtClean="0"/>
                        <a:t> redesign</a:t>
                      </a:r>
                      <a:endParaRPr lang="en" sz="1400" dirty="0"/>
                    </a:p>
                  </a:txBody>
                  <a:tcPr marL="91423" marR="91423" marT="84953" marB="84953"/>
                </a:tc>
              </a:tr>
              <a:tr h="594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</a:rPr>
                        <a:t>Replace 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</a:rPr>
                        <a:t>cubes to change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</a:rPr>
                        <a:t>helicity</a:t>
                      </a:r>
                      <a:endParaRPr lang="en" sz="1400" dirty="0" smtClean="0">
                        <a:solidFill>
                          <a:schemeClr val="dk1"/>
                        </a:solidFill>
                      </a:endParaRPr>
                    </a:p>
                  </a:txBody>
                  <a:tcPr marL="91423" marR="91423" marT="84953" marB="84953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500" dirty="0" smtClean="0"/>
                        <a:t>Halo Current</a:t>
                      </a:r>
                      <a:r>
                        <a:rPr lang="en-US" sz="1500" baseline="0" dirty="0" smtClean="0"/>
                        <a:t> Forces Smaller</a:t>
                      </a:r>
                      <a:endParaRPr sz="1500" dirty="0"/>
                    </a:p>
                  </a:txBody>
                  <a:tcPr marL="91423" marR="91423" marT="84953" marB="84953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463" y="6324600"/>
            <a:ext cx="9009062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rgbClr val="66006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We continue to evaluate the optimal path forward, including optimal fish-scaling angles</a:t>
            </a:r>
          </a:p>
        </p:txBody>
      </p:sp>
      <p:sp>
        <p:nvSpPr>
          <p:cNvPr id="26658" name="TextBox 8"/>
          <p:cNvSpPr txBox="1">
            <a:spLocks noChangeArrowheads="1"/>
          </p:cNvSpPr>
          <p:nvPr/>
        </p:nvSpPr>
        <p:spPr bwMode="auto">
          <a:xfrm>
            <a:off x="8110538" y="1066800"/>
            <a:ext cx="1004887" cy="246063"/>
          </a:xfrm>
          <a:prstGeom prst="rect">
            <a:avLst/>
          </a:prstGeom>
          <a:solidFill>
            <a:srgbClr val="C6D9F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prstClr val="black"/>
                </a:solidFill>
              </a:rPr>
              <a:t>M. Mardenfeld</a:t>
            </a:r>
          </a:p>
        </p:txBody>
      </p:sp>
      <p:sp>
        <p:nvSpPr>
          <p:cNvPr id="26659" name="TextBox 9"/>
          <p:cNvSpPr txBox="1">
            <a:spLocks noChangeArrowheads="1"/>
          </p:cNvSpPr>
          <p:nvPr/>
        </p:nvSpPr>
        <p:spPr bwMode="auto">
          <a:xfrm>
            <a:off x="152400" y="1066800"/>
            <a:ext cx="741363" cy="246063"/>
          </a:xfrm>
          <a:prstGeom prst="rect">
            <a:avLst/>
          </a:prstGeom>
          <a:solidFill>
            <a:srgbClr val="C6D9F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prstClr val="black"/>
                </a:solidFill>
              </a:rPr>
              <a:t>A. Brooks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2514600"/>
            <a:ext cx="1295400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Recommended for further evaluation</a:t>
            </a:r>
          </a:p>
        </p:txBody>
      </p:sp>
    </p:spTree>
    <p:extLst>
      <p:ext uri="{BB962C8B-B14F-4D97-AF65-F5344CB8AC3E}">
        <p14:creationId xmlns:p14="http://schemas.microsoft.com/office/powerpoint/2010/main" val="326162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-1489"/>
          <a:stretch>
            <a:fillRect/>
          </a:stretch>
        </p:blipFill>
        <p:spPr bwMode="auto">
          <a:xfrm>
            <a:off x="-152400" y="990600"/>
            <a:ext cx="5091113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1143000"/>
            <a:ext cx="61722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Initial studies indicate that their may be sufficient thermal margin in an average sense.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Risk of strong leading edge heating on vertical target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Recently revised both physics and analysis assumptions regarding halo currents on the CS.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Halo current loads are large and likely problematic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Refining both the requirements and the analysis to better assess this issue.</a:t>
            </a:r>
            <a:endParaRPr lang="en-US" dirty="0"/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Still Working to Resolve Our Final Position on Other Tiles</a:t>
            </a:r>
          </a:p>
        </p:txBody>
      </p:sp>
      <p:sp>
        <p:nvSpPr>
          <p:cNvPr id="5" name="Right Brace 4"/>
          <p:cNvSpPr>
            <a:spLocks/>
          </p:cNvSpPr>
          <p:nvPr/>
        </p:nvSpPr>
        <p:spPr bwMode="auto">
          <a:xfrm rot="-766385">
            <a:off x="1471613" y="752475"/>
            <a:ext cx="277812" cy="4386263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" y="6172200"/>
            <a:ext cx="741363" cy="246063"/>
          </a:xfrm>
          <a:prstGeom prst="rect">
            <a:avLst/>
          </a:prstGeom>
          <a:solidFill>
            <a:srgbClr val="C6D9F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prstClr val="black"/>
                </a:solidFill>
              </a:rPr>
              <a:t>A. Brooks</a:t>
            </a:r>
          </a:p>
        </p:txBody>
      </p:sp>
    </p:spTree>
    <p:extLst>
      <p:ext uri="{BB962C8B-B14F-4D97-AF65-F5344CB8AC3E}">
        <p14:creationId xmlns:p14="http://schemas.microsoft.com/office/powerpoint/2010/main" val="150893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4724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FES </a:t>
            </a:r>
            <a:r>
              <a:rPr lang="en-US" dirty="0">
                <a:latin typeface="Arial Narrow" panose="020B0606020202030204" pitchFamily="34" charset="0"/>
              </a:rPr>
              <a:t>perspective on Recovery / Research:  Josh King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Organizational </a:t>
            </a:r>
            <a:r>
              <a:rPr lang="en-US" dirty="0">
                <a:latin typeface="Arial Narrow" panose="020B0606020202030204" pitchFamily="34" charset="0"/>
              </a:rPr>
              <a:t>Diagnosis Status / Next Steps: Rich and Jon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Recovery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DVVR </a:t>
            </a:r>
            <a:r>
              <a:rPr lang="en-US" dirty="0">
                <a:latin typeface="Arial Narrow" panose="020B0606020202030204" pitchFamily="34" charset="0"/>
              </a:rPr>
              <a:t>/ </a:t>
            </a:r>
            <a:r>
              <a:rPr lang="en-US" dirty="0" err="1">
                <a:latin typeface="Arial Narrow" panose="020B0606020202030204" pitchFamily="34" charset="0"/>
              </a:rPr>
              <a:t>EoC</a:t>
            </a:r>
            <a:r>
              <a:rPr lang="en-US" dirty="0">
                <a:latin typeface="Arial Narrow" panose="020B0606020202030204" pitchFamily="34" charset="0"/>
              </a:rPr>
              <a:t> status and next steps (Rich </a:t>
            </a:r>
            <a:r>
              <a:rPr lang="en-US" dirty="0" err="1" smtClean="0">
                <a:latin typeface="Arial Narrow" panose="020B0606020202030204" pitchFamily="34" charset="0"/>
              </a:rPr>
              <a:t>Hawryluk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Updates </a:t>
            </a:r>
            <a:r>
              <a:rPr lang="en-US" dirty="0">
                <a:latin typeface="Arial Narrow" panose="020B0606020202030204" pitchFamily="34" charset="0"/>
              </a:rPr>
              <a:t>on </a:t>
            </a:r>
            <a:r>
              <a:rPr lang="en-US" dirty="0" err="1">
                <a:latin typeface="Arial Narrow" panose="020B0606020202030204" pitchFamily="34" charset="0"/>
              </a:rPr>
              <a:t>divertor</a:t>
            </a:r>
            <a:r>
              <a:rPr lang="en-US" dirty="0">
                <a:latin typeface="Arial Narrow" panose="020B0606020202030204" pitchFamily="34" charset="0"/>
              </a:rPr>
              <a:t> heat flux and PF coil requirements (Jon </a:t>
            </a:r>
            <a:r>
              <a:rPr lang="en-US" dirty="0" smtClean="0">
                <a:latin typeface="Arial Narrow" panose="020B0606020202030204" pitchFamily="34" charset="0"/>
              </a:rPr>
              <a:t>Menard)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Recent </a:t>
            </a:r>
            <a:r>
              <a:rPr lang="en-US" dirty="0">
                <a:latin typeface="Arial Narrow" panose="020B0606020202030204" pitchFamily="34" charset="0"/>
              </a:rPr>
              <a:t>engineering design activities in polar regions (Stefan Gerhardt)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Research: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Status </a:t>
            </a:r>
            <a:r>
              <a:rPr lang="en-US" dirty="0">
                <a:latin typeface="Arial Narrow" panose="020B0606020202030204" pitchFamily="34" charset="0"/>
              </a:rPr>
              <a:t>and plans for PFC Requirements working group (Matt </a:t>
            </a:r>
            <a:r>
              <a:rPr lang="en-US" dirty="0" err="1" smtClean="0">
                <a:latin typeface="Arial Narrow" panose="020B0606020202030204" pitchFamily="34" charset="0"/>
              </a:rPr>
              <a:t>Reinke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Impact </a:t>
            </a:r>
            <a:r>
              <a:rPr lang="en-US" dirty="0">
                <a:latin typeface="Arial Narrow" panose="020B0606020202030204" pitchFamily="34" charset="0"/>
              </a:rPr>
              <a:t>of polar region options on research ops flexibility (</a:t>
            </a:r>
            <a:r>
              <a:rPr lang="en-US" dirty="0" smtClean="0">
                <a:latin typeface="Arial Narrow" panose="020B0606020202030204" pitchFamily="34" charset="0"/>
              </a:rPr>
              <a:t>Matt / Jon)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Overview </a:t>
            </a:r>
            <a:r>
              <a:rPr lang="en-US" dirty="0">
                <a:latin typeface="Arial Narrow" panose="020B0606020202030204" pitchFamily="34" charset="0"/>
              </a:rPr>
              <a:t>of upcoming FESAC and NAS workshops (Rajesh </a:t>
            </a:r>
            <a:r>
              <a:rPr lang="en-US" dirty="0" err="1">
                <a:latin typeface="Arial Narrow" panose="020B0606020202030204" pitchFamily="34" charset="0"/>
              </a:rPr>
              <a:t>Maingi</a:t>
            </a:r>
            <a:r>
              <a:rPr lang="en-US" dirty="0">
                <a:latin typeface="Arial Narrow" panose="020B0606020202030204" pitchFamily="34" charset="0"/>
              </a:rPr>
              <a:t> + Jon)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4800600"/>
            <a:ext cx="8839200" cy="9144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sz="3600" dirty="0" smtClean="0">
                <a:latin typeface="Arial" charset="0"/>
                <a:cs typeface="Arial" charset="0"/>
              </a:rPr>
              <a:t>NSTX-U PFC Performance and Monitoring Requirements Working Group (PFCR-WG)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F</a:t>
            </a:r>
            <a:r>
              <a:rPr lang="en-US" altLang="en-US" dirty="0" smtClean="0">
                <a:latin typeface="Arial" charset="0"/>
                <a:cs typeface="Arial" charset="0"/>
              </a:rPr>
              <a:t>ormed and charged by JEM after 3/22 Team Meeting: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1. </a:t>
            </a:r>
            <a:r>
              <a:rPr lang="en-US" altLang="en-US" dirty="0" smtClean="0">
                <a:latin typeface="Arial" charset="0"/>
                <a:cs typeface="Arial" charset="0"/>
              </a:rPr>
              <a:t>Define </a:t>
            </a:r>
            <a:r>
              <a:rPr lang="en-US" altLang="en-US" dirty="0">
                <a:latin typeface="Arial" charset="0"/>
                <a:cs typeface="Arial" charset="0"/>
              </a:rPr>
              <a:t>which (additional) parameters need to be specified in an updated requirements document for the NSTX-U PFCs 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2. Facilitate generation of updated requirements </a:t>
            </a:r>
            <a:r>
              <a:rPr lang="en-US" altLang="en-US" dirty="0" smtClean="0">
                <a:latin typeface="Arial" charset="0"/>
                <a:cs typeface="Arial" charset="0"/>
              </a:rPr>
              <a:t>utilizing:</a:t>
            </a:r>
          </a:p>
          <a:p>
            <a:pPr lvl="2" eaLnBrk="1" hangingPunct="1"/>
            <a:r>
              <a:rPr lang="en-US" altLang="en-US" dirty="0" smtClean="0">
                <a:latin typeface="Arial" charset="0"/>
                <a:cs typeface="Arial" charset="0"/>
              </a:rPr>
              <a:t>a</a:t>
            </a:r>
            <a:r>
              <a:rPr lang="en-US" altLang="en-US" dirty="0">
                <a:latin typeface="Arial" charset="0"/>
                <a:cs typeface="Arial" charset="0"/>
              </a:rPr>
              <a:t>. Available reduced models, empirical </a:t>
            </a:r>
            <a:r>
              <a:rPr lang="en-US" altLang="en-US" dirty="0" err="1">
                <a:latin typeface="Arial" charset="0"/>
                <a:cs typeface="Arial" charset="0"/>
              </a:rPr>
              <a:t>scalings</a:t>
            </a:r>
            <a:r>
              <a:rPr lang="en-US" altLang="en-US" dirty="0">
                <a:latin typeface="Arial" charset="0"/>
                <a:cs typeface="Arial" charset="0"/>
              </a:rPr>
              <a:t>, boundary </a:t>
            </a:r>
            <a:r>
              <a:rPr lang="en-US" altLang="en-US" dirty="0" smtClean="0">
                <a:latin typeface="Arial" charset="0"/>
                <a:cs typeface="Arial" charset="0"/>
              </a:rPr>
              <a:t>simulations</a:t>
            </a:r>
          </a:p>
          <a:p>
            <a:pPr lvl="2" eaLnBrk="1" hangingPunct="1"/>
            <a:r>
              <a:rPr lang="en-US" altLang="en-US" dirty="0" smtClean="0">
                <a:latin typeface="Arial" charset="0"/>
                <a:cs typeface="Arial" charset="0"/>
              </a:rPr>
              <a:t>b</a:t>
            </a:r>
            <a:r>
              <a:rPr lang="en-US" altLang="en-US" dirty="0">
                <a:latin typeface="Arial" charset="0"/>
                <a:cs typeface="Arial" charset="0"/>
              </a:rPr>
              <a:t>. Ultimately, a validated model for specifying heat loads to all plasma facing components for arbitrary NSTX-U scenarios 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3. </a:t>
            </a:r>
            <a:r>
              <a:rPr lang="en-US" altLang="en-US" dirty="0" smtClean="0">
                <a:latin typeface="Arial" charset="0"/>
                <a:cs typeface="Arial" charset="0"/>
              </a:rPr>
              <a:t>Develop instrumentation plans and operational guidance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4. Work </a:t>
            </a:r>
            <a:r>
              <a:rPr lang="en-US" altLang="en-US" dirty="0" smtClean="0">
                <a:latin typeface="Arial" charset="0"/>
                <a:cs typeface="Arial" charset="0"/>
              </a:rPr>
              <a:t>closely with </a:t>
            </a:r>
            <a:r>
              <a:rPr lang="en-US" altLang="en-US" dirty="0">
                <a:latin typeface="Arial" charset="0"/>
                <a:cs typeface="Arial" charset="0"/>
              </a:rPr>
              <a:t>engineers and analysts to develop and implement </a:t>
            </a:r>
            <a:r>
              <a:rPr lang="en-US" altLang="en-US" dirty="0" smtClean="0">
                <a:latin typeface="Arial" charset="0"/>
                <a:cs typeface="Arial" charset="0"/>
              </a:rPr>
              <a:t>requirements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K</a:t>
            </a:r>
            <a:r>
              <a:rPr lang="en-US" altLang="en-US" dirty="0" smtClean="0">
                <a:latin typeface="Arial" charset="0"/>
                <a:cs typeface="Arial" charset="0"/>
              </a:rPr>
              <a:t>ick-off meeting on 3/29 (Deputy: Mike </a:t>
            </a:r>
            <a:r>
              <a:rPr lang="en-US" altLang="en-US" dirty="0" err="1" smtClean="0">
                <a:latin typeface="Arial" charset="0"/>
                <a:cs typeface="Arial" charset="0"/>
              </a:rPr>
              <a:t>Mardenfeld</a:t>
            </a:r>
            <a:r>
              <a:rPr lang="en-US" altLang="en-US" dirty="0" smtClean="0">
                <a:latin typeface="Arial" charset="0"/>
                <a:cs typeface="Arial" charset="0"/>
              </a:rPr>
              <a:t>)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38 members: theory, experiment and engineering participation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PPPL, ORNL, U. Wisconsin, U. Washington, UT-K, LLNL and CCFE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W</a:t>
            </a:r>
            <a:r>
              <a:rPr lang="en-US" altLang="en-US" dirty="0" smtClean="0">
                <a:latin typeface="Arial" charset="0"/>
                <a:cs typeface="Arial" charset="0"/>
              </a:rPr>
              <a:t>ant to increase participation within the NSTX-U team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Many open questions that need physics input to guide engineering design and outline future operations guidance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S</a:t>
            </a:r>
            <a:r>
              <a:rPr lang="en-US" altLang="en-US" dirty="0" smtClean="0">
                <a:latin typeface="Arial" charset="0"/>
                <a:cs typeface="Arial" charset="0"/>
              </a:rPr>
              <a:t>ee website for open ACTION ITEMS, please submit your own!</a:t>
            </a:r>
          </a:p>
          <a:p>
            <a:pPr lvl="2" eaLnBrk="1" hangingPunct="1"/>
            <a:r>
              <a:rPr lang="en-US" altLang="en-US" dirty="0">
                <a:latin typeface="Arial" charset="0"/>
                <a:cs typeface="Arial" charset="0"/>
              </a:rPr>
              <a:t>l</a:t>
            </a:r>
            <a:r>
              <a:rPr lang="en-US" altLang="en-US" dirty="0" smtClean="0">
                <a:latin typeface="Arial" charset="0"/>
                <a:cs typeface="Arial" charset="0"/>
              </a:rPr>
              <a:t>iterature investigations, NSTX/NSTX-U data mining, interaction with other devices</a:t>
            </a:r>
          </a:p>
        </p:txBody>
      </p:sp>
    </p:spTree>
    <p:extLst>
      <p:ext uri="{BB962C8B-B14F-4D97-AF65-F5344CB8AC3E}">
        <p14:creationId xmlns:p14="http://schemas.microsoft.com/office/powerpoint/2010/main" val="39517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sz="3600" dirty="0" smtClean="0">
                <a:latin typeface="Arial" charset="0"/>
                <a:cs typeface="Arial" charset="0"/>
              </a:rPr>
              <a:t>Recent Work and Future Plans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Directly contributed to the drafting of the requirements document which was reviewed at PFCR-WG meeting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charge 1, close to being complete (rev0 of requirements soon)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summarized </a:t>
            </a:r>
            <a:r>
              <a:rPr lang="en-US" altLang="en-US" dirty="0" smtClean="0">
                <a:latin typeface="Arial" charset="0"/>
                <a:cs typeface="Arial" charset="0"/>
              </a:rPr>
              <a:t>evolution of </a:t>
            </a:r>
            <a:r>
              <a:rPr lang="en-US" altLang="en-US" dirty="0">
                <a:latin typeface="Arial" charset="0"/>
                <a:cs typeface="Arial" charset="0"/>
              </a:rPr>
              <a:t>requirements process on </a:t>
            </a:r>
            <a:r>
              <a:rPr lang="en-US" altLang="en-US" dirty="0" smtClean="0">
                <a:latin typeface="Arial" charset="0"/>
                <a:cs typeface="Arial" charset="0"/>
              </a:rPr>
              <a:t>MAST-U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I</a:t>
            </a:r>
            <a:r>
              <a:rPr lang="en-US" altLang="en-US" dirty="0" smtClean="0">
                <a:latin typeface="Arial" charset="0"/>
                <a:cs typeface="Arial" charset="0"/>
              </a:rPr>
              <a:t>n-progress/near complete contributions (MEMOS!)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g</a:t>
            </a:r>
            <a:r>
              <a:rPr lang="en-US" altLang="en-US" dirty="0" smtClean="0">
                <a:latin typeface="Arial" charset="0"/>
                <a:cs typeface="Arial" charset="0"/>
              </a:rPr>
              <a:t>uidance to Recovery Project on </a:t>
            </a:r>
            <a:r>
              <a:rPr lang="en-US" altLang="en-US" dirty="0" err="1" smtClean="0">
                <a:latin typeface="Arial" charset="0"/>
                <a:cs typeface="Arial" charset="0"/>
              </a:rPr>
              <a:t>EoC</a:t>
            </a:r>
            <a:r>
              <a:rPr lang="en-US" altLang="en-US" dirty="0" smtClean="0">
                <a:latin typeface="Arial" charset="0"/>
                <a:cs typeface="Arial" charset="0"/>
              </a:rPr>
              <a:t> recommendations for real-time protection of PFCs (needs further WG consensus)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g</a:t>
            </a:r>
            <a:r>
              <a:rPr lang="en-US" altLang="en-US" dirty="0" smtClean="0">
                <a:latin typeface="Arial" charset="0"/>
                <a:cs typeface="Arial" charset="0"/>
              </a:rPr>
              <a:t>uidance on reversed field requirements and tile shaping options (next slide)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impact of error fields like CS alignment on tile shaping (Ferraro)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r</a:t>
            </a:r>
            <a:r>
              <a:rPr lang="en-US" altLang="en-US" dirty="0" smtClean="0">
                <a:latin typeface="Arial" charset="0"/>
                <a:cs typeface="Arial" charset="0"/>
              </a:rPr>
              <a:t>eview of literature/designs on carbon temperature limits (Raman)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Need to start working on Charge 2 to help improve the accuracy in the heat loading data that is in the requirements (future meeting)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s</a:t>
            </a:r>
            <a:r>
              <a:rPr lang="en-US" altLang="en-US" dirty="0" smtClean="0">
                <a:latin typeface="Arial" charset="0"/>
                <a:cs typeface="Arial" charset="0"/>
              </a:rPr>
              <a:t>tart from Menard model, check accuracy &amp; question assumptions</a:t>
            </a:r>
          </a:p>
          <a:p>
            <a:pPr lvl="2" eaLnBrk="1" hangingPunct="1"/>
            <a:r>
              <a:rPr lang="en-US" altLang="en-US" dirty="0">
                <a:latin typeface="Arial" charset="0"/>
                <a:cs typeface="Arial" charset="0"/>
              </a:rPr>
              <a:t>e</a:t>
            </a:r>
            <a:r>
              <a:rPr lang="en-US" altLang="en-US" dirty="0" smtClean="0">
                <a:latin typeface="Arial" charset="0"/>
                <a:cs typeface="Arial" charset="0"/>
              </a:rPr>
              <a:t>xamine uncertainties in the IBDV that could impact design decisions</a:t>
            </a:r>
          </a:p>
          <a:p>
            <a:pPr lvl="2" eaLnBrk="1" hangingPunct="1"/>
            <a:r>
              <a:rPr lang="en-US" altLang="en-US" dirty="0">
                <a:latin typeface="Arial" charset="0"/>
                <a:cs typeface="Arial" charset="0"/>
              </a:rPr>
              <a:t>r</a:t>
            </a:r>
            <a:r>
              <a:rPr lang="en-US" altLang="en-US" dirty="0" smtClean="0">
                <a:latin typeface="Arial" charset="0"/>
                <a:cs typeface="Arial" charset="0"/>
              </a:rPr>
              <a:t>espond to PFC Engineering team as they analyze other regions of the machine</a:t>
            </a:r>
          </a:p>
          <a:p>
            <a:pPr lvl="2" eaLnBrk="1" hangingPunct="1"/>
            <a:r>
              <a:rPr lang="en-US" altLang="en-US" dirty="0">
                <a:latin typeface="Arial" charset="0"/>
                <a:cs typeface="Arial" charset="0"/>
              </a:rPr>
              <a:t>t</a:t>
            </a:r>
            <a:r>
              <a:rPr lang="en-US" altLang="en-US" dirty="0" smtClean="0">
                <a:latin typeface="Arial" charset="0"/>
                <a:cs typeface="Arial" charset="0"/>
              </a:rPr>
              <a:t>ry and bound physics uncertainty to ensure requirements are accurate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e</a:t>
            </a:r>
            <a:r>
              <a:rPr lang="en-US" altLang="en-US" dirty="0" smtClean="0">
                <a:latin typeface="Arial" charset="0"/>
                <a:cs typeface="Arial" charset="0"/>
              </a:rPr>
              <a:t>ventually move to proven community tools (</a:t>
            </a:r>
            <a:r>
              <a:rPr lang="en-US" altLang="en-US" dirty="0" err="1" smtClean="0">
                <a:latin typeface="Arial" charset="0"/>
                <a:cs typeface="Arial" charset="0"/>
              </a:rPr>
              <a:t>PFCFlux</a:t>
            </a:r>
            <a:r>
              <a:rPr lang="en-US" altLang="en-US" dirty="0" smtClean="0">
                <a:latin typeface="Arial" charset="0"/>
                <a:cs typeface="Arial" charset="0"/>
              </a:rPr>
              <a:t>, SMARDDA?) that can robustly handle shaped tiles</a:t>
            </a:r>
          </a:p>
          <a:p>
            <a:pPr lvl="2" eaLnBrk="1" hangingPunct="1"/>
            <a:r>
              <a:rPr lang="en-US" altLang="en-US" dirty="0" smtClean="0">
                <a:latin typeface="Arial" charset="0"/>
                <a:cs typeface="Arial" charset="0"/>
              </a:rPr>
              <a:t>not the first facility to deal with this and should take advantage of existing knowledge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2221</Words>
  <Application>Microsoft Office PowerPoint</Application>
  <PresentationFormat>On-screen Show (4:3)</PresentationFormat>
  <Paragraphs>280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NSTX Upgrade</vt:lpstr>
      <vt:lpstr>1_NSTX Upgrade</vt:lpstr>
      <vt:lpstr>2_NSTX Upgrade</vt:lpstr>
      <vt:lpstr>Blank Presentation</vt:lpstr>
      <vt:lpstr>M&amp;P TSG Group Discussion of NSTX-U Polar Region Modifications</vt:lpstr>
      <vt:lpstr>Outline</vt:lpstr>
      <vt:lpstr>Scan 1 example:   No PF1B, use PF1C for high flux expansion</vt:lpstr>
      <vt:lpstr>These are the Polar Region Tiles</vt:lpstr>
      <vt:lpstr>Assessed Two Concepts For New Inner Horizontal Target Tiles</vt:lpstr>
      <vt:lpstr>Still Working to Resolve Our Final Position on Other Tiles</vt:lpstr>
      <vt:lpstr>Agenda</vt:lpstr>
      <vt:lpstr>NSTX-U PFC Performance and Monitoring Requirements Working Group (PFCR-WG)</vt:lpstr>
      <vt:lpstr>Recent Work and Future Plans</vt:lpstr>
      <vt:lpstr>Challenge to Shape Tiles for Flexibility</vt:lpstr>
      <vt:lpstr>Impact of polar region options  on research flexibility</vt:lpstr>
      <vt:lpstr>Outline</vt:lpstr>
      <vt:lpstr>M&amp;P research will develop understanding of material migration and heat-flux handling of high-Z and liquid Li PFCs</vt:lpstr>
      <vt:lpstr>Staged conversion mitigates risk and enables comparative assessment of both high-Z and liquid Li</vt:lpstr>
      <vt:lpstr>High-Z tile row will provide design and engineering assessments</vt:lpstr>
      <vt:lpstr>Rapid experiments facilitated by direct replacement of graphite tiles</vt:lpstr>
      <vt:lpstr>A three-step progression leads to flowing, liquid metal PFCs</vt:lpstr>
      <vt:lpstr>High-Z divertor tiles + Li evaporated coatings examine C-free PMI processes at high temperature</vt:lpstr>
      <vt:lpstr>Pre-filled targets test LM coverage, resupply and impact of significant Li source</vt:lpstr>
      <vt:lpstr>Replacement of outboard row of tiles provides significant heat-flux and maintains operational flexibility</vt:lpstr>
      <vt:lpstr>High-Z progression highlights mixed-material PMI and coordinated lab studies</vt:lpstr>
      <vt:lpstr>High-Z, mixed-material erosion examined in experiment and with quantum modeling</vt:lpstr>
      <vt:lpstr>Outline</vt:lpstr>
      <vt:lpstr>Current Milestone R18-2</vt:lpstr>
      <vt:lpstr>Proposed Milestone Revision</vt:lpstr>
      <vt:lpstr>Discussion for other impacts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Michael Jaworski</cp:lastModifiedBy>
  <cp:revision>156</cp:revision>
  <dcterms:created xsi:type="dcterms:W3CDTF">2015-07-16T16:59:24Z</dcterms:created>
  <dcterms:modified xsi:type="dcterms:W3CDTF">2017-05-11T16:52:45Z</dcterms:modified>
</cp:coreProperties>
</file>