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"/>
  </p:notesMasterIdLst>
  <p:handoutMasterIdLst>
    <p:handoutMasterId r:id="rId4"/>
  </p:handoutMasterIdLst>
  <p:sldIdLst>
    <p:sldId id="1250" r:id="rId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21814F6-490F-6B45-8CD1-45ECF0BF06FA}">
          <p14:sldIdLst>
            <p14:sldId id="12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FFCC"/>
    <a:srgbClr val="FF3300"/>
    <a:srgbClr val="9999FF"/>
    <a:srgbClr val="FF0000"/>
    <a:srgbClr val="00CC66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8201" autoAdjust="0"/>
    <p:restoredTop sz="94558" autoAdjust="0"/>
  </p:normalViewPr>
  <p:slideViewPr>
    <p:cSldViewPr snapToGrid="0">
      <p:cViewPr>
        <p:scale>
          <a:sx n="150" d="100"/>
          <a:sy n="150" d="100"/>
        </p:scale>
        <p:origin x="-872" y="1072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defTabSz="96744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t" anchorCtr="0" compatLnSpc="1">
            <a:prstTxWarp prst="textNoShape">
              <a:avLst/>
            </a:prstTxWarp>
          </a:bodyPr>
          <a:lstStyle>
            <a:lvl1pPr algn="r" defTabSz="96744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defTabSz="96744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11" tIns="48356" rIns="96711" bIns="48356" numCol="1" anchor="b" anchorCtr="0" compatLnSpc="1">
            <a:prstTxWarp prst="textNoShape">
              <a:avLst/>
            </a:prstTxWarp>
          </a:bodyPr>
          <a:lstStyle>
            <a:lvl1pPr algn="r" defTabSz="967442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82B3C3-DB21-425E-98F9-C96B70590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2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79888" y="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788" y="4595813"/>
            <a:ext cx="53816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2250"/>
            <a:ext cx="3135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79888" y="9112250"/>
            <a:ext cx="313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25" tIns="47863" rIns="95725" bIns="47863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506BB1F-C964-46D8-ABCA-FF9594E4B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50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C3F18-7646-465F-8AE7-221D59B6C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5" name="Picture 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3076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3077" name="Picture 19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371600" y="6572534"/>
            <a:ext cx="6324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i="0" kern="120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Arial" charset="0"/>
              </a:rPr>
              <a:t>N.</a:t>
            </a:r>
            <a:r>
              <a:rPr lang="en-US" sz="1200" b="1" i="0" kern="1200" baseline="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Arial" charset="0"/>
              </a:rPr>
              <a:t> A. Crocker, </a:t>
            </a:r>
            <a:r>
              <a:rPr lang="en-US" sz="1200" b="1" i="0" kern="120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Arial" charset="0"/>
              </a:rPr>
              <a:t>WEP meeting </a:t>
            </a:r>
            <a:r>
              <a:rPr lang="en-US" sz="1200" b="1" i="0" kern="1200" baseline="0" dirty="0" smtClean="0">
                <a:solidFill>
                  <a:srgbClr val="1822CD"/>
                </a:solidFill>
                <a:latin typeface="Helvetica" pitchFamily="34" charset="0"/>
                <a:ea typeface="+mn-ea"/>
                <a:cs typeface="Arial" charset="0"/>
              </a:rPr>
              <a:t>– Collaboration Highlights – July 2013</a:t>
            </a:r>
            <a:endParaRPr lang="en-US" sz="800" i="0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emf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UCLA &amp; MAST collaborating to implement Doppler Backscattering on MAST for M9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8032"/>
            <a:ext cx="6341533" cy="352083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DBS measures plasma flow (yielding </a:t>
            </a:r>
            <a:r>
              <a:rPr lang="en-US" sz="2000" dirty="0" err="1" smtClean="0">
                <a:latin typeface="Arial" charset="0"/>
              </a:rPr>
              <a:t>E</a:t>
            </a:r>
            <a:r>
              <a:rPr lang="en-US" sz="2000" baseline="-25000" dirty="0" err="1" smtClean="0">
                <a:latin typeface="Arial" charset="0"/>
              </a:rPr>
              <a:t>r</a:t>
            </a:r>
            <a:r>
              <a:rPr lang="en-US" sz="2000" dirty="0" smtClean="0">
                <a:latin typeface="Arial" charset="0"/>
              </a:rPr>
              <a:t>) and intermediate-k turbulence near cutoff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Working with Dr. Jon </a:t>
            </a:r>
            <a:r>
              <a:rPr lang="en-US" sz="2000" dirty="0" err="1" smtClean="0">
                <a:latin typeface="Arial" charset="0"/>
              </a:rPr>
              <a:t>Hillesheim</a:t>
            </a:r>
            <a:r>
              <a:rPr lang="en-US" sz="2000" dirty="0" smtClean="0">
                <a:latin typeface="Arial" charset="0"/>
              </a:rPr>
              <a:t> at MAST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Q-band and V-band systems shipped to MAST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in April 2013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16 channels, 30 </a:t>
            </a:r>
            <a:r>
              <a:rPr lang="en-US" sz="1800" dirty="0">
                <a:latin typeface="Arial" charset="0"/>
              </a:rPr>
              <a:t>– 75 </a:t>
            </a:r>
            <a:r>
              <a:rPr lang="en-US" sz="1800" dirty="0" smtClean="0">
                <a:latin typeface="Arial" charset="0"/>
              </a:rPr>
              <a:t>GHz;</a:t>
            </a:r>
            <a:br>
              <a:rPr lang="en-US" sz="1800" dirty="0" smtClean="0">
                <a:latin typeface="Arial" charset="0"/>
              </a:rPr>
            </a:br>
            <a:r>
              <a:rPr lang="en-US" sz="1800" dirty="0" smtClean="0">
                <a:latin typeface="Arial" charset="0"/>
              </a:rPr>
              <a:t>cutoffs @1 – 7 x 10</a:t>
            </a:r>
            <a:r>
              <a:rPr lang="en-US" sz="1800" baseline="30000" dirty="0" smtClean="0">
                <a:latin typeface="Arial" charset="0"/>
              </a:rPr>
              <a:t>13</a:t>
            </a:r>
            <a:r>
              <a:rPr lang="en-US" sz="1800" dirty="0" smtClean="0">
                <a:latin typeface="Arial" charset="0"/>
              </a:rPr>
              <a:t> cm</a:t>
            </a:r>
            <a:r>
              <a:rPr lang="en-US" sz="1800" baseline="30000" dirty="0" smtClean="0">
                <a:latin typeface="Arial" charset="0"/>
              </a:rPr>
              <a:t>-3 </a:t>
            </a:r>
            <a:r>
              <a:rPr lang="en-US" sz="1800" dirty="0" smtClean="0">
                <a:latin typeface="Arial" charset="0"/>
              </a:rPr>
              <a:t>in O-mode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can be configured for DBS or </a:t>
            </a:r>
            <a:r>
              <a:rPr lang="en-US" sz="1800" dirty="0" smtClean="0">
                <a:latin typeface="Arial" charset="0"/>
              </a:rPr>
              <a:t>reflectometry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Systems bench tested &amp; installed </a:t>
            </a:r>
            <a:r>
              <a:rPr lang="en-US" sz="2000" dirty="0">
                <a:latin typeface="Arial" charset="0"/>
              </a:rPr>
              <a:t>June </a:t>
            </a:r>
            <a:r>
              <a:rPr lang="en-US" sz="2000" dirty="0" smtClean="0">
                <a:latin typeface="Arial" charset="0"/>
              </a:rPr>
              <a:t>2013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Initial DBS data looks promising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3300"/>
                </a:solidFill>
              </a:rPr>
              <a:t>TAEs observed via </a:t>
            </a:r>
            <a:r>
              <a:rPr lang="en-US" sz="1600" dirty="0" smtClean="0">
                <a:solidFill>
                  <a:srgbClr val="FF3300"/>
                </a:solidFill>
              </a:rPr>
              <a:t>DBS (bottom) &amp; Reflectometry</a:t>
            </a:r>
            <a:endParaRPr lang="en-US" sz="2000" dirty="0">
              <a:solidFill>
                <a:srgbClr val="FF3300"/>
              </a:solidFill>
              <a:latin typeface="Arial"/>
              <a:cs typeface="Arial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655513" y="1101725"/>
            <a:ext cx="1660525" cy="2586038"/>
          </a:xfrm>
          <a:prstGeom prst="ellipse">
            <a:avLst/>
          </a:prstGeom>
          <a:gradFill rotWithShape="0">
            <a:gsLst>
              <a:gs pos="0">
                <a:srgbClr val="FFFFFF">
                  <a:alpha val="53000"/>
                </a:srgbClr>
              </a:gs>
              <a:gs pos="100000">
                <a:srgbClr val="EA7A34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737009" y="2222500"/>
            <a:ext cx="941388" cy="31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1870" tIns="50935" rIns="101870" bIns="50935">
            <a:spAutoFit/>
          </a:bodyPr>
          <a:lstStyle>
            <a:lvl1pPr defTabSz="509588" eaLnBrk="0" hangingPunct="0">
              <a:defRPr sz="2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827088" indent="-317500" defTabSz="509588" eaLnBrk="0" hangingPunct="0"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2pPr>
            <a:lvl3pPr marL="1273175" indent="-254000" defTabSz="509588" eaLnBrk="0" hangingPunct="0"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3pPr>
            <a:lvl4pPr marL="1782763" indent="-254000" defTabSz="509588" eaLnBrk="0" hangingPunct="0"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4pPr>
            <a:lvl5pPr marL="2292350" indent="-254000" defTabSz="509588" eaLnBrk="0" hangingPunct="0"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2749550" indent="-254000" defTabSz="509588" eaLnBrk="0" fontAlgn="base" hangingPunct="0"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3206750" indent="-254000" defTabSz="509588" eaLnBrk="0" fontAlgn="base" hangingPunct="0"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3663950" indent="-254000" defTabSz="509588" eaLnBrk="0" fontAlgn="base" hangingPunct="0"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4121150" indent="-254000" defTabSz="509588" eaLnBrk="0" fontAlgn="base" hangingPunct="0"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1822CD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400" i="0" dirty="0" err="1" smtClean="0">
                <a:solidFill>
                  <a:srgbClr val="006600"/>
                </a:solidFill>
                <a:latin typeface="Century Gothic" charset="0"/>
              </a:rPr>
              <a:t>k</a:t>
            </a:r>
            <a:r>
              <a:rPr lang="en-US" sz="1400" i="0" baseline="-25000" dirty="0" err="1" smtClean="0">
                <a:solidFill>
                  <a:srgbClr val="006600"/>
                </a:solidFill>
                <a:latin typeface="Century Gothic" charset="0"/>
              </a:rPr>
              <a:t>i</a:t>
            </a:r>
            <a:r>
              <a:rPr lang="en-US" sz="1400" i="0" dirty="0" err="1" smtClean="0">
                <a:solidFill>
                  <a:schemeClr val="tx1"/>
                </a:solidFill>
                <a:latin typeface="Century Gothic" charset="0"/>
              </a:rPr>
              <a:t>+</a:t>
            </a:r>
            <a:r>
              <a:rPr lang="en-US" sz="1400" i="0" dirty="0" err="1" smtClean="0">
                <a:solidFill>
                  <a:srgbClr val="3366FF"/>
                </a:solidFill>
                <a:latin typeface="Century Gothic" charset="0"/>
              </a:rPr>
              <a:t>k</a:t>
            </a:r>
            <a:r>
              <a:rPr lang="en-US" sz="1400" i="0" baseline="-25000" dirty="0" err="1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US" sz="1400" i="0" baseline="-25000" dirty="0" err="1">
                <a:solidFill>
                  <a:srgbClr val="3366FF"/>
                </a:solidFill>
                <a:latin typeface="Century Gothic" charset="0"/>
              </a:rPr>
              <a:t>n</a:t>
            </a:r>
            <a:r>
              <a:rPr lang="en-US" sz="1400" i="0" dirty="0" smtClean="0">
                <a:solidFill>
                  <a:schemeClr val="tx1"/>
                </a:solidFill>
                <a:latin typeface="Century Gothic" charset="0"/>
              </a:rPr>
              <a:t>=</a:t>
            </a:r>
            <a:r>
              <a:rPr lang="en-US" sz="1400" i="0" dirty="0" err="1" smtClean="0">
                <a:solidFill>
                  <a:srgbClr val="FF0000"/>
                </a:solidFill>
                <a:latin typeface="Century Gothic" charset="0"/>
              </a:rPr>
              <a:t>k</a:t>
            </a:r>
            <a:r>
              <a:rPr lang="en-US" sz="1400" i="0" baseline="-25000" dirty="0" err="1" smtClean="0">
                <a:solidFill>
                  <a:srgbClr val="FF0000"/>
                </a:solidFill>
                <a:latin typeface="Century Gothic" charset="0"/>
              </a:rPr>
              <a:t>s</a:t>
            </a:r>
            <a:endParaRPr lang="en-US" sz="1400" b="0" i="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35075" y="2580225"/>
            <a:ext cx="821576" cy="47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0" i="0" dirty="0">
                <a:solidFill>
                  <a:srgbClr val="FF0B20"/>
                </a:solidFill>
                <a:latin typeface="Arial" charset="0"/>
              </a:rPr>
              <a:t>s</a:t>
            </a:r>
            <a:r>
              <a:rPr lang="en-US" b="0" i="0" dirty="0" smtClean="0">
                <a:solidFill>
                  <a:srgbClr val="FF0B20"/>
                </a:solidFill>
                <a:latin typeface="Arial" charset="0"/>
              </a:rPr>
              <a:t>cattered</a:t>
            </a:r>
          </a:p>
          <a:p>
            <a:pPr>
              <a:defRPr/>
            </a:pPr>
            <a:r>
              <a:rPr lang="en-US" b="0" i="0" dirty="0" smtClean="0">
                <a:solidFill>
                  <a:srgbClr val="FF0B20"/>
                </a:solidFill>
                <a:latin typeface="Arial" charset="0"/>
              </a:rPr>
              <a:t>radiation</a:t>
            </a:r>
            <a:endParaRPr lang="en-US" b="0" i="0" dirty="0">
              <a:solidFill>
                <a:srgbClr val="0C88F4"/>
              </a:solidFill>
              <a:latin typeface="Symbo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98749" y="1730517"/>
            <a:ext cx="774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i="0" dirty="0" smtClean="0">
                <a:solidFill>
                  <a:srgbClr val="006600"/>
                </a:solidFill>
                <a:latin typeface="Arial" charset="0"/>
              </a:rPr>
              <a:t>incident</a:t>
            </a:r>
          </a:p>
          <a:p>
            <a:pPr>
              <a:defRPr/>
            </a:pPr>
            <a:r>
              <a:rPr lang="en-US" b="0" i="0" dirty="0" smtClean="0">
                <a:solidFill>
                  <a:srgbClr val="006600"/>
                </a:solidFill>
                <a:latin typeface="Arial" charset="0"/>
              </a:rPr>
              <a:t>radiation</a:t>
            </a:r>
            <a:endParaRPr lang="en-US" b="0" i="0" dirty="0">
              <a:solidFill>
                <a:srgbClr val="006600"/>
              </a:solidFill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68640" y="1823648"/>
            <a:ext cx="381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d</a:t>
            </a:r>
            <a:r>
              <a:rPr lang="en-US" sz="1400" i="0" dirty="0" err="1" smtClean="0">
                <a:solidFill>
                  <a:srgbClr val="3366FF"/>
                </a:solidFill>
                <a:latin typeface="Century Gothic" charset="0"/>
              </a:rPr>
              <a:t>n</a:t>
            </a:r>
            <a:endParaRPr lang="en-US" sz="1400" i="0" dirty="0">
              <a:solidFill>
                <a:srgbClr val="33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56462" y="2247900"/>
            <a:ext cx="60035" cy="330868"/>
            <a:chOff x="7385204" y="1993891"/>
            <a:chExt cx="38999" cy="705528"/>
          </a:xfrm>
        </p:grpSpPr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7423143" y="2350023"/>
              <a:ext cx="0" cy="347472"/>
            </a:xfrm>
            <a:prstGeom prst="line">
              <a:avLst/>
            </a:pr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7424203" y="1993891"/>
              <a:ext cx="0" cy="359890"/>
            </a:xfrm>
            <a:prstGeom prst="line">
              <a:avLst/>
            </a:prstGeom>
            <a:noFill/>
            <a:ln w="19050" cmpd="sng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7385204" y="2004475"/>
              <a:ext cx="0" cy="694944"/>
            </a:xfrm>
            <a:prstGeom prst="line">
              <a:avLst/>
            </a:prstGeom>
            <a:noFill/>
            <a:ln w="19050" cmpd="sng">
              <a:solidFill>
                <a:srgbClr val="3366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chemeClr val="tx1"/>
                  </a:solidFill>
                </a:ln>
                <a:cs typeface="Arial" charset="0"/>
              </a:endParaRPr>
            </a:p>
          </p:txBody>
        </p:sp>
      </p:grpSp>
      <p:sp>
        <p:nvSpPr>
          <p:cNvPr id="5" name="Arc 4"/>
          <p:cNvSpPr/>
          <p:nvPr/>
        </p:nvSpPr>
        <p:spPr bwMode="auto">
          <a:xfrm>
            <a:off x="7339725" y="1377950"/>
            <a:ext cx="603250" cy="2063750"/>
          </a:xfrm>
          <a:prstGeom prst="arc">
            <a:avLst>
              <a:gd name="adj1" fmla="val 16200000"/>
              <a:gd name="adj2" fmla="val 5429893"/>
            </a:avLst>
          </a:prstGeom>
          <a:noFill/>
          <a:ln w="190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7982485" y="1346200"/>
            <a:ext cx="932913" cy="1139295"/>
          </a:xfrm>
          <a:custGeom>
            <a:avLst/>
            <a:gdLst>
              <a:gd name="T0" fmla="*/ 588 w 638"/>
              <a:gd name="T1" fmla="*/ 1713 h 1713"/>
              <a:gd name="T2" fmla="*/ 348 w 638"/>
              <a:gd name="T3" fmla="*/ 1521 h 1713"/>
              <a:gd name="T4" fmla="*/ 224 w 638"/>
              <a:gd name="T5" fmla="*/ 1381 h 1713"/>
              <a:gd name="T6" fmla="*/ 105 w 638"/>
              <a:gd name="T7" fmla="*/ 1209 h 1713"/>
              <a:gd name="T8" fmla="*/ 19 w 638"/>
              <a:gd name="T9" fmla="*/ 1009 h 1713"/>
              <a:gd name="T10" fmla="*/ 14 w 638"/>
              <a:gd name="T11" fmla="*/ 809 h 1713"/>
              <a:gd name="T12" fmla="*/ 105 w 638"/>
              <a:gd name="T13" fmla="*/ 524 h 1713"/>
              <a:gd name="T14" fmla="*/ 338 w 638"/>
              <a:gd name="T15" fmla="*/ 238 h 1713"/>
              <a:gd name="T16" fmla="*/ 638 w 638"/>
              <a:gd name="T17" fmla="*/ 0 h 1713"/>
              <a:gd name="connsiteX0" fmla="*/ 9132 w 10240"/>
              <a:gd name="connsiteY0" fmla="*/ 10127 h 10127"/>
              <a:gd name="connsiteX1" fmla="*/ 5371 w 10240"/>
              <a:gd name="connsiteY1" fmla="*/ 9006 h 10127"/>
              <a:gd name="connsiteX2" fmla="*/ 3427 w 10240"/>
              <a:gd name="connsiteY2" fmla="*/ 8189 h 10127"/>
              <a:gd name="connsiteX3" fmla="*/ 1562 w 10240"/>
              <a:gd name="connsiteY3" fmla="*/ 7185 h 10127"/>
              <a:gd name="connsiteX4" fmla="*/ 214 w 10240"/>
              <a:gd name="connsiteY4" fmla="*/ 6017 h 10127"/>
              <a:gd name="connsiteX5" fmla="*/ 135 w 10240"/>
              <a:gd name="connsiteY5" fmla="*/ 4850 h 10127"/>
              <a:gd name="connsiteX6" fmla="*/ 1562 w 10240"/>
              <a:gd name="connsiteY6" fmla="*/ 3186 h 10127"/>
              <a:gd name="connsiteX7" fmla="*/ 5214 w 10240"/>
              <a:gd name="connsiteY7" fmla="*/ 1516 h 10127"/>
              <a:gd name="connsiteX8" fmla="*/ 9916 w 10240"/>
              <a:gd name="connsiteY8" fmla="*/ 127 h 10127"/>
              <a:gd name="connsiteX9" fmla="*/ 9830 w 10240"/>
              <a:gd name="connsiteY9" fmla="*/ 50 h 10127"/>
              <a:gd name="connsiteX0" fmla="*/ 9132 w 12249"/>
              <a:gd name="connsiteY0" fmla="*/ 10559 h 10559"/>
              <a:gd name="connsiteX1" fmla="*/ 5371 w 12249"/>
              <a:gd name="connsiteY1" fmla="*/ 9438 h 10559"/>
              <a:gd name="connsiteX2" fmla="*/ 3427 w 12249"/>
              <a:gd name="connsiteY2" fmla="*/ 8621 h 10559"/>
              <a:gd name="connsiteX3" fmla="*/ 1562 w 12249"/>
              <a:gd name="connsiteY3" fmla="*/ 7617 h 10559"/>
              <a:gd name="connsiteX4" fmla="*/ 214 w 12249"/>
              <a:gd name="connsiteY4" fmla="*/ 6449 h 10559"/>
              <a:gd name="connsiteX5" fmla="*/ 135 w 12249"/>
              <a:gd name="connsiteY5" fmla="*/ 5282 h 10559"/>
              <a:gd name="connsiteX6" fmla="*/ 1562 w 12249"/>
              <a:gd name="connsiteY6" fmla="*/ 3618 h 10559"/>
              <a:gd name="connsiteX7" fmla="*/ 5214 w 12249"/>
              <a:gd name="connsiteY7" fmla="*/ 1948 h 10559"/>
              <a:gd name="connsiteX8" fmla="*/ 9916 w 12249"/>
              <a:gd name="connsiteY8" fmla="*/ 559 h 10559"/>
              <a:gd name="connsiteX9" fmla="*/ 12249 w 12249"/>
              <a:gd name="connsiteY9" fmla="*/ 0 h 10559"/>
              <a:gd name="connsiteX0" fmla="*/ 9132 w 12249"/>
              <a:gd name="connsiteY0" fmla="*/ 10662 h 10662"/>
              <a:gd name="connsiteX1" fmla="*/ 5371 w 12249"/>
              <a:gd name="connsiteY1" fmla="*/ 9541 h 10662"/>
              <a:gd name="connsiteX2" fmla="*/ 3427 w 12249"/>
              <a:gd name="connsiteY2" fmla="*/ 8724 h 10662"/>
              <a:gd name="connsiteX3" fmla="*/ 1562 w 12249"/>
              <a:gd name="connsiteY3" fmla="*/ 7720 h 10662"/>
              <a:gd name="connsiteX4" fmla="*/ 214 w 12249"/>
              <a:gd name="connsiteY4" fmla="*/ 6552 h 10662"/>
              <a:gd name="connsiteX5" fmla="*/ 135 w 12249"/>
              <a:gd name="connsiteY5" fmla="*/ 5385 h 10662"/>
              <a:gd name="connsiteX6" fmla="*/ 1562 w 12249"/>
              <a:gd name="connsiteY6" fmla="*/ 3721 h 10662"/>
              <a:gd name="connsiteX7" fmla="*/ 5214 w 12249"/>
              <a:gd name="connsiteY7" fmla="*/ 2051 h 10662"/>
              <a:gd name="connsiteX8" fmla="*/ 9916 w 12249"/>
              <a:gd name="connsiteY8" fmla="*/ 662 h 10662"/>
              <a:gd name="connsiteX9" fmla="*/ 12249 w 12249"/>
              <a:gd name="connsiteY9" fmla="*/ 0 h 10662"/>
              <a:gd name="connsiteX0" fmla="*/ 9132 w 12940"/>
              <a:gd name="connsiteY0" fmla="*/ 10869 h 10869"/>
              <a:gd name="connsiteX1" fmla="*/ 5371 w 12940"/>
              <a:gd name="connsiteY1" fmla="*/ 9748 h 10869"/>
              <a:gd name="connsiteX2" fmla="*/ 3427 w 12940"/>
              <a:gd name="connsiteY2" fmla="*/ 8931 h 10869"/>
              <a:gd name="connsiteX3" fmla="*/ 1562 w 12940"/>
              <a:gd name="connsiteY3" fmla="*/ 7927 h 10869"/>
              <a:gd name="connsiteX4" fmla="*/ 214 w 12940"/>
              <a:gd name="connsiteY4" fmla="*/ 6759 h 10869"/>
              <a:gd name="connsiteX5" fmla="*/ 135 w 12940"/>
              <a:gd name="connsiteY5" fmla="*/ 5592 h 10869"/>
              <a:gd name="connsiteX6" fmla="*/ 1562 w 12940"/>
              <a:gd name="connsiteY6" fmla="*/ 3928 h 10869"/>
              <a:gd name="connsiteX7" fmla="*/ 5214 w 12940"/>
              <a:gd name="connsiteY7" fmla="*/ 2258 h 10869"/>
              <a:gd name="connsiteX8" fmla="*/ 9916 w 12940"/>
              <a:gd name="connsiteY8" fmla="*/ 869 h 10869"/>
              <a:gd name="connsiteX9" fmla="*/ 12940 w 12940"/>
              <a:gd name="connsiteY9" fmla="*/ 0 h 1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40" h="10869">
                <a:moveTo>
                  <a:pt x="9132" y="10869"/>
                </a:moveTo>
                <a:cubicBezTo>
                  <a:pt x="7722" y="10466"/>
                  <a:pt x="6327" y="10069"/>
                  <a:pt x="5371" y="9748"/>
                </a:cubicBezTo>
                <a:cubicBezTo>
                  <a:pt x="4414" y="9427"/>
                  <a:pt x="4054" y="9234"/>
                  <a:pt x="3427" y="8931"/>
                </a:cubicBezTo>
                <a:cubicBezTo>
                  <a:pt x="2800" y="8627"/>
                  <a:pt x="2095" y="8289"/>
                  <a:pt x="1562" y="7927"/>
                </a:cubicBezTo>
                <a:cubicBezTo>
                  <a:pt x="1029" y="7565"/>
                  <a:pt x="449" y="7150"/>
                  <a:pt x="214" y="6759"/>
                </a:cubicBezTo>
                <a:cubicBezTo>
                  <a:pt x="-21" y="6368"/>
                  <a:pt x="-84" y="6065"/>
                  <a:pt x="135" y="5592"/>
                </a:cubicBezTo>
                <a:cubicBezTo>
                  <a:pt x="355" y="5119"/>
                  <a:pt x="715" y="4483"/>
                  <a:pt x="1562" y="3928"/>
                </a:cubicBezTo>
                <a:cubicBezTo>
                  <a:pt x="2408" y="3373"/>
                  <a:pt x="3819" y="2766"/>
                  <a:pt x="5214" y="2258"/>
                </a:cubicBezTo>
                <a:cubicBezTo>
                  <a:pt x="6609" y="1750"/>
                  <a:pt x="8255" y="1307"/>
                  <a:pt x="9916" y="869"/>
                </a:cubicBezTo>
                <a:cubicBezTo>
                  <a:pt x="10685" y="625"/>
                  <a:pt x="12958" y="16"/>
                  <a:pt x="12940" y="0"/>
                </a:cubicBezTo>
              </a:path>
            </a:pathLst>
          </a:custGeom>
          <a:noFill/>
          <a:ln w="19050" cap="flat" cmpd="sng">
            <a:solidFill>
              <a:srgbClr val="006600"/>
            </a:solidFill>
            <a:prstDash val="solid"/>
            <a:round/>
            <a:headEnd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7953215" y="1910450"/>
            <a:ext cx="641875" cy="597800"/>
          </a:xfrm>
          <a:custGeom>
            <a:avLst/>
            <a:gdLst>
              <a:gd name="T0" fmla="*/ 588 w 638"/>
              <a:gd name="T1" fmla="*/ 1713 h 1713"/>
              <a:gd name="T2" fmla="*/ 348 w 638"/>
              <a:gd name="T3" fmla="*/ 1521 h 1713"/>
              <a:gd name="T4" fmla="*/ 224 w 638"/>
              <a:gd name="T5" fmla="*/ 1381 h 1713"/>
              <a:gd name="T6" fmla="*/ 105 w 638"/>
              <a:gd name="T7" fmla="*/ 1209 h 1713"/>
              <a:gd name="T8" fmla="*/ 19 w 638"/>
              <a:gd name="T9" fmla="*/ 1009 h 1713"/>
              <a:gd name="T10" fmla="*/ 14 w 638"/>
              <a:gd name="T11" fmla="*/ 809 h 1713"/>
              <a:gd name="T12" fmla="*/ 105 w 638"/>
              <a:gd name="T13" fmla="*/ 524 h 1713"/>
              <a:gd name="T14" fmla="*/ 338 w 638"/>
              <a:gd name="T15" fmla="*/ 238 h 1713"/>
              <a:gd name="T16" fmla="*/ 638 w 638"/>
              <a:gd name="T17" fmla="*/ 0 h 1713"/>
              <a:gd name="connsiteX0" fmla="*/ 9132 w 9132"/>
              <a:gd name="connsiteY0" fmla="*/ 8611 h 8611"/>
              <a:gd name="connsiteX1" fmla="*/ 5371 w 9132"/>
              <a:gd name="connsiteY1" fmla="*/ 7490 h 8611"/>
              <a:gd name="connsiteX2" fmla="*/ 3427 w 9132"/>
              <a:gd name="connsiteY2" fmla="*/ 6673 h 8611"/>
              <a:gd name="connsiteX3" fmla="*/ 1562 w 9132"/>
              <a:gd name="connsiteY3" fmla="*/ 5669 h 8611"/>
              <a:gd name="connsiteX4" fmla="*/ 214 w 9132"/>
              <a:gd name="connsiteY4" fmla="*/ 4501 h 8611"/>
              <a:gd name="connsiteX5" fmla="*/ 135 w 9132"/>
              <a:gd name="connsiteY5" fmla="*/ 3334 h 8611"/>
              <a:gd name="connsiteX6" fmla="*/ 1562 w 9132"/>
              <a:gd name="connsiteY6" fmla="*/ 1670 h 8611"/>
              <a:gd name="connsiteX7" fmla="*/ 5214 w 9132"/>
              <a:gd name="connsiteY7" fmla="*/ 0 h 8611"/>
              <a:gd name="connsiteX0" fmla="*/ 10000 w 10000"/>
              <a:gd name="connsiteY0" fmla="*/ 8061 h 8061"/>
              <a:gd name="connsiteX1" fmla="*/ 5882 w 10000"/>
              <a:gd name="connsiteY1" fmla="*/ 6759 h 8061"/>
              <a:gd name="connsiteX2" fmla="*/ 3753 w 10000"/>
              <a:gd name="connsiteY2" fmla="*/ 5810 h 8061"/>
              <a:gd name="connsiteX3" fmla="*/ 1710 w 10000"/>
              <a:gd name="connsiteY3" fmla="*/ 4644 h 8061"/>
              <a:gd name="connsiteX4" fmla="*/ 234 w 10000"/>
              <a:gd name="connsiteY4" fmla="*/ 3288 h 8061"/>
              <a:gd name="connsiteX5" fmla="*/ 148 w 10000"/>
              <a:gd name="connsiteY5" fmla="*/ 1933 h 8061"/>
              <a:gd name="connsiteX6" fmla="*/ 1710 w 10000"/>
              <a:gd name="connsiteY6" fmla="*/ 0 h 8061"/>
              <a:gd name="connsiteX0" fmla="*/ 10000 w 10000"/>
              <a:gd name="connsiteY0" fmla="*/ 7602 h 7602"/>
              <a:gd name="connsiteX1" fmla="*/ 5882 w 10000"/>
              <a:gd name="connsiteY1" fmla="*/ 5987 h 7602"/>
              <a:gd name="connsiteX2" fmla="*/ 3753 w 10000"/>
              <a:gd name="connsiteY2" fmla="*/ 4810 h 7602"/>
              <a:gd name="connsiteX3" fmla="*/ 1710 w 10000"/>
              <a:gd name="connsiteY3" fmla="*/ 3363 h 7602"/>
              <a:gd name="connsiteX4" fmla="*/ 234 w 10000"/>
              <a:gd name="connsiteY4" fmla="*/ 1681 h 7602"/>
              <a:gd name="connsiteX5" fmla="*/ 148 w 10000"/>
              <a:gd name="connsiteY5" fmla="*/ 0 h 7602"/>
              <a:gd name="connsiteX0" fmla="*/ 10016 w 10016"/>
              <a:gd name="connsiteY0" fmla="*/ 10000 h 10000"/>
              <a:gd name="connsiteX1" fmla="*/ 5898 w 10016"/>
              <a:gd name="connsiteY1" fmla="*/ 7876 h 10000"/>
              <a:gd name="connsiteX2" fmla="*/ 3769 w 10016"/>
              <a:gd name="connsiteY2" fmla="*/ 6327 h 10000"/>
              <a:gd name="connsiteX3" fmla="*/ 1726 w 10016"/>
              <a:gd name="connsiteY3" fmla="*/ 4424 h 10000"/>
              <a:gd name="connsiteX4" fmla="*/ 250 w 10016"/>
              <a:gd name="connsiteY4" fmla="*/ 2211 h 10000"/>
              <a:gd name="connsiteX5" fmla="*/ 0 w 10016"/>
              <a:gd name="connsiteY5" fmla="*/ 917 h 10000"/>
              <a:gd name="connsiteX6" fmla="*/ 164 w 10016"/>
              <a:gd name="connsiteY6" fmla="*/ 0 h 10000"/>
              <a:gd name="connsiteX0" fmla="*/ 10016 w 10016"/>
              <a:gd name="connsiteY0" fmla="*/ 9083 h 9083"/>
              <a:gd name="connsiteX1" fmla="*/ 5898 w 10016"/>
              <a:gd name="connsiteY1" fmla="*/ 6959 h 9083"/>
              <a:gd name="connsiteX2" fmla="*/ 3769 w 10016"/>
              <a:gd name="connsiteY2" fmla="*/ 5410 h 9083"/>
              <a:gd name="connsiteX3" fmla="*/ 1726 w 10016"/>
              <a:gd name="connsiteY3" fmla="*/ 3507 h 9083"/>
              <a:gd name="connsiteX4" fmla="*/ 250 w 10016"/>
              <a:gd name="connsiteY4" fmla="*/ 1294 h 9083"/>
              <a:gd name="connsiteX5" fmla="*/ 0 w 10016"/>
              <a:gd name="connsiteY5" fmla="*/ 0 h 9083"/>
              <a:gd name="connsiteX0" fmla="*/ 10018 w 10018"/>
              <a:gd name="connsiteY0" fmla="*/ 10137 h 10137"/>
              <a:gd name="connsiteX1" fmla="*/ 5907 w 10018"/>
              <a:gd name="connsiteY1" fmla="*/ 7799 h 10137"/>
              <a:gd name="connsiteX2" fmla="*/ 3781 w 10018"/>
              <a:gd name="connsiteY2" fmla="*/ 6093 h 10137"/>
              <a:gd name="connsiteX3" fmla="*/ 1741 w 10018"/>
              <a:gd name="connsiteY3" fmla="*/ 3998 h 10137"/>
              <a:gd name="connsiteX4" fmla="*/ 268 w 10018"/>
              <a:gd name="connsiteY4" fmla="*/ 1562 h 10137"/>
              <a:gd name="connsiteX5" fmla="*/ 18 w 10018"/>
              <a:gd name="connsiteY5" fmla="*/ 137 h 10137"/>
              <a:gd name="connsiteX6" fmla="*/ 18 w 10018"/>
              <a:gd name="connsiteY6" fmla="*/ 41 h 10137"/>
              <a:gd name="connsiteX0" fmla="*/ 10005 w 10005"/>
              <a:gd name="connsiteY0" fmla="*/ 11535 h 11535"/>
              <a:gd name="connsiteX1" fmla="*/ 5894 w 10005"/>
              <a:gd name="connsiteY1" fmla="*/ 9197 h 11535"/>
              <a:gd name="connsiteX2" fmla="*/ 3768 w 10005"/>
              <a:gd name="connsiteY2" fmla="*/ 7491 h 11535"/>
              <a:gd name="connsiteX3" fmla="*/ 1728 w 10005"/>
              <a:gd name="connsiteY3" fmla="*/ 5396 h 11535"/>
              <a:gd name="connsiteX4" fmla="*/ 255 w 10005"/>
              <a:gd name="connsiteY4" fmla="*/ 2960 h 11535"/>
              <a:gd name="connsiteX5" fmla="*/ 5 w 10005"/>
              <a:gd name="connsiteY5" fmla="*/ 1535 h 11535"/>
              <a:gd name="connsiteX6" fmla="*/ 264 w 10005"/>
              <a:gd name="connsiteY6" fmla="*/ 0 h 11535"/>
              <a:gd name="connsiteX0" fmla="*/ 10005 w 10005"/>
              <a:gd name="connsiteY0" fmla="*/ 11679 h 11679"/>
              <a:gd name="connsiteX1" fmla="*/ 5894 w 10005"/>
              <a:gd name="connsiteY1" fmla="*/ 9341 h 11679"/>
              <a:gd name="connsiteX2" fmla="*/ 3768 w 10005"/>
              <a:gd name="connsiteY2" fmla="*/ 7635 h 11679"/>
              <a:gd name="connsiteX3" fmla="*/ 1728 w 10005"/>
              <a:gd name="connsiteY3" fmla="*/ 5540 h 11679"/>
              <a:gd name="connsiteX4" fmla="*/ 255 w 10005"/>
              <a:gd name="connsiteY4" fmla="*/ 3104 h 11679"/>
              <a:gd name="connsiteX5" fmla="*/ 5 w 10005"/>
              <a:gd name="connsiteY5" fmla="*/ 1679 h 11679"/>
              <a:gd name="connsiteX6" fmla="*/ 264 w 10005"/>
              <a:gd name="connsiteY6" fmla="*/ 0 h 11679"/>
              <a:gd name="connsiteX0" fmla="*/ 10005 w 10005"/>
              <a:gd name="connsiteY0" fmla="*/ 11919 h 11919"/>
              <a:gd name="connsiteX1" fmla="*/ 5894 w 10005"/>
              <a:gd name="connsiteY1" fmla="*/ 9581 h 11919"/>
              <a:gd name="connsiteX2" fmla="*/ 3768 w 10005"/>
              <a:gd name="connsiteY2" fmla="*/ 7875 h 11919"/>
              <a:gd name="connsiteX3" fmla="*/ 1728 w 10005"/>
              <a:gd name="connsiteY3" fmla="*/ 5780 h 11919"/>
              <a:gd name="connsiteX4" fmla="*/ 255 w 10005"/>
              <a:gd name="connsiteY4" fmla="*/ 3344 h 11919"/>
              <a:gd name="connsiteX5" fmla="*/ 5 w 10005"/>
              <a:gd name="connsiteY5" fmla="*/ 1919 h 11919"/>
              <a:gd name="connsiteX6" fmla="*/ 199 w 10005"/>
              <a:gd name="connsiteY6" fmla="*/ 0 h 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5" h="11919">
                <a:moveTo>
                  <a:pt x="10005" y="11919"/>
                </a:moveTo>
                <a:cubicBezTo>
                  <a:pt x="8463" y="11078"/>
                  <a:pt x="6938" y="10251"/>
                  <a:pt x="5894" y="9581"/>
                </a:cubicBezTo>
                <a:cubicBezTo>
                  <a:pt x="4847" y="8910"/>
                  <a:pt x="4453" y="8507"/>
                  <a:pt x="3768" y="7875"/>
                </a:cubicBezTo>
                <a:cubicBezTo>
                  <a:pt x="3082" y="7241"/>
                  <a:pt x="2311" y="6535"/>
                  <a:pt x="1728" y="5780"/>
                </a:cubicBezTo>
                <a:cubicBezTo>
                  <a:pt x="1146" y="5025"/>
                  <a:pt x="542" y="3988"/>
                  <a:pt x="255" y="3344"/>
                </a:cubicBezTo>
                <a:cubicBezTo>
                  <a:pt x="-33" y="2700"/>
                  <a:pt x="19" y="2324"/>
                  <a:pt x="5" y="1919"/>
                </a:cubicBezTo>
                <a:cubicBezTo>
                  <a:pt x="-37" y="1666"/>
                  <a:pt x="199" y="20"/>
                  <a:pt x="199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stealth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03608" y="1807633"/>
            <a:ext cx="45719" cy="355591"/>
            <a:chOff x="4947231" y="1479543"/>
            <a:chExt cx="361375" cy="2216176"/>
          </a:xfrm>
        </p:grpSpPr>
        <p:sp>
          <p:nvSpPr>
            <p:cNvPr id="32" name="Freeform 31"/>
            <p:cNvSpPr/>
            <p:nvPr/>
          </p:nvSpPr>
          <p:spPr>
            <a:xfrm>
              <a:off x="4953581" y="2584443"/>
              <a:ext cx="183575" cy="558826"/>
            </a:xfrm>
            <a:custGeom>
              <a:avLst/>
              <a:gdLst>
                <a:gd name="connsiteX0" fmla="*/ 0 w 12700"/>
                <a:gd name="connsiteY0" fmla="*/ 0 h 209550"/>
                <a:gd name="connsiteX1" fmla="*/ 12700 w 12700"/>
                <a:gd name="connsiteY1" fmla="*/ 209550 h 209550"/>
                <a:gd name="connsiteX2" fmla="*/ 12700 w 12700"/>
                <a:gd name="connsiteY2" fmla="*/ 209550 h 209550"/>
                <a:gd name="connsiteX0" fmla="*/ 0 w 12700"/>
                <a:gd name="connsiteY0" fmla="*/ 0 h 209550"/>
                <a:gd name="connsiteX1" fmla="*/ 5773 w 12700"/>
                <a:gd name="connsiteY1" fmla="*/ 95250 h 209550"/>
                <a:gd name="connsiteX2" fmla="*/ 12700 w 12700"/>
                <a:gd name="connsiteY2" fmla="*/ 209550 h 209550"/>
                <a:gd name="connsiteX3" fmla="*/ 12700 w 12700"/>
                <a:gd name="connsiteY3" fmla="*/ 209550 h 209550"/>
                <a:gd name="connsiteX0" fmla="*/ 9236 w 9236"/>
                <a:gd name="connsiteY0" fmla="*/ 0 h 304800"/>
                <a:gd name="connsiteX1" fmla="*/ 0 w 9236"/>
                <a:gd name="connsiteY1" fmla="*/ 190500 h 304800"/>
                <a:gd name="connsiteX2" fmla="*/ 6927 w 9236"/>
                <a:gd name="connsiteY2" fmla="*/ 304800 h 304800"/>
                <a:gd name="connsiteX3" fmla="*/ 6927 w 9236"/>
                <a:gd name="connsiteY3" fmla="*/ 304800 h 304800"/>
                <a:gd name="connsiteX0" fmla="*/ 10000 w 10000"/>
                <a:gd name="connsiteY0" fmla="*/ 0 h 10000"/>
                <a:gd name="connsiteX1" fmla="*/ 0 w 10000"/>
                <a:gd name="connsiteY1" fmla="*/ 6250 h 10000"/>
                <a:gd name="connsiteX2" fmla="*/ 7500 w 10000"/>
                <a:gd name="connsiteY2" fmla="*/ 10000 h 10000"/>
                <a:gd name="connsiteX3" fmla="*/ 7500 w 10000"/>
                <a:gd name="connsiteY3" fmla="*/ 10000 h 10000"/>
                <a:gd name="connsiteX0" fmla="*/ 10018 w 10018"/>
                <a:gd name="connsiteY0" fmla="*/ 0 h 10000"/>
                <a:gd name="connsiteX1" fmla="*/ 18 w 10018"/>
                <a:gd name="connsiteY1" fmla="*/ 6250 h 10000"/>
                <a:gd name="connsiteX2" fmla="*/ 7518 w 10018"/>
                <a:gd name="connsiteY2" fmla="*/ 10000 h 10000"/>
                <a:gd name="connsiteX3" fmla="*/ 7518 w 10018"/>
                <a:gd name="connsiteY3" fmla="*/ 10000 h 10000"/>
                <a:gd name="connsiteX0" fmla="*/ 10018 w 10018"/>
                <a:gd name="connsiteY0" fmla="*/ 0 h 6458"/>
                <a:gd name="connsiteX1" fmla="*/ 18 w 10018"/>
                <a:gd name="connsiteY1" fmla="*/ 2708 h 6458"/>
                <a:gd name="connsiteX2" fmla="*/ 7518 w 10018"/>
                <a:gd name="connsiteY2" fmla="*/ 6458 h 6458"/>
                <a:gd name="connsiteX3" fmla="*/ 7518 w 10018"/>
                <a:gd name="connsiteY3" fmla="*/ 6458 h 6458"/>
                <a:gd name="connsiteX0" fmla="*/ 8752 w 8752"/>
                <a:gd name="connsiteY0" fmla="*/ 0 h 10645"/>
                <a:gd name="connsiteX1" fmla="*/ 18 w 8752"/>
                <a:gd name="connsiteY1" fmla="*/ 4838 h 10645"/>
                <a:gd name="connsiteX2" fmla="*/ 7504 w 8752"/>
                <a:gd name="connsiteY2" fmla="*/ 10645 h 10645"/>
                <a:gd name="connsiteX3" fmla="*/ 7504 w 8752"/>
                <a:gd name="connsiteY3" fmla="*/ 10645 h 10645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9979 w 9979"/>
                <a:gd name="connsiteY0" fmla="*/ 0 h 10000"/>
                <a:gd name="connsiteX1" fmla="*/ 0 w 9979"/>
                <a:gd name="connsiteY1" fmla="*/ 4545 h 10000"/>
                <a:gd name="connsiteX2" fmla="*/ 8553 w 9979"/>
                <a:gd name="connsiteY2" fmla="*/ 10000 h 10000"/>
                <a:gd name="connsiteX3" fmla="*/ 8553 w 9979"/>
                <a:gd name="connsiteY3" fmla="*/ 10000 h 10000"/>
                <a:gd name="connsiteX0" fmla="*/ 10000 w 10000"/>
                <a:gd name="connsiteY0" fmla="*/ 0 h 10000"/>
                <a:gd name="connsiteX1" fmla="*/ 0 w 10000"/>
                <a:gd name="connsiteY1" fmla="*/ 4545 h 10000"/>
                <a:gd name="connsiteX2" fmla="*/ 8571 w 10000"/>
                <a:gd name="connsiteY2" fmla="*/ 10000 h 10000"/>
                <a:gd name="connsiteX3" fmla="*/ 8571 w 10000"/>
                <a:gd name="connsiteY3" fmla="*/ 10000 h 10000"/>
                <a:gd name="connsiteX0" fmla="*/ 10173 w 10173"/>
                <a:gd name="connsiteY0" fmla="*/ 0 h 10000"/>
                <a:gd name="connsiteX1" fmla="*/ 0 w 10173"/>
                <a:gd name="connsiteY1" fmla="*/ 5113 h 10000"/>
                <a:gd name="connsiteX2" fmla="*/ 8744 w 10173"/>
                <a:gd name="connsiteY2" fmla="*/ 10000 h 10000"/>
                <a:gd name="connsiteX3" fmla="*/ 8744 w 10173"/>
                <a:gd name="connsiteY3" fmla="*/ 10000 h 10000"/>
                <a:gd name="connsiteX0" fmla="*/ 8619 w 8744"/>
                <a:gd name="connsiteY0" fmla="*/ 0 h 10114"/>
                <a:gd name="connsiteX1" fmla="*/ 0 w 8744"/>
                <a:gd name="connsiteY1" fmla="*/ 5227 h 10114"/>
                <a:gd name="connsiteX2" fmla="*/ 8744 w 8744"/>
                <a:gd name="connsiteY2" fmla="*/ 10114 h 10114"/>
                <a:gd name="connsiteX3" fmla="*/ 8744 w 8744"/>
                <a:gd name="connsiteY3" fmla="*/ 10114 h 10114"/>
                <a:gd name="connsiteX0" fmla="*/ 9857 w 10562"/>
                <a:gd name="connsiteY0" fmla="*/ 0 h 10280"/>
                <a:gd name="connsiteX1" fmla="*/ 0 w 10562"/>
                <a:gd name="connsiteY1" fmla="*/ 5168 h 10280"/>
                <a:gd name="connsiteX2" fmla="*/ 10000 w 10562"/>
                <a:gd name="connsiteY2" fmla="*/ 10000 h 10280"/>
                <a:gd name="connsiteX3" fmla="*/ 9210 w 10562"/>
                <a:gd name="connsiteY3" fmla="*/ 9663 h 10280"/>
                <a:gd name="connsiteX0" fmla="*/ 9857 w 10602"/>
                <a:gd name="connsiteY0" fmla="*/ 0 h 10183"/>
                <a:gd name="connsiteX1" fmla="*/ 0 w 10602"/>
                <a:gd name="connsiteY1" fmla="*/ 5168 h 10183"/>
                <a:gd name="connsiteX2" fmla="*/ 10000 w 10602"/>
                <a:gd name="connsiteY2" fmla="*/ 10000 h 10183"/>
                <a:gd name="connsiteX3" fmla="*/ 9210 w 10602"/>
                <a:gd name="connsiteY3" fmla="*/ 9663 h 10183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000"/>
                <a:gd name="connsiteY0" fmla="*/ 0 h 10000"/>
                <a:gd name="connsiteX1" fmla="*/ 0 w 10000"/>
                <a:gd name="connsiteY1" fmla="*/ 5168 h 10000"/>
                <a:gd name="connsiteX2" fmla="*/ 10000 w 10000"/>
                <a:gd name="connsiteY2" fmla="*/ 10000 h 10000"/>
                <a:gd name="connsiteX0" fmla="*/ 9857 w 9857"/>
                <a:gd name="connsiteY0" fmla="*/ 0 h 9888"/>
                <a:gd name="connsiteX1" fmla="*/ 0 w 9857"/>
                <a:gd name="connsiteY1" fmla="*/ 5168 h 9888"/>
                <a:gd name="connsiteX2" fmla="*/ 9803 w 9857"/>
                <a:gd name="connsiteY2" fmla="*/ 9888 h 9888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7796 w 7796"/>
                <a:gd name="connsiteY0" fmla="*/ 0 h 10000"/>
                <a:gd name="connsiteX1" fmla="*/ 0 w 7796"/>
                <a:gd name="connsiteY1" fmla="*/ 5227 h 10000"/>
                <a:gd name="connsiteX2" fmla="*/ 7741 w 7796"/>
                <a:gd name="connsiteY2" fmla="*/ 10000 h 10000"/>
                <a:gd name="connsiteX0" fmla="*/ 7430 w 7430"/>
                <a:gd name="connsiteY0" fmla="*/ 0 h 10000"/>
                <a:gd name="connsiteX1" fmla="*/ 0 w 7430"/>
                <a:gd name="connsiteY1" fmla="*/ 5113 h 10000"/>
                <a:gd name="connsiteX2" fmla="*/ 7359 w 743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0" h="10000">
                  <a:moveTo>
                    <a:pt x="7430" y="0"/>
                  </a:moveTo>
                  <a:cubicBezTo>
                    <a:pt x="1317" y="1288"/>
                    <a:pt x="708" y="2574"/>
                    <a:pt x="0" y="5113"/>
                  </a:cubicBezTo>
                  <a:cubicBezTo>
                    <a:pt x="318" y="7538"/>
                    <a:pt x="1250" y="8902"/>
                    <a:pt x="7359" y="10000"/>
                  </a:cubicBezTo>
                </a:path>
              </a:pathLst>
            </a:custGeom>
            <a:ln w="19050" cmpd="sng">
              <a:solidFill>
                <a:srgbClr val="3366FF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 w="12700" cmpd="sng">
                  <a:solidFill>
                    <a:schemeClr val="tx1"/>
                  </a:solidFill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flipH="1">
              <a:off x="5125031" y="3136893"/>
              <a:ext cx="183575" cy="558826"/>
            </a:xfrm>
            <a:custGeom>
              <a:avLst/>
              <a:gdLst>
                <a:gd name="connsiteX0" fmla="*/ 0 w 12700"/>
                <a:gd name="connsiteY0" fmla="*/ 0 h 209550"/>
                <a:gd name="connsiteX1" fmla="*/ 12700 w 12700"/>
                <a:gd name="connsiteY1" fmla="*/ 209550 h 209550"/>
                <a:gd name="connsiteX2" fmla="*/ 12700 w 12700"/>
                <a:gd name="connsiteY2" fmla="*/ 209550 h 209550"/>
                <a:gd name="connsiteX0" fmla="*/ 0 w 12700"/>
                <a:gd name="connsiteY0" fmla="*/ 0 h 209550"/>
                <a:gd name="connsiteX1" fmla="*/ 5773 w 12700"/>
                <a:gd name="connsiteY1" fmla="*/ 95250 h 209550"/>
                <a:gd name="connsiteX2" fmla="*/ 12700 w 12700"/>
                <a:gd name="connsiteY2" fmla="*/ 209550 h 209550"/>
                <a:gd name="connsiteX3" fmla="*/ 12700 w 12700"/>
                <a:gd name="connsiteY3" fmla="*/ 209550 h 209550"/>
                <a:gd name="connsiteX0" fmla="*/ 9236 w 9236"/>
                <a:gd name="connsiteY0" fmla="*/ 0 h 304800"/>
                <a:gd name="connsiteX1" fmla="*/ 0 w 9236"/>
                <a:gd name="connsiteY1" fmla="*/ 190500 h 304800"/>
                <a:gd name="connsiteX2" fmla="*/ 6927 w 9236"/>
                <a:gd name="connsiteY2" fmla="*/ 304800 h 304800"/>
                <a:gd name="connsiteX3" fmla="*/ 6927 w 9236"/>
                <a:gd name="connsiteY3" fmla="*/ 304800 h 304800"/>
                <a:gd name="connsiteX0" fmla="*/ 10000 w 10000"/>
                <a:gd name="connsiteY0" fmla="*/ 0 h 10000"/>
                <a:gd name="connsiteX1" fmla="*/ 0 w 10000"/>
                <a:gd name="connsiteY1" fmla="*/ 6250 h 10000"/>
                <a:gd name="connsiteX2" fmla="*/ 7500 w 10000"/>
                <a:gd name="connsiteY2" fmla="*/ 10000 h 10000"/>
                <a:gd name="connsiteX3" fmla="*/ 7500 w 10000"/>
                <a:gd name="connsiteY3" fmla="*/ 10000 h 10000"/>
                <a:gd name="connsiteX0" fmla="*/ 10018 w 10018"/>
                <a:gd name="connsiteY0" fmla="*/ 0 h 10000"/>
                <a:gd name="connsiteX1" fmla="*/ 18 w 10018"/>
                <a:gd name="connsiteY1" fmla="*/ 6250 h 10000"/>
                <a:gd name="connsiteX2" fmla="*/ 7518 w 10018"/>
                <a:gd name="connsiteY2" fmla="*/ 10000 h 10000"/>
                <a:gd name="connsiteX3" fmla="*/ 7518 w 10018"/>
                <a:gd name="connsiteY3" fmla="*/ 10000 h 10000"/>
                <a:gd name="connsiteX0" fmla="*/ 10018 w 10018"/>
                <a:gd name="connsiteY0" fmla="*/ 0 h 6458"/>
                <a:gd name="connsiteX1" fmla="*/ 18 w 10018"/>
                <a:gd name="connsiteY1" fmla="*/ 2708 h 6458"/>
                <a:gd name="connsiteX2" fmla="*/ 7518 w 10018"/>
                <a:gd name="connsiteY2" fmla="*/ 6458 h 6458"/>
                <a:gd name="connsiteX3" fmla="*/ 7518 w 10018"/>
                <a:gd name="connsiteY3" fmla="*/ 6458 h 6458"/>
                <a:gd name="connsiteX0" fmla="*/ 8752 w 8752"/>
                <a:gd name="connsiteY0" fmla="*/ 0 h 10645"/>
                <a:gd name="connsiteX1" fmla="*/ 18 w 8752"/>
                <a:gd name="connsiteY1" fmla="*/ 4838 h 10645"/>
                <a:gd name="connsiteX2" fmla="*/ 7504 w 8752"/>
                <a:gd name="connsiteY2" fmla="*/ 10645 h 10645"/>
                <a:gd name="connsiteX3" fmla="*/ 7504 w 8752"/>
                <a:gd name="connsiteY3" fmla="*/ 10645 h 10645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9979 w 9979"/>
                <a:gd name="connsiteY0" fmla="*/ 0 h 10000"/>
                <a:gd name="connsiteX1" fmla="*/ 0 w 9979"/>
                <a:gd name="connsiteY1" fmla="*/ 4545 h 10000"/>
                <a:gd name="connsiteX2" fmla="*/ 8553 w 9979"/>
                <a:gd name="connsiteY2" fmla="*/ 10000 h 10000"/>
                <a:gd name="connsiteX3" fmla="*/ 8553 w 9979"/>
                <a:gd name="connsiteY3" fmla="*/ 10000 h 10000"/>
                <a:gd name="connsiteX0" fmla="*/ 10000 w 10000"/>
                <a:gd name="connsiteY0" fmla="*/ 0 h 10000"/>
                <a:gd name="connsiteX1" fmla="*/ 0 w 10000"/>
                <a:gd name="connsiteY1" fmla="*/ 4545 h 10000"/>
                <a:gd name="connsiteX2" fmla="*/ 8571 w 10000"/>
                <a:gd name="connsiteY2" fmla="*/ 10000 h 10000"/>
                <a:gd name="connsiteX3" fmla="*/ 8571 w 10000"/>
                <a:gd name="connsiteY3" fmla="*/ 10000 h 10000"/>
                <a:gd name="connsiteX0" fmla="*/ 10173 w 10173"/>
                <a:gd name="connsiteY0" fmla="*/ 0 h 10000"/>
                <a:gd name="connsiteX1" fmla="*/ 0 w 10173"/>
                <a:gd name="connsiteY1" fmla="*/ 5113 h 10000"/>
                <a:gd name="connsiteX2" fmla="*/ 8744 w 10173"/>
                <a:gd name="connsiteY2" fmla="*/ 10000 h 10000"/>
                <a:gd name="connsiteX3" fmla="*/ 8744 w 10173"/>
                <a:gd name="connsiteY3" fmla="*/ 10000 h 10000"/>
                <a:gd name="connsiteX0" fmla="*/ 8619 w 8744"/>
                <a:gd name="connsiteY0" fmla="*/ 0 h 10114"/>
                <a:gd name="connsiteX1" fmla="*/ 0 w 8744"/>
                <a:gd name="connsiteY1" fmla="*/ 5227 h 10114"/>
                <a:gd name="connsiteX2" fmla="*/ 8744 w 8744"/>
                <a:gd name="connsiteY2" fmla="*/ 10114 h 10114"/>
                <a:gd name="connsiteX3" fmla="*/ 8744 w 8744"/>
                <a:gd name="connsiteY3" fmla="*/ 10114 h 10114"/>
                <a:gd name="connsiteX0" fmla="*/ 9857 w 10562"/>
                <a:gd name="connsiteY0" fmla="*/ 0 h 10280"/>
                <a:gd name="connsiteX1" fmla="*/ 0 w 10562"/>
                <a:gd name="connsiteY1" fmla="*/ 5168 h 10280"/>
                <a:gd name="connsiteX2" fmla="*/ 10000 w 10562"/>
                <a:gd name="connsiteY2" fmla="*/ 10000 h 10280"/>
                <a:gd name="connsiteX3" fmla="*/ 9210 w 10562"/>
                <a:gd name="connsiteY3" fmla="*/ 9663 h 10280"/>
                <a:gd name="connsiteX0" fmla="*/ 9857 w 10602"/>
                <a:gd name="connsiteY0" fmla="*/ 0 h 10183"/>
                <a:gd name="connsiteX1" fmla="*/ 0 w 10602"/>
                <a:gd name="connsiteY1" fmla="*/ 5168 h 10183"/>
                <a:gd name="connsiteX2" fmla="*/ 10000 w 10602"/>
                <a:gd name="connsiteY2" fmla="*/ 10000 h 10183"/>
                <a:gd name="connsiteX3" fmla="*/ 9210 w 10602"/>
                <a:gd name="connsiteY3" fmla="*/ 9663 h 10183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000"/>
                <a:gd name="connsiteY0" fmla="*/ 0 h 10000"/>
                <a:gd name="connsiteX1" fmla="*/ 0 w 10000"/>
                <a:gd name="connsiteY1" fmla="*/ 5168 h 10000"/>
                <a:gd name="connsiteX2" fmla="*/ 10000 w 10000"/>
                <a:gd name="connsiteY2" fmla="*/ 10000 h 10000"/>
                <a:gd name="connsiteX0" fmla="*/ 9857 w 9857"/>
                <a:gd name="connsiteY0" fmla="*/ 0 h 9888"/>
                <a:gd name="connsiteX1" fmla="*/ 0 w 9857"/>
                <a:gd name="connsiteY1" fmla="*/ 5168 h 9888"/>
                <a:gd name="connsiteX2" fmla="*/ 9803 w 9857"/>
                <a:gd name="connsiteY2" fmla="*/ 9888 h 9888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7796 w 7796"/>
                <a:gd name="connsiteY0" fmla="*/ 0 h 10000"/>
                <a:gd name="connsiteX1" fmla="*/ 0 w 7796"/>
                <a:gd name="connsiteY1" fmla="*/ 5227 h 10000"/>
                <a:gd name="connsiteX2" fmla="*/ 7741 w 7796"/>
                <a:gd name="connsiteY2" fmla="*/ 10000 h 10000"/>
                <a:gd name="connsiteX0" fmla="*/ 7430 w 7430"/>
                <a:gd name="connsiteY0" fmla="*/ 0 h 10000"/>
                <a:gd name="connsiteX1" fmla="*/ 0 w 7430"/>
                <a:gd name="connsiteY1" fmla="*/ 5113 h 10000"/>
                <a:gd name="connsiteX2" fmla="*/ 7359 w 743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0" h="10000">
                  <a:moveTo>
                    <a:pt x="7430" y="0"/>
                  </a:moveTo>
                  <a:cubicBezTo>
                    <a:pt x="1317" y="1288"/>
                    <a:pt x="708" y="2574"/>
                    <a:pt x="0" y="5113"/>
                  </a:cubicBezTo>
                  <a:cubicBezTo>
                    <a:pt x="318" y="7538"/>
                    <a:pt x="1250" y="8902"/>
                    <a:pt x="7359" y="10000"/>
                  </a:cubicBezTo>
                </a:path>
              </a:pathLst>
            </a:custGeom>
            <a:ln w="19050" cmpd="sng">
              <a:solidFill>
                <a:srgbClr val="3366FF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 w="12700" cmpd="sng">
                  <a:solidFill>
                    <a:schemeClr val="tx1"/>
                  </a:solidFill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47231" y="1479543"/>
              <a:ext cx="183575" cy="558826"/>
            </a:xfrm>
            <a:custGeom>
              <a:avLst/>
              <a:gdLst>
                <a:gd name="connsiteX0" fmla="*/ 0 w 12700"/>
                <a:gd name="connsiteY0" fmla="*/ 0 h 209550"/>
                <a:gd name="connsiteX1" fmla="*/ 12700 w 12700"/>
                <a:gd name="connsiteY1" fmla="*/ 209550 h 209550"/>
                <a:gd name="connsiteX2" fmla="*/ 12700 w 12700"/>
                <a:gd name="connsiteY2" fmla="*/ 209550 h 209550"/>
                <a:gd name="connsiteX0" fmla="*/ 0 w 12700"/>
                <a:gd name="connsiteY0" fmla="*/ 0 h 209550"/>
                <a:gd name="connsiteX1" fmla="*/ 5773 w 12700"/>
                <a:gd name="connsiteY1" fmla="*/ 95250 h 209550"/>
                <a:gd name="connsiteX2" fmla="*/ 12700 w 12700"/>
                <a:gd name="connsiteY2" fmla="*/ 209550 h 209550"/>
                <a:gd name="connsiteX3" fmla="*/ 12700 w 12700"/>
                <a:gd name="connsiteY3" fmla="*/ 209550 h 209550"/>
                <a:gd name="connsiteX0" fmla="*/ 9236 w 9236"/>
                <a:gd name="connsiteY0" fmla="*/ 0 h 304800"/>
                <a:gd name="connsiteX1" fmla="*/ 0 w 9236"/>
                <a:gd name="connsiteY1" fmla="*/ 190500 h 304800"/>
                <a:gd name="connsiteX2" fmla="*/ 6927 w 9236"/>
                <a:gd name="connsiteY2" fmla="*/ 304800 h 304800"/>
                <a:gd name="connsiteX3" fmla="*/ 6927 w 9236"/>
                <a:gd name="connsiteY3" fmla="*/ 304800 h 304800"/>
                <a:gd name="connsiteX0" fmla="*/ 10000 w 10000"/>
                <a:gd name="connsiteY0" fmla="*/ 0 h 10000"/>
                <a:gd name="connsiteX1" fmla="*/ 0 w 10000"/>
                <a:gd name="connsiteY1" fmla="*/ 6250 h 10000"/>
                <a:gd name="connsiteX2" fmla="*/ 7500 w 10000"/>
                <a:gd name="connsiteY2" fmla="*/ 10000 h 10000"/>
                <a:gd name="connsiteX3" fmla="*/ 7500 w 10000"/>
                <a:gd name="connsiteY3" fmla="*/ 10000 h 10000"/>
                <a:gd name="connsiteX0" fmla="*/ 10018 w 10018"/>
                <a:gd name="connsiteY0" fmla="*/ 0 h 10000"/>
                <a:gd name="connsiteX1" fmla="*/ 18 w 10018"/>
                <a:gd name="connsiteY1" fmla="*/ 6250 h 10000"/>
                <a:gd name="connsiteX2" fmla="*/ 7518 w 10018"/>
                <a:gd name="connsiteY2" fmla="*/ 10000 h 10000"/>
                <a:gd name="connsiteX3" fmla="*/ 7518 w 10018"/>
                <a:gd name="connsiteY3" fmla="*/ 10000 h 10000"/>
                <a:gd name="connsiteX0" fmla="*/ 10018 w 10018"/>
                <a:gd name="connsiteY0" fmla="*/ 0 h 6458"/>
                <a:gd name="connsiteX1" fmla="*/ 18 w 10018"/>
                <a:gd name="connsiteY1" fmla="*/ 2708 h 6458"/>
                <a:gd name="connsiteX2" fmla="*/ 7518 w 10018"/>
                <a:gd name="connsiteY2" fmla="*/ 6458 h 6458"/>
                <a:gd name="connsiteX3" fmla="*/ 7518 w 10018"/>
                <a:gd name="connsiteY3" fmla="*/ 6458 h 6458"/>
                <a:gd name="connsiteX0" fmla="*/ 8752 w 8752"/>
                <a:gd name="connsiteY0" fmla="*/ 0 h 10645"/>
                <a:gd name="connsiteX1" fmla="*/ 18 w 8752"/>
                <a:gd name="connsiteY1" fmla="*/ 4838 h 10645"/>
                <a:gd name="connsiteX2" fmla="*/ 7504 w 8752"/>
                <a:gd name="connsiteY2" fmla="*/ 10645 h 10645"/>
                <a:gd name="connsiteX3" fmla="*/ 7504 w 8752"/>
                <a:gd name="connsiteY3" fmla="*/ 10645 h 10645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9979 w 9979"/>
                <a:gd name="connsiteY0" fmla="*/ 0 h 10000"/>
                <a:gd name="connsiteX1" fmla="*/ 0 w 9979"/>
                <a:gd name="connsiteY1" fmla="*/ 4545 h 10000"/>
                <a:gd name="connsiteX2" fmla="*/ 8553 w 9979"/>
                <a:gd name="connsiteY2" fmla="*/ 10000 h 10000"/>
                <a:gd name="connsiteX3" fmla="*/ 8553 w 9979"/>
                <a:gd name="connsiteY3" fmla="*/ 10000 h 10000"/>
                <a:gd name="connsiteX0" fmla="*/ 10000 w 10000"/>
                <a:gd name="connsiteY0" fmla="*/ 0 h 10000"/>
                <a:gd name="connsiteX1" fmla="*/ 0 w 10000"/>
                <a:gd name="connsiteY1" fmla="*/ 4545 h 10000"/>
                <a:gd name="connsiteX2" fmla="*/ 8571 w 10000"/>
                <a:gd name="connsiteY2" fmla="*/ 10000 h 10000"/>
                <a:gd name="connsiteX3" fmla="*/ 8571 w 10000"/>
                <a:gd name="connsiteY3" fmla="*/ 10000 h 10000"/>
                <a:gd name="connsiteX0" fmla="*/ 10173 w 10173"/>
                <a:gd name="connsiteY0" fmla="*/ 0 h 10000"/>
                <a:gd name="connsiteX1" fmla="*/ 0 w 10173"/>
                <a:gd name="connsiteY1" fmla="*/ 5113 h 10000"/>
                <a:gd name="connsiteX2" fmla="*/ 8744 w 10173"/>
                <a:gd name="connsiteY2" fmla="*/ 10000 h 10000"/>
                <a:gd name="connsiteX3" fmla="*/ 8744 w 10173"/>
                <a:gd name="connsiteY3" fmla="*/ 10000 h 10000"/>
                <a:gd name="connsiteX0" fmla="*/ 8619 w 8744"/>
                <a:gd name="connsiteY0" fmla="*/ 0 h 10114"/>
                <a:gd name="connsiteX1" fmla="*/ 0 w 8744"/>
                <a:gd name="connsiteY1" fmla="*/ 5227 h 10114"/>
                <a:gd name="connsiteX2" fmla="*/ 8744 w 8744"/>
                <a:gd name="connsiteY2" fmla="*/ 10114 h 10114"/>
                <a:gd name="connsiteX3" fmla="*/ 8744 w 8744"/>
                <a:gd name="connsiteY3" fmla="*/ 10114 h 10114"/>
                <a:gd name="connsiteX0" fmla="*/ 9857 w 10562"/>
                <a:gd name="connsiteY0" fmla="*/ 0 h 10280"/>
                <a:gd name="connsiteX1" fmla="*/ 0 w 10562"/>
                <a:gd name="connsiteY1" fmla="*/ 5168 h 10280"/>
                <a:gd name="connsiteX2" fmla="*/ 10000 w 10562"/>
                <a:gd name="connsiteY2" fmla="*/ 10000 h 10280"/>
                <a:gd name="connsiteX3" fmla="*/ 9210 w 10562"/>
                <a:gd name="connsiteY3" fmla="*/ 9663 h 10280"/>
                <a:gd name="connsiteX0" fmla="*/ 9857 w 10602"/>
                <a:gd name="connsiteY0" fmla="*/ 0 h 10183"/>
                <a:gd name="connsiteX1" fmla="*/ 0 w 10602"/>
                <a:gd name="connsiteY1" fmla="*/ 5168 h 10183"/>
                <a:gd name="connsiteX2" fmla="*/ 10000 w 10602"/>
                <a:gd name="connsiteY2" fmla="*/ 10000 h 10183"/>
                <a:gd name="connsiteX3" fmla="*/ 9210 w 10602"/>
                <a:gd name="connsiteY3" fmla="*/ 9663 h 10183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000"/>
                <a:gd name="connsiteY0" fmla="*/ 0 h 10000"/>
                <a:gd name="connsiteX1" fmla="*/ 0 w 10000"/>
                <a:gd name="connsiteY1" fmla="*/ 5168 h 10000"/>
                <a:gd name="connsiteX2" fmla="*/ 10000 w 10000"/>
                <a:gd name="connsiteY2" fmla="*/ 10000 h 10000"/>
                <a:gd name="connsiteX0" fmla="*/ 9857 w 9857"/>
                <a:gd name="connsiteY0" fmla="*/ 0 h 9888"/>
                <a:gd name="connsiteX1" fmla="*/ 0 w 9857"/>
                <a:gd name="connsiteY1" fmla="*/ 5168 h 9888"/>
                <a:gd name="connsiteX2" fmla="*/ 9803 w 9857"/>
                <a:gd name="connsiteY2" fmla="*/ 9888 h 9888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7796 w 7796"/>
                <a:gd name="connsiteY0" fmla="*/ 0 h 10000"/>
                <a:gd name="connsiteX1" fmla="*/ 0 w 7796"/>
                <a:gd name="connsiteY1" fmla="*/ 5227 h 10000"/>
                <a:gd name="connsiteX2" fmla="*/ 7741 w 7796"/>
                <a:gd name="connsiteY2" fmla="*/ 10000 h 10000"/>
                <a:gd name="connsiteX0" fmla="*/ 7430 w 7430"/>
                <a:gd name="connsiteY0" fmla="*/ 0 h 10000"/>
                <a:gd name="connsiteX1" fmla="*/ 0 w 7430"/>
                <a:gd name="connsiteY1" fmla="*/ 5113 h 10000"/>
                <a:gd name="connsiteX2" fmla="*/ 7359 w 743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0" h="10000">
                  <a:moveTo>
                    <a:pt x="7430" y="0"/>
                  </a:moveTo>
                  <a:cubicBezTo>
                    <a:pt x="1317" y="1288"/>
                    <a:pt x="708" y="2574"/>
                    <a:pt x="0" y="5113"/>
                  </a:cubicBezTo>
                  <a:cubicBezTo>
                    <a:pt x="318" y="7538"/>
                    <a:pt x="1250" y="8902"/>
                    <a:pt x="7359" y="10000"/>
                  </a:cubicBezTo>
                </a:path>
              </a:pathLst>
            </a:custGeom>
            <a:ln w="19050" cmpd="sng">
              <a:solidFill>
                <a:srgbClr val="3366FF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 w="76200" cmpd="sng">
                  <a:solidFill>
                    <a:srgbClr val="000000"/>
                  </a:solidFill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118681" y="2031993"/>
              <a:ext cx="183575" cy="558826"/>
            </a:xfrm>
            <a:custGeom>
              <a:avLst/>
              <a:gdLst>
                <a:gd name="connsiteX0" fmla="*/ 0 w 12700"/>
                <a:gd name="connsiteY0" fmla="*/ 0 h 209550"/>
                <a:gd name="connsiteX1" fmla="*/ 12700 w 12700"/>
                <a:gd name="connsiteY1" fmla="*/ 209550 h 209550"/>
                <a:gd name="connsiteX2" fmla="*/ 12700 w 12700"/>
                <a:gd name="connsiteY2" fmla="*/ 209550 h 209550"/>
                <a:gd name="connsiteX0" fmla="*/ 0 w 12700"/>
                <a:gd name="connsiteY0" fmla="*/ 0 h 209550"/>
                <a:gd name="connsiteX1" fmla="*/ 5773 w 12700"/>
                <a:gd name="connsiteY1" fmla="*/ 95250 h 209550"/>
                <a:gd name="connsiteX2" fmla="*/ 12700 w 12700"/>
                <a:gd name="connsiteY2" fmla="*/ 209550 h 209550"/>
                <a:gd name="connsiteX3" fmla="*/ 12700 w 12700"/>
                <a:gd name="connsiteY3" fmla="*/ 209550 h 209550"/>
                <a:gd name="connsiteX0" fmla="*/ 9236 w 9236"/>
                <a:gd name="connsiteY0" fmla="*/ 0 h 304800"/>
                <a:gd name="connsiteX1" fmla="*/ 0 w 9236"/>
                <a:gd name="connsiteY1" fmla="*/ 190500 h 304800"/>
                <a:gd name="connsiteX2" fmla="*/ 6927 w 9236"/>
                <a:gd name="connsiteY2" fmla="*/ 304800 h 304800"/>
                <a:gd name="connsiteX3" fmla="*/ 6927 w 9236"/>
                <a:gd name="connsiteY3" fmla="*/ 304800 h 304800"/>
                <a:gd name="connsiteX0" fmla="*/ 10000 w 10000"/>
                <a:gd name="connsiteY0" fmla="*/ 0 h 10000"/>
                <a:gd name="connsiteX1" fmla="*/ 0 w 10000"/>
                <a:gd name="connsiteY1" fmla="*/ 6250 h 10000"/>
                <a:gd name="connsiteX2" fmla="*/ 7500 w 10000"/>
                <a:gd name="connsiteY2" fmla="*/ 10000 h 10000"/>
                <a:gd name="connsiteX3" fmla="*/ 7500 w 10000"/>
                <a:gd name="connsiteY3" fmla="*/ 10000 h 10000"/>
                <a:gd name="connsiteX0" fmla="*/ 10018 w 10018"/>
                <a:gd name="connsiteY0" fmla="*/ 0 h 10000"/>
                <a:gd name="connsiteX1" fmla="*/ 18 w 10018"/>
                <a:gd name="connsiteY1" fmla="*/ 6250 h 10000"/>
                <a:gd name="connsiteX2" fmla="*/ 7518 w 10018"/>
                <a:gd name="connsiteY2" fmla="*/ 10000 h 10000"/>
                <a:gd name="connsiteX3" fmla="*/ 7518 w 10018"/>
                <a:gd name="connsiteY3" fmla="*/ 10000 h 10000"/>
                <a:gd name="connsiteX0" fmla="*/ 10018 w 10018"/>
                <a:gd name="connsiteY0" fmla="*/ 0 h 6458"/>
                <a:gd name="connsiteX1" fmla="*/ 18 w 10018"/>
                <a:gd name="connsiteY1" fmla="*/ 2708 h 6458"/>
                <a:gd name="connsiteX2" fmla="*/ 7518 w 10018"/>
                <a:gd name="connsiteY2" fmla="*/ 6458 h 6458"/>
                <a:gd name="connsiteX3" fmla="*/ 7518 w 10018"/>
                <a:gd name="connsiteY3" fmla="*/ 6458 h 6458"/>
                <a:gd name="connsiteX0" fmla="*/ 8752 w 8752"/>
                <a:gd name="connsiteY0" fmla="*/ 0 h 10645"/>
                <a:gd name="connsiteX1" fmla="*/ 18 w 8752"/>
                <a:gd name="connsiteY1" fmla="*/ 4838 h 10645"/>
                <a:gd name="connsiteX2" fmla="*/ 7504 w 8752"/>
                <a:gd name="connsiteY2" fmla="*/ 10645 h 10645"/>
                <a:gd name="connsiteX3" fmla="*/ 7504 w 8752"/>
                <a:gd name="connsiteY3" fmla="*/ 10645 h 10645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00 w 10000"/>
                <a:gd name="connsiteY0" fmla="*/ 0 h 10000"/>
                <a:gd name="connsiteX1" fmla="*/ 21 w 10000"/>
                <a:gd name="connsiteY1" fmla="*/ 4545 h 10000"/>
                <a:gd name="connsiteX2" fmla="*/ 8574 w 10000"/>
                <a:gd name="connsiteY2" fmla="*/ 10000 h 10000"/>
                <a:gd name="connsiteX3" fmla="*/ 8574 w 10000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10013 w 10013"/>
                <a:gd name="connsiteY0" fmla="*/ 0 h 10000"/>
                <a:gd name="connsiteX1" fmla="*/ 34 w 10013"/>
                <a:gd name="connsiteY1" fmla="*/ 4545 h 10000"/>
                <a:gd name="connsiteX2" fmla="*/ 8587 w 10013"/>
                <a:gd name="connsiteY2" fmla="*/ 10000 h 10000"/>
                <a:gd name="connsiteX3" fmla="*/ 8587 w 10013"/>
                <a:gd name="connsiteY3" fmla="*/ 10000 h 10000"/>
                <a:gd name="connsiteX0" fmla="*/ 9979 w 9979"/>
                <a:gd name="connsiteY0" fmla="*/ 0 h 10000"/>
                <a:gd name="connsiteX1" fmla="*/ 0 w 9979"/>
                <a:gd name="connsiteY1" fmla="*/ 4545 h 10000"/>
                <a:gd name="connsiteX2" fmla="*/ 8553 w 9979"/>
                <a:gd name="connsiteY2" fmla="*/ 10000 h 10000"/>
                <a:gd name="connsiteX3" fmla="*/ 8553 w 9979"/>
                <a:gd name="connsiteY3" fmla="*/ 10000 h 10000"/>
                <a:gd name="connsiteX0" fmla="*/ 10000 w 10000"/>
                <a:gd name="connsiteY0" fmla="*/ 0 h 10000"/>
                <a:gd name="connsiteX1" fmla="*/ 0 w 10000"/>
                <a:gd name="connsiteY1" fmla="*/ 4545 h 10000"/>
                <a:gd name="connsiteX2" fmla="*/ 8571 w 10000"/>
                <a:gd name="connsiteY2" fmla="*/ 10000 h 10000"/>
                <a:gd name="connsiteX3" fmla="*/ 8571 w 10000"/>
                <a:gd name="connsiteY3" fmla="*/ 10000 h 10000"/>
                <a:gd name="connsiteX0" fmla="*/ 10173 w 10173"/>
                <a:gd name="connsiteY0" fmla="*/ 0 h 10000"/>
                <a:gd name="connsiteX1" fmla="*/ 0 w 10173"/>
                <a:gd name="connsiteY1" fmla="*/ 5113 h 10000"/>
                <a:gd name="connsiteX2" fmla="*/ 8744 w 10173"/>
                <a:gd name="connsiteY2" fmla="*/ 10000 h 10000"/>
                <a:gd name="connsiteX3" fmla="*/ 8744 w 10173"/>
                <a:gd name="connsiteY3" fmla="*/ 10000 h 10000"/>
                <a:gd name="connsiteX0" fmla="*/ 8619 w 8744"/>
                <a:gd name="connsiteY0" fmla="*/ 0 h 10114"/>
                <a:gd name="connsiteX1" fmla="*/ 0 w 8744"/>
                <a:gd name="connsiteY1" fmla="*/ 5227 h 10114"/>
                <a:gd name="connsiteX2" fmla="*/ 8744 w 8744"/>
                <a:gd name="connsiteY2" fmla="*/ 10114 h 10114"/>
                <a:gd name="connsiteX3" fmla="*/ 8744 w 8744"/>
                <a:gd name="connsiteY3" fmla="*/ 10114 h 10114"/>
                <a:gd name="connsiteX0" fmla="*/ 9857 w 10562"/>
                <a:gd name="connsiteY0" fmla="*/ 0 h 10280"/>
                <a:gd name="connsiteX1" fmla="*/ 0 w 10562"/>
                <a:gd name="connsiteY1" fmla="*/ 5168 h 10280"/>
                <a:gd name="connsiteX2" fmla="*/ 10000 w 10562"/>
                <a:gd name="connsiteY2" fmla="*/ 10000 h 10280"/>
                <a:gd name="connsiteX3" fmla="*/ 9210 w 10562"/>
                <a:gd name="connsiteY3" fmla="*/ 9663 h 10280"/>
                <a:gd name="connsiteX0" fmla="*/ 9857 w 10602"/>
                <a:gd name="connsiteY0" fmla="*/ 0 h 10183"/>
                <a:gd name="connsiteX1" fmla="*/ 0 w 10602"/>
                <a:gd name="connsiteY1" fmla="*/ 5168 h 10183"/>
                <a:gd name="connsiteX2" fmla="*/ 10000 w 10602"/>
                <a:gd name="connsiteY2" fmla="*/ 10000 h 10183"/>
                <a:gd name="connsiteX3" fmla="*/ 9210 w 10602"/>
                <a:gd name="connsiteY3" fmla="*/ 9663 h 10183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607"/>
                <a:gd name="connsiteY0" fmla="*/ 0 h 10165"/>
                <a:gd name="connsiteX1" fmla="*/ 0 w 10607"/>
                <a:gd name="connsiteY1" fmla="*/ 5168 h 10165"/>
                <a:gd name="connsiteX2" fmla="*/ 10000 w 10607"/>
                <a:gd name="connsiteY2" fmla="*/ 10000 h 10165"/>
                <a:gd name="connsiteX3" fmla="*/ 9210 w 10607"/>
                <a:gd name="connsiteY3" fmla="*/ 9663 h 10165"/>
                <a:gd name="connsiteX0" fmla="*/ 9857 w 10000"/>
                <a:gd name="connsiteY0" fmla="*/ 0 h 10000"/>
                <a:gd name="connsiteX1" fmla="*/ 0 w 10000"/>
                <a:gd name="connsiteY1" fmla="*/ 5168 h 10000"/>
                <a:gd name="connsiteX2" fmla="*/ 10000 w 10000"/>
                <a:gd name="connsiteY2" fmla="*/ 10000 h 10000"/>
                <a:gd name="connsiteX0" fmla="*/ 9857 w 9857"/>
                <a:gd name="connsiteY0" fmla="*/ 0 h 9888"/>
                <a:gd name="connsiteX1" fmla="*/ 0 w 9857"/>
                <a:gd name="connsiteY1" fmla="*/ 5168 h 9888"/>
                <a:gd name="connsiteX2" fmla="*/ 9803 w 9857"/>
                <a:gd name="connsiteY2" fmla="*/ 9888 h 9888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10000 w 10000"/>
                <a:gd name="connsiteY0" fmla="*/ 0 h 10000"/>
                <a:gd name="connsiteX1" fmla="*/ 0 w 10000"/>
                <a:gd name="connsiteY1" fmla="*/ 5227 h 10000"/>
                <a:gd name="connsiteX2" fmla="*/ 9945 w 10000"/>
                <a:gd name="connsiteY2" fmla="*/ 10000 h 10000"/>
                <a:gd name="connsiteX0" fmla="*/ 7796 w 7796"/>
                <a:gd name="connsiteY0" fmla="*/ 0 h 10000"/>
                <a:gd name="connsiteX1" fmla="*/ 0 w 7796"/>
                <a:gd name="connsiteY1" fmla="*/ 5227 h 10000"/>
                <a:gd name="connsiteX2" fmla="*/ 7741 w 7796"/>
                <a:gd name="connsiteY2" fmla="*/ 10000 h 10000"/>
                <a:gd name="connsiteX0" fmla="*/ 7430 w 7430"/>
                <a:gd name="connsiteY0" fmla="*/ 0 h 10000"/>
                <a:gd name="connsiteX1" fmla="*/ 0 w 7430"/>
                <a:gd name="connsiteY1" fmla="*/ 5113 h 10000"/>
                <a:gd name="connsiteX2" fmla="*/ 7359 w 743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0" h="10000">
                  <a:moveTo>
                    <a:pt x="7430" y="0"/>
                  </a:moveTo>
                  <a:cubicBezTo>
                    <a:pt x="1317" y="1288"/>
                    <a:pt x="708" y="2574"/>
                    <a:pt x="0" y="5113"/>
                  </a:cubicBezTo>
                  <a:cubicBezTo>
                    <a:pt x="318" y="7538"/>
                    <a:pt x="1250" y="8902"/>
                    <a:pt x="7359" y="10000"/>
                  </a:cubicBezTo>
                </a:path>
              </a:pathLst>
            </a:custGeom>
            <a:ln w="19050" cmpd="sng">
              <a:solidFill>
                <a:srgbClr val="3366FF"/>
              </a:solidFill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 w="12700" cmpd="sng">
                  <a:solidFill>
                    <a:schemeClr val="tx1"/>
                  </a:solidFill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243065" y="1137851"/>
            <a:ext cx="607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  <a:latin typeface="Century Gothic" charset="0"/>
              </a:rPr>
              <a:t>cutoff</a:t>
            </a:r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8" y="513375"/>
            <a:ext cx="795865" cy="36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CFE 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844" y="550328"/>
            <a:ext cx="851755" cy="331867"/>
          </a:xfrm>
          <a:prstGeom prst="rect">
            <a:avLst/>
          </a:prstGeom>
        </p:spPr>
      </p:pic>
      <p:pic>
        <p:nvPicPr>
          <p:cNvPr id="10" name="Picture 9" descr="energy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185" y="110067"/>
            <a:ext cx="757084" cy="4135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5480" y="4296834"/>
            <a:ext cx="2984618" cy="2307167"/>
            <a:chOff x="973548" y="4339168"/>
            <a:chExt cx="2984618" cy="230716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3548" y="4339168"/>
              <a:ext cx="2984618" cy="2307167"/>
            </a:xfrm>
            <a:prstGeom prst="rect">
              <a:avLst/>
            </a:prstGeom>
          </p:spPr>
        </p:pic>
        <p:pic>
          <p:nvPicPr>
            <p:cNvPr id="48" name="Picture 47" descr="CCFEsingleo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332" y="5904657"/>
              <a:ext cx="600272" cy="194734"/>
            </a:xfrm>
            <a:prstGeom prst="rect">
              <a:avLst/>
            </a:prstGeom>
          </p:spPr>
        </p:pic>
        <p:pic>
          <p:nvPicPr>
            <p:cNvPr id="49" name="Picture 48" descr="energylogo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332" y="6121401"/>
              <a:ext cx="447058" cy="244178"/>
            </a:xfrm>
            <a:prstGeom prst="rect">
              <a:avLst/>
            </a:prstGeom>
          </p:spPr>
        </p:pic>
        <p:pic>
          <p:nvPicPr>
            <p:cNvPr id="50" name="Picture 11" descr="ucla_cw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332" y="5702307"/>
              <a:ext cx="522725" cy="18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397668" y="4425030"/>
              <a:ext cx="4122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</a:rPr>
                <a:t>E</a:t>
              </a:r>
              <a:endParaRPr lang="en-US" sz="10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29867" y="4298036"/>
            <a:ext cx="2933700" cy="2305965"/>
            <a:chOff x="5342467" y="4340370"/>
            <a:chExt cx="2933700" cy="230596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42467" y="4340370"/>
              <a:ext cx="2933700" cy="2305965"/>
            </a:xfrm>
            <a:prstGeom prst="rect">
              <a:avLst/>
            </a:prstGeom>
          </p:spPr>
        </p:pic>
        <p:pic>
          <p:nvPicPr>
            <p:cNvPr id="43" name="Picture 42" descr="CCFEsingleo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198" y="5842351"/>
              <a:ext cx="600272" cy="194734"/>
            </a:xfrm>
            <a:prstGeom prst="rect">
              <a:avLst/>
            </a:prstGeom>
          </p:spPr>
        </p:pic>
        <p:pic>
          <p:nvPicPr>
            <p:cNvPr id="44" name="Picture 43" descr="energylogo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9198" y="6059095"/>
              <a:ext cx="447058" cy="244178"/>
            </a:xfrm>
            <a:prstGeom prst="rect">
              <a:avLst/>
            </a:prstGeom>
          </p:spPr>
        </p:pic>
        <p:pic>
          <p:nvPicPr>
            <p:cNvPr id="45" name="Picture 11" descr="ucla_cw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98" y="5640001"/>
              <a:ext cx="522725" cy="18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/>
            <p:cNvSpPr/>
            <p:nvPr/>
          </p:nvSpPr>
          <p:spPr>
            <a:xfrm>
              <a:off x="5732601" y="4441966"/>
              <a:ext cx="7394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d</a:t>
              </a:r>
              <a:r>
                <a:rPr lang="en-US" sz="1400" dirty="0" err="1" smtClean="0">
                  <a:solidFill>
                    <a:schemeClr val="bg1"/>
                  </a:solidFill>
                  <a:latin typeface="Symbol" charset="2"/>
                  <a:cs typeface="Symbol" charset="2"/>
                </a:rPr>
                <a:t>df</a:t>
              </a:r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/</a:t>
              </a:r>
              <a:r>
                <a:rPr lang="en-US" sz="1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dt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917932" y="4848367"/>
              <a:ext cx="6302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0" dirty="0" smtClean="0">
                  <a:solidFill>
                    <a:schemeClr val="bg1"/>
                  </a:solidFill>
                  <a:latin typeface="Arial"/>
                  <a:cs typeface="Arial"/>
                </a:rPr>
                <a:t>TAEs</a:t>
              </a:r>
              <a:endParaRPr lang="en-US" sz="1400" i="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479799" y="4851400"/>
            <a:ext cx="259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42.5 </a:t>
            </a:r>
            <a:r>
              <a:rPr lang="en-US" sz="1600" i="0" smtClean="0">
                <a:solidFill>
                  <a:srgbClr val="000000"/>
                </a:solidFill>
                <a:latin typeface="Arial" charset="0"/>
              </a:rPr>
              <a:t>GHz backscattered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microwave spectra: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 </a:t>
            </a:r>
            <a:r>
              <a:rPr lang="en-US" sz="1600" i="0" dirty="0" smtClean="0">
                <a:solidFill>
                  <a:srgbClr val="000000"/>
                </a:solidFill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</a:rPr>
              <a:t>A</a:t>
            </a:r>
            <a:r>
              <a:rPr lang="en-US" sz="1600" i="0" dirty="0" err="1" smtClean="0">
                <a:solidFill>
                  <a:srgbClr val="000000"/>
                </a:solidFill>
              </a:rPr>
              <a:t>exp</a:t>
            </a:r>
            <a:r>
              <a:rPr lang="en-US" sz="1600" i="0" dirty="0" smtClean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1600" i="0" dirty="0" smtClean="0">
                <a:solidFill>
                  <a:srgbClr val="000000"/>
                </a:solidFill>
              </a:rPr>
              <a:t>)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 rot="1188292">
            <a:off x="7053062" y="4841383"/>
            <a:ext cx="1868522" cy="829734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630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72414</TotalTime>
  <Words>75</Words>
  <Application>Microsoft Macintosh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UCLA &amp; MAST collaborating to implement Doppler Backscattering on MAST for M9 campaign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Neal Crocker</cp:lastModifiedBy>
  <cp:revision>12611</cp:revision>
  <cp:lastPrinted>2013-07-01T13:46:11Z</cp:lastPrinted>
  <dcterms:created xsi:type="dcterms:W3CDTF">2003-10-01T16:23:57Z</dcterms:created>
  <dcterms:modified xsi:type="dcterms:W3CDTF">2013-07-17T21:14:35Z</dcterms:modified>
</cp:coreProperties>
</file>