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91" r:id="rId2"/>
  </p:sldMasterIdLst>
  <p:notesMasterIdLst>
    <p:notesMasterId r:id="rId20"/>
  </p:notesMasterIdLst>
  <p:handoutMasterIdLst>
    <p:handoutMasterId r:id="rId21"/>
  </p:handoutMasterIdLst>
  <p:sldIdLst>
    <p:sldId id="1467" r:id="rId3"/>
    <p:sldId id="1753" r:id="rId4"/>
    <p:sldId id="1747" r:id="rId5"/>
    <p:sldId id="1748" r:id="rId6"/>
    <p:sldId id="1754" r:id="rId7"/>
    <p:sldId id="1749" r:id="rId8"/>
    <p:sldId id="1763" r:id="rId9"/>
    <p:sldId id="1764" r:id="rId10"/>
    <p:sldId id="1765" r:id="rId11"/>
    <p:sldId id="1760" r:id="rId12"/>
    <p:sldId id="1761" r:id="rId13"/>
    <p:sldId id="1757" r:id="rId14"/>
    <p:sldId id="1755" r:id="rId15"/>
    <p:sldId id="1758" r:id="rId16"/>
    <p:sldId id="1762" r:id="rId17"/>
    <p:sldId id="1744" r:id="rId18"/>
    <p:sldId id="1737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4359" autoAdjust="0"/>
  </p:normalViewPr>
  <p:slideViewPr>
    <p:cSldViewPr>
      <p:cViewPr varScale="1">
        <p:scale>
          <a:sx n="131" d="100"/>
          <a:sy n="131" d="100"/>
        </p:scale>
        <p:origin x="-1188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F7B4-D649-4CF1-B631-CCD81F4E6D6E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00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92EA-3211-41DA-874E-4E33D039059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9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MSTSG</a:t>
            </a: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Pre-forum Meeting #2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– January 16, 2015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1" name="Picture 1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2052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3" name="Picture 1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78601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1"/>
            <a:ext cx="793750" cy="184666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latin typeface="Helvetica" pitchFamily="-128" charset="0"/>
                <a:cs typeface="Arial" pitchFamily="34" charset="0"/>
              </a:rPr>
              <a:t>NSTX-U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6629401"/>
            <a:ext cx="5486400" cy="215431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800" b="1" dirty="0" smtClean="0">
                <a:solidFill>
                  <a:srgbClr val="3333CC"/>
                </a:solidFill>
                <a:latin typeface="Helvetica" charset="0"/>
                <a:cs typeface="Arial" charset="0"/>
              </a:rPr>
              <a:t>NSTX-U FY2015 Pre-Forum Meeting #1 – Menard</a:t>
            </a:r>
            <a:endParaRPr lang="en-US" sz="800" b="1" dirty="0">
              <a:solidFill>
                <a:srgbClr val="3333CC"/>
              </a:solidFill>
              <a:latin typeface="Helvetica" charset="0"/>
              <a:cs typeface="Arial" charset="0"/>
            </a:endParaRPr>
          </a:p>
        </p:txBody>
      </p:sp>
      <p:sp>
        <p:nvSpPr>
          <p:cNvPr id="9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A822BA-1D52-441A-ACBD-39114DA4C037}" type="slidenum">
              <a:rPr lang="en-US" b="1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b="1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2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14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293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44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586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306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453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8599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5746" indent="-22857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Macroscopic Stability TSG Pre-forum Meeting #2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J.W. Berkery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Pre-forum Meeting #2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January 16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Fields (Myers, Gerhardt, Park, and Menard)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1219200"/>
            <a:ext cx="8915400" cy="51278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NSTX-U error </a:t>
            </a:r>
            <a:r>
              <a:rPr lang="en-US" sz="2200" dirty="0"/>
              <a:t>f</a:t>
            </a:r>
            <a:r>
              <a:rPr lang="en-US" sz="2200" dirty="0" smtClean="0"/>
              <a:t>ield </a:t>
            </a:r>
            <a:r>
              <a:rPr lang="en-US" sz="2200" dirty="0"/>
              <a:t>c</a:t>
            </a:r>
            <a:r>
              <a:rPr lang="en-US" sz="2200" dirty="0" smtClean="0"/>
              <a:t>onsiderations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The PF5 coils may have changed shape </a:t>
            </a:r>
            <a:r>
              <a:rPr lang="en-US" sz="1800" dirty="0" smtClean="0">
                <a:sym typeface="Wingdings"/>
              </a:rPr>
              <a:t> could produce </a:t>
            </a:r>
            <a:r>
              <a:rPr lang="en-US" sz="1800" i="1" dirty="0" smtClean="0">
                <a:sym typeface="Wingdings"/>
              </a:rPr>
              <a:t>n</a:t>
            </a:r>
            <a:r>
              <a:rPr lang="en-US" sz="1800" dirty="0" smtClean="0">
                <a:sym typeface="Wingdings"/>
              </a:rPr>
              <a:t>=2 EF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New current feeds for OH and </a:t>
            </a:r>
            <a:r>
              <a:rPr lang="en-US" sz="1800" dirty="0" err="1" smtClean="0"/>
              <a:t>divertor</a:t>
            </a:r>
            <a:r>
              <a:rPr lang="en-US" sz="1800" dirty="0" smtClean="0"/>
              <a:t> coils </a:t>
            </a:r>
            <a:r>
              <a:rPr lang="en-US" sz="1800" dirty="0" smtClean="0">
                <a:sym typeface="Wingdings"/>
              </a:rPr>
              <a:t> different (smaller?) EFs</a:t>
            </a:r>
            <a:endParaRPr lang="en-US" sz="1800" dirty="0" smtClean="0"/>
          </a:p>
          <a:p>
            <a:pPr lvl="1">
              <a:spcBef>
                <a:spcPts val="432"/>
              </a:spcBef>
            </a:pPr>
            <a:r>
              <a:rPr lang="en-US" sz="1800" dirty="0" smtClean="0"/>
              <a:t>New J/K cap for NB2 </a:t>
            </a:r>
            <a:r>
              <a:rPr lang="en-US" sz="1800" dirty="0" smtClean="0">
                <a:sym typeface="Wingdings"/>
              </a:rPr>
              <a:t> non-axisymmetric EFs during current ramp?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>
                <a:sym typeface="Wingdings"/>
              </a:rPr>
              <a:t>Unanticipated EF sources are possible (or even probable)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Error Field PTP:  Coil shape measurements in the test cell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Assess PF3/4/5 coil shapes with a ruler and plumb bob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Measure coil-to-vessel and coil-to-coil positions at multiple toroidal locations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Error </a:t>
            </a:r>
            <a:r>
              <a:rPr lang="en-US" sz="2200" dirty="0"/>
              <a:t>Field XMP:  Vessel-generated EFs in AC vacuum shots</a:t>
            </a:r>
          </a:p>
          <a:p>
            <a:pPr lvl="1">
              <a:spcBef>
                <a:spcPts val="432"/>
              </a:spcBef>
            </a:pPr>
            <a:r>
              <a:rPr lang="en-US" sz="1800" dirty="0"/>
              <a:t>The new J/K cap is likely to carry non-axisymmetric induced currents during the current ramp </a:t>
            </a:r>
            <a:r>
              <a:rPr lang="en-US" sz="1800" dirty="0">
                <a:sym typeface="Wingdings"/>
              </a:rPr>
              <a:t> the importance of this effect is unknown</a:t>
            </a:r>
            <a:endParaRPr lang="en-US" sz="1800" dirty="0"/>
          </a:p>
          <a:p>
            <a:pPr lvl="1">
              <a:spcBef>
                <a:spcPts val="432"/>
              </a:spcBef>
            </a:pPr>
            <a:r>
              <a:rPr lang="en-US" sz="1800" dirty="0"/>
              <a:t>Swing the OH + PF3/4/5 during vacuum shots to quantify the </a:t>
            </a:r>
            <a:r>
              <a:rPr lang="en-US" sz="1800" dirty="0" err="1"/>
              <a:t>axisymmetry</a:t>
            </a:r>
            <a:r>
              <a:rPr lang="en-US" sz="1800" dirty="0"/>
              <a:t> of the induced vessel </a:t>
            </a:r>
            <a:r>
              <a:rPr lang="en-US" sz="1800" dirty="0" smtClean="0"/>
              <a:t>currents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10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Fields (Myers, Gerhardt, Park, and Menard)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1219200"/>
            <a:ext cx="8915400" cy="512781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/>
              <a:t>Error Field XP #1:  Low β, low density locked mode studies</a:t>
            </a:r>
          </a:p>
          <a:p>
            <a:pPr lvl="1"/>
            <a:r>
              <a:rPr lang="en-US" sz="1800" i="1" dirty="0"/>
              <a:t>n</a:t>
            </a:r>
            <a:r>
              <a:rPr lang="en-US" sz="1800" dirty="0"/>
              <a:t>=1 compass scans (multiple phases and amplitudes)</a:t>
            </a:r>
          </a:p>
          <a:p>
            <a:pPr lvl="1"/>
            <a:r>
              <a:rPr lang="en-US" sz="1800" dirty="0"/>
              <a:t>Should run early in the </a:t>
            </a:r>
            <a:r>
              <a:rPr lang="en-US" sz="1800" dirty="0" smtClean="0"/>
              <a:t>campaign</a:t>
            </a:r>
            <a:r>
              <a:rPr lang="en-US" sz="1800" dirty="0"/>
              <a:t> </a:t>
            </a:r>
            <a:r>
              <a:rPr lang="en-US" sz="1800" dirty="0" smtClean="0"/>
              <a:t>(the </a:t>
            </a:r>
            <a:r>
              <a:rPr lang="en-US" sz="1800" dirty="0"/>
              <a:t>RWM sensors are </a:t>
            </a:r>
            <a:r>
              <a:rPr lang="en-US" sz="1800" dirty="0" smtClean="0"/>
              <a:t>required)</a:t>
            </a:r>
            <a:endParaRPr lang="en-US" sz="1800" dirty="0"/>
          </a:p>
          <a:p>
            <a:pPr lvl="1"/>
            <a:r>
              <a:rPr lang="en-US" sz="1800" dirty="0"/>
              <a:t>Disruptions as the primary diagnostic (rotation available?)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Error Field XP #2:  High β </a:t>
            </a:r>
            <a:r>
              <a:rPr lang="en-US" sz="2200" i="1" dirty="0"/>
              <a:t>n</a:t>
            </a:r>
            <a:r>
              <a:rPr lang="en-US" sz="2200" dirty="0"/>
              <a:t>=1,2,3 compass scans</a:t>
            </a:r>
          </a:p>
          <a:p>
            <a:pPr lvl="1"/>
            <a:r>
              <a:rPr lang="en-US" sz="1800" dirty="0"/>
              <a:t>Intra-shot modulation and/or “spiral” </a:t>
            </a:r>
            <a:r>
              <a:rPr lang="en-US" sz="1800" i="1" dirty="0"/>
              <a:t>n</a:t>
            </a:r>
            <a:r>
              <a:rPr lang="en-US" sz="1800" dirty="0"/>
              <a:t>=1,2 scans during long pulse operation</a:t>
            </a:r>
          </a:p>
          <a:p>
            <a:pPr lvl="1"/>
            <a:r>
              <a:rPr lang="en-US" sz="1800" dirty="0"/>
              <a:t>Rotation and </a:t>
            </a:r>
            <a:r>
              <a:rPr lang="en-US" sz="1800" dirty="0" smtClean="0"/>
              <a:t>disruption as </a:t>
            </a:r>
            <a:r>
              <a:rPr lang="en-US" sz="1800" dirty="0"/>
              <a:t>diagnostics</a:t>
            </a:r>
          </a:p>
          <a:p>
            <a:pPr lvl="1"/>
            <a:r>
              <a:rPr lang="en-US" sz="1800" dirty="0"/>
              <a:t>Flip the </a:t>
            </a:r>
            <a:r>
              <a:rPr lang="en-US" sz="1800" i="1" dirty="0"/>
              <a:t>n</a:t>
            </a:r>
            <a:r>
              <a:rPr lang="en-US" sz="1800" dirty="0"/>
              <a:t>=3 polarity to optimize and compare to the NSTX </a:t>
            </a:r>
            <a:r>
              <a:rPr lang="en-US" sz="1800" i="1" dirty="0"/>
              <a:t>n</a:t>
            </a:r>
            <a:r>
              <a:rPr lang="en-US" sz="1800" dirty="0"/>
              <a:t>=3 </a:t>
            </a:r>
            <a:r>
              <a:rPr lang="en-US" sz="1800" dirty="0" smtClean="0"/>
              <a:t>settings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Error Field XP #3:  Optimization of PID Dynamic EF Correction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Tune amplitudes, phases, and gains of the PID DEFC algorithm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Requires the real time RWM controller to be operational</a:t>
            </a:r>
          </a:p>
          <a:p>
            <a:pPr lvl="1">
              <a:spcBef>
                <a:spcPts val="432"/>
              </a:spcBef>
            </a:pPr>
            <a:r>
              <a:rPr lang="en-US" sz="1800" dirty="0" smtClean="0"/>
              <a:t>Utilize low pass filter to isolate the effect of DEFC from fast RWM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Gerhardt </a:t>
            </a:r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9BE18-EFDF-4109-BF27-8C1B637F3A73}" type="slidenum">
              <a:rPr lang="en-US" altLang="en-US">
                <a:solidFill>
                  <a:srgbClr val="3333CC"/>
                </a:solidFill>
              </a:rPr>
              <a:pPr/>
              <a:t>13</a:t>
            </a:fld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685800"/>
          </a:xfrm>
        </p:spPr>
        <p:txBody>
          <a:bodyPr/>
          <a:lstStyle/>
          <a:p>
            <a:r>
              <a:rPr lang="en-US" altLang="en-US" dirty="0" smtClean="0"/>
              <a:t>Columbia U. group experiments in prep </a:t>
            </a:r>
            <a:r>
              <a:rPr lang="en-US" altLang="en-US" dirty="0" smtClean="0">
                <a:solidFill>
                  <a:srgbClr val="FF0000"/>
                </a:solidFill>
              </a:rPr>
              <a:t>for the NSTX-U Forum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68806"/>
            <a:ext cx="8991600" cy="4676508"/>
          </a:xfrm>
        </p:spPr>
        <p:txBody>
          <a:bodyPr/>
          <a:lstStyle/>
          <a:p>
            <a:pPr marL="0" indent="0">
              <a:lnSpc>
                <a:spcPct val="70000"/>
              </a:lnSpc>
              <a:spcBef>
                <a:spcPct val="70000"/>
              </a:spcBef>
              <a:buNone/>
              <a:tabLst>
                <a:tab pos="7654925" algn="l"/>
              </a:tabLst>
            </a:pPr>
            <a:endParaRPr lang="en-US" altLang="en-US" sz="18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err="1" smtClean="0">
                <a:solidFill>
                  <a:schemeClr val="tx1"/>
                </a:solidFill>
              </a:rPr>
              <a:t>Macrostability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>
                <a:solidFill>
                  <a:schemeClr val="tx1"/>
                </a:solidFill>
              </a:rPr>
              <a:t>TSG </a:t>
            </a:r>
            <a:r>
              <a:rPr lang="en-US" altLang="en-US" sz="1800" dirty="0" smtClean="0">
                <a:solidFill>
                  <a:schemeClr val="tx1"/>
                </a:solidFill>
              </a:rPr>
              <a:t>(proposed for 2011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XP1144:</a:t>
            </a:r>
            <a:r>
              <a:rPr lang="en-US" altLang="en-US" sz="1600" dirty="0" smtClean="0">
                <a:solidFill>
                  <a:srgbClr val="0000FF"/>
                </a:solidFill>
              </a:rPr>
              <a:t> RWM </a:t>
            </a:r>
            <a:r>
              <a:rPr lang="en-US" altLang="en-US" sz="1600" dirty="0">
                <a:solidFill>
                  <a:srgbClr val="0000FF"/>
                </a:solidFill>
              </a:rPr>
              <a:t>stabilization/control, NTV </a:t>
            </a:r>
            <a:r>
              <a:rPr lang="en-US" altLang="en-US" sz="1600" dirty="0" err="1">
                <a:solidFill>
                  <a:srgbClr val="0000FF"/>
                </a:solidFill>
              </a:rPr>
              <a:t>V</a:t>
            </a:r>
            <a:r>
              <a:rPr lang="en-US" altLang="en-US" sz="1800" baseline="-25000" dirty="0" err="1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altLang="en-US" sz="1200" dirty="0">
                <a:solidFill>
                  <a:srgbClr val="0000FF"/>
                </a:solidFill>
              </a:rPr>
              <a:t> </a:t>
            </a:r>
            <a:r>
              <a:rPr lang="en-US" altLang="en-US" sz="1600" dirty="0">
                <a:solidFill>
                  <a:srgbClr val="0000FF"/>
                </a:solidFill>
              </a:rPr>
              <a:t>alteration of higher A ST targets (Sabbagh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XP1145: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state space active control physics (independent coil control</a:t>
            </a:r>
            <a:r>
              <a:rPr lang="en-US" altLang="en-US" sz="1600" dirty="0" smtClean="0">
                <a:solidFill>
                  <a:srgbClr val="0000FF"/>
                </a:solidFill>
              </a:rPr>
              <a:t>) (</a:t>
            </a:r>
            <a:r>
              <a:rPr lang="en-US" altLang="en-US" sz="1600" dirty="0">
                <a:solidFill>
                  <a:srgbClr val="0000FF"/>
                </a:solidFill>
              </a:rPr>
              <a:t>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XP1146: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state space active control at low plasma rotation (Y-S Park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XP1062:</a:t>
            </a:r>
            <a:r>
              <a:rPr lang="en-US" altLang="en-US" sz="1600" dirty="0" smtClean="0">
                <a:solidFill>
                  <a:srgbClr val="0000FF"/>
                </a:solidFill>
              </a:rPr>
              <a:t> NTV steady-state rotation at reduced torque (HHFW) (Sabbagh)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XP1111:</a:t>
            </a:r>
            <a:r>
              <a:rPr lang="en-US" altLang="en-US" sz="1600" dirty="0" smtClean="0">
                <a:solidFill>
                  <a:srgbClr val="0000FF"/>
                </a:solidFill>
              </a:rPr>
              <a:t> RWM PID optimization (Sabbagh)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7654925" algn="l"/>
              </a:tabLst>
            </a:pPr>
            <a:r>
              <a:rPr lang="en-US" altLang="en-US" sz="1800" dirty="0" err="1">
                <a:solidFill>
                  <a:schemeClr val="tx1"/>
                </a:solidFill>
              </a:rPr>
              <a:t>Macrostability</a:t>
            </a:r>
            <a:r>
              <a:rPr lang="en-US" altLang="en-US" sz="1800" dirty="0">
                <a:solidFill>
                  <a:schemeClr val="tx1"/>
                </a:solidFill>
              </a:rPr>
              <a:t> TSG </a:t>
            </a:r>
            <a:r>
              <a:rPr lang="en-US" altLang="en-US" sz="1800" dirty="0" smtClean="0">
                <a:solidFill>
                  <a:schemeClr val="tx1"/>
                </a:solidFill>
              </a:rPr>
              <a:t>(proposed for FY 2012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XP1149: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stabilization dependence on energetic particle profile (Berkery)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XP1147: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control physics with partial control coil coverage (JT-60SA) (Y-S Park)</a:t>
            </a: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XP1148: </a:t>
            </a:r>
            <a:r>
              <a:rPr lang="en-US" altLang="en-US" sz="1600" dirty="0" smtClean="0">
                <a:solidFill>
                  <a:srgbClr val="0000FF"/>
                </a:solidFill>
              </a:rPr>
              <a:t>RWM </a:t>
            </a:r>
            <a:r>
              <a:rPr lang="en-US" altLang="en-US" sz="1600" dirty="0">
                <a:solidFill>
                  <a:srgbClr val="0000FF"/>
                </a:solidFill>
              </a:rPr>
              <a:t>stabilization physics at reduced </a:t>
            </a:r>
            <a:r>
              <a:rPr lang="en-US" altLang="en-US" sz="1600" dirty="0" err="1">
                <a:solidFill>
                  <a:srgbClr val="0000FF"/>
                </a:solidFill>
              </a:rPr>
              <a:t>collisionality</a:t>
            </a:r>
            <a:r>
              <a:rPr lang="en-US" altLang="en-US" sz="1600" dirty="0">
                <a:solidFill>
                  <a:srgbClr val="0000FF"/>
                </a:solidFill>
              </a:rPr>
              <a:t> (Berkery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  <a:endParaRPr lang="en-US" altLang="en-US" sz="1600" dirty="0">
              <a:solidFill>
                <a:srgbClr val="0000FF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33FF"/>
                </a:solidFill>
              </a:rPr>
              <a:t>XP1150: </a:t>
            </a:r>
            <a:r>
              <a:rPr lang="en-US" altLang="en-US" sz="1600" dirty="0" smtClean="0">
                <a:solidFill>
                  <a:srgbClr val="0000FF"/>
                </a:solidFill>
              </a:rPr>
              <a:t>Neoclassical </a:t>
            </a:r>
            <a:r>
              <a:rPr lang="en-US" altLang="en-US" sz="1600" dirty="0">
                <a:solidFill>
                  <a:srgbClr val="0000FF"/>
                </a:solidFill>
              </a:rPr>
              <a:t>toroidal viscosity at reduced </a:t>
            </a:r>
            <a:r>
              <a:rPr lang="en-US" altLang="en-US" sz="1600" dirty="0">
                <a:solidFill>
                  <a:srgbClr val="0000FF"/>
                </a:solidFill>
                <a:latin typeface="Symbol" pitchFamily="18" charset="2"/>
              </a:rPr>
              <a:t>n</a:t>
            </a:r>
            <a:r>
              <a:rPr lang="en-US" altLang="en-US" sz="1600" dirty="0">
                <a:solidFill>
                  <a:srgbClr val="0000FF"/>
                </a:solidFill>
              </a:rPr>
              <a:t> (independent coil control) (Sabbagh</a:t>
            </a:r>
            <a:r>
              <a:rPr lang="en-US" altLang="en-US" sz="1600" dirty="0" smtClean="0">
                <a:solidFill>
                  <a:srgbClr val="0000FF"/>
                </a:solidFill>
              </a:rPr>
              <a:t>)</a:t>
            </a:r>
          </a:p>
          <a:p>
            <a:pPr>
              <a:tabLst>
                <a:tab pos="7654925" algn="l"/>
              </a:tabLst>
            </a:pPr>
            <a:r>
              <a:rPr lang="en-US" altLang="en-US" sz="1800" u="sng" dirty="0" smtClean="0">
                <a:solidFill>
                  <a:srgbClr val="FF0000"/>
                </a:solidFill>
              </a:rPr>
              <a:t>Further ideas</a:t>
            </a:r>
            <a:r>
              <a:rPr lang="en-US" altLang="en-US" sz="1800" dirty="0" smtClean="0">
                <a:solidFill>
                  <a:srgbClr val="FF0000"/>
                </a:solidFill>
              </a:rPr>
              <a:t>:</a:t>
            </a:r>
            <a:endParaRPr lang="en-US" altLang="en-US" sz="1800" u="sng" dirty="0" smtClean="0">
              <a:solidFill>
                <a:srgbClr val="FF0000"/>
              </a:solidFill>
            </a:endParaRPr>
          </a:p>
          <a:p>
            <a:pPr lvl="1">
              <a:tabLst>
                <a:tab pos="7654925" algn="l"/>
              </a:tabLst>
            </a:pPr>
            <a:r>
              <a:rPr lang="en-US" altLang="en-US" sz="1600" dirty="0" smtClean="0">
                <a:solidFill>
                  <a:srgbClr val="9900FF"/>
                </a:solidFill>
              </a:rPr>
              <a:t>New XP: </a:t>
            </a:r>
            <a:r>
              <a:rPr lang="en-US" altLang="en-US" sz="1600" dirty="0" smtClean="0">
                <a:solidFill>
                  <a:srgbClr val="0000FF"/>
                </a:solidFill>
              </a:rPr>
              <a:t>Multi-mode error field correction using the RWMSC (to follow Clayton’s initial EFC XP)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188" y="6096000"/>
            <a:ext cx="8937624" cy="40011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Helvetica" pitchFamily="-84" charset="0"/>
                <a:cs typeface="Arial" pitchFamily="34" charset="0"/>
              </a:rPr>
              <a:t>Further ideas for 2015 NSTX-U run will be presented at the forum</a:t>
            </a:r>
            <a:endParaRPr lang="en-US" sz="2000" dirty="0">
              <a:solidFill>
                <a:srgbClr val="FF0000"/>
              </a:solidFill>
              <a:latin typeface="Helvetica" pitchFamily="-8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261646"/>
            <a:ext cx="4452950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u="sng" dirty="0" smtClean="0">
                <a:solidFill>
                  <a:srgbClr val="FF0000"/>
                </a:solidFill>
              </a:rPr>
              <a:t>NOTE</a:t>
            </a:r>
            <a:r>
              <a:rPr lang="en-US" sz="1600" dirty="0" smtClean="0">
                <a:solidFill>
                  <a:srgbClr val="FF0000"/>
                </a:solidFill>
              </a:rPr>
              <a:t>: MOST are possible for 2</a:t>
            </a:r>
            <a:r>
              <a:rPr lang="en-US" sz="1600" baseline="30000" dirty="0" smtClean="0">
                <a:solidFill>
                  <a:srgbClr val="FF0000"/>
                </a:solidFill>
              </a:rPr>
              <a:t>nd</a:t>
            </a:r>
            <a:r>
              <a:rPr lang="en-US" sz="1600" dirty="0" smtClean="0">
                <a:solidFill>
                  <a:srgbClr val="FF0000"/>
                </a:solidFill>
              </a:rPr>
              <a:t> month of run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014" y="888273"/>
            <a:ext cx="8740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Columbia U. Group 2011-12 </a:t>
            </a:r>
            <a:r>
              <a:rPr lang="en-US" altLang="en-US" sz="2400" u="sng" dirty="0" err="1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Macrostability</a:t>
            </a:r>
            <a:r>
              <a:rPr lang="en-US" altLang="en-US" sz="2400" u="sng" dirty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 TSG </a:t>
            </a:r>
            <a:r>
              <a:rPr lang="en-US" altLang="en-US" sz="2400" u="sng" dirty="0" smtClean="0">
                <a:solidFill>
                  <a:srgbClr val="9933FF"/>
                </a:solidFill>
                <a:latin typeface="Helvetica" pitchFamily="-84" charset="0"/>
                <a:cs typeface="Arial" pitchFamily="34" charset="0"/>
              </a:rPr>
              <a:t>experiments</a:t>
            </a:r>
            <a:endParaRPr lang="en-US" sz="2400" u="sng" dirty="0">
              <a:solidFill>
                <a:srgbClr val="9933FF"/>
              </a:solidFill>
              <a:latin typeface="Helvetica" pitchFamily="-8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Wang and Park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14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XMP suggestions:</a:t>
            </a:r>
          </a:p>
          <a:p>
            <a:pPr lvl="1"/>
            <a:r>
              <a:rPr lang="en-US" sz="1800" dirty="0" smtClean="0"/>
              <a:t>Error field XMPs (see Clayton Myers slide)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ual </a:t>
            </a:r>
            <a:r>
              <a:rPr lang="en-US" sz="1800" dirty="0"/>
              <a:t>sensor active RWM PID control </a:t>
            </a:r>
            <a:r>
              <a:rPr lang="en-US" sz="1800" dirty="0" smtClean="0"/>
              <a:t>checkout (Sabbagh)</a:t>
            </a:r>
          </a:p>
          <a:p>
            <a:pPr lvl="2">
              <a:buSzPct val="120000"/>
            </a:pPr>
            <a:r>
              <a:rPr lang="en-US" sz="1600" dirty="0" smtClean="0"/>
              <a:t>Test operation of both B</a:t>
            </a:r>
            <a:r>
              <a:rPr lang="en-US" sz="1600" baseline="-25000" dirty="0" smtClean="0"/>
              <a:t>r</a:t>
            </a:r>
            <a:r>
              <a:rPr lang="en-US" sz="1600" dirty="0" smtClean="0"/>
              <a:t> and </a:t>
            </a:r>
            <a:r>
              <a:rPr lang="en-US" sz="1600" dirty="0" err="1" smtClean="0"/>
              <a:t>B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 sensors (in real time and offline)</a:t>
            </a:r>
          </a:p>
          <a:p>
            <a:pPr lvl="2">
              <a:buSzPct val="120000"/>
            </a:pPr>
            <a:r>
              <a:rPr lang="en-US" sz="1600" dirty="0" smtClean="0"/>
              <a:t>Test that feedback works through limited phase and gain scans in a fiducial plasma</a:t>
            </a:r>
          </a:p>
          <a:p>
            <a:pPr lvl="2">
              <a:buSzPct val="120000"/>
            </a:pPr>
            <a:endParaRPr lang="en-US" sz="1600" dirty="0" smtClean="0"/>
          </a:p>
          <a:p>
            <a:pPr lvl="1"/>
            <a:r>
              <a:rPr lang="en-US" sz="1800" dirty="0" smtClean="0"/>
              <a:t>RWM </a:t>
            </a:r>
            <a:r>
              <a:rPr lang="en-US" sz="1800" dirty="0"/>
              <a:t>state-space controller (RWMSC) </a:t>
            </a:r>
            <a:r>
              <a:rPr lang="en-US" sz="1800" dirty="0" smtClean="0"/>
              <a:t>checkout (Sabbagh)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Turn on RWMSC with overall gain on feedback current set small to test functionality gather RWMSC Observer data on each shot (piggyback)</a:t>
            </a:r>
          </a:p>
          <a:p>
            <a:pPr lvl="2">
              <a:buSzPct val="120000"/>
            </a:pPr>
            <a:r>
              <a:rPr lang="en-US" sz="1600" dirty="0" smtClean="0"/>
              <a:t>Run with “standard” gain matrices and operational-level gain on feedback current and perform limited phase scan with/without pre-programmed n = 1 field</a:t>
            </a:r>
          </a:p>
          <a:p>
            <a:pPr lvl="2">
              <a:buSzPct val="120000"/>
            </a:pP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800" dirty="0" smtClean="0"/>
              <a:t>MHD </a:t>
            </a:r>
            <a:r>
              <a:rPr lang="en-US" sz="1800" dirty="0"/>
              <a:t>spectroscopy checkout </a:t>
            </a:r>
            <a:r>
              <a:rPr lang="en-US" sz="1800" dirty="0" smtClean="0"/>
              <a:t>(Berkery) 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Gather sensor signal/noise vs. (positive) frequency in limited frequency scan</a:t>
            </a:r>
          </a:p>
          <a:p>
            <a:pPr lvl="2">
              <a:buSzPct val="120000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XP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5" y="93681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Early XP suggestions:</a:t>
            </a:r>
          </a:p>
          <a:p>
            <a:pPr lvl="1"/>
            <a:r>
              <a:rPr lang="en-US" sz="1800" dirty="0"/>
              <a:t>Error field </a:t>
            </a:r>
            <a:r>
              <a:rPr lang="en-US" sz="1800" dirty="0" smtClean="0"/>
              <a:t>XPs.  See Clayton Myers slides</a:t>
            </a:r>
            <a:endParaRPr lang="en-US" sz="1800" dirty="0"/>
          </a:p>
          <a:p>
            <a:pPr lvl="1"/>
            <a:r>
              <a:rPr lang="en-US" sz="1800" dirty="0" smtClean="0"/>
              <a:t>Characterization </a:t>
            </a:r>
            <a:r>
              <a:rPr lang="en-US" sz="1800" dirty="0"/>
              <a:t>of EPs with new </a:t>
            </a:r>
            <a:r>
              <a:rPr lang="en-US" sz="1800" dirty="0" smtClean="0"/>
              <a:t>NBI (name?)</a:t>
            </a:r>
          </a:p>
          <a:p>
            <a:pPr lvl="2">
              <a:buSzPct val="120000"/>
            </a:pPr>
            <a:r>
              <a:rPr lang="en-US" sz="1600" dirty="0" smtClean="0"/>
              <a:t>with EP group, or really team-wide</a:t>
            </a:r>
          </a:p>
          <a:p>
            <a:pPr lvl="2">
              <a:buSzPct val="120000"/>
            </a:pPr>
            <a:r>
              <a:rPr lang="en-US" sz="1600" dirty="0" smtClean="0"/>
              <a:t>A few bullet points on what each XMP/XP is supposed to accomplish scientifically and operationally… </a:t>
            </a:r>
          </a:p>
          <a:p>
            <a:pPr lvl="1"/>
            <a:r>
              <a:rPr lang="en-US" sz="1800" dirty="0" smtClean="0"/>
              <a:t>Testing 3D physics capabilities including the new six independent SPAs plus n=3 magnetic braking (name?)</a:t>
            </a:r>
          </a:p>
          <a:p>
            <a:pPr lvl="2">
              <a:buSzPct val="120000"/>
            </a:pPr>
            <a:r>
              <a:rPr lang="en-US" sz="1600" dirty="0" smtClean="0"/>
              <a:t>How does magnetic braking work </a:t>
            </a:r>
            <a:r>
              <a:rPr lang="en-US" sz="1600" dirty="0"/>
              <a:t>in NSTX-U vs. </a:t>
            </a:r>
            <a:r>
              <a:rPr lang="en-US" sz="1600" dirty="0" smtClean="0"/>
              <a:t>NSTX?</a:t>
            </a:r>
          </a:p>
          <a:p>
            <a:pPr lvl="2">
              <a:buSzPct val="120000"/>
            </a:pPr>
            <a:r>
              <a:rPr lang="en-US" sz="1600" dirty="0" smtClean="0"/>
              <a:t>A </a:t>
            </a:r>
            <a:r>
              <a:rPr lang="en-US" sz="1600" dirty="0"/>
              <a:t>few bullet points on what each XMP/XP is supposed to accomplish scientifically and operationally… </a:t>
            </a:r>
          </a:p>
          <a:p>
            <a:pPr lvl="1"/>
            <a:r>
              <a:rPr lang="en-US" sz="1800" dirty="0" smtClean="0"/>
              <a:t>Establish </a:t>
            </a:r>
            <a:r>
              <a:rPr lang="en-US" sz="1800" dirty="0"/>
              <a:t>dual field component n = 1 active control capability in new NSTX-U operational regime with 6 independent </a:t>
            </a:r>
            <a:r>
              <a:rPr lang="en-US" sz="1800" dirty="0" smtClean="0"/>
              <a:t>SPAs (</a:t>
            </a:r>
            <a:r>
              <a:rPr lang="en-US" sz="1800" dirty="0"/>
              <a:t>S</a:t>
            </a:r>
            <a:r>
              <a:rPr lang="en-US" sz="1800" dirty="0" smtClean="0"/>
              <a:t>abbagh)</a:t>
            </a:r>
            <a:endParaRPr lang="en-US" sz="1800" dirty="0"/>
          </a:p>
          <a:p>
            <a:pPr lvl="2">
              <a:buSzPct val="120000"/>
            </a:pPr>
            <a:r>
              <a:rPr lang="en-US" sz="1600" dirty="0" smtClean="0"/>
              <a:t>A </a:t>
            </a:r>
            <a:r>
              <a:rPr lang="en-US" sz="1600" dirty="0"/>
              <a:t>few bullet points on what each XMP/XP is supposed to accomplish scientifically and operationally… </a:t>
            </a:r>
          </a:p>
          <a:p>
            <a:pPr lvl="1"/>
            <a:r>
              <a:rPr lang="en-US" sz="1800" dirty="0" smtClean="0"/>
              <a:t>XP1062</a:t>
            </a:r>
            <a:r>
              <a:rPr lang="en-US" sz="1800" dirty="0"/>
              <a:t>: NTV steady-state rotation at reduced torque (HHFW) (Sabbagh) </a:t>
            </a:r>
            <a:r>
              <a:rPr lang="en-US" sz="1800" dirty="0" smtClean="0"/>
              <a:t>contributes to 3D Fields #</a:t>
            </a:r>
            <a:r>
              <a:rPr lang="en-US" sz="1800" dirty="0"/>
              <a:t>5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r>
              <a:rPr lang="en-US" sz="2200" dirty="0" smtClean="0"/>
              <a:t>Jon and Stan’s topics for the meeting</a:t>
            </a:r>
            <a:endParaRPr lang="en-US" sz="2200" dirty="0"/>
          </a:p>
          <a:p>
            <a:pPr lvl="0"/>
            <a:r>
              <a:rPr lang="en-US" sz="2200" dirty="0" smtClean="0"/>
              <a:t>Highest level goals of MS TSG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Full list of specific </a:t>
            </a:r>
            <a:r>
              <a:rPr lang="en-US" sz="2200" dirty="0"/>
              <a:t>XP ideas called out in the 5 year </a:t>
            </a:r>
            <a:r>
              <a:rPr lang="en-US" sz="2200" dirty="0" smtClean="0"/>
              <a:t>plan</a:t>
            </a:r>
          </a:p>
          <a:p>
            <a:pPr lvl="1"/>
            <a:r>
              <a:rPr lang="en-US" sz="1800" dirty="0" smtClean="0"/>
              <a:t>This will </a:t>
            </a:r>
            <a:r>
              <a:rPr lang="en-US" sz="1800" u="sng" dirty="0" smtClean="0"/>
              <a:t>not</a:t>
            </a:r>
            <a:r>
              <a:rPr lang="en-US" sz="1800" dirty="0" smtClean="0"/>
              <a:t> be shown at pre-forum meeting #2 – meant to get people thinking for the actual forum, and to answer Stan’s question </a:t>
            </a:r>
            <a:r>
              <a:rPr lang="en-US" sz="1800" dirty="0"/>
              <a:t>of “run time requirements to meet t</a:t>
            </a:r>
            <a:r>
              <a:rPr lang="en-US" sz="1800" dirty="0" smtClean="0"/>
              <a:t>he </a:t>
            </a:r>
            <a:r>
              <a:rPr lang="en-US" sz="1800" dirty="0"/>
              <a:t>highest-level goals for their TSGs for the </a:t>
            </a:r>
            <a:r>
              <a:rPr lang="en-US" sz="1800" dirty="0" smtClean="0"/>
              <a:t>run”</a:t>
            </a:r>
          </a:p>
          <a:p>
            <a:pPr>
              <a:spcBef>
                <a:spcPts val="1800"/>
              </a:spcBef>
            </a:pPr>
            <a:r>
              <a:rPr lang="en-US" sz="2200" smtClean="0"/>
              <a:t>Individual’s slides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XMP suggestions – edit this list as we go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Early XP suggestions – </a:t>
            </a:r>
            <a:r>
              <a:rPr lang="en-US" sz="2200" dirty="0"/>
              <a:t>edit this list as we go</a:t>
            </a:r>
          </a:p>
          <a:p>
            <a:pPr>
              <a:spcBef>
                <a:spcPts val="180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5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2800" dirty="0"/>
              <a:t>Run schedule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676400"/>
          </a:xfrm>
        </p:spPr>
        <p:txBody>
          <a:bodyPr/>
          <a:lstStyle/>
          <a:p>
            <a:r>
              <a:rPr lang="en-US" dirty="0" smtClean="0"/>
              <a:t>Pre-forum meeting #2 should emphasize XMP/XP title, goal, author identification to cover first 2 run months (weeks 1-8)</a:t>
            </a:r>
          </a:p>
          <a:p>
            <a:r>
              <a:rPr lang="en-US" dirty="0"/>
              <a:t>F</a:t>
            </a:r>
            <a:r>
              <a:rPr lang="en-US" dirty="0" smtClean="0"/>
              <a:t>orum should emphasize prioritization of XPs for weeks 3-18, but also </a:t>
            </a:r>
            <a:r>
              <a:rPr lang="en-US" dirty="0"/>
              <a:t>document </a:t>
            </a:r>
            <a:r>
              <a:rPr lang="en-US" dirty="0" smtClean="0"/>
              <a:t>commissioning XMP/XP goals + run-time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20574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Helvetica" pitchFamily="-128" charset="0"/>
                <a:cs typeface="Arial" charset="0"/>
              </a:rPr>
              <a:t> Commissioning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145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Run Weeks 1-4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9113" y="1752600"/>
            <a:ext cx="145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Run Weeks 5-8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6000" y="20574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1600" b="1" dirty="0" smtClean="0">
                <a:latin typeface="Helvetica" pitchFamily="-128" charset="0"/>
                <a:cs typeface="Arial" charset="0"/>
              </a:rPr>
              <a:t>Science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114800" y="20574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1600" b="1" dirty="0" smtClean="0">
                <a:latin typeface="Helvetica" pitchFamily="-128" charset="0"/>
                <a:cs typeface="Arial" charset="0"/>
              </a:rPr>
              <a:t>Science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943600" y="2057400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1600" b="1" dirty="0" smtClean="0">
                <a:latin typeface="Helvetica" pitchFamily="-128" charset="0"/>
                <a:cs typeface="Arial" charset="0"/>
              </a:rPr>
              <a:t>           Science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1550" y="1752600"/>
            <a:ext cx="1553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Run Weeks 9-12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96614" y="1752600"/>
            <a:ext cx="1652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Run Weeks 13-16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772400" y="2057400"/>
            <a:ext cx="762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en-US" sz="1400" b="1" dirty="0" smtClean="0">
              <a:latin typeface="Helvetica" pitchFamily="-128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86651" y="1752600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17-18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5943600" y="1219200"/>
            <a:ext cx="0" cy="6718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01092" y="1219200"/>
            <a:ext cx="798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FY15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121920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Helvetica" charset="0"/>
                <a:cs typeface="Arial" charset="0"/>
              </a:rPr>
              <a:t>Early FY16</a:t>
            </a: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2107904" y="1041104"/>
            <a:ext cx="381000" cy="3632791"/>
          </a:xfrm>
          <a:prstGeom prst="rightBrace">
            <a:avLst>
              <a:gd name="adj1" fmla="val 51462"/>
              <a:gd name="adj2" fmla="val 50000"/>
            </a:avLst>
          </a:prstGeom>
          <a:noFill/>
          <a:ln w="3810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US" b="1" i="1" smtClean="0">
              <a:latin typeface="Helvetica" pitchFamily="-128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4641" y="3048000"/>
            <a:ext cx="84545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8080"/>
                </a:solidFill>
                <a:latin typeface="Helvetica" charset="0"/>
                <a:cs typeface="Arial" charset="0"/>
              </a:rPr>
              <a:t>Scope of pre-forum </a:t>
            </a:r>
            <a:r>
              <a:rPr lang="en-US" sz="2000" b="1" dirty="0">
                <a:solidFill>
                  <a:srgbClr val="008080"/>
                </a:solidFill>
                <a:latin typeface="Helvetica" charset="0"/>
                <a:cs typeface="Arial" charset="0"/>
              </a:rPr>
              <a:t>meeting #</a:t>
            </a:r>
            <a:r>
              <a:rPr lang="en-US" sz="2000" b="1" dirty="0" smtClean="0">
                <a:solidFill>
                  <a:srgbClr val="008080"/>
                </a:solidFill>
                <a:latin typeface="Helvetica" charset="0"/>
                <a:cs typeface="Arial" charset="0"/>
              </a:rPr>
              <a:t>2 - see next page for additional details</a:t>
            </a:r>
            <a:endParaRPr lang="en-US" sz="2000" b="1" dirty="0">
              <a:solidFill>
                <a:srgbClr val="008080"/>
              </a:solidFill>
              <a:latin typeface="Helvetica" charset="0"/>
              <a:cs typeface="Arial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4762500" y="342900"/>
            <a:ext cx="381000" cy="7162802"/>
          </a:xfrm>
          <a:prstGeom prst="rightBrace">
            <a:avLst>
              <a:gd name="adj1" fmla="val 51462"/>
              <a:gd name="adj2" fmla="val 50000"/>
            </a:avLst>
          </a:prstGeom>
          <a:noFill/>
          <a:ln w="3810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en-US" b="1" i="1" smtClean="0">
              <a:latin typeface="Helvetica" pitchFamily="-128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4171890"/>
            <a:ext cx="3363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solidFill>
                  <a:srgbClr val="008080"/>
                </a:solidFill>
                <a:latin typeface="Helvetica" charset="0"/>
                <a:cs typeface="Arial" charset="0"/>
              </a:rPr>
              <a:t>Scope of Research </a:t>
            </a:r>
            <a:r>
              <a:rPr lang="en-US" sz="2000" b="1" dirty="0">
                <a:solidFill>
                  <a:srgbClr val="008080"/>
                </a:solidFill>
                <a:latin typeface="Helvetica" charset="0"/>
                <a:cs typeface="Arial" charset="0"/>
              </a:rPr>
              <a:t>F</a:t>
            </a:r>
            <a:r>
              <a:rPr lang="en-US" sz="2000" b="1" dirty="0" smtClean="0">
                <a:solidFill>
                  <a:srgbClr val="008080"/>
                </a:solidFill>
                <a:latin typeface="Helvetica" charset="0"/>
                <a:cs typeface="Arial" charset="0"/>
              </a:rPr>
              <a:t>orum</a:t>
            </a:r>
            <a:endParaRPr lang="en-US" sz="2000" b="1" dirty="0">
              <a:solidFill>
                <a:srgbClr val="008080"/>
              </a:solidFill>
              <a:latin typeface="Helvetic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Assumptions for first 2 run-months to use in identifying XMP/XP titles/goals/authors for Jan 29</a:t>
            </a:r>
            <a:r>
              <a:rPr lang="en-US" baseline="30000" dirty="0" smtClean="0"/>
              <a:t>th </a:t>
            </a:r>
            <a:r>
              <a:rPr lang="en-US" dirty="0"/>
              <a:t>p</a:t>
            </a:r>
            <a:r>
              <a:rPr lang="en-US" dirty="0" smtClean="0"/>
              <a:t>re-forum meeting #2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0572" cy="5638800"/>
          </a:xfrm>
        </p:spPr>
        <p:txBody>
          <a:bodyPr/>
          <a:lstStyle/>
          <a:p>
            <a:r>
              <a:rPr lang="en-US" dirty="0"/>
              <a:t>Machine Commissioning…assume 1 </a:t>
            </a:r>
            <a:r>
              <a:rPr lang="en-US" dirty="0" smtClean="0"/>
              <a:t>month (run weeks 1-4) </a:t>
            </a:r>
            <a:endParaRPr lang="en-US" dirty="0"/>
          </a:p>
          <a:p>
            <a:pPr lvl="1"/>
            <a:r>
              <a:rPr lang="en-US" dirty="0"/>
              <a:t>Develop </a:t>
            </a:r>
            <a:r>
              <a:rPr lang="en-US" dirty="0" smtClean="0"/>
              <a:t>basic </a:t>
            </a:r>
            <a:r>
              <a:rPr lang="en-US" dirty="0"/>
              <a:t>breakdown, current ramp, shape/position control, diverted plasmas, H-mode access, basic fuelling optimizations.</a:t>
            </a:r>
          </a:p>
          <a:p>
            <a:pPr lvl="1"/>
            <a:r>
              <a:rPr lang="en-US" dirty="0" smtClean="0"/>
              <a:t>Goal: 1 </a:t>
            </a:r>
            <a:r>
              <a:rPr lang="en-US" dirty="0"/>
              <a:t>MA, 0.5 </a:t>
            </a:r>
            <a:r>
              <a:rPr lang="en-US" dirty="0" smtClean="0"/>
              <a:t>T, ~1 sec H-mode (i.e. NSTX fiducial levels)</a:t>
            </a:r>
            <a:endParaRPr lang="en-US" dirty="0"/>
          </a:p>
          <a:p>
            <a:pPr lvl="1"/>
            <a:r>
              <a:rPr lang="en-US" dirty="0"/>
              <a:t>Diagnostic commissioning</a:t>
            </a:r>
          </a:p>
          <a:p>
            <a:pPr lvl="1"/>
            <a:r>
              <a:rPr lang="en-US" dirty="0" err="1"/>
              <a:t>Boronized</a:t>
            </a:r>
            <a:r>
              <a:rPr lang="en-US" dirty="0"/>
              <a:t> PFCs</a:t>
            </a:r>
          </a:p>
          <a:p>
            <a:pPr lvl="1"/>
            <a:r>
              <a:rPr lang="en-US" dirty="0" smtClean="0"/>
              <a:t>Mostly </a:t>
            </a:r>
            <a:r>
              <a:rPr lang="en-US" dirty="0"/>
              <a:t>XMPs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What science </a:t>
            </a:r>
            <a:r>
              <a:rPr lang="en-US" b="1" dirty="0" smtClean="0">
                <a:solidFill>
                  <a:srgbClr val="FF0000"/>
                </a:solidFill>
              </a:rPr>
              <a:t>(aka XPs) can </a:t>
            </a:r>
            <a:r>
              <a:rPr lang="en-US" b="1" dirty="0">
                <a:solidFill>
                  <a:srgbClr val="FF0000"/>
                </a:solidFill>
              </a:rPr>
              <a:t>be done </a:t>
            </a:r>
            <a:r>
              <a:rPr lang="en-US" b="1" dirty="0" smtClean="0">
                <a:solidFill>
                  <a:srgbClr val="FF0000"/>
                </a:solidFill>
              </a:rPr>
              <a:t>during this </a:t>
            </a:r>
            <a:r>
              <a:rPr lang="en-US" b="1" dirty="0">
                <a:solidFill>
                  <a:srgbClr val="FF0000"/>
                </a:solidFill>
              </a:rPr>
              <a:t>phase?</a:t>
            </a:r>
          </a:p>
          <a:p>
            <a:r>
              <a:rPr lang="en-US" dirty="0"/>
              <a:t>1st Month of Science </a:t>
            </a:r>
            <a:r>
              <a:rPr lang="en-US" dirty="0" smtClean="0"/>
              <a:t>Campaign (run weeks 5-8)</a:t>
            </a:r>
            <a:endParaRPr lang="en-US" dirty="0"/>
          </a:p>
          <a:p>
            <a:pPr lvl="1"/>
            <a:r>
              <a:rPr lang="en-US" dirty="0" err="1"/>
              <a:t>Boronized</a:t>
            </a:r>
            <a:r>
              <a:rPr lang="en-US" dirty="0"/>
              <a:t> </a:t>
            </a:r>
            <a:r>
              <a:rPr lang="en-US" dirty="0" smtClean="0"/>
              <a:t>PFCs, possibly begin lithium coatings</a:t>
            </a:r>
            <a:endParaRPr lang="en-US" dirty="0"/>
          </a:p>
          <a:p>
            <a:pPr lvl="1"/>
            <a:r>
              <a:rPr lang="en-US" dirty="0"/>
              <a:t>Operations and basic profile diagnostics, </a:t>
            </a:r>
            <a:r>
              <a:rPr lang="en-US" dirty="0" smtClean="0"/>
              <a:t>neutron rate,…</a:t>
            </a:r>
            <a:endParaRPr lang="en-US" dirty="0"/>
          </a:p>
          <a:p>
            <a:pPr lvl="1"/>
            <a:r>
              <a:rPr lang="en-US" dirty="0"/>
              <a:t>Operation up to 1.4 MA and 0.65 T, 2 </a:t>
            </a:r>
            <a:r>
              <a:rPr lang="en-US" dirty="0" smtClean="0"/>
              <a:t>seconds</a:t>
            </a:r>
            <a:endParaRPr lang="en-US" dirty="0"/>
          </a:p>
          <a:p>
            <a:pPr lvl="1"/>
            <a:r>
              <a:rPr lang="en-US" dirty="0"/>
              <a:t>6 beam sources up to 90 </a:t>
            </a:r>
            <a:r>
              <a:rPr lang="en-US" dirty="0" smtClean="0"/>
              <a:t>kV</a:t>
            </a:r>
            <a:endParaRPr lang="en-US" dirty="0"/>
          </a:p>
          <a:p>
            <a:pPr lvl="1"/>
            <a:r>
              <a:rPr lang="en-US" dirty="0"/>
              <a:t>HHFW available for commissioning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What critical XPs can/should be done during this phase?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629400"/>
            <a:ext cx="762000" cy="152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FE9D361-F75F-4FBB-8BD2-938629B6E822}" type="slidenum">
              <a:rPr lang="en-US" smtClean="0">
                <a:solidFill>
                  <a:srgbClr val="3333CC"/>
                </a:solidFill>
              </a:rPr>
              <a:pPr>
                <a:defRPr/>
              </a:pPr>
              <a:t>4</a:t>
            </a:fld>
            <a:endParaRPr lang="en-US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Stan’s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pPr lvl="0"/>
            <a:r>
              <a:rPr lang="en-US" sz="2000" dirty="0" smtClean="0"/>
              <a:t>Are </a:t>
            </a:r>
            <a:r>
              <a:rPr lang="en-US" sz="2000" dirty="0"/>
              <a:t>there XMPs/XPs that target </a:t>
            </a:r>
            <a:r>
              <a:rPr lang="en-US" sz="2000" dirty="0" err="1"/>
              <a:t>boronized</a:t>
            </a:r>
            <a:r>
              <a:rPr lang="en-US" sz="2000" dirty="0"/>
              <a:t> plasmas specifically</a:t>
            </a:r>
            <a:r>
              <a:rPr lang="en-US" sz="2000" dirty="0" smtClean="0"/>
              <a:t>?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What is a natural breakpoint for transitioning into Li </a:t>
            </a:r>
            <a:r>
              <a:rPr lang="en-US" sz="2000" dirty="0" smtClean="0"/>
              <a:t>conditioning </a:t>
            </a:r>
            <a:r>
              <a:rPr lang="en-US" sz="2000" dirty="0"/>
              <a:t>(scientifically</a:t>
            </a:r>
            <a:r>
              <a:rPr lang="en-US" sz="2000" dirty="0" smtClean="0"/>
              <a:t>)?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What is the “unnatural” breakpoint for transitioning into Li conditioning (if B conditioning does not give us good plasmas; i.e., how long should be attempt to achieve good plasma conditions with B)?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Highest-level goals for MS TSG for FY15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r>
              <a:rPr lang="en-US" sz="2200" dirty="0"/>
              <a:t>M</a:t>
            </a:r>
            <a:r>
              <a:rPr lang="en-US" sz="2200" dirty="0" smtClean="0"/>
              <a:t>ilestones</a:t>
            </a:r>
            <a:endParaRPr lang="en-US" sz="2200" dirty="0"/>
          </a:p>
          <a:p>
            <a:pPr lvl="1"/>
            <a:r>
              <a:rPr lang="en-US" sz="1800" dirty="0"/>
              <a:t>R15-3: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Develop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physics+operational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tools for high-performance discharges (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EF/RWM)</a:t>
            </a:r>
          </a:p>
          <a:p>
            <a:pPr lvl="1"/>
            <a:r>
              <a:rPr lang="en-US" sz="1800" dirty="0"/>
              <a:t>JRT15: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Quantify impact of broadened J(r) and p(r) on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tokamak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confinement and stability</a:t>
            </a:r>
          </a:p>
          <a:p>
            <a:pPr lvl="1"/>
            <a:r>
              <a:rPr lang="en-US" sz="1800" dirty="0"/>
              <a:t>JRT16: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Assess disruption mitigation, initial tests of real-time warning / prediction 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techniques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  <a:endParaRPr lang="en-US" sz="2200" dirty="0"/>
          </a:p>
          <a:p>
            <a:pPr lvl="1"/>
            <a:r>
              <a:rPr lang="en-US" sz="1800" dirty="0" smtClean="0"/>
              <a:t>Optimize shaping, RWM/TM control (n&gt;1 using the second SPA), validate internal mode physics, and RWM kinetic physics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3D Fields:</a:t>
            </a:r>
            <a:endParaRPr lang="en-US" sz="2200" dirty="0"/>
          </a:p>
          <a:p>
            <a:pPr lvl="1"/>
            <a:r>
              <a:rPr lang="en-US" sz="1800" dirty="0" smtClean="0"/>
              <a:t>Optimize error field correction (n&gt;1), dynamic correction, and understand NTV physics in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and controlled rotation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Disruptions:</a:t>
            </a:r>
            <a:endParaRPr lang="en-US" sz="2200" dirty="0"/>
          </a:p>
          <a:p>
            <a:pPr lvl="1"/>
            <a:r>
              <a:rPr lang="en-US" sz="1800" dirty="0" smtClean="0"/>
              <a:t>Study halo currents, disruption loads, and precursors, and test MGI or other mitigation techniques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XP ideas called out in the 5 year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 (</a:t>
            </a:r>
            <a:r>
              <a:rPr lang="en-US" sz="2200" dirty="0" smtClean="0">
                <a:solidFill>
                  <a:srgbClr val="FF0000"/>
                </a:solidFill>
              </a:rPr>
              <a:t>red</a:t>
            </a:r>
            <a:r>
              <a:rPr lang="en-US" sz="2200" dirty="0" smtClean="0"/>
              <a:t> = potential near-term; </a:t>
            </a:r>
            <a:r>
              <a:rPr lang="en-US" sz="2200" dirty="0" smtClean="0">
                <a:solidFill>
                  <a:srgbClr val="9900FF"/>
                </a:solidFill>
              </a:rPr>
              <a:t>purple</a:t>
            </a:r>
            <a:r>
              <a:rPr lang="en-US" sz="2200" dirty="0" smtClean="0"/>
              <a:t> = longer term)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Assess β</a:t>
            </a:r>
            <a:r>
              <a:rPr lang="en-US" sz="1800" baseline="-25000" dirty="0"/>
              <a:t>N</a:t>
            </a:r>
            <a:r>
              <a:rPr lang="en-US" sz="1800" dirty="0"/>
              <a:t> and q stability limits at the increased aspect ratio of NSTX-U, with </a:t>
            </a:r>
            <a:r>
              <a:rPr lang="en-US" sz="1800" dirty="0">
                <a:solidFill>
                  <a:srgbClr val="FF0000"/>
                </a:solidFill>
              </a:rPr>
              <a:t>new shaping control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FF0000"/>
                </a:solidFill>
              </a:rPr>
              <a:t>off-axis NBI</a:t>
            </a:r>
            <a:r>
              <a:rPr lang="en-US" sz="1800" dirty="0"/>
              <a:t>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Utilize off-axis NBI to produce initial investigation determining the </a:t>
            </a:r>
            <a:r>
              <a:rPr lang="en-US" sz="1800" dirty="0">
                <a:solidFill>
                  <a:srgbClr val="FF0000"/>
                </a:solidFill>
              </a:rPr>
              <a:t>effect of pressure, q, and </a:t>
            </a:r>
            <a:r>
              <a:rPr lang="en-US" sz="1800" dirty="0" err="1">
                <a:solidFill>
                  <a:srgbClr val="FF0000"/>
                </a:solidFill>
              </a:rPr>
              <a:t>v</a:t>
            </a:r>
            <a:r>
              <a:rPr lang="en-US" sz="1800" baseline="-25000" dirty="0" err="1">
                <a:solidFill>
                  <a:srgbClr val="FF0000"/>
                </a:solidFill>
              </a:rPr>
              <a:t>ϕ</a:t>
            </a:r>
            <a:r>
              <a:rPr lang="en-US" sz="1800" dirty="0">
                <a:solidFill>
                  <a:srgbClr val="FF0000"/>
                </a:solidFill>
              </a:rPr>
              <a:t> profile variations </a:t>
            </a:r>
            <a:r>
              <a:rPr lang="en-US" sz="1800" dirty="0"/>
              <a:t>on RWM and NTM stability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Investigate the </a:t>
            </a:r>
            <a:r>
              <a:rPr lang="en-US" sz="1800" dirty="0">
                <a:solidFill>
                  <a:srgbClr val="FF0000"/>
                </a:solidFill>
              </a:rPr>
              <a:t>dependence of stability on reduced </a:t>
            </a:r>
            <a:r>
              <a:rPr lang="en-US" sz="1800" dirty="0" err="1" smtClean="0">
                <a:solidFill>
                  <a:srgbClr val="FF0000"/>
                </a:solidFill>
              </a:rPr>
              <a:t>collisionality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/>
              <a:t>through MHD spectroscopy, and compare to kinetic stabilization </a:t>
            </a:r>
            <a:r>
              <a:rPr lang="en-US" sz="1800" dirty="0" smtClean="0"/>
              <a:t>theory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Establish </a:t>
            </a:r>
            <a:r>
              <a:rPr lang="en-US" sz="1800" dirty="0">
                <a:solidFill>
                  <a:srgbClr val="FF0000"/>
                </a:solidFill>
              </a:rPr>
              <a:t>dual field component n = 1 active control capability</a:t>
            </a:r>
            <a:r>
              <a:rPr lang="en-US" sz="1800" dirty="0"/>
              <a:t> in new NSTX-U operational regime with 6 independent </a:t>
            </a:r>
            <a:r>
              <a:rPr lang="en-US" sz="1800" dirty="0" smtClean="0"/>
              <a:t>SPAs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Examine </a:t>
            </a:r>
            <a:r>
              <a:rPr lang="en-US" sz="1800" dirty="0">
                <a:solidFill>
                  <a:srgbClr val="FF0000"/>
                </a:solidFill>
              </a:rPr>
              <a:t>effectiveness of RWM model-based state space control </a:t>
            </a:r>
            <a:r>
              <a:rPr lang="en-US" sz="1800" dirty="0" smtClean="0"/>
              <a:t>with independent </a:t>
            </a:r>
            <a:r>
              <a:rPr lang="en-US" sz="1800" dirty="0"/>
              <a:t>actuation of six control </a:t>
            </a:r>
            <a:r>
              <a:rPr lang="en-US" sz="1800" dirty="0" smtClean="0"/>
              <a:t>coils, </a:t>
            </a:r>
            <a:r>
              <a:rPr lang="en-US" sz="1800" dirty="0" smtClean="0">
                <a:solidFill>
                  <a:srgbClr val="FF0000"/>
                </a:solidFill>
              </a:rPr>
              <a:t>multi-mode </a:t>
            </a:r>
            <a:r>
              <a:rPr lang="en-US" sz="1800" dirty="0">
                <a:solidFill>
                  <a:srgbClr val="FF0000"/>
                </a:solidFill>
              </a:rPr>
              <a:t>control with n up to 3</a:t>
            </a:r>
            <a:r>
              <a:rPr lang="en-US" sz="1800" dirty="0"/>
              <a:t>,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rgbClr val="9900FF"/>
                </a:solidFill>
              </a:rPr>
              <a:t>plasma </a:t>
            </a:r>
            <a:r>
              <a:rPr lang="en-US" sz="1800" dirty="0">
                <a:solidFill>
                  <a:srgbClr val="9900FF"/>
                </a:solidFill>
              </a:rPr>
              <a:t>rotation-induced stabilization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in the controller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Attempt </a:t>
            </a:r>
            <a:r>
              <a:rPr lang="en-US" sz="1800" dirty="0">
                <a:solidFill>
                  <a:srgbClr val="9900FF"/>
                </a:solidFill>
              </a:rPr>
              <a:t>initial control of internal MHD modes </a:t>
            </a:r>
            <a:r>
              <a:rPr lang="en-US" sz="1800" dirty="0"/>
              <a:t>that appear at low density during current </a:t>
            </a:r>
            <a:r>
              <a:rPr lang="en-US" sz="1800" dirty="0" smtClean="0"/>
              <a:t>ramp-up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Determine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9900FF"/>
                </a:solidFill>
              </a:rPr>
              <a:t>degree of global mode internalization </a:t>
            </a:r>
            <a:r>
              <a:rPr lang="en-US" sz="1800" dirty="0"/>
              <a:t>by comparing diagnosis by magnetic and SXR means as a function of proximity to the mode marginal stability </a:t>
            </a:r>
            <a:r>
              <a:rPr lang="en-US" sz="1800" dirty="0" smtClean="0"/>
              <a:t>point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Utilize </a:t>
            </a:r>
            <a:r>
              <a:rPr lang="en-US" sz="1800" dirty="0">
                <a:solidFill>
                  <a:srgbClr val="9900FF"/>
                </a:solidFill>
              </a:rPr>
              <a:t>initial NSTX-U ME-SXR and poloidal USXR diagnostics </a:t>
            </a:r>
            <a:r>
              <a:rPr lang="en-US" sz="1800" dirty="0"/>
              <a:t>to characterize the RWM </a:t>
            </a:r>
            <a:r>
              <a:rPr lang="en-US" sz="1800" dirty="0" err="1"/>
              <a:t>eigenfunction</a:t>
            </a:r>
            <a:r>
              <a:rPr lang="en-US" sz="1800" dirty="0"/>
              <a:t> by non-magnetic </a:t>
            </a:r>
            <a:r>
              <a:rPr lang="en-US" sz="1800" dirty="0" smtClean="0"/>
              <a:t>means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</a:t>
            </a:r>
            <a:r>
              <a:rPr lang="en-US" dirty="0" smtClean="0"/>
              <a:t>XP ideas </a:t>
            </a:r>
            <a:r>
              <a:rPr lang="en-US" dirty="0"/>
              <a:t>called out in the 5 year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3D Fields: (</a:t>
            </a:r>
            <a:r>
              <a:rPr lang="en-US" sz="2200" dirty="0">
                <a:solidFill>
                  <a:srgbClr val="FF0000"/>
                </a:solidFill>
              </a:rPr>
              <a:t>red</a:t>
            </a:r>
            <a:r>
              <a:rPr lang="en-US" sz="2200" dirty="0"/>
              <a:t> = potential near-term; </a:t>
            </a:r>
            <a:r>
              <a:rPr lang="en-US" sz="2200" dirty="0">
                <a:solidFill>
                  <a:srgbClr val="9900FF"/>
                </a:solidFill>
              </a:rPr>
              <a:t>purple</a:t>
            </a:r>
            <a:r>
              <a:rPr lang="en-US" sz="2200" dirty="0"/>
              <a:t> = longer term</a:t>
            </a:r>
            <a:r>
              <a:rPr lang="en-US" sz="22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Optimize and combine dynamic error field correction with intrinsic error field correction, </a:t>
            </a:r>
            <a:r>
              <a:rPr lang="en-US" sz="1800" dirty="0">
                <a:solidFill>
                  <a:srgbClr val="FF0000"/>
                </a:solidFill>
              </a:rPr>
              <a:t>including n&gt;1 and using 6 </a:t>
            </a:r>
            <a:r>
              <a:rPr lang="en-US" sz="1800" dirty="0" smtClean="0">
                <a:solidFill>
                  <a:srgbClr val="FF0000"/>
                </a:solidFill>
              </a:rPr>
              <a:t>SPAs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Assess </a:t>
            </a:r>
            <a:r>
              <a:rPr lang="en-US" sz="1800" dirty="0">
                <a:solidFill>
                  <a:srgbClr val="FF0000"/>
                </a:solidFill>
              </a:rPr>
              <a:t>NTV profile and strength as a function of plasma </a:t>
            </a:r>
            <a:r>
              <a:rPr lang="en-US" sz="1800" dirty="0" err="1">
                <a:solidFill>
                  <a:srgbClr val="FF0000"/>
                </a:solidFill>
              </a:rPr>
              <a:t>collisionality</a:t>
            </a:r>
            <a:r>
              <a:rPr lang="en-US" sz="1800"/>
              <a:t>, and examine the </a:t>
            </a:r>
            <a:r>
              <a:rPr lang="en-US" sz="1800">
                <a:solidFill>
                  <a:srgbClr val="FF0000"/>
                </a:solidFill>
              </a:rPr>
              <a:t>NTV offset rotation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smtClean="0"/>
              <a:t>Investigate </a:t>
            </a:r>
            <a:r>
              <a:rPr lang="en-US" sz="1800" dirty="0"/>
              <a:t>the </a:t>
            </a:r>
            <a:r>
              <a:rPr lang="en-US" sz="1800" dirty="0">
                <a:solidFill>
                  <a:srgbClr val="9900FF"/>
                </a:solidFill>
              </a:rPr>
              <a:t>rotation and rotational shear vs. TM/NTM in NSTX-U</a:t>
            </a:r>
            <a:r>
              <a:rPr lang="en-US" sz="1800" dirty="0"/>
              <a:t>, compared with </a:t>
            </a:r>
            <a:r>
              <a:rPr lang="en-US" sz="1800" dirty="0" smtClean="0"/>
              <a:t>NSTX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Understand </a:t>
            </a:r>
            <a:r>
              <a:rPr lang="en-US" sz="1800" dirty="0">
                <a:solidFill>
                  <a:srgbClr val="9900FF"/>
                </a:solidFill>
              </a:rPr>
              <a:t>how n=1 tearing mode </a:t>
            </a:r>
            <a:r>
              <a:rPr lang="en-US" sz="1800" dirty="0" smtClean="0">
                <a:solidFill>
                  <a:srgbClr val="9900FF"/>
                </a:solidFill>
              </a:rPr>
              <a:t>stability changes </a:t>
            </a:r>
            <a:r>
              <a:rPr lang="en-US" sz="1800" dirty="0">
                <a:solidFill>
                  <a:srgbClr val="9900FF"/>
                </a:solidFill>
              </a:rPr>
              <a:t>with </a:t>
            </a:r>
            <a:r>
              <a:rPr lang="en-US" sz="1800" dirty="0" smtClean="0">
                <a:solidFill>
                  <a:srgbClr val="9900FF"/>
                </a:solidFill>
              </a:rPr>
              <a:t>q-profile</a:t>
            </a:r>
            <a:r>
              <a:rPr lang="en-US" sz="1800" dirty="0"/>
              <a:t>. </a:t>
            </a:r>
            <a:r>
              <a:rPr lang="en-US" sz="1800" dirty="0" smtClean="0"/>
              <a:t>In particular: 1. Sensitivity </a:t>
            </a:r>
            <a:r>
              <a:rPr lang="en-US" sz="1800" dirty="0"/>
              <a:t>changes in response to error fields (to induce tearing </a:t>
            </a:r>
            <a:r>
              <a:rPr lang="en-US" sz="1800" dirty="0" smtClean="0"/>
              <a:t>modes) and 2. Changes </a:t>
            </a:r>
            <a:r>
              <a:rPr lang="en-US" sz="1800" dirty="0"/>
              <a:t>to the tearing beta </a:t>
            </a:r>
            <a:r>
              <a:rPr lang="en-US" sz="1800" dirty="0" smtClean="0"/>
              <a:t>limit (Rob </a:t>
            </a:r>
            <a:r>
              <a:rPr lang="en-US" sz="1800" dirty="0" err="1" smtClean="0"/>
              <a:t>LaHaye</a:t>
            </a:r>
            <a:r>
              <a:rPr lang="en-US" sz="18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Investigate </a:t>
            </a:r>
            <a:r>
              <a:rPr lang="en-US" sz="1800" dirty="0">
                <a:solidFill>
                  <a:srgbClr val="9900FF"/>
                </a:solidFill>
              </a:rPr>
              <a:t>resonant error field effects on tearing mode </a:t>
            </a:r>
            <a:r>
              <a:rPr lang="en-US" sz="1800" dirty="0" smtClean="0">
                <a:solidFill>
                  <a:srgbClr val="9900FF"/>
                </a:solidFill>
              </a:rPr>
              <a:t>onset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Investigate </a:t>
            </a:r>
            <a:r>
              <a:rPr lang="en-US" sz="1800" dirty="0">
                <a:solidFill>
                  <a:srgbClr val="9900FF"/>
                </a:solidFill>
              </a:rPr>
              <a:t>NTV physics with enhanced 3D field spectra </a:t>
            </a:r>
            <a:r>
              <a:rPr lang="en-US" sz="1800" dirty="0"/>
              <a:t>and NBI torque profile at increased pulse lengths, and NTV behavior at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regime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8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</a:t>
            </a:r>
            <a:r>
              <a:rPr lang="en-US" dirty="0" smtClean="0"/>
              <a:t>XP ideas </a:t>
            </a:r>
            <a:r>
              <a:rPr lang="en-US" dirty="0"/>
              <a:t>called out in the 5 year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Disruptions</a:t>
            </a:r>
            <a:r>
              <a:rPr lang="en-US" sz="2200" dirty="0"/>
              <a:t>: (</a:t>
            </a:r>
            <a:r>
              <a:rPr lang="en-US" sz="2200" dirty="0">
                <a:solidFill>
                  <a:srgbClr val="FF0000"/>
                </a:solidFill>
              </a:rPr>
              <a:t>red</a:t>
            </a:r>
            <a:r>
              <a:rPr lang="en-US" sz="2200" dirty="0"/>
              <a:t> = potential near-term; </a:t>
            </a:r>
            <a:r>
              <a:rPr lang="en-US" sz="2200" dirty="0">
                <a:solidFill>
                  <a:srgbClr val="9900FF"/>
                </a:solidFill>
              </a:rPr>
              <a:t>purple</a:t>
            </a:r>
            <a:r>
              <a:rPr lang="en-US" sz="2200" dirty="0"/>
              <a:t> = longer term</a:t>
            </a:r>
            <a:r>
              <a:rPr lang="en-US" sz="2200" dirty="0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Perform </a:t>
            </a:r>
            <a:r>
              <a:rPr lang="en-US" sz="1800" dirty="0"/>
              <a:t>initial experiments using open-loop plasma rotation, current profile, and energetic particle control to demonstrate the ability to </a:t>
            </a:r>
            <a:r>
              <a:rPr lang="en-US" sz="1800" dirty="0">
                <a:solidFill>
                  <a:srgbClr val="FF0000"/>
                </a:solidFill>
              </a:rPr>
              <a:t>avoid encountering disruptive global mode stability boundaries based on kinetic RWM </a:t>
            </a:r>
            <a:r>
              <a:rPr lang="en-US" sz="1800" dirty="0" smtClean="0">
                <a:solidFill>
                  <a:srgbClr val="FF0000"/>
                </a:solidFill>
              </a:rPr>
              <a:t>models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Commission </a:t>
            </a:r>
            <a:r>
              <a:rPr lang="en-US" sz="1800" dirty="0">
                <a:solidFill>
                  <a:srgbClr val="FF0000"/>
                </a:solidFill>
              </a:rPr>
              <a:t>MGI system and diagnostics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9900FF"/>
                </a:solidFill>
              </a:rPr>
              <a:t>test EPI capsule </a:t>
            </a:r>
            <a:r>
              <a:rPr lang="en-US" sz="1800" dirty="0" smtClean="0">
                <a:solidFill>
                  <a:srgbClr val="9900FF"/>
                </a:solidFill>
              </a:rPr>
              <a:t>injection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Assess </a:t>
            </a:r>
            <a:r>
              <a:rPr lang="en-US" sz="1800" dirty="0">
                <a:solidFill>
                  <a:srgbClr val="FF0000"/>
                </a:solidFill>
              </a:rPr>
              <a:t>total halo current fraction, toroidal structure, and poloidal </a:t>
            </a:r>
            <a:r>
              <a:rPr lang="en-US" sz="1800" dirty="0" smtClean="0">
                <a:solidFill>
                  <a:srgbClr val="FF0000"/>
                </a:solidFill>
              </a:rPr>
              <a:t>width</a:t>
            </a:r>
            <a:endParaRPr lang="en-US" sz="1800" dirty="0">
              <a:solidFill>
                <a:srgbClr val="9900FF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Investigate high-Z gas fractions, gas transit times, the amount of gas required, and symmetry of the radiated power </a:t>
            </a:r>
            <a:r>
              <a:rPr lang="en-US" sz="1800" dirty="0" smtClean="0"/>
              <a:t>profile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Investigate halo current loading on the center column, using newly installed center column shunt </a:t>
            </a:r>
            <a:r>
              <a:rPr lang="en-US" sz="1800" dirty="0" smtClean="0"/>
              <a:t>tiles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Study </a:t>
            </a:r>
            <a:r>
              <a:rPr lang="en-US" sz="1800" dirty="0"/>
              <a:t>spatial </a:t>
            </a:r>
            <a:r>
              <a:rPr lang="en-US" sz="1800" dirty="0" smtClean="0"/>
              <a:t>extent </a:t>
            </a:r>
            <a:r>
              <a:rPr lang="en-US" sz="1800" dirty="0"/>
              <a:t>and timing of the heat deposition during </a:t>
            </a:r>
            <a:r>
              <a:rPr lang="en-US" sz="1800" dirty="0" smtClean="0"/>
              <a:t>VDEs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Construct an </a:t>
            </a:r>
            <a:r>
              <a:rPr lang="en-US" sz="1800" dirty="0">
                <a:solidFill>
                  <a:srgbClr val="9900FF"/>
                </a:solidFill>
              </a:rPr>
              <a:t>MHD spectroscopy database </a:t>
            </a:r>
            <a:r>
              <a:rPr lang="en-US" sz="1800" dirty="0"/>
              <a:t>to determine the measured variation of global mode stability as a function of key parameters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Compare the </a:t>
            </a:r>
            <a:r>
              <a:rPr lang="en-US" sz="1800" dirty="0">
                <a:solidFill>
                  <a:srgbClr val="9900FF"/>
                </a:solidFill>
              </a:rPr>
              <a:t>mismatch between the RWMSC observer model and sensor measurements</a:t>
            </a:r>
            <a:r>
              <a:rPr lang="en-US" sz="1800" dirty="0"/>
              <a:t>, and the occurrence of plasma disruptions 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Implement and </a:t>
            </a:r>
            <a:r>
              <a:rPr lang="en-US" sz="1800" dirty="0">
                <a:solidFill>
                  <a:srgbClr val="9900FF"/>
                </a:solidFill>
              </a:rPr>
              <a:t>test initial disruption avoidance using the RWMSC observer model in real-time</a:t>
            </a:r>
            <a:r>
              <a:rPr lang="en-US" sz="1800" dirty="0"/>
              <a:t>, including open-loop disruption avoidance criteria in low rotation plasmas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9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92170</TotalTime>
  <Words>1991</Words>
  <Application>Microsoft Office PowerPoint</Application>
  <PresentationFormat>On-screen Show (4:3)</PresentationFormat>
  <Paragraphs>244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3_Blank Presentation</vt:lpstr>
      <vt:lpstr>1_Blank Presentation</vt:lpstr>
      <vt:lpstr>PowerPoint Presentation</vt:lpstr>
      <vt:lpstr>Agenda</vt:lpstr>
      <vt:lpstr>Run schedule assumptions</vt:lpstr>
      <vt:lpstr>Assumptions for first 2 run-months to use in identifying XMP/XP titles/goals/authors for Jan 29th pre-forum meeting #2</vt:lpstr>
      <vt:lpstr>Discussion of Stan’s questions</vt:lpstr>
      <vt:lpstr>Highest-level goals for MS TSG for FY15 run</vt:lpstr>
      <vt:lpstr>Specific XP ideas called out in the 5 year plan</vt:lpstr>
      <vt:lpstr>Specific XP ideas called out in the 5 year plan</vt:lpstr>
      <vt:lpstr>Specific XP ideas called out in the 5 year plan</vt:lpstr>
      <vt:lpstr>Error Fields (Myers, Gerhardt, Park, and Menard)</vt:lpstr>
      <vt:lpstr>Error Fields (Myers, Gerhardt, Park, and Menard)</vt:lpstr>
      <vt:lpstr>Gerhardt slides</vt:lpstr>
      <vt:lpstr>Columbia U. group experiments in prep for the NSTX-U Forum</vt:lpstr>
      <vt:lpstr>Wang and Park slides</vt:lpstr>
      <vt:lpstr>XMP suggestions</vt:lpstr>
      <vt:lpstr>Early XP suggestions</vt:lpstr>
      <vt:lpstr>Supporting slides follow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jberkery</cp:lastModifiedBy>
  <cp:revision>16484</cp:revision>
  <cp:lastPrinted>2014-10-10T06:32:42Z</cp:lastPrinted>
  <dcterms:created xsi:type="dcterms:W3CDTF">2003-10-01T16:23:57Z</dcterms:created>
  <dcterms:modified xsi:type="dcterms:W3CDTF">2015-01-16T14:39:17Z</dcterms:modified>
</cp:coreProperties>
</file>