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1743" r:id="rId2"/>
    <p:sldId id="1745" r:id="rId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8" autoAdjust="0"/>
    <p:restoredTop sz="94359" autoAdjust="0"/>
  </p:normalViewPr>
  <p:slideViewPr>
    <p:cSldViewPr>
      <p:cViewPr varScale="1">
        <p:scale>
          <a:sx n="116" d="100"/>
          <a:sy n="116" d="100"/>
        </p:scale>
        <p:origin x="-1360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MSTSG</a:t>
            </a:r>
            <a:r>
              <a:rPr lang="en-US" sz="1000" b="1" baseline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Pre-forum Meeting #2</a:t>
            </a: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– January 16, 2015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Fields (Myers, Gerhardt, Park, and Menard)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1219200"/>
            <a:ext cx="8915400" cy="512781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NSTX-U error </a:t>
            </a:r>
            <a:r>
              <a:rPr lang="en-US" sz="2200" dirty="0"/>
              <a:t>f</a:t>
            </a:r>
            <a:r>
              <a:rPr lang="en-US" sz="2200" dirty="0" smtClean="0"/>
              <a:t>ield </a:t>
            </a:r>
            <a:r>
              <a:rPr lang="en-US" sz="2200" dirty="0"/>
              <a:t>c</a:t>
            </a:r>
            <a:r>
              <a:rPr lang="en-US" sz="2200" dirty="0" smtClean="0"/>
              <a:t>onsiderations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The PF5 coils may have changed shape </a:t>
            </a:r>
            <a:r>
              <a:rPr lang="en-US" sz="1800" dirty="0" smtClean="0">
                <a:sym typeface="Wingdings"/>
              </a:rPr>
              <a:t> could </a:t>
            </a:r>
            <a:r>
              <a:rPr lang="en-US" sz="1800" dirty="0" smtClean="0">
                <a:sym typeface="Wingdings"/>
              </a:rPr>
              <a:t>produce </a:t>
            </a:r>
            <a:r>
              <a:rPr lang="en-US" sz="1800" i="1" dirty="0" smtClean="0">
                <a:sym typeface="Wingdings"/>
              </a:rPr>
              <a:t>n</a:t>
            </a:r>
            <a:r>
              <a:rPr lang="en-US" sz="1800" dirty="0" smtClean="0">
                <a:sym typeface="Wingdings"/>
              </a:rPr>
              <a:t>=2 EF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New current feeds for OH and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coils </a:t>
            </a:r>
            <a:r>
              <a:rPr lang="en-US" sz="1800" dirty="0" smtClean="0">
                <a:sym typeface="Wingdings"/>
              </a:rPr>
              <a:t> different (smaller?) EFs</a:t>
            </a:r>
            <a:endParaRPr lang="en-US" sz="1800" dirty="0" smtClean="0"/>
          </a:p>
          <a:p>
            <a:pPr lvl="1">
              <a:spcBef>
                <a:spcPts val="432"/>
              </a:spcBef>
            </a:pPr>
            <a:r>
              <a:rPr lang="en-US" sz="1800" dirty="0" smtClean="0"/>
              <a:t>New J/K cap for NB2 </a:t>
            </a:r>
            <a:r>
              <a:rPr lang="en-US" sz="1800" dirty="0" smtClean="0">
                <a:sym typeface="Wingdings"/>
              </a:rPr>
              <a:t> non-axisymmetric EFs during current ramp?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>
                <a:sym typeface="Wingdings"/>
              </a:rPr>
              <a:t>Unanticipated EF sources are possible (or even probable)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Error Field PTP:  Coil </a:t>
            </a:r>
            <a:r>
              <a:rPr lang="en-US" sz="2200" dirty="0" smtClean="0"/>
              <a:t>shape measurements in the test cell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Assess PF3/4/5 coil shapes with a ruler and plumb bob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Measure coil-to-vessel and coil-to-coil positions at multiple toroidal locations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Error </a:t>
            </a:r>
            <a:r>
              <a:rPr lang="en-US" sz="2200" dirty="0"/>
              <a:t>Field XMP:  Vessel-generated EFs in AC vacuum shots</a:t>
            </a:r>
          </a:p>
          <a:p>
            <a:pPr lvl="1">
              <a:spcBef>
                <a:spcPts val="432"/>
              </a:spcBef>
            </a:pPr>
            <a:r>
              <a:rPr lang="en-US" sz="1800" dirty="0"/>
              <a:t>The new J/K cap is likely to carry non-axisymmetric induced currents during the current ramp </a:t>
            </a:r>
            <a:r>
              <a:rPr lang="en-US" sz="1800" dirty="0">
                <a:sym typeface="Wingdings"/>
              </a:rPr>
              <a:t> the importance of this effect is unknown</a:t>
            </a:r>
            <a:endParaRPr lang="en-US" sz="1800" dirty="0"/>
          </a:p>
          <a:p>
            <a:pPr lvl="1">
              <a:spcBef>
                <a:spcPts val="432"/>
              </a:spcBef>
            </a:pPr>
            <a:r>
              <a:rPr lang="en-US" sz="1800" dirty="0"/>
              <a:t>Swing the OH + PF3/4/5 during vacuum shots to quantify the </a:t>
            </a:r>
            <a:r>
              <a:rPr lang="en-US" sz="1800" dirty="0" err="1"/>
              <a:t>axisymmetry</a:t>
            </a:r>
            <a:r>
              <a:rPr lang="en-US" sz="1800" dirty="0"/>
              <a:t> of the induced vessel </a:t>
            </a:r>
            <a:r>
              <a:rPr lang="en-US" sz="1800" dirty="0" smtClean="0"/>
              <a:t>currents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Fields (Myers, Gerhardt, Park, and Menard)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1219200"/>
            <a:ext cx="8915400" cy="512781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/>
              <a:t>Error Field XP #1:  Low β, low density locked mode studies</a:t>
            </a:r>
          </a:p>
          <a:p>
            <a:pPr lvl="1"/>
            <a:r>
              <a:rPr lang="en-US" sz="1800" i="1" dirty="0"/>
              <a:t>n</a:t>
            </a:r>
            <a:r>
              <a:rPr lang="en-US" sz="1800" dirty="0"/>
              <a:t>=1 compass scans (multiple phases and amplitudes)</a:t>
            </a:r>
          </a:p>
          <a:p>
            <a:pPr lvl="1"/>
            <a:r>
              <a:rPr lang="en-US" sz="1800" dirty="0"/>
              <a:t>Should run early in the </a:t>
            </a:r>
            <a:r>
              <a:rPr lang="en-US" sz="1800" dirty="0" smtClean="0"/>
              <a:t>campaign</a:t>
            </a:r>
            <a:r>
              <a:rPr lang="en-US" sz="1800" dirty="0"/>
              <a:t> </a:t>
            </a:r>
            <a:r>
              <a:rPr lang="en-US" sz="1800" dirty="0" smtClean="0"/>
              <a:t>(the </a:t>
            </a:r>
            <a:r>
              <a:rPr lang="en-US" sz="1800" dirty="0"/>
              <a:t>RWM sensors are </a:t>
            </a:r>
            <a:r>
              <a:rPr lang="en-US" sz="1800" dirty="0" smtClean="0"/>
              <a:t>required)</a:t>
            </a:r>
            <a:endParaRPr lang="en-US" sz="1800" dirty="0"/>
          </a:p>
          <a:p>
            <a:pPr lvl="1"/>
            <a:r>
              <a:rPr lang="en-US" sz="1800" dirty="0"/>
              <a:t>Disruptions as the primary diagnostic (rotation available?)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Error Field XP #2:  High β </a:t>
            </a:r>
            <a:r>
              <a:rPr lang="en-US" sz="2200" i="1" dirty="0"/>
              <a:t>n</a:t>
            </a:r>
            <a:r>
              <a:rPr lang="en-US" sz="2200" dirty="0"/>
              <a:t>=1,2,3 compass scans</a:t>
            </a:r>
          </a:p>
          <a:p>
            <a:pPr lvl="1"/>
            <a:r>
              <a:rPr lang="en-US" sz="1800" dirty="0"/>
              <a:t>Intra-shot modulation and/or “spiral” </a:t>
            </a:r>
            <a:r>
              <a:rPr lang="en-US" sz="1800" i="1" dirty="0"/>
              <a:t>n</a:t>
            </a:r>
            <a:r>
              <a:rPr lang="en-US" sz="1800" dirty="0"/>
              <a:t>=1,2 scans during long pulse operation</a:t>
            </a:r>
          </a:p>
          <a:p>
            <a:pPr lvl="1"/>
            <a:r>
              <a:rPr lang="en-US" sz="1800" dirty="0"/>
              <a:t>Rotation and </a:t>
            </a:r>
            <a:r>
              <a:rPr lang="en-US" sz="1800" dirty="0" smtClean="0"/>
              <a:t>disruption as </a:t>
            </a:r>
            <a:r>
              <a:rPr lang="en-US" sz="1800" dirty="0"/>
              <a:t>diagnostics</a:t>
            </a:r>
          </a:p>
          <a:p>
            <a:pPr lvl="1"/>
            <a:r>
              <a:rPr lang="en-US" sz="1800" dirty="0"/>
              <a:t>Flip the </a:t>
            </a:r>
            <a:r>
              <a:rPr lang="en-US" sz="1800" i="1" dirty="0"/>
              <a:t>n</a:t>
            </a:r>
            <a:r>
              <a:rPr lang="en-US" sz="1800" dirty="0"/>
              <a:t>=3 polarity to optimize and compare to the NSTX </a:t>
            </a:r>
            <a:r>
              <a:rPr lang="en-US" sz="1800" i="1" dirty="0"/>
              <a:t>n</a:t>
            </a:r>
            <a:r>
              <a:rPr lang="en-US" sz="1800" dirty="0"/>
              <a:t>=3 </a:t>
            </a:r>
            <a:r>
              <a:rPr lang="en-US" sz="1800" dirty="0" smtClean="0"/>
              <a:t>settings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Error Field XP #3:  Optimization of PID Dynamic EF Correction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Tune amplitudes, phases, and gains of the PID DEFC algorithm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Requires the real time RWM controller to be operational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Utilize low pass filter to isolate the effect of DEFC from fast RWM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2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91991</TotalTime>
  <Words>337</Words>
  <Application>Microsoft Macintosh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3_Blank Presentation</vt:lpstr>
      <vt:lpstr>Error Fields (Myers, Gerhardt, Park, and Menard)</vt:lpstr>
      <vt:lpstr>Error Fields (Myers, Gerhardt, Park, and Menard)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Clayton Myers</cp:lastModifiedBy>
  <cp:revision>16486</cp:revision>
  <cp:lastPrinted>2014-10-10T06:32:42Z</cp:lastPrinted>
  <dcterms:created xsi:type="dcterms:W3CDTF">2003-10-01T16:23:57Z</dcterms:created>
  <dcterms:modified xsi:type="dcterms:W3CDTF">2015-01-16T13:56:39Z</dcterms:modified>
</cp:coreProperties>
</file>