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1"/>
  </p:notesMasterIdLst>
  <p:handoutMasterIdLst>
    <p:handoutMasterId r:id="rId12"/>
  </p:handoutMasterIdLst>
  <p:sldIdLst>
    <p:sldId id="1467" r:id="rId2"/>
    <p:sldId id="1749" r:id="rId3"/>
    <p:sldId id="1770" r:id="rId4"/>
    <p:sldId id="1769" r:id="rId5"/>
    <p:sldId id="1737" r:id="rId6"/>
    <p:sldId id="1763" r:id="rId7"/>
    <p:sldId id="1768" r:id="rId8"/>
    <p:sldId id="1764" r:id="rId9"/>
    <p:sldId id="1765" r:id="rId1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4359" autoAdjust="0"/>
  </p:normalViewPr>
  <p:slideViewPr>
    <p:cSldViewPr>
      <p:cViewPr varScale="1">
        <p:scale>
          <a:sx n="131" d="100"/>
          <a:sy n="131" d="100"/>
        </p:scale>
        <p:origin x="-1188" y="-96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NSTX-U Research Forum, MSTSG 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– February 24-27, 2015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Macroscopic Stability TSG Research Forum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J.W. Berkery</a:t>
            </a: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 algn="ctr">
              <a:spcBef>
                <a:spcPts val="0"/>
              </a:spcBef>
              <a:buClr>
                <a:srgbClr val="F70606"/>
              </a:buClr>
              <a:buSzPct val="150000"/>
              <a:buNone/>
            </a:pP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Department </a:t>
            </a:r>
            <a:r>
              <a:rPr lang="en-US" altLang="en-US" sz="1400" b="0" dirty="0">
                <a:solidFill>
                  <a:srgbClr val="0000FF"/>
                </a:solidFill>
                <a:latin typeface="Arial" pitchFamily="34" charset="0"/>
              </a:rPr>
              <a:t>of Applied Physics, Columbia University, New York, </a:t>
            </a:r>
            <a:r>
              <a:rPr lang="en-US" altLang="en-US" sz="1400" b="0" dirty="0" smtClean="0">
                <a:solidFill>
                  <a:srgbClr val="0000FF"/>
                </a:solidFill>
                <a:latin typeface="Arial" pitchFamily="34" charset="0"/>
              </a:rPr>
              <a:t>NY</a:t>
            </a:r>
            <a:endParaRPr lang="en-US" altLang="en-US" sz="1400" b="0" dirty="0">
              <a:solidFill>
                <a:srgbClr val="0000FF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Research Forum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February 24-27, 2015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Highest-level goals for MS TSG for FY15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4" y="936810"/>
            <a:ext cx="9040905" cy="5486400"/>
          </a:xfrm>
        </p:spPr>
        <p:txBody>
          <a:bodyPr/>
          <a:lstStyle/>
          <a:p>
            <a:r>
              <a:rPr lang="en-US" sz="2200" dirty="0"/>
              <a:t>M</a:t>
            </a:r>
            <a:r>
              <a:rPr lang="en-US" sz="2200" dirty="0" smtClean="0"/>
              <a:t>ilestones</a:t>
            </a:r>
            <a:endParaRPr lang="en-US" sz="2200" dirty="0"/>
          </a:p>
          <a:p>
            <a:pPr lvl="1"/>
            <a:r>
              <a:rPr lang="en-US" sz="1800" dirty="0"/>
              <a:t>R15-3: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Develop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physics+operational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tools for high-performance discharges (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d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, EF/RWM)</a:t>
            </a:r>
          </a:p>
          <a:p>
            <a:pPr lvl="1"/>
            <a:r>
              <a:rPr lang="en-US" sz="1800" dirty="0"/>
              <a:t>JRT15: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Quantify impact of broadened J(r) and p(r) on </a:t>
            </a:r>
            <a:r>
              <a:rPr lang="en-US" sz="18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tokamak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 confinement and stability</a:t>
            </a:r>
          </a:p>
          <a:p>
            <a:pPr lvl="1"/>
            <a:r>
              <a:rPr lang="en-US" sz="1800" dirty="0"/>
              <a:t>JRT16: </a:t>
            </a:r>
            <a:r>
              <a:rPr lang="en-US" sz="1800" dirty="0">
                <a:solidFill>
                  <a:srgbClr val="FF0000"/>
                </a:solidFill>
                <a:latin typeface="Arial Narrow" panose="020B0606020202030204" pitchFamily="34" charset="0"/>
              </a:rPr>
              <a:t>Assess disruption mitigation, initial tests of real-time warning / prediction </a:t>
            </a:r>
            <a:r>
              <a:rPr lang="en-US" sz="1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techniques</a:t>
            </a:r>
            <a:endParaRPr lang="en-US" sz="2200" dirty="0" smtClean="0"/>
          </a:p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  <a:endParaRPr lang="en-US" sz="2200" dirty="0"/>
          </a:p>
          <a:p>
            <a:pPr lvl="1"/>
            <a:r>
              <a:rPr lang="en-US" sz="1800" dirty="0" smtClean="0"/>
              <a:t>Optimize shaping, RWM/TM control (n&gt;1 using the second SPA), validate internal mode physics, and RWM kinetic physics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3D Fields:</a:t>
            </a:r>
            <a:endParaRPr lang="en-US" sz="2200" dirty="0"/>
          </a:p>
          <a:p>
            <a:pPr lvl="1"/>
            <a:r>
              <a:rPr lang="en-US" sz="1800" dirty="0" smtClean="0"/>
              <a:t>Optimize error field correction (n&gt;1), dynamic correction, and understand NTV physics in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and controlled rotation</a:t>
            </a:r>
          </a:p>
          <a:p>
            <a:pPr>
              <a:spcBef>
                <a:spcPts val="1800"/>
              </a:spcBef>
            </a:pPr>
            <a:r>
              <a:rPr lang="en-US" sz="2200" dirty="0" smtClean="0"/>
              <a:t>Disruptions:</a:t>
            </a:r>
            <a:endParaRPr lang="en-US" sz="2200" dirty="0"/>
          </a:p>
          <a:p>
            <a:pPr lvl="1"/>
            <a:r>
              <a:rPr lang="en-US" sz="1800" dirty="0" smtClean="0"/>
              <a:t>Study halo currents, disruption loads, and precursors, and test MGI or other mitigation techniques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2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XMP 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3</a:t>
            </a:fld>
            <a:endParaRPr 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271291"/>
              </p:ext>
            </p:extLst>
          </p:nvPr>
        </p:nvGraphicFramePr>
        <p:xfrm>
          <a:off x="76200" y="914400"/>
          <a:ext cx="9067800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54316"/>
                <a:gridCol w="1704474"/>
                <a:gridCol w="954505"/>
                <a:gridCol w="95450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Days (min – max)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NSTX-U Automatic Shutdown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Gerhardt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Commissioning the MGI Valves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Raman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Magnetics Calibration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Myers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1.50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 SPA and Proportional RWM control Checkout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Gerhardt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0.75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state-space control with 6 coils - checkout XMP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XMP for MHD Spectroscopy Checkout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0.25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Total: 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4.75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XP 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4</a:t>
            </a:fld>
            <a:endParaRPr 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01189"/>
              </p:ext>
            </p:extLst>
          </p:nvPr>
        </p:nvGraphicFramePr>
        <p:xfrm>
          <a:off x="76200" y="914400"/>
          <a:ext cx="9067800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54316"/>
                <a:gridCol w="1704474"/>
                <a:gridCol w="954505"/>
                <a:gridCol w="954505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Author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Days (min – max)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Make contact with NSTX for n=1 tearing mode stability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La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Haye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3D plasma response data for MHD and transport code validations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Evans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Assess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betaN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and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qmin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n=1 tearing stability limits at the increased aspect ratio of NSTX-U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La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Haye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Stabilization Dependence on Neutral Beam Deposition Angle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Stabilization Physics at Reduced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Collisionality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Berkery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PID control optimization based on theory and experiment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state space control physics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1.5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Neoclassical toroidal viscosity at reduced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collisionality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(independent coil control)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NTV steady-state offset velocity at reduced torque with HHFW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control physics with partial control coil coverage (JT-60SA)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Y.S. Park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RWM state space active control at reduced plasma rotation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Y.S. Park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Multi-mode Error Field Correction with the RWM State-Space Controller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Sabbagh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1.0</a:t>
                      </a: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Assess NSTX-U ideal-wall limit with 2nd NBI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Menard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Minimum Value of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q_min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/q_0 and q shear to avoid core n=1 kink/tearing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smtClean="0">
                          <a:effectLst/>
                          <a:latin typeface="Arial"/>
                        </a:rPr>
                        <a:t>Myers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0.75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Massive Gas Injection Studies on NSTX-U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Raman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Real-time error field control using </a:t>
                      </a:r>
                      <a:r>
                        <a:rPr lang="en-US" sz="1000" b="0" i="0" u="none" strike="noStrike" dirty="0" err="1" smtClean="0">
                          <a:effectLst/>
                          <a:latin typeface="+mn-lt"/>
                        </a:rPr>
                        <a:t>extremum</a:t>
                      </a:r>
                      <a:r>
                        <a:rPr lang="en-US" sz="1000" b="0" i="0" u="none" strike="noStrike" dirty="0" smtClean="0">
                          <a:effectLst/>
                          <a:latin typeface="+mn-lt"/>
                        </a:rPr>
                        <a:t> seeking in NSTX-U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Lanctot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0.25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91440"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1440" algn="r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Total: 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13.5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19.0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slides follow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5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specific XP ideas, pre-forum </a:t>
            </a:r>
            <a:br>
              <a:rPr lang="en-US" dirty="0" smtClean="0"/>
            </a:br>
            <a:r>
              <a:rPr lang="en-US" dirty="0" smtClean="0"/>
              <a:t>(no priority order pre-assumed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</a:p>
          <a:p>
            <a:pPr lvl="1"/>
            <a:r>
              <a:rPr lang="en-US" sz="1800" dirty="0" smtClean="0"/>
              <a:t>Assess β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 and q stability limits at the increased aspect ratio of NSTX-U, with new shaping control and off-axis NBI</a:t>
            </a:r>
          </a:p>
          <a:p>
            <a:pPr lvl="1"/>
            <a:r>
              <a:rPr lang="en-US" sz="1800" dirty="0" smtClean="0"/>
              <a:t>Utilize </a:t>
            </a:r>
            <a:r>
              <a:rPr lang="en-US" sz="1800" dirty="0"/>
              <a:t>off-axis NBI to produce initial investigation determining the effect of pressure, q, and </a:t>
            </a:r>
            <a:r>
              <a:rPr lang="en-US" sz="1800" dirty="0" err="1"/>
              <a:t>v</a:t>
            </a:r>
            <a:r>
              <a:rPr lang="en-US" sz="1800" baseline="-25000" dirty="0" err="1"/>
              <a:t>ϕ</a:t>
            </a:r>
            <a:r>
              <a:rPr lang="en-US" sz="1800" dirty="0"/>
              <a:t> profile variations on RWM and NTM stability</a:t>
            </a:r>
          </a:p>
          <a:p>
            <a:pPr lvl="1"/>
            <a:r>
              <a:rPr lang="en-US" sz="1800" dirty="0"/>
              <a:t>Investigate the dependence of stability on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</a:t>
            </a:r>
            <a:r>
              <a:rPr lang="en-US" sz="1800" dirty="0"/>
              <a:t>through MHD spectroscopy, and compare to kinetic stabilization </a:t>
            </a:r>
            <a:r>
              <a:rPr lang="en-US" sz="1800" dirty="0" smtClean="0"/>
              <a:t>theory</a:t>
            </a:r>
            <a:endParaRPr lang="en-US" sz="1800" dirty="0"/>
          </a:p>
          <a:p>
            <a:pPr lvl="1"/>
            <a:r>
              <a:rPr lang="en-US" sz="1800" dirty="0"/>
              <a:t>Establish dual field component n = 1 active control capability in new NSTX-U operational regime with 6 independent </a:t>
            </a:r>
            <a:r>
              <a:rPr lang="en-US" sz="1800" dirty="0" smtClean="0"/>
              <a:t>SPAs (Sabbagh)</a:t>
            </a:r>
          </a:p>
          <a:p>
            <a:pPr lvl="1"/>
            <a:r>
              <a:rPr lang="en-US" sz="1800" dirty="0" smtClean="0"/>
              <a:t>Examine </a:t>
            </a:r>
            <a:r>
              <a:rPr lang="en-US" sz="1800" dirty="0"/>
              <a:t>effectiveness of RWM model-based state space control </a:t>
            </a:r>
            <a:r>
              <a:rPr lang="en-US" sz="1800" dirty="0" smtClean="0"/>
              <a:t>with independent </a:t>
            </a:r>
            <a:r>
              <a:rPr lang="en-US" sz="1800" dirty="0"/>
              <a:t>actuation of six control </a:t>
            </a:r>
            <a:r>
              <a:rPr lang="en-US" sz="1800" dirty="0" smtClean="0"/>
              <a:t>coils, multi-mode </a:t>
            </a:r>
            <a:r>
              <a:rPr lang="en-US" sz="1800" dirty="0"/>
              <a:t>control with n up to 3, </a:t>
            </a:r>
            <a:r>
              <a:rPr lang="en-US" sz="1800" dirty="0" smtClean="0"/>
              <a:t>and plasma </a:t>
            </a:r>
            <a:r>
              <a:rPr lang="en-US" sz="1800" dirty="0"/>
              <a:t>rotation-induced stabilization in the controller</a:t>
            </a:r>
          </a:p>
          <a:p>
            <a:pPr lvl="1"/>
            <a:r>
              <a:rPr lang="en-US" sz="1800" dirty="0" smtClean="0"/>
              <a:t>Attempt </a:t>
            </a:r>
            <a:r>
              <a:rPr lang="en-US" sz="1800" dirty="0"/>
              <a:t>initial control of internal MHD modes that appear at low density during current </a:t>
            </a:r>
            <a:r>
              <a:rPr lang="en-US" sz="1800" dirty="0" smtClean="0"/>
              <a:t>ramp-up</a:t>
            </a:r>
            <a:endParaRPr lang="en-US" sz="1800" dirty="0"/>
          </a:p>
          <a:p>
            <a:pPr lvl="1"/>
            <a:r>
              <a:rPr lang="en-US" sz="1800" dirty="0" smtClean="0"/>
              <a:t>Determine </a:t>
            </a:r>
            <a:r>
              <a:rPr lang="en-US" sz="1800" dirty="0"/>
              <a:t>the degree of global mode internalization by comparing diagnosis by magnetic and SXR means as a function of proximity to the mode marginal stability </a:t>
            </a:r>
            <a:r>
              <a:rPr lang="en-US" sz="1800" dirty="0" smtClean="0"/>
              <a:t>point</a:t>
            </a:r>
          </a:p>
          <a:p>
            <a:pPr lvl="1"/>
            <a:r>
              <a:rPr lang="en-US" sz="1800" dirty="0"/>
              <a:t>Utilize initial NSTX-U ME-SXR and poloidal USXR diagnostics to characterize the RWM </a:t>
            </a:r>
            <a:r>
              <a:rPr lang="en-US" sz="1800" dirty="0" err="1"/>
              <a:t>eigenfunction</a:t>
            </a:r>
            <a:r>
              <a:rPr lang="en-US" sz="1800" dirty="0"/>
              <a:t> by non-magnetic </a:t>
            </a:r>
            <a:r>
              <a:rPr lang="en-US" sz="1800" dirty="0" smtClean="0"/>
              <a:t>means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6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specific XP ideas, pre-forum </a:t>
            </a:r>
            <a:br>
              <a:rPr lang="en-US" dirty="0" smtClean="0"/>
            </a:br>
            <a:r>
              <a:rPr lang="en-US" dirty="0" smtClean="0"/>
              <a:t>(no priority order pre-assumed 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Stability:</a:t>
            </a:r>
          </a:p>
          <a:p>
            <a:pPr lvl="1"/>
            <a:r>
              <a:rPr lang="en-US" sz="1800" dirty="0"/>
              <a:t>XP1144: RWM stabilization/control, NTV </a:t>
            </a:r>
            <a:r>
              <a:rPr lang="en-US" sz="1800" dirty="0" err="1"/>
              <a:t>Vf</a:t>
            </a:r>
            <a:r>
              <a:rPr lang="en-US" sz="1800" dirty="0"/>
              <a:t> alteration of higher A ST targets (Sabbagh)</a:t>
            </a:r>
          </a:p>
          <a:p>
            <a:pPr lvl="1"/>
            <a:r>
              <a:rPr lang="en-US" sz="1800" dirty="0"/>
              <a:t>XP1145: RWM state space active control physics (independent coil control) (Sabbagh)</a:t>
            </a:r>
          </a:p>
          <a:p>
            <a:pPr lvl="1"/>
            <a:r>
              <a:rPr lang="en-US" sz="1800" dirty="0"/>
              <a:t>XP1146: RWM state space active control at low plasma rotation (Y-S Park)</a:t>
            </a:r>
          </a:p>
          <a:p>
            <a:pPr lvl="1"/>
            <a:r>
              <a:rPr lang="en-US" sz="1800" dirty="0"/>
              <a:t>XP1062: NTV steady-state rotation at reduced torque (HHFW) (Sabbagh)</a:t>
            </a:r>
          </a:p>
          <a:p>
            <a:pPr lvl="1"/>
            <a:r>
              <a:rPr lang="en-US" sz="1800" dirty="0"/>
              <a:t>XP1111: RWM PID optimization (Sabbagh)</a:t>
            </a:r>
          </a:p>
          <a:p>
            <a:pPr lvl="1"/>
            <a:r>
              <a:rPr lang="en-US" sz="1800" dirty="0" smtClean="0"/>
              <a:t>XP1149</a:t>
            </a:r>
            <a:r>
              <a:rPr lang="en-US" sz="1800" dirty="0"/>
              <a:t>: RWM stabilization dependence on energetic particle profile (Berkery)</a:t>
            </a:r>
          </a:p>
          <a:p>
            <a:pPr lvl="1"/>
            <a:r>
              <a:rPr lang="en-US" sz="1800" dirty="0"/>
              <a:t>XP1147: RWM control physics with partial control coil coverage (JT-60SA) (Y-S Park)</a:t>
            </a:r>
          </a:p>
          <a:p>
            <a:pPr lvl="1"/>
            <a:r>
              <a:rPr lang="en-US" sz="1800" dirty="0"/>
              <a:t>XP1148: RWM stabilization physics at reduced </a:t>
            </a:r>
            <a:r>
              <a:rPr lang="en-US" sz="1800" dirty="0" err="1"/>
              <a:t>collisionality</a:t>
            </a:r>
            <a:r>
              <a:rPr lang="en-US" sz="1800" dirty="0"/>
              <a:t> (Berkery)</a:t>
            </a:r>
          </a:p>
          <a:p>
            <a:pPr lvl="1"/>
            <a:r>
              <a:rPr lang="en-US" sz="1800" dirty="0"/>
              <a:t>XP1150: Neoclassical toroidal viscosity at reduced n (independent coil control) (Sabbagh)</a:t>
            </a:r>
          </a:p>
          <a:p>
            <a:pPr lvl="1"/>
            <a:r>
              <a:rPr lang="en-US" sz="1800" dirty="0" smtClean="0"/>
              <a:t>Multi-mode </a:t>
            </a:r>
            <a:r>
              <a:rPr lang="en-US" sz="1800" dirty="0"/>
              <a:t>error field correction using the RWMSC </a:t>
            </a:r>
            <a:r>
              <a:rPr lang="en-US" sz="1800" dirty="0" smtClean="0"/>
              <a:t>(Sabbagh)</a:t>
            </a:r>
          </a:p>
          <a:p>
            <a:pPr lvl="1"/>
            <a:r>
              <a:rPr lang="en-US" sz="1800" dirty="0" smtClean="0"/>
              <a:t>Density limit study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7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0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specific XP ideas, pre-forum </a:t>
            </a:r>
            <a:br>
              <a:rPr lang="en-US" dirty="0"/>
            </a:br>
            <a:r>
              <a:rPr lang="en-US" dirty="0"/>
              <a:t>(no priority order pre-assumed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3D Fields</a:t>
            </a:r>
          </a:p>
          <a:p>
            <a:pPr lvl="1"/>
            <a:r>
              <a:rPr lang="en-US" sz="1800" dirty="0"/>
              <a:t>Low β, low density locked mode studies (Myers)</a:t>
            </a:r>
          </a:p>
          <a:p>
            <a:pPr lvl="1"/>
            <a:r>
              <a:rPr lang="en-US" sz="1800" dirty="0" smtClean="0"/>
              <a:t>High </a:t>
            </a:r>
            <a:r>
              <a:rPr lang="en-US" sz="1800" dirty="0"/>
              <a:t>β n=1,2,3 compass scans (Myers)</a:t>
            </a:r>
          </a:p>
          <a:p>
            <a:pPr lvl="1"/>
            <a:r>
              <a:rPr lang="en-US" sz="1800" dirty="0" smtClean="0"/>
              <a:t>Optimization </a:t>
            </a:r>
            <a:r>
              <a:rPr lang="en-US" sz="1800" dirty="0"/>
              <a:t>of PID Dynamic EF Correction (Myers)</a:t>
            </a:r>
          </a:p>
          <a:p>
            <a:pPr lvl="1"/>
            <a:r>
              <a:rPr lang="en-US" sz="1800" dirty="0" smtClean="0"/>
              <a:t>Assess </a:t>
            </a:r>
            <a:r>
              <a:rPr lang="en-US" sz="1800" dirty="0"/>
              <a:t>NTV profile and strength as a function of plasma </a:t>
            </a:r>
            <a:r>
              <a:rPr lang="en-US" sz="1800" dirty="0" err="1"/>
              <a:t>collisionality</a:t>
            </a:r>
            <a:r>
              <a:rPr lang="en-US" sz="1800" dirty="0"/>
              <a:t>, and examine the NTV offset rotation</a:t>
            </a:r>
          </a:p>
          <a:p>
            <a:pPr lvl="1"/>
            <a:r>
              <a:rPr lang="en-US" sz="1800" dirty="0" smtClean="0"/>
              <a:t>Investigate </a:t>
            </a:r>
            <a:r>
              <a:rPr lang="en-US" sz="1800" dirty="0"/>
              <a:t>the rotation and rotational shear vs. TM/NTM in </a:t>
            </a:r>
            <a:r>
              <a:rPr lang="en-US" sz="1800" dirty="0" smtClean="0"/>
              <a:t>NSTX-U</a:t>
            </a:r>
          </a:p>
          <a:p>
            <a:pPr lvl="1"/>
            <a:r>
              <a:rPr lang="en-US" sz="1800" dirty="0" smtClean="0"/>
              <a:t>NSTX-U </a:t>
            </a:r>
            <a:r>
              <a:rPr lang="en-US" sz="1800" dirty="0"/>
              <a:t>Tearing Mode Experiments by Varying </a:t>
            </a:r>
            <a:r>
              <a:rPr lang="en-US" sz="1800" dirty="0" smtClean="0"/>
              <a:t>Plasma Rotation </a:t>
            </a:r>
            <a:r>
              <a:rPr lang="en-US" sz="1800" dirty="0"/>
              <a:t>Through NTV Torque in Presence of External </a:t>
            </a:r>
            <a:r>
              <a:rPr lang="en-US" sz="1800" dirty="0" smtClean="0"/>
              <a:t>Fields (Wang)</a:t>
            </a:r>
          </a:p>
          <a:p>
            <a:pPr lvl="1"/>
            <a:r>
              <a:rPr lang="en-US" sz="1800" dirty="0"/>
              <a:t>Plasma Response Study with </a:t>
            </a:r>
            <a:r>
              <a:rPr lang="en-US" sz="1800" dirty="0" err="1"/>
              <a:t>Nyquist</a:t>
            </a:r>
            <a:r>
              <a:rPr lang="en-US" sz="1800" dirty="0"/>
              <a:t> Plot in </a:t>
            </a:r>
            <a:r>
              <a:rPr lang="en-US" sz="1800" dirty="0" smtClean="0"/>
              <a:t>NSTX-U (Wang)</a:t>
            </a:r>
          </a:p>
          <a:p>
            <a:pPr lvl="1"/>
            <a:r>
              <a:rPr lang="en-US" sz="1800" dirty="0" smtClean="0"/>
              <a:t>Understand </a:t>
            </a:r>
            <a:r>
              <a:rPr lang="en-US" sz="1800" dirty="0"/>
              <a:t>how n=1 tearing mode </a:t>
            </a:r>
            <a:r>
              <a:rPr lang="en-US" sz="1800" dirty="0" smtClean="0"/>
              <a:t>stability changes </a:t>
            </a:r>
            <a:r>
              <a:rPr lang="en-US" sz="1800" dirty="0"/>
              <a:t>with </a:t>
            </a:r>
            <a:r>
              <a:rPr lang="en-US" sz="1800" dirty="0" smtClean="0"/>
              <a:t>q-profile</a:t>
            </a:r>
            <a:r>
              <a:rPr lang="en-US" sz="1800" dirty="0"/>
              <a:t>. </a:t>
            </a:r>
            <a:r>
              <a:rPr lang="en-US" sz="1800" dirty="0" smtClean="0"/>
              <a:t>In particular: 1. Sensitivity </a:t>
            </a:r>
            <a:r>
              <a:rPr lang="en-US" sz="1800" dirty="0"/>
              <a:t>changes in response to error fields (to induce tearing </a:t>
            </a:r>
            <a:r>
              <a:rPr lang="en-US" sz="1800" dirty="0" smtClean="0"/>
              <a:t>modes) and 2. Changes </a:t>
            </a:r>
            <a:r>
              <a:rPr lang="en-US" sz="1800" dirty="0"/>
              <a:t>to the tearing beta </a:t>
            </a:r>
            <a:r>
              <a:rPr lang="en-US" sz="1800" dirty="0" smtClean="0"/>
              <a:t>limit (</a:t>
            </a:r>
            <a:r>
              <a:rPr lang="en-US" sz="1800" dirty="0" err="1" smtClean="0"/>
              <a:t>LaHaye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Investigate resonant error field effects on tearing mode </a:t>
            </a:r>
            <a:r>
              <a:rPr lang="en-US" sz="1800" dirty="0" smtClean="0"/>
              <a:t>onset</a:t>
            </a:r>
          </a:p>
          <a:p>
            <a:pPr lvl="1"/>
            <a:r>
              <a:rPr lang="en-US" sz="1800" dirty="0" smtClean="0"/>
              <a:t>Investigate </a:t>
            </a:r>
            <a:r>
              <a:rPr lang="en-US" sz="1800" dirty="0"/>
              <a:t>NTV physics with enhanced 3D field spectra and NBI torque profile at increased pulse lengths, and NTV behavior at reduced </a:t>
            </a:r>
            <a:r>
              <a:rPr lang="en-US" sz="1800" dirty="0" err="1" smtClean="0"/>
              <a:t>collisionality</a:t>
            </a:r>
            <a:r>
              <a:rPr lang="en-US" sz="1800" dirty="0" smtClean="0"/>
              <a:t> regime</a:t>
            </a:r>
          </a:p>
          <a:p>
            <a:pPr lvl="1"/>
            <a:r>
              <a:rPr lang="en-US" sz="1800" dirty="0"/>
              <a:t>Test n=1 locking threshold along with </a:t>
            </a:r>
            <a:r>
              <a:rPr lang="en-US" sz="1800" dirty="0" smtClean="0"/>
              <a:t>n=2-3 applied fields (Park)</a:t>
            </a:r>
          </a:p>
          <a:p>
            <a:pPr lvl="1"/>
            <a:r>
              <a:rPr lang="en-US" sz="1800" dirty="0"/>
              <a:t>Test single coil effects on NTV and </a:t>
            </a:r>
            <a:r>
              <a:rPr lang="en-US" sz="1800" dirty="0" smtClean="0"/>
              <a:t>confinement (Park)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8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specific XP ideas, pre-forum </a:t>
            </a:r>
            <a:br>
              <a:rPr lang="en-US" dirty="0"/>
            </a:br>
            <a:r>
              <a:rPr lang="en-US" dirty="0"/>
              <a:t>(no priority order pre-assumed here)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486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200" dirty="0" smtClean="0"/>
              <a:t>Disruptions</a:t>
            </a:r>
          </a:p>
          <a:p>
            <a:pPr lvl="1"/>
            <a:r>
              <a:rPr lang="en-US" sz="1800" dirty="0" smtClean="0"/>
              <a:t>Perform </a:t>
            </a:r>
            <a:r>
              <a:rPr lang="en-US" sz="1800" dirty="0"/>
              <a:t>initial experiments using open-loop plasma rotation, current profile, and energetic particle control to demonstrate the ability to avoid encountering disruptive global mode stability boundaries based on kinetic RWM </a:t>
            </a:r>
            <a:r>
              <a:rPr lang="en-US" sz="1800" dirty="0" smtClean="0"/>
              <a:t>models</a:t>
            </a:r>
          </a:p>
          <a:p>
            <a:pPr lvl="1"/>
            <a:r>
              <a:rPr lang="en-US" sz="1800" dirty="0" smtClean="0"/>
              <a:t>Commission </a:t>
            </a:r>
            <a:r>
              <a:rPr lang="en-US" sz="1800" dirty="0"/>
              <a:t>MGI system and diagnostics, test EPI capsule </a:t>
            </a:r>
            <a:r>
              <a:rPr lang="en-US" sz="1800" dirty="0" smtClean="0"/>
              <a:t>injection</a:t>
            </a:r>
          </a:p>
          <a:p>
            <a:pPr lvl="1"/>
            <a:r>
              <a:rPr lang="en-US" sz="1800" dirty="0"/>
              <a:t>Assess total halo current fraction, toroidal structure, and poloidal </a:t>
            </a:r>
            <a:r>
              <a:rPr lang="en-US" sz="1800" dirty="0" smtClean="0"/>
              <a:t>width</a:t>
            </a:r>
            <a:endParaRPr lang="en-US" sz="1800" dirty="0"/>
          </a:p>
          <a:p>
            <a:pPr lvl="1"/>
            <a:r>
              <a:rPr lang="en-US" sz="1800" dirty="0"/>
              <a:t>Investigate high-Z gas fractions, gas transit times, the amount of gas required, and symmetry of the radiated power </a:t>
            </a:r>
            <a:r>
              <a:rPr lang="en-US" sz="1800" dirty="0" smtClean="0"/>
              <a:t>profile</a:t>
            </a:r>
          </a:p>
          <a:p>
            <a:pPr lvl="1"/>
            <a:r>
              <a:rPr lang="en-US" sz="1800" dirty="0"/>
              <a:t>Investigate halo current loading on the center column, using newly installed center column shunt </a:t>
            </a:r>
            <a:r>
              <a:rPr lang="en-US" sz="1800" dirty="0" smtClean="0"/>
              <a:t>tiles (Gerhardt)</a:t>
            </a:r>
            <a:endParaRPr lang="en-US" sz="1800" dirty="0"/>
          </a:p>
          <a:p>
            <a:pPr lvl="1"/>
            <a:r>
              <a:rPr lang="en-US" sz="1800" dirty="0" smtClean="0"/>
              <a:t>Study </a:t>
            </a:r>
            <a:r>
              <a:rPr lang="en-US" sz="1800" dirty="0"/>
              <a:t>spatial </a:t>
            </a:r>
            <a:r>
              <a:rPr lang="en-US" sz="1800" dirty="0" smtClean="0"/>
              <a:t>extent </a:t>
            </a:r>
            <a:r>
              <a:rPr lang="en-US" sz="1800" dirty="0"/>
              <a:t>and timing of the heat deposition during </a:t>
            </a:r>
            <a:r>
              <a:rPr lang="en-US" sz="1800" dirty="0" smtClean="0"/>
              <a:t>VDEs</a:t>
            </a:r>
          </a:p>
          <a:p>
            <a:pPr lvl="1"/>
            <a:r>
              <a:rPr lang="en-US" sz="1800" dirty="0"/>
              <a:t>Construct an MHD spectroscopy database to determine the measured variation of global mode stability as a function of key parameters</a:t>
            </a:r>
          </a:p>
          <a:p>
            <a:pPr lvl="1"/>
            <a:r>
              <a:rPr lang="en-US" sz="1800" dirty="0"/>
              <a:t>Compare the mismatch between the RWMSC observer model and sensor measurements, and the occurrence of plasma disruptions </a:t>
            </a:r>
            <a:endParaRPr lang="en-US" sz="1800" dirty="0" smtClean="0"/>
          </a:p>
          <a:p>
            <a:pPr lvl="1"/>
            <a:r>
              <a:rPr lang="en-US" sz="1800" dirty="0"/>
              <a:t>Implement and test initial disruption avoidance using the RWMSC observer model in real-time, including open-loop disruption avoidance criteria in low rotation plasmas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>
                <a:solidFill>
                  <a:srgbClr val="3333CC"/>
                </a:solidFill>
              </a:rPr>
              <a:pPr/>
              <a:t>9</a:t>
            </a:fld>
            <a:endParaRPr 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93137</TotalTime>
  <Words>1257</Words>
  <Application>Microsoft Office PowerPoint</Application>
  <PresentationFormat>On-screen Show (4:3)</PresentationFormat>
  <Paragraphs>242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3_Blank Presentation</vt:lpstr>
      <vt:lpstr>PowerPoint Presentation</vt:lpstr>
      <vt:lpstr>Highest-level goals for MS TSG for FY15 run</vt:lpstr>
      <vt:lpstr>XMP submissions</vt:lpstr>
      <vt:lpstr>XP submissions</vt:lpstr>
      <vt:lpstr>Supporting slides follow</vt:lpstr>
      <vt:lpstr>Collecting specific XP ideas, pre-forum  (no priority order pre-assumed here)</vt:lpstr>
      <vt:lpstr>Collecting specific XP ideas, pre-forum  (no priority order pre-assumed here)</vt:lpstr>
      <vt:lpstr>Collecting specific XP ideas, pre-forum  (no priority order pre-assumed here)</vt:lpstr>
      <vt:lpstr>Collecting specific XP ideas, pre-forum  (no priority order pre-assumed here)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jberkery</cp:lastModifiedBy>
  <cp:revision>16515</cp:revision>
  <cp:lastPrinted>2014-10-10T06:32:42Z</cp:lastPrinted>
  <dcterms:created xsi:type="dcterms:W3CDTF">2003-10-01T16:23:57Z</dcterms:created>
  <dcterms:modified xsi:type="dcterms:W3CDTF">2015-02-18T22:00:32Z</dcterms:modified>
</cp:coreProperties>
</file>