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1217" r:id="rId2"/>
    <p:sldId id="1273" r:id="rId3"/>
    <p:sldId id="1291" r:id="rId4"/>
    <p:sldId id="1316" r:id="rId5"/>
    <p:sldId id="1330" r:id="rId6"/>
    <p:sldId id="1319" r:id="rId7"/>
    <p:sldId id="1320" r:id="rId8"/>
    <p:sldId id="1322" r:id="rId9"/>
    <p:sldId id="1331" r:id="rId10"/>
    <p:sldId id="1332" r:id="rId11"/>
    <p:sldId id="1317" r:id="rId12"/>
    <p:sldId id="1329" r:id="rId13"/>
    <p:sldId id="1333" r:id="rId14"/>
    <p:sldId id="1318" r:id="rId15"/>
    <p:sldId id="1326" r:id="rId16"/>
    <p:sldId id="1328" r:id="rId17"/>
    <p:sldId id="1315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33"/>
    <a:srgbClr val="9999FF"/>
    <a:srgbClr val="FF3300"/>
    <a:srgbClr val="FF0000"/>
    <a:srgbClr val="00CC66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94330" autoAdjust="0"/>
  </p:normalViewPr>
  <p:slideViewPr>
    <p:cSldViewPr>
      <p:cViewPr>
        <p:scale>
          <a:sx n="101" d="100"/>
          <a:sy n="101" d="100"/>
        </p:scale>
        <p:origin x="-1112" y="-182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48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79C5568E-0720-4B69-8FEB-6B8E58E0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769D7D15-5E98-4F18-8AE0-18215909D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77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A6EBC-3DBE-40E7-8DEA-9F27CDE5F930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4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D889E-C681-4B66-8071-6D11A2E8473D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7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D889E-C681-4B66-8071-6D11A2E8473D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2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D889E-C681-4B66-8071-6D11A2E8473D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3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7D15-5E98-4F18-8AE0-18215909D9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7D15-5E98-4F18-8AE0-18215909D9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7D15-5E98-4F18-8AE0-18215909D9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E0E83-6E77-435D-A3AE-4E38B583E4CA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6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09D36-8A76-48AA-9CCC-101B52613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A3C8-BF7C-4700-BF5E-2067A38E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6E78-57F9-4E7C-927B-BE5159E05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F3DE-9105-4449-B909-279B1ECED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2D24-1414-406B-9277-C05A9F348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6AAE-CB8D-4747-AF12-B3065BDA3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8EFF-F06E-4204-A387-F4FD32C6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A219-4CCB-4C8B-8E0F-96F2366C6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732E0-4BA6-483D-AD31-9A909274C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5486-B1C2-4810-B38B-59074FF97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4979-DC6A-45DB-BC13-3D6E31488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028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MGI XP 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fld id="{22F60DC6-C63F-4A8E-B38A-1C2B7A331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400" i="0" dirty="0" smtClean="0"/>
              <a:t>Comparison of Private Flux Region with the Conventional Mid-Plane MGI on NSTX-U</a:t>
            </a:r>
            <a:endParaRPr lang="en-US" sz="2400" i="0" dirty="0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589088" y="2507305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 Raman, S.P Gerhardt, D. Mueller,</a:t>
            </a:r>
          </a:p>
          <a:p>
            <a:pPr algn="ctr"/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Battaglia</a:t>
            </a:r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J. Berkery, L-A. Delgado, A. Diallo, </a:t>
            </a:r>
            <a:r>
              <a:rPr lang="en-US" sz="18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Eidietis</a:t>
            </a:r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V.A. </a:t>
            </a:r>
            <a:r>
              <a:rPr lang="en-US" sz="18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Izzo</a:t>
            </a:r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T.R. Jarboe, B.P. LeBlanc, W-S. Liang, S.A. Sabbagh, </a:t>
            </a:r>
            <a:r>
              <a:rPr lang="en-US" sz="18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F. Scotti, V</a:t>
            </a:r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Soukhanovskii, K. Tritz, others…</a:t>
            </a:r>
            <a:endParaRPr lang="en-US" sz="18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Macroscopic </a:t>
            </a:r>
            <a:r>
              <a:rPr lang="en-US" sz="18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TSG</a:t>
            </a:r>
          </a:p>
          <a:p>
            <a:pPr algn="ctr"/>
            <a:endParaRPr lang="en-US" sz="18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28800" y="578485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dirty="0"/>
              <a:t>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30 June 2015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PPPL, Princeton, NJ</a:t>
            </a:r>
          </a:p>
        </p:txBody>
      </p:sp>
      <p:sp>
        <p:nvSpPr>
          <p:cNvPr id="2057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2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3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4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5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sp>
        <p:nvSpPr>
          <p:cNvPr id="2067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206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70" name="Text Box 152"/>
          <p:cNvSpPr txBox="1">
            <a:spLocks noChangeArrowheads="1"/>
          </p:cNvSpPr>
          <p:nvPr/>
        </p:nvSpPr>
        <p:spPr bwMode="auto">
          <a:xfrm>
            <a:off x="76200" y="2209800"/>
            <a:ext cx="1333500" cy="464820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71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34B1D-296D-40A2-B88A-2AD75C5B82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73" name="TextBox 24"/>
          <p:cNvSpPr txBox="1">
            <a:spLocks noChangeArrowheads="1"/>
          </p:cNvSpPr>
          <p:nvPr/>
        </p:nvSpPr>
        <p:spPr bwMode="auto">
          <a:xfrm>
            <a:off x="1600200" y="5029200"/>
            <a:ext cx="6019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/>
              <a:t>This work is supported by US DOE contract numbers FG03-96ER5436, DE-FG02-99ER54519 and DE-AC02-09CH11466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of the MGI XMP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953000"/>
          </a:xfrm>
        </p:spPr>
        <p:txBody>
          <a:bodyPr/>
          <a:lstStyle/>
          <a:p>
            <a:r>
              <a:rPr lang="en-US" dirty="0" smtClean="0"/>
              <a:t>Operate and calibrate MGI with TF only</a:t>
            </a:r>
          </a:p>
          <a:p>
            <a:r>
              <a:rPr lang="en-US" dirty="0" smtClean="0"/>
              <a:t>Test implementing the VDE</a:t>
            </a:r>
          </a:p>
          <a:p>
            <a:pPr lvl="1"/>
            <a:r>
              <a:rPr lang="en-US" dirty="0" smtClean="0"/>
              <a:t>Collect divertor halo current and IR camera data</a:t>
            </a:r>
          </a:p>
          <a:p>
            <a:r>
              <a:rPr lang="en-US" dirty="0" smtClean="0"/>
              <a:t>Test NBI turn-off interlock </a:t>
            </a:r>
          </a:p>
          <a:p>
            <a:r>
              <a:rPr lang="en-US" dirty="0" smtClean="0"/>
              <a:t>Adjust gains and required optical filters, and timing for Thomson </a:t>
            </a:r>
          </a:p>
          <a:p>
            <a:r>
              <a:rPr lang="en-US" dirty="0" smtClean="0"/>
              <a:t>Test and adjust gains on needed diagnostics: Spectroscopic systems, SXR, bolometer, fast visible cameras</a:t>
            </a:r>
          </a:p>
          <a:p>
            <a:r>
              <a:rPr lang="en-US" dirty="0" smtClean="0"/>
              <a:t>Test </a:t>
            </a:r>
            <a:r>
              <a:rPr lang="en-US" dirty="0"/>
              <a:t>reproducibility of low and high current shots (700 kA and 1MA, with PFR over MGI port</a:t>
            </a:r>
            <a:r>
              <a:rPr lang="en-US" dirty="0" smtClean="0"/>
              <a:t>), without Li usage</a:t>
            </a:r>
          </a:p>
          <a:p>
            <a:pPr lvl="1"/>
            <a:r>
              <a:rPr lang="en-US" dirty="0" smtClean="0"/>
              <a:t>Determine if we wish to use L-mode or H-mode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9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B-1: </a:t>
            </a:r>
            <a:r>
              <a:rPr lang="en-US" dirty="0" smtClean="0">
                <a:solidFill>
                  <a:schemeClr val="tx1"/>
                </a:solidFill>
              </a:rPr>
              <a:t>START of Main XP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Comparison </a:t>
            </a:r>
            <a:r>
              <a:rPr lang="en-US" dirty="0" smtClean="0"/>
              <a:t>of Mid-Plane to Lower Divertor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953000"/>
          </a:xfrm>
        </p:spPr>
        <p:txBody>
          <a:bodyPr/>
          <a:lstStyle/>
          <a:p>
            <a:r>
              <a:rPr lang="en-US" dirty="0" smtClean="0"/>
              <a:t>Start with Config-1 for Mid-Plane MGI </a:t>
            </a:r>
          </a:p>
          <a:p>
            <a:r>
              <a:rPr lang="en-US" dirty="0" smtClean="0"/>
              <a:t>Load the reference shot with the PFR over the MGI gas port (2 reference shots)</a:t>
            </a:r>
          </a:p>
          <a:p>
            <a:r>
              <a:rPr lang="en-US" dirty="0" smtClean="0"/>
              <a:t>At t1 = 400ms, inject using the mid-plane MGI (2 shots)</a:t>
            </a:r>
          </a:p>
          <a:p>
            <a:r>
              <a:rPr lang="en-US" dirty="0" smtClean="0"/>
              <a:t>Conduct 20 minutes </a:t>
            </a:r>
            <a:r>
              <a:rPr lang="en-US" dirty="0" err="1" smtClean="0"/>
              <a:t>HeGDC</a:t>
            </a:r>
            <a:r>
              <a:rPr lang="en-US" dirty="0" smtClean="0"/>
              <a:t> between shots</a:t>
            </a:r>
          </a:p>
          <a:p>
            <a:r>
              <a:rPr lang="en-US" dirty="0" smtClean="0"/>
              <a:t>Repeat by injection using the lower divertor MGI (2 shots)</a:t>
            </a:r>
          </a:p>
          <a:p>
            <a:r>
              <a:rPr lang="en-US" dirty="0" smtClean="0"/>
              <a:t>On two shots, vertically disrupt the plasma to measure divertor heat loading and divertor halo currents (2 shots)</a:t>
            </a:r>
          </a:p>
          <a:p>
            <a:r>
              <a:rPr lang="en-US" dirty="0" smtClean="0"/>
              <a:t>Repeat Mid-plane and Lower-divertor injections at two different times (t2 and t3) so that there is a measurable difference in the proximity of the q = 2 surface to the plasma edge (8 shots)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4077" y="6172200"/>
            <a:ext cx="533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Day 5- Total 16 shots: Total 8 hours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8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B-2: Pre-TQ Duration and Radiated Power to MGI Proximity to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" y="990600"/>
            <a:ext cx="8763000" cy="243840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Config</a:t>
            </a:r>
            <a:r>
              <a:rPr lang="en-US" dirty="0" smtClean="0"/>
              <a:t>. 3 for Mid-plane MGI</a:t>
            </a:r>
          </a:p>
          <a:p>
            <a:r>
              <a:rPr lang="en-US" dirty="0" smtClean="0"/>
              <a:t>Restore Reference shot from Part B-1 (2 shots)</a:t>
            </a:r>
          </a:p>
          <a:p>
            <a:r>
              <a:rPr lang="en-US" dirty="0" smtClean="0"/>
              <a:t>At the same three times inject form the Mid-plane MGI location (2 shots at each condition for the q=2 surface) (6 shots)</a:t>
            </a:r>
          </a:p>
          <a:p>
            <a:endParaRPr lang="en-US" dirty="0"/>
          </a:p>
          <a:p>
            <a:r>
              <a:rPr lang="en-US" dirty="0" smtClean="0"/>
              <a:t>Now Load a 1MA, 4-6 source H-mode discharge (2 shots)</a:t>
            </a:r>
          </a:p>
          <a:p>
            <a:r>
              <a:rPr lang="en-US" dirty="0" smtClean="0"/>
              <a:t>At a suitable time, inject using the mid-plane injector (2 shots)</a:t>
            </a:r>
          </a:p>
          <a:p>
            <a:r>
              <a:rPr lang="en-US" dirty="0" smtClean="0"/>
              <a:t>Vertically disrupt the discharge to obtain divertor heat loading and halo-current data (2 shots) </a:t>
            </a:r>
          </a:p>
          <a:p>
            <a:r>
              <a:rPr lang="en-US" dirty="0" smtClean="0"/>
              <a:t>If time permits, repeat using the lower divertor injector (2 shots)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943600"/>
            <a:ext cx="568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Day </a:t>
            </a:r>
            <a:r>
              <a:rPr lang="en-US" sz="2400" i="0" dirty="0">
                <a:solidFill>
                  <a:schemeClr val="tx1"/>
                </a:solidFill>
              </a:rPr>
              <a:t>6</a:t>
            </a:r>
            <a:r>
              <a:rPr lang="en-US" sz="2400" i="0" dirty="0" smtClean="0">
                <a:solidFill>
                  <a:schemeClr val="tx1"/>
                </a:solidFill>
              </a:rPr>
              <a:t> Total 10-12 shots: Total 8 hours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this is the only XP for the JRT – Need additional 1-2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r>
              <a:rPr lang="en-US" dirty="0" smtClean="0"/>
              <a:t>Goal 1: Test the effectiveness of the Lower MGI during VDEs that move towards the lower divertor</a:t>
            </a:r>
          </a:p>
          <a:p>
            <a:r>
              <a:rPr lang="en-US" dirty="0" smtClean="0"/>
              <a:t>Load the reference VDE shot developed in Part B-I (1MA H-mode). </a:t>
            </a:r>
            <a:r>
              <a:rPr lang="en-US" dirty="0" err="1" smtClean="0"/>
              <a:t>T_vde</a:t>
            </a:r>
            <a:r>
              <a:rPr lang="en-US" dirty="0" smtClean="0"/>
              <a:t> is the VDE trigger time (2 shots)</a:t>
            </a:r>
          </a:p>
          <a:p>
            <a:pPr lvl="1"/>
            <a:r>
              <a:rPr lang="en-US" dirty="0" smtClean="0"/>
              <a:t>Obtain reference halo current and divertor heat loading data</a:t>
            </a:r>
          </a:p>
          <a:p>
            <a:r>
              <a:rPr lang="en-US" dirty="0" smtClean="0"/>
              <a:t>At 4 different times (2 shots at each time) trigger the lower MGI (</a:t>
            </a:r>
            <a:r>
              <a:rPr lang="en-US" dirty="0" err="1" smtClean="0"/>
              <a:t>T_vde</a:t>
            </a:r>
            <a:r>
              <a:rPr lang="en-US" dirty="0" smtClean="0"/>
              <a:t>, </a:t>
            </a:r>
            <a:r>
              <a:rPr lang="en-US" dirty="0" err="1" smtClean="0"/>
              <a:t>T_vde</a:t>
            </a:r>
            <a:r>
              <a:rPr lang="en-US" dirty="0" smtClean="0"/>
              <a:t> + 1ms, </a:t>
            </a:r>
            <a:r>
              <a:rPr lang="en-US" dirty="0" err="1" smtClean="0"/>
              <a:t>T_vde</a:t>
            </a:r>
            <a:r>
              <a:rPr lang="en-US" dirty="0" smtClean="0"/>
              <a:t> -1ms, </a:t>
            </a:r>
            <a:r>
              <a:rPr lang="en-US" dirty="0" err="1" smtClean="0"/>
              <a:t>T_vde</a:t>
            </a:r>
            <a:r>
              <a:rPr lang="en-US" dirty="0" smtClean="0"/>
              <a:t> +0.5ms) [8 shots)</a:t>
            </a:r>
          </a:p>
          <a:p>
            <a:r>
              <a:rPr lang="en-US" dirty="0" smtClean="0"/>
              <a:t>Repeat with the Mid-Plane MGI to obtain reference comparison (MGI in Config-1)</a:t>
            </a:r>
          </a:p>
          <a:p>
            <a:pPr lvl="1"/>
            <a:r>
              <a:rPr lang="en-US" dirty="0" smtClean="0"/>
              <a:t>The times refer to the time when the gas front contact the plasma edge (established from XMP)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953000"/>
          </a:xfrm>
        </p:spPr>
        <p:txBody>
          <a:bodyPr/>
          <a:lstStyle/>
          <a:p>
            <a:r>
              <a:rPr lang="en-US" dirty="0" smtClean="0"/>
              <a:t>Compare the following parameters for the three cases:</a:t>
            </a:r>
          </a:p>
          <a:p>
            <a:pPr lvl="1"/>
            <a:r>
              <a:rPr lang="en-US" dirty="0" smtClean="0"/>
              <a:t>Duration of pre-TQ and TQ</a:t>
            </a:r>
          </a:p>
          <a:p>
            <a:pPr lvl="1"/>
            <a:r>
              <a:rPr lang="en-US" dirty="0" smtClean="0"/>
              <a:t>Power radiated and profile during pre-TQ and TQ</a:t>
            </a:r>
          </a:p>
          <a:p>
            <a:pPr lvl="1"/>
            <a:r>
              <a:rPr lang="en-US" dirty="0" smtClean="0"/>
              <a:t>Divertor heat loading</a:t>
            </a:r>
          </a:p>
          <a:p>
            <a:pPr lvl="1"/>
            <a:r>
              <a:rPr lang="en-US" dirty="0" smtClean="0"/>
              <a:t>Divertor halo currents</a:t>
            </a:r>
          </a:p>
          <a:p>
            <a:pPr lvl="1"/>
            <a:r>
              <a:rPr lang="en-US" dirty="0" smtClean="0"/>
              <a:t>Gas assimilated by the discharge</a:t>
            </a:r>
          </a:p>
          <a:p>
            <a:r>
              <a:rPr lang="en-US" dirty="0" smtClean="0"/>
              <a:t>Case 1: PFR vs. Mid-plane injection - </a:t>
            </a:r>
            <a:r>
              <a:rPr lang="en-US" dirty="0"/>
              <a:t>(PFR injection, Mid-plane injection, and Un-mitigated VDE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Case 2: Mid-plane with Short and Long connection tubes</a:t>
            </a:r>
          </a:p>
          <a:p>
            <a:r>
              <a:rPr lang="en-US" dirty="0" smtClean="0"/>
              <a:t>Case 3: High-power and Low-Power discharges with short connection mid-plane tubes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7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Machine, NBI, RF, CHI and Diagnostics </a:t>
            </a:r>
            <a:r>
              <a:rPr lang="en-US" dirty="0"/>
              <a:t>C</a:t>
            </a:r>
            <a:r>
              <a:rPr lang="en-US" dirty="0" smtClean="0"/>
              <a:t>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4953000"/>
          </a:xfrm>
        </p:spPr>
        <p:txBody>
          <a:bodyPr/>
          <a:lstStyle/>
          <a:p>
            <a:r>
              <a:rPr lang="en-US" dirty="0" smtClean="0"/>
              <a:t>700 kA DN or LSN L-Mode or H-Mode Plasma with private flux region above organ pipe location</a:t>
            </a:r>
          </a:p>
          <a:p>
            <a:pPr lvl="1"/>
            <a:r>
              <a:rPr lang="en-US" sz="1800" dirty="0" smtClean="0"/>
              <a:t>2 to </a:t>
            </a:r>
            <a:r>
              <a:rPr lang="en-US" sz="1800" dirty="0"/>
              <a:t>3</a:t>
            </a:r>
            <a:r>
              <a:rPr lang="en-US" sz="1800" dirty="0" smtClean="0"/>
              <a:t> NBI sources, no RF, no CHI</a:t>
            </a:r>
          </a:p>
          <a:p>
            <a:r>
              <a:rPr lang="en-US" dirty="0" smtClean="0"/>
              <a:t>1 MA DN or LSN H-Mode plasma if possible with private flux region above organ pipe location</a:t>
            </a:r>
          </a:p>
          <a:p>
            <a:pPr lvl="1"/>
            <a:r>
              <a:rPr lang="en-US" dirty="0" smtClean="0"/>
              <a:t>4 to 6 NBI sources, no RF, no CHI</a:t>
            </a:r>
          </a:p>
          <a:p>
            <a:r>
              <a:rPr lang="en-US" dirty="0" smtClean="0"/>
              <a:t>Key diagnostics</a:t>
            </a:r>
          </a:p>
          <a:p>
            <a:pPr lvl="1"/>
            <a:r>
              <a:rPr lang="en-US" sz="1800" dirty="0" smtClean="0"/>
              <a:t>Core diagnostics</a:t>
            </a:r>
          </a:p>
          <a:p>
            <a:pPr lvl="2"/>
            <a:r>
              <a:rPr lang="en-US" sz="1600" dirty="0" smtClean="0"/>
              <a:t>Thomson scattering, Soft X-ray, Bolometer, Magnetics</a:t>
            </a:r>
          </a:p>
          <a:p>
            <a:pPr lvl="1"/>
            <a:r>
              <a:rPr lang="en-US" sz="1800" dirty="0" smtClean="0"/>
              <a:t>Edge diagnostics</a:t>
            </a:r>
          </a:p>
          <a:p>
            <a:pPr lvl="2"/>
            <a:r>
              <a:rPr lang="en-US" sz="1600" dirty="0" smtClean="0"/>
              <a:t>H</a:t>
            </a:r>
            <a:r>
              <a:rPr lang="el-GR" sz="1600" dirty="0" smtClean="0"/>
              <a:t>α</a:t>
            </a:r>
            <a:r>
              <a:rPr lang="en-US" sz="1600" dirty="0" smtClean="0"/>
              <a:t>, Spectroscopic diagnostics</a:t>
            </a:r>
          </a:p>
          <a:p>
            <a:pPr lvl="1"/>
            <a:r>
              <a:rPr lang="en-US" sz="1800" dirty="0" smtClean="0"/>
              <a:t>Divertor diagnostics</a:t>
            </a:r>
          </a:p>
          <a:p>
            <a:pPr lvl="2"/>
            <a:r>
              <a:rPr lang="en-US" sz="1600" dirty="0" smtClean="0"/>
              <a:t>Halo current monitors, Langmuir probes</a:t>
            </a:r>
          </a:p>
          <a:p>
            <a:pPr lvl="2"/>
            <a:r>
              <a:rPr lang="en-US" sz="1600" dirty="0" smtClean="0"/>
              <a:t>Eroding thermocouples, Two color divertor IR camera</a:t>
            </a:r>
          </a:p>
          <a:p>
            <a:pPr lvl="2"/>
            <a:r>
              <a:rPr lang="en-US" sz="1600" dirty="0" smtClean="0"/>
              <a:t>Lower divertor visible camera in X-point mode with outer mid-plane views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5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Integration of Diagnostics and Resulting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92CE-8A4D-41C1-A780-AC4B0531113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800" i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066800"/>
            <a:ext cx="8915400" cy="5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i="0" dirty="0">
                <a:solidFill>
                  <a:schemeClr val="tx2"/>
                </a:solidFill>
              </a:rPr>
              <a:t>Thomson scattering, </a:t>
            </a:r>
            <a:r>
              <a:rPr lang="en-US" sz="2000" b="0" i="0" dirty="0" smtClean="0">
                <a:solidFill>
                  <a:schemeClr val="tx2"/>
                </a:solidFill>
              </a:rPr>
              <a:t>EFIT</a:t>
            </a:r>
            <a:endParaRPr lang="en-US" sz="2000" b="0" i="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800" b="0" i="0" dirty="0"/>
              <a:t>Physics of gas penetration (fraction that penetrates </a:t>
            </a:r>
            <a:r>
              <a:rPr lang="en-US" sz="1800" b="0" i="0" dirty="0" err="1"/>
              <a:t>separatrix</a:t>
            </a:r>
            <a:r>
              <a:rPr lang="en-US" sz="1800" b="0" i="0" dirty="0"/>
              <a:t>)</a:t>
            </a:r>
          </a:p>
          <a:p>
            <a:pPr>
              <a:spcBef>
                <a:spcPct val="20000"/>
              </a:spcBef>
            </a:pPr>
            <a:r>
              <a:rPr lang="en-US" sz="2000" b="0" i="0" dirty="0">
                <a:solidFill>
                  <a:schemeClr val="tx1"/>
                </a:solidFill>
              </a:rPr>
              <a:t>H-alpha array, </a:t>
            </a:r>
            <a:r>
              <a:rPr lang="en-US" sz="2000" b="0" i="0" dirty="0" smtClean="0">
                <a:solidFill>
                  <a:schemeClr val="tx1"/>
                </a:solidFill>
              </a:rPr>
              <a:t>Spectroscopic detectors</a:t>
            </a:r>
            <a:endParaRPr lang="en-US" sz="2000" b="0" i="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800" b="0" i="0" dirty="0"/>
              <a:t>System response time (gas trigger time to first detection of injected gas interacting with the plasma edge)</a:t>
            </a:r>
          </a:p>
          <a:p>
            <a:pPr>
              <a:spcBef>
                <a:spcPct val="20000"/>
              </a:spcBef>
            </a:pPr>
            <a:r>
              <a:rPr lang="en-US" sz="2000" b="0" i="0" dirty="0">
                <a:solidFill>
                  <a:schemeClr val="tx1"/>
                </a:solidFill>
              </a:rPr>
              <a:t>Multi-color Soft X-ray, H-alpha, </a:t>
            </a:r>
            <a:r>
              <a:rPr lang="en-US" sz="2000" b="0" i="0" dirty="0" err="1">
                <a:solidFill>
                  <a:schemeClr val="tx1"/>
                </a:solidFill>
              </a:rPr>
              <a:t>Ip</a:t>
            </a:r>
            <a:r>
              <a:rPr lang="en-US" sz="2000" b="0" i="0" dirty="0">
                <a:solidFill>
                  <a:schemeClr val="tx1"/>
                </a:solidFill>
              </a:rPr>
              <a:t>, EFIT, Thomson scattering, </a:t>
            </a:r>
            <a:r>
              <a:rPr lang="en-US" sz="2000" b="0" i="0" dirty="0" err="1">
                <a:solidFill>
                  <a:schemeClr val="tx1"/>
                </a:solidFill>
              </a:rPr>
              <a:t>Mirnov</a:t>
            </a:r>
            <a:r>
              <a:rPr lang="en-US" sz="2000" b="0" i="0" dirty="0">
                <a:solidFill>
                  <a:schemeClr val="tx1"/>
                </a:solidFill>
              </a:rPr>
              <a:t> coils</a:t>
            </a:r>
          </a:p>
          <a:p>
            <a:pPr>
              <a:spcBef>
                <a:spcPct val="20000"/>
              </a:spcBef>
            </a:pPr>
            <a:r>
              <a:rPr lang="en-US" sz="1800" b="0" i="0" dirty="0"/>
              <a:t>Delay in current quench after the gas contacts plasma edge</a:t>
            </a:r>
          </a:p>
          <a:p>
            <a:pPr>
              <a:spcBef>
                <a:spcPct val="20000"/>
              </a:spcBef>
            </a:pPr>
            <a:r>
              <a:rPr lang="en-US" sz="1800" b="0" i="0" dirty="0"/>
              <a:t>Rate of current quench and vertical dynamics of the plasma</a:t>
            </a:r>
          </a:p>
          <a:p>
            <a:pPr>
              <a:spcBef>
                <a:spcPct val="20000"/>
              </a:spcBef>
            </a:pPr>
            <a:r>
              <a:rPr lang="en-US" sz="1800" b="0" i="0" dirty="0"/>
              <a:t>3-D MHD response to the whole equilibrium and MHD activity 	</a:t>
            </a:r>
          </a:p>
          <a:p>
            <a:pPr>
              <a:spcBef>
                <a:spcPct val="20000"/>
              </a:spcBef>
            </a:pPr>
            <a:r>
              <a:rPr lang="en-US" sz="1800" b="0" i="0" dirty="0"/>
              <a:t>Thermal quench evolution &amp; pedestal collapse</a:t>
            </a:r>
          </a:p>
          <a:p>
            <a:pPr>
              <a:spcBef>
                <a:spcPct val="20000"/>
              </a:spcBef>
            </a:pPr>
            <a:r>
              <a:rPr lang="en-US" sz="2000" b="0" i="0" dirty="0">
                <a:solidFill>
                  <a:schemeClr val="tx2"/>
                </a:solidFill>
              </a:rPr>
              <a:t>Bolometer array- </a:t>
            </a:r>
            <a:r>
              <a:rPr lang="en-US" sz="1800" b="0" i="0" dirty="0"/>
              <a:t>Core radiated power dynamics</a:t>
            </a:r>
          </a:p>
          <a:p>
            <a:pPr>
              <a:spcBef>
                <a:spcPct val="20000"/>
              </a:spcBef>
            </a:pPr>
            <a:r>
              <a:rPr lang="en-US" sz="2000" b="0" i="0" dirty="0">
                <a:solidFill>
                  <a:schemeClr val="tx2"/>
                </a:solidFill>
              </a:rPr>
              <a:t>Halo current sensors- </a:t>
            </a:r>
            <a:r>
              <a:rPr lang="en-US" sz="1800" b="0" i="0" dirty="0"/>
              <a:t>Dependence on halo current amplitude on gas assimilation (Mitigated vs. </a:t>
            </a:r>
            <a:r>
              <a:rPr lang="en-US" sz="1800" b="0" i="0" dirty="0" smtClean="0"/>
              <a:t>a </a:t>
            </a:r>
            <a:r>
              <a:rPr lang="en-US" sz="1800" b="0" i="0" dirty="0"/>
              <a:t>VDE disruption)</a:t>
            </a:r>
          </a:p>
          <a:p>
            <a:pPr>
              <a:spcBef>
                <a:spcPct val="20000"/>
              </a:spcBef>
            </a:pPr>
            <a:r>
              <a:rPr lang="en-US" sz="2000" b="0" i="0" dirty="0">
                <a:solidFill>
                  <a:schemeClr val="tx2"/>
                </a:solidFill>
              </a:rPr>
              <a:t>Two color divertor fast infrared camera and Eroding thermocouples</a:t>
            </a:r>
          </a:p>
          <a:p>
            <a:pPr>
              <a:spcBef>
                <a:spcPct val="20000"/>
              </a:spcBef>
            </a:pPr>
            <a:r>
              <a:rPr lang="en-US" sz="1800" b="0" i="0" dirty="0">
                <a:solidFill>
                  <a:schemeClr val="accent2"/>
                </a:solidFill>
              </a:rPr>
              <a:t>Spatial distribution of Thermal loads &amp; fast heat flux measurements</a:t>
            </a:r>
          </a:p>
          <a:p>
            <a:pPr>
              <a:spcBef>
                <a:spcPct val="20000"/>
              </a:spcBef>
            </a:pPr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399737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4953000"/>
          </a:xfrm>
        </p:spPr>
        <p:txBody>
          <a:bodyPr/>
          <a:lstStyle/>
          <a:p>
            <a:r>
              <a:rPr lang="en-US" dirty="0" smtClean="0"/>
              <a:t>Even the data obtained from the first 8 hours devoted to commissioning the MGI system (the MGI XMP) is publishable, and suitable for the 2016 IAEA meeting</a:t>
            </a:r>
          </a:p>
          <a:p>
            <a:r>
              <a:rPr lang="en-US" dirty="0" smtClean="0"/>
              <a:t> Data collected during the second 8 hours provides results from mid-plane to PFR injection comparison, which are all internationally new results (6 good shots are adequate for this work). The additional data at two additional values of the q=2 location substantially improves the data set.</a:t>
            </a:r>
          </a:p>
          <a:p>
            <a:r>
              <a:rPr lang="en-US" dirty="0" smtClean="0"/>
              <a:t>Data from the third day will determine if installing the MGI closer to the vessel allows more gas to be assimilated, or if the pre-TQ duration simply gets shorter. It also provides data on the overall response time of the MGI system for the short, and the more-realistic long injection configurations.</a:t>
            </a:r>
          </a:p>
          <a:p>
            <a:r>
              <a:rPr lang="en-US" dirty="0" smtClean="0"/>
              <a:t>The limited data from the 1MA discharge is to begin to prepare for the FY16 JR, and to identify any difficulties.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Overall Goals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DDDD-FBD8-4220-8856-89EFDE6B9BD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b="0" i="0" dirty="0" smtClean="0"/>
              <a:t>Predicting </a:t>
            </a:r>
            <a:r>
              <a:rPr lang="en-US" sz="2000" b="0" i="0" dirty="0"/>
              <a:t>and controlling disruptions is an important and urgent issue for ITER. Reactors based on the ST and Tokamak concepts </a:t>
            </a:r>
            <a:r>
              <a:rPr lang="en-US" sz="2000" b="0" i="0" dirty="0" smtClean="0"/>
              <a:t>will </a:t>
            </a:r>
            <a:r>
              <a:rPr lang="en-US" sz="2000" b="0" i="0" dirty="0"/>
              <a:t>carry several MA of plasma current and therefore have the potential </a:t>
            </a:r>
            <a:r>
              <a:rPr lang="en-US" sz="2000" b="0" i="0" dirty="0" smtClean="0"/>
              <a:t>to disrupt, which can cause expensive, and unacceptable, vessel damage</a:t>
            </a:r>
          </a:p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b="0" i="0" dirty="0" smtClean="0"/>
              <a:t>Several tokamaks have studied the use of massive gas injection (MGI) from the low field side to safely terminate tokamak discharges</a:t>
            </a:r>
          </a:p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b="0" i="0" dirty="0" smtClean="0"/>
              <a:t>NSTX-U MGI research will improve the knowledge base on disruption mitigation (DM) with MGI by studying the importance of the poloidal gas injection  location, and especially from the private flux region</a:t>
            </a:r>
          </a:p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b="0" i="0" dirty="0" smtClean="0"/>
              <a:t>This is the first MGI experiment to be conducted on NSTX/NSTX-U, so a primary objective is to implement MGI capability on NSTX-U to support the FY16 JRT on DM research</a:t>
            </a:r>
            <a:endParaRPr lang="en-US" sz="2000" b="0" i="0" dirty="0"/>
          </a:p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endParaRPr lang="en-US" sz="2000" b="0" i="0" dirty="0" smtClean="0"/>
          </a:p>
          <a:p>
            <a:pPr marL="406400" indent="-406400">
              <a:spcBef>
                <a:spcPct val="25000"/>
              </a:spcBef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DDDD-FBD8-4220-8856-89EFDE6B9BD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4343400" y="22860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  <a:latin typeface="+mn-lt"/>
                <a:ea typeface="Times" pitchFamily="18" charset="0"/>
                <a:cs typeface="Times New Roman" pitchFamily="18" charset="0"/>
              </a:rPr>
              <a:t> Part A (Establish critical trigger times)</a:t>
            </a:r>
            <a:endParaRPr lang="en-US" sz="1800" i="0" dirty="0">
              <a:solidFill>
                <a:schemeClr val="tx1"/>
              </a:solidFill>
              <a:latin typeface="+mn-lt"/>
              <a:ea typeface="Times" pitchFamily="18" charset="0"/>
              <a:cs typeface="Times New Roman" pitchFamily="18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FontTx/>
              <a:buChar char="-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Establish Thomson trigger times</a:t>
            </a:r>
            <a:endParaRPr lang="en-US" sz="1800" b="0" i="0" dirty="0">
              <a:solidFill>
                <a:schemeClr val="accent2"/>
              </a:solidFill>
              <a:latin typeface="+mn-lt"/>
              <a:ea typeface="Times" pitchFamily="18" charset="0"/>
              <a:cs typeface="Times New Roman" pitchFamily="18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FontTx/>
              <a:buChar char="-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Establish calibration settings for diagnostics</a:t>
            </a:r>
            <a:endParaRPr lang="en-US" sz="1800" b="0" i="0" dirty="0">
              <a:solidFill>
                <a:schemeClr val="accent2"/>
              </a:solidFill>
              <a:latin typeface="+mn-lt"/>
              <a:ea typeface="Times" pitchFamily="18" charset="0"/>
              <a:cs typeface="Times New Roman" pitchFamily="18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FontTx/>
              <a:buChar char="-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Test diagnostics in a MGI triggered disruptive plasma</a:t>
            </a:r>
            <a:endParaRPr lang="en-US" sz="1800" b="0" i="0" dirty="0">
              <a:solidFill>
                <a:schemeClr val="accent2"/>
              </a:solidFill>
              <a:latin typeface="+mn-lt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  <a:latin typeface="+mn-lt"/>
                <a:ea typeface="Times" pitchFamily="18" charset="0"/>
                <a:cs typeface="Times New Roman" pitchFamily="18" charset="0"/>
              </a:rPr>
              <a:t> 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  <a:ea typeface="Times" pitchFamily="18" charset="0"/>
                <a:cs typeface="Times New Roman" pitchFamily="18" charset="0"/>
              </a:rPr>
              <a:t>Part B (MGI into plasma)</a:t>
            </a:r>
            <a:endParaRPr lang="en-US" sz="1800" i="0" dirty="0">
              <a:solidFill>
                <a:schemeClr val="tx1"/>
              </a:solidFill>
              <a:latin typeface="+mn-lt"/>
              <a:ea typeface="Times" pitchFamily="18" charset="0"/>
              <a:cs typeface="Times New Roman" pitchFamily="18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FontTx/>
              <a:buChar char="-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Establish vessel halo currents and divertor heat loads from a reference disruptive discharge without MGI mitigation</a:t>
            </a:r>
          </a:p>
          <a:p>
            <a:pPr marL="742950" lvl="1" indent="-285750" algn="just" eaLnBrk="0" hangingPunct="0">
              <a:spcBef>
                <a:spcPct val="20000"/>
              </a:spcBef>
              <a:buFontTx/>
              <a:buChar char="-"/>
            </a:pPr>
            <a:r>
              <a:rPr lang="en-US" sz="1800" b="0" i="0" dirty="0" smtClean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Inject MGI from location 1</a:t>
            </a:r>
            <a:r>
              <a:rPr lang="en-US" sz="1800" b="0" i="0" dirty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 </a:t>
            </a:r>
            <a:r>
              <a:rPr lang="en-US" sz="1800" b="0" i="0" dirty="0" smtClean="0">
                <a:solidFill>
                  <a:schemeClr val="accent2"/>
                </a:solidFill>
                <a:latin typeface="+mn-lt"/>
                <a:ea typeface="Times" pitchFamily="18" charset="0"/>
                <a:cs typeface="Times New Roman" pitchFamily="18" charset="0"/>
              </a:rPr>
              <a:t>and 2 into a DN or LSN discharge to assess benefits</a:t>
            </a:r>
            <a:endParaRPr lang="en-US" sz="1800" b="0" i="0" dirty="0">
              <a:solidFill>
                <a:schemeClr val="accent2"/>
              </a:solidFill>
              <a:latin typeface="+mn-lt"/>
              <a:ea typeface="Times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1800" i="0" dirty="0">
              <a:solidFill>
                <a:schemeClr val="tx1"/>
              </a:solidFill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4572000" y="9906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0" dirty="0" smtClean="0">
                <a:solidFill>
                  <a:srgbClr val="FF0000"/>
                </a:solidFill>
              </a:rPr>
              <a:t>Asses </a:t>
            </a:r>
            <a:r>
              <a:rPr lang="en-US" sz="2000" i="0" dirty="0">
                <a:solidFill>
                  <a:srgbClr val="FF0000"/>
                </a:solidFill>
              </a:rPr>
              <a:t>benefits of injection into the private flux region &amp; the high-field side region vs. LFS mid-plane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Planned Experiments</a:t>
            </a:r>
            <a:endParaRPr lang="en-US" dirty="0"/>
          </a:p>
        </p:txBody>
      </p:sp>
      <p:pic>
        <p:nvPicPr>
          <p:cNvPr id="8" name="Picture 1" descr="DM-Hi-Lo-Triangularty-sha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150360" cy="427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04800" y="5105400"/>
            <a:ext cx="42672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0" i="0" dirty="0">
                <a:solidFill>
                  <a:srgbClr val="FF3300"/>
                </a:solidFill>
              </a:rPr>
              <a:t>1a:</a:t>
            </a:r>
            <a:r>
              <a:rPr lang="en-US" sz="1800" b="0" i="0" dirty="0"/>
              <a:t>  Private flux region   </a:t>
            </a:r>
          </a:p>
          <a:p>
            <a:pPr eaLnBrk="1" hangingPunct="1"/>
            <a:r>
              <a:rPr lang="en-US" sz="1800" b="0" i="0" dirty="0">
                <a:solidFill>
                  <a:srgbClr val="FF0000"/>
                </a:solidFill>
              </a:rPr>
              <a:t>1b:</a:t>
            </a:r>
            <a:r>
              <a:rPr lang="en-US" sz="1800" b="0" i="0" dirty="0"/>
              <a:t>  Lower SOL, Lower Divertor</a:t>
            </a:r>
          </a:p>
          <a:p>
            <a:pPr eaLnBrk="1" hangingPunct="1"/>
            <a:r>
              <a:rPr lang="en-US" sz="1800" b="0" i="0" dirty="0">
                <a:solidFill>
                  <a:srgbClr val="FF0000"/>
                </a:solidFill>
              </a:rPr>
              <a:t>2:</a:t>
            </a:r>
            <a:r>
              <a:rPr lang="en-US" sz="1800" b="0" i="0" dirty="0"/>
              <a:t>    Conventional mid-plane</a:t>
            </a:r>
          </a:p>
          <a:p>
            <a:pPr eaLnBrk="1" hangingPunct="1"/>
            <a:r>
              <a:rPr lang="en-US" sz="1800" b="0" i="0" dirty="0">
                <a:solidFill>
                  <a:srgbClr val="FF0000"/>
                </a:solidFill>
              </a:rPr>
              <a:t>3:    </a:t>
            </a:r>
            <a:r>
              <a:rPr lang="en-US" sz="1800" b="0" i="0" dirty="0"/>
              <a:t>Upper divertor</a:t>
            </a:r>
          </a:p>
          <a:p>
            <a:pPr eaLnBrk="1" hangingPunct="1"/>
            <a:r>
              <a:rPr lang="en-US" sz="1800" b="0" i="0" dirty="0"/>
              <a:t>4:    Future </a:t>
            </a:r>
            <a:r>
              <a:rPr lang="en-US" sz="1800" b="0" i="0" dirty="0" smtClean="0"/>
              <a:t>installation</a:t>
            </a:r>
            <a:endParaRPr lang="en-US" sz="1800" b="0" i="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Considerations for this First MGI XP on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953000"/>
          </a:xfrm>
        </p:spPr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Torr.L</a:t>
            </a:r>
            <a:r>
              <a:rPr lang="en-US" dirty="0" smtClean="0"/>
              <a:t> of Ne will be used for all experiments (based on FY2013 and 2014 DIII-D experience)</a:t>
            </a:r>
          </a:p>
          <a:p>
            <a:r>
              <a:rPr lang="en-US" dirty="0" smtClean="0"/>
              <a:t>Will conduct XP after the vessel Li </a:t>
            </a:r>
            <a:r>
              <a:rPr lang="en-US" dirty="0" smtClean="0"/>
              <a:t>levels are low in NSTX-U</a:t>
            </a:r>
            <a:endParaRPr lang="en-US" dirty="0" smtClean="0"/>
          </a:p>
          <a:p>
            <a:r>
              <a:rPr lang="en-US" dirty="0" smtClean="0"/>
              <a:t>Will rely on long </a:t>
            </a:r>
            <a:r>
              <a:rPr lang="en-US" dirty="0" err="1" smtClean="0"/>
              <a:t>HeGDC</a:t>
            </a:r>
            <a:r>
              <a:rPr lang="en-US" dirty="0" smtClean="0"/>
              <a:t> to restore operating conditions</a:t>
            </a:r>
          </a:p>
          <a:p>
            <a:r>
              <a:rPr lang="en-US" dirty="0" smtClean="0"/>
              <a:t>Will use NBI heated L-mode discharge (~700 kA)</a:t>
            </a:r>
          </a:p>
          <a:p>
            <a:pPr lvl="1"/>
            <a:r>
              <a:rPr lang="en-US" dirty="0" smtClean="0"/>
              <a:t>Will use H-mode plasmas if possible</a:t>
            </a:r>
          </a:p>
          <a:p>
            <a:r>
              <a:rPr lang="en-US" dirty="0" smtClean="0"/>
              <a:t>Will use Double </a:t>
            </a:r>
            <a:r>
              <a:rPr lang="en-US" dirty="0"/>
              <a:t>N</a:t>
            </a:r>
            <a:r>
              <a:rPr lang="en-US" dirty="0" smtClean="0"/>
              <a:t>ull discharge with PFR (private flux region) over injection port. Will use LSN, if necessary</a:t>
            </a:r>
          </a:p>
          <a:p>
            <a:r>
              <a:rPr lang="en-US" dirty="0" smtClean="0"/>
              <a:t>NBI will be turned off at MGI injection time</a:t>
            </a:r>
          </a:p>
          <a:p>
            <a:r>
              <a:rPr lang="en-US" dirty="0" smtClean="0"/>
              <a:t>Will conduct a limited set of experiments using a high-current H-mode discharge to begin to develop plasma conditions for FY16 </a:t>
            </a:r>
            <a:r>
              <a:rPr lang="en-US" dirty="0" smtClean="0"/>
              <a:t>JRT (Will need 1-2 days in addition to this, to run dedicated shots for the 2016 JRT, towards the end of FY16)</a:t>
            </a:r>
          </a:p>
          <a:p>
            <a:pPr lvl="1"/>
            <a:r>
              <a:rPr lang="en-US" dirty="0" smtClean="0"/>
              <a:t>Need details about breakdown for FY15 and 16 run allotments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200400" cy="914400"/>
          </a:xfrm>
        </p:spPr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Torr.L</a:t>
            </a:r>
            <a:r>
              <a:rPr lang="en-US" dirty="0" smtClean="0"/>
              <a:t> Ne Should be 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914400"/>
            <a:ext cx="3352800" cy="5638800"/>
          </a:xfrm>
        </p:spPr>
        <p:txBody>
          <a:bodyPr/>
          <a:lstStyle/>
          <a:p>
            <a:r>
              <a:rPr lang="en-US" sz="1800" dirty="0" smtClean="0"/>
              <a:t>NBI will be turned off, so beam re-ionization not an issue</a:t>
            </a:r>
          </a:p>
          <a:p>
            <a:pPr lvl="1"/>
            <a:r>
              <a:rPr lang="en-US" sz="1800" dirty="0" smtClean="0"/>
              <a:t>With 200 </a:t>
            </a:r>
            <a:r>
              <a:rPr lang="en-US" sz="1800" dirty="0" err="1" smtClean="0"/>
              <a:t>Torr.L</a:t>
            </a:r>
            <a:r>
              <a:rPr lang="en-US" sz="1800" dirty="0" smtClean="0"/>
              <a:t>, even beam re-ionization probably not an important issue</a:t>
            </a:r>
          </a:p>
          <a:p>
            <a:r>
              <a:rPr lang="en-US" sz="1800" dirty="0" smtClean="0"/>
              <a:t>Vessel pressure will increase to 7 </a:t>
            </a:r>
            <a:r>
              <a:rPr lang="en-US" sz="1800" dirty="0" err="1" smtClean="0"/>
              <a:t>mTorr</a:t>
            </a:r>
            <a:r>
              <a:rPr lang="en-US" sz="1800" dirty="0" smtClean="0"/>
              <a:t> (based on vessel volume only of 28,000 L)</a:t>
            </a:r>
          </a:p>
          <a:p>
            <a:pPr lvl="1"/>
            <a:r>
              <a:rPr lang="en-US" sz="1800" dirty="0" smtClean="0"/>
              <a:t>Actual pressure may be 3.5-7 </a:t>
            </a:r>
            <a:r>
              <a:rPr lang="en-US" sz="1800" dirty="0" err="1" smtClean="0"/>
              <a:t>mTorr</a:t>
            </a:r>
            <a:endParaRPr lang="en-US" sz="1800" dirty="0" smtClean="0"/>
          </a:p>
          <a:p>
            <a:r>
              <a:rPr lang="en-US" sz="1800" dirty="0" smtClean="0"/>
              <a:t>As a precaution, Initially we will watch background pressure in NB duct to see if starts to on subsequent shots (Re: Larry Grisham, 2011/06/13)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" y="-10689"/>
            <a:ext cx="5897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Part A: </a:t>
            </a:r>
            <a:r>
              <a:rPr lang="en-US" sz="2800" dirty="0" smtClean="0">
                <a:solidFill>
                  <a:schemeClr val="tx1"/>
                </a:solidFill>
              </a:rPr>
              <a:t>XMP - </a:t>
            </a:r>
            <a:r>
              <a:rPr lang="en-US" sz="2800" dirty="0" smtClean="0"/>
              <a:t>Establish </a:t>
            </a:r>
            <a:r>
              <a:rPr lang="en-US" sz="2800" dirty="0" smtClean="0"/>
              <a:t>plasma conditions and the trigger times for NBI, MGI &amp; start of VDE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9DDDD-FBD8-4220-8856-89EFDE6B9BD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990600"/>
            <a:ext cx="6768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Time sequence for initiation of an MGI triggered disruption</a:t>
            </a:r>
            <a:endParaRPr lang="en-US" sz="2000" b="0" i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295400" y="2438400"/>
            <a:ext cx="685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2362200"/>
            <a:ext cx="228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2098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295400" y="3581400"/>
            <a:ext cx="68580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3505200"/>
            <a:ext cx="228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35052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295400" y="4648200"/>
            <a:ext cx="685800" cy="53340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5000" y="4572000"/>
            <a:ext cx="2286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038600" y="4724400"/>
            <a:ext cx="685800" cy="38100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438400" y="5943600"/>
            <a:ext cx="609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5638800"/>
            <a:ext cx="152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4000500" y="5905500"/>
            <a:ext cx="609600" cy="762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4076700"/>
            <a:ext cx="37338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0" y="1524000"/>
            <a:ext cx="152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19500" y="1866900"/>
            <a:ext cx="685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467100" y="1866900"/>
            <a:ext cx="685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943100" y="4000500"/>
            <a:ext cx="3733800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1981200" y="1524000"/>
            <a:ext cx="1582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 smtClean="0">
                <a:latin typeface="Calibri" pitchFamily="34" charset="0"/>
              </a:rPr>
              <a:t>T0 </a:t>
            </a:r>
            <a:r>
              <a:rPr lang="en-US" sz="1600" i="0" dirty="0">
                <a:latin typeface="Calibri" pitchFamily="34" charset="0"/>
              </a:rPr>
              <a:t>= MGI Trigger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24100" y="4076700"/>
            <a:ext cx="37338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4038600" y="1524000"/>
            <a:ext cx="37678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latin typeface="Calibri" pitchFamily="34" charset="0"/>
              </a:rPr>
              <a:t>T1 = PF3U/3L Freeze + PF3U Voltage offset</a:t>
            </a: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4572000" y="3962400"/>
            <a:ext cx="1599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latin typeface="Calibri" pitchFamily="34" charset="0"/>
              </a:rPr>
              <a:t>T1 = start of VDE</a:t>
            </a:r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2057400" y="4267200"/>
            <a:ext cx="1464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latin typeface="Calibri" pitchFamily="34" charset="0"/>
              </a:rPr>
              <a:t>Plasma current</a:t>
            </a: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2133600" y="1981200"/>
            <a:ext cx="6270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latin typeface="Calibri" pitchFamily="34" charset="0"/>
              </a:rPr>
              <a:t>PF3U</a:t>
            </a: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>
            <a:off x="2133600" y="3124200"/>
            <a:ext cx="579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latin typeface="Calibri" pitchFamily="34" charset="0"/>
              </a:rPr>
              <a:t>PF3L</a:t>
            </a:r>
          </a:p>
        </p:txBody>
      </p:sp>
      <p:sp>
        <p:nvSpPr>
          <p:cNvPr id="31" name="TextBox 48"/>
          <p:cNvSpPr txBox="1">
            <a:spLocks noChangeArrowheads="1"/>
          </p:cNvSpPr>
          <p:nvPr/>
        </p:nvSpPr>
        <p:spPr bwMode="auto">
          <a:xfrm>
            <a:off x="2743200" y="5257800"/>
            <a:ext cx="4892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latin typeface="Calibri" pitchFamily="34" charset="0"/>
              </a:rPr>
              <a:t>NBI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038601" y="1981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24200" y="1905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4191000" y="4267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8"/>
          <p:cNvSpPr txBox="1">
            <a:spLocks noChangeArrowheads="1"/>
          </p:cNvSpPr>
          <p:nvPr/>
        </p:nvSpPr>
        <p:spPr bwMode="auto">
          <a:xfrm>
            <a:off x="4648200" y="5181600"/>
            <a:ext cx="248818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latin typeface="Calibri" pitchFamily="34" charset="0"/>
              </a:rPr>
              <a:t>T2 = NBI turn-off time after</a:t>
            </a:r>
          </a:p>
          <a:p>
            <a:r>
              <a:rPr lang="en-US" sz="1600" i="0" dirty="0">
                <a:latin typeface="Calibri" pitchFamily="34" charset="0"/>
              </a:rPr>
              <a:t>T2 = T1 </a:t>
            </a:r>
            <a:r>
              <a:rPr lang="en-US" sz="1600" i="0" dirty="0" smtClean="0">
                <a:latin typeface="Calibri" pitchFamily="34" charset="0"/>
              </a:rPr>
              <a:t> </a:t>
            </a:r>
            <a:endParaRPr lang="en-US" sz="1600" i="0" dirty="0"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4267200" y="5486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476500" y="4229100"/>
            <a:ext cx="3733800" cy="0"/>
          </a:xfrm>
          <a:prstGeom prst="line">
            <a:avLst/>
          </a:prstGeom>
          <a:ln w="15875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2"/>
          <p:cNvSpPr txBox="1">
            <a:spLocks noChangeArrowheads="1"/>
          </p:cNvSpPr>
          <p:nvPr/>
        </p:nvSpPr>
        <p:spPr bwMode="auto">
          <a:xfrm>
            <a:off x="4953000" y="2438400"/>
            <a:ext cx="2783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latin typeface="Calibri" pitchFamily="34" charset="0"/>
              </a:rPr>
              <a:t>T3 = Time when MGI gas front </a:t>
            </a:r>
          </a:p>
          <a:p>
            <a:r>
              <a:rPr lang="en-US" sz="1600" i="0" dirty="0">
                <a:latin typeface="Calibri" pitchFamily="34" charset="0"/>
              </a:rPr>
              <a:t>contacts plasma edge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4343400" y="2590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5"/>
          <p:cNvSpPr txBox="1">
            <a:spLocks noChangeArrowheads="1"/>
          </p:cNvSpPr>
          <p:nvPr/>
        </p:nvSpPr>
        <p:spPr bwMode="auto">
          <a:xfrm>
            <a:off x="0" y="1447800"/>
            <a:ext cx="16691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chemeClr val="tx1"/>
                </a:solidFill>
                <a:latin typeface="Calibri" pitchFamily="34" charset="0"/>
              </a:rPr>
              <a:t>Typical estimated</a:t>
            </a:r>
          </a:p>
          <a:p>
            <a:r>
              <a:rPr lang="en-US" sz="1600" i="0" dirty="0">
                <a:solidFill>
                  <a:schemeClr val="tx1"/>
                </a:solidFill>
                <a:latin typeface="Calibri" pitchFamily="34" charset="0"/>
              </a:rPr>
              <a:t>Times:</a:t>
            </a:r>
          </a:p>
          <a:p>
            <a:r>
              <a:rPr lang="en-US" sz="1600" i="0" dirty="0">
                <a:solidFill>
                  <a:schemeClr val="tx1"/>
                </a:solidFill>
                <a:latin typeface="Calibri" pitchFamily="34" charset="0"/>
              </a:rPr>
              <a:t>T0 = 390ms</a:t>
            </a:r>
          </a:p>
          <a:p>
            <a:r>
              <a:rPr lang="en-US" sz="1600" i="0" dirty="0">
                <a:solidFill>
                  <a:schemeClr val="tx1"/>
                </a:solidFill>
                <a:latin typeface="Calibri" pitchFamily="34" charset="0"/>
              </a:rPr>
              <a:t>T1 = 400ms</a:t>
            </a:r>
          </a:p>
          <a:p>
            <a:r>
              <a:rPr lang="en-US" sz="1600" i="0" dirty="0">
                <a:solidFill>
                  <a:schemeClr val="tx1"/>
                </a:solidFill>
                <a:latin typeface="Calibri" pitchFamily="34" charset="0"/>
              </a:rPr>
              <a:t>T2 = 401ms</a:t>
            </a:r>
          </a:p>
          <a:p>
            <a:r>
              <a:rPr lang="en-US" sz="1600" i="0" dirty="0">
                <a:solidFill>
                  <a:schemeClr val="tx1"/>
                </a:solidFill>
                <a:latin typeface="Calibri" pitchFamily="34" charset="0"/>
              </a:rPr>
              <a:t>T3 = 402ms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31695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Day – 1</a:t>
            </a:r>
          </a:p>
          <a:p>
            <a:r>
              <a:rPr lang="en-US" sz="2400" i="0" dirty="0" smtClean="0">
                <a:solidFill>
                  <a:schemeClr val="tx1"/>
                </a:solidFill>
              </a:rPr>
              <a:t>2 hours needed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5562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PCS does not allow MGI to run until beams are OFF.</a:t>
            </a:r>
          </a:p>
          <a:p>
            <a:r>
              <a:rPr lang="en-US" sz="1400" i="0" dirty="0" smtClean="0">
                <a:solidFill>
                  <a:schemeClr val="tx1"/>
                </a:solidFill>
              </a:rPr>
              <a:t>Need to test this as part of the XMP</a:t>
            </a:r>
            <a:endParaRPr lang="en-US" sz="1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VDE and NBI Times – 6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Load a 700kA DN or LSN L-mode discharge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 VDE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Freeze the PF3U/L voltage at 400ms (time = T1)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At 401ms impose a +30V increment to PF3U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Repeat a total of 3 times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Measure time it takes for plasma to disrupt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Measure divertor temperature and halo currents (diagnostic assessment)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Adjust T2 (based on </a:t>
            </a:r>
            <a:r>
              <a:rPr lang="en-US" dirty="0" err="1" smtClean="0"/>
              <a:t>Ip</a:t>
            </a:r>
            <a:r>
              <a:rPr lang="en-US" dirty="0" smtClean="0"/>
              <a:t> value &amp; based on T1) to turn off NBI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Turn NBI off at T1 (T2 = T1, set manually)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77000" y="5638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Day – 2</a:t>
            </a:r>
          </a:p>
          <a:p>
            <a:r>
              <a:rPr lang="en-US" sz="2400" i="0" dirty="0" smtClean="0">
                <a:solidFill>
                  <a:schemeClr val="tx1"/>
                </a:solidFill>
              </a:rPr>
              <a:t>2 hours needed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MGI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the reference 700 kA discharge…..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</a:t>
            </a:r>
            <a:r>
              <a:rPr lang="en-US" dirty="0" err="1" smtClean="0"/>
              <a:t>Ip</a:t>
            </a:r>
            <a:r>
              <a:rPr lang="en-US" dirty="0" smtClean="0"/>
              <a:t> reaches flat top, trigger the Mid-Plane MGI and then repeat with the lower divertor MGI (2 shots with each MGI valve)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Neon at 5000-7500 </a:t>
            </a:r>
            <a:r>
              <a:rPr lang="en-US" dirty="0" err="1" smtClean="0"/>
              <a:t>Torr</a:t>
            </a:r>
            <a:r>
              <a:rPr lang="en-US" dirty="0" smtClean="0"/>
              <a:t>, and inject 200 </a:t>
            </a:r>
            <a:r>
              <a:rPr lang="en-US" dirty="0" err="1" smtClean="0"/>
              <a:t>Torr.L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 MGI trigger time to be 400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Inject first from mid-plane MGI (configured for </a:t>
            </a:r>
            <a:r>
              <a:rPr lang="en-US" dirty="0" err="1" smtClean="0"/>
              <a:t>Config</a:t>
            </a:r>
            <a:r>
              <a:rPr lang="en-US" dirty="0" smtClean="0"/>
              <a:t>. 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Then, inject using the lower MGI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On a different day, inject from mid-plane MGI (configured for </a:t>
            </a:r>
            <a:r>
              <a:rPr lang="en-US" dirty="0" err="1" smtClean="0">
                <a:solidFill>
                  <a:schemeClr val="tx1"/>
                </a:solidFill>
              </a:rPr>
              <a:t>Config</a:t>
            </a:r>
            <a:r>
              <a:rPr lang="en-US" dirty="0" smtClean="0">
                <a:solidFill>
                  <a:schemeClr val="tx1"/>
                </a:solidFill>
              </a:rPr>
              <a:t>. 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H</a:t>
            </a:r>
            <a:r>
              <a:rPr lang="el-GR" sz="1800" dirty="0" smtClean="0"/>
              <a:t>α</a:t>
            </a:r>
            <a:r>
              <a:rPr lang="en-US" dirty="0" smtClean="0"/>
              <a:t>, SXR and bolometers to determine time delay from MGI trigger to evidence for gas contacting the plasma edge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 the two Thomson Laser trigger times to be 400.25 and 400.50 </a:t>
            </a:r>
            <a:r>
              <a:rPr lang="en-US" dirty="0" err="1" smtClean="0"/>
              <a:t>ms</a:t>
            </a:r>
            <a:r>
              <a:rPr lang="en-US" dirty="0" smtClean="0"/>
              <a:t>, and adjust on each shot to obtain the widest possible time separation, consistent with reliable EFIT re-constructions of the plasma boundary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re-load the reference shot with VDE and re-establish the Thomson trigger times for the mid-plane case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57800" y="5562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4 hours on Day 3</a:t>
            </a:r>
          </a:p>
          <a:p>
            <a:r>
              <a:rPr lang="en-US" sz="2400" i="0" dirty="0" smtClean="0">
                <a:solidFill>
                  <a:schemeClr val="tx1"/>
                </a:solidFill>
              </a:rPr>
              <a:t>2 hours on Day 4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8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the MGI XMP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3048000"/>
          </a:xfrm>
        </p:spPr>
        <p:txBody>
          <a:bodyPr/>
          <a:lstStyle/>
          <a:p>
            <a:r>
              <a:rPr lang="en-US" dirty="0" smtClean="0"/>
              <a:t>Develop 700 kA (L-mode shot with 2-3 NBI sources and with PFR over lower gas injection port)</a:t>
            </a:r>
          </a:p>
          <a:p>
            <a:r>
              <a:rPr lang="en-US" dirty="0" smtClean="0"/>
              <a:t>Develop 1 MA (H-mode shot with 3-5 NBI sources and with PFR over lower gas injection port)</a:t>
            </a:r>
          </a:p>
          <a:p>
            <a:r>
              <a:rPr lang="en-US" dirty="0" smtClean="0"/>
              <a:t>As a back-up, also develop a 700kA H-mode shot that may be used instead of the L-mode shot</a:t>
            </a:r>
          </a:p>
          <a:p>
            <a:r>
              <a:rPr lang="en-US" dirty="0" smtClean="0"/>
              <a:t>Test implementing the VDE</a:t>
            </a:r>
          </a:p>
          <a:p>
            <a:r>
              <a:rPr lang="en-US" dirty="0" smtClean="0"/>
              <a:t>Test if NBI turn-off interlock is functional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6F3DE-9105-4449-B909-279B1ECED2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348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70853</TotalTime>
  <Words>2303</Words>
  <Application>Microsoft Macintosh PowerPoint</Application>
  <PresentationFormat>On-screen Show (4:3)</PresentationFormat>
  <Paragraphs>266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Overall Goals</vt:lpstr>
      <vt:lpstr>Overview of Planned Experiments</vt:lpstr>
      <vt:lpstr>General Considerations for this First MGI XP on NSTX-U</vt:lpstr>
      <vt:lpstr>200 Torr.L Ne Should be OK</vt:lpstr>
      <vt:lpstr>Part A: XMP - Establish plasma conditions and the trigger times for NBI, MGI &amp; start of VDE</vt:lpstr>
      <vt:lpstr>Establish VDE and NBI Times – 6 shots</vt:lpstr>
      <vt:lpstr>Establish MGI Time</vt:lpstr>
      <vt:lpstr>Prior to the MGI XMP</vt:lpstr>
      <vt:lpstr>Accomplishments of the MGI XMP</vt:lpstr>
      <vt:lpstr>Part B-1: START of Main XP Comparison of Mid-Plane to Lower Divertor Injection</vt:lpstr>
      <vt:lpstr>Part B-2: Pre-TQ Duration and Radiated Power to MGI Proximity to Plasma</vt:lpstr>
      <vt:lpstr>If this is the only XP for the JRT – Need additional 1-2 days</vt:lpstr>
      <vt:lpstr>Planned Analysis</vt:lpstr>
      <vt:lpstr>Required Machine, NBI, RF, CHI and Diagnostics Capabilities</vt:lpstr>
      <vt:lpstr> Integration of Diagnostics and Resulting data</vt:lpstr>
      <vt:lpstr>Publication of Results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Roger Raman</cp:lastModifiedBy>
  <cp:revision>12624</cp:revision>
  <cp:lastPrinted>2015-06-29T20:01:17Z</cp:lastPrinted>
  <dcterms:created xsi:type="dcterms:W3CDTF">2003-10-01T16:23:57Z</dcterms:created>
  <dcterms:modified xsi:type="dcterms:W3CDTF">2015-06-30T16:24:42Z</dcterms:modified>
</cp:coreProperties>
</file>