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4" r:id="rId2"/>
    <p:sldMasterId id="2147483666" r:id="rId3"/>
    <p:sldMasterId id="2147483678" r:id="rId4"/>
  </p:sldMasterIdLst>
  <p:notesMasterIdLst>
    <p:notesMasterId r:id="rId12"/>
  </p:notesMasterIdLst>
  <p:handoutMasterIdLst>
    <p:handoutMasterId r:id="rId13"/>
  </p:handoutMasterIdLst>
  <p:sldIdLst>
    <p:sldId id="1467" r:id="rId5"/>
    <p:sldId id="1757" r:id="rId6"/>
    <p:sldId id="1764" r:id="rId7"/>
    <p:sldId id="1790" r:id="rId8"/>
    <p:sldId id="1765" r:id="rId9"/>
    <p:sldId id="1796" r:id="rId10"/>
    <p:sldId id="1795" r:id="rId1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FF66"/>
    <a:srgbClr val="FFFF99"/>
    <a:srgbClr val="FFFFCC"/>
    <a:srgbClr val="0000FF"/>
    <a:srgbClr val="009900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8" autoAdjust="0"/>
    <p:restoredTop sz="94359" autoAdjust="0"/>
  </p:normalViewPr>
  <p:slideViewPr>
    <p:cSldViewPr>
      <p:cViewPr varScale="1">
        <p:scale>
          <a:sx n="101" d="100"/>
          <a:sy n="101" d="100"/>
        </p:scale>
        <p:origin x="-250" y="-8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113A2-0CB9-44F1-A212-24AD168E2CD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0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0563"/>
            <a:ext cx="4610100" cy="3457575"/>
          </a:xfrm>
          <a:ln/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97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DEDD4D-D602-4DBD-8A49-57E0433C7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8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E268DE-F9DE-4BB0-9822-7C866F432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612BD5-B59C-4A72-9882-AA8D91E0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A9B8F08-319A-4FE7-81C7-0E6B53968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F138CB2E-AE9E-455C-8930-00BEF7A85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2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39A9-73CE-4167-A83F-CC010DB9862C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5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C34D4A-1CD7-4338-BAFE-1380003A7449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13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EC5A36-D8B3-4598-A389-D6CAC39510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68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9F9D6E-7BAE-4E1A-B51C-2FD40C0009A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9BF812-0681-4E22-9A31-8F7B4212A5F5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89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27416-1060-4AD2-9225-A60F88BA1F48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A2EA7F-753D-4976-AAD9-A874C223F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2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3CF97-474F-4E54-8090-61F247835726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1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215BD-4556-4662-9552-B7E9533F2A9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82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5E8052-9FD0-42AE-90B4-094CEE075E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72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9AF4F-56E1-4F64-A4F7-D76BE053CA0A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50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8ECC5-426E-49F6-A4C2-C6C9C9CF3422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74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B2E573-9FDC-4AEE-8DEB-BF355C7AA6C0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830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A29946-E93E-4561-ACF4-50D0DCF85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6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6D6A9-7713-4D0A-8399-80CBA2307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1D10B2-EA4A-4C0B-8A79-5769C68D1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97B360-2D0A-4F83-B415-25036F233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0A6D15-21D9-434B-9D2C-F123A4756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1BEB0E-CFDA-43FF-AE88-89C41A04A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E5B059-DCCC-40BA-ADCF-689BAA2E8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1143000" y="6580188"/>
            <a:ext cx="6934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NSTX PAC meeting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2012: </a:t>
            </a:r>
            <a:r>
              <a:rPr lang="en-US" sz="900" b="1" dirty="0" err="1" smtClean="0">
                <a:solidFill>
                  <a:schemeClr val="accent2"/>
                </a:solidFill>
                <a:latin typeface="Arial" pitchFamily="34" charset="0"/>
              </a:rPr>
              <a:t>Macrostability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 TSG - Slides for J.K Park( S.A</a:t>
            </a: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.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Sabbagh, J.W. Berkery)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20D2CDAB-B451-45D4-BC77-2412938997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553200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April, 2012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AB491D52-C8F6-44F7-A7F2-632ED75DA559}" type="slidenum">
              <a:rPr lang="en-US" b="1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b="1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800" b="1" dirty="0">
                <a:cs typeface="Arial" charset="0"/>
              </a:rPr>
              <a:t>Meeting name – abbreviated presentation title,  abbreviated author name  (??/??/20??)</a:t>
            </a:r>
          </a:p>
        </p:txBody>
      </p:sp>
    </p:spTree>
    <p:extLst>
      <p:ext uri="{BB962C8B-B14F-4D97-AF65-F5344CB8AC3E}">
        <p14:creationId xmlns:p14="http://schemas.microsoft.com/office/powerpoint/2010/main" val="254894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 dirty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863838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baseline="0" dirty="0" err="1" smtClean="0">
                <a:solidFill>
                  <a:srgbClr val="3333CC"/>
                </a:solidFill>
                <a:latin typeface="Arial" pitchFamily="34" charset="0"/>
              </a:rPr>
              <a:t>Macrostability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TSG </a:t>
            </a:r>
            <a:r>
              <a:rPr lang="en-US" sz="900" b="1" baseline="0" dirty="0" err="1" smtClean="0">
                <a:solidFill>
                  <a:srgbClr val="3333CC"/>
                </a:solidFill>
                <a:latin typeface="Arial" pitchFamily="34" charset="0"/>
              </a:rPr>
              <a:t>Mtg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: XP1517: NTV at reduced </a:t>
            </a:r>
            <a:r>
              <a:rPr lang="en-US" sz="900" b="1" baseline="0" dirty="0" err="1" smtClean="0">
                <a:solidFill>
                  <a:srgbClr val="3333CC"/>
                </a:solidFill>
                <a:latin typeface="Arial" pitchFamily="34" charset="0"/>
              </a:rPr>
              <a:t>collisionality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(independent coil control) 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(S.A. Sabbagh, et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al.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)</a:t>
            </a:r>
            <a:endParaRPr lang="en-US" sz="9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6098" y="6637311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9E4154A2-A575-4FB1-8A3D-838E25E19115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768664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June 30</a:t>
            </a:r>
            <a:r>
              <a:rPr lang="en-US" sz="900" b="1" baseline="30000" dirty="0" smtClean="0">
                <a:solidFill>
                  <a:srgbClr val="3333CC"/>
                </a:solidFill>
                <a:latin typeface="Arial" pitchFamily="34" charset="0"/>
              </a:rPr>
              <a:t>th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, 2015</a:t>
            </a:r>
            <a:endParaRPr lang="en-US" sz="9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</p:spTree>
    <p:extLst>
      <p:ext uri="{BB962C8B-B14F-4D97-AF65-F5344CB8AC3E}">
        <p14:creationId xmlns:p14="http://schemas.microsoft.com/office/powerpoint/2010/main" val="148786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NSTX-U Columbia U. Group Research Plan Summary (2014-2018) – S.A. Sabbagh, et al. – May 5, 2014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XP1517: Neoclassical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toroidal viscosity at reduced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collisionality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 (independent coil control)</a:t>
            </a: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096459"/>
            <a:ext cx="6088374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>
                <a:solidFill>
                  <a:srgbClr val="000000"/>
                </a:solidFill>
                <a:latin typeface="Arial" charset="0"/>
              </a:rPr>
              <a:t>S. A. 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Sabbagh, J.W. Berkery, </a:t>
            </a:r>
            <a:r>
              <a:rPr lang="en-US" sz="2000" b="0" i="0" dirty="0">
                <a:solidFill>
                  <a:srgbClr val="000000"/>
                </a:solidFill>
                <a:latin typeface="Arial" charset="0"/>
              </a:rPr>
              <a:t>J.M Bialek</a:t>
            </a: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Y.S. Park, (et al…)</a:t>
            </a:r>
            <a:endParaRPr lang="en-US" altLang="en-US" sz="2000" b="0" i="0" baseline="3000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Department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of Applied Physics, Columbia 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6861"/>
            <a:ext cx="2895600" cy="207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5" y="4343400"/>
            <a:ext cx="2288500" cy="245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209800" y="3429000"/>
            <a:ext cx="4953000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NSTX-U </a:t>
            </a:r>
            <a:r>
              <a:rPr lang="en-US" sz="1800" b="1" dirty="0" err="1" smtClean="0">
                <a:solidFill>
                  <a:srgbClr val="FF0000"/>
                </a:solidFill>
                <a:latin typeface="Helvetica" pitchFamily="34" charset="0"/>
              </a:rPr>
              <a:t>Macrostability</a:t>
            </a: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 TSG Meeting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June 30</a:t>
            </a:r>
            <a:r>
              <a:rPr lang="en-US" sz="1800" b="1" baseline="30000" dirty="0" smtClean="0">
                <a:solidFill>
                  <a:srgbClr val="0000FF"/>
                </a:solidFill>
                <a:latin typeface="Helvetica" pitchFamily="34" charset="0"/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, 2015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V1.1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9BE18-EFDF-4109-BF27-8C1B637F3A73}" type="slidenum">
              <a:rPr lang="en-US" altLang="en-US">
                <a:solidFill>
                  <a:srgbClr val="3333CC"/>
                </a:solidFill>
              </a:rPr>
              <a:pPr/>
              <a:t>2</a:t>
            </a:fld>
            <a:endParaRPr lang="en-US" altLang="en-US">
              <a:solidFill>
                <a:srgbClr val="3333CC"/>
              </a:solidFill>
            </a:endParaRPr>
          </a:p>
        </p:txBody>
      </p:sp>
      <p:sp>
        <p:nvSpPr>
          <p:cNvPr id="208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82000" cy="685800"/>
          </a:xfrm>
        </p:spPr>
        <p:txBody>
          <a:bodyPr/>
          <a:lstStyle/>
          <a:p>
            <a:r>
              <a:rPr lang="en-US" altLang="en-US" dirty="0"/>
              <a:t>Columbia U. Group </a:t>
            </a:r>
            <a:r>
              <a:rPr lang="en-US" altLang="en-US" dirty="0" smtClean="0"/>
              <a:t>2015 </a:t>
            </a:r>
            <a:r>
              <a:rPr lang="en-US" altLang="en-US" dirty="0" err="1"/>
              <a:t>Macrostability</a:t>
            </a:r>
            <a:r>
              <a:rPr lang="en-US" altLang="en-US" dirty="0"/>
              <a:t> TSG XPs (Short Summary)</a:t>
            </a:r>
          </a:p>
        </p:txBody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68680"/>
            <a:ext cx="9144000" cy="548640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765492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</a:rPr>
              <a:t>XPs  (</a:t>
            </a:r>
            <a:r>
              <a:rPr lang="en-US" altLang="en-US" sz="1800" dirty="0" smtClean="0">
                <a:solidFill>
                  <a:srgbClr val="9900FF"/>
                </a:solidFill>
              </a:rPr>
              <a:t>related XPs assigned numbers for “2011 run”</a:t>
            </a:r>
            <a:r>
              <a:rPr lang="en-US" altLang="en-US" sz="1800" dirty="0" smtClean="0">
                <a:solidFill>
                  <a:schemeClr val="tx1"/>
                </a:solidFill>
              </a:rPr>
              <a:t>)</a:t>
            </a:r>
          </a:p>
          <a:p>
            <a:pPr lvl="1">
              <a:spcBef>
                <a:spcPts val="6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stabilization dependence on </a:t>
            </a:r>
            <a:r>
              <a:rPr lang="en-US" altLang="en-US" sz="1600" dirty="0">
                <a:solidFill>
                  <a:srgbClr val="009900"/>
                </a:solidFill>
              </a:rPr>
              <a:t>n</a:t>
            </a:r>
            <a:r>
              <a:rPr lang="en-US" altLang="en-US" sz="1600" dirty="0" smtClean="0">
                <a:solidFill>
                  <a:srgbClr val="009900"/>
                </a:solidFill>
              </a:rPr>
              <a:t>eutral </a:t>
            </a:r>
            <a:r>
              <a:rPr lang="en-US" altLang="en-US" sz="1600" dirty="0">
                <a:solidFill>
                  <a:srgbClr val="009900"/>
                </a:solidFill>
              </a:rPr>
              <a:t>b</a:t>
            </a:r>
            <a:r>
              <a:rPr lang="en-US" altLang="en-US" sz="1600" dirty="0" smtClean="0">
                <a:solidFill>
                  <a:srgbClr val="009900"/>
                </a:solidFill>
              </a:rPr>
              <a:t>eam </a:t>
            </a:r>
            <a:r>
              <a:rPr lang="en-US" altLang="en-US" sz="1600" dirty="0">
                <a:solidFill>
                  <a:srgbClr val="009900"/>
                </a:solidFill>
              </a:rPr>
              <a:t>d</a:t>
            </a:r>
            <a:r>
              <a:rPr lang="en-US" altLang="en-US" sz="1600" dirty="0" smtClean="0">
                <a:solidFill>
                  <a:srgbClr val="009900"/>
                </a:solidFill>
              </a:rPr>
              <a:t>eposition angle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(~XP1149</a:t>
            </a:r>
            <a:r>
              <a:rPr lang="en-US" altLang="en-US" sz="1600" dirty="0">
                <a:solidFill>
                  <a:srgbClr val="9933FF"/>
                </a:solidFill>
              </a:rPr>
              <a:t>) </a:t>
            </a:r>
            <a:r>
              <a:rPr lang="en-US" altLang="en-US" sz="1600" dirty="0" smtClean="0">
                <a:solidFill>
                  <a:srgbClr val="009900"/>
                </a:solidFill>
              </a:rPr>
              <a:t> (Berkery)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stabilization physics at reduced </a:t>
            </a:r>
            <a:r>
              <a:rPr lang="en-US" altLang="en-US" sz="1600" dirty="0" err="1" smtClean="0">
                <a:solidFill>
                  <a:srgbClr val="009900"/>
                </a:solidFill>
              </a:rPr>
              <a:t>collisionality</a:t>
            </a:r>
            <a:r>
              <a:rPr lang="en-US" altLang="en-US" sz="1600" dirty="0" smtClean="0">
                <a:solidFill>
                  <a:srgbClr val="009900"/>
                </a:solidFill>
              </a:rPr>
              <a:t>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(~XP1148</a:t>
            </a:r>
            <a:r>
              <a:rPr lang="en-US" altLang="en-US" sz="1600" dirty="0">
                <a:solidFill>
                  <a:srgbClr val="9933FF"/>
                </a:solidFill>
              </a:rPr>
              <a:t>) </a:t>
            </a:r>
            <a:r>
              <a:rPr lang="en-US" altLang="en-US" sz="1600" dirty="0" smtClean="0">
                <a:solidFill>
                  <a:srgbClr val="009900"/>
                </a:solidFill>
              </a:rPr>
              <a:t> (Berkery)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state space active control physics (independent coil control)</a:t>
            </a:r>
            <a:r>
              <a:rPr lang="en-US" altLang="en-US" sz="1600" dirty="0">
                <a:solidFill>
                  <a:srgbClr val="9933FF"/>
                </a:solidFill>
              </a:rPr>
              <a:t>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(~XP1145</a:t>
            </a:r>
            <a:r>
              <a:rPr lang="en-US" altLang="en-US" sz="1600" dirty="0">
                <a:solidFill>
                  <a:srgbClr val="9933FF"/>
                </a:solidFill>
              </a:rPr>
              <a:t>) </a:t>
            </a:r>
            <a:r>
              <a:rPr lang="en-US" altLang="en-US" sz="1600" dirty="0" smtClean="0">
                <a:solidFill>
                  <a:srgbClr val="009900"/>
                </a:solidFill>
              </a:rPr>
              <a:t> (Sabbagh)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control physics with partial control coil coverage (JT-60SA)</a:t>
            </a:r>
            <a:r>
              <a:rPr lang="en-US" altLang="en-US" sz="1600" dirty="0">
                <a:solidFill>
                  <a:srgbClr val="9933FF"/>
                </a:solidFill>
              </a:rPr>
              <a:t>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(~XP1147</a:t>
            </a:r>
            <a:r>
              <a:rPr lang="en-US" altLang="en-US" sz="1600" dirty="0">
                <a:solidFill>
                  <a:srgbClr val="9933FF"/>
                </a:solidFill>
              </a:rPr>
              <a:t>) </a:t>
            </a:r>
            <a:r>
              <a:rPr lang="en-US" altLang="en-US" sz="1600" dirty="0" smtClean="0">
                <a:solidFill>
                  <a:srgbClr val="009900"/>
                </a:solidFill>
              </a:rPr>
              <a:t> (Y-S Park)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PID control optimization based on theory and experiment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(~XP1111</a:t>
            </a:r>
            <a:r>
              <a:rPr lang="en-US" altLang="en-US" sz="1600" dirty="0">
                <a:solidFill>
                  <a:srgbClr val="9933FF"/>
                </a:solidFill>
              </a:rPr>
              <a:t>)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smtClean="0">
                <a:solidFill>
                  <a:srgbClr val="009900"/>
                </a:solidFill>
              </a:rPr>
              <a:t>(Sabbagh)</a:t>
            </a:r>
            <a:endParaRPr lang="en-US" altLang="en-US" sz="1800" dirty="0" smtClean="0">
              <a:solidFill>
                <a:srgbClr val="009900"/>
              </a:solidFill>
            </a:endParaRP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state space active control at low plasma rotation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(~XP1146) </a:t>
            </a:r>
            <a:r>
              <a:rPr lang="en-US" altLang="en-US" sz="1600" dirty="0" smtClean="0">
                <a:solidFill>
                  <a:srgbClr val="009900"/>
                </a:solidFill>
              </a:rPr>
              <a:t>(Y-S Park)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FF0000"/>
                </a:solidFill>
              </a:rPr>
              <a:t>Neoclassical toroidal viscosity - reduced </a:t>
            </a:r>
            <a:r>
              <a:rPr lang="en-US" altLang="en-US" sz="1600" dirty="0" smtClean="0">
                <a:solidFill>
                  <a:srgbClr val="FF0000"/>
                </a:solidFill>
                <a:latin typeface="Symbol" pitchFamily="18" charset="2"/>
              </a:rPr>
              <a:t>n</a:t>
            </a:r>
            <a:r>
              <a:rPr lang="en-US" altLang="en-US" sz="1600" dirty="0" smtClean="0">
                <a:solidFill>
                  <a:srgbClr val="FF0000"/>
                </a:solidFill>
              </a:rPr>
              <a:t> (independent coil control) (~XP1150</a:t>
            </a:r>
            <a:r>
              <a:rPr lang="en-US" altLang="en-US" sz="1600" dirty="0">
                <a:solidFill>
                  <a:srgbClr val="FF0000"/>
                </a:solidFill>
              </a:rPr>
              <a:t>) </a:t>
            </a:r>
            <a:r>
              <a:rPr lang="en-US" altLang="en-US" sz="1600" dirty="0" smtClean="0">
                <a:solidFill>
                  <a:srgbClr val="FF0000"/>
                </a:solidFill>
              </a:rPr>
              <a:t>(Sabbagh)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NTV steady-state rotation at reduced torque (HHFW)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(~XP1062</a:t>
            </a:r>
            <a:r>
              <a:rPr lang="en-US" altLang="en-US" sz="1600" dirty="0">
                <a:solidFill>
                  <a:srgbClr val="9933FF"/>
                </a:solidFill>
              </a:rPr>
              <a:t>)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smtClean="0">
                <a:solidFill>
                  <a:srgbClr val="009900"/>
                </a:solidFill>
              </a:rPr>
              <a:t>(Sabbagh)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Multi-mode error field correction using the RWMSC </a:t>
            </a:r>
            <a:r>
              <a:rPr lang="en-US" altLang="en-US" sz="1600" dirty="0" smtClean="0">
                <a:solidFill>
                  <a:srgbClr val="0000FF"/>
                </a:solidFill>
              </a:rPr>
              <a:t>(to follow initial EFC XP)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NTM Entrainment in NSTX-U (Y.S. Park)</a:t>
            </a:r>
          </a:p>
          <a:p>
            <a:pPr>
              <a:lnSpc>
                <a:spcPct val="70000"/>
              </a:lnSpc>
              <a:spcBef>
                <a:spcPts val="1800"/>
              </a:spcBef>
              <a:tabLst>
                <a:tab pos="765492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</a:rPr>
              <a:t>Piggyback XPs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Disruption PAM characterization, measurements, and criteria (Sabbagh, for DPAM WG)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31073" y="6075279"/>
            <a:ext cx="8458200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152400" y="5842416"/>
            <a:ext cx="8839200" cy="7017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u="sng" dirty="0" smtClean="0"/>
              <a:t>NOTE</a:t>
            </a:r>
            <a:r>
              <a:rPr lang="en-US" sz="1800" dirty="0" smtClean="0"/>
              <a:t>: - some shot plans </a:t>
            </a:r>
            <a:r>
              <a:rPr lang="en-US" sz="1800" u="sng" dirty="0" smtClean="0"/>
              <a:t>already scoped out</a:t>
            </a:r>
            <a:r>
              <a:rPr lang="en-US" sz="1800" dirty="0" smtClean="0"/>
              <a:t> in web submissions (not repeated here)</a:t>
            </a:r>
          </a:p>
          <a:p>
            <a:pPr>
              <a:buNone/>
              <a:tabLst>
                <a:tab pos="742950" algn="l"/>
              </a:tabLst>
            </a:pPr>
            <a:r>
              <a:rPr lang="en-US" sz="1800" dirty="0" smtClean="0"/>
              <a:t>	- run day requests mostly assume leveraging “2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NBI XP”, “</a:t>
            </a:r>
            <a:r>
              <a:rPr lang="en-US" sz="1800" dirty="0" err="1" smtClean="0"/>
              <a:t>Ip</a:t>
            </a:r>
            <a:r>
              <a:rPr lang="en-US" sz="1800" dirty="0" smtClean="0"/>
              <a:t>/</a:t>
            </a:r>
            <a:r>
              <a:rPr lang="en-US" sz="1800" dirty="0" err="1" smtClean="0"/>
              <a:t>Bt</a:t>
            </a:r>
            <a:r>
              <a:rPr lang="en-US" sz="1800" dirty="0" smtClean="0"/>
              <a:t> scaling XP”</a:t>
            </a:r>
          </a:p>
        </p:txBody>
      </p:sp>
    </p:spTree>
    <p:extLst>
      <p:ext uri="{BB962C8B-B14F-4D97-AF65-F5344CB8AC3E}">
        <p14:creationId xmlns:p14="http://schemas.microsoft.com/office/powerpoint/2010/main" val="313173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F8276-202A-4383-BA83-57F78F609DD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00013"/>
            <a:ext cx="9010650" cy="1022351"/>
          </a:xfrm>
        </p:spPr>
        <p:txBody>
          <a:bodyPr/>
          <a:lstStyle/>
          <a:p>
            <a:r>
              <a:rPr lang="en-US" altLang="en-US" sz="2800" dirty="0" smtClean="0"/>
              <a:t>XP1517:</a:t>
            </a:r>
            <a:r>
              <a:rPr lang="en-US" altLang="en-US" dirty="0" smtClean="0"/>
              <a:t> </a:t>
            </a:r>
            <a:r>
              <a:rPr lang="en-US" altLang="en-US" sz="2800" dirty="0"/>
              <a:t>Neoclassical toroidal viscosity at reduced </a:t>
            </a:r>
            <a:r>
              <a:rPr lang="en-US" altLang="en-US" sz="2800" dirty="0" err="1" smtClean="0"/>
              <a:t>collisionality</a:t>
            </a:r>
            <a:r>
              <a:rPr lang="en-US" altLang="en-US" sz="2800" dirty="0" smtClean="0"/>
              <a:t> (independent coil control)</a:t>
            </a:r>
            <a:endParaRPr lang="en-US" altLang="en-US" sz="2800" dirty="0"/>
          </a:p>
        </p:txBody>
      </p:sp>
      <p:sp>
        <p:nvSpPr>
          <p:cNvPr id="210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2" y="1008706"/>
            <a:ext cx="4611988" cy="54864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1800" dirty="0"/>
              <a:t>Motivation</a:t>
            </a:r>
          </a:p>
          <a:p>
            <a:pPr lvl="1">
              <a:lnSpc>
                <a:spcPct val="95000"/>
              </a:lnSpc>
            </a:pPr>
            <a:r>
              <a:rPr lang="en-US" altLang="en-US" sz="1600" dirty="0"/>
              <a:t>Experimentally, the dependence of neoclassical toroidal viscosity (NTV) </a:t>
            </a:r>
            <a:r>
              <a:rPr lang="en-US" altLang="en-US" sz="1600" dirty="0" smtClean="0"/>
              <a:t>at low </a:t>
            </a:r>
            <a:r>
              <a:rPr lang="en-US" altLang="en-US" sz="1600" dirty="0" err="1" smtClean="0"/>
              <a:t>collisionality</a:t>
            </a:r>
            <a:r>
              <a:rPr lang="en-US" altLang="en-US" sz="1600" dirty="0" smtClean="0"/>
              <a:t> needs further study</a:t>
            </a:r>
            <a:endParaRPr lang="en-US" altLang="en-US" sz="1600" dirty="0"/>
          </a:p>
          <a:p>
            <a:pPr lvl="1">
              <a:lnSpc>
                <a:spcPct val="95000"/>
              </a:lnSpc>
            </a:pPr>
            <a:r>
              <a:rPr lang="en-US" altLang="en-US" sz="1600" dirty="0"/>
              <a:t>Understanding important for </a:t>
            </a:r>
            <a:r>
              <a:rPr lang="en-US" altLang="en-US" sz="1600" dirty="0" smtClean="0"/>
              <a:t>NSTX-U </a:t>
            </a:r>
            <a:r>
              <a:rPr lang="en-US" altLang="en-US" sz="1600" dirty="0" err="1"/>
              <a:t>V</a:t>
            </a:r>
            <a:r>
              <a:rPr lang="en-US" altLang="en-US" sz="1600" baseline="-25000" dirty="0" err="1">
                <a:latin typeface="Symbol" pitchFamily="18" charset="2"/>
              </a:rPr>
              <a:t>f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control, other </a:t>
            </a:r>
            <a:r>
              <a:rPr lang="en-US" altLang="en-US" sz="1600" dirty="0" err="1" smtClean="0"/>
              <a:t>tokamaks</a:t>
            </a:r>
            <a:r>
              <a:rPr lang="en-US" altLang="en-US" sz="1600" dirty="0" smtClean="0"/>
              <a:t>, future </a:t>
            </a:r>
            <a:r>
              <a:rPr lang="en-US" altLang="en-US" sz="1600" dirty="0"/>
              <a:t>devices</a:t>
            </a:r>
          </a:p>
          <a:p>
            <a:pPr>
              <a:lnSpc>
                <a:spcPct val="95000"/>
              </a:lnSpc>
            </a:pPr>
            <a:r>
              <a:rPr lang="en-US" altLang="en-US" sz="1800" dirty="0"/>
              <a:t>Goals / Approach</a:t>
            </a:r>
          </a:p>
          <a:p>
            <a:pPr lvl="1">
              <a:lnSpc>
                <a:spcPct val="95000"/>
              </a:lnSpc>
            </a:pPr>
            <a:r>
              <a:rPr lang="en-US" altLang="en-US" sz="1600" dirty="0"/>
              <a:t>Examine the dependence of NTV on ion </a:t>
            </a:r>
            <a:r>
              <a:rPr lang="en-US" altLang="en-US" sz="1600" dirty="0" err="1"/>
              <a:t>collisionality</a:t>
            </a:r>
            <a:endParaRPr lang="en-US" altLang="en-US" sz="1600" dirty="0"/>
          </a:p>
          <a:p>
            <a:pPr lvl="2">
              <a:lnSpc>
                <a:spcPct val="95000"/>
              </a:lnSpc>
            </a:pPr>
            <a:r>
              <a:rPr lang="en-US" altLang="en-US" sz="1400" dirty="0"/>
              <a:t>expected to increase with decreasing </a:t>
            </a:r>
            <a:r>
              <a:rPr lang="en-US" altLang="en-US" sz="1400" dirty="0" err="1">
                <a:latin typeface="Symbol" pitchFamily="18" charset="2"/>
              </a:rPr>
              <a:t>n</a:t>
            </a:r>
            <a:r>
              <a:rPr lang="en-US" altLang="en-US" sz="1400" baseline="-25000" dirty="0" err="1"/>
              <a:t>i</a:t>
            </a:r>
            <a:r>
              <a:rPr lang="en-US" altLang="en-US" sz="1400" dirty="0"/>
              <a:t> from present </a:t>
            </a:r>
            <a:r>
              <a:rPr lang="en-US" altLang="en-US" sz="1400" dirty="0" smtClean="0"/>
              <a:t>experiments, and theory</a:t>
            </a:r>
            <a:endParaRPr lang="en-US" altLang="en-US" sz="1400" dirty="0"/>
          </a:p>
          <a:p>
            <a:pPr lvl="1">
              <a:lnSpc>
                <a:spcPct val="95000"/>
              </a:lnSpc>
            </a:pPr>
            <a:r>
              <a:rPr lang="en-US" altLang="en-US" sz="1600" dirty="0" smtClean="0"/>
              <a:t>Determine </a:t>
            </a:r>
            <a:r>
              <a:rPr lang="en-US" altLang="en-US" sz="1600" dirty="0"/>
              <a:t>if </a:t>
            </a:r>
            <a:r>
              <a:rPr lang="en-US" altLang="en-US" sz="1600" dirty="0" err="1"/>
              <a:t>superbanana</a:t>
            </a:r>
            <a:r>
              <a:rPr lang="en-US" altLang="en-US" sz="1600" dirty="0"/>
              <a:t> plateau increase of NTV depends on </a:t>
            </a:r>
            <a:r>
              <a:rPr lang="en-US" altLang="en-US" sz="1600" dirty="0" err="1">
                <a:latin typeface="Symbol" pitchFamily="18" charset="2"/>
              </a:rPr>
              <a:t>n</a:t>
            </a:r>
            <a:r>
              <a:rPr lang="en-US" altLang="en-US" sz="1600" baseline="-25000" dirty="0" err="1"/>
              <a:t>i</a:t>
            </a:r>
            <a:endParaRPr lang="en-US" altLang="en-US" sz="1600" dirty="0"/>
          </a:p>
          <a:p>
            <a:pPr lvl="1">
              <a:lnSpc>
                <a:spcPct val="95000"/>
              </a:lnSpc>
            </a:pPr>
            <a:r>
              <a:rPr lang="en-US" altLang="en-US" sz="1600" dirty="0"/>
              <a:t>Operate with pre-programmed n = 2, 3 applied fields for </a:t>
            </a:r>
            <a:r>
              <a:rPr lang="en-US" altLang="en-US" sz="1600" dirty="0" err="1"/>
              <a:t>V</a:t>
            </a:r>
            <a:r>
              <a:rPr lang="en-US" altLang="en-US" sz="1600" baseline="-25000" dirty="0" err="1">
                <a:latin typeface="Symbol" pitchFamily="18" charset="2"/>
              </a:rPr>
              <a:t>f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feedback control testing at reduced </a:t>
            </a:r>
            <a:r>
              <a:rPr lang="en-US" altLang="en-US" sz="1600" dirty="0" err="1" smtClean="0">
                <a:latin typeface="Symbol" pitchFamily="18" charset="2"/>
              </a:rPr>
              <a:t>n</a:t>
            </a:r>
            <a:r>
              <a:rPr lang="en-US" altLang="en-US" sz="1600" baseline="-25000" dirty="0" err="1" smtClean="0"/>
              <a:t>i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>
              <a:lnSpc>
                <a:spcPct val="95000"/>
              </a:lnSpc>
            </a:pPr>
            <a:r>
              <a:rPr lang="en-US" altLang="en-US" sz="1800" dirty="0"/>
              <a:t>Addresses</a:t>
            </a:r>
          </a:p>
          <a:p>
            <a:pPr lvl="1">
              <a:lnSpc>
                <a:spcPct val="95000"/>
              </a:lnSpc>
            </a:pPr>
            <a:r>
              <a:rPr lang="en-US" altLang="en-US" sz="1600" dirty="0"/>
              <a:t>NSTX Milestones </a:t>
            </a:r>
            <a:r>
              <a:rPr lang="en-US" altLang="en-US" sz="1600" dirty="0" smtClean="0"/>
              <a:t>R(15-3), closed-loop rotation control with 3D fields</a:t>
            </a:r>
            <a:endParaRPr lang="en-US" altLang="en-US" sz="1600" dirty="0"/>
          </a:p>
          <a:p>
            <a:pPr lvl="1">
              <a:lnSpc>
                <a:spcPct val="95000"/>
              </a:lnSpc>
            </a:pPr>
            <a:r>
              <a:rPr lang="en-US" altLang="en-US" sz="1600" dirty="0"/>
              <a:t>ITPA joint experiment </a:t>
            </a:r>
            <a:r>
              <a:rPr lang="en-US" altLang="en-US" sz="1600" dirty="0" smtClean="0"/>
              <a:t>MDC-21</a:t>
            </a:r>
            <a:endParaRPr lang="en-US" altLang="en-US" sz="16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800600" y="838200"/>
            <a:ext cx="4191000" cy="279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q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80000"/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Pct val="65000"/>
              <a:buFont typeface="Wingdings" pitchFamily="2" charset="2"/>
              <a:buChar char="q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u="sng" kern="0" dirty="0" smtClean="0"/>
              <a:t>NTV strength varies with plasma </a:t>
            </a:r>
            <a:r>
              <a:rPr lang="en-US" sz="2000" u="sng" kern="0" dirty="0" err="1" smtClean="0"/>
              <a:t>collisionality</a:t>
            </a:r>
            <a:r>
              <a:rPr lang="en-US" sz="2000" u="sng" kern="0" dirty="0" smtClean="0"/>
              <a:t> </a:t>
            </a:r>
            <a:r>
              <a:rPr lang="en-US" sz="2000" i="1" u="sng" kern="0" dirty="0" smtClean="0">
                <a:latin typeface="Symbol" panose="05050102010706020507" pitchFamily="18" charset="2"/>
              </a:rPr>
              <a:t>n</a:t>
            </a:r>
            <a:r>
              <a:rPr lang="en-US" sz="2000" u="sng" kern="0" dirty="0" smtClean="0"/>
              <a:t>, </a:t>
            </a:r>
            <a:r>
              <a:rPr lang="en-US" sz="2000" i="1" u="sng" kern="0" dirty="0" smtClean="0">
                <a:latin typeface="Symbol" panose="05050102010706020507" pitchFamily="18" charset="2"/>
              </a:rPr>
              <a:t>d</a:t>
            </a:r>
            <a:r>
              <a:rPr lang="en-US" sz="2000" i="1" u="sng" kern="0" dirty="0" smtClean="0"/>
              <a:t>B</a:t>
            </a:r>
            <a:r>
              <a:rPr lang="en-US" sz="2000" i="1" u="sng" kern="0" baseline="30000" dirty="0" smtClean="0"/>
              <a:t>2</a:t>
            </a:r>
            <a:r>
              <a:rPr lang="en-US" sz="2000" u="sng" kern="0" dirty="0" smtClean="0"/>
              <a:t>, rotation</a:t>
            </a:r>
            <a:endParaRPr lang="en-US" sz="2000" i="1" u="sng" kern="0" dirty="0" smtClean="0">
              <a:latin typeface="Symbol" panose="05050102010706020507" pitchFamily="18" charset="2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98784"/>
            <a:ext cx="4495800" cy="242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5507819" y="3598984"/>
            <a:ext cx="3355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rgbClr val="9900FF"/>
                </a:solidFill>
              </a:rPr>
              <a:t>K.C. Shaing, M.S. Chu, C.T. Hsu, et al., PPCF </a:t>
            </a:r>
            <a:r>
              <a:rPr lang="en-US" sz="1400" b="1" dirty="0">
                <a:solidFill>
                  <a:srgbClr val="9900FF"/>
                </a:solidFill>
              </a:rPr>
              <a:t>54</a:t>
            </a:r>
            <a:r>
              <a:rPr lang="en-US" sz="1400" dirty="0">
                <a:solidFill>
                  <a:srgbClr val="9900FF"/>
                </a:solidFill>
              </a:rPr>
              <a:t> (2012) 124033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7035800" y="5036896"/>
            <a:ext cx="307975" cy="5889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>
              <a:solidFill>
                <a:schemeClr val="tx2"/>
              </a:solidFill>
            </a:endParaRPr>
          </a:p>
        </p:txBody>
      </p:sp>
      <p:graphicFrame>
        <p:nvGraphicFramePr>
          <p:cNvPr id="3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997271"/>
              </p:ext>
            </p:extLst>
          </p:nvPr>
        </p:nvGraphicFramePr>
        <p:xfrm>
          <a:off x="4183063" y="5011496"/>
          <a:ext cx="451008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5" name="Equation" r:id="rId5" imgW="3390900" imgH="495300" progId="Equation.3">
                  <p:embed/>
                </p:oleObj>
              </mc:Choice>
              <mc:Fallback>
                <p:oleObj name="Equation" r:id="rId5" imgW="33909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5011496"/>
                        <a:ext cx="4510087" cy="658812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7343775" y="5894559"/>
            <a:ext cx="1711325" cy="276999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Helvetica" pitchFamily="34" charset="0"/>
              </a:rPr>
              <a:t>p</a:t>
            </a:r>
            <a:r>
              <a:rPr lang="en-US" altLang="en-US" sz="1800" dirty="0" smtClean="0">
                <a:solidFill>
                  <a:srgbClr val="FF0000"/>
                </a:solidFill>
                <a:latin typeface="Helvetica" pitchFamily="34" charset="0"/>
              </a:rPr>
              <a:t>lasma rotation</a:t>
            </a:r>
            <a:endParaRPr lang="en-US" altLang="en-US" sz="1800" dirty="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6477000" y="5831689"/>
            <a:ext cx="454025" cy="30777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2000" i="1" dirty="0">
                <a:solidFill>
                  <a:srgbClr val="FF0000"/>
                </a:solidFill>
                <a:latin typeface="Helvetica" pitchFamily="34" charset="0"/>
              </a:rPr>
              <a:t>T</a:t>
            </a:r>
            <a:r>
              <a:rPr lang="en-US" altLang="en-US" sz="2000" i="1" baseline="-25000" dirty="0">
                <a:solidFill>
                  <a:srgbClr val="FF0000"/>
                </a:solidFill>
                <a:latin typeface="Helvetica" pitchFamily="34" charset="0"/>
              </a:rPr>
              <a:t>i</a:t>
            </a:r>
            <a:r>
              <a:rPr lang="en-US" altLang="en-US" sz="2000" i="1" baseline="30000" dirty="0">
                <a:solidFill>
                  <a:srgbClr val="FF0000"/>
                </a:solidFill>
                <a:latin typeface="Helvetica" pitchFamily="34" charset="0"/>
              </a:rPr>
              <a:t>5/2</a:t>
            </a:r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V="1">
            <a:off x="6842919" y="5524258"/>
            <a:ext cx="261144" cy="2635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flipH="1" flipV="1">
            <a:off x="7798278" y="5469877"/>
            <a:ext cx="76200" cy="4270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72000" y="5724653"/>
            <a:ext cx="1803400" cy="498598"/>
          </a:xfrm>
          <a:prstGeom prst="rect">
            <a:avLst/>
          </a:prstGeom>
        </p:spPr>
        <p:txBody>
          <a:bodyPr lIns="45720" rIns="0">
            <a:spAutoFit/>
          </a:bodyPr>
          <a:lstStyle/>
          <a:p>
            <a:pPr>
              <a:buNone/>
              <a:defRPr/>
            </a:pPr>
            <a:r>
              <a:rPr lang="en-US" altLang="ko-KR" sz="1200" kern="0" dirty="0">
                <a:solidFill>
                  <a:srgbClr val="9900FF"/>
                </a:solidFill>
                <a:latin typeface="+mn-lt"/>
              </a:rPr>
              <a:t>K.C. </a:t>
            </a:r>
            <a:r>
              <a:rPr lang="en-US" altLang="ko-KR" sz="1200" kern="0" dirty="0" err="1">
                <a:solidFill>
                  <a:srgbClr val="9900FF"/>
                </a:solidFill>
                <a:latin typeface="+mn-lt"/>
              </a:rPr>
              <a:t>Shaing</a:t>
            </a:r>
            <a:r>
              <a:rPr lang="en-US" altLang="ko-KR" sz="1200" kern="0" dirty="0">
                <a:solidFill>
                  <a:srgbClr val="9900FF"/>
                </a:solidFill>
                <a:latin typeface="+mn-lt"/>
              </a:rPr>
              <a:t>, et al., </a:t>
            </a:r>
          </a:p>
          <a:p>
            <a:pPr>
              <a:buNone/>
              <a:defRPr/>
            </a:pPr>
            <a:r>
              <a:rPr lang="en-US" altLang="ko-KR" sz="1200" kern="0" dirty="0">
                <a:solidFill>
                  <a:srgbClr val="9900FF"/>
                </a:solidFill>
                <a:latin typeface="+mn-lt"/>
              </a:rPr>
              <a:t>PPCF </a:t>
            </a:r>
            <a:r>
              <a:rPr lang="en-US" altLang="ko-KR" sz="1200" b="1" kern="0" dirty="0">
                <a:solidFill>
                  <a:srgbClr val="9900FF"/>
                </a:solidFill>
                <a:latin typeface="+mn-lt"/>
              </a:rPr>
              <a:t>51</a:t>
            </a:r>
            <a:r>
              <a:rPr lang="en-US" altLang="ko-KR" sz="1200" kern="0" dirty="0">
                <a:solidFill>
                  <a:srgbClr val="9900FF"/>
                </a:solidFill>
                <a:latin typeface="+mn-lt"/>
              </a:rPr>
              <a:t> (2009) 035004 </a:t>
            </a:r>
            <a:endParaRPr lang="en-US" dirty="0">
              <a:solidFill>
                <a:srgbClr val="9900FF"/>
              </a:solidFill>
              <a:latin typeface="Arial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4419600" y="4572000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u="sng" dirty="0" smtClean="0">
                <a:solidFill>
                  <a:srgbClr val="0000FF"/>
                </a:solidFill>
              </a:rPr>
              <a:t>NTV force in “1/</a:t>
            </a:r>
            <a:r>
              <a:rPr lang="en-US" sz="1800" u="sng" dirty="0" smtClean="0">
                <a:solidFill>
                  <a:srgbClr val="0000FF"/>
                </a:solidFill>
                <a:latin typeface="Symbol" panose="05050102010706020507" pitchFamily="18" charset="2"/>
              </a:rPr>
              <a:t>n</a:t>
            </a:r>
            <a:r>
              <a:rPr lang="en-US" sz="1800" u="sng" dirty="0" smtClean="0">
                <a:solidFill>
                  <a:srgbClr val="0000FF"/>
                </a:solidFill>
              </a:rPr>
              <a:t>” </a:t>
            </a:r>
            <a:r>
              <a:rPr lang="en-US" sz="1800" u="sng" dirty="0" err="1" smtClean="0">
                <a:solidFill>
                  <a:srgbClr val="0000FF"/>
                </a:solidFill>
              </a:rPr>
              <a:t>collisionality</a:t>
            </a:r>
            <a:r>
              <a:rPr lang="en-US" sz="1800" u="sng" dirty="0" smtClean="0">
                <a:solidFill>
                  <a:srgbClr val="0000FF"/>
                </a:solidFill>
              </a:rPr>
              <a:t> regime</a:t>
            </a:r>
            <a:endParaRPr lang="en-US" sz="1800" dirty="0"/>
          </a:p>
        </p:txBody>
      </p:sp>
      <p:sp>
        <p:nvSpPr>
          <p:cNvPr id="40" name="Rectangle 23"/>
          <p:cNvSpPr>
            <a:spLocks noChangeArrowheads="1"/>
          </p:cNvSpPr>
          <p:nvPr/>
        </p:nvSpPr>
        <p:spPr bwMode="auto">
          <a:xfrm>
            <a:off x="5473700" y="6248400"/>
            <a:ext cx="3581400" cy="276999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Helvetica" pitchFamily="34" charset="0"/>
              </a:rPr>
              <a:t>1/aspect ratio (compare to KSTAR)</a:t>
            </a:r>
            <a:endParaRPr lang="en-US" altLang="en-US" sz="1800" dirty="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 flipV="1">
            <a:off x="6973491" y="5442500"/>
            <a:ext cx="494109" cy="69696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6641824" y="2133600"/>
            <a:ext cx="52097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600" dirty="0" err="1">
                <a:solidFill>
                  <a:srgbClr val="0000FF"/>
                </a:solidFill>
                <a:latin typeface="Symbol" pitchFamily="18" charset="2"/>
              </a:rPr>
              <a:t>n</a:t>
            </a:r>
            <a:r>
              <a:rPr lang="en-US" altLang="en-US" sz="1600" baseline="-25000" dirty="0" err="1">
                <a:solidFill>
                  <a:srgbClr val="0000FF"/>
                </a:solidFill>
                <a:latin typeface="Arial" pitchFamily="34" charset="0"/>
              </a:rPr>
              <a:t>i</a:t>
            </a:r>
            <a:r>
              <a:rPr lang="en-US" altLang="en-US" sz="1600" baseline="30000" dirty="0">
                <a:solidFill>
                  <a:srgbClr val="0000FF"/>
                </a:solidFill>
                <a:latin typeface="Arial" pitchFamily="34" charset="0"/>
              </a:rPr>
              <a:t>* </a:t>
            </a:r>
            <a:r>
              <a:rPr lang="en-US" altLang="en-US" sz="1600" dirty="0">
                <a:solidFill>
                  <a:srgbClr val="0000FF"/>
                </a:solidFill>
                <a:latin typeface="Arial" pitchFamily="34" charset="0"/>
              </a:rPr>
              <a:t>~</a:t>
            </a:r>
            <a:r>
              <a:rPr lang="en-US" altLang="en-US" sz="1600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altLang="en-US" sz="1600" dirty="0">
                <a:solidFill>
                  <a:srgbClr val="0000FF"/>
                </a:solidFill>
                <a:latin typeface="Arial" pitchFamily="34" charset="0"/>
              </a:rPr>
              <a:t>1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252862" y="1895947"/>
            <a:ext cx="487362" cy="0"/>
          </a:xfrm>
          <a:prstGeom prst="straightConnector1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6553200" y="1906588"/>
            <a:ext cx="0" cy="1522412"/>
          </a:xfrm>
          <a:prstGeom prst="line">
            <a:avLst/>
          </a:prstGeom>
          <a:noFill/>
          <a:ln w="158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" name="Rectangle 23"/>
          <p:cNvSpPr>
            <a:spLocks noChangeArrowheads="1"/>
          </p:cNvSpPr>
          <p:nvPr/>
        </p:nvSpPr>
        <p:spPr bwMode="auto">
          <a:xfrm>
            <a:off x="6488694" y="1640314"/>
            <a:ext cx="53387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1400" dirty="0" smtClean="0">
                <a:solidFill>
                  <a:srgbClr val="0000FF"/>
                </a:solidFill>
                <a:latin typeface="Helvetica" pitchFamily="34" charset="0"/>
              </a:rPr>
              <a:t>NSTX</a:t>
            </a:r>
            <a:endParaRPr lang="en-US" altLang="en-US" sz="1400" dirty="0">
              <a:solidFill>
                <a:srgbClr val="0000FF"/>
              </a:solidFill>
              <a:latin typeface="Helvetica" pitchFamily="34" charset="0"/>
            </a:endParaRPr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5419253" y="1761066"/>
            <a:ext cx="782637" cy="21544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1400" dirty="0" smtClean="0">
                <a:solidFill>
                  <a:srgbClr val="FF0000"/>
                </a:solidFill>
                <a:latin typeface="Helvetica" pitchFamily="34" charset="0"/>
              </a:rPr>
              <a:t>NSTX-U</a:t>
            </a:r>
            <a:endParaRPr lang="en-US" altLang="en-US" sz="1400" dirty="0">
              <a:solidFill>
                <a:srgbClr val="FF0000"/>
              </a:solidFill>
              <a:latin typeface="Helvetica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5791200" y="2057400"/>
            <a:ext cx="949024" cy="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8305800" y="4572001"/>
            <a:ext cx="1524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391400" y="4295001"/>
            <a:ext cx="1711325" cy="276999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Helvetica" pitchFamily="34" charset="0"/>
              </a:rPr>
              <a:t>“offset” rotation</a:t>
            </a:r>
            <a:endParaRPr lang="en-US" altLang="en-US" sz="1800" dirty="0">
              <a:solidFill>
                <a:srgbClr val="FF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5" r="7638" b="6655"/>
          <a:stretch/>
        </p:blipFill>
        <p:spPr>
          <a:xfrm>
            <a:off x="76200" y="1133705"/>
            <a:ext cx="4530149" cy="3775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NTV torque density profiles quantitatively compare well to computed T</a:t>
            </a:r>
            <a:r>
              <a:rPr lang="en-US" baseline="-25000" dirty="0" smtClean="0"/>
              <a:t>NTV</a:t>
            </a:r>
            <a:r>
              <a:rPr lang="en-US" dirty="0" smtClean="0"/>
              <a:t> – NTVTOK code interfaced to NSTX-U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4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6136" y="5373896"/>
            <a:ext cx="8513064" cy="1255503"/>
          </a:xfrm>
        </p:spPr>
        <p:txBody>
          <a:bodyPr/>
          <a:lstStyle/>
          <a:p>
            <a:r>
              <a:rPr lang="en-US" sz="1600" dirty="0" smtClean="0"/>
              <a:t>Scale factor (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dL</a:t>
            </a:r>
            <a:r>
              <a:rPr lang="en-US" sz="1600" i="1" dirty="0" smtClean="0"/>
              <a:t>/</a:t>
            </a:r>
            <a:r>
              <a:rPr lang="en-US" sz="1600" i="1" dirty="0" err="1" smtClean="0"/>
              <a:t>dt</a:t>
            </a:r>
            <a:r>
              <a:rPr lang="en-US" sz="1600" i="1" dirty="0" smtClean="0"/>
              <a:t>)/T</a:t>
            </a:r>
            <a:r>
              <a:rPr lang="en-US" sz="1600" i="1" baseline="-25000" dirty="0" smtClean="0"/>
              <a:t>NTV</a:t>
            </a:r>
            <a:r>
              <a:rPr lang="en-US" sz="1600" i="1" dirty="0" smtClean="0"/>
              <a:t>) </a:t>
            </a:r>
            <a:r>
              <a:rPr lang="en-US" sz="1600" dirty="0" smtClean="0"/>
              <a:t>= </a:t>
            </a:r>
            <a:r>
              <a:rPr lang="en-US" sz="1600" dirty="0" smtClean="0">
                <a:solidFill>
                  <a:srgbClr val="9900FF"/>
                </a:solidFill>
              </a:rPr>
              <a:t>1.7</a:t>
            </a:r>
            <a:r>
              <a:rPr lang="en-US" sz="1600" dirty="0" smtClean="0"/>
              <a:t> and </a:t>
            </a:r>
            <a:r>
              <a:rPr lang="en-US" sz="1600" dirty="0" smtClean="0">
                <a:solidFill>
                  <a:srgbClr val="9900FF"/>
                </a:solidFill>
              </a:rPr>
              <a:t>0.6</a:t>
            </a:r>
            <a:r>
              <a:rPr lang="en-US" sz="1600" dirty="0" smtClean="0"/>
              <a:t> (for cases shown above) – </a:t>
            </a:r>
            <a:r>
              <a:rPr lang="en-US" sz="1600" dirty="0" smtClean="0">
                <a:solidFill>
                  <a:srgbClr val="9900FF"/>
                </a:solidFill>
              </a:rPr>
              <a:t>O(1) agreement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Comparison to full Shaing, et al. theory with NTVTOK code (applicable for all </a:t>
            </a:r>
            <a:r>
              <a:rPr lang="en-US" sz="1600" dirty="0" err="1" smtClean="0">
                <a:solidFill>
                  <a:srgbClr val="FF0000"/>
                </a:solidFill>
              </a:rPr>
              <a:t>collisionality</a:t>
            </a:r>
            <a:r>
              <a:rPr lang="en-US" sz="1600" dirty="0" smtClean="0">
                <a:solidFill>
                  <a:srgbClr val="FF0000"/>
                </a:solidFill>
              </a:rPr>
              <a:t> (as shown above) is </a:t>
            </a:r>
            <a:r>
              <a:rPr lang="en-US" sz="1600" u="sng" dirty="0" smtClean="0">
                <a:solidFill>
                  <a:srgbClr val="FF0000"/>
                </a:solidFill>
              </a:rPr>
              <a:t>possible to compute between shots </a:t>
            </a:r>
            <a:r>
              <a:rPr lang="en-US" sz="1600" dirty="0" smtClean="0">
                <a:solidFill>
                  <a:srgbClr val="FF0000"/>
                </a:solidFill>
              </a:rPr>
              <a:t>for NSTX-U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Comparisons will also be made to other NTV codes (e.g. by J-K. Park, et al.)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0" y="2228452"/>
            <a:ext cx="121920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b="0" i="0" dirty="0" smtClean="0">
                <a:solidFill>
                  <a:srgbClr val="009900"/>
                </a:solidFill>
              </a:rPr>
              <a:t>Experimental</a:t>
            </a:r>
          </a:p>
          <a:p>
            <a:pPr algn="ctr">
              <a:buNone/>
            </a:pPr>
            <a:r>
              <a:rPr lang="en-US" sz="1400" b="0" i="0" dirty="0" smtClean="0">
                <a:solidFill>
                  <a:srgbClr val="009900"/>
                </a:solidFill>
              </a:rPr>
              <a:t>-</a:t>
            </a:r>
            <a:r>
              <a:rPr lang="en-US" sz="1400" b="0" i="0" dirty="0" err="1" smtClean="0">
                <a:solidFill>
                  <a:srgbClr val="009900"/>
                </a:solidFill>
              </a:rPr>
              <a:t>dL</a:t>
            </a:r>
            <a:r>
              <a:rPr lang="en-US" sz="1400" b="0" i="0" dirty="0" smtClean="0">
                <a:solidFill>
                  <a:srgbClr val="009900"/>
                </a:solidFill>
              </a:rPr>
              <a:t>/</a:t>
            </a:r>
            <a:r>
              <a:rPr lang="en-US" sz="1400" b="0" i="0" dirty="0" err="1" smtClean="0">
                <a:solidFill>
                  <a:srgbClr val="009900"/>
                </a:solidFill>
              </a:rPr>
              <a:t>dt</a:t>
            </a:r>
            <a:endParaRPr lang="en-US" sz="1400" b="0" i="0" dirty="0" smtClean="0">
              <a:solidFill>
                <a:srgbClr val="0099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3429000" y="2838052"/>
            <a:ext cx="228600" cy="685800"/>
          </a:xfrm>
          <a:prstGeom prst="straightConnector1">
            <a:avLst/>
          </a:prstGeom>
          <a:noFill/>
          <a:ln w="15875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2483936" y="4729447"/>
            <a:ext cx="600075" cy="46166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>
              <a:buNone/>
            </a:pPr>
            <a:r>
              <a:rPr lang="en-US" sz="2400" b="0" i="0" dirty="0" err="1" smtClean="0">
                <a:solidFill>
                  <a:schemeClr val="tx1"/>
                </a:solidFill>
                <a:latin typeface="Symbol" panose="05050102010706020507" pitchFamily="18" charset="2"/>
              </a:rPr>
              <a:t>y</a:t>
            </a:r>
            <a:r>
              <a:rPr lang="en-US" sz="2400" b="0" i="0" baseline="-25000" dirty="0" err="1" smtClean="0">
                <a:solidFill>
                  <a:schemeClr val="tx1"/>
                </a:solidFill>
              </a:rPr>
              <a:t>N</a:t>
            </a:r>
            <a:endParaRPr lang="en-US" sz="2400" b="0" i="0" baseline="-25000" dirty="0">
              <a:solidFill>
                <a:schemeClr val="tx1"/>
              </a:solidFill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3685032" y="1178678"/>
            <a:ext cx="859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0" i="0" dirty="0" smtClean="0">
                <a:solidFill>
                  <a:srgbClr val="0000FF"/>
                </a:solidFill>
              </a:rPr>
              <a:t>NSTX</a:t>
            </a:r>
            <a:endParaRPr lang="en-US" sz="1800" b="0" i="0" dirty="0"/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901285" y="2076052"/>
            <a:ext cx="9456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b="0" i="0" dirty="0" smtClean="0">
                <a:solidFill>
                  <a:srgbClr val="0000FF"/>
                </a:solidFill>
              </a:rPr>
              <a:t>NTVTOK code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03034" y="780106"/>
            <a:ext cx="2904551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>
              <a:buNone/>
            </a:pPr>
            <a:r>
              <a:rPr lang="en-US" sz="2000" b="0" i="0" u="sng" dirty="0" smtClean="0">
                <a:solidFill>
                  <a:srgbClr val="9900FF"/>
                </a:solidFill>
              </a:rPr>
              <a:t>n = 2 coil configuration</a:t>
            </a:r>
            <a:endParaRPr lang="en-US" sz="2000" b="0" i="0" u="sng" dirty="0">
              <a:solidFill>
                <a:srgbClr val="9900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1256" y="4902793"/>
            <a:ext cx="3355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9900FF"/>
                </a:solidFill>
              </a:rPr>
              <a:t>S.A. Sabbagh, </a:t>
            </a:r>
            <a:r>
              <a:rPr lang="en-US" sz="1400" dirty="0">
                <a:solidFill>
                  <a:srgbClr val="9900FF"/>
                </a:solidFill>
              </a:rPr>
              <a:t>et al., </a:t>
            </a:r>
            <a:r>
              <a:rPr lang="en-US" sz="1400" dirty="0" smtClean="0">
                <a:solidFill>
                  <a:srgbClr val="9900FF"/>
                </a:solidFill>
              </a:rPr>
              <a:t>IAEA FEC 2014, paper EX/1-4</a:t>
            </a:r>
            <a:endParaRPr lang="en-US" sz="1400" dirty="0">
              <a:solidFill>
                <a:srgbClr val="9900FF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2" r="8030" b="7036"/>
          <a:stretch/>
        </p:blipFill>
        <p:spPr>
          <a:xfrm>
            <a:off x="4524675" y="1192678"/>
            <a:ext cx="4572000" cy="37338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839968" y="737564"/>
            <a:ext cx="2944704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>
              <a:buNone/>
            </a:pPr>
            <a:r>
              <a:rPr lang="en-US" sz="2000" b="0" i="0" u="sng" dirty="0" smtClean="0">
                <a:solidFill>
                  <a:srgbClr val="9900FF"/>
                </a:solidFill>
              </a:rPr>
              <a:t>n = 3 coil configuration</a:t>
            </a:r>
            <a:endParaRPr lang="en-US" sz="2000" b="0" i="0" u="sng" dirty="0">
              <a:solidFill>
                <a:srgbClr val="99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43800" y="2163593"/>
            <a:ext cx="1284992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b="0" i="0" dirty="0" smtClean="0">
                <a:solidFill>
                  <a:srgbClr val="009900"/>
                </a:solidFill>
              </a:rPr>
              <a:t>Experimental</a:t>
            </a:r>
          </a:p>
          <a:p>
            <a:pPr algn="ctr">
              <a:buNone/>
            </a:pPr>
            <a:r>
              <a:rPr lang="en-US" sz="1400" b="0" i="0" dirty="0" smtClean="0">
                <a:solidFill>
                  <a:srgbClr val="009900"/>
                </a:solidFill>
              </a:rPr>
              <a:t>-</a:t>
            </a:r>
            <a:r>
              <a:rPr lang="en-US" sz="1400" b="0" i="0" dirty="0" err="1" smtClean="0">
                <a:solidFill>
                  <a:srgbClr val="009900"/>
                </a:solidFill>
              </a:rPr>
              <a:t>dL</a:t>
            </a:r>
            <a:r>
              <a:rPr lang="en-US" sz="1400" b="0" i="0" dirty="0" smtClean="0">
                <a:solidFill>
                  <a:srgbClr val="009900"/>
                </a:solidFill>
              </a:rPr>
              <a:t>/</a:t>
            </a:r>
            <a:r>
              <a:rPr lang="en-US" sz="1400" b="0" i="0" dirty="0" err="1" smtClean="0">
                <a:solidFill>
                  <a:srgbClr val="009900"/>
                </a:solidFill>
              </a:rPr>
              <a:t>dt</a:t>
            </a:r>
            <a:endParaRPr lang="en-US" sz="1400" b="0" i="0" dirty="0" smtClean="0">
              <a:solidFill>
                <a:srgbClr val="0099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8062122" y="2729902"/>
            <a:ext cx="146968" cy="424726"/>
          </a:xfrm>
          <a:prstGeom prst="straightConnector1">
            <a:avLst/>
          </a:prstGeom>
          <a:noFill/>
          <a:ln w="15875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5238550" y="4481270"/>
            <a:ext cx="9456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b="0" i="0" dirty="0" smtClean="0">
                <a:solidFill>
                  <a:srgbClr val="0000FF"/>
                </a:solidFill>
              </a:rPr>
              <a:t>NTVTOK</a:t>
            </a:r>
            <a:endParaRPr lang="en-US" sz="1400" b="0" i="0" dirty="0"/>
          </a:p>
        </p:txBody>
      </p:sp>
      <p:sp>
        <p:nvSpPr>
          <p:cNvPr id="31" name="TextBox 30"/>
          <p:cNvSpPr txBox="1"/>
          <p:nvPr/>
        </p:nvSpPr>
        <p:spPr>
          <a:xfrm>
            <a:off x="6923195" y="4738045"/>
            <a:ext cx="600075" cy="46166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>
              <a:buNone/>
            </a:pPr>
            <a:r>
              <a:rPr lang="en-US" sz="2400" b="0" i="0" dirty="0" err="1" smtClean="0">
                <a:solidFill>
                  <a:schemeClr val="tx1"/>
                </a:solidFill>
                <a:latin typeface="Symbol" panose="05050102010706020507" pitchFamily="18" charset="2"/>
              </a:rPr>
              <a:t>y</a:t>
            </a:r>
            <a:r>
              <a:rPr lang="en-US" sz="2400" b="0" i="0" baseline="-25000" dirty="0" err="1" smtClean="0">
                <a:solidFill>
                  <a:schemeClr val="tx1"/>
                </a:solidFill>
              </a:rPr>
              <a:t>N</a:t>
            </a:r>
            <a:endParaRPr lang="en-US" sz="2400" b="0" i="0" baseline="-25000" dirty="0">
              <a:solidFill>
                <a:schemeClr val="tx1"/>
              </a:solidFill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8179390" y="1271245"/>
            <a:ext cx="859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0" i="0" dirty="0" smtClean="0">
                <a:solidFill>
                  <a:srgbClr val="0000FF"/>
                </a:solidFill>
              </a:rPr>
              <a:t>NSTX</a:t>
            </a:r>
            <a:endParaRPr lang="en-US" sz="1800" b="0" i="0" dirty="0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7011200" y="1742351"/>
            <a:ext cx="6095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9900FF"/>
                </a:solidFill>
              </a:rPr>
              <a:t>x</a:t>
            </a:r>
            <a:r>
              <a:rPr lang="en-US" sz="1400" dirty="0">
                <a:solidFill>
                  <a:srgbClr val="9900FF"/>
                </a:solidFill>
              </a:rPr>
              <a:t>0</a:t>
            </a:r>
            <a:r>
              <a:rPr lang="en-US" sz="1400" b="0" i="0" dirty="0" smtClean="0">
                <a:solidFill>
                  <a:srgbClr val="9900FF"/>
                </a:solidFill>
              </a:rPr>
              <a:t>.6</a:t>
            </a:r>
            <a:endParaRPr lang="en-US" sz="1400" b="0" i="0" dirty="0">
              <a:solidFill>
                <a:srgbClr val="9900FF"/>
              </a:solidFill>
            </a:endParaRP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2572694" y="1770706"/>
            <a:ext cx="6095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9900FF"/>
                </a:solidFill>
              </a:rPr>
              <a:t>x1</a:t>
            </a:r>
            <a:r>
              <a:rPr lang="en-US" sz="1400" b="0" i="0" dirty="0" smtClean="0">
                <a:solidFill>
                  <a:srgbClr val="9900FF"/>
                </a:solidFill>
              </a:rPr>
              <a:t>.7</a:t>
            </a:r>
            <a:endParaRPr lang="en-US" sz="1400" b="0" i="0" dirty="0">
              <a:solidFill>
                <a:srgbClr val="99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0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AD3BE-C1D2-40D1-8A2E-E65D56F2093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17638" name="Rectangle 6"/>
          <p:cNvSpPr>
            <a:spLocks noGrp="1" noChangeArrowheads="1"/>
          </p:cNvSpPr>
          <p:nvPr>
            <p:ph type="title"/>
          </p:nvPr>
        </p:nvSpPr>
        <p:spPr>
          <a:xfrm>
            <a:off x="157163" y="100013"/>
            <a:ext cx="8864600" cy="576262"/>
          </a:xfrm>
        </p:spPr>
        <p:txBody>
          <a:bodyPr/>
          <a:lstStyle/>
          <a:p>
            <a:r>
              <a:rPr lang="en-US" altLang="en-US" dirty="0" smtClean="0"/>
              <a:t>NTV experiment at reduced </a:t>
            </a:r>
            <a:r>
              <a:rPr lang="en-US" altLang="en-US" dirty="0" smtClean="0">
                <a:latin typeface="Symbol" panose="05050102010706020507" pitchFamily="18" charset="2"/>
              </a:rPr>
              <a:t>n</a:t>
            </a:r>
            <a:r>
              <a:rPr lang="en-US" altLang="en-US" dirty="0" smtClean="0"/>
              <a:t> is a key step for closed-loop </a:t>
            </a:r>
            <a:r>
              <a:rPr lang="en-US" altLang="en-US" dirty="0" err="1" smtClean="0"/>
              <a:t>V</a:t>
            </a:r>
            <a:r>
              <a:rPr lang="en-US" altLang="en-US" baseline="-25000" dirty="0" err="1" smtClean="0">
                <a:latin typeface="Symbol" panose="05050102010706020507" pitchFamily="18" charset="2"/>
              </a:rPr>
              <a:t>f</a:t>
            </a:r>
            <a:r>
              <a:rPr lang="en-US" altLang="en-US" dirty="0" smtClean="0"/>
              <a:t> feedback using 3D fields in NSTX-U</a:t>
            </a:r>
            <a:endParaRPr lang="en-US" altLang="en-US" baseline="-25000" dirty="0"/>
          </a:p>
        </p:txBody>
      </p:sp>
      <p:sp>
        <p:nvSpPr>
          <p:cNvPr id="21176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0" y="990600"/>
            <a:ext cx="3055937" cy="57594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dirty="0"/>
              <a:t>Expect stronger NTV torque at higher </a:t>
            </a:r>
            <a:r>
              <a:rPr lang="en-US" altLang="en-US" sz="2000" dirty="0" err="1"/>
              <a:t>T</a:t>
            </a:r>
            <a:r>
              <a:rPr lang="en-US" altLang="en-US" sz="2000" baseline="-25000" dirty="0" err="1"/>
              <a:t>i</a:t>
            </a:r>
            <a:r>
              <a:rPr lang="en-US" altLang="en-US" sz="2000" dirty="0"/>
              <a:t>        (-</a:t>
            </a:r>
            <a:r>
              <a:rPr lang="en-US" altLang="en-US" sz="2000" i="1" dirty="0" err="1"/>
              <a:t>d</a:t>
            </a:r>
            <a:r>
              <a:rPr lang="en-US" altLang="en-US" sz="2000" i="1" dirty="0" err="1">
                <a:latin typeface="Symbol" pitchFamily="18" charset="2"/>
              </a:rPr>
              <a:t>w</a:t>
            </a:r>
            <a:r>
              <a:rPr lang="en-US" altLang="en-US" sz="2000" i="1" baseline="-25000" dirty="0" err="1">
                <a:latin typeface="Symbol" pitchFamily="18" charset="2"/>
              </a:rPr>
              <a:t>f</a:t>
            </a:r>
            <a:r>
              <a:rPr lang="en-US" altLang="en-US" sz="2000" i="1" dirty="0"/>
              <a:t>/</a:t>
            </a:r>
            <a:r>
              <a:rPr lang="en-US" altLang="en-US" sz="2000" i="1" dirty="0" err="1"/>
              <a:t>dt</a:t>
            </a:r>
            <a:r>
              <a:rPr lang="en-US" altLang="en-US" sz="2000" i="1" dirty="0"/>
              <a:t> ~ T</a:t>
            </a:r>
            <a:r>
              <a:rPr lang="en-US" altLang="en-US" sz="2000" i="1" baseline="-25000" dirty="0"/>
              <a:t>i</a:t>
            </a:r>
            <a:r>
              <a:rPr lang="en-US" altLang="en-US" sz="2000" i="1" baseline="30000" dirty="0"/>
              <a:t>5/2 </a:t>
            </a:r>
            <a:r>
              <a:rPr lang="en-US" altLang="en-US" sz="2000" i="1" dirty="0" err="1">
                <a:latin typeface="Symbol" pitchFamily="18" charset="2"/>
              </a:rPr>
              <a:t>w</a:t>
            </a:r>
            <a:r>
              <a:rPr lang="en-US" altLang="en-US" sz="2000" i="1" baseline="-25000" dirty="0" err="1">
                <a:latin typeface="Symbol" pitchFamily="18" charset="2"/>
              </a:rPr>
              <a:t>f</a:t>
            </a:r>
            <a:r>
              <a:rPr lang="en-US" altLang="en-US" sz="2000" dirty="0"/>
              <a:t>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altLang="en-US" sz="1800" dirty="0" smtClean="0"/>
              <a:t>Initially shown in NSTX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en-US" altLang="en-US" sz="1800" dirty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altLang="en-US" sz="1800" dirty="0" smtClean="0"/>
              <a:t>Shown in our recent KSTAR XPs</a:t>
            </a:r>
            <a:endParaRPr lang="en-US" altLang="en-US" sz="1800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altLang="en-US" sz="2000" dirty="0"/>
          </a:p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en-US" altLang="en-US" sz="2000" dirty="0"/>
              <a:t>Present XP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altLang="en-US" sz="1800" dirty="0"/>
              <a:t>Operate with larger change in </a:t>
            </a:r>
            <a:r>
              <a:rPr lang="en-US" altLang="en-US" sz="1800" dirty="0" err="1">
                <a:latin typeface="Symbol" pitchFamily="18" charset="2"/>
              </a:rPr>
              <a:t>n</a:t>
            </a:r>
            <a:r>
              <a:rPr lang="en-US" altLang="en-US" sz="1800" baseline="-25000" dirty="0" err="1"/>
              <a:t>i</a:t>
            </a:r>
            <a:endParaRPr lang="en-US" altLang="en-US" sz="1800" dirty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altLang="en-US" sz="1800" dirty="0"/>
              <a:t>Attempt to reach quasi-steady-state </a:t>
            </a:r>
            <a:r>
              <a:rPr lang="en-US" altLang="en-US" sz="1800" dirty="0" err="1">
                <a:latin typeface="Symbol" pitchFamily="18" charset="2"/>
              </a:rPr>
              <a:t>w</a:t>
            </a:r>
            <a:r>
              <a:rPr lang="en-US" altLang="en-US" sz="1800" baseline="-25000" dirty="0" err="1">
                <a:latin typeface="Symbol" pitchFamily="18" charset="2"/>
              </a:rPr>
              <a:t>f</a:t>
            </a:r>
            <a:r>
              <a:rPr lang="en-US" altLang="en-US" sz="1800" dirty="0"/>
              <a:t> for each </a:t>
            </a:r>
            <a:r>
              <a:rPr lang="en-US" altLang="en-US" sz="1800" dirty="0" err="1">
                <a:latin typeface="Symbol" pitchFamily="18" charset="2"/>
              </a:rPr>
              <a:t>n</a:t>
            </a:r>
            <a:r>
              <a:rPr lang="en-US" altLang="en-US" sz="1800" baseline="-25000" dirty="0" err="1"/>
              <a:t>i</a:t>
            </a:r>
            <a:endParaRPr lang="en-US" altLang="en-US" sz="1800" baseline="-25000" dirty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altLang="en-US" sz="1800" dirty="0"/>
              <a:t>Use braking </a:t>
            </a:r>
            <a:r>
              <a:rPr lang="en-US" altLang="en-US" sz="1800" dirty="0" smtClean="0"/>
              <a:t>fields </a:t>
            </a:r>
            <a:r>
              <a:rPr lang="en-US" altLang="en-US" sz="1800" dirty="0"/>
              <a:t>envisioned for </a:t>
            </a:r>
            <a:r>
              <a:rPr lang="en-US" altLang="en-US" sz="1800" dirty="0" err="1"/>
              <a:t>V</a:t>
            </a:r>
            <a:r>
              <a:rPr lang="en-US" altLang="en-US" sz="1800" baseline="-25000" dirty="0" err="1">
                <a:latin typeface="Symbol" pitchFamily="18" charset="2"/>
              </a:rPr>
              <a:t>f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FB</a:t>
            </a:r>
            <a:endParaRPr lang="en-US" altLang="en-US" sz="1800" dirty="0"/>
          </a:p>
        </p:txBody>
      </p:sp>
      <p:sp>
        <p:nvSpPr>
          <p:cNvPr id="2117702" name="Rectangle 70"/>
          <p:cNvSpPr>
            <a:spLocks noChangeArrowheads="1"/>
          </p:cNvSpPr>
          <p:nvPr/>
        </p:nvSpPr>
        <p:spPr bwMode="auto">
          <a:xfrm>
            <a:off x="6917210" y="2438228"/>
            <a:ext cx="20208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200" dirty="0">
                <a:solidFill>
                  <a:srgbClr val="9900CC"/>
                </a:solidFill>
                <a:latin typeface="Helvetica" pitchFamily="34" charset="0"/>
              </a:rPr>
              <a:t>S.A. Sabbagh, et al, NF </a:t>
            </a:r>
            <a:r>
              <a:rPr lang="en-US" altLang="en-US" sz="1200" b="1" dirty="0">
                <a:solidFill>
                  <a:srgbClr val="9900CC"/>
                </a:solidFill>
                <a:latin typeface="Helvetica" pitchFamily="34" charset="0"/>
              </a:rPr>
              <a:t>50</a:t>
            </a:r>
            <a:r>
              <a:rPr lang="en-US" altLang="en-US" sz="1200" dirty="0">
                <a:solidFill>
                  <a:srgbClr val="9900CC"/>
                </a:solidFill>
                <a:latin typeface="Helvetica" pitchFamily="34" charset="0"/>
              </a:rPr>
              <a:t> (2010) 025020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1" y="1030588"/>
            <a:ext cx="6403261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Rectangle 73"/>
          <p:cNvSpPr/>
          <p:nvPr/>
        </p:nvSpPr>
        <p:spPr>
          <a:xfrm>
            <a:off x="36212" y="6245423"/>
            <a:ext cx="4648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9900FF"/>
                </a:solidFill>
              </a:rPr>
              <a:t>S.A. Sabbagh, </a:t>
            </a:r>
            <a:r>
              <a:rPr lang="en-US" sz="1400" dirty="0">
                <a:solidFill>
                  <a:srgbClr val="9900FF"/>
                </a:solidFill>
              </a:rPr>
              <a:t>et al., </a:t>
            </a:r>
            <a:r>
              <a:rPr lang="en-US" sz="1400" dirty="0" smtClean="0">
                <a:solidFill>
                  <a:srgbClr val="9900FF"/>
                </a:solidFill>
              </a:rPr>
              <a:t>IAEA FEC 2014, paper EX/1-4</a:t>
            </a:r>
            <a:endParaRPr lang="en-US" sz="1400" dirty="0">
              <a:solidFill>
                <a:srgbClr val="9900FF"/>
              </a:solidFill>
            </a:endParaRP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-18106" y="5912665"/>
            <a:ext cx="586618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b="1" dirty="0">
                <a:solidFill>
                  <a:srgbClr val="9900CC"/>
                </a:solidFill>
                <a:cs typeface="Helvetica" pitchFamily="34" charset="0"/>
              </a:rPr>
              <a:t> </a:t>
            </a:r>
            <a:r>
              <a:rPr lang="en-US" sz="1400" b="0" i="0" dirty="0" smtClean="0">
                <a:solidFill>
                  <a:srgbClr val="9900CC"/>
                </a:solidFill>
                <a:cs typeface="Helvetica" pitchFamily="34" charset="0"/>
              </a:rPr>
              <a:t>I. Goumiri (PU), S.A. Sabbagh (Columbia U.), D.A. Gates</a:t>
            </a:r>
            <a:r>
              <a:rPr lang="en-US" sz="1400" dirty="0">
                <a:solidFill>
                  <a:srgbClr val="9900CC"/>
                </a:solidFill>
                <a:cs typeface="Helvetica" pitchFamily="34" charset="0"/>
              </a:rPr>
              <a:t> </a:t>
            </a:r>
            <a:r>
              <a:rPr lang="en-US" sz="1400" b="0" i="0" dirty="0" smtClean="0">
                <a:solidFill>
                  <a:srgbClr val="9900CC"/>
                </a:solidFill>
                <a:cs typeface="Helvetica" pitchFamily="34" charset="0"/>
              </a:rPr>
              <a:t>(PPPL) </a:t>
            </a:r>
          </a:p>
        </p:txBody>
      </p:sp>
      <p:sp>
        <p:nvSpPr>
          <p:cNvPr id="76" name="Rectangle 70"/>
          <p:cNvSpPr>
            <a:spLocks noChangeArrowheads="1"/>
          </p:cNvSpPr>
          <p:nvPr/>
        </p:nvSpPr>
        <p:spPr bwMode="auto">
          <a:xfrm>
            <a:off x="6916094" y="3370734"/>
            <a:ext cx="2020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200" dirty="0" smtClean="0">
                <a:solidFill>
                  <a:srgbClr val="9900CC"/>
                </a:solidFill>
                <a:latin typeface="Helvetica" pitchFamily="34" charset="0"/>
              </a:rPr>
              <a:t>Y.S. Park, </a:t>
            </a:r>
            <a:r>
              <a:rPr lang="en-US" altLang="en-US" sz="1200" dirty="0">
                <a:solidFill>
                  <a:srgbClr val="9900CC"/>
                </a:solidFill>
                <a:latin typeface="Helvetica" pitchFamily="34" charset="0"/>
              </a:rPr>
              <a:t>et al, </a:t>
            </a:r>
            <a:r>
              <a:rPr lang="en-US" altLang="en-US" sz="1200" dirty="0" smtClean="0">
                <a:solidFill>
                  <a:srgbClr val="9900CC"/>
                </a:solidFill>
                <a:latin typeface="Helvetica" pitchFamily="34" charset="0"/>
              </a:rPr>
              <a:t>IAEA FEC 2014, paper EX/P8-05</a:t>
            </a:r>
            <a:endParaRPr lang="en-US" altLang="en-US" sz="1200" dirty="0">
              <a:solidFill>
                <a:srgbClr val="9900C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4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XP1517: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NTV at reduced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collisionality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 (independent coil control) </a:t>
            </a:r>
            <a:r>
              <a:rPr lang="en-US" altLang="en-US" dirty="0"/>
              <a:t>– </a:t>
            </a:r>
            <a:r>
              <a:rPr lang="en-US" altLang="en-US" dirty="0" smtClean="0"/>
              <a:t>basic shot scans / run time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05435"/>
            <a:ext cx="8991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Primary scans </a:t>
            </a:r>
            <a:r>
              <a:rPr lang="en-US" sz="1800" dirty="0" smtClean="0">
                <a:solidFill>
                  <a:srgbClr val="9900FF"/>
                </a:solidFill>
              </a:rPr>
              <a:t>(usual 3D applied field “steps” ~ 150 </a:t>
            </a:r>
            <a:r>
              <a:rPr lang="en-US" sz="1800" dirty="0" err="1" smtClean="0">
                <a:solidFill>
                  <a:srgbClr val="9900FF"/>
                </a:solidFill>
              </a:rPr>
              <a:t>ms</a:t>
            </a:r>
            <a:r>
              <a:rPr lang="en-US" sz="1800" dirty="0" smtClean="0">
                <a:solidFill>
                  <a:srgbClr val="9900FF"/>
                </a:solidFill>
              </a:rPr>
              <a:t> duration)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Vary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using usual B</a:t>
            </a:r>
            <a:r>
              <a:rPr lang="en-US" sz="1800" baseline="-25000" dirty="0" smtClean="0"/>
              <a:t>T</a:t>
            </a:r>
            <a:r>
              <a:rPr lang="en-US" sz="1800" dirty="0" smtClean="0"/>
              <a:t>, </a:t>
            </a:r>
            <a:r>
              <a:rPr lang="en-US" sz="1800" dirty="0" err="1" smtClean="0"/>
              <a:t>I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 variation at constant q </a:t>
            </a:r>
            <a:r>
              <a:rPr lang="en-US" sz="1800" dirty="0" smtClean="0">
                <a:solidFill>
                  <a:srgbClr val="9900FF"/>
                </a:solidFill>
              </a:rPr>
              <a:t>(4 shots)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Vary </a:t>
            </a:r>
            <a:r>
              <a:rPr lang="en-US" sz="1800" dirty="0" err="1" smtClean="0"/>
              <a:t>collisionality</a:t>
            </a:r>
            <a:r>
              <a:rPr lang="en-US" sz="1800" dirty="0"/>
              <a:t> </a:t>
            </a:r>
            <a:r>
              <a:rPr lang="en-US" sz="1800" dirty="0" smtClean="0"/>
              <a:t>at fixed, different q (2 more values) </a:t>
            </a:r>
            <a:r>
              <a:rPr lang="en-US" sz="1800" dirty="0" smtClean="0">
                <a:solidFill>
                  <a:srgbClr val="9900FF"/>
                </a:solidFill>
              </a:rPr>
              <a:t>(8 shots)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Additional scan components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Vary applied field spectrum (n = 2, n = 3, n = 2+3 configurations) </a:t>
            </a:r>
            <a:r>
              <a:rPr lang="en-US" sz="1800" dirty="0" smtClean="0">
                <a:solidFill>
                  <a:srgbClr val="9900FF"/>
                </a:solidFill>
              </a:rPr>
              <a:t>(data points will come during shots above)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Vary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in </a:t>
            </a:r>
            <a:r>
              <a:rPr lang="en-US" sz="1800" dirty="0" err="1" smtClean="0"/>
              <a:t>superbanana</a:t>
            </a:r>
            <a:r>
              <a:rPr lang="en-US" sz="1800" dirty="0" smtClean="0"/>
              <a:t> plateau regime (operate at low </a:t>
            </a:r>
            <a:r>
              <a:rPr lang="en-US" sz="1800" dirty="0" err="1" smtClean="0">
                <a:latin typeface="Symbol" panose="05050102010706020507" pitchFamily="18" charset="2"/>
              </a:rPr>
              <a:t>w</a:t>
            </a:r>
            <a:r>
              <a:rPr lang="en-US" sz="1800" baseline="-25000" dirty="0" err="1" smtClean="0"/>
              <a:t>E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9900FF"/>
                </a:solidFill>
              </a:rPr>
              <a:t>(data points will come from end of shots above)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Additional details / options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Add intervals with n = 1 field correction to determine effect on NTV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May vary NBI mix in some shots (source 1 NBI vs source 2 NBI) </a:t>
            </a:r>
            <a:r>
              <a:rPr lang="en-US" sz="1800" dirty="0" smtClean="0">
                <a:solidFill>
                  <a:srgbClr val="9900FF"/>
                </a:solidFill>
              </a:rPr>
              <a:t>(add 2 shots)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Primary NBI expected to be from source 1, but will use source 2 NBI (depends on success of CHERS data availability with NBI source 2)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600" u="sng" dirty="0" smtClean="0">
                <a:solidFill>
                  <a:srgbClr val="9900FF"/>
                </a:solidFill>
              </a:rPr>
              <a:t>For example</a:t>
            </a:r>
            <a:r>
              <a:rPr lang="en-US" sz="1600" dirty="0" smtClean="0"/>
              <a:t>: 1 shot can generate data for (</a:t>
            </a:r>
            <a:r>
              <a:rPr lang="en-US" sz="1600" dirty="0" err="1" smtClean="0"/>
              <a:t>i</a:t>
            </a:r>
            <a:r>
              <a:rPr lang="en-US" sz="1600" dirty="0" smtClean="0"/>
              <a:t>) n = 2, (ii) n = 3, (iii) n = 3 (n=1 EFC), (iv) </a:t>
            </a:r>
            <a:r>
              <a:rPr lang="en-US" sz="1600" dirty="0" err="1" smtClean="0"/>
              <a:t>superbanana</a:t>
            </a:r>
            <a:r>
              <a:rPr lang="en-US" sz="1600" dirty="0" smtClean="0"/>
              <a:t> plateau operation at low rotation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000" dirty="0" smtClean="0"/>
              <a:t>Run time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rgbClr val="9900FF"/>
                </a:solidFill>
              </a:rPr>
              <a:t>0.5 priority 1 run days </a:t>
            </a:r>
            <a:r>
              <a:rPr lang="en-US" sz="1800" dirty="0" smtClean="0"/>
              <a:t>allocated for XP1517 </a:t>
            </a:r>
            <a:r>
              <a:rPr lang="en-US" sz="1800" dirty="0" smtClean="0">
                <a:solidFill>
                  <a:srgbClr val="9900FF"/>
                </a:solidFill>
              </a:rPr>
              <a:t>(~14 shots?)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Will have at least one primary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scan, and the n = 2 and 3 configurations from NTV set-up shots in “</a:t>
            </a:r>
            <a:r>
              <a:rPr lang="en-US" sz="1800" dirty="0" err="1" smtClean="0"/>
              <a:t>uber</a:t>
            </a:r>
            <a:r>
              <a:rPr lang="en-US" sz="1800" dirty="0" smtClean="0"/>
              <a:t>” </a:t>
            </a:r>
            <a:r>
              <a:rPr lang="en-US" sz="1800" dirty="0" err="1" smtClean="0"/>
              <a:t>I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, </a:t>
            </a:r>
            <a:r>
              <a:rPr lang="en-US" sz="1800" dirty="0"/>
              <a:t>B</a:t>
            </a:r>
            <a:r>
              <a:rPr lang="en-US" sz="1800" baseline="-25000" dirty="0"/>
              <a:t>T</a:t>
            </a:r>
            <a:r>
              <a:rPr lang="en-US" sz="1800" dirty="0"/>
              <a:t> </a:t>
            </a:r>
            <a:r>
              <a:rPr lang="en-US" sz="1800" dirty="0" smtClean="0"/>
              <a:t>scaling XP </a:t>
            </a:r>
            <a:r>
              <a:rPr lang="en-US" sz="1800" dirty="0" smtClean="0">
                <a:solidFill>
                  <a:srgbClr val="9900FF"/>
                </a:solidFill>
              </a:rPr>
              <a:t>(~ 6 shots)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Will have NBI 1,2; n=2,3 </a:t>
            </a:r>
            <a:r>
              <a:rPr lang="en-US" sz="1800" dirty="0" smtClean="0"/>
              <a:t>fields from </a:t>
            </a:r>
            <a:r>
              <a:rPr lang="en-US" sz="1800" dirty="0" smtClean="0"/>
              <a:t>NTV shots in “</a:t>
            </a:r>
            <a:r>
              <a:rPr lang="en-US" sz="1800" dirty="0" err="1" smtClean="0"/>
              <a:t>uber</a:t>
            </a:r>
            <a:r>
              <a:rPr lang="en-US" sz="1800" dirty="0" smtClean="0"/>
              <a:t>” NBI XP </a:t>
            </a:r>
            <a:r>
              <a:rPr lang="en-US" sz="1800" dirty="0" smtClean="0">
                <a:solidFill>
                  <a:srgbClr val="9900FF"/>
                </a:solidFill>
              </a:rPr>
              <a:t>(~ 8 shots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6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17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10"/>
            <a:ext cx="9144000" cy="815975"/>
          </a:xfrm>
        </p:spPr>
        <p:txBody>
          <a:bodyPr/>
          <a:lstStyle/>
          <a:p>
            <a:r>
              <a:rPr lang="en-US" altLang="en-US" dirty="0" smtClean="0"/>
              <a:t>XP1517: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NTV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at reduced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collisionality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 (independent coil control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) </a:t>
            </a:r>
            <a:r>
              <a:rPr lang="en-US" altLang="en-US" dirty="0" smtClean="0"/>
              <a:t>– Diagnostics,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7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313" y="990601"/>
            <a:ext cx="868362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q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80000"/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Pct val="65000"/>
              <a:buFont typeface="Wingdings" pitchFamily="2" charset="2"/>
              <a:buChar char="q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kern="0" dirty="0" smtClean="0"/>
              <a:t>Required diagnostics / capabilities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RWM coils generating n = 3 and n = 2 configurations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CHERS toroidal rotation measurement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Thomson scattering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MSE 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Toroidal </a:t>
            </a:r>
            <a:r>
              <a:rPr lang="en-US" altLang="en-US" kern="0" dirty="0" err="1" smtClean="0"/>
              <a:t>Mirnov</a:t>
            </a:r>
            <a:r>
              <a:rPr lang="en-US" altLang="en-US" kern="0" dirty="0" smtClean="0"/>
              <a:t> array / between-shots spectrogram with toroidal mode number analysis</a:t>
            </a:r>
          </a:p>
          <a:p>
            <a:r>
              <a:rPr lang="en-US" altLang="en-US" kern="0" dirty="0" smtClean="0"/>
              <a:t>Desired diagnostics / capabilities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RWM sensors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n = 1 field correction (slow n = 1 feedback)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Real-time rotation measurement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USXR </a:t>
            </a:r>
            <a:r>
              <a:rPr lang="en-US" altLang="en-US" kern="0" dirty="0" smtClean="0"/>
              <a:t>/ </a:t>
            </a:r>
            <a:r>
              <a:rPr lang="en-US" altLang="en-US" kern="0" dirty="0" smtClean="0"/>
              <a:t>ME-SXR</a:t>
            </a:r>
            <a:endParaRPr lang="en-US" altLang="en-US" kern="0" dirty="0" smtClean="0"/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Fast camera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61545883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92450</TotalTime>
  <Words>1191</Words>
  <Application>Microsoft Office PowerPoint</Application>
  <PresentationFormat>On-screen Show (4:3)</PresentationFormat>
  <Paragraphs>182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Blank Presentation</vt:lpstr>
      <vt:lpstr>1_Blank Presentation</vt:lpstr>
      <vt:lpstr>2_Blank Presentation</vt:lpstr>
      <vt:lpstr>3_Blank Presentation</vt:lpstr>
      <vt:lpstr>Equation</vt:lpstr>
      <vt:lpstr>PowerPoint Presentation</vt:lpstr>
      <vt:lpstr>Columbia U. Group 2015 Macrostability TSG XPs (Short Summary)</vt:lpstr>
      <vt:lpstr>XP1517: Neoclassical toroidal viscosity at reduced collisionality (independent coil control)</vt:lpstr>
      <vt:lpstr>Measured NTV torque density profiles quantitatively compare well to computed TNTV – NTVTOK code interfaced to NSTX-U</vt:lpstr>
      <vt:lpstr>NTV experiment at reduced n is a key step for closed-loop Vf feedback using 3D fields in NSTX-U</vt:lpstr>
      <vt:lpstr>XP1517:NTV at reduced collisionality (independent coil control) – basic shot scans / run time allocation</vt:lpstr>
      <vt:lpstr>XP1517:NTV at reduced collisionality (independent coil control) – Diagnostics, etc.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SAS</cp:lastModifiedBy>
  <cp:revision>16783</cp:revision>
  <cp:lastPrinted>2014-10-10T06:32:42Z</cp:lastPrinted>
  <dcterms:created xsi:type="dcterms:W3CDTF">2003-10-01T16:23:57Z</dcterms:created>
  <dcterms:modified xsi:type="dcterms:W3CDTF">2015-06-30T16:50:05Z</dcterms:modified>
</cp:coreProperties>
</file>