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4" r:id="rId2"/>
    <p:sldMasterId id="2147483666" r:id="rId3"/>
    <p:sldMasterId id="2147483678" r:id="rId4"/>
  </p:sldMasterIdLst>
  <p:notesMasterIdLst>
    <p:notesMasterId r:id="rId11"/>
  </p:notesMasterIdLst>
  <p:handoutMasterIdLst>
    <p:handoutMasterId r:id="rId12"/>
  </p:handoutMasterIdLst>
  <p:sldIdLst>
    <p:sldId id="1467" r:id="rId5"/>
    <p:sldId id="1757" r:id="rId6"/>
    <p:sldId id="1775" r:id="rId7"/>
    <p:sldId id="1777" r:id="rId8"/>
    <p:sldId id="1798" r:id="rId9"/>
    <p:sldId id="1797" r:id="rId1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FF66"/>
    <a:srgbClr val="FFFF99"/>
    <a:srgbClr val="FFFFCC"/>
    <a:srgbClr val="0000FF"/>
    <a:srgbClr val="009900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8" autoAdjust="0"/>
    <p:restoredTop sz="94359" autoAdjust="0"/>
  </p:normalViewPr>
  <p:slideViewPr>
    <p:cSldViewPr>
      <p:cViewPr varScale="1">
        <p:scale>
          <a:sx n="101" d="100"/>
          <a:sy n="101" d="100"/>
        </p:scale>
        <p:origin x="-250" y="-8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3E5D7-70FF-4193-992F-E1008B3CBCA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A912A-FB4E-493E-9402-9821FAEAD0A1}" type="slidenum">
              <a:rPr lang="en-US"/>
              <a:pPr/>
              <a:t>3</a:t>
            </a:fld>
            <a:endParaRPr lang="en-US"/>
          </a:p>
        </p:txBody>
      </p:sp>
      <p:sp>
        <p:nvSpPr>
          <p:cNvPr id="213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0563"/>
            <a:ext cx="4610100" cy="3457575"/>
          </a:xfrm>
          <a:ln/>
        </p:spPr>
      </p:sp>
      <p:sp>
        <p:nvSpPr>
          <p:cNvPr id="213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97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DEDD4D-D602-4DBD-8A49-57E0433C7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8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E268DE-F9DE-4BB0-9822-7C866F432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612BD5-B59C-4A72-9882-AA8D91E0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3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A9B8F08-319A-4FE7-81C7-0E6B539688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719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F138CB2E-AE9E-455C-8930-00BEF7A85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2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539A9-73CE-4167-A83F-CC010DB9862C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5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C34D4A-1CD7-4338-BAFE-1380003A7449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13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EC5A36-D8B3-4598-A389-D6CAC39510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68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9F9D6E-7BAE-4E1A-B51C-2FD40C0009A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9BF812-0681-4E22-9A31-8F7B4212A5F5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89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227416-1060-4AD2-9225-A60F88BA1F48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3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A2EA7F-753D-4976-AAD9-A874C223F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2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A3CF97-474F-4E54-8090-61F247835726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1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215BD-4556-4662-9552-B7E9533F2A9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82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5E8052-9FD0-42AE-90B4-094CEE075E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722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9AF4F-56E1-4F64-A4F7-D76BE053CA0A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50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8ECC5-426E-49F6-A4C2-C6C9C9CF3422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74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B2E573-9FDC-4AEE-8DEB-BF355C7AA6C0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830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A29946-E93E-4561-ACF4-50D0DCF85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26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6D6A9-7713-4D0A-8399-80CBA2307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1D10B2-EA4A-4C0B-8A79-5769C68D1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0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97B360-2D0A-4F83-B415-25036F2332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5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0A6D15-21D9-434B-9D2C-F123A4756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0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1BEB0E-CFDA-43FF-AE88-89C41A04A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1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E5B059-DCCC-40BA-ADCF-689BAA2E8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1143000" y="6580188"/>
            <a:ext cx="6934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NSTX PAC meeting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2012: </a:t>
            </a:r>
            <a:r>
              <a:rPr lang="en-US" sz="900" b="1" dirty="0" err="1" smtClean="0">
                <a:solidFill>
                  <a:schemeClr val="accent2"/>
                </a:solidFill>
                <a:latin typeface="Arial" pitchFamily="34" charset="0"/>
              </a:rPr>
              <a:t>Macrostability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 TSG - Slides for J.K Park( S.A</a:t>
            </a: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.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Sabbagh, J.W. Berkery)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20D2CDAB-B451-45D4-BC77-2412938997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553200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April, 2012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AB491D52-C8F6-44F7-A7F2-632ED75DA559}" type="slidenum">
              <a:rPr lang="en-US" b="1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b="1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800" b="1" dirty="0">
                <a:cs typeface="Arial" charset="0"/>
              </a:rPr>
              <a:t>Meeting name – abbreviated presentation title,  abbreviated author name  (??/??/20??)</a:t>
            </a:r>
          </a:p>
        </p:txBody>
      </p:sp>
    </p:spTree>
    <p:extLst>
      <p:ext uri="{BB962C8B-B14F-4D97-AF65-F5344CB8AC3E}">
        <p14:creationId xmlns:p14="http://schemas.microsoft.com/office/powerpoint/2010/main" val="254894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 dirty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863838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baseline="0" dirty="0" err="1" smtClean="0">
                <a:solidFill>
                  <a:srgbClr val="3333CC"/>
                </a:solidFill>
                <a:latin typeface="Arial" pitchFamily="34" charset="0"/>
              </a:rPr>
              <a:t>Macrostability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 TSG </a:t>
            </a:r>
            <a:r>
              <a:rPr lang="en-US" sz="900" b="1" baseline="0" dirty="0" err="1" smtClean="0">
                <a:solidFill>
                  <a:srgbClr val="3333CC"/>
                </a:solidFill>
                <a:latin typeface="Arial" pitchFamily="34" charset="0"/>
              </a:rPr>
              <a:t>Mtg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: XP1518: RWM PID control optimization based on theory and experiment 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(S.A. Sabbagh,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et</a:t>
            </a: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 al.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)</a:t>
            </a:r>
            <a:endParaRPr lang="en-US" sz="9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6098" y="6637311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9E4154A2-A575-4FB1-8A3D-838E25E19115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768664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900" b="1" baseline="0" dirty="0" smtClean="0">
                <a:solidFill>
                  <a:srgbClr val="3333CC"/>
                </a:solidFill>
                <a:latin typeface="Arial" pitchFamily="34" charset="0"/>
              </a:rPr>
              <a:t>June 30</a:t>
            </a:r>
            <a:r>
              <a:rPr lang="en-US" sz="900" b="1" baseline="30000" dirty="0" smtClean="0">
                <a:solidFill>
                  <a:srgbClr val="3333CC"/>
                </a:solidFill>
                <a:latin typeface="Arial" pitchFamily="34" charset="0"/>
              </a:rPr>
              <a:t>th</a:t>
            </a:r>
            <a:r>
              <a:rPr lang="en-US" sz="900" b="1" dirty="0" smtClean="0">
                <a:solidFill>
                  <a:srgbClr val="3333CC"/>
                </a:solidFill>
                <a:latin typeface="Arial" pitchFamily="34" charset="0"/>
              </a:rPr>
              <a:t>, 2015</a:t>
            </a:r>
            <a:endParaRPr lang="en-US" sz="9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</p:spTree>
    <p:extLst>
      <p:ext uri="{BB962C8B-B14F-4D97-AF65-F5344CB8AC3E}">
        <p14:creationId xmlns:p14="http://schemas.microsoft.com/office/powerpoint/2010/main" val="148786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NSTX-U Columbia U. Group Research Plan Summary (2014-2018) – S.A. Sabbagh, et al. – May 5, 2014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984392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XP1518: RWM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PID control optimization based on theory and experiment</a:t>
            </a: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31626" y="2096459"/>
            <a:ext cx="6088374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>
                <a:solidFill>
                  <a:srgbClr val="000000"/>
                </a:solidFill>
                <a:latin typeface="Arial" charset="0"/>
              </a:rPr>
              <a:t>S. A. </a:t>
            </a: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Sabbagh, J.W. Berkery, </a:t>
            </a:r>
            <a:r>
              <a:rPr lang="en-US" sz="2000" b="0" i="0" dirty="0">
                <a:solidFill>
                  <a:srgbClr val="000000"/>
                </a:solidFill>
                <a:latin typeface="Arial" charset="0"/>
              </a:rPr>
              <a:t>J.M Bialek</a:t>
            </a:r>
            <a:endParaRPr lang="en-US" sz="2000" b="0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Y.S. Park, (et al…)</a:t>
            </a:r>
            <a:endParaRPr lang="en-US" altLang="en-US" sz="2000" b="0" i="0" baseline="30000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1400" b="0" baseline="30000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Department </a:t>
            </a:r>
            <a:r>
              <a:rPr lang="en-US" altLang="en-US" sz="1400" b="0" dirty="0">
                <a:solidFill>
                  <a:srgbClr val="0000FF"/>
                </a:solidFill>
                <a:latin typeface="Arial" pitchFamily="34" charset="0"/>
              </a:rPr>
              <a:t>of Applied Physics, Columbia University, New York, 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NY</a:t>
            </a:r>
            <a:endParaRPr lang="en-US" altLang="en-US" sz="1400" b="0" dirty="0">
              <a:solidFill>
                <a:srgbClr val="0000FF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sz="3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rgbClr val="3333CC"/>
                </a:solidFill>
                <a:latin typeface="Arial" charset="0"/>
                <a:cs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1653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26861"/>
            <a:ext cx="2895600" cy="207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45" y="4343400"/>
            <a:ext cx="2288500" cy="245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2209800" y="3429000"/>
            <a:ext cx="4953000" cy="101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0" hangingPunct="0">
              <a:lnSpc>
                <a:spcPct val="105000"/>
              </a:lnSpc>
              <a:buClr>
                <a:srgbClr val="F70606"/>
              </a:buClr>
              <a:buSzPct val="15000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NSTX-U </a:t>
            </a:r>
            <a:r>
              <a:rPr lang="en-US" sz="1800" b="1" dirty="0" err="1" smtClean="0">
                <a:solidFill>
                  <a:srgbClr val="FF0000"/>
                </a:solidFill>
                <a:latin typeface="Helvetica" pitchFamily="34" charset="0"/>
              </a:rPr>
              <a:t>Macrostability</a:t>
            </a: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 TSG Meeting</a:t>
            </a: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June 30</a:t>
            </a:r>
            <a:r>
              <a:rPr lang="en-US" sz="1800" b="1" baseline="30000" dirty="0" smtClean="0">
                <a:solidFill>
                  <a:srgbClr val="0000FF"/>
                </a:solidFill>
                <a:latin typeface="Helvetica" pitchFamily="34" charset="0"/>
              </a:rPr>
              <a:t>th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, 2015</a:t>
            </a: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Helvetica" pitchFamily="34" charset="0"/>
            </a:endParaRP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PPPL</a:t>
            </a:r>
          </a:p>
        </p:txBody>
      </p:sp>
      <p:sp>
        <p:nvSpPr>
          <p:cNvPr id="57" name="Text Box 144"/>
          <p:cNvSpPr txBox="1">
            <a:spLocks noChangeArrowheads="1"/>
          </p:cNvSpPr>
          <p:nvPr/>
        </p:nvSpPr>
        <p:spPr bwMode="auto">
          <a:xfrm>
            <a:off x="152400" y="6606862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V1.0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2101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</p:spTree>
    <p:extLst>
      <p:ext uri="{BB962C8B-B14F-4D97-AF65-F5344CB8AC3E}">
        <p14:creationId xmlns:p14="http://schemas.microsoft.com/office/powerpoint/2010/main" val="30112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9BE18-EFDF-4109-BF27-8C1B637F3A73}" type="slidenum">
              <a:rPr lang="en-US" altLang="en-US">
                <a:solidFill>
                  <a:srgbClr val="3333CC"/>
                </a:solidFill>
              </a:rPr>
              <a:pPr/>
              <a:t>2</a:t>
            </a:fld>
            <a:endParaRPr lang="en-US" altLang="en-US">
              <a:solidFill>
                <a:srgbClr val="3333CC"/>
              </a:solidFill>
            </a:endParaRPr>
          </a:p>
        </p:txBody>
      </p:sp>
      <p:sp>
        <p:nvSpPr>
          <p:cNvPr id="208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82000" cy="685800"/>
          </a:xfrm>
        </p:spPr>
        <p:txBody>
          <a:bodyPr/>
          <a:lstStyle/>
          <a:p>
            <a:r>
              <a:rPr lang="en-US" altLang="en-US" dirty="0"/>
              <a:t>Columbia U. Group </a:t>
            </a:r>
            <a:r>
              <a:rPr lang="en-US" altLang="en-US" dirty="0" smtClean="0"/>
              <a:t>2015 </a:t>
            </a:r>
            <a:r>
              <a:rPr lang="en-US" altLang="en-US" dirty="0" err="1"/>
              <a:t>Macrostability</a:t>
            </a:r>
            <a:r>
              <a:rPr lang="en-US" altLang="en-US" dirty="0"/>
              <a:t> TSG XPs (Short Summary)</a:t>
            </a:r>
          </a:p>
        </p:txBody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68680"/>
            <a:ext cx="9144000" cy="548640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765492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</a:rPr>
              <a:t>XPs  (</a:t>
            </a:r>
            <a:r>
              <a:rPr lang="en-US" altLang="en-US" sz="1800" dirty="0" smtClean="0">
                <a:solidFill>
                  <a:srgbClr val="9900FF"/>
                </a:solidFill>
              </a:rPr>
              <a:t>related XPs assigned numbers for “2011 run”</a:t>
            </a:r>
            <a:r>
              <a:rPr lang="en-US" altLang="en-US" sz="1800" dirty="0" smtClean="0">
                <a:solidFill>
                  <a:schemeClr val="tx1"/>
                </a:solidFill>
              </a:rPr>
              <a:t>)</a:t>
            </a:r>
          </a:p>
          <a:p>
            <a:pPr lvl="1">
              <a:spcBef>
                <a:spcPts val="6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RWM stabilization dependence on </a:t>
            </a:r>
            <a:r>
              <a:rPr lang="en-US" altLang="en-US" sz="1600" dirty="0">
                <a:solidFill>
                  <a:srgbClr val="009900"/>
                </a:solidFill>
              </a:rPr>
              <a:t>n</a:t>
            </a:r>
            <a:r>
              <a:rPr lang="en-US" altLang="en-US" sz="1600" dirty="0" smtClean="0">
                <a:solidFill>
                  <a:srgbClr val="009900"/>
                </a:solidFill>
              </a:rPr>
              <a:t>eutral </a:t>
            </a:r>
            <a:r>
              <a:rPr lang="en-US" altLang="en-US" sz="1600" dirty="0">
                <a:solidFill>
                  <a:srgbClr val="009900"/>
                </a:solidFill>
              </a:rPr>
              <a:t>b</a:t>
            </a:r>
            <a:r>
              <a:rPr lang="en-US" altLang="en-US" sz="1600" dirty="0" smtClean="0">
                <a:solidFill>
                  <a:srgbClr val="009900"/>
                </a:solidFill>
              </a:rPr>
              <a:t>eam </a:t>
            </a:r>
            <a:r>
              <a:rPr lang="en-US" altLang="en-US" sz="1600" dirty="0">
                <a:solidFill>
                  <a:srgbClr val="009900"/>
                </a:solidFill>
              </a:rPr>
              <a:t>d</a:t>
            </a:r>
            <a:r>
              <a:rPr lang="en-US" altLang="en-US" sz="1600" dirty="0" smtClean="0">
                <a:solidFill>
                  <a:srgbClr val="009900"/>
                </a:solidFill>
              </a:rPr>
              <a:t>eposition angle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(~XP1149</a:t>
            </a:r>
            <a:r>
              <a:rPr lang="en-US" altLang="en-US" sz="1600" dirty="0">
                <a:solidFill>
                  <a:srgbClr val="9933FF"/>
                </a:solidFill>
              </a:rPr>
              <a:t>) </a:t>
            </a:r>
            <a:r>
              <a:rPr lang="en-US" altLang="en-US" sz="1600" dirty="0" smtClean="0">
                <a:solidFill>
                  <a:srgbClr val="009900"/>
                </a:solidFill>
              </a:rPr>
              <a:t> (Berkery)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RWM stabilization physics at reduced </a:t>
            </a:r>
            <a:r>
              <a:rPr lang="en-US" altLang="en-US" sz="1600" dirty="0" err="1" smtClean="0">
                <a:solidFill>
                  <a:srgbClr val="009900"/>
                </a:solidFill>
              </a:rPr>
              <a:t>collisionality</a:t>
            </a:r>
            <a:r>
              <a:rPr lang="en-US" altLang="en-US" sz="1600" dirty="0" smtClean="0">
                <a:solidFill>
                  <a:srgbClr val="009900"/>
                </a:solidFill>
              </a:rPr>
              <a:t>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(~XP1148</a:t>
            </a:r>
            <a:r>
              <a:rPr lang="en-US" altLang="en-US" sz="1600" dirty="0">
                <a:solidFill>
                  <a:srgbClr val="9933FF"/>
                </a:solidFill>
              </a:rPr>
              <a:t>) </a:t>
            </a:r>
            <a:r>
              <a:rPr lang="en-US" altLang="en-US" sz="1600" dirty="0" smtClean="0">
                <a:solidFill>
                  <a:srgbClr val="009900"/>
                </a:solidFill>
              </a:rPr>
              <a:t> (Berkery)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RWM state space active control physics (independent coil control)</a:t>
            </a:r>
            <a:r>
              <a:rPr lang="en-US" altLang="en-US" sz="1600" dirty="0">
                <a:solidFill>
                  <a:srgbClr val="9933FF"/>
                </a:solidFill>
              </a:rPr>
              <a:t>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(~XP1145</a:t>
            </a:r>
            <a:r>
              <a:rPr lang="en-US" altLang="en-US" sz="1600" dirty="0">
                <a:solidFill>
                  <a:srgbClr val="9933FF"/>
                </a:solidFill>
              </a:rPr>
              <a:t>) </a:t>
            </a:r>
            <a:r>
              <a:rPr lang="en-US" altLang="en-US" sz="1600" dirty="0" smtClean="0">
                <a:solidFill>
                  <a:srgbClr val="009900"/>
                </a:solidFill>
              </a:rPr>
              <a:t> (Sabbagh)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RWM control physics with partial control coil coverage (JT-60SA)</a:t>
            </a:r>
            <a:r>
              <a:rPr lang="en-US" altLang="en-US" sz="1600" dirty="0">
                <a:solidFill>
                  <a:srgbClr val="9933FF"/>
                </a:solidFill>
              </a:rPr>
              <a:t>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(~XP1147</a:t>
            </a:r>
            <a:r>
              <a:rPr lang="en-US" altLang="en-US" sz="1600" dirty="0">
                <a:solidFill>
                  <a:srgbClr val="9933FF"/>
                </a:solidFill>
              </a:rPr>
              <a:t>) </a:t>
            </a:r>
            <a:r>
              <a:rPr lang="en-US" altLang="en-US" sz="1600" dirty="0" smtClean="0">
                <a:solidFill>
                  <a:srgbClr val="009900"/>
                </a:solidFill>
              </a:rPr>
              <a:t> (Y-S Park)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FF0000"/>
                </a:solidFill>
              </a:rPr>
              <a:t>RWM PID control optimization based on theory and experiment (~XP1111</a:t>
            </a:r>
            <a:r>
              <a:rPr lang="en-US" altLang="en-US" sz="1600" dirty="0">
                <a:solidFill>
                  <a:srgbClr val="FF0000"/>
                </a:solidFill>
              </a:rPr>
              <a:t>) </a:t>
            </a:r>
            <a:r>
              <a:rPr lang="en-US" altLang="en-US" sz="1600" dirty="0" smtClean="0">
                <a:solidFill>
                  <a:srgbClr val="FF0000"/>
                </a:solidFill>
              </a:rPr>
              <a:t>(Sabbagh)</a:t>
            </a:r>
            <a:endParaRPr lang="en-US" altLang="en-US" sz="1800" dirty="0" smtClean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RWM state space active control at low plasma rotation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(~XP1146) </a:t>
            </a:r>
            <a:r>
              <a:rPr lang="en-US" altLang="en-US" sz="1600" dirty="0" smtClean="0">
                <a:solidFill>
                  <a:srgbClr val="009900"/>
                </a:solidFill>
              </a:rPr>
              <a:t>(Y-S Park)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Neoclassical toroidal viscosity - reduced </a:t>
            </a:r>
            <a:r>
              <a:rPr lang="en-US" altLang="en-US" sz="1600" dirty="0" smtClean="0">
                <a:solidFill>
                  <a:srgbClr val="009900"/>
                </a:solidFill>
                <a:latin typeface="Symbol" pitchFamily="18" charset="2"/>
              </a:rPr>
              <a:t>n</a:t>
            </a:r>
            <a:r>
              <a:rPr lang="en-US" altLang="en-US" sz="1600" dirty="0" smtClean="0">
                <a:solidFill>
                  <a:srgbClr val="009900"/>
                </a:solidFill>
              </a:rPr>
              <a:t> (independent coil control)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(~XP1150</a:t>
            </a:r>
            <a:r>
              <a:rPr lang="en-US" altLang="en-US" sz="1600" dirty="0">
                <a:solidFill>
                  <a:srgbClr val="9933FF"/>
                </a:solidFill>
              </a:rPr>
              <a:t>) </a:t>
            </a:r>
            <a:r>
              <a:rPr lang="en-US" altLang="en-US" sz="1600" dirty="0" smtClean="0">
                <a:solidFill>
                  <a:srgbClr val="009900"/>
                </a:solidFill>
              </a:rPr>
              <a:t>(Sabbagh)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NTV steady-state rotation at reduced torque (HHFW) </a:t>
            </a:r>
            <a:r>
              <a:rPr lang="en-US" altLang="en-US" sz="1600" dirty="0" smtClean="0">
                <a:solidFill>
                  <a:srgbClr val="9933FF"/>
                </a:solidFill>
              </a:rPr>
              <a:t>(~XP1062</a:t>
            </a:r>
            <a:r>
              <a:rPr lang="en-US" altLang="en-US" sz="1600" dirty="0">
                <a:solidFill>
                  <a:srgbClr val="9933FF"/>
                </a:solidFill>
              </a:rPr>
              <a:t>)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smtClean="0">
                <a:solidFill>
                  <a:srgbClr val="009900"/>
                </a:solidFill>
              </a:rPr>
              <a:t>(Sabbagh)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Multi-mode error field correction using the RWMSC </a:t>
            </a:r>
            <a:r>
              <a:rPr lang="en-US" altLang="en-US" sz="1600" dirty="0" smtClean="0">
                <a:solidFill>
                  <a:srgbClr val="0000FF"/>
                </a:solidFill>
              </a:rPr>
              <a:t>(to follow initial EFC XP)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NTM Entrainment in NSTX-U (Y.S. Park)</a:t>
            </a:r>
          </a:p>
          <a:p>
            <a:pPr>
              <a:lnSpc>
                <a:spcPct val="70000"/>
              </a:lnSpc>
              <a:spcBef>
                <a:spcPts val="1800"/>
              </a:spcBef>
              <a:tabLst>
                <a:tab pos="765492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</a:rPr>
              <a:t>Piggyback XPs</a:t>
            </a:r>
          </a:p>
          <a:p>
            <a:pPr lvl="1">
              <a:spcBef>
                <a:spcPts val="1200"/>
              </a:spcBef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009900"/>
                </a:solidFill>
              </a:rPr>
              <a:t>Disruption PAM characterization, measurements, and criteria (Sabbagh, for DPAM WG)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31073" y="6075279"/>
            <a:ext cx="8458200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152400" y="5842416"/>
            <a:ext cx="8839200" cy="7017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u="sng" dirty="0" smtClean="0"/>
              <a:t>NOTE</a:t>
            </a:r>
            <a:r>
              <a:rPr lang="en-US" sz="1800" dirty="0" smtClean="0"/>
              <a:t>: - some shot plans </a:t>
            </a:r>
            <a:r>
              <a:rPr lang="en-US" sz="1800" u="sng" dirty="0" smtClean="0"/>
              <a:t>already scoped out</a:t>
            </a:r>
            <a:r>
              <a:rPr lang="en-US" sz="1800" dirty="0" smtClean="0"/>
              <a:t> in web submissions (not repeated here)</a:t>
            </a:r>
          </a:p>
          <a:p>
            <a:pPr>
              <a:buNone/>
              <a:tabLst>
                <a:tab pos="742950" algn="l"/>
              </a:tabLst>
            </a:pPr>
            <a:r>
              <a:rPr lang="en-US" sz="1800" dirty="0" smtClean="0"/>
              <a:t>	- run day requests mostly assume leveraging “2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NBI XP”, “</a:t>
            </a:r>
            <a:r>
              <a:rPr lang="en-US" sz="1800" dirty="0" err="1" smtClean="0"/>
              <a:t>Ip</a:t>
            </a:r>
            <a:r>
              <a:rPr lang="en-US" sz="1800" dirty="0" smtClean="0"/>
              <a:t>/</a:t>
            </a:r>
            <a:r>
              <a:rPr lang="en-US" sz="1800" dirty="0" err="1" smtClean="0"/>
              <a:t>Bt</a:t>
            </a:r>
            <a:r>
              <a:rPr lang="en-US" sz="1800" dirty="0" smtClean="0"/>
              <a:t> scaling XP”</a:t>
            </a:r>
          </a:p>
        </p:txBody>
      </p:sp>
    </p:spTree>
    <p:extLst>
      <p:ext uri="{BB962C8B-B14F-4D97-AF65-F5344CB8AC3E}">
        <p14:creationId xmlns:p14="http://schemas.microsoft.com/office/powerpoint/2010/main" val="313173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6782-63E8-4F2C-A236-2128833025C5}" type="slidenum">
              <a:rPr lang="en-US"/>
              <a:pPr/>
              <a:t>3</a:t>
            </a:fld>
            <a:endParaRPr lang="en-US"/>
          </a:p>
        </p:txBody>
      </p:sp>
      <p:sp>
        <p:nvSpPr>
          <p:cNvPr id="213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9010650" cy="1022350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</a:rPr>
              <a:t>XP1518: RWM </a:t>
            </a:r>
            <a:r>
              <a:rPr lang="en-US" sz="2800" dirty="0">
                <a:latin typeface="Arial" pitchFamily="34" charset="0"/>
              </a:rPr>
              <a:t>PID control optimization based on theory and </a:t>
            </a:r>
            <a:r>
              <a:rPr lang="en-US" sz="2800" dirty="0" smtClean="0">
                <a:latin typeface="Arial" pitchFamily="34" charset="0"/>
              </a:rPr>
              <a:t>experiment</a:t>
            </a:r>
            <a:endParaRPr lang="en-US" sz="2800" dirty="0"/>
          </a:p>
        </p:txBody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990600"/>
            <a:ext cx="8512175" cy="5334000"/>
          </a:xfrm>
        </p:spPr>
        <p:txBody>
          <a:bodyPr/>
          <a:lstStyle/>
          <a:p>
            <a:r>
              <a:rPr lang="en-US" sz="2000" dirty="0"/>
              <a:t>Motivation</a:t>
            </a:r>
          </a:p>
          <a:p>
            <a:pPr lvl="1"/>
            <a:r>
              <a:rPr lang="en-US" sz="1800" dirty="0"/>
              <a:t>Experiments using n = 1 RWM control in </a:t>
            </a:r>
            <a:r>
              <a:rPr lang="en-US" sz="1800" dirty="0" smtClean="0"/>
              <a:t>2010, and subsequent </a:t>
            </a:r>
            <a:r>
              <a:rPr lang="en-US" sz="1800" dirty="0"/>
              <a:t>analysis using the VALEN code show that some settings for control </a:t>
            </a:r>
            <a:r>
              <a:rPr lang="en-US" sz="1800" dirty="0" smtClean="0"/>
              <a:t>using dual B</a:t>
            </a:r>
            <a:r>
              <a:rPr lang="en-US" sz="1800" baseline="-25000" dirty="0" smtClean="0"/>
              <a:t>R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p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sensor feedback were </a:t>
            </a:r>
            <a:r>
              <a:rPr lang="en-US" sz="1800" dirty="0"/>
              <a:t>optimal, </a:t>
            </a:r>
            <a:r>
              <a:rPr lang="en-US" sz="1800" dirty="0" smtClean="0"/>
              <a:t>others could have been improved</a:t>
            </a:r>
          </a:p>
          <a:p>
            <a:pPr lvl="1"/>
            <a:r>
              <a:rPr lang="en-US" sz="1800" dirty="0" smtClean="0"/>
              <a:t>Active RWM PID control settings need to be re-optimized for NSTX-U</a:t>
            </a:r>
          </a:p>
          <a:p>
            <a:pPr lvl="1"/>
            <a:r>
              <a:rPr lang="en-US" sz="1800" dirty="0" smtClean="0"/>
              <a:t>Support </a:t>
            </a:r>
            <a:r>
              <a:rPr lang="en-US" sz="1800" dirty="0"/>
              <a:t>general NSTX-U </a:t>
            </a:r>
            <a:r>
              <a:rPr lang="en-US" sz="1800" dirty="0" smtClean="0"/>
              <a:t>experiments by optimizing RWM PID control</a:t>
            </a:r>
            <a:endParaRPr lang="en-US" sz="1800" dirty="0"/>
          </a:p>
          <a:p>
            <a:r>
              <a:rPr lang="en-US" sz="2000" dirty="0"/>
              <a:t>Goals / Approach</a:t>
            </a:r>
          </a:p>
          <a:p>
            <a:pPr lvl="1"/>
            <a:r>
              <a:rPr lang="en-US" sz="1800" dirty="0" smtClean="0"/>
              <a:t>Optimize n = 1 RWM PID control focusing on scans of key parameters</a:t>
            </a:r>
            <a:endParaRPr lang="en-US" sz="1800" baseline="-25000" dirty="0">
              <a:latin typeface="Symbol" pitchFamily="18" charset="2"/>
            </a:endParaRPr>
          </a:p>
          <a:p>
            <a:pPr lvl="2"/>
            <a:r>
              <a:rPr lang="en-US" sz="1600" dirty="0" smtClean="0"/>
              <a:t>Vary </a:t>
            </a:r>
            <a:r>
              <a:rPr lang="en-US" sz="1600" dirty="0" err="1" smtClean="0"/>
              <a:t>B</a:t>
            </a:r>
            <a:r>
              <a:rPr lang="en-US" sz="1600" baseline="-25000" dirty="0" err="1" smtClean="0"/>
              <a:t>p</a:t>
            </a:r>
            <a:r>
              <a:rPr lang="en-US" sz="1600" dirty="0" smtClean="0"/>
              <a:t> </a:t>
            </a:r>
            <a:r>
              <a:rPr lang="en-US" sz="1600" dirty="0"/>
              <a:t>feedback </a:t>
            </a:r>
            <a:r>
              <a:rPr lang="en-US" sz="1600" dirty="0" smtClean="0"/>
              <a:t>phase, B</a:t>
            </a:r>
            <a:r>
              <a:rPr lang="en-US" sz="1600" baseline="-25000" dirty="0" smtClean="0"/>
              <a:t>R</a:t>
            </a:r>
            <a:r>
              <a:rPr lang="en-US" sz="1600" dirty="0" smtClean="0"/>
              <a:t> </a:t>
            </a:r>
            <a:r>
              <a:rPr lang="en-US" sz="1600" dirty="0"/>
              <a:t>feedback gain </a:t>
            </a:r>
            <a:r>
              <a:rPr lang="en-US" sz="1600" dirty="0" smtClean="0"/>
              <a:t>– which differ </a:t>
            </a:r>
            <a:r>
              <a:rPr lang="en-US" sz="1600" dirty="0"/>
              <a:t>in the most </a:t>
            </a:r>
            <a:r>
              <a:rPr lang="en-US" sz="1600" dirty="0" smtClean="0"/>
              <a:t>in the analysis from </a:t>
            </a:r>
            <a:r>
              <a:rPr lang="en-US" sz="1600" dirty="0"/>
              <a:t>the experimental </a:t>
            </a:r>
            <a:r>
              <a:rPr lang="en-US" sz="1600" dirty="0" smtClean="0"/>
              <a:t>settings</a:t>
            </a:r>
          </a:p>
          <a:p>
            <a:pPr lvl="2"/>
            <a:r>
              <a:rPr lang="en-US" sz="1600" dirty="0" err="1" smtClean="0"/>
              <a:t>B</a:t>
            </a:r>
            <a:r>
              <a:rPr lang="en-US" sz="1600" baseline="-25000" dirty="0" err="1" smtClean="0"/>
              <a:t>p</a:t>
            </a:r>
            <a:r>
              <a:rPr lang="en-US" sz="1600" dirty="0" smtClean="0"/>
              <a:t> </a:t>
            </a:r>
            <a:r>
              <a:rPr lang="en-US" sz="1600" dirty="0"/>
              <a:t>sensor gain will also be examined in this </a:t>
            </a:r>
            <a:r>
              <a:rPr lang="en-US" sz="1600" dirty="0" smtClean="0"/>
              <a:t>experiment (never scanned with r/t AC compensation). </a:t>
            </a:r>
          </a:p>
          <a:p>
            <a:pPr lvl="2"/>
            <a:r>
              <a:rPr lang="en-US" sz="1600" dirty="0" smtClean="0"/>
              <a:t>Perform on high performance target plasmas (fiducial; low l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; snowflake)</a:t>
            </a:r>
            <a:endParaRPr lang="en-US" sz="1600" dirty="0"/>
          </a:p>
          <a:p>
            <a:r>
              <a:rPr lang="en-US" sz="2000" dirty="0" smtClean="0"/>
              <a:t>Addresses</a:t>
            </a:r>
            <a:endParaRPr lang="en-US" sz="2000" dirty="0"/>
          </a:p>
          <a:p>
            <a:pPr lvl="1"/>
            <a:r>
              <a:rPr lang="en-US" sz="1800" dirty="0" smtClean="0"/>
              <a:t>General support for NSTX-U high beta experiments, R(15-3)</a:t>
            </a:r>
            <a:endParaRPr lang="en-US" sz="1800" dirty="0"/>
          </a:p>
          <a:p>
            <a:pPr lvl="1"/>
            <a:r>
              <a:rPr lang="en-US" sz="1800" dirty="0"/>
              <a:t>ITPA joint </a:t>
            </a:r>
            <a:r>
              <a:rPr lang="en-US" sz="1800" dirty="0" smtClean="0"/>
              <a:t>experiment MDC-17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91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F48E7-F810-4F28-837A-58E719D597C4}" type="slidenum">
              <a:rPr lang="en-US"/>
              <a:pPr/>
              <a:t>4</a:t>
            </a:fld>
            <a:endParaRPr lang="en-US"/>
          </a:p>
        </p:txBody>
      </p:sp>
      <p:sp>
        <p:nvSpPr>
          <p:cNvPr id="2145282" name="Rectangle 2"/>
          <p:cNvSpPr>
            <a:spLocks noChangeArrowheads="1"/>
          </p:cNvSpPr>
          <p:nvPr/>
        </p:nvSpPr>
        <p:spPr bwMode="auto">
          <a:xfrm>
            <a:off x="1279525" y="1403350"/>
            <a:ext cx="3484563" cy="305276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1452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z="2000" dirty="0"/>
              <a:t>RWM B</a:t>
            </a:r>
            <a:r>
              <a:rPr lang="en-US" sz="2000" baseline="-25000" dirty="0"/>
              <a:t>r</a:t>
            </a:r>
            <a:r>
              <a:rPr lang="en-US" sz="2000" dirty="0"/>
              <a:t> sensor n = 1 feedback phase variation shows superior settings when combined w/</a:t>
            </a:r>
            <a:r>
              <a:rPr lang="en-US" sz="2000" dirty="0" err="1"/>
              <a:t>B</a:t>
            </a:r>
            <a:r>
              <a:rPr lang="en-US" sz="2000" baseline="-25000" dirty="0" err="1"/>
              <a:t>p</a:t>
            </a:r>
            <a:r>
              <a:rPr lang="en-US" sz="2000" dirty="0"/>
              <a:t> sensors; good agreement </a:t>
            </a:r>
            <a:r>
              <a:rPr lang="en-US" sz="2000" dirty="0" smtClean="0"/>
              <a:t>w/theory</a:t>
            </a:r>
            <a:endParaRPr lang="en-US" sz="2000" dirty="0"/>
          </a:p>
        </p:txBody>
      </p:sp>
      <p:sp>
        <p:nvSpPr>
          <p:cNvPr id="21452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29200" y="4343400"/>
            <a:ext cx="3962400" cy="2133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sz="2000" dirty="0"/>
              <a:t>VALEN calculation of </a:t>
            </a:r>
            <a:r>
              <a:rPr lang="en-US" sz="2000" dirty="0" err="1"/>
              <a:t>B</a:t>
            </a:r>
            <a:r>
              <a:rPr lang="en-US" sz="2000" baseline="-25000" dirty="0" err="1"/>
              <a:t>r</a:t>
            </a:r>
            <a:r>
              <a:rPr lang="en-US" sz="2000" dirty="0" err="1"/>
              <a:t>+B</a:t>
            </a:r>
            <a:r>
              <a:rPr lang="en-US" sz="2000" baseline="-25000" dirty="0" err="1"/>
              <a:t>p</a:t>
            </a:r>
            <a:r>
              <a:rPr lang="en-US" sz="2000" dirty="0"/>
              <a:t> feedback follows XP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sz="1800" dirty="0"/>
              <a:t>stable plasma (negative “s”)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sz="1800" dirty="0"/>
              <a:t>Now examining plasma response model variation</a:t>
            </a:r>
          </a:p>
          <a:p>
            <a:pPr lvl="2">
              <a:lnSpc>
                <a:spcPct val="90000"/>
              </a:lnSpc>
              <a:spcBef>
                <a:spcPct val="15000"/>
              </a:spcBef>
            </a:pPr>
            <a:r>
              <a:rPr lang="en-US" sz="1600" dirty="0">
                <a:solidFill>
                  <a:srgbClr val="0000FF"/>
                </a:solidFill>
              </a:rPr>
              <a:t>impact of “s”, and diff. rotation (“</a:t>
            </a:r>
            <a:r>
              <a:rPr lang="en-US" sz="1600" dirty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US" sz="1600" dirty="0">
                <a:solidFill>
                  <a:srgbClr val="0000FF"/>
                </a:solidFill>
              </a:rPr>
              <a:t>”) on </a:t>
            </a:r>
            <a:r>
              <a:rPr lang="en-US" sz="1600" dirty="0" smtClean="0">
                <a:solidFill>
                  <a:srgbClr val="0000FF"/>
                </a:solidFill>
              </a:rPr>
              <a:t>results</a:t>
            </a:r>
            <a:endParaRPr lang="en-US" sz="1600" dirty="0">
              <a:solidFill>
                <a:srgbClr val="0000FF"/>
              </a:solidFill>
            </a:endParaRPr>
          </a:p>
        </p:txBody>
      </p:sp>
      <p:pic>
        <p:nvPicPr>
          <p:cNvPr id="214528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9" t="19630" r="9801" b="11624"/>
          <a:stretch>
            <a:fillRect/>
          </a:stretch>
        </p:blipFill>
        <p:spPr bwMode="auto">
          <a:xfrm>
            <a:off x="5210175" y="1158875"/>
            <a:ext cx="38862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45286" name="Text Box 6"/>
          <p:cNvSpPr txBox="1">
            <a:spLocks noChangeArrowheads="1"/>
          </p:cNvSpPr>
          <p:nvPr/>
        </p:nvSpPr>
        <p:spPr bwMode="auto">
          <a:xfrm>
            <a:off x="7932738" y="3822700"/>
            <a:ext cx="4143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400">
                <a:latin typeface="Symbol" pitchFamily="18" charset="2"/>
              </a:rPr>
              <a:t>D</a:t>
            </a:r>
            <a:r>
              <a:rPr lang="en-US" sz="1400">
                <a:latin typeface="Helvetica" pitchFamily="34" charset="0"/>
              </a:rPr>
              <a:t>t (s)</a:t>
            </a:r>
          </a:p>
        </p:txBody>
      </p:sp>
      <p:sp>
        <p:nvSpPr>
          <p:cNvPr id="2145287" name="Text Box 7"/>
          <p:cNvSpPr txBox="1">
            <a:spLocks noChangeArrowheads="1"/>
          </p:cNvSpPr>
          <p:nvPr/>
        </p:nvSpPr>
        <p:spPr bwMode="auto">
          <a:xfrm rot="-5400000">
            <a:off x="4323556" y="2410619"/>
            <a:ext cx="1630363" cy="212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400">
                <a:latin typeface="Helvetica" pitchFamily="34" charset="0"/>
              </a:rPr>
              <a:t>Radial field n = 1 (G)</a:t>
            </a:r>
          </a:p>
        </p:txBody>
      </p:sp>
      <p:sp>
        <p:nvSpPr>
          <p:cNvPr id="2145288" name="Rectangle 8"/>
          <p:cNvSpPr>
            <a:spLocks noChangeArrowheads="1"/>
          </p:cNvSpPr>
          <p:nvPr/>
        </p:nvSpPr>
        <p:spPr bwMode="auto">
          <a:xfrm>
            <a:off x="152400" y="5105400"/>
            <a:ext cx="518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50000"/>
              </a:spcBef>
              <a:buClr>
                <a:srgbClr val="FF3300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Favorable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(experimental)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</a:rPr>
              <a:t>B</a:t>
            </a:r>
            <a:r>
              <a:rPr lang="en-US" sz="2000" baseline="-25000" dirty="0" err="1" smtClean="0">
                <a:solidFill>
                  <a:srgbClr val="0000FF"/>
                </a:solidFill>
                <a:latin typeface="Arial" pitchFamily="34" charset="0"/>
              </a:rPr>
              <a:t>p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feedback settings, varied B</a:t>
            </a:r>
            <a:r>
              <a:rPr lang="en-US" sz="2000" baseline="-25000" dirty="0">
                <a:solidFill>
                  <a:srgbClr val="0000FF"/>
                </a:solidFill>
                <a:latin typeface="Arial" pitchFamily="34" charset="0"/>
              </a:rPr>
              <a:t>R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settings</a:t>
            </a:r>
          </a:p>
          <a:p>
            <a:pPr marL="742950" lvl="1" indent="-285750" eaLnBrk="0" hangingPunct="0">
              <a:buClr>
                <a:srgbClr val="3333FF"/>
              </a:buClr>
              <a:buSzPct val="75000"/>
              <a:buFont typeface="Wingdings" pitchFamily="2" charset="2"/>
              <a:buChar char="q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Positive/negative feedback produced at theoretically expected phase values</a:t>
            </a:r>
          </a:p>
          <a:p>
            <a:pPr marL="742950" lvl="1" indent="-285750" eaLnBrk="0" hangingPunct="0">
              <a:buClr>
                <a:srgbClr val="3333FF"/>
              </a:buClr>
              <a:buSzPct val="75000"/>
              <a:buFont typeface="Wingdings" pitchFamily="2" charset="2"/>
              <a:buChar char="q"/>
            </a:pPr>
            <a:endParaRPr lang="en-US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145289" name="Text Box 9"/>
          <p:cNvSpPr txBox="1">
            <a:spLocks noChangeArrowheads="1"/>
          </p:cNvSpPr>
          <p:nvPr/>
        </p:nvSpPr>
        <p:spPr bwMode="auto">
          <a:xfrm>
            <a:off x="6019800" y="3119438"/>
            <a:ext cx="1241425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>
                <a:latin typeface="Helvetica" pitchFamily="34" charset="0"/>
              </a:rPr>
              <a:t>180 deg FB phase</a:t>
            </a:r>
          </a:p>
        </p:txBody>
      </p:sp>
      <p:sp>
        <p:nvSpPr>
          <p:cNvPr id="2145290" name="Text Box 10"/>
          <p:cNvSpPr txBox="1">
            <a:spLocks noChangeArrowheads="1"/>
          </p:cNvSpPr>
          <p:nvPr/>
        </p:nvSpPr>
        <p:spPr bwMode="auto">
          <a:xfrm>
            <a:off x="6324600" y="2463800"/>
            <a:ext cx="1157288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>
                <a:solidFill>
                  <a:srgbClr val="FF0000"/>
                </a:solidFill>
                <a:latin typeface="Helvetica" pitchFamily="34" charset="0"/>
              </a:rPr>
              <a:t>90 deg FB phase</a:t>
            </a:r>
          </a:p>
        </p:txBody>
      </p:sp>
      <p:sp>
        <p:nvSpPr>
          <p:cNvPr id="2145291" name="Line 11"/>
          <p:cNvSpPr>
            <a:spLocks noChangeShapeType="1"/>
          </p:cNvSpPr>
          <p:nvPr/>
        </p:nvSpPr>
        <p:spPr bwMode="auto">
          <a:xfrm flipH="1">
            <a:off x="6513513" y="2676525"/>
            <a:ext cx="28575" cy="24447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45292" name="Line 12"/>
          <p:cNvSpPr>
            <a:spLocks noChangeShapeType="1"/>
          </p:cNvSpPr>
          <p:nvPr/>
        </p:nvSpPr>
        <p:spPr bwMode="auto">
          <a:xfrm>
            <a:off x="7462838" y="1733550"/>
            <a:ext cx="12700" cy="220663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45293" name="Text Box 13"/>
          <p:cNvSpPr txBox="1">
            <a:spLocks noChangeArrowheads="1"/>
          </p:cNvSpPr>
          <p:nvPr/>
        </p:nvSpPr>
        <p:spPr bwMode="auto">
          <a:xfrm>
            <a:off x="7086600" y="1473200"/>
            <a:ext cx="107315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>
                <a:solidFill>
                  <a:srgbClr val="0000FF"/>
                </a:solidFill>
                <a:latin typeface="Helvetica" pitchFamily="34" charset="0"/>
              </a:rPr>
              <a:t>0 deg FB phase</a:t>
            </a:r>
          </a:p>
        </p:txBody>
      </p:sp>
      <p:sp>
        <p:nvSpPr>
          <p:cNvPr id="2145294" name="Text Box 14"/>
          <p:cNvSpPr txBox="1">
            <a:spLocks noChangeArrowheads="1"/>
          </p:cNvSpPr>
          <p:nvPr/>
        </p:nvSpPr>
        <p:spPr bwMode="auto">
          <a:xfrm>
            <a:off x="7556500" y="3302000"/>
            <a:ext cx="1246188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>
                <a:solidFill>
                  <a:srgbClr val="CC9900"/>
                </a:solidFill>
                <a:latin typeface="Helvetica" pitchFamily="34" charset="0"/>
              </a:rPr>
              <a:t>Vacuum error field</a:t>
            </a:r>
          </a:p>
        </p:txBody>
      </p:sp>
      <p:sp>
        <p:nvSpPr>
          <p:cNvPr id="2145295" name="Text Box 15"/>
          <p:cNvSpPr txBox="1">
            <a:spLocks noChangeArrowheads="1"/>
          </p:cNvSpPr>
          <p:nvPr/>
        </p:nvSpPr>
        <p:spPr bwMode="auto">
          <a:xfrm>
            <a:off x="7561263" y="2792413"/>
            <a:ext cx="1277937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>
                <a:solidFill>
                  <a:srgbClr val="33CC33"/>
                </a:solidFill>
                <a:latin typeface="Helvetica" pitchFamily="34" charset="0"/>
              </a:rPr>
              <a:t>Vacuum EF + RFA</a:t>
            </a:r>
          </a:p>
        </p:txBody>
      </p:sp>
      <p:sp>
        <p:nvSpPr>
          <p:cNvPr id="2145296" name="Text Box 16"/>
          <p:cNvSpPr txBox="1">
            <a:spLocks noChangeArrowheads="1"/>
          </p:cNvSpPr>
          <p:nvPr/>
        </p:nvSpPr>
        <p:spPr bwMode="auto">
          <a:xfrm>
            <a:off x="5534025" y="966788"/>
            <a:ext cx="33655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400" u="sng">
                <a:solidFill>
                  <a:srgbClr val="0000FF"/>
                </a:solidFill>
                <a:latin typeface="Helvetica" pitchFamily="34" charset="0"/>
              </a:rPr>
              <a:t>VALEN calculation of NSTX B</a:t>
            </a:r>
            <a:r>
              <a:rPr lang="en-US" sz="1400" u="sng" baseline="-25000">
                <a:solidFill>
                  <a:srgbClr val="0000FF"/>
                </a:solidFill>
                <a:latin typeface="Helvetica" pitchFamily="34" charset="0"/>
              </a:rPr>
              <a:t>r</a:t>
            </a:r>
            <a:r>
              <a:rPr lang="en-US" sz="1400" u="sng">
                <a:solidFill>
                  <a:srgbClr val="0000FF"/>
                </a:solidFill>
                <a:latin typeface="Helvetica" pitchFamily="34" charset="0"/>
              </a:rPr>
              <a:t> + B</a:t>
            </a:r>
            <a:r>
              <a:rPr lang="en-US" sz="1400" u="sng" baseline="-25000">
                <a:solidFill>
                  <a:srgbClr val="0000FF"/>
                </a:solidFill>
                <a:latin typeface="Helvetica" pitchFamily="34" charset="0"/>
              </a:rPr>
              <a:t>p</a:t>
            </a:r>
            <a:r>
              <a:rPr lang="en-US" sz="1400" u="sng">
                <a:solidFill>
                  <a:srgbClr val="0000FF"/>
                </a:solidFill>
                <a:latin typeface="Helvetica" pitchFamily="34" charset="0"/>
              </a:rPr>
              <a:t> control</a:t>
            </a:r>
          </a:p>
        </p:txBody>
      </p:sp>
      <p:pic>
        <p:nvPicPr>
          <p:cNvPr id="2145297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22388"/>
            <a:ext cx="4800600" cy="369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45298" name="Text Box 18"/>
          <p:cNvSpPr txBox="1">
            <a:spLocks noChangeArrowheads="1"/>
          </p:cNvSpPr>
          <p:nvPr/>
        </p:nvSpPr>
        <p:spPr bwMode="auto">
          <a:xfrm>
            <a:off x="3352800" y="922338"/>
            <a:ext cx="17129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1000">
                <a:solidFill>
                  <a:schemeClr val="tx1"/>
                </a:solidFill>
                <a:latin typeface="Arial" pitchFamily="34" charset="0"/>
              </a:rPr>
              <a:t>n = 1 B</a:t>
            </a:r>
            <a:r>
              <a:rPr lang="en-US" sz="1000" baseline="-25000">
                <a:solidFill>
                  <a:schemeClr val="tx1"/>
                </a:solidFill>
                <a:latin typeface="Arial" pitchFamily="34" charset="0"/>
              </a:rPr>
              <a:t>R</a:t>
            </a:r>
            <a:r>
              <a:rPr lang="en-US" sz="1000">
                <a:solidFill>
                  <a:schemeClr val="tx1"/>
                </a:solidFill>
                <a:latin typeface="Arial" pitchFamily="34" charset="0"/>
              </a:rPr>
              <a:t> + B</a:t>
            </a:r>
            <a:r>
              <a:rPr lang="en-US" sz="1000" baseline="-25000">
                <a:solidFill>
                  <a:schemeClr val="tx1"/>
                </a:solidFill>
                <a:latin typeface="Arial" pitchFamily="34" charset="0"/>
              </a:rPr>
              <a:t>p</a:t>
            </a:r>
            <a:r>
              <a:rPr lang="en-US" sz="1000">
                <a:solidFill>
                  <a:schemeClr val="tx1"/>
                </a:solidFill>
                <a:latin typeface="Arial" pitchFamily="34" charset="0"/>
              </a:rPr>
              <a:t> feedback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1000">
                <a:solidFill>
                  <a:schemeClr val="tx1"/>
                </a:solidFill>
                <a:latin typeface="Arial" pitchFamily="34" charset="0"/>
              </a:rPr>
              <a:t>(B</a:t>
            </a:r>
            <a:r>
              <a:rPr lang="en-US" sz="1000" baseline="-25000">
                <a:solidFill>
                  <a:schemeClr val="tx1"/>
                </a:solidFill>
                <a:latin typeface="Arial" pitchFamily="34" charset="0"/>
              </a:rPr>
              <a:t>p</a:t>
            </a:r>
            <a:r>
              <a:rPr lang="en-US" sz="1000">
                <a:solidFill>
                  <a:schemeClr val="tx1"/>
                </a:solidFill>
                <a:latin typeface="Arial" pitchFamily="34" charset="0"/>
              </a:rPr>
              <a:t> gain = 1, B</a:t>
            </a:r>
            <a:r>
              <a:rPr lang="en-US" sz="1000" baseline="-25000">
                <a:solidFill>
                  <a:schemeClr val="tx1"/>
                </a:solidFill>
                <a:latin typeface="Arial" pitchFamily="34" charset="0"/>
              </a:rPr>
              <a:t>R</a:t>
            </a:r>
            <a:r>
              <a:rPr lang="en-US" sz="1000">
                <a:solidFill>
                  <a:schemeClr val="tx1"/>
                </a:solidFill>
                <a:latin typeface="Arial" pitchFamily="34" charset="0"/>
              </a:rPr>
              <a:t> gain = 1.5)</a:t>
            </a:r>
          </a:p>
        </p:txBody>
      </p:sp>
      <p:sp>
        <p:nvSpPr>
          <p:cNvPr id="2145299" name="Text Box 19"/>
          <p:cNvSpPr txBox="1">
            <a:spLocks noChangeArrowheads="1"/>
          </p:cNvSpPr>
          <p:nvPr/>
        </p:nvSpPr>
        <p:spPr bwMode="auto">
          <a:xfrm>
            <a:off x="311150" y="930275"/>
            <a:ext cx="2965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400" u="sng">
                <a:solidFill>
                  <a:srgbClr val="0000FF"/>
                </a:solidFill>
                <a:latin typeface="Helvetica" pitchFamily="34" charset="0"/>
              </a:rPr>
              <a:t>NSTX Experiments: B</a:t>
            </a:r>
            <a:r>
              <a:rPr lang="en-US" sz="1400" u="sng" baseline="-25000">
                <a:solidFill>
                  <a:srgbClr val="0000FF"/>
                </a:solidFill>
                <a:latin typeface="Helvetica" pitchFamily="34" charset="0"/>
              </a:rPr>
              <a:t>p</a:t>
            </a:r>
            <a:r>
              <a:rPr lang="en-US" sz="1400" u="sng">
                <a:solidFill>
                  <a:srgbClr val="0000FF"/>
                </a:solidFill>
                <a:latin typeface="Helvetica" pitchFamily="34" charset="0"/>
              </a:rPr>
              <a:t> + B</a:t>
            </a:r>
            <a:r>
              <a:rPr lang="en-US" sz="1400" u="sng" baseline="-25000">
                <a:solidFill>
                  <a:srgbClr val="0000FF"/>
                </a:solidFill>
                <a:latin typeface="Helvetica" pitchFamily="34" charset="0"/>
              </a:rPr>
              <a:t>R</a:t>
            </a:r>
            <a:r>
              <a:rPr lang="en-US" sz="1400" u="sng">
                <a:solidFill>
                  <a:srgbClr val="0000FF"/>
                </a:solidFill>
                <a:latin typeface="Helvetica" pitchFamily="34" charset="0"/>
              </a:rPr>
              <a:t> feedback</a:t>
            </a:r>
          </a:p>
        </p:txBody>
      </p:sp>
      <p:sp>
        <p:nvSpPr>
          <p:cNvPr id="2145300" name="Line 20"/>
          <p:cNvSpPr>
            <a:spLocks noChangeShapeType="1"/>
          </p:cNvSpPr>
          <p:nvPr/>
        </p:nvSpPr>
        <p:spPr bwMode="auto">
          <a:xfrm>
            <a:off x="1279525" y="1311275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45301" name="Text Box 21"/>
          <p:cNvSpPr txBox="1">
            <a:spLocks noChangeArrowheads="1"/>
          </p:cNvSpPr>
          <p:nvPr/>
        </p:nvSpPr>
        <p:spPr bwMode="auto">
          <a:xfrm>
            <a:off x="1408113" y="1203325"/>
            <a:ext cx="877887" cy="18256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>
                <a:solidFill>
                  <a:srgbClr val="0000FF"/>
                </a:solidFill>
                <a:latin typeface="Helvetica" pitchFamily="34" charset="0"/>
              </a:rPr>
              <a:t>Feedback on</a:t>
            </a:r>
          </a:p>
        </p:txBody>
      </p:sp>
      <p:sp>
        <p:nvSpPr>
          <p:cNvPr id="2145302" name="Line 22"/>
          <p:cNvSpPr>
            <a:spLocks noChangeShapeType="1"/>
          </p:cNvSpPr>
          <p:nvPr/>
        </p:nvSpPr>
        <p:spPr bwMode="auto">
          <a:xfrm>
            <a:off x="1279525" y="1311275"/>
            <a:ext cx="0" cy="31480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45303" name="Line 23"/>
          <p:cNvSpPr>
            <a:spLocks noChangeShapeType="1"/>
          </p:cNvSpPr>
          <p:nvPr/>
        </p:nvSpPr>
        <p:spPr bwMode="auto">
          <a:xfrm>
            <a:off x="312738" y="4191000"/>
            <a:ext cx="946150" cy="15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2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XP1518: RWM PID control optimization based on theory and </a:t>
            </a:r>
            <a:r>
              <a:rPr lang="en-US" dirty="0" smtClean="0">
                <a:latin typeface="Arial" pitchFamily="34" charset="0"/>
              </a:rPr>
              <a:t>experiment </a:t>
            </a:r>
            <a:r>
              <a:rPr lang="en-US" altLang="en-US" dirty="0" smtClean="0"/>
              <a:t>– basic shot scans / run time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23366"/>
            <a:ext cx="8991600" cy="5477434"/>
          </a:xfrm>
        </p:spPr>
        <p:txBody>
          <a:bodyPr/>
          <a:lstStyle/>
          <a:p>
            <a:r>
              <a:rPr lang="en-US" sz="2000" dirty="0" smtClean="0"/>
              <a:t>Primary scans </a:t>
            </a:r>
            <a:r>
              <a:rPr lang="en-US" sz="1600" dirty="0" smtClean="0">
                <a:solidFill>
                  <a:srgbClr val="9900FF"/>
                </a:solidFill>
              </a:rPr>
              <a:t>(number of data points/shot will depend on high beta steady-state duration)</a:t>
            </a:r>
          </a:p>
          <a:p>
            <a:pPr lvl="1"/>
            <a:r>
              <a:rPr lang="en-US" sz="1800" dirty="0" smtClean="0"/>
              <a:t>Vary 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 sensor feedback phase, no B</a:t>
            </a:r>
            <a:r>
              <a:rPr lang="en-US" sz="1800" baseline="-25000" dirty="0" smtClean="0"/>
              <a:t>r</a:t>
            </a:r>
            <a:r>
              <a:rPr lang="en-US" sz="1800" dirty="0" smtClean="0"/>
              <a:t> feedback </a:t>
            </a:r>
            <a:r>
              <a:rPr lang="en-US" sz="1800" dirty="0" smtClean="0">
                <a:solidFill>
                  <a:srgbClr val="9900FF"/>
                </a:solidFill>
              </a:rPr>
              <a:t>(4 shots) – (at 4 phases/shot) </a:t>
            </a:r>
          </a:p>
          <a:p>
            <a:pPr lvl="2"/>
            <a:r>
              <a:rPr lang="en-US" sz="1600" dirty="0" smtClean="0">
                <a:solidFill>
                  <a:srgbClr val="9900FF"/>
                </a:solidFill>
              </a:rPr>
              <a:t>Extra</a:t>
            </a:r>
            <a:r>
              <a:rPr lang="en-US" sz="1600" dirty="0" smtClean="0">
                <a:solidFill>
                  <a:srgbClr val="9900FF"/>
                </a:solidFill>
              </a:rPr>
              <a:t> </a:t>
            </a:r>
            <a:r>
              <a:rPr lang="en-US" sz="1600" dirty="0" smtClean="0">
                <a:solidFill>
                  <a:srgbClr val="9900FF"/>
                </a:solidFill>
              </a:rPr>
              <a:t>shot added here in case gain increase needed</a:t>
            </a:r>
          </a:p>
          <a:p>
            <a:pPr lvl="1"/>
            <a:r>
              <a:rPr lang="en-US" sz="1800" dirty="0" smtClean="0"/>
              <a:t>Vary 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 sensor feedback gain, no B</a:t>
            </a:r>
            <a:r>
              <a:rPr lang="en-US" sz="1800" baseline="-25000" dirty="0" smtClean="0"/>
              <a:t>r</a:t>
            </a:r>
            <a:r>
              <a:rPr lang="en-US" sz="1800" dirty="0" smtClean="0"/>
              <a:t> feedback </a:t>
            </a:r>
            <a:r>
              <a:rPr lang="en-US" sz="1800" dirty="0" smtClean="0">
                <a:solidFill>
                  <a:srgbClr val="9900FF"/>
                </a:solidFill>
              </a:rPr>
              <a:t>(2 shots)</a:t>
            </a:r>
            <a:endParaRPr lang="en-US" sz="1800" dirty="0" smtClean="0"/>
          </a:p>
          <a:p>
            <a:pPr lvl="1"/>
            <a:r>
              <a:rPr lang="en-US" sz="1800" dirty="0" smtClean="0"/>
              <a:t>Vary B</a:t>
            </a:r>
            <a:r>
              <a:rPr lang="en-US" sz="1800" baseline="-25000" dirty="0" smtClean="0"/>
              <a:t>r</a:t>
            </a:r>
            <a:r>
              <a:rPr lang="en-US" sz="1800" dirty="0" smtClean="0"/>
              <a:t> </a:t>
            </a:r>
            <a:r>
              <a:rPr lang="en-US" sz="1800" dirty="0"/>
              <a:t>sensor feedback </a:t>
            </a:r>
            <a:r>
              <a:rPr lang="en-US" sz="1800" dirty="0" smtClean="0"/>
              <a:t>gain, with “best” 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 feedback settings </a:t>
            </a:r>
            <a:r>
              <a:rPr lang="en-US" sz="1800" dirty="0" smtClean="0">
                <a:solidFill>
                  <a:srgbClr val="9900FF"/>
                </a:solidFill>
              </a:rPr>
              <a:t>(2 </a:t>
            </a:r>
            <a:r>
              <a:rPr lang="en-US" sz="1800" dirty="0">
                <a:solidFill>
                  <a:srgbClr val="9900FF"/>
                </a:solidFill>
              </a:rPr>
              <a:t>shots</a:t>
            </a:r>
            <a:r>
              <a:rPr lang="en-US" sz="1800" dirty="0" smtClean="0">
                <a:solidFill>
                  <a:srgbClr val="9900FF"/>
                </a:solidFill>
              </a:rPr>
              <a:t>)</a:t>
            </a:r>
          </a:p>
          <a:p>
            <a:pPr lvl="2"/>
            <a:r>
              <a:rPr lang="en-US" sz="1600" dirty="0" smtClean="0">
                <a:solidFill>
                  <a:srgbClr val="9900FF"/>
                </a:solidFill>
              </a:rPr>
              <a:t>B</a:t>
            </a:r>
            <a:r>
              <a:rPr lang="en-US" sz="1600" baseline="-25000" dirty="0" smtClean="0">
                <a:solidFill>
                  <a:srgbClr val="9900FF"/>
                </a:solidFill>
              </a:rPr>
              <a:t>r</a:t>
            </a:r>
            <a:r>
              <a:rPr lang="en-US" sz="1600" dirty="0" smtClean="0">
                <a:solidFill>
                  <a:srgbClr val="9900FF"/>
                </a:solidFill>
              </a:rPr>
              <a:t> sensor feedback phase of 180 degrees</a:t>
            </a:r>
          </a:p>
          <a:p>
            <a:pPr lvl="1"/>
            <a:r>
              <a:rPr lang="en-US" sz="1800" dirty="0"/>
              <a:t>Vary </a:t>
            </a:r>
            <a:r>
              <a:rPr lang="en-US" sz="1800" dirty="0" smtClean="0"/>
              <a:t>B</a:t>
            </a:r>
            <a:r>
              <a:rPr lang="en-US" sz="1800" baseline="-25000" dirty="0" smtClean="0"/>
              <a:t>r</a:t>
            </a:r>
            <a:r>
              <a:rPr lang="en-US" sz="1800" dirty="0" smtClean="0"/>
              <a:t> </a:t>
            </a:r>
            <a:r>
              <a:rPr lang="en-US" sz="1800" dirty="0"/>
              <a:t>sensor feedback </a:t>
            </a:r>
            <a:r>
              <a:rPr lang="en-US" sz="1800" dirty="0" smtClean="0"/>
              <a:t>phase, with “best” 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 feedback settings </a:t>
            </a:r>
            <a:r>
              <a:rPr lang="en-US" sz="1800" dirty="0" smtClean="0">
                <a:solidFill>
                  <a:srgbClr val="9900FF"/>
                </a:solidFill>
              </a:rPr>
              <a:t>(2 </a:t>
            </a:r>
            <a:r>
              <a:rPr lang="en-US" sz="1800" dirty="0">
                <a:solidFill>
                  <a:srgbClr val="9900FF"/>
                </a:solidFill>
              </a:rPr>
              <a:t>shots</a:t>
            </a:r>
            <a:r>
              <a:rPr lang="en-US" sz="1800" dirty="0" smtClean="0">
                <a:solidFill>
                  <a:srgbClr val="9900FF"/>
                </a:solidFill>
              </a:rPr>
              <a:t>)</a:t>
            </a:r>
          </a:p>
          <a:p>
            <a:pPr lvl="1"/>
            <a:r>
              <a:rPr lang="en-US" sz="1800" dirty="0"/>
              <a:t>Vary </a:t>
            </a:r>
            <a:r>
              <a:rPr lang="en-US" sz="1800" dirty="0" err="1"/>
              <a:t>B</a:t>
            </a:r>
            <a:r>
              <a:rPr lang="en-US" sz="1800" baseline="-25000" dirty="0" err="1"/>
              <a:t>p</a:t>
            </a:r>
            <a:r>
              <a:rPr lang="en-US" sz="1800" dirty="0"/>
              <a:t> sensor feedback </a:t>
            </a:r>
            <a:r>
              <a:rPr lang="en-US" sz="1800" dirty="0" smtClean="0"/>
              <a:t>phase</a:t>
            </a:r>
            <a:r>
              <a:rPr lang="en-US" sz="1800" dirty="0"/>
              <a:t> </a:t>
            </a:r>
            <a:r>
              <a:rPr lang="en-US" sz="1800" dirty="0" smtClean="0"/>
              <a:t>to check with “best” </a:t>
            </a:r>
            <a:r>
              <a:rPr lang="en-US" sz="1800" dirty="0"/>
              <a:t>B</a:t>
            </a:r>
            <a:r>
              <a:rPr lang="en-US" sz="1800" baseline="-25000" dirty="0"/>
              <a:t>r</a:t>
            </a:r>
            <a:r>
              <a:rPr lang="en-US" sz="1800" dirty="0"/>
              <a:t> feedback </a:t>
            </a:r>
            <a:r>
              <a:rPr lang="en-US" sz="1800" dirty="0">
                <a:solidFill>
                  <a:srgbClr val="9900FF"/>
                </a:solidFill>
              </a:rPr>
              <a:t>(4 shots</a:t>
            </a:r>
            <a:r>
              <a:rPr lang="en-US" sz="1800" dirty="0" smtClean="0">
                <a:solidFill>
                  <a:srgbClr val="9900FF"/>
                </a:solidFill>
              </a:rPr>
              <a:t>)</a:t>
            </a:r>
            <a:endParaRPr lang="en-US" sz="1600" dirty="0" smtClean="0">
              <a:solidFill>
                <a:srgbClr val="9900FF"/>
              </a:solidFill>
            </a:endParaRPr>
          </a:p>
          <a:p>
            <a:r>
              <a:rPr lang="en-US" sz="2000" dirty="0" smtClean="0"/>
              <a:t>Additional details/scans</a:t>
            </a:r>
          </a:p>
          <a:p>
            <a:pPr lvl="1"/>
            <a:r>
              <a:rPr lang="en-US" sz="1800" dirty="0" smtClean="0"/>
              <a:t>Add an </a:t>
            </a:r>
            <a:r>
              <a:rPr lang="en-US" sz="1800" dirty="0" smtClean="0"/>
              <a:t>interval </a:t>
            </a:r>
            <a:r>
              <a:rPr lang="en-US" sz="1800" dirty="0" smtClean="0"/>
              <a:t>of pre-programmed n = 1 field to determine that feedback is being effective – change gain if needed on early shots </a:t>
            </a:r>
            <a:r>
              <a:rPr lang="en-US" sz="1800" dirty="0" smtClean="0">
                <a:solidFill>
                  <a:srgbClr val="9900FF"/>
                </a:solidFill>
              </a:rPr>
              <a:t>(no extra shots needed)</a:t>
            </a:r>
          </a:p>
          <a:p>
            <a:pPr lvl="1"/>
            <a:r>
              <a:rPr lang="en-US" sz="1800" dirty="0" smtClean="0"/>
              <a:t>Use fiducial, or generally high performance low l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target plasma</a:t>
            </a:r>
          </a:p>
          <a:p>
            <a:pPr lvl="1"/>
            <a:r>
              <a:rPr lang="en-US" sz="1800" dirty="0" smtClean="0"/>
              <a:t>May wish to redo all/part of these scans on significantly different NSTX-U plasma conditions (e.g. standard DND vs. snowflake)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Run time</a:t>
            </a:r>
          </a:p>
          <a:p>
            <a:pPr lvl="1"/>
            <a:r>
              <a:rPr lang="en-US" sz="1800" dirty="0" smtClean="0">
                <a:solidFill>
                  <a:srgbClr val="9900FF"/>
                </a:solidFill>
              </a:rPr>
              <a:t>0.5 priority run days </a:t>
            </a:r>
            <a:r>
              <a:rPr lang="en-US" sz="1800" dirty="0" smtClean="0"/>
              <a:t>allocated for XP1518 </a:t>
            </a:r>
            <a:r>
              <a:rPr lang="en-US" sz="1800" dirty="0" smtClean="0">
                <a:solidFill>
                  <a:srgbClr val="9900FF"/>
                </a:solidFill>
              </a:rPr>
              <a:t>(~14 shots?)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5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2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10"/>
            <a:ext cx="9144000" cy="815975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XP1518: RWM PID control optimization based on theory and </a:t>
            </a:r>
            <a:r>
              <a:rPr lang="en-US" dirty="0" smtClean="0">
                <a:latin typeface="Arial" pitchFamily="34" charset="0"/>
              </a:rPr>
              <a:t>experiment </a:t>
            </a:r>
            <a:r>
              <a:rPr lang="en-US" altLang="en-US" dirty="0" smtClean="0"/>
              <a:t>– Diagnostics,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6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4313" y="990600"/>
            <a:ext cx="86836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FF3300"/>
              </a:buClr>
              <a:buSzPct val="75000"/>
              <a:buFont typeface="Wingdings" pitchFamily="2" charset="2"/>
              <a:buChar char="q"/>
              <a:defRPr sz="24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Pct val="7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80000"/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Pct val="65000"/>
              <a:buFont typeface="Wingdings" pitchFamily="2" charset="2"/>
              <a:buChar char="q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en-US" kern="0" dirty="0" smtClean="0"/>
              <a:t>Required diagnostics / capabilities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RWM </a:t>
            </a:r>
            <a:r>
              <a:rPr lang="en-US" altLang="en-US" kern="0" dirty="0" err="1"/>
              <a:t>B</a:t>
            </a:r>
            <a:r>
              <a:rPr lang="en-US" altLang="en-US" kern="0" baseline="-25000" dirty="0" err="1"/>
              <a:t>p</a:t>
            </a:r>
            <a:r>
              <a:rPr lang="en-US" altLang="en-US" kern="0" dirty="0"/>
              <a:t> and B</a:t>
            </a:r>
            <a:r>
              <a:rPr lang="en-US" altLang="en-US" kern="0" baseline="-25000" dirty="0"/>
              <a:t>r</a:t>
            </a:r>
            <a:r>
              <a:rPr lang="en-US" altLang="en-US" kern="0" dirty="0"/>
              <a:t> </a:t>
            </a:r>
            <a:r>
              <a:rPr lang="en-US" altLang="en-US" kern="0" dirty="0" smtClean="0"/>
              <a:t>sensors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RWM n = 1 PID feedback using </a:t>
            </a:r>
            <a:r>
              <a:rPr lang="en-US" altLang="en-US" kern="0" dirty="0" err="1" smtClean="0"/>
              <a:t>B</a:t>
            </a:r>
            <a:r>
              <a:rPr lang="en-US" altLang="en-US" kern="0" baseline="-25000" dirty="0" err="1" smtClean="0"/>
              <a:t>p</a:t>
            </a:r>
            <a:r>
              <a:rPr lang="en-US" altLang="en-US" kern="0" dirty="0" smtClean="0"/>
              <a:t> and B</a:t>
            </a:r>
            <a:r>
              <a:rPr lang="en-US" altLang="en-US" kern="0" baseline="-25000" dirty="0" smtClean="0"/>
              <a:t>r</a:t>
            </a:r>
            <a:r>
              <a:rPr lang="en-US" altLang="en-US" kern="0" dirty="0" smtClean="0"/>
              <a:t> sensors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/>
              <a:t>RWM coils generating n = 3 </a:t>
            </a:r>
            <a:r>
              <a:rPr lang="en-US" altLang="en-US" kern="0" dirty="0" smtClean="0"/>
              <a:t>or </a:t>
            </a:r>
            <a:r>
              <a:rPr lang="en-US" altLang="en-US" kern="0" dirty="0"/>
              <a:t>n = 2 </a:t>
            </a:r>
            <a:r>
              <a:rPr lang="en-US" altLang="en-US" kern="0" dirty="0" smtClean="0"/>
              <a:t>applied field configurations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CHERS toroidal rotation measurement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Thomson scattering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MSE 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Toroidal </a:t>
            </a:r>
            <a:r>
              <a:rPr lang="en-US" altLang="en-US" kern="0" dirty="0" err="1" smtClean="0"/>
              <a:t>Mirnov</a:t>
            </a:r>
            <a:r>
              <a:rPr lang="en-US" altLang="en-US" kern="0" dirty="0" smtClean="0"/>
              <a:t> array / between-shots spectrogram with toroidal mode number analysis</a:t>
            </a:r>
          </a:p>
          <a:p>
            <a:r>
              <a:rPr lang="en-US" altLang="en-US" kern="0" dirty="0" smtClean="0"/>
              <a:t>Desired diagnostics / capabilities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Real-time rotation measurement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USXR and ME-SXR</a:t>
            </a:r>
          </a:p>
          <a:p>
            <a:pPr lvl="1">
              <a:spcBef>
                <a:spcPct val="25000"/>
              </a:spcBef>
            </a:pPr>
            <a:r>
              <a:rPr lang="en-US" altLang="en-US" kern="0" dirty="0" smtClean="0"/>
              <a:t>Fast camera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422637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92384</TotalTime>
  <Words>976</Words>
  <Application>Microsoft Office PowerPoint</Application>
  <PresentationFormat>On-screen Show (4:3)</PresentationFormat>
  <Paragraphs>155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Blank Presentation</vt:lpstr>
      <vt:lpstr>1_Blank Presentation</vt:lpstr>
      <vt:lpstr>2_Blank Presentation</vt:lpstr>
      <vt:lpstr>3_Blank Presentation</vt:lpstr>
      <vt:lpstr>PowerPoint Presentation</vt:lpstr>
      <vt:lpstr>Columbia U. Group 2015 Macrostability TSG XPs (Short Summary)</vt:lpstr>
      <vt:lpstr>XP1518: RWM PID control optimization based on theory and experiment</vt:lpstr>
      <vt:lpstr>RWM Br sensor n = 1 feedback phase variation shows superior settings when combined w/Bp sensors; good agreement w/theory</vt:lpstr>
      <vt:lpstr>XP1518: RWM PID control optimization based on theory and experiment – basic shot scans / run time allocation</vt:lpstr>
      <vt:lpstr>XP1518: RWM PID control optimization based on theory and experiment – Diagnostics, etc.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SAS</cp:lastModifiedBy>
  <cp:revision>16773</cp:revision>
  <cp:lastPrinted>2014-10-10T06:32:42Z</cp:lastPrinted>
  <dcterms:created xsi:type="dcterms:W3CDTF">2003-10-01T16:23:57Z</dcterms:created>
  <dcterms:modified xsi:type="dcterms:W3CDTF">2015-06-30T16:56:17Z</dcterms:modified>
</cp:coreProperties>
</file>