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1217" r:id="rId2"/>
    <p:sldId id="1529" r:id="rId3"/>
    <p:sldId id="1530" r:id="rId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fan Gerhardt" initials="" lastIdx="8" clrIdx="0"/>
  <p:cmAuthor id="1" name="Jonathan E. Menard" initials="JE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FFFFFF"/>
    <a:srgbClr val="A50021"/>
    <a:srgbClr val="3399FF"/>
    <a:srgbClr val="FF9966"/>
    <a:srgbClr val="E0E0E0"/>
    <a:srgbClr val="008080"/>
    <a:srgbClr val="FF9933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201" autoAdjust="0"/>
    <p:restoredTop sz="99900" autoAdjust="0"/>
  </p:normalViewPr>
  <p:slideViewPr>
    <p:cSldViewPr>
      <p:cViewPr varScale="1">
        <p:scale>
          <a:sx n="74" d="100"/>
          <a:sy n="74" d="100"/>
        </p:scale>
        <p:origin x="-1020" y="-90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008"/>
    </p:cViewPr>
  </p:sorterViewPr>
  <p:notesViewPr>
    <p:cSldViewPr>
      <p:cViewPr varScale="1">
        <p:scale>
          <a:sx n="98" d="100"/>
          <a:sy n="98" d="100"/>
        </p:scale>
        <p:origin x="-3528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4A8B76E-066F-4F1C-9F3C-7B0A59AF6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10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92420B3-3334-4F22-B057-47A198518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63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0008D5-44D2-47AC-B613-7D6CD12137F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192EA-3211-41DA-874E-4E33D0390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+mn-cs"/>
              </a:rPr>
              <a:t>NSTX-U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6629400"/>
            <a:ext cx="5486400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" i="0" dirty="0" smtClean="0">
                <a:latin typeface="Helvetica" pitchFamily="34" charset="0"/>
                <a:cs typeface="+mn-cs"/>
              </a:rPr>
              <a:t>PPPL</a:t>
            </a:r>
            <a:r>
              <a:rPr lang="en-US" sz="800" i="0" baseline="0" dirty="0" smtClean="0">
                <a:latin typeface="Helvetica" pitchFamily="34" charset="0"/>
                <a:cs typeface="+mn-cs"/>
              </a:rPr>
              <a:t> Science on Saturday – NSTX Upgrade Opportunities and Challenges</a:t>
            </a:r>
            <a:endParaRPr lang="en-US" sz="800" i="0" dirty="0">
              <a:latin typeface="Helvetica" pitchFamily="34" charset="0"/>
              <a:cs typeface="+mn-cs"/>
            </a:endParaRPr>
          </a:p>
        </p:txBody>
      </p:sp>
      <p:sp>
        <p:nvSpPr>
          <p:cNvPr id="9" name="Rectangle 76"/>
          <p:cNvSpPr txBox="1">
            <a:spLocks noChangeArrowheads="1"/>
          </p:cNvSpPr>
          <p:nvPr userDrawn="1"/>
        </p:nvSpPr>
        <p:spPr>
          <a:xfrm>
            <a:off x="8382000" y="6629400"/>
            <a:ext cx="762000" cy="152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8736FA9F-4A03-42A0-8783-614F46C95A9A}" type="slidenum">
              <a:rPr lang="en-US" sz="900" i="0" smtClean="0"/>
              <a:pPr algn="r">
                <a:defRPr/>
              </a:pPr>
              <a:t>‹#›</a:t>
            </a:fld>
            <a:endParaRPr lang="en-US" sz="900" i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nstx-u.pppl.gov/home/NSTXU_team_photo_2015_02_27.jpg?attredirects=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962400"/>
            <a:ext cx="5943600" cy="2325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2800" i="0" dirty="0" smtClean="0">
                <a:solidFill>
                  <a:schemeClr val="accent2"/>
                </a:solidFill>
                <a:latin typeface="+mj-lt"/>
              </a:rPr>
              <a:t>MSTSG Meeting</a:t>
            </a: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4" name="Text Box 10"/>
          <p:cNvSpPr txBox="1">
            <a:spLocks noChangeArrowheads="1"/>
          </p:cNvSpPr>
          <p:nvPr/>
        </p:nvSpPr>
        <p:spPr bwMode="auto">
          <a:xfrm>
            <a:off x="1676400" y="3352800"/>
            <a:ext cx="5715000" cy="393954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600" i="0" dirty="0" smtClean="0">
                <a:solidFill>
                  <a:srgbClr val="FF0000"/>
                </a:solidFill>
              </a:rPr>
              <a:t>PPPL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600" i="0" dirty="0" smtClean="0">
                <a:solidFill>
                  <a:srgbClr val="FF0000"/>
                </a:solidFill>
              </a:rPr>
              <a:t>July 28, 2015</a:t>
            </a:r>
            <a:endParaRPr lang="en-US" sz="1600" i="0" dirty="0">
              <a:solidFill>
                <a:srgbClr val="FF0000"/>
              </a:solidFill>
            </a:endParaRPr>
          </a:p>
        </p:txBody>
      </p: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eaLnBrk="0" hangingPunct="0"/>
            <a:r>
              <a:rPr lang="en-US" sz="1800">
                <a:solidFill>
                  <a:schemeClr val="accent2"/>
                </a:solidFill>
                <a:latin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2286000"/>
            <a:ext cx="1295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317750"/>
            <a:ext cx="1295400" cy="43116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 anchor="b">
            <a:spAutoFit/>
          </a:bodyPr>
          <a:lstStyle/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800">
                <a:solidFill>
                  <a:srgbClr val="FF0000"/>
                </a:solidFill>
                <a:latin typeface="Arial" charset="0"/>
              </a:rPr>
              <a:t>Inst for Nucl Res, Kiev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Chonbuk Natl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Seoul Natl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CIEMAT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FOM Inst DIFFER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</p:spPr>
      </p:cxnSp>
      <p:pic>
        <p:nvPicPr>
          <p:cNvPr id="2101" name="Picture 48" descr="ppi221.tmp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2057400"/>
            <a:ext cx="1295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2" name="Text Box 152"/>
          <p:cNvSpPr txBox="1">
            <a:spLocks noChangeArrowheads="1"/>
          </p:cNvSpPr>
          <p:nvPr/>
        </p:nvSpPr>
        <p:spPr bwMode="auto">
          <a:xfrm>
            <a:off x="152400" y="2057400"/>
            <a:ext cx="1257300" cy="4648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Coll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of </a:t>
            </a: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Wm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&amp; Mary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CompX</a:t>
            </a:r>
            <a:endParaRPr lang="en-US" sz="900" dirty="0">
              <a:solidFill>
                <a:srgbClr val="0000FF"/>
              </a:solidFill>
              <a:latin typeface="Arial" charset="0"/>
            </a:endParaRP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Lehigh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Old Dominion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Tennessee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Tulsa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Wisconsin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X Science LLC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828800" y="6477000"/>
            <a:ext cx="5486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*This work supported by the US DOE Contract No. DE-AC02-09CH11466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XP review schedules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732529"/>
              </p:ext>
            </p:extLst>
          </p:nvPr>
        </p:nvGraphicFramePr>
        <p:xfrm>
          <a:off x="0" y="914400"/>
          <a:ext cx="9144000" cy="56126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62400"/>
                <a:gridCol w="2514600"/>
                <a:gridCol w="2667000"/>
              </a:tblGrid>
              <a:tr h="772886">
                <a:tc>
                  <a:txBody>
                    <a:bodyPr/>
                    <a:lstStyle/>
                    <a:p>
                      <a:r>
                        <a:rPr lang="en-US" dirty="0" smtClean="0"/>
                        <a:t>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TSG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review</a:t>
                      </a:r>
                      <a:endParaRPr lang="en-US" dirty="0"/>
                    </a:p>
                  </a:txBody>
                  <a:tcPr/>
                </a:tc>
              </a:tr>
              <a:tr h="772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XP1506 Low-beta, low-density locked mode studies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–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Clayton </a:t>
                      </a: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Myers 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772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XP1515 High-beta n=1,2,3 feed-forward error field correction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–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Clayton Myers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72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XP1516 Optimization of PID dynamic error field correction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–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Clayton </a:t>
                      </a: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Myers 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72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XP1517 Neoclassical toroidal viscosity at reduced </a:t>
                      </a:r>
                      <a:r>
                        <a:rPr lang="en-US" sz="1600" dirty="0" err="1">
                          <a:effectLst/>
                          <a:latin typeface="Arial"/>
                          <a:ea typeface="Calibri"/>
                        </a:rPr>
                        <a:t>collisionality</a:t>
                      </a: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 (</a:t>
                      </a:r>
                      <a:r>
                        <a:rPr lang="en-US" sz="1600" dirty="0" err="1" smtClean="0">
                          <a:effectLst/>
                          <a:latin typeface="Arial"/>
                          <a:ea typeface="Calibri"/>
                        </a:rPr>
                        <a:t>ind.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coil control)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–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S.A</a:t>
                      </a: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. Sabbagh 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en-US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en-US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772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XP1518 RWM PID control optimization based on theory and experiment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–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S.A</a:t>
                      </a: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.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Sabbagh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en-US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72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</a:rPr>
                        <a:t>XP1519 Massive Gas Injection Studies on NSTX-U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–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Roger Raman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1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XP review schedules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060540"/>
              </p:ext>
            </p:extLst>
          </p:nvPr>
        </p:nvGraphicFramePr>
        <p:xfrm>
          <a:off x="0" y="914400"/>
          <a:ext cx="9144000" cy="46373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62400"/>
                <a:gridCol w="2514600"/>
                <a:gridCol w="2667000"/>
              </a:tblGrid>
              <a:tr h="772886">
                <a:tc>
                  <a:txBody>
                    <a:bodyPr/>
                    <a:lstStyle/>
                    <a:p>
                      <a:r>
                        <a:rPr lang="en-US" dirty="0" smtClean="0"/>
                        <a:t>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TSG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review</a:t>
                      </a:r>
                      <a:endParaRPr lang="en-US" dirty="0"/>
                    </a:p>
                  </a:txBody>
                  <a:tcPr/>
                </a:tc>
              </a:tr>
              <a:tr h="772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Resonant error field threshold with non-resonant braking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–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Jong-</a:t>
                      </a:r>
                      <a:r>
                        <a:rPr lang="en-US" sz="1600" dirty="0" err="1" smtClean="0">
                          <a:effectLst/>
                          <a:latin typeface="Arial"/>
                          <a:ea typeface="Calibri"/>
                        </a:rPr>
                        <a:t>Kyu</a:t>
                      </a:r>
                      <a:r>
                        <a:rPr lang="en-US" sz="1600" baseline="0" dirty="0" smtClean="0">
                          <a:effectLst/>
                          <a:latin typeface="Arial"/>
                          <a:ea typeface="Calibri"/>
                        </a:rPr>
                        <a:t> Park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	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2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Make contact with NSTX for n=1 tearing mode stability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–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Rob La </a:t>
                      </a:r>
                      <a:r>
                        <a:rPr lang="en-US" sz="1600" dirty="0" err="1" smtClean="0">
                          <a:effectLst/>
                          <a:latin typeface="Arial"/>
                          <a:ea typeface="Calibri"/>
                        </a:rPr>
                        <a:t>Haye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2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</a:rPr>
                        <a:t>RWM Stabilization Dependence on Neutral Beam Deposition Angle – </a:t>
                      </a:r>
                      <a:endParaRPr lang="en-US" sz="160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Jack </a:t>
                      </a:r>
                      <a:r>
                        <a:rPr lang="en-US" sz="1600" dirty="0" err="1" smtClean="0">
                          <a:effectLst/>
                          <a:latin typeface="Arial"/>
                          <a:ea typeface="Calibri"/>
                        </a:rPr>
                        <a:t>Berkery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2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Stabilization of radiated-induced tearing modes (</a:t>
                      </a:r>
                      <a:r>
                        <a:rPr lang="en-US" sz="1600" dirty="0" err="1" smtClean="0"/>
                        <a:t>RiTMs</a:t>
                      </a:r>
                      <a:r>
                        <a:rPr lang="en-US" sz="1600" dirty="0" smtClean="0"/>
                        <a:t>) using off-axis-heating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–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Luis Delgado-Aparicio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28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3D plasma response data for MHD and transport code validations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–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Calibri"/>
                        </a:rPr>
                        <a:t>Todd Evans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65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i="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80259</TotalTime>
  <Words>310</Words>
  <Application>Microsoft Office PowerPoint</Application>
  <PresentationFormat>On-screen Show (4:3)</PresentationFormat>
  <Paragraphs>112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XP review schedules</vt:lpstr>
      <vt:lpstr>XP review schedules</vt:lpstr>
    </vt:vector>
  </TitlesOfParts>
  <Company>Princeton Plasma Physics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John (Jack) Berkery</cp:lastModifiedBy>
  <cp:revision>13420</cp:revision>
  <cp:lastPrinted>2015-01-30T06:32:29Z</cp:lastPrinted>
  <dcterms:created xsi:type="dcterms:W3CDTF">2003-10-01T16:23:57Z</dcterms:created>
  <dcterms:modified xsi:type="dcterms:W3CDTF">2015-07-28T14:13:07Z</dcterms:modified>
</cp:coreProperties>
</file>