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1" r:id="rId3"/>
    <p:sldId id="291" r:id="rId4"/>
    <p:sldId id="295" r:id="rId5"/>
    <p:sldId id="293" r:id="rId6"/>
    <p:sldId id="294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400" d="100"/>
          <a:sy n="400" d="100"/>
        </p:scale>
        <p:origin x="7720" y="3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 Gerhardt, Clayton Myers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Fields: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Dec. 8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NSTX-U</a:t>
            </a:r>
            <a:r>
              <a:rPr lang="en-US" sz="2800" dirty="0"/>
              <a:t> </a:t>
            </a:r>
            <a:r>
              <a:rPr lang="en-US" sz="2800" dirty="0" smtClean="0"/>
              <a:t>has Off</a:t>
            </a:r>
            <a:r>
              <a:rPr lang="en-US" sz="2800" dirty="0"/>
              <a:t>-Midplane Internal </a:t>
            </a:r>
            <a:r>
              <a:rPr lang="en-US" sz="2800" dirty="0" smtClean="0"/>
              <a:t>3D Field Sensors</a:t>
            </a:r>
            <a:endParaRPr lang="en-US" sz="2800" dirty="0"/>
          </a:p>
        </p:txBody>
      </p:sp>
      <p:pic>
        <p:nvPicPr>
          <p:cNvPr id="1541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35083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41125" name="Line 5"/>
          <p:cNvSpPr>
            <a:spLocks noChangeShapeType="1"/>
          </p:cNvSpPr>
          <p:nvPr/>
        </p:nvSpPr>
        <p:spPr bwMode="auto">
          <a:xfrm flipH="1" flipV="1">
            <a:off x="4646613" y="3335338"/>
            <a:ext cx="239712" cy="163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126" name="Line 6"/>
          <p:cNvSpPr>
            <a:spLocks noChangeShapeType="1"/>
          </p:cNvSpPr>
          <p:nvPr/>
        </p:nvSpPr>
        <p:spPr bwMode="auto">
          <a:xfrm flipH="1" flipV="1">
            <a:off x="4886325" y="3498850"/>
            <a:ext cx="0" cy="1873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127" name="Text Box 7"/>
          <p:cNvSpPr txBox="1">
            <a:spLocks noChangeArrowheads="1"/>
          </p:cNvSpPr>
          <p:nvPr/>
        </p:nvSpPr>
        <p:spPr bwMode="auto">
          <a:xfrm>
            <a:off x="1592263" y="5913438"/>
            <a:ext cx="2590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000" dirty="0">
                <a:solidFill>
                  <a:schemeClr val="tx1"/>
                </a:solidFill>
                <a:latin typeface="Arial" charset="0"/>
              </a:rPr>
              <a:t>VALEN Model of NSTX (Columbia Univ.)</a:t>
            </a:r>
          </a:p>
        </p:txBody>
      </p:sp>
      <p:sp>
        <p:nvSpPr>
          <p:cNvPr id="1541128" name="Text Box 8"/>
          <p:cNvSpPr txBox="1">
            <a:spLocks noChangeArrowheads="1"/>
          </p:cNvSpPr>
          <p:nvPr/>
        </p:nvSpPr>
        <p:spPr bwMode="auto">
          <a:xfrm>
            <a:off x="601663" y="5470525"/>
            <a:ext cx="4144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>
                <a:solidFill>
                  <a:srgbClr val="FF0000"/>
                </a:solidFill>
                <a:latin typeface="Arial" charset="0"/>
              </a:rPr>
              <a:t>6 ex-vessel midplane control coils</a:t>
            </a:r>
          </a:p>
        </p:txBody>
      </p:sp>
      <p:sp>
        <p:nvSpPr>
          <p:cNvPr id="1541129" name="Line 9"/>
          <p:cNvSpPr>
            <a:spLocks noChangeShapeType="1"/>
          </p:cNvSpPr>
          <p:nvPr/>
        </p:nvSpPr>
        <p:spPr bwMode="auto">
          <a:xfrm flipV="1">
            <a:off x="4567238" y="5372100"/>
            <a:ext cx="319087" cy="244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1130" name="Line 10"/>
          <p:cNvSpPr>
            <a:spLocks noChangeShapeType="1"/>
          </p:cNvSpPr>
          <p:nvPr/>
        </p:nvSpPr>
        <p:spPr bwMode="auto">
          <a:xfrm>
            <a:off x="3849688" y="1544638"/>
            <a:ext cx="153987" cy="488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41131" name="Text Box 11"/>
          <p:cNvSpPr txBox="1">
            <a:spLocks noChangeArrowheads="1"/>
          </p:cNvSpPr>
          <p:nvPr/>
        </p:nvSpPr>
        <p:spPr bwMode="auto">
          <a:xfrm>
            <a:off x="3335338" y="1166813"/>
            <a:ext cx="9779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400" dirty="0">
                <a:latin typeface="Helvetica" charset="0"/>
              </a:rPr>
              <a:t>SS Vacuum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400" dirty="0">
                <a:latin typeface="Helvetica" charset="0"/>
              </a:rPr>
              <a:t>Vessel</a:t>
            </a:r>
          </a:p>
        </p:txBody>
      </p:sp>
      <p:sp>
        <p:nvSpPr>
          <p:cNvPr id="1541132" name="Text Box 12"/>
          <p:cNvSpPr txBox="1">
            <a:spLocks noChangeArrowheads="1"/>
          </p:cNvSpPr>
          <p:nvPr/>
        </p:nvSpPr>
        <p:spPr bwMode="auto">
          <a:xfrm>
            <a:off x="827088" y="1198563"/>
            <a:ext cx="14319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400" dirty="0">
                <a:latin typeface="Helvetica" charset="0"/>
              </a:rPr>
              <a:t>Copper passive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400" dirty="0">
                <a:latin typeface="Helvetica" charset="0"/>
              </a:rPr>
              <a:t>conductor plates</a:t>
            </a:r>
          </a:p>
        </p:txBody>
      </p:sp>
      <p:sp>
        <p:nvSpPr>
          <p:cNvPr id="1541133" name="Line 13"/>
          <p:cNvSpPr>
            <a:spLocks noChangeShapeType="1"/>
          </p:cNvSpPr>
          <p:nvPr/>
        </p:nvSpPr>
        <p:spPr bwMode="auto">
          <a:xfrm>
            <a:off x="1560513" y="1585913"/>
            <a:ext cx="268287" cy="1081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41134" name="Line 14"/>
          <p:cNvSpPr>
            <a:spLocks noChangeShapeType="1"/>
          </p:cNvSpPr>
          <p:nvPr/>
        </p:nvSpPr>
        <p:spPr bwMode="auto">
          <a:xfrm>
            <a:off x="990600" y="3276600"/>
            <a:ext cx="685800" cy="3810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41135" name="Text Box 15"/>
          <p:cNvSpPr txBox="1">
            <a:spLocks noChangeArrowheads="1"/>
          </p:cNvSpPr>
          <p:nvPr/>
        </p:nvSpPr>
        <p:spPr bwMode="auto">
          <a:xfrm>
            <a:off x="677863" y="2941638"/>
            <a:ext cx="274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1822CD"/>
                </a:solidFill>
                <a:latin typeface="Helvetica" charset="0"/>
              </a:rPr>
              <a:t>B</a:t>
            </a:r>
            <a:r>
              <a:rPr lang="en-US" sz="1800" baseline="-25000" dirty="0">
                <a:solidFill>
                  <a:srgbClr val="1822CD"/>
                </a:solidFill>
                <a:latin typeface="Helvetica" charset="0"/>
              </a:rPr>
              <a:t>R</a:t>
            </a:r>
            <a:endParaRPr lang="en-US" sz="1800" dirty="0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1541136" name="Text Box 16"/>
          <p:cNvSpPr txBox="1">
            <a:spLocks noChangeArrowheads="1"/>
          </p:cNvSpPr>
          <p:nvPr/>
        </p:nvSpPr>
        <p:spPr bwMode="auto">
          <a:xfrm>
            <a:off x="749300" y="4751388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1822CD"/>
                </a:solidFill>
                <a:latin typeface="Helvetica" charset="0"/>
              </a:rPr>
              <a:t>B</a:t>
            </a:r>
            <a:r>
              <a:rPr lang="en-US" sz="1800" baseline="-25000" dirty="0">
                <a:solidFill>
                  <a:srgbClr val="1822CD"/>
                </a:solidFill>
                <a:latin typeface="Helvetica" charset="0"/>
              </a:rPr>
              <a:t>P</a:t>
            </a:r>
            <a:r>
              <a:rPr lang="en-US" sz="1800" dirty="0">
                <a:solidFill>
                  <a:srgbClr val="1822CD"/>
                </a:solidFill>
                <a:latin typeface="Helvetica" charset="0"/>
              </a:rPr>
              <a:t> sensor</a:t>
            </a:r>
          </a:p>
        </p:txBody>
      </p:sp>
      <p:sp>
        <p:nvSpPr>
          <p:cNvPr id="1541162" name="Line 42"/>
          <p:cNvSpPr>
            <a:spLocks noChangeShapeType="1"/>
          </p:cNvSpPr>
          <p:nvPr/>
        </p:nvSpPr>
        <p:spPr bwMode="auto">
          <a:xfrm flipV="1">
            <a:off x="1219200" y="4176713"/>
            <a:ext cx="481013" cy="547687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541163" name="Picture 43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6353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1164" name="Text Box 44"/>
          <p:cNvSpPr txBox="1">
            <a:spLocks noChangeArrowheads="1"/>
          </p:cNvSpPr>
          <p:nvPr/>
        </p:nvSpPr>
        <p:spPr bwMode="auto">
          <a:xfrm>
            <a:off x="5257800" y="1219200"/>
            <a:ext cx="35067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b="0" i="0" dirty="0">
                <a:solidFill>
                  <a:srgbClr val="1822CD"/>
                </a:solidFill>
                <a:latin typeface="Helvetica" charset="0"/>
              </a:rPr>
              <a:t>Sontag et al., Physics of Plasmas </a:t>
            </a:r>
            <a:r>
              <a:rPr lang="en-US" sz="1200" i="0" dirty="0">
                <a:solidFill>
                  <a:srgbClr val="1822CD"/>
                </a:solidFill>
                <a:latin typeface="Helvetica" charset="0"/>
              </a:rPr>
              <a:t>12</a:t>
            </a:r>
            <a:r>
              <a:rPr lang="en-US" sz="1200" b="0" i="0" dirty="0">
                <a:solidFill>
                  <a:srgbClr val="1822CD"/>
                </a:solidFill>
                <a:latin typeface="Helvetica" charset="0"/>
              </a:rPr>
              <a:t> 056112 (2005)</a:t>
            </a:r>
          </a:p>
        </p:txBody>
      </p:sp>
      <p:sp>
        <p:nvSpPr>
          <p:cNvPr id="1541165" name="Text Box 45"/>
          <p:cNvSpPr txBox="1">
            <a:spLocks noChangeArrowheads="1"/>
          </p:cNvSpPr>
          <p:nvPr/>
        </p:nvSpPr>
        <p:spPr bwMode="auto">
          <a:xfrm>
            <a:off x="5257800" y="4905375"/>
            <a:ext cx="278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1822CD"/>
                </a:solidFill>
                <a:latin typeface="Helvetica" charset="0"/>
              </a:rPr>
              <a:t>B</a:t>
            </a:r>
            <a:r>
              <a:rPr lang="en-US" sz="1600" baseline="-25000" dirty="0">
                <a:solidFill>
                  <a:srgbClr val="1822CD"/>
                </a:solidFill>
                <a:latin typeface="Helvetica" charset="0"/>
              </a:rPr>
              <a:t>P</a:t>
            </a:r>
            <a:r>
              <a:rPr lang="en-US" sz="1600" dirty="0">
                <a:solidFill>
                  <a:srgbClr val="1822CD"/>
                </a:solidFill>
                <a:latin typeface="Helvetica" charset="0"/>
              </a:rPr>
              <a:t> Sensor in a Stainless Box</a:t>
            </a:r>
          </a:p>
        </p:txBody>
      </p:sp>
      <p:sp>
        <p:nvSpPr>
          <p:cNvPr id="1541166" name="Text Box 46"/>
          <p:cNvSpPr txBox="1">
            <a:spLocks noChangeArrowheads="1"/>
          </p:cNvSpPr>
          <p:nvPr/>
        </p:nvSpPr>
        <p:spPr bwMode="auto">
          <a:xfrm>
            <a:off x="5486400" y="5410200"/>
            <a:ext cx="335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Helvetica" charset="0"/>
              </a:rPr>
              <a:t>B</a:t>
            </a:r>
            <a:r>
              <a:rPr lang="en-US" sz="1600" baseline="-25000" dirty="0">
                <a:solidFill>
                  <a:srgbClr val="FF0000"/>
                </a:solidFill>
                <a:latin typeface="Helvetica" charset="0"/>
              </a:rPr>
              <a:t>R</a:t>
            </a:r>
            <a:r>
              <a:rPr lang="en-US" sz="1600" dirty="0">
                <a:solidFill>
                  <a:srgbClr val="FF0000"/>
                </a:solidFill>
                <a:latin typeface="Helvetica" charset="0"/>
              </a:rPr>
              <a:t> sensor is a loop behind the tiles, but in front of the plate.</a:t>
            </a:r>
          </a:p>
        </p:txBody>
      </p:sp>
      <p:sp>
        <p:nvSpPr>
          <p:cNvPr id="1541167" name="Line 47"/>
          <p:cNvSpPr>
            <a:spLocks noChangeShapeType="1"/>
          </p:cNvSpPr>
          <p:nvPr/>
        </p:nvSpPr>
        <p:spPr bwMode="auto">
          <a:xfrm flipH="1" flipV="1">
            <a:off x="7696200" y="3581400"/>
            <a:ext cx="838200" cy="1828800"/>
          </a:xfrm>
          <a:prstGeom prst="line">
            <a:avLst/>
          </a:prstGeom>
          <a:noFill/>
          <a:ln w="158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541168" name="Line 48"/>
          <p:cNvSpPr>
            <a:spLocks noChangeShapeType="1"/>
          </p:cNvSpPr>
          <p:nvPr/>
        </p:nvSpPr>
        <p:spPr bwMode="auto">
          <a:xfrm flipV="1">
            <a:off x="6629400" y="4343400"/>
            <a:ext cx="228600" cy="53340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Actually Integrate Sensor Sums and Differences</a:t>
            </a:r>
            <a:endParaRPr lang="en-US" sz="2800" dirty="0"/>
          </a:p>
        </p:txBody>
      </p:sp>
      <p:pic>
        <p:nvPicPr>
          <p:cNvPr id="4" name="Picture 3" descr="Screen Shot 2015-09-11 at 9.2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599"/>
            <a:ext cx="7315200" cy="55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TX-U_cutaway_mid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233"/>
            <a:ext cx="6477000" cy="68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3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EED132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96012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Mirnov </a:t>
            </a:r>
            <a:r>
              <a:rPr lang="en-US" dirty="0" smtClean="0">
                <a:latin typeface="Arial" charset="0"/>
              </a:rPr>
              <a:t>Sensors</a:t>
            </a:r>
            <a:endParaRPr lang="en-US" dirty="0"/>
          </a:p>
        </p:txBody>
      </p:sp>
      <p:pic>
        <p:nvPicPr>
          <p:cNvPr id="5" name="Picture 3" descr="DSCN2186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89300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N2263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0"/>
            <a:ext cx="4305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N2628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248025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0" dirty="0">
                <a:solidFill>
                  <a:srgbClr val="000000"/>
                </a:solidFill>
              </a:rPr>
              <a:t>Two 1D Mirnovs in a Single Tile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43000" y="19431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0" dirty="0">
                <a:solidFill>
                  <a:srgbClr val="000000"/>
                </a:solidFill>
              </a:rPr>
              <a:t>Tilted 1D Mirnov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14400" y="939800"/>
            <a:ext cx="382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i="0" dirty="0">
                <a:solidFill>
                  <a:srgbClr val="000000"/>
                </a:solidFill>
              </a:rPr>
              <a:t>Detail of 2D Mirnov Installation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581400" y="2362200"/>
            <a:ext cx="1600200" cy="1193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8402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bad sensor is BP-RWM-PPP-L-GH</a:t>
            </a:r>
          </a:p>
          <a:p>
            <a:pPr lvl="1"/>
            <a:r>
              <a:rPr lang="en-US" dirty="0" smtClean="0"/>
              <a:t>Part of sensor #1.</a:t>
            </a:r>
          </a:p>
          <a:p>
            <a:pPr lvl="1"/>
            <a:r>
              <a:rPr lang="en-US" dirty="0" smtClean="0"/>
              <a:t>This is a 180 degree pair.</a:t>
            </a:r>
          </a:p>
          <a:p>
            <a:r>
              <a:rPr lang="en-US" dirty="0" smtClean="0"/>
              <a:t>Best near-term option for CS magnetics is to do sums/differences of </a:t>
            </a:r>
            <a:r>
              <a:rPr lang="en-US" dirty="0" smtClean="0"/>
              <a:t>existing </a:t>
            </a:r>
            <a:r>
              <a:rPr lang="en-US" dirty="0" smtClean="0"/>
              <a:t>CS </a:t>
            </a:r>
            <a:r>
              <a:rPr lang="en-US" dirty="0" smtClean="0"/>
              <a:t>array pairs.</a:t>
            </a:r>
          </a:p>
          <a:p>
            <a:r>
              <a:rPr lang="en-US" dirty="0" smtClean="0"/>
              <a:t>Expansion to new sensors is a major task, would require significant PFC rework.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68048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172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NSTX Upgrade</vt:lpstr>
      <vt:lpstr>3D Fields: Status</vt:lpstr>
      <vt:lpstr>NSTX-U has Off-Midplane Internal 3D Field Sensors</vt:lpstr>
      <vt:lpstr>We Actually Integrate Sensor Sums and Differences</vt:lpstr>
      <vt:lpstr>PowerPoint Presentation</vt:lpstr>
      <vt:lpstr>PowerPoint Presentation</vt:lpstr>
      <vt:lpstr>Mirnov Sensors</vt:lpstr>
      <vt:lpstr>Notes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128</cp:revision>
  <dcterms:created xsi:type="dcterms:W3CDTF">2015-07-16T16:59:24Z</dcterms:created>
  <dcterms:modified xsi:type="dcterms:W3CDTF">2015-12-08T17:38:40Z</dcterms:modified>
</cp:coreProperties>
</file>