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4" r:id="rId2"/>
    <p:sldMasterId id="2147483666" r:id="rId3"/>
    <p:sldMasterId id="2147483679" r:id="rId4"/>
  </p:sldMasterIdLst>
  <p:notesMasterIdLst>
    <p:notesMasterId r:id="rId26"/>
  </p:notesMasterIdLst>
  <p:handoutMasterIdLst>
    <p:handoutMasterId r:id="rId27"/>
  </p:handoutMasterIdLst>
  <p:sldIdLst>
    <p:sldId id="1467" r:id="rId5"/>
    <p:sldId id="1634" r:id="rId6"/>
    <p:sldId id="1636" r:id="rId7"/>
    <p:sldId id="1620" r:id="rId8"/>
    <p:sldId id="1633" r:id="rId9"/>
    <p:sldId id="1637" r:id="rId10"/>
    <p:sldId id="1632" r:id="rId11"/>
    <p:sldId id="1629" r:id="rId12"/>
    <p:sldId id="1623" r:id="rId13"/>
    <p:sldId id="1624" r:id="rId14"/>
    <p:sldId id="1605" r:id="rId15"/>
    <p:sldId id="1638" r:id="rId16"/>
    <p:sldId id="1639" r:id="rId17"/>
    <p:sldId id="1640" r:id="rId18"/>
    <p:sldId id="1641" r:id="rId19"/>
    <p:sldId id="1642" r:id="rId20"/>
    <p:sldId id="1643" r:id="rId21"/>
    <p:sldId id="1644" r:id="rId22"/>
    <p:sldId id="1645" r:id="rId23"/>
    <p:sldId id="1646" r:id="rId24"/>
    <p:sldId id="1625" r:id="rId2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(Jack) Berkery" initials="JW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FFCC"/>
    <a:srgbClr val="FFFF66"/>
    <a:srgbClr val="0000FF"/>
    <a:srgbClr val="CC00FF"/>
    <a:srgbClr val="009900"/>
    <a:srgbClr val="FFFF99"/>
    <a:srgbClr val="CC0000"/>
    <a:srgbClr val="99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8" autoAdjust="0"/>
    <p:restoredTop sz="94359" autoAdjust="0"/>
  </p:normalViewPr>
  <p:slideViewPr>
    <p:cSldViewPr>
      <p:cViewPr varScale="1">
        <p:scale>
          <a:sx n="105" d="100"/>
          <a:sy n="105" d="100"/>
        </p:scale>
        <p:origin x="-418" y="-87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t" anchorCtr="0" compatLnSpc="1">
            <a:prstTxWarp prst="textNoShape">
              <a:avLst/>
            </a:prstTxWarp>
          </a:bodyPr>
          <a:lstStyle>
            <a:lvl1pPr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2"/>
            <a:ext cx="3005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t" anchorCtr="0" compatLnSpc="1">
            <a:prstTxWarp prst="textNoShape">
              <a:avLst/>
            </a:prstTxWarp>
          </a:bodyPr>
          <a:lstStyle>
            <a:lvl1pPr algn="r"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b" anchorCtr="0" compatLnSpc="1">
            <a:prstTxWarp prst="textNoShape">
              <a:avLst/>
            </a:prstTxWarp>
          </a:bodyPr>
          <a:lstStyle>
            <a:lvl1pPr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b" anchorCtr="0" compatLnSpc="1">
            <a:prstTxWarp prst="textNoShape">
              <a:avLst/>
            </a:prstTxWarp>
          </a:bodyPr>
          <a:lstStyle>
            <a:lvl1pPr algn="r"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F97EDBF-DAB4-477E-BB15-03AAFAEDC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2" y="2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90" y="4413250"/>
            <a:ext cx="5102225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2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D3C0642-66A5-4F41-8DBE-5CDCF0810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2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3E5D7-70FF-4193-992F-E1008B3CBCA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3E5D7-70FF-4193-992F-E1008B3CBCA1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3E5D7-70FF-4193-992F-E1008B3CBCA1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DEDD4D-D602-4DBD-8A49-57E0433C7F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E268DE-F9DE-4BB0-9822-7C866F432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612BD5-B59C-4A72-9882-AA8D91E0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7719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8A9B8F08-319A-4FE7-81C7-0E6B53968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4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719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F138CB2E-AE9E-455C-8930-00BEF7A85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2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39A9-73CE-4167-A83F-CC010DB9862C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1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8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0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89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3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2EA7F-753D-4976-AAD9-A874C223F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1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2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72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5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74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83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7719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90AB0B92-237D-4962-8D3A-6967653082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59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9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33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2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29946-E93E-4561-ACF4-50D0DCF85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26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3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9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97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08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15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52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76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D6A9-7713-4D0A-8399-80CBA230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1D10B2-EA4A-4C0B-8A79-5769C68D1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97B360-2D0A-4F83-B415-25036F233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A6D15-21D9-434B-9D2C-F123A4756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0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1BEB0E-CFDA-43FF-AE88-89C41A04A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E5B059-DCCC-40BA-ADCF-689BAA2E8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6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1143000" y="6580188"/>
            <a:ext cx="6934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NSTX PAC meeting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2012: </a:t>
            </a:r>
            <a:r>
              <a:rPr lang="en-US" sz="900" b="1" dirty="0" err="1" smtClean="0">
                <a:solidFill>
                  <a:schemeClr val="accent2"/>
                </a:solidFill>
                <a:latin typeface="Arial" pitchFamily="34" charset="0"/>
              </a:rPr>
              <a:t>Macrostability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 TSG - Slides for J.K Park( S.A</a:t>
            </a: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.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Sabbagh, J.W. Berkery)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20D2CDAB-B451-45D4-BC77-2412938997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5532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April, 2012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AB491D52-C8F6-44F7-A7F2-632ED75DA559}" type="slidenum">
              <a:rPr lang="en-US" b="1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b="1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25637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NSTX-U extended magnetics discussion (Berkery)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January 11, 2013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14878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942708" y="6588897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NSTX-U NCC RWM analysis with realistic sensors (S.A. Sabbagh and J.M. Bialek, Columbia U. group)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6294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1/30/15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1694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41616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Recap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of RWM magnetic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sensor upgrade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plan for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NSTX-U (from 5 Year Plan)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28" charset="-128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447800" y="2190690"/>
            <a:ext cx="6172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000" b="0" i="0" dirty="0">
                <a:solidFill>
                  <a:srgbClr val="000000"/>
                </a:solidFill>
                <a:latin typeface="Arial" charset="0"/>
              </a:rPr>
              <a:t>. A. Sabbagh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000" b="0" i="0" dirty="0">
                <a:solidFill>
                  <a:srgbClr val="000000"/>
                </a:solidFill>
                <a:latin typeface="Arial" charset="0"/>
              </a:rPr>
              <a:t>J.W. Berkery, J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</a:rPr>
              <a:t>Bialek, S.P Gerhardt 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</a:rPr>
              <a:t>et al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400" b="0" i="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0" dirty="0" smtClean="0">
                <a:solidFill>
                  <a:srgbClr val="9900FF"/>
                </a:solidFill>
                <a:latin typeface="Arial" charset="0"/>
              </a:rPr>
              <a:t>Columbia University, PPPL</a:t>
            </a:r>
            <a:endParaRPr lang="en-US" sz="1400" b="0" dirty="0" smtClean="0">
              <a:solidFill>
                <a:srgbClr val="9900FF"/>
              </a:solidFill>
              <a:latin typeface="Arial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1706217" y="3505976"/>
            <a:ext cx="5715000" cy="10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0" hangingPunct="0">
              <a:lnSpc>
                <a:spcPct val="105000"/>
              </a:lnSpc>
              <a:buClr>
                <a:srgbClr val="F70606"/>
              </a:buClr>
              <a:buSzPct val="150000"/>
              <a:buNone/>
            </a:pPr>
            <a:r>
              <a:rPr lang="en-US" sz="1800" b="1" dirty="0" err="1" smtClean="0">
                <a:solidFill>
                  <a:srgbClr val="FF0000"/>
                </a:solidFill>
                <a:latin typeface="Helvetica" pitchFamily="34" charset="0"/>
              </a:rPr>
              <a:t>Macrostability</a:t>
            </a: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 Topical Science Group </a:t>
            </a: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Meeting</a:t>
            </a:r>
            <a:endParaRPr lang="en-US" sz="1800" b="1" dirty="0">
              <a:solidFill>
                <a:srgbClr val="FF0000"/>
              </a:solidFill>
              <a:latin typeface="Helvetica" pitchFamily="34" charset="0"/>
            </a:endParaRP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Febru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ary 8</a:t>
            </a:r>
            <a:r>
              <a:rPr lang="en-US" sz="1800" b="1" baseline="30000" dirty="0" smtClean="0">
                <a:solidFill>
                  <a:srgbClr val="0000FF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, 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2015</a:t>
            </a: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PPPL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7" name="Text Box 144"/>
          <p:cNvSpPr txBox="1">
            <a:spLocks noChangeArrowheads="1"/>
          </p:cNvSpPr>
          <p:nvPr/>
        </p:nvSpPr>
        <p:spPr bwMode="auto">
          <a:xfrm>
            <a:off x="1524000" y="6599238"/>
            <a:ext cx="3157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V1.0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SPG Idea #3: Sensors in Tiles</a:t>
            </a:r>
          </a:p>
        </p:txBody>
      </p:sp>
      <p:pic>
        <p:nvPicPr>
          <p:cNvPr id="10244" name="Picture 3" descr="0EDB1328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0" t="50803" r="7983" b="11111"/>
          <a:stretch>
            <a:fillRect/>
          </a:stretch>
        </p:blipFill>
        <p:spPr bwMode="auto">
          <a:xfrm rot="-5400000">
            <a:off x="4916487" y="1636713"/>
            <a:ext cx="4538663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c 4"/>
          <p:cNvSpPr/>
          <p:nvPr/>
        </p:nvSpPr>
        <p:spPr bwMode="auto">
          <a:xfrm>
            <a:off x="7459663" y="4122738"/>
            <a:ext cx="1676400" cy="1752600"/>
          </a:xfrm>
          <a:prstGeom prst="arc">
            <a:avLst>
              <a:gd name="adj1" fmla="val 13540439"/>
              <a:gd name="adj2" fmla="val 15131800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latin typeface="Helvetica" pitchFamily="-128" charset="0"/>
              <a:ea typeface="Arial" charset="0"/>
              <a:cs typeface="Arial" charset="0"/>
            </a:endParaRPr>
          </a:p>
        </p:txBody>
      </p:sp>
      <p:sp>
        <p:nvSpPr>
          <p:cNvPr id="7" name="Arc 6"/>
          <p:cNvSpPr/>
          <p:nvPr/>
        </p:nvSpPr>
        <p:spPr bwMode="auto">
          <a:xfrm>
            <a:off x="7653338" y="4292600"/>
            <a:ext cx="1676400" cy="1752600"/>
          </a:xfrm>
          <a:prstGeom prst="arc">
            <a:avLst>
              <a:gd name="adj1" fmla="val 13540439"/>
              <a:gd name="adj2" fmla="val 14864880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latin typeface="Helvetica" pitchFamily="-128" charset="0"/>
              <a:ea typeface="Arial" charset="0"/>
              <a:cs typeface="Arial" charset="0"/>
            </a:endParaRPr>
          </a:p>
        </p:txBody>
      </p:sp>
      <p:cxnSp>
        <p:nvCxnSpPr>
          <p:cNvPr id="10247" name="Straight Connector 8"/>
          <p:cNvCxnSpPr>
            <a:cxnSpLocks noChangeShapeType="1"/>
            <a:stCxn id="7" idx="0"/>
            <a:endCxn id="5" idx="0"/>
          </p:cNvCxnSpPr>
          <p:nvPr/>
        </p:nvCxnSpPr>
        <p:spPr bwMode="auto">
          <a:xfrm rot="10800000">
            <a:off x="7697788" y="4386263"/>
            <a:ext cx="195262" cy="16986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8" name="Straight Connector 9"/>
          <p:cNvCxnSpPr>
            <a:cxnSpLocks noChangeShapeType="1"/>
          </p:cNvCxnSpPr>
          <p:nvPr/>
        </p:nvCxnSpPr>
        <p:spPr bwMode="auto">
          <a:xfrm rot="16200000" flipV="1">
            <a:off x="8001000" y="4191000"/>
            <a:ext cx="152400" cy="1524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5257800" y="4872037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dirty="0">
                <a:solidFill>
                  <a:srgbClr val="FF3300"/>
                </a:solidFill>
              </a:rPr>
              <a:t>Outline of larger </a:t>
            </a:r>
            <a:r>
              <a:rPr lang="en-US" sz="1600" dirty="0" smtClean="0">
                <a:solidFill>
                  <a:srgbClr val="FF3300"/>
                </a:solidFill>
              </a:rPr>
              <a:t>tile</a:t>
            </a:r>
            <a:endParaRPr lang="en-US" sz="1600" dirty="0">
              <a:solidFill>
                <a:srgbClr val="FF3300"/>
              </a:solidFill>
            </a:endParaRPr>
          </a:p>
        </p:txBody>
      </p:sp>
      <p:cxnSp>
        <p:nvCxnSpPr>
          <p:cNvPr id="10250" name="Straight Connector 14"/>
          <p:cNvCxnSpPr>
            <a:cxnSpLocks noChangeShapeType="1"/>
          </p:cNvCxnSpPr>
          <p:nvPr/>
        </p:nvCxnSpPr>
        <p:spPr bwMode="auto">
          <a:xfrm flipV="1">
            <a:off x="6400800" y="4495800"/>
            <a:ext cx="1371600" cy="50323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676900" cy="4953000"/>
          </a:xfrm>
        </p:spPr>
        <p:txBody>
          <a:bodyPr/>
          <a:lstStyle/>
          <a:p>
            <a:r>
              <a:rPr lang="en-US" dirty="0" smtClean="0"/>
              <a:t>Tiles are only about 0.9” thick, and have a T-bar right down the center.</a:t>
            </a:r>
          </a:p>
          <a:p>
            <a:pPr lvl="1"/>
            <a:r>
              <a:rPr lang="en-US" dirty="0" smtClean="0"/>
              <a:t>Makes installation of a traditional B</a:t>
            </a:r>
            <a:r>
              <a:rPr lang="en-US" baseline="-25000" dirty="0" smtClean="0"/>
              <a:t>P</a:t>
            </a:r>
            <a:r>
              <a:rPr lang="en-US" dirty="0" smtClean="0"/>
              <a:t> (~B</a:t>
            </a:r>
            <a:r>
              <a:rPr lang="en-US" baseline="-25000" dirty="0" smtClean="0"/>
              <a:t>R</a:t>
            </a:r>
            <a:r>
              <a:rPr lang="en-US" dirty="0" smtClean="0"/>
              <a:t>) sensor difficult. </a:t>
            </a:r>
          </a:p>
          <a:p>
            <a:pPr lvl="1"/>
            <a:r>
              <a:rPr lang="en-US" dirty="0" smtClean="0"/>
              <a:t>Could imagine a very thin “</a:t>
            </a:r>
            <a:r>
              <a:rPr lang="en-US" dirty="0" err="1" smtClean="0"/>
              <a:t>Hiro</a:t>
            </a:r>
            <a:r>
              <a:rPr lang="en-US" dirty="0" smtClean="0"/>
              <a:t>” sensor mounted above the T-bar.</a:t>
            </a:r>
          </a:p>
          <a:p>
            <a:r>
              <a:rPr lang="en-US" dirty="0" smtClean="0"/>
              <a:t>Could fabricate a single larger tile, taking the area of 2-4 existing tiles.</a:t>
            </a:r>
          </a:p>
          <a:p>
            <a:pPr lvl="1"/>
            <a:r>
              <a:rPr lang="en-US" dirty="0" smtClean="0"/>
              <a:t>Wrap a B</a:t>
            </a:r>
            <a:r>
              <a:rPr lang="en-US" baseline="-25000" dirty="0" smtClean="0"/>
              <a:t>N</a:t>
            </a:r>
            <a:r>
              <a:rPr lang="en-US" dirty="0" smtClean="0"/>
              <a:t> (~B</a:t>
            </a:r>
            <a:r>
              <a:rPr lang="en-US" baseline="-25000" dirty="0" smtClean="0"/>
              <a:t>Z</a:t>
            </a:r>
            <a:r>
              <a:rPr lang="en-US" dirty="0" smtClean="0"/>
              <a:t>) sensor around the tile edges.</a:t>
            </a:r>
          </a:p>
          <a:p>
            <a:pPr lvl="2"/>
            <a:r>
              <a:rPr lang="en-US" dirty="0" smtClean="0"/>
              <a:t>Sort of like how the B</a:t>
            </a:r>
            <a:r>
              <a:rPr lang="en-US" baseline="-25000" dirty="0" smtClean="0"/>
              <a:t>R</a:t>
            </a:r>
            <a:r>
              <a:rPr lang="en-US" dirty="0" smtClean="0"/>
              <a:t> sensors are mounted to the PPPs</a:t>
            </a:r>
          </a:p>
          <a:p>
            <a:pPr lvl="1"/>
            <a:r>
              <a:rPr lang="en-US" dirty="0" smtClean="0"/>
              <a:t>Would likely trap the </a:t>
            </a:r>
            <a:r>
              <a:rPr lang="en-US" dirty="0" err="1" smtClean="0"/>
              <a:t>t-bars</a:t>
            </a:r>
            <a:endParaRPr lang="en-US" dirty="0" smtClean="0"/>
          </a:p>
          <a:p>
            <a:pPr lvl="1"/>
            <a:r>
              <a:rPr lang="en-US" dirty="0" smtClean="0"/>
              <a:t>Are there thermal issues with larger tiles?</a:t>
            </a:r>
          </a:p>
          <a:p>
            <a:pPr lvl="1"/>
            <a:r>
              <a:rPr lang="en-US" dirty="0" smtClean="0"/>
              <a:t>Need to check the effective area.</a:t>
            </a:r>
          </a:p>
        </p:txBody>
      </p:sp>
    </p:spTree>
    <p:extLst>
      <p:ext uri="{BB962C8B-B14F-4D97-AF65-F5344CB8AC3E}">
        <p14:creationId xmlns:p14="http://schemas.microsoft.com/office/powerpoint/2010/main" val="14988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64"/>
          <p:cNvSpPr txBox="1">
            <a:spLocks noChangeArrowheads="1"/>
          </p:cNvSpPr>
          <p:nvPr/>
        </p:nvSpPr>
        <p:spPr bwMode="auto">
          <a:xfrm>
            <a:off x="2248094" y="2473404"/>
            <a:ext cx="3314506" cy="1107996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pitchFamily="34" charset="0"/>
              </a:rPr>
              <a:t>N</a:t>
            </a:r>
            <a:r>
              <a:rPr lang="en-US" sz="1800" dirty="0" smtClean="0">
                <a:solidFill>
                  <a:srgbClr val="FF0000"/>
                </a:solidFill>
                <a:latin typeface="Helvetica" pitchFamily="34" charset="0"/>
              </a:rPr>
              <a:t>ew sensor locations discussed (schematic) (includes possible locations</a:t>
            </a:r>
            <a:r>
              <a:rPr lang="en-US" sz="1800" dirty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Helvetica" pitchFamily="34" charset="0"/>
              </a:rPr>
              <a:t>in THIS range (+ one position </a:t>
            </a:r>
            <a:r>
              <a:rPr lang="en-US" sz="1800" u="sng" dirty="0" smtClean="0">
                <a:solidFill>
                  <a:srgbClr val="FF0000"/>
                </a:solidFill>
                <a:latin typeface="Helvetica" pitchFamily="34" charset="0"/>
              </a:rPr>
              <a:t>above </a:t>
            </a:r>
            <a:r>
              <a:rPr lang="en-US" sz="1800" u="sng" dirty="0" err="1" smtClean="0">
                <a:solidFill>
                  <a:srgbClr val="FF0000"/>
                </a:solidFill>
                <a:latin typeface="Helvetica" pitchFamily="34" charset="0"/>
              </a:rPr>
              <a:t>midplane</a:t>
            </a:r>
            <a:r>
              <a:rPr lang="en-US" sz="1800" dirty="0" smtClean="0">
                <a:solidFill>
                  <a:srgbClr val="FF0000"/>
                </a:solidFill>
                <a:latin typeface="Helvetica" pitchFamily="34" charset="0"/>
              </a:rPr>
              <a:t>)</a:t>
            </a:r>
          </a:p>
        </p:txBody>
      </p:sp>
      <p:sp>
        <p:nvSpPr>
          <p:cNvPr id="2092037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" y="76200"/>
            <a:ext cx="8934450" cy="685800"/>
          </a:xfrm>
        </p:spPr>
        <p:txBody>
          <a:bodyPr/>
          <a:lstStyle/>
          <a:p>
            <a:r>
              <a:rPr lang="en-US" dirty="0" smtClean="0"/>
              <a:t>Theory indicates that positioning new sensors closer to </a:t>
            </a:r>
            <a:r>
              <a:rPr lang="en-US" dirty="0" err="1" smtClean="0"/>
              <a:t>divertor</a:t>
            </a:r>
            <a:r>
              <a:rPr lang="en-US" dirty="0" smtClean="0"/>
              <a:t> will improve mode measurement</a:t>
            </a:r>
            <a:endParaRPr lang="en-US" dirty="0"/>
          </a:p>
        </p:txBody>
      </p:sp>
      <p:sp>
        <p:nvSpPr>
          <p:cNvPr id="2092090" name="Text Box 58"/>
          <p:cNvSpPr txBox="1">
            <a:spLocks noChangeArrowheads="1"/>
          </p:cNvSpPr>
          <p:nvPr/>
        </p:nvSpPr>
        <p:spPr bwMode="auto">
          <a:xfrm>
            <a:off x="27964" y="888580"/>
            <a:ext cx="3676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u="sng" dirty="0">
                <a:solidFill>
                  <a:srgbClr val="0000FF"/>
                </a:solidFill>
                <a:latin typeface="Arial" pitchFamily="34" charset="0"/>
              </a:rPr>
              <a:t>n = 1 ideal </a:t>
            </a:r>
            <a:r>
              <a:rPr lang="en-US" sz="1400" u="sng" dirty="0" err="1" smtClean="0">
                <a:solidFill>
                  <a:srgbClr val="0000FF"/>
                </a:solidFill>
                <a:latin typeface="Arial" pitchFamily="34" charset="0"/>
              </a:rPr>
              <a:t>eigenfunction</a:t>
            </a:r>
            <a:r>
              <a:rPr lang="en-US" sz="1400" u="sng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1400" u="sng" dirty="0">
                <a:solidFill>
                  <a:srgbClr val="0000FF"/>
                </a:solidFill>
                <a:latin typeface="Arial" pitchFamily="34" charset="0"/>
              </a:rPr>
              <a:t>for </a:t>
            </a:r>
            <a:r>
              <a:rPr lang="en-US" sz="1400" u="sng" dirty="0" err="1">
                <a:solidFill>
                  <a:srgbClr val="0000FF"/>
                </a:solidFill>
                <a:latin typeface="Arial" pitchFamily="34" charset="0"/>
              </a:rPr>
              <a:t>fiducial</a:t>
            </a:r>
            <a:r>
              <a:rPr lang="en-US" sz="1400" u="sng" dirty="0">
                <a:solidFill>
                  <a:srgbClr val="0000FF"/>
                </a:solidFill>
                <a:latin typeface="Arial" pitchFamily="34" charset="0"/>
              </a:rPr>
              <a:t> plasma</a:t>
            </a:r>
          </a:p>
        </p:txBody>
      </p:sp>
      <p:sp>
        <p:nvSpPr>
          <p:cNvPr id="2092095" name="Line 63"/>
          <p:cNvSpPr>
            <a:spLocks noChangeShapeType="1"/>
          </p:cNvSpPr>
          <p:nvPr/>
        </p:nvSpPr>
        <p:spPr bwMode="auto">
          <a:xfrm flipH="1">
            <a:off x="1295400" y="1833474"/>
            <a:ext cx="908616" cy="14442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92096" name="Text Box 64"/>
          <p:cNvSpPr txBox="1">
            <a:spLocks noChangeArrowheads="1"/>
          </p:cNvSpPr>
          <p:nvPr/>
        </p:nvSpPr>
        <p:spPr bwMode="auto">
          <a:xfrm>
            <a:off x="2086003" y="1418882"/>
            <a:ext cx="25263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 smtClean="0">
                <a:solidFill>
                  <a:srgbClr val="9900FF"/>
                </a:solidFill>
                <a:latin typeface="Helvetica" pitchFamily="34" charset="0"/>
              </a:rPr>
              <a:t>Present sensor locations</a:t>
            </a:r>
            <a:endParaRPr lang="en-US" sz="1800" dirty="0">
              <a:solidFill>
                <a:srgbClr val="9900FF"/>
              </a:solidFill>
              <a:latin typeface="Helvetica" pitchFamily="34" charset="0"/>
            </a:endParaRPr>
          </a:p>
        </p:txBody>
      </p:sp>
      <p:pic>
        <p:nvPicPr>
          <p:cNvPr id="2092099" name="Picture 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" y="1193380"/>
            <a:ext cx="1816100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101" name="Text Box 69"/>
          <p:cNvSpPr txBox="1">
            <a:spLocks noChangeArrowheads="1"/>
          </p:cNvSpPr>
          <p:nvPr/>
        </p:nvSpPr>
        <p:spPr bwMode="auto">
          <a:xfrm>
            <a:off x="3922" y="1295400"/>
            <a:ext cx="3222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latin typeface="Helvetica" pitchFamily="34" charset="0"/>
              </a:rPr>
              <a:t>Z(m)</a:t>
            </a:r>
          </a:p>
        </p:txBody>
      </p:sp>
      <p:sp>
        <p:nvSpPr>
          <p:cNvPr id="2092102" name="Text Box 70"/>
          <p:cNvSpPr txBox="1">
            <a:spLocks noChangeArrowheads="1"/>
          </p:cNvSpPr>
          <p:nvPr/>
        </p:nvSpPr>
        <p:spPr bwMode="auto">
          <a:xfrm>
            <a:off x="716658" y="3627437"/>
            <a:ext cx="338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latin typeface="Helvetica" pitchFamily="34" charset="0"/>
              </a:rPr>
              <a:t>R(m)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63BA268-C4B7-4F87-B9FD-3084856B8EF2}" type="slidenum">
              <a:rPr lang="en-US"/>
              <a:pPr/>
              <a:t>11</a:t>
            </a:fld>
            <a:endParaRPr lang="en-US"/>
          </a:p>
        </p:txBody>
      </p:sp>
      <p:sp>
        <p:nvSpPr>
          <p:cNvPr id="20" name="Text Box 64"/>
          <p:cNvSpPr txBox="1">
            <a:spLocks noChangeArrowheads="1"/>
          </p:cNvSpPr>
          <p:nvPr/>
        </p:nvSpPr>
        <p:spPr bwMode="auto">
          <a:xfrm>
            <a:off x="2265772" y="1707058"/>
            <a:ext cx="3414396" cy="5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smtClean="0">
                <a:solidFill>
                  <a:srgbClr val="9900FF"/>
                </a:solidFill>
                <a:latin typeface="Helvetica" pitchFamily="34" charset="0"/>
              </a:rPr>
              <a:t>B</a:t>
            </a:r>
            <a:r>
              <a:rPr lang="en-US" sz="1600" baseline="-25000" dirty="0" smtClean="0">
                <a:solidFill>
                  <a:srgbClr val="9900FF"/>
                </a:solidFill>
                <a:latin typeface="Helvetica" pitchFamily="34" charset="0"/>
              </a:rPr>
              <a:t>R</a:t>
            </a:r>
            <a:r>
              <a:rPr lang="en-US" sz="1600" dirty="0">
                <a:solidFill>
                  <a:srgbClr val="9900FF"/>
                </a:solidFill>
                <a:latin typeface="Helvetica" pitchFamily="34" charset="0"/>
              </a:rPr>
              <a:t> </a:t>
            </a:r>
            <a:r>
              <a:rPr lang="en-US" sz="1600" dirty="0" smtClean="0">
                <a:solidFill>
                  <a:srgbClr val="9900FF"/>
                </a:solidFill>
                <a:latin typeface="Helvetica" pitchFamily="34" charset="0"/>
              </a:rPr>
              <a:t>sensors (nominally normal, </a:t>
            </a:r>
            <a:r>
              <a:rPr lang="en-US" sz="1600" dirty="0" err="1" smtClean="0">
                <a:solidFill>
                  <a:srgbClr val="9900FF"/>
                </a:solidFill>
                <a:latin typeface="Helvetica" pitchFamily="34" charset="0"/>
              </a:rPr>
              <a:t>B</a:t>
            </a:r>
            <a:r>
              <a:rPr lang="en-US" sz="1600" baseline="-25000" dirty="0" err="1" smtClean="0">
                <a:solidFill>
                  <a:srgbClr val="9900FF"/>
                </a:solidFill>
                <a:latin typeface="Helvetica" pitchFamily="34" charset="0"/>
              </a:rPr>
              <a:t>norm</a:t>
            </a:r>
            <a:r>
              <a:rPr lang="en-US" sz="1600" dirty="0" smtClean="0">
                <a:solidFill>
                  <a:srgbClr val="9900FF"/>
                </a:solidFill>
                <a:latin typeface="Helvetica" pitchFamily="34" charset="0"/>
              </a:rPr>
              <a:t>) </a:t>
            </a:r>
          </a:p>
          <a:p>
            <a:pPr>
              <a:spcBef>
                <a:spcPct val="20000"/>
              </a:spcBef>
              <a:buNone/>
            </a:pPr>
            <a:r>
              <a:rPr lang="en-US" sz="1600" dirty="0" err="1">
                <a:solidFill>
                  <a:srgbClr val="9900FF"/>
                </a:solidFill>
                <a:latin typeface="Helvetica" pitchFamily="34" charset="0"/>
              </a:rPr>
              <a:t>B</a:t>
            </a:r>
            <a:r>
              <a:rPr lang="en-US" sz="1600" baseline="-25000" dirty="0" err="1">
                <a:solidFill>
                  <a:srgbClr val="9900FF"/>
                </a:solidFill>
                <a:latin typeface="Helvetica" pitchFamily="34" charset="0"/>
              </a:rPr>
              <a:t>p</a:t>
            </a:r>
            <a:r>
              <a:rPr lang="en-US" sz="1600" baseline="-25000" dirty="0">
                <a:solidFill>
                  <a:srgbClr val="9900FF"/>
                </a:solidFill>
                <a:latin typeface="Helvetica" pitchFamily="34" charset="0"/>
              </a:rPr>
              <a:t> </a:t>
            </a:r>
            <a:r>
              <a:rPr lang="en-US" sz="1600" dirty="0">
                <a:solidFill>
                  <a:srgbClr val="9900FF"/>
                </a:solidFill>
                <a:latin typeface="Helvetica" pitchFamily="34" charset="0"/>
              </a:rPr>
              <a:t>sensors (nominally tangential, </a:t>
            </a:r>
            <a:r>
              <a:rPr lang="en-US" sz="1600" dirty="0" err="1">
                <a:solidFill>
                  <a:srgbClr val="9900FF"/>
                </a:solidFill>
                <a:latin typeface="Helvetica" pitchFamily="34" charset="0"/>
              </a:rPr>
              <a:t>B</a:t>
            </a:r>
            <a:r>
              <a:rPr lang="en-US" sz="1600" baseline="-25000" dirty="0" err="1">
                <a:solidFill>
                  <a:srgbClr val="9900FF"/>
                </a:solidFill>
                <a:latin typeface="Helvetica" pitchFamily="34" charset="0"/>
              </a:rPr>
              <a:t>tan</a:t>
            </a:r>
            <a:r>
              <a:rPr lang="en-US" sz="1600" dirty="0" smtClean="0">
                <a:solidFill>
                  <a:srgbClr val="9900FF"/>
                </a:solidFill>
                <a:latin typeface="Helvetica" pitchFamily="34" charset="0"/>
              </a:rPr>
              <a:t>)</a:t>
            </a:r>
            <a:endParaRPr lang="en-US" sz="1600" dirty="0">
              <a:solidFill>
                <a:srgbClr val="9900FF"/>
              </a:solidFill>
              <a:latin typeface="Helvetica" pitchFamily="34" charset="0"/>
            </a:endParaRPr>
          </a:p>
        </p:txBody>
      </p:sp>
      <p:sp>
        <p:nvSpPr>
          <p:cNvPr id="24" name="Line 63"/>
          <p:cNvSpPr>
            <a:spLocks noChangeShapeType="1"/>
          </p:cNvSpPr>
          <p:nvPr/>
        </p:nvSpPr>
        <p:spPr bwMode="auto">
          <a:xfrm flipH="1">
            <a:off x="1371600" y="2133600"/>
            <a:ext cx="87335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56"/>
          <p:cNvSpPr txBox="1">
            <a:spLocks noChangeArrowheads="1"/>
          </p:cNvSpPr>
          <p:nvPr/>
        </p:nvSpPr>
        <p:spPr bwMode="auto">
          <a:xfrm>
            <a:off x="111366" y="3611217"/>
            <a:ext cx="8956434" cy="296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800" dirty="0" smtClean="0"/>
          </a:p>
          <a:p>
            <a:r>
              <a:rPr lang="en-US" sz="2000" dirty="0" smtClean="0"/>
              <a:t>Present suggestions (based on recent meeting – combination of physics needs, machine hardware constraints, and budget (discussion continues):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Consider 12 toroidal positions, 4 arrays (48 sensors) as “baseline”</a:t>
            </a:r>
          </a:p>
          <a:p>
            <a:pPr lvl="1"/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: 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tan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 or 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norm</a:t>
            </a:r>
            <a:r>
              <a:rPr lang="en-US" sz="1600" dirty="0" smtClean="0"/>
              <a:t> at smallest R (best accessible) in outer 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 region</a:t>
            </a:r>
          </a:p>
          <a:p>
            <a:pPr lvl="1"/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: 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tan</a:t>
            </a:r>
            <a:r>
              <a:rPr lang="en-US" sz="1600" dirty="0" smtClean="0"/>
              <a:t> just below secondary passive plate (in Z position) – (</a:t>
            </a:r>
            <a:r>
              <a:rPr lang="en-US" sz="1600" dirty="0" err="1"/>
              <a:t>B</a:t>
            </a:r>
            <a:r>
              <a:rPr lang="en-US" sz="1600" baseline="-25000" dirty="0" err="1"/>
              <a:t>norm</a:t>
            </a:r>
            <a:r>
              <a:rPr lang="en-US" sz="1600" dirty="0" smtClean="0"/>
              <a:t> possible here?)</a:t>
            </a:r>
          </a:p>
          <a:p>
            <a:pPr lvl="1"/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: 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norm</a:t>
            </a:r>
            <a:r>
              <a:rPr lang="en-US" sz="1600" dirty="0" smtClean="0"/>
              <a:t> sensors in the lower 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 tiles (R position TBD)</a:t>
            </a:r>
          </a:p>
          <a:p>
            <a:pPr lvl="1"/>
            <a:r>
              <a:rPr lang="en-US" sz="1600" dirty="0" smtClean="0"/>
              <a:t>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: </a:t>
            </a:r>
            <a:r>
              <a:rPr lang="en-US" sz="1600" dirty="0" err="1"/>
              <a:t>B</a:t>
            </a:r>
            <a:r>
              <a:rPr lang="en-US" sz="1600" baseline="-25000" dirty="0" err="1"/>
              <a:t>norm</a:t>
            </a:r>
            <a:r>
              <a:rPr lang="en-US" sz="1600" baseline="-25000" dirty="0"/>
              <a:t> </a:t>
            </a:r>
            <a:r>
              <a:rPr lang="en-US" sz="1600" dirty="0"/>
              <a:t> or </a:t>
            </a:r>
            <a:r>
              <a:rPr lang="en-US" sz="1600" dirty="0" err="1"/>
              <a:t>B</a:t>
            </a:r>
            <a:r>
              <a:rPr lang="en-US" sz="1600" baseline="-25000" dirty="0" err="1"/>
              <a:t>tan</a:t>
            </a:r>
            <a:r>
              <a:rPr lang="en-US" sz="1600" dirty="0"/>
              <a:t> sensors at smallest R (best accessible</a:t>
            </a:r>
            <a:r>
              <a:rPr lang="en-US" sz="1600" dirty="0" smtClean="0"/>
              <a:t>), </a:t>
            </a:r>
            <a:r>
              <a:rPr lang="en-US" sz="1600" dirty="0" smtClean="0">
                <a:solidFill>
                  <a:srgbClr val="FF0000"/>
                </a:solidFill>
              </a:rPr>
              <a:t>opposite Z</a:t>
            </a:r>
            <a:r>
              <a:rPr lang="en-US" sz="1600" dirty="0" smtClean="0"/>
              <a:t> </a:t>
            </a:r>
            <a:r>
              <a:rPr lang="en-US" sz="1600" dirty="0"/>
              <a:t>in </a:t>
            </a:r>
            <a:r>
              <a:rPr lang="en-US" sz="1600" dirty="0" smtClean="0"/>
              <a:t>outer </a:t>
            </a:r>
            <a:r>
              <a:rPr lang="en-US" sz="1600" dirty="0" err="1" smtClean="0"/>
              <a:t>divertor</a:t>
            </a:r>
            <a:endParaRPr lang="en-US" sz="1600" dirty="0" smtClean="0"/>
          </a:p>
          <a:p>
            <a:pPr lvl="1"/>
            <a:r>
              <a:rPr lang="en-US" sz="1600" dirty="0" smtClean="0">
                <a:solidFill>
                  <a:srgbClr val="9900FF"/>
                </a:solidFill>
              </a:rPr>
              <a:t>Are other positions possible to improve higher n (higher m) detection?</a:t>
            </a:r>
            <a:endParaRPr lang="en-US" sz="1400" dirty="0" smtClean="0">
              <a:solidFill>
                <a:srgbClr val="9900FF"/>
              </a:solidFill>
            </a:endParaRP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US" sz="1800" dirty="0"/>
          </a:p>
        </p:txBody>
      </p:sp>
      <p:sp>
        <p:nvSpPr>
          <p:cNvPr id="5" name="Oval 4"/>
          <p:cNvSpPr/>
          <p:nvPr/>
        </p:nvSpPr>
        <p:spPr bwMode="auto">
          <a:xfrm>
            <a:off x="713535" y="3278961"/>
            <a:ext cx="76200" cy="76200"/>
          </a:xfrm>
          <a:prstGeom prst="ellipse">
            <a:avLst/>
          </a:prstGeom>
          <a:solidFill>
            <a:srgbClr val="FFFF66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962144" y="3027402"/>
            <a:ext cx="1171456" cy="22276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851535" y="3144036"/>
            <a:ext cx="182563" cy="93577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Oval 25"/>
          <p:cNvSpPr/>
          <p:nvPr/>
        </p:nvSpPr>
        <p:spPr bwMode="auto">
          <a:xfrm>
            <a:off x="793049" y="3209387"/>
            <a:ext cx="76200" cy="76200"/>
          </a:xfrm>
          <a:prstGeom prst="ellipse">
            <a:avLst/>
          </a:prstGeom>
          <a:solidFill>
            <a:srgbClr val="FFFF66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018335" y="3098403"/>
            <a:ext cx="76200" cy="76200"/>
          </a:xfrm>
          <a:prstGeom prst="ellipse">
            <a:avLst/>
          </a:prstGeom>
          <a:solidFill>
            <a:srgbClr val="FFFF66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11366" y="3954671"/>
            <a:ext cx="8956434" cy="2502451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8" r="16761" b="1743"/>
          <a:stretch/>
        </p:blipFill>
        <p:spPr bwMode="auto">
          <a:xfrm>
            <a:off x="6118791" y="868680"/>
            <a:ext cx="2720409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Oval 29"/>
          <p:cNvSpPr/>
          <p:nvPr/>
        </p:nvSpPr>
        <p:spPr bwMode="auto">
          <a:xfrm>
            <a:off x="7086600" y="2646799"/>
            <a:ext cx="76200" cy="76200"/>
          </a:xfrm>
          <a:prstGeom prst="ellipse">
            <a:avLst/>
          </a:prstGeom>
          <a:solidFill>
            <a:srgbClr val="FFFF66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7620000" y="2264362"/>
            <a:ext cx="76200" cy="76200"/>
          </a:xfrm>
          <a:prstGeom prst="ellipse">
            <a:avLst/>
          </a:prstGeom>
          <a:solidFill>
            <a:srgbClr val="FFFF66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315200" y="2469229"/>
            <a:ext cx="76200" cy="76200"/>
          </a:xfrm>
          <a:prstGeom prst="ellipse">
            <a:avLst/>
          </a:prstGeom>
          <a:solidFill>
            <a:srgbClr val="FFFF66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5638800" y="2723000"/>
            <a:ext cx="1371600" cy="248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Oval 24"/>
          <p:cNvSpPr/>
          <p:nvPr/>
        </p:nvSpPr>
        <p:spPr bwMode="auto">
          <a:xfrm>
            <a:off x="8040624" y="1380744"/>
            <a:ext cx="76200" cy="76200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7890010" y="1514060"/>
            <a:ext cx="109197" cy="309474"/>
          </a:xfrm>
          <a:prstGeom prst="line">
            <a:avLst/>
          </a:prstGeom>
          <a:noFill/>
          <a:ln w="38100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4994368" y="1557381"/>
            <a:ext cx="2895642" cy="23963"/>
          </a:xfrm>
          <a:prstGeom prst="straightConnector1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24924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RWM sensors proposed – consider </a:t>
            </a:r>
            <a:r>
              <a:rPr lang="en-US" dirty="0" smtClean="0"/>
              <a:t>use for RWM active feedback (RWM and NCC actuator coils)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12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2"/>
          <a:stretch/>
        </p:blipFill>
        <p:spPr bwMode="auto">
          <a:xfrm>
            <a:off x="152400" y="2343912"/>
            <a:ext cx="8630690" cy="415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1524000"/>
          </a:xfrm>
        </p:spPr>
        <p:txBody>
          <a:bodyPr/>
          <a:lstStyle/>
          <a:p>
            <a:r>
              <a:rPr lang="en-US" sz="2000" u="sng" dirty="0" smtClean="0"/>
              <a:t>Motivation</a:t>
            </a:r>
            <a:r>
              <a:rPr lang="en-US" sz="2000" dirty="0" smtClean="0"/>
              <a:t>: Initial calculations using existing RWM sensors and NCC yielded inferior performance to idealized sensors</a:t>
            </a:r>
          </a:p>
          <a:p>
            <a:r>
              <a:rPr lang="en-US" sz="2000" dirty="0" smtClean="0"/>
              <a:t>Can new sensor positions improve </a:t>
            </a:r>
            <a:r>
              <a:rPr lang="en-US" sz="2000" dirty="0" smtClean="0"/>
              <a:t>active control performance</a:t>
            </a:r>
            <a:r>
              <a:rPr lang="en-US" sz="2000" dirty="0" smtClean="0"/>
              <a:t>?</a:t>
            </a:r>
          </a:p>
          <a:p>
            <a:pPr lvl="1"/>
            <a:r>
              <a:rPr lang="en-US" sz="1600" dirty="0" smtClean="0"/>
              <a:t>New positions considered possible from past discussions to extend RWM sensor set</a:t>
            </a:r>
            <a:endParaRPr lang="en-US" sz="1600" dirty="0"/>
          </a:p>
        </p:txBody>
      </p:sp>
      <p:sp>
        <p:nvSpPr>
          <p:cNvPr id="3" name="Oval 2"/>
          <p:cNvSpPr/>
          <p:nvPr/>
        </p:nvSpPr>
        <p:spPr bwMode="auto">
          <a:xfrm>
            <a:off x="896112" y="3672268"/>
            <a:ext cx="533400" cy="5334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" name="Oval 7"/>
          <p:cNvSpPr/>
          <p:nvPr/>
        </p:nvSpPr>
        <p:spPr bwMode="auto">
          <a:xfrm>
            <a:off x="1545336" y="4205668"/>
            <a:ext cx="533400" cy="5334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" name="Oval 8"/>
          <p:cNvSpPr/>
          <p:nvPr/>
        </p:nvSpPr>
        <p:spPr bwMode="auto">
          <a:xfrm>
            <a:off x="2514600" y="4510468"/>
            <a:ext cx="533400" cy="5334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" name="Oval 9"/>
          <p:cNvSpPr/>
          <p:nvPr/>
        </p:nvSpPr>
        <p:spPr bwMode="auto">
          <a:xfrm>
            <a:off x="5218176" y="4784788"/>
            <a:ext cx="533400" cy="5334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" name="Oval 10"/>
          <p:cNvSpPr/>
          <p:nvPr/>
        </p:nvSpPr>
        <p:spPr bwMode="auto">
          <a:xfrm>
            <a:off x="5885688" y="4260818"/>
            <a:ext cx="533400" cy="5334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" name="Oval 11"/>
          <p:cNvSpPr/>
          <p:nvPr/>
        </p:nvSpPr>
        <p:spPr bwMode="auto">
          <a:xfrm>
            <a:off x="6821424" y="3938968"/>
            <a:ext cx="533400" cy="5334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267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VALEN calculations of RWM active control performance </a:t>
            </a:r>
            <a:r>
              <a:rPr lang="en-US" dirty="0" smtClean="0"/>
              <a:t>with new sensors considered </a:t>
            </a:r>
            <a:r>
              <a:rPr lang="en-US" dirty="0" smtClean="0"/>
              <a:t>several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68680"/>
            <a:ext cx="8763000" cy="5666232"/>
          </a:xfrm>
        </p:spPr>
        <p:txBody>
          <a:bodyPr/>
          <a:lstStyle/>
          <a:p>
            <a:r>
              <a:rPr lang="en-US" dirty="0" smtClean="0"/>
              <a:t>Configuration variations (all using “full” NSTX-U model)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Sensor position variations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Partial and full NCC sets; </a:t>
            </a:r>
            <a:r>
              <a:rPr lang="en-US" dirty="0" err="1" smtClean="0"/>
              <a:t>midplane</a:t>
            </a:r>
            <a:r>
              <a:rPr lang="en-US" dirty="0" smtClean="0"/>
              <a:t> RWM coils added (or not)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NOTE: “intermediate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” equilibrium used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Higher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N</a:t>
            </a:r>
            <a:r>
              <a:rPr lang="en-US" dirty="0" smtClean="0"/>
              <a:t> equilibrium shows greater mode amplitude deeper into </a:t>
            </a:r>
            <a:r>
              <a:rPr lang="en-US" dirty="0" err="1" smtClean="0"/>
              <a:t>divertor</a:t>
            </a:r>
            <a:r>
              <a:rPr lang="en-US" dirty="0" smtClean="0"/>
              <a:t> region (in poloidal angle), but control must work over full range of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N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Feedback parameter variations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Feedback phase scans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Feedback gain scans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“Smart shell” and “active control” analyses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The latter implements sensor compensation of the applied 3D field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Extensive combinations of sensors and actuators, feedback phases and gains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Will only summarize “best” performance to compare configurations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13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69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t="16001" r="8333" b="8333"/>
          <a:stretch/>
        </p:blipFill>
        <p:spPr bwMode="auto">
          <a:xfrm>
            <a:off x="469392" y="1295399"/>
            <a:ext cx="4847316" cy="450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RWM sensors (Bottom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</a:t>
            </a:r>
            <a:r>
              <a:rPr lang="en-US" dirty="0" smtClean="0"/>
              <a:t>) driving </a:t>
            </a:r>
            <a:r>
              <a:rPr lang="en-US" dirty="0" err="1" smtClean="0"/>
              <a:t>Midplane</a:t>
            </a:r>
            <a:r>
              <a:rPr lang="en-US" dirty="0" smtClean="0"/>
              <a:t> RWM coils: calculation used for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14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05400" y="1219200"/>
            <a:ext cx="396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Sensors</a:t>
            </a:r>
          </a:p>
          <a:p>
            <a:pPr lvl="1"/>
            <a:r>
              <a:rPr lang="en-US" kern="0" dirty="0" smtClean="0">
                <a:solidFill>
                  <a:srgbClr val="000000"/>
                </a:solidFill>
              </a:rPr>
              <a:t>Present RWM sensors (bottom </a:t>
            </a:r>
            <a:r>
              <a:rPr lang="en-US" kern="0" dirty="0" err="1" smtClean="0">
                <a:solidFill>
                  <a:srgbClr val="000000"/>
                </a:solidFill>
              </a:rPr>
              <a:t>B</a:t>
            </a:r>
            <a:r>
              <a:rPr lang="en-US" kern="0" baseline="-25000" dirty="0" err="1" smtClean="0">
                <a:solidFill>
                  <a:srgbClr val="000000"/>
                </a:solidFill>
              </a:rPr>
              <a:t>p</a:t>
            </a:r>
            <a:r>
              <a:rPr lang="en-US" kern="0" dirty="0" smtClean="0">
                <a:solidFill>
                  <a:srgbClr val="000000"/>
                </a:solidFill>
              </a:rPr>
              <a:t>), compensated</a:t>
            </a:r>
          </a:p>
          <a:p>
            <a:pPr lvl="1"/>
            <a:endParaRPr lang="en-US" kern="0" dirty="0">
              <a:solidFill>
                <a:srgbClr val="000000"/>
              </a:solidFill>
            </a:endParaRPr>
          </a:p>
          <a:p>
            <a:r>
              <a:rPr lang="en-US" kern="0" dirty="0" smtClean="0"/>
              <a:t>Actuators</a:t>
            </a:r>
          </a:p>
          <a:p>
            <a:pPr lvl="1"/>
            <a:r>
              <a:rPr lang="en-US" kern="0" dirty="0" err="1" smtClean="0">
                <a:solidFill>
                  <a:srgbClr val="000000"/>
                </a:solidFill>
              </a:rPr>
              <a:t>Midplane</a:t>
            </a:r>
            <a:r>
              <a:rPr lang="en-US" kern="0" dirty="0" smtClean="0">
                <a:solidFill>
                  <a:srgbClr val="000000"/>
                </a:solidFill>
              </a:rPr>
              <a:t> RWM coils</a:t>
            </a:r>
          </a:p>
          <a:p>
            <a:pPr lvl="1"/>
            <a:endParaRPr lang="en-US" kern="0" dirty="0">
              <a:solidFill>
                <a:srgbClr val="000000"/>
              </a:solidFill>
            </a:endParaRPr>
          </a:p>
          <a:p>
            <a:r>
              <a:rPr lang="en-US" kern="0" dirty="0" smtClean="0"/>
              <a:t>Performance</a:t>
            </a:r>
          </a:p>
          <a:p>
            <a:pPr lvl="1"/>
            <a:r>
              <a:rPr lang="en-US" kern="0" dirty="0" smtClean="0">
                <a:solidFill>
                  <a:srgbClr val="000000"/>
                </a:solidFill>
              </a:rPr>
              <a:t>Nearly identical to idealized </a:t>
            </a:r>
            <a:r>
              <a:rPr lang="en-US" kern="0" dirty="0" err="1" smtClean="0">
                <a:solidFill>
                  <a:srgbClr val="000000"/>
                </a:solidFill>
              </a:rPr>
              <a:t>midplane</a:t>
            </a:r>
            <a:r>
              <a:rPr lang="en-US" kern="0" dirty="0" smtClean="0">
                <a:solidFill>
                  <a:srgbClr val="000000"/>
                </a:solidFill>
              </a:rPr>
              <a:t> coils (as expected)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749770" y="3422120"/>
            <a:ext cx="220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Growth Rate (1/s)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2824" y="5715000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N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599" y="2542398"/>
            <a:ext cx="105509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passive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2919" y="4220807"/>
            <a:ext cx="954107" cy="769441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2000" dirty="0">
                <a:solidFill>
                  <a:srgbClr val="009900"/>
                </a:solidFill>
              </a:rPr>
              <a:t>a</a:t>
            </a:r>
            <a:r>
              <a:rPr lang="en-US" sz="2000" dirty="0" smtClean="0">
                <a:solidFill>
                  <a:srgbClr val="009900"/>
                </a:solidFill>
              </a:rPr>
              <a:t>ctive</a:t>
            </a: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rgbClr val="009900"/>
                </a:solidFill>
              </a:rPr>
              <a:t>control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4467" y="1295400"/>
            <a:ext cx="2291013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deal wall</a:t>
            </a: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(worst/best phase)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619973" y="2064841"/>
            <a:ext cx="647227" cy="98315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899147" y="2942508"/>
            <a:ext cx="447433" cy="67966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3115487" y="3758005"/>
            <a:ext cx="304801" cy="464641"/>
          </a:xfrm>
          <a:prstGeom prst="straightConnector1">
            <a:avLst/>
          </a:prstGeom>
          <a:noFill/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2278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RWM sensors (Bottom </a:t>
            </a:r>
            <a:r>
              <a:rPr lang="en-US" dirty="0" err="1"/>
              <a:t>B</a:t>
            </a:r>
            <a:r>
              <a:rPr lang="en-US" baseline="-25000" dirty="0" err="1"/>
              <a:t>p</a:t>
            </a:r>
            <a:r>
              <a:rPr lang="en-US" dirty="0"/>
              <a:t>) driving </a:t>
            </a:r>
            <a:r>
              <a:rPr lang="en-US" dirty="0" smtClean="0"/>
              <a:t>upper NCC: sensors sufficiently decoupled from induced wall currents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15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76800" y="819912"/>
            <a:ext cx="4191000" cy="573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Sensors</a:t>
            </a:r>
          </a:p>
          <a:p>
            <a:pPr lvl="1"/>
            <a:r>
              <a:rPr lang="en-US" kern="0" dirty="0" smtClean="0">
                <a:solidFill>
                  <a:srgbClr val="000000"/>
                </a:solidFill>
              </a:rPr>
              <a:t>Present RWM sensors (</a:t>
            </a:r>
            <a:r>
              <a:rPr lang="en-US" kern="0" dirty="0">
                <a:solidFill>
                  <a:srgbClr val="000000"/>
                </a:solidFill>
              </a:rPr>
              <a:t>bottom </a:t>
            </a:r>
            <a:r>
              <a:rPr lang="en-US" kern="0" dirty="0" err="1">
                <a:solidFill>
                  <a:srgbClr val="000000"/>
                </a:solidFill>
              </a:rPr>
              <a:t>B</a:t>
            </a:r>
            <a:r>
              <a:rPr lang="en-US" kern="0" baseline="-25000" dirty="0" err="1">
                <a:solidFill>
                  <a:srgbClr val="000000"/>
                </a:solidFill>
              </a:rPr>
              <a:t>p</a:t>
            </a:r>
            <a:r>
              <a:rPr lang="en-US" kern="0" dirty="0" smtClean="0">
                <a:solidFill>
                  <a:srgbClr val="000000"/>
                </a:solidFill>
              </a:rPr>
              <a:t>), compensated</a:t>
            </a:r>
            <a:endParaRPr lang="en-US" kern="0" dirty="0">
              <a:solidFill>
                <a:srgbClr val="000000"/>
              </a:solidFill>
            </a:endParaRPr>
          </a:p>
          <a:p>
            <a:r>
              <a:rPr lang="en-US" kern="0" dirty="0" smtClean="0"/>
              <a:t>Actuators</a:t>
            </a:r>
          </a:p>
          <a:p>
            <a:pPr lvl="1"/>
            <a:r>
              <a:rPr lang="en-US" kern="0" dirty="0" smtClean="0">
                <a:solidFill>
                  <a:srgbClr val="000000"/>
                </a:solidFill>
              </a:rPr>
              <a:t>Top NCC coils (1x12)</a:t>
            </a:r>
            <a:endParaRPr lang="en-US" kern="0" dirty="0">
              <a:solidFill>
                <a:srgbClr val="000000"/>
              </a:solidFill>
            </a:endParaRPr>
          </a:p>
          <a:p>
            <a:r>
              <a:rPr lang="en-US" kern="0" dirty="0" smtClean="0"/>
              <a:t>Performance</a:t>
            </a:r>
          </a:p>
          <a:p>
            <a:pPr lvl="1"/>
            <a:r>
              <a:rPr lang="en-US" kern="0" dirty="0" smtClean="0">
                <a:solidFill>
                  <a:srgbClr val="000000"/>
                </a:solidFill>
              </a:rPr>
              <a:t>Superior to </a:t>
            </a:r>
            <a:r>
              <a:rPr lang="en-US" kern="0" dirty="0" err="1" smtClean="0">
                <a:solidFill>
                  <a:srgbClr val="000000"/>
                </a:solidFill>
              </a:rPr>
              <a:t>midplane</a:t>
            </a:r>
            <a:r>
              <a:rPr lang="en-US" kern="0" dirty="0" smtClean="0">
                <a:solidFill>
                  <a:srgbClr val="000000"/>
                </a:solidFill>
              </a:rPr>
              <a:t> RWM coils by </a:t>
            </a:r>
            <a:r>
              <a:rPr lang="en-US" kern="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Db</a:t>
            </a:r>
            <a:r>
              <a:rPr lang="en-US" kern="0" baseline="-25000" dirty="0" err="1" smtClean="0">
                <a:solidFill>
                  <a:srgbClr val="000000"/>
                </a:solidFill>
              </a:rPr>
              <a:t>N</a:t>
            </a:r>
            <a:r>
              <a:rPr lang="en-US" kern="0" dirty="0" smtClean="0">
                <a:solidFill>
                  <a:srgbClr val="000000"/>
                </a:solidFill>
              </a:rPr>
              <a:t> ~ 0.5</a:t>
            </a:r>
          </a:p>
          <a:p>
            <a:pPr lvl="1"/>
            <a:r>
              <a:rPr lang="en-US" kern="0" dirty="0">
                <a:solidFill>
                  <a:srgbClr val="000000"/>
                </a:solidFill>
              </a:rPr>
              <a:t>Uncompensated sensor results </a:t>
            </a:r>
            <a:r>
              <a:rPr lang="en-US" kern="0" dirty="0" smtClean="0">
                <a:solidFill>
                  <a:srgbClr val="000000"/>
                </a:solidFill>
              </a:rPr>
              <a:t>similar (bottom </a:t>
            </a:r>
            <a:r>
              <a:rPr lang="en-US" kern="0" dirty="0" err="1" smtClean="0">
                <a:solidFill>
                  <a:srgbClr val="000000"/>
                </a:solidFill>
              </a:rPr>
              <a:t>B</a:t>
            </a:r>
            <a:r>
              <a:rPr lang="en-US" kern="0" baseline="-25000" dirty="0" err="1" smtClean="0">
                <a:solidFill>
                  <a:srgbClr val="000000"/>
                </a:solidFill>
              </a:rPr>
              <a:t>p</a:t>
            </a:r>
            <a:r>
              <a:rPr lang="en-US" kern="0" dirty="0" smtClean="0">
                <a:solidFill>
                  <a:srgbClr val="000000"/>
                </a:solidFill>
              </a:rPr>
              <a:t> driving upper NCC)</a:t>
            </a:r>
            <a:endParaRPr lang="en-US" kern="0" dirty="0">
              <a:solidFill>
                <a:srgbClr val="000000"/>
              </a:solidFill>
            </a:endParaRPr>
          </a:p>
          <a:p>
            <a:pPr lvl="1"/>
            <a:r>
              <a:rPr lang="en-US" u="sng" kern="0" dirty="0" smtClean="0">
                <a:solidFill>
                  <a:srgbClr val="9900FF"/>
                </a:solidFill>
              </a:rPr>
              <a:t>BUT</a:t>
            </a:r>
            <a:r>
              <a:rPr lang="en-US" kern="0" dirty="0" smtClean="0">
                <a:solidFill>
                  <a:srgbClr val="9900FF"/>
                </a:solidFill>
              </a:rPr>
              <a:t>: Present RWM sensors driving neighboring NCC results in decreased performance – consider new sensor positions</a:t>
            </a:r>
            <a:endParaRPr lang="en-US" kern="0" dirty="0">
              <a:solidFill>
                <a:srgbClr val="99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7" t="16246" r="9068" b="7098"/>
          <a:stretch/>
        </p:blipFill>
        <p:spPr bwMode="auto">
          <a:xfrm>
            <a:off x="398688" y="1447800"/>
            <a:ext cx="4554312" cy="434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749770" y="3422120"/>
            <a:ext cx="220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Growth Rate (1/s)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2824" y="5715000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N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599" y="2542398"/>
            <a:ext cx="105509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passive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3512" y="4220807"/>
            <a:ext cx="954107" cy="769441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2000" dirty="0">
                <a:solidFill>
                  <a:srgbClr val="009900"/>
                </a:solidFill>
              </a:rPr>
              <a:t>a</a:t>
            </a:r>
            <a:r>
              <a:rPr lang="en-US" sz="2000" dirty="0" smtClean="0">
                <a:solidFill>
                  <a:srgbClr val="009900"/>
                </a:solidFill>
              </a:rPr>
              <a:t>ctive</a:t>
            </a: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rgbClr val="009900"/>
                </a:solidFill>
              </a:rPr>
              <a:t>control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4635" y="1106424"/>
            <a:ext cx="2291013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deal wall</a:t>
            </a: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(worst/best phase)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440141" y="1875865"/>
            <a:ext cx="647227" cy="98315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899147" y="2942508"/>
            <a:ext cx="447433" cy="67966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3115487" y="3758005"/>
            <a:ext cx="304801" cy="464641"/>
          </a:xfrm>
          <a:prstGeom prst="straightConnector1">
            <a:avLst/>
          </a:prstGeom>
          <a:noFill/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5403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“B position” sensors in upper </a:t>
            </a:r>
            <a:r>
              <a:rPr lang="en-US" dirty="0" err="1" smtClean="0"/>
              <a:t>divertor</a:t>
            </a:r>
            <a:r>
              <a:rPr lang="en-US" dirty="0" smtClean="0"/>
              <a:t> driving </a:t>
            </a:r>
            <a:r>
              <a:rPr lang="en-US" dirty="0" err="1" smtClean="0"/>
              <a:t>midplane</a:t>
            </a:r>
            <a:r>
              <a:rPr lang="en-US" dirty="0" smtClean="0"/>
              <a:t> RWM coils close to present system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16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10200" y="1219200"/>
            <a:ext cx="3505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Sensors</a:t>
            </a:r>
          </a:p>
          <a:p>
            <a:pPr lvl="1"/>
            <a:r>
              <a:rPr lang="en-US" kern="0" dirty="0" smtClean="0">
                <a:solidFill>
                  <a:srgbClr val="000000"/>
                </a:solidFill>
              </a:rPr>
              <a:t>Top </a:t>
            </a:r>
            <a:r>
              <a:rPr lang="en-US" kern="0" dirty="0" err="1" smtClean="0">
                <a:solidFill>
                  <a:srgbClr val="000000"/>
                </a:solidFill>
              </a:rPr>
              <a:t>B</a:t>
            </a:r>
            <a:r>
              <a:rPr lang="en-US" kern="0" baseline="-25000" dirty="0" err="1" smtClean="0">
                <a:solidFill>
                  <a:srgbClr val="000000"/>
                </a:solidFill>
              </a:rPr>
              <a:t>p</a:t>
            </a:r>
            <a:r>
              <a:rPr lang="en-US" kern="0" dirty="0" smtClean="0">
                <a:solidFill>
                  <a:srgbClr val="000000"/>
                </a:solidFill>
              </a:rPr>
              <a:t>, position B; compensated</a:t>
            </a:r>
          </a:p>
          <a:p>
            <a:pPr lvl="1"/>
            <a:endParaRPr lang="en-US" kern="0" dirty="0">
              <a:solidFill>
                <a:srgbClr val="000000"/>
              </a:solidFill>
            </a:endParaRPr>
          </a:p>
          <a:p>
            <a:r>
              <a:rPr lang="en-US" kern="0" dirty="0" smtClean="0"/>
              <a:t>Actuators</a:t>
            </a:r>
          </a:p>
          <a:p>
            <a:pPr lvl="1"/>
            <a:r>
              <a:rPr lang="en-US" kern="0" dirty="0" err="1">
                <a:solidFill>
                  <a:srgbClr val="000000"/>
                </a:solidFill>
              </a:rPr>
              <a:t>M</a:t>
            </a:r>
            <a:r>
              <a:rPr lang="en-US" kern="0" dirty="0" err="1" smtClean="0">
                <a:solidFill>
                  <a:srgbClr val="000000"/>
                </a:solidFill>
              </a:rPr>
              <a:t>idplane</a:t>
            </a:r>
            <a:r>
              <a:rPr lang="en-US" kern="0" dirty="0" smtClean="0">
                <a:solidFill>
                  <a:srgbClr val="000000"/>
                </a:solidFill>
              </a:rPr>
              <a:t> RWM coils</a:t>
            </a:r>
          </a:p>
          <a:p>
            <a:pPr lvl="1"/>
            <a:endParaRPr lang="en-US" kern="0" dirty="0">
              <a:solidFill>
                <a:srgbClr val="000000"/>
              </a:solidFill>
            </a:endParaRPr>
          </a:p>
          <a:p>
            <a:r>
              <a:rPr lang="en-US" kern="0" dirty="0" smtClean="0"/>
              <a:t>Performance</a:t>
            </a:r>
          </a:p>
          <a:p>
            <a:pPr lvl="1"/>
            <a:r>
              <a:rPr lang="en-US" kern="0" dirty="0" smtClean="0">
                <a:solidFill>
                  <a:srgbClr val="000000"/>
                </a:solidFill>
              </a:rPr>
              <a:t>Somewhat superior to existing RWM sensors (</a:t>
            </a:r>
            <a:r>
              <a:rPr lang="en-US" kern="0" dirty="0" err="1">
                <a:solidFill>
                  <a:srgbClr val="000000"/>
                </a:solidFill>
                <a:latin typeface="Symbol" panose="05050102010706020507" pitchFamily="18" charset="2"/>
              </a:rPr>
              <a:t>Db</a:t>
            </a:r>
            <a:r>
              <a:rPr lang="en-US" kern="0" baseline="-25000" dirty="0" err="1">
                <a:solidFill>
                  <a:srgbClr val="000000"/>
                </a:solidFill>
              </a:rPr>
              <a:t>N</a:t>
            </a:r>
            <a:r>
              <a:rPr lang="en-US" kern="0" dirty="0">
                <a:solidFill>
                  <a:srgbClr val="000000"/>
                </a:solidFill>
              </a:rPr>
              <a:t> ~ </a:t>
            </a:r>
            <a:r>
              <a:rPr lang="en-US" kern="0" dirty="0" smtClean="0">
                <a:solidFill>
                  <a:srgbClr val="000000"/>
                </a:solidFill>
              </a:rPr>
              <a:t>0.25)</a:t>
            </a: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15471" r="9957" b="8772"/>
          <a:stretch/>
        </p:blipFill>
        <p:spPr bwMode="auto">
          <a:xfrm>
            <a:off x="508356" y="1142998"/>
            <a:ext cx="4901844" cy="472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749770" y="3422120"/>
            <a:ext cx="220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Growth Rate (1/s)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2824" y="5715000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N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599" y="2542398"/>
            <a:ext cx="105509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passive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3093" y="4120402"/>
            <a:ext cx="954107" cy="769441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2000" dirty="0">
                <a:solidFill>
                  <a:srgbClr val="009900"/>
                </a:solidFill>
              </a:rPr>
              <a:t>a</a:t>
            </a:r>
            <a:r>
              <a:rPr lang="en-US" sz="2000" dirty="0" smtClean="0">
                <a:solidFill>
                  <a:srgbClr val="009900"/>
                </a:solidFill>
              </a:rPr>
              <a:t>ctive</a:t>
            </a: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rgbClr val="009900"/>
                </a:solidFill>
              </a:rPr>
              <a:t>control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5920" y="1124712"/>
            <a:ext cx="2291013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deal wall</a:t>
            </a: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(worst/best phase)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771426" y="1894153"/>
            <a:ext cx="647227" cy="98315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899147" y="2942508"/>
            <a:ext cx="447433" cy="67966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3285661" y="3657600"/>
            <a:ext cx="304801" cy="464641"/>
          </a:xfrm>
          <a:prstGeom prst="straightConnector1">
            <a:avLst/>
          </a:prstGeom>
          <a:noFill/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86355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“B position” sensors in upper </a:t>
            </a:r>
            <a:r>
              <a:rPr lang="en-US" dirty="0" err="1"/>
              <a:t>divertor</a:t>
            </a:r>
            <a:r>
              <a:rPr lang="en-US" dirty="0"/>
              <a:t> driving upper </a:t>
            </a:r>
            <a:r>
              <a:rPr lang="en-US" dirty="0" smtClean="0"/>
              <a:t>&amp; lower NCC significantly improves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65725" y="1066800"/>
            <a:ext cx="39020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Sensors</a:t>
            </a:r>
          </a:p>
          <a:p>
            <a:pPr lvl="1"/>
            <a:r>
              <a:rPr lang="en-US" kern="0" dirty="0">
                <a:solidFill>
                  <a:srgbClr val="000000"/>
                </a:solidFill>
              </a:rPr>
              <a:t>Top </a:t>
            </a:r>
            <a:r>
              <a:rPr lang="en-US" kern="0" dirty="0" err="1">
                <a:solidFill>
                  <a:srgbClr val="000000"/>
                </a:solidFill>
              </a:rPr>
              <a:t>B</a:t>
            </a:r>
            <a:r>
              <a:rPr lang="en-US" kern="0" baseline="-25000" dirty="0" err="1">
                <a:solidFill>
                  <a:srgbClr val="000000"/>
                </a:solidFill>
              </a:rPr>
              <a:t>p</a:t>
            </a:r>
            <a:r>
              <a:rPr lang="en-US" kern="0" dirty="0">
                <a:solidFill>
                  <a:srgbClr val="000000"/>
                </a:solidFill>
              </a:rPr>
              <a:t>, position B; compensated</a:t>
            </a:r>
          </a:p>
          <a:p>
            <a:pPr lvl="1"/>
            <a:endParaRPr lang="en-US" kern="0" dirty="0">
              <a:solidFill>
                <a:srgbClr val="000000"/>
              </a:solidFill>
            </a:endParaRPr>
          </a:p>
          <a:p>
            <a:r>
              <a:rPr lang="en-US" kern="0" dirty="0" smtClean="0"/>
              <a:t>Actuators</a:t>
            </a:r>
          </a:p>
          <a:p>
            <a:pPr lvl="1"/>
            <a:r>
              <a:rPr lang="en-US" kern="0" dirty="0" smtClean="0">
                <a:solidFill>
                  <a:srgbClr val="000000"/>
                </a:solidFill>
              </a:rPr>
              <a:t>Top and bottom NCC (2x12)</a:t>
            </a:r>
          </a:p>
          <a:p>
            <a:pPr lvl="1"/>
            <a:endParaRPr lang="en-US" kern="0" dirty="0" smtClean="0">
              <a:solidFill>
                <a:srgbClr val="000000"/>
              </a:solidFill>
            </a:endParaRPr>
          </a:p>
          <a:p>
            <a:r>
              <a:rPr lang="en-US" kern="0" dirty="0"/>
              <a:t>Performance</a:t>
            </a:r>
          </a:p>
          <a:p>
            <a:pPr lvl="1"/>
            <a:r>
              <a:rPr lang="en-US" kern="0" dirty="0" smtClean="0">
                <a:solidFill>
                  <a:srgbClr val="000000"/>
                </a:solidFill>
              </a:rPr>
              <a:t>Uncompensated sensor results similar</a:t>
            </a:r>
          </a:p>
          <a:p>
            <a:pPr lvl="1"/>
            <a:r>
              <a:rPr lang="en-US" kern="0" dirty="0" smtClean="0">
                <a:solidFill>
                  <a:srgbClr val="000000"/>
                </a:solidFill>
              </a:rPr>
              <a:t>Significantly </a:t>
            </a:r>
            <a:r>
              <a:rPr lang="en-US" kern="0" dirty="0">
                <a:solidFill>
                  <a:srgbClr val="000000"/>
                </a:solidFill>
              </a:rPr>
              <a:t>superior </a:t>
            </a:r>
            <a:r>
              <a:rPr lang="en-US" kern="0" dirty="0" smtClean="0">
                <a:solidFill>
                  <a:srgbClr val="000000"/>
                </a:solidFill>
              </a:rPr>
              <a:t>performance to existing sensors/coils </a:t>
            </a:r>
            <a:r>
              <a:rPr lang="en-US" kern="0" dirty="0">
                <a:solidFill>
                  <a:srgbClr val="000000"/>
                </a:solidFill>
              </a:rPr>
              <a:t>(</a:t>
            </a:r>
            <a:r>
              <a:rPr lang="en-US" kern="0" dirty="0" err="1">
                <a:solidFill>
                  <a:srgbClr val="000000"/>
                </a:solidFill>
                <a:latin typeface="Symbol" panose="05050102010706020507" pitchFamily="18" charset="2"/>
              </a:rPr>
              <a:t>Db</a:t>
            </a:r>
            <a:r>
              <a:rPr lang="en-US" kern="0" baseline="-25000" dirty="0" err="1">
                <a:solidFill>
                  <a:srgbClr val="000000"/>
                </a:solidFill>
              </a:rPr>
              <a:t>N</a:t>
            </a:r>
            <a:r>
              <a:rPr lang="en-US" kern="0" dirty="0">
                <a:solidFill>
                  <a:srgbClr val="000000"/>
                </a:solidFill>
              </a:rPr>
              <a:t> ~ </a:t>
            </a:r>
            <a:r>
              <a:rPr lang="en-US" kern="0" dirty="0" smtClean="0">
                <a:solidFill>
                  <a:srgbClr val="000000"/>
                </a:solidFill>
              </a:rPr>
              <a:t>1.25</a:t>
            </a:r>
            <a:r>
              <a:rPr lang="en-US" kern="0" dirty="0">
                <a:solidFill>
                  <a:srgbClr val="000000"/>
                </a:solidFill>
              </a:rPr>
              <a:t>)</a:t>
            </a:r>
          </a:p>
          <a:p>
            <a:pPr lvl="1"/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1" t="13909" r="9313" b="8256"/>
          <a:stretch/>
        </p:blipFill>
        <p:spPr bwMode="auto">
          <a:xfrm>
            <a:off x="412130" y="1109248"/>
            <a:ext cx="4845670" cy="476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749770" y="3422120"/>
            <a:ext cx="220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Growth Rate (1/s)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2824" y="5715000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N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599" y="2542398"/>
            <a:ext cx="105509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passive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4419600"/>
            <a:ext cx="954107" cy="769441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2000" dirty="0">
                <a:solidFill>
                  <a:srgbClr val="009900"/>
                </a:solidFill>
              </a:rPr>
              <a:t>a</a:t>
            </a:r>
            <a:r>
              <a:rPr lang="en-US" sz="2000" dirty="0" smtClean="0">
                <a:solidFill>
                  <a:srgbClr val="009900"/>
                </a:solidFill>
              </a:rPr>
              <a:t>ctive</a:t>
            </a: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rgbClr val="009900"/>
                </a:solidFill>
              </a:rPr>
              <a:t>control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4467" y="1295400"/>
            <a:ext cx="2291013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deal wall</a:t>
            </a: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(worst/best phase)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619973" y="2064841"/>
            <a:ext cx="647227" cy="98315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899147" y="2942508"/>
            <a:ext cx="447433" cy="67966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3033053" y="4085082"/>
            <a:ext cx="472147" cy="327078"/>
          </a:xfrm>
          <a:prstGeom prst="straightConnector1">
            <a:avLst/>
          </a:prstGeom>
          <a:noFill/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0595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“B position” sensors in upper </a:t>
            </a:r>
            <a:r>
              <a:rPr lang="en-US" dirty="0" err="1"/>
              <a:t>divertor</a:t>
            </a:r>
            <a:r>
              <a:rPr lang="en-US" dirty="0"/>
              <a:t> driving upper </a:t>
            </a:r>
            <a:r>
              <a:rPr lang="en-US" dirty="0" smtClean="0"/>
              <a:t>&amp; lower NCC and </a:t>
            </a:r>
            <a:r>
              <a:rPr lang="en-US" dirty="0" err="1" smtClean="0"/>
              <a:t>midplane</a:t>
            </a:r>
            <a:r>
              <a:rPr lang="en-US" dirty="0" smtClean="0"/>
              <a:t> RWM coils also works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18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29201" y="914400"/>
            <a:ext cx="4038600" cy="554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Sensors</a:t>
            </a:r>
          </a:p>
          <a:p>
            <a:pPr lvl="1"/>
            <a:r>
              <a:rPr lang="en-US" kern="0" dirty="0">
                <a:solidFill>
                  <a:srgbClr val="000000"/>
                </a:solidFill>
              </a:rPr>
              <a:t>Top </a:t>
            </a:r>
            <a:r>
              <a:rPr lang="en-US" kern="0" dirty="0" err="1">
                <a:solidFill>
                  <a:srgbClr val="000000"/>
                </a:solidFill>
              </a:rPr>
              <a:t>B</a:t>
            </a:r>
            <a:r>
              <a:rPr lang="en-US" kern="0" baseline="-25000" dirty="0" err="1">
                <a:solidFill>
                  <a:srgbClr val="000000"/>
                </a:solidFill>
              </a:rPr>
              <a:t>p</a:t>
            </a:r>
            <a:r>
              <a:rPr lang="en-US" kern="0" dirty="0">
                <a:solidFill>
                  <a:srgbClr val="000000"/>
                </a:solidFill>
              </a:rPr>
              <a:t>, position B; compensated</a:t>
            </a:r>
          </a:p>
          <a:p>
            <a:r>
              <a:rPr lang="en-US" kern="0" dirty="0" smtClean="0"/>
              <a:t>Actuators</a:t>
            </a:r>
          </a:p>
          <a:p>
            <a:pPr lvl="1"/>
            <a:r>
              <a:rPr lang="en-US" kern="0" dirty="0" smtClean="0">
                <a:solidFill>
                  <a:srgbClr val="000000"/>
                </a:solidFill>
              </a:rPr>
              <a:t>Top and bottom NCC (2x12), and RWM coils</a:t>
            </a:r>
          </a:p>
          <a:p>
            <a:r>
              <a:rPr lang="en-US" kern="0" dirty="0"/>
              <a:t>Performance</a:t>
            </a:r>
          </a:p>
          <a:p>
            <a:pPr lvl="1"/>
            <a:r>
              <a:rPr lang="en-US" kern="0" dirty="0" smtClean="0">
                <a:solidFill>
                  <a:srgbClr val="000000"/>
                </a:solidFill>
              </a:rPr>
              <a:t>Uncompensated sensor results similar</a:t>
            </a:r>
          </a:p>
          <a:p>
            <a:pPr lvl="1"/>
            <a:r>
              <a:rPr lang="en-US" kern="0" dirty="0" smtClean="0">
                <a:solidFill>
                  <a:srgbClr val="000000"/>
                </a:solidFill>
              </a:rPr>
              <a:t>Slightly inferior performance to upper/lower NCC alone </a:t>
            </a:r>
            <a:r>
              <a:rPr lang="en-US" kern="0" dirty="0">
                <a:solidFill>
                  <a:srgbClr val="000000"/>
                </a:solidFill>
              </a:rPr>
              <a:t>(</a:t>
            </a:r>
            <a:r>
              <a:rPr lang="en-US" kern="0" dirty="0" err="1">
                <a:solidFill>
                  <a:srgbClr val="000000"/>
                </a:solidFill>
                <a:latin typeface="Symbol" panose="05050102010706020507" pitchFamily="18" charset="2"/>
              </a:rPr>
              <a:t>Db</a:t>
            </a:r>
            <a:r>
              <a:rPr lang="en-US" kern="0" baseline="-25000" dirty="0" err="1">
                <a:solidFill>
                  <a:srgbClr val="000000"/>
                </a:solidFill>
              </a:rPr>
              <a:t>N</a:t>
            </a:r>
            <a:r>
              <a:rPr lang="en-US" kern="0" dirty="0">
                <a:solidFill>
                  <a:srgbClr val="000000"/>
                </a:solidFill>
              </a:rPr>
              <a:t> ~ </a:t>
            </a:r>
            <a:r>
              <a:rPr lang="en-US" kern="0" dirty="0" smtClean="0">
                <a:solidFill>
                  <a:srgbClr val="000000"/>
                </a:solidFill>
              </a:rPr>
              <a:t>-0.1)</a:t>
            </a:r>
          </a:p>
          <a:p>
            <a:pPr lvl="1"/>
            <a:r>
              <a:rPr lang="en-US" kern="0" dirty="0" smtClean="0">
                <a:solidFill>
                  <a:srgbClr val="000000"/>
                </a:solidFill>
              </a:rPr>
              <a:t>In reality, w/</a:t>
            </a:r>
            <a:r>
              <a:rPr lang="en-US" kern="0" dirty="0" err="1" smtClean="0">
                <a:solidFill>
                  <a:srgbClr val="000000"/>
                </a:solidFill>
              </a:rPr>
              <a:t>midplane</a:t>
            </a:r>
            <a:r>
              <a:rPr lang="en-US" kern="0" dirty="0" smtClean="0">
                <a:solidFill>
                  <a:srgbClr val="000000"/>
                </a:solidFill>
              </a:rPr>
              <a:t> coil may be superior if mode “bulges” </a:t>
            </a:r>
            <a:r>
              <a:rPr lang="en-US" sz="1600" kern="0" dirty="0" smtClean="0">
                <a:solidFill>
                  <a:srgbClr val="9900FF"/>
                </a:solidFill>
              </a:rPr>
              <a:t>(Sabbagh, PRL 2006)</a:t>
            </a:r>
            <a:endParaRPr lang="en-US" kern="0" dirty="0">
              <a:solidFill>
                <a:srgbClr val="9900FF"/>
              </a:solidFill>
            </a:endParaRPr>
          </a:p>
          <a:p>
            <a:pPr lvl="1"/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 t="15965" r="9536" b="8593"/>
          <a:stretch/>
        </p:blipFill>
        <p:spPr bwMode="auto">
          <a:xfrm>
            <a:off x="410354" y="1310640"/>
            <a:ext cx="4687028" cy="451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749770" y="3422120"/>
            <a:ext cx="220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Growth Rate (1/s)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2824" y="5715000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N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599" y="2542398"/>
            <a:ext cx="105509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passive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6293" y="4412159"/>
            <a:ext cx="954107" cy="769441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2000" dirty="0">
                <a:solidFill>
                  <a:srgbClr val="009900"/>
                </a:solidFill>
              </a:rPr>
              <a:t>a</a:t>
            </a:r>
            <a:r>
              <a:rPr lang="en-US" sz="2000" dirty="0" smtClean="0">
                <a:solidFill>
                  <a:srgbClr val="009900"/>
                </a:solidFill>
              </a:rPr>
              <a:t>ctive</a:t>
            </a: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rgbClr val="009900"/>
                </a:solidFill>
              </a:rPr>
              <a:t>control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2067" y="1295400"/>
            <a:ext cx="2291013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deal wall</a:t>
            </a: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(worst/best phase)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505200" y="2064841"/>
            <a:ext cx="609600" cy="98315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899147" y="2942508"/>
            <a:ext cx="447433" cy="67966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753868" y="4038600"/>
            <a:ext cx="529414" cy="373560"/>
          </a:xfrm>
          <a:prstGeom prst="straightConnector1">
            <a:avLst/>
          </a:prstGeom>
          <a:noFill/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59712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potential “new” sensors (Positions C and D) tested are inferior to the “B position” sensor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19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0" y="984504"/>
            <a:ext cx="3657600" cy="546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Sensors</a:t>
            </a:r>
          </a:p>
          <a:p>
            <a:pPr lvl="1"/>
            <a:r>
              <a:rPr lang="en-US" kern="0" dirty="0" smtClean="0">
                <a:solidFill>
                  <a:srgbClr val="000000"/>
                </a:solidFill>
              </a:rPr>
              <a:t>Top </a:t>
            </a:r>
            <a:r>
              <a:rPr lang="en-US" kern="0" dirty="0" err="1" smtClean="0">
                <a:solidFill>
                  <a:srgbClr val="000000"/>
                </a:solidFill>
              </a:rPr>
              <a:t>B</a:t>
            </a:r>
            <a:r>
              <a:rPr lang="en-US" kern="0" baseline="-25000" dirty="0" err="1" smtClean="0">
                <a:solidFill>
                  <a:srgbClr val="000000"/>
                </a:solidFill>
              </a:rPr>
              <a:t>p</a:t>
            </a:r>
            <a:r>
              <a:rPr lang="en-US" kern="0" dirty="0" smtClean="0">
                <a:solidFill>
                  <a:srgbClr val="000000"/>
                </a:solidFill>
              </a:rPr>
              <a:t>, position C, compensated</a:t>
            </a:r>
            <a:endParaRPr lang="en-US" kern="0" dirty="0">
              <a:solidFill>
                <a:srgbClr val="000000"/>
              </a:solidFill>
            </a:endParaRPr>
          </a:p>
          <a:p>
            <a:r>
              <a:rPr lang="en-US" kern="0" dirty="0" smtClean="0"/>
              <a:t>Actuators</a:t>
            </a:r>
          </a:p>
          <a:p>
            <a:pPr lvl="1"/>
            <a:r>
              <a:rPr lang="en-US" kern="0" dirty="0">
                <a:solidFill>
                  <a:srgbClr val="000000"/>
                </a:solidFill>
              </a:rPr>
              <a:t>B</a:t>
            </a:r>
            <a:r>
              <a:rPr lang="en-US" kern="0" dirty="0" smtClean="0">
                <a:solidFill>
                  <a:srgbClr val="000000"/>
                </a:solidFill>
              </a:rPr>
              <a:t>ottom NCC (1x12)</a:t>
            </a:r>
            <a:endParaRPr lang="en-US" kern="0" dirty="0">
              <a:solidFill>
                <a:srgbClr val="000000"/>
              </a:solidFill>
            </a:endParaRPr>
          </a:p>
          <a:p>
            <a:r>
              <a:rPr lang="en-US" kern="0" dirty="0" smtClean="0"/>
              <a:t>Performance</a:t>
            </a:r>
          </a:p>
          <a:p>
            <a:pPr lvl="1"/>
            <a:r>
              <a:rPr lang="en-US" kern="0" dirty="0" smtClean="0">
                <a:solidFill>
                  <a:srgbClr val="000000"/>
                </a:solidFill>
              </a:rPr>
              <a:t>Inferior to “Position B” sensor results by	   </a:t>
            </a:r>
            <a:r>
              <a:rPr lang="en-US" kern="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Db</a:t>
            </a:r>
            <a:r>
              <a:rPr lang="en-US" kern="0" baseline="-25000" dirty="0" err="1" smtClean="0">
                <a:solidFill>
                  <a:srgbClr val="000000"/>
                </a:solidFill>
              </a:rPr>
              <a:t>N</a:t>
            </a:r>
            <a:r>
              <a:rPr lang="en-US" kern="0" dirty="0" smtClean="0">
                <a:solidFill>
                  <a:srgbClr val="000000"/>
                </a:solidFill>
              </a:rPr>
              <a:t>~ </a:t>
            </a:r>
            <a:r>
              <a:rPr lang="en-US" kern="0" dirty="0">
                <a:solidFill>
                  <a:srgbClr val="000000"/>
                </a:solidFill>
              </a:rPr>
              <a:t>-</a:t>
            </a:r>
            <a:r>
              <a:rPr lang="en-US" kern="0" dirty="0" smtClean="0">
                <a:solidFill>
                  <a:srgbClr val="000000"/>
                </a:solidFill>
              </a:rPr>
              <a:t>0.85</a:t>
            </a:r>
          </a:p>
          <a:p>
            <a:pPr lvl="1"/>
            <a:r>
              <a:rPr lang="en-US" u="sng" kern="0" dirty="0" smtClean="0">
                <a:solidFill>
                  <a:srgbClr val="9900FF"/>
                </a:solidFill>
              </a:rPr>
              <a:t>NOTE</a:t>
            </a:r>
            <a:r>
              <a:rPr lang="en-US" kern="0" dirty="0" smtClean="0">
                <a:solidFill>
                  <a:srgbClr val="9900FF"/>
                </a:solidFill>
              </a:rPr>
              <a:t>: “Position D” sensor should not be considered for control at intermediate </a:t>
            </a:r>
            <a:r>
              <a:rPr lang="en-US" kern="0" dirty="0" err="1" smtClean="0">
                <a:solidFill>
                  <a:srgbClr val="9900FF"/>
                </a:solidFill>
                <a:latin typeface="Symbol" panose="05050102010706020507" pitchFamily="18" charset="2"/>
              </a:rPr>
              <a:t>b</a:t>
            </a:r>
            <a:r>
              <a:rPr lang="en-US" kern="0" baseline="-25000" dirty="0" err="1" smtClean="0">
                <a:solidFill>
                  <a:srgbClr val="9900FF"/>
                </a:solidFill>
              </a:rPr>
              <a:t>N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sz="1400" kern="0" dirty="0" smtClean="0"/>
              <a:t>Need </a:t>
            </a:r>
            <a:r>
              <a:rPr lang="en-US" sz="1400" kern="0" dirty="0" err="1">
                <a:latin typeface="Symbol" panose="05050102010706020507" pitchFamily="18" charset="2"/>
              </a:rPr>
              <a:t>b</a:t>
            </a:r>
            <a:r>
              <a:rPr lang="en-US" sz="1400" kern="0" baseline="-25000" dirty="0" err="1"/>
              <a:t>N</a:t>
            </a:r>
            <a:r>
              <a:rPr lang="en-US" sz="1400" kern="0" dirty="0" smtClean="0"/>
              <a:t> &gt; 5 for sufficient mode amplitude at high poloidal angle</a:t>
            </a:r>
          </a:p>
          <a:p>
            <a:pPr lvl="1"/>
            <a:endParaRPr lang="en-US" kern="0" dirty="0" smtClean="0">
              <a:solidFill>
                <a:srgbClr val="000000"/>
              </a:solidFill>
            </a:endParaRPr>
          </a:p>
          <a:p>
            <a:pPr lvl="1"/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t="16301" r="9480" b="8590"/>
          <a:stretch/>
        </p:blipFill>
        <p:spPr bwMode="auto">
          <a:xfrm>
            <a:off x="459109" y="1207008"/>
            <a:ext cx="4952230" cy="468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749770" y="3422120"/>
            <a:ext cx="220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Growth Rate (1/s)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2824" y="5715000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N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599" y="2542398"/>
            <a:ext cx="105509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passive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2919" y="4220807"/>
            <a:ext cx="954107" cy="769441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2000" dirty="0">
                <a:solidFill>
                  <a:srgbClr val="009900"/>
                </a:solidFill>
              </a:rPr>
              <a:t>a</a:t>
            </a:r>
            <a:r>
              <a:rPr lang="en-US" sz="2000" dirty="0" smtClean="0">
                <a:solidFill>
                  <a:srgbClr val="009900"/>
                </a:solidFill>
              </a:rPr>
              <a:t>ctive</a:t>
            </a: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rgbClr val="009900"/>
                </a:solidFill>
              </a:rPr>
              <a:t>control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4467" y="1295400"/>
            <a:ext cx="2291013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deal wall</a:t>
            </a: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(worst/best phase)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733800" y="2064841"/>
            <a:ext cx="647227" cy="98315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899147" y="2942508"/>
            <a:ext cx="447433" cy="67966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3276599" y="3758005"/>
            <a:ext cx="304801" cy="464641"/>
          </a:xfrm>
          <a:prstGeom prst="straightConnector1">
            <a:avLst/>
          </a:prstGeom>
          <a:noFill/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8238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41616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Discussion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of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magnetic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sensor upgrade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plan for NSTX-U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28" charset="-128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447800" y="2190690"/>
            <a:ext cx="6172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</a:rPr>
              <a:t>J.W</a:t>
            </a:r>
            <a:r>
              <a:rPr lang="en-US" sz="2000" b="0" i="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</a:rPr>
              <a:t>Berkery, </a:t>
            </a:r>
            <a:r>
              <a:rPr lang="en-US" sz="2000" b="0" i="0" dirty="0">
                <a:solidFill>
                  <a:srgbClr val="000000"/>
                </a:solidFill>
                <a:latin typeface="Arial" charset="0"/>
              </a:rPr>
              <a:t>S. A. Sabbagh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</a:rPr>
              <a:t>, J. Bialek, A. Diallo, </a:t>
            </a:r>
            <a:r>
              <a:rPr lang="en-US" sz="2000" b="0" i="0" dirty="0">
                <a:solidFill>
                  <a:srgbClr val="000000"/>
                </a:solidFill>
                <a:latin typeface="Arial" charset="0"/>
              </a:rPr>
              <a:t>S.P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</a:rPr>
              <a:t>. Gerhardt, N. Logan, J-K Park, R. Raman, V. Soukhanovskii, et al.</a:t>
            </a:r>
            <a:endParaRPr lang="en-US" sz="1400" b="0" dirty="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812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0129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3434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19050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Coll</a:t>
            </a:r>
            <a:r>
              <a:rPr lang="en-US" sz="900" dirty="0">
                <a:solidFill>
                  <a:srgbClr val="0000FF"/>
                </a:solidFill>
                <a:latin typeface="Arial" charset="0"/>
              </a:rPr>
              <a:t>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CompX</a:t>
            </a:r>
            <a:endParaRPr lang="en-US" sz="900" dirty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1148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1706217" y="3332354"/>
            <a:ext cx="5715000" cy="10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0" hangingPunct="0">
              <a:lnSpc>
                <a:spcPct val="105000"/>
              </a:lnSpc>
              <a:buClr>
                <a:srgbClr val="F70606"/>
              </a:buClr>
              <a:buSzPct val="150000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NSTX-U 5 Year Plan Meeting</a:t>
            </a:r>
            <a:endParaRPr lang="en-US" sz="1800" b="1" dirty="0">
              <a:solidFill>
                <a:srgbClr val="FF0000"/>
              </a:solidFill>
              <a:latin typeface="Helvetica" pitchFamily="34" charset="0"/>
            </a:endParaRP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January 11</a:t>
            </a:r>
            <a:r>
              <a:rPr lang="en-US" sz="1800" b="1" baseline="30000" dirty="0" smtClean="0">
                <a:solidFill>
                  <a:srgbClr val="0000FF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, 2013</a:t>
            </a: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PPPL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7" name="Text Box 144"/>
          <p:cNvSpPr txBox="1">
            <a:spLocks noChangeArrowheads="1"/>
          </p:cNvSpPr>
          <p:nvPr/>
        </p:nvSpPr>
        <p:spPr bwMode="auto">
          <a:xfrm>
            <a:off x="1524000" y="6400800"/>
            <a:ext cx="3157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V1.5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Positions have been found for new RWM sensors to allow superior RWM feedback performance with NCC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181600"/>
          </a:xfrm>
        </p:spPr>
        <p:txBody>
          <a:bodyPr/>
          <a:lstStyle/>
          <a:p>
            <a:r>
              <a:rPr lang="en-US" u="sng" dirty="0" smtClean="0"/>
              <a:t>Past result</a:t>
            </a:r>
            <a:r>
              <a:rPr lang="en-US" dirty="0" smtClean="0"/>
              <a:t>: Active RWM control calculations showed superior performance to RWM coils with NCC and idealized sensors</a:t>
            </a:r>
          </a:p>
          <a:p>
            <a:r>
              <a:rPr lang="en-US" u="sng" dirty="0" smtClean="0">
                <a:solidFill>
                  <a:srgbClr val="9900FF"/>
                </a:solidFill>
              </a:rPr>
              <a:t>Issue</a:t>
            </a:r>
            <a:r>
              <a:rPr lang="en-US" dirty="0" smtClean="0">
                <a:solidFill>
                  <a:srgbClr val="9900FF"/>
                </a:solidFill>
              </a:rPr>
              <a:t>: Further calculations showed existing RWM </a:t>
            </a:r>
            <a:r>
              <a:rPr lang="en-US" dirty="0" err="1" smtClean="0">
                <a:solidFill>
                  <a:srgbClr val="9900FF"/>
                </a:solidFill>
              </a:rPr>
              <a:t>B</a:t>
            </a:r>
            <a:r>
              <a:rPr lang="en-US" baseline="-25000" dirty="0" err="1" smtClean="0">
                <a:solidFill>
                  <a:srgbClr val="9900FF"/>
                </a:solidFill>
              </a:rPr>
              <a:t>p</a:t>
            </a:r>
            <a:r>
              <a:rPr lang="en-US" dirty="0" smtClean="0">
                <a:solidFill>
                  <a:srgbClr val="9900FF"/>
                </a:solidFill>
              </a:rPr>
              <a:t> sensors driving neighboring NCC coils yielded relatively poor performance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Present calculations</a:t>
            </a:r>
          </a:p>
          <a:p>
            <a:pPr lvl="1"/>
            <a:r>
              <a:rPr lang="en-US" dirty="0" smtClean="0"/>
              <a:t>Existing RWM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</a:t>
            </a:r>
            <a:r>
              <a:rPr lang="en-US" dirty="0" smtClean="0"/>
              <a:t> sensors driving NCC on the opposite side of the </a:t>
            </a:r>
            <a:r>
              <a:rPr lang="en-US" dirty="0" err="1" smtClean="0"/>
              <a:t>midplane</a:t>
            </a:r>
            <a:r>
              <a:rPr lang="en-US" dirty="0" smtClean="0"/>
              <a:t> can improve feedback performance (</a:t>
            </a:r>
            <a:r>
              <a:rPr lang="en-US" dirty="0" err="1">
                <a:latin typeface="Symbol" panose="05050102010706020507" pitchFamily="18" charset="2"/>
              </a:rPr>
              <a:t>Db</a:t>
            </a:r>
            <a:r>
              <a:rPr lang="en-US" baseline="-25000" dirty="0" err="1"/>
              <a:t>N</a:t>
            </a:r>
            <a:r>
              <a:rPr lang="en-US" dirty="0"/>
              <a:t> ~ </a:t>
            </a:r>
            <a:r>
              <a:rPr lang="en-US" dirty="0" smtClean="0"/>
              <a:t>+0.5)</a:t>
            </a:r>
          </a:p>
          <a:p>
            <a:pPr lvl="1"/>
            <a:r>
              <a:rPr lang="en-US" dirty="0" smtClean="0"/>
              <a:t>Sensors in correct positions near the </a:t>
            </a:r>
            <a:r>
              <a:rPr lang="en-US" dirty="0" err="1" smtClean="0"/>
              <a:t>divertor</a:t>
            </a:r>
            <a:r>
              <a:rPr lang="en-US" dirty="0" smtClean="0"/>
              <a:t> plates driving the full 2x12 NCC yield significant performance improvement (</a:t>
            </a:r>
            <a:r>
              <a:rPr lang="en-US" dirty="0" err="1">
                <a:latin typeface="Symbol" panose="05050102010706020507" pitchFamily="18" charset="2"/>
              </a:rPr>
              <a:t>Db</a:t>
            </a:r>
            <a:r>
              <a:rPr lang="en-US" baseline="-25000" dirty="0" err="1"/>
              <a:t>N</a:t>
            </a:r>
            <a:r>
              <a:rPr lang="en-US" dirty="0"/>
              <a:t> ~ </a:t>
            </a:r>
            <a:r>
              <a:rPr lang="en-US" dirty="0" smtClean="0"/>
              <a:t>+1.25)</a:t>
            </a:r>
          </a:p>
          <a:p>
            <a:pPr lvl="1"/>
            <a:r>
              <a:rPr lang="en-US" dirty="0" smtClean="0"/>
              <a:t>Partial NCC (2x6) also show significant performance improvements: (odd, or even parity options yield </a:t>
            </a:r>
            <a:r>
              <a:rPr lang="en-US" dirty="0" err="1">
                <a:latin typeface="Symbol" panose="05050102010706020507" pitchFamily="18" charset="2"/>
              </a:rPr>
              <a:t>Db</a:t>
            </a:r>
            <a:r>
              <a:rPr lang="en-US" baseline="-25000" dirty="0" err="1"/>
              <a:t>N</a:t>
            </a:r>
            <a:r>
              <a:rPr lang="en-US" dirty="0"/>
              <a:t> ~ +</a:t>
            </a:r>
            <a:r>
              <a:rPr lang="en-US" dirty="0" smtClean="0"/>
              <a:t>0.9)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20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16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" y="15875"/>
            <a:ext cx="8839200" cy="815975"/>
          </a:xfrm>
        </p:spPr>
        <p:txBody>
          <a:bodyPr/>
          <a:lstStyle/>
          <a:p>
            <a:r>
              <a:rPr lang="en-US" dirty="0" smtClean="0"/>
              <a:t>Stefan’s Comments/Questions re: extended RWM sensors (+ SAS replies)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928050"/>
            <a:ext cx="8991600" cy="5691054"/>
          </a:xfrm>
        </p:spPr>
        <p:txBody>
          <a:bodyPr/>
          <a:lstStyle/>
          <a:p>
            <a:r>
              <a:rPr lang="en-US" dirty="0" smtClean="0"/>
              <a:t>Is it necessary that these be up/down symmetric?</a:t>
            </a:r>
          </a:p>
          <a:p>
            <a:pPr lvl="1"/>
            <a:r>
              <a:rPr lang="en-US" dirty="0" smtClean="0"/>
              <a:t>Maybe focus on LSN discharges for the first installation?</a:t>
            </a:r>
          </a:p>
          <a:p>
            <a:pPr lvl="2"/>
            <a:r>
              <a:rPr lang="en-US" dirty="0" smtClean="0">
                <a:solidFill>
                  <a:srgbClr val="9900FF"/>
                </a:solidFill>
              </a:rPr>
              <a:t>SAS comment: Up/down asymmetric ok – also has advantage of higher m resolution (helps address comment by Jong-Kyu regarding higher n’s)</a:t>
            </a:r>
          </a:p>
          <a:p>
            <a:r>
              <a:rPr lang="en-US" dirty="0" smtClean="0"/>
              <a:t>Is likely premature to consider the details:</a:t>
            </a:r>
          </a:p>
          <a:p>
            <a:pPr lvl="1"/>
            <a:r>
              <a:rPr lang="en-US" dirty="0" smtClean="0"/>
              <a:t>Is lower </a:t>
            </a:r>
            <a:r>
              <a:rPr lang="en-US" dirty="0" err="1" smtClean="0"/>
              <a:t>divertor</a:t>
            </a:r>
            <a:r>
              <a:rPr lang="en-US" dirty="0" smtClean="0"/>
              <a:t> going to be modified for pumps or lithium systems?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uggested locations need changes if a </a:t>
            </a:r>
            <a:r>
              <a:rPr lang="en-US" dirty="0" err="1" smtClean="0"/>
              <a:t>cryopump</a:t>
            </a:r>
            <a:r>
              <a:rPr lang="en-US" dirty="0"/>
              <a:t> </a:t>
            </a:r>
            <a:r>
              <a:rPr lang="en-US" dirty="0" smtClean="0"/>
              <a:t>placed in lower </a:t>
            </a:r>
            <a:r>
              <a:rPr lang="en-US" dirty="0" err="1" smtClean="0"/>
              <a:t>divertor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But, </a:t>
            </a:r>
            <a:r>
              <a:rPr lang="en-US" dirty="0" err="1" smtClean="0"/>
              <a:t>cryopump</a:t>
            </a:r>
            <a:r>
              <a:rPr lang="en-US" dirty="0" smtClean="0"/>
              <a:t> would also allow for opportunities for sensor integration</a:t>
            </a:r>
          </a:p>
          <a:p>
            <a:pPr lvl="2"/>
            <a:r>
              <a:rPr lang="en-US" dirty="0" smtClean="0">
                <a:solidFill>
                  <a:srgbClr val="9900FF"/>
                </a:solidFill>
              </a:rPr>
              <a:t>Reply: Sensors to be installed at same time / must be compatible w/</a:t>
            </a:r>
            <a:r>
              <a:rPr lang="en-US" dirty="0" err="1" smtClean="0">
                <a:solidFill>
                  <a:srgbClr val="9900FF"/>
                </a:solidFill>
              </a:rPr>
              <a:t>cryo</a:t>
            </a:r>
            <a:r>
              <a:rPr lang="en-US" dirty="0" smtClean="0">
                <a:solidFill>
                  <a:srgbClr val="9900FF"/>
                </a:solidFill>
              </a:rPr>
              <a:t>.</a:t>
            </a:r>
          </a:p>
          <a:p>
            <a:pPr lvl="1"/>
            <a:r>
              <a:rPr lang="en-US" dirty="0" smtClean="0"/>
              <a:t>How many years of operating with these sensors is required to make them worth the effort?</a:t>
            </a:r>
          </a:p>
          <a:p>
            <a:pPr lvl="2"/>
            <a:r>
              <a:rPr lang="en-US" dirty="0" smtClean="0">
                <a:solidFill>
                  <a:srgbClr val="9900FF"/>
                </a:solidFill>
              </a:rPr>
              <a:t>SAS: Even one year would provide key data, and results might argue to keep them in (e.g. for improved operation of RWM state-space controller)</a:t>
            </a:r>
          </a:p>
          <a:p>
            <a:r>
              <a:rPr lang="en-US" dirty="0" smtClean="0"/>
              <a:t>Who will do this work?</a:t>
            </a:r>
          </a:p>
          <a:p>
            <a:pPr lvl="1"/>
            <a:r>
              <a:rPr lang="en-US" dirty="0" smtClean="0"/>
              <a:t>SPG not likely to have time </a:t>
            </a:r>
            <a:r>
              <a:rPr lang="en-US" dirty="0" smtClean="0">
                <a:solidFill>
                  <a:srgbClr val="9900FF"/>
                </a:solidFill>
              </a:rPr>
              <a:t>(if accepted in plan, person would be found)</a:t>
            </a:r>
          </a:p>
        </p:txBody>
      </p:sp>
    </p:spTree>
    <p:extLst>
      <p:ext uri="{BB962C8B-B14F-4D97-AF65-F5344CB8AC3E}">
        <p14:creationId xmlns:p14="http://schemas.microsoft.com/office/powerpoint/2010/main" val="167338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0" y="984392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RWM active control performance analysis using NCC actuators and realistic sensors</a:t>
            </a:r>
            <a:endParaRPr lang="en-US" sz="2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28" charset="-128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455426" y="2096459"/>
            <a:ext cx="62407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0" i="0" dirty="0">
                <a:solidFill>
                  <a:srgbClr val="000000"/>
                </a:solidFill>
                <a:latin typeface="Arial" charset="0"/>
              </a:rPr>
              <a:t>S. A. 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</a:rPr>
              <a:t>Sabbagh and J.M </a:t>
            </a:r>
            <a:r>
              <a:rPr lang="en-US" sz="2000" b="0" i="0" dirty="0">
                <a:solidFill>
                  <a:srgbClr val="000000"/>
                </a:solidFill>
                <a:latin typeface="Arial" charset="0"/>
              </a:rPr>
              <a:t>Bialek</a:t>
            </a:r>
            <a:endParaRPr lang="en-US" sz="2000" b="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 baseline="300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spcBef>
                <a:spcPts val="0"/>
              </a:spcBef>
              <a:buClr>
                <a:srgbClr val="F70606"/>
              </a:buClr>
              <a:buSzPct val="150000"/>
              <a:buFontTx/>
              <a:buNone/>
            </a:pPr>
            <a:r>
              <a:rPr lang="en-US" altLang="en-US" sz="1600" b="0" dirty="0" smtClean="0">
                <a:solidFill>
                  <a:srgbClr val="0000FF"/>
                </a:solidFill>
                <a:latin typeface="Arial" pitchFamily="34" charset="0"/>
              </a:rPr>
              <a:t>Department </a:t>
            </a:r>
            <a:r>
              <a:rPr lang="en-US" altLang="en-US" sz="1600" b="0" dirty="0">
                <a:solidFill>
                  <a:srgbClr val="0000FF"/>
                </a:solidFill>
                <a:latin typeface="Arial" pitchFamily="34" charset="0"/>
              </a:rPr>
              <a:t>of Applied Physics, Columbia University, New York, </a:t>
            </a:r>
            <a:r>
              <a:rPr lang="en-US" altLang="en-US" sz="1600" b="0" dirty="0" smtClean="0">
                <a:solidFill>
                  <a:srgbClr val="0000FF"/>
                </a:solidFill>
                <a:latin typeface="Arial" pitchFamily="34" charset="0"/>
              </a:rPr>
              <a:t>NY</a:t>
            </a:r>
            <a:endParaRPr lang="en-US" altLang="en-US" sz="1600" b="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1653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13" y="4343400"/>
            <a:ext cx="3083811" cy="221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500" y="4114800"/>
            <a:ext cx="2288500" cy="245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2133600" y="3364992"/>
            <a:ext cx="5105400" cy="10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105000"/>
              </a:lnSpc>
              <a:buClr>
                <a:srgbClr val="F70606"/>
              </a:buClr>
              <a:buSzPct val="150000"/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NSTX-U NCC Working Group Meeting</a:t>
            </a:r>
          </a:p>
          <a:p>
            <a:pPr algn="ctr" eaLnBrk="0" hangingPunct="0">
              <a:lnSpc>
                <a:spcPct val="130000"/>
              </a:lnSpc>
              <a:buFontTx/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January 30</a:t>
            </a:r>
            <a:r>
              <a:rPr lang="en-US" sz="1800" b="1" baseline="30000" dirty="0" smtClean="0">
                <a:solidFill>
                  <a:srgbClr val="0000FF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, 2015</a:t>
            </a: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  <a:p>
            <a:pPr algn="ctr" eaLnBrk="0" hangingPunct="0">
              <a:lnSpc>
                <a:spcPct val="13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PPPL</a:t>
            </a:r>
          </a:p>
        </p:txBody>
      </p:sp>
      <p:sp>
        <p:nvSpPr>
          <p:cNvPr id="57" name="Text Box 144"/>
          <p:cNvSpPr txBox="1">
            <a:spLocks noChangeArrowheads="1"/>
          </p:cNvSpPr>
          <p:nvPr/>
        </p:nvSpPr>
        <p:spPr bwMode="auto">
          <a:xfrm>
            <a:off x="1513008" y="6400800"/>
            <a:ext cx="3157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V1.2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  <p:pic>
        <p:nvPicPr>
          <p:cNvPr id="2101" name="Picture 48" descr="ppi221.tmp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Coll</a:t>
            </a:r>
            <a:r>
              <a:rPr lang="en-US" sz="900" dirty="0">
                <a:solidFill>
                  <a:srgbClr val="0000FF"/>
                </a:solidFill>
                <a:latin typeface="Arial" charset="0"/>
              </a:rPr>
              <a:t> of </a:t>
            </a: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Wm</a:t>
            </a:r>
            <a:r>
              <a:rPr lang="en-US" sz="900" dirty="0">
                <a:solidFill>
                  <a:srgbClr val="0000FF"/>
                </a:solidFill>
                <a:latin typeface="Arial" charset="0"/>
              </a:rPr>
              <a:t>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CompX</a:t>
            </a:r>
            <a:endParaRPr lang="en-US" sz="900" dirty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</p:spTree>
    <p:extLst>
      <p:ext uri="{BB962C8B-B14F-4D97-AF65-F5344CB8AC3E}">
        <p14:creationId xmlns:p14="http://schemas.microsoft.com/office/powerpoint/2010/main" val="1921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Upgraded magnetic sensor plan status discussed at recent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6982"/>
            <a:ext cx="6781800" cy="5334000"/>
          </a:xfrm>
        </p:spPr>
        <p:txBody>
          <a:bodyPr/>
          <a:lstStyle/>
          <a:p>
            <a:r>
              <a:rPr lang="en-US" sz="2000" dirty="0" smtClean="0"/>
              <a:t>Global mode diagnosis</a:t>
            </a:r>
          </a:p>
          <a:p>
            <a:pPr lvl="1"/>
            <a:r>
              <a:rPr lang="en-US" sz="1800" dirty="0" smtClean="0"/>
              <a:t>Measure theoretically expected mode alteration at high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/>
              <a:t>N</a:t>
            </a:r>
            <a:endParaRPr lang="en-US" sz="1800" baseline="-25000" dirty="0" smtClean="0"/>
          </a:p>
          <a:p>
            <a:r>
              <a:rPr lang="en-US" sz="2000" dirty="0" smtClean="0"/>
              <a:t>RWM physics and control</a:t>
            </a:r>
          </a:p>
          <a:p>
            <a:pPr lvl="1"/>
            <a:r>
              <a:rPr lang="en-US" sz="1800" dirty="0" smtClean="0"/>
              <a:t>Improve RWM state space active control and observer</a:t>
            </a:r>
          </a:p>
          <a:p>
            <a:pPr lvl="1"/>
            <a:r>
              <a:rPr lang="en-US" sz="1800" dirty="0" smtClean="0"/>
              <a:t>Enhance input to disruption warning system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Disruption characteristics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Expanded shunt tile set for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alo current diagnosis, etc.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Do questions remain re: specs for halo current meas. / shunt tile set?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Snowflake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divertor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and ELM characteristics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Additional requests / detail needed for probes to run snowflake?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Further extensions of magnetics for ELM research?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CHI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Additional flux loop positions requested – what about B probes?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4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162800" y="954156"/>
            <a:ext cx="1752600" cy="2535271"/>
          </a:xfrm>
          <a:prstGeom prst="rect">
            <a:avLst/>
          </a:prstGeom>
          <a:solidFill>
            <a:srgbClr val="FFFFCC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6491" y="993614"/>
            <a:ext cx="175260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1) These elements to</a:t>
            </a:r>
          </a:p>
          <a:p>
            <a:pPr>
              <a:buNone/>
            </a:pPr>
            <a:r>
              <a:rPr lang="en-US" sz="1600" dirty="0"/>
              <a:t>b</a:t>
            </a:r>
            <a:r>
              <a:rPr lang="en-US" sz="1600" dirty="0" smtClean="0"/>
              <a:t>e discussed here</a:t>
            </a:r>
          </a:p>
          <a:p>
            <a:pPr>
              <a:buNone/>
            </a:pPr>
            <a:r>
              <a:rPr lang="en-US" sz="1600" dirty="0" smtClean="0"/>
              <a:t>2) Further discussion on topical cross-cutting,</a:t>
            </a:r>
          </a:p>
          <a:p>
            <a:pPr>
              <a:buNone/>
            </a:pPr>
            <a:r>
              <a:rPr lang="en-US" sz="1600" dirty="0" smtClean="0"/>
              <a:t>improvements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162800" y="3581400"/>
            <a:ext cx="1752600" cy="26670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6491" y="3660614"/>
            <a:ext cx="1532709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/>
              <a:t>3</a:t>
            </a:r>
            <a:r>
              <a:rPr lang="en-US" sz="1600" dirty="0" smtClean="0"/>
              <a:t>) Status of these elements discussed yesterday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Additional detail not needed for today’s discussion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629400" y="3048000"/>
            <a:ext cx="533400" cy="16002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6553200" y="4800600"/>
            <a:ext cx="609600" cy="16002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858000" y="914400"/>
            <a:ext cx="304800" cy="9906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6553200" y="2105834"/>
            <a:ext cx="609600" cy="78976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69818" y="2819400"/>
            <a:ext cx="62484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3166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BA268-C4B7-4F87-B9FD-3084856B8EF2}" type="slidenum">
              <a:rPr lang="en-US"/>
              <a:pPr/>
              <a:t>5</a:t>
            </a:fld>
            <a:endParaRPr lang="en-US"/>
          </a:p>
        </p:txBody>
      </p:sp>
      <p:pic>
        <p:nvPicPr>
          <p:cNvPr id="195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12631" r="49120" b="3056"/>
          <a:stretch>
            <a:fillRect/>
          </a:stretch>
        </p:blipFill>
        <p:spPr bwMode="auto">
          <a:xfrm>
            <a:off x="490538" y="1393825"/>
            <a:ext cx="3929062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Multi-mode computation </a:t>
            </a:r>
            <a:r>
              <a:rPr lang="en-US" sz="2000" dirty="0"/>
              <a:t>shows 2</a:t>
            </a:r>
            <a:r>
              <a:rPr lang="en-US" sz="2000" baseline="30000" dirty="0"/>
              <a:t>nd</a:t>
            </a:r>
            <a:r>
              <a:rPr lang="en-US" sz="2000" dirty="0"/>
              <a:t> </a:t>
            </a:r>
            <a:r>
              <a:rPr lang="en-US" sz="2000" dirty="0" err="1"/>
              <a:t>eigenmode</a:t>
            </a:r>
            <a:r>
              <a:rPr lang="en-US" sz="2000" dirty="0"/>
              <a:t> component has dominant amplitude at high </a:t>
            </a:r>
            <a:r>
              <a:rPr lang="en-US" sz="2000" dirty="0" err="1">
                <a:latin typeface="Symbol" pitchFamily="18" charset="2"/>
              </a:rPr>
              <a:t>b</a:t>
            </a:r>
            <a:r>
              <a:rPr lang="en-US" sz="2000" baseline="-25000" dirty="0" err="1"/>
              <a:t>N</a:t>
            </a:r>
            <a:r>
              <a:rPr lang="en-US" sz="2000" dirty="0"/>
              <a:t> in NSTX stabilizing structure</a:t>
            </a:r>
          </a:p>
        </p:txBody>
      </p:sp>
      <p:sp>
        <p:nvSpPr>
          <p:cNvPr id="195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60888" y="3810000"/>
            <a:ext cx="44958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The two primary global modes have increased amplitude in the </a:t>
            </a:r>
            <a:r>
              <a:rPr lang="en-US" sz="1800" dirty="0" err="1" smtClean="0"/>
              <a:t>divertor</a:t>
            </a:r>
            <a:r>
              <a:rPr lang="en-US" sz="1800" dirty="0" smtClean="0"/>
              <a:t> region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This was also found theoretically for NSTX for single mode computations during the design of the present NSTX system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</p:txBody>
      </p:sp>
      <p:sp>
        <p:nvSpPr>
          <p:cNvPr id="1954821" name="Rectangle 5"/>
          <p:cNvSpPr>
            <a:spLocks noChangeArrowheads="1"/>
          </p:cNvSpPr>
          <p:nvPr/>
        </p:nvSpPr>
        <p:spPr bwMode="auto">
          <a:xfrm>
            <a:off x="5195888" y="1041400"/>
            <a:ext cx="345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77800" indent="-177800">
              <a:buFontTx/>
              <a:buNone/>
            </a:pPr>
            <a:r>
              <a:rPr lang="en-US" sz="1600" b="1" u="sng">
                <a:latin typeface="Symbol" pitchFamily="18" charset="2"/>
              </a:rPr>
              <a:t>d</a:t>
            </a:r>
            <a:r>
              <a:rPr lang="en-US" sz="1600" b="1" u="sng"/>
              <a:t>B</a:t>
            </a:r>
            <a:r>
              <a:rPr lang="en-US" sz="1600" b="1" u="sng" baseline="30000"/>
              <a:t>n</a:t>
            </a:r>
            <a:r>
              <a:rPr lang="en-US" sz="1600" b="1" u="sng"/>
              <a:t> from wall, multi-mode response</a:t>
            </a:r>
          </a:p>
        </p:txBody>
      </p:sp>
      <p:pic>
        <p:nvPicPr>
          <p:cNvPr id="19548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/>
          <a:stretch>
            <a:fillRect/>
          </a:stretch>
        </p:blipFill>
        <p:spPr bwMode="auto">
          <a:xfrm>
            <a:off x="4953000" y="1482725"/>
            <a:ext cx="2133600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48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9"/>
          <a:stretch>
            <a:fillRect/>
          </a:stretch>
        </p:blipFill>
        <p:spPr bwMode="auto">
          <a:xfrm>
            <a:off x="6858000" y="1482725"/>
            <a:ext cx="2039938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4824" name="Rectangle 8"/>
          <p:cNvSpPr>
            <a:spLocks noChangeArrowheads="1"/>
          </p:cNvSpPr>
          <p:nvPr/>
        </p:nvSpPr>
        <p:spPr bwMode="auto">
          <a:xfrm>
            <a:off x="814388" y="1050925"/>
            <a:ext cx="3316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sz="1600" b="1" u="sng">
                <a:latin typeface="Symbol" pitchFamily="18" charset="2"/>
              </a:rPr>
              <a:t>d</a:t>
            </a:r>
            <a:r>
              <a:rPr lang="en-US" sz="1600" b="1" u="sng"/>
              <a:t>B</a:t>
            </a:r>
            <a:r>
              <a:rPr lang="en-US" sz="1600" b="1" u="sng" baseline="30000"/>
              <a:t>n</a:t>
            </a:r>
            <a:r>
              <a:rPr lang="en-US" sz="1600" b="1" u="sng"/>
              <a:t> RWM multi-mode composition</a:t>
            </a:r>
          </a:p>
        </p:txBody>
      </p:sp>
      <p:sp>
        <p:nvSpPr>
          <p:cNvPr id="1954825" name="Text Box 9"/>
          <p:cNvSpPr txBox="1">
            <a:spLocks noChangeArrowheads="1"/>
          </p:cNvSpPr>
          <p:nvPr/>
        </p:nvSpPr>
        <p:spPr bwMode="auto">
          <a:xfrm>
            <a:off x="1295400" y="5959475"/>
            <a:ext cx="2514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>
                <a:latin typeface="Helvetica" pitchFamily="34" charset="0"/>
              </a:rPr>
              <a:t>ideal eigenmode number</a:t>
            </a:r>
          </a:p>
        </p:txBody>
      </p:sp>
      <p:sp>
        <p:nvSpPr>
          <p:cNvPr id="1954826" name="Text Box 10"/>
          <p:cNvSpPr txBox="1">
            <a:spLocks noChangeArrowheads="1"/>
          </p:cNvSpPr>
          <p:nvPr/>
        </p:nvSpPr>
        <p:spPr bwMode="auto">
          <a:xfrm rot="16200000">
            <a:off x="-692943" y="3344069"/>
            <a:ext cx="1949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>
                <a:latin typeface="Symbol" pitchFamily="18" charset="2"/>
              </a:rPr>
              <a:t>d</a:t>
            </a:r>
            <a:r>
              <a:rPr lang="en-US" sz="1800">
                <a:latin typeface="Helvetica" pitchFamily="34" charset="0"/>
              </a:rPr>
              <a:t>B</a:t>
            </a:r>
            <a:r>
              <a:rPr lang="en-US" sz="1800" baseline="30000">
                <a:latin typeface="Helvetica" pitchFamily="34" charset="0"/>
              </a:rPr>
              <a:t>n</a:t>
            </a:r>
            <a:r>
              <a:rPr lang="en-US" sz="1800">
                <a:latin typeface="Helvetica" pitchFamily="34" charset="0"/>
              </a:rPr>
              <a:t> amplitude (arb)</a:t>
            </a:r>
          </a:p>
        </p:txBody>
      </p:sp>
      <p:grpSp>
        <p:nvGrpSpPr>
          <p:cNvPr id="1954827" name="Group 11"/>
          <p:cNvGrpSpPr>
            <a:grpSpLocks/>
          </p:cNvGrpSpPr>
          <p:nvPr/>
        </p:nvGrpSpPr>
        <p:grpSpPr bwMode="auto">
          <a:xfrm>
            <a:off x="2246313" y="1560513"/>
            <a:ext cx="2036762" cy="3028950"/>
            <a:chOff x="1200" y="1008"/>
            <a:chExt cx="1283" cy="1908"/>
          </a:xfrm>
        </p:grpSpPr>
        <p:pic>
          <p:nvPicPr>
            <p:cNvPr id="1954828" name="Picture 12" descr="figsas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51" t="18889" r="43704" b="12686"/>
            <a:stretch>
              <a:fillRect/>
            </a:stretch>
          </p:blipFill>
          <p:spPr bwMode="auto">
            <a:xfrm>
              <a:off x="1569" y="1071"/>
              <a:ext cx="833" cy="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54829" name="Text Box 13"/>
            <p:cNvSpPr txBox="1">
              <a:spLocks noChangeArrowheads="1"/>
            </p:cNvSpPr>
            <p:nvPr/>
          </p:nvSpPr>
          <p:spPr bwMode="auto">
            <a:xfrm>
              <a:off x="1873" y="1184"/>
              <a:ext cx="4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000">
                  <a:solidFill>
                    <a:srgbClr val="0000FF"/>
                  </a:solidFill>
                </a:rPr>
                <a:t>t = 0.655s</a:t>
              </a:r>
            </a:p>
          </p:txBody>
        </p:sp>
        <p:sp>
          <p:nvSpPr>
            <p:cNvPr id="1954830" name="Text Box 14"/>
            <p:cNvSpPr txBox="1">
              <a:spLocks noChangeArrowheads="1"/>
            </p:cNvSpPr>
            <p:nvPr/>
          </p:nvSpPr>
          <p:spPr bwMode="auto">
            <a:xfrm>
              <a:off x="1937" y="1297"/>
              <a:ext cx="4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chemeClr val="tx1"/>
                  </a:solidFill>
                </a:rPr>
                <a:t>mode 1</a:t>
              </a:r>
            </a:p>
          </p:txBody>
        </p:sp>
        <p:sp>
          <p:nvSpPr>
            <p:cNvPr id="1954831" name="Text Box 15"/>
            <p:cNvSpPr txBox="1">
              <a:spLocks noChangeArrowheads="1"/>
            </p:cNvSpPr>
            <p:nvPr/>
          </p:nvSpPr>
          <p:spPr bwMode="auto">
            <a:xfrm>
              <a:off x="1902" y="2446"/>
              <a:ext cx="4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00FF"/>
                  </a:solidFill>
                </a:rPr>
                <a:t>mode 2</a:t>
              </a:r>
            </a:p>
          </p:txBody>
        </p:sp>
        <p:sp>
          <p:nvSpPr>
            <p:cNvPr id="1954832" name="Line 16"/>
            <p:cNvSpPr>
              <a:spLocks noChangeShapeType="1"/>
            </p:cNvSpPr>
            <p:nvPr/>
          </p:nvSpPr>
          <p:spPr bwMode="auto">
            <a:xfrm flipH="1" flipV="1">
              <a:off x="1778" y="2496"/>
              <a:ext cx="167" cy="3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33" name="Line 17"/>
            <p:cNvSpPr>
              <a:spLocks noChangeShapeType="1"/>
            </p:cNvSpPr>
            <p:nvPr/>
          </p:nvSpPr>
          <p:spPr bwMode="auto">
            <a:xfrm flipH="1">
              <a:off x="1912" y="1455"/>
              <a:ext cx="208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34" name="Text Box 18"/>
            <p:cNvSpPr txBox="1">
              <a:spLocks noChangeArrowheads="1"/>
            </p:cNvSpPr>
            <p:nvPr/>
          </p:nvSpPr>
          <p:spPr bwMode="auto">
            <a:xfrm>
              <a:off x="2213" y="2619"/>
              <a:ext cx="2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chemeClr val="tx2"/>
                  </a:solidFill>
                </a:rPr>
                <a:t>2.0</a:t>
              </a:r>
            </a:p>
          </p:txBody>
        </p:sp>
        <p:sp>
          <p:nvSpPr>
            <p:cNvPr id="1954835" name="Text Box 19"/>
            <p:cNvSpPr txBox="1">
              <a:spLocks noChangeArrowheads="1"/>
            </p:cNvSpPr>
            <p:nvPr/>
          </p:nvSpPr>
          <p:spPr bwMode="auto">
            <a:xfrm>
              <a:off x="1834" y="2619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chemeClr val="tx2"/>
                  </a:solidFill>
                </a:rPr>
                <a:t>1.0</a:t>
              </a:r>
            </a:p>
          </p:txBody>
        </p:sp>
        <p:sp>
          <p:nvSpPr>
            <p:cNvPr id="1954836" name="Text Box 20"/>
            <p:cNvSpPr txBox="1">
              <a:spLocks noChangeArrowheads="1"/>
            </p:cNvSpPr>
            <p:nvPr/>
          </p:nvSpPr>
          <p:spPr bwMode="auto">
            <a:xfrm>
              <a:off x="1464" y="2619"/>
              <a:ext cx="2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chemeClr val="tx2"/>
                  </a:solidFill>
                </a:rPr>
                <a:t>0.0</a:t>
              </a:r>
            </a:p>
          </p:txBody>
        </p:sp>
        <p:sp>
          <p:nvSpPr>
            <p:cNvPr id="1954837" name="Text Box 21"/>
            <p:cNvSpPr txBox="1">
              <a:spLocks noChangeArrowheads="1"/>
            </p:cNvSpPr>
            <p:nvPr/>
          </p:nvSpPr>
          <p:spPr bwMode="auto">
            <a:xfrm>
              <a:off x="1968" y="2704"/>
              <a:ext cx="4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chemeClr val="tx2"/>
                  </a:solidFill>
                </a:rPr>
                <a:t>R(m)</a:t>
              </a:r>
            </a:p>
          </p:txBody>
        </p:sp>
        <p:sp>
          <p:nvSpPr>
            <p:cNvPr id="1954838" name="Text Box 22"/>
            <p:cNvSpPr txBox="1">
              <a:spLocks noChangeArrowheads="1"/>
            </p:cNvSpPr>
            <p:nvPr/>
          </p:nvSpPr>
          <p:spPr bwMode="auto">
            <a:xfrm>
              <a:off x="1340" y="1377"/>
              <a:ext cx="2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chemeClr val="tx2"/>
                  </a:solidFill>
                </a:rPr>
                <a:t>1.0</a:t>
              </a:r>
            </a:p>
          </p:txBody>
        </p:sp>
        <p:sp>
          <p:nvSpPr>
            <p:cNvPr id="1954839" name="Text Box 23"/>
            <p:cNvSpPr txBox="1">
              <a:spLocks noChangeArrowheads="1"/>
            </p:cNvSpPr>
            <p:nvPr/>
          </p:nvSpPr>
          <p:spPr bwMode="auto">
            <a:xfrm>
              <a:off x="1303" y="2135"/>
              <a:ext cx="3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chemeClr val="tx2"/>
                  </a:solidFill>
                </a:rPr>
                <a:t>-1.0</a:t>
              </a:r>
            </a:p>
          </p:txBody>
        </p:sp>
        <p:sp>
          <p:nvSpPr>
            <p:cNvPr id="1954840" name="Text Box 24"/>
            <p:cNvSpPr txBox="1">
              <a:spLocks noChangeArrowheads="1"/>
            </p:cNvSpPr>
            <p:nvPr/>
          </p:nvSpPr>
          <p:spPr bwMode="auto">
            <a:xfrm rot="16200000">
              <a:off x="1112" y="1516"/>
              <a:ext cx="3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chemeClr val="tx2"/>
                  </a:solidFill>
                </a:rPr>
                <a:t>Z(m)</a:t>
              </a:r>
            </a:p>
          </p:txBody>
        </p:sp>
        <p:sp>
          <p:nvSpPr>
            <p:cNvPr id="1954841" name="Text Box 25"/>
            <p:cNvSpPr txBox="1">
              <a:spLocks noChangeArrowheads="1"/>
            </p:cNvSpPr>
            <p:nvPr/>
          </p:nvSpPr>
          <p:spPr bwMode="auto">
            <a:xfrm>
              <a:off x="1340" y="1008"/>
              <a:ext cx="2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chemeClr val="tx2"/>
                  </a:solidFill>
                </a:rPr>
                <a:t>2.0</a:t>
              </a:r>
            </a:p>
          </p:txBody>
        </p:sp>
        <p:sp>
          <p:nvSpPr>
            <p:cNvPr id="1954842" name="Text Box 26"/>
            <p:cNvSpPr txBox="1">
              <a:spLocks noChangeArrowheads="1"/>
            </p:cNvSpPr>
            <p:nvPr/>
          </p:nvSpPr>
          <p:spPr bwMode="auto">
            <a:xfrm>
              <a:off x="1340" y="1757"/>
              <a:ext cx="2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chemeClr val="tx2"/>
                  </a:solidFill>
                </a:rPr>
                <a:t>0.0</a:t>
              </a:r>
            </a:p>
          </p:txBody>
        </p:sp>
        <p:sp>
          <p:nvSpPr>
            <p:cNvPr id="1954843" name="Text Box 27"/>
            <p:cNvSpPr txBox="1">
              <a:spLocks noChangeArrowheads="1"/>
            </p:cNvSpPr>
            <p:nvPr/>
          </p:nvSpPr>
          <p:spPr bwMode="auto">
            <a:xfrm>
              <a:off x="1303" y="2506"/>
              <a:ext cx="3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chemeClr val="tx2"/>
                  </a:solidFill>
                </a:rPr>
                <a:t>-2.0</a:t>
              </a:r>
            </a:p>
          </p:txBody>
        </p:sp>
        <p:sp>
          <p:nvSpPr>
            <p:cNvPr id="1954844" name="Text Box 28"/>
            <p:cNvSpPr txBox="1">
              <a:spLocks noChangeArrowheads="1"/>
            </p:cNvSpPr>
            <p:nvPr/>
          </p:nvSpPr>
          <p:spPr bwMode="auto">
            <a:xfrm>
              <a:off x="1922" y="2305"/>
              <a:ext cx="4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mode 3</a:t>
              </a:r>
            </a:p>
          </p:txBody>
        </p:sp>
        <p:sp>
          <p:nvSpPr>
            <p:cNvPr id="1954845" name="Line 29"/>
            <p:cNvSpPr>
              <a:spLocks noChangeShapeType="1"/>
            </p:cNvSpPr>
            <p:nvPr/>
          </p:nvSpPr>
          <p:spPr bwMode="auto">
            <a:xfrm flipH="1" flipV="1">
              <a:off x="1995" y="2270"/>
              <a:ext cx="104" cy="5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46" name="Line 30"/>
            <p:cNvSpPr>
              <a:spLocks noChangeShapeType="1"/>
            </p:cNvSpPr>
            <p:nvPr/>
          </p:nvSpPr>
          <p:spPr bwMode="auto">
            <a:xfrm flipV="1">
              <a:off x="1861" y="1684"/>
              <a:ext cx="125" cy="16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847" name="Line 31"/>
            <p:cNvSpPr>
              <a:spLocks noChangeShapeType="1"/>
            </p:cNvSpPr>
            <p:nvPr/>
          </p:nvSpPr>
          <p:spPr bwMode="auto">
            <a:xfrm>
              <a:off x="1861" y="1848"/>
              <a:ext cx="20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848" name="Text Box 32"/>
            <p:cNvSpPr txBox="1">
              <a:spLocks noChangeArrowheads="1"/>
            </p:cNvSpPr>
            <p:nvPr/>
          </p:nvSpPr>
          <p:spPr bwMode="auto">
            <a:xfrm>
              <a:off x="1937" y="1664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Symbol" pitchFamily="18" charset="2"/>
                </a:rPr>
                <a:t>q</a:t>
              </a:r>
            </a:p>
          </p:txBody>
        </p:sp>
        <p:sp>
          <p:nvSpPr>
            <p:cNvPr id="1954849" name="Text Box 33"/>
            <p:cNvSpPr txBox="1">
              <a:spLocks noChangeArrowheads="1"/>
            </p:cNvSpPr>
            <p:nvPr/>
          </p:nvSpPr>
          <p:spPr bwMode="auto">
            <a:xfrm>
              <a:off x="1954" y="1092"/>
              <a:ext cx="38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000">
                  <a:solidFill>
                    <a:srgbClr val="0000FF"/>
                  </a:solidFill>
                </a:rPr>
                <a:t>133775</a:t>
              </a:r>
            </a:p>
          </p:txBody>
        </p:sp>
      </p:grpSp>
      <p:sp>
        <p:nvSpPr>
          <p:cNvPr id="1954850" name="Text Box 34"/>
          <p:cNvSpPr txBox="1">
            <a:spLocks noChangeArrowheads="1"/>
          </p:cNvSpPr>
          <p:nvPr/>
        </p:nvSpPr>
        <p:spPr bwMode="auto">
          <a:xfrm>
            <a:off x="1068388" y="4699000"/>
            <a:ext cx="5080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600">
                <a:latin typeface="Helvetica" pitchFamily="34" charset="0"/>
              </a:rPr>
              <a:t>mode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sz="1600">
                <a:latin typeface="Helvetica" pitchFamily="34" charset="0"/>
              </a:rPr>
              <a:t>1</a:t>
            </a:r>
          </a:p>
        </p:txBody>
      </p:sp>
      <p:sp>
        <p:nvSpPr>
          <p:cNvPr id="1954851" name="Text Box 35"/>
          <p:cNvSpPr txBox="1">
            <a:spLocks noChangeArrowheads="1"/>
          </p:cNvSpPr>
          <p:nvPr/>
        </p:nvSpPr>
        <p:spPr bwMode="auto">
          <a:xfrm>
            <a:off x="1714500" y="2943225"/>
            <a:ext cx="5080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Helvetica" pitchFamily="34" charset="0"/>
              </a:rPr>
              <a:t>mode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954852" name="Text Box 36"/>
          <p:cNvSpPr txBox="1">
            <a:spLocks noChangeArrowheads="1"/>
          </p:cNvSpPr>
          <p:nvPr/>
        </p:nvSpPr>
        <p:spPr bwMode="auto">
          <a:xfrm>
            <a:off x="1600200" y="1752600"/>
            <a:ext cx="5080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600">
                <a:solidFill>
                  <a:srgbClr val="0000FF"/>
                </a:solidFill>
                <a:latin typeface="Helvetica" pitchFamily="34" charset="0"/>
              </a:rPr>
              <a:t>mode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sz="1600">
                <a:solidFill>
                  <a:srgbClr val="0000FF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954853" name="Text Box 37"/>
          <p:cNvSpPr txBox="1">
            <a:spLocks noChangeArrowheads="1"/>
          </p:cNvSpPr>
          <p:nvPr/>
        </p:nvSpPr>
        <p:spPr bwMode="auto">
          <a:xfrm>
            <a:off x="2370138" y="4572000"/>
            <a:ext cx="800100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Helvetica" pitchFamily="34" charset="0"/>
              </a:rPr>
              <a:t>Unstable</a:t>
            </a:r>
          </a:p>
        </p:txBody>
      </p:sp>
      <p:sp>
        <p:nvSpPr>
          <p:cNvPr id="1954854" name="Text Box 38"/>
          <p:cNvSpPr txBox="1">
            <a:spLocks noChangeArrowheads="1"/>
          </p:cNvSpPr>
          <p:nvPr/>
        </p:nvSpPr>
        <p:spPr bwMode="auto">
          <a:xfrm>
            <a:off x="2362200" y="4876800"/>
            <a:ext cx="1884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>
                <a:solidFill>
                  <a:srgbClr val="0000FF"/>
                </a:solidFill>
                <a:latin typeface="Helvetica" pitchFamily="34" charset="0"/>
              </a:rPr>
              <a:t>Stabilized by rotation</a:t>
            </a:r>
          </a:p>
        </p:txBody>
      </p:sp>
      <p:sp>
        <p:nvSpPr>
          <p:cNvPr id="1954855" name="Line 39"/>
          <p:cNvSpPr>
            <a:spLocks noChangeShapeType="1"/>
          </p:cNvSpPr>
          <p:nvPr/>
        </p:nvSpPr>
        <p:spPr bwMode="auto">
          <a:xfrm flipH="1" flipV="1">
            <a:off x="1836738" y="4303713"/>
            <a:ext cx="457200" cy="381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54856" name="Line 40"/>
          <p:cNvSpPr>
            <a:spLocks noChangeShapeType="1"/>
          </p:cNvSpPr>
          <p:nvPr/>
        </p:nvSpPr>
        <p:spPr bwMode="auto">
          <a:xfrm flipH="1">
            <a:off x="2149475" y="5037138"/>
            <a:ext cx="184150" cy="152400"/>
          </a:xfrm>
          <a:prstGeom prst="line">
            <a:avLst/>
          </a:prstGeom>
          <a:noFill/>
          <a:ln w="158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54857" name="Text Box 32"/>
          <p:cNvSpPr txBox="1">
            <a:spLocks noChangeArrowheads="1"/>
          </p:cNvSpPr>
          <p:nvPr/>
        </p:nvSpPr>
        <p:spPr bwMode="auto">
          <a:xfrm>
            <a:off x="5751513" y="5516563"/>
            <a:ext cx="27066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  <a:latin typeface="Arial" pitchFamily="34" charset="0"/>
              </a:rPr>
              <a:t>S. Sabbagh, </a:t>
            </a:r>
            <a:r>
              <a:rPr lang="en-US" sz="1400" dirty="0">
                <a:solidFill>
                  <a:srgbClr val="9900CC"/>
                </a:solidFill>
                <a:latin typeface="Arial" pitchFamily="34" charset="0"/>
              </a:rPr>
              <a:t>et al</a:t>
            </a:r>
            <a:r>
              <a:rPr lang="en-US" sz="1400" dirty="0" smtClean="0">
                <a:solidFill>
                  <a:srgbClr val="9900CC"/>
                </a:solidFill>
                <a:latin typeface="Arial" pitchFamily="34" charset="0"/>
              </a:rPr>
              <a:t>., NF 2004</a:t>
            </a:r>
            <a:endParaRPr lang="en-US" sz="1400" dirty="0">
              <a:solidFill>
                <a:srgbClr val="9900CC"/>
              </a:solidFill>
              <a:latin typeface="Arial" pitchFamily="34" charset="0"/>
            </a:endParaRPr>
          </a:p>
        </p:txBody>
      </p:sp>
      <p:sp>
        <p:nvSpPr>
          <p:cNvPr id="1954858" name="Text Box 32"/>
          <p:cNvSpPr txBox="1">
            <a:spLocks noChangeArrowheads="1"/>
          </p:cNvSpPr>
          <p:nvPr/>
        </p:nvSpPr>
        <p:spPr bwMode="auto">
          <a:xfrm>
            <a:off x="76200" y="6278563"/>
            <a:ext cx="1371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200">
                <a:solidFill>
                  <a:srgbClr val="9900CC"/>
                </a:solidFill>
                <a:latin typeface="Arial" pitchFamily="34" charset="0"/>
              </a:rPr>
              <a:t>mmVALEN code</a:t>
            </a:r>
          </a:p>
        </p:txBody>
      </p:sp>
      <p:sp>
        <p:nvSpPr>
          <p:cNvPr id="1954860" name="Rectangle 44"/>
          <p:cNvSpPr>
            <a:spLocks noChangeArrowheads="1"/>
          </p:cNvSpPr>
          <p:nvPr/>
        </p:nvSpPr>
        <p:spPr bwMode="auto">
          <a:xfrm>
            <a:off x="3536950" y="1298575"/>
            <a:ext cx="690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140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1400" baseline="-25000">
                <a:solidFill>
                  <a:srgbClr val="0000FF"/>
                </a:solidFill>
                <a:latin typeface="Arial" pitchFamily="34" charset="0"/>
              </a:rPr>
              <a:t>N</a:t>
            </a: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 = 6.1</a:t>
            </a:r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2015330" y="6245423"/>
            <a:ext cx="5604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  <a:latin typeface="Arial" pitchFamily="34" charset="0"/>
              </a:rPr>
              <a:t>S.A. </a:t>
            </a:r>
            <a:r>
              <a:rPr lang="en-US" sz="1400" dirty="0" smtClean="0">
                <a:solidFill>
                  <a:srgbClr val="9900CC"/>
                </a:solidFill>
                <a:latin typeface="Arial" pitchFamily="34" charset="0"/>
              </a:rPr>
              <a:t>Sabbagh, </a:t>
            </a:r>
            <a:r>
              <a:rPr lang="en-US" sz="1400" dirty="0">
                <a:solidFill>
                  <a:srgbClr val="9900CC"/>
                </a:solidFill>
                <a:latin typeface="Arial" pitchFamily="34" charset="0"/>
              </a:rPr>
              <a:t>et al</a:t>
            </a:r>
            <a:r>
              <a:rPr lang="en-US" sz="1400" dirty="0" smtClean="0">
                <a:solidFill>
                  <a:srgbClr val="9900CC"/>
                </a:solidFill>
                <a:latin typeface="Arial" pitchFamily="34" charset="0"/>
              </a:rPr>
              <a:t>., </a:t>
            </a:r>
            <a:r>
              <a:rPr lang="en-US" sz="1400" dirty="0" smtClean="0">
                <a:solidFill>
                  <a:srgbClr val="9900CC"/>
                </a:solidFill>
                <a:latin typeface="Arial" pitchFamily="34" charset="0"/>
              </a:rPr>
              <a:t>IAEA FEC 2010 (Paper EXS/5-5)</a:t>
            </a:r>
            <a:endParaRPr lang="en-US" sz="1400" dirty="0">
              <a:solidFill>
                <a:srgbClr val="9900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5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44"/>
            <a:ext cx="9144000" cy="815975"/>
          </a:xfrm>
        </p:spPr>
        <p:txBody>
          <a:bodyPr/>
          <a:lstStyle/>
          <a:p>
            <a:r>
              <a:rPr lang="en-US" u="sng" dirty="0" smtClean="0"/>
              <a:t>Review</a:t>
            </a:r>
            <a:r>
              <a:rPr lang="en-US" dirty="0" smtClean="0"/>
              <a:t>: 3D </a:t>
            </a:r>
            <a:r>
              <a:rPr lang="en-US" dirty="0"/>
              <a:t>a</a:t>
            </a:r>
            <a:r>
              <a:rPr lang="en-US" dirty="0" smtClean="0"/>
              <a:t>nalysis of extended MHD </a:t>
            </a:r>
            <a:r>
              <a:rPr lang="en-US" dirty="0"/>
              <a:t>s</a:t>
            </a:r>
            <a:r>
              <a:rPr lang="en-US" dirty="0" smtClean="0"/>
              <a:t>ensors show significant mode amplitude off-</a:t>
            </a:r>
            <a:r>
              <a:rPr lang="en-US" dirty="0" err="1" smtClean="0"/>
              <a:t>midplane</a:t>
            </a:r>
            <a:r>
              <a:rPr lang="en-US" dirty="0" smtClean="0"/>
              <a:t>, incl. </a:t>
            </a:r>
            <a:r>
              <a:rPr lang="en-US" dirty="0" err="1" smtClean="0"/>
              <a:t>divertor</a:t>
            </a:r>
            <a:r>
              <a:rPr lang="en-US" dirty="0" smtClean="0"/>
              <a:t>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6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Text Box 64"/>
          <p:cNvSpPr txBox="1">
            <a:spLocks noChangeArrowheads="1"/>
          </p:cNvSpPr>
          <p:nvPr/>
        </p:nvSpPr>
        <p:spPr bwMode="auto">
          <a:xfrm>
            <a:off x="2295331" y="2514600"/>
            <a:ext cx="3546568" cy="60939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pitchFamily="34" charset="0"/>
              </a:rPr>
              <a:t>N</a:t>
            </a:r>
            <a:r>
              <a:rPr lang="en-US" sz="1800" dirty="0" smtClean="0">
                <a:solidFill>
                  <a:srgbClr val="FF0000"/>
                </a:solidFill>
                <a:latin typeface="Helvetica" pitchFamily="34" charset="0"/>
              </a:rPr>
              <a:t>ew sensor locations (includes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pitchFamily="34" charset="0"/>
              </a:rPr>
              <a:t>o</a:t>
            </a:r>
            <a:r>
              <a:rPr lang="en-US" sz="1800" dirty="0" smtClean="0">
                <a:solidFill>
                  <a:srgbClr val="FF0000"/>
                </a:solidFill>
                <a:latin typeface="Helvetica" pitchFamily="34" charset="0"/>
              </a:rPr>
              <a:t>ne new location above </a:t>
            </a:r>
            <a:r>
              <a:rPr lang="en-US" sz="1800" dirty="0" err="1" smtClean="0">
                <a:solidFill>
                  <a:srgbClr val="FF0000"/>
                </a:solidFill>
                <a:latin typeface="Helvetica" pitchFamily="34" charset="0"/>
              </a:rPr>
              <a:t>midplane</a:t>
            </a:r>
            <a:r>
              <a:rPr lang="en-US" sz="1800" dirty="0" smtClean="0">
                <a:solidFill>
                  <a:srgbClr val="FF0000"/>
                </a:solidFill>
                <a:latin typeface="Helvetica" pitchFamily="34" charset="0"/>
              </a:rPr>
              <a:t>)</a:t>
            </a:r>
          </a:p>
        </p:txBody>
      </p:sp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189695" y="780662"/>
            <a:ext cx="60099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>
                <a:solidFill>
                  <a:srgbClr val="0000FF"/>
                </a:solidFill>
                <a:latin typeface="Arial" pitchFamily="34" charset="0"/>
              </a:rPr>
              <a:t>n = 1 ideal </a:t>
            </a:r>
            <a:r>
              <a:rPr lang="en-US" sz="1600" u="sng" dirty="0" err="1" smtClean="0">
                <a:solidFill>
                  <a:srgbClr val="0000FF"/>
                </a:solidFill>
                <a:latin typeface="Arial" pitchFamily="34" charset="0"/>
              </a:rPr>
              <a:t>eigenfunction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1600" u="sng" dirty="0" smtClean="0">
                <a:solidFill>
                  <a:srgbClr val="0000FF"/>
                </a:solidFill>
                <a:latin typeface="Arial" pitchFamily="34" charset="0"/>
              </a:rPr>
              <a:t>for high beta </a:t>
            </a:r>
            <a:r>
              <a:rPr lang="en-US" sz="1600" u="sng" dirty="0" smtClean="0">
                <a:solidFill>
                  <a:srgbClr val="0000FF"/>
                </a:solidFill>
                <a:latin typeface="Arial" pitchFamily="34" charset="0"/>
              </a:rPr>
              <a:t>plasma (</a:t>
            </a: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three mode sum</a:t>
            </a:r>
            <a:r>
              <a:rPr lang="en-US" sz="1600" u="sng" dirty="0" smtClean="0">
                <a:solidFill>
                  <a:srgbClr val="0000FF"/>
                </a:solidFill>
                <a:latin typeface="Arial" pitchFamily="34" charset="0"/>
              </a:rPr>
              <a:t>)</a:t>
            </a:r>
            <a:endParaRPr lang="en-US" sz="1600" u="sng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7" name="Line 63"/>
          <p:cNvSpPr>
            <a:spLocks noChangeShapeType="1"/>
          </p:cNvSpPr>
          <p:nvPr/>
        </p:nvSpPr>
        <p:spPr bwMode="auto">
          <a:xfrm flipH="1">
            <a:off x="1457131" y="1725556"/>
            <a:ext cx="908616" cy="14442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ext Box 64"/>
          <p:cNvSpPr txBox="1">
            <a:spLocks noChangeArrowheads="1"/>
          </p:cNvSpPr>
          <p:nvPr/>
        </p:nvSpPr>
        <p:spPr bwMode="auto">
          <a:xfrm>
            <a:off x="2247734" y="1310964"/>
            <a:ext cx="25263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 smtClean="0">
                <a:solidFill>
                  <a:srgbClr val="9900FF"/>
                </a:solidFill>
                <a:latin typeface="Helvetica" pitchFamily="34" charset="0"/>
              </a:rPr>
              <a:t>Present sensor locations</a:t>
            </a:r>
            <a:endParaRPr lang="en-US" sz="1800" dirty="0">
              <a:solidFill>
                <a:srgbClr val="9900FF"/>
              </a:solidFill>
              <a:latin typeface="Helvetica" pitchFamily="34" charset="0"/>
            </a:endParaRPr>
          </a:p>
        </p:txBody>
      </p:sp>
      <p:pic>
        <p:nvPicPr>
          <p:cNvPr id="9" name="Picture 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3" y="1085462"/>
            <a:ext cx="1816100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9"/>
          <p:cNvSpPr txBox="1">
            <a:spLocks noChangeArrowheads="1"/>
          </p:cNvSpPr>
          <p:nvPr/>
        </p:nvSpPr>
        <p:spPr bwMode="auto">
          <a:xfrm>
            <a:off x="165653" y="1187482"/>
            <a:ext cx="3222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Helvetica" pitchFamily="34" charset="0"/>
              </a:rPr>
              <a:t>Z(m)</a:t>
            </a:r>
          </a:p>
        </p:txBody>
      </p:sp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878389" y="3519519"/>
            <a:ext cx="338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Helvetica" pitchFamily="34" charset="0"/>
              </a:rPr>
              <a:t>R(m)</a:t>
            </a:r>
          </a:p>
        </p:txBody>
      </p:sp>
      <p:sp>
        <p:nvSpPr>
          <p:cNvPr id="12" name="Text Box 64"/>
          <p:cNvSpPr txBox="1">
            <a:spLocks noChangeArrowheads="1"/>
          </p:cNvSpPr>
          <p:nvPr/>
        </p:nvSpPr>
        <p:spPr bwMode="auto">
          <a:xfrm>
            <a:off x="2427503" y="1599140"/>
            <a:ext cx="3414396" cy="5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smtClean="0">
                <a:solidFill>
                  <a:srgbClr val="9900FF"/>
                </a:solidFill>
                <a:latin typeface="Helvetica" pitchFamily="34" charset="0"/>
              </a:rPr>
              <a:t>B</a:t>
            </a:r>
            <a:r>
              <a:rPr lang="en-US" sz="1600" baseline="-25000" dirty="0" smtClean="0">
                <a:solidFill>
                  <a:srgbClr val="9900FF"/>
                </a:solidFill>
                <a:latin typeface="Helvetica" pitchFamily="34" charset="0"/>
              </a:rPr>
              <a:t>R</a:t>
            </a:r>
            <a:r>
              <a:rPr lang="en-US" sz="1600" dirty="0">
                <a:solidFill>
                  <a:srgbClr val="9900FF"/>
                </a:solidFill>
                <a:latin typeface="Helvetica" pitchFamily="34" charset="0"/>
              </a:rPr>
              <a:t> </a:t>
            </a:r>
            <a:r>
              <a:rPr lang="en-US" sz="1600" dirty="0" smtClean="0">
                <a:solidFill>
                  <a:srgbClr val="9900FF"/>
                </a:solidFill>
                <a:latin typeface="Helvetica" pitchFamily="34" charset="0"/>
              </a:rPr>
              <a:t>sensors (nominally normal, </a:t>
            </a:r>
            <a:r>
              <a:rPr lang="en-US" sz="1600" dirty="0" err="1" smtClean="0">
                <a:solidFill>
                  <a:srgbClr val="9900FF"/>
                </a:solidFill>
                <a:latin typeface="Helvetica" pitchFamily="34" charset="0"/>
              </a:rPr>
              <a:t>B</a:t>
            </a:r>
            <a:r>
              <a:rPr lang="en-US" sz="1600" baseline="-25000" dirty="0" err="1" smtClean="0">
                <a:solidFill>
                  <a:srgbClr val="9900FF"/>
                </a:solidFill>
                <a:latin typeface="Helvetica" pitchFamily="34" charset="0"/>
              </a:rPr>
              <a:t>norm</a:t>
            </a:r>
            <a:r>
              <a:rPr lang="en-US" sz="1600" dirty="0" smtClean="0">
                <a:solidFill>
                  <a:srgbClr val="9900FF"/>
                </a:solidFill>
                <a:latin typeface="Helvetica" pitchFamily="34" charset="0"/>
              </a:rPr>
              <a:t>)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1600" dirty="0" err="1">
                <a:solidFill>
                  <a:srgbClr val="9900FF"/>
                </a:solidFill>
                <a:latin typeface="Helvetica" pitchFamily="34" charset="0"/>
              </a:rPr>
              <a:t>B</a:t>
            </a:r>
            <a:r>
              <a:rPr lang="en-US" sz="1600" baseline="-25000" dirty="0" err="1">
                <a:solidFill>
                  <a:srgbClr val="9900FF"/>
                </a:solidFill>
                <a:latin typeface="Helvetica" pitchFamily="34" charset="0"/>
              </a:rPr>
              <a:t>p</a:t>
            </a:r>
            <a:r>
              <a:rPr lang="en-US" sz="1600" baseline="-25000" dirty="0">
                <a:solidFill>
                  <a:srgbClr val="9900FF"/>
                </a:solidFill>
                <a:latin typeface="Helvetica" pitchFamily="34" charset="0"/>
              </a:rPr>
              <a:t> </a:t>
            </a:r>
            <a:r>
              <a:rPr lang="en-US" sz="1600" dirty="0">
                <a:solidFill>
                  <a:srgbClr val="9900FF"/>
                </a:solidFill>
                <a:latin typeface="Helvetica" pitchFamily="34" charset="0"/>
              </a:rPr>
              <a:t>sensors (nominally tangential, </a:t>
            </a:r>
            <a:r>
              <a:rPr lang="en-US" sz="1600" dirty="0" err="1">
                <a:solidFill>
                  <a:srgbClr val="9900FF"/>
                </a:solidFill>
                <a:latin typeface="Helvetica" pitchFamily="34" charset="0"/>
              </a:rPr>
              <a:t>B</a:t>
            </a:r>
            <a:r>
              <a:rPr lang="en-US" sz="1600" baseline="-25000" dirty="0" err="1">
                <a:solidFill>
                  <a:srgbClr val="9900FF"/>
                </a:solidFill>
                <a:latin typeface="Helvetica" pitchFamily="34" charset="0"/>
              </a:rPr>
              <a:t>tan</a:t>
            </a:r>
            <a:r>
              <a:rPr lang="en-US" sz="1600" dirty="0" smtClean="0">
                <a:solidFill>
                  <a:srgbClr val="9900FF"/>
                </a:solidFill>
                <a:latin typeface="Helvetica" pitchFamily="34" charset="0"/>
              </a:rPr>
              <a:t>)</a:t>
            </a:r>
            <a:endParaRPr lang="en-US" sz="1600" dirty="0">
              <a:solidFill>
                <a:srgbClr val="9900FF"/>
              </a:solidFill>
              <a:latin typeface="Helvetica" pitchFamily="34" charset="0"/>
            </a:endParaRPr>
          </a:p>
        </p:txBody>
      </p:sp>
      <p:sp>
        <p:nvSpPr>
          <p:cNvPr id="13" name="Line 63"/>
          <p:cNvSpPr>
            <a:spLocks noChangeShapeType="1"/>
          </p:cNvSpPr>
          <p:nvPr/>
        </p:nvSpPr>
        <p:spPr bwMode="auto">
          <a:xfrm flipH="1">
            <a:off x="1533331" y="2025682"/>
            <a:ext cx="87335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875266" y="3171043"/>
            <a:ext cx="76200" cy="76200"/>
          </a:xfrm>
          <a:prstGeom prst="ellipse">
            <a:avLst/>
          </a:prstGeom>
          <a:solidFill>
            <a:srgbClr val="FFFF66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1123875" y="2919484"/>
            <a:ext cx="1171456" cy="22276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013266" y="3036118"/>
            <a:ext cx="182563" cy="93577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954780" y="3101469"/>
            <a:ext cx="76200" cy="76200"/>
          </a:xfrm>
          <a:prstGeom prst="ellipse">
            <a:avLst/>
          </a:prstGeom>
          <a:solidFill>
            <a:srgbClr val="FFFF66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" name="Oval 17"/>
          <p:cNvSpPr/>
          <p:nvPr/>
        </p:nvSpPr>
        <p:spPr bwMode="auto">
          <a:xfrm>
            <a:off x="1180066" y="2990485"/>
            <a:ext cx="76200" cy="76200"/>
          </a:xfrm>
          <a:prstGeom prst="ellipse">
            <a:avLst/>
          </a:prstGeom>
          <a:solidFill>
            <a:srgbClr val="FFFF66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8" r="16761" b="1743"/>
          <a:stretch/>
        </p:blipFill>
        <p:spPr bwMode="auto">
          <a:xfrm>
            <a:off x="6280522" y="886407"/>
            <a:ext cx="2720409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 bwMode="auto">
          <a:xfrm>
            <a:off x="7248331" y="2664526"/>
            <a:ext cx="76200" cy="76200"/>
          </a:xfrm>
          <a:prstGeom prst="ellipse">
            <a:avLst/>
          </a:prstGeom>
          <a:solidFill>
            <a:srgbClr val="FFFF66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" name="Oval 20"/>
          <p:cNvSpPr/>
          <p:nvPr/>
        </p:nvSpPr>
        <p:spPr bwMode="auto">
          <a:xfrm>
            <a:off x="7781731" y="2282089"/>
            <a:ext cx="76200" cy="76200"/>
          </a:xfrm>
          <a:prstGeom prst="ellipse">
            <a:avLst/>
          </a:prstGeom>
          <a:solidFill>
            <a:srgbClr val="FFFF66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" name="Oval 21"/>
          <p:cNvSpPr/>
          <p:nvPr/>
        </p:nvSpPr>
        <p:spPr bwMode="auto">
          <a:xfrm>
            <a:off x="7476931" y="2486956"/>
            <a:ext cx="76200" cy="76200"/>
          </a:xfrm>
          <a:prstGeom prst="ellipse">
            <a:avLst/>
          </a:prstGeom>
          <a:solidFill>
            <a:srgbClr val="FFFF66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5800531" y="2740727"/>
            <a:ext cx="1371600" cy="248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8202355" y="1398471"/>
            <a:ext cx="76200" cy="76200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8051741" y="1531787"/>
            <a:ext cx="109197" cy="309474"/>
          </a:xfrm>
          <a:prstGeom prst="line">
            <a:avLst/>
          </a:prstGeom>
          <a:noFill/>
          <a:ln w="38100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876800" y="1474671"/>
            <a:ext cx="3174941" cy="100438"/>
          </a:xfrm>
          <a:prstGeom prst="straightConnector1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 rot="16200000">
            <a:off x="-568747" y="4879974"/>
            <a:ext cx="177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err="1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norm</a:t>
            </a:r>
            <a:r>
              <a:rPr lang="en-US" sz="1600" dirty="0" smtClean="0">
                <a:solidFill>
                  <a:srgbClr val="000000"/>
                </a:solidFill>
              </a:rPr>
              <a:t>(normalized)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81669" y="6262853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Symbol" pitchFamily="18" charset="2"/>
              </a:rPr>
              <a:t>q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</a:rPr>
              <a:t>deg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5943600" y="3772676"/>
            <a:ext cx="3200400" cy="2554411"/>
          </a:xfrm>
        </p:spPr>
        <p:txBody>
          <a:bodyPr/>
          <a:lstStyle/>
          <a:p>
            <a:r>
              <a:rPr lang="en-US" sz="1800" dirty="0" smtClean="0"/>
              <a:t>Model characteristics</a:t>
            </a:r>
          </a:p>
          <a:p>
            <a:pPr marL="569913" lvl="1" indent="-225425"/>
            <a:r>
              <a:rPr lang="en-US" sz="1400" dirty="0" smtClean="0"/>
              <a:t>New 3D model of </a:t>
            </a:r>
            <a:r>
              <a:rPr lang="en-US" sz="1400" dirty="0" err="1" smtClean="0"/>
              <a:t>divertor</a:t>
            </a:r>
            <a:r>
              <a:rPr lang="en-US" sz="1400" dirty="0" smtClean="0"/>
              <a:t> plate</a:t>
            </a:r>
          </a:p>
          <a:p>
            <a:pPr marL="569913" lvl="1" indent="-225425"/>
            <a:r>
              <a:rPr lang="en-US" sz="1400" dirty="0" smtClean="0"/>
              <a:t>3D sensors with finite toroidal extent; n*A of existing sensors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Results summary</a:t>
            </a:r>
          </a:p>
          <a:p>
            <a:pPr marL="569913" lvl="1" indent="-225425"/>
            <a:r>
              <a:rPr lang="en-US" sz="1400" dirty="0"/>
              <a:t>F</a:t>
            </a:r>
            <a:r>
              <a:rPr lang="en-US" sz="1400" dirty="0" smtClean="0"/>
              <a:t>ield amplitude up to factor of 6 larger with new sensors</a:t>
            </a:r>
          </a:p>
          <a:p>
            <a:pPr marL="569913" lvl="1" indent="-225425"/>
            <a:r>
              <a:rPr lang="en-US" sz="1400" dirty="0" smtClean="0"/>
              <a:t>Perturbed field reversals observed with new sensors</a:t>
            </a:r>
          </a:p>
          <a:p>
            <a:pPr marL="569913" lvl="1" indent="-225425"/>
            <a:r>
              <a:rPr lang="en-US" sz="1400" dirty="0" smtClean="0"/>
              <a:t>Signals sufficient with plasma shifted off-</a:t>
            </a:r>
            <a:r>
              <a:rPr lang="en-US" sz="1400" dirty="0" err="1" smtClean="0"/>
              <a:t>midplane</a:t>
            </a:r>
            <a:r>
              <a:rPr lang="en-US" sz="1400" dirty="0" smtClean="0"/>
              <a:t> 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1066337" y="2320189"/>
            <a:ext cx="1171456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Arc 36"/>
          <p:cNvSpPr/>
          <p:nvPr/>
        </p:nvSpPr>
        <p:spPr bwMode="auto">
          <a:xfrm>
            <a:off x="1060525" y="2066731"/>
            <a:ext cx="264420" cy="450206"/>
          </a:xfrm>
          <a:prstGeom prst="arc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1066337" y="1449463"/>
            <a:ext cx="0" cy="87072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1079187" y="2048069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27" name="Picture 3" descr="D:\Users\SAS\Documents\2010+\NSTX-U\VALEN analysis\Extended RWM sensors 2013\Ext MHD sensor plots 2-10-13\figS1n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16405" r="7075" b="9201"/>
          <a:stretch/>
        </p:blipFill>
        <p:spPr bwMode="auto">
          <a:xfrm>
            <a:off x="457200" y="3773616"/>
            <a:ext cx="2746567" cy="255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SAS\Documents\2010+\NSTX-U\VALEN analysis\Extended RWM sensors 2013\Ext MHD sensor plots 2-10-13\figS1p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6694" r="8226" b="8645"/>
          <a:stretch/>
        </p:blipFill>
        <p:spPr bwMode="auto">
          <a:xfrm>
            <a:off x="3149076" y="3764435"/>
            <a:ext cx="2718324" cy="256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Box 58"/>
          <p:cNvSpPr txBox="1">
            <a:spLocks noChangeArrowheads="1"/>
          </p:cNvSpPr>
          <p:nvPr/>
        </p:nvSpPr>
        <p:spPr bwMode="auto">
          <a:xfrm>
            <a:off x="1442341" y="3511568"/>
            <a:ext cx="46730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err="1" smtClean="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sz="1600" u="sng" baseline="-25000" dirty="0" err="1" smtClean="0">
                <a:solidFill>
                  <a:srgbClr val="0000FF"/>
                </a:solidFill>
                <a:latin typeface="Arial" pitchFamily="34" charset="0"/>
              </a:rPr>
              <a:t>norm</a:t>
            </a:r>
            <a:r>
              <a:rPr lang="en-US" sz="1600" u="sng" dirty="0" smtClean="0">
                <a:solidFill>
                  <a:srgbClr val="0000FF"/>
                </a:solidFill>
                <a:latin typeface="Arial" pitchFamily="34" charset="0"/>
              </a:rPr>
              <a:t> vs. theta (normalized to present Br sensors)</a:t>
            </a:r>
            <a:endParaRPr lang="en-US" sz="1600" u="sng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47800" y="6257731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Symbol" pitchFamily="18" charset="2"/>
              </a:rPr>
              <a:t>q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</a:rPr>
              <a:t>deg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695131" y="5267131"/>
            <a:ext cx="2286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3419669" y="5304455"/>
            <a:ext cx="2286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Oval 45"/>
          <p:cNvSpPr/>
          <p:nvPr/>
        </p:nvSpPr>
        <p:spPr bwMode="auto">
          <a:xfrm>
            <a:off x="2505269" y="5562600"/>
            <a:ext cx="304800" cy="3048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" name="Oval 52"/>
          <p:cNvSpPr/>
          <p:nvPr/>
        </p:nvSpPr>
        <p:spPr bwMode="auto">
          <a:xfrm>
            <a:off x="3581400" y="4856586"/>
            <a:ext cx="304800" cy="3048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" name="TextBox 54"/>
          <p:cNvSpPr txBox="1"/>
          <p:nvPr/>
        </p:nvSpPr>
        <p:spPr>
          <a:xfrm>
            <a:off x="715347" y="5889793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= 0 </a:t>
            </a:r>
            <a:r>
              <a:rPr lang="en-US" dirty="0" err="1" smtClean="0"/>
              <a:t>deg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419669" y="5880462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= 0 </a:t>
            </a:r>
            <a:r>
              <a:rPr lang="en-US" dirty="0" err="1" smtClean="0"/>
              <a:t>deg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460001" y="4317350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Present sensors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 bwMode="auto">
          <a:xfrm flipH="1">
            <a:off x="3798700" y="4594349"/>
            <a:ext cx="51535" cy="26223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2791407" y="4566356"/>
            <a:ext cx="771331" cy="99624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Box 65"/>
          <p:cNvSpPr txBox="1"/>
          <p:nvPr/>
        </p:nvSpPr>
        <p:spPr>
          <a:xfrm>
            <a:off x="1562325" y="3906836"/>
            <a:ext cx="1257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err="1" smtClean="0"/>
              <a:t>Z</a:t>
            </a:r>
            <a:r>
              <a:rPr lang="en-US" baseline="-25000" dirty="0" err="1" smtClean="0"/>
              <a:t>plasma</a:t>
            </a:r>
            <a:r>
              <a:rPr lang="en-US" dirty="0" smtClean="0"/>
              <a:t> = -10 cm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997483" y="4142601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= -5 cm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064067" y="4380532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= 0 cm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 bwMode="auto">
          <a:xfrm flipH="1" flipV="1">
            <a:off x="1371601" y="4021495"/>
            <a:ext cx="214603" cy="6531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>
            <a:stCxn id="67" idx="1"/>
          </p:cNvCxnSpPr>
          <p:nvPr/>
        </p:nvCxnSpPr>
        <p:spPr bwMode="auto">
          <a:xfrm flipH="1" flipV="1">
            <a:off x="1390263" y="4239212"/>
            <a:ext cx="607220" cy="4188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>
            <a:stCxn id="68" idx="1"/>
          </p:cNvCxnSpPr>
          <p:nvPr/>
        </p:nvCxnSpPr>
        <p:spPr bwMode="auto">
          <a:xfrm flipH="1" flipV="1">
            <a:off x="1394929" y="4428932"/>
            <a:ext cx="669138" cy="901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0123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change to toroidal phase (n = 1 mode shown) would be clearly measured in new sensor location range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38" y="5715000"/>
            <a:ext cx="8763000" cy="762000"/>
          </a:xfrm>
        </p:spPr>
        <p:txBody>
          <a:bodyPr/>
          <a:lstStyle/>
          <a:p>
            <a:r>
              <a:rPr lang="en-US" sz="2000" dirty="0" smtClean="0"/>
              <a:t>Due to significant field line pitch in this region</a:t>
            </a:r>
          </a:p>
          <a:p>
            <a:r>
              <a:rPr lang="en-US" sz="2000" dirty="0" smtClean="0"/>
              <a:t>Still have relatively long </a:t>
            </a:r>
            <a:r>
              <a:rPr lang="en-US" sz="2000" dirty="0" err="1" smtClean="0"/>
              <a:t>poloidal</a:t>
            </a:r>
            <a:r>
              <a:rPr lang="en-US" sz="2000" dirty="0" smtClean="0"/>
              <a:t> wavelength (vs. center column region)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B0B92-237D-4962-8D3A-696765308281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4030" y="879475"/>
            <a:ext cx="8783558" cy="4702175"/>
            <a:chOff x="84030" y="879475"/>
            <a:chExt cx="8783558" cy="4702175"/>
          </a:xfrm>
        </p:grpSpPr>
        <p:pic>
          <p:nvPicPr>
            <p:cNvPr id="16" name="Picture 2" descr="UWBP120047t74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175" y="1200150"/>
              <a:ext cx="5476875" cy="438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2503488" y="3355975"/>
              <a:ext cx="60436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V="1">
              <a:off x="2495550" y="954088"/>
              <a:ext cx="0" cy="24003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7311838" y="3367088"/>
              <a:ext cx="1555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toroidal angle</a:t>
              </a: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838200" y="879475"/>
              <a:ext cx="17335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err="1">
                  <a:solidFill>
                    <a:sysClr val="windowText" lastClr="000000"/>
                  </a:solidFill>
                </a:rPr>
                <a:t>p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oloidal</a:t>
              </a:r>
              <a:r>
                <a:rPr lang="en-US" sz="1800" kern="0" dirty="0" smtClean="0">
                  <a:solidFill>
                    <a:sysClr val="windowText" lastClr="000000"/>
                  </a:solidFill>
                </a:rPr>
                <a:t>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angle</a:t>
              </a: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1836738" y="2989263"/>
              <a:ext cx="594836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1838325" y="3713163"/>
              <a:ext cx="5948363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84030" y="2971800"/>
              <a:ext cx="185178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rgbClr val="0000FF"/>
                  </a:solidFill>
                </a:rPr>
                <a:t>P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resent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sensor positions</a:t>
              </a: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V="1">
              <a:off x="1836738" y="3060700"/>
              <a:ext cx="277812" cy="1920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1827213" y="3530600"/>
              <a:ext cx="255587" cy="13493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7516479" y="2138998"/>
              <a:ext cx="1146468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</a:rPr>
                <a:t>o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utboard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err="1" smtClean="0">
                  <a:solidFill>
                    <a:sysClr val="windowText" lastClr="000000"/>
                  </a:solidFill>
                </a:rPr>
                <a:t>midplane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H="1">
              <a:off x="7080250" y="2667000"/>
              <a:ext cx="431800" cy="687388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Rectangle 29"/>
            <p:cNvSpPr/>
            <p:nvPr/>
          </p:nvSpPr>
          <p:spPr>
            <a:xfrm>
              <a:off x="7070802" y="5304651"/>
              <a:ext cx="14285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chemeClr val="tx1"/>
                  </a:solidFill>
                </a:rPr>
                <a:t>120047 </a:t>
              </a:r>
              <a:r>
                <a:rPr lang="en-US" dirty="0" smtClean="0">
                  <a:solidFill>
                    <a:schemeClr val="tx1"/>
                  </a:solidFill>
                </a:rPr>
                <a:t>t=0.745s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152400" y="4463560"/>
              <a:ext cx="68231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7512050" y="1200150"/>
              <a:ext cx="928459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</a:rPr>
                <a:t>c</a:t>
              </a:r>
              <a:r>
                <a:rPr lang="en-US" sz="1800" kern="0" dirty="0" smtClean="0">
                  <a:solidFill>
                    <a:sysClr val="windowText" lastClr="000000"/>
                  </a:solidFill>
                </a:rPr>
                <a:t>enter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ysClr val="windowText" lastClr="000000"/>
                  </a:solidFill>
                </a:rPr>
                <a:t>column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H="1">
              <a:off x="7080250" y="1502787"/>
              <a:ext cx="431800" cy="173613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152400" y="2325468"/>
              <a:ext cx="2133918" cy="6463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Approximate range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rgbClr val="FF0000"/>
                  </a:solidFill>
                </a:rPr>
                <a:t>f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or</a:t>
              </a:r>
              <a:r>
                <a:rPr lang="en-US" sz="1800" kern="0" dirty="0" smtClean="0">
                  <a:solidFill>
                    <a:srgbClr val="FF0000"/>
                  </a:solidFill>
                </a:rPr>
                <a:t>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new sensors</a:t>
              </a: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152400" y="3725563"/>
              <a:ext cx="2133918" cy="6463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Approximate range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rgbClr val="FF0000"/>
                  </a:solidFill>
                </a:rPr>
                <a:t>f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or</a:t>
              </a:r>
              <a:r>
                <a:rPr lang="en-US" sz="1800" kern="0" dirty="0" smtClean="0">
                  <a:solidFill>
                    <a:srgbClr val="FF0000"/>
                  </a:solidFill>
                </a:rPr>
                <a:t>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new sensors</a:t>
              </a: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3236976" y="2316480"/>
              <a:ext cx="3675888" cy="2139696"/>
            </a:xfrm>
            <a:custGeom>
              <a:avLst/>
              <a:gdLst>
                <a:gd name="connsiteX0" fmla="*/ 0 w 3675888"/>
                <a:gd name="connsiteY0" fmla="*/ 2139696 h 2139696"/>
                <a:gd name="connsiteX1" fmla="*/ 347472 w 3675888"/>
                <a:gd name="connsiteY1" fmla="*/ 2011680 h 2139696"/>
                <a:gd name="connsiteX2" fmla="*/ 591312 w 3675888"/>
                <a:gd name="connsiteY2" fmla="*/ 1901952 h 2139696"/>
                <a:gd name="connsiteX3" fmla="*/ 865632 w 3675888"/>
                <a:gd name="connsiteY3" fmla="*/ 1749552 h 2139696"/>
                <a:gd name="connsiteX4" fmla="*/ 1292352 w 3675888"/>
                <a:gd name="connsiteY4" fmla="*/ 1463040 h 2139696"/>
                <a:gd name="connsiteX5" fmla="*/ 2395728 w 3675888"/>
                <a:gd name="connsiteY5" fmla="*/ 676656 h 2139696"/>
                <a:gd name="connsiteX6" fmla="*/ 2889504 w 3675888"/>
                <a:gd name="connsiteY6" fmla="*/ 371856 h 2139696"/>
                <a:gd name="connsiteX7" fmla="*/ 3364992 w 3675888"/>
                <a:gd name="connsiteY7" fmla="*/ 134112 h 2139696"/>
                <a:gd name="connsiteX8" fmla="*/ 3553968 w 3675888"/>
                <a:gd name="connsiteY8" fmla="*/ 42672 h 2139696"/>
                <a:gd name="connsiteX9" fmla="*/ 3675888 w 3675888"/>
                <a:gd name="connsiteY9" fmla="*/ 0 h 213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5888" h="2139696">
                  <a:moveTo>
                    <a:pt x="0" y="2139696"/>
                  </a:moveTo>
                  <a:lnTo>
                    <a:pt x="347472" y="2011680"/>
                  </a:lnTo>
                  <a:lnTo>
                    <a:pt x="591312" y="1901952"/>
                  </a:lnTo>
                  <a:lnTo>
                    <a:pt x="865632" y="1749552"/>
                  </a:lnTo>
                  <a:lnTo>
                    <a:pt x="1292352" y="1463040"/>
                  </a:lnTo>
                  <a:lnTo>
                    <a:pt x="2395728" y="676656"/>
                  </a:lnTo>
                  <a:lnTo>
                    <a:pt x="2889504" y="371856"/>
                  </a:lnTo>
                  <a:lnTo>
                    <a:pt x="3364992" y="134112"/>
                  </a:lnTo>
                  <a:lnTo>
                    <a:pt x="3553968" y="42672"/>
                  </a:lnTo>
                  <a:lnTo>
                    <a:pt x="3675888" y="0"/>
                  </a:lnTo>
                </a:path>
              </a:pathLst>
            </a:cu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152400" y="2321168"/>
              <a:ext cx="680792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37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SPG Idea #1: Mount them under Secondary Passive Plate Lip</a:t>
            </a:r>
          </a:p>
        </p:txBody>
      </p:sp>
      <p:pic>
        <p:nvPicPr>
          <p:cNvPr id="8195" name="Picture 3" descr="0EDB1328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0" t="50942" r="7983" b="11111"/>
          <a:stretch/>
        </p:blipFill>
        <p:spPr bwMode="auto">
          <a:xfrm rot="-5400000">
            <a:off x="4923194" y="1643420"/>
            <a:ext cx="4538663" cy="369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0ENSTX22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8" t="47778" r="16533" b="32380"/>
          <a:stretch/>
        </p:blipFill>
        <p:spPr bwMode="auto">
          <a:xfrm rot="16200000" flipV="1">
            <a:off x="662366" y="175834"/>
            <a:ext cx="3657600" cy="498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4494581"/>
            <a:ext cx="5195011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2713" indent="-112713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1600" b="0" i="0" dirty="0"/>
              <a:t>Replace this tile with sensor box.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600" b="0" i="0" dirty="0"/>
              <a:t>Would be partially shielded by </a:t>
            </a:r>
            <a:r>
              <a:rPr lang="en-US" sz="1600" b="0" i="0" dirty="0" smtClean="0"/>
              <a:t>SPP</a:t>
            </a:r>
            <a:endParaRPr lang="en-US" sz="1600" b="0" i="0" dirty="0"/>
          </a:p>
          <a:p>
            <a:pPr eaLnBrk="1" hangingPunct="1">
              <a:buFont typeface="Arial" pitchFamily="34" charset="0"/>
              <a:buChar char="•"/>
            </a:pPr>
            <a:r>
              <a:rPr lang="en-US" sz="1600" b="0" i="0" dirty="0"/>
              <a:t>Might need to retain part of the front of the tile, but much could likely be eliminated.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600" b="0" i="0" dirty="0"/>
              <a:t>Wire extraction fairly simple.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600" b="0" i="0" dirty="0"/>
              <a:t>Boxes may need to be curved to follow outline of plate.</a:t>
            </a:r>
          </a:p>
        </p:txBody>
      </p:sp>
      <p:cxnSp>
        <p:nvCxnSpPr>
          <p:cNvPr id="8197" name="Straight Connector 5"/>
          <p:cNvCxnSpPr>
            <a:cxnSpLocks noChangeShapeType="1"/>
          </p:cNvCxnSpPr>
          <p:nvPr/>
        </p:nvCxnSpPr>
        <p:spPr bwMode="auto">
          <a:xfrm flipV="1">
            <a:off x="3810000" y="3962400"/>
            <a:ext cx="3200400" cy="6858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5"/>
          <p:cNvCxnSpPr>
            <a:cxnSpLocks noChangeShapeType="1"/>
          </p:cNvCxnSpPr>
          <p:nvPr/>
        </p:nvCxnSpPr>
        <p:spPr bwMode="auto">
          <a:xfrm flipH="1" flipV="1">
            <a:off x="2491166" y="3962400"/>
            <a:ext cx="1318834" cy="6858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6181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0EDB1328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0" t="50942" r="7983" b="11111"/>
          <a:stretch/>
        </p:blipFill>
        <p:spPr bwMode="auto">
          <a:xfrm rot="-5400000">
            <a:off x="4923194" y="1643420"/>
            <a:ext cx="4538663" cy="369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SPG Idea #2: Mount them under outer </a:t>
            </a:r>
            <a:r>
              <a:rPr lang="en-US" dirty="0" err="1" smtClean="0"/>
              <a:t>divertor</a:t>
            </a:r>
            <a:r>
              <a:rPr lang="en-US" dirty="0" smtClean="0"/>
              <a:t> bull nose tiles</a:t>
            </a:r>
          </a:p>
        </p:txBody>
      </p:sp>
      <p:grpSp>
        <p:nvGrpSpPr>
          <p:cNvPr id="9219" name="Group 24"/>
          <p:cNvGrpSpPr>
            <a:grpSpLocks noChangeAspect="1"/>
          </p:cNvGrpSpPr>
          <p:nvPr/>
        </p:nvGrpSpPr>
        <p:grpSpPr bwMode="auto">
          <a:xfrm>
            <a:off x="76200" y="904770"/>
            <a:ext cx="4572000" cy="4212000"/>
            <a:chOff x="3352800" y="1524000"/>
            <a:chExt cx="4838700" cy="4457700"/>
          </a:xfrm>
        </p:grpSpPr>
        <p:grpSp>
          <p:nvGrpSpPr>
            <p:cNvPr id="9222" name="Group 13"/>
            <p:cNvGrpSpPr>
              <a:grpSpLocks/>
            </p:cNvGrpSpPr>
            <p:nvPr/>
          </p:nvGrpSpPr>
          <p:grpSpPr bwMode="auto">
            <a:xfrm>
              <a:off x="3352800" y="1524000"/>
              <a:ext cx="4838700" cy="4457700"/>
              <a:chOff x="316523" y="-890955"/>
              <a:chExt cx="8932984" cy="8229602"/>
            </a:xfrm>
          </p:grpSpPr>
          <p:grpSp>
            <p:nvGrpSpPr>
              <p:cNvPr id="9226" name="Group 10"/>
              <p:cNvGrpSpPr>
                <a:grpSpLocks/>
              </p:cNvGrpSpPr>
              <p:nvPr/>
            </p:nvGrpSpPr>
            <p:grpSpPr bwMode="auto">
              <a:xfrm>
                <a:off x="316523" y="-890955"/>
                <a:ext cx="8932984" cy="8229602"/>
                <a:chOff x="316523" y="-890955"/>
                <a:chExt cx="8932984" cy="8229602"/>
              </a:xfrm>
            </p:grpSpPr>
            <p:pic>
              <p:nvPicPr>
                <p:cNvPr id="9228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523" y="-890955"/>
                  <a:ext cx="8932984" cy="8229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9229" name="Group 9"/>
                <p:cNvGrpSpPr>
                  <a:grpSpLocks/>
                </p:cNvGrpSpPr>
                <p:nvPr/>
              </p:nvGrpSpPr>
              <p:grpSpPr bwMode="auto">
                <a:xfrm>
                  <a:off x="3974123" y="1532455"/>
                  <a:ext cx="2516233" cy="1515545"/>
                  <a:chOff x="3974123" y="1532455"/>
                  <a:chExt cx="2516233" cy="1515545"/>
                </a:xfrm>
              </p:grpSpPr>
              <p:sp>
                <p:nvSpPr>
                  <p:cNvPr id="15" name="Rectangle 14"/>
                  <p:cNvSpPr/>
                  <p:nvPr/>
                </p:nvSpPr>
                <p:spPr>
                  <a:xfrm>
                    <a:off x="5366239" y="2625969"/>
                    <a:ext cx="1125415" cy="4220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>
                    <a:off x="3974123" y="1532793"/>
                    <a:ext cx="304800" cy="703385"/>
                  </a:xfrm>
                  <a:custGeom>
                    <a:avLst/>
                    <a:gdLst>
                      <a:gd name="connsiteX0" fmla="*/ 0 w 304800"/>
                      <a:gd name="connsiteY0" fmla="*/ 0 h 762000"/>
                      <a:gd name="connsiteX1" fmla="*/ 304800 w 304800"/>
                      <a:gd name="connsiteY1" fmla="*/ 0 h 762000"/>
                      <a:gd name="connsiteX2" fmla="*/ 304800 w 304800"/>
                      <a:gd name="connsiteY2" fmla="*/ 762000 h 762000"/>
                      <a:gd name="connsiteX3" fmla="*/ 0 w 304800"/>
                      <a:gd name="connsiteY3" fmla="*/ 762000 h 762000"/>
                      <a:gd name="connsiteX4" fmla="*/ 0 w 304800"/>
                      <a:gd name="connsiteY4" fmla="*/ 0 h 76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800" h="762000">
                        <a:moveTo>
                          <a:pt x="0" y="0"/>
                        </a:moveTo>
                        <a:lnTo>
                          <a:pt x="304800" y="0"/>
                        </a:lnTo>
                        <a:lnTo>
                          <a:pt x="304800" y="762000"/>
                        </a:lnTo>
                        <a:lnTo>
                          <a:pt x="0" y="7620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12" name="Freeform 11"/>
              <p:cNvSpPr/>
              <p:nvPr/>
            </p:nvSpPr>
            <p:spPr>
              <a:xfrm>
                <a:off x="3974123" y="1359876"/>
                <a:ext cx="301870" cy="457200"/>
              </a:xfrm>
              <a:custGeom>
                <a:avLst/>
                <a:gdLst>
                  <a:gd name="connsiteX0" fmla="*/ 0 w 304800"/>
                  <a:gd name="connsiteY0" fmla="*/ 0 h 762000"/>
                  <a:gd name="connsiteX1" fmla="*/ 304800 w 304800"/>
                  <a:gd name="connsiteY1" fmla="*/ 0 h 762000"/>
                  <a:gd name="connsiteX2" fmla="*/ 304800 w 304800"/>
                  <a:gd name="connsiteY2" fmla="*/ 762000 h 762000"/>
                  <a:gd name="connsiteX3" fmla="*/ 0 w 304800"/>
                  <a:gd name="connsiteY3" fmla="*/ 762000 h 762000"/>
                  <a:gd name="connsiteX4" fmla="*/ 0 w 304800"/>
                  <a:gd name="connsiteY4" fmla="*/ 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762000">
                    <a:moveTo>
                      <a:pt x="0" y="0"/>
                    </a:moveTo>
                    <a:lnTo>
                      <a:pt x="304800" y="0"/>
                    </a:lnTo>
                    <a:lnTo>
                      <a:pt x="304800" y="762000"/>
                    </a:lnTo>
                    <a:lnTo>
                      <a:pt x="0" y="762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9223" name="Right Triangle 21"/>
            <p:cNvSpPr>
              <a:spLocks noChangeArrowheads="1"/>
            </p:cNvSpPr>
            <p:nvPr/>
          </p:nvSpPr>
          <p:spPr bwMode="auto">
            <a:xfrm>
              <a:off x="6113280" y="3048000"/>
              <a:ext cx="211320" cy="533400"/>
            </a:xfrm>
            <a:prstGeom prst="rtTriangl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9224" name="Right Triangle 22"/>
            <p:cNvSpPr>
              <a:spLocks noChangeArrowheads="1"/>
            </p:cNvSpPr>
            <p:nvPr/>
          </p:nvSpPr>
          <p:spPr bwMode="auto">
            <a:xfrm flipH="1">
              <a:off x="6248400" y="2989080"/>
              <a:ext cx="143760" cy="593880"/>
            </a:xfrm>
            <a:prstGeom prst="rtTriangl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9225" name="Rectangle 23"/>
            <p:cNvSpPr>
              <a:spLocks noChangeArrowheads="1"/>
            </p:cNvSpPr>
            <p:nvPr/>
          </p:nvSpPr>
          <p:spPr bwMode="auto">
            <a:xfrm>
              <a:off x="6172200" y="2971800"/>
              <a:ext cx="228600" cy="457200"/>
            </a:xfrm>
            <a:prstGeom prst="rect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</p:grpSp>
      <p:sp>
        <p:nvSpPr>
          <p:cNvPr id="9220" name="TextBox 25"/>
          <p:cNvSpPr txBox="1">
            <a:spLocks noChangeArrowheads="1"/>
          </p:cNvSpPr>
          <p:nvPr/>
        </p:nvSpPr>
        <p:spPr bwMode="auto">
          <a:xfrm>
            <a:off x="84840" y="5105400"/>
            <a:ext cx="571500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2713" indent="-112713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1600" b="0" i="0" dirty="0"/>
              <a:t>Place curved sensor box in this volume.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600" b="0" i="0" dirty="0"/>
              <a:t>Is reasonably well shielded from plasma by improved bull-nose tiles.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600" b="0" i="0" dirty="0"/>
              <a:t>Wire extraction likely to be difficult.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600" b="0" i="0" dirty="0"/>
              <a:t>Would be partially electromagnetically shielded by </a:t>
            </a:r>
            <a:r>
              <a:rPr lang="en-US" sz="1600" b="0" i="0" dirty="0" err="1"/>
              <a:t>divertor</a:t>
            </a:r>
            <a:r>
              <a:rPr lang="en-US" sz="1600" b="0" i="0" dirty="0"/>
              <a:t>.</a:t>
            </a:r>
          </a:p>
        </p:txBody>
      </p:sp>
      <p:cxnSp>
        <p:nvCxnSpPr>
          <p:cNvPr id="18" name="Straight Connector 5"/>
          <p:cNvCxnSpPr>
            <a:cxnSpLocks noChangeShapeType="1"/>
          </p:cNvCxnSpPr>
          <p:nvPr/>
        </p:nvCxnSpPr>
        <p:spPr bwMode="auto">
          <a:xfrm flipV="1">
            <a:off x="3992125" y="4876800"/>
            <a:ext cx="3932675" cy="3810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5"/>
          <p:cNvCxnSpPr>
            <a:cxnSpLocks noChangeShapeType="1"/>
          </p:cNvCxnSpPr>
          <p:nvPr/>
        </p:nvCxnSpPr>
        <p:spPr bwMode="auto">
          <a:xfrm flipH="1" flipV="1">
            <a:off x="3236700" y="2743200"/>
            <a:ext cx="755426" cy="25146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1450257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85184</TotalTime>
  <Words>2345</Words>
  <Application>Microsoft Office PowerPoint</Application>
  <PresentationFormat>On-screen Show (4:3)</PresentationFormat>
  <Paragraphs>500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Blank Presentation</vt:lpstr>
      <vt:lpstr>1_Blank Presentation</vt:lpstr>
      <vt:lpstr>2_Blank Presentation</vt:lpstr>
      <vt:lpstr>3_Blank Presentation</vt:lpstr>
      <vt:lpstr>PowerPoint Presentation</vt:lpstr>
      <vt:lpstr>PowerPoint Presentation</vt:lpstr>
      <vt:lpstr>PowerPoint Presentation</vt:lpstr>
      <vt:lpstr>Upgraded magnetic sensor plan status discussed at recent meeting</vt:lpstr>
      <vt:lpstr>Multi-mode computation shows 2nd eigenmode component has dominant amplitude at high bN in NSTX stabilizing structure</vt:lpstr>
      <vt:lpstr>Review: 3D analysis of extended MHD sensors show significant mode amplitude off-midplane, incl. divertor region</vt:lpstr>
      <vt:lpstr>Significant change to toroidal phase (n = 1 mode shown) would be clearly measured in new sensor location range</vt:lpstr>
      <vt:lpstr>SPG Idea #1: Mount them under Secondary Passive Plate Lip</vt:lpstr>
      <vt:lpstr>SPG Idea #2: Mount them under outer divertor bull nose tiles</vt:lpstr>
      <vt:lpstr>SPG Idea #3: Sensors in Tiles</vt:lpstr>
      <vt:lpstr>Theory indicates that positioning new sensors closer to divertor will improve mode measurement</vt:lpstr>
      <vt:lpstr>Extended RWM sensors proposed – consider use for RWM active feedback (RWM and NCC actuator coils)</vt:lpstr>
      <vt:lpstr>Extensive VALEN calculations of RWM active control performance with new sensors considered several variations</vt:lpstr>
      <vt:lpstr>Existing RWM sensors (Bottom Bp) driving Midplane RWM coils: calculation used for comparison</vt:lpstr>
      <vt:lpstr>Existing RWM sensors (Bottom Bp) driving upper NCC: sensors sufficiently decoupled from induced wall currents</vt:lpstr>
      <vt:lpstr>Proposed “B position” sensors in upper divertor driving midplane RWM coils close to present system performance</vt:lpstr>
      <vt:lpstr>Proposed “B position” sensors in upper divertor driving upper &amp; lower NCC significantly improves performance</vt:lpstr>
      <vt:lpstr>Proposed “B position” sensors in upper divertor driving upper &amp; lower NCC and midplane RWM coils also works well</vt:lpstr>
      <vt:lpstr>The other potential “new” sensors (Positions C and D) tested are inferior to the “B position” sensor results</vt:lpstr>
      <vt:lpstr>Positions have been found for new RWM sensors to allow superior RWM feedback performance with NCC</vt:lpstr>
      <vt:lpstr>Stefan’s Comments/Questions re: extended RWM sensors (+ SAS replies)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Sabbagh</dc:creator>
  <cp:lastModifiedBy>SAS</cp:lastModifiedBy>
  <cp:revision>15361</cp:revision>
  <cp:lastPrinted>2012-10-25T20:05:22Z</cp:lastPrinted>
  <dcterms:created xsi:type="dcterms:W3CDTF">2003-10-01T16:23:57Z</dcterms:created>
  <dcterms:modified xsi:type="dcterms:W3CDTF">2015-12-08T17:53:06Z</dcterms:modified>
</cp:coreProperties>
</file>