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pict" ContentType="image/pict"/>
  <Default Extension="xml" ContentType="application/xml"/>
  <Override PartName="/ppt/slides/slide2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vml" ContentType="application/vnd.openxmlformats-officedocument.vmlDrawing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10"/>
  </p:notesMasterIdLst>
  <p:handoutMasterIdLst>
    <p:handoutMasterId r:id="rId11"/>
  </p:handoutMasterIdLst>
  <p:sldIdLst>
    <p:sldId id="1217" r:id="rId2"/>
    <p:sldId id="1227" r:id="rId3"/>
    <p:sldId id="1231" r:id="rId4"/>
    <p:sldId id="1232" r:id="rId5"/>
    <p:sldId id="1226" r:id="rId6"/>
    <p:sldId id="1225" r:id="rId7"/>
    <p:sldId id="1230" r:id="rId8"/>
    <p:sldId id="1229" r:id="rId9"/>
  </p:sldIdLst>
  <p:sldSz cx="10058400" cy="77724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547061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3056473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565886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4075298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201" autoAdjust="0"/>
    <p:restoredTop sz="94558" autoAdjust="0"/>
  </p:normalViewPr>
  <p:slideViewPr>
    <p:cSldViewPr>
      <p:cViewPr>
        <p:scale>
          <a:sx n="110" d="100"/>
          <a:sy n="110" d="100"/>
        </p:scale>
        <p:origin x="-704" y="-96"/>
      </p:cViewPr>
      <p:guideLst>
        <p:guide orient="horz" pos="451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84213"/>
            <a:ext cx="4530725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1FE67-BB2C-4D9E-B6C3-D7767D5F574C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3817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1050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55747"/>
            <a:ext cx="10058400" cy="3166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300355" y="7520517"/>
            <a:ext cx="593725" cy="20690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7513320"/>
            <a:ext cx="838200" cy="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1680" y="7513320"/>
            <a:ext cx="6035040" cy="2446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900" i="0" dirty="0" smtClean="0"/>
              <a:t>2011 &amp; 12 MS Pre-Forum Meeting</a:t>
            </a:r>
            <a:endParaRPr lang="en-US" sz="9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5pPr>
      <a:lvl6pPr marL="509412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6pPr>
      <a:lvl7pPr marL="1018824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7pPr>
      <a:lvl8pPr marL="1528237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8pPr>
      <a:lvl9pPr marL="2037649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9999"/>
          </a:solidFill>
          <a:latin typeface="+mn-lt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801767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11180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20592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30004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???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100584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67640" y="1122680"/>
            <a:ext cx="972312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MS TSG Pre-Forum Meeting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Comments on R11-2</a:t>
            </a:r>
            <a:endParaRPr lang="en-US" sz="3600" i="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76400" y="2331720"/>
            <a:ext cx="6621780" cy="71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Stefan Gerhardt</a:t>
            </a:r>
            <a:endParaRPr lang="en-US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1800" b="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"/>
            <a:ext cx="10058400" cy="9517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922020" y="124143"/>
            <a:ext cx="1493194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4016375" y="259080"/>
            <a:ext cx="16833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51816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" y="2245360"/>
            <a:ext cx="1466850" cy="54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41910" y="2252557"/>
            <a:ext cx="1466850" cy="530198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Colorado </a:t>
            </a: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Sch</a:t>
            </a: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CompX</a:t>
            </a:r>
            <a:endParaRPr lang="en-US" sz="100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640" y="2554817"/>
            <a:ext cx="1412717" cy="51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8549640" y="2609504"/>
            <a:ext cx="1412717" cy="50765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Culham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Sci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Ctr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Ioffe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RRC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Kurchatov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ENEA,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Frascati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Cadarache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J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lich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Garching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220" y="5008880"/>
            <a:ext cx="2229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821" y="4789382"/>
            <a:ext cx="3693319" cy="28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876800" cy="2057400"/>
          </a:xfrm>
        </p:spPr>
        <p:txBody>
          <a:bodyPr/>
          <a:lstStyle/>
          <a:p>
            <a:r>
              <a:rPr lang="en-US" sz="2400" dirty="0" smtClean="0"/>
              <a:t>NSTX typically scans A and </a:t>
            </a:r>
            <a:r>
              <a:rPr lang="en-US" sz="2400" dirty="0" err="1" smtClean="0">
                <a:latin typeface="Symbol" charset="2"/>
                <a:cs typeface="Symbol" charset="2"/>
              </a:rPr>
              <a:t>k</a:t>
            </a:r>
            <a:r>
              <a:rPr lang="en-US" sz="2400" dirty="0" smtClean="0"/>
              <a:t> simultaneously.</a:t>
            </a:r>
          </a:p>
          <a:p>
            <a:r>
              <a:rPr lang="en-US" sz="2400" dirty="0" smtClean="0"/>
              <a:t>No inner gap control (at present).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b="51648"/>
          <a:stretch>
            <a:fillRect/>
          </a:stretch>
        </p:blipFill>
        <p:spPr>
          <a:xfrm>
            <a:off x="5105400" y="3505200"/>
            <a:ext cx="4953000" cy="3657600"/>
          </a:xfrm>
          <a:prstGeom prst="rect">
            <a:avLst/>
          </a:prstGeom>
        </p:spPr>
      </p:pic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6200" y="3541712"/>
          <a:ext cx="5180678" cy="3697288"/>
        </p:xfrm>
        <a:graphic>
          <a:graphicData uri="http://schemas.openxmlformats.org/presentationml/2006/ole">
            <p:oleObj spid="_x0000_s12290" name="Document" r:id="rId4" imgW="2971800" imgH="2120900" progId="Word.Document.12">
              <p:link updateAutomatic="1"/>
            </p:oleObj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05400" y="1066800"/>
            <a:ext cx="4953000" cy="128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Calculations (using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experimental profiles) show 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a reduced ideal no-wall limit when A and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are increased.</a:t>
            </a: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Have never done a dedicated experiment to test the experiment beta limit vs. (high) </a:t>
            </a:r>
            <a:r>
              <a:rPr lang="en-US" sz="2000" b="0" i="0" kern="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k</a:t>
            </a: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 and A.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2059" marR="0" lvl="0" indent="-382059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200400"/>
            <a:ext cx="46851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TRANSP database of high-performance discharges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3276600"/>
            <a:ext cx="28369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CHEASE fixed boundary + DCON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to robustly sustain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-25000" dirty="0" smtClean="0"/>
              <a:t>N</a:t>
            </a:r>
            <a:r>
              <a:rPr lang="en-US" dirty="0" smtClean="0"/>
              <a:t>=4.5-5 at high A and </a:t>
            </a:r>
            <a:r>
              <a:rPr lang="en-US" dirty="0" err="1" smtClean="0">
                <a:latin typeface="Symbol" charset="2"/>
                <a:cs typeface="Symbol" charset="2"/>
              </a:rPr>
              <a:t>k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1590040"/>
          </a:xfrm>
        </p:spPr>
        <p:txBody>
          <a:bodyPr/>
          <a:lstStyle/>
          <a:p>
            <a:r>
              <a:rPr lang="en-US" sz="2000" dirty="0" smtClean="0">
                <a:latin typeface=""/>
                <a:cs typeface=""/>
              </a:rPr>
              <a:t>Simulations for 1.0 T, 1.0 MA, </a:t>
            </a:r>
            <a:r>
              <a:rPr lang="en-US" sz="2000" dirty="0" err="1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>
                <a:latin typeface=""/>
                <a:cs typeface=""/>
              </a:rPr>
              <a:t>=2.7, A=1.65, 12 MW</a:t>
            </a:r>
          </a:p>
          <a:p>
            <a:pPr lvl="1"/>
            <a:r>
              <a:rPr lang="en-US" sz="1800" dirty="0" smtClean="0">
                <a:latin typeface=""/>
                <a:cs typeface=""/>
              </a:rPr>
              <a:t>Need </a:t>
            </a:r>
            <a:r>
              <a:rPr lang="en-US" sz="1800" dirty="0" smtClean="0">
                <a:latin typeface="Symbol" charset="2"/>
                <a:cs typeface="Symbol" charset="2"/>
              </a:rPr>
              <a:t>b</a:t>
            </a:r>
            <a:r>
              <a:rPr lang="en-US" sz="1800" baseline="-25000" dirty="0" smtClean="0">
                <a:latin typeface=""/>
                <a:cs typeface=""/>
              </a:rPr>
              <a:t>N</a:t>
            </a:r>
            <a:r>
              <a:rPr lang="en-US" sz="1800" dirty="0" smtClean="0">
                <a:latin typeface=""/>
                <a:cs typeface=""/>
              </a:rPr>
              <a:t>=4.5-5, at H</a:t>
            </a:r>
            <a:r>
              <a:rPr lang="en-US" sz="1800" baseline="-25000" dirty="0" smtClean="0">
                <a:latin typeface=""/>
                <a:cs typeface=""/>
              </a:rPr>
              <a:t>98</a:t>
            </a:r>
            <a:r>
              <a:rPr lang="en-US" sz="1800" dirty="0" smtClean="0">
                <a:latin typeface=""/>
                <a:cs typeface=""/>
              </a:rPr>
              <a:t>=1.1, for fully non-inductive operation.</a:t>
            </a:r>
          </a:p>
          <a:p>
            <a:r>
              <a:rPr lang="en-US" sz="2000" dirty="0" smtClean="0">
                <a:latin typeface=""/>
                <a:cs typeface=""/>
              </a:rPr>
              <a:t>Scenarios with lower current and more NBCD will likely need A~1.8, </a:t>
            </a:r>
            <a:r>
              <a:rPr lang="en-US" sz="2000" dirty="0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>
                <a:latin typeface=""/>
                <a:cs typeface=""/>
              </a:rPr>
              <a:t>~2.9-3.0 for more off-axis CD.</a:t>
            </a:r>
            <a:endParaRPr lang="en-US" sz="2000" dirty="0">
              <a:latin typeface=""/>
              <a:cs typeface=""/>
            </a:endParaRPr>
          </a:p>
        </p:txBody>
      </p:sp>
      <p:pic>
        <p:nvPicPr>
          <p:cNvPr id="4" name="Picture 3" descr="Screen shot 2011-03-09 at 10.50.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53794"/>
            <a:ext cx="4419600" cy="4509654"/>
          </a:xfrm>
          <a:prstGeom prst="rect">
            <a:avLst/>
          </a:prstGeom>
        </p:spPr>
      </p:pic>
      <p:pic>
        <p:nvPicPr>
          <p:cNvPr id="5" name="Picture 4" descr="Screen shot 2011-03-09 at 10.51.1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791448"/>
            <a:ext cx="4510688" cy="4676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Stability May Further Limit the Operating Space</a:t>
            </a:r>
            <a:endParaRPr lang="en-US" dirty="0"/>
          </a:p>
        </p:txBody>
      </p:sp>
      <p:pic>
        <p:nvPicPr>
          <p:cNvPr id="4" name="Picture 3" descr="Screen shot 2011-03-09 at 10.55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743" y="1295400"/>
            <a:ext cx="4950203" cy="5334000"/>
          </a:xfrm>
          <a:prstGeom prst="rect">
            <a:avLst/>
          </a:prstGeom>
        </p:spPr>
      </p:pic>
      <p:pic>
        <p:nvPicPr>
          <p:cNvPr id="5" name="Picture 4" descr="Screen shot 2011-03-09 at 10.57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2939"/>
            <a:ext cx="5092943" cy="53864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02543" y="1524000"/>
            <a:ext cx="1295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</a:t>
            </a:r>
            <a:r>
              <a:rPr lang="en-US" baseline="-25000" dirty="0" smtClean="0">
                <a:solidFill>
                  <a:srgbClr val="FFFF00"/>
                </a:solidFill>
              </a:rPr>
              <a:t>min</a:t>
            </a:r>
            <a:r>
              <a:rPr lang="en-US" dirty="0" smtClean="0">
                <a:solidFill>
                  <a:srgbClr val="FFFF00"/>
                </a:solidFill>
              </a:rPr>
              <a:t> to low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Internally unstable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1343" y="1524000"/>
            <a:ext cx="1676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Pressure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eaking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too large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6143" y="2971800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Wall Stabilized Regime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4543" y="1517303"/>
            <a:ext cx="1676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Pressure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peaking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too large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3343" y="1524000"/>
            <a:ext cx="1295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q</a:t>
            </a:r>
            <a:r>
              <a:rPr lang="en-US" baseline="-25000" dirty="0" smtClean="0">
                <a:solidFill>
                  <a:srgbClr val="FFFF00"/>
                </a:solidFill>
              </a:rPr>
              <a:t>min</a:t>
            </a:r>
            <a:r>
              <a:rPr lang="en-US" dirty="0" smtClean="0">
                <a:solidFill>
                  <a:srgbClr val="FFFF00"/>
                </a:solidFill>
              </a:rPr>
              <a:t> to low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Internally unstable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6516469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Important future task: re-run with some additional fast ion diffusion to reduce the central NBCD and pressure peaking.</a:t>
            </a:r>
          </a:p>
          <a:p>
            <a:pPr algn="ctr"/>
            <a:r>
              <a:rPr lang="en-US" sz="1800" dirty="0" smtClean="0"/>
              <a:t>Also would be nice to </a:t>
            </a:r>
            <a:r>
              <a:rPr lang="en-US" sz="1800" dirty="0" err="1" smtClean="0"/>
              <a:t>inmprove</a:t>
            </a:r>
            <a:r>
              <a:rPr lang="en-US" sz="1800" dirty="0" smtClean="0"/>
              <a:t> the resolution in [H</a:t>
            </a:r>
            <a:r>
              <a:rPr lang="en-US" sz="1800" baseline="-25000" dirty="0" smtClean="0"/>
              <a:t>98</a:t>
            </a:r>
            <a:r>
              <a:rPr lang="en-US" sz="1800" dirty="0" smtClean="0"/>
              <a:t>,f</a:t>
            </a:r>
            <a:r>
              <a:rPr lang="en-US" sz="1800" baseline="-25000" dirty="0" smtClean="0"/>
              <a:t>GW</a:t>
            </a:r>
            <a:r>
              <a:rPr lang="en-US" sz="1800" dirty="0" smtClean="0"/>
              <a:t>] space.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3505200" y="4800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Preliminary!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shape changes are possible? </a:t>
            </a:r>
            <a:endParaRPr lang="en-US" dirty="0"/>
          </a:p>
        </p:txBody>
      </p:sp>
      <p:pic>
        <p:nvPicPr>
          <p:cNvPr id="4" name="Picture 3" descr="Screen shot 2011-03-05 at 9.30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3217648" cy="4786048"/>
          </a:xfrm>
          <a:prstGeom prst="rect">
            <a:avLst/>
          </a:prstGeom>
        </p:spPr>
      </p:pic>
      <p:pic>
        <p:nvPicPr>
          <p:cNvPr id="5" name="Picture 4" descr="Screen shot 2011-03-03 at 10.01.1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82778"/>
            <a:ext cx="3505200" cy="4884822"/>
          </a:xfrm>
          <a:prstGeom prst="rect">
            <a:avLst/>
          </a:prstGeom>
        </p:spPr>
      </p:pic>
      <p:pic>
        <p:nvPicPr>
          <p:cNvPr id="6" name="Picture 5" descr="Screen shot 2011-03-03 at 9.32.3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1" y="2547747"/>
            <a:ext cx="3505199" cy="4919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066800"/>
            <a:ext cx="3581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800" b="0" i="0" dirty="0" smtClean="0"/>
              <a:t> </a:t>
            </a:r>
            <a:r>
              <a:rPr lang="en-US" sz="1600" b="0" i="0" dirty="0" smtClean="0"/>
              <a:t>Inner gap scan at fixed outer gap.</a:t>
            </a:r>
          </a:p>
          <a:p>
            <a:pPr>
              <a:buFont typeface="Arial"/>
              <a:buChar char="•"/>
            </a:pPr>
            <a:r>
              <a:rPr lang="en-US" sz="1600" b="0" i="0" dirty="0" smtClean="0"/>
              <a:t> Simultaneously increases A and </a:t>
            </a:r>
            <a:r>
              <a:rPr lang="en-US" sz="1600" b="0" i="0" dirty="0" err="1" smtClean="0">
                <a:latin typeface="Symbol" charset="2"/>
                <a:cs typeface="Symbol" charset="2"/>
              </a:rPr>
              <a:t>k</a:t>
            </a:r>
            <a:r>
              <a:rPr lang="en-US" sz="1600" b="0" i="0" dirty="0" smtClean="0">
                <a:latin typeface="Symbol" charset="2"/>
                <a:cs typeface="Symbol" charset="2"/>
              </a:rPr>
              <a:t>.</a:t>
            </a:r>
            <a:endParaRPr lang="en-US" sz="1600" b="0" i="0" dirty="0" smtClean="0"/>
          </a:p>
          <a:p>
            <a:pPr>
              <a:buFont typeface="Arial"/>
              <a:buChar char="•"/>
            </a:pPr>
            <a:r>
              <a:rPr lang="en-US" sz="1600" b="0" i="0" dirty="0" smtClean="0"/>
              <a:t> Maintains (nearly) constant distance to the plates and B</a:t>
            </a:r>
            <a:r>
              <a:rPr lang="en-US" sz="1600" b="0" i="0" baseline="-25000" dirty="0" smtClean="0"/>
              <a:t>P</a:t>
            </a:r>
            <a:r>
              <a:rPr lang="en-US" sz="1600" b="0" i="0" dirty="0" smtClean="0"/>
              <a:t> RWM sensors. </a:t>
            </a:r>
          </a:p>
          <a:p>
            <a:pPr>
              <a:buFont typeface="Arial"/>
              <a:buChar char="•"/>
            </a:pPr>
            <a:r>
              <a:rPr lang="en-US" sz="1600" b="0" i="0" dirty="0" smtClean="0"/>
              <a:t> Increase the outer gap for </a:t>
            </a:r>
            <a:r>
              <a:rPr lang="en-US" sz="1600" b="0" i="0" dirty="0" err="1" smtClean="0">
                <a:latin typeface="Symbol" charset="2"/>
                <a:cs typeface="Symbol" charset="2"/>
              </a:rPr>
              <a:t>k</a:t>
            </a:r>
            <a:r>
              <a:rPr lang="en-US" sz="1600" b="0" i="0" dirty="0" smtClean="0"/>
              <a:t>=3, A=1.75</a:t>
            </a:r>
            <a:endParaRPr lang="en-US" sz="1600" b="0" i="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17598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b="0" i="0" dirty="0" smtClean="0"/>
              <a:t> Aspect ratio scan at fixed </a:t>
            </a:r>
            <a:r>
              <a:rPr lang="en-US" sz="1600" b="0" i="0" dirty="0" err="1" smtClean="0">
                <a:latin typeface="Symbol" charset="2"/>
                <a:cs typeface="Symbol" charset="2"/>
              </a:rPr>
              <a:t>k</a:t>
            </a:r>
            <a:r>
              <a:rPr lang="en-US" sz="1600" b="0" i="0" dirty="0" smtClean="0">
                <a:latin typeface="Symbol" charset="2"/>
                <a:cs typeface="Symbol" charset="2"/>
              </a:rPr>
              <a:t>.</a:t>
            </a:r>
            <a:endParaRPr lang="en-US" sz="1600" b="0" i="0" dirty="0" smtClean="0"/>
          </a:p>
          <a:p>
            <a:pPr>
              <a:buFont typeface="Arial"/>
              <a:buChar char="•"/>
            </a:pPr>
            <a:r>
              <a:rPr lang="en-US" sz="1600" b="0" i="0" dirty="0" smtClean="0"/>
              <a:t> Inner and outer gaps change at fixed plasma height</a:t>
            </a:r>
            <a:endParaRPr lang="en-US" sz="1600" b="0" i="0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16836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b="0" i="0" dirty="0" smtClean="0"/>
              <a:t> </a:t>
            </a:r>
            <a:r>
              <a:rPr lang="en-US" sz="1600" b="0" i="0" dirty="0" err="1" smtClean="0">
                <a:latin typeface="Symbol" charset="2"/>
                <a:cs typeface="Symbol" charset="2"/>
              </a:rPr>
              <a:t>k</a:t>
            </a:r>
            <a:r>
              <a:rPr lang="en-US" sz="1600" b="0" i="0" dirty="0" smtClean="0">
                <a:latin typeface="Symbol" charset="2"/>
                <a:cs typeface="Symbol" charset="2"/>
              </a:rPr>
              <a:t> </a:t>
            </a:r>
            <a:r>
              <a:rPr lang="en-US" sz="1600" b="0" i="0" dirty="0" smtClean="0"/>
              <a:t>scan at fixed aspect ration</a:t>
            </a:r>
            <a:r>
              <a:rPr lang="en-US" sz="1600" b="0" i="0" dirty="0" smtClean="0">
                <a:latin typeface="Symbol" charset="2"/>
                <a:cs typeface="Symbol" charset="2"/>
              </a:rPr>
              <a:t>.</a:t>
            </a:r>
            <a:endParaRPr lang="en-US" sz="1600" b="0" i="0" dirty="0" smtClean="0"/>
          </a:p>
          <a:p>
            <a:pPr>
              <a:buFont typeface="Arial"/>
              <a:buChar char="•"/>
            </a:pPr>
            <a:r>
              <a:rPr lang="en-US" sz="1600" b="0" i="0" dirty="0" smtClean="0"/>
              <a:t> Plasma height changes with fixed inner and outer gaps.</a:t>
            </a:r>
            <a:endParaRPr lang="en-US" sz="1600" b="0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1185446"/>
            <a:ext cx="5970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All scans at 700 kA to avoid hitting PF-1A coil current limit!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(Likely?) ASC Contributions to R11-2</a:t>
            </a:r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5105400" cy="630428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000" dirty="0" smtClean="0"/>
              <a:t>Milestone has a component related to </a:t>
            </a:r>
            <a:r>
              <a:rPr lang="en-US" sz="2000" dirty="0" err="1" smtClean="0"/>
              <a:t>n</a:t>
            </a:r>
            <a:r>
              <a:rPr lang="en-US" sz="2000" dirty="0" smtClean="0"/>
              <a:t>=0 stability and control.</a:t>
            </a:r>
          </a:p>
          <a:p>
            <a:pPr>
              <a:buClr>
                <a:srgbClr val="010000"/>
              </a:buClr>
            </a:pPr>
            <a:r>
              <a:rPr lang="en-US" sz="2000" dirty="0" smtClean="0"/>
              <a:t>Improve the vertical controller (SPG).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Produce a better </a:t>
            </a:r>
            <a:r>
              <a:rPr lang="en-US" sz="1800" dirty="0" err="1" smtClean="0"/>
              <a:t>realtime</a:t>
            </a:r>
            <a:r>
              <a:rPr lang="en-US" sz="1800" dirty="0" smtClean="0"/>
              <a:t> estimate of </a:t>
            </a:r>
            <a:r>
              <a:rPr lang="en-US" sz="1800" dirty="0" err="1" smtClean="0"/>
              <a:t>dZ/dt</a:t>
            </a:r>
            <a:r>
              <a:rPr lang="en-US" sz="1800" dirty="0" smtClean="0"/>
              <a:t>.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Optimize the derivative gain.</a:t>
            </a:r>
          </a:p>
          <a:p>
            <a:pPr lvl="2">
              <a:buClr>
                <a:srgbClr val="010000"/>
              </a:buClr>
            </a:pPr>
            <a:r>
              <a:rPr lang="en-US" sz="1200" dirty="0" smtClean="0"/>
              <a:t>Proportional controller is the ISOFLUX algorithm.</a:t>
            </a:r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If necessary, test use of RWM coils for vertical control.</a:t>
            </a:r>
          </a:p>
          <a:p>
            <a:pPr>
              <a:buClr>
                <a:srgbClr val="010000"/>
              </a:buClr>
            </a:pPr>
            <a:r>
              <a:rPr lang="en-US" sz="1800" dirty="0" smtClean="0"/>
              <a:t>Test more advanced shape control algorithms (EK).</a:t>
            </a:r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Use a fully populated “M-Matrix”</a:t>
            </a:r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Use it to develop better inner- and bottom- gap control.</a:t>
            </a:r>
          </a:p>
          <a:p>
            <a:pPr>
              <a:buClr>
                <a:srgbClr val="010000"/>
              </a:buClr>
            </a:pPr>
            <a:r>
              <a:rPr lang="en-US" sz="2000" dirty="0" smtClean="0"/>
              <a:t>Performance impact of </a:t>
            </a:r>
            <a:r>
              <a:rPr lang="en-US" sz="2000" dirty="0" err="1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/>
              <a:t> and A (SPG).</a:t>
            </a:r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Scan A at fixed </a:t>
            </a:r>
            <a:r>
              <a:rPr lang="en-US" sz="1600" dirty="0" err="1" smtClean="0">
                <a:latin typeface="Symbol" charset="2"/>
                <a:cs typeface="Symbol" charset="2"/>
              </a:rPr>
              <a:t>k</a:t>
            </a:r>
            <a:r>
              <a:rPr lang="en-US" sz="1600" dirty="0" smtClean="0"/>
              <a:t>, and </a:t>
            </a:r>
            <a:r>
              <a:rPr lang="en-US" sz="1600" dirty="0" err="1" smtClean="0">
                <a:latin typeface="Symbol" charset="2"/>
                <a:cs typeface="Symbol" charset="2"/>
              </a:rPr>
              <a:t>k</a:t>
            </a:r>
            <a:r>
              <a:rPr lang="en-US" sz="1600" dirty="0" smtClean="0"/>
              <a:t> at fixed A.</a:t>
            </a:r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Use reduced input power to avoid disruptions.</a:t>
            </a:r>
          </a:p>
          <a:p>
            <a:pPr lvl="1">
              <a:buClr>
                <a:srgbClr val="010000"/>
              </a:buClr>
            </a:pPr>
            <a:r>
              <a:rPr lang="en-US" sz="1600" dirty="0" smtClean="0"/>
              <a:t>Test confinement</a:t>
            </a:r>
            <a:r>
              <a:rPr lang="en-US" sz="1600" dirty="0" smtClean="0"/>
              <a:t> (and </a:t>
            </a:r>
            <a:r>
              <a:rPr lang="en-US" sz="1600" dirty="0" smtClean="0"/>
              <a:t>current </a:t>
            </a:r>
            <a:r>
              <a:rPr lang="en-US" sz="1600" dirty="0" smtClean="0"/>
              <a:t>drive) </a:t>
            </a:r>
            <a:r>
              <a:rPr lang="en-US" sz="1600" dirty="0" smtClean="0"/>
              <a:t>changes due to shape modifications.  </a:t>
            </a:r>
          </a:p>
          <a:p>
            <a:pPr>
              <a:buClr>
                <a:srgbClr val="010000"/>
              </a:buClr>
            </a:pPr>
            <a:endParaRPr lang="en-US" sz="2400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  <p:pic>
        <p:nvPicPr>
          <p:cNvPr id="11" name="Picture 4" descr="Screen shot 2010-11-29 at 3.58.15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11181"/>
            <a:ext cx="4114800" cy="588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638800" y="1066800"/>
            <a:ext cx="4063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Loss of vertical control when l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&gt;0.6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XP Idea #1: </a:t>
            </a:r>
            <a:r>
              <a:rPr lang="en-US" sz="2400" dirty="0" smtClean="0"/>
              <a:t>The impact of elongation and aspect ratio on the ideal stability of ST plasmas</a:t>
            </a:r>
            <a:endParaRPr lang="en-US" sz="240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10058400" cy="6248400"/>
          </a:xfrm>
        </p:spPr>
        <p:txBody>
          <a:bodyPr/>
          <a:lstStyle/>
          <a:p>
            <a:r>
              <a:rPr lang="en-US" sz="1800" dirty="0" smtClean="0"/>
              <a:t>NSTX has a large database of stability results with A&lt;1.55 and </a:t>
            </a:r>
            <a:r>
              <a:rPr lang="en-US" sz="1800" dirty="0" err="1" smtClean="0">
                <a:latin typeface="Symbol" charset="2"/>
                <a:cs typeface="Symbol" charset="2"/>
              </a:rPr>
              <a:t>k</a:t>
            </a:r>
            <a:r>
              <a:rPr lang="en-US" sz="1800" dirty="0" smtClean="0"/>
              <a:t>&lt;~2.4.</a:t>
            </a:r>
          </a:p>
          <a:p>
            <a:pPr lvl="1"/>
            <a:r>
              <a:rPr lang="en-US" sz="1600" dirty="0" smtClean="0"/>
              <a:t>High-performance NSTX upgrade scenarios will run at larger values of both these parameters.</a:t>
            </a:r>
          </a:p>
          <a:p>
            <a:r>
              <a:rPr lang="en-US" sz="1800" dirty="0" smtClean="0"/>
              <a:t>It is hard to scan these parameters independently in NSTX…</a:t>
            </a:r>
          </a:p>
          <a:p>
            <a:pPr lvl="1"/>
            <a:r>
              <a:rPr lang="en-US" sz="1600" dirty="0" smtClean="0"/>
              <a:t>Will be even harder in NSTX-U.</a:t>
            </a:r>
          </a:p>
          <a:p>
            <a:pPr lvl="1"/>
            <a:r>
              <a:rPr lang="en-US" sz="1600" dirty="0" smtClean="0"/>
              <a:t>This run is the last chance for these types of scans.</a:t>
            </a:r>
          </a:p>
          <a:p>
            <a:r>
              <a:rPr lang="en-US" sz="1800" i="1" dirty="0" smtClean="0"/>
              <a:t>Relevant Milestone Text: </a:t>
            </a:r>
            <a:r>
              <a:rPr lang="en-US" sz="1800" i="1" dirty="0" smtClean="0">
                <a:solidFill>
                  <a:srgbClr val="008000"/>
                </a:solidFill>
              </a:rPr>
              <a:t>The maximum sustainable normalized beta will be determined versus aspect ratio (up to A=1.7) and elongation (up to 3) and compared to ideal stability theory using codes such as DCON and PEST.</a:t>
            </a:r>
            <a:endParaRPr lang="en-US" sz="1800" dirty="0" smtClean="0">
              <a:solidFill>
                <a:srgbClr val="008000"/>
              </a:solidFill>
            </a:endParaRPr>
          </a:p>
          <a:p>
            <a:r>
              <a:rPr lang="en-US" sz="1800" dirty="0" smtClean="0"/>
              <a:t>Propose to do three types of scans (with fast RWM control off?):</a:t>
            </a:r>
          </a:p>
          <a:p>
            <a:pPr lvl="1"/>
            <a:r>
              <a:rPr lang="en-US" sz="1600" dirty="0" smtClean="0"/>
              <a:t>Scan #1: Mixed </a:t>
            </a:r>
            <a:r>
              <a:rPr lang="en-US" sz="1600" dirty="0" err="1" smtClean="0">
                <a:latin typeface="Symbol" charset="2"/>
                <a:cs typeface="Symbol" charset="2"/>
              </a:rPr>
              <a:t>k</a:t>
            </a:r>
            <a:r>
              <a:rPr lang="en-US" sz="1600" dirty="0" smtClean="0"/>
              <a:t> &amp; A scan at fixed outer gap (12 shots).</a:t>
            </a:r>
          </a:p>
          <a:p>
            <a:pPr lvl="2"/>
            <a:r>
              <a:rPr lang="en-US" sz="1600" dirty="0" smtClean="0"/>
              <a:t>Use RFA analysis to look for passive instability.</a:t>
            </a:r>
          </a:p>
          <a:p>
            <a:pPr lvl="1"/>
            <a:r>
              <a:rPr lang="en-US" sz="1600" dirty="0" smtClean="0"/>
              <a:t>Scan #2: A scan at fixed kappa (10 shots).</a:t>
            </a:r>
          </a:p>
          <a:p>
            <a:pPr lvl="2"/>
            <a:r>
              <a:rPr lang="en-US" sz="1600" dirty="0" smtClean="0"/>
              <a:t>Test the disruptive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 limit (use the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 controller to ramp to a disrupting in a controlled way).</a:t>
            </a:r>
          </a:p>
          <a:p>
            <a:pPr lvl="1"/>
            <a:r>
              <a:rPr lang="en-US" sz="1600" dirty="0" smtClean="0"/>
              <a:t>Scan #3: Kappa scan at fixed A (10 shots).</a:t>
            </a:r>
          </a:p>
          <a:p>
            <a:pPr lvl="2"/>
            <a:r>
              <a:rPr lang="en-US" sz="1600" dirty="0" smtClean="0">
                <a:latin typeface=""/>
                <a:cs typeface=""/>
              </a:rPr>
              <a:t>Test the disruptive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smtClean="0">
                <a:latin typeface=""/>
                <a:cs typeface=""/>
              </a:rPr>
              <a:t>N</a:t>
            </a:r>
            <a:r>
              <a:rPr lang="en-US" sz="1600" dirty="0" smtClean="0">
                <a:latin typeface=""/>
                <a:cs typeface=""/>
              </a:rPr>
              <a:t> limit </a:t>
            </a:r>
            <a:r>
              <a:rPr lang="en-US" sz="1600" dirty="0" smtClean="0"/>
              <a:t>(use the </a:t>
            </a:r>
            <a:r>
              <a:rPr lang="en-US" sz="1600" dirty="0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 controller to ramp to a disrupting in a controlled way)</a:t>
            </a:r>
            <a:r>
              <a:rPr lang="en-US" sz="1600" dirty="0" smtClean="0">
                <a:latin typeface=""/>
                <a:cs typeface=""/>
              </a:rPr>
              <a:t>.</a:t>
            </a:r>
          </a:p>
          <a:p>
            <a:r>
              <a:rPr lang="en-US" sz="2000" dirty="0" smtClean="0"/>
              <a:t>Goals: </a:t>
            </a:r>
          </a:p>
          <a:p>
            <a:pPr lvl="1"/>
            <a:r>
              <a:rPr lang="en-US" sz="1600" dirty="0" smtClean="0"/>
              <a:t>Determine if, within the achievable range of A and </a:t>
            </a:r>
            <a:r>
              <a:rPr lang="en-US" sz="1600" dirty="0" err="1" smtClean="0">
                <a:latin typeface="Symbol" charset="2"/>
                <a:cs typeface="Symbol" charset="2"/>
              </a:rPr>
              <a:t>k</a:t>
            </a:r>
            <a:r>
              <a:rPr lang="en-US" sz="1600" dirty="0" smtClean="0"/>
              <a:t>, there is a measurable change in global stability.</a:t>
            </a:r>
          </a:p>
          <a:p>
            <a:pPr lvl="2"/>
            <a:r>
              <a:rPr lang="en-US" sz="1600" dirty="0" smtClean="0"/>
              <a:t>Compare to ideal stability theory.</a:t>
            </a:r>
          </a:p>
          <a:p>
            <a:pPr lvl="1"/>
            <a:r>
              <a:rPr lang="en-US" sz="1600" dirty="0" smtClean="0"/>
              <a:t>Collect data validating the 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dirty="0" smtClean="0">
                <a:cs typeface="Symbol" charset="2"/>
              </a:rPr>
              <a:t>-limit </a:t>
            </a:r>
            <a:r>
              <a:rPr lang="en-US" sz="1600" dirty="0" smtClean="0"/>
              <a:t>assumptions for NSTX Upgrade.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4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3075" name="Straight Connector 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XP Idea #2:MHD Stability at Very High Toroidal-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ea typeface="ＭＳ Ｐゴシック" pitchFamily="-128" charset="-128"/>
                <a:cs typeface="Symbol" charset="2"/>
              </a:rPr>
              <a:t>b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 and Normalized Current</a:t>
            </a:r>
            <a:endParaRPr lang="en-US" dirty="0" smtClean="0"/>
          </a:p>
        </p:txBody>
      </p:sp>
      <p:cxnSp>
        <p:nvCxnSpPr>
          <p:cNvPr id="3077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" y="1066800"/>
            <a:ext cx="9723120" cy="6248400"/>
          </a:xfrm>
        </p:spPr>
        <p:txBody>
          <a:bodyPr/>
          <a:lstStyle/>
          <a:p>
            <a:pPr>
              <a:buClr>
                <a:srgbClr val="010000"/>
              </a:buClr>
            </a:pPr>
            <a:r>
              <a:rPr lang="en-US" sz="2400" dirty="0" smtClean="0"/>
              <a:t>ST reactor designs typically assume very high toroidal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.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PPPL Pilot: 30-39%, ARIES-ST: 50%, Culham 59% </a:t>
            </a:r>
          </a:p>
          <a:p>
            <a:pPr>
              <a:buClr>
                <a:srgbClr val="010000"/>
              </a:buClr>
            </a:pPr>
            <a:r>
              <a:rPr lang="en-US" sz="2400" dirty="0" smtClean="0"/>
              <a:t>It may be time to revisit discharge scenarios with very high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baseline="-25000" dirty="0" smtClean="0"/>
              <a:t>T.</a:t>
            </a:r>
            <a:endParaRPr lang="en-US" sz="2400" dirty="0" smtClean="0"/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We have made many improvements in control &amp; discharge development since these were last tried in 2005.</a:t>
            </a:r>
          </a:p>
          <a:p>
            <a:pPr lvl="2">
              <a:buClr>
                <a:srgbClr val="010000"/>
              </a:buClr>
            </a:pPr>
            <a:r>
              <a:rPr lang="en-US" sz="1400" dirty="0" smtClean="0"/>
              <a:t>Reduced PCS latency, RWM control, Li PFC conditioning, stronger shaping, better control during the I</a:t>
            </a:r>
            <a:r>
              <a:rPr lang="en-US" sz="1400" baseline="-25000" dirty="0" smtClean="0"/>
              <a:t>P</a:t>
            </a:r>
            <a:r>
              <a:rPr lang="en-US" sz="1400" dirty="0" smtClean="0"/>
              <a:t> ramp.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We have many new and important diagnostics since 2005.</a:t>
            </a:r>
          </a:p>
          <a:p>
            <a:pPr lvl="2">
              <a:buClr>
                <a:srgbClr val="010000"/>
              </a:buClr>
            </a:pPr>
            <a:r>
              <a:rPr lang="en-US" sz="1400" dirty="0" smtClean="0"/>
              <a:t>MSE, RWM sensors, better USXR systems.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We may have trouble making these shots again.</a:t>
            </a:r>
          </a:p>
          <a:p>
            <a:pPr lvl="2">
              <a:buClr>
                <a:srgbClr val="010000"/>
              </a:buClr>
            </a:pPr>
            <a:r>
              <a:rPr lang="en-US" sz="1400" dirty="0" smtClean="0"/>
              <a:t>Higher aspect ratio of NSTX-U will lower ideal stability limits.</a:t>
            </a:r>
          </a:p>
          <a:p>
            <a:pPr>
              <a:buClr>
                <a:srgbClr val="010000"/>
              </a:buClr>
            </a:pPr>
            <a:r>
              <a:rPr lang="en-US" sz="2400" dirty="0" smtClean="0"/>
              <a:t>Propose to revisit discharges in the </a:t>
            </a:r>
            <a:r>
              <a:rPr lang="en-US" sz="2400" dirty="0" smtClean="0">
                <a:latin typeface="Symbol" charset="2"/>
                <a:cs typeface="Symbol" charset="2"/>
              </a:rPr>
              <a:t>b</a:t>
            </a:r>
            <a:r>
              <a:rPr lang="en-US" sz="2400" baseline="-25000" dirty="0" smtClean="0"/>
              <a:t>T</a:t>
            </a:r>
            <a:r>
              <a:rPr lang="en-US" sz="2400" dirty="0" smtClean="0"/>
              <a:t>~40% regime.	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Characterize the limiting instabilities.</a:t>
            </a:r>
          </a:p>
          <a:p>
            <a:pPr lvl="2">
              <a:buClr>
                <a:srgbClr val="010000"/>
              </a:buClr>
            </a:pPr>
            <a:r>
              <a:rPr lang="en-US" sz="1400" dirty="0" smtClean="0"/>
              <a:t>What is the maximum stable </a:t>
            </a:r>
            <a:r>
              <a:rPr lang="en-US" sz="1400" dirty="0" smtClean="0">
                <a:latin typeface="Symbol" charset="2"/>
                <a:cs typeface="Symbol" charset="2"/>
              </a:rPr>
              <a:t>b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 at low q* during the phase when q</a:t>
            </a:r>
            <a:r>
              <a:rPr lang="en-US" sz="1400" baseline="-25000" dirty="0" smtClean="0"/>
              <a:t>min</a:t>
            </a:r>
            <a:r>
              <a:rPr lang="en-US" sz="1400" dirty="0" smtClean="0"/>
              <a:t>&gt;~1.1 (i.e. before kink/tearing starts).</a:t>
            </a:r>
          </a:p>
          <a:p>
            <a:pPr lvl="2">
              <a:buClr>
                <a:srgbClr val="010000"/>
              </a:buClr>
            </a:pPr>
            <a:r>
              <a:rPr lang="en-US" sz="1400" dirty="0" smtClean="0"/>
              <a:t>Can we modify this limit via the profiles? Allow l</a:t>
            </a:r>
            <a:r>
              <a:rPr lang="en-US" sz="1400" baseline="-25000" dirty="0" smtClean="0"/>
              <a:t>i</a:t>
            </a:r>
            <a:r>
              <a:rPr lang="en-US" sz="1400" dirty="0" smtClean="0"/>
              <a:t> to peak up to improve confinement and stability?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Determine to what extent recent operations improvements facilitate this regime.</a:t>
            </a:r>
          </a:p>
          <a:p>
            <a:pPr lvl="1">
              <a:buClr>
                <a:srgbClr val="010000"/>
              </a:buClr>
            </a:pPr>
            <a:r>
              <a:rPr lang="en-US" sz="1800" dirty="0" smtClean="0"/>
              <a:t>Study disruption precursors.</a:t>
            </a:r>
          </a:p>
          <a:p>
            <a:pPr lvl="2">
              <a:buClr>
                <a:srgbClr val="010000"/>
              </a:buClr>
            </a:pPr>
            <a:r>
              <a:rPr lang="en-US" sz="1400" dirty="0" smtClean="0"/>
              <a:t>Are disruptions detectable in advance?</a:t>
            </a:r>
          </a:p>
          <a:p>
            <a:pPr>
              <a:buClr>
                <a:srgbClr val="010000"/>
              </a:buClr>
            </a:pPr>
            <a:endParaRPr lang="en-US" sz="2400" dirty="0" smtClean="0"/>
          </a:p>
        </p:txBody>
      </p:sp>
      <p:cxnSp>
        <p:nvCxnSpPr>
          <p:cNvPr id="3079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3080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65123-B982-445A-AFE1-0FB4E74111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3082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69727</TotalTime>
  <Words>1122</Words>
  <Application>Microsoft Macintosh PowerPoint</Application>
  <PresentationFormat>Custom</PresentationFormat>
  <Paragraphs>155</Paragraphs>
  <Slides>8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Blank Presentation</vt:lpstr>
      <vt:lpstr>???</vt:lpstr>
      <vt:lpstr>Slide 1</vt:lpstr>
      <vt:lpstr>Some Background</vt:lpstr>
      <vt:lpstr>We need to robustly sustain bN=4.5-5 at high A and k</vt:lpstr>
      <vt:lpstr>Ideal Stability May Further Limit the Operating Space</vt:lpstr>
      <vt:lpstr>What kind of shape changes are possible? </vt:lpstr>
      <vt:lpstr>Possible (Likely?) ASC Contributions to R11-2</vt:lpstr>
      <vt:lpstr>XP Idea #1: The impact of elongation and aspect ratio on the ideal stability of ST plasmas</vt:lpstr>
      <vt:lpstr>XP Idea #2:MHD Stability at Very High Toroidal-b and Normalized Current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12347</cp:revision>
  <dcterms:created xsi:type="dcterms:W3CDTF">2011-03-10T03:55:46Z</dcterms:created>
  <dcterms:modified xsi:type="dcterms:W3CDTF">2011-03-10T19:14:16Z</dcterms:modified>
</cp:coreProperties>
</file>