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79" r:id="rId3"/>
  </p:sldMasterIdLst>
  <p:notesMasterIdLst>
    <p:notesMasterId r:id="rId17"/>
  </p:notesMasterIdLst>
  <p:handoutMasterIdLst>
    <p:handoutMasterId r:id="rId18"/>
  </p:handoutMasterIdLst>
  <p:sldIdLst>
    <p:sldId id="1474" r:id="rId4"/>
    <p:sldId id="1415" r:id="rId5"/>
    <p:sldId id="1464" r:id="rId6"/>
    <p:sldId id="1467" r:id="rId7"/>
    <p:sldId id="1468" r:id="rId8"/>
    <p:sldId id="1465" r:id="rId9"/>
    <p:sldId id="1466" r:id="rId10"/>
    <p:sldId id="1472" r:id="rId11"/>
    <p:sldId id="1471" r:id="rId12"/>
    <p:sldId id="1469" r:id="rId13"/>
    <p:sldId id="1477" r:id="rId14"/>
    <p:sldId id="1478" r:id="rId15"/>
    <p:sldId id="1480" r:id="rId1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33CC"/>
    <a:srgbClr val="FFFF99"/>
    <a:srgbClr val="66FFFF"/>
    <a:srgbClr val="339933"/>
    <a:srgbClr val="873AC0"/>
    <a:srgbClr val="9999FF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360" autoAdjust="0"/>
  </p:normalViewPr>
  <p:slideViewPr>
    <p:cSldViewPr snapToGrid="0">
      <p:cViewPr varScale="1">
        <p:scale>
          <a:sx n="131" d="100"/>
          <a:sy n="131" d="100"/>
        </p:scale>
        <p:origin x="-1044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76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4C6D62-110C-4F5B-B175-C75E9520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D61C66-E159-4F6F-B661-C1458674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AEC72-EE00-4F1A-9E36-DD303EE7CAB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CF17-ABB3-45D9-8C7B-C97FCAAADD7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71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73763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737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endParaRPr lang="en-US" sz="2400" b="0" i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8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erObenOhne.jpg                                             002EF66CMacintosh HD                   B55BF55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5525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u_fontoutline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23000"/>
            <a:ext cx="2959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3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8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10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2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4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800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53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9" name="Rectangle 206"/>
          <p:cNvSpPr>
            <a:spLocks noChangeArrowheads="1"/>
          </p:cNvSpPr>
          <p:nvPr userDrawn="1"/>
        </p:nvSpPr>
        <p:spPr bwMode="auto">
          <a:xfrm>
            <a:off x="812800" y="6577841"/>
            <a:ext cx="6846784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Rochester – Anisotropy 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1000" i="0" dirty="0" err="1" smtClean="0">
                <a:solidFill>
                  <a:schemeClr val="accent2"/>
                </a:solidFill>
                <a:latin typeface="Calibri" pitchFamily="34" charset="0"/>
              </a:rPr>
              <a:t>Berkery</a:t>
            </a:r>
            <a:r>
              <a:rPr lang="en-US" sz="1000" i="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Rectangle 208"/>
          <p:cNvSpPr>
            <a:spLocks noChangeArrowheads="1"/>
          </p:cNvSpPr>
          <p:nvPr userDrawn="1"/>
        </p:nvSpPr>
        <p:spPr bwMode="auto">
          <a:xfrm>
            <a:off x="6400800" y="6580189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March</a:t>
            </a: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 15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, 2012</a:t>
            </a:r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7101852" y="6577841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154D483-E77D-407B-98E7-7374DC40B1EB}" type="slidenum">
              <a:rPr lang="en-US" sz="1000" i="0" smtClean="0">
                <a:solidFill>
                  <a:schemeClr val="accent2"/>
                </a:solidFill>
                <a:latin typeface="Calibri" pitchFamily="34" charset="0"/>
              </a:rPr>
              <a:t>‹#›</a:t>
            </a:fld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5525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BannerObenOhne.jpg                                             002EF66CMacintosh HD                   B55BF55B: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2133600" y="6502400"/>
            <a:ext cx="678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 b="0" i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J. M. Hanson | DIII-D morning coordination meeting | 1 Dec 2011                                             </a:t>
            </a:r>
            <a:fld id="{DFADDB39-76C3-4C0F-A27A-F0614555238C}" type="slidenum">
              <a:rPr lang="en-US" sz="1200" b="0" i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0" i="0" smtClean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/>
          <a:ea typeface="ＭＳ Ｐゴシック" charset="-128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8"/>
          <p:cNvSpPr>
            <a:spLocks noChangeArrowheads="1"/>
          </p:cNvSpPr>
          <p:nvPr userDrawn="1"/>
        </p:nvSpPr>
        <p:spPr bwMode="auto">
          <a:xfrm>
            <a:off x="6400800" y="6580189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rgbClr val="3333CC"/>
                </a:solidFill>
                <a:latin typeface="Calibri" pitchFamily="34" charset="0"/>
              </a:rPr>
              <a:t>March 15, 2012</a:t>
            </a:r>
            <a:endParaRPr lang="en-US" sz="1000" i="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7101852" y="6577841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154D483-E77D-407B-98E7-7374DC40B1EB}" type="slidenum">
              <a:rPr lang="en-US" sz="1000" i="0" smtClean="0">
                <a:solidFill>
                  <a:srgbClr val="3333CC"/>
                </a:solidFill>
                <a:latin typeface="Calibri" pitchFamily="34" charset="0"/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000" i="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2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3" name="Rectangle 206"/>
          <p:cNvSpPr>
            <a:spLocks noChangeArrowheads="1"/>
          </p:cNvSpPr>
          <p:nvPr userDrawn="1"/>
        </p:nvSpPr>
        <p:spPr bwMode="auto">
          <a:xfrm>
            <a:off x="812800" y="6577841"/>
            <a:ext cx="6846784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rgbClr val="3333CC"/>
                </a:solidFill>
                <a:latin typeface="Calibri" pitchFamily="34" charset="0"/>
              </a:rPr>
              <a:t>Rochester – ITER (</a:t>
            </a:r>
            <a:r>
              <a:rPr lang="en-US" sz="1000" i="0" dirty="0" err="1" smtClean="0">
                <a:solidFill>
                  <a:srgbClr val="3333CC"/>
                </a:solidFill>
                <a:latin typeface="Calibri" pitchFamily="34" charset="0"/>
              </a:rPr>
              <a:t>Berkery</a:t>
            </a:r>
            <a:r>
              <a:rPr lang="en-US" sz="1000" i="0" dirty="0">
                <a:solidFill>
                  <a:srgbClr val="3333CC"/>
                </a:solidFill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41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37701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Anisotropy</a:t>
            </a:r>
            <a:endParaRPr lang="en-US" sz="320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129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1701800"/>
            <a:ext cx="1295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29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1524000"/>
            <a:ext cx="1257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409700" y="1848408"/>
            <a:ext cx="6362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rgbClr val="000000"/>
                </a:solidFill>
                <a:latin typeface="Calibri" pitchFamily="34" charset="0"/>
              </a:rPr>
              <a:t>J.W</a:t>
            </a:r>
            <a:r>
              <a:rPr lang="en-US" sz="2400" i="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400" i="0" dirty="0" err="1" smtClean="0">
                <a:solidFill>
                  <a:srgbClr val="000000"/>
                </a:solidFill>
                <a:latin typeface="Calibri" pitchFamily="34" charset="0"/>
              </a:rPr>
              <a:t>Berkery</a:t>
            </a:r>
            <a:endParaRPr lang="en-US" sz="2400" i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Department of Applied Physics, Columbia University, New York, NY, USA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714500" y="3833837"/>
            <a:ext cx="5715000" cy="3939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Rochester, New York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March 15, 2012</a:t>
            </a:r>
            <a:endParaRPr lang="en-US" sz="160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5" y="957943"/>
            <a:ext cx="786467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76200"/>
            <a:ext cx="8659813" cy="76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Helvetica" charset="0"/>
              </a:rPr>
              <a:t>Nov 2011 Joint Experiment - Off-axis NBI appears to have a smaller impact on RWM stability in usual </a:t>
            </a:r>
            <a:r>
              <a:rPr lang="en-US" sz="2400" i="1" dirty="0" err="1" smtClean="0">
                <a:latin typeface="Helvetica" charset="0"/>
              </a:rPr>
              <a:t>B</a:t>
            </a:r>
            <a:r>
              <a:rPr lang="en-US" sz="2400" baseline="-25000" dirty="0" err="1" smtClean="0">
                <a:latin typeface="Helvetica" charset="0"/>
              </a:rPr>
              <a:t>t</a:t>
            </a:r>
            <a:endParaRPr lang="en-US" sz="2400" baseline="-25000" dirty="0" smtClean="0">
              <a:latin typeface="Helvetica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6200" y="1150938"/>
            <a:ext cx="3810000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715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buClr>
                <a:srgbClr val="333399"/>
              </a:buClr>
              <a:buFont typeface="Arial" charset="0"/>
              <a:buChar char="•"/>
            </a:pP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In </a:t>
            </a:r>
            <a:r>
              <a:rPr lang="en-US" sz="1800" u="sng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reversed </a:t>
            </a:r>
            <a:r>
              <a:rPr lang="en-US" sz="1800" u="sng" dirty="0" err="1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t</a:t>
            </a: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, (Sept. 2011) observed reduction in plasma response with off-axis NBI</a:t>
            </a:r>
            <a:endParaRPr lang="en-US" sz="1800" b="0" i="0" dirty="0" smtClean="0">
              <a:solidFill>
                <a:srgbClr val="000000"/>
              </a:solidFill>
              <a:latin typeface="Helvetica" charset="0"/>
              <a:cs typeface="Helvetica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Consistent with increased RWM stability</a:t>
            </a:r>
          </a:p>
        </p:txBody>
      </p:sp>
      <p:pic>
        <p:nvPicPr>
          <p:cNvPr id="26628" name="Picture 7" descr="plasRespBtCom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7736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6200" y="28194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buClr>
                <a:srgbClr val="333399"/>
              </a:buClr>
              <a:buFont typeface="Arial" charset="0"/>
              <a:buChar char="•"/>
            </a:pP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In </a:t>
            </a:r>
            <a:r>
              <a:rPr lang="en-US" sz="1800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usual </a:t>
            </a:r>
            <a:r>
              <a:rPr lang="en-US" sz="1800" dirty="0" err="1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t</a:t>
            </a: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, modulating the off-axis beam leads to smaller impact on plasma response</a:t>
            </a:r>
            <a:endParaRPr lang="en-US" sz="1800" b="0" i="0" dirty="0" smtClean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3810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715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buClr>
                <a:srgbClr val="333399"/>
              </a:buClr>
              <a:buFont typeface="Arial" charset="0"/>
              <a:buChar char="•"/>
            </a:pP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Note:</a:t>
            </a:r>
            <a:endParaRPr lang="en-US" sz="1800" b="0" i="0" dirty="0" smtClean="0">
              <a:solidFill>
                <a:srgbClr val="000000"/>
              </a:solidFill>
              <a:latin typeface="Helvetica" charset="0"/>
              <a:cs typeface="Helvetica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Slightly differing levels on β</a:t>
            </a:r>
            <a:r>
              <a:rPr lang="en-US" sz="1600" b="0" i="0" baseline="-2500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N</a:t>
            </a: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, ℓ</a:t>
            </a:r>
            <a:r>
              <a:rPr lang="en-US" sz="1600" b="0" i="0" baseline="-25000" dirty="0" err="1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i</a:t>
            </a: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, rotation between the two shots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Couldn’t modulate off-axis power more than ~25% at constant β (</a:t>
            </a:r>
            <a:r>
              <a:rPr lang="en-US" sz="1600" b="0" i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Nov 2011) </a:t>
            </a:r>
            <a:endParaRPr lang="en-US" sz="1600" b="0" i="0" dirty="0" smtClean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Ideal, kinetic stability calculations planned to understand results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endParaRPr lang="en-US" sz="1600" b="0" i="0" dirty="0" smtClean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endParaRPr lang="en-US" sz="1600" b="0" i="0" dirty="0" smtClean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53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76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Helvetica" charset="0"/>
              </a:rPr>
              <a:t>Nov 2011 Joint Experiment – Shot taken with lowest RWM stability observed in this experiment to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50" y="1025928"/>
            <a:ext cx="4567142" cy="532699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068642"/>
            <a:ext cx="3810000" cy="56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715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buClr>
                <a:srgbClr val="333399"/>
              </a:buClr>
              <a:buFont typeface="Arial" charset="0"/>
              <a:buChar char="•"/>
            </a:pP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Part of experiment aimed to minimize plasma stability</a:t>
            </a:r>
            <a:endParaRPr lang="en-US" sz="1800" b="0" i="0" dirty="0" smtClean="0">
              <a:solidFill>
                <a:srgbClr val="000000"/>
              </a:solidFill>
              <a:latin typeface="Helvetica" charset="0"/>
              <a:cs typeface="Helvetica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Choose parameters from previous scans that give largest plasma resonant field amplification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1 shot: Maximized β</a:t>
            </a:r>
            <a:r>
              <a:rPr lang="en-US" sz="1600" baseline="-25000" dirty="0">
                <a:solidFill>
                  <a:srgbClr val="0000FF"/>
                </a:solidFill>
                <a:latin typeface="Helvetica" charset="0"/>
                <a:cs typeface="Helvetica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/ℓ</a:t>
            </a:r>
            <a:r>
              <a:rPr lang="en-US" sz="1600" baseline="-25000" dirty="0" err="1">
                <a:solidFill>
                  <a:srgbClr val="0000FF"/>
                </a:solidFill>
                <a:latin typeface="Helvetica" charset="0"/>
                <a:cs typeface="Helvetica" charset="0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at intermediate </a:t>
            </a:r>
            <a:r>
              <a:rPr lang="en-US" sz="160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NBI torque -&gt; </a:t>
            </a:r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maximum plasma </a:t>
            </a:r>
            <a:r>
              <a:rPr lang="en-US" sz="160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response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endParaRPr lang="en-US" sz="1600" dirty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eaLnBrk="0" hangingPunct="0">
              <a:buClr>
                <a:srgbClr val="333399"/>
              </a:buClr>
              <a:buFont typeface="Arial" charset="0"/>
              <a:buChar char="•"/>
            </a:pPr>
            <a:r>
              <a:rPr lang="en-US" sz="1800" i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Associated goal: demonstrate reduced stability most clearly by driving RWM unstable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B</a:t>
            </a: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y </a:t>
            </a:r>
            <a:r>
              <a:rPr lang="en-US" sz="1600" b="0" i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changing NBI sources, plasma rotation 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Did not occur during this run at slightly reduced </a:t>
            </a:r>
            <a:r>
              <a:rPr lang="en-US" sz="1600" dirty="0" err="1" smtClean="0">
                <a:solidFill>
                  <a:srgbClr val="0000FF"/>
                </a:solidFill>
                <a:latin typeface="Symbol" pitchFamily="18" charset="2"/>
                <a:cs typeface="Helvetica" charset="0"/>
              </a:rPr>
              <a:t>t</a:t>
            </a:r>
            <a:r>
              <a:rPr lang="en-US" sz="1600" baseline="-25000" dirty="0" err="1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E</a:t>
            </a: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, reduced NBI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Modified experimental idea submitted for 2012</a:t>
            </a:r>
          </a:p>
          <a:p>
            <a:pPr marL="0" indent="0" eaLnBrk="0" hangingPunct="0">
              <a:spcBef>
                <a:spcPct val="10000"/>
              </a:spcBef>
              <a:buClr>
                <a:srgbClr val="333399"/>
              </a:buClr>
              <a:buFontTx/>
              <a:buNone/>
            </a:pPr>
            <a:endParaRPr lang="en-US" sz="1600" dirty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charset="0"/>
              <a:buChar char="–"/>
            </a:pPr>
            <a:endParaRPr lang="en-US" sz="1600" b="0" i="0" dirty="0" smtClean="0">
              <a:solidFill>
                <a:srgbClr val="0000FF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716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00584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00584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Energetic particle distribution function 34041 @ 400s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/>
          <a:stretch/>
        </p:blipFill>
        <p:spPr bwMode="auto">
          <a:xfrm>
            <a:off x="2699655" y="3648016"/>
            <a:ext cx="2415473" cy="26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9486" y="3740857"/>
            <a:ext cx="3824514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0" i="0" dirty="0" smtClean="0">
                <a:latin typeface="Calibri" pitchFamily="34" charset="0"/>
              </a:rPr>
              <a:t>EPDF from TRANSP is complex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  <a:ea typeface="Cambria Math"/>
                <a:sym typeface="Symbol"/>
              </a:rPr>
              <a:t>Multiple heating sources</a:t>
            </a:r>
            <a:endParaRPr lang="en-US" sz="1800" b="0" i="0" baseline="-25000" dirty="0" smtClean="0">
              <a:solidFill>
                <a:schemeClr val="tx1"/>
              </a:solidFill>
              <a:latin typeface="Calibri" pitchFamily="34" charset="0"/>
              <a:ea typeface="Cambria Math"/>
              <a:sym typeface="Symbol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  <a:ea typeface="Cambria Math"/>
                <a:sym typeface="Symbol"/>
              </a:rPr>
              <a:t>Can attempt to model it with Gaussian distributions</a:t>
            </a:r>
            <a:endParaRPr lang="en-US" sz="1800" b="0" i="0" baseline="-25000" dirty="0">
              <a:solidFill>
                <a:schemeClr val="tx1"/>
              </a:solidFill>
              <a:latin typeface="Calibri" pitchFamily="34" charset="0"/>
              <a:ea typeface="Cambria Math"/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638" y="3780357"/>
            <a:ext cx="1127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Model attempt</a:t>
            </a:r>
          </a:p>
        </p:txBody>
      </p:sp>
    </p:spTree>
    <p:extLst>
      <p:ext uri="{BB962C8B-B14F-4D97-AF65-F5344CB8AC3E}">
        <p14:creationId xmlns:p14="http://schemas.microsoft.com/office/powerpoint/2010/main" val="11955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Pressure anisotropy leads to a modification of the Energy Principle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9524"/>
            <a:ext cx="4572000" cy="357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1" y="1158548"/>
            <a:ext cx="4366076" cy="86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813" y="2154191"/>
            <a:ext cx="43981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V</a:t>
            </a:r>
            <a:r>
              <a:rPr lang="en-US" sz="1800" b="0" i="0" dirty="0" smtClean="0">
                <a:latin typeface="Calibri" pitchFamily="34" charset="0"/>
              </a:rPr>
              <a:t> : usual changes in vacuum potential energy without a wall, and with an ideal wall</a:t>
            </a:r>
          </a:p>
          <a:p>
            <a:pPr>
              <a:buNone/>
            </a:pP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F</a:t>
            </a:r>
            <a:r>
              <a:rPr lang="en-US" sz="1800" b="0" i="0" dirty="0" smtClean="0">
                <a:latin typeface="Calibri" pitchFamily="34" charset="0"/>
              </a:rPr>
              <a:t> </a:t>
            </a:r>
            <a:r>
              <a:rPr lang="en-US" sz="1800" b="0" i="0" dirty="0">
                <a:latin typeface="Calibri" pitchFamily="34" charset="0"/>
              </a:rPr>
              <a:t>: </a:t>
            </a:r>
            <a:r>
              <a:rPr lang="en-US" sz="1800" b="0" i="0" dirty="0" smtClean="0">
                <a:latin typeface="Calibri" pitchFamily="34" charset="0"/>
              </a:rPr>
              <a:t>usual isotropic fluid term</a:t>
            </a:r>
          </a:p>
          <a:p>
            <a:pPr>
              <a:buNone/>
            </a:pPr>
            <a:r>
              <a:rPr lang="el-GR" sz="1800" b="0" i="0" u="sng" dirty="0">
                <a:latin typeface="Calibri" pitchFamily="34" charset="0"/>
              </a:rPr>
              <a:t>δ</a:t>
            </a:r>
            <a:r>
              <a:rPr lang="en-US" sz="1800" b="0" i="0" u="sng" dirty="0" smtClean="0">
                <a:latin typeface="Calibri" pitchFamily="34" charset="0"/>
              </a:rPr>
              <a:t>W</a:t>
            </a:r>
            <a:r>
              <a:rPr lang="en-US" sz="1800" b="0" i="0" u="sng" baseline="-25000" dirty="0" smtClean="0">
                <a:latin typeface="Calibri" pitchFamily="34" charset="0"/>
              </a:rPr>
              <a:t>A</a:t>
            </a:r>
            <a:r>
              <a:rPr lang="en-US" sz="1800" b="0" i="0" u="sng" dirty="0" smtClean="0">
                <a:latin typeface="Calibri" pitchFamily="34" charset="0"/>
              </a:rPr>
              <a:t> </a:t>
            </a:r>
            <a:r>
              <a:rPr lang="en-US" sz="1800" b="0" i="0" u="sng" dirty="0">
                <a:latin typeface="Calibri" pitchFamily="34" charset="0"/>
              </a:rPr>
              <a:t>: </a:t>
            </a:r>
            <a:r>
              <a:rPr lang="en-US" sz="1800" b="0" i="0" u="sng" dirty="0" smtClean="0">
                <a:latin typeface="Calibri" pitchFamily="34" charset="0"/>
              </a:rPr>
              <a:t>anisotropic </a:t>
            </a:r>
            <a:r>
              <a:rPr lang="en-US" sz="1800" b="0" i="0" u="sng" dirty="0">
                <a:latin typeface="Calibri" pitchFamily="34" charset="0"/>
              </a:rPr>
              <a:t>fluid </a:t>
            </a:r>
            <a:r>
              <a:rPr lang="en-US" sz="1800" b="0" i="0" u="sng" dirty="0" smtClean="0">
                <a:latin typeface="Calibri" pitchFamily="34" charset="0"/>
              </a:rPr>
              <a:t>correction</a:t>
            </a:r>
          </a:p>
          <a:p>
            <a:pPr>
              <a:buNone/>
            </a:pP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 </a:t>
            </a:r>
            <a:r>
              <a:rPr lang="en-US" sz="1800" b="0" i="0" dirty="0">
                <a:latin typeface="Calibri" pitchFamily="34" charset="0"/>
              </a:rPr>
              <a:t>: </a:t>
            </a:r>
            <a:r>
              <a:rPr lang="en-US" sz="1800" b="0" i="0" dirty="0" smtClean="0">
                <a:latin typeface="Calibri" pitchFamily="34" charset="0"/>
              </a:rPr>
              <a:t>kinetic term (also modified by anisotropy)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8549" y="4731957"/>
            <a:ext cx="3908241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Stability diagram showing contours of </a:t>
            </a:r>
            <a:r>
              <a:rPr lang="el-GR" sz="1800" b="0" i="0" dirty="0" smtClean="0">
                <a:latin typeface="Calibri" pitchFamily="34" charset="0"/>
              </a:rPr>
              <a:t>γτ</a:t>
            </a:r>
            <a:r>
              <a:rPr lang="en-US" sz="1800" b="0" i="0" baseline="-25000" dirty="0" smtClean="0">
                <a:latin typeface="Calibri" pitchFamily="34" charset="0"/>
              </a:rPr>
              <a:t>w</a:t>
            </a:r>
            <a:r>
              <a:rPr lang="en-US" sz="1800" b="0" i="0" dirty="0" smtClean="0">
                <a:latin typeface="Calibri" pitchFamily="34" charset="0"/>
              </a:rPr>
              <a:t> = 0 on Re(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) vs. </a:t>
            </a:r>
            <a:r>
              <a:rPr lang="en-US" sz="1800" b="0" i="0" dirty="0" err="1" smtClean="0">
                <a:latin typeface="Calibri" pitchFamily="34" charset="0"/>
              </a:rPr>
              <a:t>Im</a:t>
            </a:r>
            <a:r>
              <a:rPr lang="en-US" sz="1800" b="0" i="0" dirty="0" smtClean="0">
                <a:latin typeface="Calibri" pitchFamily="34" charset="0"/>
              </a:rPr>
              <a:t>(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) with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000" b="0" i="0" dirty="0">
                <a:latin typeface="Calibri" pitchFamily="34" charset="0"/>
              </a:rPr>
              <a:t> </a:t>
            </a:r>
            <a:r>
              <a:rPr lang="en-US" sz="2400" b="0" i="0" dirty="0">
                <a:latin typeface="Calibri" pitchFamily="34" charset="0"/>
              </a:rPr>
              <a:t> ͚</a:t>
            </a:r>
            <a:r>
              <a:rPr lang="en-US" sz="1800" b="0" i="0" dirty="0">
                <a:latin typeface="Calibri" pitchFamily="34" charset="0"/>
              </a:rPr>
              <a:t> = -1 </a:t>
            </a:r>
            <a:r>
              <a:rPr lang="en-US" sz="1800" b="0" i="0" dirty="0" smtClean="0">
                <a:latin typeface="Calibri" pitchFamily="34" charset="0"/>
              </a:rPr>
              <a:t>and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err="1" smtClean="0">
                <a:latin typeface="Calibri" pitchFamily="34" charset="0"/>
              </a:rPr>
              <a:t>W</a:t>
            </a:r>
            <a:r>
              <a:rPr lang="en-US" sz="1800" b="0" i="0" baseline="-25000" dirty="0" err="1" smtClean="0">
                <a:latin typeface="Calibri" pitchFamily="34" charset="0"/>
              </a:rPr>
              <a:t>b</a:t>
            </a:r>
            <a:r>
              <a:rPr lang="en-US" sz="1800" b="0" i="0" dirty="0" smtClean="0">
                <a:latin typeface="Calibri" pitchFamily="34" charset="0"/>
              </a:rPr>
              <a:t> = 1 [</a:t>
            </a:r>
            <a:r>
              <a:rPr lang="en-US" sz="1800" b="0" i="0" dirty="0" err="1" smtClean="0">
                <a:latin typeface="Calibri" pitchFamily="34" charset="0"/>
              </a:rPr>
              <a:t>arb</a:t>
            </a:r>
            <a:r>
              <a:rPr lang="en-US" sz="1800" b="0" i="0" dirty="0" smtClean="0">
                <a:latin typeface="Calibri" pitchFamily="34" charset="0"/>
              </a:rPr>
              <a:t>.]. </a:t>
            </a:r>
          </a:p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Positive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A</a:t>
            </a:r>
            <a:r>
              <a:rPr lang="en-US" sz="1800" b="0" i="0" dirty="0" smtClean="0">
                <a:latin typeface="Calibri" pitchFamily="34" charset="0"/>
              </a:rPr>
              <a:t> shifts the unstable region to the left, negative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A</a:t>
            </a:r>
            <a:r>
              <a:rPr lang="en-US" sz="1800" b="0" i="0" dirty="0" smtClean="0">
                <a:latin typeface="Calibri" pitchFamily="34" charset="0"/>
              </a:rPr>
              <a:t> to the right.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51" y="4513984"/>
            <a:ext cx="1543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9382" y="5057348"/>
            <a:ext cx="439818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1800" b="0" i="0" dirty="0" smtClean="0">
                <a:latin typeface="Calibri" pitchFamily="34" charset="0"/>
              </a:rPr>
              <a:t>ω</a:t>
            </a:r>
            <a:r>
              <a:rPr lang="en-US" sz="1800" b="0" i="0" baseline="-25000" dirty="0" smtClean="0">
                <a:latin typeface="Calibri" pitchFamily="34" charset="0"/>
              </a:rPr>
              <a:t>r</a:t>
            </a:r>
            <a:r>
              <a:rPr lang="en-US" sz="1800" b="0" i="0" dirty="0" smtClean="0">
                <a:latin typeface="Calibri" pitchFamily="34" charset="0"/>
              </a:rPr>
              <a:t> : real mode rotation frequency</a:t>
            </a:r>
            <a:endParaRPr lang="en-US" sz="1800" b="0" i="0" baseline="-250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1800" b="0" i="0" dirty="0" smtClean="0">
                <a:latin typeface="Calibri" pitchFamily="34" charset="0"/>
              </a:rPr>
              <a:t>γ</a:t>
            </a:r>
            <a:r>
              <a:rPr lang="en-US" sz="1800" b="0" i="0" dirty="0" smtClean="0">
                <a:latin typeface="Calibri" pitchFamily="34" charset="0"/>
              </a:rPr>
              <a:t> : RWM growth rate</a:t>
            </a:r>
            <a:endParaRPr lang="en-US" sz="18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effect of anisotropy on the plasma equilibrium must be small for the </a:t>
            </a:r>
            <a:r>
              <a:rPr lang="en-US" sz="2800" dirty="0" err="1" smtClean="0">
                <a:latin typeface="Calibri" pitchFamily="34" charset="0"/>
              </a:rPr>
              <a:t>perturbative</a:t>
            </a:r>
            <a:r>
              <a:rPr lang="en-US" sz="2800" dirty="0" smtClean="0">
                <a:latin typeface="Calibri" pitchFamily="34" charset="0"/>
              </a:rPr>
              <a:t> approach to stability calculation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23" y="1015356"/>
            <a:ext cx="2819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" y="2574269"/>
            <a:ext cx="39243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66" y="3919891"/>
            <a:ext cx="1343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48" y="4447309"/>
            <a:ext cx="338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171" y="1302178"/>
            <a:ext cx="42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Define an anisotropy parameter: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71" y="2195166"/>
            <a:ext cx="642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Then the plasma equilibrium in the perpendicular direction is: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72" y="3925725"/>
            <a:ext cx="42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Now define a corrected magnetic field: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888" y="4796043"/>
            <a:ext cx="42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Then: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72" y="5657544"/>
            <a:ext cx="8724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So, the plasma equilibrium can be considered to first order the isotropic equilibrium, and then having an anisotropic correction of the second order.  The </a:t>
            </a:r>
            <a:r>
              <a:rPr lang="en-US" sz="1800" b="0" i="0" dirty="0" err="1" smtClean="0">
                <a:latin typeface="Calibri" pitchFamily="34" charset="0"/>
              </a:rPr>
              <a:t>perturbative</a:t>
            </a:r>
            <a:r>
              <a:rPr lang="en-US" sz="1800" b="0" i="0" dirty="0" smtClean="0">
                <a:latin typeface="Calibri" pitchFamily="34" charset="0"/>
              </a:rPr>
              <a:t> approach is valid as long as </a:t>
            </a:r>
            <a:r>
              <a:rPr lang="el-GR" sz="1800" b="0" i="0" dirty="0" smtClean="0">
                <a:latin typeface="Calibri" pitchFamily="34" charset="0"/>
              </a:rPr>
              <a:t>σ</a:t>
            </a:r>
            <a:r>
              <a:rPr lang="en-US" sz="1800" b="0" i="0" dirty="0" smtClean="0">
                <a:latin typeface="Calibri" pitchFamily="34" charset="0"/>
              </a:rPr>
              <a:t> </a:t>
            </a:r>
            <a:r>
              <a:rPr lang="el-GR" sz="1800" b="0" i="0" dirty="0" smtClean="0">
                <a:latin typeface="Calibri" pitchFamily="34" charset="0"/>
              </a:rPr>
              <a:t>≈</a:t>
            </a:r>
            <a:r>
              <a:rPr lang="en-US" sz="1800" b="0" i="0" dirty="0" smtClean="0">
                <a:latin typeface="Calibri" pitchFamily="34" charset="0"/>
              </a:rPr>
              <a:t> 1.</a:t>
            </a:r>
            <a:endParaRPr lang="en-US" sz="18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Two anisotropic distributions are considered: bi-</a:t>
            </a:r>
            <a:r>
              <a:rPr lang="en-US" sz="2800" dirty="0" err="1" smtClean="0">
                <a:latin typeface="Calibri" pitchFamily="34" charset="0"/>
              </a:rPr>
              <a:t>Maxwellian</a:t>
            </a:r>
            <a:r>
              <a:rPr lang="en-US" sz="2800" dirty="0" smtClean="0">
                <a:latin typeface="Calibri" pitchFamily="34" charset="0"/>
              </a:rPr>
              <a:t> for thermal particles, slowing-down for energetic particles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91" y="1036009"/>
            <a:ext cx="4572000" cy="8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698"/>
            <a:ext cx="9144000" cy="6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26" y="3511204"/>
            <a:ext cx="5943600" cy="301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75" y="1119110"/>
            <a:ext cx="467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latin typeface="Calibri" pitchFamily="34" charset="0"/>
              </a:rPr>
              <a:t>A bi-</a:t>
            </a:r>
            <a:r>
              <a:rPr lang="en-US" sz="1800" b="0" i="0" dirty="0" err="1" smtClean="0">
                <a:latin typeface="Calibri" pitchFamily="34" charset="0"/>
              </a:rPr>
              <a:t>Maxwellian</a:t>
            </a:r>
            <a:r>
              <a:rPr lang="en-US" sz="1800" b="0" i="0" dirty="0" smtClean="0">
                <a:latin typeface="Calibri" pitchFamily="34" charset="0"/>
              </a:rPr>
              <a:t> distribution with different temperatures </a:t>
            </a:r>
            <a:r>
              <a:rPr lang="en-US" sz="1800" b="0" i="0" dirty="0" smtClean="0">
                <a:latin typeface="Calibri" pitchFamily="34" charset="0"/>
                <a:ea typeface="Cambria Math"/>
                <a:sym typeface="Symbol"/>
              </a:rPr>
              <a:t>⊥ and </a:t>
            </a:r>
            <a:r>
              <a:rPr lang="en-US" sz="1800" b="0" i="0" dirty="0" smtClean="0">
                <a:latin typeface="Cambria Math"/>
                <a:ea typeface="Cambria Math"/>
                <a:sym typeface="Symbol"/>
              </a:rPr>
              <a:t>∥</a:t>
            </a:r>
            <a:r>
              <a:rPr lang="en-US" sz="1800" b="0" i="0" dirty="0" smtClean="0">
                <a:latin typeface="Calibri" pitchFamily="34" charset="0"/>
              </a:rPr>
              <a:t> to the magnetic field: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05" y="4948746"/>
            <a:ext cx="352736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latin typeface="Calibri" pitchFamily="34" charset="0"/>
              </a:rPr>
              <a:t>f</a:t>
            </a:r>
            <a:r>
              <a:rPr lang="en-US" sz="1800" b="0" i="0" dirty="0" smtClean="0">
                <a:latin typeface="Calibri" pitchFamily="34" charset="0"/>
              </a:rPr>
              <a:t>(</a:t>
            </a:r>
            <a:r>
              <a:rPr lang="el-GR" sz="1800" b="0" i="0" dirty="0" smtClean="0">
                <a:latin typeface="Calibri"/>
                <a:cs typeface="Calibri"/>
              </a:rPr>
              <a:t>ε</a:t>
            </a:r>
            <a:r>
              <a:rPr lang="en-US" sz="1800" b="0" i="0" dirty="0" smtClean="0">
                <a:latin typeface="Calibri"/>
                <a:cs typeface="Calibri"/>
              </a:rPr>
              <a:t>,</a:t>
            </a:r>
            <a:r>
              <a:rPr lang="el-GR" sz="1800" b="0" i="0" dirty="0" smtClean="0">
                <a:latin typeface="Calibri"/>
                <a:cs typeface="Calibri"/>
              </a:rPr>
              <a:t>χ</a:t>
            </a:r>
            <a:r>
              <a:rPr lang="en-US" sz="1800" b="0" i="0" dirty="0" smtClean="0">
                <a:latin typeface="Calibri"/>
                <a:cs typeface="Calibri"/>
              </a:rPr>
              <a:t>)</a:t>
            </a:r>
            <a:r>
              <a:rPr lang="en-US" sz="1800" b="0" i="0" dirty="0" smtClean="0">
                <a:latin typeface="Calibri" pitchFamily="34" charset="0"/>
              </a:rPr>
              <a:t> at a particular </a:t>
            </a:r>
            <a:r>
              <a:rPr lang="el-GR" sz="1800" b="0" i="0" dirty="0">
                <a:latin typeface="Calibri"/>
                <a:cs typeface="Calibri"/>
              </a:rPr>
              <a:t>Ψ</a:t>
            </a:r>
            <a:r>
              <a:rPr lang="en-US" sz="1800" b="0" i="0" dirty="0" smtClean="0">
                <a:latin typeface="Calibri" pitchFamily="34" charset="0"/>
              </a:rPr>
              <a:t> for an </a:t>
            </a:r>
          </a:p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NSTX equilibrium from </a:t>
            </a:r>
          </a:p>
          <a:p>
            <a:pPr marL="342900" indent="-342900">
              <a:buAutoNum type="alphaLcParenR"/>
            </a:pPr>
            <a:r>
              <a:rPr lang="en-US" sz="1800" b="0" i="0" dirty="0" smtClean="0">
                <a:latin typeface="Calibri" pitchFamily="34" charset="0"/>
              </a:rPr>
              <a:t>TRANSP</a:t>
            </a:r>
          </a:p>
          <a:p>
            <a:pPr marL="342900" indent="-342900">
              <a:buAutoNum type="alphaLcParenR"/>
            </a:pPr>
            <a:r>
              <a:rPr lang="en-US" sz="1800" b="0" i="0" dirty="0" smtClean="0">
                <a:latin typeface="Calibri" pitchFamily="34" charset="0"/>
              </a:rPr>
              <a:t>model (with </a:t>
            </a:r>
            <a:r>
              <a:rPr lang="el-GR" sz="1800" b="0" i="0" dirty="0">
                <a:latin typeface="Calibri"/>
                <a:cs typeface="Calibri"/>
              </a:rPr>
              <a:t>χ</a:t>
            </a:r>
            <a:r>
              <a:rPr lang="en-US" sz="1800" b="0" i="0" baseline="-25000" dirty="0" smtClean="0">
                <a:latin typeface="Calibri"/>
                <a:cs typeface="Calibri"/>
              </a:rPr>
              <a:t>0</a:t>
            </a:r>
            <a:r>
              <a:rPr lang="en-US" sz="1800" b="0" i="0" dirty="0" smtClean="0">
                <a:latin typeface="Calibri"/>
                <a:cs typeface="Calibri"/>
              </a:rPr>
              <a:t> = 0.5 </a:t>
            </a:r>
            <a:r>
              <a:rPr lang="el-GR" sz="1800" b="0" i="0" dirty="0" smtClean="0">
                <a:latin typeface="Calibri"/>
                <a:cs typeface="Calibri"/>
              </a:rPr>
              <a:t>δχ</a:t>
            </a:r>
            <a:r>
              <a:rPr lang="en-US" sz="1800" b="0" i="0" baseline="-25000" dirty="0" smtClean="0">
                <a:latin typeface="Calibri"/>
                <a:cs typeface="Calibri"/>
              </a:rPr>
              <a:t>0</a:t>
            </a:r>
            <a:r>
              <a:rPr lang="en-US" sz="1800" b="0" i="0" dirty="0" smtClean="0">
                <a:latin typeface="Calibri" pitchFamily="34" charset="0"/>
              </a:rPr>
              <a:t> = 0.2)</a:t>
            </a:r>
            <a:endParaRPr lang="en-US" sz="1800" b="0" i="0" dirty="0"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0" y="1889256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6675" y="2093292"/>
            <a:ext cx="907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latin typeface="Calibri" pitchFamily="34" charset="0"/>
              </a:rPr>
              <a:t>A slowing down distribution function with a Gaussian distribution of particles in </a:t>
            </a:r>
            <a:r>
              <a:rPr lang="el-GR" sz="1800" b="0" i="0" dirty="0" smtClean="0">
                <a:latin typeface="Calibri"/>
                <a:cs typeface="Calibri"/>
              </a:rPr>
              <a:t>χ</a:t>
            </a:r>
            <a:r>
              <a:rPr lang="en-US" sz="1800" b="0" i="0" dirty="0" smtClean="0">
                <a:latin typeface="Calibri"/>
                <a:cs typeface="Calibri"/>
              </a:rPr>
              <a:t>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96" y="3637164"/>
            <a:ext cx="277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Beam ions are injected with injection pitch angle </a:t>
            </a:r>
            <a:r>
              <a:rPr lang="el-GR" sz="1800" b="0" i="0" dirty="0" smtClean="0">
                <a:latin typeface="Calibri"/>
                <a:cs typeface="Calibri"/>
              </a:rPr>
              <a:t>χ</a:t>
            </a:r>
            <a:r>
              <a:rPr lang="en-US" sz="1800" b="0" i="0" baseline="-25000" dirty="0" smtClean="0">
                <a:latin typeface="Calibri"/>
                <a:cs typeface="Calibri"/>
              </a:rPr>
              <a:t>0</a:t>
            </a:r>
            <a:r>
              <a:rPr lang="en-US" sz="1800" b="0" i="0" dirty="0" smtClean="0">
                <a:latin typeface="Calibri"/>
                <a:cs typeface="Calibri"/>
              </a:rPr>
              <a:t> and initial spread </a:t>
            </a:r>
            <a:r>
              <a:rPr lang="el-GR" sz="1800" b="0" i="0" dirty="0" smtClean="0">
                <a:latin typeface="Calibri"/>
                <a:cs typeface="Calibri"/>
              </a:rPr>
              <a:t>δχ</a:t>
            </a:r>
            <a:r>
              <a:rPr lang="en-US" sz="1800" b="0" i="0" baseline="-25000" dirty="0">
                <a:latin typeface="Calibri"/>
                <a:cs typeface="Calibri"/>
              </a:rPr>
              <a:t>0</a:t>
            </a:r>
            <a:endParaRPr lang="en-US" sz="18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kinetic approach is used to obtain </a:t>
            </a:r>
            <a:r>
              <a:rPr lang="el-GR" sz="2800" dirty="0" smtClean="0">
                <a:latin typeface="Calibri" pitchFamily="34" charset="0"/>
              </a:rPr>
              <a:t>δ</a:t>
            </a:r>
            <a:r>
              <a:rPr lang="en-US" sz="2800" dirty="0" smtClean="0">
                <a:latin typeface="Calibri" pitchFamily="34" charset="0"/>
              </a:rPr>
              <a:t>W</a:t>
            </a:r>
            <a:r>
              <a:rPr lang="en-US" sz="2800" baseline="-25000" dirty="0" smtClean="0">
                <a:latin typeface="Calibri" pitchFamily="34" charset="0"/>
              </a:rPr>
              <a:t>K</a:t>
            </a:r>
            <a:r>
              <a:rPr lang="en-US" sz="2800" dirty="0" smtClean="0">
                <a:latin typeface="Calibri" pitchFamily="34" charset="0"/>
              </a:rPr>
              <a:t>;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Anisotropic distribution functions affect the kinetic terms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5684494"/>
            <a:ext cx="7315200" cy="634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11" y="4702885"/>
            <a:ext cx="89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Kinetic effects are modified by inclusion of bi-</a:t>
            </a:r>
            <a:r>
              <a:rPr lang="en-US" sz="1800" b="0" i="0" dirty="0" err="1" smtClean="0">
                <a:latin typeface="Calibri" pitchFamily="34" charset="0"/>
              </a:rPr>
              <a:t>Maxwellian</a:t>
            </a:r>
            <a:r>
              <a:rPr lang="en-US" sz="1800" b="0" i="0" dirty="0" smtClean="0">
                <a:latin typeface="Calibri" pitchFamily="34" charset="0"/>
              </a:rPr>
              <a:t> or anisotropic slowing-down distributions in frequency resonance fraction calculation</a:t>
            </a:r>
            <a:endParaRPr lang="en-US" sz="1800" b="0" i="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269240" y="5349216"/>
            <a:ext cx="317395" cy="2503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018645" y="5349216"/>
            <a:ext cx="317395" cy="2503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3" y="1406116"/>
            <a:ext cx="4602817" cy="7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7623" y="1036784"/>
            <a:ext cx="86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 terms are calculated starting from a plasma force balance:</a:t>
            </a:r>
            <a:endParaRPr lang="en-US" sz="1800" b="0" i="0" dirty="0">
              <a:latin typeface="Calibri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45" y="2160531"/>
            <a:ext cx="2909456" cy="7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7905" y="2342710"/>
            <a:ext cx="85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with: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811" y="2894220"/>
            <a:ext cx="878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CGL pressures are akin to assumption of fast rotating mode (</a:t>
            </a:r>
            <a:r>
              <a:rPr lang="en-US" sz="1800" b="0" dirty="0" smtClean="0">
                <a:latin typeface="Calibri" pitchFamily="34" charset="0"/>
              </a:rPr>
              <a:t>not the RWM</a:t>
            </a:r>
            <a:r>
              <a:rPr lang="en-US" sz="1800" b="0" i="0" dirty="0" smtClean="0">
                <a:latin typeface="Calibri" pitchFamily="34" charset="0"/>
              </a:rPr>
              <a:t>), and will not be used.  Instead in the kinetic approach, the perturbed pressures are calculated rigorously from the perturbed distribution function:</a:t>
            </a:r>
            <a:endParaRPr lang="en-US" sz="1800" b="0" i="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" y="3879784"/>
            <a:ext cx="9144000" cy="55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Additionally, an anisotropic correction to the fluid term principally modifies the ballooning destabilization term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413"/>
            <a:ext cx="9144000" cy="21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871946" y="1707888"/>
            <a:ext cx="272053" cy="31739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effectLst/>
              <a:latin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874463" y="3024902"/>
            <a:ext cx="272053" cy="31739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844" y="3286097"/>
            <a:ext cx="31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latin typeface="Calibri" pitchFamily="34" charset="0"/>
              </a:rPr>
              <a:t>These will be small due to </a:t>
            </a:r>
            <a:r>
              <a:rPr lang="el-GR" sz="1800" b="0" i="0" dirty="0">
                <a:latin typeface="Calibri" pitchFamily="34" charset="0"/>
              </a:rPr>
              <a:t>σ</a:t>
            </a:r>
            <a:r>
              <a:rPr lang="en-US" sz="1800" b="0" i="0" dirty="0">
                <a:latin typeface="Calibri" pitchFamily="34" charset="0"/>
              </a:rPr>
              <a:t> </a:t>
            </a:r>
            <a:r>
              <a:rPr lang="el-GR" sz="1800" b="0" i="0" dirty="0">
                <a:latin typeface="Calibri" pitchFamily="34" charset="0"/>
              </a:rPr>
              <a:t>≈</a:t>
            </a:r>
            <a:r>
              <a:rPr lang="en-US" sz="1800" b="0" i="0" dirty="0">
                <a:latin typeface="Calibri" pitchFamily="34" charset="0"/>
              </a:rPr>
              <a:t> </a:t>
            </a:r>
            <a:r>
              <a:rPr lang="en-US" sz="1800" b="0" i="0" dirty="0" smtClean="0">
                <a:latin typeface="Calibri" pitchFamily="34" charset="0"/>
              </a:rPr>
              <a:t>1. </a:t>
            </a:r>
            <a:endParaRPr lang="en-US" sz="1800" b="0" i="0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2"/>
          <a:stretch/>
        </p:blipFill>
        <p:spPr bwMode="auto">
          <a:xfrm>
            <a:off x="1082282" y="4439139"/>
            <a:ext cx="7088489" cy="7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9782" y="1597557"/>
            <a:ext cx="274320" cy="2743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871042" y="2430087"/>
            <a:ext cx="274320" cy="2743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33611" y="1597557"/>
            <a:ext cx="274320" cy="2743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374170" y="3093946"/>
            <a:ext cx="274320" cy="2743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505846" y="700046"/>
            <a:ext cx="340066" cy="4938972"/>
          </a:xfrm>
          <a:prstGeom prst="leftBrac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8788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latin typeface="Calibri" pitchFamily="34" charset="0"/>
              </a:rPr>
              <a:t>Note: terms 1, 2, and 3 together can be shown to be self-</a:t>
            </a:r>
            <a:r>
              <a:rPr lang="en-US" sz="1800" b="0" i="0" dirty="0" err="1" smtClean="0">
                <a:latin typeface="Calibri" pitchFamily="34" charset="0"/>
              </a:rPr>
              <a:t>adjoint</a:t>
            </a:r>
            <a:r>
              <a:rPr lang="en-US" sz="1800" b="0" i="0" dirty="0" smtClean="0">
                <a:latin typeface="Calibri" pitchFamily="34" charset="0"/>
              </a:rPr>
              <a:t>, so that </a:t>
            </a: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F</a:t>
            </a:r>
            <a:r>
              <a:rPr lang="en-US" sz="1800" b="0" i="0" dirty="0" smtClean="0">
                <a:latin typeface="Calibri" pitchFamily="34" charset="0"/>
              </a:rPr>
              <a:t>+</a:t>
            </a: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A</a:t>
            </a:r>
            <a:r>
              <a:rPr lang="en-US" sz="1800" b="0" i="0" dirty="0" smtClean="0">
                <a:latin typeface="Calibri" pitchFamily="34" charset="0"/>
              </a:rPr>
              <a:t> is self-</a:t>
            </a:r>
            <a:r>
              <a:rPr lang="en-US" sz="1800" b="0" i="0" dirty="0" err="1" smtClean="0">
                <a:latin typeface="Calibri" pitchFamily="34" charset="0"/>
              </a:rPr>
              <a:t>adjoint</a:t>
            </a:r>
            <a:endParaRPr lang="en-US" sz="1800" b="0" i="0" dirty="0">
              <a:latin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71" b="50000"/>
          <a:stretch/>
        </p:blipFill>
        <p:spPr bwMode="auto">
          <a:xfrm>
            <a:off x="1082282" y="4439139"/>
            <a:ext cx="696720" cy="6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266742" y="4572777"/>
            <a:ext cx="274320" cy="2743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9904" y="4709937"/>
            <a:ext cx="432378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-2" y="535613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latin typeface="Calibri" pitchFamily="34" charset="0"/>
              </a:rPr>
              <a:t>The anisotropic correction to the ballooning term depends upon the derivative of the distribution function with respect to pitch angle, </a:t>
            </a:r>
            <a:r>
              <a:rPr lang="el-GR" sz="1800" b="0" i="0" dirty="0" smtClean="0">
                <a:latin typeface="Calibri" pitchFamily="34" charset="0"/>
              </a:rPr>
              <a:t>χ</a:t>
            </a:r>
            <a:r>
              <a:rPr lang="en-US" sz="1800" b="0" i="0" dirty="0" smtClean="0">
                <a:latin typeface="Calibri" pitchFamily="34" charset="0"/>
              </a:rPr>
              <a:t> = v</a:t>
            </a:r>
            <a:r>
              <a:rPr lang="en-US" sz="1800" b="0" i="0" baseline="-25000" dirty="0" smtClean="0">
                <a:latin typeface="Cambria Math"/>
                <a:ea typeface="Cambria Math"/>
                <a:sym typeface="Symbol"/>
              </a:rPr>
              <a:t>∥</a:t>
            </a:r>
            <a:r>
              <a:rPr lang="en-US" sz="1800" b="0" i="0" dirty="0" smtClean="0">
                <a:latin typeface="Calibri" pitchFamily="34" charset="0"/>
              </a:rPr>
              <a:t>/v.</a:t>
            </a:r>
            <a:endParaRPr lang="en-US" sz="1800" b="0" i="0" dirty="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672854" y="5002751"/>
            <a:ext cx="400521" cy="415636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232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9072"/>
            <a:ext cx="4572000" cy="301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anisotropic ballooning correction can make a significant impact on the calculated RWM growth rate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" y="1424647"/>
            <a:ext cx="4572000" cy="312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219" y="994859"/>
            <a:ext cx="396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latin typeface="Calibri" pitchFamily="34" charset="0"/>
              </a:rPr>
              <a:t>Anisotropic thermal particles</a:t>
            </a:r>
            <a:endParaRPr lang="en-US" sz="1800" b="0" i="0" u="sng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028" y="1015619"/>
            <a:ext cx="42804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latin typeface="Calibri" pitchFamily="34" charset="0"/>
              </a:rPr>
              <a:t>Anisotropic energetic particles </a:t>
            </a:r>
          </a:p>
          <a:p>
            <a:pPr algn="ctr">
              <a:buNone/>
            </a:pPr>
            <a:r>
              <a:rPr lang="en-US" sz="1800" b="0" i="0" u="sng" dirty="0" smtClean="0">
                <a:latin typeface="Calibri" pitchFamily="34" charset="0"/>
              </a:rPr>
              <a:t>(and isotropic thermal particles)</a:t>
            </a:r>
            <a:endParaRPr lang="en-US" sz="1800" b="0" i="0" u="sng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94" y="4638415"/>
            <a:ext cx="406567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0" i="0" dirty="0" smtClean="0">
                <a:latin typeface="Calibri" pitchFamily="34" charset="0"/>
              </a:rPr>
              <a:t>As T</a:t>
            </a:r>
            <a:r>
              <a:rPr lang="en-US" sz="1800" b="0" i="0" baseline="-25000" dirty="0" smtClean="0">
                <a:latin typeface="Cambria Math"/>
                <a:ea typeface="Cambria Math"/>
                <a:sym typeface="Symbol"/>
              </a:rPr>
              <a:t>∥</a:t>
            </a:r>
            <a:r>
              <a:rPr lang="en-US" sz="1800" b="0" i="0" dirty="0" smtClean="0">
                <a:latin typeface="Calibri" pitchFamily="34" charset="0"/>
              </a:rPr>
              <a:t>/T</a:t>
            </a:r>
            <a:r>
              <a:rPr lang="en-US" sz="1800" b="0" i="0" baseline="-25000" dirty="0" smtClean="0">
                <a:latin typeface="Calibri" pitchFamily="34" charset="0"/>
                <a:ea typeface="Cambria Math"/>
                <a:sym typeface="Symbol"/>
              </a:rPr>
              <a:t>⊥</a:t>
            </a:r>
            <a:r>
              <a:rPr lang="en-US" sz="1800" b="0" i="0" dirty="0" smtClean="0">
                <a:latin typeface="Calibri" pitchFamily="34" charset="0"/>
              </a:rPr>
              <a:t> is reduced, the destabilizing ballooning term is reduced.</a:t>
            </a:r>
            <a:r>
              <a:rPr lang="en-US" sz="1800" b="0" i="0" dirty="0">
                <a:latin typeface="Calibri" pitchFamily="34" charset="0"/>
                <a:ea typeface="Cambria Math"/>
                <a:sym typeface="Symbol"/>
              </a:rPr>
              <a:t> </a:t>
            </a:r>
            <a:endParaRPr lang="en-US" sz="1800" b="0" i="0" dirty="0" smtClean="0">
              <a:latin typeface="Calibri" pitchFamily="34" charset="0"/>
              <a:ea typeface="Cambria Math"/>
              <a:sym typeface="Symbol"/>
            </a:endParaRPr>
          </a:p>
          <a:p>
            <a:pPr marL="285750" indent="-285750"/>
            <a:r>
              <a:rPr lang="en-US" sz="1800" b="0" i="0" dirty="0" smtClean="0">
                <a:latin typeface="Calibri" pitchFamily="34" charset="0"/>
              </a:rPr>
              <a:t>Up to 30% reduction in RWM fluid growth rate in a test case.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3714" y="5004931"/>
            <a:ext cx="410028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0" i="0" dirty="0" smtClean="0">
                <a:latin typeface="Calibri" pitchFamily="34" charset="0"/>
              </a:rPr>
              <a:t>With thermal particles only </a:t>
            </a:r>
            <a:r>
              <a:rPr lang="el-GR" sz="1800" b="0" i="0" dirty="0">
                <a:latin typeface="Calibri" pitchFamily="34" charset="0"/>
              </a:rPr>
              <a:t>γτ</a:t>
            </a:r>
            <a:r>
              <a:rPr lang="en-US" sz="1800" b="0" i="0" baseline="-25000" dirty="0">
                <a:latin typeface="Calibri" pitchFamily="34" charset="0"/>
              </a:rPr>
              <a:t>w </a:t>
            </a:r>
            <a:r>
              <a:rPr lang="en-US" sz="1800" b="0" i="0" dirty="0" smtClean="0">
                <a:latin typeface="Calibri" pitchFamily="34" charset="0"/>
              </a:rPr>
              <a:t>= -0.24.</a:t>
            </a:r>
          </a:p>
          <a:p>
            <a:pPr marL="285750" indent="-285750"/>
            <a:r>
              <a:rPr lang="en-US" sz="1800" b="0" i="0" dirty="0" smtClean="0">
                <a:latin typeface="Calibri" pitchFamily="34" charset="0"/>
              </a:rPr>
              <a:t>With </a:t>
            </a:r>
            <a:r>
              <a:rPr lang="en-US" sz="1800" b="0" i="0" dirty="0" smtClean="0">
                <a:latin typeface="Calibri" pitchFamily="34" charset="0"/>
              </a:rPr>
              <a:t>approx. NSTX values of </a:t>
            </a:r>
            <a:r>
              <a:rPr lang="el-GR" sz="1800" b="0" i="0" dirty="0" smtClean="0">
                <a:latin typeface="Calibri"/>
                <a:cs typeface="Calibri"/>
              </a:rPr>
              <a:t>χ</a:t>
            </a:r>
            <a:r>
              <a:rPr lang="en-US" sz="1800" b="0" i="0" baseline="-25000" dirty="0" smtClean="0">
                <a:latin typeface="Calibri"/>
                <a:cs typeface="Calibri"/>
              </a:rPr>
              <a:t>0</a:t>
            </a:r>
            <a:r>
              <a:rPr lang="en-US" sz="1800" b="0" i="0" dirty="0" smtClean="0">
                <a:latin typeface="Calibri"/>
                <a:cs typeface="Calibri"/>
              </a:rPr>
              <a:t> </a:t>
            </a:r>
            <a:r>
              <a:rPr lang="en-US" sz="1800" b="0" i="0" dirty="0" smtClean="0">
                <a:latin typeface="Calibri"/>
                <a:cs typeface="Calibri"/>
              </a:rPr>
              <a:t>= 0.5 and </a:t>
            </a:r>
            <a:r>
              <a:rPr lang="el-GR" sz="1800" b="0" i="0" dirty="0" smtClean="0">
                <a:latin typeface="Calibri"/>
                <a:cs typeface="Calibri"/>
              </a:rPr>
              <a:t>δχ</a:t>
            </a:r>
            <a:r>
              <a:rPr lang="en-US" sz="1800" b="0" i="0" baseline="-25000" dirty="0" smtClean="0">
                <a:latin typeface="Calibri"/>
                <a:cs typeface="Calibri"/>
              </a:rPr>
              <a:t>0</a:t>
            </a:r>
            <a:r>
              <a:rPr lang="en-US" sz="1800" b="0" i="0" dirty="0" smtClean="0">
                <a:latin typeface="Calibri"/>
                <a:cs typeface="Calibri"/>
              </a:rPr>
              <a:t>=0.2, </a:t>
            </a:r>
            <a:r>
              <a:rPr lang="en-US" sz="1800" b="0" i="0" dirty="0" smtClean="0">
                <a:latin typeface="Calibri"/>
                <a:cs typeface="Calibri"/>
              </a:rPr>
              <a:t>stability is improved by </a:t>
            </a:r>
            <a:r>
              <a:rPr lang="en-US" sz="1800" b="0" i="0" dirty="0" smtClean="0">
                <a:latin typeface="Calibri"/>
                <a:cs typeface="Calibri"/>
              </a:rPr>
              <a:t>almost a factor of two!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9765" y="4635062"/>
            <a:ext cx="377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Contours of </a:t>
            </a:r>
            <a:r>
              <a:rPr lang="el-GR" sz="1800" b="0" i="0" dirty="0" smtClean="0">
                <a:latin typeface="Calibri" pitchFamily="34" charset="0"/>
              </a:rPr>
              <a:t>γτ</a:t>
            </a:r>
            <a:r>
              <a:rPr lang="en-US" sz="1800" b="0" i="0" baseline="-25000" dirty="0" smtClean="0">
                <a:latin typeface="Calibri" pitchFamily="34" charset="0"/>
              </a:rPr>
              <a:t>w</a:t>
            </a:r>
            <a:r>
              <a:rPr lang="en-US" sz="1800" b="0" i="0" dirty="0" smtClean="0">
                <a:latin typeface="Calibri" pitchFamily="34" charset="0"/>
              </a:rPr>
              <a:t> with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A2</a:t>
            </a:r>
            <a:r>
              <a:rPr lang="en-US" sz="1800" b="0" i="0" dirty="0" smtClean="0">
                <a:latin typeface="Calibri" pitchFamily="34" charset="0"/>
              </a:rPr>
              <a:t> </a:t>
            </a:r>
            <a:r>
              <a:rPr lang="en-US" sz="1800" b="0" i="0" dirty="0" smtClean="0">
                <a:latin typeface="Calibri" pitchFamily="34" charset="0"/>
              </a:rPr>
              <a:t>included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09358" y="1558652"/>
            <a:ext cx="272053" cy="24747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effectLst/>
              <a:latin typeface="Helvetic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7271657" y="2946401"/>
            <a:ext cx="362857" cy="34108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576456" y="2749845"/>
            <a:ext cx="58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~NSTX</a:t>
            </a:r>
            <a:endParaRPr lang="en-US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9072"/>
            <a:ext cx="4572000" cy="29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484"/>
            <a:ext cx="4572000" cy="34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kinetic effects of anisotropic particles also make a significant impact on the calculated RWM growth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219" y="994859"/>
            <a:ext cx="396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latin typeface="Calibri" pitchFamily="34" charset="0"/>
              </a:rPr>
              <a:t>Anisotropic thermal particles</a:t>
            </a:r>
            <a:endParaRPr lang="en-US" sz="1800" b="0" i="0" u="sng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028" y="1015619"/>
            <a:ext cx="42804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latin typeface="Calibri" pitchFamily="34" charset="0"/>
              </a:rPr>
              <a:t>Anisotropic energetic particles </a:t>
            </a:r>
          </a:p>
          <a:p>
            <a:pPr algn="ctr">
              <a:buNone/>
            </a:pPr>
            <a:r>
              <a:rPr lang="en-US" sz="1800" b="0" i="0" u="sng" dirty="0" smtClean="0">
                <a:latin typeface="Calibri" pitchFamily="34" charset="0"/>
              </a:rPr>
              <a:t>(and isotropic thermal particles)</a:t>
            </a:r>
            <a:endParaRPr lang="en-US" sz="1800" b="0" i="0" u="sng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94" y="4638415"/>
            <a:ext cx="4065679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0" i="0" dirty="0">
                <a:latin typeface="Calibri" pitchFamily="34" charset="0"/>
              </a:rPr>
              <a:t>As T</a:t>
            </a:r>
            <a:r>
              <a:rPr lang="en-US" sz="1800" b="0" i="0" baseline="-25000" dirty="0">
                <a:latin typeface="Cambria Math"/>
                <a:ea typeface="Cambria Math"/>
                <a:sym typeface="Symbol"/>
              </a:rPr>
              <a:t>∥</a:t>
            </a:r>
            <a:r>
              <a:rPr lang="en-US" sz="1800" b="0" i="0" dirty="0">
                <a:latin typeface="Calibri" pitchFamily="34" charset="0"/>
              </a:rPr>
              <a:t>/T</a:t>
            </a:r>
            <a:r>
              <a:rPr lang="en-US" sz="1800" b="0" i="0" baseline="-25000" dirty="0">
                <a:latin typeface="Calibri" pitchFamily="34" charset="0"/>
                <a:ea typeface="Cambria Math"/>
                <a:sym typeface="Symbol"/>
              </a:rPr>
              <a:t>⊥</a:t>
            </a:r>
            <a:r>
              <a:rPr lang="en-US" sz="1800" b="0" i="0" dirty="0">
                <a:latin typeface="Calibri" pitchFamily="34" charset="0"/>
              </a:rPr>
              <a:t> is reduced, the stabilizing kinetic term is increased.</a:t>
            </a:r>
            <a:r>
              <a:rPr lang="en-US" sz="1800" b="0" i="0" dirty="0">
                <a:latin typeface="Calibri" pitchFamily="34" charset="0"/>
                <a:ea typeface="Cambria Math"/>
                <a:sym typeface="Symbol"/>
              </a:rPr>
              <a:t> </a:t>
            </a:r>
          </a:p>
          <a:p>
            <a:pPr marL="285750" indent="-285750"/>
            <a:r>
              <a:rPr lang="en-US" sz="1800" b="0" i="0" dirty="0">
                <a:latin typeface="Calibri" pitchFamily="34" charset="0"/>
              </a:rPr>
              <a:t>Up to 66% reduction in RWM kinetic growth rate in a test case with both kinetic effects and anisotropic fluid corrections (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A</a:t>
            </a:r>
            <a:r>
              <a:rPr lang="en-US" sz="1800" b="0" i="0" dirty="0">
                <a:latin typeface="Calibri" pitchFamily="34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7864" y="5379579"/>
            <a:ext cx="412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0" i="0" dirty="0" smtClean="0">
                <a:latin typeface="Calibri" pitchFamily="34" charset="0"/>
              </a:rPr>
              <a:t>Large increase </a:t>
            </a:r>
            <a:r>
              <a:rPr lang="en-US" sz="1800" b="0" i="0" dirty="0">
                <a:latin typeface="Calibri" pitchFamily="34" charset="0"/>
              </a:rPr>
              <a:t>in RWM kinetic stability for an NSTX case from kinetic effects of anisotropic EPs and anisotropic fluid corrections (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A</a:t>
            </a:r>
            <a:r>
              <a:rPr lang="en-US" sz="1800" b="0" i="0" dirty="0">
                <a:latin typeface="Calibri" pitchFamily="34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028" y="4593977"/>
            <a:ext cx="411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>
                <a:latin typeface="Calibri" pitchFamily="34" charset="0"/>
              </a:rPr>
              <a:t>Contours of </a:t>
            </a:r>
            <a:r>
              <a:rPr lang="el-GR" sz="1800" b="0" i="0" dirty="0">
                <a:latin typeface="Calibri" pitchFamily="34" charset="0"/>
              </a:rPr>
              <a:t>γτ</a:t>
            </a:r>
            <a:r>
              <a:rPr lang="en-US" sz="1800" b="0" i="0" baseline="-25000" dirty="0">
                <a:latin typeface="Calibri" pitchFamily="34" charset="0"/>
              </a:rPr>
              <a:t>w</a:t>
            </a:r>
            <a:r>
              <a:rPr lang="en-US" sz="1800" b="0" i="0" dirty="0">
                <a:latin typeface="Calibri" pitchFamily="34" charset="0"/>
              </a:rPr>
              <a:t> with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K</a:t>
            </a:r>
            <a:r>
              <a:rPr lang="en-US" sz="1800" b="0" i="0" dirty="0">
                <a:latin typeface="Calibri" pitchFamily="34" charset="0"/>
              </a:rPr>
              <a:t> for beam ions and </a:t>
            </a: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A2</a:t>
            </a:r>
            <a:r>
              <a:rPr lang="en-US" sz="1800" b="0" i="0" dirty="0">
                <a:latin typeface="Calibri" pitchFamily="34" charset="0"/>
              </a:rPr>
              <a:t> </a:t>
            </a:r>
            <a:r>
              <a:rPr lang="en-US" sz="1800" b="0" i="0" dirty="0" smtClean="0">
                <a:latin typeface="Calibri" pitchFamily="34" charset="0"/>
              </a:rPr>
              <a:t>included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09358" y="1558652"/>
            <a:ext cx="272053" cy="24747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effectLst/>
              <a:latin typeface="Helvetic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133771" y="2605316"/>
            <a:ext cx="442686" cy="68217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518398" y="2408760"/>
            <a:ext cx="58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~NSTX</a:t>
            </a:r>
            <a:endParaRPr lang="en-US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j}\sum_{l=-\infty}^{\infty} 2\sqrt{2}\pi^{2}\int\int\int\left[\left|\left\langle H/\hat{\varepsilon}\right\rangle\right|^{2}&#10; \frac{\left(\omega-n\omega_{E}\right)\frac{\partial f_{j}}{\partial\varepsilon}-\frac{n}{Z_{j}e}\frac{\partial f_{j}}{\partial \Psi}}{n\langle\omega_{D}^{j}\rangle+l\omega_{b}^{j}-i\nu_{\mathrm{eff}}^{j}+n\omega_{E}-\omega}\right]&#10; \frac{\hat{\tau}}{m_{j}^{\frac{3}{2}}B}|\chi|\hat{\varepsilon}^{\frac{5}{2}}d\hat{\varepsilon} d\chi d\boldsymbol{\Psi},&#10; \nonumber&#10;\end{equation}&#10;&#10;&#10;&#10;&#10;\end{document}"/>
  <p:tag name="IGUANATEXSIZE" val="16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b="0" i="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b="0" i="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2767</TotalTime>
  <Words>1036</Words>
  <Application>Microsoft Office PowerPoint</Application>
  <PresentationFormat>On-screen Show (4:3)</PresentationFormat>
  <Paragraphs>160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1_Blank Presentation</vt:lpstr>
      <vt:lpstr>3_Blank Presentation</vt:lpstr>
      <vt:lpstr>2_Blank Presentation</vt:lpstr>
      <vt:lpstr>PowerPoint Presentation</vt:lpstr>
      <vt:lpstr>Pressure anisotropy leads to a modification of the Energy Principle</vt:lpstr>
      <vt:lpstr>The effect of anisotropy on the plasma equilibrium must be small for the perturbative approach to stability calculation</vt:lpstr>
      <vt:lpstr>Two anisotropic distributions are considered: bi-Maxwellian for thermal particles, slowing-down for energetic particles</vt:lpstr>
      <vt:lpstr>The kinetic approach is used to obtain δWK;  Anisotropic distribution functions affect the kinetic terms</vt:lpstr>
      <vt:lpstr>Additionally, an anisotropic correction to the fluid term principally modifies the ballooning destabilization term</vt:lpstr>
      <vt:lpstr>The anisotropic ballooning correction can make a significant impact on the calculated RWM growth rate</vt:lpstr>
      <vt:lpstr>The kinetic effects of anisotropic particles also make a significant impact on the calculated RWM growth rate</vt:lpstr>
      <vt:lpstr>xxx</vt:lpstr>
      <vt:lpstr>xxx</vt:lpstr>
      <vt:lpstr>Nov 2011 Joint Experiment - Off-axis NBI appears to have a smaller impact on RWM stability in usual Bt</vt:lpstr>
      <vt:lpstr>Nov 2011 Joint Experiment – Shot taken with lowest RWM stability observed in this experiment to date</vt:lpstr>
      <vt:lpstr>Energetic particle distribution function 34041 @ 400s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(Jack) Berkery</dc:creator>
  <cp:lastModifiedBy>jberkery</cp:lastModifiedBy>
  <cp:revision>204</cp:revision>
  <dcterms:created xsi:type="dcterms:W3CDTF">2010-10-06T14:54:23Z</dcterms:created>
  <dcterms:modified xsi:type="dcterms:W3CDTF">2012-03-07T19:26:14Z</dcterms:modified>
</cp:coreProperties>
</file>