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6"/>
  </p:notesMasterIdLst>
  <p:handoutMasterIdLst>
    <p:handoutMasterId r:id="rId27"/>
  </p:handoutMasterIdLst>
  <p:sldIdLst>
    <p:sldId id="1474" r:id="rId2"/>
    <p:sldId id="1505" r:id="rId3"/>
    <p:sldId id="1507" r:id="rId4"/>
    <p:sldId id="1480" r:id="rId5"/>
    <p:sldId id="1475" r:id="rId6"/>
    <p:sldId id="1476" r:id="rId7"/>
    <p:sldId id="1477" r:id="rId8"/>
    <p:sldId id="1483" r:id="rId9"/>
    <p:sldId id="1481" r:id="rId10"/>
    <p:sldId id="1479" r:id="rId11"/>
    <p:sldId id="1506" r:id="rId12"/>
    <p:sldId id="1508" r:id="rId13"/>
    <p:sldId id="1490" r:id="rId14"/>
    <p:sldId id="1492" r:id="rId15"/>
    <p:sldId id="1494" r:id="rId16"/>
    <p:sldId id="1495" r:id="rId17"/>
    <p:sldId id="1496" r:id="rId18"/>
    <p:sldId id="1497" r:id="rId19"/>
    <p:sldId id="1498" r:id="rId20"/>
    <p:sldId id="1499" r:id="rId21"/>
    <p:sldId id="1500" r:id="rId22"/>
    <p:sldId id="1501" r:id="rId23"/>
    <p:sldId id="1502" r:id="rId24"/>
    <p:sldId id="1503" r:id="rId25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3300"/>
    <a:srgbClr val="FF33CC"/>
    <a:srgbClr val="FFFF99"/>
    <a:srgbClr val="66FFFF"/>
    <a:srgbClr val="339933"/>
    <a:srgbClr val="873AC0"/>
    <a:srgbClr val="9999FF"/>
    <a:srgbClr val="FF00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360" autoAdjust="0"/>
  </p:normalViewPr>
  <p:slideViewPr>
    <p:cSldViewPr snapToGrid="0">
      <p:cViewPr varScale="1">
        <p:scale>
          <a:sx n="126" d="100"/>
          <a:sy n="126" d="100"/>
        </p:scale>
        <p:origin x="-1194" y="-54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-3576" y="-10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84C6D62-110C-4F5B-B175-C75E9520D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77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BD61C66-E159-4F6F-B661-C1458674A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BAEC72-EE00-4F1A-9E36-DD303EE7CABC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4378325"/>
            <a:ext cx="5549900" cy="41513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7"/>
          <p:cNvSpPr txBox="1">
            <a:spLocks noGrp="1" noChangeArrowheads="1"/>
          </p:cNvSpPr>
          <p:nvPr/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1A706CD-469F-4D9A-9149-CDA139B9A9A6}" type="slidenum">
              <a:rPr lang="en-US" sz="1200">
                <a:latin typeface="Times New Roman" pitchFamily="18" charset="0"/>
              </a:rPr>
              <a:pPr algn="r"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6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66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3250"/>
            <a:ext cx="5102225" cy="4110038"/>
          </a:xfrm>
        </p:spPr>
        <p:txBody>
          <a:bodyPr lIns="91411" tIns="45706" rIns="91411" bIns="45706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7"/>
          <p:cNvSpPr txBox="1">
            <a:spLocks noGrp="1" noChangeArrowheads="1"/>
          </p:cNvSpPr>
          <p:nvPr/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1A706CD-469F-4D9A-9149-CDA139B9A9A6}" type="slidenum">
              <a:rPr lang="en-US" sz="1200">
                <a:latin typeface="Times New Roman" pitchFamily="18" charset="0"/>
              </a:rPr>
              <a:pPr algn="r"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6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66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3250"/>
            <a:ext cx="5102225" cy="4110038"/>
          </a:xfrm>
        </p:spPr>
        <p:txBody>
          <a:bodyPr lIns="91411" tIns="45706" rIns="91411" bIns="45706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  <a:noFill/>
        </p:spPr>
        <p:txBody>
          <a:bodyPr/>
          <a:lstStyle/>
          <a:p>
            <a:fld id="{F1129EEA-CC11-43AC-A4DB-7C21176CF5F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  <a:noFill/>
        </p:spPr>
        <p:txBody>
          <a:bodyPr/>
          <a:lstStyle/>
          <a:p>
            <a:fld id="{F1129EEA-CC11-43AC-A4DB-7C21176CF5F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  <a:noFill/>
        </p:spPr>
        <p:txBody>
          <a:bodyPr/>
          <a:lstStyle/>
          <a:p>
            <a:fld id="{F1129EEA-CC11-43AC-A4DB-7C21176CF5F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  <a:noFill/>
        </p:spPr>
        <p:txBody>
          <a:bodyPr/>
          <a:lstStyle/>
          <a:p>
            <a:fld id="{F1129EEA-CC11-43AC-A4DB-7C21176CF5F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  <a:noFill/>
        </p:spPr>
        <p:txBody>
          <a:bodyPr/>
          <a:lstStyle/>
          <a:p>
            <a:fld id="{F1129EEA-CC11-43AC-A4DB-7C21176CF5F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  <a:noFill/>
        </p:spPr>
        <p:txBody>
          <a:bodyPr/>
          <a:lstStyle/>
          <a:p>
            <a:fld id="{F1129EEA-CC11-43AC-A4DB-7C21176CF5F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  <a:noFill/>
        </p:spPr>
        <p:txBody>
          <a:bodyPr/>
          <a:lstStyle/>
          <a:p>
            <a:fld id="{F1129EEA-CC11-43AC-A4DB-7C21176CF5F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ED200-E38F-4EBB-A5B9-A464DFDD22C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6CF17-ABB3-45D9-8C7B-C97FCAAADD70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8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65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  <p:sp>
        <p:nvSpPr>
          <p:cNvPr id="9" name="Rectangle 206"/>
          <p:cNvSpPr>
            <a:spLocks noChangeArrowheads="1"/>
          </p:cNvSpPr>
          <p:nvPr userDrawn="1"/>
        </p:nvSpPr>
        <p:spPr bwMode="auto">
          <a:xfrm>
            <a:off x="812800" y="6577841"/>
            <a:ext cx="6846784" cy="27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000" i="0" baseline="0" dirty="0" smtClean="0">
                <a:solidFill>
                  <a:schemeClr val="accent2"/>
                </a:solidFill>
                <a:latin typeface="Calibri" pitchFamily="34" charset="0"/>
              </a:rPr>
              <a:t>Rochester – Benchmarking </a:t>
            </a:r>
            <a:r>
              <a:rPr lang="en-US" sz="1000" i="0" dirty="0" smtClean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sz="1000" i="0" dirty="0" err="1" smtClean="0">
                <a:solidFill>
                  <a:schemeClr val="accent2"/>
                </a:solidFill>
                <a:latin typeface="Calibri" pitchFamily="34" charset="0"/>
              </a:rPr>
              <a:t>Berkery</a:t>
            </a:r>
            <a:r>
              <a:rPr lang="en-US" sz="1000" i="0" dirty="0">
                <a:solidFill>
                  <a:schemeClr val="accent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" name="Rectangle 208"/>
          <p:cNvSpPr>
            <a:spLocks noChangeArrowheads="1"/>
          </p:cNvSpPr>
          <p:nvPr userDrawn="1"/>
        </p:nvSpPr>
        <p:spPr bwMode="auto">
          <a:xfrm>
            <a:off x="6400800" y="6580189"/>
            <a:ext cx="1981200" cy="27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US" sz="1000" i="0" dirty="0" smtClean="0">
                <a:solidFill>
                  <a:schemeClr val="accent2"/>
                </a:solidFill>
                <a:latin typeface="Calibri" pitchFamily="34" charset="0"/>
              </a:rPr>
              <a:t>March</a:t>
            </a:r>
            <a:r>
              <a:rPr lang="en-US" sz="1000" i="0" baseline="0" dirty="0" smtClean="0">
                <a:solidFill>
                  <a:schemeClr val="accent2"/>
                </a:solidFill>
                <a:latin typeface="Calibri" pitchFamily="34" charset="0"/>
              </a:rPr>
              <a:t> 15</a:t>
            </a:r>
            <a:r>
              <a:rPr lang="en-US" sz="1000" i="0" dirty="0" smtClean="0">
                <a:solidFill>
                  <a:schemeClr val="accent2"/>
                </a:solidFill>
                <a:latin typeface="Calibri" pitchFamily="34" charset="0"/>
              </a:rPr>
              <a:t>, 2012</a:t>
            </a:r>
            <a:endParaRPr lang="en-US" sz="1000" i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Rectangle 208"/>
          <p:cNvSpPr>
            <a:spLocks noChangeArrowheads="1"/>
          </p:cNvSpPr>
          <p:nvPr userDrawn="1"/>
        </p:nvSpPr>
        <p:spPr bwMode="auto">
          <a:xfrm>
            <a:off x="7101852" y="6577841"/>
            <a:ext cx="1981200" cy="27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  <a:defRPr/>
            </a:pPr>
            <a:fld id="{6154D483-E77D-407B-98E7-7374DC40B1EB}" type="slidenum">
              <a:rPr lang="en-US" sz="1000" i="0" smtClean="0">
                <a:solidFill>
                  <a:schemeClr val="accent2"/>
                </a:solidFill>
                <a:latin typeface="Calibri" pitchFamily="34" charset="0"/>
              </a:rPr>
              <a:t>‹#›</a:t>
            </a:fld>
            <a:endParaRPr lang="en-US" sz="1000" i="0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80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.xml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wmf"/><Relationship Id="rId4" Type="http://schemas.openxmlformats.org/officeDocument/2006/relationships/tags" Target="../tags/tag3.xml"/><Relationship Id="rId9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0" y="937701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Benchmarking</a:t>
            </a:r>
            <a:endParaRPr lang="en-US" sz="3200" i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3333CC"/>
                </a:solidFill>
                <a:latin typeface="Arial" charset="0"/>
                <a:cs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latin typeface="Helvetica" charset="0"/>
              <a:cs typeface="Arial" charset="0"/>
            </a:endParaRPr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28800"/>
            <a:ext cx="129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1701800"/>
            <a:ext cx="12954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129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1524000"/>
            <a:ext cx="12573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Old Dominion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1409700" y="1848408"/>
            <a:ext cx="63627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2400" i="0" dirty="0" smtClean="0">
                <a:solidFill>
                  <a:srgbClr val="000000"/>
                </a:solidFill>
                <a:latin typeface="Calibri" pitchFamily="34" charset="0"/>
              </a:rPr>
              <a:t>J.W</a:t>
            </a:r>
            <a:r>
              <a:rPr lang="en-US" sz="2400" i="0" dirty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n-US" sz="2400" i="0" dirty="0" err="1" smtClean="0">
                <a:solidFill>
                  <a:srgbClr val="000000"/>
                </a:solidFill>
                <a:latin typeface="Calibri" pitchFamily="34" charset="0"/>
              </a:rPr>
              <a:t>Berkery</a:t>
            </a:r>
            <a:endParaRPr lang="en-US" sz="2400" i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0" algn="ctr">
              <a:spcBef>
                <a:spcPct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Department of Applied Physics, Columbia University, New York, NY, USA</a:t>
            </a: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1714500" y="3833837"/>
            <a:ext cx="5715000" cy="39395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latin typeface="Calibri" pitchFamily="34" charset="0"/>
              </a:rPr>
              <a:t>Rochester, New York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latin typeface="Calibri" pitchFamily="34" charset="0"/>
              </a:rPr>
              <a:t>March 15, 2012</a:t>
            </a:r>
            <a:endParaRPr lang="en-US" sz="1600" i="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latin typeface="Calibri" pitchFamily="34" charset="0"/>
              </a:rPr>
              <a:t>Kruskal-Oberman</a:t>
            </a:r>
            <a:r>
              <a:rPr lang="en-US" sz="2800" dirty="0" smtClean="0">
                <a:latin typeface="Calibri" pitchFamily="34" charset="0"/>
              </a:rPr>
              <a:t> limit calculations performed: MISK and MARS-K results differ by 50% (should be closer)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1809"/>
            <a:ext cx="9144000" cy="177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0"/>
          <a:stretch/>
        </p:blipFill>
        <p:spPr bwMode="auto">
          <a:xfrm>
            <a:off x="0" y="2735821"/>
            <a:ext cx="9144000" cy="241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7058261" y="3432220"/>
            <a:ext cx="1148668" cy="853944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981371" y="2735821"/>
            <a:ext cx="432070" cy="69639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742530" y="2458240"/>
            <a:ext cx="6204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l-GR" sz="1800" b="0" i="0" dirty="0" smtClean="0">
                <a:latin typeface="Calibri" pitchFamily="34" charset="0"/>
              </a:rPr>
              <a:t>δ</a:t>
            </a:r>
            <a:r>
              <a:rPr lang="en-US" sz="1800" b="0" i="0" dirty="0" smtClean="0">
                <a:latin typeface="Calibri" pitchFamily="34" charset="0"/>
              </a:rPr>
              <a:t>W</a:t>
            </a:r>
            <a:r>
              <a:rPr lang="en-US" sz="1800" b="0" i="0" baseline="-25000" dirty="0" smtClean="0">
                <a:latin typeface="Calibri" pitchFamily="34" charset="0"/>
              </a:rPr>
              <a:t>K</a:t>
            </a:r>
            <a:r>
              <a:rPr lang="en-US" sz="1800" b="0" i="0" dirty="0" smtClean="0">
                <a:latin typeface="Calibri" pitchFamily="34" charset="0"/>
              </a:rPr>
              <a:t>/-</a:t>
            </a:r>
            <a:r>
              <a:rPr lang="el-GR" sz="1800" b="0" i="0" dirty="0" smtClean="0">
                <a:latin typeface="Calibri" pitchFamily="34" charset="0"/>
              </a:rPr>
              <a:t>δ</a:t>
            </a:r>
            <a:r>
              <a:rPr lang="en-US" sz="1800" b="0" i="0" dirty="0">
                <a:latin typeface="Calibri" pitchFamily="34" charset="0"/>
              </a:rPr>
              <a:t>W</a:t>
            </a:r>
            <a:r>
              <a:rPr lang="en-US" sz="1000" b="0" i="0" dirty="0">
                <a:latin typeface="Calibri" pitchFamily="34" charset="0"/>
              </a:rPr>
              <a:t> </a:t>
            </a:r>
            <a:r>
              <a:rPr lang="en-US" sz="2400" b="0" i="0" dirty="0">
                <a:latin typeface="Calibri" pitchFamily="34" charset="0"/>
              </a:rPr>
              <a:t> ͚</a:t>
            </a:r>
            <a:r>
              <a:rPr lang="en-US" sz="1800" b="0" i="0" dirty="0">
                <a:latin typeface="Calibri" pitchFamily="34" charset="0"/>
              </a:rPr>
              <a:t> </a:t>
            </a:r>
            <a:r>
              <a:rPr lang="en-US" sz="1800" b="0" i="0" dirty="0" smtClean="0">
                <a:latin typeface="Calibri" pitchFamily="34" charset="0"/>
              </a:rPr>
              <a:t>for MISK (blue) and </a:t>
            </a: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MARS-K (red)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" y="5286628"/>
            <a:ext cx="9143999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400" b="0" i="0" dirty="0" smtClean="0">
                <a:solidFill>
                  <a:schemeClr val="tx1"/>
                </a:solidFill>
                <a:latin typeface="Calibri" pitchFamily="34" charset="0"/>
              </a:rPr>
              <a:t>Major simplification (I</a:t>
            </a:r>
            <a:r>
              <a:rPr lang="el-GR" sz="2400" b="0" i="0" baseline="-25000" dirty="0" smtClean="0">
                <a:solidFill>
                  <a:schemeClr val="tx1"/>
                </a:solidFill>
                <a:latin typeface="Calibri" pitchFamily="34" charset="0"/>
              </a:rPr>
              <a:t>ε</a:t>
            </a:r>
            <a:r>
              <a:rPr lang="en-US" sz="2400" b="0" i="0" dirty="0" smtClean="0">
                <a:solidFill>
                  <a:schemeClr val="tx1"/>
                </a:solidFill>
                <a:latin typeface="Calibri" pitchFamily="34" charset="0"/>
              </a:rPr>
              <a:t> = constant) gives key clue to issue</a:t>
            </a:r>
          </a:p>
          <a:p>
            <a:pPr marL="742950" lvl="1" indent="-285750">
              <a:buFont typeface="Calibri" pitchFamily="34" charset="0"/>
              <a:buChar char="—"/>
            </a:pPr>
            <a:r>
              <a:rPr lang="en-US" sz="1800" b="0" i="0" dirty="0" smtClean="0">
                <a:solidFill>
                  <a:schemeClr val="accent2"/>
                </a:solidFill>
                <a:latin typeface="Calibri" pitchFamily="34" charset="0"/>
                <a:ea typeface="Cambria Math"/>
                <a:sym typeface="Symbol"/>
              </a:rPr>
              <a:t>Different indicates the issue is in the perturbed </a:t>
            </a:r>
            <a:r>
              <a:rPr lang="en-US" sz="1800" b="0" i="0" dirty="0" err="1" smtClean="0">
                <a:solidFill>
                  <a:schemeClr val="accent2"/>
                </a:solidFill>
                <a:latin typeface="Calibri" pitchFamily="34" charset="0"/>
                <a:ea typeface="Cambria Math"/>
                <a:sym typeface="Symbol"/>
              </a:rPr>
              <a:t>Lagrangian</a:t>
            </a:r>
            <a:r>
              <a:rPr lang="en-US" sz="1800" b="0" i="0" dirty="0" smtClean="0">
                <a:solidFill>
                  <a:schemeClr val="accent2"/>
                </a:solidFill>
                <a:latin typeface="Calibri" pitchFamily="34" charset="0"/>
                <a:ea typeface="Cambria Math"/>
                <a:sym typeface="Symbol"/>
              </a:rPr>
              <a:t>.</a:t>
            </a:r>
            <a:endParaRPr lang="en-US" sz="1800" b="0" i="0" baseline="-25000" dirty="0" smtClean="0">
              <a:solidFill>
                <a:schemeClr val="accent2"/>
              </a:solidFill>
              <a:latin typeface="Calibri" pitchFamily="34" charset="0"/>
              <a:ea typeface="Cambria Math"/>
              <a:sym typeface="Symbol"/>
            </a:endParaRPr>
          </a:p>
          <a:p>
            <a:pPr marL="742950" lvl="1" indent="-285750">
              <a:buFont typeface="Calibri" pitchFamily="34" charset="0"/>
              <a:buChar char="—"/>
            </a:pPr>
            <a:r>
              <a:rPr lang="en-US" sz="1800" b="0" i="0" dirty="0" smtClean="0">
                <a:solidFill>
                  <a:schemeClr val="accent2"/>
                </a:solidFill>
                <a:latin typeface="Calibri" pitchFamily="34" charset="0"/>
                <a:ea typeface="Cambria Math"/>
                <a:sym typeface="Symbol"/>
              </a:rPr>
              <a:t>Solution to differences in </a:t>
            </a:r>
            <a:r>
              <a:rPr lang="en-US" sz="1800" b="0" i="0" dirty="0" err="1" smtClean="0">
                <a:solidFill>
                  <a:schemeClr val="accent2"/>
                </a:solidFill>
                <a:latin typeface="Calibri" pitchFamily="34" charset="0"/>
                <a:ea typeface="Cambria Math"/>
                <a:sym typeface="Symbol"/>
              </a:rPr>
              <a:t>Lagrangian</a:t>
            </a:r>
            <a:r>
              <a:rPr lang="en-US" sz="1800" b="0" i="0" dirty="0" smtClean="0">
                <a:solidFill>
                  <a:schemeClr val="accent2"/>
                </a:solidFill>
                <a:latin typeface="Calibri" pitchFamily="34" charset="0"/>
                <a:ea typeface="Cambria Math"/>
                <a:sym typeface="Symbol"/>
              </a:rPr>
              <a:t> may eliminate most of the problem.</a:t>
            </a:r>
            <a:endParaRPr lang="en-US" sz="1800" b="0" i="0" baseline="-25000" dirty="0">
              <a:solidFill>
                <a:schemeClr val="accent2"/>
              </a:solidFill>
              <a:latin typeface="Calibri" pitchFamily="34" charset="0"/>
              <a:ea typeface="Cambria Math"/>
              <a:sym typeface="Symbol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541657" y="1640114"/>
            <a:ext cx="602341" cy="420915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98057" y="1001486"/>
            <a:ext cx="181429" cy="188685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4" y="1188720"/>
            <a:ext cx="4540924" cy="280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32" y="3546497"/>
            <a:ext cx="4563520" cy="282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MARS-K and MISK energy integrals now agree* </a:t>
            </a:r>
            <a:br>
              <a:rPr lang="en-US" sz="2800" dirty="0" smtClean="0"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latin typeface="Calibri" pitchFamily="34" charset="0"/>
                <a:cs typeface="Calibri" pitchFamily="34" charset="0"/>
              </a:rPr>
              <a:t>for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Solov’ev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1 equilibrium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969321" y="1939440"/>
            <a:ext cx="146304" cy="108769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7284" y="5550408"/>
            <a:ext cx="209180" cy="75576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598" y="3634199"/>
            <a:ext cx="209180" cy="75576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239512" y="1270333"/>
            <a:ext cx="3721608" cy="520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SzPct val="100000"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Attaining agreement</a:t>
            </a:r>
            <a:endParaRPr lang="en-US" b="0" i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781050" lvl="1" indent="-381000">
              <a:buClrTx/>
              <a:buFont typeface="Calibri" pitchFamily="34" charset="0"/>
              <a:buChar char="—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Required properly matching frequency inputs</a:t>
            </a:r>
            <a:endParaRPr lang="en-US" b="0" i="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marL="781050" lvl="1" indent="-381000">
              <a:buClrTx/>
              <a:buFont typeface="Calibri" pitchFamily="34" charset="0"/>
              <a:buChar char="—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Flip sign of imaginary part</a:t>
            </a:r>
          </a:p>
          <a:p>
            <a:pPr marL="781050" lvl="1" indent="-381000">
              <a:buClrTx/>
              <a:buFont typeface="Calibri" pitchFamily="34" charset="0"/>
              <a:buChar char="—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Positive l in MISK is negative in MARS-K</a:t>
            </a:r>
            <a:endParaRPr lang="en-US" b="0" i="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marL="1087438" lvl="2" indent="-287338">
              <a:buClrTx/>
              <a:buSzPct val="100000"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Because of MARS-K left-handed coordinate system?</a:t>
            </a:r>
            <a:endParaRPr lang="en-US" sz="1800" b="0" i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781050" lvl="1" indent="-381000">
              <a:buClrTx/>
              <a:buFont typeface="Calibri" pitchFamily="34" charset="0"/>
              <a:buChar char="—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Note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b="0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calculation for trapped thermal 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ions</a:t>
            </a:r>
            <a:endParaRPr lang="en-US" b="0" i="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marL="1087438" lvl="2" indent="-287338">
              <a:buClrTx/>
              <a:buSzPct val="100000"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Expand to all particles</a:t>
            </a:r>
            <a:endParaRPr lang="en-US" sz="18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Tx/>
              <a:buFont typeface="Calibri" pitchFamily="34" charset="0"/>
              <a:buChar char="—"/>
            </a:pPr>
            <a:endParaRPr lang="en-US" b="0" i="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Tx/>
              <a:buFont typeface="Calibri" pitchFamily="34" charset="0"/>
              <a:buChar char="—"/>
            </a:pPr>
            <a:endParaRPr lang="en-US" b="0" i="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2252" y="4901279"/>
            <a:ext cx="1019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MARS-K</a:t>
            </a:r>
            <a:endParaRPr lang="en-US" sz="2000" b="0" i="0" dirty="0" smtClean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2252" y="5253734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MISK</a:t>
            </a:r>
            <a:endParaRPr lang="en-US" sz="2000" b="0" i="0" dirty="0" smtClean="0">
              <a:latin typeface="Calibri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463976" y="5101334"/>
            <a:ext cx="4846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470072" y="5440619"/>
            <a:ext cx="4846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268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23720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2"/>
          <p:cNvSpPr>
            <a:spLocks noChangeArrowheads="1"/>
          </p:cNvSpPr>
          <p:nvPr/>
        </p:nvSpPr>
        <p:spPr bwMode="auto">
          <a:xfrm>
            <a:off x="468313" y="1628775"/>
            <a:ext cx="6048375" cy="2663825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chemeClr val="tx1"/>
              </a:solidFill>
              <a:ea typeface="Geneva" pitchFamily="-65" charset="-128"/>
              <a:cs typeface="Arial" pitchFamily="34" charset="0"/>
            </a:endParaRPr>
          </a:p>
        </p:txBody>
      </p:sp>
      <p:pic>
        <p:nvPicPr>
          <p:cNvPr id="673795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7750" y="1695450"/>
            <a:ext cx="5159375" cy="2474913"/>
          </a:xfrm>
          <a:solidFill>
            <a:schemeClr val="folHlink"/>
          </a:solidFill>
        </p:spPr>
      </p:pic>
      <p:sp>
        <p:nvSpPr>
          <p:cNvPr id="673796" name="Oval 7"/>
          <p:cNvSpPr>
            <a:spLocks noChangeArrowheads="1"/>
          </p:cNvSpPr>
          <p:nvPr/>
        </p:nvSpPr>
        <p:spPr bwMode="auto">
          <a:xfrm>
            <a:off x="2482850" y="3902075"/>
            <a:ext cx="214313" cy="287338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chemeClr val="tx1"/>
              </a:solidFill>
              <a:ea typeface="Geneva" pitchFamily="-65" charset="-128"/>
              <a:cs typeface="Arial" pitchFamily="34" charset="0"/>
            </a:endParaRPr>
          </a:p>
        </p:txBody>
      </p:sp>
      <p:sp>
        <p:nvSpPr>
          <p:cNvPr id="673797" name="Oval 8"/>
          <p:cNvSpPr>
            <a:spLocks noChangeArrowheads="1"/>
          </p:cNvSpPr>
          <p:nvPr/>
        </p:nvSpPr>
        <p:spPr bwMode="auto">
          <a:xfrm>
            <a:off x="2987675" y="3902075"/>
            <a:ext cx="287338" cy="287338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chemeClr val="tx1"/>
              </a:solidFill>
              <a:ea typeface="Geneva" pitchFamily="-65" charset="-128"/>
              <a:cs typeface="Arial" pitchFamily="34" charset="0"/>
            </a:endParaRPr>
          </a:p>
        </p:txBody>
      </p:sp>
      <p:sp>
        <p:nvSpPr>
          <p:cNvPr id="673798" name="Oval 11"/>
          <p:cNvSpPr>
            <a:spLocks noChangeArrowheads="1"/>
          </p:cNvSpPr>
          <p:nvPr/>
        </p:nvSpPr>
        <p:spPr bwMode="auto">
          <a:xfrm>
            <a:off x="2259013" y="2060575"/>
            <a:ext cx="431800" cy="431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chemeClr val="tx1"/>
              </a:solidFill>
              <a:ea typeface="Geneva" pitchFamily="-65" charset="-128"/>
              <a:cs typeface="Arial" pitchFamily="34" charset="0"/>
            </a:endParaRPr>
          </a:p>
        </p:txBody>
      </p:sp>
      <p:pic>
        <p:nvPicPr>
          <p:cNvPr id="339981" name="Picture 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4570413"/>
            <a:ext cx="4376737" cy="1103312"/>
          </a:xfrm>
          <a:noFill/>
        </p:spPr>
      </p:pic>
      <p:sp>
        <p:nvSpPr>
          <p:cNvPr id="339977" name="Line 9"/>
          <p:cNvSpPr>
            <a:spLocks noChangeShapeType="1"/>
          </p:cNvSpPr>
          <p:nvPr/>
        </p:nvSpPr>
        <p:spPr bwMode="auto">
          <a:xfrm flipH="1">
            <a:off x="2339975" y="4189413"/>
            <a:ext cx="2159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78" name="Line 10"/>
          <p:cNvSpPr>
            <a:spLocks noChangeShapeType="1"/>
          </p:cNvSpPr>
          <p:nvPr/>
        </p:nvSpPr>
        <p:spPr bwMode="auto">
          <a:xfrm flipH="1">
            <a:off x="2339975" y="4189413"/>
            <a:ext cx="71913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9985" name="Oval 17"/>
          <p:cNvSpPr>
            <a:spLocks noChangeArrowheads="1"/>
          </p:cNvSpPr>
          <p:nvPr/>
        </p:nvSpPr>
        <p:spPr bwMode="auto">
          <a:xfrm>
            <a:off x="5795963" y="4581525"/>
            <a:ext cx="576262" cy="504825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chemeClr val="tx1"/>
              </a:solidFill>
              <a:ea typeface="Geneva" pitchFamily="-65" charset="-128"/>
              <a:cs typeface="Arial" pitchFamily="34" charset="0"/>
            </a:endParaRPr>
          </a:p>
        </p:txBody>
      </p:sp>
      <p:sp>
        <p:nvSpPr>
          <p:cNvPr id="339986" name="Oval 18"/>
          <p:cNvSpPr>
            <a:spLocks noChangeArrowheads="1"/>
          </p:cNvSpPr>
          <p:nvPr/>
        </p:nvSpPr>
        <p:spPr bwMode="auto">
          <a:xfrm>
            <a:off x="6132513" y="5157788"/>
            <a:ext cx="576262" cy="504825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chemeClr val="tx1"/>
              </a:solidFill>
              <a:ea typeface="Geneva" pitchFamily="-65" charset="-128"/>
              <a:cs typeface="Arial" pitchFamily="34" charset="0"/>
            </a:endParaRPr>
          </a:p>
        </p:txBody>
      </p:sp>
      <p:sp>
        <p:nvSpPr>
          <p:cNvPr id="339987" name="Text Box 19"/>
          <p:cNvSpPr txBox="1">
            <a:spLocks noChangeArrowheads="1"/>
          </p:cNvSpPr>
          <p:nvPr/>
        </p:nvSpPr>
        <p:spPr bwMode="auto">
          <a:xfrm>
            <a:off x="3708400" y="5805488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sv-SE" sz="1800" b="0" i="0" dirty="0">
                <a:solidFill>
                  <a:srgbClr val="0000FF"/>
                </a:solidFill>
                <a:latin typeface="Calibri" pitchFamily="34" charset="0"/>
                <a:ea typeface="Geneva" pitchFamily="-65" charset="-128"/>
                <a:cs typeface="Calibri" pitchFamily="34" charset="0"/>
              </a:rPr>
              <a:t>thermal</a:t>
            </a:r>
            <a:endParaRPr lang="en-US" sz="1800" b="0" i="0" dirty="0">
              <a:solidFill>
                <a:srgbClr val="0000FF"/>
              </a:solidFill>
              <a:latin typeface="Calibri" pitchFamily="34" charset="0"/>
              <a:ea typeface="Geneva" pitchFamily="-65" charset="-128"/>
              <a:cs typeface="Calibri" pitchFamily="34" charset="0"/>
            </a:endParaRPr>
          </a:p>
        </p:txBody>
      </p:sp>
      <p:sp>
        <p:nvSpPr>
          <p:cNvPr id="339988" name="Text Box 20"/>
          <p:cNvSpPr txBox="1">
            <a:spLocks noChangeArrowheads="1"/>
          </p:cNvSpPr>
          <p:nvPr/>
        </p:nvSpPr>
        <p:spPr bwMode="auto">
          <a:xfrm>
            <a:off x="5262563" y="5876925"/>
            <a:ext cx="1911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sv-SE" sz="1800" b="0" i="0">
                <a:solidFill>
                  <a:srgbClr val="FF0000"/>
                </a:solidFill>
                <a:latin typeface="Calibri" pitchFamily="34" charset="0"/>
                <a:ea typeface="Geneva" pitchFamily="-65" charset="-128"/>
                <a:cs typeface="Calibri" pitchFamily="34" charset="0"/>
              </a:rPr>
              <a:t>Energetic particles</a:t>
            </a:r>
            <a:endParaRPr lang="en-US" sz="1800" b="0" i="0">
              <a:solidFill>
                <a:srgbClr val="FF0000"/>
              </a:solidFill>
              <a:latin typeface="Calibri" pitchFamily="34" charset="0"/>
              <a:ea typeface="Geneva" pitchFamily="-65" charset="-128"/>
              <a:cs typeface="Calibri" pitchFamily="34" charset="0"/>
            </a:endParaRPr>
          </a:p>
        </p:txBody>
      </p:sp>
      <p:sp>
        <p:nvSpPr>
          <p:cNvPr id="673806" name="Line 21"/>
          <p:cNvSpPr>
            <a:spLocks noChangeShapeType="1"/>
          </p:cNvSpPr>
          <p:nvPr/>
        </p:nvSpPr>
        <p:spPr bwMode="auto">
          <a:xfrm flipH="1">
            <a:off x="1927225" y="2420938"/>
            <a:ext cx="620713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3807" name="Rectangle 15"/>
          <p:cNvSpPr>
            <a:spLocks noChangeArrowheads="1"/>
          </p:cNvSpPr>
          <p:nvPr/>
        </p:nvSpPr>
        <p:spPr bwMode="auto">
          <a:xfrm>
            <a:off x="0" y="1"/>
            <a:ext cx="9144000" cy="88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D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None/>
            </a:pPr>
            <a:r>
              <a:rPr lang="en-GB" sz="2800" i="0" dirty="0">
                <a:latin typeface="Calibri" pitchFamily="34" charset="0"/>
                <a:cs typeface="Calibri" pitchFamily="34" charset="0"/>
              </a:rPr>
              <a:t>MARS-K adopts an MHD – drift kinetic hybrid formulation for both thermal &amp; hot particles</a:t>
            </a:r>
          </a:p>
        </p:txBody>
      </p:sp>
      <p:sp>
        <p:nvSpPr>
          <p:cNvPr id="673808" name="Line 16"/>
          <p:cNvSpPr>
            <a:spLocks noChangeShapeType="1"/>
          </p:cNvSpPr>
          <p:nvPr/>
        </p:nvSpPr>
        <p:spPr bwMode="auto">
          <a:xfrm flipV="1">
            <a:off x="5724525" y="5084763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3809" name="Line 17"/>
          <p:cNvSpPr>
            <a:spLocks noChangeShapeType="1"/>
          </p:cNvSpPr>
          <p:nvPr/>
        </p:nvSpPr>
        <p:spPr bwMode="auto">
          <a:xfrm flipV="1">
            <a:off x="5868988" y="5661025"/>
            <a:ext cx="4318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3810" name="Text Box 18"/>
          <p:cNvSpPr txBox="1">
            <a:spLocks noChangeArrowheads="1"/>
          </p:cNvSpPr>
          <p:nvPr/>
        </p:nvSpPr>
        <p:spPr bwMode="auto">
          <a:xfrm>
            <a:off x="7164388" y="2492375"/>
            <a:ext cx="1555747" cy="103412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lang="en-GB" sz="1800" b="0" i="0">
                <a:solidFill>
                  <a:schemeClr val="tx1"/>
                </a:solidFill>
                <a:latin typeface="Calibri" pitchFamily="34" charset="0"/>
                <a:ea typeface="Geneva" pitchFamily="-65" charset="-128"/>
                <a:cs typeface="Calibri" pitchFamily="34" charset="0"/>
              </a:rPr>
              <a:t>Self-consistent</a:t>
            </a:r>
          </a:p>
          <a:p>
            <a:pPr eaLnBrk="1" hangingPunct="1">
              <a:buNone/>
            </a:pPr>
            <a:r>
              <a:rPr lang="en-GB" sz="1800" b="0" i="0">
                <a:solidFill>
                  <a:schemeClr val="tx1"/>
                </a:solidFill>
                <a:latin typeface="Calibri" pitchFamily="34" charset="0"/>
                <a:ea typeface="Geneva" pitchFamily="-65" charset="-128"/>
                <a:cs typeface="Calibri" pitchFamily="34" charset="0"/>
              </a:rPr>
              <a:t>MHD-kinetic </a:t>
            </a:r>
          </a:p>
          <a:p>
            <a:pPr eaLnBrk="1" hangingPunct="1">
              <a:buNone/>
            </a:pPr>
            <a:r>
              <a:rPr lang="en-GB" sz="1800" b="0" i="0">
                <a:solidFill>
                  <a:schemeClr val="tx1"/>
                </a:solidFill>
                <a:latin typeface="Calibri" pitchFamily="34" charset="0"/>
                <a:ea typeface="Geneva" pitchFamily="-65" charset="-128"/>
                <a:cs typeface="Calibri" pitchFamily="34" charset="0"/>
              </a:rPr>
              <a:t>coupling</a:t>
            </a:r>
          </a:p>
        </p:txBody>
      </p:sp>
      <p:sp>
        <p:nvSpPr>
          <p:cNvPr id="673811" name="AutoShape 19"/>
          <p:cNvSpPr>
            <a:spLocks noChangeArrowheads="1"/>
          </p:cNvSpPr>
          <p:nvPr/>
        </p:nvSpPr>
        <p:spPr bwMode="auto">
          <a:xfrm>
            <a:off x="6659563" y="2852738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17"/>
          <p:cNvSpPr>
            <a:spLocks noChangeArrowheads="1"/>
          </p:cNvSpPr>
          <p:nvPr/>
        </p:nvSpPr>
        <p:spPr bwMode="auto">
          <a:xfrm>
            <a:off x="4356100" y="4581525"/>
            <a:ext cx="576263" cy="504825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chemeClr val="tx1"/>
              </a:solidFill>
              <a:ea typeface="Geneva" pitchFamily="-65" charset="-128"/>
              <a:cs typeface="Arial" pitchFamily="34" charset="0"/>
            </a:endParaRPr>
          </a:p>
        </p:txBody>
      </p:sp>
      <p:sp>
        <p:nvSpPr>
          <p:cNvPr id="3" name="Oval 17"/>
          <p:cNvSpPr>
            <a:spLocks noChangeArrowheads="1"/>
          </p:cNvSpPr>
          <p:nvPr/>
        </p:nvSpPr>
        <p:spPr bwMode="auto">
          <a:xfrm>
            <a:off x="4500563" y="5157788"/>
            <a:ext cx="576262" cy="504825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chemeClr val="tx1"/>
              </a:solidFill>
              <a:ea typeface="Geneva" pitchFamily="-65" charset="-128"/>
              <a:cs typeface="Arial" pitchFamily="34" charset="0"/>
            </a:endParaRPr>
          </a:p>
        </p:txBody>
      </p:sp>
      <p:sp>
        <p:nvSpPr>
          <p:cNvPr id="673814" name="Line 22"/>
          <p:cNvSpPr>
            <a:spLocks noChangeShapeType="1"/>
          </p:cNvSpPr>
          <p:nvPr/>
        </p:nvSpPr>
        <p:spPr bwMode="auto">
          <a:xfrm flipV="1">
            <a:off x="4140200" y="5013325"/>
            <a:ext cx="3603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3815" name="Line 23"/>
          <p:cNvSpPr>
            <a:spLocks noChangeShapeType="1"/>
          </p:cNvSpPr>
          <p:nvPr/>
        </p:nvSpPr>
        <p:spPr bwMode="auto">
          <a:xfrm flipV="1">
            <a:off x="4356100" y="5589588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3816" name="Text Box 32"/>
          <p:cNvSpPr txBox="1">
            <a:spLocks noChangeArrowheads="1"/>
          </p:cNvSpPr>
          <p:nvPr/>
        </p:nvSpPr>
        <p:spPr bwMode="auto">
          <a:xfrm>
            <a:off x="145460" y="5653604"/>
            <a:ext cx="132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sz="1600" b="0" i="0" dirty="0">
                <a:solidFill>
                  <a:srgbClr val="9900CC"/>
                </a:solidFill>
                <a:latin typeface="Calibri" pitchFamily="34" charset="0"/>
                <a:cs typeface="Calibri" pitchFamily="34" charset="0"/>
              </a:rPr>
              <a:t>Y. Liu</a:t>
            </a:r>
          </a:p>
        </p:txBody>
      </p:sp>
      <p:pic>
        <p:nvPicPr>
          <p:cNvPr id="673817" name="Picture 8" descr="CCF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6" y="6061591"/>
            <a:ext cx="1289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3818" name="Picture 26" descr="energy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1" y="5867638"/>
            <a:ext cx="1127125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2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" y="101600"/>
            <a:ext cx="9124950" cy="685800"/>
          </a:xfrm>
        </p:spPr>
        <p:txBody>
          <a:bodyPr/>
          <a:lstStyle/>
          <a:p>
            <a:r>
              <a:rPr lang="en-GB"/>
              <a:t>HAGIS Suite of codes (+references) - Stability</a:t>
            </a:r>
          </a:p>
        </p:txBody>
      </p:sp>
      <p:sp>
        <p:nvSpPr>
          <p:cNvPr id="668675" name="Oval 3"/>
          <p:cNvSpPr>
            <a:spLocks noChangeArrowheads="1"/>
          </p:cNvSpPr>
          <p:nvPr/>
        </p:nvSpPr>
        <p:spPr bwMode="auto">
          <a:xfrm>
            <a:off x="5026025" y="3058798"/>
            <a:ext cx="1436688" cy="56263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>
                  <a:alpha val="67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33CC"/>
              </a:buClr>
              <a:buNone/>
            </a:pPr>
            <a:r>
              <a:rPr lang="en-GB" sz="2000" b="1" i="0">
                <a:solidFill>
                  <a:srgbClr val="0000FF"/>
                </a:solidFill>
                <a:latin typeface="Century Gothic" pitchFamily="34" charset="0"/>
              </a:rPr>
              <a:t>HAGIS</a:t>
            </a:r>
          </a:p>
        </p:txBody>
      </p:sp>
      <p:sp>
        <p:nvSpPr>
          <p:cNvPr id="668676" name="Oval 4"/>
          <p:cNvSpPr>
            <a:spLocks noChangeArrowheads="1"/>
          </p:cNvSpPr>
          <p:nvPr/>
        </p:nvSpPr>
        <p:spPr bwMode="auto">
          <a:xfrm>
            <a:off x="2344738" y="1781952"/>
            <a:ext cx="1873250" cy="99542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>
                  <a:alpha val="67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33CC"/>
              </a:buClr>
              <a:buNone/>
            </a:pPr>
            <a:r>
              <a:rPr lang="en-GB" sz="2000" b="1" i="0" dirty="0">
                <a:solidFill>
                  <a:srgbClr val="0000FF"/>
                </a:solidFill>
                <a:latin typeface="Century Gothic" pitchFamily="34" charset="0"/>
              </a:rPr>
              <a:t>MISHKA-F</a:t>
            </a:r>
          </a:p>
        </p:txBody>
      </p:sp>
      <p:sp>
        <p:nvSpPr>
          <p:cNvPr id="668677" name="Oval 5"/>
          <p:cNvSpPr>
            <a:spLocks noChangeArrowheads="1"/>
          </p:cNvSpPr>
          <p:nvPr/>
        </p:nvSpPr>
        <p:spPr bwMode="auto">
          <a:xfrm>
            <a:off x="158750" y="1069661"/>
            <a:ext cx="1601788" cy="56263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3333FF">
                  <a:alpha val="67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33CC"/>
              </a:buClr>
              <a:buNone/>
            </a:pPr>
            <a:r>
              <a:rPr lang="en-GB" sz="2000" b="1" i="0" dirty="0">
                <a:solidFill>
                  <a:srgbClr val="3333FF"/>
                </a:solidFill>
                <a:latin typeface="Century Gothic" pitchFamily="34" charset="0"/>
              </a:rPr>
              <a:t>HELENA</a:t>
            </a:r>
          </a:p>
        </p:txBody>
      </p:sp>
      <p:sp>
        <p:nvSpPr>
          <p:cNvPr id="668678" name="Rectangle 6"/>
          <p:cNvSpPr>
            <a:spLocks noChangeArrowheads="1"/>
          </p:cNvSpPr>
          <p:nvPr/>
        </p:nvSpPr>
        <p:spPr bwMode="auto">
          <a:xfrm>
            <a:off x="2362200" y="3272128"/>
            <a:ext cx="2046288" cy="36933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33CC"/>
              </a:buClr>
              <a:buNone/>
            </a:pPr>
            <a:r>
              <a:rPr lang="el-GR" sz="1800" b="1" i="0">
                <a:solidFill>
                  <a:schemeClr val="tx1"/>
                </a:solidFill>
                <a:latin typeface="Times" pitchFamily="18" charset="0"/>
              </a:rPr>
              <a:t>α</a:t>
            </a:r>
            <a:r>
              <a:rPr lang="en-GB" sz="1800" b="1" i="0">
                <a:solidFill>
                  <a:schemeClr val="tx1"/>
                </a:solidFill>
                <a:latin typeface="Times" pitchFamily="18" charset="0"/>
              </a:rPr>
              <a:t> </a:t>
            </a:r>
            <a:r>
              <a:rPr lang="en-GB" sz="1800" b="1" i="0">
                <a:solidFill>
                  <a:schemeClr val="tx1"/>
                </a:solidFill>
                <a:latin typeface="Century Gothic" pitchFamily="34" charset="0"/>
              </a:rPr>
              <a:t>distribution</a:t>
            </a:r>
            <a:endParaRPr lang="el-GR" sz="1800" b="1" i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68679" name="Oval 7"/>
          <p:cNvSpPr>
            <a:spLocks noChangeArrowheads="1"/>
          </p:cNvSpPr>
          <p:nvPr/>
        </p:nvSpPr>
        <p:spPr bwMode="auto">
          <a:xfrm>
            <a:off x="196850" y="3212786"/>
            <a:ext cx="1566863" cy="56263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>
                  <a:alpha val="67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33CC"/>
              </a:buClr>
              <a:buNone/>
            </a:pPr>
            <a:r>
              <a:rPr lang="en-GB" sz="2000" b="1" i="0">
                <a:solidFill>
                  <a:srgbClr val="0000FF"/>
                </a:solidFill>
                <a:latin typeface="Century Gothic" pitchFamily="34" charset="0"/>
              </a:rPr>
              <a:t>ASCOT</a:t>
            </a:r>
          </a:p>
        </p:txBody>
      </p:sp>
      <p:sp>
        <p:nvSpPr>
          <p:cNvPr id="668680" name="Rectangle 8"/>
          <p:cNvSpPr>
            <a:spLocks noChangeArrowheads="1"/>
          </p:cNvSpPr>
          <p:nvPr/>
        </p:nvSpPr>
        <p:spPr bwMode="auto">
          <a:xfrm>
            <a:off x="2303463" y="1011250"/>
            <a:ext cx="1944687" cy="660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33CC"/>
              </a:buClr>
              <a:buNone/>
            </a:pPr>
            <a:r>
              <a:rPr lang="en-GB" sz="1800" b="1" i="0">
                <a:solidFill>
                  <a:schemeClr val="tx1"/>
                </a:solidFill>
                <a:latin typeface="Century Gothic" pitchFamily="34" charset="0"/>
              </a:rPr>
              <a:t>Equilibrium configuration</a:t>
            </a:r>
          </a:p>
        </p:txBody>
      </p:sp>
      <p:sp>
        <p:nvSpPr>
          <p:cNvPr id="668681" name="Rectangle 9"/>
          <p:cNvSpPr>
            <a:spLocks noChangeArrowheads="1"/>
          </p:cNvSpPr>
          <p:nvPr/>
        </p:nvSpPr>
        <p:spPr bwMode="auto">
          <a:xfrm>
            <a:off x="4792663" y="2362490"/>
            <a:ext cx="1871662" cy="36933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>
                  <a:alpha val="59000"/>
                </a:srgbClr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33CC"/>
              </a:buClr>
              <a:buNone/>
            </a:pPr>
            <a:r>
              <a:rPr lang="en-GB" sz="1800" b="1" i="0">
                <a:solidFill>
                  <a:schemeClr val="tx1"/>
                </a:solidFill>
                <a:latin typeface="Century Gothic" pitchFamily="34" charset="0"/>
              </a:rPr>
              <a:t>Eigenfunction</a:t>
            </a:r>
          </a:p>
        </p:txBody>
      </p:sp>
      <p:sp>
        <p:nvSpPr>
          <p:cNvPr id="668682" name="Line 10"/>
          <p:cNvSpPr>
            <a:spLocks noChangeShapeType="1"/>
          </p:cNvSpPr>
          <p:nvPr/>
        </p:nvSpPr>
        <p:spPr bwMode="auto">
          <a:xfrm>
            <a:off x="3270250" y="1741500"/>
            <a:ext cx="0" cy="261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None/>
            </a:pPr>
            <a:endParaRPr lang="en-US" i="0"/>
          </a:p>
        </p:txBody>
      </p:sp>
      <p:sp>
        <p:nvSpPr>
          <p:cNvPr id="668683" name="Line 11"/>
          <p:cNvSpPr>
            <a:spLocks noChangeShapeType="1"/>
          </p:cNvSpPr>
          <p:nvPr/>
        </p:nvSpPr>
        <p:spPr bwMode="auto">
          <a:xfrm>
            <a:off x="6494463" y="3343288"/>
            <a:ext cx="5349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None/>
            </a:pPr>
            <a:endParaRPr lang="en-US" i="0"/>
          </a:p>
        </p:txBody>
      </p:sp>
      <p:sp>
        <p:nvSpPr>
          <p:cNvPr id="668684" name="Rectangle 12"/>
          <p:cNvSpPr>
            <a:spLocks noChangeArrowheads="1"/>
          </p:cNvSpPr>
          <p:nvPr/>
        </p:nvSpPr>
        <p:spPr bwMode="auto">
          <a:xfrm>
            <a:off x="7073900" y="3340797"/>
            <a:ext cx="1982788" cy="6463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33CC"/>
              </a:buClr>
              <a:buNone/>
            </a:pPr>
            <a:r>
              <a:rPr lang="en-GB" sz="1800" b="1" i="0">
                <a:solidFill>
                  <a:schemeClr val="tx1"/>
                </a:solidFill>
                <a:latin typeface="Century Gothic" pitchFamily="34" charset="0"/>
              </a:rPr>
              <a:t>Wave &amp; Particle Evolution</a:t>
            </a:r>
          </a:p>
        </p:txBody>
      </p:sp>
      <p:sp>
        <p:nvSpPr>
          <p:cNvPr id="668685" name="Line 13"/>
          <p:cNvSpPr>
            <a:spLocks noChangeShapeType="1"/>
          </p:cNvSpPr>
          <p:nvPr/>
        </p:nvSpPr>
        <p:spPr bwMode="auto">
          <a:xfrm>
            <a:off x="1814513" y="4051313"/>
            <a:ext cx="544512" cy="12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None/>
            </a:pPr>
            <a:endParaRPr lang="en-US" i="0"/>
          </a:p>
        </p:txBody>
      </p:sp>
      <p:sp>
        <p:nvSpPr>
          <p:cNvPr id="668686" name="Line 14"/>
          <p:cNvSpPr>
            <a:spLocks noChangeShapeType="1"/>
          </p:cNvSpPr>
          <p:nvPr/>
        </p:nvSpPr>
        <p:spPr bwMode="auto">
          <a:xfrm>
            <a:off x="1816100" y="1320813"/>
            <a:ext cx="449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None/>
            </a:pPr>
            <a:endParaRPr lang="en-US" i="0"/>
          </a:p>
        </p:txBody>
      </p:sp>
      <p:sp>
        <p:nvSpPr>
          <p:cNvPr id="668687" name="Line 15"/>
          <p:cNvSpPr>
            <a:spLocks noChangeShapeType="1"/>
          </p:cNvSpPr>
          <p:nvPr/>
        </p:nvSpPr>
        <p:spPr bwMode="auto">
          <a:xfrm flipV="1">
            <a:off x="4257675" y="2263788"/>
            <a:ext cx="48577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None/>
            </a:pPr>
            <a:endParaRPr lang="en-US" i="0"/>
          </a:p>
        </p:txBody>
      </p:sp>
      <p:sp>
        <p:nvSpPr>
          <p:cNvPr id="668688" name="Rectangle 16"/>
          <p:cNvSpPr>
            <a:spLocks noChangeArrowheads="1"/>
          </p:cNvSpPr>
          <p:nvPr/>
        </p:nvSpPr>
        <p:spPr bwMode="auto">
          <a:xfrm>
            <a:off x="4783138" y="1816113"/>
            <a:ext cx="1871662" cy="4762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00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33CC"/>
              </a:buClr>
              <a:buNone/>
            </a:pPr>
            <a:r>
              <a:rPr lang="el-GR" sz="2400" b="1" i="0">
                <a:solidFill>
                  <a:schemeClr val="tx1"/>
                </a:solidFill>
                <a:latin typeface="Century Gothic" pitchFamily="34" charset="0"/>
              </a:rPr>
              <a:t>δ</a:t>
            </a:r>
            <a:r>
              <a:rPr lang="en-GB" sz="2400" b="1" i="0">
                <a:solidFill>
                  <a:schemeClr val="tx1"/>
                </a:solidFill>
                <a:latin typeface="Century Gothic" pitchFamily="34" charset="0"/>
              </a:rPr>
              <a:t>W</a:t>
            </a:r>
            <a:r>
              <a:rPr lang="en-GB" sz="2400" b="1" i="0" baseline="-25000">
                <a:solidFill>
                  <a:schemeClr val="tx1"/>
                </a:solidFill>
                <a:latin typeface="Century Gothic" pitchFamily="34" charset="0"/>
              </a:rPr>
              <a:t>MHD</a:t>
            </a:r>
            <a:endParaRPr lang="el-GR" sz="2400" b="1" i="0" baseline="-250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68689" name="Line 17"/>
          <p:cNvSpPr>
            <a:spLocks noChangeShapeType="1"/>
          </p:cNvSpPr>
          <p:nvPr/>
        </p:nvSpPr>
        <p:spPr bwMode="auto">
          <a:xfrm>
            <a:off x="5737225" y="2786075"/>
            <a:ext cx="0" cy="273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None/>
            </a:pPr>
            <a:endParaRPr lang="en-US" i="0"/>
          </a:p>
        </p:txBody>
      </p:sp>
      <p:sp>
        <p:nvSpPr>
          <p:cNvPr id="668690" name="Line 18"/>
          <p:cNvSpPr>
            <a:spLocks noChangeShapeType="1"/>
          </p:cNvSpPr>
          <p:nvPr/>
        </p:nvSpPr>
        <p:spPr bwMode="auto">
          <a:xfrm flipH="1" flipV="1">
            <a:off x="974725" y="1662125"/>
            <a:ext cx="0" cy="1484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en-US" i="0"/>
          </a:p>
        </p:txBody>
      </p:sp>
      <p:sp>
        <p:nvSpPr>
          <p:cNvPr id="668691" name="Line 19"/>
          <p:cNvSpPr>
            <a:spLocks noChangeShapeType="1"/>
          </p:cNvSpPr>
          <p:nvPr/>
        </p:nvSpPr>
        <p:spPr bwMode="auto">
          <a:xfrm flipV="1">
            <a:off x="1795463" y="3468700"/>
            <a:ext cx="563562" cy="2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None/>
            </a:pPr>
            <a:endParaRPr lang="en-US" i="0"/>
          </a:p>
        </p:txBody>
      </p:sp>
      <p:sp>
        <p:nvSpPr>
          <p:cNvPr id="668692" name="Rectangle 20"/>
          <p:cNvSpPr>
            <a:spLocks noChangeArrowheads="1"/>
          </p:cNvSpPr>
          <p:nvPr/>
        </p:nvSpPr>
        <p:spPr bwMode="auto">
          <a:xfrm>
            <a:off x="7083425" y="2797188"/>
            <a:ext cx="1944688" cy="4762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00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33CC"/>
              </a:buClr>
              <a:buNone/>
            </a:pPr>
            <a:r>
              <a:rPr lang="el-GR" sz="2400" b="1" i="0">
                <a:solidFill>
                  <a:schemeClr val="tx1"/>
                </a:solidFill>
                <a:latin typeface="Century Gothic" pitchFamily="34" charset="0"/>
              </a:rPr>
              <a:t>δ</a:t>
            </a:r>
            <a:r>
              <a:rPr lang="en-GB" sz="2400" b="1" i="0">
                <a:solidFill>
                  <a:schemeClr val="tx1"/>
                </a:solidFill>
                <a:latin typeface="Century Gothic" pitchFamily="34" charset="0"/>
              </a:rPr>
              <a:t>W</a:t>
            </a:r>
            <a:r>
              <a:rPr lang="en-GB" sz="2400" b="1" i="0" baseline="-25000">
                <a:solidFill>
                  <a:schemeClr val="tx1"/>
                </a:solidFill>
                <a:latin typeface="Century Gothic" pitchFamily="34" charset="0"/>
              </a:rPr>
              <a:t>h</a:t>
            </a:r>
            <a:endParaRPr lang="el-GR" sz="2400" b="1" i="0" baseline="-2500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68693" name="Line 21"/>
          <p:cNvSpPr>
            <a:spLocks noChangeShapeType="1"/>
          </p:cNvSpPr>
          <p:nvPr/>
        </p:nvSpPr>
        <p:spPr bwMode="auto">
          <a:xfrm flipV="1">
            <a:off x="977900" y="3151200"/>
            <a:ext cx="4071938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None/>
            </a:pPr>
            <a:endParaRPr lang="en-US" i="0"/>
          </a:p>
        </p:txBody>
      </p:sp>
      <p:sp>
        <p:nvSpPr>
          <p:cNvPr id="668694" name="Text Box 22"/>
          <p:cNvSpPr txBox="1">
            <a:spLocks noChangeArrowheads="1"/>
          </p:cNvSpPr>
          <p:nvPr/>
        </p:nvSpPr>
        <p:spPr bwMode="auto">
          <a:xfrm>
            <a:off x="1492250" y="879488"/>
            <a:ext cx="4908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33CC"/>
              </a:buClr>
              <a:buNone/>
            </a:pPr>
            <a:r>
              <a:rPr lang="en-GB" sz="1800" b="1" i="0">
                <a:solidFill>
                  <a:srgbClr val="3333FF"/>
                </a:solidFill>
                <a:latin typeface="Century Gothic" pitchFamily="34" charset="0"/>
              </a:rPr>
              <a:t>(1)</a:t>
            </a:r>
          </a:p>
        </p:txBody>
      </p:sp>
      <p:sp>
        <p:nvSpPr>
          <p:cNvPr id="668695" name="Text Box 23"/>
          <p:cNvSpPr txBox="1">
            <a:spLocks noChangeArrowheads="1"/>
          </p:cNvSpPr>
          <p:nvPr/>
        </p:nvSpPr>
        <p:spPr bwMode="auto">
          <a:xfrm>
            <a:off x="1568450" y="3076588"/>
            <a:ext cx="4908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33CC"/>
              </a:buClr>
              <a:buNone/>
            </a:pPr>
            <a:r>
              <a:rPr lang="en-GB" sz="1800" b="1" i="0">
                <a:solidFill>
                  <a:srgbClr val="3333FF"/>
                </a:solidFill>
                <a:latin typeface="Century Gothic" pitchFamily="34" charset="0"/>
              </a:rPr>
              <a:t>(3)</a:t>
            </a:r>
          </a:p>
        </p:txBody>
      </p:sp>
      <p:sp>
        <p:nvSpPr>
          <p:cNvPr id="668696" name="Text Box 24"/>
          <p:cNvSpPr txBox="1">
            <a:spLocks noChangeArrowheads="1"/>
          </p:cNvSpPr>
          <p:nvPr/>
        </p:nvSpPr>
        <p:spPr bwMode="auto">
          <a:xfrm>
            <a:off x="3860800" y="1782775"/>
            <a:ext cx="4908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33CC"/>
              </a:buClr>
              <a:buNone/>
            </a:pPr>
            <a:r>
              <a:rPr lang="en-GB" sz="1800" b="1" i="0">
                <a:solidFill>
                  <a:srgbClr val="3333FF"/>
                </a:solidFill>
                <a:latin typeface="Century Gothic" pitchFamily="34" charset="0"/>
              </a:rPr>
              <a:t>(2)</a:t>
            </a:r>
          </a:p>
        </p:txBody>
      </p:sp>
      <p:sp>
        <p:nvSpPr>
          <p:cNvPr id="668697" name="Text Box 25"/>
          <p:cNvSpPr txBox="1">
            <a:spLocks noChangeArrowheads="1"/>
          </p:cNvSpPr>
          <p:nvPr/>
        </p:nvSpPr>
        <p:spPr bwMode="auto">
          <a:xfrm>
            <a:off x="6161088" y="2841638"/>
            <a:ext cx="4908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33CC"/>
              </a:buClr>
              <a:buNone/>
            </a:pPr>
            <a:r>
              <a:rPr lang="en-GB" sz="1800" b="1" i="0">
                <a:solidFill>
                  <a:srgbClr val="3333FF"/>
                </a:solidFill>
                <a:latin typeface="Century Gothic" pitchFamily="34" charset="0"/>
              </a:rPr>
              <a:t>(6)</a:t>
            </a:r>
          </a:p>
        </p:txBody>
      </p:sp>
      <p:sp>
        <p:nvSpPr>
          <p:cNvPr id="668698" name="Text Box 26"/>
          <p:cNvSpPr txBox="1">
            <a:spLocks noChangeArrowheads="1"/>
          </p:cNvSpPr>
          <p:nvPr/>
        </p:nvSpPr>
        <p:spPr bwMode="auto">
          <a:xfrm>
            <a:off x="4395788" y="5092700"/>
            <a:ext cx="4748212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33CC"/>
              </a:buClr>
              <a:buFontTx/>
              <a:buAutoNum type="arabicParenBoth"/>
            </a:pPr>
            <a:r>
              <a:rPr lang="en-GB" sz="1200" i="1" dirty="0">
                <a:latin typeface="Century Gothic" pitchFamily="34" charset="0"/>
              </a:rPr>
              <a:t>Huysmans et al, </a:t>
            </a:r>
            <a:r>
              <a:rPr lang="en-GB" sz="1200" dirty="0">
                <a:latin typeface="Century Gothic" pitchFamily="34" charset="0"/>
              </a:rPr>
              <a:t>CP90 </a:t>
            </a:r>
            <a:r>
              <a:rPr lang="en-GB" sz="1200" dirty="0" err="1">
                <a:latin typeface="Century Gothic" pitchFamily="34" charset="0"/>
              </a:rPr>
              <a:t>Conf</a:t>
            </a:r>
            <a:r>
              <a:rPr lang="en-GB" sz="1200" dirty="0">
                <a:latin typeface="Century Gothic" pitchFamily="34" charset="0"/>
              </a:rPr>
              <a:t> on </a:t>
            </a:r>
            <a:r>
              <a:rPr lang="en-GB" sz="1200" dirty="0" err="1">
                <a:latin typeface="Century Gothic" pitchFamily="34" charset="0"/>
              </a:rPr>
              <a:t>Comput</a:t>
            </a:r>
            <a:r>
              <a:rPr lang="en-GB" sz="1200" dirty="0">
                <a:latin typeface="Century Gothic" pitchFamily="34" charset="0"/>
              </a:rPr>
              <a:t> </a:t>
            </a:r>
            <a:r>
              <a:rPr lang="en-GB" sz="1200" dirty="0" err="1">
                <a:latin typeface="Century Gothic" pitchFamily="34" charset="0"/>
              </a:rPr>
              <a:t>Phys</a:t>
            </a:r>
            <a:r>
              <a:rPr lang="en-GB" sz="1200" i="1" dirty="0">
                <a:latin typeface="Century Gothic" pitchFamily="34" charset="0"/>
              </a:rPr>
              <a:t>, p371 (1990)</a:t>
            </a:r>
          </a:p>
          <a:p>
            <a:pPr eaLnBrk="1" hangingPunct="1">
              <a:spcBef>
                <a:spcPct val="20000"/>
              </a:spcBef>
              <a:buClr>
                <a:srgbClr val="0033CC"/>
              </a:buClr>
              <a:buFontTx/>
              <a:buAutoNum type="arabicParenBoth"/>
            </a:pPr>
            <a:r>
              <a:rPr lang="en-GB" sz="1200" i="1" dirty="0">
                <a:latin typeface="Century Gothic" pitchFamily="34" charset="0"/>
              </a:rPr>
              <a:t>Chapman et al, </a:t>
            </a:r>
            <a:r>
              <a:rPr lang="en-GB" sz="1200" dirty="0" err="1">
                <a:latin typeface="Century Gothic" pitchFamily="34" charset="0"/>
              </a:rPr>
              <a:t>Phys</a:t>
            </a:r>
            <a:r>
              <a:rPr lang="en-GB" sz="1200" dirty="0">
                <a:latin typeface="Century Gothic" pitchFamily="34" charset="0"/>
              </a:rPr>
              <a:t> Plasmas</a:t>
            </a:r>
            <a:r>
              <a:rPr lang="en-GB" sz="1200" i="1" dirty="0">
                <a:latin typeface="Century Gothic" pitchFamily="34" charset="0"/>
              </a:rPr>
              <a:t>, </a:t>
            </a:r>
            <a:r>
              <a:rPr lang="en-GB" sz="1200" b="1" i="1" dirty="0">
                <a:latin typeface="Century Gothic" pitchFamily="34" charset="0"/>
              </a:rPr>
              <a:t>13</a:t>
            </a:r>
            <a:r>
              <a:rPr lang="en-GB" sz="1200" i="1" dirty="0">
                <a:latin typeface="Century Gothic" pitchFamily="34" charset="0"/>
              </a:rPr>
              <a:t>, 062511 (2006)</a:t>
            </a:r>
          </a:p>
          <a:p>
            <a:pPr eaLnBrk="1" hangingPunct="1">
              <a:spcBef>
                <a:spcPct val="20000"/>
              </a:spcBef>
              <a:buClr>
                <a:srgbClr val="0033CC"/>
              </a:buClr>
              <a:buFontTx/>
              <a:buAutoNum type="arabicParenBoth"/>
            </a:pPr>
            <a:r>
              <a:rPr lang="en-GB" sz="1200" i="1" dirty="0">
                <a:latin typeface="Century Gothic" pitchFamily="34" charset="0"/>
              </a:rPr>
              <a:t>JA </a:t>
            </a:r>
            <a:r>
              <a:rPr lang="en-GB" sz="1200" i="1" dirty="0" err="1">
                <a:latin typeface="Century Gothic" pitchFamily="34" charset="0"/>
              </a:rPr>
              <a:t>Heikennen</a:t>
            </a:r>
            <a:r>
              <a:rPr lang="en-GB" sz="1200" i="1" dirty="0">
                <a:latin typeface="Century Gothic" pitchFamily="34" charset="0"/>
              </a:rPr>
              <a:t> et al, </a:t>
            </a:r>
            <a:r>
              <a:rPr lang="en-GB" sz="1200" i="1" dirty="0" err="1">
                <a:latin typeface="Century Gothic" pitchFamily="34" charset="0"/>
                <a:sym typeface="Symbol" pitchFamily="18" charset="2"/>
              </a:rPr>
              <a:t>Comput</a:t>
            </a:r>
            <a:r>
              <a:rPr lang="en-GB" sz="1200" i="1" dirty="0">
                <a:latin typeface="Century Gothic" pitchFamily="34" charset="0"/>
                <a:sym typeface="Symbol" pitchFamily="18" charset="2"/>
              </a:rPr>
              <a:t>. Phys. Comm., </a:t>
            </a:r>
            <a:r>
              <a:rPr lang="en-GB" sz="1200" b="1" i="1" dirty="0">
                <a:latin typeface="Century Gothic" pitchFamily="34" charset="0"/>
                <a:sym typeface="Symbol" pitchFamily="18" charset="2"/>
              </a:rPr>
              <a:t>76</a:t>
            </a:r>
            <a:r>
              <a:rPr lang="en-GB" sz="1200" i="1" dirty="0">
                <a:latin typeface="Century Gothic" pitchFamily="34" charset="0"/>
                <a:sym typeface="Symbol" pitchFamily="18" charset="2"/>
              </a:rPr>
              <a:t>, 215 (1993)</a:t>
            </a:r>
          </a:p>
          <a:p>
            <a:pPr eaLnBrk="1" hangingPunct="1">
              <a:spcBef>
                <a:spcPct val="20000"/>
              </a:spcBef>
              <a:buClr>
                <a:srgbClr val="0033CC"/>
              </a:buClr>
              <a:buFontTx/>
              <a:buAutoNum type="arabicParenBoth"/>
            </a:pPr>
            <a:r>
              <a:rPr lang="en-GB" sz="1200" i="1" dirty="0" err="1">
                <a:latin typeface="Century Gothic" pitchFamily="34" charset="0"/>
                <a:sym typeface="Symbol" pitchFamily="18" charset="2"/>
              </a:rPr>
              <a:t>Budny</a:t>
            </a:r>
            <a:r>
              <a:rPr lang="en-GB" sz="1200" i="1" dirty="0">
                <a:latin typeface="Century Gothic" pitchFamily="34" charset="0"/>
                <a:sym typeface="Symbol" pitchFamily="18" charset="2"/>
              </a:rPr>
              <a:t> et al, </a:t>
            </a:r>
            <a:r>
              <a:rPr lang="en-GB" sz="1200" i="1" dirty="0" err="1">
                <a:latin typeface="Century Gothic" pitchFamily="34" charset="0"/>
                <a:sym typeface="Symbol" pitchFamily="18" charset="2"/>
              </a:rPr>
              <a:t>Nucl</a:t>
            </a:r>
            <a:r>
              <a:rPr lang="en-GB" sz="1200" i="1" dirty="0">
                <a:latin typeface="Century Gothic" pitchFamily="34" charset="0"/>
                <a:sym typeface="Symbol" pitchFamily="18" charset="2"/>
              </a:rPr>
              <a:t> Fusion, 32, 429 </a:t>
            </a:r>
            <a:r>
              <a:rPr lang="en-GB" sz="1200" dirty="0">
                <a:latin typeface="Century Gothic" pitchFamily="34" charset="0"/>
              </a:rPr>
              <a:t>(1992)</a:t>
            </a:r>
          </a:p>
          <a:p>
            <a:pPr eaLnBrk="1" hangingPunct="1">
              <a:spcBef>
                <a:spcPct val="20000"/>
              </a:spcBef>
              <a:buClr>
                <a:srgbClr val="0033CC"/>
              </a:buClr>
              <a:buFontTx/>
              <a:buAutoNum type="arabicParenBoth"/>
            </a:pPr>
            <a:r>
              <a:rPr lang="en-GB" sz="1200" i="1" dirty="0">
                <a:latin typeface="Century Gothic" pitchFamily="34" charset="0"/>
              </a:rPr>
              <a:t>Hedin et al, </a:t>
            </a:r>
            <a:r>
              <a:rPr lang="en-GB" sz="1200" i="1" dirty="0" err="1">
                <a:latin typeface="Century Gothic" pitchFamily="34" charset="0"/>
              </a:rPr>
              <a:t>Nucl</a:t>
            </a:r>
            <a:r>
              <a:rPr lang="en-GB" sz="1200" i="1" dirty="0">
                <a:latin typeface="Century Gothic" pitchFamily="34" charset="0"/>
              </a:rPr>
              <a:t> Fusion, </a:t>
            </a:r>
            <a:r>
              <a:rPr lang="en-GB" sz="1200" b="1" i="1" dirty="0">
                <a:latin typeface="Century Gothic" pitchFamily="34" charset="0"/>
              </a:rPr>
              <a:t>42</a:t>
            </a:r>
            <a:r>
              <a:rPr lang="en-GB" sz="1200" i="1" dirty="0">
                <a:latin typeface="Century Gothic" pitchFamily="34" charset="0"/>
              </a:rPr>
              <a:t>, 527 (2002)</a:t>
            </a:r>
          </a:p>
          <a:p>
            <a:pPr eaLnBrk="1" hangingPunct="1">
              <a:spcBef>
                <a:spcPct val="20000"/>
              </a:spcBef>
              <a:buClr>
                <a:srgbClr val="0033CC"/>
              </a:buClr>
              <a:buFontTx/>
              <a:buAutoNum type="arabicParenBoth"/>
            </a:pPr>
            <a:r>
              <a:rPr lang="en-GB" sz="1200" i="1" dirty="0">
                <a:latin typeface="Century Gothic" pitchFamily="34" charset="0"/>
              </a:rPr>
              <a:t>Pinches et al, </a:t>
            </a:r>
            <a:r>
              <a:rPr lang="en-GB" sz="1200" dirty="0" err="1">
                <a:latin typeface="Century Gothic" pitchFamily="34" charset="0"/>
              </a:rPr>
              <a:t>Comput</a:t>
            </a:r>
            <a:r>
              <a:rPr lang="en-GB" sz="1200" dirty="0">
                <a:latin typeface="Century Gothic" pitchFamily="34" charset="0"/>
              </a:rPr>
              <a:t> </a:t>
            </a:r>
            <a:r>
              <a:rPr lang="en-GB" sz="1200" dirty="0" err="1">
                <a:latin typeface="Century Gothic" pitchFamily="34" charset="0"/>
              </a:rPr>
              <a:t>Phys</a:t>
            </a:r>
            <a:r>
              <a:rPr lang="en-GB" sz="1200" dirty="0">
                <a:latin typeface="Century Gothic" pitchFamily="34" charset="0"/>
              </a:rPr>
              <a:t> </a:t>
            </a:r>
            <a:r>
              <a:rPr lang="en-GB" sz="1200" dirty="0" err="1">
                <a:latin typeface="Century Gothic" pitchFamily="34" charset="0"/>
              </a:rPr>
              <a:t>Commun</a:t>
            </a:r>
            <a:r>
              <a:rPr lang="en-GB" sz="1200" i="1" dirty="0">
                <a:latin typeface="Century Gothic" pitchFamily="34" charset="0"/>
              </a:rPr>
              <a:t>, </a:t>
            </a:r>
            <a:r>
              <a:rPr lang="en-GB" sz="1200" b="1" i="1" dirty="0">
                <a:latin typeface="Century Gothic" pitchFamily="34" charset="0"/>
              </a:rPr>
              <a:t>111</a:t>
            </a:r>
            <a:r>
              <a:rPr lang="en-GB" sz="1200" i="1" dirty="0">
                <a:latin typeface="Century Gothic" pitchFamily="34" charset="0"/>
              </a:rPr>
              <a:t>, 133 (1998)</a:t>
            </a:r>
          </a:p>
        </p:txBody>
      </p:sp>
      <p:sp>
        <p:nvSpPr>
          <p:cNvPr id="668699" name="Rectangle 27"/>
          <p:cNvSpPr>
            <a:spLocks noChangeArrowheads="1"/>
          </p:cNvSpPr>
          <p:nvPr/>
        </p:nvSpPr>
        <p:spPr bwMode="auto">
          <a:xfrm>
            <a:off x="2370138" y="4073815"/>
            <a:ext cx="2025650" cy="36933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33CC"/>
              </a:buClr>
              <a:buNone/>
            </a:pPr>
            <a:r>
              <a:rPr lang="en-GB" sz="1800" b="1" i="0">
                <a:solidFill>
                  <a:schemeClr val="tx1"/>
                </a:solidFill>
                <a:latin typeface="Century Gothic" pitchFamily="34" charset="0"/>
              </a:rPr>
              <a:t>NBI distribution</a:t>
            </a:r>
            <a:endParaRPr lang="el-GR" sz="1800" b="1" i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68700" name="Rectangle 28"/>
          <p:cNvSpPr>
            <a:spLocks noChangeArrowheads="1"/>
          </p:cNvSpPr>
          <p:nvPr/>
        </p:nvSpPr>
        <p:spPr bwMode="auto">
          <a:xfrm>
            <a:off x="2374900" y="4910428"/>
            <a:ext cx="2046288" cy="36933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33CC"/>
              </a:buClr>
              <a:buNone/>
            </a:pPr>
            <a:r>
              <a:rPr lang="en-GB" sz="1800" b="1" i="0">
                <a:solidFill>
                  <a:schemeClr val="tx1"/>
                </a:solidFill>
                <a:latin typeface="Century Gothic" pitchFamily="34" charset="0"/>
              </a:rPr>
              <a:t>ICRH distribution</a:t>
            </a:r>
            <a:endParaRPr lang="el-GR" sz="1800" b="1" i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68701" name="Oval 29"/>
          <p:cNvSpPr>
            <a:spLocks noChangeArrowheads="1"/>
          </p:cNvSpPr>
          <p:nvPr/>
        </p:nvSpPr>
        <p:spPr bwMode="auto">
          <a:xfrm>
            <a:off x="214313" y="4833623"/>
            <a:ext cx="1566862" cy="56263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>
                  <a:alpha val="67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33CC"/>
              </a:buClr>
              <a:buNone/>
            </a:pPr>
            <a:r>
              <a:rPr lang="en-GB" sz="2000" b="1" i="0">
                <a:solidFill>
                  <a:srgbClr val="0000FF"/>
                </a:solidFill>
                <a:latin typeface="Century Gothic" pitchFamily="34" charset="0"/>
              </a:rPr>
              <a:t>SELFO</a:t>
            </a:r>
          </a:p>
        </p:txBody>
      </p:sp>
      <p:sp>
        <p:nvSpPr>
          <p:cNvPr id="668702" name="Text Box 30"/>
          <p:cNvSpPr txBox="1">
            <a:spLocks noChangeArrowheads="1"/>
          </p:cNvSpPr>
          <p:nvPr/>
        </p:nvSpPr>
        <p:spPr bwMode="auto">
          <a:xfrm>
            <a:off x="1593850" y="4678375"/>
            <a:ext cx="4908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33CC"/>
              </a:buClr>
              <a:buNone/>
            </a:pPr>
            <a:r>
              <a:rPr lang="en-GB" sz="1800" b="1" i="0">
                <a:solidFill>
                  <a:srgbClr val="3333FF"/>
                </a:solidFill>
                <a:latin typeface="Century Gothic" pitchFamily="34" charset="0"/>
              </a:rPr>
              <a:t>(5)</a:t>
            </a:r>
          </a:p>
        </p:txBody>
      </p:sp>
      <p:sp>
        <p:nvSpPr>
          <p:cNvPr id="668703" name="Line 31"/>
          <p:cNvSpPr>
            <a:spLocks noChangeShapeType="1"/>
          </p:cNvSpPr>
          <p:nvPr/>
        </p:nvSpPr>
        <p:spPr bwMode="auto">
          <a:xfrm flipV="1">
            <a:off x="1817688" y="5092713"/>
            <a:ext cx="541337" cy="7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None/>
            </a:pPr>
            <a:endParaRPr lang="en-US" i="0"/>
          </a:p>
        </p:txBody>
      </p:sp>
      <p:sp>
        <p:nvSpPr>
          <p:cNvPr id="668704" name="Line 32"/>
          <p:cNvSpPr>
            <a:spLocks noChangeShapeType="1"/>
          </p:cNvSpPr>
          <p:nvPr/>
        </p:nvSpPr>
        <p:spPr bwMode="auto">
          <a:xfrm flipV="1">
            <a:off x="4402138" y="3443300"/>
            <a:ext cx="611187" cy="763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None/>
            </a:pPr>
            <a:endParaRPr lang="en-US" i="0"/>
          </a:p>
        </p:txBody>
      </p:sp>
      <p:sp>
        <p:nvSpPr>
          <p:cNvPr id="668705" name="Line 33"/>
          <p:cNvSpPr>
            <a:spLocks noChangeShapeType="1"/>
          </p:cNvSpPr>
          <p:nvPr/>
        </p:nvSpPr>
        <p:spPr bwMode="auto">
          <a:xfrm flipV="1">
            <a:off x="4414838" y="3317888"/>
            <a:ext cx="582612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None/>
            </a:pPr>
            <a:endParaRPr lang="en-US" i="0"/>
          </a:p>
        </p:txBody>
      </p:sp>
      <p:sp>
        <p:nvSpPr>
          <p:cNvPr id="668706" name="Line 34"/>
          <p:cNvSpPr>
            <a:spLocks noChangeShapeType="1"/>
          </p:cNvSpPr>
          <p:nvPr/>
        </p:nvSpPr>
        <p:spPr bwMode="auto">
          <a:xfrm flipV="1">
            <a:off x="4414838" y="3511563"/>
            <a:ext cx="688975" cy="157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None/>
            </a:pPr>
            <a:endParaRPr lang="en-US" i="0"/>
          </a:p>
        </p:txBody>
      </p:sp>
      <p:sp>
        <p:nvSpPr>
          <p:cNvPr id="668707" name="Oval 35"/>
          <p:cNvSpPr>
            <a:spLocks noChangeArrowheads="1"/>
          </p:cNvSpPr>
          <p:nvPr/>
        </p:nvSpPr>
        <p:spPr bwMode="auto">
          <a:xfrm>
            <a:off x="193675" y="3763648"/>
            <a:ext cx="1566863" cy="56263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>
                  <a:alpha val="67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33CC"/>
              </a:buClr>
              <a:buNone/>
            </a:pPr>
            <a:r>
              <a:rPr lang="en-GB" sz="2000" b="1" i="0">
                <a:solidFill>
                  <a:srgbClr val="0000FF"/>
                </a:solidFill>
                <a:latin typeface="Century Gothic" pitchFamily="34" charset="0"/>
              </a:rPr>
              <a:t>JETTO</a:t>
            </a:r>
          </a:p>
        </p:txBody>
      </p:sp>
      <p:sp>
        <p:nvSpPr>
          <p:cNvPr id="668708" name="Oval 36"/>
          <p:cNvSpPr>
            <a:spLocks noChangeArrowheads="1"/>
          </p:cNvSpPr>
          <p:nvPr/>
        </p:nvSpPr>
        <p:spPr bwMode="auto">
          <a:xfrm>
            <a:off x="192088" y="4295461"/>
            <a:ext cx="1566862" cy="56263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FF">
                  <a:alpha val="67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33CC"/>
              </a:buClr>
              <a:buNone/>
            </a:pPr>
            <a:r>
              <a:rPr lang="en-GB" sz="2000" b="1" i="0">
                <a:solidFill>
                  <a:srgbClr val="0000FF"/>
                </a:solidFill>
                <a:latin typeface="Century Gothic" pitchFamily="34" charset="0"/>
              </a:rPr>
              <a:t>TRANSP</a:t>
            </a:r>
          </a:p>
        </p:txBody>
      </p:sp>
      <p:sp>
        <p:nvSpPr>
          <p:cNvPr id="668709" name="Line 37"/>
          <p:cNvSpPr>
            <a:spLocks noChangeShapeType="1"/>
          </p:cNvSpPr>
          <p:nvPr/>
        </p:nvSpPr>
        <p:spPr bwMode="auto">
          <a:xfrm flipV="1">
            <a:off x="1793875" y="4314838"/>
            <a:ext cx="565150" cy="225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None/>
            </a:pPr>
            <a:endParaRPr lang="en-US" i="0"/>
          </a:p>
        </p:txBody>
      </p:sp>
      <p:sp>
        <p:nvSpPr>
          <p:cNvPr id="668710" name="Text Box 38"/>
          <p:cNvSpPr txBox="1">
            <a:spLocks noChangeArrowheads="1"/>
          </p:cNvSpPr>
          <p:nvPr/>
        </p:nvSpPr>
        <p:spPr bwMode="auto">
          <a:xfrm>
            <a:off x="1582738" y="4157675"/>
            <a:ext cx="4908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33CC"/>
              </a:buClr>
              <a:buNone/>
            </a:pPr>
            <a:r>
              <a:rPr lang="en-GB" sz="1800" b="1" i="0">
                <a:solidFill>
                  <a:srgbClr val="3333FF"/>
                </a:solidFill>
                <a:latin typeface="Century Gothic" pitchFamily="34" charset="0"/>
              </a:rPr>
              <a:t>(4)</a:t>
            </a:r>
          </a:p>
        </p:txBody>
      </p:sp>
      <p:sp>
        <p:nvSpPr>
          <p:cNvPr id="668711" name="Text Box 32"/>
          <p:cNvSpPr txBox="1">
            <a:spLocks noChangeArrowheads="1"/>
          </p:cNvSpPr>
          <p:nvPr/>
        </p:nvSpPr>
        <p:spPr bwMode="auto">
          <a:xfrm>
            <a:off x="203922" y="5600775"/>
            <a:ext cx="1320800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sz="1600" b="0" i="0" dirty="0">
                <a:solidFill>
                  <a:srgbClr val="9900CC"/>
                </a:solidFill>
                <a:latin typeface="Calibri" pitchFamily="34" charset="0"/>
                <a:cs typeface="Calibri" pitchFamily="34" charset="0"/>
              </a:rPr>
              <a:t>I. Chapman</a:t>
            </a:r>
            <a:endParaRPr lang="fr-FR" sz="1600" b="0" i="0" dirty="0">
              <a:solidFill>
                <a:srgbClr val="9900CC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1600" b="0" i="0" dirty="0">
              <a:solidFill>
                <a:srgbClr val="9900C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68712" name="Picture 8" descr="CC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6" y="6009790"/>
            <a:ext cx="1289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8713" name="Picture 41" descr="energy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5848351"/>
            <a:ext cx="1127125" cy="61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4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820228" y="988697"/>
            <a:ext cx="3323771" cy="343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defRPr/>
            </a:pP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Common ground for codes (MARS / HAGIS / MISK)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Solov’ev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4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equilibria</a:t>
            </a:r>
            <a:endParaRPr lang="en-US" sz="2400" b="0" i="0" kern="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Codes run in </a:t>
            </a:r>
            <a:r>
              <a:rPr lang="en-US" sz="24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perturbative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mode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Density gradient constant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No energetic particles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l-GR" sz="2400" b="0" i="0" kern="0" dirty="0" smtClean="0">
                <a:solidFill>
                  <a:schemeClr val="accent2"/>
                </a:solidFill>
                <a:latin typeface="Calibri"/>
                <a:cs typeface="Calibri"/>
              </a:rPr>
              <a:t>ω</a:t>
            </a:r>
            <a:r>
              <a:rPr lang="en-US" sz="2400" b="0" i="0" kern="0" baseline="-25000" dirty="0" smtClean="0">
                <a:solidFill>
                  <a:schemeClr val="accent2"/>
                </a:solidFill>
                <a:latin typeface="Calibri"/>
                <a:cs typeface="Calibri"/>
              </a:rPr>
              <a:t>r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/>
                <a:cs typeface="Calibri"/>
              </a:rPr>
              <a:t>, </a:t>
            </a:r>
            <a:r>
              <a:rPr lang="el-GR" sz="2400" b="0" i="0" kern="0" dirty="0" smtClean="0">
                <a:solidFill>
                  <a:schemeClr val="accent2"/>
                </a:solidFill>
                <a:latin typeface="Calibri"/>
                <a:cs typeface="Calibri"/>
              </a:rPr>
              <a:t>γ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/>
                <a:cs typeface="Calibri"/>
              </a:rPr>
              <a:t>, </a:t>
            </a:r>
            <a:r>
              <a:rPr lang="el-GR" sz="2400" b="0" i="0" kern="0" dirty="0" smtClean="0">
                <a:solidFill>
                  <a:schemeClr val="accent2"/>
                </a:solidFill>
                <a:latin typeface="Calibri"/>
                <a:cs typeface="Calibri"/>
              </a:rPr>
              <a:t>ν</a:t>
            </a:r>
            <a:r>
              <a:rPr lang="en-US" sz="2400" b="0" i="0" kern="0" baseline="-25000" dirty="0" err="1" smtClean="0">
                <a:solidFill>
                  <a:schemeClr val="accent2"/>
                </a:solidFill>
                <a:latin typeface="Calibri"/>
                <a:cs typeface="Calibri"/>
              </a:rPr>
              <a:t>eff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/>
                <a:cs typeface="Calibri"/>
              </a:rPr>
              <a:t> = 0</a:t>
            </a:r>
            <a:endParaRPr lang="en-US" sz="2400" b="0" i="0" kern="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76925"/>
          </a:xfrm>
        </p:spPr>
        <p:txBody>
          <a:bodyPr lIns="91440" tIns="45720" rIns="91440" bIns="45720"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Started code comparison with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simple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equilibria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and profile assumptions</a:t>
            </a:r>
          </a:p>
        </p:txBody>
      </p:sp>
      <p:pic>
        <p:nvPicPr>
          <p:cNvPr id="663557" name="Picture 1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33" y="4190707"/>
            <a:ext cx="2935287" cy="498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3558" name="Picture 1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33" y="4884002"/>
            <a:ext cx="3856037" cy="498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3563" name="Line 11"/>
          <p:cNvSpPr>
            <a:spLocks noChangeShapeType="1"/>
          </p:cNvSpPr>
          <p:nvPr/>
        </p:nvSpPr>
        <p:spPr bwMode="auto">
          <a:xfrm flipH="1" flipV="1">
            <a:off x="2971800" y="6228035"/>
            <a:ext cx="1066006" cy="162719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3564" name="Text Box 12"/>
          <p:cNvSpPr txBox="1">
            <a:spLocks noChangeArrowheads="1"/>
          </p:cNvSpPr>
          <p:nvPr/>
        </p:nvSpPr>
        <p:spPr bwMode="auto">
          <a:xfrm>
            <a:off x="4037806" y="6228037"/>
            <a:ext cx="51061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Simplified </a:t>
            </a:r>
            <a:r>
              <a:rPr lang="en-US" sz="1600" b="0" i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resonant denominator due to assumptions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28121"/>
              </p:ext>
            </p:extLst>
          </p:nvPr>
        </p:nvGraphicFramePr>
        <p:xfrm>
          <a:off x="3835400" y="2857500"/>
          <a:ext cx="914400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9" imgW="914400" imgH="183960" progId="Equation.DSMT4">
                  <p:embed/>
                </p:oleObj>
              </mc:Choice>
              <mc:Fallback>
                <p:oleObj name="Equation" r:id="rId9" imgW="914400" imgH="183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35400" y="2857500"/>
                        <a:ext cx="914400" cy="18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9"/>
          <a:stretch/>
        </p:blipFill>
        <p:spPr bwMode="auto">
          <a:xfrm>
            <a:off x="0" y="1202311"/>
            <a:ext cx="5943600" cy="287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0317" y="919811"/>
            <a:ext cx="2671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0" i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Solov’ev</a:t>
            </a:r>
            <a:r>
              <a:rPr lang="en-US" sz="16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case 1 (near-circular)</a:t>
            </a:r>
            <a:endParaRPr lang="en-US" sz="16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3420" y="926508"/>
            <a:ext cx="2307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0" i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Solov’ev</a:t>
            </a:r>
            <a:r>
              <a:rPr lang="en-US" sz="16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case 3 (shaped)</a:t>
            </a:r>
            <a:endParaRPr lang="en-US" sz="16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3" y="5602921"/>
            <a:ext cx="4576077" cy="67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00915" y="988697"/>
            <a:ext cx="4543085" cy="343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defRPr/>
            </a:pP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More realistic case (ITER)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ITPA MHD WG7 equilibrium</a:t>
            </a:r>
          </a:p>
          <a:p>
            <a:pPr marL="1257300" lvl="2" indent="-342900" eaLnBrk="0" hangingPunct="0">
              <a:defRPr/>
            </a:pPr>
            <a:r>
              <a:rPr lang="en-US" sz="2000" b="0" i="0" kern="0" dirty="0" err="1" smtClean="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en-US" sz="2000" b="0" i="0" kern="0" baseline="-25000" dirty="0" err="1" smtClean="0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sz="2000" b="0" i="0" kern="0" dirty="0" smtClean="0">
                <a:solidFill>
                  <a:srgbClr val="FF0000"/>
                </a:solidFill>
                <a:latin typeface="Calibri" pitchFamily="34" charset="0"/>
              </a:rPr>
              <a:t> = 9 MA, </a:t>
            </a:r>
            <a:r>
              <a:rPr lang="en-US" sz="2000" b="0" i="0" kern="0" dirty="0">
                <a:solidFill>
                  <a:srgbClr val="FF0000"/>
                </a:solidFill>
                <a:latin typeface="Calibri" pitchFamily="34" charset="0"/>
              </a:rPr>
              <a:t>β</a:t>
            </a:r>
            <a:r>
              <a:rPr lang="en-US" sz="2000" b="0" i="0" kern="0" baseline="-25000" dirty="0" smtClean="0">
                <a:solidFill>
                  <a:srgbClr val="FF0000"/>
                </a:solidFill>
                <a:latin typeface="Calibri" pitchFamily="34" charset="0"/>
              </a:rPr>
              <a:t>N</a:t>
            </a:r>
            <a:r>
              <a:rPr lang="en-US" sz="2000" b="0" i="0" kern="0" dirty="0" smtClean="0">
                <a:solidFill>
                  <a:srgbClr val="FF0000"/>
                </a:solidFill>
                <a:latin typeface="Calibri" pitchFamily="34" charset="0"/>
              </a:rPr>
              <a:t> = 2.9 (7% above n = 1 no-wall limit)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Codes run in </a:t>
            </a:r>
            <a:r>
              <a:rPr lang="en-US" sz="24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perturbative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mode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With/without energetic particles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l-GR" sz="2400" b="0" i="0" kern="0" dirty="0" smtClean="0">
                <a:solidFill>
                  <a:schemeClr val="accent2"/>
                </a:solidFill>
                <a:latin typeface="Calibri"/>
                <a:cs typeface="Calibri"/>
              </a:rPr>
              <a:t>ω</a:t>
            </a:r>
            <a:r>
              <a:rPr lang="en-US" sz="2400" b="0" i="0" kern="0" baseline="-25000" dirty="0" smtClean="0">
                <a:solidFill>
                  <a:schemeClr val="accent2"/>
                </a:solidFill>
                <a:latin typeface="Calibri"/>
                <a:cs typeface="Calibri"/>
              </a:rPr>
              <a:t>r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/>
                <a:cs typeface="Calibri"/>
              </a:rPr>
              <a:t>, </a:t>
            </a:r>
            <a:r>
              <a:rPr lang="el-GR" sz="2400" b="0" i="0" kern="0" dirty="0" smtClean="0">
                <a:solidFill>
                  <a:schemeClr val="accent2"/>
                </a:solidFill>
                <a:latin typeface="Calibri"/>
                <a:cs typeface="Calibri"/>
              </a:rPr>
              <a:t>γ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/>
                <a:cs typeface="Calibri"/>
              </a:rPr>
              <a:t>, </a:t>
            </a:r>
            <a:r>
              <a:rPr lang="el-GR" sz="2400" b="0" i="0" kern="0" dirty="0" smtClean="0">
                <a:solidFill>
                  <a:schemeClr val="accent2"/>
                </a:solidFill>
                <a:latin typeface="Calibri"/>
                <a:cs typeface="Calibri"/>
              </a:rPr>
              <a:t>ν</a:t>
            </a:r>
            <a:r>
              <a:rPr lang="en-US" sz="2400" b="0" i="0" kern="0" baseline="-25000" dirty="0" err="1" smtClean="0">
                <a:solidFill>
                  <a:schemeClr val="accent2"/>
                </a:solidFill>
                <a:latin typeface="Calibri"/>
                <a:cs typeface="Calibri"/>
              </a:rPr>
              <a:t>eff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/>
                <a:cs typeface="Calibri"/>
              </a:rPr>
              <a:t> = 0</a:t>
            </a:r>
            <a:endParaRPr lang="en-US" sz="2400" b="0" i="0" kern="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67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" y="1509913"/>
            <a:ext cx="4728399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91915"/>
          </a:xfrm>
        </p:spPr>
        <p:txBody>
          <a:bodyPr lIns="91440" tIns="45720" rIns="91440" bIns="45720"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Expanded comparison to include ITER equilibrium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6565900" y="5741128"/>
            <a:ext cx="325438" cy="3254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883150" y="5959525"/>
            <a:ext cx="38115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None/>
            </a:pPr>
            <a:r>
              <a:rPr lang="en-US" sz="1600" b="0" i="0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Note</a:t>
            </a:r>
            <a:r>
              <a:rPr lang="en-US" sz="1600" b="0" i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 Simplified resonant denominator due to assumptions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24" y="4999101"/>
            <a:ext cx="4010307" cy="59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2"/>
          <a:stretch/>
        </p:blipFill>
        <p:spPr bwMode="auto">
          <a:xfrm>
            <a:off x="0" y="1405586"/>
            <a:ext cx="9144000" cy="296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 bwMode="auto">
          <a:xfrm>
            <a:off x="639097" y="5928816"/>
            <a:ext cx="8327922" cy="648729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4183969"/>
            <a:ext cx="4869543" cy="170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defRPr/>
            </a:pPr>
            <a:r>
              <a:rPr lang="en-US" sz="2400" b="0" i="0" kern="0" dirty="0" smtClean="0">
                <a:solidFill>
                  <a:schemeClr val="tx1"/>
                </a:solidFill>
                <a:latin typeface="Calibri" pitchFamily="34" charset="0"/>
              </a:rPr>
              <a:t>No n = 1 rational surfaces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Eliminates potential differences between calculation of kinetic dissipation at rational surfaces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0" y="5479155"/>
            <a:ext cx="9144000" cy="44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defRPr/>
            </a:pPr>
            <a:r>
              <a:rPr lang="en-US" sz="2400" b="0" i="0" kern="0" dirty="0" smtClean="0">
                <a:solidFill>
                  <a:schemeClr val="tx1"/>
                </a:solidFill>
                <a:latin typeface="Calibri" pitchFamily="34" charset="0"/>
              </a:rPr>
              <a:t>ITER equilibrium: rev. shear, q</a:t>
            </a:r>
            <a:r>
              <a:rPr lang="en-US" sz="2400" b="0" i="0" kern="0" baseline="-25000" dirty="0" smtClean="0">
                <a:solidFill>
                  <a:schemeClr val="tx1"/>
                </a:solidFill>
                <a:latin typeface="Calibri" pitchFamily="34" charset="0"/>
              </a:rPr>
              <a:t>0</a:t>
            </a:r>
            <a:r>
              <a:rPr lang="en-US" sz="2400" b="0" i="0" kern="0" dirty="0" smtClean="0">
                <a:solidFill>
                  <a:schemeClr val="tx1"/>
                </a:solidFill>
                <a:latin typeface="Calibri" pitchFamily="34" charset="0"/>
              </a:rPr>
              <a:t> ~ 2.2, </a:t>
            </a:r>
            <a:r>
              <a:rPr lang="en-US" sz="2400" b="0" i="0" kern="0" dirty="0" err="1" smtClean="0">
                <a:solidFill>
                  <a:schemeClr val="tx1"/>
                </a:solidFill>
                <a:latin typeface="Calibri" pitchFamily="34" charset="0"/>
              </a:rPr>
              <a:t>q</a:t>
            </a:r>
            <a:r>
              <a:rPr lang="en-US" sz="2400" b="0" i="0" kern="0" baseline="-25000" dirty="0" err="1" smtClean="0">
                <a:solidFill>
                  <a:schemeClr val="tx1"/>
                </a:solidFill>
                <a:latin typeface="Calibri" pitchFamily="34" charset="0"/>
              </a:rPr>
              <a:t>min</a:t>
            </a:r>
            <a:r>
              <a:rPr lang="en-US" sz="2400" b="0" i="0" kern="0" dirty="0" smtClean="0">
                <a:solidFill>
                  <a:schemeClr val="tx1"/>
                </a:solidFill>
                <a:latin typeface="Calibri" pitchFamily="34" charset="0"/>
              </a:rPr>
              <a:t> ~ 1.7, </a:t>
            </a:r>
            <a:r>
              <a:rPr lang="en-US" sz="2400" b="0" i="0" kern="0" dirty="0" err="1" smtClean="0">
                <a:solidFill>
                  <a:schemeClr val="tx1"/>
                </a:solidFill>
                <a:latin typeface="Calibri" pitchFamily="34" charset="0"/>
              </a:rPr>
              <a:t>q</a:t>
            </a:r>
            <a:r>
              <a:rPr lang="en-US" sz="2400" b="0" i="0" kern="0" baseline="-25000" dirty="0" err="1" smtClean="0">
                <a:solidFill>
                  <a:schemeClr val="tx1"/>
                </a:solidFill>
                <a:latin typeface="Calibri" pitchFamily="34" charset="0"/>
              </a:rPr>
              <a:t>a</a:t>
            </a:r>
            <a:r>
              <a:rPr lang="en-US" sz="2400" b="0" i="0" kern="0" dirty="0" smtClean="0">
                <a:solidFill>
                  <a:schemeClr val="tx1"/>
                </a:solidFill>
                <a:latin typeface="Calibri" pitchFamily="34" charset="0"/>
              </a:rPr>
              <a:t> ~ 7.1</a:t>
            </a:r>
            <a:endParaRPr lang="en-US" sz="2400" b="0" i="0" kern="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913" y="941302"/>
            <a:ext cx="3737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0" i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Solov’ev</a:t>
            </a:r>
            <a:r>
              <a:rPr lang="en-US" sz="20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case 1 (near-circular)</a:t>
            </a:r>
            <a:endParaRPr lang="en-US" sz="20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9891" y="942982"/>
            <a:ext cx="3705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0" i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Solov’ev</a:t>
            </a:r>
            <a:r>
              <a:rPr lang="en-US" sz="20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case 3 (shaped)</a:t>
            </a:r>
            <a:endParaRPr lang="en-US" sz="20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9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en-US" sz="2800" i="0" u="none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Shaped vs. near-circular </a:t>
            </a:r>
            <a:r>
              <a:rPr lang="en-US" sz="2800" i="0" u="none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Solov’ev</a:t>
            </a:r>
            <a:r>
              <a:rPr lang="en-US" sz="2800" i="0" u="none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cases have important </a:t>
            </a:r>
            <a:r>
              <a:rPr lang="en-US" sz="2800" i="0" u="none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q profile </a:t>
            </a:r>
            <a:r>
              <a:rPr lang="en-US" sz="2800" i="0" u="none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differences for benchmarking</a:t>
            </a:r>
            <a:endParaRPr lang="en-US" sz="2800" i="0" u="none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139891" y="3170204"/>
            <a:ext cx="37057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147916" y="2052104"/>
            <a:ext cx="37057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3987538" y="1565451"/>
            <a:ext cx="235670" cy="2262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429159" y="1578014"/>
            <a:ext cx="235670" cy="2262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869543" y="4183969"/>
            <a:ext cx="4274456" cy="191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defRPr/>
            </a:pPr>
            <a:r>
              <a:rPr lang="en-US" sz="2400" b="0" i="0" kern="0" dirty="0" smtClean="0">
                <a:solidFill>
                  <a:schemeClr val="tx1"/>
                </a:solidFill>
                <a:latin typeface="Calibri" pitchFamily="34" charset="0"/>
              </a:rPr>
              <a:t>Simple, key n = 1 rational surfaces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q = 2, 3 surfaces in the plasma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78695" y="5892667"/>
            <a:ext cx="8785860" cy="711505"/>
          </a:xfrm>
          <a:ln>
            <a:noFill/>
          </a:ln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Differences in how MARS, MISK, HAGIS consider mode dissipation at rational surfaces is thought to be key – will be a main focus of next steps</a:t>
            </a:r>
          </a:p>
        </p:txBody>
      </p:sp>
    </p:spTree>
    <p:extLst>
      <p:ext uri="{BB962C8B-B14F-4D97-AF65-F5344CB8AC3E}">
        <p14:creationId xmlns:p14="http://schemas.microsoft.com/office/powerpoint/2010/main" val="2835931972"/>
      </p:ext>
    </p:extLst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30"/>
          <a:stretch/>
        </p:blipFill>
        <p:spPr bwMode="auto">
          <a:xfrm>
            <a:off x="29990" y="4169313"/>
            <a:ext cx="3657600" cy="236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65"/>
          <a:stretch/>
        </p:blipFill>
        <p:spPr bwMode="auto">
          <a:xfrm>
            <a:off x="0" y="1812024"/>
            <a:ext cx="3657600" cy="235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 bwMode="auto">
          <a:xfrm>
            <a:off x="3541325" y="4419236"/>
            <a:ext cx="234496" cy="1590667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582761" y="2001619"/>
            <a:ext cx="234496" cy="1590667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61" y="954273"/>
            <a:ext cx="5486400" cy="84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91915"/>
          </a:xfrm>
          <a:noFill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>
                <a:latin typeface="Calibri" pitchFamily="34" charset="0"/>
              </a:rPr>
              <a:t>The kinetic term can be split into two pieces that depend on the </a:t>
            </a:r>
            <a:r>
              <a:rPr lang="en-US" sz="2800" dirty="0" err="1" smtClean="0">
                <a:latin typeface="Calibri" pitchFamily="34" charset="0"/>
              </a:rPr>
              <a:t>eigenfunction</a:t>
            </a:r>
            <a:r>
              <a:rPr lang="en-US" sz="2800" dirty="0" smtClean="0">
                <a:latin typeface="Calibri" pitchFamily="34" charset="0"/>
              </a:rPr>
              <a:t> or the frequencies, for code comparison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73312" y="5660253"/>
            <a:ext cx="5170688" cy="435729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Does not depend on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eigenfunction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just frequency profiles 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4025246" y="1762813"/>
            <a:ext cx="235670" cy="2262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353743" y="1775376"/>
            <a:ext cx="235670" cy="2262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4260916" y="4249959"/>
            <a:ext cx="44615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None/>
            </a:pPr>
            <a:r>
              <a:rPr lang="en-US" sz="1600" b="0" i="0" u="sng" dirty="0" smtClean="0">
                <a:latin typeface="Calibri" pitchFamily="34" charset="0"/>
              </a:rPr>
              <a:t>Energy integral of the frequency resonance fraction</a:t>
            </a:r>
            <a:endParaRPr lang="en-US" sz="1400" b="0" i="0" dirty="0"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059" y="4673522"/>
            <a:ext cx="5486400" cy="7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3045" y="1437652"/>
            <a:ext cx="3414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000" b="0" i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Solov’ev</a:t>
            </a:r>
            <a:r>
              <a:rPr lang="en-US" sz="20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case 1 (near-circular)</a:t>
            </a:r>
            <a:endParaRPr lang="en-US" sz="20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413349" y="1888497"/>
            <a:ext cx="19749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None/>
            </a:pPr>
            <a:r>
              <a:rPr lang="en-US" sz="1600" b="0" i="0" u="sng" dirty="0" smtClean="0">
                <a:latin typeface="Calibri" pitchFamily="34" charset="0"/>
              </a:rPr>
              <a:t>Perturbed </a:t>
            </a:r>
            <a:r>
              <a:rPr lang="en-US" sz="1600" b="0" i="0" u="sng" dirty="0" err="1" smtClean="0">
                <a:latin typeface="Calibri" pitchFamily="34" charset="0"/>
              </a:rPr>
              <a:t>Lagrangian</a:t>
            </a:r>
            <a:endParaRPr lang="en-US" sz="1400" b="0" i="0" dirty="0">
              <a:latin typeface="Calibri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47083"/>
            <a:ext cx="5486400" cy="59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025246" y="3031577"/>
            <a:ext cx="5105213" cy="43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i="0" smtClean="0">
                <a:latin typeface="Calibri" pitchFamily="34" charset="0"/>
                <a:cs typeface="Calibri" pitchFamily="34" charset="0"/>
              </a:rPr>
              <a:t>Depends mostly on the eigenfunction.</a:t>
            </a:r>
            <a:endParaRPr lang="en-US" b="0" i="0" dirty="0" smtClean="0"/>
          </a:p>
        </p:txBody>
      </p:sp>
      <p:sp>
        <p:nvSpPr>
          <p:cNvPr id="2" name="Oval 1"/>
          <p:cNvSpPr/>
          <p:nvPr/>
        </p:nvSpPr>
        <p:spPr bwMode="auto">
          <a:xfrm>
            <a:off x="7410021" y="1095829"/>
            <a:ext cx="594607" cy="541878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078211" y="1197428"/>
            <a:ext cx="297304" cy="370115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328760" y="2008876"/>
            <a:ext cx="117248" cy="1524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328760" y="4364807"/>
            <a:ext cx="117248" cy="1524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56150"/>
      </p:ext>
    </p:extLst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115139" y="1554480"/>
            <a:ext cx="3017520" cy="278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995423" y="1554480"/>
            <a:ext cx="3017520" cy="278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269" y="1555841"/>
            <a:ext cx="3017520" cy="278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84420"/>
          </a:xfrm>
        </p:spPr>
        <p:txBody>
          <a:bodyPr/>
          <a:lstStyle/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Eigenfunction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benchmarking calculations were made to yield similar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eigenfunctions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which are verified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952" y="4569638"/>
            <a:ext cx="8527922" cy="106840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PEST, MARS-K compared with-wall RWM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 PEST we use the wall position that yields marginal stability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PEST, MARS-K,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and MISHKA </a:t>
            </a:r>
            <a:r>
              <a:rPr lang="en-US" dirty="0">
                <a:latin typeface="Calibri" pitchFamily="34" charset="0"/>
                <a:cs typeface="Calibri" pitchFamily="34" charset="0"/>
              </a:rPr>
              <a:t>compared for no-wall ideal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kink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There are some differences at rational surfaces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May lead to stability differences between MISK and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MARS-K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calculations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823" y="1135424"/>
            <a:ext cx="2662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600" b="0" i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Solov’ev</a:t>
            </a:r>
            <a:r>
              <a:rPr lang="en-US" sz="16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case 1 (near-circular)</a:t>
            </a:r>
            <a:endParaRPr lang="en-US" sz="16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5466" y="1135424"/>
            <a:ext cx="3095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0" i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Solov’ev</a:t>
            </a:r>
            <a:r>
              <a:rPr lang="en-US" sz="16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case 3 (shaped)</a:t>
            </a:r>
            <a:endParaRPr lang="en-US" sz="16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5943" y="1135424"/>
            <a:ext cx="2460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ITER</a:t>
            </a:r>
            <a:endParaRPr lang="en-US" sz="16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348891" y="1685878"/>
            <a:ext cx="235670" cy="2262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301782" y="1646171"/>
            <a:ext cx="235670" cy="2262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359362" y="1668655"/>
            <a:ext cx="235670" cy="2262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79884" y="1872567"/>
            <a:ext cx="8396523" cy="4421904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785" name="Rectangle 9"/>
          <p:cNvSpPr>
            <a:spLocks noChangeArrowheads="1"/>
          </p:cNvSpPr>
          <p:nvPr/>
        </p:nvSpPr>
        <p:spPr bwMode="auto">
          <a:xfrm>
            <a:off x="919843" y="1720167"/>
            <a:ext cx="7904163" cy="108109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876925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MDC-2 Benchmarking of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kinetic models: overview &amp;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steps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2815" y="1535501"/>
            <a:ext cx="14755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Spring 2011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6359" y="6109804"/>
            <a:ext cx="11421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Fall 2011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858" y="916892"/>
            <a:ext cx="8951686" cy="5462137"/>
          </a:xfrm>
        </p:spPr>
        <p:txBody>
          <a:bodyPr/>
          <a:lstStyle/>
          <a:p>
            <a:pPr marL="457200" indent="-457200"/>
            <a:r>
              <a:rPr lang="en-US" sz="2000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odes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: HAGIS, MARS-K, MISK </a:t>
            </a:r>
            <a:endParaRPr lang="en-US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/>
            <a:r>
              <a:rPr lang="en-US" sz="2000" dirty="0">
                <a:latin typeface="Calibri" pitchFamily="34" charset="0"/>
                <a:cs typeface="Calibri" pitchFamily="34" charset="0"/>
              </a:rPr>
              <a:t>Choice of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equilibria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for benchmarking</a:t>
            </a:r>
          </a:p>
          <a:p>
            <a:pPr marL="838200" lvl="1" indent="-381000"/>
            <a:r>
              <a:rPr lang="en-US" sz="1800" dirty="0">
                <a:latin typeface="Calibri" pitchFamily="34" charset="0"/>
                <a:cs typeface="Calibri" pitchFamily="34" charset="0"/>
              </a:rPr>
              <a:t>Start by using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Solov’ev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1257300" lvl="2" indent="-342900"/>
            <a:r>
              <a:rPr lang="en-US" sz="1600" dirty="0">
                <a:latin typeface="Calibri" pitchFamily="34" charset="0"/>
                <a:cs typeface="Calibri" pitchFamily="34" charset="0"/>
              </a:rPr>
              <a:t>HAGIS / MARS-K, and MISK / MARS-K benchmarked to different degrees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using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Solov’ev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equilibria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;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collect/cross compare results</a:t>
            </a:r>
          </a:p>
          <a:p>
            <a:pPr marL="1676400" lvl="3" indent="-304800"/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HAGIS/MARS results published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[Y. Liu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et al., Phys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 Plasmas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15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, 112503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2008)]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1257300" lvl="2" indent="-342900"/>
            <a:r>
              <a:rPr lang="en-US" sz="1600" dirty="0">
                <a:latin typeface="Calibri" pitchFamily="34" charset="0"/>
                <a:cs typeface="Calibri" pitchFamily="34" charset="0"/>
              </a:rPr>
              <a:t>Simplicity may lead to unrealistic anomalies – better to use realistic cases?</a:t>
            </a:r>
          </a:p>
          <a:p>
            <a:pPr marL="838200" lvl="1" indent="-381000"/>
            <a:r>
              <a:rPr lang="en-US" sz="1800" dirty="0">
                <a:latin typeface="Calibri" pitchFamily="34" charset="0"/>
                <a:cs typeface="Calibri" pitchFamily="34" charset="0"/>
              </a:rPr>
              <a:t>Move on to ITER-relevant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equilibria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1257300" lvl="2" indent="-342900"/>
            <a:r>
              <a:rPr lang="en-US" sz="1600" dirty="0">
                <a:latin typeface="Calibri" pitchFamily="34" charset="0"/>
                <a:cs typeface="Calibri" pitchFamily="34" charset="0"/>
              </a:rPr>
              <a:t>Use Scenario IV, or new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equilibria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recently generated for WG7 task by Y. Liu (more realistic; directly applicable to ITER)</a:t>
            </a:r>
          </a:p>
          <a:p>
            <a:pPr marL="838200" lvl="1" indent="-381000"/>
            <a:r>
              <a:rPr lang="en-US" sz="1800" dirty="0">
                <a:latin typeface="Calibri" pitchFamily="34" charset="0"/>
                <a:cs typeface="Calibri" pitchFamily="34" charset="0"/>
              </a:rPr>
              <a:t>Need kinetic profiles as well as fluid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pressure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457200" indent="-457200"/>
            <a:r>
              <a:rPr lang="en-US" sz="2000" dirty="0">
                <a:latin typeface="Calibri" pitchFamily="34" charset="0"/>
                <a:cs typeface="Calibri" pitchFamily="34" charset="0"/>
              </a:rPr>
              <a:t>Approach to stability comparison – start with</a:t>
            </a:r>
          </a:p>
          <a:p>
            <a:pPr marL="838200" lvl="1" indent="-381000"/>
            <a:r>
              <a:rPr lang="en-US" sz="1800" dirty="0">
                <a:latin typeface="Calibri" pitchFamily="34" charset="0"/>
                <a:cs typeface="Calibri" pitchFamily="34" charset="0"/>
              </a:rPr>
              <a:t>ideal fluid quantities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W</a:t>
            </a:r>
            <a:r>
              <a:rPr lang="en-US" sz="1800" baseline="30000" dirty="0" err="1" smtClean="0">
                <a:latin typeface="Calibri" pitchFamily="34" charset="0"/>
                <a:cs typeface="Calibri" pitchFamily="34" charset="0"/>
              </a:rPr>
              <a:t>no</a:t>
            </a:r>
            <a:r>
              <a:rPr lang="en-US" sz="1800" baseline="30000" dirty="0" smtClean="0">
                <a:latin typeface="Calibri" pitchFamily="34" charset="0"/>
                <a:cs typeface="Calibri" pitchFamily="34" charset="0"/>
              </a:rPr>
              <a:t>-wall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W</a:t>
            </a:r>
            <a:r>
              <a:rPr lang="en-US" sz="1800" baseline="30000" dirty="0" err="1" smtClean="0">
                <a:latin typeface="Calibri" pitchFamily="34" charset="0"/>
                <a:cs typeface="Calibri" pitchFamily="34" charset="0"/>
              </a:rPr>
              <a:t>wall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etc.)</a:t>
            </a:r>
          </a:p>
          <a:p>
            <a:pPr marL="838200" lvl="1" indent="-381000"/>
            <a:r>
              <a:rPr lang="en-US" sz="1800" dirty="0">
                <a:latin typeface="Calibri" pitchFamily="34" charset="0"/>
                <a:cs typeface="Calibri" pitchFamily="34" charset="0"/>
              </a:rPr>
              <a:t>n = 1 (consider n &gt; 1 in a future step)</a:t>
            </a:r>
          </a:p>
          <a:p>
            <a:pPr marL="838200" lvl="1" indent="-381000"/>
            <a:r>
              <a:rPr lang="en-US" sz="1800" dirty="0" err="1">
                <a:latin typeface="Calibri" pitchFamily="34" charset="0"/>
                <a:cs typeface="Calibri" pitchFamily="34" charset="0"/>
              </a:rPr>
              <a:t>perturbative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approach on static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eigenfunction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input - ensure that unstable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eigenfunction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is consistent among codes (e.g. no-wall ideal for MISHKA)</a:t>
            </a:r>
          </a:p>
          <a:p>
            <a:pPr marL="838200" lvl="1" indent="-381000"/>
            <a:r>
              <a:rPr lang="en-US" sz="1800" dirty="0">
                <a:latin typeface="Calibri" pitchFamily="34" charset="0"/>
                <a:cs typeface="Calibri" pitchFamily="34" charset="0"/>
              </a:rPr>
              <a:t>no-wall / with-wall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limits (equilibrium </a:t>
            </a:r>
            <a:r>
              <a:rPr lang="el-GR" sz="1800" dirty="0">
                <a:latin typeface="Calibri" pitchFamily="34" charset="0"/>
                <a:cs typeface="Calibri" pitchFamily="34" charset="0"/>
              </a:rPr>
              <a:t>β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scan needed)</a:t>
            </a:r>
          </a:p>
        </p:txBody>
      </p:sp>
    </p:spTree>
    <p:extLst>
      <p:ext uri="{BB962C8B-B14F-4D97-AF65-F5344CB8AC3E}">
        <p14:creationId xmlns:p14="http://schemas.microsoft.com/office/powerpoint/2010/main" val="14637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84420"/>
          </a:xfrm>
          <a:noFill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>
                <a:latin typeface="Calibri" pitchFamily="34" charset="0"/>
              </a:rPr>
              <a:t>Bounce frequency vs. pitch angle compares well between codes</a:t>
            </a:r>
          </a:p>
        </p:txBody>
      </p:sp>
      <p:pic>
        <p:nvPicPr>
          <p:cNvPr id="67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7" y="1515940"/>
            <a:ext cx="4648392" cy="294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17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/>
          <a:stretch/>
        </p:blipFill>
        <p:spPr bwMode="auto">
          <a:xfrm>
            <a:off x="4845376" y="1525366"/>
            <a:ext cx="4223209" cy="280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1225485" y="2986547"/>
            <a:ext cx="235670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2227440" y="2997737"/>
            <a:ext cx="1263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circulating</a:t>
            </a:r>
          </a:p>
          <a:p>
            <a:pPr>
              <a:spcBef>
                <a:spcPts val="0"/>
              </a:spcBef>
              <a:buNone/>
            </a:pPr>
            <a:r>
              <a:rPr lang="en-US" sz="2000" b="0" i="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particles</a:t>
            </a:r>
            <a:endParaRPr lang="en-US" sz="2000" b="0" i="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42040" y="3305513"/>
            <a:ext cx="1011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trapped</a:t>
            </a:r>
            <a:endParaRPr lang="en-US" sz="2000" b="0" i="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836708" y="3305513"/>
            <a:ext cx="74695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5480891" y="2988152"/>
            <a:ext cx="120271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5417595" y="2565700"/>
            <a:ext cx="1263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circulating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90770" y="3305513"/>
            <a:ext cx="1011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trapped</a:t>
            </a:r>
            <a:endParaRPr lang="en-US" sz="2000" b="0" i="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6826722" y="3307118"/>
            <a:ext cx="181765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986120" y="1082192"/>
            <a:ext cx="3709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0" i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Solov’ev</a:t>
            </a:r>
            <a:r>
              <a:rPr lang="en-US" sz="20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case 1 (near-circular)</a:t>
            </a:r>
            <a:endParaRPr lang="en-US" sz="20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7714" y="1083872"/>
            <a:ext cx="3643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0" i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Solov’ev</a:t>
            </a:r>
            <a:r>
              <a:rPr lang="en-US" sz="20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case 3 (shaped)</a:t>
            </a:r>
            <a:endParaRPr lang="en-US" sz="20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7" y="4576030"/>
            <a:ext cx="34194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1" y="5192547"/>
            <a:ext cx="4629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53" y="4595280"/>
            <a:ext cx="24669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0" y="5950057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None/>
            </a:pPr>
            <a:r>
              <a:rPr lang="en-US" sz="1600" b="0" i="0" dirty="0">
                <a:solidFill>
                  <a:srgbClr val="FF0000"/>
                </a:solidFill>
                <a:latin typeface="Calibri" pitchFamily="34" charset="0"/>
              </a:rPr>
              <a:t>here, </a:t>
            </a:r>
            <a:r>
              <a:rPr lang="az-Cyrl-AZ" sz="1600" b="0" i="0" dirty="0">
                <a:solidFill>
                  <a:srgbClr val="FF0000"/>
                </a:solidFill>
                <a:latin typeface="Calibri" pitchFamily="34" charset="0"/>
              </a:rPr>
              <a:t>є</a:t>
            </a:r>
            <a:r>
              <a:rPr lang="en-US" sz="1600" b="0" i="0" baseline="-25000" dirty="0">
                <a:solidFill>
                  <a:srgbClr val="FF0000"/>
                </a:solidFill>
                <a:latin typeface="Calibri" pitchFamily="34" charset="0"/>
              </a:rPr>
              <a:t>r</a:t>
            </a:r>
            <a:r>
              <a:rPr lang="en-US" sz="1600" b="0" i="0" dirty="0">
                <a:solidFill>
                  <a:srgbClr val="FF0000"/>
                </a:solidFill>
                <a:latin typeface="Calibri" pitchFamily="34" charset="0"/>
              </a:rPr>
              <a:t> is the inverse aspect ratio, s is the magnetic shear, K and E are the complete elliptic integrals of the first and second kind, and </a:t>
            </a:r>
            <a:r>
              <a:rPr lang="el-GR" sz="1600" b="0" i="0" dirty="0">
                <a:solidFill>
                  <a:srgbClr val="FF0000"/>
                </a:solidFill>
                <a:latin typeface="Calibri" pitchFamily="34" charset="0"/>
              </a:rPr>
              <a:t>Λ</a:t>
            </a:r>
            <a:r>
              <a:rPr lang="en-US" sz="1600" b="0" i="0" dirty="0">
                <a:solidFill>
                  <a:srgbClr val="FF0000"/>
                </a:solidFill>
                <a:latin typeface="Calibri" pitchFamily="34" charset="0"/>
              </a:rPr>
              <a:t> = </a:t>
            </a:r>
            <a:r>
              <a:rPr lang="el-GR" sz="1600" b="0" i="0" dirty="0">
                <a:solidFill>
                  <a:srgbClr val="FF0000"/>
                </a:solidFill>
                <a:latin typeface="Calibri" pitchFamily="34" charset="0"/>
              </a:rPr>
              <a:t>μ</a:t>
            </a:r>
            <a:r>
              <a:rPr lang="en-US" sz="1600" b="0" i="0" dirty="0">
                <a:solidFill>
                  <a:srgbClr val="FF0000"/>
                </a:solidFill>
                <a:latin typeface="Calibri" pitchFamily="34" charset="0"/>
              </a:rPr>
              <a:t>B</a:t>
            </a:r>
            <a:r>
              <a:rPr lang="en-US" sz="1600" b="0" i="0" baseline="-25000" dirty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en-US" sz="1600" b="0" i="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l-GR" sz="1600" b="0" i="0" dirty="0">
                <a:solidFill>
                  <a:srgbClr val="FF0000"/>
                </a:solidFill>
                <a:latin typeface="Calibri" pitchFamily="34" charset="0"/>
              </a:rPr>
              <a:t>ε</a:t>
            </a:r>
            <a:r>
              <a:rPr lang="en-US" sz="1600" b="0" i="0" dirty="0">
                <a:solidFill>
                  <a:srgbClr val="FF0000"/>
                </a:solidFill>
                <a:latin typeface="Calibri" pitchFamily="34" charset="0"/>
              </a:rPr>
              <a:t>, where </a:t>
            </a:r>
            <a:r>
              <a:rPr lang="el-GR" sz="1600" b="0" i="0" dirty="0">
                <a:solidFill>
                  <a:srgbClr val="FF0000"/>
                </a:solidFill>
                <a:latin typeface="Calibri" pitchFamily="34" charset="0"/>
              </a:rPr>
              <a:t>μ</a:t>
            </a:r>
            <a:r>
              <a:rPr lang="en-US" sz="1600" b="0" i="0" dirty="0">
                <a:solidFill>
                  <a:srgbClr val="FF0000"/>
                </a:solidFill>
                <a:latin typeface="Calibri" pitchFamily="34" charset="0"/>
              </a:rPr>
              <a:t> is the magnetic moment and </a:t>
            </a:r>
            <a:r>
              <a:rPr lang="el-GR" sz="1600" b="0" i="0" dirty="0">
                <a:solidFill>
                  <a:srgbClr val="FF0000"/>
                </a:solidFill>
                <a:latin typeface="Calibri" pitchFamily="34" charset="0"/>
              </a:rPr>
              <a:t>ε</a:t>
            </a:r>
            <a:r>
              <a:rPr lang="en-US" sz="1600" b="0" i="0" dirty="0">
                <a:solidFill>
                  <a:srgbClr val="FF0000"/>
                </a:solidFill>
                <a:latin typeface="Calibri" pitchFamily="34" charset="0"/>
              </a:rPr>
              <a:t> is the kinetic energy.</a:t>
            </a:r>
            <a:endParaRPr lang="en-US" sz="1400" b="0" i="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289202" y="1668543"/>
            <a:ext cx="235670" cy="2262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495148" y="1681106"/>
            <a:ext cx="235670" cy="2262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679984" y="5411543"/>
            <a:ext cx="28785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None/>
            </a:pPr>
            <a:r>
              <a:rPr lang="en-US" sz="1600" b="0" i="0" u="sng" dirty="0">
                <a:latin typeface="Calibri" pitchFamily="34" charset="0"/>
              </a:rPr>
              <a:t>large aspect ratio approximation</a:t>
            </a:r>
            <a:endParaRPr lang="en-US" sz="14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97696"/>
      </p:ext>
    </p:extLst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91915"/>
          </a:xfrm>
          <a:noFill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>
                <a:latin typeface="Calibri" pitchFamily="34" charset="0"/>
              </a:rPr>
              <a:t>Bounce and precession drift frequency radial profiles agree (deeply trapped regime shown)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0570" y="5863471"/>
            <a:ext cx="8251302" cy="34071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Good</a:t>
            </a:r>
            <a:r>
              <a:rPr lang="en-US" dirty="0" smtClean="0"/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agreement across entire radial profile</a:t>
            </a:r>
          </a:p>
        </p:txBody>
      </p:sp>
      <p:pic>
        <p:nvPicPr>
          <p:cNvPr id="67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620681"/>
            <a:ext cx="873125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4025246" y="1762813"/>
            <a:ext cx="235670" cy="2262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353743" y="1775376"/>
            <a:ext cx="235670" cy="2262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67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0" y="4647415"/>
            <a:ext cx="7354728" cy="103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515740" y="4520724"/>
            <a:ext cx="19287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None/>
            </a:pPr>
            <a:r>
              <a:rPr lang="en-US" sz="1600" b="0" i="0" u="sng" dirty="0" smtClean="0">
                <a:latin typeface="Calibri" pitchFamily="34" charset="0"/>
              </a:rPr>
              <a:t>Deeply trapped limit</a:t>
            </a:r>
            <a:endParaRPr lang="en-US" sz="1400" b="0" i="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6120" y="1082192"/>
            <a:ext cx="3709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Bounce frequency</a:t>
            </a:r>
            <a:endParaRPr lang="en-US" sz="20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7714" y="1083872"/>
            <a:ext cx="3643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Precession drift frequency</a:t>
            </a:r>
            <a:endParaRPr lang="en-US" sz="20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020740" y="1775376"/>
            <a:ext cx="927981" cy="750467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738859" y="2525843"/>
            <a:ext cx="209862" cy="34477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3560164" y="3050498"/>
            <a:ext cx="824459" cy="749509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 bwMode="auto">
          <a:xfrm flipH="1" flipV="1">
            <a:off x="2938072" y="2803161"/>
            <a:ext cx="622092" cy="62209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7300210" y="1775376"/>
            <a:ext cx="884420" cy="750467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6970426" y="2330970"/>
            <a:ext cx="329784" cy="41972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5358984" y="3050498"/>
            <a:ext cx="891914" cy="749509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5973580" y="2803161"/>
            <a:ext cx="172387" cy="24733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82711891"/>
      </p:ext>
    </p:extLst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87622"/>
          </a:xfrm>
          <a:noFill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u="sng" dirty="0" smtClean="0">
                <a:latin typeface="Calibri" pitchFamily="34" charset="0"/>
              </a:rPr>
              <a:t>Significant issue </a:t>
            </a:r>
            <a:r>
              <a:rPr lang="en-US" sz="2800" u="sng" dirty="0">
                <a:latin typeface="Calibri" pitchFamily="34" charset="0"/>
              </a:rPr>
              <a:t>f</a:t>
            </a:r>
            <a:r>
              <a:rPr lang="en-US" sz="2800" u="sng" dirty="0" smtClean="0">
                <a:latin typeface="Calibri" pitchFamily="34" charset="0"/>
              </a:rPr>
              <a:t>ound:</a:t>
            </a:r>
            <a:r>
              <a:rPr lang="en-US" sz="2800" dirty="0" smtClean="0">
                <a:latin typeface="Calibri" pitchFamily="34" charset="0"/>
              </a:rPr>
              <a:t> precession drift frequencies did not agree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351" y="4339298"/>
            <a:ext cx="8983193" cy="1647929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Clear difference in drift reversal point, even in near-circular case</a:t>
            </a:r>
          </a:p>
          <a:p>
            <a:r>
              <a:rPr lang="en-US" u="sng" dirty="0" smtClean="0">
                <a:latin typeface="Calibri" pitchFamily="34" charset="0"/>
                <a:cs typeface="Calibri" pitchFamily="34" charset="0"/>
              </a:rPr>
              <a:t>Issue found and corrected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metric coefficients for non-orthogonal grid incorrect in PEST interface to MISK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727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"/>
          <a:stretch/>
        </p:blipFill>
        <p:spPr bwMode="auto">
          <a:xfrm>
            <a:off x="4713401" y="1250386"/>
            <a:ext cx="4315489" cy="300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27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" y="1276988"/>
            <a:ext cx="4723105" cy="297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7009" y="876249"/>
            <a:ext cx="3414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000" b="0" i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Solov’ev</a:t>
            </a:r>
            <a:r>
              <a:rPr lang="en-US" sz="20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case 1 (near-circular)</a:t>
            </a:r>
            <a:endParaRPr lang="en-US" sz="20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2440" y="877929"/>
            <a:ext cx="309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0" i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Solov’ev</a:t>
            </a:r>
            <a:r>
              <a:rPr lang="en-US" sz="20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case 3 (shaped)</a:t>
            </a:r>
            <a:endParaRPr lang="en-US" sz="20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779259" y="2483331"/>
            <a:ext cx="37831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099284" y="2481731"/>
            <a:ext cx="37831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099284" y="2700888"/>
            <a:ext cx="541120" cy="157846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5099284" y="2700888"/>
            <a:ext cx="2485423" cy="157846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5892250"/>
            <a:ext cx="1776413" cy="557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92250"/>
            <a:ext cx="4629150" cy="608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351922" y="5585975"/>
            <a:ext cx="28785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None/>
            </a:pPr>
            <a:r>
              <a:rPr lang="en-US" sz="1600" b="0" i="0" u="sng" dirty="0">
                <a:latin typeface="Calibri" pitchFamily="34" charset="0"/>
              </a:rPr>
              <a:t>large aspect ratio approximation</a:t>
            </a:r>
            <a:endParaRPr lang="en-US" sz="1400" b="0" i="0" dirty="0">
              <a:latin typeface="Calibri" pitchFamily="34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7405053" y="5801524"/>
            <a:ext cx="1738947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None/>
            </a:pPr>
            <a:r>
              <a:rPr lang="en-US" sz="1400" b="0" i="0" dirty="0">
                <a:solidFill>
                  <a:schemeClr val="accent1"/>
                </a:solidFill>
                <a:latin typeface="Calibri" pitchFamily="34" charset="0"/>
              </a:rPr>
              <a:t>[</a:t>
            </a:r>
            <a:r>
              <a:rPr lang="en-US" sz="1400" b="0" i="0" dirty="0" err="1">
                <a:solidFill>
                  <a:schemeClr val="accent1"/>
                </a:solidFill>
                <a:latin typeface="Calibri" pitchFamily="34" charset="0"/>
              </a:rPr>
              <a:t>Jucker</a:t>
            </a:r>
            <a:r>
              <a:rPr lang="en-US" sz="1400" b="0" i="0" dirty="0">
                <a:solidFill>
                  <a:schemeClr val="accent1"/>
                </a:solidFill>
                <a:latin typeface="Calibri" pitchFamily="34" charset="0"/>
              </a:rPr>
              <a:t> et al., </a:t>
            </a:r>
            <a:endParaRPr lang="en-US" sz="1400" b="0" i="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20000"/>
              </a:spcBef>
              <a:buNone/>
            </a:pPr>
            <a:r>
              <a:rPr lang="en-US" sz="1400" b="0" i="0" dirty="0" smtClean="0">
                <a:solidFill>
                  <a:schemeClr val="accent1"/>
                </a:solidFill>
                <a:latin typeface="Calibri" pitchFamily="34" charset="0"/>
              </a:rPr>
              <a:t>Phys</a:t>
            </a:r>
            <a:r>
              <a:rPr lang="en-US" sz="1400" b="0" i="0" dirty="0">
                <a:solidFill>
                  <a:schemeClr val="accent1"/>
                </a:solidFill>
                <a:latin typeface="Calibri" pitchFamily="34" charset="0"/>
              </a:rPr>
              <a:t>. Plasmas 15, 112503 (2008)]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134148" y="1413695"/>
            <a:ext cx="235670" cy="2262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438763" y="1433515"/>
            <a:ext cx="235670" cy="2262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68325"/>
      </p:ext>
    </p:extLst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/>
          <a:stretch/>
        </p:blipFill>
        <p:spPr bwMode="auto">
          <a:xfrm>
            <a:off x="4696718" y="1281829"/>
            <a:ext cx="4413078" cy="30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7" y="1301079"/>
            <a:ext cx="4776011" cy="299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Connector 25"/>
          <p:cNvCxnSpPr/>
          <p:nvPr/>
        </p:nvCxnSpPr>
        <p:spPr bwMode="auto">
          <a:xfrm>
            <a:off x="791252" y="2720058"/>
            <a:ext cx="37831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5111277" y="2718458"/>
            <a:ext cx="37831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87622"/>
          </a:xfrm>
          <a:noFill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u="sng" dirty="0">
                <a:latin typeface="Calibri" pitchFamily="34" charset="0"/>
              </a:rPr>
              <a:t>Significant </a:t>
            </a:r>
            <a:r>
              <a:rPr lang="en-US" sz="2800" u="sng" dirty="0" smtClean="0">
                <a:latin typeface="Calibri" pitchFamily="34" charset="0"/>
              </a:rPr>
              <a:t>issue resolved</a:t>
            </a:r>
            <a:r>
              <a:rPr lang="en-US" sz="2800" u="sng" dirty="0">
                <a:latin typeface="Calibri" pitchFamily="34" charset="0"/>
              </a:rPr>
              <a:t>: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The </a:t>
            </a:r>
            <a:r>
              <a:rPr lang="en-US" sz="2800" dirty="0">
                <a:latin typeface="Calibri" pitchFamily="34" charset="0"/>
              </a:rPr>
              <a:t>precession drift frequencies now agree</a:t>
            </a: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351" y="4339298"/>
            <a:ext cx="8983193" cy="1647929"/>
          </a:xfrm>
        </p:spPr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Metric coefficients corrected in PEST interface to MISK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7009" y="876249"/>
            <a:ext cx="3414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000" b="0" i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Solov’ev</a:t>
            </a:r>
            <a:r>
              <a:rPr lang="en-US" sz="20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case 1 (near-circular)</a:t>
            </a:r>
            <a:endParaRPr lang="en-US" sz="20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2440" y="877929"/>
            <a:ext cx="3095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0" i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Solov’ev</a:t>
            </a:r>
            <a:r>
              <a:rPr lang="en-US" sz="20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case 3 (shaped)</a:t>
            </a:r>
            <a:endParaRPr lang="en-US" sz="20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222252" y="1433515"/>
            <a:ext cx="235670" cy="2262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526867" y="1453335"/>
            <a:ext cx="235670" cy="2262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3314" y="5167086"/>
            <a:ext cx="1012008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add equation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" y="4668710"/>
            <a:ext cx="4572000" cy="90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3" y="5794593"/>
            <a:ext cx="2743200" cy="6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087" y="5749874"/>
            <a:ext cx="4572000" cy="73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341620" y="6116468"/>
            <a:ext cx="853440" cy="321878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978140" y="5940290"/>
            <a:ext cx="853440" cy="37669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344773" y="5531832"/>
            <a:ext cx="26536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Calibri" pitchFamily="34" charset="0"/>
              </a:rPr>
              <a:t>if </a:t>
            </a:r>
            <a:r>
              <a:rPr lang="el-GR" sz="1600" b="0" i="0" dirty="0" smtClean="0">
                <a:solidFill>
                  <a:srgbClr val="FF0000"/>
                </a:solidFill>
                <a:latin typeface="Calibri" pitchFamily="34" charset="0"/>
              </a:rPr>
              <a:t>Ψ</a:t>
            </a:r>
            <a:r>
              <a:rPr lang="en-US" sz="1600" b="0" i="0" dirty="0" smtClean="0">
                <a:solidFill>
                  <a:srgbClr val="FF0000"/>
                </a:solidFill>
                <a:latin typeface="Calibri" pitchFamily="34" charset="0"/>
              </a:rPr>
              <a:t> and </a:t>
            </a:r>
            <a:r>
              <a:rPr lang="el-GR" sz="1600" b="0" i="0" dirty="0" smtClean="0">
                <a:solidFill>
                  <a:srgbClr val="FF0000"/>
                </a:solidFill>
                <a:latin typeface="Calibri" pitchFamily="34" charset="0"/>
              </a:rPr>
              <a:t>θ</a:t>
            </a:r>
            <a:r>
              <a:rPr lang="en-US" sz="1600" b="0" i="0" dirty="0" smtClean="0">
                <a:solidFill>
                  <a:srgbClr val="FF0000"/>
                </a:solidFill>
                <a:latin typeface="Calibri" pitchFamily="34" charset="0"/>
              </a:rPr>
              <a:t> are orthogonal:</a:t>
            </a:r>
            <a:endParaRPr lang="en-US" sz="1400" b="0" i="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4340087" y="5577840"/>
            <a:ext cx="4186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None/>
            </a:pPr>
            <a:r>
              <a:rPr lang="en-US" sz="1600" b="0" i="0" dirty="0" smtClean="0">
                <a:solidFill>
                  <a:srgbClr val="FF0000"/>
                </a:solidFill>
                <a:latin typeface="Calibri" pitchFamily="34" charset="0"/>
              </a:rPr>
              <a:t>But in PEST, </a:t>
            </a:r>
            <a:r>
              <a:rPr lang="el-GR" sz="1600" b="0" i="0" dirty="0" smtClean="0">
                <a:solidFill>
                  <a:srgbClr val="FF0000"/>
                </a:solidFill>
                <a:latin typeface="Calibri" pitchFamily="34" charset="0"/>
              </a:rPr>
              <a:t>Ψ</a:t>
            </a:r>
            <a:r>
              <a:rPr lang="en-US" sz="1600" b="0" i="0" dirty="0" smtClean="0">
                <a:solidFill>
                  <a:srgbClr val="FF0000"/>
                </a:solidFill>
                <a:latin typeface="Calibri" pitchFamily="34" charset="0"/>
              </a:rPr>
              <a:t> and </a:t>
            </a:r>
            <a:r>
              <a:rPr lang="el-GR" sz="1600" b="0" i="0" dirty="0" smtClean="0">
                <a:solidFill>
                  <a:srgbClr val="FF0000"/>
                </a:solidFill>
                <a:latin typeface="Calibri" pitchFamily="34" charset="0"/>
              </a:rPr>
              <a:t>θ</a:t>
            </a:r>
            <a:r>
              <a:rPr lang="en-US" sz="1600" b="0" i="0" dirty="0" smtClean="0">
                <a:solidFill>
                  <a:srgbClr val="FF0000"/>
                </a:solidFill>
                <a:latin typeface="Calibri" pitchFamily="34" charset="0"/>
              </a:rPr>
              <a:t> are non-orthogonal:</a:t>
            </a:r>
            <a:endParaRPr lang="en-US" sz="1400" b="0" i="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26767"/>
      </p:ext>
    </p:extLst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6120"/>
            <a:ext cx="4352544" cy="333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24" y="1034034"/>
            <a:ext cx="3044952" cy="190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u="sng" dirty="0" smtClean="0">
                <a:latin typeface="Calibri" pitchFamily="34" charset="0"/>
              </a:rPr>
              <a:t>How </a:t>
            </a:r>
            <a:r>
              <a:rPr lang="en-US" sz="2600" u="sng" dirty="0">
                <a:latin typeface="Calibri" pitchFamily="34" charset="0"/>
              </a:rPr>
              <a:t>does </a:t>
            </a:r>
            <a:r>
              <a:rPr lang="el-GR" sz="2600" u="sng" dirty="0">
                <a:latin typeface="Calibri"/>
                <a:cs typeface="Calibri"/>
              </a:rPr>
              <a:t>ω</a:t>
            </a:r>
            <a:r>
              <a:rPr lang="en-US" sz="2600" baseline="-25000" dirty="0">
                <a:latin typeface="Calibri" pitchFamily="34" charset="0"/>
              </a:rPr>
              <a:t>D</a:t>
            </a:r>
            <a:r>
              <a:rPr lang="en-US" sz="2600" u="sng" dirty="0">
                <a:latin typeface="Calibri" pitchFamily="34" charset="0"/>
              </a:rPr>
              <a:t> correction effect </a:t>
            </a:r>
            <a:r>
              <a:rPr lang="en-US" sz="2600" u="sng" dirty="0" smtClean="0">
                <a:latin typeface="Calibri" pitchFamily="34" charset="0"/>
              </a:rPr>
              <a:t>NSTX results</a:t>
            </a:r>
            <a:r>
              <a:rPr lang="en-US" sz="2600" dirty="0">
                <a:latin typeface="Calibri" pitchFamily="34" charset="0"/>
              </a:rPr>
              <a:t>? </a:t>
            </a:r>
            <a:r>
              <a:rPr lang="en-US" sz="2600" dirty="0" smtClean="0">
                <a:latin typeface="Calibri" pitchFamily="34" charset="0"/>
              </a:rPr>
              <a:t>Mostly affects outer surfaces; characteristic change of </a:t>
            </a:r>
            <a:r>
              <a:rPr lang="en-US" sz="2600" dirty="0" err="1">
                <a:latin typeface="Symbol" pitchFamily="18" charset="2"/>
              </a:rPr>
              <a:t>gt</a:t>
            </a:r>
            <a:r>
              <a:rPr lang="en-US" sz="2600" baseline="-25000" dirty="0" err="1">
                <a:latin typeface="Calibri" pitchFamily="34" charset="0"/>
              </a:rPr>
              <a:t>w</a:t>
            </a:r>
            <a:r>
              <a:rPr lang="en-US" sz="2600" dirty="0" smtClean="0">
                <a:latin typeface="Calibri" pitchFamily="34" charset="0"/>
              </a:rPr>
              <a:t> with </a:t>
            </a:r>
            <a:r>
              <a:rPr lang="el-GR" sz="2600" dirty="0" smtClean="0">
                <a:latin typeface="Calibri"/>
                <a:cs typeface="Calibri"/>
              </a:rPr>
              <a:t>ω</a:t>
            </a:r>
            <a:r>
              <a:rPr lang="en-US" sz="2600" baseline="-25000" dirty="0" smtClean="0">
                <a:latin typeface="Symbol" pitchFamily="18" charset="2"/>
              </a:rPr>
              <a:t>f</a:t>
            </a:r>
            <a:r>
              <a:rPr lang="en-US" sz="2600" dirty="0" smtClean="0">
                <a:latin typeface="Calibri" pitchFamily="34" charset="0"/>
              </a:rPr>
              <a:t> is the same.</a:t>
            </a:r>
            <a:endParaRPr lang="en-US" sz="2600" dirty="0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09844" y="2961006"/>
            <a:ext cx="33693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0" i="0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RWM stability vs. </a:t>
            </a:r>
            <a:r>
              <a:rPr lang="el-GR" sz="1600" b="0" i="0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ω</a:t>
            </a:r>
            <a:r>
              <a:rPr lang="el-GR" sz="1600" b="0" i="0" u="sng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φ</a:t>
            </a:r>
            <a:r>
              <a:rPr lang="en-US" sz="1600" b="0" i="0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0" i="0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(contours of </a:t>
            </a:r>
            <a:r>
              <a:rPr lang="el-GR" sz="1600" b="0" i="0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γτ</a:t>
            </a:r>
            <a:r>
              <a:rPr lang="en-US" sz="1600" b="0" i="0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sz="1600" b="0" i="0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900" b="0" i="0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6886" y="3298407"/>
            <a:ext cx="1313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None/>
            </a:pPr>
            <a:r>
              <a:rPr lang="en-US" sz="1200" b="0" i="0" dirty="0">
                <a:solidFill>
                  <a:srgbClr val="1822CD"/>
                </a:solidFill>
                <a:latin typeface="Calibri" pitchFamily="34" charset="0"/>
                <a:cs typeface="Calibri" pitchFamily="34" charset="0"/>
              </a:rPr>
              <a:t>140132 </a:t>
            </a:r>
            <a:r>
              <a:rPr lang="en-US" sz="1200" b="0" i="0" dirty="0" smtClean="0">
                <a:solidFill>
                  <a:srgbClr val="1822CD"/>
                </a:solidFill>
                <a:latin typeface="Calibri" pitchFamily="34" charset="0"/>
                <a:cs typeface="Calibri" pitchFamily="34" charset="0"/>
              </a:rPr>
              <a:t>@0.704s</a:t>
            </a:r>
            <a:endParaRPr lang="en-US" sz="1200" b="0" i="0" dirty="0">
              <a:solidFill>
                <a:srgbClr val="1822C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97159" y="3890895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0.2</a:t>
            </a:r>
            <a:endParaRPr lang="en-US" sz="1400" b="0" i="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592247" y="3364887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0.4</a:t>
            </a:r>
            <a:endParaRPr lang="en-US" sz="1400" b="0" i="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592247" y="4318646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0.0</a:t>
            </a:r>
            <a:endParaRPr lang="en-US" sz="1400" b="0" i="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2394504" y="4458238"/>
            <a:ext cx="596724" cy="171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 b="0" i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2511722" y="3950114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b="0" i="0" dirty="0">
                <a:latin typeface="Calibri" pitchFamily="34" charset="0"/>
                <a:cs typeface="Calibri" pitchFamily="34" charset="0"/>
              </a:rPr>
              <a:t>2.0</a:t>
            </a: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1976845" y="5744295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b="0" i="0" dirty="0">
                <a:latin typeface="Calibri" pitchFamily="34" charset="0"/>
                <a:cs typeface="Calibri" pitchFamily="34" charset="0"/>
              </a:rPr>
              <a:t>1.0</a:t>
            </a:r>
          </a:p>
        </p:txBody>
      </p:sp>
      <p:sp>
        <p:nvSpPr>
          <p:cNvPr id="35" name="TextBox 5"/>
          <p:cNvSpPr txBox="1">
            <a:spLocks noChangeArrowheads="1"/>
          </p:cNvSpPr>
          <p:nvPr/>
        </p:nvSpPr>
        <p:spPr bwMode="auto">
          <a:xfrm>
            <a:off x="2817787" y="5236192"/>
            <a:ext cx="13144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None/>
            </a:pPr>
            <a:r>
              <a:rPr lang="en-US" sz="1800" b="0" i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Marginal stability in experiment</a:t>
            </a:r>
          </a:p>
        </p:txBody>
      </p:sp>
      <p:sp>
        <p:nvSpPr>
          <p:cNvPr id="37" name="Oval 21"/>
          <p:cNvSpPr>
            <a:spLocks noChangeArrowheads="1"/>
          </p:cNvSpPr>
          <p:nvPr/>
        </p:nvSpPr>
        <p:spPr bwMode="auto">
          <a:xfrm>
            <a:off x="2173700" y="5534089"/>
            <a:ext cx="228600" cy="220663"/>
          </a:xfrm>
          <a:prstGeom prst="ellipse">
            <a:avLst/>
          </a:prstGeom>
          <a:noFill/>
          <a:ln w="1587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buNone/>
            </a:pPr>
            <a:endParaRPr lang="en-US" b="0" i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 flipH="1" flipV="1">
            <a:off x="2318571" y="5755304"/>
            <a:ext cx="524616" cy="23653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None/>
            </a:pPr>
            <a:endParaRPr lang="en-US" b="0" i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1762782" y="5313426"/>
            <a:ext cx="228600" cy="220663"/>
          </a:xfrm>
          <a:prstGeom prst="ellipse">
            <a:avLst/>
          </a:prstGeom>
          <a:noFill/>
          <a:ln w="1587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buNone/>
            </a:pPr>
            <a:endParaRPr lang="en-US" b="0" i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629530" y="5781493"/>
            <a:ext cx="5341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0" i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OLD</a:t>
            </a:r>
            <a:endParaRPr lang="en-US" sz="900" b="0" i="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781930" y="5461957"/>
            <a:ext cx="6014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0" i="0" u="sng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NEW</a:t>
            </a:r>
            <a:endParaRPr lang="en-US" sz="900" b="0" i="0" u="sng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 flipV="1">
            <a:off x="1216122" y="5697857"/>
            <a:ext cx="957578" cy="254804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None/>
            </a:pPr>
            <a:endParaRPr lang="en-US" b="0" i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Line 22"/>
          <p:cNvSpPr>
            <a:spLocks noChangeShapeType="1"/>
          </p:cNvSpPr>
          <p:nvPr/>
        </p:nvSpPr>
        <p:spPr bwMode="auto">
          <a:xfrm flipV="1">
            <a:off x="1407033" y="5468505"/>
            <a:ext cx="356353" cy="136852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None/>
            </a:pPr>
            <a:endParaRPr lang="en-US" b="0" i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2328484" y="4374851"/>
            <a:ext cx="924196" cy="33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1600" b="0" i="0" dirty="0" smtClean="0">
                <a:latin typeface="Calibri" pitchFamily="34" charset="0"/>
                <a:cs typeface="Calibri" pitchFamily="34" charset="0"/>
              </a:rPr>
              <a:t>ω</a:t>
            </a:r>
            <a:r>
              <a:rPr lang="el-GR" sz="1600" b="0" i="0" baseline="-25000" dirty="0" smtClean="0">
                <a:latin typeface="Calibri" pitchFamily="34" charset="0"/>
                <a:cs typeface="Calibri" pitchFamily="34" charset="0"/>
              </a:rPr>
              <a:t>φ</a:t>
            </a:r>
            <a:r>
              <a:rPr lang="en-US" sz="1600" b="0" i="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l-GR" sz="1600" b="0" i="0" dirty="0" smtClean="0">
                <a:latin typeface="Calibri" pitchFamily="34" charset="0"/>
                <a:cs typeface="Calibri" pitchFamily="34" charset="0"/>
              </a:rPr>
              <a:t>ω</a:t>
            </a:r>
            <a:r>
              <a:rPr lang="el-GR" sz="1600" b="0" i="0" baseline="-25000" dirty="0" smtClean="0">
                <a:latin typeface="Calibri" pitchFamily="34" charset="0"/>
                <a:cs typeface="Calibri" pitchFamily="34" charset="0"/>
              </a:rPr>
              <a:t>φ</a:t>
            </a:r>
            <a:r>
              <a:rPr lang="en-US" sz="1600" b="0" i="0" baseline="30000" dirty="0" err="1" smtClean="0">
                <a:latin typeface="Calibri" pitchFamily="34" charset="0"/>
                <a:cs typeface="Calibri" pitchFamily="34" charset="0"/>
              </a:rPr>
              <a:t>exp</a:t>
            </a:r>
            <a:endParaRPr lang="en-US" sz="1600" b="0" i="0" baseline="30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664167" y="3322209"/>
            <a:ext cx="519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l-GR" sz="2000" b="0" i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γτ</a:t>
            </a:r>
            <a:r>
              <a:rPr lang="en-US" sz="2000" b="0" i="0" baseline="-25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w</a:t>
            </a:r>
            <a:endParaRPr lang="en-US" sz="2000" b="0" i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4329839" y="3049187"/>
            <a:ext cx="4497962" cy="1269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Affects magnitude of 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W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but not trends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In this case, agreement with the experimental marginal point improves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Calculations continue to determine the effect of the correction on wider range of cases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4034"/>
            <a:ext cx="3044952" cy="190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76" y="1034034"/>
            <a:ext cx="3044952" cy="190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950288"/>
      </p:ext>
    </p:extLst>
  </p:cSld>
  <p:clrMapOvr>
    <a:masterClrMapping/>
  </p:clrMapOvr>
  <p:transition advTm="6298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905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Initial comparison of stability calculations for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Solov’ev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ITER cases (Oct. 2011)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60" y="5294946"/>
            <a:ext cx="8318668" cy="1175882"/>
          </a:xfrm>
          <a:noFill/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Calculations from 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MISK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and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MARS-K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perturbative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Good agreement on ideal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Solov’ev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1 Re(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),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γτ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w</a:t>
            </a:r>
            <a:endParaRPr lang="en-US" baseline="-25000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ess agreement on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Solov’ev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3,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ωτ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w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Very different ITER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result (do we have different input?)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70000"/>
              </a:lnSpc>
            </a:pPr>
            <a:endParaRPr lang="en-US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5766" y="968032"/>
            <a:ext cx="2027478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Work in progress!</a:t>
            </a:r>
            <a:endParaRPr lang="en-US" sz="20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238666"/>
              </p:ext>
            </p:extLst>
          </p:nvPr>
        </p:nvGraphicFramePr>
        <p:xfrm>
          <a:off x="60457" y="1398390"/>
          <a:ext cx="9023086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2481"/>
                <a:gridCol w="802291"/>
                <a:gridCol w="971854"/>
                <a:gridCol w="1295804"/>
                <a:gridCol w="1240270"/>
                <a:gridCol w="1119944"/>
                <a:gridCol w="1170221"/>
                <a:gridCol w="1170221"/>
              </a:tblGrid>
              <a:tr h="850286"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  <a:r>
                        <a:rPr lang="en-US" sz="1800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wall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/a</a:t>
                      </a:r>
                      <a:endParaRPr lang="en-US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Ideal </a:t>
                      </a:r>
                      <a:r>
                        <a:rPr lang="el-GR" sz="1800" dirty="0" smtClean="0">
                          <a:latin typeface="Calibri" pitchFamily="34" charset="0"/>
                          <a:cs typeface="Calibri" pitchFamily="34" charset="0"/>
                        </a:rPr>
                        <a:t>δ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/(-</a:t>
                      </a:r>
                      <a:r>
                        <a:rPr lang="el-GR" sz="1800" dirty="0" smtClean="0">
                          <a:latin typeface="Calibri" pitchFamily="34" charset="0"/>
                          <a:cs typeface="Calibri" pitchFamily="34" charset="0"/>
                        </a:rPr>
                        <a:t>δ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lang="en-US" sz="1800" kern="1200" baseline="-25000" dirty="0" smtClean="0">
                          <a:latin typeface="Calibri" pitchFamily="34" charset="0"/>
                          <a:cs typeface="Calibri" pitchFamily="34" charset="0"/>
                        </a:rPr>
                        <a:t>∞</a:t>
                      </a:r>
                      <a:r>
                        <a:rPr lang="en-US" sz="1800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800" b="1" kern="1200" baseline="0" dirty="0" smtClean="0">
                        <a:solidFill>
                          <a:schemeClr val="l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Re(</a:t>
                      </a:r>
                      <a:r>
                        <a:rPr lang="el-GR" sz="1800" dirty="0" smtClean="0">
                          <a:latin typeface="Calibri" pitchFamily="34" charset="0"/>
                          <a:cs typeface="Calibri" pitchFamily="34" charset="0"/>
                        </a:rPr>
                        <a:t>δ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lang="en-US" baseline="-25000" dirty="0" smtClean="0"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/(-</a:t>
                      </a:r>
                      <a:r>
                        <a:rPr lang="el-GR" sz="1800" dirty="0" smtClean="0">
                          <a:latin typeface="Calibri" pitchFamily="34" charset="0"/>
                          <a:cs typeface="Calibri" pitchFamily="34" charset="0"/>
                        </a:rPr>
                        <a:t>δ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lang="en-US" sz="1800" kern="1200" baseline="-25000" dirty="0" smtClean="0">
                          <a:latin typeface="Calibri" pitchFamily="34" charset="0"/>
                          <a:cs typeface="Calibri" pitchFamily="34" charset="0"/>
                        </a:rPr>
                        <a:t>∞</a:t>
                      </a:r>
                      <a:r>
                        <a:rPr lang="en-US" sz="1800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libri" pitchFamily="34" charset="0"/>
                          <a:cs typeface="Calibri" pitchFamily="34" charset="0"/>
                        </a:rPr>
                        <a:t>Im</a:t>
                      </a:r>
                      <a:r>
                        <a:rPr lang="en-US" sz="1800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l-GR" sz="1800" dirty="0" smtClean="0">
                          <a:latin typeface="Calibri" pitchFamily="34" charset="0"/>
                          <a:cs typeface="Calibri" pitchFamily="34" charset="0"/>
                        </a:rPr>
                        <a:t>δ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lang="en-US" baseline="-25000" dirty="0" smtClean="0"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/(-</a:t>
                      </a:r>
                      <a:r>
                        <a:rPr lang="el-GR" sz="1800" dirty="0" smtClean="0">
                          <a:latin typeface="Calibri" pitchFamily="34" charset="0"/>
                          <a:cs typeface="Calibri" pitchFamily="34" charset="0"/>
                        </a:rPr>
                        <a:t>δ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lang="en-US" sz="1800" kern="1200" baseline="-25000" dirty="0" smtClean="0">
                          <a:latin typeface="Calibri" pitchFamily="34" charset="0"/>
                          <a:cs typeface="Calibri" pitchFamily="34" charset="0"/>
                        </a:rPr>
                        <a:t>∞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γτ</a:t>
                      </a:r>
                      <a:r>
                        <a:rPr lang="en-US" baseline="-25000" dirty="0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en-US" baseline="-250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ωτ</a:t>
                      </a:r>
                      <a:r>
                        <a:rPr lang="en-US" baseline="-25000" dirty="0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en-US" baseline="-250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Calibri" pitchFamily="34" charset="0"/>
                          <a:cs typeface="Calibri" pitchFamily="34" charset="0"/>
                        </a:rPr>
                        <a:t>δ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lang="en-US" baseline="-25000" dirty="0" smtClean="0"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endParaRPr lang="en-US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/(-</a:t>
                      </a:r>
                      <a:r>
                        <a:rPr lang="el-GR" sz="1800" dirty="0" smtClean="0">
                          <a:latin typeface="Calibri" pitchFamily="34" charset="0"/>
                          <a:cs typeface="Calibri" pitchFamily="34" charset="0"/>
                        </a:rPr>
                        <a:t>δ</a:t>
                      </a:r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r>
                        <a:rPr lang="en-US" sz="1800" kern="1200" baseline="-25000" dirty="0" smtClean="0">
                          <a:latin typeface="Calibri" pitchFamily="34" charset="0"/>
                          <a:cs typeface="Calibri" pitchFamily="34" charset="0"/>
                        </a:rPr>
                        <a:t>∞</a:t>
                      </a:r>
                      <a:r>
                        <a:rPr lang="en-US" sz="1800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</a:p>
                    <a:p>
                      <a:r>
                        <a:rPr lang="en-US" sz="1800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l-GR" sz="1800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ω</a:t>
                      </a:r>
                      <a:r>
                        <a:rPr lang="en-US" sz="1800" kern="1200" baseline="-25000" dirty="0" smtClean="0">
                          <a:latin typeface="Calibri" pitchFamily="34" charset="0"/>
                          <a:cs typeface="Calibri" pitchFamily="34" charset="0"/>
                        </a:rPr>
                        <a:t>E</a:t>
                      </a:r>
                      <a:r>
                        <a:rPr lang="en-US" sz="1800" kern="1200" baseline="0" dirty="0" smtClean="0">
                          <a:latin typeface="Calibri" pitchFamily="34" charset="0"/>
                          <a:cs typeface="Calibri" pitchFamily="34" charset="0"/>
                        </a:rPr>
                        <a:t> → ∞)</a:t>
                      </a:r>
                      <a:endParaRPr lang="en-US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850286">
                <a:tc>
                  <a:txBody>
                    <a:bodyPr/>
                    <a:lstStyle/>
                    <a:p>
                      <a:r>
                        <a:rPr lang="en-US" u="sng" dirty="0" err="1" smtClean="0">
                          <a:latin typeface="Calibri" pitchFamily="34" charset="0"/>
                          <a:cs typeface="Calibri" pitchFamily="34" charset="0"/>
                        </a:rPr>
                        <a:t>Solov’ev</a:t>
                      </a:r>
                      <a:r>
                        <a:rPr lang="en-US" u="sng" dirty="0" smtClean="0">
                          <a:latin typeface="Calibri" pitchFamily="34" charset="0"/>
                          <a:cs typeface="Calibri" pitchFamily="34" charset="0"/>
                        </a:rPr>
                        <a:t> 1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(MARS-K)</a:t>
                      </a:r>
                    </a:p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(MISK)</a:t>
                      </a:r>
                      <a:endParaRPr lang="en-US" dirty="0">
                        <a:solidFill>
                          <a:schemeClr val="accent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1.15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1.187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1.122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0.0256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0.0243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-0.0121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 0.0280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0.804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0.850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-0.0180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-0.0452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 smtClean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0.157</a:t>
                      </a:r>
                      <a:endParaRPr lang="en-US" sz="1800" kern="1200" dirty="0" smtClean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0.236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850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err="1" smtClean="0">
                          <a:latin typeface="Calibri" pitchFamily="34" charset="0"/>
                          <a:cs typeface="Calibri" pitchFamily="34" charset="0"/>
                        </a:rPr>
                        <a:t>Solov’ev</a:t>
                      </a:r>
                      <a:r>
                        <a:rPr lang="en-US" u="sng" dirty="0" smtClean="0">
                          <a:latin typeface="Calibri" pitchFamily="34" charset="0"/>
                          <a:cs typeface="Calibri" pitchFamily="34" charset="0"/>
                        </a:rPr>
                        <a:t> 3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(MARS-K)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(MISK)</a:t>
                      </a:r>
                      <a:endParaRPr lang="en-US" sz="1800" kern="1200" dirty="0" smtClean="0">
                        <a:solidFill>
                          <a:schemeClr val="accent2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1.10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1.830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2.337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0.208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0.371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-0.343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 0.060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0.350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0.232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-0.228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-0.027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 smtClean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US" sz="1800" kern="1200" dirty="0" smtClean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0.689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50286">
                <a:tc>
                  <a:txBody>
                    <a:bodyPr/>
                    <a:lstStyle/>
                    <a:p>
                      <a:r>
                        <a:rPr lang="en-US" u="sng" dirty="0" smtClean="0">
                          <a:latin typeface="Calibri" pitchFamily="34" charset="0"/>
                          <a:cs typeface="Calibri" pitchFamily="34" charset="0"/>
                        </a:rPr>
                        <a:t>ITER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(MARS-K)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(MISK)</a:t>
                      </a:r>
                      <a:endParaRPr lang="en-US" sz="1800" kern="1200" dirty="0" smtClean="0">
                        <a:solidFill>
                          <a:schemeClr val="accent2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1.50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0.682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0.677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141.5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0.665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2.286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-0.548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-0.988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 0.071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0.00019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rPr>
                        <a:t>0.437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kern="1200" dirty="0" smtClean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US" sz="1800" kern="1200" dirty="0" smtClean="0">
                        <a:solidFill>
                          <a:schemeClr val="accent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accent2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8.46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We have compared results for </a:t>
            </a:r>
            <a:r>
              <a:rPr lang="en-US" sz="2800" dirty="0" err="1" smtClean="0">
                <a:latin typeface="Calibri" pitchFamily="34" charset="0"/>
              </a:rPr>
              <a:t>Solov’ev</a:t>
            </a:r>
            <a:r>
              <a:rPr lang="en-US" sz="2800" dirty="0" smtClean="0">
                <a:latin typeface="Calibri" pitchFamily="34" charset="0"/>
              </a:rPr>
              <a:t> 1 case broken down into particle types, and they do not agree.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7"/>
          <a:stretch/>
        </p:blipFill>
        <p:spPr bwMode="auto">
          <a:xfrm rot="5400000">
            <a:off x="3498850" y="-1231900"/>
            <a:ext cx="2146300" cy="895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6159" y="1360264"/>
            <a:ext cx="6608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MISK now has the ability to separate l=0 and l≠0 components.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2530" y="1902234"/>
            <a:ext cx="6204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l-GR" sz="1800" b="0" i="0" dirty="0" smtClean="0">
                <a:latin typeface="Calibri" pitchFamily="34" charset="0"/>
              </a:rPr>
              <a:t>δ</a:t>
            </a:r>
            <a:r>
              <a:rPr lang="en-US" sz="1800" b="0" i="0" dirty="0" smtClean="0">
                <a:latin typeface="Calibri" pitchFamily="34" charset="0"/>
              </a:rPr>
              <a:t>W</a:t>
            </a:r>
            <a:r>
              <a:rPr lang="en-US" sz="1800" b="0" i="0" baseline="-25000" dirty="0" smtClean="0">
                <a:latin typeface="Calibri" pitchFamily="34" charset="0"/>
              </a:rPr>
              <a:t>K</a:t>
            </a:r>
            <a:r>
              <a:rPr lang="en-US" sz="1800" b="0" i="0" dirty="0" smtClean="0">
                <a:latin typeface="Calibri" pitchFamily="34" charset="0"/>
              </a:rPr>
              <a:t>/-</a:t>
            </a:r>
            <a:r>
              <a:rPr lang="el-GR" sz="1800" b="0" i="0" dirty="0" smtClean="0">
                <a:latin typeface="Calibri" pitchFamily="34" charset="0"/>
              </a:rPr>
              <a:t>δ</a:t>
            </a:r>
            <a:r>
              <a:rPr lang="en-US" sz="1800" b="0" i="0" dirty="0">
                <a:latin typeface="Calibri" pitchFamily="34" charset="0"/>
              </a:rPr>
              <a:t>W</a:t>
            </a:r>
            <a:r>
              <a:rPr lang="en-US" sz="1000" b="0" i="0" dirty="0">
                <a:latin typeface="Calibri" pitchFamily="34" charset="0"/>
              </a:rPr>
              <a:t> </a:t>
            </a:r>
            <a:r>
              <a:rPr lang="en-US" sz="2400" b="0" i="0" dirty="0">
                <a:latin typeface="Calibri" pitchFamily="34" charset="0"/>
              </a:rPr>
              <a:t> ͚</a:t>
            </a:r>
            <a:r>
              <a:rPr lang="en-US" sz="1800" b="0" i="0" dirty="0">
                <a:latin typeface="Calibri" pitchFamily="34" charset="0"/>
              </a:rPr>
              <a:t> </a:t>
            </a:r>
            <a:r>
              <a:rPr lang="en-US" sz="1800" b="0" i="0" dirty="0" smtClean="0">
                <a:latin typeface="Calibri" pitchFamily="34" charset="0"/>
              </a:rPr>
              <a:t>for MISK (blue) and </a:t>
            </a: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</a:rPr>
              <a:t>MARS-K (red)</a:t>
            </a:r>
          </a:p>
        </p:txBody>
      </p:sp>
    </p:spTree>
    <p:extLst>
      <p:ext uri="{BB962C8B-B14F-4D97-AF65-F5344CB8AC3E}">
        <p14:creationId xmlns:p14="http://schemas.microsoft.com/office/powerpoint/2010/main" val="5842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>
                <a:latin typeface="Calibri" pitchFamily="34" charset="0"/>
              </a:rPr>
              <a:t>MISK frequency calculation improved by analytic calculation of integrals involving 1/v</a:t>
            </a:r>
            <a:r>
              <a:rPr lang="en-US" sz="2200" baseline="-25000" dirty="0" smtClean="0">
                <a:latin typeface="Calibri" pitchFamily="34" charset="0"/>
              </a:rPr>
              <a:t>||</a:t>
            </a:r>
            <a:r>
              <a:rPr lang="en-US" sz="2200" dirty="0" smtClean="0">
                <a:latin typeface="Calibri" pitchFamily="34" charset="0"/>
              </a:rPr>
              <a:t> at v</a:t>
            </a:r>
            <a:r>
              <a:rPr lang="en-US" sz="2200" baseline="-25000" dirty="0" smtClean="0">
                <a:latin typeface="Calibri" pitchFamily="34" charset="0"/>
              </a:rPr>
              <a:t>||</a:t>
            </a:r>
            <a:r>
              <a:rPr lang="en-US" sz="2200" dirty="0" smtClean="0">
                <a:latin typeface="Calibri" pitchFamily="34" charset="0"/>
              </a:rPr>
              <a:t> –&gt; 0.  Note: does not affect the outcome very much.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961"/>
            <a:ext cx="9144000" cy="289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798"/>
            <a:ext cx="9144000" cy="293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7564" y="1069525"/>
            <a:ext cx="1155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ITER case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3919" y="2740887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Old</a:t>
            </a:r>
            <a:endParaRPr lang="en-US" sz="2000" b="0" i="0" dirty="0" smtClean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3919" y="3808706"/>
            <a:ext cx="659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New</a:t>
            </a:r>
            <a:endParaRPr lang="en-US" sz="2000" b="0" i="0" dirty="0" smtClean="0">
              <a:latin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3413919" y="2796099"/>
            <a:ext cx="0" cy="28716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404506" y="3863721"/>
            <a:ext cx="597" cy="28708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133235" y="2748444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Old</a:t>
            </a:r>
            <a:endParaRPr lang="en-US" sz="2000" b="0" i="0" dirty="0" smtClean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33235" y="3816263"/>
            <a:ext cx="659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New</a:t>
            </a:r>
            <a:endParaRPr lang="en-US" sz="2000" b="0" i="0" dirty="0" smtClean="0">
              <a:latin typeface="Calibr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7133235" y="2803656"/>
            <a:ext cx="0" cy="28716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7123822" y="3871278"/>
            <a:ext cx="597" cy="28708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95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MISK calculates the energy integral numerically, MARS-K does it analytically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63074"/>
            <a:ext cx="5486400" cy="6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5381"/>
            <a:ext cx="9144000" cy="335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039" y="2273291"/>
            <a:ext cx="5739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Analytical solutions are only possible in certain cases:</a:t>
            </a:r>
          </a:p>
        </p:txBody>
      </p:sp>
    </p:spTree>
    <p:extLst>
      <p:ext uri="{BB962C8B-B14F-4D97-AF65-F5344CB8AC3E}">
        <p14:creationId xmlns:p14="http://schemas.microsoft.com/office/powerpoint/2010/main" val="17007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 pitchFamily="34" charset="0"/>
              </a:rPr>
              <a:t>MISK calculates the energy integral numerically, MARS-K does it </a:t>
            </a:r>
            <a:r>
              <a:rPr lang="en-US" sz="2800" dirty="0" smtClean="0">
                <a:latin typeface="Calibri" pitchFamily="34" charset="0"/>
              </a:rPr>
              <a:t>analytically (cont.)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4388"/>
            <a:ext cx="9144000" cy="379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66424"/>
            <a:ext cx="5486400" cy="6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4039" y="1963453"/>
            <a:ext cx="5739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Analytical solutions are only possible in certain cases:</a:t>
            </a:r>
          </a:p>
        </p:txBody>
      </p:sp>
    </p:spTree>
    <p:extLst>
      <p:ext uri="{BB962C8B-B14F-4D97-AF65-F5344CB8AC3E}">
        <p14:creationId xmlns:p14="http://schemas.microsoft.com/office/powerpoint/2010/main" val="20417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05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MISK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used to compare numerical/ analytical solution of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baseline="-25000" dirty="0" err="1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for ITER case: compares well*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9"/>
          <a:stretch/>
        </p:blipFill>
        <p:spPr bwMode="auto">
          <a:xfrm>
            <a:off x="589935" y="1189248"/>
            <a:ext cx="4498258" cy="293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4"/>
          <a:stretch/>
        </p:blipFill>
        <p:spPr bwMode="auto">
          <a:xfrm>
            <a:off x="599767" y="3570986"/>
            <a:ext cx="4498258" cy="294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969321" y="1939440"/>
            <a:ext cx="146304" cy="108769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1480" y="3756048"/>
            <a:ext cx="230394" cy="244358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7284" y="5550408"/>
            <a:ext cx="209180" cy="75576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598" y="3634199"/>
            <a:ext cx="209180" cy="75576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239512" y="1270333"/>
            <a:ext cx="3721608" cy="520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SzPct val="100000"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Reasonable </a:t>
            </a:r>
            <a:r>
              <a:rPr lang="en-US" b="0" i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greement gives </a:t>
            </a: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confidence </a:t>
            </a: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that MISK is properly computing the energy integral</a:t>
            </a:r>
          </a:p>
          <a:p>
            <a:pPr marL="781050" lvl="1" indent="-381000">
              <a:buClrTx/>
              <a:buFont typeface="Calibri" pitchFamily="34" charset="0"/>
              <a:buChar char="—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Useful when comparing to other codes</a:t>
            </a:r>
          </a:p>
          <a:p>
            <a:pPr marL="781050" lvl="1" indent="-381000">
              <a:buClrTx/>
              <a:buFont typeface="Calibri" pitchFamily="34" charset="0"/>
              <a:buChar char="—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Similar calculation made for both </a:t>
            </a:r>
            <a:r>
              <a:rPr lang="en-US" b="0" i="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Solov’ev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1 and 3 cases using MISK</a:t>
            </a:r>
          </a:p>
          <a:p>
            <a:pPr marL="1087438" lvl="2" indent="-287338">
              <a:buClrTx/>
              <a:buSzPct val="100000"/>
            </a:pPr>
            <a:r>
              <a:rPr lang="en-US" sz="1800" b="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Also found that numerical computation compares well to analytical</a:t>
            </a:r>
          </a:p>
          <a:p>
            <a:pPr lvl="1">
              <a:buClrTx/>
              <a:buFont typeface="Calibri" pitchFamily="34" charset="0"/>
              <a:buChar char="—"/>
            </a:pP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Note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b="0" i="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calculation for trapped thermal </a:t>
            </a:r>
            <a:r>
              <a:rPr lang="en-US" b="0" i="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ions</a:t>
            </a:r>
            <a:endParaRPr lang="en-US" b="0" i="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8896" y="3027137"/>
            <a:ext cx="1155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ITER case</a:t>
            </a:r>
          </a:p>
        </p:txBody>
      </p:sp>
    </p:spTree>
    <p:extLst>
      <p:ext uri="{BB962C8B-B14F-4D97-AF65-F5344CB8AC3E}">
        <p14:creationId xmlns:p14="http://schemas.microsoft.com/office/powerpoint/2010/main" val="31504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4987636"/>
            <a:ext cx="8961120" cy="149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SzPct val="100000"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Damping from either collisions or mode growth rate.</a:t>
            </a:r>
          </a:p>
          <a:p>
            <a:pPr>
              <a:buClrTx/>
              <a:buSzPct val="100000"/>
            </a:pPr>
            <a:r>
              <a:rPr lang="en-US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Both codes converge, but to different values.</a:t>
            </a:r>
            <a:endParaRPr lang="en-US" b="0" i="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Tx/>
              <a:buFont typeface="Calibri" pitchFamily="34" charset="0"/>
              <a:buChar char="—"/>
            </a:pPr>
            <a:endParaRPr lang="en-US" b="0" i="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Convergence study vs. damping parameter shows no issues with zero </a:t>
            </a:r>
            <a:r>
              <a:rPr lang="en-US" sz="2800" dirty="0" smtClean="0">
                <a:latin typeface="Calibri" pitchFamily="34" charset="0"/>
              </a:rPr>
              <a:t>damping</a:t>
            </a:r>
            <a:endParaRPr lang="en-US" sz="2800" dirty="0" smtClean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304"/>
            <a:ext cx="9144000" cy="335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2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\nonumber&#10; \mu_{0}P(\psi) = -\frac{1+\kappa^{2}}{\kappa R_{0}^{3}q_{0}}\psi,~~~F(\psi) = 1&#10;\end{eqnarray}&#10;&#10;\end{document}"/>
  <p:tag name="IGUANATEXSIZE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}\nonumber&#10; \psi = \frac{\kappa}{2R_{0}^{3}q_{0}}\left[\frac{R^{2}Z^{2}}{\kappa^{2}}+\frac{1}{4}\left(R^{2}-R_{0}^{2}\right)^{2}- a^{2}R_{0}^{2}\right]&#10;\end{eqnarray}&#10;&#10;&#10;\end{document}"/>
  <p:tag name="IGUANATEXSIZE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 \delta W_{K} \propto &amp; \int\left[\frac{\omega_{*N}+\left(\hat{\varepsilon}-\frac{3}{2}\right)\omega_{*T}+\omega_{E}}{\langle \omega_{D} \rangle + l\omega_{b}+\omega_{E}} \right]\hat{\varepsilon}^{\frac{5}{2}}e^{-\hat{\varepsilon}}d\hat{\varepsilon}&#10; \nonumber&#10; \end{align}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}&#10; \delta W_{K} \propto &amp; \int\left[\frac{\omega_{*N}+\left(\hat{\varepsilon}-\frac{3}{2}\right)\omega_{*T}+\omega_{E}}{\langle \omega_{D} \rangle + l\omega_{b}+\omega_{E}} \right]\hat{\varepsilon}^{\frac{5}{2}}e^{-\hat{\varepsilon}}d\hat{\varepsilon}&#10; \nonumber&#10; \end{align}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\nonumber&#10; k = \left[\frac{1-\Lambda+\epsilon_{r}\Lambda}{2\epsilon_{r}\Lambda}\right]^{\frac{1}{2}}&#10;\end{eqnarray}&#10;&#10;\end{document}"/>
  <p:tag name="IGUANATEXSIZE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\nonumber&#10; \frac{\langle\omega_{D}\rangle}{\varepsilon/e} = \frac{2q\Lambda}{R_{0}^{2}B_{0}\epsilon_{r}}\left[\left(2s+1\right)\frac{E\left(k^{2}\right)}{K\left(k^{2}\right)}+2s\left(k^{2}-1\right)-\frac{1}{2}\right]&#10;\end{eqnarray}&#10;&#10;\end{document}"/>
  <p:tag name="IGUANATEXSIZE" val="16"/>
</p:tagLst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2752</TotalTime>
  <Words>1698</Words>
  <Application>Microsoft Office PowerPoint</Application>
  <PresentationFormat>On-screen Show (4:3)</PresentationFormat>
  <Paragraphs>352</Paragraphs>
  <Slides>24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1_Blank Presentation</vt:lpstr>
      <vt:lpstr>Equation</vt:lpstr>
      <vt:lpstr>PowerPoint Presentation</vt:lpstr>
      <vt:lpstr>MDC-2 Benchmarking of kinetic models: overview &amp; steps</vt:lpstr>
      <vt:lpstr>Initial comparison of stability calculations for Solov’ev, ITER cases (Oct. 2011)</vt:lpstr>
      <vt:lpstr>We have compared results for Solov’ev 1 case broken down into particle types, and they do not agree.</vt:lpstr>
      <vt:lpstr>MISK frequency calculation improved by analytic calculation of integrals involving 1/v|| at v|| –&gt; 0.  Note: does not affect the outcome very much.</vt:lpstr>
      <vt:lpstr>MISK calculates the energy integral numerically, MARS-K does it analytically</vt:lpstr>
      <vt:lpstr>MISK calculates the energy integral numerically, MARS-K does it analytically (cont.)</vt:lpstr>
      <vt:lpstr>MISK used to compare numerical/ analytical solution of Ie for ITER case: compares well*</vt:lpstr>
      <vt:lpstr>Convergence study vs. damping parameter shows no issues with zero damping</vt:lpstr>
      <vt:lpstr>Kruskal-Oberman limit calculations performed: MISK and MARS-K results differ by 50% (should be closer)</vt:lpstr>
      <vt:lpstr>MARS-K and MISK energy integrals now agree*  for Solov’ev 1 equilibrium</vt:lpstr>
      <vt:lpstr>xxx</vt:lpstr>
      <vt:lpstr>PowerPoint Presentation</vt:lpstr>
      <vt:lpstr>HAGIS Suite of codes (+references) - Stability</vt:lpstr>
      <vt:lpstr>Started code comparison with simple equilibria and profile assumptions</vt:lpstr>
      <vt:lpstr>Expanded comparison to include ITER equilibrium</vt:lpstr>
      <vt:lpstr>PowerPoint Presentation</vt:lpstr>
      <vt:lpstr>The kinetic term can be split into two pieces that depend on the eigenfunction or the frequencies, for code comparison</vt:lpstr>
      <vt:lpstr>Eigenfunction benchmarking calculations were made to yield similar eigenfunctions, which are verified</vt:lpstr>
      <vt:lpstr>Bounce frequency vs. pitch angle compares well between codes</vt:lpstr>
      <vt:lpstr>Bounce and precession drift frequency radial profiles agree (deeply trapped regime shown)</vt:lpstr>
      <vt:lpstr>Significant issue found: precession drift frequencies did not agree</vt:lpstr>
      <vt:lpstr>Significant issue resolved:  The precession drift frequencies now agree</vt:lpstr>
      <vt:lpstr>How does ωD correction effect NSTX results? Mostly affects outer surfaces; characteristic change of gtw with ωf is the same.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(Jack) Berkery</dc:creator>
  <cp:lastModifiedBy>jberkery</cp:lastModifiedBy>
  <cp:revision>218</cp:revision>
  <dcterms:created xsi:type="dcterms:W3CDTF">2010-10-06T14:54:23Z</dcterms:created>
  <dcterms:modified xsi:type="dcterms:W3CDTF">2012-03-07T19:11:55Z</dcterms:modified>
</cp:coreProperties>
</file>