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  <p:sldMasterId id="2147483678" r:id="rId3"/>
  </p:sldMasterIdLst>
  <p:notesMasterIdLst>
    <p:notesMasterId r:id="rId36"/>
  </p:notesMasterIdLst>
  <p:handoutMasterIdLst>
    <p:handoutMasterId r:id="rId37"/>
  </p:handoutMasterIdLst>
  <p:sldIdLst>
    <p:sldId id="1474" r:id="rId4"/>
    <p:sldId id="1519" r:id="rId5"/>
    <p:sldId id="1513" r:id="rId6"/>
    <p:sldId id="1517" r:id="rId7"/>
    <p:sldId id="1518" r:id="rId8"/>
    <p:sldId id="1520" r:id="rId9"/>
    <p:sldId id="1475" r:id="rId10"/>
    <p:sldId id="1481" r:id="rId11"/>
    <p:sldId id="1479" r:id="rId12"/>
    <p:sldId id="1482" r:id="rId13"/>
    <p:sldId id="1483" r:id="rId14"/>
    <p:sldId id="1490" r:id="rId15"/>
    <p:sldId id="1491" r:id="rId16"/>
    <p:sldId id="1492" r:id="rId17"/>
    <p:sldId id="1493" r:id="rId18"/>
    <p:sldId id="1498" r:id="rId19"/>
    <p:sldId id="1521" r:id="rId20"/>
    <p:sldId id="1502" r:id="rId21"/>
    <p:sldId id="1471" r:id="rId22"/>
    <p:sldId id="1503" r:id="rId23"/>
    <p:sldId id="1504" r:id="rId24"/>
    <p:sldId id="1505" r:id="rId25"/>
    <p:sldId id="1506" r:id="rId26"/>
    <p:sldId id="1507" r:id="rId27"/>
    <p:sldId id="1508" r:id="rId28"/>
    <p:sldId id="1509" r:id="rId29"/>
    <p:sldId id="1510" r:id="rId30"/>
    <p:sldId id="1511" r:id="rId31"/>
    <p:sldId id="1512" r:id="rId32"/>
    <p:sldId id="1494" r:id="rId33"/>
    <p:sldId id="1495" r:id="rId34"/>
    <p:sldId id="1514" r:id="rId3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  <a:srgbClr val="FF33CC"/>
    <a:srgbClr val="FFFF99"/>
    <a:srgbClr val="66FFFF"/>
    <a:srgbClr val="339933"/>
    <a:srgbClr val="873AC0"/>
    <a:srgbClr val="9999FF"/>
    <a:srgbClr val="FF0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360" autoAdjust="0"/>
  </p:normalViewPr>
  <p:slideViewPr>
    <p:cSldViewPr snapToGrid="0">
      <p:cViewPr varScale="1">
        <p:scale>
          <a:sx n="131" d="100"/>
          <a:sy n="131" d="100"/>
        </p:scale>
        <p:origin x="-1044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76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Trapped ions l=0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Sheet1!$E$103:$E$142</c:f>
              <c:numCache>
                <c:formatCode>General</c:formatCode>
                <c:ptCount val="40"/>
                <c:pt idx="0">
                  <c:v>0.15000000000000002</c:v>
                </c:pt>
                <c:pt idx="1">
                  <c:v>0.30000000000000004</c:v>
                </c:pt>
                <c:pt idx="2">
                  <c:v>0.44999999999999996</c:v>
                </c:pt>
                <c:pt idx="3">
                  <c:v>0.60000000000000009</c:v>
                </c:pt>
                <c:pt idx="4">
                  <c:v>0.75</c:v>
                </c:pt>
                <c:pt idx="5">
                  <c:v>0.89999999999999991</c:v>
                </c:pt>
                <c:pt idx="6">
                  <c:v>1.0499999999999998</c:v>
                </c:pt>
                <c:pt idx="7">
                  <c:v>1.2000000000000002</c:v>
                </c:pt>
                <c:pt idx="8">
                  <c:v>1.35</c:v>
                </c:pt>
                <c:pt idx="9">
                  <c:v>1.5</c:v>
                </c:pt>
                <c:pt idx="10">
                  <c:v>1.6500000000000001</c:v>
                </c:pt>
                <c:pt idx="11">
                  <c:v>1.7999999999999998</c:v>
                </c:pt>
                <c:pt idx="12">
                  <c:v>1.9500000000000002</c:v>
                </c:pt>
                <c:pt idx="13">
                  <c:v>2.0999999999999996</c:v>
                </c:pt>
                <c:pt idx="14">
                  <c:v>2.25</c:v>
                </c:pt>
                <c:pt idx="15">
                  <c:v>2.4000000000000004</c:v>
                </c:pt>
                <c:pt idx="16">
                  <c:v>2.5499999999999998</c:v>
                </c:pt>
                <c:pt idx="17">
                  <c:v>2.7</c:v>
                </c:pt>
                <c:pt idx="18">
                  <c:v>2.8499999999999996</c:v>
                </c:pt>
                <c:pt idx="19">
                  <c:v>3</c:v>
                </c:pt>
                <c:pt idx="20">
                  <c:v>3.1500000000000004</c:v>
                </c:pt>
                <c:pt idx="21">
                  <c:v>3.3000000000000003</c:v>
                </c:pt>
                <c:pt idx="22">
                  <c:v>3.4499999999999997</c:v>
                </c:pt>
                <c:pt idx="23">
                  <c:v>3.5999999999999996</c:v>
                </c:pt>
                <c:pt idx="24">
                  <c:v>3.75</c:v>
                </c:pt>
                <c:pt idx="25">
                  <c:v>3.9000000000000004</c:v>
                </c:pt>
                <c:pt idx="26">
                  <c:v>4.0500000000000007</c:v>
                </c:pt>
                <c:pt idx="27">
                  <c:v>4.1999999999999993</c:v>
                </c:pt>
                <c:pt idx="28">
                  <c:v>4.3499999999999996</c:v>
                </c:pt>
                <c:pt idx="29">
                  <c:v>4.5</c:v>
                </c:pt>
                <c:pt idx="30">
                  <c:v>4.6500000000000004</c:v>
                </c:pt>
                <c:pt idx="31">
                  <c:v>4.8000000000000007</c:v>
                </c:pt>
                <c:pt idx="32">
                  <c:v>4.9499999999999993</c:v>
                </c:pt>
                <c:pt idx="33">
                  <c:v>5.0999999999999996</c:v>
                </c:pt>
                <c:pt idx="34">
                  <c:v>5.25</c:v>
                </c:pt>
                <c:pt idx="35">
                  <c:v>5.4</c:v>
                </c:pt>
                <c:pt idx="36">
                  <c:v>5.5500000000000007</c:v>
                </c:pt>
                <c:pt idx="37">
                  <c:v>5.6999999999999993</c:v>
                </c:pt>
                <c:pt idx="38">
                  <c:v>5.85</c:v>
                </c:pt>
                <c:pt idx="39">
                  <c:v>6</c:v>
                </c:pt>
              </c:numCache>
            </c:numRef>
          </c:xVal>
          <c:yVal>
            <c:numRef>
              <c:f>Sheet1!$Q$103:$Q$142</c:f>
              <c:numCache>
                <c:formatCode>0.00E+00</c:formatCode>
                <c:ptCount val="40"/>
                <c:pt idx="0">
                  <c:v>-4.8200000000000001E-4</c:v>
                </c:pt>
                <c:pt idx="1">
                  <c:v>-6.5600000000000001E-4</c:v>
                </c:pt>
                <c:pt idx="2">
                  <c:v>-8.8800000000000001E-4</c:v>
                </c:pt>
                <c:pt idx="3">
                  <c:v>-1.235E-3</c:v>
                </c:pt>
                <c:pt idx="4">
                  <c:v>-2.48E-3</c:v>
                </c:pt>
                <c:pt idx="5">
                  <c:v>-8.1199999999999987E-3</c:v>
                </c:pt>
                <c:pt idx="6">
                  <c:v>-1.276E-3</c:v>
                </c:pt>
                <c:pt idx="7">
                  <c:v>-3.5500000000000002E-3</c:v>
                </c:pt>
                <c:pt idx="8">
                  <c:v>-4.5599999999999998E-3</c:v>
                </c:pt>
                <c:pt idx="9">
                  <c:v>-6.3400000000000001E-3</c:v>
                </c:pt>
                <c:pt idx="10">
                  <c:v>-7.7199999999999994E-3</c:v>
                </c:pt>
                <c:pt idx="11">
                  <c:v>-1.456E-2</c:v>
                </c:pt>
                <c:pt idx="12">
                  <c:v>9.4000000000000004E-3</c:v>
                </c:pt>
                <c:pt idx="13">
                  <c:v>1.353E-3</c:v>
                </c:pt>
                <c:pt idx="14">
                  <c:v>-1.2030000000000001E-3</c:v>
                </c:pt>
                <c:pt idx="15">
                  <c:v>-1.005E-2</c:v>
                </c:pt>
                <c:pt idx="16">
                  <c:v>-1.0620000000000001E-2</c:v>
                </c:pt>
                <c:pt idx="17">
                  <c:v>-1.3979999999999999E-2</c:v>
                </c:pt>
                <c:pt idx="18">
                  <c:v>6.11E-3</c:v>
                </c:pt>
                <c:pt idx="19">
                  <c:v>1.6889999999999999E-2</c:v>
                </c:pt>
                <c:pt idx="20">
                  <c:v>9.1800000000000007E-3</c:v>
                </c:pt>
                <c:pt idx="21">
                  <c:v>4.8500000000000001E-3</c:v>
                </c:pt>
                <c:pt idx="22">
                  <c:v>2.6700000000000001E-3</c:v>
                </c:pt>
                <c:pt idx="23">
                  <c:v>1.5809999999999999E-3</c:v>
                </c:pt>
                <c:pt idx="24">
                  <c:v>1.008E-3</c:v>
                </c:pt>
                <c:pt idx="25">
                  <c:v>6.6599999999999993E-4</c:v>
                </c:pt>
                <c:pt idx="26">
                  <c:v>4.37E-4</c:v>
                </c:pt>
                <c:pt idx="27">
                  <c:v>3.0600000000000001E-4</c:v>
                </c:pt>
                <c:pt idx="28">
                  <c:v>2.63E-4</c:v>
                </c:pt>
                <c:pt idx="29">
                  <c:v>1.8130000000000002E-4</c:v>
                </c:pt>
                <c:pt idx="30">
                  <c:v>1.228E-4</c:v>
                </c:pt>
                <c:pt idx="31">
                  <c:v>8.6500000000000002E-5</c:v>
                </c:pt>
                <c:pt idx="32">
                  <c:v>6.1699999999999995E-5</c:v>
                </c:pt>
                <c:pt idx="33">
                  <c:v>4.4999999999999996E-5</c:v>
                </c:pt>
                <c:pt idx="34">
                  <c:v>3.3799999999999995E-5</c:v>
                </c:pt>
                <c:pt idx="35">
                  <c:v>2.6600000000000003E-5</c:v>
                </c:pt>
                <c:pt idx="36">
                  <c:v>2.1699999999999999E-5</c:v>
                </c:pt>
                <c:pt idx="37">
                  <c:v>1.8260000000000001E-5</c:v>
                </c:pt>
                <c:pt idx="38">
                  <c:v>1.4530000000000001E-5</c:v>
                </c:pt>
                <c:pt idx="39">
                  <c:v>7.6699999999999994E-6</c:v>
                </c:pt>
              </c:numCache>
            </c:numRef>
          </c:yVal>
          <c:smooth val="0"/>
        </c:ser>
        <c:ser>
          <c:idx val="2"/>
          <c:order val="1"/>
          <c:tx>
            <c:v>Trapped Ele. L=0</c:v>
          </c:tx>
          <c:marker>
            <c:symbol val="none"/>
          </c:marker>
          <c:xVal>
            <c:numRef>
              <c:f>Sheet1!$E$103:$E$142</c:f>
              <c:numCache>
                <c:formatCode>General</c:formatCode>
                <c:ptCount val="40"/>
                <c:pt idx="0">
                  <c:v>0.15000000000000002</c:v>
                </c:pt>
                <c:pt idx="1">
                  <c:v>0.30000000000000004</c:v>
                </c:pt>
                <c:pt idx="2">
                  <c:v>0.44999999999999996</c:v>
                </c:pt>
                <c:pt idx="3">
                  <c:v>0.60000000000000009</c:v>
                </c:pt>
                <c:pt idx="4">
                  <c:v>0.75</c:v>
                </c:pt>
                <c:pt idx="5">
                  <c:v>0.89999999999999991</c:v>
                </c:pt>
                <c:pt idx="6">
                  <c:v>1.0499999999999998</c:v>
                </c:pt>
                <c:pt idx="7">
                  <c:v>1.2000000000000002</c:v>
                </c:pt>
                <c:pt idx="8">
                  <c:v>1.35</c:v>
                </c:pt>
                <c:pt idx="9">
                  <c:v>1.5</c:v>
                </c:pt>
                <c:pt idx="10">
                  <c:v>1.6500000000000001</c:v>
                </c:pt>
                <c:pt idx="11">
                  <c:v>1.7999999999999998</c:v>
                </c:pt>
                <c:pt idx="12">
                  <c:v>1.9500000000000002</c:v>
                </c:pt>
                <c:pt idx="13">
                  <c:v>2.0999999999999996</c:v>
                </c:pt>
                <c:pt idx="14">
                  <c:v>2.25</c:v>
                </c:pt>
                <c:pt idx="15">
                  <c:v>2.4000000000000004</c:v>
                </c:pt>
                <c:pt idx="16">
                  <c:v>2.5499999999999998</c:v>
                </c:pt>
                <c:pt idx="17">
                  <c:v>2.7</c:v>
                </c:pt>
                <c:pt idx="18">
                  <c:v>2.8499999999999996</c:v>
                </c:pt>
                <c:pt idx="19">
                  <c:v>3</c:v>
                </c:pt>
                <c:pt idx="20">
                  <c:v>3.1500000000000004</c:v>
                </c:pt>
                <c:pt idx="21">
                  <c:v>3.3000000000000003</c:v>
                </c:pt>
                <c:pt idx="22">
                  <c:v>3.4499999999999997</c:v>
                </c:pt>
                <c:pt idx="23">
                  <c:v>3.5999999999999996</c:v>
                </c:pt>
                <c:pt idx="24">
                  <c:v>3.75</c:v>
                </c:pt>
                <c:pt idx="25">
                  <c:v>3.9000000000000004</c:v>
                </c:pt>
                <c:pt idx="26">
                  <c:v>4.0500000000000007</c:v>
                </c:pt>
                <c:pt idx="27">
                  <c:v>4.1999999999999993</c:v>
                </c:pt>
                <c:pt idx="28">
                  <c:v>4.3499999999999996</c:v>
                </c:pt>
                <c:pt idx="29">
                  <c:v>4.5</c:v>
                </c:pt>
                <c:pt idx="30">
                  <c:v>4.6500000000000004</c:v>
                </c:pt>
                <c:pt idx="31">
                  <c:v>4.8000000000000007</c:v>
                </c:pt>
                <c:pt idx="32">
                  <c:v>4.9499999999999993</c:v>
                </c:pt>
                <c:pt idx="33">
                  <c:v>5.0999999999999996</c:v>
                </c:pt>
                <c:pt idx="34">
                  <c:v>5.25</c:v>
                </c:pt>
                <c:pt idx="35">
                  <c:v>5.4</c:v>
                </c:pt>
                <c:pt idx="36">
                  <c:v>5.5500000000000007</c:v>
                </c:pt>
                <c:pt idx="37">
                  <c:v>5.6999999999999993</c:v>
                </c:pt>
                <c:pt idx="38">
                  <c:v>5.85</c:v>
                </c:pt>
                <c:pt idx="39">
                  <c:v>6</c:v>
                </c:pt>
              </c:numCache>
            </c:numRef>
          </c:xVal>
          <c:yVal>
            <c:numRef>
              <c:f>Sheet1!$Y$103:$Y$142</c:f>
              <c:numCache>
                <c:formatCode>0.00E+00</c:formatCode>
                <c:ptCount val="40"/>
                <c:pt idx="0">
                  <c:v>-2.7899999999999999E-3</c:v>
                </c:pt>
                <c:pt idx="1">
                  <c:v>-3.0599999999999998E-3</c:v>
                </c:pt>
                <c:pt idx="2">
                  <c:v>-3.3700000000000002E-3</c:v>
                </c:pt>
                <c:pt idx="3">
                  <c:v>-3.7599999999999999E-3</c:v>
                </c:pt>
                <c:pt idx="4">
                  <c:v>-4.2599999999999999E-3</c:v>
                </c:pt>
                <c:pt idx="5">
                  <c:v>-4.9500000000000004E-3</c:v>
                </c:pt>
                <c:pt idx="6">
                  <c:v>-5.8900000000000003E-3</c:v>
                </c:pt>
                <c:pt idx="7">
                  <c:v>-7.2199999999999999E-3</c:v>
                </c:pt>
                <c:pt idx="8">
                  <c:v>-8.9599999999999992E-3</c:v>
                </c:pt>
                <c:pt idx="9">
                  <c:v>-1.12E-2</c:v>
                </c:pt>
                <c:pt idx="10">
                  <c:v>-1.4E-2</c:v>
                </c:pt>
                <c:pt idx="11">
                  <c:v>-1.72E-2</c:v>
                </c:pt>
                <c:pt idx="12">
                  <c:v>-1.9800000000000002E-2</c:v>
                </c:pt>
                <c:pt idx="13">
                  <c:v>-2.18E-2</c:v>
                </c:pt>
                <c:pt idx="14">
                  <c:v>-2.4E-2</c:v>
                </c:pt>
                <c:pt idx="15">
                  <c:v>-2.6800000000000001E-2</c:v>
                </c:pt>
                <c:pt idx="16">
                  <c:v>-2.9600000000000001E-2</c:v>
                </c:pt>
                <c:pt idx="17">
                  <c:v>-3.1199999999999999E-2</c:v>
                </c:pt>
                <c:pt idx="18">
                  <c:v>-3.0499999999999999E-2</c:v>
                </c:pt>
                <c:pt idx="19">
                  <c:v>-2.7099999999999999E-2</c:v>
                </c:pt>
                <c:pt idx="20">
                  <c:v>-2.1299999999999999E-2</c:v>
                </c:pt>
                <c:pt idx="21">
                  <c:v>-1.44E-2</c:v>
                </c:pt>
                <c:pt idx="22">
                  <c:v>-8.2299999999999995E-3</c:v>
                </c:pt>
                <c:pt idx="23">
                  <c:v>-4.3200000000000001E-3</c:v>
                </c:pt>
                <c:pt idx="24">
                  <c:v>-2.1900000000000001E-3</c:v>
                </c:pt>
                <c:pt idx="25">
                  <c:v>-9.3099999999999997E-4</c:v>
                </c:pt>
                <c:pt idx="26">
                  <c:v>-2.0100000000000001E-4</c:v>
                </c:pt>
                <c:pt idx="27">
                  <c:v>3.7199999999999999E-4</c:v>
                </c:pt>
                <c:pt idx="28">
                  <c:v>6.8999999999999997E-4</c:v>
                </c:pt>
                <c:pt idx="29">
                  <c:v>1.06E-3</c:v>
                </c:pt>
                <c:pt idx="30">
                  <c:v>1.49E-3</c:v>
                </c:pt>
                <c:pt idx="31">
                  <c:v>2.6800000000000001E-3</c:v>
                </c:pt>
                <c:pt idx="32">
                  <c:v>2.7200000000000002E-3</c:v>
                </c:pt>
                <c:pt idx="33">
                  <c:v>3.0200000000000001E-3</c:v>
                </c:pt>
                <c:pt idx="34">
                  <c:v>3.14E-3</c:v>
                </c:pt>
                <c:pt idx="35">
                  <c:v>3.0200000000000001E-3</c:v>
                </c:pt>
                <c:pt idx="36">
                  <c:v>2.8700000000000002E-3</c:v>
                </c:pt>
                <c:pt idx="37">
                  <c:v>2.7299999999999998E-3</c:v>
                </c:pt>
                <c:pt idx="38">
                  <c:v>2.5699999999999998E-3</c:v>
                </c:pt>
                <c:pt idx="39">
                  <c:v>2.4199999999999998E-3</c:v>
                </c:pt>
              </c:numCache>
            </c:numRef>
          </c:yVal>
          <c:smooth val="0"/>
        </c:ser>
        <c:ser>
          <c:idx val="4"/>
          <c:order val="2"/>
          <c:tx>
            <c:v>Trapped Alphas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Sheet1!$E$103:$E$142</c:f>
              <c:numCache>
                <c:formatCode>General</c:formatCode>
                <c:ptCount val="40"/>
                <c:pt idx="0">
                  <c:v>0.15000000000000002</c:v>
                </c:pt>
                <c:pt idx="1">
                  <c:v>0.30000000000000004</c:v>
                </c:pt>
                <c:pt idx="2">
                  <c:v>0.44999999999999996</c:v>
                </c:pt>
                <c:pt idx="3">
                  <c:v>0.60000000000000009</c:v>
                </c:pt>
                <c:pt idx="4">
                  <c:v>0.75</c:v>
                </c:pt>
                <c:pt idx="5">
                  <c:v>0.89999999999999991</c:v>
                </c:pt>
                <c:pt idx="6">
                  <c:v>1.0499999999999998</c:v>
                </c:pt>
                <c:pt idx="7">
                  <c:v>1.2000000000000002</c:v>
                </c:pt>
                <c:pt idx="8">
                  <c:v>1.35</c:v>
                </c:pt>
                <c:pt idx="9">
                  <c:v>1.5</c:v>
                </c:pt>
                <c:pt idx="10">
                  <c:v>1.6500000000000001</c:v>
                </c:pt>
                <c:pt idx="11">
                  <c:v>1.7999999999999998</c:v>
                </c:pt>
                <c:pt idx="12">
                  <c:v>1.9500000000000002</c:v>
                </c:pt>
                <c:pt idx="13">
                  <c:v>2.0999999999999996</c:v>
                </c:pt>
                <c:pt idx="14">
                  <c:v>2.25</c:v>
                </c:pt>
                <c:pt idx="15">
                  <c:v>2.4000000000000004</c:v>
                </c:pt>
                <c:pt idx="16">
                  <c:v>2.5499999999999998</c:v>
                </c:pt>
                <c:pt idx="17">
                  <c:v>2.7</c:v>
                </c:pt>
                <c:pt idx="18">
                  <c:v>2.8499999999999996</c:v>
                </c:pt>
                <c:pt idx="19">
                  <c:v>3</c:v>
                </c:pt>
                <c:pt idx="20">
                  <c:v>3.1500000000000004</c:v>
                </c:pt>
                <c:pt idx="21">
                  <c:v>3.3000000000000003</c:v>
                </c:pt>
                <c:pt idx="22">
                  <c:v>3.4499999999999997</c:v>
                </c:pt>
                <c:pt idx="23">
                  <c:v>3.5999999999999996</c:v>
                </c:pt>
                <c:pt idx="24">
                  <c:v>3.75</c:v>
                </c:pt>
                <c:pt idx="25">
                  <c:v>3.9000000000000004</c:v>
                </c:pt>
                <c:pt idx="26">
                  <c:v>4.0500000000000007</c:v>
                </c:pt>
                <c:pt idx="27">
                  <c:v>4.1999999999999993</c:v>
                </c:pt>
                <c:pt idx="28">
                  <c:v>4.3499999999999996</c:v>
                </c:pt>
                <c:pt idx="29">
                  <c:v>4.5</c:v>
                </c:pt>
                <c:pt idx="30">
                  <c:v>4.6500000000000004</c:v>
                </c:pt>
                <c:pt idx="31">
                  <c:v>4.8000000000000007</c:v>
                </c:pt>
                <c:pt idx="32">
                  <c:v>4.9499999999999993</c:v>
                </c:pt>
                <c:pt idx="33">
                  <c:v>5.0999999999999996</c:v>
                </c:pt>
                <c:pt idx="34">
                  <c:v>5.25</c:v>
                </c:pt>
                <c:pt idx="35">
                  <c:v>5.4</c:v>
                </c:pt>
                <c:pt idx="36">
                  <c:v>5.5500000000000007</c:v>
                </c:pt>
                <c:pt idx="37">
                  <c:v>5.6999999999999993</c:v>
                </c:pt>
                <c:pt idx="38">
                  <c:v>5.85</c:v>
                </c:pt>
                <c:pt idx="39">
                  <c:v>6</c:v>
                </c:pt>
              </c:numCache>
            </c:numRef>
          </c:xVal>
          <c:yVal>
            <c:numRef>
              <c:f>Sheet1!$AE$103:$AE$142</c:f>
              <c:numCache>
                <c:formatCode>0.00E+00</c:formatCode>
                <c:ptCount val="40"/>
                <c:pt idx="0">
                  <c:v>2.35E-2</c:v>
                </c:pt>
                <c:pt idx="1">
                  <c:v>2.47E-2</c:v>
                </c:pt>
                <c:pt idx="2">
                  <c:v>2.5600000000000001E-2</c:v>
                </c:pt>
                <c:pt idx="3">
                  <c:v>2.64E-2</c:v>
                </c:pt>
                <c:pt idx="4">
                  <c:v>2.69E-2</c:v>
                </c:pt>
                <c:pt idx="5">
                  <c:v>2.7699999999999999E-2</c:v>
                </c:pt>
                <c:pt idx="6">
                  <c:v>2.81E-2</c:v>
                </c:pt>
                <c:pt idx="7">
                  <c:v>2.8500000000000001E-2</c:v>
                </c:pt>
                <c:pt idx="8">
                  <c:v>2.86E-2</c:v>
                </c:pt>
                <c:pt idx="9">
                  <c:v>2.8500000000000001E-2</c:v>
                </c:pt>
                <c:pt idx="10">
                  <c:v>2.7799999999999998E-2</c:v>
                </c:pt>
                <c:pt idx="11">
                  <c:v>2.7900000000000001E-2</c:v>
                </c:pt>
                <c:pt idx="12">
                  <c:v>2.8199999999999999E-2</c:v>
                </c:pt>
                <c:pt idx="13">
                  <c:v>2.5399999999999999E-2</c:v>
                </c:pt>
                <c:pt idx="14">
                  <c:v>2.4400000000000002E-2</c:v>
                </c:pt>
                <c:pt idx="15">
                  <c:v>2.3400000000000001E-2</c:v>
                </c:pt>
                <c:pt idx="16">
                  <c:v>2.12E-2</c:v>
                </c:pt>
                <c:pt idx="17">
                  <c:v>2.53E-2</c:v>
                </c:pt>
                <c:pt idx="18">
                  <c:v>1.8499999999999999E-2</c:v>
                </c:pt>
                <c:pt idx="19">
                  <c:v>1.9E-2</c:v>
                </c:pt>
                <c:pt idx="20">
                  <c:v>1.8800000000000001E-2</c:v>
                </c:pt>
                <c:pt idx="21">
                  <c:v>1.7600000000000001E-2</c:v>
                </c:pt>
                <c:pt idx="22">
                  <c:v>1.6899999999999998E-2</c:v>
                </c:pt>
                <c:pt idx="23">
                  <c:v>1.6E-2</c:v>
                </c:pt>
                <c:pt idx="24">
                  <c:v>1.52E-2</c:v>
                </c:pt>
                <c:pt idx="25">
                  <c:v>1.4500000000000001E-2</c:v>
                </c:pt>
                <c:pt idx="26">
                  <c:v>1.38E-2</c:v>
                </c:pt>
                <c:pt idx="27">
                  <c:v>1.3100000000000001E-2</c:v>
                </c:pt>
                <c:pt idx="28">
                  <c:v>1.2500000000000001E-2</c:v>
                </c:pt>
                <c:pt idx="29">
                  <c:v>1.1900000000000001E-2</c:v>
                </c:pt>
                <c:pt idx="30">
                  <c:v>1.1299999999999999E-2</c:v>
                </c:pt>
                <c:pt idx="31">
                  <c:v>1.0800000000000001E-2</c:v>
                </c:pt>
                <c:pt idx="32">
                  <c:v>1.0200000000000001E-2</c:v>
                </c:pt>
                <c:pt idx="33">
                  <c:v>9.7699999999999992E-3</c:v>
                </c:pt>
                <c:pt idx="34">
                  <c:v>9.2899999999999996E-3</c:v>
                </c:pt>
                <c:pt idx="35">
                  <c:v>8.8599999999999998E-3</c:v>
                </c:pt>
                <c:pt idx="36">
                  <c:v>8.4200000000000004E-3</c:v>
                </c:pt>
                <c:pt idx="37">
                  <c:v>8.0300000000000007E-3</c:v>
                </c:pt>
                <c:pt idx="38">
                  <c:v>7.6299999999999996E-3</c:v>
                </c:pt>
                <c:pt idx="39">
                  <c:v>7.28E-3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893696"/>
        <c:axId val="106895232"/>
      </c:scatterChart>
      <c:valAx>
        <c:axId val="106893696"/>
        <c:scaling>
          <c:orientation val="minMax"/>
          <c:max val="6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6895232"/>
        <c:crossesAt val="-3.0000000000000002E-2"/>
        <c:crossBetween val="midCat"/>
      </c:valAx>
      <c:valAx>
        <c:axId val="106895232"/>
        <c:scaling>
          <c:orientation val="minMax"/>
          <c:max val="3.0000000000000006E-2"/>
          <c:min val="-3.0000000000000006E-2"/>
        </c:scaling>
        <c:delete val="0"/>
        <c:axPos val="l"/>
        <c:majorGridlines/>
        <c:numFmt formatCode="0E+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6893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3329996663330002"/>
          <c:y val="0.66897674249052208"/>
          <c:w val="0.34584584584584582"/>
          <c:h val="0.21760170603674542"/>
        </c:manualLayout>
      </c:layout>
      <c:overlay val="1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Trapped ions l=0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Sheet1!$E$103:$E$142</c:f>
              <c:numCache>
                <c:formatCode>General</c:formatCode>
                <c:ptCount val="40"/>
                <c:pt idx="0">
                  <c:v>0.15000000000000002</c:v>
                </c:pt>
                <c:pt idx="1">
                  <c:v>0.30000000000000004</c:v>
                </c:pt>
                <c:pt idx="2">
                  <c:v>0.44999999999999996</c:v>
                </c:pt>
                <c:pt idx="3">
                  <c:v>0.60000000000000009</c:v>
                </c:pt>
                <c:pt idx="4">
                  <c:v>0.75</c:v>
                </c:pt>
                <c:pt idx="5">
                  <c:v>0.89999999999999991</c:v>
                </c:pt>
                <c:pt idx="6">
                  <c:v>1.0499999999999998</c:v>
                </c:pt>
                <c:pt idx="7">
                  <c:v>1.2000000000000002</c:v>
                </c:pt>
                <c:pt idx="8">
                  <c:v>1.35</c:v>
                </c:pt>
                <c:pt idx="9">
                  <c:v>1.5</c:v>
                </c:pt>
                <c:pt idx="10">
                  <c:v>1.6500000000000001</c:v>
                </c:pt>
                <c:pt idx="11">
                  <c:v>1.7999999999999998</c:v>
                </c:pt>
                <c:pt idx="12">
                  <c:v>1.9500000000000002</c:v>
                </c:pt>
                <c:pt idx="13">
                  <c:v>2.0999999999999996</c:v>
                </c:pt>
                <c:pt idx="14">
                  <c:v>2.25</c:v>
                </c:pt>
                <c:pt idx="15">
                  <c:v>2.4000000000000004</c:v>
                </c:pt>
                <c:pt idx="16">
                  <c:v>2.5499999999999998</c:v>
                </c:pt>
                <c:pt idx="17">
                  <c:v>2.7</c:v>
                </c:pt>
                <c:pt idx="18">
                  <c:v>2.8499999999999996</c:v>
                </c:pt>
                <c:pt idx="19">
                  <c:v>3</c:v>
                </c:pt>
                <c:pt idx="20">
                  <c:v>3.1500000000000004</c:v>
                </c:pt>
                <c:pt idx="21">
                  <c:v>3.3000000000000003</c:v>
                </c:pt>
                <c:pt idx="22">
                  <c:v>3.4499999999999997</c:v>
                </c:pt>
                <c:pt idx="23">
                  <c:v>3.5999999999999996</c:v>
                </c:pt>
                <c:pt idx="24">
                  <c:v>3.75</c:v>
                </c:pt>
                <c:pt idx="25">
                  <c:v>3.9000000000000004</c:v>
                </c:pt>
                <c:pt idx="26">
                  <c:v>4.0500000000000007</c:v>
                </c:pt>
                <c:pt idx="27">
                  <c:v>4.1999999999999993</c:v>
                </c:pt>
                <c:pt idx="28">
                  <c:v>4.3499999999999996</c:v>
                </c:pt>
                <c:pt idx="29">
                  <c:v>4.5</c:v>
                </c:pt>
                <c:pt idx="30">
                  <c:v>4.6500000000000004</c:v>
                </c:pt>
                <c:pt idx="31">
                  <c:v>4.8000000000000007</c:v>
                </c:pt>
                <c:pt idx="32">
                  <c:v>4.9499999999999993</c:v>
                </c:pt>
                <c:pt idx="33">
                  <c:v>5.0999999999999996</c:v>
                </c:pt>
                <c:pt idx="34">
                  <c:v>5.25</c:v>
                </c:pt>
                <c:pt idx="35">
                  <c:v>5.4</c:v>
                </c:pt>
                <c:pt idx="36">
                  <c:v>5.5500000000000007</c:v>
                </c:pt>
                <c:pt idx="37">
                  <c:v>5.6999999999999993</c:v>
                </c:pt>
                <c:pt idx="38">
                  <c:v>5.85</c:v>
                </c:pt>
                <c:pt idx="39">
                  <c:v>6</c:v>
                </c:pt>
              </c:numCache>
            </c:numRef>
          </c:xVal>
          <c:yVal>
            <c:numRef>
              <c:f>Sheet1!$P$103:$P$142</c:f>
              <c:numCache>
                <c:formatCode>0.00E+00</c:formatCode>
                <c:ptCount val="40"/>
                <c:pt idx="0">
                  <c:v>-3.3800000000000002E-3</c:v>
                </c:pt>
                <c:pt idx="1">
                  <c:v>-4.0000000000000001E-3</c:v>
                </c:pt>
                <c:pt idx="2">
                  <c:v>-4.7800000000000004E-3</c:v>
                </c:pt>
                <c:pt idx="3">
                  <c:v>-5.9199999999999999E-3</c:v>
                </c:pt>
                <c:pt idx="4">
                  <c:v>-7.9600000000000001E-3</c:v>
                </c:pt>
                <c:pt idx="5">
                  <c:v>-7.0699999999999999E-3</c:v>
                </c:pt>
                <c:pt idx="6">
                  <c:v>-4.6899999999999997E-3</c:v>
                </c:pt>
                <c:pt idx="7">
                  <c:v>-7.2300000000000003E-3</c:v>
                </c:pt>
                <c:pt idx="8">
                  <c:v>-8.8199999999999997E-3</c:v>
                </c:pt>
                <c:pt idx="9">
                  <c:v>-1.1050000000000001E-2</c:v>
                </c:pt>
                <c:pt idx="10">
                  <c:v>-1.529E-2</c:v>
                </c:pt>
                <c:pt idx="11">
                  <c:v>-1.9180000000000003E-2</c:v>
                </c:pt>
                <c:pt idx="12">
                  <c:v>4.3600000000000002E-3</c:v>
                </c:pt>
                <c:pt idx="13">
                  <c:v>3.98E-3</c:v>
                </c:pt>
                <c:pt idx="14">
                  <c:v>-7.76E-4</c:v>
                </c:pt>
                <c:pt idx="15">
                  <c:v>-7.5300000000000002E-3</c:v>
                </c:pt>
                <c:pt idx="16">
                  <c:v>-6.1999999999999998E-3</c:v>
                </c:pt>
                <c:pt idx="17">
                  <c:v>7.28E-3</c:v>
                </c:pt>
                <c:pt idx="18">
                  <c:v>2.3300000000000001E-2</c:v>
                </c:pt>
                <c:pt idx="19">
                  <c:v>2.64E-2</c:v>
                </c:pt>
                <c:pt idx="20">
                  <c:v>2.4400000000000002E-2</c:v>
                </c:pt>
                <c:pt idx="21">
                  <c:v>2.1000000000000001E-2</c:v>
                </c:pt>
                <c:pt idx="22">
                  <c:v>1.8100000000000002E-2</c:v>
                </c:pt>
                <c:pt idx="23">
                  <c:v>1.5820000000000001E-2</c:v>
                </c:pt>
                <c:pt idx="24">
                  <c:v>1.4120000000000001E-2</c:v>
                </c:pt>
                <c:pt idx="25">
                  <c:v>1.282E-2</c:v>
                </c:pt>
                <c:pt idx="26">
                  <c:v>1.1820000000000001E-2</c:v>
                </c:pt>
                <c:pt idx="27">
                  <c:v>1.1039999999999999E-2</c:v>
                </c:pt>
                <c:pt idx="28">
                  <c:v>1.0359999999999999E-2</c:v>
                </c:pt>
                <c:pt idx="29">
                  <c:v>9.7599999999999996E-3</c:v>
                </c:pt>
                <c:pt idx="30">
                  <c:v>9.2599999999999991E-3</c:v>
                </c:pt>
                <c:pt idx="31">
                  <c:v>8.8400000000000006E-3</c:v>
                </c:pt>
                <c:pt idx="32">
                  <c:v>8.4600000000000005E-3</c:v>
                </c:pt>
                <c:pt idx="33">
                  <c:v>8.1200000000000005E-3</c:v>
                </c:pt>
                <c:pt idx="34">
                  <c:v>7.7999999999999996E-3</c:v>
                </c:pt>
                <c:pt idx="35">
                  <c:v>7.5399999999999998E-3</c:v>
                </c:pt>
                <c:pt idx="36">
                  <c:v>7.28E-3</c:v>
                </c:pt>
                <c:pt idx="37">
                  <c:v>7.0400000000000003E-3</c:v>
                </c:pt>
                <c:pt idx="38">
                  <c:v>6.7999999999999996E-3</c:v>
                </c:pt>
                <c:pt idx="39">
                  <c:v>6.5799999999999999E-3</c:v>
                </c:pt>
              </c:numCache>
            </c:numRef>
          </c:yVal>
          <c:smooth val="0"/>
        </c:ser>
        <c:ser>
          <c:idx val="2"/>
          <c:order val="1"/>
          <c:tx>
            <c:v>Trapped Ele. L=0</c:v>
          </c:tx>
          <c:marker>
            <c:symbol val="none"/>
          </c:marker>
          <c:xVal>
            <c:numRef>
              <c:f>Sheet1!$E$103:$E$142</c:f>
              <c:numCache>
                <c:formatCode>General</c:formatCode>
                <c:ptCount val="40"/>
                <c:pt idx="0">
                  <c:v>0.15000000000000002</c:v>
                </c:pt>
                <c:pt idx="1">
                  <c:v>0.30000000000000004</c:v>
                </c:pt>
                <c:pt idx="2">
                  <c:v>0.44999999999999996</c:v>
                </c:pt>
                <c:pt idx="3">
                  <c:v>0.60000000000000009</c:v>
                </c:pt>
                <c:pt idx="4">
                  <c:v>0.75</c:v>
                </c:pt>
                <c:pt idx="5">
                  <c:v>0.89999999999999991</c:v>
                </c:pt>
                <c:pt idx="6">
                  <c:v>1.0499999999999998</c:v>
                </c:pt>
                <c:pt idx="7">
                  <c:v>1.2000000000000002</c:v>
                </c:pt>
                <c:pt idx="8">
                  <c:v>1.35</c:v>
                </c:pt>
                <c:pt idx="9">
                  <c:v>1.5</c:v>
                </c:pt>
                <c:pt idx="10">
                  <c:v>1.6500000000000001</c:v>
                </c:pt>
                <c:pt idx="11">
                  <c:v>1.7999999999999998</c:v>
                </c:pt>
                <c:pt idx="12">
                  <c:v>1.9500000000000002</c:v>
                </c:pt>
                <c:pt idx="13">
                  <c:v>2.0999999999999996</c:v>
                </c:pt>
                <c:pt idx="14">
                  <c:v>2.25</c:v>
                </c:pt>
                <c:pt idx="15">
                  <c:v>2.4000000000000004</c:v>
                </c:pt>
                <c:pt idx="16">
                  <c:v>2.5499999999999998</c:v>
                </c:pt>
                <c:pt idx="17">
                  <c:v>2.7</c:v>
                </c:pt>
                <c:pt idx="18">
                  <c:v>2.8499999999999996</c:v>
                </c:pt>
                <c:pt idx="19">
                  <c:v>3</c:v>
                </c:pt>
                <c:pt idx="20">
                  <c:v>3.1500000000000004</c:v>
                </c:pt>
                <c:pt idx="21">
                  <c:v>3.3000000000000003</c:v>
                </c:pt>
                <c:pt idx="22">
                  <c:v>3.4499999999999997</c:v>
                </c:pt>
                <c:pt idx="23">
                  <c:v>3.5999999999999996</c:v>
                </c:pt>
                <c:pt idx="24">
                  <c:v>3.75</c:v>
                </c:pt>
                <c:pt idx="25">
                  <c:v>3.9000000000000004</c:v>
                </c:pt>
                <c:pt idx="26">
                  <c:v>4.0500000000000007</c:v>
                </c:pt>
                <c:pt idx="27">
                  <c:v>4.1999999999999993</c:v>
                </c:pt>
                <c:pt idx="28">
                  <c:v>4.3499999999999996</c:v>
                </c:pt>
                <c:pt idx="29">
                  <c:v>4.5</c:v>
                </c:pt>
                <c:pt idx="30">
                  <c:v>4.6500000000000004</c:v>
                </c:pt>
                <c:pt idx="31">
                  <c:v>4.8000000000000007</c:v>
                </c:pt>
                <c:pt idx="32">
                  <c:v>4.9499999999999993</c:v>
                </c:pt>
                <c:pt idx="33">
                  <c:v>5.0999999999999996</c:v>
                </c:pt>
                <c:pt idx="34">
                  <c:v>5.25</c:v>
                </c:pt>
                <c:pt idx="35">
                  <c:v>5.4</c:v>
                </c:pt>
                <c:pt idx="36">
                  <c:v>5.5500000000000007</c:v>
                </c:pt>
                <c:pt idx="37">
                  <c:v>5.6999999999999993</c:v>
                </c:pt>
                <c:pt idx="38">
                  <c:v>5.85</c:v>
                </c:pt>
                <c:pt idx="39">
                  <c:v>6</c:v>
                </c:pt>
              </c:numCache>
            </c:numRef>
          </c:xVal>
          <c:yVal>
            <c:numRef>
              <c:f>Sheet1!$X$103:$X$142</c:f>
              <c:numCache>
                <c:formatCode>0.00E+00</c:formatCode>
                <c:ptCount val="40"/>
                <c:pt idx="0">
                  <c:v>1.2999999999999999E-2</c:v>
                </c:pt>
                <c:pt idx="1">
                  <c:v>1.3599999999999999E-2</c:v>
                </c:pt>
                <c:pt idx="2">
                  <c:v>1.4200000000000001E-2</c:v>
                </c:pt>
                <c:pt idx="3">
                  <c:v>1.49E-2</c:v>
                </c:pt>
                <c:pt idx="4">
                  <c:v>1.5800000000000002E-2</c:v>
                </c:pt>
                <c:pt idx="5">
                  <c:v>1.67E-2</c:v>
                </c:pt>
                <c:pt idx="6">
                  <c:v>1.77E-2</c:v>
                </c:pt>
                <c:pt idx="7">
                  <c:v>1.8700000000000001E-2</c:v>
                </c:pt>
                <c:pt idx="8">
                  <c:v>1.95E-2</c:v>
                </c:pt>
                <c:pt idx="9">
                  <c:v>2.01E-2</c:v>
                </c:pt>
                <c:pt idx="10">
                  <c:v>1.9900000000000001E-2</c:v>
                </c:pt>
                <c:pt idx="11">
                  <c:v>1.8599999999999998E-2</c:v>
                </c:pt>
                <c:pt idx="12">
                  <c:v>1.6199999999999999E-2</c:v>
                </c:pt>
                <c:pt idx="13">
                  <c:v>1.37E-2</c:v>
                </c:pt>
                <c:pt idx="14">
                  <c:v>1.1900000000000001E-2</c:v>
                </c:pt>
                <c:pt idx="15">
                  <c:v>9.6799999999999994E-3</c:v>
                </c:pt>
                <c:pt idx="16">
                  <c:v>5.7999999999999996E-3</c:v>
                </c:pt>
                <c:pt idx="17">
                  <c:v>8.4599999999999996E-5</c:v>
                </c:pt>
                <c:pt idx="18">
                  <c:v>-6.5100000000000002E-3</c:v>
                </c:pt>
                <c:pt idx="19">
                  <c:v>-1.2800000000000001E-2</c:v>
                </c:pt>
                <c:pt idx="20">
                  <c:v>-1.72E-2</c:v>
                </c:pt>
                <c:pt idx="21">
                  <c:v>-1.8599999999999998E-2</c:v>
                </c:pt>
                <c:pt idx="22">
                  <c:v>-1.6899999999999998E-2</c:v>
                </c:pt>
                <c:pt idx="23">
                  <c:v>-1.4E-2</c:v>
                </c:pt>
                <c:pt idx="24">
                  <c:v>-1.1299999999999999E-2</c:v>
                </c:pt>
                <c:pt idx="25">
                  <c:v>-9.1400000000000006E-3</c:v>
                </c:pt>
                <c:pt idx="26">
                  <c:v>-7.4799999999999997E-3</c:v>
                </c:pt>
                <c:pt idx="27">
                  <c:v>-6.0400000000000002E-3</c:v>
                </c:pt>
                <c:pt idx="28">
                  <c:v>-4.9399999999999999E-3</c:v>
                </c:pt>
                <c:pt idx="29">
                  <c:v>-3.8E-3</c:v>
                </c:pt>
                <c:pt idx="30">
                  <c:v>-2.5999999999999999E-3</c:v>
                </c:pt>
                <c:pt idx="31">
                  <c:v>-4.64E-4</c:v>
                </c:pt>
                <c:pt idx="32">
                  <c:v>-4.5399999999999998E-4</c:v>
                </c:pt>
                <c:pt idx="33">
                  <c:v>-7.6600000000000005E-5</c:v>
                </c:pt>
                <c:pt idx="34">
                  <c:v>1.5699999999999999E-4</c:v>
                </c:pt>
                <c:pt idx="35">
                  <c:v>1.9100000000000001E-4</c:v>
                </c:pt>
                <c:pt idx="36">
                  <c:v>2.32E-4</c:v>
                </c:pt>
                <c:pt idx="37">
                  <c:v>2.8200000000000002E-4</c:v>
                </c:pt>
                <c:pt idx="38">
                  <c:v>3.48E-4</c:v>
                </c:pt>
                <c:pt idx="39">
                  <c:v>4.26E-4</c:v>
                </c:pt>
              </c:numCache>
            </c:numRef>
          </c:yVal>
          <c:smooth val="0"/>
        </c:ser>
        <c:ser>
          <c:idx val="4"/>
          <c:order val="2"/>
          <c:tx>
            <c:v>Trapped Alphas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Sheet1!$E$103:$E$142</c:f>
              <c:numCache>
                <c:formatCode>General</c:formatCode>
                <c:ptCount val="40"/>
                <c:pt idx="0">
                  <c:v>0.15000000000000002</c:v>
                </c:pt>
                <c:pt idx="1">
                  <c:v>0.30000000000000004</c:v>
                </c:pt>
                <c:pt idx="2">
                  <c:v>0.44999999999999996</c:v>
                </c:pt>
                <c:pt idx="3">
                  <c:v>0.60000000000000009</c:v>
                </c:pt>
                <c:pt idx="4">
                  <c:v>0.75</c:v>
                </c:pt>
                <c:pt idx="5">
                  <c:v>0.89999999999999991</c:v>
                </c:pt>
                <c:pt idx="6">
                  <c:v>1.0499999999999998</c:v>
                </c:pt>
                <c:pt idx="7">
                  <c:v>1.2000000000000002</c:v>
                </c:pt>
                <c:pt idx="8">
                  <c:v>1.35</c:v>
                </c:pt>
                <c:pt idx="9">
                  <c:v>1.5</c:v>
                </c:pt>
                <c:pt idx="10">
                  <c:v>1.6500000000000001</c:v>
                </c:pt>
                <c:pt idx="11">
                  <c:v>1.7999999999999998</c:v>
                </c:pt>
                <c:pt idx="12">
                  <c:v>1.9500000000000002</c:v>
                </c:pt>
                <c:pt idx="13">
                  <c:v>2.0999999999999996</c:v>
                </c:pt>
                <c:pt idx="14">
                  <c:v>2.25</c:v>
                </c:pt>
                <c:pt idx="15">
                  <c:v>2.4000000000000004</c:v>
                </c:pt>
                <c:pt idx="16">
                  <c:v>2.5499999999999998</c:v>
                </c:pt>
                <c:pt idx="17">
                  <c:v>2.7</c:v>
                </c:pt>
                <c:pt idx="18">
                  <c:v>2.8499999999999996</c:v>
                </c:pt>
                <c:pt idx="19">
                  <c:v>3</c:v>
                </c:pt>
                <c:pt idx="20">
                  <c:v>3.1500000000000004</c:v>
                </c:pt>
                <c:pt idx="21">
                  <c:v>3.3000000000000003</c:v>
                </c:pt>
                <c:pt idx="22">
                  <c:v>3.4499999999999997</c:v>
                </c:pt>
                <c:pt idx="23">
                  <c:v>3.5999999999999996</c:v>
                </c:pt>
                <c:pt idx="24">
                  <c:v>3.75</c:v>
                </c:pt>
                <c:pt idx="25">
                  <c:v>3.9000000000000004</c:v>
                </c:pt>
                <c:pt idx="26">
                  <c:v>4.0500000000000007</c:v>
                </c:pt>
                <c:pt idx="27">
                  <c:v>4.1999999999999993</c:v>
                </c:pt>
                <c:pt idx="28">
                  <c:v>4.3499999999999996</c:v>
                </c:pt>
                <c:pt idx="29">
                  <c:v>4.5</c:v>
                </c:pt>
                <c:pt idx="30">
                  <c:v>4.6500000000000004</c:v>
                </c:pt>
                <c:pt idx="31">
                  <c:v>4.8000000000000007</c:v>
                </c:pt>
                <c:pt idx="32">
                  <c:v>4.9499999999999993</c:v>
                </c:pt>
                <c:pt idx="33">
                  <c:v>5.0999999999999996</c:v>
                </c:pt>
                <c:pt idx="34">
                  <c:v>5.25</c:v>
                </c:pt>
                <c:pt idx="35">
                  <c:v>5.4</c:v>
                </c:pt>
                <c:pt idx="36">
                  <c:v>5.5500000000000007</c:v>
                </c:pt>
                <c:pt idx="37">
                  <c:v>5.6999999999999993</c:v>
                </c:pt>
                <c:pt idx="38">
                  <c:v>5.85</c:v>
                </c:pt>
                <c:pt idx="39">
                  <c:v>6</c:v>
                </c:pt>
              </c:numCache>
            </c:numRef>
          </c:xVal>
          <c:yVal>
            <c:numRef>
              <c:f>Sheet1!$AD$103:$AD$142</c:f>
              <c:numCache>
                <c:formatCode>0.00E+00</c:formatCode>
                <c:ptCount val="40"/>
                <c:pt idx="0">
                  <c:v>-1.15E-2</c:v>
                </c:pt>
                <c:pt idx="1">
                  <c:v>-1.03E-2</c:v>
                </c:pt>
                <c:pt idx="2">
                  <c:v>-8.94E-3</c:v>
                </c:pt>
                <c:pt idx="3">
                  <c:v>-7.5599999999999999E-3</c:v>
                </c:pt>
                <c:pt idx="4">
                  <c:v>-6.0899999999999999E-3</c:v>
                </c:pt>
                <c:pt idx="5">
                  <c:v>-4.6899999999999997E-3</c:v>
                </c:pt>
                <c:pt idx="6">
                  <c:v>-3.0699999999999998E-3</c:v>
                </c:pt>
                <c:pt idx="7">
                  <c:v>-1.3699999999999999E-3</c:v>
                </c:pt>
                <c:pt idx="8">
                  <c:v>3.8999999999999999E-4</c:v>
                </c:pt>
                <c:pt idx="9">
                  <c:v>2.4099999999999998E-3</c:v>
                </c:pt>
                <c:pt idx="10">
                  <c:v>4.0200000000000001E-3</c:v>
                </c:pt>
                <c:pt idx="11">
                  <c:v>6.7499999999999999E-3</c:v>
                </c:pt>
                <c:pt idx="12">
                  <c:v>8.3899999999999999E-3</c:v>
                </c:pt>
                <c:pt idx="13">
                  <c:v>8.4600000000000005E-3</c:v>
                </c:pt>
                <c:pt idx="14">
                  <c:v>9.2300000000000004E-3</c:v>
                </c:pt>
                <c:pt idx="15">
                  <c:v>1.09E-2</c:v>
                </c:pt>
                <c:pt idx="16">
                  <c:v>1.37E-2</c:v>
                </c:pt>
                <c:pt idx="17">
                  <c:v>1.3100000000000001E-2</c:v>
                </c:pt>
                <c:pt idx="18">
                  <c:v>1.43E-2</c:v>
                </c:pt>
                <c:pt idx="19">
                  <c:v>1.3599999999999999E-2</c:v>
                </c:pt>
                <c:pt idx="20">
                  <c:v>1.34E-2</c:v>
                </c:pt>
                <c:pt idx="21">
                  <c:v>1.34E-2</c:v>
                </c:pt>
                <c:pt idx="22">
                  <c:v>1.3599999999999999E-2</c:v>
                </c:pt>
                <c:pt idx="23">
                  <c:v>1.3599999999999999E-2</c:v>
                </c:pt>
                <c:pt idx="24">
                  <c:v>1.37E-2</c:v>
                </c:pt>
                <c:pt idx="25">
                  <c:v>1.37E-2</c:v>
                </c:pt>
                <c:pt idx="26">
                  <c:v>1.38E-2</c:v>
                </c:pt>
                <c:pt idx="27">
                  <c:v>1.37E-2</c:v>
                </c:pt>
                <c:pt idx="28">
                  <c:v>1.37E-2</c:v>
                </c:pt>
                <c:pt idx="29">
                  <c:v>1.37E-2</c:v>
                </c:pt>
                <c:pt idx="30">
                  <c:v>1.37E-2</c:v>
                </c:pt>
                <c:pt idx="31">
                  <c:v>1.35E-2</c:v>
                </c:pt>
                <c:pt idx="32">
                  <c:v>1.34E-2</c:v>
                </c:pt>
                <c:pt idx="33">
                  <c:v>1.3299999999999999E-2</c:v>
                </c:pt>
                <c:pt idx="34">
                  <c:v>1.32E-2</c:v>
                </c:pt>
                <c:pt idx="35">
                  <c:v>1.3100000000000001E-2</c:v>
                </c:pt>
                <c:pt idx="36">
                  <c:v>1.2999999999999999E-2</c:v>
                </c:pt>
                <c:pt idx="37">
                  <c:v>1.29E-2</c:v>
                </c:pt>
                <c:pt idx="38">
                  <c:v>1.2699999999999999E-2</c:v>
                </c:pt>
                <c:pt idx="39">
                  <c:v>1.26E-2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476864"/>
        <c:axId val="109478656"/>
      </c:scatterChart>
      <c:valAx>
        <c:axId val="109476864"/>
        <c:scaling>
          <c:orientation val="minMax"/>
          <c:max val="6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9478656"/>
        <c:crossesAt val="-3.0000000000000002E-2"/>
        <c:crossBetween val="midCat"/>
      </c:valAx>
      <c:valAx>
        <c:axId val="109478656"/>
        <c:scaling>
          <c:orientation val="minMax"/>
          <c:max val="3.0000000000000006E-2"/>
          <c:min val="-3.0000000000000006E-2"/>
        </c:scaling>
        <c:delete val="0"/>
        <c:axPos val="l"/>
        <c:majorGridlines/>
        <c:numFmt formatCode="0E+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94768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581247914581252"/>
          <c:y val="0.67360637212015151"/>
          <c:w val="0.34584584584584582"/>
          <c:h val="0.21760170603674542"/>
        </c:manualLayout>
      </c:layout>
      <c:overlay val="1"/>
      <c:txPr>
        <a:bodyPr/>
        <a:lstStyle/>
        <a:p>
          <a:pPr>
            <a:defRPr sz="8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With alphas</c:v>
          </c:tx>
          <c:marker>
            <c:symbol val="none"/>
          </c:marker>
          <c:xVal>
            <c:numRef>
              <c:f>Sheet1!$E$103:$E$142</c:f>
              <c:numCache>
                <c:formatCode>General</c:formatCode>
                <c:ptCount val="40"/>
                <c:pt idx="0">
                  <c:v>0.15000000000000002</c:v>
                </c:pt>
                <c:pt idx="1">
                  <c:v>0.30000000000000004</c:v>
                </c:pt>
                <c:pt idx="2">
                  <c:v>0.44999999999999996</c:v>
                </c:pt>
                <c:pt idx="3">
                  <c:v>0.60000000000000009</c:v>
                </c:pt>
                <c:pt idx="4">
                  <c:v>0.75</c:v>
                </c:pt>
                <c:pt idx="5">
                  <c:v>0.89999999999999991</c:v>
                </c:pt>
                <c:pt idx="6">
                  <c:v>1.0499999999999998</c:v>
                </c:pt>
                <c:pt idx="7">
                  <c:v>1.2000000000000002</c:v>
                </c:pt>
                <c:pt idx="8">
                  <c:v>1.35</c:v>
                </c:pt>
                <c:pt idx="9">
                  <c:v>1.5</c:v>
                </c:pt>
                <c:pt idx="10">
                  <c:v>1.6500000000000001</c:v>
                </c:pt>
                <c:pt idx="11">
                  <c:v>1.7999999999999998</c:v>
                </c:pt>
                <c:pt idx="12">
                  <c:v>1.9500000000000002</c:v>
                </c:pt>
                <c:pt idx="13">
                  <c:v>2.0999999999999996</c:v>
                </c:pt>
                <c:pt idx="14">
                  <c:v>2.25</c:v>
                </c:pt>
                <c:pt idx="15">
                  <c:v>2.4000000000000004</c:v>
                </c:pt>
                <c:pt idx="16">
                  <c:v>2.5499999999999998</c:v>
                </c:pt>
                <c:pt idx="17">
                  <c:v>2.7</c:v>
                </c:pt>
                <c:pt idx="18">
                  <c:v>2.8499999999999996</c:v>
                </c:pt>
                <c:pt idx="19">
                  <c:v>3</c:v>
                </c:pt>
                <c:pt idx="20">
                  <c:v>3.1500000000000004</c:v>
                </c:pt>
                <c:pt idx="21">
                  <c:v>3.3000000000000003</c:v>
                </c:pt>
                <c:pt idx="22">
                  <c:v>3.4499999999999997</c:v>
                </c:pt>
                <c:pt idx="23">
                  <c:v>3.5999999999999996</c:v>
                </c:pt>
                <c:pt idx="24">
                  <c:v>3.75</c:v>
                </c:pt>
                <c:pt idx="25">
                  <c:v>3.9000000000000004</c:v>
                </c:pt>
                <c:pt idx="26">
                  <c:v>4.0500000000000007</c:v>
                </c:pt>
                <c:pt idx="27">
                  <c:v>4.1999999999999993</c:v>
                </c:pt>
                <c:pt idx="28">
                  <c:v>4.3499999999999996</c:v>
                </c:pt>
                <c:pt idx="29">
                  <c:v>4.5</c:v>
                </c:pt>
                <c:pt idx="30">
                  <c:v>4.6500000000000004</c:v>
                </c:pt>
                <c:pt idx="31">
                  <c:v>4.8000000000000007</c:v>
                </c:pt>
                <c:pt idx="32">
                  <c:v>4.9499999999999993</c:v>
                </c:pt>
                <c:pt idx="33">
                  <c:v>5.0999999999999996</c:v>
                </c:pt>
                <c:pt idx="34">
                  <c:v>5.25</c:v>
                </c:pt>
                <c:pt idx="35">
                  <c:v>5.4</c:v>
                </c:pt>
                <c:pt idx="36">
                  <c:v>5.5500000000000007</c:v>
                </c:pt>
                <c:pt idx="37">
                  <c:v>5.6999999999999993</c:v>
                </c:pt>
                <c:pt idx="38">
                  <c:v>5.85</c:v>
                </c:pt>
                <c:pt idx="39">
                  <c:v>6</c:v>
                </c:pt>
              </c:numCache>
            </c:numRef>
          </c:xVal>
          <c:yVal>
            <c:numRef>
              <c:f>Sheet1!$N$103:$N$142</c:f>
              <c:numCache>
                <c:formatCode>0.00E+00</c:formatCode>
                <c:ptCount val="40"/>
                <c:pt idx="0">
                  <c:v>-0.74488252063556548</c:v>
                </c:pt>
                <c:pt idx="1">
                  <c:v>-0.72220885712714988</c:v>
                </c:pt>
                <c:pt idx="2">
                  <c:v>-0.69442597775628945</c:v>
                </c:pt>
                <c:pt idx="3">
                  <c:v>-0.6687113044880324</c:v>
                </c:pt>
                <c:pt idx="4">
                  <c:v>-0.62025029535900711</c:v>
                </c:pt>
                <c:pt idx="5">
                  <c:v>-0.37367537024742703</c:v>
                </c:pt>
                <c:pt idx="6">
                  <c:v>-0.50612986755620781</c:v>
                </c:pt>
                <c:pt idx="7">
                  <c:v>-0.40277962661592087</c:v>
                </c:pt>
                <c:pt idx="8">
                  <c:v>-0.3088575613877616</c:v>
                </c:pt>
                <c:pt idx="9">
                  <c:v>-0.15539354893000065</c:v>
                </c:pt>
                <c:pt idx="10">
                  <c:v>0.16622721108684982</c:v>
                </c:pt>
                <c:pt idx="11">
                  <c:v>0.4274467449399712</c:v>
                </c:pt>
                <c:pt idx="12">
                  <c:v>-0.52752264040180497</c:v>
                </c:pt>
                <c:pt idx="13">
                  <c:v>-0.37419824742546637</c:v>
                </c:pt>
                <c:pt idx="14">
                  <c:v>-0.21968366783378773</c:v>
                </c:pt>
                <c:pt idx="15">
                  <c:v>-0.29840313289075238</c:v>
                </c:pt>
                <c:pt idx="16">
                  <c:v>-0.45820272038062582</c:v>
                </c:pt>
                <c:pt idx="17">
                  <c:v>-0.49751338291871933</c:v>
                </c:pt>
                <c:pt idx="18">
                  <c:v>-0.45591852189535065</c:v>
                </c:pt>
                <c:pt idx="19">
                  <c:v>-0.4054161692471035</c:v>
                </c:pt>
                <c:pt idx="20">
                  <c:v>-0.24240850480077922</c:v>
                </c:pt>
                <c:pt idx="21">
                  <c:v>-0.10529345773273976</c:v>
                </c:pt>
                <c:pt idx="22">
                  <c:v>-0.13734122929937456</c:v>
                </c:pt>
                <c:pt idx="23">
                  <c:v>-0.19413517345590028</c:v>
                </c:pt>
                <c:pt idx="24">
                  <c:v>-0.23268505494466057</c:v>
                </c:pt>
                <c:pt idx="25">
                  <c:v>-0.24520430560145154</c:v>
                </c:pt>
                <c:pt idx="26">
                  <c:v>-0.24189959003101766</c:v>
                </c:pt>
                <c:pt idx="27">
                  <c:v>-0.23979802369413633</c:v>
                </c:pt>
                <c:pt idx="28">
                  <c:v>-0.23793903004902545</c:v>
                </c:pt>
                <c:pt idx="29">
                  <c:v>-0.2320428758300804</c:v>
                </c:pt>
                <c:pt idx="30">
                  <c:v>-0.23260411730427233</c:v>
                </c:pt>
                <c:pt idx="31">
                  <c:v>-0.26688633190375793</c:v>
                </c:pt>
                <c:pt idx="32">
                  <c:v>-0.23185241474273691</c:v>
                </c:pt>
                <c:pt idx="33">
                  <c:v>-0.21468096720419588</c:v>
                </c:pt>
                <c:pt idx="34">
                  <c:v>-0.18682218822429364</c:v>
                </c:pt>
                <c:pt idx="35">
                  <c:v>-0.14985443183532754</c:v>
                </c:pt>
                <c:pt idx="36">
                  <c:v>-0.11636680612886438</c:v>
                </c:pt>
                <c:pt idx="37">
                  <c:v>-8.3407974376737526E-2</c:v>
                </c:pt>
                <c:pt idx="38">
                  <c:v>-1.8280226358917958E-2</c:v>
                </c:pt>
                <c:pt idx="39">
                  <c:v>1.3500170392520269E-2</c:v>
                </c:pt>
              </c:numCache>
            </c:numRef>
          </c:yVal>
          <c:smooth val="0"/>
        </c:ser>
        <c:ser>
          <c:idx val="1"/>
          <c:order val="1"/>
          <c:tx>
            <c:v>Without alphas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Sheet1!$E$103:$E$142</c:f>
              <c:numCache>
                <c:formatCode>General</c:formatCode>
                <c:ptCount val="40"/>
                <c:pt idx="0">
                  <c:v>0.15000000000000002</c:v>
                </c:pt>
                <c:pt idx="1">
                  <c:v>0.30000000000000004</c:v>
                </c:pt>
                <c:pt idx="2">
                  <c:v>0.44999999999999996</c:v>
                </c:pt>
                <c:pt idx="3">
                  <c:v>0.60000000000000009</c:v>
                </c:pt>
                <c:pt idx="4">
                  <c:v>0.75</c:v>
                </c:pt>
                <c:pt idx="5">
                  <c:v>0.89999999999999991</c:v>
                </c:pt>
                <c:pt idx="6">
                  <c:v>1.0499999999999998</c:v>
                </c:pt>
                <c:pt idx="7">
                  <c:v>1.2000000000000002</c:v>
                </c:pt>
                <c:pt idx="8">
                  <c:v>1.35</c:v>
                </c:pt>
                <c:pt idx="9">
                  <c:v>1.5</c:v>
                </c:pt>
                <c:pt idx="10">
                  <c:v>1.6500000000000001</c:v>
                </c:pt>
                <c:pt idx="11">
                  <c:v>1.7999999999999998</c:v>
                </c:pt>
                <c:pt idx="12">
                  <c:v>1.9500000000000002</c:v>
                </c:pt>
                <c:pt idx="13">
                  <c:v>2.0999999999999996</c:v>
                </c:pt>
                <c:pt idx="14">
                  <c:v>2.25</c:v>
                </c:pt>
                <c:pt idx="15">
                  <c:v>2.4000000000000004</c:v>
                </c:pt>
                <c:pt idx="16">
                  <c:v>2.5499999999999998</c:v>
                </c:pt>
                <c:pt idx="17">
                  <c:v>2.7</c:v>
                </c:pt>
                <c:pt idx="18">
                  <c:v>2.8499999999999996</c:v>
                </c:pt>
                <c:pt idx="19">
                  <c:v>3</c:v>
                </c:pt>
                <c:pt idx="20">
                  <c:v>3.1500000000000004</c:v>
                </c:pt>
                <c:pt idx="21">
                  <c:v>3.3000000000000003</c:v>
                </c:pt>
                <c:pt idx="22">
                  <c:v>3.4499999999999997</c:v>
                </c:pt>
                <c:pt idx="23">
                  <c:v>3.5999999999999996</c:v>
                </c:pt>
                <c:pt idx="24">
                  <c:v>3.75</c:v>
                </c:pt>
                <c:pt idx="25">
                  <c:v>3.9000000000000004</c:v>
                </c:pt>
                <c:pt idx="26">
                  <c:v>4.0500000000000007</c:v>
                </c:pt>
                <c:pt idx="27">
                  <c:v>4.1999999999999993</c:v>
                </c:pt>
                <c:pt idx="28">
                  <c:v>4.3499999999999996</c:v>
                </c:pt>
                <c:pt idx="29">
                  <c:v>4.5</c:v>
                </c:pt>
                <c:pt idx="30">
                  <c:v>4.6500000000000004</c:v>
                </c:pt>
                <c:pt idx="31">
                  <c:v>4.8000000000000007</c:v>
                </c:pt>
                <c:pt idx="32">
                  <c:v>4.9499999999999993</c:v>
                </c:pt>
                <c:pt idx="33">
                  <c:v>5.0999999999999996</c:v>
                </c:pt>
                <c:pt idx="34">
                  <c:v>5.25</c:v>
                </c:pt>
                <c:pt idx="35">
                  <c:v>5.4</c:v>
                </c:pt>
                <c:pt idx="36">
                  <c:v>5.5500000000000007</c:v>
                </c:pt>
                <c:pt idx="37">
                  <c:v>5.6999999999999993</c:v>
                </c:pt>
                <c:pt idx="38">
                  <c:v>5.85</c:v>
                </c:pt>
                <c:pt idx="39">
                  <c:v>6</c:v>
                </c:pt>
              </c:numCache>
            </c:numRef>
          </c:xVal>
          <c:yVal>
            <c:numRef>
              <c:f>Sheet1!$N$52:$N$91</c:f>
              <c:numCache>
                <c:formatCode>0.00E+00</c:formatCode>
                <c:ptCount val="40"/>
                <c:pt idx="0">
                  <c:v>0.19223796232938142</c:v>
                </c:pt>
                <c:pt idx="1">
                  <c:v>0.1838644931324166</c:v>
                </c:pt>
                <c:pt idx="2">
                  <c:v>0.17769349171076312</c:v>
                </c:pt>
                <c:pt idx="3">
                  <c:v>0.17314686311718908</c:v>
                </c:pt>
                <c:pt idx="4">
                  <c:v>0.12956379253162395</c:v>
                </c:pt>
                <c:pt idx="5">
                  <c:v>-0.19044235822008354</c:v>
                </c:pt>
                <c:pt idx="6">
                  <c:v>-9.8465903469691571E-2</c:v>
                </c:pt>
                <c:pt idx="7">
                  <c:v>-0.19381764561410172</c:v>
                </c:pt>
                <c:pt idx="8">
                  <c:v>-0.29562179042964887</c:v>
                </c:pt>
                <c:pt idx="9">
                  <c:v>-0.44524660588053322</c:v>
                </c:pt>
                <c:pt idx="10">
                  <c:v>-0.63186545931205917</c:v>
                </c:pt>
                <c:pt idx="11">
                  <c:v>-0.88547888127586161</c:v>
                </c:pt>
                <c:pt idx="12">
                  <c:v>-0.3498735889945343</c:v>
                </c:pt>
                <c:pt idx="13">
                  <c:v>-0.5226883400950465</c:v>
                </c:pt>
                <c:pt idx="14">
                  <c:v>-0.64312202571216359</c:v>
                </c:pt>
                <c:pt idx="15">
                  <c:v>-0.89741290578614163</c:v>
                </c:pt>
                <c:pt idx="16">
                  <c:v>-0.94153207124657567</c:v>
                </c:pt>
                <c:pt idx="17">
                  <c:v>-0.88456974474732508</c:v>
                </c:pt>
                <c:pt idx="18">
                  <c:v>-0.5977853742408944</c:v>
                </c:pt>
                <c:pt idx="19">
                  <c:v>-0.22938409651102251</c:v>
                </c:pt>
                <c:pt idx="20">
                  <c:v>-0.28989810351996725</c:v>
                </c:pt>
                <c:pt idx="21">
                  <c:v>-0.23621819964638194</c:v>
                </c:pt>
                <c:pt idx="22">
                  <c:v>0.12200984985412651</c:v>
                </c:pt>
                <c:pt idx="23">
                  <c:v>0.62892915070673072</c:v>
                </c:pt>
                <c:pt idx="24">
                  <c:v>0.91261871047996279</c:v>
                </c:pt>
                <c:pt idx="25">
                  <c:v>0.94219063448860196</c:v>
                </c:pt>
                <c:pt idx="26">
                  <c:v>0.9179541726790339</c:v>
                </c:pt>
                <c:pt idx="27">
                  <c:v>0.88685654150443149</c:v>
                </c:pt>
                <c:pt idx="28">
                  <c:v>0.84585693240616633</c:v>
                </c:pt>
                <c:pt idx="29">
                  <c:v>0.79317863366032815</c:v>
                </c:pt>
                <c:pt idx="30">
                  <c:v>0.74679241814016273</c:v>
                </c:pt>
                <c:pt idx="31">
                  <c:v>0.65054177554372761</c:v>
                </c:pt>
                <c:pt idx="32">
                  <c:v>0.71959837624829792</c:v>
                </c:pt>
                <c:pt idx="33">
                  <c:v>0.76107458426676355</c:v>
                </c:pt>
                <c:pt idx="34">
                  <c:v>0.81665649249748717</c:v>
                </c:pt>
                <c:pt idx="35">
                  <c:v>0.86698824308129185</c:v>
                </c:pt>
                <c:pt idx="36">
                  <c:v>0.90216821949299952</c:v>
                </c:pt>
                <c:pt idx="37">
                  <c:v>0.93670657314439265</c:v>
                </c:pt>
                <c:pt idx="38">
                  <c:v>0.98574872759073451</c:v>
                </c:pt>
                <c:pt idx="39">
                  <c:v>0.95414303438990145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773952"/>
        <c:axId val="109775488"/>
      </c:scatterChart>
      <c:valAx>
        <c:axId val="109773952"/>
        <c:scaling>
          <c:orientation val="minMax"/>
          <c:max val="6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9775488"/>
        <c:crossesAt val="-1"/>
        <c:crossBetween val="midCat"/>
      </c:valAx>
      <c:valAx>
        <c:axId val="109775488"/>
        <c:scaling>
          <c:orientation val="minMax"/>
          <c:max val="1"/>
          <c:min val="-1"/>
        </c:scaling>
        <c:delete val="0"/>
        <c:axPos val="l"/>
        <c:majorGridlines/>
        <c:numFmt formatCode="0E+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977395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62552020524461471"/>
          <c:y val="0.72376239428404787"/>
          <c:w val="0.33277141971367691"/>
          <c:h val="0.14506780402449693"/>
        </c:manualLayout>
      </c:layout>
      <c:overlay val="1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check!$B$1:$B$100</c:f>
              <c:numCache>
                <c:formatCode>0.00E+00</c:formatCode>
                <c:ptCount val="100"/>
                <c:pt idx="0">
                  <c:v>1.1194071583536899E-2</c:v>
                </c:pt>
                <c:pt idx="1">
                  <c:v>2.2708617096503202E-2</c:v>
                </c:pt>
                <c:pt idx="2">
                  <c:v>3.45468736492517E-2</c:v>
                </c:pt>
                <c:pt idx="3">
                  <c:v>4.6708841241782498E-2</c:v>
                </c:pt>
                <c:pt idx="4">
                  <c:v>5.9130146051873299E-2</c:v>
                </c:pt>
                <c:pt idx="5">
                  <c:v>7.1769665017677994E-2</c:v>
                </c:pt>
                <c:pt idx="6">
                  <c:v>8.4621463280124903E-2</c:v>
                </c:pt>
                <c:pt idx="7">
                  <c:v>9.7649037801334299E-2</c:v>
                </c:pt>
                <c:pt idx="8" formatCode="General">
                  <c:v>0.11083051939477299</c:v>
                </c:pt>
                <c:pt idx="9" formatCode="General">
                  <c:v>0.124167401976368</c:v>
                </c:pt>
                <c:pt idx="10" formatCode="General">
                  <c:v>0.13767093419267501</c:v>
                </c:pt>
                <c:pt idx="11" formatCode="General">
                  <c:v>0.15132714229528099</c:v>
                </c:pt>
                <c:pt idx="12" formatCode="General">
                  <c:v>0.16509865226805201</c:v>
                </c:pt>
                <c:pt idx="13" formatCode="General">
                  <c:v>0.178967089978008</c:v>
                </c:pt>
                <c:pt idx="14" formatCode="General">
                  <c:v>0.19292832292439499</c:v>
                </c:pt>
                <c:pt idx="15" formatCode="General">
                  <c:v>0.206978608818945</c:v>
                </c:pt>
                <c:pt idx="16" formatCode="General">
                  <c:v>0.22110834179086</c:v>
                </c:pt>
                <c:pt idx="17" formatCode="General">
                  <c:v>0.23530016921195401</c:v>
                </c:pt>
                <c:pt idx="18" formatCode="General">
                  <c:v>0.249532804587551</c:v>
                </c:pt>
                <c:pt idx="19" formatCode="General">
                  <c:v>0.26379620777435298</c:v>
                </c:pt>
                <c:pt idx="20" formatCode="General">
                  <c:v>0.278075135970205</c:v>
                </c:pt>
                <c:pt idx="21" formatCode="General">
                  <c:v>0.29234763764178501</c:v>
                </c:pt>
                <c:pt idx="22" formatCode="General">
                  <c:v>0.306588609322133</c:v>
                </c:pt>
                <c:pt idx="23" formatCode="General">
                  <c:v>0.32077265576264602</c:v>
                </c:pt>
                <c:pt idx="24" formatCode="General">
                  <c:v>0.33488363136813099</c:v>
                </c:pt>
                <c:pt idx="25" formatCode="General">
                  <c:v>0.34890960735314702</c:v>
                </c:pt>
                <c:pt idx="26" formatCode="General">
                  <c:v>0.36283489759165799</c:v>
                </c:pt>
                <c:pt idx="27" formatCode="General">
                  <c:v>0.37663876041380401</c:v>
                </c:pt>
                <c:pt idx="28" formatCode="General">
                  <c:v>0.39029722896224101</c:v>
                </c:pt>
                <c:pt idx="29" formatCode="General">
                  <c:v>0.40379070263334199</c:v>
                </c:pt>
                <c:pt idx="30" formatCode="General">
                  <c:v>0.41711148594970499</c:v>
                </c:pt>
                <c:pt idx="31" formatCode="General">
                  <c:v>0.43024911770538898</c:v>
                </c:pt>
                <c:pt idx="32" formatCode="General">
                  <c:v>0.44319391481665699</c:v>
                </c:pt>
                <c:pt idx="33" formatCode="General">
                  <c:v>0.45593562518068997</c:v>
                </c:pt>
                <c:pt idx="34" formatCode="General">
                  <c:v>0.46846321153050502</c:v>
                </c:pt>
                <c:pt idx="35" formatCode="General">
                  <c:v>0.48077140225807802</c:v>
                </c:pt>
                <c:pt idx="36" formatCode="General">
                  <c:v>0.49286371311118699</c:v>
                </c:pt>
                <c:pt idx="37" formatCode="General">
                  <c:v>0.50474343207762196</c:v>
                </c:pt>
                <c:pt idx="38" formatCode="General">
                  <c:v>0.51641201435000805</c:v>
                </c:pt>
                <c:pt idx="39" formatCode="General">
                  <c:v>0.52786906864613203</c:v>
                </c:pt>
                <c:pt idx="40" formatCode="General">
                  <c:v>0.53911409521194298</c:v>
                </c:pt>
                <c:pt idx="41" formatCode="General">
                  <c:v>0.55014747634204597</c:v>
                </c:pt>
                <c:pt idx="42" formatCode="General">
                  <c:v>0.56096974503312302</c:v>
                </c:pt>
                <c:pt idx="43" formatCode="General">
                  <c:v>0.57158293279425298</c:v>
                </c:pt>
                <c:pt idx="44" formatCode="General">
                  <c:v>0.581989535519565</c:v>
                </c:pt>
                <c:pt idx="45" formatCode="General">
                  <c:v>0.59219214110290097</c:v>
                </c:pt>
                <c:pt idx="46" formatCode="General">
                  <c:v>0.60219437876483395</c:v>
                </c:pt>
                <c:pt idx="47" formatCode="General">
                  <c:v>0.61200198940946204</c:v>
                </c:pt>
                <c:pt idx="48" formatCode="General">
                  <c:v>0.62162382054988496</c:v>
                </c:pt>
                <c:pt idx="49" formatCode="General">
                  <c:v>0.63107097233087295</c:v>
                </c:pt>
                <c:pt idx="50" formatCode="General">
                  <c:v>0.64035551466813101</c:v>
                </c:pt>
                <c:pt idx="51" formatCode="General">
                  <c:v>0.649493961817461</c:v>
                </c:pt>
                <c:pt idx="52" formatCode="General">
                  <c:v>0.65850550901860805</c:v>
                </c:pt>
                <c:pt idx="53" formatCode="General">
                  <c:v>0.66740736549103297</c:v>
                </c:pt>
                <c:pt idx="54" formatCode="General">
                  <c:v>0.67621458243862598</c:v>
                </c:pt>
                <c:pt idx="55" formatCode="General">
                  <c:v>0.68493813995122499</c:v>
                </c:pt>
                <c:pt idx="56" formatCode="General">
                  <c:v>0.69358714991773296</c:v>
                </c:pt>
                <c:pt idx="57" formatCode="General">
                  <c:v>0.70217041514998901</c:v>
                </c:pt>
                <c:pt idx="58" formatCode="General">
                  <c:v>0.710694711404117</c:v>
                </c:pt>
                <c:pt idx="59" formatCode="General">
                  <c:v>0.71916316407369296</c:v>
                </c:pt>
                <c:pt idx="60" formatCode="General">
                  <c:v>0.72757853332632405</c:v>
                </c:pt>
                <c:pt idx="61" formatCode="General">
                  <c:v>0.73594316302296403</c:v>
                </c:pt>
                <c:pt idx="62" formatCode="General">
                  <c:v>0.74425766275799099</c:v>
                </c:pt>
                <c:pt idx="63" formatCode="General">
                  <c:v>0.75252069521331699</c:v>
                </c:pt>
                <c:pt idx="64" formatCode="General">
                  <c:v>0.76072960774349396</c:v>
                </c:pt>
                <c:pt idx="65" formatCode="General">
                  <c:v>0.76888118059620203</c:v>
                </c:pt>
                <c:pt idx="66" formatCode="General">
                  <c:v>0.77697246495461003</c:v>
                </c:pt>
                <c:pt idx="67" formatCode="General">
                  <c:v>0.78500099721939198</c:v>
                </c:pt>
                <c:pt idx="68" formatCode="General">
                  <c:v>0.79296667407059196</c:v>
                </c:pt>
                <c:pt idx="69" formatCode="General">
                  <c:v>0.80086981685101899</c:v>
                </c:pt>
                <c:pt idx="70" formatCode="General">
                  <c:v>0.80870874500726697</c:v>
                </c:pt>
                <c:pt idx="71" formatCode="General">
                  <c:v>0.81648083779891401</c:v>
                </c:pt>
                <c:pt idx="72" formatCode="General">
                  <c:v>0.82418382784444</c:v>
                </c:pt>
                <c:pt idx="73" formatCode="General">
                  <c:v>0.83181593219666605</c:v>
                </c:pt>
                <c:pt idx="74" formatCode="General">
                  <c:v>0.83937381522696097</c:v>
                </c:pt>
                <c:pt idx="75" formatCode="General">
                  <c:v>0.84685225106558104</c:v>
                </c:pt>
                <c:pt idx="76" formatCode="General">
                  <c:v>0.854244973199076</c:v>
                </c:pt>
                <c:pt idx="77" formatCode="General">
                  <c:v>0.86154547615169896</c:v>
                </c:pt>
                <c:pt idx="78" formatCode="General">
                  <c:v>0.86874711273894001</c:v>
                </c:pt>
                <c:pt idx="79" formatCode="General">
                  <c:v>0.87584588019053</c:v>
                </c:pt>
                <c:pt idx="80" formatCode="General">
                  <c:v>0.88284129030494296</c:v>
                </c:pt>
                <c:pt idx="81" formatCode="General">
                  <c:v>0.889733757107533</c:v>
                </c:pt>
                <c:pt idx="82" formatCode="General">
                  <c:v>0.89652446732420299</c:v>
                </c:pt>
                <c:pt idx="83" formatCode="General">
                  <c:v>0.90321552807082495</c:v>
                </c:pt>
                <c:pt idx="84" formatCode="General">
                  <c:v>0.90980967676455005</c:v>
                </c:pt>
                <c:pt idx="85" formatCode="General">
                  <c:v>0.91630997751212695</c:v>
                </c:pt>
                <c:pt idx="86" formatCode="General">
                  <c:v>0.92271736932472603</c:v>
                </c:pt>
                <c:pt idx="87" formatCode="General">
                  <c:v>0.92902019730930796</c:v>
                </c:pt>
                <c:pt idx="88" formatCode="General">
                  <c:v>0.93521725420264001</c:v>
                </c:pt>
                <c:pt idx="89" formatCode="General">
                  <c:v>0.94130812780566597</c:v>
                </c:pt>
                <c:pt idx="90" formatCode="General">
                  <c:v>0.94729106209709601</c:v>
                </c:pt>
                <c:pt idx="91" formatCode="General">
                  <c:v>0.95316350029006502</c:v>
                </c:pt>
                <c:pt idx="92" formatCode="General">
                  <c:v>0.95892317109747005</c:v>
                </c:pt>
                <c:pt idx="93" formatCode="General">
                  <c:v>0.96456732639109</c:v>
                </c:pt>
                <c:pt idx="94" formatCode="General">
                  <c:v>0.97009239855254403</c:v>
                </c:pt>
                <c:pt idx="95" formatCode="General">
                  <c:v>0.97549309300069897</c:v>
                </c:pt>
                <c:pt idx="96" formatCode="General">
                  <c:v>0.98076110334703304</c:v>
                </c:pt>
                <c:pt idx="97" formatCode="General">
                  <c:v>0.98588366678432005</c:v>
                </c:pt>
                <c:pt idx="98" formatCode="General">
                  <c:v>0.99083636068658099</c:v>
                </c:pt>
                <c:pt idx="99" formatCode="General">
                  <c:v>0.99557478835482704</c:v>
                </c:pt>
              </c:numCache>
            </c:numRef>
          </c:xVal>
          <c:yVal>
            <c:numRef>
              <c:f>check!$C$1:$C$100</c:f>
              <c:numCache>
                <c:formatCode>0.00E+00</c:formatCode>
                <c:ptCount val="100"/>
                <c:pt idx="0">
                  <c:v>2.8429204702176501E-8</c:v>
                </c:pt>
                <c:pt idx="1">
                  <c:v>4.0308380651992204E-6</c:v>
                </c:pt>
                <c:pt idx="2">
                  <c:v>7.8977099171666996E-6</c:v>
                </c:pt>
                <c:pt idx="3">
                  <c:v>1.5824028314946101E-5</c:v>
                </c:pt>
                <c:pt idx="4">
                  <c:v>2.8189027497890901E-5</c:v>
                </c:pt>
                <c:pt idx="5">
                  <c:v>4.9209651076192799E-5</c:v>
                </c:pt>
                <c:pt idx="6">
                  <c:v>8.16777276845724E-5</c:v>
                </c:pt>
                <c:pt idx="7">
                  <c:v>1.3509876335928301E-4</c:v>
                </c:pt>
                <c:pt idx="8">
                  <c:v>2.36473842382808E-4</c:v>
                </c:pt>
                <c:pt idx="9">
                  <c:v>4.0213432425995998E-4</c:v>
                </c:pt>
                <c:pt idx="10">
                  <c:v>6.5160667863886103E-4</c:v>
                </c:pt>
                <c:pt idx="11">
                  <c:v>1.0082100956904101E-3</c:v>
                </c:pt>
                <c:pt idx="12">
                  <c:v>3.06875927469282E-4</c:v>
                </c:pt>
                <c:pt idx="13">
                  <c:v>-1.20041533364856E-3</c:v>
                </c:pt>
                <c:pt idx="14">
                  <c:v>-1.6786377042559901E-3</c:v>
                </c:pt>
                <c:pt idx="15">
                  <c:v>-1.2216517760292899E-3</c:v>
                </c:pt>
                <c:pt idx="16">
                  <c:v>-9.2242618665965297E-4</c:v>
                </c:pt>
                <c:pt idx="17">
                  <c:v>-7.43349944132288E-4</c:v>
                </c:pt>
                <c:pt idx="18">
                  <c:v>-6.6778352784794301E-4</c:v>
                </c:pt>
                <c:pt idx="19">
                  <c:v>-6.6807888068595299E-4</c:v>
                </c:pt>
                <c:pt idx="20">
                  <c:v>-6.3326111788412302E-4</c:v>
                </c:pt>
                <c:pt idx="21">
                  <c:v>-6.2867323707996802E-4</c:v>
                </c:pt>
                <c:pt idx="22">
                  <c:v>-6.8345153690731002E-4</c:v>
                </c:pt>
                <c:pt idx="23">
                  <c:v>-7.1530784987284201E-4</c:v>
                </c:pt>
                <c:pt idx="24">
                  <c:v>-8.4496570849381801E-4</c:v>
                </c:pt>
                <c:pt idx="25">
                  <c:v>-8.1845899390551897E-4</c:v>
                </c:pt>
                <c:pt idx="26">
                  <c:v>-7.8088494238277297E-4</c:v>
                </c:pt>
                <c:pt idx="27">
                  <c:v>-7.3816012855350702E-3</c:v>
                </c:pt>
                <c:pt idx="28">
                  <c:v>-1.04125007848883E-2</c:v>
                </c:pt>
                <c:pt idx="29">
                  <c:v>-1.03803207649348E-2</c:v>
                </c:pt>
                <c:pt idx="30">
                  <c:v>-6.4691461213155802E-3</c:v>
                </c:pt>
                <c:pt idx="31">
                  <c:v>1.52344706472275E-3</c:v>
                </c:pt>
                <c:pt idx="32">
                  <c:v>8.8458992692153299E-4</c:v>
                </c:pt>
                <c:pt idx="33">
                  <c:v>6.2978148270980598E-4</c:v>
                </c:pt>
                <c:pt idx="34">
                  <c:v>1.9987266238190001E-4</c:v>
                </c:pt>
                <c:pt idx="35">
                  <c:v>8.5545591488810996E-5</c:v>
                </c:pt>
                <c:pt idx="36">
                  <c:v>4.0742783337724598E-5</c:v>
                </c:pt>
                <c:pt idx="37">
                  <c:v>1.7363487337334702E-5</c:v>
                </c:pt>
                <c:pt idx="38">
                  <c:v>9.0635802785990003E-6</c:v>
                </c:pt>
                <c:pt idx="39">
                  <c:v>6.4264356019406003E-6</c:v>
                </c:pt>
                <c:pt idx="40">
                  <c:v>4.3919822592961699E-6</c:v>
                </c:pt>
                <c:pt idx="41">
                  <c:v>3.4585679835333502E-6</c:v>
                </c:pt>
                <c:pt idx="42">
                  <c:v>3.4709338933672101E-6</c:v>
                </c:pt>
                <c:pt idx="43">
                  <c:v>3.45631830304038E-6</c:v>
                </c:pt>
                <c:pt idx="44">
                  <c:v>3.9396625081982003E-6</c:v>
                </c:pt>
                <c:pt idx="45">
                  <c:v>5.1356709547858502E-6</c:v>
                </c:pt>
                <c:pt idx="46">
                  <c:v>5.2755895601048798E-6</c:v>
                </c:pt>
                <c:pt idx="47">
                  <c:v>7.2073435203982604E-6</c:v>
                </c:pt>
                <c:pt idx="48">
                  <c:v>2.1692202252846701E-5</c:v>
                </c:pt>
                <c:pt idx="49">
                  <c:v>4.9992649659865904E-4</c:v>
                </c:pt>
                <c:pt idx="50">
                  <c:v>1.1168472952083901E-3</c:v>
                </c:pt>
                <c:pt idx="51">
                  <c:v>3.8394818821586401E-4</c:v>
                </c:pt>
                <c:pt idx="52">
                  <c:v>5.8075261942797899E-5</c:v>
                </c:pt>
                <c:pt idx="53">
                  <c:v>1.7703093118808901E-5</c:v>
                </c:pt>
                <c:pt idx="54">
                  <c:v>6.8647911788088799E-6</c:v>
                </c:pt>
                <c:pt idx="55">
                  <c:v>2.8411291393312798E-6</c:v>
                </c:pt>
                <c:pt idx="56">
                  <c:v>1.0812460552767401E-6</c:v>
                </c:pt>
                <c:pt idx="57">
                  <c:v>3.5133351436452597E-7</c:v>
                </c:pt>
                <c:pt idx="58">
                  <c:v>1.4832755597906299E-7</c:v>
                </c:pt>
                <c:pt idx="59">
                  <c:v>1.52193910530333E-7</c:v>
                </c:pt>
                <c:pt idx="60">
                  <c:v>3.1098993388915502E-7</c:v>
                </c:pt>
                <c:pt idx="61">
                  <c:v>5.4613746911236E-7</c:v>
                </c:pt>
                <c:pt idx="62">
                  <c:v>6.6607594792435399E-7</c:v>
                </c:pt>
                <c:pt idx="63">
                  <c:v>8.0855099478133895E-7</c:v>
                </c:pt>
                <c:pt idx="64">
                  <c:v>1.0020338993371199E-6</c:v>
                </c:pt>
                <c:pt idx="65">
                  <c:v>1.0209393126017201E-6</c:v>
                </c:pt>
                <c:pt idx="66">
                  <c:v>9.9687552966351203E-7</c:v>
                </c:pt>
                <c:pt idx="67">
                  <c:v>1.30211530891174E-6</c:v>
                </c:pt>
                <c:pt idx="68">
                  <c:v>1.55028318766907E-6</c:v>
                </c:pt>
                <c:pt idx="69">
                  <c:v>1.62955219198753E-6</c:v>
                </c:pt>
                <c:pt idx="70">
                  <c:v>1.6931257818176999E-6</c:v>
                </c:pt>
                <c:pt idx="71">
                  <c:v>1.7634065437886701E-6</c:v>
                </c:pt>
                <c:pt idx="72">
                  <c:v>1.66661393776093E-6</c:v>
                </c:pt>
                <c:pt idx="73">
                  <c:v>1.3754050563366199E-6</c:v>
                </c:pt>
                <c:pt idx="74">
                  <c:v>1.3498573464783501E-6</c:v>
                </c:pt>
                <c:pt idx="75">
                  <c:v>1.0328391138356501E-6</c:v>
                </c:pt>
                <c:pt idx="76">
                  <c:v>1.32652216362124E-6</c:v>
                </c:pt>
                <c:pt idx="77">
                  <c:v>-2.0448881332912499E-6</c:v>
                </c:pt>
                <c:pt idx="78">
                  <c:v>-6.25015974646721E-6</c:v>
                </c:pt>
                <c:pt idx="79">
                  <c:v>-2.43940997312985E-5</c:v>
                </c:pt>
                <c:pt idx="80">
                  <c:v>-4.6423220867102798E-5</c:v>
                </c:pt>
                <c:pt idx="81">
                  <c:v>-3.0628434620705601E-5</c:v>
                </c:pt>
                <c:pt idx="82">
                  <c:v>-8.4200307270417799E-6</c:v>
                </c:pt>
                <c:pt idx="83">
                  <c:v>-2.1515575308381499E-6</c:v>
                </c:pt>
                <c:pt idx="84">
                  <c:v>-5.8851655554764902E-7</c:v>
                </c:pt>
                <c:pt idx="85">
                  <c:v>-1.9061531016678299E-7</c:v>
                </c:pt>
                <c:pt idx="86">
                  <c:v>-2.6781839692329998E-7</c:v>
                </c:pt>
                <c:pt idx="87">
                  <c:v>-3.7842386042446599E-7</c:v>
                </c:pt>
                <c:pt idx="88">
                  <c:v>-2.9686052176080897E-7</c:v>
                </c:pt>
                <c:pt idx="89">
                  <c:v>-2.71602760978263E-7</c:v>
                </c:pt>
                <c:pt idx="90">
                  <c:v>-2.3588740410910701E-7</c:v>
                </c:pt>
                <c:pt idx="91">
                  <c:v>-1.8462964316115099E-7</c:v>
                </c:pt>
                <c:pt idx="92">
                  <c:v>-1.9806305252243901E-7</c:v>
                </c:pt>
                <c:pt idx="93">
                  <c:v>-3.0109783369755502E-7</c:v>
                </c:pt>
                <c:pt idx="94">
                  <c:v>-5.0145532296213405E-7</c:v>
                </c:pt>
                <c:pt idx="95">
                  <c:v>-1.07150776416002E-6</c:v>
                </c:pt>
                <c:pt idx="96">
                  <c:v>-2.1139628240337401E-6</c:v>
                </c:pt>
                <c:pt idx="97">
                  <c:v>-2.3882388201714298E-6</c:v>
                </c:pt>
                <c:pt idx="98">
                  <c:v>-1.86987480216528E-6</c:v>
                </c:pt>
                <c:pt idx="99">
                  <c:v>-1.78894616669802E-7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check!$B$1:$B$100</c:f>
              <c:numCache>
                <c:formatCode>0.00E+00</c:formatCode>
                <c:ptCount val="100"/>
                <c:pt idx="0">
                  <c:v>1.1194071583536899E-2</c:v>
                </c:pt>
                <c:pt idx="1">
                  <c:v>2.2708617096503202E-2</c:v>
                </c:pt>
                <c:pt idx="2">
                  <c:v>3.45468736492517E-2</c:v>
                </c:pt>
                <c:pt idx="3">
                  <c:v>4.6708841241782498E-2</c:v>
                </c:pt>
                <c:pt idx="4">
                  <c:v>5.9130146051873299E-2</c:v>
                </c:pt>
                <c:pt idx="5">
                  <c:v>7.1769665017677994E-2</c:v>
                </c:pt>
                <c:pt idx="6">
                  <c:v>8.4621463280124903E-2</c:v>
                </c:pt>
                <c:pt idx="7">
                  <c:v>9.7649037801334299E-2</c:v>
                </c:pt>
                <c:pt idx="8" formatCode="General">
                  <c:v>0.11083051939477299</c:v>
                </c:pt>
                <c:pt idx="9" formatCode="General">
                  <c:v>0.124167401976368</c:v>
                </c:pt>
                <c:pt idx="10" formatCode="General">
                  <c:v>0.13767093419267501</c:v>
                </c:pt>
                <c:pt idx="11" formatCode="General">
                  <c:v>0.15132714229528099</c:v>
                </c:pt>
                <c:pt idx="12" formatCode="General">
                  <c:v>0.16509865226805201</c:v>
                </c:pt>
                <c:pt idx="13" formatCode="General">
                  <c:v>0.178967089978008</c:v>
                </c:pt>
                <c:pt idx="14" formatCode="General">
                  <c:v>0.19292832292439499</c:v>
                </c:pt>
                <c:pt idx="15" formatCode="General">
                  <c:v>0.206978608818945</c:v>
                </c:pt>
                <c:pt idx="16" formatCode="General">
                  <c:v>0.22110834179086</c:v>
                </c:pt>
                <c:pt idx="17" formatCode="General">
                  <c:v>0.23530016921195401</c:v>
                </c:pt>
                <c:pt idx="18" formatCode="General">
                  <c:v>0.249532804587551</c:v>
                </c:pt>
                <c:pt idx="19" formatCode="General">
                  <c:v>0.26379620777435298</c:v>
                </c:pt>
                <c:pt idx="20" formatCode="General">
                  <c:v>0.278075135970205</c:v>
                </c:pt>
                <c:pt idx="21" formatCode="General">
                  <c:v>0.29234763764178501</c:v>
                </c:pt>
                <c:pt idx="22" formatCode="General">
                  <c:v>0.306588609322133</c:v>
                </c:pt>
                <c:pt idx="23" formatCode="General">
                  <c:v>0.32077265576264602</c:v>
                </c:pt>
                <c:pt idx="24" formatCode="General">
                  <c:v>0.33488363136813099</c:v>
                </c:pt>
                <c:pt idx="25" formatCode="General">
                  <c:v>0.34890960735314702</c:v>
                </c:pt>
                <c:pt idx="26" formatCode="General">
                  <c:v>0.36283489759165799</c:v>
                </c:pt>
                <c:pt idx="27" formatCode="General">
                  <c:v>0.37663876041380401</c:v>
                </c:pt>
                <c:pt idx="28" formatCode="General">
                  <c:v>0.39029722896224101</c:v>
                </c:pt>
                <c:pt idx="29" formatCode="General">
                  <c:v>0.40379070263334199</c:v>
                </c:pt>
                <c:pt idx="30" formatCode="General">
                  <c:v>0.41711148594970499</c:v>
                </c:pt>
                <c:pt idx="31" formatCode="General">
                  <c:v>0.43024911770538898</c:v>
                </c:pt>
                <c:pt idx="32" formatCode="General">
                  <c:v>0.44319391481665699</c:v>
                </c:pt>
                <c:pt idx="33" formatCode="General">
                  <c:v>0.45593562518068997</c:v>
                </c:pt>
                <c:pt idx="34" formatCode="General">
                  <c:v>0.46846321153050502</c:v>
                </c:pt>
                <c:pt idx="35" formatCode="General">
                  <c:v>0.48077140225807802</c:v>
                </c:pt>
                <c:pt idx="36" formatCode="General">
                  <c:v>0.49286371311118699</c:v>
                </c:pt>
                <c:pt idx="37" formatCode="General">
                  <c:v>0.50474343207762196</c:v>
                </c:pt>
                <c:pt idx="38" formatCode="General">
                  <c:v>0.51641201435000805</c:v>
                </c:pt>
                <c:pt idx="39" formatCode="General">
                  <c:v>0.52786906864613203</c:v>
                </c:pt>
                <c:pt idx="40" formatCode="General">
                  <c:v>0.53911409521194298</c:v>
                </c:pt>
                <c:pt idx="41" formatCode="General">
                  <c:v>0.55014747634204597</c:v>
                </c:pt>
                <c:pt idx="42" formatCode="General">
                  <c:v>0.56096974503312302</c:v>
                </c:pt>
                <c:pt idx="43" formatCode="General">
                  <c:v>0.57158293279425298</c:v>
                </c:pt>
                <c:pt idx="44" formatCode="General">
                  <c:v>0.581989535519565</c:v>
                </c:pt>
                <c:pt idx="45" formatCode="General">
                  <c:v>0.59219214110290097</c:v>
                </c:pt>
                <c:pt idx="46" formatCode="General">
                  <c:v>0.60219437876483395</c:v>
                </c:pt>
                <c:pt idx="47" formatCode="General">
                  <c:v>0.61200198940946204</c:v>
                </c:pt>
                <c:pt idx="48" formatCode="General">
                  <c:v>0.62162382054988496</c:v>
                </c:pt>
                <c:pt idx="49" formatCode="General">
                  <c:v>0.63107097233087295</c:v>
                </c:pt>
                <c:pt idx="50" formatCode="General">
                  <c:v>0.64035551466813101</c:v>
                </c:pt>
                <c:pt idx="51" formatCode="General">
                  <c:v>0.649493961817461</c:v>
                </c:pt>
                <c:pt idx="52" formatCode="General">
                  <c:v>0.65850550901860805</c:v>
                </c:pt>
                <c:pt idx="53" formatCode="General">
                  <c:v>0.66740736549103297</c:v>
                </c:pt>
                <c:pt idx="54" formatCode="General">
                  <c:v>0.67621458243862598</c:v>
                </c:pt>
                <c:pt idx="55" formatCode="General">
                  <c:v>0.68493813995122499</c:v>
                </c:pt>
                <c:pt idx="56" formatCode="General">
                  <c:v>0.69358714991773296</c:v>
                </c:pt>
                <c:pt idx="57" formatCode="General">
                  <c:v>0.70217041514998901</c:v>
                </c:pt>
                <c:pt idx="58" formatCode="General">
                  <c:v>0.710694711404117</c:v>
                </c:pt>
                <c:pt idx="59" formatCode="General">
                  <c:v>0.71916316407369296</c:v>
                </c:pt>
                <c:pt idx="60" formatCode="General">
                  <c:v>0.72757853332632405</c:v>
                </c:pt>
                <c:pt idx="61" formatCode="General">
                  <c:v>0.73594316302296403</c:v>
                </c:pt>
                <c:pt idx="62" formatCode="General">
                  <c:v>0.74425766275799099</c:v>
                </c:pt>
                <c:pt idx="63" formatCode="General">
                  <c:v>0.75252069521331699</c:v>
                </c:pt>
                <c:pt idx="64" formatCode="General">
                  <c:v>0.76072960774349396</c:v>
                </c:pt>
                <c:pt idx="65" formatCode="General">
                  <c:v>0.76888118059620203</c:v>
                </c:pt>
                <c:pt idx="66" formatCode="General">
                  <c:v>0.77697246495461003</c:v>
                </c:pt>
                <c:pt idx="67" formatCode="General">
                  <c:v>0.78500099721939198</c:v>
                </c:pt>
                <c:pt idx="68" formatCode="General">
                  <c:v>0.79296667407059196</c:v>
                </c:pt>
                <c:pt idx="69" formatCode="General">
                  <c:v>0.80086981685101899</c:v>
                </c:pt>
                <c:pt idx="70" formatCode="General">
                  <c:v>0.80870874500726697</c:v>
                </c:pt>
                <c:pt idx="71" formatCode="General">
                  <c:v>0.81648083779891401</c:v>
                </c:pt>
                <c:pt idx="72" formatCode="General">
                  <c:v>0.82418382784444</c:v>
                </c:pt>
                <c:pt idx="73" formatCode="General">
                  <c:v>0.83181593219666605</c:v>
                </c:pt>
                <c:pt idx="74" formatCode="General">
                  <c:v>0.83937381522696097</c:v>
                </c:pt>
                <c:pt idx="75" formatCode="General">
                  <c:v>0.84685225106558104</c:v>
                </c:pt>
                <c:pt idx="76" formatCode="General">
                  <c:v>0.854244973199076</c:v>
                </c:pt>
                <c:pt idx="77" formatCode="General">
                  <c:v>0.86154547615169896</c:v>
                </c:pt>
                <c:pt idx="78" formatCode="General">
                  <c:v>0.86874711273894001</c:v>
                </c:pt>
                <c:pt idx="79" formatCode="General">
                  <c:v>0.87584588019053</c:v>
                </c:pt>
                <c:pt idx="80" formatCode="General">
                  <c:v>0.88284129030494296</c:v>
                </c:pt>
                <c:pt idx="81" formatCode="General">
                  <c:v>0.889733757107533</c:v>
                </c:pt>
                <c:pt idx="82" formatCode="General">
                  <c:v>0.89652446732420299</c:v>
                </c:pt>
                <c:pt idx="83" formatCode="General">
                  <c:v>0.90321552807082495</c:v>
                </c:pt>
                <c:pt idx="84" formatCode="General">
                  <c:v>0.90980967676455005</c:v>
                </c:pt>
                <c:pt idx="85" formatCode="General">
                  <c:v>0.91630997751212695</c:v>
                </c:pt>
                <c:pt idx="86" formatCode="General">
                  <c:v>0.92271736932472603</c:v>
                </c:pt>
                <c:pt idx="87" formatCode="General">
                  <c:v>0.92902019730930796</c:v>
                </c:pt>
                <c:pt idx="88" formatCode="General">
                  <c:v>0.93521725420264001</c:v>
                </c:pt>
                <c:pt idx="89" formatCode="General">
                  <c:v>0.94130812780566597</c:v>
                </c:pt>
                <c:pt idx="90" formatCode="General">
                  <c:v>0.94729106209709601</c:v>
                </c:pt>
                <c:pt idx="91" formatCode="General">
                  <c:v>0.95316350029006502</c:v>
                </c:pt>
                <c:pt idx="92" formatCode="General">
                  <c:v>0.95892317109747005</c:v>
                </c:pt>
                <c:pt idx="93" formatCode="General">
                  <c:v>0.96456732639109</c:v>
                </c:pt>
                <c:pt idx="94" formatCode="General">
                  <c:v>0.97009239855254403</c:v>
                </c:pt>
                <c:pt idx="95" formatCode="General">
                  <c:v>0.97549309300069897</c:v>
                </c:pt>
                <c:pt idx="96" formatCode="General">
                  <c:v>0.98076110334703304</c:v>
                </c:pt>
                <c:pt idx="97" formatCode="General">
                  <c:v>0.98588366678432005</c:v>
                </c:pt>
                <c:pt idx="98" formatCode="General">
                  <c:v>0.99083636068658099</c:v>
                </c:pt>
                <c:pt idx="99" formatCode="General">
                  <c:v>0.99557478835482704</c:v>
                </c:pt>
              </c:numCache>
            </c:numRef>
          </c:xVal>
          <c:yVal>
            <c:numRef>
              <c:f>check!$E$1:$E$100</c:f>
              <c:numCache>
                <c:formatCode>0.00E+00</c:formatCode>
                <c:ptCount val="100"/>
                <c:pt idx="0">
                  <c:v>1.6933023743743E-9</c:v>
                </c:pt>
                <c:pt idx="1">
                  <c:v>4.2956353454140101E-7</c:v>
                </c:pt>
                <c:pt idx="2">
                  <c:v>4.2123645840754401E-6</c:v>
                </c:pt>
                <c:pt idx="3">
                  <c:v>1.1493447002460699E-5</c:v>
                </c:pt>
                <c:pt idx="4">
                  <c:v>2.2052064226363199E-5</c:v>
                </c:pt>
                <c:pt idx="5">
                  <c:v>3.66087752413717E-5</c:v>
                </c:pt>
                <c:pt idx="6">
                  <c:v>5.08377293745812E-5</c:v>
                </c:pt>
                <c:pt idx="7">
                  <c:v>7.8373503977469705E-5</c:v>
                </c:pt>
                <c:pt idx="8">
                  <c:v>1.3316238556595499E-4</c:v>
                </c:pt>
                <c:pt idx="9">
                  <c:v>2.19572767272132E-4</c:v>
                </c:pt>
                <c:pt idx="10">
                  <c:v>3.5717667484101701E-4</c:v>
                </c:pt>
                <c:pt idx="11">
                  <c:v>7.3617316592475995E-4</c:v>
                </c:pt>
                <c:pt idx="12">
                  <c:v>1.2095659594270501E-3</c:v>
                </c:pt>
                <c:pt idx="13">
                  <c:v>1.4243169180243201E-3</c:v>
                </c:pt>
                <c:pt idx="14">
                  <c:v>1.6250565870063001E-3</c:v>
                </c:pt>
                <c:pt idx="15">
                  <c:v>1.7338030075825499E-3</c:v>
                </c:pt>
                <c:pt idx="16">
                  <c:v>1.6318071468686499E-3</c:v>
                </c:pt>
                <c:pt idx="17">
                  <c:v>1.5123878423627E-3</c:v>
                </c:pt>
                <c:pt idx="18">
                  <c:v>1.45959095427334E-3</c:v>
                </c:pt>
                <c:pt idx="19">
                  <c:v>1.4934223067190799E-3</c:v>
                </c:pt>
                <c:pt idx="20">
                  <c:v>1.44195716607694E-3</c:v>
                </c:pt>
                <c:pt idx="21">
                  <c:v>1.2741020888696901E-3</c:v>
                </c:pt>
                <c:pt idx="22">
                  <c:v>1.1906622374378E-3</c:v>
                </c:pt>
                <c:pt idx="23">
                  <c:v>1.1669796266517E-3</c:v>
                </c:pt>
                <c:pt idx="24">
                  <c:v>1.1873085524004999E-3</c:v>
                </c:pt>
                <c:pt idx="25">
                  <c:v>8.3623187133470198E-4</c:v>
                </c:pt>
                <c:pt idx="26">
                  <c:v>-4.5257169763830798E-5</c:v>
                </c:pt>
                <c:pt idx="27">
                  <c:v>4.1945736552862498E-3</c:v>
                </c:pt>
                <c:pt idx="28">
                  <c:v>2.9006780846146502E-3</c:v>
                </c:pt>
                <c:pt idx="29">
                  <c:v>7.2366685384842196E-4</c:v>
                </c:pt>
                <c:pt idx="30">
                  <c:v>3.4982876476624702E-4</c:v>
                </c:pt>
                <c:pt idx="31">
                  <c:v>7.5628353240310295E-5</c:v>
                </c:pt>
                <c:pt idx="32">
                  <c:v>3.7015328671761299E-5</c:v>
                </c:pt>
                <c:pt idx="33">
                  <c:v>1.37094675308663E-7</c:v>
                </c:pt>
                <c:pt idx="34">
                  <c:v>-2.33448235852035E-5</c:v>
                </c:pt>
                <c:pt idx="35">
                  <c:v>-1.7182495266860999E-5</c:v>
                </c:pt>
                <c:pt idx="36">
                  <c:v>-1.0118636418240001E-5</c:v>
                </c:pt>
                <c:pt idx="37">
                  <c:v>-6.9304354294370803E-6</c:v>
                </c:pt>
                <c:pt idx="38">
                  <c:v>-4.1229351275215597E-6</c:v>
                </c:pt>
                <c:pt idx="39">
                  <c:v>-2.5311250464797499E-6</c:v>
                </c:pt>
                <c:pt idx="40">
                  <c:v>-1.83298240159958E-6</c:v>
                </c:pt>
                <c:pt idx="41">
                  <c:v>-1.5422649734164299E-6</c:v>
                </c:pt>
                <c:pt idx="42">
                  <c:v>-1.4972735384969301E-6</c:v>
                </c:pt>
                <c:pt idx="43">
                  <c:v>-1.5482207715013801E-6</c:v>
                </c:pt>
                <c:pt idx="44">
                  <c:v>-1.7485781575412599E-6</c:v>
                </c:pt>
                <c:pt idx="45">
                  <c:v>-2.04370677524097E-6</c:v>
                </c:pt>
                <c:pt idx="46">
                  <c:v>-2.30828618567676E-6</c:v>
                </c:pt>
                <c:pt idx="47">
                  <c:v>-3.1469063881150298E-6</c:v>
                </c:pt>
                <c:pt idx="48">
                  <c:v>-9.0684473289174095E-6</c:v>
                </c:pt>
                <c:pt idx="49">
                  <c:v>-2.1670652299303299E-4</c:v>
                </c:pt>
                <c:pt idx="50">
                  <c:v>-4.7789801153984702E-4</c:v>
                </c:pt>
                <c:pt idx="51">
                  <c:v>-1.5850598748867899E-4</c:v>
                </c:pt>
                <c:pt idx="52">
                  <c:v>-2.2701838344125201E-5</c:v>
                </c:pt>
                <c:pt idx="53">
                  <c:v>-6.5495706297051702E-6</c:v>
                </c:pt>
                <c:pt idx="54">
                  <c:v>-2.3984925099960602E-6</c:v>
                </c:pt>
                <c:pt idx="55">
                  <c:v>-9.3868809082445105E-7</c:v>
                </c:pt>
                <c:pt idx="56">
                  <c:v>-3.3801470970668301E-7</c:v>
                </c:pt>
                <c:pt idx="57">
                  <c:v>-1.01870967317848E-7</c:v>
                </c:pt>
                <c:pt idx="58">
                  <c:v>-3.7134291958789902E-8</c:v>
                </c:pt>
                <c:pt idx="59">
                  <c:v>-3.4217728321790902E-8</c:v>
                </c:pt>
                <c:pt idx="60">
                  <c:v>-6.4647681490106702E-8</c:v>
                </c:pt>
                <c:pt idx="61">
                  <c:v>-1.02570125913947E-7</c:v>
                </c:pt>
                <c:pt idx="62">
                  <c:v>-1.2584146646182901E-7</c:v>
                </c:pt>
                <c:pt idx="63">
                  <c:v>-1.3843354659866899E-7</c:v>
                </c:pt>
                <c:pt idx="64">
                  <c:v>-1.3705967401670801E-7</c:v>
                </c:pt>
                <c:pt idx="65">
                  <c:v>-1.3139444345856599E-7</c:v>
                </c:pt>
                <c:pt idx="66">
                  <c:v>-1.2288578490188999E-7</c:v>
                </c:pt>
                <c:pt idx="67">
                  <c:v>-9.96423132733809E-8</c:v>
                </c:pt>
                <c:pt idx="68">
                  <c:v>-9.3814568998700104E-8</c:v>
                </c:pt>
                <c:pt idx="69">
                  <c:v>-8.0383161083337204E-8</c:v>
                </c:pt>
                <c:pt idx="70">
                  <c:v>-5.0498851151411801E-8</c:v>
                </c:pt>
                <c:pt idx="71">
                  <c:v>-2.0647756705679999E-8</c:v>
                </c:pt>
                <c:pt idx="72">
                  <c:v>-1.2701488045614599E-8</c:v>
                </c:pt>
                <c:pt idx="73">
                  <c:v>-1.46042187825759E-8</c:v>
                </c:pt>
                <c:pt idx="74">
                  <c:v>4.33773659474156E-9</c:v>
                </c:pt>
                <c:pt idx="75">
                  <c:v>9.41969124806597E-9</c:v>
                </c:pt>
                <c:pt idx="76">
                  <c:v>2.0386857521336298E-8</c:v>
                </c:pt>
                <c:pt idx="77">
                  <c:v>1.38942728919555E-6</c:v>
                </c:pt>
                <c:pt idx="78">
                  <c:v>9.0532108713919096E-6</c:v>
                </c:pt>
                <c:pt idx="79">
                  <c:v>3.6040360981295298E-5</c:v>
                </c:pt>
                <c:pt idx="80">
                  <c:v>6.1694317383834704E-5</c:v>
                </c:pt>
                <c:pt idx="81">
                  <c:v>3.5468525573323903E-5</c:v>
                </c:pt>
                <c:pt idx="82">
                  <c:v>8.3050344707927695E-6</c:v>
                </c:pt>
                <c:pt idx="83">
                  <c:v>1.7711216813853501E-6</c:v>
                </c:pt>
                <c:pt idx="84">
                  <c:v>3.8028871919576799E-7</c:v>
                </c:pt>
                <c:pt idx="85">
                  <c:v>1.03822224209364E-7</c:v>
                </c:pt>
                <c:pt idx="86">
                  <c:v>1.2825081623571301E-7</c:v>
                </c:pt>
                <c:pt idx="87">
                  <c:v>9.6346757927400506E-8</c:v>
                </c:pt>
                <c:pt idx="88">
                  <c:v>5.8221323797839599E-8</c:v>
                </c:pt>
                <c:pt idx="89">
                  <c:v>3.4778593404118899E-8</c:v>
                </c:pt>
                <c:pt idx="90">
                  <c:v>1.95027345081896E-8</c:v>
                </c:pt>
                <c:pt idx="91">
                  <c:v>1.37955463203814E-8</c:v>
                </c:pt>
                <c:pt idx="92">
                  <c:v>7.6070555455765196E-9</c:v>
                </c:pt>
                <c:pt idx="93">
                  <c:v>5.84026366926402E-9</c:v>
                </c:pt>
                <c:pt idx="94">
                  <c:v>8.0465486718022493E-9</c:v>
                </c:pt>
                <c:pt idx="95">
                  <c:v>1.2072234670966301E-8</c:v>
                </c:pt>
                <c:pt idx="96">
                  <c:v>1.3104560722463399E-8</c:v>
                </c:pt>
                <c:pt idx="97">
                  <c:v>6.0841435697138799E-9</c:v>
                </c:pt>
                <c:pt idx="98">
                  <c:v>2.5000179137299499E-9</c:v>
                </c:pt>
                <c:pt idx="99">
                  <c:v>2.0174726837156599E-10</c:v>
                </c:pt>
              </c:numCache>
            </c:numRef>
          </c:yVal>
          <c:smooth val="0"/>
        </c:ser>
        <c:ser>
          <c:idx val="2"/>
          <c:order val="2"/>
          <c:marker>
            <c:symbol val="none"/>
          </c:marker>
          <c:xVal>
            <c:numRef>
              <c:f>check!$B$1:$B$100</c:f>
              <c:numCache>
                <c:formatCode>0.00E+00</c:formatCode>
                <c:ptCount val="100"/>
                <c:pt idx="0">
                  <c:v>1.1194071583536899E-2</c:v>
                </c:pt>
                <c:pt idx="1">
                  <c:v>2.2708617096503202E-2</c:v>
                </c:pt>
                <c:pt idx="2">
                  <c:v>3.45468736492517E-2</c:v>
                </c:pt>
                <c:pt idx="3">
                  <c:v>4.6708841241782498E-2</c:v>
                </c:pt>
                <c:pt idx="4">
                  <c:v>5.9130146051873299E-2</c:v>
                </c:pt>
                <c:pt idx="5">
                  <c:v>7.1769665017677994E-2</c:v>
                </c:pt>
                <c:pt idx="6">
                  <c:v>8.4621463280124903E-2</c:v>
                </c:pt>
                <c:pt idx="7">
                  <c:v>9.7649037801334299E-2</c:v>
                </c:pt>
                <c:pt idx="8" formatCode="General">
                  <c:v>0.11083051939477299</c:v>
                </c:pt>
                <c:pt idx="9" formatCode="General">
                  <c:v>0.124167401976368</c:v>
                </c:pt>
                <c:pt idx="10" formatCode="General">
                  <c:v>0.13767093419267501</c:v>
                </c:pt>
                <c:pt idx="11" formatCode="General">
                  <c:v>0.15132714229528099</c:v>
                </c:pt>
                <c:pt idx="12" formatCode="General">
                  <c:v>0.16509865226805201</c:v>
                </c:pt>
                <c:pt idx="13" formatCode="General">
                  <c:v>0.178967089978008</c:v>
                </c:pt>
                <c:pt idx="14" formatCode="General">
                  <c:v>0.19292832292439499</c:v>
                </c:pt>
                <c:pt idx="15" formatCode="General">
                  <c:v>0.206978608818945</c:v>
                </c:pt>
                <c:pt idx="16" formatCode="General">
                  <c:v>0.22110834179086</c:v>
                </c:pt>
                <c:pt idx="17" formatCode="General">
                  <c:v>0.23530016921195401</c:v>
                </c:pt>
                <c:pt idx="18" formatCode="General">
                  <c:v>0.249532804587551</c:v>
                </c:pt>
                <c:pt idx="19" formatCode="General">
                  <c:v>0.26379620777435298</c:v>
                </c:pt>
                <c:pt idx="20" formatCode="General">
                  <c:v>0.278075135970205</c:v>
                </c:pt>
                <c:pt idx="21" formatCode="General">
                  <c:v>0.29234763764178501</c:v>
                </c:pt>
                <c:pt idx="22" formatCode="General">
                  <c:v>0.306588609322133</c:v>
                </c:pt>
                <c:pt idx="23" formatCode="General">
                  <c:v>0.32077265576264602</c:v>
                </c:pt>
                <c:pt idx="24" formatCode="General">
                  <c:v>0.33488363136813099</c:v>
                </c:pt>
                <c:pt idx="25" formatCode="General">
                  <c:v>0.34890960735314702</c:v>
                </c:pt>
                <c:pt idx="26" formatCode="General">
                  <c:v>0.36283489759165799</c:v>
                </c:pt>
                <c:pt idx="27" formatCode="General">
                  <c:v>0.37663876041380401</c:v>
                </c:pt>
                <c:pt idx="28" formatCode="General">
                  <c:v>0.39029722896224101</c:v>
                </c:pt>
                <c:pt idx="29" formatCode="General">
                  <c:v>0.40379070263334199</c:v>
                </c:pt>
                <c:pt idx="30" formatCode="General">
                  <c:v>0.41711148594970499</c:v>
                </c:pt>
                <c:pt idx="31" formatCode="General">
                  <c:v>0.43024911770538898</c:v>
                </c:pt>
                <c:pt idx="32" formatCode="General">
                  <c:v>0.44319391481665699</c:v>
                </c:pt>
                <c:pt idx="33" formatCode="General">
                  <c:v>0.45593562518068997</c:v>
                </c:pt>
                <c:pt idx="34" formatCode="General">
                  <c:v>0.46846321153050502</c:v>
                </c:pt>
                <c:pt idx="35" formatCode="General">
                  <c:v>0.48077140225807802</c:v>
                </c:pt>
                <c:pt idx="36" formatCode="General">
                  <c:v>0.49286371311118699</c:v>
                </c:pt>
                <c:pt idx="37" formatCode="General">
                  <c:v>0.50474343207762196</c:v>
                </c:pt>
                <c:pt idx="38" formatCode="General">
                  <c:v>0.51641201435000805</c:v>
                </c:pt>
                <c:pt idx="39" formatCode="General">
                  <c:v>0.52786906864613203</c:v>
                </c:pt>
                <c:pt idx="40" formatCode="General">
                  <c:v>0.53911409521194298</c:v>
                </c:pt>
                <c:pt idx="41" formatCode="General">
                  <c:v>0.55014747634204597</c:v>
                </c:pt>
                <c:pt idx="42" formatCode="General">
                  <c:v>0.56096974503312302</c:v>
                </c:pt>
                <c:pt idx="43" formatCode="General">
                  <c:v>0.57158293279425298</c:v>
                </c:pt>
                <c:pt idx="44" formatCode="General">
                  <c:v>0.581989535519565</c:v>
                </c:pt>
                <c:pt idx="45" formatCode="General">
                  <c:v>0.59219214110290097</c:v>
                </c:pt>
                <c:pt idx="46" formatCode="General">
                  <c:v>0.60219437876483395</c:v>
                </c:pt>
                <c:pt idx="47" formatCode="General">
                  <c:v>0.61200198940946204</c:v>
                </c:pt>
                <c:pt idx="48" formatCode="General">
                  <c:v>0.62162382054988496</c:v>
                </c:pt>
                <c:pt idx="49" formatCode="General">
                  <c:v>0.63107097233087295</c:v>
                </c:pt>
                <c:pt idx="50" formatCode="General">
                  <c:v>0.64035551466813101</c:v>
                </c:pt>
                <c:pt idx="51" formatCode="General">
                  <c:v>0.649493961817461</c:v>
                </c:pt>
                <c:pt idx="52" formatCode="General">
                  <c:v>0.65850550901860805</c:v>
                </c:pt>
                <c:pt idx="53" formatCode="General">
                  <c:v>0.66740736549103297</c:v>
                </c:pt>
                <c:pt idx="54" formatCode="General">
                  <c:v>0.67621458243862598</c:v>
                </c:pt>
                <c:pt idx="55" formatCode="General">
                  <c:v>0.68493813995122499</c:v>
                </c:pt>
                <c:pt idx="56" formatCode="General">
                  <c:v>0.69358714991773296</c:v>
                </c:pt>
                <c:pt idx="57" formatCode="General">
                  <c:v>0.70217041514998901</c:v>
                </c:pt>
                <c:pt idx="58" formatCode="General">
                  <c:v>0.710694711404117</c:v>
                </c:pt>
                <c:pt idx="59" formatCode="General">
                  <c:v>0.71916316407369296</c:v>
                </c:pt>
                <c:pt idx="60" formatCode="General">
                  <c:v>0.72757853332632405</c:v>
                </c:pt>
                <c:pt idx="61" formatCode="General">
                  <c:v>0.73594316302296403</c:v>
                </c:pt>
                <c:pt idx="62" formatCode="General">
                  <c:v>0.74425766275799099</c:v>
                </c:pt>
                <c:pt idx="63" formatCode="General">
                  <c:v>0.75252069521331699</c:v>
                </c:pt>
                <c:pt idx="64" formatCode="General">
                  <c:v>0.76072960774349396</c:v>
                </c:pt>
                <c:pt idx="65" formatCode="General">
                  <c:v>0.76888118059620203</c:v>
                </c:pt>
                <c:pt idx="66" formatCode="General">
                  <c:v>0.77697246495461003</c:v>
                </c:pt>
                <c:pt idx="67" formatCode="General">
                  <c:v>0.78500099721939198</c:v>
                </c:pt>
                <c:pt idx="68" formatCode="General">
                  <c:v>0.79296667407059196</c:v>
                </c:pt>
                <c:pt idx="69" formatCode="General">
                  <c:v>0.80086981685101899</c:v>
                </c:pt>
                <c:pt idx="70" formatCode="General">
                  <c:v>0.80870874500726697</c:v>
                </c:pt>
                <c:pt idx="71" formatCode="General">
                  <c:v>0.81648083779891401</c:v>
                </c:pt>
                <c:pt idx="72" formatCode="General">
                  <c:v>0.82418382784444</c:v>
                </c:pt>
                <c:pt idx="73" formatCode="General">
                  <c:v>0.83181593219666605</c:v>
                </c:pt>
                <c:pt idx="74" formatCode="General">
                  <c:v>0.83937381522696097</c:v>
                </c:pt>
                <c:pt idx="75" formatCode="General">
                  <c:v>0.84685225106558104</c:v>
                </c:pt>
                <c:pt idx="76" formatCode="General">
                  <c:v>0.854244973199076</c:v>
                </c:pt>
                <c:pt idx="77" formatCode="General">
                  <c:v>0.86154547615169896</c:v>
                </c:pt>
                <c:pt idx="78" formatCode="General">
                  <c:v>0.86874711273894001</c:v>
                </c:pt>
                <c:pt idx="79" formatCode="General">
                  <c:v>0.87584588019053</c:v>
                </c:pt>
                <c:pt idx="80" formatCode="General">
                  <c:v>0.88284129030494296</c:v>
                </c:pt>
                <c:pt idx="81" formatCode="General">
                  <c:v>0.889733757107533</c:v>
                </c:pt>
                <c:pt idx="82" formatCode="General">
                  <c:v>0.89652446732420299</c:v>
                </c:pt>
                <c:pt idx="83" formatCode="General">
                  <c:v>0.90321552807082495</c:v>
                </c:pt>
                <c:pt idx="84" formatCode="General">
                  <c:v>0.90980967676455005</c:v>
                </c:pt>
                <c:pt idx="85" formatCode="General">
                  <c:v>0.91630997751212695</c:v>
                </c:pt>
                <c:pt idx="86" formatCode="General">
                  <c:v>0.92271736932472603</c:v>
                </c:pt>
                <c:pt idx="87" formatCode="General">
                  <c:v>0.92902019730930796</c:v>
                </c:pt>
                <c:pt idx="88" formatCode="General">
                  <c:v>0.93521725420264001</c:v>
                </c:pt>
                <c:pt idx="89" formatCode="General">
                  <c:v>0.94130812780566597</c:v>
                </c:pt>
                <c:pt idx="90" formatCode="General">
                  <c:v>0.94729106209709601</c:v>
                </c:pt>
                <c:pt idx="91" formatCode="General">
                  <c:v>0.95316350029006502</c:v>
                </c:pt>
                <c:pt idx="92" formatCode="General">
                  <c:v>0.95892317109747005</c:v>
                </c:pt>
                <c:pt idx="93" formatCode="General">
                  <c:v>0.96456732639109</c:v>
                </c:pt>
                <c:pt idx="94" formatCode="General">
                  <c:v>0.97009239855254403</c:v>
                </c:pt>
                <c:pt idx="95" formatCode="General">
                  <c:v>0.97549309300069897</c:v>
                </c:pt>
                <c:pt idx="96" formatCode="General">
                  <c:v>0.98076110334703304</c:v>
                </c:pt>
                <c:pt idx="97" formatCode="General">
                  <c:v>0.98588366678432005</c:v>
                </c:pt>
                <c:pt idx="98" formatCode="General">
                  <c:v>0.99083636068658099</c:v>
                </c:pt>
                <c:pt idx="99" formatCode="General">
                  <c:v>0.99557478835482704</c:v>
                </c:pt>
              </c:numCache>
            </c:numRef>
          </c:xVal>
          <c:yVal>
            <c:numRef>
              <c:f>check!$G$1:$G$100</c:f>
              <c:numCache>
                <c:formatCode>0.00E+00</c:formatCode>
                <c:ptCount val="100"/>
                <c:pt idx="0">
                  <c:v>2.26508677479512E-7</c:v>
                </c:pt>
                <c:pt idx="1">
                  <c:v>2.6044041869890098E-6</c:v>
                </c:pt>
                <c:pt idx="2">
                  <c:v>-1.6671332948636E-6</c:v>
                </c:pt>
                <c:pt idx="3">
                  <c:v>-1.5208173976253401E-6</c:v>
                </c:pt>
                <c:pt idx="4">
                  <c:v>1.9886765762784001E-6</c:v>
                </c:pt>
                <c:pt idx="5">
                  <c:v>1.8935169177404102E-5</c:v>
                </c:pt>
                <c:pt idx="6">
                  <c:v>4.6894350970652303E-5</c:v>
                </c:pt>
                <c:pt idx="7">
                  <c:v>8.7840340965270096E-5</c:v>
                </c:pt>
                <c:pt idx="8">
                  <c:v>1.40064212957439E-4</c:v>
                </c:pt>
                <c:pt idx="9">
                  <c:v>2.20048122373712E-4</c:v>
                </c:pt>
                <c:pt idx="10">
                  <c:v>3.5093374894652702E-4</c:v>
                </c:pt>
                <c:pt idx="11">
                  <c:v>9.0826111266386104E-4</c:v>
                </c:pt>
                <c:pt idx="12">
                  <c:v>7.6164701014373899E-4</c:v>
                </c:pt>
                <c:pt idx="13">
                  <c:v>6.3366504522237104E-4</c:v>
                </c:pt>
                <c:pt idx="14">
                  <c:v>5.8150389711761005E-4</c:v>
                </c:pt>
                <c:pt idx="15">
                  <c:v>4.62433294094334E-4</c:v>
                </c:pt>
                <c:pt idx="16">
                  <c:v>3.5967943930273997E-4</c:v>
                </c:pt>
                <c:pt idx="17">
                  <c:v>2.2184475876449301E-4</c:v>
                </c:pt>
                <c:pt idx="18">
                  <c:v>2.6925692478804899E-5</c:v>
                </c:pt>
                <c:pt idx="19">
                  <c:v>-1.52517586615928E-4</c:v>
                </c:pt>
                <c:pt idx="20">
                  <c:v>-3.1683108061141902E-4</c:v>
                </c:pt>
                <c:pt idx="21">
                  <c:v>-4.5675708661537998E-4</c:v>
                </c:pt>
                <c:pt idx="22">
                  <c:v>-4.5974195911798398E-4</c:v>
                </c:pt>
                <c:pt idx="23">
                  <c:v>-5.9820166197750496E-4</c:v>
                </c:pt>
                <c:pt idx="24">
                  <c:v>-6.8436084555141498E-4</c:v>
                </c:pt>
                <c:pt idx="25">
                  <c:v>-3.3662627688243801E-4</c:v>
                </c:pt>
                <c:pt idx="26">
                  <c:v>-4.9759109012327898E-4</c:v>
                </c:pt>
                <c:pt idx="27">
                  <c:v>-1.8310425503021701E-3</c:v>
                </c:pt>
                <c:pt idx="28">
                  <c:v>6.2624795942117404E-4</c:v>
                </c:pt>
                <c:pt idx="29">
                  <c:v>6.7005223878797103E-4</c:v>
                </c:pt>
                <c:pt idx="30">
                  <c:v>6.0687703739961902E-4</c:v>
                </c:pt>
                <c:pt idx="31">
                  <c:v>8.0208449520730496E-4</c:v>
                </c:pt>
                <c:pt idx="32">
                  <c:v>7.4626213149478796E-4</c:v>
                </c:pt>
                <c:pt idx="33">
                  <c:v>2.6832493264163001E-4</c:v>
                </c:pt>
                <c:pt idx="34">
                  <c:v>1.10374574232214E-4</c:v>
                </c:pt>
                <c:pt idx="35">
                  <c:v>4.62307395593305E-5</c:v>
                </c:pt>
                <c:pt idx="36">
                  <c:v>2.1494531098595699E-5</c:v>
                </c:pt>
                <c:pt idx="37">
                  <c:v>1.0240476429815399E-5</c:v>
                </c:pt>
                <c:pt idx="38">
                  <c:v>5.3283629639711403E-6</c:v>
                </c:pt>
                <c:pt idx="39">
                  <c:v>3.3133169779681999E-6</c:v>
                </c:pt>
                <c:pt idx="40">
                  <c:v>2.1166677087900901E-6</c:v>
                </c:pt>
                <c:pt idx="41">
                  <c:v>1.6149543401677099E-6</c:v>
                </c:pt>
                <c:pt idx="42">
                  <c:v>1.38041571233219E-6</c:v>
                </c:pt>
                <c:pt idx="43">
                  <c:v>1.24817332426303E-6</c:v>
                </c:pt>
                <c:pt idx="44">
                  <c:v>1.3787428932985E-6</c:v>
                </c:pt>
                <c:pt idx="45">
                  <c:v>1.4254547005579399E-6</c:v>
                </c:pt>
                <c:pt idx="46">
                  <c:v>1.4660397261576499E-6</c:v>
                </c:pt>
                <c:pt idx="47">
                  <c:v>2.1308092926530199E-6</c:v>
                </c:pt>
                <c:pt idx="48">
                  <c:v>5.7832121523630298E-6</c:v>
                </c:pt>
                <c:pt idx="49">
                  <c:v>1.2251544654822601E-4</c:v>
                </c:pt>
                <c:pt idx="50">
                  <c:v>2.7593316939183499E-4</c:v>
                </c:pt>
                <c:pt idx="51">
                  <c:v>1.00317377324952E-4</c:v>
                </c:pt>
                <c:pt idx="52">
                  <c:v>1.3582112900678E-5</c:v>
                </c:pt>
                <c:pt idx="53">
                  <c:v>3.8610608042055002E-6</c:v>
                </c:pt>
                <c:pt idx="54">
                  <c:v>1.5935883818775699E-6</c:v>
                </c:pt>
                <c:pt idx="55">
                  <c:v>6.2838797246929202E-7</c:v>
                </c:pt>
                <c:pt idx="56">
                  <c:v>2.00490314900574E-7</c:v>
                </c:pt>
                <c:pt idx="57">
                  <c:v>5.84193282866202E-8</c:v>
                </c:pt>
                <c:pt idx="58">
                  <c:v>2.3324489552712601E-8</c:v>
                </c:pt>
                <c:pt idx="59">
                  <c:v>2.3288661349494501E-8</c:v>
                </c:pt>
                <c:pt idx="60">
                  <c:v>4.0079328320619298E-8</c:v>
                </c:pt>
                <c:pt idx="61">
                  <c:v>6.5718345370652195E-8</c:v>
                </c:pt>
                <c:pt idx="62">
                  <c:v>9.1805371860427003E-8</c:v>
                </c:pt>
                <c:pt idx="63">
                  <c:v>1.09234486342663E-7</c:v>
                </c:pt>
                <c:pt idx="64">
                  <c:v>1.14728498279936E-7</c:v>
                </c:pt>
                <c:pt idx="65">
                  <c:v>1.15383549802502E-7</c:v>
                </c:pt>
                <c:pt idx="66">
                  <c:v>1.16373366736223E-7</c:v>
                </c:pt>
                <c:pt idx="67">
                  <c:v>1.24594771280004E-7</c:v>
                </c:pt>
                <c:pt idx="68">
                  <c:v>1.3518086135367799E-7</c:v>
                </c:pt>
                <c:pt idx="69">
                  <c:v>1.3058291703566601E-7</c:v>
                </c:pt>
                <c:pt idx="70">
                  <c:v>1.2054045720223E-7</c:v>
                </c:pt>
                <c:pt idx="71">
                  <c:v>1.07578556106855E-7</c:v>
                </c:pt>
                <c:pt idx="72">
                  <c:v>9.0645771945183796E-8</c:v>
                </c:pt>
                <c:pt idx="73">
                  <c:v>6.4758480486846398E-8</c:v>
                </c:pt>
                <c:pt idx="74">
                  <c:v>4.7926203278386401E-8</c:v>
                </c:pt>
                <c:pt idx="75">
                  <c:v>6.7871157776806597E-8</c:v>
                </c:pt>
                <c:pt idx="76">
                  <c:v>4.1983756010017199E-8</c:v>
                </c:pt>
                <c:pt idx="77">
                  <c:v>1.51134577130541E-7</c:v>
                </c:pt>
                <c:pt idx="78">
                  <c:v>6.92312688869009E-7</c:v>
                </c:pt>
                <c:pt idx="79">
                  <c:v>2.8623649402935302E-6</c:v>
                </c:pt>
                <c:pt idx="80">
                  <c:v>6.2042396961394697E-6</c:v>
                </c:pt>
                <c:pt idx="81">
                  <c:v>4.5585638594255097E-6</c:v>
                </c:pt>
                <c:pt idx="82">
                  <c:v>1.4384533334678299E-6</c:v>
                </c:pt>
                <c:pt idx="83">
                  <c:v>3.2417684494210998E-7</c:v>
                </c:pt>
                <c:pt idx="84">
                  <c:v>7.6916347024381195E-8</c:v>
                </c:pt>
                <c:pt idx="85">
                  <c:v>3.1705283741617201E-8</c:v>
                </c:pt>
                <c:pt idx="86">
                  <c:v>8.6499881323088097E-8</c:v>
                </c:pt>
                <c:pt idx="87">
                  <c:v>-4.2870251764920101E-8</c:v>
                </c:pt>
                <c:pt idx="88">
                  <c:v>4.3177272377975897E-8</c:v>
                </c:pt>
                <c:pt idx="89">
                  <c:v>4.84009996003698E-8</c:v>
                </c:pt>
                <c:pt idx="90">
                  <c:v>-4.8052379125527797E-9</c:v>
                </c:pt>
                <c:pt idx="91">
                  <c:v>9.9977048168653692E-10</c:v>
                </c:pt>
                <c:pt idx="92">
                  <c:v>5.5986750086894897E-10</c:v>
                </c:pt>
                <c:pt idx="93">
                  <c:v>-8.3473270619503799E-10</c:v>
                </c:pt>
                <c:pt idx="94">
                  <c:v>8.0986731903585899E-9</c:v>
                </c:pt>
                <c:pt idx="95">
                  <c:v>4.4376669756770203E-8</c:v>
                </c:pt>
                <c:pt idx="96">
                  <c:v>1.72892770995096E-7</c:v>
                </c:pt>
                <c:pt idx="97">
                  <c:v>1.5704459321686899E-7</c:v>
                </c:pt>
                <c:pt idx="98">
                  <c:v>7.1843160778839001E-8</c:v>
                </c:pt>
                <c:pt idx="99">
                  <c:v>-4.2088412097270498E-9</c:v>
                </c:pt>
              </c:numCache>
            </c:numRef>
          </c:yVal>
          <c:smooth val="0"/>
        </c:ser>
        <c:ser>
          <c:idx val="3"/>
          <c:order val="3"/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check!$W$40:$W$41</c:f>
              <c:numCache>
                <c:formatCode>General</c:formatCode>
                <c:ptCount val="2"/>
                <c:pt idx="0">
                  <c:v>0.31605026859683344</c:v>
                </c:pt>
                <c:pt idx="1">
                  <c:v>0.31605026859683344</c:v>
                </c:pt>
              </c:numCache>
            </c:numRef>
          </c:xVal>
          <c:yVal>
            <c:numRef>
              <c:f>check!$X$40:$X$41</c:f>
              <c:numCache>
                <c:formatCode>General</c:formatCode>
                <c:ptCount val="2"/>
                <c:pt idx="0">
                  <c:v>-100</c:v>
                </c:pt>
                <c:pt idx="1">
                  <c:v>100</c:v>
                </c:pt>
              </c:numCache>
            </c:numRef>
          </c:yVal>
          <c:smooth val="0"/>
        </c:ser>
        <c:ser>
          <c:idx val="4"/>
          <c:order val="4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check!$W$42:$W$43</c:f>
              <c:numCache>
                <c:formatCode>General</c:formatCode>
                <c:ptCount val="2"/>
                <c:pt idx="0">
                  <c:v>0.36822656533600706</c:v>
                </c:pt>
                <c:pt idx="1">
                  <c:v>0.36822656533600706</c:v>
                </c:pt>
              </c:numCache>
            </c:numRef>
          </c:xVal>
          <c:yVal>
            <c:numRef>
              <c:f>check!$X$42:$X$43</c:f>
              <c:numCache>
                <c:formatCode>General</c:formatCode>
                <c:ptCount val="2"/>
                <c:pt idx="0">
                  <c:v>-100</c:v>
                </c:pt>
                <c:pt idx="1">
                  <c:v>100</c:v>
                </c:pt>
              </c:numCache>
            </c:numRef>
          </c:yVal>
          <c:smooth val="0"/>
        </c:ser>
        <c:ser>
          <c:idx val="5"/>
          <c:order val="5"/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check!$W$44:$W$45</c:f>
              <c:numCache>
                <c:formatCode>General</c:formatCode>
                <c:ptCount val="2"/>
                <c:pt idx="0">
                  <c:v>0.39879480150434832</c:v>
                </c:pt>
                <c:pt idx="1">
                  <c:v>0.39879480150434832</c:v>
                </c:pt>
              </c:numCache>
            </c:numRef>
          </c:xVal>
          <c:yVal>
            <c:numRef>
              <c:f>check!$X$44:$X$45</c:f>
              <c:numCache>
                <c:formatCode>General</c:formatCode>
                <c:ptCount val="2"/>
                <c:pt idx="0">
                  <c:v>-100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96320"/>
        <c:axId val="61097856"/>
      </c:scatterChart>
      <c:valAx>
        <c:axId val="61096320"/>
        <c:scaling>
          <c:orientation val="minMax"/>
          <c:max val="1"/>
          <c:min val="0"/>
        </c:scaling>
        <c:delete val="0"/>
        <c:axPos val="b"/>
        <c:numFmt formatCode="General" sourceLinked="0"/>
        <c:majorTickMark val="out"/>
        <c:minorTickMark val="none"/>
        <c:tickLblPos val="nextTo"/>
        <c:crossAx val="61097856"/>
        <c:crossesAt val="-1.0000000000000002E-2"/>
        <c:crossBetween val="midCat"/>
      </c:valAx>
      <c:valAx>
        <c:axId val="61097856"/>
        <c:scaling>
          <c:orientation val="minMax"/>
          <c:max val="1.0000000000000002E-2"/>
          <c:min val="-1.0000000000000002E-2"/>
        </c:scaling>
        <c:delete val="0"/>
        <c:axPos val="l"/>
        <c:majorGridlines/>
        <c:numFmt formatCode="0.E+00" sourceLinked="0"/>
        <c:majorTickMark val="out"/>
        <c:minorTickMark val="none"/>
        <c:tickLblPos val="nextTo"/>
        <c:crossAx val="6109632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check!$B$1:$B$100</c:f>
              <c:numCache>
                <c:formatCode>0.00E+00</c:formatCode>
                <c:ptCount val="100"/>
                <c:pt idx="0">
                  <c:v>1.1194071583536899E-2</c:v>
                </c:pt>
                <c:pt idx="1">
                  <c:v>2.2708617096503202E-2</c:v>
                </c:pt>
                <c:pt idx="2">
                  <c:v>3.45468736492517E-2</c:v>
                </c:pt>
                <c:pt idx="3">
                  <c:v>4.6708841241782498E-2</c:v>
                </c:pt>
                <c:pt idx="4">
                  <c:v>5.9130146051873299E-2</c:v>
                </c:pt>
                <c:pt idx="5">
                  <c:v>7.1769665017677994E-2</c:v>
                </c:pt>
                <c:pt idx="6">
                  <c:v>8.4621463280124903E-2</c:v>
                </c:pt>
                <c:pt idx="7">
                  <c:v>9.7649037801334299E-2</c:v>
                </c:pt>
                <c:pt idx="8" formatCode="General">
                  <c:v>0.11083051939477299</c:v>
                </c:pt>
                <c:pt idx="9" formatCode="General">
                  <c:v>0.124167401976368</c:v>
                </c:pt>
                <c:pt idx="10" formatCode="General">
                  <c:v>0.13767093419267501</c:v>
                </c:pt>
                <c:pt idx="11" formatCode="General">
                  <c:v>0.15132714229528099</c:v>
                </c:pt>
                <c:pt idx="12" formatCode="General">
                  <c:v>0.16509865226805201</c:v>
                </c:pt>
                <c:pt idx="13" formatCode="General">
                  <c:v>0.178967089978008</c:v>
                </c:pt>
                <c:pt idx="14" formatCode="General">
                  <c:v>0.19292832292439499</c:v>
                </c:pt>
                <c:pt idx="15" formatCode="General">
                  <c:v>0.206978608818945</c:v>
                </c:pt>
                <c:pt idx="16" formatCode="General">
                  <c:v>0.22110834179086</c:v>
                </c:pt>
                <c:pt idx="17" formatCode="General">
                  <c:v>0.23530016921195401</c:v>
                </c:pt>
                <c:pt idx="18" formatCode="General">
                  <c:v>0.249532804587551</c:v>
                </c:pt>
                <c:pt idx="19" formatCode="General">
                  <c:v>0.26379620777435298</c:v>
                </c:pt>
                <c:pt idx="20" formatCode="General">
                  <c:v>0.278075135970205</c:v>
                </c:pt>
                <c:pt idx="21" formatCode="General">
                  <c:v>0.29234763764178501</c:v>
                </c:pt>
                <c:pt idx="22" formatCode="General">
                  <c:v>0.306588609322133</c:v>
                </c:pt>
                <c:pt idx="23" formatCode="General">
                  <c:v>0.32077265576264602</c:v>
                </c:pt>
                <c:pt idx="24" formatCode="General">
                  <c:v>0.33488363136813099</c:v>
                </c:pt>
                <c:pt idx="25" formatCode="General">
                  <c:v>0.34890960735314702</c:v>
                </c:pt>
                <c:pt idx="26" formatCode="General">
                  <c:v>0.36283489759165799</c:v>
                </c:pt>
                <c:pt idx="27" formatCode="General">
                  <c:v>0.37663876041380401</c:v>
                </c:pt>
                <c:pt idx="28" formatCode="General">
                  <c:v>0.39029722896224101</c:v>
                </c:pt>
                <c:pt idx="29" formatCode="General">
                  <c:v>0.40379070263334199</c:v>
                </c:pt>
                <c:pt idx="30" formatCode="General">
                  <c:v>0.41711148594970499</c:v>
                </c:pt>
                <c:pt idx="31" formatCode="General">
                  <c:v>0.43024911770538898</c:v>
                </c:pt>
                <c:pt idx="32" formatCode="General">
                  <c:v>0.44319391481665699</c:v>
                </c:pt>
                <c:pt idx="33" formatCode="General">
                  <c:v>0.45593562518068997</c:v>
                </c:pt>
                <c:pt idx="34" formatCode="General">
                  <c:v>0.46846321153050502</c:v>
                </c:pt>
                <c:pt idx="35" formatCode="General">
                  <c:v>0.48077140225807802</c:v>
                </c:pt>
                <c:pt idx="36" formatCode="General">
                  <c:v>0.49286371311118699</c:v>
                </c:pt>
                <c:pt idx="37" formatCode="General">
                  <c:v>0.50474343207762196</c:v>
                </c:pt>
                <c:pt idx="38" formatCode="General">
                  <c:v>0.51641201435000805</c:v>
                </c:pt>
                <c:pt idx="39" formatCode="General">
                  <c:v>0.52786906864613203</c:v>
                </c:pt>
                <c:pt idx="40" formatCode="General">
                  <c:v>0.53911409521194298</c:v>
                </c:pt>
                <c:pt idx="41" formatCode="General">
                  <c:v>0.55014747634204597</c:v>
                </c:pt>
                <c:pt idx="42" formatCode="General">
                  <c:v>0.56096974503312302</c:v>
                </c:pt>
                <c:pt idx="43" formatCode="General">
                  <c:v>0.57158293279425298</c:v>
                </c:pt>
                <c:pt idx="44" formatCode="General">
                  <c:v>0.581989535519565</c:v>
                </c:pt>
                <c:pt idx="45" formatCode="General">
                  <c:v>0.59219214110290097</c:v>
                </c:pt>
                <c:pt idx="46" formatCode="General">
                  <c:v>0.60219437876483395</c:v>
                </c:pt>
                <c:pt idx="47" formatCode="General">
                  <c:v>0.61200198940946204</c:v>
                </c:pt>
                <c:pt idx="48" formatCode="General">
                  <c:v>0.62162382054988496</c:v>
                </c:pt>
                <c:pt idx="49" formatCode="General">
                  <c:v>0.63107097233087295</c:v>
                </c:pt>
                <c:pt idx="50" formatCode="General">
                  <c:v>0.64035551466813101</c:v>
                </c:pt>
                <c:pt idx="51" formatCode="General">
                  <c:v>0.649493961817461</c:v>
                </c:pt>
                <c:pt idx="52" formatCode="General">
                  <c:v>0.65850550901860805</c:v>
                </c:pt>
                <c:pt idx="53" formatCode="General">
                  <c:v>0.66740736549103297</c:v>
                </c:pt>
                <c:pt idx="54" formatCode="General">
                  <c:v>0.67621458243862598</c:v>
                </c:pt>
                <c:pt idx="55" formatCode="General">
                  <c:v>0.68493813995122499</c:v>
                </c:pt>
                <c:pt idx="56" formatCode="General">
                  <c:v>0.69358714991773296</c:v>
                </c:pt>
                <c:pt idx="57" formatCode="General">
                  <c:v>0.70217041514998901</c:v>
                </c:pt>
                <c:pt idx="58" formatCode="General">
                  <c:v>0.710694711404117</c:v>
                </c:pt>
                <c:pt idx="59" formatCode="General">
                  <c:v>0.71916316407369296</c:v>
                </c:pt>
                <c:pt idx="60" formatCode="General">
                  <c:v>0.72757853332632405</c:v>
                </c:pt>
                <c:pt idx="61" formatCode="General">
                  <c:v>0.73594316302296403</c:v>
                </c:pt>
                <c:pt idx="62" formatCode="General">
                  <c:v>0.74425766275799099</c:v>
                </c:pt>
                <c:pt idx="63" formatCode="General">
                  <c:v>0.75252069521331699</c:v>
                </c:pt>
                <c:pt idx="64" formatCode="General">
                  <c:v>0.76072960774349396</c:v>
                </c:pt>
                <c:pt idx="65" formatCode="General">
                  <c:v>0.76888118059620203</c:v>
                </c:pt>
                <c:pt idx="66" formatCode="General">
                  <c:v>0.77697246495461003</c:v>
                </c:pt>
                <c:pt idx="67" formatCode="General">
                  <c:v>0.78500099721939198</c:v>
                </c:pt>
                <c:pt idx="68" formatCode="General">
                  <c:v>0.79296667407059196</c:v>
                </c:pt>
                <c:pt idx="69" formatCode="General">
                  <c:v>0.80086981685101899</c:v>
                </c:pt>
                <c:pt idx="70" formatCode="General">
                  <c:v>0.80870874500726697</c:v>
                </c:pt>
                <c:pt idx="71" formatCode="General">
                  <c:v>0.81648083779891401</c:v>
                </c:pt>
                <c:pt idx="72" formatCode="General">
                  <c:v>0.82418382784444</c:v>
                </c:pt>
                <c:pt idx="73" formatCode="General">
                  <c:v>0.83181593219666605</c:v>
                </c:pt>
                <c:pt idx="74" formatCode="General">
                  <c:v>0.83937381522696097</c:v>
                </c:pt>
                <c:pt idx="75" formatCode="General">
                  <c:v>0.84685225106558104</c:v>
                </c:pt>
                <c:pt idx="76" formatCode="General">
                  <c:v>0.854244973199076</c:v>
                </c:pt>
                <c:pt idx="77" formatCode="General">
                  <c:v>0.86154547615169896</c:v>
                </c:pt>
                <c:pt idx="78" formatCode="General">
                  <c:v>0.86874711273894001</c:v>
                </c:pt>
                <c:pt idx="79" formatCode="General">
                  <c:v>0.87584588019053</c:v>
                </c:pt>
                <c:pt idx="80" formatCode="General">
                  <c:v>0.88284129030494296</c:v>
                </c:pt>
                <c:pt idx="81" formatCode="General">
                  <c:v>0.889733757107533</c:v>
                </c:pt>
                <c:pt idx="82" formatCode="General">
                  <c:v>0.89652446732420299</c:v>
                </c:pt>
                <c:pt idx="83" formatCode="General">
                  <c:v>0.90321552807082495</c:v>
                </c:pt>
                <c:pt idx="84" formatCode="General">
                  <c:v>0.90980967676455005</c:v>
                </c:pt>
                <c:pt idx="85" formatCode="General">
                  <c:v>0.91630997751212695</c:v>
                </c:pt>
                <c:pt idx="86" formatCode="General">
                  <c:v>0.92271736932472603</c:v>
                </c:pt>
                <c:pt idx="87" formatCode="General">
                  <c:v>0.92902019730930796</c:v>
                </c:pt>
                <c:pt idx="88" formatCode="General">
                  <c:v>0.93521725420264001</c:v>
                </c:pt>
                <c:pt idx="89" formatCode="General">
                  <c:v>0.94130812780566597</c:v>
                </c:pt>
                <c:pt idx="90" formatCode="General">
                  <c:v>0.94729106209709601</c:v>
                </c:pt>
                <c:pt idx="91" formatCode="General">
                  <c:v>0.95316350029006502</c:v>
                </c:pt>
                <c:pt idx="92" formatCode="General">
                  <c:v>0.95892317109747005</c:v>
                </c:pt>
                <c:pt idx="93" formatCode="General">
                  <c:v>0.96456732639109</c:v>
                </c:pt>
                <c:pt idx="94" formatCode="General">
                  <c:v>0.97009239855254403</c:v>
                </c:pt>
                <c:pt idx="95" formatCode="General">
                  <c:v>0.97549309300069897</c:v>
                </c:pt>
                <c:pt idx="96" formatCode="General">
                  <c:v>0.98076110334703304</c:v>
                </c:pt>
                <c:pt idx="97" formatCode="General">
                  <c:v>0.98588366678432005</c:v>
                </c:pt>
                <c:pt idx="98" formatCode="General">
                  <c:v>0.99083636068658099</c:v>
                </c:pt>
                <c:pt idx="99" formatCode="General">
                  <c:v>0.99557478835482704</c:v>
                </c:pt>
              </c:numCache>
            </c:numRef>
          </c:xVal>
          <c:yVal>
            <c:numRef>
              <c:f>check!$D$1:$D$100</c:f>
              <c:numCache>
                <c:formatCode>0.00E+00</c:formatCode>
                <c:ptCount val="100"/>
                <c:pt idx="0">
                  <c:v>9.0197188225745402E-9</c:v>
                </c:pt>
                <c:pt idx="1">
                  <c:v>1.83802364733213E-6</c:v>
                </c:pt>
                <c:pt idx="2">
                  <c:v>1.33324789410241E-6</c:v>
                </c:pt>
                <c:pt idx="3">
                  <c:v>1.16633443888516E-6</c:v>
                </c:pt>
                <c:pt idx="4">
                  <c:v>8.5182405101083995E-7</c:v>
                </c:pt>
                <c:pt idx="5">
                  <c:v>8.0397768531319001E-7</c:v>
                </c:pt>
                <c:pt idx="6">
                  <c:v>2.0400649017589299E-6</c:v>
                </c:pt>
                <c:pt idx="7">
                  <c:v>7.4330476158901201E-6</c:v>
                </c:pt>
                <c:pt idx="8">
                  <c:v>3.5479333281900501E-5</c:v>
                </c:pt>
                <c:pt idx="9">
                  <c:v>1.3513256541073E-4</c:v>
                </c:pt>
                <c:pt idx="10">
                  <c:v>4.09053487666258E-4</c:v>
                </c:pt>
                <c:pt idx="11">
                  <c:v>-1.13380308433424E-3</c:v>
                </c:pt>
                <c:pt idx="12">
                  <c:v>-2.4726386763828001E-3</c:v>
                </c:pt>
                <c:pt idx="13">
                  <c:v>-2.20861505132876E-3</c:v>
                </c:pt>
                <c:pt idx="14">
                  <c:v>-8.0045435157326099E-4</c:v>
                </c:pt>
                <c:pt idx="15">
                  <c:v>-1.3153866420226001E-4</c:v>
                </c:pt>
                <c:pt idx="16">
                  <c:v>-1.69045785883547E-5</c:v>
                </c:pt>
                <c:pt idx="17">
                  <c:v>-9.5495355879644798E-7</c:v>
                </c:pt>
                <c:pt idx="18">
                  <c:v>1.7442933070161699E-7</c:v>
                </c:pt>
                <c:pt idx="19">
                  <c:v>3.00937692838043E-7</c:v>
                </c:pt>
                <c:pt idx="20">
                  <c:v>3.3710015074202901E-7</c:v>
                </c:pt>
                <c:pt idx="21">
                  <c:v>4.08921393483253E-7</c:v>
                </c:pt>
                <c:pt idx="22">
                  <c:v>6.1900391517582195E-7</c:v>
                </c:pt>
                <c:pt idx="23">
                  <c:v>7.5976680807349397E-7</c:v>
                </c:pt>
                <c:pt idx="24">
                  <c:v>1.22804482256273E-6</c:v>
                </c:pt>
                <c:pt idx="25">
                  <c:v>1.74406335232799E-6</c:v>
                </c:pt>
                <c:pt idx="26">
                  <c:v>9.4387268479279901E-7</c:v>
                </c:pt>
                <c:pt idx="27">
                  <c:v>2.0199983137487101E-5</c:v>
                </c:pt>
                <c:pt idx="28">
                  <c:v>-3.5482876249741803E-5</c:v>
                </c:pt>
                <c:pt idx="29">
                  <c:v>-2.64906527926874E-3</c:v>
                </c:pt>
                <c:pt idx="30">
                  <c:v>-3.41280117110604E-3</c:v>
                </c:pt>
                <c:pt idx="31">
                  <c:v>-5.13595304127924E-3</c:v>
                </c:pt>
                <c:pt idx="32">
                  <c:v>2.5033188390364801E-3</c:v>
                </c:pt>
                <c:pt idx="33">
                  <c:v>1.75792576707582E-4</c:v>
                </c:pt>
                <c:pt idx="34">
                  <c:v>2.22875752274079E-5</c:v>
                </c:pt>
                <c:pt idx="35">
                  <c:v>4.6840218297969901E-6</c:v>
                </c:pt>
                <c:pt idx="36">
                  <c:v>1.33671033572402E-6</c:v>
                </c:pt>
                <c:pt idx="37">
                  <c:v>2.4001976762608102E-7</c:v>
                </c:pt>
                <c:pt idx="38">
                  <c:v>9.3394352450538706E-8</c:v>
                </c:pt>
                <c:pt idx="39">
                  <c:v>9.5570203864807004E-8</c:v>
                </c:pt>
                <c:pt idx="40">
                  <c:v>8.1716444993835203E-8</c:v>
                </c:pt>
                <c:pt idx="41">
                  <c:v>7.0555258599168298E-8</c:v>
                </c:pt>
                <c:pt idx="42">
                  <c:v>8.5552742266191303E-8</c:v>
                </c:pt>
                <c:pt idx="43">
                  <c:v>6.9236433152287902E-8</c:v>
                </c:pt>
                <c:pt idx="44">
                  <c:v>7.1200283626318498E-8</c:v>
                </c:pt>
                <c:pt idx="45">
                  <c:v>1.16628542700008E-7</c:v>
                </c:pt>
                <c:pt idx="46">
                  <c:v>7.4050987027395598E-8</c:v>
                </c:pt>
                <c:pt idx="47">
                  <c:v>9.2522391018249102E-8</c:v>
                </c:pt>
                <c:pt idx="48">
                  <c:v>2.6814054077735498E-7</c:v>
                </c:pt>
                <c:pt idx="49">
                  <c:v>4.53537582749224E-6</c:v>
                </c:pt>
                <c:pt idx="50">
                  <c:v>1.07475429620924E-5</c:v>
                </c:pt>
                <c:pt idx="51">
                  <c:v>3.77052893573609E-6</c:v>
                </c:pt>
                <c:pt idx="52">
                  <c:v>6.0989536214322998E-7</c:v>
                </c:pt>
                <c:pt idx="53">
                  <c:v>1.9727696119889201E-7</c:v>
                </c:pt>
                <c:pt idx="54">
                  <c:v>7.9797998941047295E-8</c:v>
                </c:pt>
                <c:pt idx="55">
                  <c:v>3.3961433204504701E-8</c:v>
                </c:pt>
                <c:pt idx="56">
                  <c:v>1.32001126129304E-8</c:v>
                </c:pt>
                <c:pt idx="57">
                  <c:v>4.9884646256477298E-9</c:v>
                </c:pt>
                <c:pt idx="58">
                  <c:v>3.6547505665062801E-9</c:v>
                </c:pt>
                <c:pt idx="59">
                  <c:v>4.7911947637331997E-9</c:v>
                </c:pt>
                <c:pt idx="60">
                  <c:v>1.0935655881889601E-8</c:v>
                </c:pt>
                <c:pt idx="61">
                  <c:v>1.82725129800656E-8</c:v>
                </c:pt>
                <c:pt idx="62">
                  <c:v>1.6176962999924301E-8</c:v>
                </c:pt>
                <c:pt idx="63">
                  <c:v>1.8211389091609199E-8</c:v>
                </c:pt>
                <c:pt idx="64">
                  <c:v>2.2750906155085101E-8</c:v>
                </c:pt>
                <c:pt idx="65">
                  <c:v>2.1670484208499599E-8</c:v>
                </c:pt>
                <c:pt idx="66">
                  <c:v>2.1463440545548302E-8</c:v>
                </c:pt>
                <c:pt idx="67">
                  <c:v>3.2214879204513602E-8</c:v>
                </c:pt>
                <c:pt idx="68">
                  <c:v>3.8491918254736601E-8</c:v>
                </c:pt>
                <c:pt idx="69">
                  <c:v>4.6818188832651297E-8</c:v>
                </c:pt>
                <c:pt idx="70">
                  <c:v>6.1518162229487206E-8</c:v>
                </c:pt>
                <c:pt idx="71">
                  <c:v>9.3899422971335504E-8</c:v>
                </c:pt>
                <c:pt idx="72">
                  <c:v>1.2045708991311399E-7</c:v>
                </c:pt>
                <c:pt idx="73">
                  <c:v>1.1802202696551E-7</c:v>
                </c:pt>
                <c:pt idx="74">
                  <c:v>2.9376272605407198E-7</c:v>
                </c:pt>
                <c:pt idx="75">
                  <c:v>8.0031620278663198E-7</c:v>
                </c:pt>
                <c:pt idx="76">
                  <c:v>1.1139251533391E-6</c:v>
                </c:pt>
                <c:pt idx="77">
                  <c:v>5.5493556657506304E-9</c:v>
                </c:pt>
                <c:pt idx="78">
                  <c:v>-8.11479276658754E-9</c:v>
                </c:pt>
                <c:pt idx="79">
                  <c:v>-4.3416905436838003E-8</c:v>
                </c:pt>
                <c:pt idx="80">
                  <c:v>-1.01494436800449E-7</c:v>
                </c:pt>
                <c:pt idx="81">
                  <c:v>-7.7450568940686301E-8</c:v>
                </c:pt>
                <c:pt idx="82">
                  <c:v>-2.56945383747498E-8</c:v>
                </c:pt>
                <c:pt idx="83">
                  <c:v>-7.6005609716860597E-9</c:v>
                </c:pt>
                <c:pt idx="84">
                  <c:v>-2.4494930706042999E-9</c:v>
                </c:pt>
                <c:pt idx="85">
                  <c:v>-9.3679887084245103E-10</c:v>
                </c:pt>
                <c:pt idx="86">
                  <c:v>-1.7285317920488701E-9</c:v>
                </c:pt>
                <c:pt idx="87">
                  <c:v>-2.2920295961869801E-9</c:v>
                </c:pt>
                <c:pt idx="88">
                  <c:v>-1.8639569594099898E-9</c:v>
                </c:pt>
                <c:pt idx="89">
                  <c:v>-1.45408266091082E-9</c:v>
                </c:pt>
                <c:pt idx="90">
                  <c:v>-5.62200259921249E-10</c:v>
                </c:pt>
                <c:pt idx="91">
                  <c:v>-8.0670707137197797E-10</c:v>
                </c:pt>
                <c:pt idx="92">
                  <c:v>1.12181860264793E-9</c:v>
                </c:pt>
                <c:pt idx="93">
                  <c:v>7.6566835371005894E-9</c:v>
                </c:pt>
                <c:pt idx="94">
                  <c:v>1.47250110019464E-8</c:v>
                </c:pt>
                <c:pt idx="95">
                  <c:v>4.7213135256196101E-8</c:v>
                </c:pt>
                <c:pt idx="96">
                  <c:v>1.8038560949529499E-7</c:v>
                </c:pt>
                <c:pt idx="97">
                  <c:v>4.5209976729753401E-7</c:v>
                </c:pt>
                <c:pt idx="98">
                  <c:v>5.93911935584927E-7</c:v>
                </c:pt>
                <c:pt idx="99">
                  <c:v>7.2106677600171499E-8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check!$B$1:$B$100</c:f>
              <c:numCache>
                <c:formatCode>0.00E+00</c:formatCode>
                <c:ptCount val="100"/>
                <c:pt idx="0">
                  <c:v>1.1194071583536899E-2</c:v>
                </c:pt>
                <c:pt idx="1">
                  <c:v>2.2708617096503202E-2</c:v>
                </c:pt>
                <c:pt idx="2">
                  <c:v>3.45468736492517E-2</c:v>
                </c:pt>
                <c:pt idx="3">
                  <c:v>4.6708841241782498E-2</c:v>
                </c:pt>
                <c:pt idx="4">
                  <c:v>5.9130146051873299E-2</c:v>
                </c:pt>
                <c:pt idx="5">
                  <c:v>7.1769665017677994E-2</c:v>
                </c:pt>
                <c:pt idx="6">
                  <c:v>8.4621463280124903E-2</c:v>
                </c:pt>
                <c:pt idx="7">
                  <c:v>9.7649037801334299E-2</c:v>
                </c:pt>
                <c:pt idx="8" formatCode="General">
                  <c:v>0.11083051939477299</c:v>
                </c:pt>
                <c:pt idx="9" formatCode="General">
                  <c:v>0.124167401976368</c:v>
                </c:pt>
                <c:pt idx="10" formatCode="General">
                  <c:v>0.13767093419267501</c:v>
                </c:pt>
                <c:pt idx="11" formatCode="General">
                  <c:v>0.15132714229528099</c:v>
                </c:pt>
                <c:pt idx="12" formatCode="General">
                  <c:v>0.16509865226805201</c:v>
                </c:pt>
                <c:pt idx="13" formatCode="General">
                  <c:v>0.178967089978008</c:v>
                </c:pt>
                <c:pt idx="14" formatCode="General">
                  <c:v>0.19292832292439499</c:v>
                </c:pt>
                <c:pt idx="15" formatCode="General">
                  <c:v>0.206978608818945</c:v>
                </c:pt>
                <c:pt idx="16" formatCode="General">
                  <c:v>0.22110834179086</c:v>
                </c:pt>
                <c:pt idx="17" formatCode="General">
                  <c:v>0.23530016921195401</c:v>
                </c:pt>
                <c:pt idx="18" formatCode="General">
                  <c:v>0.249532804587551</c:v>
                </c:pt>
                <c:pt idx="19" formatCode="General">
                  <c:v>0.26379620777435298</c:v>
                </c:pt>
                <c:pt idx="20" formatCode="General">
                  <c:v>0.278075135970205</c:v>
                </c:pt>
                <c:pt idx="21" formatCode="General">
                  <c:v>0.29234763764178501</c:v>
                </c:pt>
                <c:pt idx="22" formatCode="General">
                  <c:v>0.306588609322133</c:v>
                </c:pt>
                <c:pt idx="23" formatCode="General">
                  <c:v>0.32077265576264602</c:v>
                </c:pt>
                <c:pt idx="24" formatCode="General">
                  <c:v>0.33488363136813099</c:v>
                </c:pt>
                <c:pt idx="25" formatCode="General">
                  <c:v>0.34890960735314702</c:v>
                </c:pt>
                <c:pt idx="26" formatCode="General">
                  <c:v>0.36283489759165799</c:v>
                </c:pt>
                <c:pt idx="27" formatCode="General">
                  <c:v>0.37663876041380401</c:v>
                </c:pt>
                <c:pt idx="28" formatCode="General">
                  <c:v>0.39029722896224101</c:v>
                </c:pt>
                <c:pt idx="29" formatCode="General">
                  <c:v>0.40379070263334199</c:v>
                </c:pt>
                <c:pt idx="30" formatCode="General">
                  <c:v>0.41711148594970499</c:v>
                </c:pt>
                <c:pt idx="31" formatCode="General">
                  <c:v>0.43024911770538898</c:v>
                </c:pt>
                <c:pt idx="32" formatCode="General">
                  <c:v>0.44319391481665699</c:v>
                </c:pt>
                <c:pt idx="33" formatCode="General">
                  <c:v>0.45593562518068997</c:v>
                </c:pt>
                <c:pt idx="34" formatCode="General">
                  <c:v>0.46846321153050502</c:v>
                </c:pt>
                <c:pt idx="35" formatCode="General">
                  <c:v>0.48077140225807802</c:v>
                </c:pt>
                <c:pt idx="36" formatCode="General">
                  <c:v>0.49286371311118699</c:v>
                </c:pt>
                <c:pt idx="37" formatCode="General">
                  <c:v>0.50474343207762196</c:v>
                </c:pt>
                <c:pt idx="38" formatCode="General">
                  <c:v>0.51641201435000805</c:v>
                </c:pt>
                <c:pt idx="39" formatCode="General">
                  <c:v>0.52786906864613203</c:v>
                </c:pt>
                <c:pt idx="40" formatCode="General">
                  <c:v>0.53911409521194298</c:v>
                </c:pt>
                <c:pt idx="41" formatCode="General">
                  <c:v>0.55014747634204597</c:v>
                </c:pt>
                <c:pt idx="42" formatCode="General">
                  <c:v>0.56096974503312302</c:v>
                </c:pt>
                <c:pt idx="43" formatCode="General">
                  <c:v>0.57158293279425298</c:v>
                </c:pt>
                <c:pt idx="44" formatCode="General">
                  <c:v>0.581989535519565</c:v>
                </c:pt>
                <c:pt idx="45" formatCode="General">
                  <c:v>0.59219214110290097</c:v>
                </c:pt>
                <c:pt idx="46" formatCode="General">
                  <c:v>0.60219437876483395</c:v>
                </c:pt>
                <c:pt idx="47" formatCode="General">
                  <c:v>0.61200198940946204</c:v>
                </c:pt>
                <c:pt idx="48" formatCode="General">
                  <c:v>0.62162382054988496</c:v>
                </c:pt>
                <c:pt idx="49" formatCode="General">
                  <c:v>0.63107097233087295</c:v>
                </c:pt>
                <c:pt idx="50" formatCode="General">
                  <c:v>0.64035551466813101</c:v>
                </c:pt>
                <c:pt idx="51" formatCode="General">
                  <c:v>0.649493961817461</c:v>
                </c:pt>
                <c:pt idx="52" formatCode="General">
                  <c:v>0.65850550901860805</c:v>
                </c:pt>
                <c:pt idx="53" formatCode="General">
                  <c:v>0.66740736549103297</c:v>
                </c:pt>
                <c:pt idx="54" formatCode="General">
                  <c:v>0.67621458243862598</c:v>
                </c:pt>
                <c:pt idx="55" formatCode="General">
                  <c:v>0.68493813995122499</c:v>
                </c:pt>
                <c:pt idx="56" formatCode="General">
                  <c:v>0.69358714991773296</c:v>
                </c:pt>
                <c:pt idx="57" formatCode="General">
                  <c:v>0.70217041514998901</c:v>
                </c:pt>
                <c:pt idx="58" formatCode="General">
                  <c:v>0.710694711404117</c:v>
                </c:pt>
                <c:pt idx="59" formatCode="General">
                  <c:v>0.71916316407369296</c:v>
                </c:pt>
                <c:pt idx="60" formatCode="General">
                  <c:v>0.72757853332632405</c:v>
                </c:pt>
                <c:pt idx="61" formatCode="General">
                  <c:v>0.73594316302296403</c:v>
                </c:pt>
                <c:pt idx="62" formatCode="General">
                  <c:v>0.74425766275799099</c:v>
                </c:pt>
                <c:pt idx="63" formatCode="General">
                  <c:v>0.75252069521331699</c:v>
                </c:pt>
                <c:pt idx="64" formatCode="General">
                  <c:v>0.76072960774349396</c:v>
                </c:pt>
                <c:pt idx="65" formatCode="General">
                  <c:v>0.76888118059620203</c:v>
                </c:pt>
                <c:pt idx="66" formatCode="General">
                  <c:v>0.77697246495461003</c:v>
                </c:pt>
                <c:pt idx="67" formatCode="General">
                  <c:v>0.78500099721939198</c:v>
                </c:pt>
                <c:pt idx="68" formatCode="General">
                  <c:v>0.79296667407059196</c:v>
                </c:pt>
                <c:pt idx="69" formatCode="General">
                  <c:v>0.80086981685101899</c:v>
                </c:pt>
                <c:pt idx="70" formatCode="General">
                  <c:v>0.80870874500726697</c:v>
                </c:pt>
                <c:pt idx="71" formatCode="General">
                  <c:v>0.81648083779891401</c:v>
                </c:pt>
                <c:pt idx="72" formatCode="General">
                  <c:v>0.82418382784444</c:v>
                </c:pt>
                <c:pt idx="73" formatCode="General">
                  <c:v>0.83181593219666605</c:v>
                </c:pt>
                <c:pt idx="74" formatCode="General">
                  <c:v>0.83937381522696097</c:v>
                </c:pt>
                <c:pt idx="75" formatCode="General">
                  <c:v>0.84685225106558104</c:v>
                </c:pt>
                <c:pt idx="76" formatCode="General">
                  <c:v>0.854244973199076</c:v>
                </c:pt>
                <c:pt idx="77" formatCode="General">
                  <c:v>0.86154547615169896</c:v>
                </c:pt>
                <c:pt idx="78" formatCode="General">
                  <c:v>0.86874711273894001</c:v>
                </c:pt>
                <c:pt idx="79" formatCode="General">
                  <c:v>0.87584588019053</c:v>
                </c:pt>
                <c:pt idx="80" formatCode="General">
                  <c:v>0.88284129030494296</c:v>
                </c:pt>
                <c:pt idx="81" formatCode="General">
                  <c:v>0.889733757107533</c:v>
                </c:pt>
                <c:pt idx="82" formatCode="General">
                  <c:v>0.89652446732420299</c:v>
                </c:pt>
                <c:pt idx="83" formatCode="General">
                  <c:v>0.90321552807082495</c:v>
                </c:pt>
                <c:pt idx="84" formatCode="General">
                  <c:v>0.90980967676455005</c:v>
                </c:pt>
                <c:pt idx="85" formatCode="General">
                  <c:v>0.91630997751212695</c:v>
                </c:pt>
                <c:pt idx="86" formatCode="General">
                  <c:v>0.92271736932472603</c:v>
                </c:pt>
                <c:pt idx="87" formatCode="General">
                  <c:v>0.92902019730930796</c:v>
                </c:pt>
                <c:pt idx="88" formatCode="General">
                  <c:v>0.93521725420264001</c:v>
                </c:pt>
                <c:pt idx="89" formatCode="General">
                  <c:v>0.94130812780566597</c:v>
                </c:pt>
                <c:pt idx="90" formatCode="General">
                  <c:v>0.94729106209709601</c:v>
                </c:pt>
                <c:pt idx="91" formatCode="General">
                  <c:v>0.95316350029006502</c:v>
                </c:pt>
                <c:pt idx="92" formatCode="General">
                  <c:v>0.95892317109747005</c:v>
                </c:pt>
                <c:pt idx="93" formatCode="General">
                  <c:v>0.96456732639109</c:v>
                </c:pt>
                <c:pt idx="94" formatCode="General">
                  <c:v>0.97009239855254403</c:v>
                </c:pt>
                <c:pt idx="95" formatCode="General">
                  <c:v>0.97549309300069897</c:v>
                </c:pt>
                <c:pt idx="96" formatCode="General">
                  <c:v>0.98076110334703304</c:v>
                </c:pt>
                <c:pt idx="97" formatCode="General">
                  <c:v>0.98588366678432005</c:v>
                </c:pt>
                <c:pt idx="98" formatCode="General">
                  <c:v>0.99083636068658099</c:v>
                </c:pt>
                <c:pt idx="99" formatCode="General">
                  <c:v>0.99557478835482704</c:v>
                </c:pt>
              </c:numCache>
            </c:numRef>
          </c:xVal>
          <c:yVal>
            <c:numRef>
              <c:f>check!$F$1:$F$100</c:f>
              <c:numCache>
                <c:formatCode>0.00E+00</c:formatCode>
                <c:ptCount val="100"/>
                <c:pt idx="0">
                  <c:v>-1.02303160434158E-8</c:v>
                </c:pt>
                <c:pt idx="1">
                  <c:v>1.5487140767853699E-6</c:v>
                </c:pt>
                <c:pt idx="2">
                  <c:v>5.5008126722167303E-7</c:v>
                </c:pt>
                <c:pt idx="3">
                  <c:v>-6.5308008284125798E-6</c:v>
                </c:pt>
                <c:pt idx="4">
                  <c:v>-2.51670309489324E-5</c:v>
                </c:pt>
                <c:pt idx="5">
                  <c:v>-6.21324478574352E-5</c:v>
                </c:pt>
                <c:pt idx="6">
                  <c:v>-1.16494295845316E-4</c:v>
                </c:pt>
                <c:pt idx="7">
                  <c:v>-1.98907710409413E-4</c:v>
                </c:pt>
                <c:pt idx="8">
                  <c:v>-3.1389402201967498E-4</c:v>
                </c:pt>
                <c:pt idx="9">
                  <c:v>-4.7425933468942601E-4</c:v>
                </c:pt>
                <c:pt idx="10">
                  <c:v>-7.5454133148060605E-4</c:v>
                </c:pt>
                <c:pt idx="11">
                  <c:v>-1.15638787683047E-3</c:v>
                </c:pt>
                <c:pt idx="12">
                  <c:v>-1.3073228892026801E-3</c:v>
                </c:pt>
                <c:pt idx="13">
                  <c:v>-1.1233573428749001E-3</c:v>
                </c:pt>
                <c:pt idx="14">
                  <c:v>-7.6910757454027201E-4</c:v>
                </c:pt>
                <c:pt idx="15">
                  <c:v>-3.1753200319464603E-4</c:v>
                </c:pt>
                <c:pt idx="16">
                  <c:v>-2.9058674150598298E-4</c:v>
                </c:pt>
                <c:pt idx="17">
                  <c:v>-2.6469502379587799E-4</c:v>
                </c:pt>
                <c:pt idx="18">
                  <c:v>-2.6554192961754603E-4</c:v>
                </c:pt>
                <c:pt idx="19">
                  <c:v>-2.9757001939884E-4</c:v>
                </c:pt>
                <c:pt idx="20">
                  <c:v>-3.0894062306762999E-4</c:v>
                </c:pt>
                <c:pt idx="21">
                  <c:v>-5.4839316060350304E-4</c:v>
                </c:pt>
                <c:pt idx="22">
                  <c:v>-7.2076904764906905E-4</c:v>
                </c:pt>
                <c:pt idx="23">
                  <c:v>-7.7803325693368095E-4</c:v>
                </c:pt>
                <c:pt idx="24">
                  <c:v>-9.5516981899918798E-4</c:v>
                </c:pt>
                <c:pt idx="25">
                  <c:v>-9.0267442735779402E-4</c:v>
                </c:pt>
                <c:pt idx="26">
                  <c:v>-1.9327059235814501E-3</c:v>
                </c:pt>
                <c:pt idx="27">
                  <c:v>-9.8674063881157899E-3</c:v>
                </c:pt>
                <c:pt idx="28">
                  <c:v>-8.3525896252350709E-3</c:v>
                </c:pt>
                <c:pt idx="29">
                  <c:v>-3.7457724320244701E-3</c:v>
                </c:pt>
                <c:pt idx="30">
                  <c:v>-1.77467854373141E-3</c:v>
                </c:pt>
                <c:pt idx="31">
                  <c:v>-9.0888114122801903E-4</c:v>
                </c:pt>
                <c:pt idx="32">
                  <c:v>-4.7836438971040501E-4</c:v>
                </c:pt>
                <c:pt idx="33">
                  <c:v>-2.4870141634219102E-4</c:v>
                </c:pt>
                <c:pt idx="34">
                  <c:v>-1.23826588983888E-4</c:v>
                </c:pt>
                <c:pt idx="35">
                  <c:v>-6.0532830244906803E-5</c:v>
                </c:pt>
                <c:pt idx="36">
                  <c:v>-2.9709087835776799E-5</c:v>
                </c:pt>
                <c:pt idx="37">
                  <c:v>-1.27704035127983E-5</c:v>
                </c:pt>
                <c:pt idx="38">
                  <c:v>-6.4951624013199298E-6</c:v>
                </c:pt>
                <c:pt idx="39">
                  <c:v>-4.7527115565895301E-6</c:v>
                </c:pt>
                <c:pt idx="40">
                  <c:v>-3.1042069349679001E-6</c:v>
                </c:pt>
                <c:pt idx="41">
                  <c:v>-2.2605858726411701E-6</c:v>
                </c:pt>
                <c:pt idx="42">
                  <c:v>-2.1930239779804199E-6</c:v>
                </c:pt>
                <c:pt idx="43">
                  <c:v>-2.0299470354221501E-6</c:v>
                </c:pt>
                <c:pt idx="44">
                  <c:v>-2.2955682747025401E-6</c:v>
                </c:pt>
                <c:pt idx="45">
                  <c:v>-3.1794109701678199E-6</c:v>
                </c:pt>
                <c:pt idx="46">
                  <c:v>-2.99499384945209E-6</c:v>
                </c:pt>
                <c:pt idx="47">
                  <c:v>-4.1800952908930604E-6</c:v>
                </c:pt>
                <c:pt idx="48">
                  <c:v>-1.4840123954802701E-5</c:v>
                </c:pt>
                <c:pt idx="49">
                  <c:v>-3.65549741732492E-4</c:v>
                </c:pt>
                <c:pt idx="50">
                  <c:v>-7.75330553493738E-4</c:v>
                </c:pt>
                <c:pt idx="51">
                  <c:v>-2.4714969575283599E-4</c:v>
                </c:pt>
                <c:pt idx="52">
                  <c:v>-3.4824096660023597E-5</c:v>
                </c:pt>
                <c:pt idx="53">
                  <c:v>-9.9201670290427303E-6</c:v>
                </c:pt>
                <c:pt idx="54">
                  <c:v>-3.67485850088609E-6</c:v>
                </c:pt>
                <c:pt idx="55">
                  <c:v>-1.4754656244302899E-6</c:v>
                </c:pt>
                <c:pt idx="56">
                  <c:v>-5.4296432453817096E-7</c:v>
                </c:pt>
                <c:pt idx="57">
                  <c:v>-1.6658899018612699E-7</c:v>
                </c:pt>
                <c:pt idx="58">
                  <c:v>-5.9129590445468599E-8</c:v>
                </c:pt>
                <c:pt idx="59">
                  <c:v>-5.30298441648793E-8</c:v>
                </c:pt>
                <c:pt idx="60">
                  <c:v>-1.2004392217301899E-7</c:v>
                </c:pt>
                <c:pt idx="61">
                  <c:v>-2.24427296953246E-7</c:v>
                </c:pt>
                <c:pt idx="62">
                  <c:v>-2.6737032193718901E-7</c:v>
                </c:pt>
                <c:pt idx="63">
                  <c:v>-3.27601975255113E-7</c:v>
                </c:pt>
                <c:pt idx="64">
                  <c:v>-4.2125594696126801E-7</c:v>
                </c:pt>
                <c:pt idx="65">
                  <c:v>-4.17819344906097E-7</c:v>
                </c:pt>
                <c:pt idx="66">
                  <c:v>-3.8774545602823499E-7</c:v>
                </c:pt>
                <c:pt idx="67">
                  <c:v>-5.0936050073826599E-7</c:v>
                </c:pt>
                <c:pt idx="68">
                  <c:v>-5.7322605311076696E-7</c:v>
                </c:pt>
                <c:pt idx="69">
                  <c:v>-5.6629346009368203E-7</c:v>
                </c:pt>
                <c:pt idx="70">
                  <c:v>-5.4803940676835501E-7</c:v>
                </c:pt>
                <c:pt idx="71">
                  <c:v>-5.1037522202146395E-7</c:v>
                </c:pt>
                <c:pt idx="72">
                  <c:v>-4.4018846317911201E-7</c:v>
                </c:pt>
                <c:pt idx="73">
                  <c:v>-3.4255632578587301E-7</c:v>
                </c:pt>
                <c:pt idx="74">
                  <c:v>-2.7476571782709601E-7</c:v>
                </c:pt>
                <c:pt idx="75">
                  <c:v>-1.98435404881299E-7</c:v>
                </c:pt>
                <c:pt idx="76">
                  <c:v>-2.3921888569963098E-7</c:v>
                </c:pt>
                <c:pt idx="77">
                  <c:v>-1.7662863684469399E-6</c:v>
                </c:pt>
                <c:pt idx="78">
                  <c:v>-8.0592215467793506E-6</c:v>
                </c:pt>
                <c:pt idx="79">
                  <c:v>-3.2960858319525402E-5</c:v>
                </c:pt>
                <c:pt idx="80">
                  <c:v>-6.3281504130237697E-5</c:v>
                </c:pt>
                <c:pt idx="81">
                  <c:v>-4.1148658812501101E-5</c:v>
                </c:pt>
                <c:pt idx="82">
                  <c:v>-1.1034870805181799E-5</c:v>
                </c:pt>
                <c:pt idx="83">
                  <c:v>-2.6935688188704001E-6</c:v>
                </c:pt>
                <c:pt idx="84">
                  <c:v>-6.8055773916364698E-7</c:v>
                </c:pt>
                <c:pt idx="85">
                  <c:v>-2.0890556117936799E-7</c:v>
                </c:pt>
                <c:pt idx="86">
                  <c:v>-2.8708430025621199E-7</c:v>
                </c:pt>
                <c:pt idx="87">
                  <c:v>-3.02495813668423E-7</c:v>
                </c:pt>
                <c:pt idx="88">
                  <c:v>-2.1027074337513399E-7</c:v>
                </c:pt>
                <c:pt idx="89">
                  <c:v>-1.55938032084818E-7</c:v>
                </c:pt>
                <c:pt idx="90">
                  <c:v>-1.0824621479997899E-7</c:v>
                </c:pt>
                <c:pt idx="91">
                  <c:v>-8.1776813893139004E-8</c:v>
                </c:pt>
                <c:pt idx="92">
                  <c:v>-6.2244406466295702E-8</c:v>
                </c:pt>
                <c:pt idx="93">
                  <c:v>-6.6431171652048801E-8</c:v>
                </c:pt>
                <c:pt idx="94">
                  <c:v>-1.0255990471792999E-7</c:v>
                </c:pt>
                <c:pt idx="95">
                  <c:v>-1.8652009598067501E-7</c:v>
                </c:pt>
                <c:pt idx="96">
                  <c:v>-2.7555482572981897E-7</c:v>
                </c:pt>
                <c:pt idx="97">
                  <c:v>-2.0333767910834101E-7</c:v>
                </c:pt>
                <c:pt idx="98">
                  <c:v>-1.2162729979242199E-7</c:v>
                </c:pt>
                <c:pt idx="99">
                  <c:v>-1.1431141316286E-8</c:v>
                </c:pt>
              </c:numCache>
            </c:numRef>
          </c:yVal>
          <c:smooth val="0"/>
        </c:ser>
        <c:ser>
          <c:idx val="2"/>
          <c:order val="2"/>
          <c:marker>
            <c:symbol val="none"/>
          </c:marker>
          <c:xVal>
            <c:numRef>
              <c:f>check!$B$1:$B$100</c:f>
              <c:numCache>
                <c:formatCode>0.00E+00</c:formatCode>
                <c:ptCount val="100"/>
                <c:pt idx="0">
                  <c:v>1.1194071583536899E-2</c:v>
                </c:pt>
                <c:pt idx="1">
                  <c:v>2.2708617096503202E-2</c:v>
                </c:pt>
                <c:pt idx="2">
                  <c:v>3.45468736492517E-2</c:v>
                </c:pt>
                <c:pt idx="3">
                  <c:v>4.6708841241782498E-2</c:v>
                </c:pt>
                <c:pt idx="4">
                  <c:v>5.9130146051873299E-2</c:v>
                </c:pt>
                <c:pt idx="5">
                  <c:v>7.1769665017677994E-2</c:v>
                </c:pt>
                <c:pt idx="6">
                  <c:v>8.4621463280124903E-2</c:v>
                </c:pt>
                <c:pt idx="7">
                  <c:v>9.7649037801334299E-2</c:v>
                </c:pt>
                <c:pt idx="8" formatCode="General">
                  <c:v>0.11083051939477299</c:v>
                </c:pt>
                <c:pt idx="9" formatCode="General">
                  <c:v>0.124167401976368</c:v>
                </c:pt>
                <c:pt idx="10" formatCode="General">
                  <c:v>0.13767093419267501</c:v>
                </c:pt>
                <c:pt idx="11" formatCode="General">
                  <c:v>0.15132714229528099</c:v>
                </c:pt>
                <c:pt idx="12" formatCode="General">
                  <c:v>0.16509865226805201</c:v>
                </c:pt>
                <c:pt idx="13" formatCode="General">
                  <c:v>0.178967089978008</c:v>
                </c:pt>
                <c:pt idx="14" formatCode="General">
                  <c:v>0.19292832292439499</c:v>
                </c:pt>
                <c:pt idx="15" formatCode="General">
                  <c:v>0.206978608818945</c:v>
                </c:pt>
                <c:pt idx="16" formatCode="General">
                  <c:v>0.22110834179086</c:v>
                </c:pt>
                <c:pt idx="17" formatCode="General">
                  <c:v>0.23530016921195401</c:v>
                </c:pt>
                <c:pt idx="18" formatCode="General">
                  <c:v>0.249532804587551</c:v>
                </c:pt>
                <c:pt idx="19" formatCode="General">
                  <c:v>0.26379620777435298</c:v>
                </c:pt>
                <c:pt idx="20" formatCode="General">
                  <c:v>0.278075135970205</c:v>
                </c:pt>
                <c:pt idx="21" formatCode="General">
                  <c:v>0.29234763764178501</c:v>
                </c:pt>
                <c:pt idx="22" formatCode="General">
                  <c:v>0.306588609322133</c:v>
                </c:pt>
                <c:pt idx="23" formatCode="General">
                  <c:v>0.32077265576264602</c:v>
                </c:pt>
                <c:pt idx="24" formatCode="General">
                  <c:v>0.33488363136813099</c:v>
                </c:pt>
                <c:pt idx="25" formatCode="General">
                  <c:v>0.34890960735314702</c:v>
                </c:pt>
                <c:pt idx="26" formatCode="General">
                  <c:v>0.36283489759165799</c:v>
                </c:pt>
                <c:pt idx="27" formatCode="General">
                  <c:v>0.37663876041380401</c:v>
                </c:pt>
                <c:pt idx="28" formatCode="General">
                  <c:v>0.39029722896224101</c:v>
                </c:pt>
                <c:pt idx="29" formatCode="General">
                  <c:v>0.40379070263334199</c:v>
                </c:pt>
                <c:pt idx="30" formatCode="General">
                  <c:v>0.41711148594970499</c:v>
                </c:pt>
                <c:pt idx="31" formatCode="General">
                  <c:v>0.43024911770538898</c:v>
                </c:pt>
                <c:pt idx="32" formatCode="General">
                  <c:v>0.44319391481665699</c:v>
                </c:pt>
                <c:pt idx="33" formatCode="General">
                  <c:v>0.45593562518068997</c:v>
                </c:pt>
                <c:pt idx="34" formatCode="General">
                  <c:v>0.46846321153050502</c:v>
                </c:pt>
                <c:pt idx="35" formatCode="General">
                  <c:v>0.48077140225807802</c:v>
                </c:pt>
                <c:pt idx="36" formatCode="General">
                  <c:v>0.49286371311118699</c:v>
                </c:pt>
                <c:pt idx="37" formatCode="General">
                  <c:v>0.50474343207762196</c:v>
                </c:pt>
                <c:pt idx="38" formatCode="General">
                  <c:v>0.51641201435000805</c:v>
                </c:pt>
                <c:pt idx="39" formatCode="General">
                  <c:v>0.52786906864613203</c:v>
                </c:pt>
                <c:pt idx="40" formatCode="General">
                  <c:v>0.53911409521194298</c:v>
                </c:pt>
                <c:pt idx="41" formatCode="General">
                  <c:v>0.55014747634204597</c:v>
                </c:pt>
                <c:pt idx="42" formatCode="General">
                  <c:v>0.56096974503312302</c:v>
                </c:pt>
                <c:pt idx="43" formatCode="General">
                  <c:v>0.57158293279425298</c:v>
                </c:pt>
                <c:pt idx="44" formatCode="General">
                  <c:v>0.581989535519565</c:v>
                </c:pt>
                <c:pt idx="45" formatCode="General">
                  <c:v>0.59219214110290097</c:v>
                </c:pt>
                <c:pt idx="46" formatCode="General">
                  <c:v>0.60219437876483395</c:v>
                </c:pt>
                <c:pt idx="47" formatCode="General">
                  <c:v>0.61200198940946204</c:v>
                </c:pt>
                <c:pt idx="48" formatCode="General">
                  <c:v>0.62162382054988496</c:v>
                </c:pt>
                <c:pt idx="49" formatCode="General">
                  <c:v>0.63107097233087295</c:v>
                </c:pt>
                <c:pt idx="50" formatCode="General">
                  <c:v>0.64035551466813101</c:v>
                </c:pt>
                <c:pt idx="51" formatCode="General">
                  <c:v>0.649493961817461</c:v>
                </c:pt>
                <c:pt idx="52" formatCode="General">
                  <c:v>0.65850550901860805</c:v>
                </c:pt>
                <c:pt idx="53" formatCode="General">
                  <c:v>0.66740736549103297</c:v>
                </c:pt>
                <c:pt idx="54" formatCode="General">
                  <c:v>0.67621458243862598</c:v>
                </c:pt>
                <c:pt idx="55" formatCode="General">
                  <c:v>0.68493813995122499</c:v>
                </c:pt>
                <c:pt idx="56" formatCode="General">
                  <c:v>0.69358714991773296</c:v>
                </c:pt>
                <c:pt idx="57" formatCode="General">
                  <c:v>0.70217041514998901</c:v>
                </c:pt>
                <c:pt idx="58" formatCode="General">
                  <c:v>0.710694711404117</c:v>
                </c:pt>
                <c:pt idx="59" formatCode="General">
                  <c:v>0.71916316407369296</c:v>
                </c:pt>
                <c:pt idx="60" formatCode="General">
                  <c:v>0.72757853332632405</c:v>
                </c:pt>
                <c:pt idx="61" formatCode="General">
                  <c:v>0.73594316302296403</c:v>
                </c:pt>
                <c:pt idx="62" formatCode="General">
                  <c:v>0.74425766275799099</c:v>
                </c:pt>
                <c:pt idx="63" formatCode="General">
                  <c:v>0.75252069521331699</c:v>
                </c:pt>
                <c:pt idx="64" formatCode="General">
                  <c:v>0.76072960774349396</c:v>
                </c:pt>
                <c:pt idx="65" formatCode="General">
                  <c:v>0.76888118059620203</c:v>
                </c:pt>
                <c:pt idx="66" formatCode="General">
                  <c:v>0.77697246495461003</c:v>
                </c:pt>
                <c:pt idx="67" formatCode="General">
                  <c:v>0.78500099721939198</c:v>
                </c:pt>
                <c:pt idx="68" formatCode="General">
                  <c:v>0.79296667407059196</c:v>
                </c:pt>
                <c:pt idx="69" formatCode="General">
                  <c:v>0.80086981685101899</c:v>
                </c:pt>
                <c:pt idx="70" formatCode="General">
                  <c:v>0.80870874500726697</c:v>
                </c:pt>
                <c:pt idx="71" formatCode="General">
                  <c:v>0.81648083779891401</c:v>
                </c:pt>
                <c:pt idx="72" formatCode="General">
                  <c:v>0.82418382784444</c:v>
                </c:pt>
                <c:pt idx="73" formatCode="General">
                  <c:v>0.83181593219666605</c:v>
                </c:pt>
                <c:pt idx="74" formatCode="General">
                  <c:v>0.83937381522696097</c:v>
                </c:pt>
                <c:pt idx="75" formatCode="General">
                  <c:v>0.84685225106558104</c:v>
                </c:pt>
                <c:pt idx="76" formatCode="General">
                  <c:v>0.854244973199076</c:v>
                </c:pt>
                <c:pt idx="77" formatCode="General">
                  <c:v>0.86154547615169896</c:v>
                </c:pt>
                <c:pt idx="78" formatCode="General">
                  <c:v>0.86874711273894001</c:v>
                </c:pt>
                <c:pt idx="79" formatCode="General">
                  <c:v>0.87584588019053</c:v>
                </c:pt>
                <c:pt idx="80" formatCode="General">
                  <c:v>0.88284129030494296</c:v>
                </c:pt>
                <c:pt idx="81" formatCode="General">
                  <c:v>0.889733757107533</c:v>
                </c:pt>
                <c:pt idx="82" formatCode="General">
                  <c:v>0.89652446732420299</c:v>
                </c:pt>
                <c:pt idx="83" formatCode="General">
                  <c:v>0.90321552807082495</c:v>
                </c:pt>
                <c:pt idx="84" formatCode="General">
                  <c:v>0.90980967676455005</c:v>
                </c:pt>
                <c:pt idx="85" formatCode="General">
                  <c:v>0.91630997751212695</c:v>
                </c:pt>
                <c:pt idx="86" formatCode="General">
                  <c:v>0.92271736932472603</c:v>
                </c:pt>
                <c:pt idx="87" formatCode="General">
                  <c:v>0.92902019730930796</c:v>
                </c:pt>
                <c:pt idx="88" formatCode="General">
                  <c:v>0.93521725420264001</c:v>
                </c:pt>
                <c:pt idx="89" formatCode="General">
                  <c:v>0.94130812780566597</c:v>
                </c:pt>
                <c:pt idx="90" formatCode="General">
                  <c:v>0.94729106209709601</c:v>
                </c:pt>
                <c:pt idx="91" formatCode="General">
                  <c:v>0.95316350029006502</c:v>
                </c:pt>
                <c:pt idx="92" formatCode="General">
                  <c:v>0.95892317109747005</c:v>
                </c:pt>
                <c:pt idx="93" formatCode="General">
                  <c:v>0.96456732639109</c:v>
                </c:pt>
                <c:pt idx="94" formatCode="General">
                  <c:v>0.97009239855254403</c:v>
                </c:pt>
                <c:pt idx="95" formatCode="General">
                  <c:v>0.97549309300069897</c:v>
                </c:pt>
                <c:pt idx="96" formatCode="General">
                  <c:v>0.98076110334703304</c:v>
                </c:pt>
                <c:pt idx="97" formatCode="General">
                  <c:v>0.98588366678432005</c:v>
                </c:pt>
                <c:pt idx="98" formatCode="General">
                  <c:v>0.99083636068658099</c:v>
                </c:pt>
                <c:pt idx="99" formatCode="General">
                  <c:v>0.99557478835482704</c:v>
                </c:pt>
              </c:numCache>
            </c:numRef>
          </c:xVal>
          <c:yVal>
            <c:numRef>
              <c:f>check!$H$1:$H$100</c:f>
              <c:numCache>
                <c:formatCode>0.00E+00</c:formatCode>
                <c:ptCount val="100"/>
                <c:pt idx="0">
                  <c:v>7.6306233660841705E-8</c:v>
                </c:pt>
                <c:pt idx="1">
                  <c:v>4.6943542471030196E-6</c:v>
                </c:pt>
                <c:pt idx="2">
                  <c:v>-5.3784982162993598E-6</c:v>
                </c:pt>
                <c:pt idx="3">
                  <c:v>-1.6012319656237699E-6</c:v>
                </c:pt>
                <c:pt idx="4">
                  <c:v>1.68538724728436E-7</c:v>
                </c:pt>
                <c:pt idx="5">
                  <c:v>2.4973188073897799E-6</c:v>
                </c:pt>
                <c:pt idx="6">
                  <c:v>1.0791582935669E-5</c:v>
                </c:pt>
                <c:pt idx="7">
                  <c:v>2.9252318468834099E-5</c:v>
                </c:pt>
                <c:pt idx="8">
                  <c:v>6.5123451527899197E-5</c:v>
                </c:pt>
                <c:pt idx="9">
                  <c:v>1.17395630244685E-4</c:v>
                </c:pt>
                <c:pt idx="10">
                  <c:v>2.5904933899646498E-4</c:v>
                </c:pt>
                <c:pt idx="11">
                  <c:v>5.9030083636578098E-4</c:v>
                </c:pt>
                <c:pt idx="12">
                  <c:v>8.5760334976394195E-4</c:v>
                </c:pt>
                <c:pt idx="13">
                  <c:v>1.0543395421226201E-3</c:v>
                </c:pt>
                <c:pt idx="14">
                  <c:v>1.1572013713524499E-3</c:v>
                </c:pt>
                <c:pt idx="15">
                  <c:v>1.3934860902435099E-3</c:v>
                </c:pt>
                <c:pt idx="16">
                  <c:v>1.62239512825267E-3</c:v>
                </c:pt>
                <c:pt idx="17">
                  <c:v>1.93187157689183E-3</c:v>
                </c:pt>
                <c:pt idx="18">
                  <c:v>2.14759545834463E-3</c:v>
                </c:pt>
                <c:pt idx="19">
                  <c:v>2.2312574911284499E-3</c:v>
                </c:pt>
                <c:pt idx="20">
                  <c:v>2.1955147270897499E-3</c:v>
                </c:pt>
                <c:pt idx="21">
                  <c:v>2.1225734577681298E-3</c:v>
                </c:pt>
                <c:pt idx="22">
                  <c:v>2.1461495160237701E-3</c:v>
                </c:pt>
                <c:pt idx="23">
                  <c:v>2.1672426250286302E-3</c:v>
                </c:pt>
                <c:pt idx="24">
                  <c:v>2.3133618731718902E-3</c:v>
                </c:pt>
                <c:pt idx="25">
                  <c:v>1.8727697929970201E-3</c:v>
                </c:pt>
                <c:pt idx="26">
                  <c:v>4.8936944206141495E-4</c:v>
                </c:pt>
                <c:pt idx="27">
                  <c:v>9.3875096103383307E-3</c:v>
                </c:pt>
                <c:pt idx="28">
                  <c:v>9.0146818811929E-3</c:v>
                </c:pt>
                <c:pt idx="29">
                  <c:v>3.8569636352823499E-3</c:v>
                </c:pt>
                <c:pt idx="30">
                  <c:v>1.88187009381113E-3</c:v>
                </c:pt>
                <c:pt idx="31">
                  <c:v>1.2643314411462799E-3</c:v>
                </c:pt>
                <c:pt idx="32">
                  <c:v>7.6818282506992499E-4</c:v>
                </c:pt>
                <c:pt idx="33">
                  <c:v>1.59756323311214E-4</c:v>
                </c:pt>
                <c:pt idx="34">
                  <c:v>3.0532491246602003E-5</c:v>
                </c:pt>
                <c:pt idx="35">
                  <c:v>1.1920251561765499E-5</c:v>
                </c:pt>
                <c:pt idx="36">
                  <c:v>5.2961754135549098E-6</c:v>
                </c:pt>
                <c:pt idx="37">
                  <c:v>2.78096801273001E-6</c:v>
                </c:pt>
                <c:pt idx="38">
                  <c:v>1.5694939916241799E-6</c:v>
                </c:pt>
                <c:pt idx="39">
                  <c:v>1.1583905691570901E-6</c:v>
                </c:pt>
                <c:pt idx="40">
                  <c:v>8.9853722290259702E-7</c:v>
                </c:pt>
                <c:pt idx="41">
                  <c:v>8.8862516537960996E-7</c:v>
                </c:pt>
                <c:pt idx="42">
                  <c:v>9.0809861698805196E-7</c:v>
                </c:pt>
                <c:pt idx="43">
                  <c:v>1.0276441269359899E-6</c:v>
                </c:pt>
                <c:pt idx="44">
                  <c:v>1.2267419026290399E-6</c:v>
                </c:pt>
                <c:pt idx="45">
                  <c:v>1.2240024754175301E-6</c:v>
                </c:pt>
                <c:pt idx="46">
                  <c:v>1.26535147491591E-6</c:v>
                </c:pt>
                <c:pt idx="47">
                  <c:v>1.6555787218635701E-6</c:v>
                </c:pt>
                <c:pt idx="48">
                  <c:v>2.3184532280094102E-6</c:v>
                </c:pt>
                <c:pt idx="49">
                  <c:v>1.13736749316608E-5</c:v>
                </c:pt>
                <c:pt idx="50">
                  <c:v>1.8513057283067999E-5</c:v>
                </c:pt>
                <c:pt idx="51">
                  <c:v>6.7304976720117003E-6</c:v>
                </c:pt>
                <c:pt idx="52">
                  <c:v>9.8373493854301789E-7</c:v>
                </c:pt>
                <c:pt idx="53">
                  <c:v>2.85168014166827E-7</c:v>
                </c:pt>
                <c:pt idx="54">
                  <c:v>1.07880432177947E-7</c:v>
                </c:pt>
                <c:pt idx="55">
                  <c:v>2.7745570514320001E-8</c:v>
                </c:pt>
                <c:pt idx="56">
                  <c:v>3.1341742838514801E-9</c:v>
                </c:pt>
                <c:pt idx="57">
                  <c:v>7.0102920041531297E-10</c:v>
                </c:pt>
                <c:pt idx="58">
                  <c:v>5.51874103196444E-9</c:v>
                </c:pt>
                <c:pt idx="59">
                  <c:v>1.13090203288568E-8</c:v>
                </c:pt>
                <c:pt idx="60">
                  <c:v>1.5658086836301101E-8</c:v>
                </c:pt>
                <c:pt idx="61">
                  <c:v>1.96240202593645E-8</c:v>
                </c:pt>
                <c:pt idx="62">
                  <c:v>1.9563221842057799E-8</c:v>
                </c:pt>
                <c:pt idx="63">
                  <c:v>1.6288692580105101E-8</c:v>
                </c:pt>
                <c:pt idx="64">
                  <c:v>9.9062978716836606E-9</c:v>
                </c:pt>
                <c:pt idx="65">
                  <c:v>5.0265085873448404E-9</c:v>
                </c:pt>
                <c:pt idx="66">
                  <c:v>1.9698523333964599E-9</c:v>
                </c:pt>
                <c:pt idx="67">
                  <c:v>1.0722192744675999E-9</c:v>
                </c:pt>
                <c:pt idx="68">
                  <c:v>1.1286897241394299E-9</c:v>
                </c:pt>
                <c:pt idx="69">
                  <c:v>2.54863580948606E-9</c:v>
                </c:pt>
                <c:pt idx="70">
                  <c:v>4.9628337877108402E-9</c:v>
                </c:pt>
                <c:pt idx="71">
                  <c:v>1.0083519547723699E-8</c:v>
                </c:pt>
                <c:pt idx="72">
                  <c:v>1.51345403043514E-8</c:v>
                </c:pt>
                <c:pt idx="73">
                  <c:v>1.6751519315086101E-8</c:v>
                </c:pt>
                <c:pt idx="74">
                  <c:v>1.6165156392952001E-8</c:v>
                </c:pt>
                <c:pt idx="75">
                  <c:v>5.7471053264616599E-8</c:v>
                </c:pt>
                <c:pt idx="76">
                  <c:v>1.1275394299610199E-8</c:v>
                </c:pt>
                <c:pt idx="77">
                  <c:v>5.5333712735570199E-8</c:v>
                </c:pt>
                <c:pt idx="78">
                  <c:v>2.3168228538222899E-7</c:v>
                </c:pt>
                <c:pt idx="79">
                  <c:v>9.4095124779132099E-7</c:v>
                </c:pt>
                <c:pt idx="80">
                  <c:v>2.0329218820924799E-6</c:v>
                </c:pt>
                <c:pt idx="81">
                  <c:v>1.47770629580896E-6</c:v>
                </c:pt>
                <c:pt idx="82">
                  <c:v>4.8412798024494299E-7</c:v>
                </c:pt>
                <c:pt idx="83">
                  <c:v>1.1268445499378101E-7</c:v>
                </c:pt>
                <c:pt idx="84">
                  <c:v>2.8492135820552799E-8</c:v>
                </c:pt>
                <c:pt idx="85">
                  <c:v>1.36791136996958E-8</c:v>
                </c:pt>
                <c:pt idx="86">
                  <c:v>6.6209856443770304E-8</c:v>
                </c:pt>
                <c:pt idx="87">
                  <c:v>2.64722559242248E-7</c:v>
                </c:pt>
                <c:pt idx="88">
                  <c:v>2.8500153066525699E-7</c:v>
                </c:pt>
                <c:pt idx="89">
                  <c:v>1.2800929523614199E-7</c:v>
                </c:pt>
                <c:pt idx="90">
                  <c:v>-7.1876128450376404E-9</c:v>
                </c:pt>
                <c:pt idx="91">
                  <c:v>1.02038661632651E-10</c:v>
                </c:pt>
                <c:pt idx="92">
                  <c:v>-3.6901689967186399E-10</c:v>
                </c:pt>
                <c:pt idx="93">
                  <c:v>-1.1508252956575301E-9</c:v>
                </c:pt>
                <c:pt idx="94">
                  <c:v>1.05720365528547E-9</c:v>
                </c:pt>
                <c:pt idx="95">
                  <c:v>9.6022179668032094E-9</c:v>
                </c:pt>
                <c:pt idx="96">
                  <c:v>5.3517813136498797E-8</c:v>
                </c:pt>
                <c:pt idx="97">
                  <c:v>3.1913300081782402E-7</c:v>
                </c:pt>
                <c:pt idx="98">
                  <c:v>1.07334200308284E-7</c:v>
                </c:pt>
                <c:pt idx="99">
                  <c:v>1.8652896642615601E-9</c:v>
                </c:pt>
              </c:numCache>
            </c:numRef>
          </c:yVal>
          <c:smooth val="0"/>
        </c:ser>
        <c:ser>
          <c:idx val="3"/>
          <c:order val="3"/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check!$W$40:$W$41</c:f>
              <c:numCache>
                <c:formatCode>General</c:formatCode>
                <c:ptCount val="2"/>
                <c:pt idx="0">
                  <c:v>0.31605026859683344</c:v>
                </c:pt>
                <c:pt idx="1">
                  <c:v>0.31605026859683344</c:v>
                </c:pt>
              </c:numCache>
            </c:numRef>
          </c:xVal>
          <c:yVal>
            <c:numRef>
              <c:f>check!$X$40:$X$41</c:f>
              <c:numCache>
                <c:formatCode>General</c:formatCode>
                <c:ptCount val="2"/>
                <c:pt idx="0">
                  <c:v>-100</c:v>
                </c:pt>
                <c:pt idx="1">
                  <c:v>100</c:v>
                </c:pt>
              </c:numCache>
            </c:numRef>
          </c:yVal>
          <c:smooth val="0"/>
        </c:ser>
        <c:ser>
          <c:idx val="4"/>
          <c:order val="4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check!$W$42:$W$43</c:f>
              <c:numCache>
                <c:formatCode>General</c:formatCode>
                <c:ptCount val="2"/>
                <c:pt idx="0">
                  <c:v>0.36822656533600706</c:v>
                </c:pt>
                <c:pt idx="1">
                  <c:v>0.36822656533600706</c:v>
                </c:pt>
              </c:numCache>
            </c:numRef>
          </c:xVal>
          <c:yVal>
            <c:numRef>
              <c:f>check!$X$42:$X$43</c:f>
              <c:numCache>
                <c:formatCode>General</c:formatCode>
                <c:ptCount val="2"/>
                <c:pt idx="0">
                  <c:v>-100</c:v>
                </c:pt>
                <c:pt idx="1">
                  <c:v>100</c:v>
                </c:pt>
              </c:numCache>
            </c:numRef>
          </c:yVal>
          <c:smooth val="0"/>
        </c:ser>
        <c:ser>
          <c:idx val="5"/>
          <c:order val="5"/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check!$W$44:$W$45</c:f>
              <c:numCache>
                <c:formatCode>General</c:formatCode>
                <c:ptCount val="2"/>
                <c:pt idx="0">
                  <c:v>0.39879480150434832</c:v>
                </c:pt>
                <c:pt idx="1">
                  <c:v>0.39879480150434832</c:v>
                </c:pt>
              </c:numCache>
            </c:numRef>
          </c:xVal>
          <c:yVal>
            <c:numRef>
              <c:f>check!$X$44:$X$45</c:f>
              <c:numCache>
                <c:formatCode>General</c:formatCode>
                <c:ptCount val="2"/>
                <c:pt idx="0">
                  <c:v>-100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938496"/>
        <c:axId val="58940032"/>
      </c:scatterChart>
      <c:valAx>
        <c:axId val="58938496"/>
        <c:scaling>
          <c:orientation val="minMax"/>
          <c:max val="1"/>
          <c:min val="0"/>
        </c:scaling>
        <c:delete val="0"/>
        <c:axPos val="b"/>
        <c:numFmt formatCode="General" sourceLinked="0"/>
        <c:majorTickMark val="out"/>
        <c:minorTickMark val="none"/>
        <c:tickLblPos val="nextTo"/>
        <c:crossAx val="58940032"/>
        <c:crossesAt val="-1.0000000000000002E-2"/>
        <c:crossBetween val="midCat"/>
      </c:valAx>
      <c:valAx>
        <c:axId val="58940032"/>
        <c:scaling>
          <c:orientation val="minMax"/>
          <c:max val="1.0000000000000002E-2"/>
          <c:min val="-1.0000000000000002E-2"/>
        </c:scaling>
        <c:delete val="0"/>
        <c:axPos val="l"/>
        <c:majorGridlines/>
        <c:numFmt formatCode="0.E+00" sourceLinked="0"/>
        <c:majorTickMark val="out"/>
        <c:minorTickMark val="none"/>
        <c:tickLblPos val="nextTo"/>
        <c:crossAx val="5893849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check!$B$1:$B$100</c:f>
              <c:numCache>
                <c:formatCode>0.00E+00</c:formatCode>
                <c:ptCount val="100"/>
                <c:pt idx="0">
                  <c:v>1.1194071583536899E-2</c:v>
                </c:pt>
                <c:pt idx="1">
                  <c:v>2.2708617096503202E-2</c:v>
                </c:pt>
                <c:pt idx="2">
                  <c:v>3.45468736492517E-2</c:v>
                </c:pt>
                <c:pt idx="3">
                  <c:v>4.6708841241782498E-2</c:v>
                </c:pt>
                <c:pt idx="4">
                  <c:v>5.9130146051873299E-2</c:v>
                </c:pt>
                <c:pt idx="5">
                  <c:v>7.1769665017677994E-2</c:v>
                </c:pt>
                <c:pt idx="6">
                  <c:v>8.4621463280124903E-2</c:v>
                </c:pt>
                <c:pt idx="7">
                  <c:v>9.7649037801334299E-2</c:v>
                </c:pt>
                <c:pt idx="8" formatCode="General">
                  <c:v>0.11083051939477299</c:v>
                </c:pt>
                <c:pt idx="9" formatCode="General">
                  <c:v>0.124167401976368</c:v>
                </c:pt>
                <c:pt idx="10" formatCode="General">
                  <c:v>0.13767093419267501</c:v>
                </c:pt>
                <c:pt idx="11" formatCode="General">
                  <c:v>0.15132714229528099</c:v>
                </c:pt>
                <c:pt idx="12" formatCode="General">
                  <c:v>0.16509865226805201</c:v>
                </c:pt>
                <c:pt idx="13" formatCode="General">
                  <c:v>0.178967089978008</c:v>
                </c:pt>
                <c:pt idx="14" formatCode="General">
                  <c:v>0.19292832292439499</c:v>
                </c:pt>
                <c:pt idx="15" formatCode="General">
                  <c:v>0.206978608818945</c:v>
                </c:pt>
                <c:pt idx="16" formatCode="General">
                  <c:v>0.22110834179086</c:v>
                </c:pt>
                <c:pt idx="17" formatCode="General">
                  <c:v>0.23530016921195401</c:v>
                </c:pt>
                <c:pt idx="18" formatCode="General">
                  <c:v>0.249532804587551</c:v>
                </c:pt>
                <c:pt idx="19" formatCode="General">
                  <c:v>0.26379620777435298</c:v>
                </c:pt>
                <c:pt idx="20" formatCode="General">
                  <c:v>0.278075135970205</c:v>
                </c:pt>
                <c:pt idx="21" formatCode="General">
                  <c:v>0.29234763764178501</c:v>
                </c:pt>
                <c:pt idx="22" formatCode="General">
                  <c:v>0.306588609322133</c:v>
                </c:pt>
                <c:pt idx="23" formatCode="General">
                  <c:v>0.32077265576264602</c:v>
                </c:pt>
                <c:pt idx="24" formatCode="General">
                  <c:v>0.33488363136813099</c:v>
                </c:pt>
                <c:pt idx="25" formatCode="General">
                  <c:v>0.34890960735314702</c:v>
                </c:pt>
                <c:pt idx="26" formatCode="General">
                  <c:v>0.36283489759165799</c:v>
                </c:pt>
                <c:pt idx="27" formatCode="General">
                  <c:v>0.37663876041380401</c:v>
                </c:pt>
                <c:pt idx="28" formatCode="General">
                  <c:v>0.39029722896224101</c:v>
                </c:pt>
                <c:pt idx="29" formatCode="General">
                  <c:v>0.40379070263334199</c:v>
                </c:pt>
                <c:pt idx="30" formatCode="General">
                  <c:v>0.41711148594970499</c:v>
                </c:pt>
                <c:pt idx="31" formatCode="General">
                  <c:v>0.43024911770538898</c:v>
                </c:pt>
                <c:pt idx="32" formatCode="General">
                  <c:v>0.44319391481665699</c:v>
                </c:pt>
                <c:pt idx="33" formatCode="General">
                  <c:v>0.45593562518068997</c:v>
                </c:pt>
                <c:pt idx="34" formatCode="General">
                  <c:v>0.46846321153050502</c:v>
                </c:pt>
                <c:pt idx="35" formatCode="General">
                  <c:v>0.48077140225807802</c:v>
                </c:pt>
                <c:pt idx="36" formatCode="General">
                  <c:v>0.49286371311118699</c:v>
                </c:pt>
                <c:pt idx="37" formatCode="General">
                  <c:v>0.50474343207762196</c:v>
                </c:pt>
                <c:pt idx="38" formatCode="General">
                  <c:v>0.51641201435000805</c:v>
                </c:pt>
                <c:pt idx="39" formatCode="General">
                  <c:v>0.52786906864613203</c:v>
                </c:pt>
                <c:pt idx="40" formatCode="General">
                  <c:v>0.53911409521194298</c:v>
                </c:pt>
                <c:pt idx="41" formatCode="General">
                  <c:v>0.55014747634204597</c:v>
                </c:pt>
                <c:pt idx="42" formatCode="General">
                  <c:v>0.56096974503312302</c:v>
                </c:pt>
                <c:pt idx="43" formatCode="General">
                  <c:v>0.57158293279425298</c:v>
                </c:pt>
                <c:pt idx="44" formatCode="General">
                  <c:v>0.581989535519565</c:v>
                </c:pt>
                <c:pt idx="45" formatCode="General">
                  <c:v>0.59219214110290097</c:v>
                </c:pt>
                <c:pt idx="46" formatCode="General">
                  <c:v>0.60219437876483395</c:v>
                </c:pt>
                <c:pt idx="47" formatCode="General">
                  <c:v>0.61200198940946204</c:v>
                </c:pt>
                <c:pt idx="48" formatCode="General">
                  <c:v>0.62162382054988496</c:v>
                </c:pt>
                <c:pt idx="49" formatCode="General">
                  <c:v>0.63107097233087295</c:v>
                </c:pt>
                <c:pt idx="50" formatCode="General">
                  <c:v>0.64035551466813101</c:v>
                </c:pt>
                <c:pt idx="51" formatCode="General">
                  <c:v>0.649493961817461</c:v>
                </c:pt>
                <c:pt idx="52" formatCode="General">
                  <c:v>0.65850550901860805</c:v>
                </c:pt>
                <c:pt idx="53" formatCode="General">
                  <c:v>0.66740736549103297</c:v>
                </c:pt>
                <c:pt idx="54" formatCode="General">
                  <c:v>0.67621458243862598</c:v>
                </c:pt>
                <c:pt idx="55" formatCode="General">
                  <c:v>0.68493813995122499</c:v>
                </c:pt>
                <c:pt idx="56" formatCode="General">
                  <c:v>0.69358714991773296</c:v>
                </c:pt>
                <c:pt idx="57" formatCode="General">
                  <c:v>0.70217041514998901</c:v>
                </c:pt>
                <c:pt idx="58" formatCode="General">
                  <c:v>0.710694711404117</c:v>
                </c:pt>
                <c:pt idx="59" formatCode="General">
                  <c:v>0.71916316407369296</c:v>
                </c:pt>
                <c:pt idx="60" formatCode="General">
                  <c:v>0.72757853332632405</c:v>
                </c:pt>
                <c:pt idx="61" formatCode="General">
                  <c:v>0.73594316302296403</c:v>
                </c:pt>
                <c:pt idx="62" formatCode="General">
                  <c:v>0.74425766275799099</c:v>
                </c:pt>
                <c:pt idx="63" formatCode="General">
                  <c:v>0.75252069521331699</c:v>
                </c:pt>
                <c:pt idx="64" formatCode="General">
                  <c:v>0.76072960774349396</c:v>
                </c:pt>
                <c:pt idx="65" formatCode="General">
                  <c:v>0.76888118059620203</c:v>
                </c:pt>
                <c:pt idx="66" formatCode="General">
                  <c:v>0.77697246495461003</c:v>
                </c:pt>
                <c:pt idx="67" formatCode="General">
                  <c:v>0.78500099721939198</c:v>
                </c:pt>
                <c:pt idx="68" formatCode="General">
                  <c:v>0.79296667407059196</c:v>
                </c:pt>
                <c:pt idx="69" formatCode="General">
                  <c:v>0.80086981685101899</c:v>
                </c:pt>
                <c:pt idx="70" formatCode="General">
                  <c:v>0.80870874500726697</c:v>
                </c:pt>
                <c:pt idx="71" formatCode="General">
                  <c:v>0.81648083779891401</c:v>
                </c:pt>
                <c:pt idx="72" formatCode="General">
                  <c:v>0.82418382784444</c:v>
                </c:pt>
                <c:pt idx="73" formatCode="General">
                  <c:v>0.83181593219666605</c:v>
                </c:pt>
                <c:pt idx="74" formatCode="General">
                  <c:v>0.83937381522696097</c:v>
                </c:pt>
                <c:pt idx="75" formatCode="General">
                  <c:v>0.84685225106558104</c:v>
                </c:pt>
                <c:pt idx="76" formatCode="General">
                  <c:v>0.854244973199076</c:v>
                </c:pt>
                <c:pt idx="77" formatCode="General">
                  <c:v>0.86154547615169896</c:v>
                </c:pt>
                <c:pt idx="78" formatCode="General">
                  <c:v>0.86874711273894001</c:v>
                </c:pt>
                <c:pt idx="79" formatCode="General">
                  <c:v>0.87584588019053</c:v>
                </c:pt>
                <c:pt idx="80" formatCode="General">
                  <c:v>0.88284129030494296</c:v>
                </c:pt>
                <c:pt idx="81" formatCode="General">
                  <c:v>0.889733757107533</c:v>
                </c:pt>
                <c:pt idx="82" formatCode="General">
                  <c:v>0.89652446732420299</c:v>
                </c:pt>
                <c:pt idx="83" formatCode="General">
                  <c:v>0.90321552807082495</c:v>
                </c:pt>
                <c:pt idx="84" formatCode="General">
                  <c:v>0.90980967676455005</c:v>
                </c:pt>
                <c:pt idx="85" formatCode="General">
                  <c:v>0.91630997751212695</c:v>
                </c:pt>
                <c:pt idx="86" formatCode="General">
                  <c:v>0.92271736932472603</c:v>
                </c:pt>
                <c:pt idx="87" formatCode="General">
                  <c:v>0.92902019730930796</c:v>
                </c:pt>
                <c:pt idx="88" formatCode="General">
                  <c:v>0.93521725420264001</c:v>
                </c:pt>
                <c:pt idx="89" formatCode="General">
                  <c:v>0.94130812780566597</c:v>
                </c:pt>
                <c:pt idx="90" formatCode="General">
                  <c:v>0.94729106209709601</c:v>
                </c:pt>
                <c:pt idx="91" formatCode="General">
                  <c:v>0.95316350029006502</c:v>
                </c:pt>
                <c:pt idx="92" formatCode="General">
                  <c:v>0.95892317109747005</c:v>
                </c:pt>
                <c:pt idx="93" formatCode="General">
                  <c:v>0.96456732639109</c:v>
                </c:pt>
                <c:pt idx="94" formatCode="General">
                  <c:v>0.97009239855254403</c:v>
                </c:pt>
                <c:pt idx="95" formatCode="General">
                  <c:v>0.97549309300069897</c:v>
                </c:pt>
                <c:pt idx="96" formatCode="General">
                  <c:v>0.98076110334703304</c:v>
                </c:pt>
                <c:pt idx="97" formatCode="General">
                  <c:v>0.98588366678432005</c:v>
                </c:pt>
                <c:pt idx="98" formatCode="General">
                  <c:v>0.99083636068658099</c:v>
                </c:pt>
                <c:pt idx="99" formatCode="General">
                  <c:v>0.99557478835482704</c:v>
                </c:pt>
              </c:numCache>
            </c:numRef>
          </c:xVal>
          <c:yVal>
            <c:numRef>
              <c:f>check!$I$1:$I$100</c:f>
              <c:numCache>
                <c:formatCode>0.00E+00</c:formatCode>
                <c:ptCount val="100"/>
                <c:pt idx="0">
                  <c:v>2.4584776116899998</c:v>
                </c:pt>
                <c:pt idx="1">
                  <c:v>2.3900449350300002</c:v>
                </c:pt>
                <c:pt idx="2">
                  <c:v>2.3247793573000002</c:v>
                </c:pt>
                <c:pt idx="3">
                  <c:v>2.2630429164299999</c:v>
                </c:pt>
                <c:pt idx="4">
                  <c:v>2.2159945221599999</c:v>
                </c:pt>
                <c:pt idx="5">
                  <c:v>2.1779919517700002</c:v>
                </c:pt>
                <c:pt idx="6">
                  <c:v>2.1423143985299999</c:v>
                </c:pt>
                <c:pt idx="7">
                  <c:v>2.1137567921799998</c:v>
                </c:pt>
                <c:pt idx="8">
                  <c:v>2.0894696053800002</c:v>
                </c:pt>
                <c:pt idx="9">
                  <c:v>2.0655476695599999</c:v>
                </c:pt>
                <c:pt idx="10">
                  <c:v>2.0405018080000001</c:v>
                </c:pt>
                <c:pt idx="11">
                  <c:v>2.0181686774199998</c:v>
                </c:pt>
                <c:pt idx="12">
                  <c:v>2.00180574566</c:v>
                </c:pt>
                <c:pt idx="13">
                  <c:v>1.9883962905499999</c:v>
                </c:pt>
                <c:pt idx="14">
                  <c:v>1.9758000333400001</c:v>
                </c:pt>
                <c:pt idx="15">
                  <c:v>1.96393695635</c:v>
                </c:pt>
                <c:pt idx="16">
                  <c:v>1.9536028557</c:v>
                </c:pt>
                <c:pt idx="17">
                  <c:v>1.9458253297200001</c:v>
                </c:pt>
                <c:pt idx="18">
                  <c:v>1.9410885368999999</c:v>
                </c:pt>
                <c:pt idx="19">
                  <c:v>1.93780722515</c:v>
                </c:pt>
                <c:pt idx="20">
                  <c:v>1.9366757103300001</c:v>
                </c:pt>
                <c:pt idx="21">
                  <c:v>1.9385982497100001</c:v>
                </c:pt>
                <c:pt idx="22">
                  <c:v>1.9440116544699999</c:v>
                </c:pt>
                <c:pt idx="23">
                  <c:v>1.95298882947</c:v>
                </c:pt>
                <c:pt idx="24">
                  <c:v>1.96429014114</c:v>
                </c:pt>
                <c:pt idx="25">
                  <c:v>1.97735157929</c:v>
                </c:pt>
                <c:pt idx="26">
                  <c:v>1.9927462553399999</c:v>
                </c:pt>
                <c:pt idx="27">
                  <c:v>2.0113174472200002</c:v>
                </c:pt>
                <c:pt idx="28">
                  <c:v>2.0337306775799999</c:v>
                </c:pt>
                <c:pt idx="29">
                  <c:v>2.0595650758900002</c:v>
                </c:pt>
                <c:pt idx="30">
                  <c:v>2.0871821376400002</c:v>
                </c:pt>
                <c:pt idx="31">
                  <c:v>2.1171572111099999</c:v>
                </c:pt>
                <c:pt idx="32">
                  <c:v>2.1495390371999998</c:v>
                </c:pt>
                <c:pt idx="33">
                  <c:v>2.18461533893</c:v>
                </c:pt>
                <c:pt idx="34">
                  <c:v>2.2227499613499999</c:v>
                </c:pt>
                <c:pt idx="35">
                  <c:v>2.2631381260499999</c:v>
                </c:pt>
                <c:pt idx="36">
                  <c:v>2.30426611667</c:v>
                </c:pt>
                <c:pt idx="37">
                  <c:v>2.34618675315</c:v>
                </c:pt>
                <c:pt idx="38">
                  <c:v>2.3892909654399999</c:v>
                </c:pt>
                <c:pt idx="39">
                  <c:v>2.43402780535</c:v>
                </c:pt>
                <c:pt idx="40">
                  <c:v>2.48052195524</c:v>
                </c:pt>
                <c:pt idx="41">
                  <c:v>2.5286803089299998</c:v>
                </c:pt>
                <c:pt idx="42">
                  <c:v>2.5785621760100002</c:v>
                </c:pt>
                <c:pt idx="43">
                  <c:v>2.6298909846099998</c:v>
                </c:pt>
                <c:pt idx="44">
                  <c:v>2.6826056846099999</c:v>
                </c:pt>
                <c:pt idx="45">
                  <c:v>2.7367294255400001</c:v>
                </c:pt>
                <c:pt idx="46">
                  <c:v>2.7920154889100002</c:v>
                </c:pt>
                <c:pt idx="47">
                  <c:v>2.8478571321800001</c:v>
                </c:pt>
                <c:pt idx="48">
                  <c:v>2.9032442255699999</c:v>
                </c:pt>
                <c:pt idx="49">
                  <c:v>2.9572845621099999</c:v>
                </c:pt>
                <c:pt idx="50">
                  <c:v>3.0093921732500002</c:v>
                </c:pt>
                <c:pt idx="51">
                  <c:v>3.0577584255599999</c:v>
                </c:pt>
                <c:pt idx="52">
                  <c:v>3.1010058763699999</c:v>
                </c:pt>
                <c:pt idx="53">
                  <c:v>3.1393416842200002</c:v>
                </c:pt>
                <c:pt idx="54">
                  <c:v>3.1731414981600001</c:v>
                </c:pt>
                <c:pt idx="55">
                  <c:v>3.20358879536</c:v>
                </c:pt>
                <c:pt idx="56">
                  <c:v>3.2311741938499998</c:v>
                </c:pt>
                <c:pt idx="57">
                  <c:v>3.2558538858100001</c:v>
                </c:pt>
                <c:pt idx="58">
                  <c:v>3.27827015049</c:v>
                </c:pt>
                <c:pt idx="59">
                  <c:v>3.2997553858500002</c:v>
                </c:pt>
                <c:pt idx="60">
                  <c:v>3.3204138212499998</c:v>
                </c:pt>
                <c:pt idx="61">
                  <c:v>3.3403779033199998</c:v>
                </c:pt>
                <c:pt idx="62">
                  <c:v>3.36032561729</c:v>
                </c:pt>
                <c:pt idx="63">
                  <c:v>3.3810567300100001</c:v>
                </c:pt>
                <c:pt idx="64">
                  <c:v>3.4031475792000001</c:v>
                </c:pt>
                <c:pt idx="65">
                  <c:v>3.4268889250400001</c:v>
                </c:pt>
                <c:pt idx="66">
                  <c:v>3.4522293818400001</c:v>
                </c:pt>
                <c:pt idx="67">
                  <c:v>3.47902180565</c:v>
                </c:pt>
                <c:pt idx="68">
                  <c:v>3.50627882597</c:v>
                </c:pt>
                <c:pt idx="69">
                  <c:v>3.5338219051299999</c:v>
                </c:pt>
                <c:pt idx="70">
                  <c:v>3.5625723500099999</c:v>
                </c:pt>
                <c:pt idx="71">
                  <c:v>3.59301817419</c:v>
                </c:pt>
                <c:pt idx="72">
                  <c:v>3.6250679850599998</c:v>
                </c:pt>
                <c:pt idx="73">
                  <c:v>3.6585609567100001</c:v>
                </c:pt>
                <c:pt idx="74">
                  <c:v>3.6943272085799999</c:v>
                </c:pt>
                <c:pt idx="75">
                  <c:v>3.73343447816</c:v>
                </c:pt>
                <c:pt idx="76">
                  <c:v>3.7766103062699998</c:v>
                </c:pt>
                <c:pt idx="77">
                  <c:v>3.8242363892000002</c:v>
                </c:pt>
                <c:pt idx="78">
                  <c:v>3.8766893814899999</c:v>
                </c:pt>
                <c:pt idx="79">
                  <c:v>3.9328417781299998</c:v>
                </c:pt>
                <c:pt idx="80">
                  <c:v>3.9909321909300002</c:v>
                </c:pt>
                <c:pt idx="81">
                  <c:v>4.0505253136599997</c:v>
                </c:pt>
                <c:pt idx="82">
                  <c:v>4.1112071968199997</c:v>
                </c:pt>
                <c:pt idx="83">
                  <c:v>4.1724171977699998</c:v>
                </c:pt>
                <c:pt idx="84">
                  <c:v>4.2337130438799999</c:v>
                </c:pt>
                <c:pt idx="85">
                  <c:v>4.2947893648999997</c:v>
                </c:pt>
                <c:pt idx="86">
                  <c:v>4.3571390790300004</c:v>
                </c:pt>
                <c:pt idx="87">
                  <c:v>4.4300665438599998</c:v>
                </c:pt>
                <c:pt idx="88">
                  <c:v>4.5064086228800004</c:v>
                </c:pt>
                <c:pt idx="89">
                  <c:v>4.5856343814500002</c:v>
                </c:pt>
                <c:pt idx="90">
                  <c:v>4.6689788228799998</c:v>
                </c:pt>
                <c:pt idx="91">
                  <c:v>4.7573904068099999</c:v>
                </c:pt>
                <c:pt idx="92">
                  <c:v>4.8510350152899999</c:v>
                </c:pt>
                <c:pt idx="93">
                  <c:v>4.9507580550099997</c:v>
                </c:pt>
                <c:pt idx="94">
                  <c:v>5.0578427425400001</c:v>
                </c:pt>
                <c:pt idx="95">
                  <c:v>5.17464863931</c:v>
                </c:pt>
                <c:pt idx="96">
                  <c:v>5.3052563615999997</c:v>
                </c:pt>
                <c:pt idx="97">
                  <c:v>5.4561264664499998</c:v>
                </c:pt>
                <c:pt idx="98">
                  <c:v>5.6434786369500003</c:v>
                </c:pt>
                <c:pt idx="99">
                  <c:v>5.8988744665599997</c:v>
                </c:pt>
              </c:numCache>
            </c:numRef>
          </c:yVal>
          <c:smooth val="0"/>
        </c:ser>
        <c:ser>
          <c:idx val="1"/>
          <c:order val="1"/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check!$W$40:$W$41</c:f>
              <c:numCache>
                <c:formatCode>General</c:formatCode>
                <c:ptCount val="2"/>
                <c:pt idx="0">
                  <c:v>0.31605026859683344</c:v>
                </c:pt>
                <c:pt idx="1">
                  <c:v>0.31605026859683344</c:v>
                </c:pt>
              </c:numCache>
            </c:numRef>
          </c:xVal>
          <c:yVal>
            <c:numRef>
              <c:f>check!$X$40:$X$41</c:f>
              <c:numCache>
                <c:formatCode>General</c:formatCode>
                <c:ptCount val="2"/>
                <c:pt idx="0">
                  <c:v>-100</c:v>
                </c:pt>
                <c:pt idx="1">
                  <c:v>100</c:v>
                </c:pt>
              </c:numCache>
            </c:numRef>
          </c:yVal>
          <c:smooth val="0"/>
        </c:ser>
        <c:ser>
          <c:idx val="2"/>
          <c:order val="2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check!$W$42:$W$43</c:f>
              <c:numCache>
                <c:formatCode>General</c:formatCode>
                <c:ptCount val="2"/>
                <c:pt idx="0">
                  <c:v>0.36822656533600706</c:v>
                </c:pt>
                <c:pt idx="1">
                  <c:v>0.36822656533600706</c:v>
                </c:pt>
              </c:numCache>
            </c:numRef>
          </c:xVal>
          <c:yVal>
            <c:numRef>
              <c:f>check!$X$42:$X$43</c:f>
              <c:numCache>
                <c:formatCode>General</c:formatCode>
                <c:ptCount val="2"/>
                <c:pt idx="0">
                  <c:v>-100</c:v>
                </c:pt>
                <c:pt idx="1">
                  <c:v>100</c:v>
                </c:pt>
              </c:numCache>
            </c:numRef>
          </c:yVal>
          <c:smooth val="0"/>
        </c:ser>
        <c:ser>
          <c:idx val="3"/>
          <c:order val="3"/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check!$W$44:$W$45</c:f>
              <c:numCache>
                <c:formatCode>General</c:formatCode>
                <c:ptCount val="2"/>
                <c:pt idx="0">
                  <c:v>0.39879480150434832</c:v>
                </c:pt>
                <c:pt idx="1">
                  <c:v>0.39879480150434832</c:v>
                </c:pt>
              </c:numCache>
            </c:numRef>
          </c:xVal>
          <c:yVal>
            <c:numRef>
              <c:f>check!$X$44:$X$45</c:f>
              <c:numCache>
                <c:formatCode>General</c:formatCode>
                <c:ptCount val="2"/>
                <c:pt idx="0">
                  <c:v>-100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962240"/>
        <c:axId val="51963776"/>
      </c:scatterChart>
      <c:valAx>
        <c:axId val="51962240"/>
        <c:scaling>
          <c:orientation val="minMax"/>
          <c:max val="1"/>
          <c:min val="0"/>
        </c:scaling>
        <c:delete val="0"/>
        <c:axPos val="b"/>
        <c:numFmt formatCode="General" sourceLinked="0"/>
        <c:majorTickMark val="out"/>
        <c:minorTickMark val="none"/>
        <c:tickLblPos val="nextTo"/>
        <c:crossAx val="51963776"/>
        <c:crosses val="autoZero"/>
        <c:crossBetween val="midCat"/>
      </c:valAx>
      <c:valAx>
        <c:axId val="51963776"/>
        <c:scaling>
          <c:orientation val="minMax"/>
          <c:max val="6"/>
          <c:min val="0"/>
        </c:scaling>
        <c:delete val="0"/>
        <c:axPos val="l"/>
        <c:majorGridlines/>
        <c:numFmt formatCode="0.E+00" sourceLinked="0"/>
        <c:majorTickMark val="out"/>
        <c:minorTickMark val="none"/>
        <c:tickLblPos val="nextTo"/>
        <c:crossAx val="5196224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4C6D62-110C-4F5B-B175-C75E9520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77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BD61C66-E159-4F6F-B661-C1458674A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AEC72-EE00-4F1A-9E36-DD303EE7CABC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8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3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0"/>
            <a:ext cx="2222500" cy="623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518275" cy="623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0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70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7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41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30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2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49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footer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3988"/>
            <a:ext cx="9055100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857250"/>
            <a:ext cx="7772400" cy="26431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ED8000"/>
              </a:buClr>
              <a:defRPr sz="5400">
                <a:solidFill>
                  <a:srgbClr val="ED800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ED8000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280582" name="Picture 6" descr="headers9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9688"/>
            <a:ext cx="9077325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3" name="Picture 7" descr="CCF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23825"/>
            <a:ext cx="115411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5845175"/>
            <a:ext cx="1196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585" name="Picture 9" descr="header-for-google-search.jpg (427×8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33606" b="26506"/>
          <a:stretch>
            <a:fillRect/>
          </a:stretch>
        </p:blipFill>
        <p:spPr bwMode="auto">
          <a:xfrm>
            <a:off x="57150" y="5965825"/>
            <a:ext cx="2219325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38100" y="6500813"/>
            <a:ext cx="91440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900" b="0" i="0" smtClean="0">
                <a:solidFill>
                  <a:srgbClr val="FFFFFF"/>
                </a:solidFill>
                <a:latin typeface="Arial" charset="0"/>
              </a:rPr>
              <a:t>CCFE is the fusion research arm of the </a:t>
            </a:r>
            <a:r>
              <a:rPr lang="en-GB" sz="900" i="0" smtClean="0">
                <a:solidFill>
                  <a:srgbClr val="FFFFFF"/>
                </a:solidFill>
                <a:latin typeface="Arial" charset="0"/>
              </a:rPr>
              <a:t>United Kingdom Atomic Energy Authority</a:t>
            </a:r>
          </a:p>
        </p:txBody>
      </p:sp>
    </p:spTree>
    <p:extLst>
      <p:ext uri="{BB962C8B-B14F-4D97-AF65-F5344CB8AC3E}">
        <p14:creationId xmlns:p14="http://schemas.microsoft.com/office/powerpoint/2010/main" val="1360321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8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362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8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2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7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4279900" cy="532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08050"/>
            <a:ext cx="4281488" cy="532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2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7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9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3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08"/>
          <p:cNvSpPr>
            <a:spLocks noChangeArrowheads="1"/>
          </p:cNvSpPr>
          <p:nvPr userDrawn="1"/>
        </p:nvSpPr>
        <p:spPr bwMode="auto">
          <a:xfrm>
            <a:off x="6400800" y="6580189"/>
            <a:ext cx="1981200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sz="1000" i="0" dirty="0" smtClean="0">
                <a:solidFill>
                  <a:schemeClr val="accent2"/>
                </a:solidFill>
                <a:latin typeface="Calibri" pitchFamily="34" charset="0"/>
              </a:rPr>
              <a:t>March</a:t>
            </a:r>
            <a:r>
              <a:rPr lang="en-US" sz="1000" i="0" baseline="0" dirty="0" smtClean="0">
                <a:solidFill>
                  <a:schemeClr val="accent2"/>
                </a:solidFill>
                <a:latin typeface="Calibri" pitchFamily="34" charset="0"/>
              </a:rPr>
              <a:t> 15</a:t>
            </a:r>
            <a:r>
              <a:rPr lang="en-US" sz="1000" i="0" dirty="0" smtClean="0">
                <a:solidFill>
                  <a:schemeClr val="accent2"/>
                </a:solidFill>
                <a:latin typeface="Calibri" pitchFamily="34" charset="0"/>
              </a:rPr>
              <a:t>, 2012</a:t>
            </a:r>
            <a:endParaRPr lang="en-US" sz="1000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Rectangle 208"/>
          <p:cNvSpPr>
            <a:spLocks noChangeArrowheads="1"/>
          </p:cNvSpPr>
          <p:nvPr userDrawn="1"/>
        </p:nvSpPr>
        <p:spPr bwMode="auto">
          <a:xfrm>
            <a:off x="7101852" y="6577841"/>
            <a:ext cx="1981200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6154D483-E77D-407B-98E7-7374DC40B1EB}" type="slidenum">
              <a:rPr lang="en-US" sz="1000" i="0" smtClean="0">
                <a:solidFill>
                  <a:schemeClr val="accent2"/>
                </a:solidFill>
                <a:latin typeface="Calibri" pitchFamily="34" charset="0"/>
              </a:rPr>
              <a:t>‹#›</a:t>
            </a:fld>
            <a:endParaRPr lang="en-US" sz="1000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2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3" name="Rectangle 206"/>
          <p:cNvSpPr>
            <a:spLocks noChangeArrowheads="1"/>
          </p:cNvSpPr>
          <p:nvPr userDrawn="1"/>
        </p:nvSpPr>
        <p:spPr bwMode="auto">
          <a:xfrm>
            <a:off x="812800" y="6577841"/>
            <a:ext cx="6846784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000" i="0" baseline="0" dirty="0" smtClean="0">
                <a:solidFill>
                  <a:schemeClr val="accent2"/>
                </a:solidFill>
                <a:latin typeface="Calibri" pitchFamily="34" charset="0"/>
              </a:rPr>
              <a:t>Rochester – ITER </a:t>
            </a:r>
            <a:r>
              <a:rPr lang="en-US" sz="1000" i="0" dirty="0" smtClean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sz="1000" i="0" dirty="0" err="1" smtClean="0">
                <a:solidFill>
                  <a:schemeClr val="accent2"/>
                </a:solidFill>
                <a:latin typeface="Calibri" pitchFamily="34" charset="0"/>
              </a:rPr>
              <a:t>Berkery</a:t>
            </a:r>
            <a:r>
              <a:rPr lang="en-US" sz="1000" i="0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780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footer9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3988"/>
            <a:ext cx="9055100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55" name="Picture 3" descr="headers95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9688"/>
            <a:ext cx="9077325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62063" y="0"/>
            <a:ext cx="788193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713788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5575" y="6464300"/>
            <a:ext cx="12414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  <a:buFontTx/>
              <a:buNone/>
            </a:pPr>
            <a:endParaRPr lang="en-US" b="0" i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79560" name="Picture 8" descr="CCFE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23825"/>
            <a:ext cx="115411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9562" name="Group 10"/>
          <p:cNvGrpSpPr>
            <a:grpSpLocks/>
          </p:cNvGrpSpPr>
          <p:nvPr/>
        </p:nvGrpSpPr>
        <p:grpSpPr bwMode="auto">
          <a:xfrm>
            <a:off x="8658225" y="6508750"/>
            <a:ext cx="428625" cy="228600"/>
            <a:chOff x="1748" y="2381"/>
            <a:chExt cx="2736" cy="1448"/>
          </a:xfrm>
        </p:grpSpPr>
        <p:sp>
          <p:nvSpPr>
            <p:cNvPr id="279563" name="Oval 11"/>
            <p:cNvSpPr>
              <a:spLocks noChangeArrowheads="1"/>
            </p:cNvSpPr>
            <p:nvPr userDrawn="1"/>
          </p:nvSpPr>
          <p:spPr bwMode="auto">
            <a:xfrm rot="190096">
              <a:off x="1748" y="2398"/>
              <a:ext cx="2736" cy="14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9564" name="Picture 12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" y="2381"/>
              <a:ext cx="265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9566" name="Rectangle 14"/>
          <p:cNvSpPr>
            <a:spLocks noChangeArrowheads="1"/>
          </p:cNvSpPr>
          <p:nvPr/>
        </p:nvSpPr>
        <p:spPr bwMode="auto">
          <a:xfrm>
            <a:off x="80963" y="6475413"/>
            <a:ext cx="16859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fld id="{DD33C07F-BE47-491E-9475-0596397110E5}" type="slidenum">
              <a:rPr lang="en-GB" sz="1400" b="0" i="0" smtClean="0">
                <a:solidFill>
                  <a:srgbClr val="FFFFFF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r>
              <a:rPr lang="en-GB" sz="1400" b="0" i="0" smtClean="0">
                <a:solidFill>
                  <a:srgbClr val="FFFFFF"/>
                </a:solidFill>
                <a:latin typeface="Arial" charset="0"/>
              </a:rPr>
              <a:t>/15</a:t>
            </a:r>
          </a:p>
        </p:txBody>
      </p:sp>
      <p:sp>
        <p:nvSpPr>
          <p:cNvPr id="279567" name="Text Box 15"/>
          <p:cNvSpPr txBox="1">
            <a:spLocks noChangeArrowheads="1"/>
          </p:cNvSpPr>
          <p:nvPr userDrawn="1"/>
        </p:nvSpPr>
        <p:spPr bwMode="auto">
          <a:xfrm>
            <a:off x="1085850" y="6475413"/>
            <a:ext cx="7935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1400" b="0" i="0" smtClean="0">
                <a:solidFill>
                  <a:srgbClr val="FFFFFF"/>
                </a:solidFill>
                <a:latin typeface="Arial" charset="0"/>
              </a:rPr>
              <a:t>IT Chapman             ITPA MHD Topical Group Meeting, Toki           5 March 2012</a:t>
            </a:r>
          </a:p>
        </p:txBody>
      </p:sp>
      <p:pic>
        <p:nvPicPr>
          <p:cNvPr id="279568" name="Picture 16" descr="header-for-google-search.jpg (427×83)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33606" b="26506"/>
          <a:stretch>
            <a:fillRect/>
          </a:stretch>
        </p:blipFill>
        <p:spPr bwMode="auto">
          <a:xfrm>
            <a:off x="7721600" y="6532563"/>
            <a:ext cx="846138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7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D8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D8000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78602"/>
            <a:ext cx="9144000" cy="27939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"/>
            <a:ext cx="9144000" cy="92709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1"/>
            <a:ext cx="539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NSTX</a:t>
            </a:r>
          </a:p>
        </p:txBody>
      </p: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097800" y="6577841"/>
            <a:ext cx="6273800" cy="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000" i="0" dirty="0" smtClean="0">
                <a:solidFill>
                  <a:srgbClr val="3333CC"/>
                </a:solidFill>
                <a:latin typeface="Calibri" pitchFamily="34" charset="0"/>
              </a:rPr>
              <a:t>53</a:t>
            </a:r>
            <a:r>
              <a:rPr lang="en-US" sz="1000" i="0" baseline="30000" dirty="0" smtClean="0">
                <a:solidFill>
                  <a:srgbClr val="3333CC"/>
                </a:solidFill>
                <a:latin typeface="Calibri" pitchFamily="34" charset="0"/>
              </a:rPr>
              <a:t>rd</a:t>
            </a:r>
            <a:r>
              <a:rPr lang="en-US" sz="1000" i="0" dirty="0" smtClean="0">
                <a:solidFill>
                  <a:srgbClr val="3333CC"/>
                </a:solidFill>
                <a:latin typeface="Calibri" pitchFamily="34" charset="0"/>
              </a:rPr>
              <a:t> Annual Meeting of the APS Division of Plasma Physics – Validation of RWM Kinetic Stability Model (Berkery</a:t>
            </a:r>
            <a:r>
              <a:rPr lang="en-US" sz="1000" i="0" dirty="0">
                <a:solidFill>
                  <a:srgbClr val="3333CC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580189"/>
            <a:ext cx="1981200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sz="1000" i="0" dirty="0" smtClean="0">
                <a:solidFill>
                  <a:srgbClr val="3333CC"/>
                </a:solidFill>
                <a:latin typeface="Calibri" pitchFamily="34" charset="0"/>
              </a:rPr>
              <a:t>November 16, 2011</a:t>
            </a:r>
            <a:endParaRPr lang="en-US" sz="1000" i="0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7101852" y="6577841"/>
            <a:ext cx="1981200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6154D483-E77D-407B-98E7-7374DC40B1EB}" type="slidenum">
              <a:rPr lang="en-US" sz="1000" i="0" smtClean="0">
                <a:solidFill>
                  <a:srgbClr val="3333CC"/>
                </a:solidFill>
                <a:latin typeface="Calibri" pitchFamily="34" charset="0"/>
              </a:rPr>
              <a:pPr algn="r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sz="1000" i="0" dirty="0">
              <a:solidFill>
                <a:srgbClr val="3333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7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937701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ITER</a:t>
            </a:r>
            <a:endParaRPr lang="en-US" sz="320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8800"/>
            <a:ext cx="129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1701800"/>
            <a:ext cx="12954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129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1524000"/>
            <a:ext cx="1257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1409700" y="1848408"/>
            <a:ext cx="63627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2400" i="0" dirty="0" smtClean="0">
                <a:solidFill>
                  <a:srgbClr val="000000"/>
                </a:solidFill>
                <a:latin typeface="Calibri" pitchFamily="34" charset="0"/>
              </a:rPr>
              <a:t>J.W</a:t>
            </a:r>
            <a:r>
              <a:rPr lang="en-US" sz="2400" i="0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2400" i="0" dirty="0" err="1" smtClean="0">
                <a:solidFill>
                  <a:srgbClr val="000000"/>
                </a:solidFill>
                <a:latin typeface="Calibri" pitchFamily="34" charset="0"/>
              </a:rPr>
              <a:t>Berkery</a:t>
            </a:r>
            <a:endParaRPr lang="en-US" sz="2400" i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Department of Applied Physics, Columbia University, New York, NY, USA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714500" y="3833837"/>
            <a:ext cx="5715000" cy="3939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</a:rPr>
              <a:t>Rochester, New York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</a:rPr>
              <a:t>March 15, 2012</a:t>
            </a:r>
            <a:endParaRPr lang="en-US" sz="1600" i="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1280160"/>
            <a:ext cx="3044952" cy="230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1960"/>
            <a:ext cx="3044952" cy="230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4251960"/>
            <a:ext cx="3044952" cy="230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PEST Fluid </a:t>
            </a:r>
            <a:r>
              <a:rPr lang="el-GR" sz="2800" dirty="0">
                <a:latin typeface="Calibri" pitchFamily="34" charset="0"/>
              </a:rPr>
              <a:t>δ</a:t>
            </a:r>
            <a:r>
              <a:rPr lang="en-US" sz="2800" dirty="0">
                <a:latin typeface="Calibri" pitchFamily="34" charset="0"/>
              </a:rPr>
              <a:t>W </a:t>
            </a:r>
            <a:r>
              <a:rPr lang="en-US" sz="2800" dirty="0" smtClean="0">
                <a:latin typeface="Calibri" pitchFamily="34" charset="0"/>
              </a:rPr>
              <a:t>results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903002" y="1233714"/>
            <a:ext cx="696686" cy="60234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574473" y="5507372"/>
            <a:ext cx="166254" cy="280570"/>
          </a:xfrm>
          <a:prstGeom prst="rect">
            <a:avLst/>
          </a:prstGeom>
          <a:solidFill>
            <a:srgbClr val="FFFF00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88208" y="6045621"/>
            <a:ext cx="211597" cy="15255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124785" y="4686617"/>
            <a:ext cx="211597" cy="15255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962401" y="4838765"/>
            <a:ext cx="211597" cy="15255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160"/>
            <a:ext cx="3044952" cy="230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1280160"/>
            <a:ext cx="3044952" cy="230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15702" y="2989969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15701" y="6028032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34039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2213" y="6028032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34041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18354" y="2989414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2809" y="3003869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34036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488782" y="4343440"/>
            <a:ext cx="360216" cy="41945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536280" y="4343440"/>
            <a:ext cx="360216" cy="41945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25703" y="1376360"/>
            <a:ext cx="360216" cy="41945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589319" y="1378820"/>
            <a:ext cx="360216" cy="41945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485763" y="1376360"/>
            <a:ext cx="360216" cy="41945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4197687"/>
            <a:ext cx="3044952" cy="183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9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Profiles, 34001 @ 2500s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6" y="1005840"/>
            <a:ext cx="426356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40"/>
            <a:ext cx="426356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9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Notes on MISK </a:t>
            </a:r>
            <a:r>
              <a:rPr lang="el-GR" sz="2800" dirty="0" smtClean="0">
                <a:latin typeface="Calibri" pitchFamily="34" charset="0"/>
              </a:rPr>
              <a:t>δ</a:t>
            </a:r>
            <a:r>
              <a:rPr lang="en-US" sz="2800" dirty="0" smtClean="0">
                <a:latin typeface="Calibri" pitchFamily="34" charset="0"/>
              </a:rPr>
              <a:t>W</a:t>
            </a:r>
            <a:r>
              <a:rPr lang="en-US" sz="2800" baseline="-25000" dirty="0" smtClean="0">
                <a:latin typeface="Calibri" pitchFamily="34" charset="0"/>
              </a:rPr>
              <a:t>K</a:t>
            </a:r>
            <a:r>
              <a:rPr lang="en-US" sz="2800" dirty="0" smtClean="0">
                <a:latin typeface="Calibri" pitchFamily="34" charset="0"/>
              </a:rPr>
              <a:t> results with deuterium and tritium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7" y="22364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0" i="0" dirty="0">
                <a:latin typeface="Calibri" pitchFamily="34" charset="0"/>
              </a:rPr>
              <a:t>S</a:t>
            </a:r>
            <a:r>
              <a:rPr lang="en-US" sz="1600" b="0" i="0" dirty="0" smtClean="0">
                <a:latin typeface="Calibri" pitchFamily="34" charset="0"/>
              </a:rPr>
              <a:t>plitting to 50% deuterium and 50% tritium makes very little difference (vs. 100% deuterium). Need to recheck the effect on Alfven layers. 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5" y="1057968"/>
            <a:ext cx="7315200" cy="634806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 bwMode="auto">
          <a:xfrm rot="5400000">
            <a:off x="5094483" y="1306566"/>
            <a:ext cx="197065" cy="917035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9243" y="1868204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>
                <a:latin typeface="Calibri" pitchFamily="34" charset="0"/>
              </a:rPr>
              <a:t>g</a:t>
            </a:r>
            <a:r>
              <a:rPr lang="en-US" sz="1600" b="0" i="0" dirty="0" smtClean="0">
                <a:latin typeface="Calibri" pitchFamily="34" charset="0"/>
              </a:rPr>
              <a:t>o like m</a:t>
            </a:r>
            <a:r>
              <a:rPr lang="en-US" sz="1600" b="0" i="0" baseline="30000" dirty="0" smtClean="0">
                <a:latin typeface="Calibri" pitchFamily="34" charset="0"/>
              </a:rPr>
              <a:t>-1/2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3" y="3881175"/>
            <a:ext cx="2812400" cy="77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78" y="4001052"/>
            <a:ext cx="3809803" cy="69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57" y="335479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0" i="0" dirty="0" smtClean="0">
                <a:latin typeface="Calibri" pitchFamily="34" charset="0"/>
              </a:rPr>
              <a:t>When including alpha particles, I had to pay close attention to the 50% deuterium and 50% tritium mix, because it matters for the alpha’s slowing-down distribution: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2906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0" i="0" dirty="0" smtClean="0">
                <a:latin typeface="Calibri" pitchFamily="34" charset="0"/>
              </a:rPr>
              <a:t>Note: I assumed alpha particles were isotropic (as usual).  Nikolai has said that alphas can be beam-like in ITER, especially near the edge.  I should ask him about that.</a:t>
            </a:r>
          </a:p>
        </p:txBody>
      </p:sp>
    </p:spTree>
    <p:extLst>
      <p:ext uri="{BB962C8B-B14F-4D97-AF65-F5344CB8AC3E}">
        <p14:creationId xmlns:p14="http://schemas.microsoft.com/office/powerpoint/2010/main" val="5332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4251960"/>
            <a:ext cx="3044952" cy="23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1960"/>
            <a:ext cx="3044952" cy="23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1280160"/>
            <a:ext cx="3044952" cy="23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1280159"/>
            <a:ext cx="3044952" cy="23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160"/>
            <a:ext cx="3044952" cy="23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MISK Kinetic </a:t>
            </a:r>
            <a:r>
              <a:rPr lang="el-GR" sz="2800" dirty="0">
                <a:latin typeface="Calibri" pitchFamily="34" charset="0"/>
              </a:rPr>
              <a:t>δ</a:t>
            </a:r>
            <a:r>
              <a:rPr lang="en-US" sz="2800" dirty="0">
                <a:latin typeface="Calibri" pitchFamily="34" charset="0"/>
              </a:rPr>
              <a:t>W</a:t>
            </a:r>
            <a:r>
              <a:rPr lang="en-US" sz="2800" baseline="-25000" dirty="0">
                <a:latin typeface="Calibri" pitchFamily="34" charset="0"/>
              </a:rPr>
              <a:t>K</a:t>
            </a:r>
            <a:r>
              <a:rPr lang="en-US" sz="2800" dirty="0">
                <a:latin typeface="Calibri" pitchFamily="34" charset="0"/>
              </a:rPr>
              <a:t> results, thermal particles only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5702" y="2989969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5701" y="6028032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34039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2213" y="6028032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34041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8354" y="2989414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92809" y="3003869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34036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466850" y="2546350"/>
            <a:ext cx="184150" cy="1651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345178" y="2559050"/>
            <a:ext cx="184150" cy="1651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264400" y="2616200"/>
            <a:ext cx="184150" cy="1651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76350" y="4920002"/>
            <a:ext cx="184150" cy="1651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733800" y="4996202"/>
            <a:ext cx="184150" cy="1651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861" y="4574354"/>
            <a:ext cx="3007696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latin typeface="Calibri" pitchFamily="34" charset="0"/>
              </a:rPr>
              <a:t>Kinetic effects basically continually decrease with shot number.  What is causing this?  Have to look in detail.</a:t>
            </a:r>
          </a:p>
          <a:p>
            <a:pPr>
              <a:buNone/>
            </a:pPr>
            <a:endParaRPr lang="en-US" sz="16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4251960"/>
            <a:ext cx="3044952" cy="23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1960"/>
            <a:ext cx="3044952" cy="23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1280160"/>
            <a:ext cx="3044952" cy="23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1280159"/>
            <a:ext cx="3044952" cy="23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160"/>
            <a:ext cx="3044952" cy="23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Results with alpha particles included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3861" y="4362757"/>
            <a:ext cx="300769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0" dirty="0">
                <a:latin typeface="Calibri" pitchFamily="34" charset="0"/>
              </a:rPr>
              <a:t>A</a:t>
            </a:r>
            <a:r>
              <a:rPr lang="en-US" sz="1600" b="0" i="0" dirty="0" smtClean="0">
                <a:latin typeface="Calibri" pitchFamily="34" charset="0"/>
              </a:rPr>
              <a:t>lpha particles provide a roughly constant increment to </a:t>
            </a:r>
            <a:r>
              <a:rPr lang="el-GR" sz="1600" b="0" i="0" dirty="0" smtClean="0">
                <a:latin typeface="Calibri" pitchFamily="34" charset="0"/>
              </a:rPr>
              <a:t>δ</a:t>
            </a:r>
            <a:r>
              <a:rPr lang="en-US" sz="1600" b="0" i="0" dirty="0" smtClean="0">
                <a:latin typeface="Calibri" pitchFamily="34" charset="0"/>
              </a:rPr>
              <a:t>W</a:t>
            </a:r>
            <a:r>
              <a:rPr lang="en-US" sz="1600" b="0" i="0" baseline="-25000" dirty="0" smtClean="0">
                <a:latin typeface="Calibri" pitchFamily="34" charset="0"/>
              </a:rPr>
              <a:t>K</a:t>
            </a:r>
            <a:r>
              <a:rPr lang="en-US" sz="1600" b="0" i="0" dirty="0" smtClean="0">
                <a:latin typeface="Calibri" pitchFamily="34" charset="0"/>
              </a:rPr>
              <a:t>, as expected. </a:t>
            </a:r>
          </a:p>
          <a:p>
            <a:pPr>
              <a:buNone/>
            </a:pPr>
            <a:r>
              <a:rPr lang="en-US" sz="1600" b="0" i="0" dirty="0" smtClean="0">
                <a:latin typeface="Calibri" pitchFamily="34" charset="0"/>
              </a:rPr>
              <a:t>Interestingly, the imaginary increment is roughly the same as the real increment, which is unexpected.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5702" y="2989969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5701" y="6028032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34039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2213" y="6028032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34041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8354" y="2989414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92809" y="3003869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34036</a:t>
            </a:r>
          </a:p>
        </p:txBody>
      </p:sp>
    </p:spTree>
    <p:extLst>
      <p:ext uri="{BB962C8B-B14F-4D97-AF65-F5344CB8AC3E}">
        <p14:creationId xmlns:p14="http://schemas.microsoft.com/office/powerpoint/2010/main" val="16764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2635"/>
            <a:ext cx="9144000" cy="555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Various parameters vs. shot number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0199" y="2675187"/>
            <a:ext cx="1003801" cy="7201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rgbClr val="FF0000"/>
                </a:solidFill>
                <a:latin typeface="Calibri" pitchFamily="34" charset="0"/>
              </a:rPr>
              <a:t>Thermal only</a:t>
            </a:r>
          </a:p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Alphas only</a:t>
            </a:r>
          </a:p>
          <a:p>
            <a:pPr>
              <a:buNone/>
            </a:pPr>
            <a:r>
              <a:rPr lang="en-US" b="0" i="0" dirty="0">
                <a:solidFill>
                  <a:schemeClr val="tx1"/>
                </a:solidFill>
                <a:latin typeface="Calibri" pitchFamily="34" charset="0"/>
              </a:rPr>
              <a:t>B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</a:rPr>
              <a:t>oth</a:t>
            </a:r>
          </a:p>
        </p:txBody>
      </p:sp>
    </p:spTree>
    <p:extLst>
      <p:ext uri="{BB962C8B-B14F-4D97-AF65-F5344CB8AC3E}">
        <p14:creationId xmlns:p14="http://schemas.microsoft.com/office/powerpoint/2010/main" val="19688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2714043" y="3910851"/>
            <a:ext cx="3044952" cy="2420694"/>
            <a:chOff x="2780576" y="3911440"/>
            <a:chExt cx="3044952" cy="2420694"/>
          </a:xfrm>
        </p:grpSpPr>
        <p:pic>
          <p:nvPicPr>
            <p:cNvPr id="69" name="Picture 2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576" y="3911440"/>
              <a:ext cx="3044952" cy="221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Rectangle 69"/>
            <p:cNvSpPr/>
            <p:nvPr/>
          </p:nvSpPr>
          <p:spPr bwMode="auto">
            <a:xfrm>
              <a:off x="3618554" y="4045611"/>
              <a:ext cx="94463" cy="169218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0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7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971202" y="4031753"/>
              <a:ext cx="94463" cy="174952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0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7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86284" y="6023099"/>
              <a:ext cx="276038" cy="30777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0" i="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71712" y="6024357"/>
              <a:ext cx="276038" cy="30777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0" i="0" dirty="0" smtClean="0">
                  <a:latin typeface="Calibri" pitchFamily="34" charset="0"/>
                </a:rPr>
                <a:t>2</a:t>
              </a:r>
            </a:p>
          </p:txBody>
        </p:sp>
        <p:cxnSp>
          <p:nvCxnSpPr>
            <p:cNvPr id="74" name="Straight Arrow Connector 73"/>
            <p:cNvCxnSpPr>
              <a:stCxn id="72" idx="0"/>
            </p:cNvCxnSpPr>
            <p:nvPr/>
          </p:nvCxnSpPr>
          <p:spPr bwMode="auto">
            <a:xfrm flipH="1" flipV="1">
              <a:off x="3617893" y="5781275"/>
              <a:ext cx="6410" cy="241824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>
              <a:stCxn id="73" idx="0"/>
            </p:cNvCxnSpPr>
            <p:nvPr/>
          </p:nvCxnSpPr>
          <p:spPr bwMode="auto">
            <a:xfrm flipH="1" flipV="1">
              <a:off x="4003321" y="5781275"/>
              <a:ext cx="6410" cy="243082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0" y="3910851"/>
            <a:ext cx="2743200" cy="139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0" y="5013549"/>
            <a:ext cx="2733173" cy="16746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07863"/>
              </p:ext>
            </p:extLst>
          </p:nvPr>
        </p:nvGraphicFramePr>
        <p:xfrm>
          <a:off x="3044952" y="1005840"/>
          <a:ext cx="3044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386308"/>
              </p:ext>
            </p:extLst>
          </p:nvPr>
        </p:nvGraphicFramePr>
        <p:xfrm>
          <a:off x="0" y="1005840"/>
          <a:ext cx="3044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Initial analysis: Stable region appears at low rotation with no alpha particles – may be due to “infernal” </a:t>
            </a:r>
            <a:r>
              <a:rPr lang="en-US" sz="2800" dirty="0" err="1" smtClean="0">
                <a:latin typeface="Calibri" pitchFamily="34" charset="0"/>
              </a:rPr>
              <a:t>eigenfunction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3752" y="1199093"/>
            <a:ext cx="731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Re(</a:t>
            </a:r>
            <a:r>
              <a:rPr lang="en-US" b="0" i="0" dirty="0" err="1">
                <a:latin typeface="Calibri" pitchFamily="34" charset="0"/>
              </a:rPr>
              <a:t>δ</a:t>
            </a:r>
            <a:r>
              <a:rPr lang="en-US" b="0" i="0" dirty="0" err="1" smtClean="0">
                <a:latin typeface="Calibri" pitchFamily="34" charset="0"/>
              </a:rPr>
              <a:t>W</a:t>
            </a:r>
            <a:r>
              <a:rPr lang="en-US" b="0" i="0" baseline="-25000" dirty="0" err="1" smtClean="0">
                <a:latin typeface="Calibri" pitchFamily="34" charset="0"/>
              </a:rPr>
              <a:t>K</a:t>
            </a:r>
            <a:r>
              <a:rPr lang="en-US" b="0" i="0" dirty="0" smtClean="0">
                <a:latin typeface="Calibri" pitchFamily="34" charset="0"/>
              </a:rPr>
              <a:t>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5903"/>
            <a:ext cx="2743200" cy="139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208664" y="1199093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err="1" smtClean="0">
                <a:latin typeface="Calibri" pitchFamily="34" charset="0"/>
              </a:rPr>
              <a:t>Im</a:t>
            </a:r>
            <a:r>
              <a:rPr lang="en-US" b="0" i="0" dirty="0" smtClean="0">
                <a:latin typeface="Calibri" pitchFamily="34" charset="0"/>
              </a:rPr>
              <a:t>(</a:t>
            </a:r>
            <a:r>
              <a:rPr lang="en-US" b="0" i="0" dirty="0" err="1" smtClean="0">
                <a:latin typeface="Calibri" pitchFamily="34" charset="0"/>
              </a:rPr>
              <a:t>δW</a:t>
            </a:r>
            <a:r>
              <a:rPr lang="en-US" b="0" i="0" baseline="-25000" dirty="0" err="1" smtClean="0">
                <a:latin typeface="Calibri" pitchFamily="34" charset="0"/>
              </a:rPr>
              <a:t>K</a:t>
            </a:r>
            <a:r>
              <a:rPr lang="en-US" b="0" i="0" dirty="0" smtClean="0">
                <a:latin typeface="Calibri" pitchFamily="34" charset="0"/>
              </a:rPr>
              <a:t>)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499172"/>
              </p:ext>
            </p:extLst>
          </p:nvPr>
        </p:nvGraphicFramePr>
        <p:xfrm>
          <a:off x="6099048" y="1005840"/>
          <a:ext cx="3044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1912" y="3622426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b="0" i="0" dirty="0" smtClean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l-GR" b="0" i="0" baseline="-25000" dirty="0" smtClean="0">
                <a:solidFill>
                  <a:schemeClr val="tx1"/>
                </a:solidFill>
                <a:latin typeface="Calibri" pitchFamily="34" charset="0"/>
              </a:rPr>
              <a:t>φ0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</a:rPr>
              <a:t> [kHz]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53767" y="3622425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b="0" i="0" dirty="0" smtClean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l-GR" b="0" i="0" baseline="-25000" dirty="0" smtClean="0">
                <a:solidFill>
                  <a:schemeClr val="tx1"/>
                </a:solidFill>
                <a:latin typeface="Calibri" pitchFamily="34" charset="0"/>
              </a:rPr>
              <a:t>φ0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</a:rPr>
              <a:t> [kHz]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8627" y="3641945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b="0" i="0" dirty="0" smtClean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l-GR" b="0" i="0" baseline="-25000" dirty="0" smtClean="0">
                <a:solidFill>
                  <a:schemeClr val="tx1"/>
                </a:solidFill>
                <a:latin typeface="Calibri" pitchFamily="34" charset="0"/>
              </a:rPr>
              <a:t>φ0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</a:rPr>
              <a:t> [kHz]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81084" y="1195818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b="0" i="0" dirty="0" smtClean="0">
                <a:latin typeface="Calibri"/>
                <a:cs typeface="Calibri"/>
              </a:rPr>
              <a:t>γτ</a:t>
            </a:r>
            <a:r>
              <a:rPr lang="en-US" b="0" i="0" baseline="-25000" dirty="0" smtClean="0">
                <a:latin typeface="Calibri"/>
                <a:cs typeface="Calibri"/>
              </a:rPr>
              <a:t>w</a:t>
            </a:r>
            <a:endParaRPr lang="en-US" b="0" i="0" baseline="-25000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44393" y="2069411"/>
            <a:ext cx="719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/>
                <a:cs typeface="Calibri"/>
              </a:rPr>
              <a:t>unstable</a:t>
            </a:r>
            <a:endParaRPr lang="en-US" b="0" i="0" baseline="-25000" dirty="0" smtClean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11906" y="2230627"/>
            <a:ext cx="55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/>
                <a:cs typeface="Calibri"/>
              </a:rPr>
              <a:t>stable</a:t>
            </a:r>
            <a:endParaRPr lang="en-US" b="0" i="0" baseline="-25000" dirty="0" smtClean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5190" y="3991496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b="0" i="0" dirty="0" smtClean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l-GR" b="0" i="0" baseline="-25000" dirty="0" smtClean="0">
                <a:solidFill>
                  <a:schemeClr val="tx1"/>
                </a:solidFill>
                <a:latin typeface="Calibri" pitchFamily="34" charset="0"/>
              </a:rPr>
              <a:t>φ0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</a:rPr>
              <a:t> =1.8 kHz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93300" y="5240623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b="0" i="0" dirty="0" smtClean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l-GR" b="0" i="0" baseline="-25000" dirty="0" smtClean="0">
                <a:solidFill>
                  <a:schemeClr val="tx1"/>
                </a:solidFill>
                <a:latin typeface="Calibri" pitchFamily="34" charset="0"/>
              </a:rPr>
              <a:t>φ0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</a:rPr>
              <a:t> =2.7 kHz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885555" y="6306750"/>
            <a:ext cx="310084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[F. Poli </a:t>
            </a:r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submitted to </a:t>
            </a:r>
            <a:r>
              <a:rPr lang="en-US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(2012)]</a:t>
            </a:r>
            <a:endParaRPr lang="en-US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0551" y="3166393"/>
            <a:ext cx="263214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35979" y="3167651"/>
            <a:ext cx="263214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2</a:t>
            </a: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 bwMode="auto">
          <a:xfrm flipV="1">
            <a:off x="4182158" y="2924569"/>
            <a:ext cx="0" cy="24182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35" idx="0"/>
          </p:cNvCxnSpPr>
          <p:nvPr/>
        </p:nvCxnSpPr>
        <p:spPr bwMode="auto">
          <a:xfrm flipV="1">
            <a:off x="4567586" y="2924569"/>
            <a:ext cx="0" cy="24308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462726" y="4005352"/>
            <a:ext cx="263214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67871" y="5255736"/>
            <a:ext cx="263214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53682" y="3991496"/>
            <a:ext cx="94463" cy="988583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979893" y="5243502"/>
            <a:ext cx="94463" cy="988583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67728" y="3762228"/>
            <a:ext cx="263214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53156" y="3763486"/>
            <a:ext cx="263214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2</a:t>
            </a:r>
          </a:p>
        </p:txBody>
      </p:sp>
      <p:cxnSp>
        <p:nvCxnSpPr>
          <p:cNvPr id="51" name="Straight Arrow Connector 50"/>
          <p:cNvCxnSpPr>
            <a:stCxn id="49" idx="0"/>
          </p:cNvCxnSpPr>
          <p:nvPr/>
        </p:nvCxnSpPr>
        <p:spPr bwMode="auto">
          <a:xfrm flipV="1">
            <a:off x="7199335" y="3520404"/>
            <a:ext cx="0" cy="24182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50" idx="0"/>
          </p:cNvCxnSpPr>
          <p:nvPr/>
        </p:nvCxnSpPr>
        <p:spPr bwMode="auto">
          <a:xfrm flipV="1">
            <a:off x="7584763" y="3520404"/>
            <a:ext cx="0" cy="24308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89152" y="4959807"/>
            <a:ext cx="1898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Precession drift resonances</a:t>
            </a:r>
          </a:p>
        </p:txBody>
      </p:sp>
      <p:cxnSp>
        <p:nvCxnSpPr>
          <p:cNvPr id="28678" name="Straight Arrow Connector 28677"/>
          <p:cNvCxnSpPr/>
          <p:nvPr/>
        </p:nvCxnSpPr>
        <p:spPr bwMode="auto">
          <a:xfrm>
            <a:off x="700913" y="5013549"/>
            <a:ext cx="326211" cy="22325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7028821" y="887791"/>
            <a:ext cx="2115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accent2"/>
                </a:solidFill>
                <a:latin typeface="Calibri"/>
                <a:cs typeface="Calibri"/>
              </a:rPr>
              <a:t>Higher </a:t>
            </a:r>
            <a:r>
              <a:rPr lang="el-GR" b="0" i="0" dirty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b="0" i="0" baseline="-25000" dirty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b="0" i="0" dirty="0" smtClean="0">
                <a:solidFill>
                  <a:schemeClr val="accent2"/>
                </a:solidFill>
                <a:latin typeface="Calibri"/>
                <a:cs typeface="Calibri"/>
              </a:rPr>
              <a:t> = no core resonance</a:t>
            </a:r>
            <a:endParaRPr lang="en-US" b="0" i="0" baseline="-250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28680" name="Straight Arrow Connector 28679"/>
          <p:cNvCxnSpPr/>
          <p:nvPr/>
        </p:nvCxnSpPr>
        <p:spPr bwMode="auto">
          <a:xfrm>
            <a:off x="7511683" y="1164790"/>
            <a:ext cx="416944" cy="9723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0" y="972457"/>
            <a:ext cx="6052457" cy="2926967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480" y="5925719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b="0" i="0" dirty="0" smtClean="0">
                <a:solidFill>
                  <a:srgbClr val="FF0000"/>
                </a:solidFill>
                <a:latin typeface="Calibri"/>
                <a:cs typeface="Calibri"/>
              </a:rPr>
              <a:t>≈</a:t>
            </a:r>
            <a:r>
              <a:rPr lang="en-US" sz="10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sz="10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52457" y="4452057"/>
            <a:ext cx="3091542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b="0" i="0" dirty="0" smtClean="0">
                <a:solidFill>
                  <a:schemeClr val="tx1"/>
                </a:solidFill>
                <a:latin typeface="Calibri" pitchFamily="34" charset="0"/>
              </a:rPr>
              <a:t>Stable regions found with no alphas</a:t>
            </a:r>
          </a:p>
          <a:p>
            <a:pPr marL="742950" lvl="1" indent="-285750">
              <a:buFont typeface="Calibri" pitchFamily="34" charset="0"/>
              <a:buChar char="—"/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Low </a:t>
            </a:r>
            <a:r>
              <a:rPr lang="el-GR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ω</a:t>
            </a:r>
            <a:r>
              <a:rPr lang="el-GR" sz="1800" b="0" i="0" baseline="-2500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φ</a:t>
            </a:r>
            <a:endParaRPr lang="en-US" sz="1800" b="0" i="0" baseline="-25000" dirty="0" smtClean="0">
              <a:solidFill>
                <a:schemeClr val="accent2"/>
              </a:solidFill>
              <a:latin typeface="Calibri" pitchFamily="34" charset="0"/>
              <a:ea typeface="Cambria Math"/>
              <a:sym typeface="Symbol"/>
            </a:endParaRPr>
          </a:p>
          <a:p>
            <a:pPr marL="742950" lvl="1" indent="-285750">
              <a:buFont typeface="Calibri" pitchFamily="34" charset="0"/>
              <a:buChar char="—"/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Unstable region at higher </a:t>
            </a:r>
            <a:r>
              <a:rPr lang="el-GR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ω</a:t>
            </a:r>
            <a:r>
              <a:rPr lang="el-GR" sz="1800" b="0" i="0" baseline="-2500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φ</a:t>
            </a:r>
            <a:endParaRPr lang="en-US" sz="1800" b="0" i="0" baseline="-25000" dirty="0">
              <a:solidFill>
                <a:schemeClr val="accent2"/>
              </a:solidFill>
              <a:latin typeface="Calibri" pitchFamily="34" charset="0"/>
              <a:ea typeface="Cambria Math"/>
              <a:sym typeface="Symbol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291912" y="3985738"/>
            <a:ext cx="94463" cy="988583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When resonances are close to the rational surface, MISK might not properly include them</a:t>
            </a:r>
            <a:endParaRPr lang="en-US" sz="2800" dirty="0" smtClean="0">
              <a:latin typeface="Calibri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40118"/>
              </p:ext>
            </p:extLst>
          </p:nvPr>
        </p:nvGraphicFramePr>
        <p:xfrm>
          <a:off x="0" y="10058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725974"/>
              </p:ext>
            </p:extLst>
          </p:nvPr>
        </p:nvGraphicFramePr>
        <p:xfrm>
          <a:off x="4572000" y="10058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222298"/>
              </p:ext>
            </p:extLst>
          </p:nvPr>
        </p:nvGraphicFramePr>
        <p:xfrm>
          <a:off x="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88225" y="3955143"/>
            <a:ext cx="730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q profile</a:t>
            </a:r>
            <a:endParaRPr lang="en-US" b="0" i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8225" y="1306285"/>
            <a:ext cx="1135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/>
                <a:cs typeface="Calibri"/>
              </a:rPr>
              <a:t>Re[</a:t>
            </a:r>
            <a:r>
              <a:rPr lang="el-GR" b="0" i="0" dirty="0" smtClean="0">
                <a:latin typeface="Calibri"/>
                <a:cs typeface="Calibri"/>
              </a:rPr>
              <a:t>∂</a:t>
            </a: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b="0" i="0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b="0" i="0" baseline="-2500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)/</a:t>
            </a:r>
            <a:r>
              <a:rPr lang="el-GR" b="0" i="0" dirty="0" smtClean="0">
                <a:latin typeface="Calibri"/>
                <a:cs typeface="Calibri"/>
              </a:rPr>
              <a:t>∂</a:t>
            </a:r>
            <a:r>
              <a:rPr lang="el-GR" b="0" i="0" dirty="0" smtClean="0">
                <a:latin typeface="Calibri"/>
                <a:cs typeface="Calibri"/>
              </a:rPr>
              <a:t>Ψ</a:t>
            </a:r>
            <a:r>
              <a:rPr lang="en-US" b="0" i="0" dirty="0" smtClean="0">
                <a:latin typeface="Calibri"/>
                <a:cs typeface="Calibri"/>
              </a:rPr>
              <a:t>]</a:t>
            </a:r>
            <a:endParaRPr lang="en-US" b="0" i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0225" y="1306284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err="1" smtClean="0">
                <a:latin typeface="Calibri"/>
                <a:cs typeface="Calibri"/>
              </a:rPr>
              <a:t>Im</a:t>
            </a:r>
            <a:r>
              <a:rPr lang="en-US" b="0" i="0" dirty="0" smtClean="0">
                <a:latin typeface="Calibri"/>
                <a:cs typeface="Calibri"/>
              </a:rPr>
              <a:t>[</a:t>
            </a:r>
            <a:r>
              <a:rPr lang="el-GR" b="0" i="0" dirty="0" smtClean="0">
                <a:latin typeface="Calibri"/>
                <a:cs typeface="Calibri"/>
              </a:rPr>
              <a:t>∂</a:t>
            </a: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b="0" i="0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b="0" i="0" baseline="-2500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)/</a:t>
            </a:r>
            <a:r>
              <a:rPr lang="el-GR" b="0" i="0" dirty="0" smtClean="0">
                <a:latin typeface="Calibri"/>
                <a:cs typeface="Calibri"/>
              </a:rPr>
              <a:t>∂</a:t>
            </a:r>
            <a:r>
              <a:rPr lang="el-GR" b="0" i="0" dirty="0" smtClean="0">
                <a:latin typeface="Calibri"/>
                <a:cs typeface="Calibri"/>
              </a:rPr>
              <a:t>Ψ</a:t>
            </a:r>
            <a:r>
              <a:rPr lang="en-US" b="0" i="0" dirty="0" smtClean="0">
                <a:latin typeface="Calibri"/>
                <a:cs typeface="Calibri"/>
              </a:rPr>
              <a:t>]</a:t>
            </a:r>
            <a:endParaRPr lang="en-US" b="0" i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665" y="3930350"/>
            <a:ext cx="369332" cy="5588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q= 1.95</a:t>
            </a:r>
            <a:endParaRPr lang="en-US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1686" y="3923096"/>
            <a:ext cx="369332" cy="5588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q= 2.05</a:t>
            </a:r>
            <a:endParaRPr lang="en-US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87" y="3698468"/>
            <a:ext cx="2743200" cy="139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18047" y="3779113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b="0" i="0" dirty="0" smtClean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l-GR" b="0" i="0" baseline="-25000" dirty="0" smtClean="0">
                <a:solidFill>
                  <a:schemeClr val="tx1"/>
                </a:solidFill>
                <a:latin typeface="Calibri" pitchFamily="34" charset="0"/>
              </a:rPr>
              <a:t>φ0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</a:rPr>
              <a:t> =1.8 kHz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05583" y="3792969"/>
            <a:ext cx="263214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096539" y="3779113"/>
            <a:ext cx="94463" cy="988583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734769" y="3773355"/>
            <a:ext cx="94463" cy="988583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18" name="Straight Arrow Connector 17"/>
          <p:cNvCxnSpPr>
            <a:stCxn id="21" idx="1"/>
            <a:endCxn id="11" idx="0"/>
          </p:cNvCxnSpPr>
          <p:nvPr/>
        </p:nvCxnSpPr>
        <p:spPr bwMode="auto">
          <a:xfrm flipH="1">
            <a:off x="6811987" y="3229429"/>
            <a:ext cx="423385" cy="46903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21" idx="1"/>
          </p:cNvCxnSpPr>
          <p:nvPr/>
        </p:nvCxnSpPr>
        <p:spPr bwMode="auto">
          <a:xfrm flipH="1" flipV="1">
            <a:off x="6829234" y="2844801"/>
            <a:ext cx="406138" cy="38462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235372" y="3090929"/>
            <a:ext cx="1597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precession resonances</a:t>
            </a:r>
            <a:endParaRPr lang="en-US" b="0" i="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313543" y="1583283"/>
            <a:ext cx="141122" cy="499517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907143" y="2264230"/>
            <a:ext cx="472940" cy="413656"/>
          </a:xfrm>
          <a:prstGeom prst="straightConnector1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2235200" y="2605314"/>
            <a:ext cx="558800" cy="0"/>
          </a:xfrm>
          <a:prstGeom prst="straightConnector1">
            <a:avLst/>
          </a:prstGeom>
          <a:noFill/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94079" y="1162314"/>
            <a:ext cx="104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trapped electrons l=0</a:t>
            </a:r>
            <a:endParaRPr lang="en-US" b="0" i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117" y="2615360"/>
            <a:ext cx="104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trapped alphas</a:t>
            </a:r>
            <a:endParaRPr lang="en-US" b="0" i="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198" y="2466814"/>
            <a:ext cx="134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trapped ions l=0</a:t>
            </a:r>
            <a:endParaRPr lang="en-US" b="0" i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7487" y="5061657"/>
            <a:ext cx="4586513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b="0" i="0" dirty="0" smtClean="0">
                <a:solidFill>
                  <a:schemeClr val="tx1"/>
                </a:solidFill>
                <a:latin typeface="Calibri" pitchFamily="34" charset="0"/>
              </a:rPr>
              <a:t>Resonance near the q=2 surface</a:t>
            </a:r>
            <a:endParaRPr lang="en-US" sz="2400" b="0" i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>
              <a:buFont typeface="Calibri" pitchFamily="34" charset="0"/>
              <a:buChar char="—"/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MISK Alfven layer scheme might cut off important effects (between 1 and 2)</a:t>
            </a:r>
            <a:endParaRPr lang="en-US" sz="1800" b="0" i="0" baseline="-25000" dirty="0" smtClean="0">
              <a:solidFill>
                <a:schemeClr val="accent2"/>
              </a:solidFill>
              <a:latin typeface="Calibri" pitchFamily="34" charset="0"/>
              <a:ea typeface="Cambria Math"/>
              <a:sym typeface="Symbol"/>
            </a:endParaRPr>
          </a:p>
          <a:p>
            <a:pPr marL="742950" lvl="1" indent="-285750">
              <a:buFont typeface="Calibri" pitchFamily="34" charset="0"/>
              <a:buChar char="—"/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How can we deal with this?</a:t>
            </a:r>
            <a:endParaRPr lang="en-US" sz="1800" b="0" i="0" baseline="-25000" dirty="0">
              <a:solidFill>
                <a:schemeClr val="accent2"/>
              </a:solidFill>
              <a:latin typeface="Calibri" pitchFamily="34" charset="0"/>
              <a:ea typeface="Cambria Math"/>
              <a:sym typeface="Symbol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6096539" y="3149600"/>
            <a:ext cx="47231" cy="62375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5784864" y="2615361"/>
            <a:ext cx="311675" cy="53423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765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1005840"/>
            <a:ext cx="2743200" cy="26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1005840"/>
            <a:ext cx="2743200" cy="26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743200" cy="26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40"/>
            <a:ext cx="2743200" cy="26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Energetic particle distribution function 34041 @ 400s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7"/>
          <a:stretch/>
        </p:blipFill>
        <p:spPr bwMode="auto">
          <a:xfrm>
            <a:off x="2699655" y="3648016"/>
            <a:ext cx="2415473" cy="26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19486" y="3740857"/>
            <a:ext cx="3824514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b="0" i="0" dirty="0" smtClean="0">
                <a:solidFill>
                  <a:schemeClr val="tx1"/>
                </a:solidFill>
                <a:latin typeface="Calibri" pitchFamily="34" charset="0"/>
              </a:rPr>
              <a:t>EPDF from TRANSP is complex</a:t>
            </a:r>
          </a:p>
          <a:p>
            <a:pPr marL="742950" lvl="1" indent="-285750">
              <a:buFont typeface="Calibri" pitchFamily="34" charset="0"/>
              <a:buChar char="—"/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Multiple heating sources</a:t>
            </a:r>
            <a:endParaRPr lang="en-US" sz="1800" b="0" i="0" baseline="-25000" dirty="0" smtClean="0">
              <a:solidFill>
                <a:schemeClr val="accent2"/>
              </a:solidFill>
              <a:latin typeface="Calibri" pitchFamily="34" charset="0"/>
              <a:ea typeface="Cambria Math"/>
              <a:sym typeface="Symbol"/>
            </a:endParaRPr>
          </a:p>
          <a:p>
            <a:pPr marL="742950" lvl="1" indent="-285750">
              <a:buFont typeface="Calibri" pitchFamily="34" charset="0"/>
              <a:buChar char="—"/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Can attempt to model it with Gaussian distributions</a:t>
            </a:r>
            <a:endParaRPr lang="en-US" sz="1800" b="0" i="0" baseline="-25000" dirty="0">
              <a:solidFill>
                <a:schemeClr val="accent2"/>
              </a:solidFill>
              <a:latin typeface="Calibri" pitchFamily="34" charset="0"/>
              <a:ea typeface="Cambria Math"/>
              <a:sym typeface="Symbo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7638" y="3780357"/>
            <a:ext cx="1127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Model attempt</a:t>
            </a:r>
          </a:p>
        </p:txBody>
      </p:sp>
    </p:spTree>
    <p:extLst>
      <p:ext uri="{BB962C8B-B14F-4D97-AF65-F5344CB8AC3E}">
        <p14:creationId xmlns:p14="http://schemas.microsoft.com/office/powerpoint/2010/main" val="28974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1156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30942" y="2015617"/>
            <a:ext cx="8485239" cy="678426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Long-Wavelength MHD Stability at High Pressure Required for ITER and Other Next-Step Devices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6069" y="978057"/>
            <a:ext cx="8920112" cy="5481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Motivation</a:t>
            </a:r>
          </a:p>
          <a:p>
            <a:pPr lvl="1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 resistive wall mode (RWM) is a primary cause of plasma disruption at high </a:t>
            </a:r>
            <a:r>
              <a:rPr lang="el-GR" b="0" i="0" dirty="0" smtClean="0">
                <a:solidFill>
                  <a:schemeClr val="accent2"/>
                </a:solidFill>
                <a:latin typeface="Calibri"/>
                <a:cs typeface="Calibri"/>
              </a:rPr>
              <a:t>β</a:t>
            </a:r>
            <a:endParaRPr lang="en-US" b="0" i="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Understanding passive </a:t>
            </a:r>
            <a:r>
              <a:rPr lang="en-US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stabilization </a:t>
            </a:r>
            <a:r>
              <a:rPr lang="en-US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physics determining </a:t>
            </a:r>
            <a:r>
              <a:rPr lang="en-US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RWM stability is critical to extrapolate stability requirements for future devices</a:t>
            </a:r>
          </a:p>
          <a:p>
            <a:pPr marL="457200" lvl="1" indent="0">
              <a:buNone/>
            </a:pPr>
            <a:endParaRPr lang="en-US" b="0" i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Very brief history</a:t>
            </a:r>
          </a:p>
          <a:p>
            <a:pPr lvl="1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Early theory: RWM can be stabilized by sufficient plasma rotation</a:t>
            </a:r>
          </a:p>
          <a:p>
            <a:pPr lvl="1">
              <a:buClrTx/>
              <a:buFont typeface="Calibri" pitchFamily="34" charset="0"/>
              <a:buChar char="—"/>
            </a:pP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ritical </a:t>
            </a:r>
            <a:r>
              <a:rPr lang="el-GR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l-GR" b="0" i="0" baseline="-25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for passive stability assessed (</a:t>
            </a:r>
            <a:r>
              <a:rPr lang="el-GR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n-US" b="0" i="0" baseline="-250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crit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lvl="1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Low levels of </a:t>
            </a:r>
            <a:r>
              <a:rPr lang="el-GR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n-US" b="0" i="0" baseline="-250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crit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(&lt; 0.5% Alfven at q =2) suggested</a:t>
            </a:r>
          </a:p>
          <a:p>
            <a:pPr lvl="1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RWMs found to be unstable at relatively high </a:t>
            </a:r>
            <a:r>
              <a:rPr lang="el-GR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l-GR" b="0" i="0" baseline="-25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, and stability depends on profile, not simple scalar value – </a:t>
            </a:r>
            <a:r>
              <a:rPr lang="en-US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simple, low </a:t>
            </a:r>
            <a:r>
              <a:rPr lang="el-GR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n-US" b="0" i="0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crit</a:t>
            </a:r>
            <a:r>
              <a:rPr lang="en-US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</a:t>
            </a:r>
          </a:p>
          <a:p>
            <a:pPr lvl="1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Stability model including kinetic effects evaluated (NSTX) - can explain greater complexity of RWM marginal stability</a:t>
            </a:r>
          </a:p>
          <a:p>
            <a:pPr lvl="1">
              <a:buClrTx/>
              <a:buFont typeface="Calibri" pitchFamily="34" charset="0"/>
              <a:buChar char="—"/>
            </a:pPr>
            <a:r>
              <a:rPr lang="en-US" b="0" i="0" u="sng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b="0" i="0" u="sng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resent effort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: comparison of stability model in codes and experiments</a:t>
            </a:r>
          </a:p>
        </p:txBody>
      </p:sp>
    </p:spTree>
    <p:extLst>
      <p:ext uri="{BB962C8B-B14F-4D97-AF65-F5344CB8AC3E}">
        <p14:creationId xmlns:p14="http://schemas.microsoft.com/office/powerpoint/2010/main" val="2958332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Some figures from Francesca’s paper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776"/>
            <a:ext cx="285544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115967" y="1085890"/>
            <a:ext cx="377851" cy="5486400"/>
          </a:xfrm>
          <a:prstGeom prst="rect">
            <a:avLst/>
          </a:prstGeom>
          <a:solidFill>
            <a:srgbClr val="FFFF00">
              <a:alpha val="12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90" y="1015160"/>
            <a:ext cx="403716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3"/>
          <a:stretch/>
        </p:blipFill>
        <p:spPr bwMode="auto">
          <a:xfrm>
            <a:off x="7227346" y="1015160"/>
            <a:ext cx="143300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5" r="17683"/>
          <a:stretch/>
        </p:blipFill>
        <p:spPr bwMode="auto">
          <a:xfrm>
            <a:off x="8599891" y="1015160"/>
            <a:ext cx="51387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5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Some figures from Francesca’s paper</a:t>
            </a:r>
            <a:endParaRPr lang="en-US" sz="2800" dirty="0" smtClean="0">
              <a:latin typeface="Calibri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3211"/>
            <a:ext cx="335834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342" y="1353927"/>
            <a:ext cx="145164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943211"/>
            <a:ext cx="435597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4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Some figures from Francesca’s paper</a:t>
            </a:r>
            <a:endParaRPr lang="en-US" sz="2800" dirty="0" smtClean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514"/>
            <a:ext cx="881215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8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PEST Fluid </a:t>
            </a:r>
            <a:r>
              <a:rPr lang="el-GR" sz="2800" dirty="0">
                <a:latin typeface="Calibri" pitchFamily="34" charset="0"/>
              </a:rPr>
              <a:t>δ</a:t>
            </a:r>
            <a:r>
              <a:rPr lang="en-US" sz="2800" dirty="0">
                <a:latin typeface="Calibri" pitchFamily="34" charset="0"/>
              </a:rPr>
              <a:t>W </a:t>
            </a:r>
            <a:r>
              <a:rPr lang="en-US" sz="2800" dirty="0" smtClean="0">
                <a:latin typeface="Calibri" pitchFamily="34" charset="0"/>
              </a:rPr>
              <a:t>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672" y="4297193"/>
            <a:ext cx="2539068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34039 @ 2500s</a:t>
            </a:r>
          </a:p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Marginal b = 0.414 </a:t>
            </a:r>
          </a:p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Marginal eigenvalue = -0.3469e-5 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δ</a:t>
            </a:r>
            <a:r>
              <a:rPr lang="en-US" b="0" i="0" dirty="0" err="1" smtClean="0">
                <a:latin typeface="Calibri" pitchFamily="34" charset="0"/>
              </a:rPr>
              <a:t>Winf</a:t>
            </a:r>
            <a:r>
              <a:rPr lang="en-US" b="0" i="0" dirty="0" smtClean="0">
                <a:latin typeface="Calibri" pitchFamily="34" charset="0"/>
              </a:rPr>
              <a:t> = -0.15478102e-1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δ</a:t>
            </a:r>
            <a:r>
              <a:rPr lang="en-US" b="0" i="0" dirty="0" err="1" smtClean="0">
                <a:latin typeface="Calibri" pitchFamily="34" charset="0"/>
              </a:rPr>
              <a:t>W</a:t>
            </a:r>
            <a:r>
              <a:rPr lang="en-US" b="0" i="0" baseline="-25000" dirty="0" err="1" smtClean="0">
                <a:latin typeface="Calibri" pitchFamily="34" charset="0"/>
              </a:rPr>
              <a:t>b</a:t>
            </a:r>
            <a:r>
              <a:rPr lang="en-US" b="0" i="0" dirty="0" smtClean="0">
                <a:latin typeface="Calibri" pitchFamily="34" charset="0"/>
              </a:rPr>
              <a:t> = 0.53414071e-2 (b = 0.35)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β</a:t>
            </a:r>
            <a:r>
              <a:rPr lang="en-US" b="0" i="0" baseline="-25000" dirty="0" smtClean="0">
                <a:latin typeface="Calibri" pitchFamily="34" charset="0"/>
              </a:rPr>
              <a:t>N</a:t>
            </a:r>
            <a:r>
              <a:rPr lang="en-US" b="0" i="0" dirty="0" smtClean="0">
                <a:latin typeface="Calibri" pitchFamily="34" charset="0"/>
              </a:rPr>
              <a:t> = 3.0790</a:t>
            </a:r>
          </a:p>
          <a:p>
            <a:pPr>
              <a:buNone/>
            </a:pPr>
            <a:r>
              <a:rPr lang="en-US" b="0" i="0" dirty="0">
                <a:latin typeface="Calibri" pitchFamily="34" charset="0"/>
              </a:rPr>
              <a:t>p</a:t>
            </a:r>
            <a:r>
              <a:rPr lang="en-US" b="0" i="0" baseline="-25000" dirty="0" smtClean="0">
                <a:latin typeface="Calibri" pitchFamily="34" charset="0"/>
              </a:rPr>
              <a:t>0</a:t>
            </a:r>
            <a:r>
              <a:rPr lang="en-US" b="0" i="0" dirty="0" smtClean="0">
                <a:latin typeface="Calibri" pitchFamily="34" charset="0"/>
              </a:rPr>
              <a:t>/&lt;p&gt; = 2.7543</a:t>
            </a:r>
          </a:p>
          <a:p>
            <a:pPr>
              <a:buNone/>
            </a:pPr>
            <a:r>
              <a:rPr lang="en-US" b="0" i="0" dirty="0" err="1" smtClean="0">
                <a:latin typeface="Calibri" pitchFamily="34" charset="0"/>
              </a:rPr>
              <a:t>q</a:t>
            </a:r>
            <a:r>
              <a:rPr lang="en-US" b="0" i="0" baseline="-25000" dirty="0" err="1" smtClean="0">
                <a:latin typeface="Calibri" pitchFamily="34" charset="0"/>
              </a:rPr>
              <a:t>min</a:t>
            </a:r>
            <a:r>
              <a:rPr lang="en-US" b="0" i="0" dirty="0" smtClean="0">
                <a:latin typeface="Calibri" pitchFamily="34" charset="0"/>
              </a:rPr>
              <a:t> = 1.93668</a:t>
            </a:r>
          </a:p>
          <a:p>
            <a:pPr>
              <a:buNone/>
            </a:pPr>
            <a:r>
              <a:rPr lang="en-US" b="0" i="0" dirty="0">
                <a:latin typeface="Calibri" pitchFamily="34" charset="0"/>
              </a:rPr>
              <a:t>l</a:t>
            </a:r>
            <a:r>
              <a:rPr lang="en-US" b="0" i="0" baseline="-25000" dirty="0" smtClean="0">
                <a:latin typeface="Calibri" pitchFamily="34" charset="0"/>
              </a:rPr>
              <a:t>i</a:t>
            </a:r>
            <a:r>
              <a:rPr lang="en-US" b="0" i="0" dirty="0" smtClean="0">
                <a:latin typeface="Calibri" pitchFamily="34" charset="0"/>
              </a:rPr>
              <a:t> = 0.7493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903002" y="1233714"/>
            <a:ext cx="696686" cy="60234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1922" y="4284525"/>
            <a:ext cx="2539068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34041 @ 2500s</a:t>
            </a:r>
          </a:p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Marginal b = 0.789 </a:t>
            </a:r>
          </a:p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Marginal eigenvalue = -0.6606e-6 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δ</a:t>
            </a:r>
            <a:r>
              <a:rPr lang="en-US" b="0" i="0" dirty="0" err="1" smtClean="0">
                <a:latin typeface="Calibri" pitchFamily="34" charset="0"/>
              </a:rPr>
              <a:t>Winf</a:t>
            </a:r>
            <a:r>
              <a:rPr lang="en-US" b="0" i="0" dirty="0" smtClean="0">
                <a:latin typeface="Calibri" pitchFamily="34" charset="0"/>
              </a:rPr>
              <a:t> = -0.72005936e-2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δ</a:t>
            </a:r>
            <a:r>
              <a:rPr lang="en-US" b="0" i="0" dirty="0" err="1" smtClean="0">
                <a:latin typeface="Calibri" pitchFamily="34" charset="0"/>
              </a:rPr>
              <a:t>W</a:t>
            </a:r>
            <a:r>
              <a:rPr lang="en-US" b="0" i="0" baseline="-25000" dirty="0" err="1" smtClean="0">
                <a:latin typeface="Calibri" pitchFamily="34" charset="0"/>
              </a:rPr>
              <a:t>b</a:t>
            </a:r>
            <a:r>
              <a:rPr lang="en-US" b="0" i="0" dirty="0" smtClean="0">
                <a:latin typeface="Calibri" pitchFamily="34" charset="0"/>
              </a:rPr>
              <a:t> = 0.30589234e-1 (b = 0.35)</a:t>
            </a:r>
          </a:p>
          <a:p>
            <a:pPr>
              <a:buNone/>
            </a:pPr>
            <a:r>
              <a:rPr lang="el-GR" b="0" i="0" dirty="0">
                <a:latin typeface="Calibri" pitchFamily="34" charset="0"/>
              </a:rPr>
              <a:t>β</a:t>
            </a:r>
            <a:r>
              <a:rPr lang="en-US" b="0" i="0" baseline="-25000" dirty="0">
                <a:latin typeface="Calibri" pitchFamily="34" charset="0"/>
              </a:rPr>
              <a:t>N</a:t>
            </a:r>
            <a:r>
              <a:rPr lang="en-US" b="0" i="0" dirty="0">
                <a:latin typeface="Calibri" pitchFamily="34" charset="0"/>
              </a:rPr>
              <a:t> = </a:t>
            </a:r>
            <a:r>
              <a:rPr lang="en-US" b="0" i="0" dirty="0" smtClean="0">
                <a:latin typeface="Calibri" pitchFamily="34" charset="0"/>
              </a:rPr>
              <a:t>3.2207</a:t>
            </a:r>
            <a:endParaRPr lang="en-US" b="0" i="0" dirty="0">
              <a:latin typeface="Calibri" pitchFamily="34" charset="0"/>
            </a:endParaRPr>
          </a:p>
          <a:p>
            <a:pPr>
              <a:buNone/>
            </a:pPr>
            <a:r>
              <a:rPr lang="en-US" b="0" i="0" dirty="0">
                <a:latin typeface="Calibri" pitchFamily="34" charset="0"/>
              </a:rPr>
              <a:t>p</a:t>
            </a:r>
            <a:r>
              <a:rPr lang="en-US" b="0" i="0" baseline="-25000" dirty="0">
                <a:latin typeface="Calibri" pitchFamily="34" charset="0"/>
              </a:rPr>
              <a:t>0</a:t>
            </a:r>
            <a:r>
              <a:rPr lang="en-US" b="0" i="0" dirty="0">
                <a:latin typeface="Calibri" pitchFamily="34" charset="0"/>
              </a:rPr>
              <a:t>/&lt;p&gt; = </a:t>
            </a:r>
            <a:r>
              <a:rPr lang="en-US" b="0" i="0" dirty="0" smtClean="0">
                <a:latin typeface="Calibri" pitchFamily="34" charset="0"/>
              </a:rPr>
              <a:t>2.6452</a:t>
            </a:r>
            <a:endParaRPr lang="en-US" b="0" i="0" dirty="0">
              <a:latin typeface="Calibri" pitchFamily="34" charset="0"/>
            </a:endParaRPr>
          </a:p>
          <a:p>
            <a:pPr>
              <a:buNone/>
            </a:pPr>
            <a:r>
              <a:rPr lang="en-US" b="0" i="0" dirty="0" err="1">
                <a:latin typeface="Calibri" pitchFamily="34" charset="0"/>
              </a:rPr>
              <a:t>q</a:t>
            </a:r>
            <a:r>
              <a:rPr lang="en-US" b="0" i="0" baseline="-25000" dirty="0" err="1">
                <a:latin typeface="Calibri" pitchFamily="34" charset="0"/>
              </a:rPr>
              <a:t>min</a:t>
            </a:r>
            <a:r>
              <a:rPr lang="en-US" b="0" i="0" dirty="0">
                <a:latin typeface="Calibri" pitchFamily="34" charset="0"/>
              </a:rPr>
              <a:t> = </a:t>
            </a:r>
            <a:r>
              <a:rPr lang="en-US" b="0" i="0" dirty="0" smtClean="0">
                <a:latin typeface="Calibri" pitchFamily="34" charset="0"/>
              </a:rPr>
              <a:t>2.09046</a:t>
            </a:r>
            <a:endParaRPr lang="en-US" b="0" i="0" dirty="0">
              <a:latin typeface="Calibri" pitchFamily="34" charset="0"/>
            </a:endParaRPr>
          </a:p>
          <a:p>
            <a:pPr>
              <a:buNone/>
            </a:pPr>
            <a:r>
              <a:rPr lang="en-US" b="0" i="0" dirty="0">
                <a:latin typeface="Calibri" pitchFamily="34" charset="0"/>
              </a:rPr>
              <a:t>l</a:t>
            </a:r>
            <a:r>
              <a:rPr lang="en-US" b="0" i="0" baseline="-25000" dirty="0">
                <a:latin typeface="Calibri" pitchFamily="34" charset="0"/>
              </a:rPr>
              <a:t>i</a:t>
            </a:r>
            <a:r>
              <a:rPr lang="en-US" b="0" i="0" dirty="0">
                <a:latin typeface="Calibri" pitchFamily="34" charset="0"/>
              </a:rPr>
              <a:t> = </a:t>
            </a:r>
            <a:r>
              <a:rPr lang="en-US" b="0" i="0" dirty="0" smtClean="0">
                <a:latin typeface="Calibri" pitchFamily="34" charset="0"/>
              </a:rPr>
              <a:t>0.7130</a:t>
            </a:r>
            <a:endParaRPr lang="en-US" b="0" i="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9904" y="4495990"/>
            <a:ext cx="287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Results with the real wall are very similar to a conformal wall at b = 0.35, so we have used the conformal wall.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947" y="1419226"/>
            <a:ext cx="2539068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34001 @ 2500s</a:t>
            </a:r>
          </a:p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Marginal b = 1.20 </a:t>
            </a:r>
          </a:p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Marginal eigenvalue = -0.1883e-5 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δ</a:t>
            </a:r>
            <a:r>
              <a:rPr lang="en-US" b="0" i="0" dirty="0" err="1" smtClean="0">
                <a:latin typeface="Calibri" pitchFamily="34" charset="0"/>
              </a:rPr>
              <a:t>Winf</a:t>
            </a:r>
            <a:r>
              <a:rPr lang="en-US" b="0" i="0" dirty="0" smtClean="0">
                <a:latin typeface="Calibri" pitchFamily="34" charset="0"/>
              </a:rPr>
              <a:t> = -0.2246451e-2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δ</a:t>
            </a:r>
            <a:r>
              <a:rPr lang="en-US" b="0" i="0" dirty="0" err="1" smtClean="0">
                <a:latin typeface="Calibri" pitchFamily="34" charset="0"/>
              </a:rPr>
              <a:t>W</a:t>
            </a:r>
            <a:r>
              <a:rPr lang="en-US" b="0" i="0" baseline="-25000" dirty="0" err="1" smtClean="0">
                <a:latin typeface="Calibri" pitchFamily="34" charset="0"/>
              </a:rPr>
              <a:t>b</a:t>
            </a:r>
            <a:r>
              <a:rPr lang="en-US" b="0" i="0" dirty="0" smtClean="0">
                <a:latin typeface="Calibri" pitchFamily="34" charset="0"/>
              </a:rPr>
              <a:t> = 0.3334449e-1 (b = 0.35)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β</a:t>
            </a:r>
            <a:r>
              <a:rPr lang="en-US" b="0" i="0" baseline="-25000" dirty="0" smtClean="0">
                <a:latin typeface="Calibri" pitchFamily="34" charset="0"/>
              </a:rPr>
              <a:t>N</a:t>
            </a:r>
            <a:r>
              <a:rPr lang="en-US" b="0" i="0" dirty="0" smtClean="0">
                <a:latin typeface="Calibri" pitchFamily="34" charset="0"/>
              </a:rPr>
              <a:t> = 2.7038</a:t>
            </a:r>
          </a:p>
          <a:p>
            <a:pPr>
              <a:buNone/>
            </a:pPr>
            <a:r>
              <a:rPr lang="en-US" b="0" i="0" dirty="0">
                <a:latin typeface="Calibri" pitchFamily="34" charset="0"/>
              </a:rPr>
              <a:t>p</a:t>
            </a:r>
            <a:r>
              <a:rPr lang="en-US" b="0" i="0" baseline="-25000" dirty="0" smtClean="0">
                <a:latin typeface="Calibri" pitchFamily="34" charset="0"/>
              </a:rPr>
              <a:t>0</a:t>
            </a:r>
            <a:r>
              <a:rPr lang="en-US" b="0" i="0" dirty="0" smtClean="0">
                <a:latin typeface="Calibri" pitchFamily="34" charset="0"/>
              </a:rPr>
              <a:t>/&lt;p&gt; = 2.8950</a:t>
            </a:r>
          </a:p>
          <a:p>
            <a:pPr>
              <a:buNone/>
            </a:pPr>
            <a:r>
              <a:rPr lang="en-US" b="0" i="0" dirty="0" err="1" smtClean="0">
                <a:latin typeface="Calibri" pitchFamily="34" charset="0"/>
              </a:rPr>
              <a:t>q</a:t>
            </a:r>
            <a:r>
              <a:rPr lang="en-US" b="0" i="0" baseline="-25000" dirty="0" err="1" smtClean="0">
                <a:latin typeface="Calibri" pitchFamily="34" charset="0"/>
              </a:rPr>
              <a:t>min</a:t>
            </a:r>
            <a:r>
              <a:rPr lang="en-US" b="0" i="0" dirty="0" smtClean="0">
                <a:latin typeface="Calibri" pitchFamily="34" charset="0"/>
              </a:rPr>
              <a:t> = 1.66856</a:t>
            </a:r>
          </a:p>
          <a:p>
            <a:pPr>
              <a:buNone/>
            </a:pPr>
            <a:r>
              <a:rPr lang="en-US" b="0" i="0" dirty="0">
                <a:latin typeface="Calibri" pitchFamily="34" charset="0"/>
              </a:rPr>
              <a:t>l</a:t>
            </a:r>
            <a:r>
              <a:rPr lang="en-US" b="0" i="0" baseline="-25000" dirty="0" smtClean="0">
                <a:latin typeface="Calibri" pitchFamily="34" charset="0"/>
              </a:rPr>
              <a:t>i</a:t>
            </a:r>
            <a:r>
              <a:rPr lang="en-US" b="0" i="0" dirty="0" smtClean="0">
                <a:latin typeface="Calibri" pitchFamily="34" charset="0"/>
              </a:rPr>
              <a:t> = 0.8036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1922" y="1419226"/>
            <a:ext cx="2539068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34011 @ 2500s</a:t>
            </a:r>
          </a:p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Marginal b = 0.561 </a:t>
            </a:r>
          </a:p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Marginal eigenvalue = -0.2105e-5 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δ</a:t>
            </a:r>
            <a:r>
              <a:rPr lang="en-US" b="0" i="0" dirty="0" err="1" smtClean="0">
                <a:latin typeface="Calibri" pitchFamily="34" charset="0"/>
              </a:rPr>
              <a:t>Winf</a:t>
            </a:r>
            <a:r>
              <a:rPr lang="en-US" b="0" i="0" dirty="0" smtClean="0">
                <a:latin typeface="Calibri" pitchFamily="34" charset="0"/>
              </a:rPr>
              <a:t> = -0.1098658e-1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δ</a:t>
            </a:r>
            <a:r>
              <a:rPr lang="en-US" b="0" i="0" dirty="0" err="1" smtClean="0">
                <a:latin typeface="Calibri" pitchFamily="34" charset="0"/>
              </a:rPr>
              <a:t>W</a:t>
            </a:r>
            <a:r>
              <a:rPr lang="en-US" b="0" i="0" baseline="-25000" dirty="0" err="1" smtClean="0">
                <a:latin typeface="Calibri" pitchFamily="34" charset="0"/>
              </a:rPr>
              <a:t>b</a:t>
            </a:r>
            <a:r>
              <a:rPr lang="en-US" b="0" i="0" dirty="0" smtClean="0">
                <a:latin typeface="Calibri" pitchFamily="34" charset="0"/>
              </a:rPr>
              <a:t> = 0.1593027e-1 (b = 0.35)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β</a:t>
            </a:r>
            <a:r>
              <a:rPr lang="en-US" b="0" i="0" baseline="-25000" dirty="0" smtClean="0">
                <a:latin typeface="Calibri" pitchFamily="34" charset="0"/>
              </a:rPr>
              <a:t>N</a:t>
            </a:r>
            <a:r>
              <a:rPr lang="en-US" b="0" i="0" dirty="0" smtClean="0">
                <a:latin typeface="Calibri" pitchFamily="34" charset="0"/>
              </a:rPr>
              <a:t> = 2.8645</a:t>
            </a:r>
          </a:p>
          <a:p>
            <a:pPr>
              <a:buNone/>
            </a:pPr>
            <a:r>
              <a:rPr lang="en-US" b="0" i="0" dirty="0">
                <a:latin typeface="Calibri" pitchFamily="34" charset="0"/>
              </a:rPr>
              <a:t>p</a:t>
            </a:r>
            <a:r>
              <a:rPr lang="en-US" b="0" i="0" baseline="-25000" dirty="0" smtClean="0">
                <a:latin typeface="Calibri" pitchFamily="34" charset="0"/>
              </a:rPr>
              <a:t>0</a:t>
            </a:r>
            <a:r>
              <a:rPr lang="en-US" b="0" i="0" dirty="0" smtClean="0">
                <a:latin typeface="Calibri" pitchFamily="34" charset="0"/>
              </a:rPr>
              <a:t>/&lt;p&gt; = 2.8984</a:t>
            </a:r>
          </a:p>
          <a:p>
            <a:pPr>
              <a:buNone/>
            </a:pPr>
            <a:r>
              <a:rPr lang="en-US" b="0" i="0" dirty="0" err="1" smtClean="0">
                <a:latin typeface="Calibri" pitchFamily="34" charset="0"/>
              </a:rPr>
              <a:t>q</a:t>
            </a:r>
            <a:r>
              <a:rPr lang="en-US" b="0" i="0" baseline="-25000" dirty="0" err="1" smtClean="0">
                <a:latin typeface="Calibri" pitchFamily="34" charset="0"/>
              </a:rPr>
              <a:t>min</a:t>
            </a:r>
            <a:r>
              <a:rPr lang="en-US" b="0" i="0" dirty="0" smtClean="0">
                <a:latin typeface="Calibri" pitchFamily="34" charset="0"/>
              </a:rPr>
              <a:t> = 1.71432</a:t>
            </a:r>
          </a:p>
          <a:p>
            <a:pPr>
              <a:buNone/>
            </a:pPr>
            <a:r>
              <a:rPr lang="en-US" b="0" i="0" dirty="0">
                <a:latin typeface="Calibri" pitchFamily="34" charset="0"/>
              </a:rPr>
              <a:t>l</a:t>
            </a:r>
            <a:r>
              <a:rPr lang="en-US" b="0" i="0" baseline="-25000" dirty="0" smtClean="0">
                <a:latin typeface="Calibri" pitchFamily="34" charset="0"/>
              </a:rPr>
              <a:t>i</a:t>
            </a:r>
            <a:r>
              <a:rPr lang="en-US" b="0" i="0" dirty="0" smtClean="0">
                <a:latin typeface="Calibri" pitchFamily="34" charset="0"/>
              </a:rPr>
              <a:t> = 0.8088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87727" y="1417731"/>
            <a:ext cx="2539068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34036 @ 2500s</a:t>
            </a:r>
          </a:p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Marginal b = 0.555 </a:t>
            </a:r>
          </a:p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Marginal eigenvalue = -0.9399e-5 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δ</a:t>
            </a:r>
            <a:r>
              <a:rPr lang="en-US" b="0" i="0" dirty="0" err="1" smtClean="0">
                <a:latin typeface="Calibri" pitchFamily="34" charset="0"/>
              </a:rPr>
              <a:t>Winf</a:t>
            </a:r>
            <a:r>
              <a:rPr lang="en-US" b="0" i="0" dirty="0" smtClean="0">
                <a:latin typeface="Calibri" pitchFamily="34" charset="0"/>
              </a:rPr>
              <a:t> = -0.1035962e-1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δ</a:t>
            </a:r>
            <a:r>
              <a:rPr lang="en-US" b="0" i="0" dirty="0" err="1" smtClean="0">
                <a:latin typeface="Calibri" pitchFamily="34" charset="0"/>
              </a:rPr>
              <a:t>W</a:t>
            </a:r>
            <a:r>
              <a:rPr lang="en-US" b="0" i="0" baseline="-25000" dirty="0" err="1" smtClean="0">
                <a:latin typeface="Calibri" pitchFamily="34" charset="0"/>
              </a:rPr>
              <a:t>b</a:t>
            </a:r>
            <a:r>
              <a:rPr lang="en-US" b="0" i="0" dirty="0" smtClean="0">
                <a:latin typeface="Calibri" pitchFamily="34" charset="0"/>
              </a:rPr>
              <a:t> = 0.1456835e-1 (b = 0.35)</a:t>
            </a:r>
          </a:p>
          <a:p>
            <a:pPr>
              <a:buNone/>
            </a:pPr>
            <a:r>
              <a:rPr lang="el-GR" b="0" i="0" dirty="0" smtClean="0">
                <a:latin typeface="Calibri" pitchFamily="34" charset="0"/>
              </a:rPr>
              <a:t>β</a:t>
            </a:r>
            <a:r>
              <a:rPr lang="en-US" b="0" i="0" baseline="-25000" dirty="0" smtClean="0">
                <a:latin typeface="Calibri" pitchFamily="34" charset="0"/>
              </a:rPr>
              <a:t>N</a:t>
            </a:r>
            <a:r>
              <a:rPr lang="en-US" b="0" i="0" dirty="0" smtClean="0">
                <a:latin typeface="Calibri" pitchFamily="34" charset="0"/>
              </a:rPr>
              <a:t> = 2.8045</a:t>
            </a:r>
          </a:p>
          <a:p>
            <a:pPr>
              <a:buNone/>
            </a:pPr>
            <a:r>
              <a:rPr lang="en-US" b="0" i="0" dirty="0">
                <a:latin typeface="Calibri" pitchFamily="34" charset="0"/>
              </a:rPr>
              <a:t>p</a:t>
            </a:r>
            <a:r>
              <a:rPr lang="en-US" b="0" i="0" baseline="-25000" dirty="0" smtClean="0">
                <a:latin typeface="Calibri" pitchFamily="34" charset="0"/>
              </a:rPr>
              <a:t>0</a:t>
            </a:r>
            <a:r>
              <a:rPr lang="en-US" b="0" i="0" dirty="0" smtClean="0">
                <a:latin typeface="Calibri" pitchFamily="34" charset="0"/>
              </a:rPr>
              <a:t>/&lt;p&gt; = 2.7648</a:t>
            </a:r>
          </a:p>
          <a:p>
            <a:pPr>
              <a:buNone/>
            </a:pPr>
            <a:r>
              <a:rPr lang="en-US" b="0" i="0" dirty="0" err="1" smtClean="0">
                <a:latin typeface="Calibri" pitchFamily="34" charset="0"/>
              </a:rPr>
              <a:t>q</a:t>
            </a:r>
            <a:r>
              <a:rPr lang="en-US" b="0" i="0" baseline="-25000" dirty="0" err="1" smtClean="0">
                <a:latin typeface="Calibri" pitchFamily="34" charset="0"/>
              </a:rPr>
              <a:t>min</a:t>
            </a:r>
            <a:r>
              <a:rPr lang="en-US" b="0" i="0" dirty="0" smtClean="0">
                <a:latin typeface="Calibri" pitchFamily="34" charset="0"/>
              </a:rPr>
              <a:t> = 1.82644</a:t>
            </a:r>
          </a:p>
          <a:p>
            <a:pPr>
              <a:buNone/>
            </a:pPr>
            <a:r>
              <a:rPr lang="en-US" b="0" i="0" dirty="0">
                <a:latin typeface="Calibri" pitchFamily="34" charset="0"/>
              </a:rPr>
              <a:t>l</a:t>
            </a:r>
            <a:r>
              <a:rPr lang="en-US" b="0" i="0" baseline="-25000" dirty="0" smtClean="0">
                <a:latin typeface="Calibri" pitchFamily="34" charset="0"/>
              </a:rPr>
              <a:t>i</a:t>
            </a:r>
            <a:r>
              <a:rPr lang="en-US" b="0" i="0" dirty="0" smtClean="0">
                <a:latin typeface="Calibri" pitchFamily="34" charset="0"/>
              </a:rPr>
              <a:t> = 0.7772</a:t>
            </a:r>
          </a:p>
        </p:txBody>
      </p:sp>
    </p:spTree>
    <p:extLst>
      <p:ext uri="{BB962C8B-B14F-4D97-AF65-F5344CB8AC3E}">
        <p14:creationId xmlns:p14="http://schemas.microsoft.com/office/powerpoint/2010/main" val="19014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Profiles, 34001 @ 2500s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6" y="1005840"/>
            <a:ext cx="426356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37" y="1005840"/>
            <a:ext cx="196242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94" y="2834640"/>
            <a:ext cx="190749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16" y="4663440"/>
            <a:ext cx="184765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240" y="1095769"/>
            <a:ext cx="188925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Compare to figures from</a:t>
            </a:r>
          </a:p>
          <a:p>
            <a:pPr>
              <a:buNone/>
            </a:pP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[F. Poli </a:t>
            </a:r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submitted to </a:t>
            </a:r>
            <a:r>
              <a:rPr lang="en-US" b="0" i="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(2012</a:t>
            </a:r>
            <a:r>
              <a:rPr lang="en-US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)]</a:t>
            </a:r>
            <a:endParaRPr lang="en-US" b="0" i="0" dirty="0">
              <a:latin typeface="Calibri" pitchFamily="34" charset="0"/>
            </a:endParaRPr>
          </a:p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(green profile is same shot, but at t = 2000s)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3" y="4251854"/>
            <a:ext cx="2743200" cy="224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7389" y="4663440"/>
            <a:ext cx="7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pressure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4772" y="5284728"/>
            <a:ext cx="7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q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58506" y="2025283"/>
            <a:ext cx="1140482" cy="755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587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Profiles, 34011 @ 2500s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40"/>
            <a:ext cx="426356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6" y="1005840"/>
            <a:ext cx="426356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1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Profiles, 34011 @ 2500s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6" y="1005840"/>
            <a:ext cx="426356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6" b="66090"/>
          <a:stretch/>
        </p:blipFill>
        <p:spPr bwMode="auto">
          <a:xfrm>
            <a:off x="2486261" y="943209"/>
            <a:ext cx="2088870" cy="186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5" r="52291" b="37462"/>
          <a:stretch/>
        </p:blipFill>
        <p:spPr bwMode="auto">
          <a:xfrm>
            <a:off x="2486261" y="2803655"/>
            <a:ext cx="2078182" cy="159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0" t="61274"/>
          <a:stretch/>
        </p:blipFill>
        <p:spPr bwMode="auto">
          <a:xfrm>
            <a:off x="2580522" y="4458298"/>
            <a:ext cx="2262069" cy="212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7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Profiles, 34036 @ 2500s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40"/>
            <a:ext cx="426356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6" y="1005840"/>
            <a:ext cx="426356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8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" y="1005840"/>
            <a:ext cx="426356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33" y="1005840"/>
            <a:ext cx="426356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Profiles, 34039 @ 2500s</a:t>
            </a:r>
          </a:p>
        </p:txBody>
      </p:sp>
    </p:spTree>
    <p:extLst>
      <p:ext uri="{BB962C8B-B14F-4D97-AF65-F5344CB8AC3E}">
        <p14:creationId xmlns:p14="http://schemas.microsoft.com/office/powerpoint/2010/main" val="26145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" y="1005840"/>
            <a:ext cx="426356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33" y="1005840"/>
            <a:ext cx="426356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Profiles, 34041 @ 2500s</a:t>
            </a:r>
          </a:p>
        </p:txBody>
      </p:sp>
    </p:spTree>
    <p:extLst>
      <p:ext uri="{BB962C8B-B14F-4D97-AF65-F5344CB8AC3E}">
        <p14:creationId xmlns:p14="http://schemas.microsoft.com/office/powerpoint/2010/main" val="22195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30" y="4481316"/>
            <a:ext cx="2528826" cy="199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MARS-K ITER Results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097"/>
            <a:ext cx="345326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40" y="1073097"/>
            <a:ext cx="330886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938" y="997526"/>
            <a:ext cx="2115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MARS-K </a:t>
            </a:r>
            <a:r>
              <a:rPr lang="en-US" b="0" i="0" dirty="0" err="1" smtClean="0">
                <a:latin typeface="Calibri" pitchFamily="34" charset="0"/>
                <a:cs typeface="Calibri" pitchFamily="34" charset="0"/>
              </a:rPr>
              <a:t>perturbative</a:t>
            </a: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 approach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5067" y="982410"/>
            <a:ext cx="2245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MARS-K self-consistent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1309" y="128842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without alphas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4892" y="4002656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with alphas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8578" y="130232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without alphas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2161" y="4016556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  <a:cs typeface="Calibri" pitchFamily="34" charset="0"/>
              </a:rPr>
              <a:t>with alphas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84621" y="1952184"/>
            <a:ext cx="2735643" cy="2345961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Alphas are only slightly stabilizing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Self-consistent approach much more unstable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How can </a:t>
            </a:r>
            <a:r>
              <a:rPr lang="el-GR" dirty="0" smtClean="0">
                <a:latin typeface="Calibri"/>
                <a:cs typeface="Calibri"/>
              </a:rPr>
              <a:t>γτ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be 50?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453265" y="1219313"/>
            <a:ext cx="238187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[Y. Liu,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50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095008 (2010)]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7"/>
          <a:stretch/>
        </p:blipFill>
        <p:spPr bwMode="auto">
          <a:xfrm>
            <a:off x="6106076" y="1032635"/>
            <a:ext cx="3037924" cy="555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Various parameters vs. shot number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5" y="1125253"/>
            <a:ext cx="54578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5368"/>
            <a:ext cx="4572000" cy="356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40"/>
            <a:ext cx="4572000" cy="356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6129"/>
          <a:stretch/>
        </p:blipFill>
        <p:spPr bwMode="auto">
          <a:xfrm>
            <a:off x="6614973" y="4628127"/>
            <a:ext cx="2131783" cy="185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Results with scaled rotation profiles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1322" y="4597568"/>
            <a:ext cx="194543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l-GR" sz="1600" b="0" i="0" dirty="0" smtClean="0">
                <a:latin typeface="Calibri" pitchFamily="34" charset="0"/>
              </a:rPr>
              <a:t>ω</a:t>
            </a:r>
            <a:r>
              <a:rPr lang="en-US" sz="1600" b="0" i="0" dirty="0" smtClean="0">
                <a:latin typeface="Calibri" pitchFamily="34" charset="0"/>
              </a:rPr>
              <a:t> = </a:t>
            </a:r>
            <a:r>
              <a:rPr lang="el-GR" sz="1600" b="0" i="0" dirty="0" smtClean="0">
                <a:latin typeface="Calibri" pitchFamily="34" charset="0"/>
              </a:rPr>
              <a:t>ω</a:t>
            </a:r>
            <a:r>
              <a:rPr lang="en-US" sz="1600" b="0" i="0" baseline="-25000" dirty="0" smtClean="0">
                <a:latin typeface="Calibri" pitchFamily="34" charset="0"/>
              </a:rPr>
              <a:t>0</a:t>
            </a:r>
            <a:r>
              <a:rPr lang="en-US" sz="1600" b="0" i="0" dirty="0" smtClean="0">
                <a:latin typeface="Calibri" pitchFamily="34" charset="0"/>
              </a:rPr>
              <a:t>(1-</a:t>
            </a:r>
            <a:r>
              <a:rPr lang="el-GR" sz="1600" b="0" i="0" dirty="0" smtClean="0">
                <a:latin typeface="Calibri"/>
                <a:cs typeface="Calibri"/>
              </a:rPr>
              <a:t>Ψ</a:t>
            </a:r>
            <a:r>
              <a:rPr lang="en-US" sz="1600" b="0" i="0" baseline="-25000" dirty="0" smtClean="0">
                <a:latin typeface="Calibri"/>
                <a:cs typeface="Calibri"/>
              </a:rPr>
              <a:t>n</a:t>
            </a:r>
            <a:r>
              <a:rPr lang="en-US" sz="1600" b="0" i="0" dirty="0" smtClean="0">
                <a:latin typeface="Calibri" pitchFamily="34" charset="0"/>
              </a:rPr>
              <a:t>)</a:t>
            </a:r>
          </a:p>
          <a:p>
            <a:pPr algn="ctr">
              <a:buNone/>
            </a:pPr>
            <a:r>
              <a:rPr lang="en-US" sz="1600" b="0" i="0" dirty="0" smtClean="0">
                <a:latin typeface="Calibri" pitchFamily="34" charset="0"/>
              </a:rPr>
              <a:t>Nominal </a:t>
            </a:r>
            <a:r>
              <a:rPr lang="el-GR" sz="1600" b="0" i="0" dirty="0" smtClean="0">
                <a:latin typeface="Calibri" pitchFamily="34" charset="0"/>
              </a:rPr>
              <a:t>ω</a:t>
            </a:r>
            <a:r>
              <a:rPr lang="en-US" sz="1600" b="0" i="0" baseline="-25000" dirty="0" smtClean="0">
                <a:latin typeface="Calibri" pitchFamily="34" charset="0"/>
              </a:rPr>
              <a:t>0</a:t>
            </a:r>
            <a:r>
              <a:rPr lang="en-US" sz="1600" b="0" i="0" dirty="0" smtClean="0">
                <a:latin typeface="Calibri" pitchFamily="34" charset="0"/>
              </a:rPr>
              <a:t> = 3kHz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8008" y="3624898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34039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6917" y="3599753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34041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4971262"/>
            <a:ext cx="222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Still working on this</a:t>
            </a:r>
          </a:p>
        </p:txBody>
      </p:sp>
    </p:spTree>
    <p:extLst>
      <p:ext uri="{BB962C8B-B14F-4D97-AF65-F5344CB8AC3E}">
        <p14:creationId xmlns:p14="http://schemas.microsoft.com/office/powerpoint/2010/main" val="5420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1005840"/>
            <a:ext cx="2743200" cy="264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1005840"/>
            <a:ext cx="2743200" cy="264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Energetic particle distribution function 34039 @ 400s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40"/>
            <a:ext cx="2743200" cy="264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743200" cy="264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3657600"/>
            <a:ext cx="2743200" cy="264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3657600"/>
            <a:ext cx="2743200" cy="264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6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1775" y="0"/>
            <a:ext cx="7881937" cy="692150"/>
          </a:xfrm>
        </p:spPr>
        <p:txBody>
          <a:bodyPr/>
          <a:lstStyle/>
          <a:p>
            <a:r>
              <a:rPr lang="en-GB" sz="2800" dirty="0" smtClean="0"/>
              <a:t>Finite Orbit Width </a:t>
            </a:r>
            <a:r>
              <a:rPr lang="en-GB" sz="2800" dirty="0"/>
              <a:t>Kinetic damping of RWMs</a:t>
            </a:r>
          </a:p>
        </p:txBody>
      </p:sp>
      <p:grpSp>
        <p:nvGrpSpPr>
          <p:cNvPr id="440552" name="Group 232"/>
          <p:cNvGrpSpPr>
            <a:grpSpLocks/>
          </p:cNvGrpSpPr>
          <p:nvPr/>
        </p:nvGrpSpPr>
        <p:grpSpPr bwMode="auto">
          <a:xfrm>
            <a:off x="4252913" y="765175"/>
            <a:ext cx="4813300" cy="3397250"/>
            <a:chOff x="2679" y="482"/>
            <a:chExt cx="3032" cy="2140"/>
          </a:xfrm>
        </p:grpSpPr>
        <p:sp>
          <p:nvSpPr>
            <p:cNvPr id="440326" name="Text Box 6"/>
            <p:cNvSpPr txBox="1">
              <a:spLocks noChangeArrowheads="1"/>
            </p:cNvSpPr>
            <p:nvPr/>
          </p:nvSpPr>
          <p:spPr bwMode="auto">
            <a:xfrm>
              <a:off x="3107" y="1819"/>
              <a:ext cx="218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sz="2000" b="0" smtClean="0">
                  <a:solidFill>
                    <a:srgbClr val="808080"/>
                  </a:solidFill>
                  <a:latin typeface="Arial" charset="0"/>
                </a:rPr>
                <a:t>For typical MAST case, simple beam distribution</a:t>
              </a:r>
              <a:endParaRPr lang="en-US" sz="2000" b="0" smtClean="0">
                <a:solidFill>
                  <a:srgbClr val="808080"/>
                </a:solidFill>
                <a:latin typeface="Arial" charset="0"/>
              </a:endParaRPr>
            </a:p>
          </p:txBody>
        </p:sp>
        <p:sp>
          <p:nvSpPr>
            <p:cNvPr id="440330" name="Line 10"/>
            <p:cNvSpPr>
              <a:spLocks noChangeShapeType="1"/>
            </p:cNvSpPr>
            <p:nvPr/>
          </p:nvSpPr>
          <p:spPr bwMode="auto">
            <a:xfrm>
              <a:off x="3058" y="2312"/>
              <a:ext cx="258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1" name="Line 11"/>
            <p:cNvSpPr>
              <a:spLocks noChangeShapeType="1"/>
            </p:cNvSpPr>
            <p:nvPr/>
          </p:nvSpPr>
          <p:spPr bwMode="auto">
            <a:xfrm flipV="1">
              <a:off x="3058" y="2276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2" name="Freeform 12"/>
            <p:cNvSpPr>
              <a:spLocks/>
            </p:cNvSpPr>
            <p:nvPr/>
          </p:nvSpPr>
          <p:spPr bwMode="auto">
            <a:xfrm>
              <a:off x="2982" y="2392"/>
              <a:ext cx="45" cy="71"/>
            </a:xfrm>
            <a:custGeom>
              <a:avLst/>
              <a:gdLst>
                <a:gd name="T0" fmla="*/ 19 w 45"/>
                <a:gd name="T1" fmla="*/ 0 h 71"/>
                <a:gd name="T2" fmla="*/ 9 w 45"/>
                <a:gd name="T3" fmla="*/ 3 h 71"/>
                <a:gd name="T4" fmla="*/ 3 w 45"/>
                <a:gd name="T5" fmla="*/ 14 h 71"/>
                <a:gd name="T6" fmla="*/ 0 w 45"/>
                <a:gd name="T7" fmla="*/ 30 h 71"/>
                <a:gd name="T8" fmla="*/ 0 w 45"/>
                <a:gd name="T9" fmla="*/ 41 h 71"/>
                <a:gd name="T10" fmla="*/ 3 w 45"/>
                <a:gd name="T11" fmla="*/ 57 h 71"/>
                <a:gd name="T12" fmla="*/ 9 w 45"/>
                <a:gd name="T13" fmla="*/ 68 h 71"/>
                <a:gd name="T14" fmla="*/ 19 w 45"/>
                <a:gd name="T15" fmla="*/ 71 h 71"/>
                <a:gd name="T16" fmla="*/ 25 w 45"/>
                <a:gd name="T17" fmla="*/ 71 h 71"/>
                <a:gd name="T18" fmla="*/ 36 w 45"/>
                <a:gd name="T19" fmla="*/ 68 h 71"/>
                <a:gd name="T20" fmla="*/ 42 w 45"/>
                <a:gd name="T21" fmla="*/ 57 h 71"/>
                <a:gd name="T22" fmla="*/ 45 w 45"/>
                <a:gd name="T23" fmla="*/ 41 h 71"/>
                <a:gd name="T24" fmla="*/ 45 w 45"/>
                <a:gd name="T25" fmla="*/ 30 h 71"/>
                <a:gd name="T26" fmla="*/ 42 w 45"/>
                <a:gd name="T27" fmla="*/ 14 h 71"/>
                <a:gd name="T28" fmla="*/ 36 w 45"/>
                <a:gd name="T29" fmla="*/ 3 h 71"/>
                <a:gd name="T30" fmla="*/ 25 w 45"/>
                <a:gd name="T31" fmla="*/ 0 h 71"/>
                <a:gd name="T32" fmla="*/ 19 w 45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71">
                  <a:moveTo>
                    <a:pt x="19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19" y="71"/>
                  </a:lnTo>
                  <a:lnTo>
                    <a:pt x="25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3" name="Freeform 13"/>
            <p:cNvSpPr>
              <a:spLocks/>
            </p:cNvSpPr>
            <p:nvPr/>
          </p:nvSpPr>
          <p:spPr bwMode="auto">
            <a:xfrm>
              <a:off x="3052" y="2456"/>
              <a:ext cx="6" cy="7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4" name="Freeform 14"/>
            <p:cNvSpPr>
              <a:spLocks/>
            </p:cNvSpPr>
            <p:nvPr/>
          </p:nvSpPr>
          <p:spPr bwMode="auto">
            <a:xfrm>
              <a:off x="3081" y="2394"/>
              <a:ext cx="46" cy="69"/>
            </a:xfrm>
            <a:custGeom>
              <a:avLst/>
              <a:gdLst>
                <a:gd name="T0" fmla="*/ 4 w 46"/>
                <a:gd name="T1" fmla="*/ 16 h 69"/>
                <a:gd name="T2" fmla="*/ 4 w 46"/>
                <a:gd name="T3" fmla="*/ 13 h 69"/>
                <a:gd name="T4" fmla="*/ 7 w 46"/>
                <a:gd name="T5" fmla="*/ 7 h 69"/>
                <a:gd name="T6" fmla="*/ 10 w 46"/>
                <a:gd name="T7" fmla="*/ 4 h 69"/>
                <a:gd name="T8" fmla="*/ 16 w 46"/>
                <a:gd name="T9" fmla="*/ 0 h 69"/>
                <a:gd name="T10" fmla="*/ 30 w 46"/>
                <a:gd name="T11" fmla="*/ 0 h 69"/>
                <a:gd name="T12" fmla="*/ 36 w 46"/>
                <a:gd name="T13" fmla="*/ 4 h 69"/>
                <a:gd name="T14" fmla="*/ 39 w 46"/>
                <a:gd name="T15" fmla="*/ 7 h 69"/>
                <a:gd name="T16" fmla="*/ 42 w 46"/>
                <a:gd name="T17" fmla="*/ 13 h 69"/>
                <a:gd name="T18" fmla="*/ 42 w 46"/>
                <a:gd name="T19" fmla="*/ 19 h 69"/>
                <a:gd name="T20" fmla="*/ 39 w 46"/>
                <a:gd name="T21" fmla="*/ 25 h 69"/>
                <a:gd name="T22" fmla="*/ 33 w 46"/>
                <a:gd name="T23" fmla="*/ 36 h 69"/>
                <a:gd name="T24" fmla="*/ 0 w 46"/>
                <a:gd name="T25" fmla="*/ 69 h 69"/>
                <a:gd name="T26" fmla="*/ 46 w 46"/>
                <a:gd name="T2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69">
                  <a:moveTo>
                    <a:pt x="4" y="16"/>
                  </a:moveTo>
                  <a:lnTo>
                    <a:pt x="4" y="13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39" y="25"/>
                  </a:lnTo>
                  <a:lnTo>
                    <a:pt x="33" y="36"/>
                  </a:lnTo>
                  <a:lnTo>
                    <a:pt x="0" y="69"/>
                  </a:lnTo>
                  <a:lnTo>
                    <a:pt x="46" y="6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5" name="Line 15"/>
            <p:cNvSpPr>
              <a:spLocks noChangeShapeType="1"/>
            </p:cNvSpPr>
            <p:nvPr/>
          </p:nvSpPr>
          <p:spPr bwMode="auto">
            <a:xfrm flipV="1">
              <a:off x="3574" y="2276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6" name="Freeform 16"/>
            <p:cNvSpPr>
              <a:spLocks/>
            </p:cNvSpPr>
            <p:nvPr/>
          </p:nvSpPr>
          <p:spPr bwMode="auto">
            <a:xfrm>
              <a:off x="3498" y="2392"/>
              <a:ext cx="45" cy="71"/>
            </a:xfrm>
            <a:custGeom>
              <a:avLst/>
              <a:gdLst>
                <a:gd name="T0" fmla="*/ 19 w 45"/>
                <a:gd name="T1" fmla="*/ 0 h 71"/>
                <a:gd name="T2" fmla="*/ 9 w 45"/>
                <a:gd name="T3" fmla="*/ 3 h 71"/>
                <a:gd name="T4" fmla="*/ 3 w 45"/>
                <a:gd name="T5" fmla="*/ 14 h 71"/>
                <a:gd name="T6" fmla="*/ 0 w 45"/>
                <a:gd name="T7" fmla="*/ 30 h 71"/>
                <a:gd name="T8" fmla="*/ 0 w 45"/>
                <a:gd name="T9" fmla="*/ 41 h 71"/>
                <a:gd name="T10" fmla="*/ 3 w 45"/>
                <a:gd name="T11" fmla="*/ 57 h 71"/>
                <a:gd name="T12" fmla="*/ 9 w 45"/>
                <a:gd name="T13" fmla="*/ 68 h 71"/>
                <a:gd name="T14" fmla="*/ 19 w 45"/>
                <a:gd name="T15" fmla="*/ 71 h 71"/>
                <a:gd name="T16" fmla="*/ 26 w 45"/>
                <a:gd name="T17" fmla="*/ 71 h 71"/>
                <a:gd name="T18" fmla="*/ 36 w 45"/>
                <a:gd name="T19" fmla="*/ 68 h 71"/>
                <a:gd name="T20" fmla="*/ 42 w 45"/>
                <a:gd name="T21" fmla="*/ 57 h 71"/>
                <a:gd name="T22" fmla="*/ 45 w 45"/>
                <a:gd name="T23" fmla="*/ 41 h 71"/>
                <a:gd name="T24" fmla="*/ 45 w 45"/>
                <a:gd name="T25" fmla="*/ 30 h 71"/>
                <a:gd name="T26" fmla="*/ 42 w 45"/>
                <a:gd name="T27" fmla="*/ 14 h 71"/>
                <a:gd name="T28" fmla="*/ 36 w 45"/>
                <a:gd name="T29" fmla="*/ 3 h 71"/>
                <a:gd name="T30" fmla="*/ 26 w 45"/>
                <a:gd name="T31" fmla="*/ 0 h 71"/>
                <a:gd name="T32" fmla="*/ 19 w 45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71">
                  <a:moveTo>
                    <a:pt x="19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19" y="71"/>
                  </a:lnTo>
                  <a:lnTo>
                    <a:pt x="26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7" name="Freeform 17"/>
            <p:cNvSpPr>
              <a:spLocks/>
            </p:cNvSpPr>
            <p:nvPr/>
          </p:nvSpPr>
          <p:spPr bwMode="auto">
            <a:xfrm>
              <a:off x="3568" y="2456"/>
              <a:ext cx="6" cy="7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8" name="Freeform 18"/>
            <p:cNvSpPr>
              <a:spLocks/>
            </p:cNvSpPr>
            <p:nvPr/>
          </p:nvSpPr>
          <p:spPr bwMode="auto">
            <a:xfrm>
              <a:off x="3599" y="2392"/>
              <a:ext cx="47" cy="70"/>
            </a:xfrm>
            <a:custGeom>
              <a:avLst/>
              <a:gdLst>
                <a:gd name="T0" fmla="*/ 6 w 47"/>
                <a:gd name="T1" fmla="*/ 0 h 70"/>
                <a:gd name="T2" fmla="*/ 43 w 47"/>
                <a:gd name="T3" fmla="*/ 0 h 70"/>
                <a:gd name="T4" fmla="*/ 24 w 47"/>
                <a:gd name="T5" fmla="*/ 27 h 70"/>
                <a:gd name="T6" fmla="*/ 34 w 47"/>
                <a:gd name="T7" fmla="*/ 27 h 70"/>
                <a:gd name="T8" fmla="*/ 40 w 47"/>
                <a:gd name="T9" fmla="*/ 30 h 70"/>
                <a:gd name="T10" fmla="*/ 43 w 47"/>
                <a:gd name="T11" fmla="*/ 33 h 70"/>
                <a:gd name="T12" fmla="*/ 47 w 47"/>
                <a:gd name="T13" fmla="*/ 44 h 70"/>
                <a:gd name="T14" fmla="*/ 47 w 47"/>
                <a:gd name="T15" fmla="*/ 50 h 70"/>
                <a:gd name="T16" fmla="*/ 43 w 47"/>
                <a:gd name="T17" fmla="*/ 60 h 70"/>
                <a:gd name="T18" fmla="*/ 37 w 47"/>
                <a:gd name="T19" fmla="*/ 67 h 70"/>
                <a:gd name="T20" fmla="*/ 27 w 47"/>
                <a:gd name="T21" fmla="*/ 70 h 70"/>
                <a:gd name="T22" fmla="*/ 17 w 47"/>
                <a:gd name="T23" fmla="*/ 70 h 70"/>
                <a:gd name="T24" fmla="*/ 6 w 47"/>
                <a:gd name="T25" fmla="*/ 67 h 70"/>
                <a:gd name="T26" fmla="*/ 3 w 47"/>
                <a:gd name="T27" fmla="*/ 63 h 70"/>
                <a:gd name="T28" fmla="*/ 0 w 47"/>
                <a:gd name="T29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70">
                  <a:moveTo>
                    <a:pt x="6" y="0"/>
                  </a:moveTo>
                  <a:lnTo>
                    <a:pt x="43" y="0"/>
                  </a:lnTo>
                  <a:lnTo>
                    <a:pt x="24" y="27"/>
                  </a:lnTo>
                  <a:lnTo>
                    <a:pt x="34" y="27"/>
                  </a:lnTo>
                  <a:lnTo>
                    <a:pt x="40" y="30"/>
                  </a:lnTo>
                  <a:lnTo>
                    <a:pt x="43" y="33"/>
                  </a:lnTo>
                  <a:lnTo>
                    <a:pt x="47" y="44"/>
                  </a:lnTo>
                  <a:lnTo>
                    <a:pt x="47" y="50"/>
                  </a:lnTo>
                  <a:lnTo>
                    <a:pt x="43" y="60"/>
                  </a:lnTo>
                  <a:lnTo>
                    <a:pt x="37" y="67"/>
                  </a:lnTo>
                  <a:lnTo>
                    <a:pt x="27" y="70"/>
                  </a:lnTo>
                  <a:lnTo>
                    <a:pt x="17" y="70"/>
                  </a:lnTo>
                  <a:lnTo>
                    <a:pt x="6" y="67"/>
                  </a:lnTo>
                  <a:lnTo>
                    <a:pt x="3" y="63"/>
                  </a:lnTo>
                  <a:lnTo>
                    <a:pt x="0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9" name="Line 19"/>
            <p:cNvSpPr>
              <a:spLocks noChangeShapeType="1"/>
            </p:cNvSpPr>
            <p:nvPr/>
          </p:nvSpPr>
          <p:spPr bwMode="auto">
            <a:xfrm flipV="1">
              <a:off x="4091" y="2276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0" name="Freeform 20"/>
            <p:cNvSpPr>
              <a:spLocks/>
            </p:cNvSpPr>
            <p:nvPr/>
          </p:nvSpPr>
          <p:spPr bwMode="auto">
            <a:xfrm>
              <a:off x="4014" y="2392"/>
              <a:ext cx="45" cy="71"/>
            </a:xfrm>
            <a:custGeom>
              <a:avLst/>
              <a:gdLst>
                <a:gd name="T0" fmla="*/ 19 w 45"/>
                <a:gd name="T1" fmla="*/ 0 h 71"/>
                <a:gd name="T2" fmla="*/ 9 w 45"/>
                <a:gd name="T3" fmla="*/ 3 h 71"/>
                <a:gd name="T4" fmla="*/ 3 w 45"/>
                <a:gd name="T5" fmla="*/ 14 h 71"/>
                <a:gd name="T6" fmla="*/ 0 w 45"/>
                <a:gd name="T7" fmla="*/ 30 h 71"/>
                <a:gd name="T8" fmla="*/ 0 w 45"/>
                <a:gd name="T9" fmla="*/ 41 h 71"/>
                <a:gd name="T10" fmla="*/ 3 w 45"/>
                <a:gd name="T11" fmla="*/ 57 h 71"/>
                <a:gd name="T12" fmla="*/ 9 w 45"/>
                <a:gd name="T13" fmla="*/ 68 h 71"/>
                <a:gd name="T14" fmla="*/ 19 w 45"/>
                <a:gd name="T15" fmla="*/ 71 h 71"/>
                <a:gd name="T16" fmla="*/ 26 w 45"/>
                <a:gd name="T17" fmla="*/ 71 h 71"/>
                <a:gd name="T18" fmla="*/ 36 w 45"/>
                <a:gd name="T19" fmla="*/ 68 h 71"/>
                <a:gd name="T20" fmla="*/ 42 w 45"/>
                <a:gd name="T21" fmla="*/ 57 h 71"/>
                <a:gd name="T22" fmla="*/ 45 w 45"/>
                <a:gd name="T23" fmla="*/ 41 h 71"/>
                <a:gd name="T24" fmla="*/ 45 w 45"/>
                <a:gd name="T25" fmla="*/ 30 h 71"/>
                <a:gd name="T26" fmla="*/ 42 w 45"/>
                <a:gd name="T27" fmla="*/ 14 h 71"/>
                <a:gd name="T28" fmla="*/ 36 w 45"/>
                <a:gd name="T29" fmla="*/ 3 h 71"/>
                <a:gd name="T30" fmla="*/ 26 w 45"/>
                <a:gd name="T31" fmla="*/ 0 h 71"/>
                <a:gd name="T32" fmla="*/ 19 w 45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71">
                  <a:moveTo>
                    <a:pt x="19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19" y="71"/>
                  </a:lnTo>
                  <a:lnTo>
                    <a:pt x="26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1" name="Freeform 21"/>
            <p:cNvSpPr>
              <a:spLocks/>
            </p:cNvSpPr>
            <p:nvPr/>
          </p:nvSpPr>
          <p:spPr bwMode="auto">
            <a:xfrm>
              <a:off x="4084" y="2456"/>
              <a:ext cx="6" cy="7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2" name="Freeform 22"/>
            <p:cNvSpPr>
              <a:spLocks/>
            </p:cNvSpPr>
            <p:nvPr/>
          </p:nvSpPr>
          <p:spPr bwMode="auto">
            <a:xfrm>
              <a:off x="4115" y="2392"/>
              <a:ext cx="51" cy="47"/>
            </a:xfrm>
            <a:custGeom>
              <a:avLst/>
              <a:gdLst>
                <a:gd name="T0" fmla="*/ 33 w 51"/>
                <a:gd name="T1" fmla="*/ 0 h 47"/>
                <a:gd name="T2" fmla="*/ 0 w 51"/>
                <a:gd name="T3" fmla="*/ 47 h 47"/>
                <a:gd name="T4" fmla="*/ 51 w 51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47">
                  <a:moveTo>
                    <a:pt x="33" y="0"/>
                  </a:moveTo>
                  <a:lnTo>
                    <a:pt x="0" y="47"/>
                  </a:lnTo>
                  <a:lnTo>
                    <a:pt x="51" y="4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3" name="Line 23"/>
            <p:cNvSpPr>
              <a:spLocks noChangeShapeType="1"/>
            </p:cNvSpPr>
            <p:nvPr/>
          </p:nvSpPr>
          <p:spPr bwMode="auto">
            <a:xfrm>
              <a:off x="4148" y="2392"/>
              <a:ext cx="1" cy="7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4" name="Line 24"/>
            <p:cNvSpPr>
              <a:spLocks noChangeShapeType="1"/>
            </p:cNvSpPr>
            <p:nvPr/>
          </p:nvSpPr>
          <p:spPr bwMode="auto">
            <a:xfrm flipV="1">
              <a:off x="4607" y="2276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5" name="Freeform 25"/>
            <p:cNvSpPr>
              <a:spLocks/>
            </p:cNvSpPr>
            <p:nvPr/>
          </p:nvSpPr>
          <p:spPr bwMode="auto">
            <a:xfrm>
              <a:off x="4531" y="2392"/>
              <a:ext cx="45" cy="71"/>
            </a:xfrm>
            <a:custGeom>
              <a:avLst/>
              <a:gdLst>
                <a:gd name="T0" fmla="*/ 20 w 45"/>
                <a:gd name="T1" fmla="*/ 0 h 71"/>
                <a:gd name="T2" fmla="*/ 9 w 45"/>
                <a:gd name="T3" fmla="*/ 3 h 71"/>
                <a:gd name="T4" fmla="*/ 3 w 45"/>
                <a:gd name="T5" fmla="*/ 14 h 71"/>
                <a:gd name="T6" fmla="*/ 0 w 45"/>
                <a:gd name="T7" fmla="*/ 30 h 71"/>
                <a:gd name="T8" fmla="*/ 0 w 45"/>
                <a:gd name="T9" fmla="*/ 41 h 71"/>
                <a:gd name="T10" fmla="*/ 3 w 45"/>
                <a:gd name="T11" fmla="*/ 57 h 71"/>
                <a:gd name="T12" fmla="*/ 9 w 45"/>
                <a:gd name="T13" fmla="*/ 68 h 71"/>
                <a:gd name="T14" fmla="*/ 20 w 45"/>
                <a:gd name="T15" fmla="*/ 71 h 71"/>
                <a:gd name="T16" fmla="*/ 26 w 45"/>
                <a:gd name="T17" fmla="*/ 71 h 71"/>
                <a:gd name="T18" fmla="*/ 36 w 45"/>
                <a:gd name="T19" fmla="*/ 68 h 71"/>
                <a:gd name="T20" fmla="*/ 42 w 45"/>
                <a:gd name="T21" fmla="*/ 57 h 71"/>
                <a:gd name="T22" fmla="*/ 45 w 45"/>
                <a:gd name="T23" fmla="*/ 41 h 71"/>
                <a:gd name="T24" fmla="*/ 45 w 45"/>
                <a:gd name="T25" fmla="*/ 30 h 71"/>
                <a:gd name="T26" fmla="*/ 42 w 45"/>
                <a:gd name="T27" fmla="*/ 14 h 71"/>
                <a:gd name="T28" fmla="*/ 36 w 45"/>
                <a:gd name="T29" fmla="*/ 3 h 71"/>
                <a:gd name="T30" fmla="*/ 26 w 45"/>
                <a:gd name="T31" fmla="*/ 0 h 71"/>
                <a:gd name="T32" fmla="*/ 20 w 45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71">
                  <a:moveTo>
                    <a:pt x="20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20" y="71"/>
                  </a:lnTo>
                  <a:lnTo>
                    <a:pt x="26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6" name="Freeform 26"/>
            <p:cNvSpPr>
              <a:spLocks/>
            </p:cNvSpPr>
            <p:nvPr/>
          </p:nvSpPr>
          <p:spPr bwMode="auto">
            <a:xfrm>
              <a:off x="4601" y="2456"/>
              <a:ext cx="6" cy="7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7" name="Freeform 27"/>
            <p:cNvSpPr>
              <a:spLocks/>
            </p:cNvSpPr>
            <p:nvPr/>
          </p:nvSpPr>
          <p:spPr bwMode="auto">
            <a:xfrm>
              <a:off x="4631" y="2392"/>
              <a:ext cx="47" cy="70"/>
            </a:xfrm>
            <a:custGeom>
              <a:avLst/>
              <a:gdLst>
                <a:gd name="T0" fmla="*/ 41 w 47"/>
                <a:gd name="T1" fmla="*/ 0 h 70"/>
                <a:gd name="T2" fmla="*/ 6 w 47"/>
                <a:gd name="T3" fmla="*/ 0 h 70"/>
                <a:gd name="T4" fmla="*/ 3 w 47"/>
                <a:gd name="T5" fmla="*/ 30 h 70"/>
                <a:gd name="T6" fmla="*/ 6 w 47"/>
                <a:gd name="T7" fmla="*/ 27 h 70"/>
                <a:gd name="T8" fmla="*/ 17 w 47"/>
                <a:gd name="T9" fmla="*/ 24 h 70"/>
                <a:gd name="T10" fmla="*/ 27 w 47"/>
                <a:gd name="T11" fmla="*/ 24 h 70"/>
                <a:gd name="T12" fmla="*/ 37 w 47"/>
                <a:gd name="T13" fmla="*/ 27 h 70"/>
                <a:gd name="T14" fmla="*/ 44 w 47"/>
                <a:gd name="T15" fmla="*/ 33 h 70"/>
                <a:gd name="T16" fmla="*/ 47 w 47"/>
                <a:gd name="T17" fmla="*/ 44 h 70"/>
                <a:gd name="T18" fmla="*/ 47 w 47"/>
                <a:gd name="T19" fmla="*/ 50 h 70"/>
                <a:gd name="T20" fmla="*/ 44 w 47"/>
                <a:gd name="T21" fmla="*/ 60 h 70"/>
                <a:gd name="T22" fmla="*/ 37 w 47"/>
                <a:gd name="T23" fmla="*/ 67 h 70"/>
                <a:gd name="T24" fmla="*/ 27 w 47"/>
                <a:gd name="T25" fmla="*/ 70 h 70"/>
                <a:gd name="T26" fmla="*/ 17 w 47"/>
                <a:gd name="T27" fmla="*/ 70 h 70"/>
                <a:gd name="T28" fmla="*/ 6 w 47"/>
                <a:gd name="T29" fmla="*/ 67 h 70"/>
                <a:gd name="T30" fmla="*/ 3 w 47"/>
                <a:gd name="T31" fmla="*/ 63 h 70"/>
                <a:gd name="T32" fmla="*/ 0 w 47"/>
                <a:gd name="T3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70">
                  <a:moveTo>
                    <a:pt x="41" y="0"/>
                  </a:moveTo>
                  <a:lnTo>
                    <a:pt x="6" y="0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17" y="24"/>
                  </a:lnTo>
                  <a:lnTo>
                    <a:pt x="27" y="24"/>
                  </a:lnTo>
                  <a:lnTo>
                    <a:pt x="37" y="27"/>
                  </a:lnTo>
                  <a:lnTo>
                    <a:pt x="44" y="33"/>
                  </a:lnTo>
                  <a:lnTo>
                    <a:pt x="47" y="44"/>
                  </a:lnTo>
                  <a:lnTo>
                    <a:pt x="47" y="50"/>
                  </a:lnTo>
                  <a:lnTo>
                    <a:pt x="44" y="60"/>
                  </a:lnTo>
                  <a:lnTo>
                    <a:pt x="37" y="67"/>
                  </a:lnTo>
                  <a:lnTo>
                    <a:pt x="27" y="70"/>
                  </a:lnTo>
                  <a:lnTo>
                    <a:pt x="17" y="70"/>
                  </a:lnTo>
                  <a:lnTo>
                    <a:pt x="6" y="67"/>
                  </a:lnTo>
                  <a:lnTo>
                    <a:pt x="3" y="63"/>
                  </a:lnTo>
                  <a:lnTo>
                    <a:pt x="0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8" name="Line 28"/>
            <p:cNvSpPr>
              <a:spLocks noChangeShapeType="1"/>
            </p:cNvSpPr>
            <p:nvPr/>
          </p:nvSpPr>
          <p:spPr bwMode="auto">
            <a:xfrm flipV="1">
              <a:off x="5124" y="2276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9" name="Freeform 29"/>
            <p:cNvSpPr>
              <a:spLocks/>
            </p:cNvSpPr>
            <p:nvPr/>
          </p:nvSpPr>
          <p:spPr bwMode="auto">
            <a:xfrm>
              <a:off x="5047" y="2392"/>
              <a:ext cx="46" cy="71"/>
            </a:xfrm>
            <a:custGeom>
              <a:avLst/>
              <a:gdLst>
                <a:gd name="T0" fmla="*/ 20 w 46"/>
                <a:gd name="T1" fmla="*/ 0 h 71"/>
                <a:gd name="T2" fmla="*/ 9 w 46"/>
                <a:gd name="T3" fmla="*/ 3 h 71"/>
                <a:gd name="T4" fmla="*/ 3 w 46"/>
                <a:gd name="T5" fmla="*/ 14 h 71"/>
                <a:gd name="T6" fmla="*/ 0 w 46"/>
                <a:gd name="T7" fmla="*/ 30 h 71"/>
                <a:gd name="T8" fmla="*/ 0 w 46"/>
                <a:gd name="T9" fmla="*/ 41 h 71"/>
                <a:gd name="T10" fmla="*/ 3 w 46"/>
                <a:gd name="T11" fmla="*/ 57 h 71"/>
                <a:gd name="T12" fmla="*/ 9 w 46"/>
                <a:gd name="T13" fmla="*/ 68 h 71"/>
                <a:gd name="T14" fmla="*/ 20 w 46"/>
                <a:gd name="T15" fmla="*/ 71 h 71"/>
                <a:gd name="T16" fmla="*/ 26 w 46"/>
                <a:gd name="T17" fmla="*/ 71 h 71"/>
                <a:gd name="T18" fmla="*/ 36 w 46"/>
                <a:gd name="T19" fmla="*/ 68 h 71"/>
                <a:gd name="T20" fmla="*/ 42 w 46"/>
                <a:gd name="T21" fmla="*/ 57 h 71"/>
                <a:gd name="T22" fmla="*/ 46 w 46"/>
                <a:gd name="T23" fmla="*/ 41 h 71"/>
                <a:gd name="T24" fmla="*/ 46 w 46"/>
                <a:gd name="T25" fmla="*/ 30 h 71"/>
                <a:gd name="T26" fmla="*/ 42 w 46"/>
                <a:gd name="T27" fmla="*/ 14 h 71"/>
                <a:gd name="T28" fmla="*/ 36 w 46"/>
                <a:gd name="T29" fmla="*/ 3 h 71"/>
                <a:gd name="T30" fmla="*/ 26 w 46"/>
                <a:gd name="T31" fmla="*/ 0 h 71"/>
                <a:gd name="T32" fmla="*/ 20 w 4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20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20" y="71"/>
                  </a:lnTo>
                  <a:lnTo>
                    <a:pt x="26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6" y="41"/>
                  </a:lnTo>
                  <a:lnTo>
                    <a:pt x="46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0" name="Freeform 30"/>
            <p:cNvSpPr>
              <a:spLocks/>
            </p:cNvSpPr>
            <p:nvPr/>
          </p:nvSpPr>
          <p:spPr bwMode="auto">
            <a:xfrm>
              <a:off x="5117" y="2456"/>
              <a:ext cx="7" cy="7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4 h 7"/>
                <a:gd name="T4" fmla="*/ 3 w 7"/>
                <a:gd name="T5" fmla="*/ 7 h 7"/>
                <a:gd name="T6" fmla="*/ 7 w 7"/>
                <a:gd name="T7" fmla="*/ 4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7" y="4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1" name="Freeform 31"/>
            <p:cNvSpPr>
              <a:spLocks/>
            </p:cNvSpPr>
            <p:nvPr/>
          </p:nvSpPr>
          <p:spPr bwMode="auto">
            <a:xfrm>
              <a:off x="5151" y="2393"/>
              <a:ext cx="43" cy="70"/>
            </a:xfrm>
            <a:custGeom>
              <a:avLst/>
              <a:gdLst>
                <a:gd name="T0" fmla="*/ 40 w 43"/>
                <a:gd name="T1" fmla="*/ 10 h 70"/>
                <a:gd name="T2" fmla="*/ 37 w 43"/>
                <a:gd name="T3" fmla="*/ 3 h 70"/>
                <a:gd name="T4" fmla="*/ 26 w 43"/>
                <a:gd name="T5" fmla="*/ 0 h 70"/>
                <a:gd name="T6" fmla="*/ 20 w 43"/>
                <a:gd name="T7" fmla="*/ 0 h 70"/>
                <a:gd name="T8" fmla="*/ 10 w 43"/>
                <a:gd name="T9" fmla="*/ 3 h 70"/>
                <a:gd name="T10" fmla="*/ 4 w 43"/>
                <a:gd name="T11" fmla="*/ 14 h 70"/>
                <a:gd name="T12" fmla="*/ 0 w 43"/>
                <a:gd name="T13" fmla="*/ 30 h 70"/>
                <a:gd name="T14" fmla="*/ 0 w 43"/>
                <a:gd name="T15" fmla="*/ 47 h 70"/>
                <a:gd name="T16" fmla="*/ 4 w 43"/>
                <a:gd name="T17" fmla="*/ 60 h 70"/>
                <a:gd name="T18" fmla="*/ 10 w 43"/>
                <a:gd name="T19" fmla="*/ 67 h 70"/>
                <a:gd name="T20" fmla="*/ 20 w 43"/>
                <a:gd name="T21" fmla="*/ 70 h 70"/>
                <a:gd name="T22" fmla="*/ 23 w 43"/>
                <a:gd name="T23" fmla="*/ 70 h 70"/>
                <a:gd name="T24" fmla="*/ 34 w 43"/>
                <a:gd name="T25" fmla="*/ 67 h 70"/>
                <a:gd name="T26" fmla="*/ 40 w 43"/>
                <a:gd name="T27" fmla="*/ 60 h 70"/>
                <a:gd name="T28" fmla="*/ 43 w 43"/>
                <a:gd name="T29" fmla="*/ 50 h 70"/>
                <a:gd name="T30" fmla="*/ 43 w 43"/>
                <a:gd name="T31" fmla="*/ 47 h 70"/>
                <a:gd name="T32" fmla="*/ 40 w 43"/>
                <a:gd name="T33" fmla="*/ 37 h 70"/>
                <a:gd name="T34" fmla="*/ 34 w 43"/>
                <a:gd name="T35" fmla="*/ 30 h 70"/>
                <a:gd name="T36" fmla="*/ 23 w 43"/>
                <a:gd name="T37" fmla="*/ 27 h 70"/>
                <a:gd name="T38" fmla="*/ 20 w 43"/>
                <a:gd name="T39" fmla="*/ 27 h 70"/>
                <a:gd name="T40" fmla="*/ 10 w 43"/>
                <a:gd name="T41" fmla="*/ 30 h 70"/>
                <a:gd name="T42" fmla="*/ 4 w 43"/>
                <a:gd name="T43" fmla="*/ 37 h 70"/>
                <a:gd name="T44" fmla="*/ 0 w 43"/>
                <a:gd name="T45" fmla="*/ 4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70">
                  <a:moveTo>
                    <a:pt x="40" y="10"/>
                  </a:moveTo>
                  <a:lnTo>
                    <a:pt x="37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0" y="3"/>
                  </a:lnTo>
                  <a:lnTo>
                    <a:pt x="4" y="14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4" y="60"/>
                  </a:lnTo>
                  <a:lnTo>
                    <a:pt x="10" y="67"/>
                  </a:lnTo>
                  <a:lnTo>
                    <a:pt x="20" y="70"/>
                  </a:lnTo>
                  <a:lnTo>
                    <a:pt x="23" y="70"/>
                  </a:lnTo>
                  <a:lnTo>
                    <a:pt x="34" y="67"/>
                  </a:lnTo>
                  <a:lnTo>
                    <a:pt x="40" y="60"/>
                  </a:lnTo>
                  <a:lnTo>
                    <a:pt x="43" y="50"/>
                  </a:lnTo>
                  <a:lnTo>
                    <a:pt x="43" y="47"/>
                  </a:lnTo>
                  <a:lnTo>
                    <a:pt x="40" y="37"/>
                  </a:lnTo>
                  <a:lnTo>
                    <a:pt x="34" y="30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10" y="30"/>
                  </a:lnTo>
                  <a:lnTo>
                    <a:pt x="4" y="37"/>
                  </a:lnTo>
                  <a:lnTo>
                    <a:pt x="0" y="4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2" name="Line 32"/>
            <p:cNvSpPr>
              <a:spLocks noChangeShapeType="1"/>
            </p:cNvSpPr>
            <p:nvPr/>
          </p:nvSpPr>
          <p:spPr bwMode="auto">
            <a:xfrm flipV="1">
              <a:off x="5641" y="2276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3" name="Freeform 33"/>
            <p:cNvSpPr>
              <a:spLocks/>
            </p:cNvSpPr>
            <p:nvPr/>
          </p:nvSpPr>
          <p:spPr bwMode="auto">
            <a:xfrm>
              <a:off x="5563" y="2392"/>
              <a:ext cx="46" cy="71"/>
            </a:xfrm>
            <a:custGeom>
              <a:avLst/>
              <a:gdLst>
                <a:gd name="T0" fmla="*/ 20 w 46"/>
                <a:gd name="T1" fmla="*/ 0 h 71"/>
                <a:gd name="T2" fmla="*/ 9 w 46"/>
                <a:gd name="T3" fmla="*/ 3 h 71"/>
                <a:gd name="T4" fmla="*/ 3 w 46"/>
                <a:gd name="T5" fmla="*/ 14 h 71"/>
                <a:gd name="T6" fmla="*/ 0 w 46"/>
                <a:gd name="T7" fmla="*/ 30 h 71"/>
                <a:gd name="T8" fmla="*/ 0 w 46"/>
                <a:gd name="T9" fmla="*/ 41 h 71"/>
                <a:gd name="T10" fmla="*/ 3 w 46"/>
                <a:gd name="T11" fmla="*/ 57 h 71"/>
                <a:gd name="T12" fmla="*/ 9 w 46"/>
                <a:gd name="T13" fmla="*/ 68 h 71"/>
                <a:gd name="T14" fmla="*/ 20 w 46"/>
                <a:gd name="T15" fmla="*/ 71 h 71"/>
                <a:gd name="T16" fmla="*/ 26 w 46"/>
                <a:gd name="T17" fmla="*/ 71 h 71"/>
                <a:gd name="T18" fmla="*/ 36 w 46"/>
                <a:gd name="T19" fmla="*/ 68 h 71"/>
                <a:gd name="T20" fmla="*/ 42 w 46"/>
                <a:gd name="T21" fmla="*/ 57 h 71"/>
                <a:gd name="T22" fmla="*/ 46 w 46"/>
                <a:gd name="T23" fmla="*/ 41 h 71"/>
                <a:gd name="T24" fmla="*/ 46 w 46"/>
                <a:gd name="T25" fmla="*/ 30 h 71"/>
                <a:gd name="T26" fmla="*/ 42 w 46"/>
                <a:gd name="T27" fmla="*/ 14 h 71"/>
                <a:gd name="T28" fmla="*/ 36 w 46"/>
                <a:gd name="T29" fmla="*/ 3 h 71"/>
                <a:gd name="T30" fmla="*/ 26 w 46"/>
                <a:gd name="T31" fmla="*/ 0 h 71"/>
                <a:gd name="T32" fmla="*/ 20 w 4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20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20" y="71"/>
                  </a:lnTo>
                  <a:lnTo>
                    <a:pt x="26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6" y="41"/>
                  </a:lnTo>
                  <a:lnTo>
                    <a:pt x="46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4" name="Freeform 34"/>
            <p:cNvSpPr>
              <a:spLocks/>
            </p:cNvSpPr>
            <p:nvPr/>
          </p:nvSpPr>
          <p:spPr bwMode="auto">
            <a:xfrm>
              <a:off x="5633" y="2456"/>
              <a:ext cx="7" cy="7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4 w 7"/>
                <a:gd name="T5" fmla="*/ 7 h 7"/>
                <a:gd name="T6" fmla="*/ 7 w 7"/>
                <a:gd name="T7" fmla="*/ 4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0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5" name="Line 35"/>
            <p:cNvSpPr>
              <a:spLocks noChangeShapeType="1"/>
            </p:cNvSpPr>
            <p:nvPr/>
          </p:nvSpPr>
          <p:spPr bwMode="auto">
            <a:xfrm flipH="1">
              <a:off x="5678" y="2392"/>
              <a:ext cx="33" cy="7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6" name="Line 36"/>
            <p:cNvSpPr>
              <a:spLocks noChangeShapeType="1"/>
            </p:cNvSpPr>
            <p:nvPr/>
          </p:nvSpPr>
          <p:spPr bwMode="auto">
            <a:xfrm>
              <a:off x="5663" y="2392"/>
              <a:ext cx="4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7" name="Line 37"/>
            <p:cNvSpPr>
              <a:spLocks noChangeShapeType="1"/>
            </p:cNvSpPr>
            <p:nvPr/>
          </p:nvSpPr>
          <p:spPr bwMode="auto">
            <a:xfrm flipV="1">
              <a:off x="3110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8" name="Line 38"/>
            <p:cNvSpPr>
              <a:spLocks noChangeShapeType="1"/>
            </p:cNvSpPr>
            <p:nvPr/>
          </p:nvSpPr>
          <p:spPr bwMode="auto">
            <a:xfrm flipV="1">
              <a:off x="3162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9" name="Line 39"/>
            <p:cNvSpPr>
              <a:spLocks noChangeShapeType="1"/>
            </p:cNvSpPr>
            <p:nvPr/>
          </p:nvSpPr>
          <p:spPr bwMode="auto">
            <a:xfrm flipV="1">
              <a:off x="3213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0" name="Line 40"/>
            <p:cNvSpPr>
              <a:spLocks noChangeShapeType="1"/>
            </p:cNvSpPr>
            <p:nvPr/>
          </p:nvSpPr>
          <p:spPr bwMode="auto">
            <a:xfrm flipV="1">
              <a:off x="3265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1" name="Line 41"/>
            <p:cNvSpPr>
              <a:spLocks noChangeShapeType="1"/>
            </p:cNvSpPr>
            <p:nvPr/>
          </p:nvSpPr>
          <p:spPr bwMode="auto">
            <a:xfrm flipV="1">
              <a:off x="3317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2" name="Line 42"/>
            <p:cNvSpPr>
              <a:spLocks noChangeShapeType="1"/>
            </p:cNvSpPr>
            <p:nvPr/>
          </p:nvSpPr>
          <p:spPr bwMode="auto">
            <a:xfrm flipV="1">
              <a:off x="3368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3" name="Line 43"/>
            <p:cNvSpPr>
              <a:spLocks noChangeShapeType="1"/>
            </p:cNvSpPr>
            <p:nvPr/>
          </p:nvSpPr>
          <p:spPr bwMode="auto">
            <a:xfrm flipV="1">
              <a:off x="3420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4" name="Line 44"/>
            <p:cNvSpPr>
              <a:spLocks noChangeShapeType="1"/>
            </p:cNvSpPr>
            <p:nvPr/>
          </p:nvSpPr>
          <p:spPr bwMode="auto">
            <a:xfrm flipV="1">
              <a:off x="3471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5" name="Line 45"/>
            <p:cNvSpPr>
              <a:spLocks noChangeShapeType="1"/>
            </p:cNvSpPr>
            <p:nvPr/>
          </p:nvSpPr>
          <p:spPr bwMode="auto">
            <a:xfrm flipV="1">
              <a:off x="3523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6" name="Line 46"/>
            <p:cNvSpPr>
              <a:spLocks noChangeShapeType="1"/>
            </p:cNvSpPr>
            <p:nvPr/>
          </p:nvSpPr>
          <p:spPr bwMode="auto">
            <a:xfrm flipV="1">
              <a:off x="3626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7" name="Line 47"/>
            <p:cNvSpPr>
              <a:spLocks noChangeShapeType="1"/>
            </p:cNvSpPr>
            <p:nvPr/>
          </p:nvSpPr>
          <p:spPr bwMode="auto">
            <a:xfrm flipV="1">
              <a:off x="3678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8" name="Line 48"/>
            <p:cNvSpPr>
              <a:spLocks noChangeShapeType="1"/>
            </p:cNvSpPr>
            <p:nvPr/>
          </p:nvSpPr>
          <p:spPr bwMode="auto">
            <a:xfrm flipV="1">
              <a:off x="3729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9" name="Line 49"/>
            <p:cNvSpPr>
              <a:spLocks noChangeShapeType="1"/>
            </p:cNvSpPr>
            <p:nvPr/>
          </p:nvSpPr>
          <p:spPr bwMode="auto">
            <a:xfrm flipV="1">
              <a:off x="3781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0" name="Line 50"/>
            <p:cNvSpPr>
              <a:spLocks noChangeShapeType="1"/>
            </p:cNvSpPr>
            <p:nvPr/>
          </p:nvSpPr>
          <p:spPr bwMode="auto">
            <a:xfrm flipV="1">
              <a:off x="3833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1" name="Line 51"/>
            <p:cNvSpPr>
              <a:spLocks noChangeShapeType="1"/>
            </p:cNvSpPr>
            <p:nvPr/>
          </p:nvSpPr>
          <p:spPr bwMode="auto">
            <a:xfrm flipV="1">
              <a:off x="3885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2" name="Line 52"/>
            <p:cNvSpPr>
              <a:spLocks noChangeShapeType="1"/>
            </p:cNvSpPr>
            <p:nvPr/>
          </p:nvSpPr>
          <p:spPr bwMode="auto">
            <a:xfrm flipV="1">
              <a:off x="3936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3" name="Line 53"/>
            <p:cNvSpPr>
              <a:spLocks noChangeShapeType="1"/>
            </p:cNvSpPr>
            <p:nvPr/>
          </p:nvSpPr>
          <p:spPr bwMode="auto">
            <a:xfrm flipV="1">
              <a:off x="3988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4" name="Line 54"/>
            <p:cNvSpPr>
              <a:spLocks noChangeShapeType="1"/>
            </p:cNvSpPr>
            <p:nvPr/>
          </p:nvSpPr>
          <p:spPr bwMode="auto">
            <a:xfrm flipV="1">
              <a:off x="4040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5" name="Line 55"/>
            <p:cNvSpPr>
              <a:spLocks noChangeShapeType="1"/>
            </p:cNvSpPr>
            <p:nvPr/>
          </p:nvSpPr>
          <p:spPr bwMode="auto">
            <a:xfrm flipV="1">
              <a:off x="4143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6" name="Line 56"/>
            <p:cNvSpPr>
              <a:spLocks noChangeShapeType="1"/>
            </p:cNvSpPr>
            <p:nvPr/>
          </p:nvSpPr>
          <p:spPr bwMode="auto">
            <a:xfrm flipV="1">
              <a:off x="4195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7" name="Line 57"/>
            <p:cNvSpPr>
              <a:spLocks noChangeShapeType="1"/>
            </p:cNvSpPr>
            <p:nvPr/>
          </p:nvSpPr>
          <p:spPr bwMode="auto">
            <a:xfrm flipV="1">
              <a:off x="4246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8" name="Line 58"/>
            <p:cNvSpPr>
              <a:spLocks noChangeShapeType="1"/>
            </p:cNvSpPr>
            <p:nvPr/>
          </p:nvSpPr>
          <p:spPr bwMode="auto">
            <a:xfrm flipV="1">
              <a:off x="4297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9" name="Line 59"/>
            <p:cNvSpPr>
              <a:spLocks noChangeShapeType="1"/>
            </p:cNvSpPr>
            <p:nvPr/>
          </p:nvSpPr>
          <p:spPr bwMode="auto">
            <a:xfrm flipV="1">
              <a:off x="4349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0" name="Line 60"/>
            <p:cNvSpPr>
              <a:spLocks noChangeShapeType="1"/>
            </p:cNvSpPr>
            <p:nvPr/>
          </p:nvSpPr>
          <p:spPr bwMode="auto">
            <a:xfrm flipV="1">
              <a:off x="4401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1" name="Line 61"/>
            <p:cNvSpPr>
              <a:spLocks noChangeShapeType="1"/>
            </p:cNvSpPr>
            <p:nvPr/>
          </p:nvSpPr>
          <p:spPr bwMode="auto">
            <a:xfrm flipV="1">
              <a:off x="4452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2" name="Line 62"/>
            <p:cNvSpPr>
              <a:spLocks noChangeShapeType="1"/>
            </p:cNvSpPr>
            <p:nvPr/>
          </p:nvSpPr>
          <p:spPr bwMode="auto">
            <a:xfrm flipV="1">
              <a:off x="4504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3" name="Line 63"/>
            <p:cNvSpPr>
              <a:spLocks noChangeShapeType="1"/>
            </p:cNvSpPr>
            <p:nvPr/>
          </p:nvSpPr>
          <p:spPr bwMode="auto">
            <a:xfrm flipV="1">
              <a:off x="4556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4" name="Line 64"/>
            <p:cNvSpPr>
              <a:spLocks noChangeShapeType="1"/>
            </p:cNvSpPr>
            <p:nvPr/>
          </p:nvSpPr>
          <p:spPr bwMode="auto">
            <a:xfrm flipV="1">
              <a:off x="4659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5" name="Line 65"/>
            <p:cNvSpPr>
              <a:spLocks noChangeShapeType="1"/>
            </p:cNvSpPr>
            <p:nvPr/>
          </p:nvSpPr>
          <p:spPr bwMode="auto">
            <a:xfrm flipV="1">
              <a:off x="4711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6" name="Line 66"/>
            <p:cNvSpPr>
              <a:spLocks noChangeShapeType="1"/>
            </p:cNvSpPr>
            <p:nvPr/>
          </p:nvSpPr>
          <p:spPr bwMode="auto">
            <a:xfrm flipV="1">
              <a:off x="4763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7" name="Line 67"/>
            <p:cNvSpPr>
              <a:spLocks noChangeShapeType="1"/>
            </p:cNvSpPr>
            <p:nvPr/>
          </p:nvSpPr>
          <p:spPr bwMode="auto">
            <a:xfrm flipV="1">
              <a:off x="4814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8" name="Line 68"/>
            <p:cNvSpPr>
              <a:spLocks noChangeShapeType="1"/>
            </p:cNvSpPr>
            <p:nvPr/>
          </p:nvSpPr>
          <p:spPr bwMode="auto">
            <a:xfrm flipV="1">
              <a:off x="4866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9" name="Line 69"/>
            <p:cNvSpPr>
              <a:spLocks noChangeShapeType="1"/>
            </p:cNvSpPr>
            <p:nvPr/>
          </p:nvSpPr>
          <p:spPr bwMode="auto">
            <a:xfrm flipV="1">
              <a:off x="4918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0" name="Line 70"/>
            <p:cNvSpPr>
              <a:spLocks noChangeShapeType="1"/>
            </p:cNvSpPr>
            <p:nvPr/>
          </p:nvSpPr>
          <p:spPr bwMode="auto">
            <a:xfrm flipV="1">
              <a:off x="4969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1" name="Line 71"/>
            <p:cNvSpPr>
              <a:spLocks noChangeShapeType="1"/>
            </p:cNvSpPr>
            <p:nvPr/>
          </p:nvSpPr>
          <p:spPr bwMode="auto">
            <a:xfrm flipV="1">
              <a:off x="5020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2" name="Line 72"/>
            <p:cNvSpPr>
              <a:spLocks noChangeShapeType="1"/>
            </p:cNvSpPr>
            <p:nvPr/>
          </p:nvSpPr>
          <p:spPr bwMode="auto">
            <a:xfrm flipV="1">
              <a:off x="5072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3" name="Line 73"/>
            <p:cNvSpPr>
              <a:spLocks noChangeShapeType="1"/>
            </p:cNvSpPr>
            <p:nvPr/>
          </p:nvSpPr>
          <p:spPr bwMode="auto">
            <a:xfrm flipV="1">
              <a:off x="5175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4" name="Line 74"/>
            <p:cNvSpPr>
              <a:spLocks noChangeShapeType="1"/>
            </p:cNvSpPr>
            <p:nvPr/>
          </p:nvSpPr>
          <p:spPr bwMode="auto">
            <a:xfrm flipV="1">
              <a:off x="5227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5" name="Line 75"/>
            <p:cNvSpPr>
              <a:spLocks noChangeShapeType="1"/>
            </p:cNvSpPr>
            <p:nvPr/>
          </p:nvSpPr>
          <p:spPr bwMode="auto">
            <a:xfrm flipV="1">
              <a:off x="5279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6" name="Line 76"/>
            <p:cNvSpPr>
              <a:spLocks noChangeShapeType="1"/>
            </p:cNvSpPr>
            <p:nvPr/>
          </p:nvSpPr>
          <p:spPr bwMode="auto">
            <a:xfrm flipV="1">
              <a:off x="5330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7" name="Line 77"/>
            <p:cNvSpPr>
              <a:spLocks noChangeShapeType="1"/>
            </p:cNvSpPr>
            <p:nvPr/>
          </p:nvSpPr>
          <p:spPr bwMode="auto">
            <a:xfrm flipV="1">
              <a:off x="5382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8" name="Line 78"/>
            <p:cNvSpPr>
              <a:spLocks noChangeShapeType="1"/>
            </p:cNvSpPr>
            <p:nvPr/>
          </p:nvSpPr>
          <p:spPr bwMode="auto">
            <a:xfrm flipV="1">
              <a:off x="5434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9" name="Line 79"/>
            <p:cNvSpPr>
              <a:spLocks noChangeShapeType="1"/>
            </p:cNvSpPr>
            <p:nvPr/>
          </p:nvSpPr>
          <p:spPr bwMode="auto">
            <a:xfrm flipV="1">
              <a:off x="5486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0" name="Line 80"/>
            <p:cNvSpPr>
              <a:spLocks noChangeShapeType="1"/>
            </p:cNvSpPr>
            <p:nvPr/>
          </p:nvSpPr>
          <p:spPr bwMode="auto">
            <a:xfrm flipV="1">
              <a:off x="5537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1" name="Line 81"/>
            <p:cNvSpPr>
              <a:spLocks noChangeShapeType="1"/>
            </p:cNvSpPr>
            <p:nvPr/>
          </p:nvSpPr>
          <p:spPr bwMode="auto">
            <a:xfrm flipV="1">
              <a:off x="5589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2" name="Line 82"/>
            <p:cNvSpPr>
              <a:spLocks noChangeShapeType="1"/>
            </p:cNvSpPr>
            <p:nvPr/>
          </p:nvSpPr>
          <p:spPr bwMode="auto">
            <a:xfrm>
              <a:off x="4308" y="2525"/>
              <a:ext cx="1" cy="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3" name="Freeform 83"/>
            <p:cNvSpPr>
              <a:spLocks/>
            </p:cNvSpPr>
            <p:nvPr/>
          </p:nvSpPr>
          <p:spPr bwMode="auto">
            <a:xfrm>
              <a:off x="4308" y="2525"/>
              <a:ext cx="46" cy="31"/>
            </a:xfrm>
            <a:custGeom>
              <a:avLst/>
              <a:gdLst>
                <a:gd name="T0" fmla="*/ 0 w 46"/>
                <a:gd name="T1" fmla="*/ 0 h 31"/>
                <a:gd name="T2" fmla="*/ 30 w 46"/>
                <a:gd name="T3" fmla="*/ 0 h 31"/>
                <a:gd name="T4" fmla="*/ 40 w 46"/>
                <a:gd name="T5" fmla="*/ 3 h 31"/>
                <a:gd name="T6" fmla="*/ 43 w 46"/>
                <a:gd name="T7" fmla="*/ 6 h 31"/>
                <a:gd name="T8" fmla="*/ 46 w 46"/>
                <a:gd name="T9" fmla="*/ 12 h 31"/>
                <a:gd name="T10" fmla="*/ 46 w 46"/>
                <a:gd name="T11" fmla="*/ 18 h 31"/>
                <a:gd name="T12" fmla="*/ 43 w 46"/>
                <a:gd name="T13" fmla="*/ 25 h 31"/>
                <a:gd name="T14" fmla="*/ 40 w 46"/>
                <a:gd name="T15" fmla="*/ 28 h 31"/>
                <a:gd name="T16" fmla="*/ 30 w 46"/>
                <a:gd name="T17" fmla="*/ 31 h 31"/>
                <a:gd name="T18" fmla="*/ 0 w 46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31">
                  <a:moveTo>
                    <a:pt x="0" y="0"/>
                  </a:moveTo>
                  <a:lnTo>
                    <a:pt x="30" y="0"/>
                  </a:lnTo>
                  <a:lnTo>
                    <a:pt x="40" y="3"/>
                  </a:lnTo>
                  <a:lnTo>
                    <a:pt x="43" y="6"/>
                  </a:lnTo>
                  <a:lnTo>
                    <a:pt x="46" y="12"/>
                  </a:lnTo>
                  <a:lnTo>
                    <a:pt x="46" y="18"/>
                  </a:lnTo>
                  <a:lnTo>
                    <a:pt x="43" y="25"/>
                  </a:lnTo>
                  <a:lnTo>
                    <a:pt x="40" y="28"/>
                  </a:lnTo>
                  <a:lnTo>
                    <a:pt x="30" y="31"/>
                  </a:lnTo>
                  <a:lnTo>
                    <a:pt x="0" y="3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4" name="Freeform 84"/>
            <p:cNvSpPr>
              <a:spLocks/>
            </p:cNvSpPr>
            <p:nvPr/>
          </p:nvSpPr>
          <p:spPr bwMode="auto">
            <a:xfrm>
              <a:off x="4308" y="2558"/>
              <a:ext cx="46" cy="35"/>
            </a:xfrm>
            <a:custGeom>
              <a:avLst/>
              <a:gdLst>
                <a:gd name="T0" fmla="*/ 30 w 46"/>
                <a:gd name="T1" fmla="*/ 0 h 35"/>
                <a:gd name="T2" fmla="*/ 40 w 46"/>
                <a:gd name="T3" fmla="*/ 3 h 35"/>
                <a:gd name="T4" fmla="*/ 43 w 46"/>
                <a:gd name="T5" fmla="*/ 6 h 35"/>
                <a:gd name="T6" fmla="*/ 46 w 46"/>
                <a:gd name="T7" fmla="*/ 12 h 35"/>
                <a:gd name="T8" fmla="*/ 46 w 46"/>
                <a:gd name="T9" fmla="*/ 23 h 35"/>
                <a:gd name="T10" fmla="*/ 43 w 46"/>
                <a:gd name="T11" fmla="*/ 29 h 35"/>
                <a:gd name="T12" fmla="*/ 40 w 46"/>
                <a:gd name="T13" fmla="*/ 32 h 35"/>
                <a:gd name="T14" fmla="*/ 30 w 46"/>
                <a:gd name="T15" fmla="*/ 35 h 35"/>
                <a:gd name="T16" fmla="*/ 0 w 4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5">
                  <a:moveTo>
                    <a:pt x="30" y="0"/>
                  </a:moveTo>
                  <a:lnTo>
                    <a:pt x="40" y="3"/>
                  </a:lnTo>
                  <a:lnTo>
                    <a:pt x="43" y="6"/>
                  </a:lnTo>
                  <a:lnTo>
                    <a:pt x="46" y="12"/>
                  </a:lnTo>
                  <a:lnTo>
                    <a:pt x="46" y="23"/>
                  </a:lnTo>
                  <a:lnTo>
                    <a:pt x="43" y="29"/>
                  </a:lnTo>
                  <a:lnTo>
                    <a:pt x="40" y="32"/>
                  </a:lnTo>
                  <a:lnTo>
                    <a:pt x="30" y="35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5" name="Line 85"/>
            <p:cNvSpPr>
              <a:spLocks noChangeShapeType="1"/>
            </p:cNvSpPr>
            <p:nvPr/>
          </p:nvSpPr>
          <p:spPr bwMode="auto">
            <a:xfrm>
              <a:off x="4383" y="2578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6" name="Line 86"/>
            <p:cNvSpPr>
              <a:spLocks noChangeShapeType="1"/>
            </p:cNvSpPr>
            <p:nvPr/>
          </p:nvSpPr>
          <p:spPr bwMode="auto">
            <a:xfrm>
              <a:off x="4367" y="2578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7" name="Line 87"/>
            <p:cNvSpPr>
              <a:spLocks noChangeShapeType="1"/>
            </p:cNvSpPr>
            <p:nvPr/>
          </p:nvSpPr>
          <p:spPr bwMode="auto">
            <a:xfrm>
              <a:off x="3058" y="482"/>
              <a:ext cx="258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8" name="Line 88"/>
            <p:cNvSpPr>
              <a:spLocks noChangeShapeType="1"/>
            </p:cNvSpPr>
            <p:nvPr/>
          </p:nvSpPr>
          <p:spPr bwMode="auto">
            <a:xfrm>
              <a:off x="3058" y="48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9" name="Line 89"/>
            <p:cNvSpPr>
              <a:spLocks noChangeShapeType="1"/>
            </p:cNvSpPr>
            <p:nvPr/>
          </p:nvSpPr>
          <p:spPr bwMode="auto">
            <a:xfrm>
              <a:off x="3574" y="48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0" name="Line 90"/>
            <p:cNvSpPr>
              <a:spLocks noChangeShapeType="1"/>
            </p:cNvSpPr>
            <p:nvPr/>
          </p:nvSpPr>
          <p:spPr bwMode="auto">
            <a:xfrm>
              <a:off x="4091" y="48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1" name="Line 91"/>
            <p:cNvSpPr>
              <a:spLocks noChangeShapeType="1"/>
            </p:cNvSpPr>
            <p:nvPr/>
          </p:nvSpPr>
          <p:spPr bwMode="auto">
            <a:xfrm>
              <a:off x="4607" y="48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2" name="Line 92"/>
            <p:cNvSpPr>
              <a:spLocks noChangeShapeType="1"/>
            </p:cNvSpPr>
            <p:nvPr/>
          </p:nvSpPr>
          <p:spPr bwMode="auto">
            <a:xfrm>
              <a:off x="5124" y="48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3" name="Line 93"/>
            <p:cNvSpPr>
              <a:spLocks noChangeShapeType="1"/>
            </p:cNvSpPr>
            <p:nvPr/>
          </p:nvSpPr>
          <p:spPr bwMode="auto">
            <a:xfrm>
              <a:off x="5641" y="48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4" name="Line 94"/>
            <p:cNvSpPr>
              <a:spLocks noChangeShapeType="1"/>
            </p:cNvSpPr>
            <p:nvPr/>
          </p:nvSpPr>
          <p:spPr bwMode="auto">
            <a:xfrm>
              <a:off x="3110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5" name="Line 95"/>
            <p:cNvSpPr>
              <a:spLocks noChangeShapeType="1"/>
            </p:cNvSpPr>
            <p:nvPr/>
          </p:nvSpPr>
          <p:spPr bwMode="auto">
            <a:xfrm>
              <a:off x="3162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6" name="Line 96"/>
            <p:cNvSpPr>
              <a:spLocks noChangeShapeType="1"/>
            </p:cNvSpPr>
            <p:nvPr/>
          </p:nvSpPr>
          <p:spPr bwMode="auto">
            <a:xfrm>
              <a:off x="3213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7" name="Line 97"/>
            <p:cNvSpPr>
              <a:spLocks noChangeShapeType="1"/>
            </p:cNvSpPr>
            <p:nvPr/>
          </p:nvSpPr>
          <p:spPr bwMode="auto">
            <a:xfrm>
              <a:off x="3265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8" name="Line 98"/>
            <p:cNvSpPr>
              <a:spLocks noChangeShapeType="1"/>
            </p:cNvSpPr>
            <p:nvPr/>
          </p:nvSpPr>
          <p:spPr bwMode="auto">
            <a:xfrm>
              <a:off x="3317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9" name="Line 99"/>
            <p:cNvSpPr>
              <a:spLocks noChangeShapeType="1"/>
            </p:cNvSpPr>
            <p:nvPr/>
          </p:nvSpPr>
          <p:spPr bwMode="auto">
            <a:xfrm>
              <a:off x="3368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0" name="Line 100"/>
            <p:cNvSpPr>
              <a:spLocks noChangeShapeType="1"/>
            </p:cNvSpPr>
            <p:nvPr/>
          </p:nvSpPr>
          <p:spPr bwMode="auto">
            <a:xfrm>
              <a:off x="3420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1" name="Line 101"/>
            <p:cNvSpPr>
              <a:spLocks noChangeShapeType="1"/>
            </p:cNvSpPr>
            <p:nvPr/>
          </p:nvSpPr>
          <p:spPr bwMode="auto">
            <a:xfrm>
              <a:off x="3471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2" name="Line 102"/>
            <p:cNvSpPr>
              <a:spLocks noChangeShapeType="1"/>
            </p:cNvSpPr>
            <p:nvPr/>
          </p:nvSpPr>
          <p:spPr bwMode="auto">
            <a:xfrm>
              <a:off x="3523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3" name="Line 103"/>
            <p:cNvSpPr>
              <a:spLocks noChangeShapeType="1"/>
            </p:cNvSpPr>
            <p:nvPr/>
          </p:nvSpPr>
          <p:spPr bwMode="auto">
            <a:xfrm>
              <a:off x="3626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4" name="Line 104"/>
            <p:cNvSpPr>
              <a:spLocks noChangeShapeType="1"/>
            </p:cNvSpPr>
            <p:nvPr/>
          </p:nvSpPr>
          <p:spPr bwMode="auto">
            <a:xfrm>
              <a:off x="3678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5" name="Line 105"/>
            <p:cNvSpPr>
              <a:spLocks noChangeShapeType="1"/>
            </p:cNvSpPr>
            <p:nvPr/>
          </p:nvSpPr>
          <p:spPr bwMode="auto">
            <a:xfrm>
              <a:off x="3729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6" name="Line 106"/>
            <p:cNvSpPr>
              <a:spLocks noChangeShapeType="1"/>
            </p:cNvSpPr>
            <p:nvPr/>
          </p:nvSpPr>
          <p:spPr bwMode="auto">
            <a:xfrm>
              <a:off x="3781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7" name="Line 107"/>
            <p:cNvSpPr>
              <a:spLocks noChangeShapeType="1"/>
            </p:cNvSpPr>
            <p:nvPr/>
          </p:nvSpPr>
          <p:spPr bwMode="auto">
            <a:xfrm>
              <a:off x="3833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8" name="Line 108"/>
            <p:cNvSpPr>
              <a:spLocks noChangeShapeType="1"/>
            </p:cNvSpPr>
            <p:nvPr/>
          </p:nvSpPr>
          <p:spPr bwMode="auto">
            <a:xfrm>
              <a:off x="3885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9" name="Line 109"/>
            <p:cNvSpPr>
              <a:spLocks noChangeShapeType="1"/>
            </p:cNvSpPr>
            <p:nvPr/>
          </p:nvSpPr>
          <p:spPr bwMode="auto">
            <a:xfrm>
              <a:off x="3936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0" name="Line 110"/>
            <p:cNvSpPr>
              <a:spLocks noChangeShapeType="1"/>
            </p:cNvSpPr>
            <p:nvPr/>
          </p:nvSpPr>
          <p:spPr bwMode="auto">
            <a:xfrm>
              <a:off x="3988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1" name="Line 111"/>
            <p:cNvSpPr>
              <a:spLocks noChangeShapeType="1"/>
            </p:cNvSpPr>
            <p:nvPr/>
          </p:nvSpPr>
          <p:spPr bwMode="auto">
            <a:xfrm>
              <a:off x="4040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2" name="Line 112"/>
            <p:cNvSpPr>
              <a:spLocks noChangeShapeType="1"/>
            </p:cNvSpPr>
            <p:nvPr/>
          </p:nvSpPr>
          <p:spPr bwMode="auto">
            <a:xfrm>
              <a:off x="4143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3" name="Line 113"/>
            <p:cNvSpPr>
              <a:spLocks noChangeShapeType="1"/>
            </p:cNvSpPr>
            <p:nvPr/>
          </p:nvSpPr>
          <p:spPr bwMode="auto">
            <a:xfrm>
              <a:off x="4195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4" name="Line 114"/>
            <p:cNvSpPr>
              <a:spLocks noChangeShapeType="1"/>
            </p:cNvSpPr>
            <p:nvPr/>
          </p:nvSpPr>
          <p:spPr bwMode="auto">
            <a:xfrm>
              <a:off x="4246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5" name="Line 115"/>
            <p:cNvSpPr>
              <a:spLocks noChangeShapeType="1"/>
            </p:cNvSpPr>
            <p:nvPr/>
          </p:nvSpPr>
          <p:spPr bwMode="auto">
            <a:xfrm>
              <a:off x="4297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6" name="Line 116"/>
            <p:cNvSpPr>
              <a:spLocks noChangeShapeType="1"/>
            </p:cNvSpPr>
            <p:nvPr/>
          </p:nvSpPr>
          <p:spPr bwMode="auto">
            <a:xfrm>
              <a:off x="4349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7" name="Line 117"/>
            <p:cNvSpPr>
              <a:spLocks noChangeShapeType="1"/>
            </p:cNvSpPr>
            <p:nvPr/>
          </p:nvSpPr>
          <p:spPr bwMode="auto">
            <a:xfrm>
              <a:off x="4401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8" name="Line 118"/>
            <p:cNvSpPr>
              <a:spLocks noChangeShapeType="1"/>
            </p:cNvSpPr>
            <p:nvPr/>
          </p:nvSpPr>
          <p:spPr bwMode="auto">
            <a:xfrm>
              <a:off x="4452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9" name="Line 119"/>
            <p:cNvSpPr>
              <a:spLocks noChangeShapeType="1"/>
            </p:cNvSpPr>
            <p:nvPr/>
          </p:nvSpPr>
          <p:spPr bwMode="auto">
            <a:xfrm>
              <a:off x="4504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0" name="Line 120"/>
            <p:cNvSpPr>
              <a:spLocks noChangeShapeType="1"/>
            </p:cNvSpPr>
            <p:nvPr/>
          </p:nvSpPr>
          <p:spPr bwMode="auto">
            <a:xfrm>
              <a:off x="4556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1" name="Line 121"/>
            <p:cNvSpPr>
              <a:spLocks noChangeShapeType="1"/>
            </p:cNvSpPr>
            <p:nvPr/>
          </p:nvSpPr>
          <p:spPr bwMode="auto">
            <a:xfrm>
              <a:off x="4659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2" name="Line 122"/>
            <p:cNvSpPr>
              <a:spLocks noChangeShapeType="1"/>
            </p:cNvSpPr>
            <p:nvPr/>
          </p:nvSpPr>
          <p:spPr bwMode="auto">
            <a:xfrm>
              <a:off x="4711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3" name="Line 123"/>
            <p:cNvSpPr>
              <a:spLocks noChangeShapeType="1"/>
            </p:cNvSpPr>
            <p:nvPr/>
          </p:nvSpPr>
          <p:spPr bwMode="auto">
            <a:xfrm>
              <a:off x="4763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4" name="Line 124"/>
            <p:cNvSpPr>
              <a:spLocks noChangeShapeType="1"/>
            </p:cNvSpPr>
            <p:nvPr/>
          </p:nvSpPr>
          <p:spPr bwMode="auto">
            <a:xfrm>
              <a:off x="4814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5" name="Line 125"/>
            <p:cNvSpPr>
              <a:spLocks noChangeShapeType="1"/>
            </p:cNvSpPr>
            <p:nvPr/>
          </p:nvSpPr>
          <p:spPr bwMode="auto">
            <a:xfrm>
              <a:off x="4866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6" name="Line 126"/>
            <p:cNvSpPr>
              <a:spLocks noChangeShapeType="1"/>
            </p:cNvSpPr>
            <p:nvPr/>
          </p:nvSpPr>
          <p:spPr bwMode="auto">
            <a:xfrm>
              <a:off x="4918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7" name="Line 127"/>
            <p:cNvSpPr>
              <a:spLocks noChangeShapeType="1"/>
            </p:cNvSpPr>
            <p:nvPr/>
          </p:nvSpPr>
          <p:spPr bwMode="auto">
            <a:xfrm>
              <a:off x="4969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8" name="Line 128"/>
            <p:cNvSpPr>
              <a:spLocks noChangeShapeType="1"/>
            </p:cNvSpPr>
            <p:nvPr/>
          </p:nvSpPr>
          <p:spPr bwMode="auto">
            <a:xfrm>
              <a:off x="5020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9" name="Line 129"/>
            <p:cNvSpPr>
              <a:spLocks noChangeShapeType="1"/>
            </p:cNvSpPr>
            <p:nvPr/>
          </p:nvSpPr>
          <p:spPr bwMode="auto">
            <a:xfrm>
              <a:off x="5072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0" name="Line 130"/>
            <p:cNvSpPr>
              <a:spLocks noChangeShapeType="1"/>
            </p:cNvSpPr>
            <p:nvPr/>
          </p:nvSpPr>
          <p:spPr bwMode="auto">
            <a:xfrm>
              <a:off x="5175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1" name="Line 131"/>
            <p:cNvSpPr>
              <a:spLocks noChangeShapeType="1"/>
            </p:cNvSpPr>
            <p:nvPr/>
          </p:nvSpPr>
          <p:spPr bwMode="auto">
            <a:xfrm>
              <a:off x="5227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2" name="Line 132"/>
            <p:cNvSpPr>
              <a:spLocks noChangeShapeType="1"/>
            </p:cNvSpPr>
            <p:nvPr/>
          </p:nvSpPr>
          <p:spPr bwMode="auto">
            <a:xfrm>
              <a:off x="5279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3" name="Line 133"/>
            <p:cNvSpPr>
              <a:spLocks noChangeShapeType="1"/>
            </p:cNvSpPr>
            <p:nvPr/>
          </p:nvSpPr>
          <p:spPr bwMode="auto">
            <a:xfrm>
              <a:off x="5330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4" name="Line 134"/>
            <p:cNvSpPr>
              <a:spLocks noChangeShapeType="1"/>
            </p:cNvSpPr>
            <p:nvPr/>
          </p:nvSpPr>
          <p:spPr bwMode="auto">
            <a:xfrm>
              <a:off x="5382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5" name="Line 135"/>
            <p:cNvSpPr>
              <a:spLocks noChangeShapeType="1"/>
            </p:cNvSpPr>
            <p:nvPr/>
          </p:nvSpPr>
          <p:spPr bwMode="auto">
            <a:xfrm>
              <a:off x="5434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6" name="Line 136"/>
            <p:cNvSpPr>
              <a:spLocks noChangeShapeType="1"/>
            </p:cNvSpPr>
            <p:nvPr/>
          </p:nvSpPr>
          <p:spPr bwMode="auto">
            <a:xfrm>
              <a:off x="5486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7" name="Line 137"/>
            <p:cNvSpPr>
              <a:spLocks noChangeShapeType="1"/>
            </p:cNvSpPr>
            <p:nvPr/>
          </p:nvSpPr>
          <p:spPr bwMode="auto">
            <a:xfrm>
              <a:off x="5537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8" name="Line 138"/>
            <p:cNvSpPr>
              <a:spLocks noChangeShapeType="1"/>
            </p:cNvSpPr>
            <p:nvPr/>
          </p:nvSpPr>
          <p:spPr bwMode="auto">
            <a:xfrm>
              <a:off x="5589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9" name="Line 139"/>
            <p:cNvSpPr>
              <a:spLocks noChangeShapeType="1"/>
            </p:cNvSpPr>
            <p:nvPr/>
          </p:nvSpPr>
          <p:spPr bwMode="auto">
            <a:xfrm flipV="1">
              <a:off x="3058" y="483"/>
              <a:ext cx="1" cy="18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0" name="Line 140"/>
            <p:cNvSpPr>
              <a:spLocks noChangeShapeType="1"/>
            </p:cNvSpPr>
            <p:nvPr/>
          </p:nvSpPr>
          <p:spPr bwMode="auto">
            <a:xfrm>
              <a:off x="3058" y="2312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1" name="Freeform 141"/>
            <p:cNvSpPr>
              <a:spLocks/>
            </p:cNvSpPr>
            <p:nvPr/>
          </p:nvSpPr>
          <p:spPr bwMode="auto">
            <a:xfrm>
              <a:off x="2865" y="2240"/>
              <a:ext cx="46" cy="71"/>
            </a:xfrm>
            <a:custGeom>
              <a:avLst/>
              <a:gdLst>
                <a:gd name="T0" fmla="*/ 19 w 46"/>
                <a:gd name="T1" fmla="*/ 0 h 71"/>
                <a:gd name="T2" fmla="*/ 9 w 46"/>
                <a:gd name="T3" fmla="*/ 3 h 71"/>
                <a:gd name="T4" fmla="*/ 3 w 46"/>
                <a:gd name="T5" fmla="*/ 14 h 71"/>
                <a:gd name="T6" fmla="*/ 0 w 46"/>
                <a:gd name="T7" fmla="*/ 30 h 71"/>
                <a:gd name="T8" fmla="*/ 0 w 46"/>
                <a:gd name="T9" fmla="*/ 41 h 71"/>
                <a:gd name="T10" fmla="*/ 3 w 46"/>
                <a:gd name="T11" fmla="*/ 57 h 71"/>
                <a:gd name="T12" fmla="*/ 9 w 46"/>
                <a:gd name="T13" fmla="*/ 68 h 71"/>
                <a:gd name="T14" fmla="*/ 19 w 46"/>
                <a:gd name="T15" fmla="*/ 71 h 71"/>
                <a:gd name="T16" fmla="*/ 27 w 46"/>
                <a:gd name="T17" fmla="*/ 71 h 71"/>
                <a:gd name="T18" fmla="*/ 37 w 46"/>
                <a:gd name="T19" fmla="*/ 68 h 71"/>
                <a:gd name="T20" fmla="*/ 43 w 46"/>
                <a:gd name="T21" fmla="*/ 57 h 71"/>
                <a:gd name="T22" fmla="*/ 46 w 46"/>
                <a:gd name="T23" fmla="*/ 41 h 71"/>
                <a:gd name="T24" fmla="*/ 46 w 46"/>
                <a:gd name="T25" fmla="*/ 30 h 71"/>
                <a:gd name="T26" fmla="*/ 43 w 46"/>
                <a:gd name="T27" fmla="*/ 14 h 71"/>
                <a:gd name="T28" fmla="*/ 37 w 46"/>
                <a:gd name="T29" fmla="*/ 3 h 71"/>
                <a:gd name="T30" fmla="*/ 27 w 46"/>
                <a:gd name="T31" fmla="*/ 0 h 71"/>
                <a:gd name="T32" fmla="*/ 19 w 4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19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19" y="71"/>
                  </a:lnTo>
                  <a:lnTo>
                    <a:pt x="27" y="71"/>
                  </a:lnTo>
                  <a:lnTo>
                    <a:pt x="37" y="68"/>
                  </a:lnTo>
                  <a:lnTo>
                    <a:pt x="43" y="57"/>
                  </a:lnTo>
                  <a:lnTo>
                    <a:pt x="46" y="41"/>
                  </a:lnTo>
                  <a:lnTo>
                    <a:pt x="46" y="30"/>
                  </a:lnTo>
                  <a:lnTo>
                    <a:pt x="43" y="14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2" name="Freeform 142"/>
            <p:cNvSpPr>
              <a:spLocks/>
            </p:cNvSpPr>
            <p:nvPr/>
          </p:nvSpPr>
          <p:spPr bwMode="auto">
            <a:xfrm>
              <a:off x="2936" y="2304"/>
              <a:ext cx="6" cy="7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3" name="Freeform 143"/>
            <p:cNvSpPr>
              <a:spLocks/>
            </p:cNvSpPr>
            <p:nvPr/>
          </p:nvSpPr>
          <p:spPr bwMode="auto">
            <a:xfrm>
              <a:off x="2966" y="2240"/>
              <a:ext cx="46" cy="71"/>
            </a:xfrm>
            <a:custGeom>
              <a:avLst/>
              <a:gdLst>
                <a:gd name="T0" fmla="*/ 20 w 46"/>
                <a:gd name="T1" fmla="*/ 0 h 71"/>
                <a:gd name="T2" fmla="*/ 9 w 46"/>
                <a:gd name="T3" fmla="*/ 3 h 71"/>
                <a:gd name="T4" fmla="*/ 3 w 46"/>
                <a:gd name="T5" fmla="*/ 14 h 71"/>
                <a:gd name="T6" fmla="*/ 0 w 46"/>
                <a:gd name="T7" fmla="*/ 30 h 71"/>
                <a:gd name="T8" fmla="*/ 0 w 46"/>
                <a:gd name="T9" fmla="*/ 41 h 71"/>
                <a:gd name="T10" fmla="*/ 3 w 46"/>
                <a:gd name="T11" fmla="*/ 57 h 71"/>
                <a:gd name="T12" fmla="*/ 9 w 46"/>
                <a:gd name="T13" fmla="*/ 68 h 71"/>
                <a:gd name="T14" fmla="*/ 20 w 46"/>
                <a:gd name="T15" fmla="*/ 71 h 71"/>
                <a:gd name="T16" fmla="*/ 26 w 46"/>
                <a:gd name="T17" fmla="*/ 71 h 71"/>
                <a:gd name="T18" fmla="*/ 36 w 46"/>
                <a:gd name="T19" fmla="*/ 68 h 71"/>
                <a:gd name="T20" fmla="*/ 42 w 46"/>
                <a:gd name="T21" fmla="*/ 57 h 71"/>
                <a:gd name="T22" fmla="*/ 46 w 46"/>
                <a:gd name="T23" fmla="*/ 41 h 71"/>
                <a:gd name="T24" fmla="*/ 46 w 46"/>
                <a:gd name="T25" fmla="*/ 30 h 71"/>
                <a:gd name="T26" fmla="*/ 42 w 46"/>
                <a:gd name="T27" fmla="*/ 14 h 71"/>
                <a:gd name="T28" fmla="*/ 36 w 46"/>
                <a:gd name="T29" fmla="*/ 3 h 71"/>
                <a:gd name="T30" fmla="*/ 26 w 46"/>
                <a:gd name="T31" fmla="*/ 0 h 71"/>
                <a:gd name="T32" fmla="*/ 20 w 4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20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20" y="71"/>
                  </a:lnTo>
                  <a:lnTo>
                    <a:pt x="26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6" y="41"/>
                  </a:lnTo>
                  <a:lnTo>
                    <a:pt x="46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4" name="Line 144"/>
            <p:cNvSpPr>
              <a:spLocks noChangeShapeType="1"/>
            </p:cNvSpPr>
            <p:nvPr/>
          </p:nvSpPr>
          <p:spPr bwMode="auto">
            <a:xfrm>
              <a:off x="3058" y="1946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5" name="Freeform 145"/>
            <p:cNvSpPr>
              <a:spLocks/>
            </p:cNvSpPr>
            <p:nvPr/>
          </p:nvSpPr>
          <p:spPr bwMode="auto">
            <a:xfrm>
              <a:off x="2865" y="1916"/>
              <a:ext cx="46" cy="70"/>
            </a:xfrm>
            <a:custGeom>
              <a:avLst/>
              <a:gdLst>
                <a:gd name="T0" fmla="*/ 19 w 46"/>
                <a:gd name="T1" fmla="*/ 0 h 70"/>
                <a:gd name="T2" fmla="*/ 9 w 46"/>
                <a:gd name="T3" fmla="*/ 3 h 70"/>
                <a:gd name="T4" fmla="*/ 3 w 46"/>
                <a:gd name="T5" fmla="*/ 13 h 70"/>
                <a:gd name="T6" fmla="*/ 0 w 46"/>
                <a:gd name="T7" fmla="*/ 30 h 70"/>
                <a:gd name="T8" fmla="*/ 0 w 46"/>
                <a:gd name="T9" fmla="*/ 40 h 70"/>
                <a:gd name="T10" fmla="*/ 3 w 46"/>
                <a:gd name="T11" fmla="*/ 57 h 70"/>
                <a:gd name="T12" fmla="*/ 9 w 46"/>
                <a:gd name="T13" fmla="*/ 67 h 70"/>
                <a:gd name="T14" fmla="*/ 19 w 46"/>
                <a:gd name="T15" fmla="*/ 70 h 70"/>
                <a:gd name="T16" fmla="*/ 27 w 46"/>
                <a:gd name="T17" fmla="*/ 70 h 70"/>
                <a:gd name="T18" fmla="*/ 37 w 46"/>
                <a:gd name="T19" fmla="*/ 67 h 70"/>
                <a:gd name="T20" fmla="*/ 43 w 46"/>
                <a:gd name="T21" fmla="*/ 57 h 70"/>
                <a:gd name="T22" fmla="*/ 46 w 46"/>
                <a:gd name="T23" fmla="*/ 40 h 70"/>
                <a:gd name="T24" fmla="*/ 46 w 46"/>
                <a:gd name="T25" fmla="*/ 30 h 70"/>
                <a:gd name="T26" fmla="*/ 43 w 46"/>
                <a:gd name="T27" fmla="*/ 13 h 70"/>
                <a:gd name="T28" fmla="*/ 37 w 46"/>
                <a:gd name="T29" fmla="*/ 3 h 70"/>
                <a:gd name="T30" fmla="*/ 27 w 46"/>
                <a:gd name="T31" fmla="*/ 0 h 70"/>
                <a:gd name="T32" fmla="*/ 19 w 46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0">
                  <a:moveTo>
                    <a:pt x="19" y="0"/>
                  </a:moveTo>
                  <a:lnTo>
                    <a:pt x="9" y="3"/>
                  </a:lnTo>
                  <a:lnTo>
                    <a:pt x="3" y="13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3" y="57"/>
                  </a:lnTo>
                  <a:lnTo>
                    <a:pt x="9" y="67"/>
                  </a:lnTo>
                  <a:lnTo>
                    <a:pt x="19" y="70"/>
                  </a:lnTo>
                  <a:lnTo>
                    <a:pt x="27" y="70"/>
                  </a:lnTo>
                  <a:lnTo>
                    <a:pt x="37" y="67"/>
                  </a:lnTo>
                  <a:lnTo>
                    <a:pt x="43" y="57"/>
                  </a:lnTo>
                  <a:lnTo>
                    <a:pt x="46" y="40"/>
                  </a:lnTo>
                  <a:lnTo>
                    <a:pt x="46" y="30"/>
                  </a:lnTo>
                  <a:lnTo>
                    <a:pt x="43" y="13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6" name="Freeform 146"/>
            <p:cNvSpPr>
              <a:spLocks/>
            </p:cNvSpPr>
            <p:nvPr/>
          </p:nvSpPr>
          <p:spPr bwMode="auto">
            <a:xfrm>
              <a:off x="2936" y="1979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7" name="Freeform 147"/>
            <p:cNvSpPr>
              <a:spLocks/>
            </p:cNvSpPr>
            <p:nvPr/>
          </p:nvSpPr>
          <p:spPr bwMode="auto">
            <a:xfrm>
              <a:off x="2967" y="1916"/>
              <a:ext cx="47" cy="69"/>
            </a:xfrm>
            <a:custGeom>
              <a:avLst/>
              <a:gdLst>
                <a:gd name="T0" fmla="*/ 39 w 47"/>
                <a:gd name="T1" fmla="*/ 0 h 69"/>
                <a:gd name="T2" fmla="*/ 6 w 47"/>
                <a:gd name="T3" fmla="*/ 0 h 69"/>
                <a:gd name="T4" fmla="*/ 3 w 47"/>
                <a:gd name="T5" fmla="*/ 30 h 69"/>
                <a:gd name="T6" fmla="*/ 6 w 47"/>
                <a:gd name="T7" fmla="*/ 27 h 69"/>
                <a:gd name="T8" fmla="*/ 17 w 47"/>
                <a:gd name="T9" fmla="*/ 23 h 69"/>
                <a:gd name="T10" fmla="*/ 27 w 47"/>
                <a:gd name="T11" fmla="*/ 23 h 69"/>
                <a:gd name="T12" fmla="*/ 37 w 47"/>
                <a:gd name="T13" fmla="*/ 27 h 69"/>
                <a:gd name="T14" fmla="*/ 44 w 47"/>
                <a:gd name="T15" fmla="*/ 33 h 69"/>
                <a:gd name="T16" fmla="*/ 47 w 47"/>
                <a:gd name="T17" fmla="*/ 43 h 69"/>
                <a:gd name="T18" fmla="*/ 47 w 47"/>
                <a:gd name="T19" fmla="*/ 49 h 69"/>
                <a:gd name="T20" fmla="*/ 44 w 47"/>
                <a:gd name="T21" fmla="*/ 60 h 69"/>
                <a:gd name="T22" fmla="*/ 37 w 47"/>
                <a:gd name="T23" fmla="*/ 66 h 69"/>
                <a:gd name="T24" fmla="*/ 27 w 47"/>
                <a:gd name="T25" fmla="*/ 69 h 69"/>
                <a:gd name="T26" fmla="*/ 17 w 47"/>
                <a:gd name="T27" fmla="*/ 69 h 69"/>
                <a:gd name="T28" fmla="*/ 6 w 47"/>
                <a:gd name="T29" fmla="*/ 66 h 69"/>
                <a:gd name="T30" fmla="*/ 3 w 47"/>
                <a:gd name="T31" fmla="*/ 63 h 69"/>
                <a:gd name="T32" fmla="*/ 0 w 47"/>
                <a:gd name="T33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69">
                  <a:moveTo>
                    <a:pt x="39" y="0"/>
                  </a:moveTo>
                  <a:lnTo>
                    <a:pt x="6" y="0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17" y="23"/>
                  </a:lnTo>
                  <a:lnTo>
                    <a:pt x="27" y="23"/>
                  </a:lnTo>
                  <a:lnTo>
                    <a:pt x="37" y="27"/>
                  </a:lnTo>
                  <a:lnTo>
                    <a:pt x="44" y="33"/>
                  </a:lnTo>
                  <a:lnTo>
                    <a:pt x="47" y="43"/>
                  </a:lnTo>
                  <a:lnTo>
                    <a:pt x="47" y="49"/>
                  </a:lnTo>
                  <a:lnTo>
                    <a:pt x="44" y="60"/>
                  </a:lnTo>
                  <a:lnTo>
                    <a:pt x="37" y="66"/>
                  </a:lnTo>
                  <a:lnTo>
                    <a:pt x="27" y="69"/>
                  </a:lnTo>
                  <a:lnTo>
                    <a:pt x="17" y="69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8" name="Line 148"/>
            <p:cNvSpPr>
              <a:spLocks noChangeShapeType="1"/>
            </p:cNvSpPr>
            <p:nvPr/>
          </p:nvSpPr>
          <p:spPr bwMode="auto">
            <a:xfrm>
              <a:off x="3058" y="1580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9" name="Freeform 149"/>
            <p:cNvSpPr>
              <a:spLocks/>
            </p:cNvSpPr>
            <p:nvPr/>
          </p:nvSpPr>
          <p:spPr bwMode="auto">
            <a:xfrm>
              <a:off x="2875" y="1550"/>
              <a:ext cx="17" cy="70"/>
            </a:xfrm>
            <a:custGeom>
              <a:avLst/>
              <a:gdLst>
                <a:gd name="T0" fmla="*/ 0 w 17"/>
                <a:gd name="T1" fmla="*/ 13 h 70"/>
                <a:gd name="T2" fmla="*/ 6 w 17"/>
                <a:gd name="T3" fmla="*/ 10 h 70"/>
                <a:gd name="T4" fmla="*/ 17 w 17"/>
                <a:gd name="T5" fmla="*/ 0 h 70"/>
                <a:gd name="T6" fmla="*/ 17 w 17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0">
                  <a:moveTo>
                    <a:pt x="0" y="13"/>
                  </a:moveTo>
                  <a:lnTo>
                    <a:pt x="6" y="10"/>
                  </a:lnTo>
                  <a:lnTo>
                    <a:pt x="17" y="0"/>
                  </a:lnTo>
                  <a:lnTo>
                    <a:pt x="17" y="7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0" name="Freeform 150"/>
            <p:cNvSpPr>
              <a:spLocks/>
            </p:cNvSpPr>
            <p:nvPr/>
          </p:nvSpPr>
          <p:spPr bwMode="auto">
            <a:xfrm>
              <a:off x="2936" y="1614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1" name="Freeform 151"/>
            <p:cNvSpPr>
              <a:spLocks/>
            </p:cNvSpPr>
            <p:nvPr/>
          </p:nvSpPr>
          <p:spPr bwMode="auto">
            <a:xfrm>
              <a:off x="2966" y="1550"/>
              <a:ext cx="46" cy="70"/>
            </a:xfrm>
            <a:custGeom>
              <a:avLst/>
              <a:gdLst>
                <a:gd name="T0" fmla="*/ 20 w 46"/>
                <a:gd name="T1" fmla="*/ 0 h 70"/>
                <a:gd name="T2" fmla="*/ 9 w 46"/>
                <a:gd name="T3" fmla="*/ 3 h 70"/>
                <a:gd name="T4" fmla="*/ 3 w 46"/>
                <a:gd name="T5" fmla="*/ 13 h 70"/>
                <a:gd name="T6" fmla="*/ 0 w 46"/>
                <a:gd name="T7" fmla="*/ 30 h 70"/>
                <a:gd name="T8" fmla="*/ 0 w 46"/>
                <a:gd name="T9" fmla="*/ 40 h 70"/>
                <a:gd name="T10" fmla="*/ 3 w 46"/>
                <a:gd name="T11" fmla="*/ 57 h 70"/>
                <a:gd name="T12" fmla="*/ 9 w 46"/>
                <a:gd name="T13" fmla="*/ 67 h 70"/>
                <a:gd name="T14" fmla="*/ 20 w 46"/>
                <a:gd name="T15" fmla="*/ 70 h 70"/>
                <a:gd name="T16" fmla="*/ 26 w 46"/>
                <a:gd name="T17" fmla="*/ 70 h 70"/>
                <a:gd name="T18" fmla="*/ 36 w 46"/>
                <a:gd name="T19" fmla="*/ 67 h 70"/>
                <a:gd name="T20" fmla="*/ 42 w 46"/>
                <a:gd name="T21" fmla="*/ 57 h 70"/>
                <a:gd name="T22" fmla="*/ 46 w 46"/>
                <a:gd name="T23" fmla="*/ 40 h 70"/>
                <a:gd name="T24" fmla="*/ 46 w 46"/>
                <a:gd name="T25" fmla="*/ 30 h 70"/>
                <a:gd name="T26" fmla="*/ 42 w 46"/>
                <a:gd name="T27" fmla="*/ 13 h 70"/>
                <a:gd name="T28" fmla="*/ 36 w 46"/>
                <a:gd name="T29" fmla="*/ 3 h 70"/>
                <a:gd name="T30" fmla="*/ 26 w 46"/>
                <a:gd name="T31" fmla="*/ 0 h 70"/>
                <a:gd name="T32" fmla="*/ 20 w 46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0">
                  <a:moveTo>
                    <a:pt x="20" y="0"/>
                  </a:moveTo>
                  <a:lnTo>
                    <a:pt x="9" y="3"/>
                  </a:lnTo>
                  <a:lnTo>
                    <a:pt x="3" y="13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3" y="57"/>
                  </a:lnTo>
                  <a:lnTo>
                    <a:pt x="9" y="67"/>
                  </a:lnTo>
                  <a:lnTo>
                    <a:pt x="20" y="70"/>
                  </a:lnTo>
                  <a:lnTo>
                    <a:pt x="26" y="70"/>
                  </a:lnTo>
                  <a:lnTo>
                    <a:pt x="36" y="67"/>
                  </a:lnTo>
                  <a:lnTo>
                    <a:pt x="42" y="57"/>
                  </a:lnTo>
                  <a:lnTo>
                    <a:pt x="46" y="40"/>
                  </a:lnTo>
                  <a:lnTo>
                    <a:pt x="46" y="30"/>
                  </a:lnTo>
                  <a:lnTo>
                    <a:pt x="42" y="13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2" name="Line 152"/>
            <p:cNvSpPr>
              <a:spLocks noChangeShapeType="1"/>
            </p:cNvSpPr>
            <p:nvPr/>
          </p:nvSpPr>
          <p:spPr bwMode="auto">
            <a:xfrm>
              <a:off x="3058" y="1214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3" name="Freeform 153"/>
            <p:cNvSpPr>
              <a:spLocks/>
            </p:cNvSpPr>
            <p:nvPr/>
          </p:nvSpPr>
          <p:spPr bwMode="auto">
            <a:xfrm>
              <a:off x="2875" y="1184"/>
              <a:ext cx="17" cy="70"/>
            </a:xfrm>
            <a:custGeom>
              <a:avLst/>
              <a:gdLst>
                <a:gd name="T0" fmla="*/ 0 w 17"/>
                <a:gd name="T1" fmla="*/ 13 h 70"/>
                <a:gd name="T2" fmla="*/ 6 w 17"/>
                <a:gd name="T3" fmla="*/ 10 h 70"/>
                <a:gd name="T4" fmla="*/ 17 w 17"/>
                <a:gd name="T5" fmla="*/ 0 h 70"/>
                <a:gd name="T6" fmla="*/ 17 w 17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0">
                  <a:moveTo>
                    <a:pt x="0" y="13"/>
                  </a:moveTo>
                  <a:lnTo>
                    <a:pt x="6" y="10"/>
                  </a:lnTo>
                  <a:lnTo>
                    <a:pt x="17" y="0"/>
                  </a:lnTo>
                  <a:lnTo>
                    <a:pt x="17" y="7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4" name="Freeform 154"/>
            <p:cNvSpPr>
              <a:spLocks/>
            </p:cNvSpPr>
            <p:nvPr/>
          </p:nvSpPr>
          <p:spPr bwMode="auto">
            <a:xfrm>
              <a:off x="2936" y="1248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5" name="Freeform 155"/>
            <p:cNvSpPr>
              <a:spLocks/>
            </p:cNvSpPr>
            <p:nvPr/>
          </p:nvSpPr>
          <p:spPr bwMode="auto">
            <a:xfrm>
              <a:off x="2967" y="1184"/>
              <a:ext cx="47" cy="69"/>
            </a:xfrm>
            <a:custGeom>
              <a:avLst/>
              <a:gdLst>
                <a:gd name="T0" fmla="*/ 39 w 47"/>
                <a:gd name="T1" fmla="*/ 0 h 69"/>
                <a:gd name="T2" fmla="*/ 6 w 47"/>
                <a:gd name="T3" fmla="*/ 0 h 69"/>
                <a:gd name="T4" fmla="*/ 3 w 47"/>
                <a:gd name="T5" fmla="*/ 30 h 69"/>
                <a:gd name="T6" fmla="*/ 6 w 47"/>
                <a:gd name="T7" fmla="*/ 27 h 69"/>
                <a:gd name="T8" fmla="*/ 17 w 47"/>
                <a:gd name="T9" fmla="*/ 23 h 69"/>
                <a:gd name="T10" fmla="*/ 27 w 47"/>
                <a:gd name="T11" fmla="*/ 23 h 69"/>
                <a:gd name="T12" fmla="*/ 37 w 47"/>
                <a:gd name="T13" fmla="*/ 27 h 69"/>
                <a:gd name="T14" fmla="*/ 44 w 47"/>
                <a:gd name="T15" fmla="*/ 33 h 69"/>
                <a:gd name="T16" fmla="*/ 47 w 47"/>
                <a:gd name="T17" fmla="*/ 43 h 69"/>
                <a:gd name="T18" fmla="*/ 47 w 47"/>
                <a:gd name="T19" fmla="*/ 49 h 69"/>
                <a:gd name="T20" fmla="*/ 44 w 47"/>
                <a:gd name="T21" fmla="*/ 60 h 69"/>
                <a:gd name="T22" fmla="*/ 37 w 47"/>
                <a:gd name="T23" fmla="*/ 66 h 69"/>
                <a:gd name="T24" fmla="*/ 27 w 47"/>
                <a:gd name="T25" fmla="*/ 69 h 69"/>
                <a:gd name="T26" fmla="*/ 17 w 47"/>
                <a:gd name="T27" fmla="*/ 69 h 69"/>
                <a:gd name="T28" fmla="*/ 6 w 47"/>
                <a:gd name="T29" fmla="*/ 66 h 69"/>
                <a:gd name="T30" fmla="*/ 3 w 47"/>
                <a:gd name="T31" fmla="*/ 63 h 69"/>
                <a:gd name="T32" fmla="*/ 0 w 47"/>
                <a:gd name="T33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69">
                  <a:moveTo>
                    <a:pt x="39" y="0"/>
                  </a:moveTo>
                  <a:lnTo>
                    <a:pt x="6" y="0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17" y="23"/>
                  </a:lnTo>
                  <a:lnTo>
                    <a:pt x="27" y="23"/>
                  </a:lnTo>
                  <a:lnTo>
                    <a:pt x="37" y="27"/>
                  </a:lnTo>
                  <a:lnTo>
                    <a:pt x="44" y="33"/>
                  </a:lnTo>
                  <a:lnTo>
                    <a:pt x="47" y="43"/>
                  </a:lnTo>
                  <a:lnTo>
                    <a:pt x="47" y="49"/>
                  </a:lnTo>
                  <a:lnTo>
                    <a:pt x="44" y="60"/>
                  </a:lnTo>
                  <a:lnTo>
                    <a:pt x="37" y="66"/>
                  </a:lnTo>
                  <a:lnTo>
                    <a:pt x="27" y="69"/>
                  </a:lnTo>
                  <a:lnTo>
                    <a:pt x="17" y="69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6" name="Line 156"/>
            <p:cNvSpPr>
              <a:spLocks noChangeShapeType="1"/>
            </p:cNvSpPr>
            <p:nvPr/>
          </p:nvSpPr>
          <p:spPr bwMode="auto">
            <a:xfrm>
              <a:off x="3058" y="848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7" name="Freeform 157"/>
            <p:cNvSpPr>
              <a:spLocks/>
            </p:cNvSpPr>
            <p:nvPr/>
          </p:nvSpPr>
          <p:spPr bwMode="auto">
            <a:xfrm>
              <a:off x="2863" y="819"/>
              <a:ext cx="47" cy="69"/>
            </a:xfrm>
            <a:custGeom>
              <a:avLst/>
              <a:gdLst>
                <a:gd name="T0" fmla="*/ 5 w 47"/>
                <a:gd name="T1" fmla="*/ 15 h 69"/>
                <a:gd name="T2" fmla="*/ 5 w 47"/>
                <a:gd name="T3" fmla="*/ 12 h 69"/>
                <a:gd name="T4" fmla="*/ 8 w 47"/>
                <a:gd name="T5" fmla="*/ 6 h 69"/>
                <a:gd name="T6" fmla="*/ 11 w 47"/>
                <a:gd name="T7" fmla="*/ 3 h 69"/>
                <a:gd name="T8" fmla="*/ 17 w 47"/>
                <a:gd name="T9" fmla="*/ 0 h 69"/>
                <a:gd name="T10" fmla="*/ 31 w 47"/>
                <a:gd name="T11" fmla="*/ 0 h 69"/>
                <a:gd name="T12" fmla="*/ 37 w 47"/>
                <a:gd name="T13" fmla="*/ 3 h 69"/>
                <a:gd name="T14" fmla="*/ 40 w 47"/>
                <a:gd name="T15" fmla="*/ 6 h 69"/>
                <a:gd name="T16" fmla="*/ 43 w 47"/>
                <a:gd name="T17" fmla="*/ 12 h 69"/>
                <a:gd name="T18" fmla="*/ 43 w 47"/>
                <a:gd name="T19" fmla="*/ 18 h 69"/>
                <a:gd name="T20" fmla="*/ 40 w 47"/>
                <a:gd name="T21" fmla="*/ 24 h 69"/>
                <a:gd name="T22" fmla="*/ 34 w 47"/>
                <a:gd name="T23" fmla="*/ 35 h 69"/>
                <a:gd name="T24" fmla="*/ 0 w 47"/>
                <a:gd name="T25" fmla="*/ 69 h 69"/>
                <a:gd name="T26" fmla="*/ 47 w 47"/>
                <a:gd name="T2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69">
                  <a:moveTo>
                    <a:pt x="5" y="15"/>
                  </a:moveTo>
                  <a:lnTo>
                    <a:pt x="5" y="12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31" y="0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3" y="12"/>
                  </a:lnTo>
                  <a:lnTo>
                    <a:pt x="43" y="18"/>
                  </a:lnTo>
                  <a:lnTo>
                    <a:pt x="40" y="24"/>
                  </a:lnTo>
                  <a:lnTo>
                    <a:pt x="34" y="35"/>
                  </a:lnTo>
                  <a:lnTo>
                    <a:pt x="0" y="69"/>
                  </a:lnTo>
                  <a:lnTo>
                    <a:pt x="47" y="6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8" name="Freeform 158"/>
            <p:cNvSpPr>
              <a:spLocks/>
            </p:cNvSpPr>
            <p:nvPr/>
          </p:nvSpPr>
          <p:spPr bwMode="auto">
            <a:xfrm>
              <a:off x="2936" y="882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9" name="Freeform 159"/>
            <p:cNvSpPr>
              <a:spLocks/>
            </p:cNvSpPr>
            <p:nvPr/>
          </p:nvSpPr>
          <p:spPr bwMode="auto">
            <a:xfrm>
              <a:off x="2966" y="818"/>
              <a:ext cx="46" cy="70"/>
            </a:xfrm>
            <a:custGeom>
              <a:avLst/>
              <a:gdLst>
                <a:gd name="T0" fmla="*/ 20 w 46"/>
                <a:gd name="T1" fmla="*/ 0 h 70"/>
                <a:gd name="T2" fmla="*/ 9 w 46"/>
                <a:gd name="T3" fmla="*/ 3 h 70"/>
                <a:gd name="T4" fmla="*/ 3 w 46"/>
                <a:gd name="T5" fmla="*/ 13 h 70"/>
                <a:gd name="T6" fmla="*/ 0 w 46"/>
                <a:gd name="T7" fmla="*/ 30 h 70"/>
                <a:gd name="T8" fmla="*/ 0 w 46"/>
                <a:gd name="T9" fmla="*/ 40 h 70"/>
                <a:gd name="T10" fmla="*/ 3 w 46"/>
                <a:gd name="T11" fmla="*/ 57 h 70"/>
                <a:gd name="T12" fmla="*/ 9 w 46"/>
                <a:gd name="T13" fmla="*/ 67 h 70"/>
                <a:gd name="T14" fmla="*/ 20 w 46"/>
                <a:gd name="T15" fmla="*/ 70 h 70"/>
                <a:gd name="T16" fmla="*/ 26 w 46"/>
                <a:gd name="T17" fmla="*/ 70 h 70"/>
                <a:gd name="T18" fmla="*/ 36 w 46"/>
                <a:gd name="T19" fmla="*/ 67 h 70"/>
                <a:gd name="T20" fmla="*/ 42 w 46"/>
                <a:gd name="T21" fmla="*/ 57 h 70"/>
                <a:gd name="T22" fmla="*/ 46 w 46"/>
                <a:gd name="T23" fmla="*/ 40 h 70"/>
                <a:gd name="T24" fmla="*/ 46 w 46"/>
                <a:gd name="T25" fmla="*/ 30 h 70"/>
                <a:gd name="T26" fmla="*/ 42 w 46"/>
                <a:gd name="T27" fmla="*/ 13 h 70"/>
                <a:gd name="T28" fmla="*/ 36 w 46"/>
                <a:gd name="T29" fmla="*/ 3 h 70"/>
                <a:gd name="T30" fmla="*/ 26 w 46"/>
                <a:gd name="T31" fmla="*/ 0 h 70"/>
                <a:gd name="T32" fmla="*/ 20 w 46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0">
                  <a:moveTo>
                    <a:pt x="20" y="0"/>
                  </a:moveTo>
                  <a:lnTo>
                    <a:pt x="9" y="3"/>
                  </a:lnTo>
                  <a:lnTo>
                    <a:pt x="3" y="13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3" y="57"/>
                  </a:lnTo>
                  <a:lnTo>
                    <a:pt x="9" y="67"/>
                  </a:lnTo>
                  <a:lnTo>
                    <a:pt x="20" y="70"/>
                  </a:lnTo>
                  <a:lnTo>
                    <a:pt x="26" y="70"/>
                  </a:lnTo>
                  <a:lnTo>
                    <a:pt x="36" y="67"/>
                  </a:lnTo>
                  <a:lnTo>
                    <a:pt x="42" y="57"/>
                  </a:lnTo>
                  <a:lnTo>
                    <a:pt x="46" y="40"/>
                  </a:lnTo>
                  <a:lnTo>
                    <a:pt x="46" y="30"/>
                  </a:lnTo>
                  <a:lnTo>
                    <a:pt x="42" y="13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0" name="Line 160"/>
            <p:cNvSpPr>
              <a:spLocks noChangeShapeType="1"/>
            </p:cNvSpPr>
            <p:nvPr/>
          </p:nvSpPr>
          <p:spPr bwMode="auto">
            <a:xfrm>
              <a:off x="3058" y="482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1" name="Freeform 161"/>
            <p:cNvSpPr>
              <a:spLocks/>
            </p:cNvSpPr>
            <p:nvPr/>
          </p:nvSpPr>
          <p:spPr bwMode="auto">
            <a:xfrm>
              <a:off x="2863" y="484"/>
              <a:ext cx="47" cy="69"/>
            </a:xfrm>
            <a:custGeom>
              <a:avLst/>
              <a:gdLst>
                <a:gd name="T0" fmla="*/ 5 w 47"/>
                <a:gd name="T1" fmla="*/ 15 h 69"/>
                <a:gd name="T2" fmla="*/ 5 w 47"/>
                <a:gd name="T3" fmla="*/ 12 h 69"/>
                <a:gd name="T4" fmla="*/ 8 w 47"/>
                <a:gd name="T5" fmla="*/ 6 h 69"/>
                <a:gd name="T6" fmla="*/ 11 w 47"/>
                <a:gd name="T7" fmla="*/ 3 h 69"/>
                <a:gd name="T8" fmla="*/ 17 w 47"/>
                <a:gd name="T9" fmla="*/ 0 h 69"/>
                <a:gd name="T10" fmla="*/ 31 w 47"/>
                <a:gd name="T11" fmla="*/ 0 h 69"/>
                <a:gd name="T12" fmla="*/ 37 w 47"/>
                <a:gd name="T13" fmla="*/ 3 h 69"/>
                <a:gd name="T14" fmla="*/ 40 w 47"/>
                <a:gd name="T15" fmla="*/ 6 h 69"/>
                <a:gd name="T16" fmla="*/ 43 w 47"/>
                <a:gd name="T17" fmla="*/ 12 h 69"/>
                <a:gd name="T18" fmla="*/ 43 w 47"/>
                <a:gd name="T19" fmla="*/ 18 h 69"/>
                <a:gd name="T20" fmla="*/ 40 w 47"/>
                <a:gd name="T21" fmla="*/ 25 h 69"/>
                <a:gd name="T22" fmla="*/ 34 w 47"/>
                <a:gd name="T23" fmla="*/ 35 h 69"/>
                <a:gd name="T24" fmla="*/ 0 w 47"/>
                <a:gd name="T25" fmla="*/ 69 h 69"/>
                <a:gd name="T26" fmla="*/ 47 w 47"/>
                <a:gd name="T2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69">
                  <a:moveTo>
                    <a:pt x="5" y="15"/>
                  </a:moveTo>
                  <a:lnTo>
                    <a:pt x="5" y="12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31" y="0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3" y="12"/>
                  </a:lnTo>
                  <a:lnTo>
                    <a:pt x="43" y="18"/>
                  </a:lnTo>
                  <a:lnTo>
                    <a:pt x="40" y="25"/>
                  </a:lnTo>
                  <a:lnTo>
                    <a:pt x="34" y="35"/>
                  </a:lnTo>
                  <a:lnTo>
                    <a:pt x="0" y="69"/>
                  </a:lnTo>
                  <a:lnTo>
                    <a:pt x="47" y="6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2" name="Freeform 162"/>
            <p:cNvSpPr>
              <a:spLocks/>
            </p:cNvSpPr>
            <p:nvPr/>
          </p:nvSpPr>
          <p:spPr bwMode="auto">
            <a:xfrm>
              <a:off x="2936" y="546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3" name="Freeform 163"/>
            <p:cNvSpPr>
              <a:spLocks/>
            </p:cNvSpPr>
            <p:nvPr/>
          </p:nvSpPr>
          <p:spPr bwMode="auto">
            <a:xfrm>
              <a:off x="2967" y="483"/>
              <a:ext cx="47" cy="69"/>
            </a:xfrm>
            <a:custGeom>
              <a:avLst/>
              <a:gdLst>
                <a:gd name="T0" fmla="*/ 39 w 47"/>
                <a:gd name="T1" fmla="*/ 0 h 69"/>
                <a:gd name="T2" fmla="*/ 6 w 47"/>
                <a:gd name="T3" fmla="*/ 0 h 69"/>
                <a:gd name="T4" fmla="*/ 3 w 47"/>
                <a:gd name="T5" fmla="*/ 30 h 69"/>
                <a:gd name="T6" fmla="*/ 6 w 47"/>
                <a:gd name="T7" fmla="*/ 27 h 69"/>
                <a:gd name="T8" fmla="*/ 17 w 47"/>
                <a:gd name="T9" fmla="*/ 23 h 69"/>
                <a:gd name="T10" fmla="*/ 27 w 47"/>
                <a:gd name="T11" fmla="*/ 23 h 69"/>
                <a:gd name="T12" fmla="*/ 37 w 47"/>
                <a:gd name="T13" fmla="*/ 27 h 69"/>
                <a:gd name="T14" fmla="*/ 44 w 47"/>
                <a:gd name="T15" fmla="*/ 33 h 69"/>
                <a:gd name="T16" fmla="*/ 47 w 47"/>
                <a:gd name="T17" fmla="*/ 43 h 69"/>
                <a:gd name="T18" fmla="*/ 47 w 47"/>
                <a:gd name="T19" fmla="*/ 49 h 69"/>
                <a:gd name="T20" fmla="*/ 44 w 47"/>
                <a:gd name="T21" fmla="*/ 60 h 69"/>
                <a:gd name="T22" fmla="*/ 37 w 47"/>
                <a:gd name="T23" fmla="*/ 66 h 69"/>
                <a:gd name="T24" fmla="*/ 27 w 47"/>
                <a:gd name="T25" fmla="*/ 69 h 69"/>
                <a:gd name="T26" fmla="*/ 17 w 47"/>
                <a:gd name="T27" fmla="*/ 69 h 69"/>
                <a:gd name="T28" fmla="*/ 6 w 47"/>
                <a:gd name="T29" fmla="*/ 66 h 69"/>
                <a:gd name="T30" fmla="*/ 3 w 47"/>
                <a:gd name="T31" fmla="*/ 63 h 69"/>
                <a:gd name="T32" fmla="*/ 0 w 47"/>
                <a:gd name="T33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69">
                  <a:moveTo>
                    <a:pt x="39" y="0"/>
                  </a:moveTo>
                  <a:lnTo>
                    <a:pt x="6" y="0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17" y="23"/>
                  </a:lnTo>
                  <a:lnTo>
                    <a:pt x="27" y="23"/>
                  </a:lnTo>
                  <a:lnTo>
                    <a:pt x="37" y="27"/>
                  </a:lnTo>
                  <a:lnTo>
                    <a:pt x="44" y="33"/>
                  </a:lnTo>
                  <a:lnTo>
                    <a:pt x="47" y="43"/>
                  </a:lnTo>
                  <a:lnTo>
                    <a:pt x="47" y="49"/>
                  </a:lnTo>
                  <a:lnTo>
                    <a:pt x="44" y="60"/>
                  </a:lnTo>
                  <a:lnTo>
                    <a:pt x="37" y="66"/>
                  </a:lnTo>
                  <a:lnTo>
                    <a:pt x="27" y="69"/>
                  </a:lnTo>
                  <a:lnTo>
                    <a:pt x="17" y="69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4" name="Line 164"/>
            <p:cNvSpPr>
              <a:spLocks noChangeShapeType="1"/>
            </p:cNvSpPr>
            <p:nvPr/>
          </p:nvSpPr>
          <p:spPr bwMode="auto">
            <a:xfrm>
              <a:off x="3058" y="2238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5" name="Line 165"/>
            <p:cNvSpPr>
              <a:spLocks noChangeShapeType="1"/>
            </p:cNvSpPr>
            <p:nvPr/>
          </p:nvSpPr>
          <p:spPr bwMode="auto">
            <a:xfrm>
              <a:off x="3058" y="2165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6" name="Line 166"/>
            <p:cNvSpPr>
              <a:spLocks noChangeShapeType="1"/>
            </p:cNvSpPr>
            <p:nvPr/>
          </p:nvSpPr>
          <p:spPr bwMode="auto">
            <a:xfrm>
              <a:off x="3058" y="2091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7" name="Line 167"/>
            <p:cNvSpPr>
              <a:spLocks noChangeShapeType="1"/>
            </p:cNvSpPr>
            <p:nvPr/>
          </p:nvSpPr>
          <p:spPr bwMode="auto">
            <a:xfrm>
              <a:off x="3058" y="2019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8" name="Line 168"/>
            <p:cNvSpPr>
              <a:spLocks noChangeShapeType="1"/>
            </p:cNvSpPr>
            <p:nvPr/>
          </p:nvSpPr>
          <p:spPr bwMode="auto">
            <a:xfrm>
              <a:off x="3058" y="1872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9" name="Line 169"/>
            <p:cNvSpPr>
              <a:spLocks noChangeShapeType="1"/>
            </p:cNvSpPr>
            <p:nvPr/>
          </p:nvSpPr>
          <p:spPr bwMode="auto">
            <a:xfrm>
              <a:off x="3058" y="1799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0" name="Line 170"/>
            <p:cNvSpPr>
              <a:spLocks noChangeShapeType="1"/>
            </p:cNvSpPr>
            <p:nvPr/>
          </p:nvSpPr>
          <p:spPr bwMode="auto">
            <a:xfrm>
              <a:off x="3058" y="1725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1" name="Line 171"/>
            <p:cNvSpPr>
              <a:spLocks noChangeShapeType="1"/>
            </p:cNvSpPr>
            <p:nvPr/>
          </p:nvSpPr>
          <p:spPr bwMode="auto">
            <a:xfrm>
              <a:off x="3058" y="1653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2" name="Line 172"/>
            <p:cNvSpPr>
              <a:spLocks noChangeShapeType="1"/>
            </p:cNvSpPr>
            <p:nvPr/>
          </p:nvSpPr>
          <p:spPr bwMode="auto">
            <a:xfrm>
              <a:off x="3058" y="150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3" name="Line 173"/>
            <p:cNvSpPr>
              <a:spLocks noChangeShapeType="1"/>
            </p:cNvSpPr>
            <p:nvPr/>
          </p:nvSpPr>
          <p:spPr bwMode="auto">
            <a:xfrm>
              <a:off x="3058" y="1433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4" name="Line 174"/>
            <p:cNvSpPr>
              <a:spLocks noChangeShapeType="1"/>
            </p:cNvSpPr>
            <p:nvPr/>
          </p:nvSpPr>
          <p:spPr bwMode="auto">
            <a:xfrm>
              <a:off x="3058" y="1360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5" name="Line 175"/>
            <p:cNvSpPr>
              <a:spLocks noChangeShapeType="1"/>
            </p:cNvSpPr>
            <p:nvPr/>
          </p:nvSpPr>
          <p:spPr bwMode="auto">
            <a:xfrm>
              <a:off x="3058" y="1287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6" name="Line 176"/>
            <p:cNvSpPr>
              <a:spLocks noChangeShapeType="1"/>
            </p:cNvSpPr>
            <p:nvPr/>
          </p:nvSpPr>
          <p:spPr bwMode="auto">
            <a:xfrm>
              <a:off x="3058" y="1140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7" name="Line 177"/>
            <p:cNvSpPr>
              <a:spLocks noChangeShapeType="1"/>
            </p:cNvSpPr>
            <p:nvPr/>
          </p:nvSpPr>
          <p:spPr bwMode="auto">
            <a:xfrm>
              <a:off x="3058" y="1068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8" name="Line 178"/>
            <p:cNvSpPr>
              <a:spLocks noChangeShapeType="1"/>
            </p:cNvSpPr>
            <p:nvPr/>
          </p:nvSpPr>
          <p:spPr bwMode="auto">
            <a:xfrm>
              <a:off x="3058" y="994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9" name="Line 179"/>
            <p:cNvSpPr>
              <a:spLocks noChangeShapeType="1"/>
            </p:cNvSpPr>
            <p:nvPr/>
          </p:nvSpPr>
          <p:spPr bwMode="auto">
            <a:xfrm>
              <a:off x="3058" y="921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0" name="Line 180"/>
            <p:cNvSpPr>
              <a:spLocks noChangeShapeType="1"/>
            </p:cNvSpPr>
            <p:nvPr/>
          </p:nvSpPr>
          <p:spPr bwMode="auto">
            <a:xfrm>
              <a:off x="3058" y="774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1" name="Line 181"/>
            <p:cNvSpPr>
              <a:spLocks noChangeShapeType="1"/>
            </p:cNvSpPr>
            <p:nvPr/>
          </p:nvSpPr>
          <p:spPr bwMode="auto">
            <a:xfrm>
              <a:off x="3058" y="702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2" name="Line 182"/>
            <p:cNvSpPr>
              <a:spLocks noChangeShapeType="1"/>
            </p:cNvSpPr>
            <p:nvPr/>
          </p:nvSpPr>
          <p:spPr bwMode="auto">
            <a:xfrm>
              <a:off x="3058" y="628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3" name="Line 183"/>
            <p:cNvSpPr>
              <a:spLocks noChangeShapeType="1"/>
            </p:cNvSpPr>
            <p:nvPr/>
          </p:nvSpPr>
          <p:spPr bwMode="auto">
            <a:xfrm>
              <a:off x="3058" y="555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4" name="Line 184"/>
            <p:cNvSpPr>
              <a:spLocks noChangeShapeType="1"/>
            </p:cNvSpPr>
            <p:nvPr/>
          </p:nvSpPr>
          <p:spPr bwMode="auto">
            <a:xfrm>
              <a:off x="2692" y="1589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5" name="Freeform 185"/>
            <p:cNvSpPr>
              <a:spLocks/>
            </p:cNvSpPr>
            <p:nvPr/>
          </p:nvSpPr>
          <p:spPr bwMode="auto">
            <a:xfrm>
              <a:off x="2692" y="1542"/>
              <a:ext cx="31" cy="47"/>
            </a:xfrm>
            <a:custGeom>
              <a:avLst/>
              <a:gdLst>
                <a:gd name="T0" fmla="*/ 0 w 31"/>
                <a:gd name="T1" fmla="*/ 47 h 47"/>
                <a:gd name="T2" fmla="*/ 0 w 31"/>
                <a:gd name="T3" fmla="*/ 17 h 47"/>
                <a:gd name="T4" fmla="*/ 3 w 31"/>
                <a:gd name="T5" fmla="*/ 7 h 47"/>
                <a:gd name="T6" fmla="*/ 6 w 31"/>
                <a:gd name="T7" fmla="*/ 4 h 47"/>
                <a:gd name="T8" fmla="*/ 12 w 31"/>
                <a:gd name="T9" fmla="*/ 0 h 47"/>
                <a:gd name="T10" fmla="*/ 19 w 31"/>
                <a:gd name="T11" fmla="*/ 0 h 47"/>
                <a:gd name="T12" fmla="*/ 25 w 31"/>
                <a:gd name="T13" fmla="*/ 4 h 47"/>
                <a:gd name="T14" fmla="*/ 28 w 31"/>
                <a:gd name="T15" fmla="*/ 7 h 47"/>
                <a:gd name="T16" fmla="*/ 31 w 31"/>
                <a:gd name="T17" fmla="*/ 17 h 47"/>
                <a:gd name="T18" fmla="*/ 31 w 31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7">
                  <a:moveTo>
                    <a:pt x="0" y="47"/>
                  </a:moveTo>
                  <a:lnTo>
                    <a:pt x="0" y="17"/>
                  </a:lnTo>
                  <a:lnTo>
                    <a:pt x="3" y="7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31" y="17"/>
                  </a:lnTo>
                  <a:lnTo>
                    <a:pt x="31" y="4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6" name="Line 186"/>
            <p:cNvSpPr>
              <a:spLocks noChangeShapeType="1"/>
            </p:cNvSpPr>
            <p:nvPr/>
          </p:nvSpPr>
          <p:spPr bwMode="auto">
            <a:xfrm flipV="1">
              <a:off x="2725" y="1542"/>
              <a:ext cx="37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7" name="Freeform 187"/>
            <p:cNvSpPr>
              <a:spLocks/>
            </p:cNvSpPr>
            <p:nvPr/>
          </p:nvSpPr>
          <p:spPr bwMode="auto">
            <a:xfrm>
              <a:off x="2716" y="1481"/>
              <a:ext cx="45" cy="41"/>
            </a:xfrm>
            <a:custGeom>
              <a:avLst/>
              <a:gdLst>
                <a:gd name="T0" fmla="*/ 19 w 45"/>
                <a:gd name="T1" fmla="*/ 41 h 41"/>
                <a:gd name="T2" fmla="*/ 19 w 45"/>
                <a:gd name="T3" fmla="*/ 0 h 41"/>
                <a:gd name="T4" fmla="*/ 13 w 45"/>
                <a:gd name="T5" fmla="*/ 0 h 41"/>
                <a:gd name="T6" fmla="*/ 6 w 45"/>
                <a:gd name="T7" fmla="*/ 4 h 41"/>
                <a:gd name="T8" fmla="*/ 3 w 45"/>
                <a:gd name="T9" fmla="*/ 7 h 41"/>
                <a:gd name="T10" fmla="*/ 0 w 45"/>
                <a:gd name="T11" fmla="*/ 13 h 41"/>
                <a:gd name="T12" fmla="*/ 0 w 45"/>
                <a:gd name="T13" fmla="*/ 23 h 41"/>
                <a:gd name="T14" fmla="*/ 3 w 45"/>
                <a:gd name="T15" fmla="*/ 29 h 41"/>
                <a:gd name="T16" fmla="*/ 9 w 45"/>
                <a:gd name="T17" fmla="*/ 36 h 41"/>
                <a:gd name="T18" fmla="*/ 19 w 45"/>
                <a:gd name="T19" fmla="*/ 39 h 41"/>
                <a:gd name="T20" fmla="*/ 26 w 45"/>
                <a:gd name="T21" fmla="*/ 39 h 41"/>
                <a:gd name="T22" fmla="*/ 36 w 45"/>
                <a:gd name="T23" fmla="*/ 36 h 41"/>
                <a:gd name="T24" fmla="*/ 42 w 45"/>
                <a:gd name="T25" fmla="*/ 29 h 41"/>
                <a:gd name="T26" fmla="*/ 45 w 45"/>
                <a:gd name="T27" fmla="*/ 23 h 41"/>
                <a:gd name="T28" fmla="*/ 45 w 45"/>
                <a:gd name="T29" fmla="*/ 13 h 41"/>
                <a:gd name="T30" fmla="*/ 42 w 45"/>
                <a:gd name="T31" fmla="*/ 7 h 41"/>
                <a:gd name="T32" fmla="*/ 36 w 45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1">
                  <a:moveTo>
                    <a:pt x="19" y="41"/>
                  </a:moveTo>
                  <a:lnTo>
                    <a:pt x="19" y="0"/>
                  </a:lnTo>
                  <a:lnTo>
                    <a:pt x="13" y="0"/>
                  </a:lnTo>
                  <a:lnTo>
                    <a:pt x="6" y="4"/>
                  </a:lnTo>
                  <a:lnTo>
                    <a:pt x="3" y="7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3" y="29"/>
                  </a:lnTo>
                  <a:lnTo>
                    <a:pt x="9" y="36"/>
                  </a:lnTo>
                  <a:lnTo>
                    <a:pt x="19" y="39"/>
                  </a:lnTo>
                  <a:lnTo>
                    <a:pt x="26" y="39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5" y="23"/>
                  </a:lnTo>
                  <a:lnTo>
                    <a:pt x="45" y="13"/>
                  </a:lnTo>
                  <a:lnTo>
                    <a:pt x="42" y="7"/>
                  </a:lnTo>
                  <a:lnTo>
                    <a:pt x="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8" name="Freeform 188"/>
            <p:cNvSpPr>
              <a:spLocks/>
            </p:cNvSpPr>
            <p:nvPr/>
          </p:nvSpPr>
          <p:spPr bwMode="auto">
            <a:xfrm>
              <a:off x="2679" y="1435"/>
              <a:ext cx="109" cy="22"/>
            </a:xfrm>
            <a:custGeom>
              <a:avLst/>
              <a:gdLst>
                <a:gd name="T0" fmla="*/ 0 w 109"/>
                <a:gd name="T1" fmla="*/ 0 h 22"/>
                <a:gd name="T2" fmla="*/ 6 w 109"/>
                <a:gd name="T3" fmla="*/ 6 h 22"/>
                <a:gd name="T4" fmla="*/ 16 w 109"/>
                <a:gd name="T5" fmla="*/ 12 h 22"/>
                <a:gd name="T6" fmla="*/ 30 w 109"/>
                <a:gd name="T7" fmla="*/ 19 h 22"/>
                <a:gd name="T8" fmla="*/ 46 w 109"/>
                <a:gd name="T9" fmla="*/ 22 h 22"/>
                <a:gd name="T10" fmla="*/ 60 w 109"/>
                <a:gd name="T11" fmla="*/ 22 h 22"/>
                <a:gd name="T12" fmla="*/ 76 w 109"/>
                <a:gd name="T13" fmla="*/ 19 h 22"/>
                <a:gd name="T14" fmla="*/ 93 w 109"/>
                <a:gd name="T15" fmla="*/ 12 h 22"/>
                <a:gd name="T16" fmla="*/ 103 w 109"/>
                <a:gd name="T17" fmla="*/ 6 h 22"/>
                <a:gd name="T18" fmla="*/ 109 w 109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2">
                  <a:moveTo>
                    <a:pt x="0" y="0"/>
                  </a:moveTo>
                  <a:lnTo>
                    <a:pt x="6" y="6"/>
                  </a:lnTo>
                  <a:lnTo>
                    <a:pt x="16" y="12"/>
                  </a:lnTo>
                  <a:lnTo>
                    <a:pt x="30" y="19"/>
                  </a:lnTo>
                  <a:lnTo>
                    <a:pt x="46" y="22"/>
                  </a:lnTo>
                  <a:lnTo>
                    <a:pt x="60" y="22"/>
                  </a:lnTo>
                  <a:lnTo>
                    <a:pt x="76" y="19"/>
                  </a:lnTo>
                  <a:lnTo>
                    <a:pt x="93" y="12"/>
                  </a:lnTo>
                  <a:lnTo>
                    <a:pt x="103" y="6"/>
                  </a:lnTo>
                  <a:lnTo>
                    <a:pt x="1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9" name="Freeform 189"/>
            <p:cNvSpPr>
              <a:spLocks/>
            </p:cNvSpPr>
            <p:nvPr/>
          </p:nvSpPr>
          <p:spPr bwMode="auto">
            <a:xfrm>
              <a:off x="2689" y="1373"/>
              <a:ext cx="73" cy="40"/>
            </a:xfrm>
            <a:custGeom>
              <a:avLst/>
              <a:gdLst>
                <a:gd name="T0" fmla="*/ 30 w 73"/>
                <a:gd name="T1" fmla="*/ 8 h 40"/>
                <a:gd name="T2" fmla="*/ 27 w 73"/>
                <a:gd name="T3" fmla="*/ 14 h 40"/>
                <a:gd name="T4" fmla="*/ 27 w 73"/>
                <a:gd name="T5" fmla="*/ 21 h 40"/>
                <a:gd name="T6" fmla="*/ 30 w 73"/>
                <a:gd name="T7" fmla="*/ 31 h 40"/>
                <a:gd name="T8" fmla="*/ 40 w 73"/>
                <a:gd name="T9" fmla="*/ 37 h 40"/>
                <a:gd name="T10" fmla="*/ 51 w 73"/>
                <a:gd name="T11" fmla="*/ 40 h 40"/>
                <a:gd name="T12" fmla="*/ 61 w 73"/>
                <a:gd name="T13" fmla="*/ 40 h 40"/>
                <a:gd name="T14" fmla="*/ 67 w 73"/>
                <a:gd name="T15" fmla="*/ 37 h 40"/>
                <a:gd name="T16" fmla="*/ 70 w 73"/>
                <a:gd name="T17" fmla="*/ 34 h 40"/>
                <a:gd name="T18" fmla="*/ 73 w 73"/>
                <a:gd name="T19" fmla="*/ 28 h 40"/>
                <a:gd name="T20" fmla="*/ 73 w 73"/>
                <a:gd name="T21" fmla="*/ 22 h 40"/>
                <a:gd name="T22" fmla="*/ 70 w 73"/>
                <a:gd name="T23" fmla="*/ 11 h 40"/>
                <a:gd name="T24" fmla="*/ 60 w 73"/>
                <a:gd name="T25" fmla="*/ 5 h 40"/>
                <a:gd name="T26" fmla="*/ 50 w 73"/>
                <a:gd name="T27" fmla="*/ 2 h 40"/>
                <a:gd name="T28" fmla="*/ 39 w 73"/>
                <a:gd name="T29" fmla="*/ 2 h 40"/>
                <a:gd name="T30" fmla="*/ 32 w 73"/>
                <a:gd name="T31" fmla="*/ 5 h 40"/>
                <a:gd name="T32" fmla="*/ 15 w 73"/>
                <a:gd name="T33" fmla="*/ 18 h 40"/>
                <a:gd name="T34" fmla="*/ 9 w 73"/>
                <a:gd name="T35" fmla="*/ 22 h 40"/>
                <a:gd name="T36" fmla="*/ 3 w 73"/>
                <a:gd name="T37" fmla="*/ 22 h 40"/>
                <a:gd name="T38" fmla="*/ 0 w 73"/>
                <a:gd name="T39" fmla="*/ 18 h 40"/>
                <a:gd name="T40" fmla="*/ 0 w 73"/>
                <a:gd name="T41" fmla="*/ 12 h 40"/>
                <a:gd name="T42" fmla="*/ 3 w 73"/>
                <a:gd name="T43" fmla="*/ 6 h 40"/>
                <a:gd name="T44" fmla="*/ 9 w 73"/>
                <a:gd name="T4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40">
                  <a:moveTo>
                    <a:pt x="30" y="8"/>
                  </a:moveTo>
                  <a:lnTo>
                    <a:pt x="27" y="14"/>
                  </a:lnTo>
                  <a:lnTo>
                    <a:pt x="27" y="21"/>
                  </a:lnTo>
                  <a:lnTo>
                    <a:pt x="30" y="31"/>
                  </a:lnTo>
                  <a:lnTo>
                    <a:pt x="40" y="37"/>
                  </a:lnTo>
                  <a:lnTo>
                    <a:pt x="51" y="40"/>
                  </a:lnTo>
                  <a:lnTo>
                    <a:pt x="61" y="40"/>
                  </a:lnTo>
                  <a:lnTo>
                    <a:pt x="67" y="37"/>
                  </a:lnTo>
                  <a:lnTo>
                    <a:pt x="70" y="34"/>
                  </a:lnTo>
                  <a:lnTo>
                    <a:pt x="73" y="28"/>
                  </a:lnTo>
                  <a:lnTo>
                    <a:pt x="73" y="22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50" y="2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15" y="18"/>
                  </a:lnTo>
                  <a:lnTo>
                    <a:pt x="9" y="22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0" name="Freeform 190"/>
            <p:cNvSpPr>
              <a:spLocks/>
            </p:cNvSpPr>
            <p:nvPr/>
          </p:nvSpPr>
          <p:spPr bwMode="auto">
            <a:xfrm>
              <a:off x="2715" y="1395"/>
              <a:ext cx="43" cy="15"/>
            </a:xfrm>
            <a:custGeom>
              <a:avLst/>
              <a:gdLst>
                <a:gd name="T0" fmla="*/ 0 w 43"/>
                <a:gd name="T1" fmla="*/ 0 h 15"/>
                <a:gd name="T2" fmla="*/ 3 w 43"/>
                <a:gd name="T3" fmla="*/ 6 h 15"/>
                <a:gd name="T4" fmla="*/ 13 w 43"/>
                <a:gd name="T5" fmla="*/ 12 h 15"/>
                <a:gd name="T6" fmla="*/ 24 w 43"/>
                <a:gd name="T7" fmla="*/ 15 h 15"/>
                <a:gd name="T8" fmla="*/ 37 w 43"/>
                <a:gd name="T9" fmla="*/ 15 h 15"/>
                <a:gd name="T10" fmla="*/ 43 w 43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5">
                  <a:moveTo>
                    <a:pt x="0" y="0"/>
                  </a:moveTo>
                  <a:lnTo>
                    <a:pt x="3" y="6"/>
                  </a:lnTo>
                  <a:lnTo>
                    <a:pt x="13" y="12"/>
                  </a:lnTo>
                  <a:lnTo>
                    <a:pt x="24" y="15"/>
                  </a:lnTo>
                  <a:lnTo>
                    <a:pt x="37" y="15"/>
                  </a:lnTo>
                  <a:lnTo>
                    <a:pt x="43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1" name="Freeform 191"/>
            <p:cNvSpPr>
              <a:spLocks/>
            </p:cNvSpPr>
            <p:nvPr/>
          </p:nvSpPr>
          <p:spPr bwMode="auto">
            <a:xfrm>
              <a:off x="2693" y="1372"/>
              <a:ext cx="69" cy="23"/>
            </a:xfrm>
            <a:custGeom>
              <a:avLst/>
              <a:gdLst>
                <a:gd name="T0" fmla="*/ 69 w 69"/>
                <a:gd name="T1" fmla="*/ 23 h 23"/>
                <a:gd name="T2" fmla="*/ 66 w 69"/>
                <a:gd name="T3" fmla="*/ 16 h 23"/>
                <a:gd name="T4" fmla="*/ 56 w 69"/>
                <a:gd name="T5" fmla="*/ 10 h 23"/>
                <a:gd name="T6" fmla="*/ 46 w 69"/>
                <a:gd name="T7" fmla="*/ 7 h 23"/>
                <a:gd name="T8" fmla="*/ 32 w 69"/>
                <a:gd name="T9" fmla="*/ 7 h 23"/>
                <a:gd name="T10" fmla="*/ 26 w 69"/>
                <a:gd name="T11" fmla="*/ 10 h 23"/>
                <a:gd name="T12" fmla="*/ 16 w 69"/>
                <a:gd name="T13" fmla="*/ 16 h 23"/>
                <a:gd name="T14" fmla="*/ 9 w 69"/>
                <a:gd name="T15" fmla="*/ 19 h 23"/>
                <a:gd name="T16" fmla="*/ 3 w 69"/>
                <a:gd name="T17" fmla="*/ 19 h 23"/>
                <a:gd name="T18" fmla="*/ 0 w 69"/>
                <a:gd name="T19" fmla="*/ 16 h 23"/>
                <a:gd name="T20" fmla="*/ 0 w 69"/>
                <a:gd name="T21" fmla="*/ 10 h 23"/>
                <a:gd name="T22" fmla="*/ 6 w 69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3">
                  <a:moveTo>
                    <a:pt x="69" y="23"/>
                  </a:moveTo>
                  <a:lnTo>
                    <a:pt x="66" y="16"/>
                  </a:lnTo>
                  <a:lnTo>
                    <a:pt x="56" y="10"/>
                  </a:lnTo>
                  <a:lnTo>
                    <a:pt x="46" y="7"/>
                  </a:lnTo>
                  <a:lnTo>
                    <a:pt x="32" y="7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2" name="Freeform 192"/>
            <p:cNvSpPr>
              <a:spLocks/>
            </p:cNvSpPr>
            <p:nvPr/>
          </p:nvSpPr>
          <p:spPr bwMode="auto">
            <a:xfrm>
              <a:off x="2692" y="1288"/>
              <a:ext cx="70" cy="66"/>
            </a:xfrm>
            <a:custGeom>
              <a:avLst/>
              <a:gdLst>
                <a:gd name="T0" fmla="*/ 0 w 70"/>
                <a:gd name="T1" fmla="*/ 66 h 66"/>
                <a:gd name="T2" fmla="*/ 70 w 70"/>
                <a:gd name="T3" fmla="*/ 50 h 66"/>
                <a:gd name="T4" fmla="*/ 0 w 70"/>
                <a:gd name="T5" fmla="*/ 33 h 66"/>
                <a:gd name="T6" fmla="*/ 70 w 70"/>
                <a:gd name="T7" fmla="*/ 17 h 66"/>
                <a:gd name="T8" fmla="*/ 0 w 7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6">
                  <a:moveTo>
                    <a:pt x="0" y="66"/>
                  </a:moveTo>
                  <a:lnTo>
                    <a:pt x="70" y="50"/>
                  </a:lnTo>
                  <a:lnTo>
                    <a:pt x="0" y="33"/>
                  </a:lnTo>
                  <a:lnTo>
                    <a:pt x="70" y="1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3" name="Line 193"/>
            <p:cNvSpPr>
              <a:spLocks noChangeShapeType="1"/>
            </p:cNvSpPr>
            <p:nvPr/>
          </p:nvSpPr>
          <p:spPr bwMode="auto">
            <a:xfrm>
              <a:off x="2745" y="1271"/>
              <a:ext cx="4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4" name="Line 194"/>
            <p:cNvSpPr>
              <a:spLocks noChangeShapeType="1"/>
            </p:cNvSpPr>
            <p:nvPr/>
          </p:nvSpPr>
          <p:spPr bwMode="auto">
            <a:xfrm>
              <a:off x="2759" y="1250"/>
              <a:ext cx="21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5" name="Line 195"/>
            <p:cNvSpPr>
              <a:spLocks noChangeShapeType="1"/>
            </p:cNvSpPr>
            <p:nvPr/>
          </p:nvSpPr>
          <p:spPr bwMode="auto">
            <a:xfrm flipV="1">
              <a:off x="2773" y="1248"/>
              <a:ext cx="16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6" name="Freeform 196"/>
            <p:cNvSpPr>
              <a:spLocks/>
            </p:cNvSpPr>
            <p:nvPr/>
          </p:nvSpPr>
          <p:spPr bwMode="auto">
            <a:xfrm>
              <a:off x="2679" y="1213"/>
              <a:ext cx="109" cy="21"/>
            </a:xfrm>
            <a:custGeom>
              <a:avLst/>
              <a:gdLst>
                <a:gd name="T0" fmla="*/ 0 w 109"/>
                <a:gd name="T1" fmla="*/ 21 h 21"/>
                <a:gd name="T2" fmla="*/ 6 w 109"/>
                <a:gd name="T3" fmla="*/ 15 h 21"/>
                <a:gd name="T4" fmla="*/ 16 w 109"/>
                <a:gd name="T5" fmla="*/ 9 h 21"/>
                <a:gd name="T6" fmla="*/ 30 w 109"/>
                <a:gd name="T7" fmla="*/ 3 h 21"/>
                <a:gd name="T8" fmla="*/ 46 w 109"/>
                <a:gd name="T9" fmla="*/ 0 h 21"/>
                <a:gd name="T10" fmla="*/ 60 w 109"/>
                <a:gd name="T11" fmla="*/ 0 h 21"/>
                <a:gd name="T12" fmla="*/ 76 w 109"/>
                <a:gd name="T13" fmla="*/ 3 h 21"/>
                <a:gd name="T14" fmla="*/ 93 w 109"/>
                <a:gd name="T15" fmla="*/ 9 h 21"/>
                <a:gd name="T16" fmla="*/ 103 w 109"/>
                <a:gd name="T17" fmla="*/ 15 h 21"/>
                <a:gd name="T18" fmla="*/ 109 w 109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1">
                  <a:moveTo>
                    <a:pt x="0" y="21"/>
                  </a:moveTo>
                  <a:lnTo>
                    <a:pt x="6" y="15"/>
                  </a:lnTo>
                  <a:lnTo>
                    <a:pt x="16" y="9"/>
                  </a:lnTo>
                  <a:lnTo>
                    <a:pt x="30" y="3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76" y="3"/>
                  </a:lnTo>
                  <a:lnTo>
                    <a:pt x="93" y="9"/>
                  </a:lnTo>
                  <a:lnTo>
                    <a:pt x="103" y="15"/>
                  </a:lnTo>
                  <a:lnTo>
                    <a:pt x="109" y="2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7" name="Line 197"/>
            <p:cNvSpPr>
              <a:spLocks noChangeShapeType="1"/>
            </p:cNvSpPr>
            <p:nvPr/>
          </p:nvSpPr>
          <p:spPr bwMode="auto">
            <a:xfrm flipV="1">
              <a:off x="5641" y="483"/>
              <a:ext cx="1" cy="18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8" name="Line 198"/>
            <p:cNvSpPr>
              <a:spLocks noChangeShapeType="1"/>
            </p:cNvSpPr>
            <p:nvPr/>
          </p:nvSpPr>
          <p:spPr bwMode="auto">
            <a:xfrm flipH="1">
              <a:off x="5589" y="2312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9" name="Line 199"/>
            <p:cNvSpPr>
              <a:spLocks noChangeShapeType="1"/>
            </p:cNvSpPr>
            <p:nvPr/>
          </p:nvSpPr>
          <p:spPr bwMode="auto">
            <a:xfrm flipH="1">
              <a:off x="5589" y="1946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0" name="Line 200"/>
            <p:cNvSpPr>
              <a:spLocks noChangeShapeType="1"/>
            </p:cNvSpPr>
            <p:nvPr/>
          </p:nvSpPr>
          <p:spPr bwMode="auto">
            <a:xfrm flipH="1">
              <a:off x="5589" y="1580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1" name="Line 201"/>
            <p:cNvSpPr>
              <a:spLocks noChangeShapeType="1"/>
            </p:cNvSpPr>
            <p:nvPr/>
          </p:nvSpPr>
          <p:spPr bwMode="auto">
            <a:xfrm flipH="1">
              <a:off x="5589" y="1214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2" name="Line 202"/>
            <p:cNvSpPr>
              <a:spLocks noChangeShapeType="1"/>
            </p:cNvSpPr>
            <p:nvPr/>
          </p:nvSpPr>
          <p:spPr bwMode="auto">
            <a:xfrm flipH="1">
              <a:off x="5589" y="848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3" name="Line 203"/>
            <p:cNvSpPr>
              <a:spLocks noChangeShapeType="1"/>
            </p:cNvSpPr>
            <p:nvPr/>
          </p:nvSpPr>
          <p:spPr bwMode="auto">
            <a:xfrm flipH="1">
              <a:off x="5589" y="482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4" name="Line 204"/>
            <p:cNvSpPr>
              <a:spLocks noChangeShapeType="1"/>
            </p:cNvSpPr>
            <p:nvPr/>
          </p:nvSpPr>
          <p:spPr bwMode="auto">
            <a:xfrm flipH="1">
              <a:off x="5615" y="2238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5" name="Line 205"/>
            <p:cNvSpPr>
              <a:spLocks noChangeShapeType="1"/>
            </p:cNvSpPr>
            <p:nvPr/>
          </p:nvSpPr>
          <p:spPr bwMode="auto">
            <a:xfrm flipH="1">
              <a:off x="5615" y="2165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6" name="Line 206"/>
            <p:cNvSpPr>
              <a:spLocks noChangeShapeType="1"/>
            </p:cNvSpPr>
            <p:nvPr/>
          </p:nvSpPr>
          <p:spPr bwMode="auto">
            <a:xfrm flipH="1">
              <a:off x="5615" y="2091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7" name="Line 207"/>
            <p:cNvSpPr>
              <a:spLocks noChangeShapeType="1"/>
            </p:cNvSpPr>
            <p:nvPr/>
          </p:nvSpPr>
          <p:spPr bwMode="auto">
            <a:xfrm flipH="1">
              <a:off x="5615" y="2019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8" name="Line 208"/>
            <p:cNvSpPr>
              <a:spLocks noChangeShapeType="1"/>
            </p:cNvSpPr>
            <p:nvPr/>
          </p:nvSpPr>
          <p:spPr bwMode="auto">
            <a:xfrm flipH="1">
              <a:off x="5615" y="1872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0" name="Line 210"/>
            <p:cNvSpPr>
              <a:spLocks noChangeShapeType="1"/>
            </p:cNvSpPr>
            <p:nvPr/>
          </p:nvSpPr>
          <p:spPr bwMode="auto">
            <a:xfrm flipH="1">
              <a:off x="5615" y="1799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1" name="Line 211"/>
            <p:cNvSpPr>
              <a:spLocks noChangeShapeType="1"/>
            </p:cNvSpPr>
            <p:nvPr/>
          </p:nvSpPr>
          <p:spPr bwMode="auto">
            <a:xfrm flipH="1">
              <a:off x="5615" y="1725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2" name="Line 212"/>
            <p:cNvSpPr>
              <a:spLocks noChangeShapeType="1"/>
            </p:cNvSpPr>
            <p:nvPr/>
          </p:nvSpPr>
          <p:spPr bwMode="auto">
            <a:xfrm flipH="1">
              <a:off x="5615" y="1653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3" name="Line 213"/>
            <p:cNvSpPr>
              <a:spLocks noChangeShapeType="1"/>
            </p:cNvSpPr>
            <p:nvPr/>
          </p:nvSpPr>
          <p:spPr bwMode="auto">
            <a:xfrm flipH="1">
              <a:off x="5615" y="150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4" name="Line 214"/>
            <p:cNvSpPr>
              <a:spLocks noChangeShapeType="1"/>
            </p:cNvSpPr>
            <p:nvPr/>
          </p:nvSpPr>
          <p:spPr bwMode="auto">
            <a:xfrm flipH="1">
              <a:off x="5615" y="1433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5" name="Line 215"/>
            <p:cNvSpPr>
              <a:spLocks noChangeShapeType="1"/>
            </p:cNvSpPr>
            <p:nvPr/>
          </p:nvSpPr>
          <p:spPr bwMode="auto">
            <a:xfrm flipH="1">
              <a:off x="5615" y="1360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6" name="Line 216"/>
            <p:cNvSpPr>
              <a:spLocks noChangeShapeType="1"/>
            </p:cNvSpPr>
            <p:nvPr/>
          </p:nvSpPr>
          <p:spPr bwMode="auto">
            <a:xfrm flipH="1">
              <a:off x="5615" y="1287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7" name="Line 217"/>
            <p:cNvSpPr>
              <a:spLocks noChangeShapeType="1"/>
            </p:cNvSpPr>
            <p:nvPr/>
          </p:nvSpPr>
          <p:spPr bwMode="auto">
            <a:xfrm flipH="1">
              <a:off x="5615" y="1140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8" name="Line 218"/>
            <p:cNvSpPr>
              <a:spLocks noChangeShapeType="1"/>
            </p:cNvSpPr>
            <p:nvPr/>
          </p:nvSpPr>
          <p:spPr bwMode="auto">
            <a:xfrm flipH="1">
              <a:off x="5615" y="1068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9" name="Line 219"/>
            <p:cNvSpPr>
              <a:spLocks noChangeShapeType="1"/>
            </p:cNvSpPr>
            <p:nvPr/>
          </p:nvSpPr>
          <p:spPr bwMode="auto">
            <a:xfrm flipH="1">
              <a:off x="5615" y="994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0" name="Line 220"/>
            <p:cNvSpPr>
              <a:spLocks noChangeShapeType="1"/>
            </p:cNvSpPr>
            <p:nvPr/>
          </p:nvSpPr>
          <p:spPr bwMode="auto">
            <a:xfrm flipH="1">
              <a:off x="5615" y="921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1" name="Line 221"/>
            <p:cNvSpPr>
              <a:spLocks noChangeShapeType="1"/>
            </p:cNvSpPr>
            <p:nvPr/>
          </p:nvSpPr>
          <p:spPr bwMode="auto">
            <a:xfrm flipH="1">
              <a:off x="5615" y="774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2" name="Line 222"/>
            <p:cNvSpPr>
              <a:spLocks noChangeShapeType="1"/>
            </p:cNvSpPr>
            <p:nvPr/>
          </p:nvSpPr>
          <p:spPr bwMode="auto">
            <a:xfrm flipH="1">
              <a:off x="5615" y="702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3" name="Line 223"/>
            <p:cNvSpPr>
              <a:spLocks noChangeShapeType="1"/>
            </p:cNvSpPr>
            <p:nvPr/>
          </p:nvSpPr>
          <p:spPr bwMode="auto">
            <a:xfrm flipH="1">
              <a:off x="5615" y="628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4" name="Line 224"/>
            <p:cNvSpPr>
              <a:spLocks noChangeShapeType="1"/>
            </p:cNvSpPr>
            <p:nvPr/>
          </p:nvSpPr>
          <p:spPr bwMode="auto">
            <a:xfrm flipH="1">
              <a:off x="5615" y="555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5" name="Freeform 225"/>
            <p:cNvSpPr>
              <a:spLocks/>
            </p:cNvSpPr>
            <p:nvPr/>
          </p:nvSpPr>
          <p:spPr bwMode="auto">
            <a:xfrm>
              <a:off x="3542" y="699"/>
              <a:ext cx="64" cy="64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</a:path>
              </a:pathLst>
            </a:custGeom>
            <a:noFill/>
            <a:ln w="222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6" name="Freeform 226"/>
            <p:cNvSpPr>
              <a:spLocks/>
            </p:cNvSpPr>
            <p:nvPr/>
          </p:nvSpPr>
          <p:spPr bwMode="auto">
            <a:xfrm>
              <a:off x="4059" y="948"/>
              <a:ext cx="64" cy="64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</a:path>
              </a:pathLst>
            </a:custGeom>
            <a:noFill/>
            <a:ln w="222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7" name="Line 227"/>
            <p:cNvSpPr>
              <a:spLocks noChangeShapeType="1"/>
            </p:cNvSpPr>
            <p:nvPr/>
          </p:nvSpPr>
          <p:spPr bwMode="auto">
            <a:xfrm>
              <a:off x="3574" y="731"/>
              <a:ext cx="516" cy="249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8" name="Freeform 228"/>
            <p:cNvSpPr>
              <a:spLocks/>
            </p:cNvSpPr>
            <p:nvPr/>
          </p:nvSpPr>
          <p:spPr bwMode="auto">
            <a:xfrm>
              <a:off x="4575" y="1241"/>
              <a:ext cx="65" cy="64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</a:path>
              </a:pathLst>
            </a:custGeom>
            <a:noFill/>
            <a:ln w="222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9" name="Line 229"/>
            <p:cNvSpPr>
              <a:spLocks noChangeShapeType="1"/>
            </p:cNvSpPr>
            <p:nvPr/>
          </p:nvSpPr>
          <p:spPr bwMode="auto">
            <a:xfrm>
              <a:off x="4091" y="980"/>
              <a:ext cx="516" cy="293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50" name="Freeform 230"/>
            <p:cNvSpPr>
              <a:spLocks/>
            </p:cNvSpPr>
            <p:nvPr/>
          </p:nvSpPr>
          <p:spPr bwMode="auto">
            <a:xfrm>
              <a:off x="5091" y="1540"/>
              <a:ext cx="65" cy="64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</a:path>
              </a:pathLst>
            </a:custGeom>
            <a:noFill/>
            <a:ln w="222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51" name="Line 231"/>
            <p:cNvSpPr>
              <a:spLocks noChangeShapeType="1"/>
            </p:cNvSpPr>
            <p:nvPr/>
          </p:nvSpPr>
          <p:spPr bwMode="auto">
            <a:xfrm>
              <a:off x="4607" y="1273"/>
              <a:ext cx="517" cy="299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40553" name="Rectangle 233"/>
          <p:cNvSpPr>
            <a:spLocks noChangeArrowheads="1"/>
          </p:cNvSpPr>
          <p:nvPr/>
        </p:nvSpPr>
        <p:spPr bwMode="auto">
          <a:xfrm>
            <a:off x="136525" y="985838"/>
            <a:ext cx="4130675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5000"/>
              </a:lnSpc>
              <a:buClr>
                <a:srgbClr val="ED8000"/>
              </a:buClr>
            </a:pPr>
            <a:r>
              <a:rPr lang="en-GB" sz="2800" b="0" i="0" smtClean="0">
                <a:solidFill>
                  <a:srgbClr val="000000"/>
                </a:solidFill>
                <a:latin typeface="Arial" charset="0"/>
              </a:rPr>
              <a:t>Orbit widths can be very important for fast ions</a:t>
            </a:r>
          </a:p>
          <a:p>
            <a:pPr marL="342900" indent="-342900">
              <a:lnSpc>
                <a:spcPct val="95000"/>
              </a:lnSpc>
              <a:buClr>
                <a:srgbClr val="ED8000"/>
              </a:buClr>
            </a:pPr>
            <a:r>
              <a:rPr lang="en-GB" sz="2800" b="0" i="0" smtClean="0">
                <a:solidFill>
                  <a:srgbClr val="000000"/>
                </a:solidFill>
                <a:latin typeface="Arial" charset="0"/>
              </a:rPr>
              <a:t>Use guiding-centre following code to capture this physics</a:t>
            </a:r>
            <a:endParaRPr lang="el-GR" sz="2800" b="0" i="0" baseline="-250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0554" name="Rectangle 234"/>
          <p:cNvSpPr>
            <a:spLocks noChangeArrowheads="1"/>
          </p:cNvSpPr>
          <p:nvPr/>
        </p:nvSpPr>
        <p:spPr bwMode="auto">
          <a:xfrm>
            <a:off x="119063" y="4202113"/>
            <a:ext cx="87630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buClr>
                <a:srgbClr val="ED8000"/>
              </a:buClr>
            </a:pPr>
            <a:r>
              <a:rPr lang="en-GB" sz="2800" b="0" i="0" smtClean="0">
                <a:solidFill>
                  <a:srgbClr val="000000"/>
                </a:solidFill>
                <a:latin typeface="Arial" charset="0"/>
              </a:rPr>
              <a:t>RWM passively stable in ITER Advanced Scenario due to kinetic damping</a:t>
            </a:r>
          </a:p>
          <a:p>
            <a:pPr marL="533400" indent="-533400">
              <a:buClr>
                <a:srgbClr val="ED8000"/>
              </a:buClr>
            </a:pPr>
            <a:r>
              <a:rPr lang="en-GB" sz="2800" b="0" i="0" smtClean="0">
                <a:solidFill>
                  <a:srgbClr val="000000"/>
                </a:solidFill>
                <a:latin typeface="Arial" charset="0"/>
              </a:rPr>
              <a:t>Only capture these effects by including orbit widths</a:t>
            </a:r>
          </a:p>
          <a:p>
            <a:pPr marL="533400" indent="-533400">
              <a:buClr>
                <a:srgbClr val="ED8000"/>
              </a:buClr>
            </a:pPr>
            <a:r>
              <a:rPr lang="en-GB" sz="2800" b="0" i="0" smtClean="0">
                <a:solidFill>
                  <a:srgbClr val="000000"/>
                </a:solidFill>
                <a:latin typeface="Arial" charset="0"/>
              </a:rPr>
              <a:t>Sensitive to rotation, so should not be relied upon!</a:t>
            </a:r>
            <a:endParaRPr lang="el-GR" sz="2800" b="0" i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8" name="Text Box 32"/>
          <p:cNvSpPr txBox="1">
            <a:spLocks noChangeArrowheads="1"/>
          </p:cNvSpPr>
          <p:nvPr/>
        </p:nvSpPr>
        <p:spPr bwMode="auto">
          <a:xfrm>
            <a:off x="7270561" y="869011"/>
            <a:ext cx="1531189" cy="36933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Arial"/>
              </a:rPr>
              <a:t>HAGIS code </a:t>
            </a:r>
            <a:endParaRPr lang="en-US" sz="1800" b="0" i="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7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ITER RWM stability</a:t>
            </a:r>
          </a:p>
        </p:txBody>
      </p:sp>
      <p:grpSp>
        <p:nvGrpSpPr>
          <p:cNvPr id="466359" name="Group 439"/>
          <p:cNvGrpSpPr>
            <a:grpSpLocks/>
          </p:cNvGrpSpPr>
          <p:nvPr/>
        </p:nvGrpSpPr>
        <p:grpSpPr bwMode="auto">
          <a:xfrm>
            <a:off x="1535113" y="1960563"/>
            <a:ext cx="6051550" cy="4403725"/>
            <a:chOff x="1258" y="1031"/>
            <a:chExt cx="3527" cy="2567"/>
          </a:xfrm>
        </p:grpSpPr>
        <p:sp>
          <p:nvSpPr>
            <p:cNvPr id="465930" name="Line 10"/>
            <p:cNvSpPr>
              <a:spLocks noChangeShapeType="1"/>
            </p:cNvSpPr>
            <p:nvPr/>
          </p:nvSpPr>
          <p:spPr bwMode="auto">
            <a:xfrm>
              <a:off x="1640" y="3211"/>
              <a:ext cx="30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31" name="Line 11"/>
            <p:cNvSpPr>
              <a:spLocks noChangeShapeType="1"/>
            </p:cNvSpPr>
            <p:nvPr/>
          </p:nvSpPr>
          <p:spPr bwMode="auto">
            <a:xfrm flipV="1">
              <a:off x="1640" y="3167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32" name="Freeform 12"/>
            <p:cNvSpPr>
              <a:spLocks noEditPoints="1"/>
            </p:cNvSpPr>
            <p:nvPr/>
          </p:nvSpPr>
          <p:spPr bwMode="auto">
            <a:xfrm>
              <a:off x="1546" y="3287"/>
              <a:ext cx="67" cy="105"/>
            </a:xfrm>
            <a:custGeom>
              <a:avLst/>
              <a:gdLst>
                <a:gd name="T0" fmla="*/ 0 w 67"/>
                <a:gd name="T1" fmla="*/ 52 h 105"/>
                <a:gd name="T2" fmla="*/ 1 w 67"/>
                <a:gd name="T3" fmla="*/ 35 h 105"/>
                <a:gd name="T4" fmla="*/ 4 w 67"/>
                <a:gd name="T5" fmla="*/ 23 h 105"/>
                <a:gd name="T6" fmla="*/ 7 w 67"/>
                <a:gd name="T7" fmla="*/ 16 h 105"/>
                <a:gd name="T8" fmla="*/ 11 w 67"/>
                <a:gd name="T9" fmla="*/ 10 h 105"/>
                <a:gd name="T10" fmla="*/ 15 w 67"/>
                <a:gd name="T11" fmla="*/ 5 h 105"/>
                <a:gd name="T12" fmla="*/ 21 w 67"/>
                <a:gd name="T13" fmla="*/ 2 h 105"/>
                <a:gd name="T14" fmla="*/ 27 w 67"/>
                <a:gd name="T15" fmla="*/ 0 h 105"/>
                <a:gd name="T16" fmla="*/ 34 w 67"/>
                <a:gd name="T17" fmla="*/ 0 h 105"/>
                <a:gd name="T18" fmla="*/ 39 w 67"/>
                <a:gd name="T19" fmla="*/ 0 h 105"/>
                <a:gd name="T20" fmla="*/ 44 w 67"/>
                <a:gd name="T21" fmla="*/ 1 h 105"/>
                <a:gd name="T22" fmla="*/ 49 w 67"/>
                <a:gd name="T23" fmla="*/ 3 h 105"/>
                <a:gd name="T24" fmla="*/ 53 w 67"/>
                <a:gd name="T25" fmla="*/ 6 h 105"/>
                <a:gd name="T26" fmla="*/ 56 w 67"/>
                <a:gd name="T27" fmla="*/ 8 h 105"/>
                <a:gd name="T28" fmla="*/ 59 w 67"/>
                <a:gd name="T29" fmla="*/ 12 h 105"/>
                <a:gd name="T30" fmla="*/ 62 w 67"/>
                <a:gd name="T31" fmla="*/ 19 h 105"/>
                <a:gd name="T32" fmla="*/ 65 w 67"/>
                <a:gd name="T33" fmla="*/ 28 h 105"/>
                <a:gd name="T34" fmla="*/ 67 w 67"/>
                <a:gd name="T35" fmla="*/ 39 h 105"/>
                <a:gd name="T36" fmla="*/ 67 w 67"/>
                <a:gd name="T37" fmla="*/ 52 h 105"/>
                <a:gd name="T38" fmla="*/ 67 w 67"/>
                <a:gd name="T39" fmla="*/ 68 h 105"/>
                <a:gd name="T40" fmla="*/ 64 w 67"/>
                <a:gd name="T41" fmla="*/ 82 h 105"/>
                <a:gd name="T42" fmla="*/ 61 w 67"/>
                <a:gd name="T43" fmla="*/ 89 h 105"/>
                <a:gd name="T44" fmla="*/ 57 w 67"/>
                <a:gd name="T45" fmla="*/ 95 h 105"/>
                <a:gd name="T46" fmla="*/ 53 w 67"/>
                <a:gd name="T47" fmla="*/ 99 h 105"/>
                <a:gd name="T48" fmla="*/ 48 w 67"/>
                <a:gd name="T49" fmla="*/ 102 h 105"/>
                <a:gd name="T50" fmla="*/ 42 w 67"/>
                <a:gd name="T51" fmla="*/ 104 h 105"/>
                <a:gd name="T52" fmla="*/ 34 w 67"/>
                <a:gd name="T53" fmla="*/ 105 h 105"/>
                <a:gd name="T54" fmla="*/ 21 w 67"/>
                <a:gd name="T55" fmla="*/ 102 h 105"/>
                <a:gd name="T56" fmla="*/ 10 w 67"/>
                <a:gd name="T57" fmla="*/ 95 h 105"/>
                <a:gd name="T58" fmla="*/ 5 w 67"/>
                <a:gd name="T59" fmla="*/ 84 h 105"/>
                <a:gd name="T60" fmla="*/ 1 w 67"/>
                <a:gd name="T61" fmla="*/ 69 h 105"/>
                <a:gd name="T62" fmla="*/ 0 w 67"/>
                <a:gd name="T63" fmla="*/ 52 h 105"/>
                <a:gd name="T64" fmla="*/ 13 w 67"/>
                <a:gd name="T65" fmla="*/ 52 h 105"/>
                <a:gd name="T66" fmla="*/ 15 w 67"/>
                <a:gd name="T67" fmla="*/ 67 h 105"/>
                <a:gd name="T68" fmla="*/ 16 w 67"/>
                <a:gd name="T69" fmla="*/ 78 h 105"/>
                <a:gd name="T70" fmla="*/ 20 w 67"/>
                <a:gd name="T71" fmla="*/ 85 h 105"/>
                <a:gd name="T72" fmla="*/ 23 w 67"/>
                <a:gd name="T73" fmla="*/ 89 h 105"/>
                <a:gd name="T74" fmla="*/ 28 w 67"/>
                <a:gd name="T75" fmla="*/ 91 h 105"/>
                <a:gd name="T76" fmla="*/ 34 w 67"/>
                <a:gd name="T77" fmla="*/ 93 h 105"/>
                <a:gd name="T78" fmla="*/ 39 w 67"/>
                <a:gd name="T79" fmla="*/ 91 h 105"/>
                <a:gd name="T80" fmla="*/ 44 w 67"/>
                <a:gd name="T81" fmla="*/ 89 h 105"/>
                <a:gd name="T82" fmla="*/ 48 w 67"/>
                <a:gd name="T83" fmla="*/ 85 h 105"/>
                <a:gd name="T84" fmla="*/ 51 w 67"/>
                <a:gd name="T85" fmla="*/ 78 h 105"/>
                <a:gd name="T86" fmla="*/ 54 w 67"/>
                <a:gd name="T87" fmla="*/ 67 h 105"/>
                <a:gd name="T88" fmla="*/ 54 w 67"/>
                <a:gd name="T89" fmla="*/ 52 h 105"/>
                <a:gd name="T90" fmla="*/ 54 w 67"/>
                <a:gd name="T91" fmla="*/ 38 h 105"/>
                <a:gd name="T92" fmla="*/ 51 w 67"/>
                <a:gd name="T93" fmla="*/ 27 h 105"/>
                <a:gd name="T94" fmla="*/ 49 w 67"/>
                <a:gd name="T95" fmla="*/ 19 h 105"/>
                <a:gd name="T96" fmla="*/ 45 w 67"/>
                <a:gd name="T97" fmla="*/ 16 h 105"/>
                <a:gd name="T98" fmla="*/ 42 w 67"/>
                <a:gd name="T99" fmla="*/ 13 h 105"/>
                <a:gd name="T100" fmla="*/ 38 w 67"/>
                <a:gd name="T101" fmla="*/ 12 h 105"/>
                <a:gd name="T102" fmla="*/ 34 w 67"/>
                <a:gd name="T103" fmla="*/ 12 h 105"/>
                <a:gd name="T104" fmla="*/ 28 w 67"/>
                <a:gd name="T105" fmla="*/ 12 h 105"/>
                <a:gd name="T106" fmla="*/ 23 w 67"/>
                <a:gd name="T107" fmla="*/ 14 h 105"/>
                <a:gd name="T108" fmla="*/ 20 w 67"/>
                <a:gd name="T109" fmla="*/ 18 h 105"/>
                <a:gd name="T110" fmla="*/ 16 w 67"/>
                <a:gd name="T111" fmla="*/ 27 h 105"/>
                <a:gd name="T112" fmla="*/ 15 w 67"/>
                <a:gd name="T113" fmla="*/ 38 h 105"/>
                <a:gd name="T114" fmla="*/ 13 w 67"/>
                <a:gd name="T115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05">
                  <a:moveTo>
                    <a:pt x="0" y="52"/>
                  </a:moveTo>
                  <a:lnTo>
                    <a:pt x="1" y="35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9" y="3"/>
                  </a:lnTo>
                  <a:lnTo>
                    <a:pt x="53" y="6"/>
                  </a:lnTo>
                  <a:lnTo>
                    <a:pt x="56" y="8"/>
                  </a:lnTo>
                  <a:lnTo>
                    <a:pt x="59" y="12"/>
                  </a:lnTo>
                  <a:lnTo>
                    <a:pt x="62" y="19"/>
                  </a:lnTo>
                  <a:lnTo>
                    <a:pt x="65" y="28"/>
                  </a:lnTo>
                  <a:lnTo>
                    <a:pt x="67" y="39"/>
                  </a:lnTo>
                  <a:lnTo>
                    <a:pt x="67" y="52"/>
                  </a:lnTo>
                  <a:lnTo>
                    <a:pt x="67" y="68"/>
                  </a:lnTo>
                  <a:lnTo>
                    <a:pt x="64" y="82"/>
                  </a:lnTo>
                  <a:lnTo>
                    <a:pt x="61" y="89"/>
                  </a:lnTo>
                  <a:lnTo>
                    <a:pt x="57" y="95"/>
                  </a:lnTo>
                  <a:lnTo>
                    <a:pt x="53" y="99"/>
                  </a:lnTo>
                  <a:lnTo>
                    <a:pt x="48" y="102"/>
                  </a:lnTo>
                  <a:lnTo>
                    <a:pt x="42" y="104"/>
                  </a:lnTo>
                  <a:lnTo>
                    <a:pt x="34" y="105"/>
                  </a:lnTo>
                  <a:lnTo>
                    <a:pt x="21" y="102"/>
                  </a:lnTo>
                  <a:lnTo>
                    <a:pt x="10" y="95"/>
                  </a:lnTo>
                  <a:lnTo>
                    <a:pt x="5" y="84"/>
                  </a:lnTo>
                  <a:lnTo>
                    <a:pt x="1" y="69"/>
                  </a:lnTo>
                  <a:lnTo>
                    <a:pt x="0" y="52"/>
                  </a:lnTo>
                  <a:close/>
                  <a:moveTo>
                    <a:pt x="13" y="52"/>
                  </a:moveTo>
                  <a:lnTo>
                    <a:pt x="15" y="67"/>
                  </a:lnTo>
                  <a:lnTo>
                    <a:pt x="16" y="78"/>
                  </a:lnTo>
                  <a:lnTo>
                    <a:pt x="20" y="85"/>
                  </a:lnTo>
                  <a:lnTo>
                    <a:pt x="23" y="89"/>
                  </a:lnTo>
                  <a:lnTo>
                    <a:pt x="28" y="91"/>
                  </a:lnTo>
                  <a:lnTo>
                    <a:pt x="34" y="93"/>
                  </a:lnTo>
                  <a:lnTo>
                    <a:pt x="39" y="91"/>
                  </a:lnTo>
                  <a:lnTo>
                    <a:pt x="44" y="89"/>
                  </a:lnTo>
                  <a:lnTo>
                    <a:pt x="48" y="85"/>
                  </a:lnTo>
                  <a:lnTo>
                    <a:pt x="51" y="78"/>
                  </a:lnTo>
                  <a:lnTo>
                    <a:pt x="54" y="67"/>
                  </a:lnTo>
                  <a:lnTo>
                    <a:pt x="54" y="52"/>
                  </a:lnTo>
                  <a:lnTo>
                    <a:pt x="54" y="38"/>
                  </a:lnTo>
                  <a:lnTo>
                    <a:pt x="51" y="27"/>
                  </a:lnTo>
                  <a:lnTo>
                    <a:pt x="49" y="19"/>
                  </a:lnTo>
                  <a:lnTo>
                    <a:pt x="45" y="16"/>
                  </a:lnTo>
                  <a:lnTo>
                    <a:pt x="42" y="13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3" y="14"/>
                  </a:lnTo>
                  <a:lnTo>
                    <a:pt x="20" y="18"/>
                  </a:lnTo>
                  <a:lnTo>
                    <a:pt x="16" y="27"/>
                  </a:lnTo>
                  <a:lnTo>
                    <a:pt x="15" y="38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33" name="Rectangle 13"/>
            <p:cNvSpPr>
              <a:spLocks noChangeArrowheads="1"/>
            </p:cNvSpPr>
            <p:nvPr/>
          </p:nvSpPr>
          <p:spPr bwMode="auto">
            <a:xfrm>
              <a:off x="1633" y="3377"/>
              <a:ext cx="13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34" name="Freeform 14"/>
            <p:cNvSpPr>
              <a:spLocks noEditPoints="1"/>
            </p:cNvSpPr>
            <p:nvPr/>
          </p:nvSpPr>
          <p:spPr bwMode="auto">
            <a:xfrm>
              <a:off x="1666" y="3287"/>
              <a:ext cx="68" cy="105"/>
            </a:xfrm>
            <a:custGeom>
              <a:avLst/>
              <a:gdLst>
                <a:gd name="T0" fmla="*/ 0 w 68"/>
                <a:gd name="T1" fmla="*/ 52 h 105"/>
                <a:gd name="T2" fmla="*/ 1 w 68"/>
                <a:gd name="T3" fmla="*/ 35 h 105"/>
                <a:gd name="T4" fmla="*/ 3 w 68"/>
                <a:gd name="T5" fmla="*/ 23 h 105"/>
                <a:gd name="T6" fmla="*/ 7 w 68"/>
                <a:gd name="T7" fmla="*/ 16 h 105"/>
                <a:gd name="T8" fmla="*/ 11 w 68"/>
                <a:gd name="T9" fmla="*/ 10 h 105"/>
                <a:gd name="T10" fmla="*/ 16 w 68"/>
                <a:gd name="T11" fmla="*/ 5 h 105"/>
                <a:gd name="T12" fmla="*/ 21 w 68"/>
                <a:gd name="T13" fmla="*/ 2 h 105"/>
                <a:gd name="T14" fmla="*/ 27 w 68"/>
                <a:gd name="T15" fmla="*/ 0 h 105"/>
                <a:gd name="T16" fmla="*/ 34 w 68"/>
                <a:gd name="T17" fmla="*/ 0 h 105"/>
                <a:gd name="T18" fmla="*/ 39 w 68"/>
                <a:gd name="T19" fmla="*/ 0 h 105"/>
                <a:gd name="T20" fmla="*/ 44 w 68"/>
                <a:gd name="T21" fmla="*/ 1 h 105"/>
                <a:gd name="T22" fmla="*/ 49 w 68"/>
                <a:gd name="T23" fmla="*/ 3 h 105"/>
                <a:gd name="T24" fmla="*/ 54 w 68"/>
                <a:gd name="T25" fmla="*/ 6 h 105"/>
                <a:gd name="T26" fmla="*/ 56 w 68"/>
                <a:gd name="T27" fmla="*/ 8 h 105"/>
                <a:gd name="T28" fmla="*/ 60 w 68"/>
                <a:gd name="T29" fmla="*/ 12 h 105"/>
                <a:gd name="T30" fmla="*/ 62 w 68"/>
                <a:gd name="T31" fmla="*/ 19 h 105"/>
                <a:gd name="T32" fmla="*/ 66 w 68"/>
                <a:gd name="T33" fmla="*/ 28 h 105"/>
                <a:gd name="T34" fmla="*/ 67 w 68"/>
                <a:gd name="T35" fmla="*/ 39 h 105"/>
                <a:gd name="T36" fmla="*/ 68 w 68"/>
                <a:gd name="T37" fmla="*/ 52 h 105"/>
                <a:gd name="T38" fmla="*/ 67 w 68"/>
                <a:gd name="T39" fmla="*/ 68 h 105"/>
                <a:gd name="T40" fmla="*/ 63 w 68"/>
                <a:gd name="T41" fmla="*/ 82 h 105"/>
                <a:gd name="T42" fmla="*/ 61 w 68"/>
                <a:gd name="T43" fmla="*/ 89 h 105"/>
                <a:gd name="T44" fmla="*/ 57 w 68"/>
                <a:gd name="T45" fmla="*/ 95 h 105"/>
                <a:gd name="T46" fmla="*/ 52 w 68"/>
                <a:gd name="T47" fmla="*/ 99 h 105"/>
                <a:gd name="T48" fmla="*/ 47 w 68"/>
                <a:gd name="T49" fmla="*/ 102 h 105"/>
                <a:gd name="T50" fmla="*/ 41 w 68"/>
                <a:gd name="T51" fmla="*/ 104 h 105"/>
                <a:gd name="T52" fmla="*/ 34 w 68"/>
                <a:gd name="T53" fmla="*/ 105 h 105"/>
                <a:gd name="T54" fmla="*/ 21 w 68"/>
                <a:gd name="T55" fmla="*/ 102 h 105"/>
                <a:gd name="T56" fmla="*/ 11 w 68"/>
                <a:gd name="T57" fmla="*/ 95 h 105"/>
                <a:gd name="T58" fmla="*/ 5 w 68"/>
                <a:gd name="T59" fmla="*/ 84 h 105"/>
                <a:gd name="T60" fmla="*/ 1 w 68"/>
                <a:gd name="T61" fmla="*/ 69 h 105"/>
                <a:gd name="T62" fmla="*/ 0 w 68"/>
                <a:gd name="T63" fmla="*/ 52 h 105"/>
                <a:gd name="T64" fmla="*/ 13 w 68"/>
                <a:gd name="T65" fmla="*/ 52 h 105"/>
                <a:gd name="T66" fmla="*/ 14 w 68"/>
                <a:gd name="T67" fmla="*/ 67 h 105"/>
                <a:gd name="T68" fmla="*/ 16 w 68"/>
                <a:gd name="T69" fmla="*/ 78 h 105"/>
                <a:gd name="T70" fmla="*/ 19 w 68"/>
                <a:gd name="T71" fmla="*/ 85 h 105"/>
                <a:gd name="T72" fmla="*/ 24 w 68"/>
                <a:gd name="T73" fmla="*/ 89 h 105"/>
                <a:gd name="T74" fmla="*/ 28 w 68"/>
                <a:gd name="T75" fmla="*/ 91 h 105"/>
                <a:gd name="T76" fmla="*/ 34 w 68"/>
                <a:gd name="T77" fmla="*/ 93 h 105"/>
                <a:gd name="T78" fmla="*/ 39 w 68"/>
                <a:gd name="T79" fmla="*/ 91 h 105"/>
                <a:gd name="T80" fmla="*/ 44 w 68"/>
                <a:gd name="T81" fmla="*/ 89 h 105"/>
                <a:gd name="T82" fmla="*/ 49 w 68"/>
                <a:gd name="T83" fmla="*/ 85 h 105"/>
                <a:gd name="T84" fmla="*/ 51 w 68"/>
                <a:gd name="T85" fmla="*/ 78 h 105"/>
                <a:gd name="T86" fmla="*/ 54 w 68"/>
                <a:gd name="T87" fmla="*/ 67 h 105"/>
                <a:gd name="T88" fmla="*/ 54 w 68"/>
                <a:gd name="T89" fmla="*/ 52 h 105"/>
                <a:gd name="T90" fmla="*/ 54 w 68"/>
                <a:gd name="T91" fmla="*/ 38 h 105"/>
                <a:gd name="T92" fmla="*/ 51 w 68"/>
                <a:gd name="T93" fmla="*/ 27 h 105"/>
                <a:gd name="T94" fmla="*/ 49 w 68"/>
                <a:gd name="T95" fmla="*/ 19 h 105"/>
                <a:gd name="T96" fmla="*/ 45 w 68"/>
                <a:gd name="T97" fmla="*/ 16 h 105"/>
                <a:gd name="T98" fmla="*/ 43 w 68"/>
                <a:gd name="T99" fmla="*/ 13 h 105"/>
                <a:gd name="T100" fmla="*/ 38 w 68"/>
                <a:gd name="T101" fmla="*/ 12 h 105"/>
                <a:gd name="T102" fmla="*/ 34 w 68"/>
                <a:gd name="T103" fmla="*/ 12 h 105"/>
                <a:gd name="T104" fmla="*/ 28 w 68"/>
                <a:gd name="T105" fmla="*/ 12 h 105"/>
                <a:gd name="T106" fmla="*/ 24 w 68"/>
                <a:gd name="T107" fmla="*/ 14 h 105"/>
                <a:gd name="T108" fmla="*/ 19 w 68"/>
                <a:gd name="T109" fmla="*/ 18 h 105"/>
                <a:gd name="T110" fmla="*/ 17 w 68"/>
                <a:gd name="T111" fmla="*/ 27 h 105"/>
                <a:gd name="T112" fmla="*/ 14 w 68"/>
                <a:gd name="T113" fmla="*/ 38 h 105"/>
                <a:gd name="T114" fmla="*/ 13 w 68"/>
                <a:gd name="T115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" h="105">
                  <a:moveTo>
                    <a:pt x="0" y="52"/>
                  </a:moveTo>
                  <a:lnTo>
                    <a:pt x="1" y="35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9" y="3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2" y="19"/>
                  </a:lnTo>
                  <a:lnTo>
                    <a:pt x="66" y="28"/>
                  </a:lnTo>
                  <a:lnTo>
                    <a:pt x="67" y="39"/>
                  </a:lnTo>
                  <a:lnTo>
                    <a:pt x="68" y="52"/>
                  </a:lnTo>
                  <a:lnTo>
                    <a:pt x="67" y="68"/>
                  </a:lnTo>
                  <a:lnTo>
                    <a:pt x="63" y="82"/>
                  </a:lnTo>
                  <a:lnTo>
                    <a:pt x="61" y="89"/>
                  </a:lnTo>
                  <a:lnTo>
                    <a:pt x="57" y="95"/>
                  </a:lnTo>
                  <a:lnTo>
                    <a:pt x="52" y="99"/>
                  </a:lnTo>
                  <a:lnTo>
                    <a:pt x="47" y="102"/>
                  </a:lnTo>
                  <a:lnTo>
                    <a:pt x="41" y="104"/>
                  </a:lnTo>
                  <a:lnTo>
                    <a:pt x="34" y="105"/>
                  </a:lnTo>
                  <a:lnTo>
                    <a:pt x="21" y="102"/>
                  </a:lnTo>
                  <a:lnTo>
                    <a:pt x="11" y="95"/>
                  </a:lnTo>
                  <a:lnTo>
                    <a:pt x="5" y="84"/>
                  </a:lnTo>
                  <a:lnTo>
                    <a:pt x="1" y="69"/>
                  </a:lnTo>
                  <a:lnTo>
                    <a:pt x="0" y="52"/>
                  </a:lnTo>
                  <a:close/>
                  <a:moveTo>
                    <a:pt x="13" y="52"/>
                  </a:moveTo>
                  <a:lnTo>
                    <a:pt x="14" y="67"/>
                  </a:lnTo>
                  <a:lnTo>
                    <a:pt x="16" y="78"/>
                  </a:lnTo>
                  <a:lnTo>
                    <a:pt x="19" y="85"/>
                  </a:lnTo>
                  <a:lnTo>
                    <a:pt x="24" y="89"/>
                  </a:lnTo>
                  <a:lnTo>
                    <a:pt x="28" y="91"/>
                  </a:lnTo>
                  <a:lnTo>
                    <a:pt x="34" y="93"/>
                  </a:lnTo>
                  <a:lnTo>
                    <a:pt x="39" y="91"/>
                  </a:lnTo>
                  <a:lnTo>
                    <a:pt x="44" y="89"/>
                  </a:lnTo>
                  <a:lnTo>
                    <a:pt x="49" y="85"/>
                  </a:lnTo>
                  <a:lnTo>
                    <a:pt x="51" y="78"/>
                  </a:lnTo>
                  <a:lnTo>
                    <a:pt x="54" y="67"/>
                  </a:lnTo>
                  <a:lnTo>
                    <a:pt x="54" y="52"/>
                  </a:lnTo>
                  <a:lnTo>
                    <a:pt x="54" y="38"/>
                  </a:lnTo>
                  <a:lnTo>
                    <a:pt x="51" y="27"/>
                  </a:lnTo>
                  <a:lnTo>
                    <a:pt x="49" y="19"/>
                  </a:lnTo>
                  <a:lnTo>
                    <a:pt x="45" y="16"/>
                  </a:lnTo>
                  <a:lnTo>
                    <a:pt x="43" y="13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4" y="14"/>
                  </a:lnTo>
                  <a:lnTo>
                    <a:pt x="19" y="18"/>
                  </a:lnTo>
                  <a:lnTo>
                    <a:pt x="17" y="27"/>
                  </a:lnTo>
                  <a:lnTo>
                    <a:pt x="14" y="38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35" name="Line 15"/>
            <p:cNvSpPr>
              <a:spLocks noChangeShapeType="1"/>
            </p:cNvSpPr>
            <p:nvPr/>
          </p:nvSpPr>
          <p:spPr bwMode="auto">
            <a:xfrm flipV="1">
              <a:off x="2250" y="3167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36" name="Freeform 16"/>
            <p:cNvSpPr>
              <a:spLocks noEditPoints="1"/>
            </p:cNvSpPr>
            <p:nvPr/>
          </p:nvSpPr>
          <p:spPr bwMode="auto">
            <a:xfrm>
              <a:off x="2156" y="3287"/>
              <a:ext cx="68" cy="105"/>
            </a:xfrm>
            <a:custGeom>
              <a:avLst/>
              <a:gdLst>
                <a:gd name="T0" fmla="*/ 0 w 68"/>
                <a:gd name="T1" fmla="*/ 52 h 105"/>
                <a:gd name="T2" fmla="*/ 1 w 68"/>
                <a:gd name="T3" fmla="*/ 35 h 105"/>
                <a:gd name="T4" fmla="*/ 4 w 68"/>
                <a:gd name="T5" fmla="*/ 23 h 105"/>
                <a:gd name="T6" fmla="*/ 7 w 68"/>
                <a:gd name="T7" fmla="*/ 16 h 105"/>
                <a:gd name="T8" fmla="*/ 11 w 68"/>
                <a:gd name="T9" fmla="*/ 10 h 105"/>
                <a:gd name="T10" fmla="*/ 16 w 68"/>
                <a:gd name="T11" fmla="*/ 5 h 105"/>
                <a:gd name="T12" fmla="*/ 21 w 68"/>
                <a:gd name="T13" fmla="*/ 2 h 105"/>
                <a:gd name="T14" fmla="*/ 27 w 68"/>
                <a:gd name="T15" fmla="*/ 0 h 105"/>
                <a:gd name="T16" fmla="*/ 34 w 68"/>
                <a:gd name="T17" fmla="*/ 0 h 105"/>
                <a:gd name="T18" fmla="*/ 39 w 68"/>
                <a:gd name="T19" fmla="*/ 0 h 105"/>
                <a:gd name="T20" fmla="*/ 44 w 68"/>
                <a:gd name="T21" fmla="*/ 1 h 105"/>
                <a:gd name="T22" fmla="*/ 49 w 68"/>
                <a:gd name="T23" fmla="*/ 3 h 105"/>
                <a:gd name="T24" fmla="*/ 54 w 68"/>
                <a:gd name="T25" fmla="*/ 6 h 105"/>
                <a:gd name="T26" fmla="*/ 56 w 68"/>
                <a:gd name="T27" fmla="*/ 8 h 105"/>
                <a:gd name="T28" fmla="*/ 60 w 68"/>
                <a:gd name="T29" fmla="*/ 12 h 105"/>
                <a:gd name="T30" fmla="*/ 62 w 68"/>
                <a:gd name="T31" fmla="*/ 19 h 105"/>
                <a:gd name="T32" fmla="*/ 66 w 68"/>
                <a:gd name="T33" fmla="*/ 28 h 105"/>
                <a:gd name="T34" fmla="*/ 67 w 68"/>
                <a:gd name="T35" fmla="*/ 39 h 105"/>
                <a:gd name="T36" fmla="*/ 68 w 68"/>
                <a:gd name="T37" fmla="*/ 52 h 105"/>
                <a:gd name="T38" fmla="*/ 67 w 68"/>
                <a:gd name="T39" fmla="*/ 68 h 105"/>
                <a:gd name="T40" fmla="*/ 65 w 68"/>
                <a:gd name="T41" fmla="*/ 82 h 105"/>
                <a:gd name="T42" fmla="*/ 61 w 68"/>
                <a:gd name="T43" fmla="*/ 89 h 105"/>
                <a:gd name="T44" fmla="*/ 57 w 68"/>
                <a:gd name="T45" fmla="*/ 95 h 105"/>
                <a:gd name="T46" fmla="*/ 52 w 68"/>
                <a:gd name="T47" fmla="*/ 99 h 105"/>
                <a:gd name="T48" fmla="*/ 48 w 68"/>
                <a:gd name="T49" fmla="*/ 102 h 105"/>
                <a:gd name="T50" fmla="*/ 41 w 68"/>
                <a:gd name="T51" fmla="*/ 104 h 105"/>
                <a:gd name="T52" fmla="*/ 34 w 68"/>
                <a:gd name="T53" fmla="*/ 105 h 105"/>
                <a:gd name="T54" fmla="*/ 21 w 68"/>
                <a:gd name="T55" fmla="*/ 102 h 105"/>
                <a:gd name="T56" fmla="*/ 11 w 68"/>
                <a:gd name="T57" fmla="*/ 95 h 105"/>
                <a:gd name="T58" fmla="*/ 5 w 68"/>
                <a:gd name="T59" fmla="*/ 84 h 105"/>
                <a:gd name="T60" fmla="*/ 1 w 68"/>
                <a:gd name="T61" fmla="*/ 69 h 105"/>
                <a:gd name="T62" fmla="*/ 0 w 68"/>
                <a:gd name="T63" fmla="*/ 52 h 105"/>
                <a:gd name="T64" fmla="*/ 13 w 68"/>
                <a:gd name="T65" fmla="*/ 52 h 105"/>
                <a:gd name="T66" fmla="*/ 15 w 68"/>
                <a:gd name="T67" fmla="*/ 67 h 105"/>
                <a:gd name="T68" fmla="*/ 16 w 68"/>
                <a:gd name="T69" fmla="*/ 78 h 105"/>
                <a:gd name="T70" fmla="*/ 19 w 68"/>
                <a:gd name="T71" fmla="*/ 85 h 105"/>
                <a:gd name="T72" fmla="*/ 24 w 68"/>
                <a:gd name="T73" fmla="*/ 89 h 105"/>
                <a:gd name="T74" fmla="*/ 29 w 68"/>
                <a:gd name="T75" fmla="*/ 91 h 105"/>
                <a:gd name="T76" fmla="*/ 34 w 68"/>
                <a:gd name="T77" fmla="*/ 93 h 105"/>
                <a:gd name="T78" fmla="*/ 39 w 68"/>
                <a:gd name="T79" fmla="*/ 91 h 105"/>
                <a:gd name="T80" fmla="*/ 44 w 68"/>
                <a:gd name="T81" fmla="*/ 89 h 105"/>
                <a:gd name="T82" fmla="*/ 49 w 68"/>
                <a:gd name="T83" fmla="*/ 85 h 105"/>
                <a:gd name="T84" fmla="*/ 51 w 68"/>
                <a:gd name="T85" fmla="*/ 78 h 105"/>
                <a:gd name="T86" fmla="*/ 54 w 68"/>
                <a:gd name="T87" fmla="*/ 67 h 105"/>
                <a:gd name="T88" fmla="*/ 55 w 68"/>
                <a:gd name="T89" fmla="*/ 52 h 105"/>
                <a:gd name="T90" fmla="*/ 54 w 68"/>
                <a:gd name="T91" fmla="*/ 38 h 105"/>
                <a:gd name="T92" fmla="*/ 51 w 68"/>
                <a:gd name="T93" fmla="*/ 27 h 105"/>
                <a:gd name="T94" fmla="*/ 49 w 68"/>
                <a:gd name="T95" fmla="*/ 19 h 105"/>
                <a:gd name="T96" fmla="*/ 45 w 68"/>
                <a:gd name="T97" fmla="*/ 16 h 105"/>
                <a:gd name="T98" fmla="*/ 43 w 68"/>
                <a:gd name="T99" fmla="*/ 13 h 105"/>
                <a:gd name="T100" fmla="*/ 38 w 68"/>
                <a:gd name="T101" fmla="*/ 12 h 105"/>
                <a:gd name="T102" fmla="*/ 34 w 68"/>
                <a:gd name="T103" fmla="*/ 12 h 105"/>
                <a:gd name="T104" fmla="*/ 28 w 68"/>
                <a:gd name="T105" fmla="*/ 12 h 105"/>
                <a:gd name="T106" fmla="*/ 24 w 68"/>
                <a:gd name="T107" fmla="*/ 14 h 105"/>
                <a:gd name="T108" fmla="*/ 19 w 68"/>
                <a:gd name="T109" fmla="*/ 18 h 105"/>
                <a:gd name="T110" fmla="*/ 17 w 68"/>
                <a:gd name="T111" fmla="*/ 27 h 105"/>
                <a:gd name="T112" fmla="*/ 15 w 68"/>
                <a:gd name="T113" fmla="*/ 38 h 105"/>
                <a:gd name="T114" fmla="*/ 13 w 68"/>
                <a:gd name="T115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" h="105">
                  <a:moveTo>
                    <a:pt x="0" y="52"/>
                  </a:moveTo>
                  <a:lnTo>
                    <a:pt x="1" y="35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9" y="3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2" y="19"/>
                  </a:lnTo>
                  <a:lnTo>
                    <a:pt x="66" y="28"/>
                  </a:lnTo>
                  <a:lnTo>
                    <a:pt x="67" y="39"/>
                  </a:lnTo>
                  <a:lnTo>
                    <a:pt x="68" y="52"/>
                  </a:lnTo>
                  <a:lnTo>
                    <a:pt x="67" y="68"/>
                  </a:lnTo>
                  <a:lnTo>
                    <a:pt x="65" y="82"/>
                  </a:lnTo>
                  <a:lnTo>
                    <a:pt x="61" y="89"/>
                  </a:lnTo>
                  <a:lnTo>
                    <a:pt x="57" y="95"/>
                  </a:lnTo>
                  <a:lnTo>
                    <a:pt x="52" y="99"/>
                  </a:lnTo>
                  <a:lnTo>
                    <a:pt x="48" y="102"/>
                  </a:lnTo>
                  <a:lnTo>
                    <a:pt x="41" y="104"/>
                  </a:lnTo>
                  <a:lnTo>
                    <a:pt x="34" y="105"/>
                  </a:lnTo>
                  <a:lnTo>
                    <a:pt x="21" y="102"/>
                  </a:lnTo>
                  <a:lnTo>
                    <a:pt x="11" y="95"/>
                  </a:lnTo>
                  <a:lnTo>
                    <a:pt x="5" y="84"/>
                  </a:lnTo>
                  <a:lnTo>
                    <a:pt x="1" y="69"/>
                  </a:lnTo>
                  <a:lnTo>
                    <a:pt x="0" y="52"/>
                  </a:lnTo>
                  <a:close/>
                  <a:moveTo>
                    <a:pt x="13" y="52"/>
                  </a:moveTo>
                  <a:lnTo>
                    <a:pt x="15" y="67"/>
                  </a:lnTo>
                  <a:lnTo>
                    <a:pt x="16" y="78"/>
                  </a:lnTo>
                  <a:lnTo>
                    <a:pt x="19" y="85"/>
                  </a:lnTo>
                  <a:lnTo>
                    <a:pt x="24" y="89"/>
                  </a:lnTo>
                  <a:lnTo>
                    <a:pt x="29" y="91"/>
                  </a:lnTo>
                  <a:lnTo>
                    <a:pt x="34" y="93"/>
                  </a:lnTo>
                  <a:lnTo>
                    <a:pt x="39" y="91"/>
                  </a:lnTo>
                  <a:lnTo>
                    <a:pt x="44" y="89"/>
                  </a:lnTo>
                  <a:lnTo>
                    <a:pt x="49" y="85"/>
                  </a:lnTo>
                  <a:lnTo>
                    <a:pt x="51" y="78"/>
                  </a:lnTo>
                  <a:lnTo>
                    <a:pt x="54" y="67"/>
                  </a:lnTo>
                  <a:lnTo>
                    <a:pt x="55" y="52"/>
                  </a:lnTo>
                  <a:lnTo>
                    <a:pt x="54" y="38"/>
                  </a:lnTo>
                  <a:lnTo>
                    <a:pt x="51" y="27"/>
                  </a:lnTo>
                  <a:lnTo>
                    <a:pt x="49" y="19"/>
                  </a:lnTo>
                  <a:lnTo>
                    <a:pt x="45" y="16"/>
                  </a:lnTo>
                  <a:lnTo>
                    <a:pt x="43" y="13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4" y="14"/>
                  </a:lnTo>
                  <a:lnTo>
                    <a:pt x="19" y="18"/>
                  </a:lnTo>
                  <a:lnTo>
                    <a:pt x="17" y="27"/>
                  </a:lnTo>
                  <a:lnTo>
                    <a:pt x="15" y="38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37" name="Rectangle 17"/>
            <p:cNvSpPr>
              <a:spLocks noChangeArrowheads="1"/>
            </p:cNvSpPr>
            <p:nvPr/>
          </p:nvSpPr>
          <p:spPr bwMode="auto">
            <a:xfrm>
              <a:off x="2244" y="3377"/>
              <a:ext cx="13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38" name="Freeform 18"/>
            <p:cNvSpPr>
              <a:spLocks/>
            </p:cNvSpPr>
            <p:nvPr/>
          </p:nvSpPr>
          <p:spPr bwMode="auto">
            <a:xfrm>
              <a:off x="2274" y="3287"/>
              <a:ext cx="69" cy="104"/>
            </a:xfrm>
            <a:custGeom>
              <a:avLst/>
              <a:gdLst>
                <a:gd name="T0" fmla="*/ 69 w 69"/>
                <a:gd name="T1" fmla="*/ 90 h 104"/>
                <a:gd name="T2" fmla="*/ 69 w 69"/>
                <a:gd name="T3" fmla="*/ 104 h 104"/>
                <a:gd name="T4" fmla="*/ 0 w 69"/>
                <a:gd name="T5" fmla="*/ 104 h 104"/>
                <a:gd name="T6" fmla="*/ 2 w 69"/>
                <a:gd name="T7" fmla="*/ 99 h 104"/>
                <a:gd name="T8" fmla="*/ 2 w 69"/>
                <a:gd name="T9" fmla="*/ 94 h 104"/>
                <a:gd name="T10" fmla="*/ 5 w 69"/>
                <a:gd name="T11" fmla="*/ 87 h 104"/>
                <a:gd name="T12" fmla="*/ 10 w 69"/>
                <a:gd name="T13" fmla="*/ 79 h 104"/>
                <a:gd name="T14" fmla="*/ 14 w 69"/>
                <a:gd name="T15" fmla="*/ 74 h 104"/>
                <a:gd name="T16" fmla="*/ 19 w 69"/>
                <a:gd name="T17" fmla="*/ 69 h 104"/>
                <a:gd name="T18" fmla="*/ 26 w 69"/>
                <a:gd name="T19" fmla="*/ 65 h 104"/>
                <a:gd name="T20" fmla="*/ 40 w 69"/>
                <a:gd name="T21" fmla="*/ 52 h 104"/>
                <a:gd name="T22" fmla="*/ 48 w 69"/>
                <a:gd name="T23" fmla="*/ 43 h 104"/>
                <a:gd name="T24" fmla="*/ 51 w 69"/>
                <a:gd name="T25" fmla="*/ 38 h 104"/>
                <a:gd name="T26" fmla="*/ 53 w 69"/>
                <a:gd name="T27" fmla="*/ 33 h 104"/>
                <a:gd name="T28" fmla="*/ 53 w 69"/>
                <a:gd name="T29" fmla="*/ 28 h 104"/>
                <a:gd name="T30" fmla="*/ 53 w 69"/>
                <a:gd name="T31" fmla="*/ 24 h 104"/>
                <a:gd name="T32" fmla="*/ 51 w 69"/>
                <a:gd name="T33" fmla="*/ 19 h 104"/>
                <a:gd name="T34" fmla="*/ 48 w 69"/>
                <a:gd name="T35" fmla="*/ 17 h 104"/>
                <a:gd name="T36" fmla="*/ 44 w 69"/>
                <a:gd name="T37" fmla="*/ 13 h 104"/>
                <a:gd name="T38" fmla="*/ 40 w 69"/>
                <a:gd name="T39" fmla="*/ 12 h 104"/>
                <a:gd name="T40" fmla="*/ 35 w 69"/>
                <a:gd name="T41" fmla="*/ 12 h 104"/>
                <a:gd name="T42" fmla="*/ 30 w 69"/>
                <a:gd name="T43" fmla="*/ 12 h 104"/>
                <a:gd name="T44" fmla="*/ 25 w 69"/>
                <a:gd name="T45" fmla="*/ 13 h 104"/>
                <a:gd name="T46" fmla="*/ 21 w 69"/>
                <a:gd name="T47" fmla="*/ 17 h 104"/>
                <a:gd name="T48" fmla="*/ 19 w 69"/>
                <a:gd name="T49" fmla="*/ 21 h 104"/>
                <a:gd name="T50" fmla="*/ 16 w 69"/>
                <a:gd name="T51" fmla="*/ 24 h 104"/>
                <a:gd name="T52" fmla="*/ 16 w 69"/>
                <a:gd name="T53" fmla="*/ 29 h 104"/>
                <a:gd name="T54" fmla="*/ 3 w 69"/>
                <a:gd name="T55" fmla="*/ 28 h 104"/>
                <a:gd name="T56" fmla="*/ 5 w 69"/>
                <a:gd name="T57" fmla="*/ 16 h 104"/>
                <a:gd name="T58" fmla="*/ 13 w 69"/>
                <a:gd name="T59" fmla="*/ 7 h 104"/>
                <a:gd name="T60" fmla="*/ 22 w 69"/>
                <a:gd name="T61" fmla="*/ 1 h 104"/>
                <a:gd name="T62" fmla="*/ 35 w 69"/>
                <a:gd name="T63" fmla="*/ 0 h 104"/>
                <a:gd name="T64" fmla="*/ 48 w 69"/>
                <a:gd name="T65" fmla="*/ 2 h 104"/>
                <a:gd name="T66" fmla="*/ 58 w 69"/>
                <a:gd name="T67" fmla="*/ 8 h 104"/>
                <a:gd name="T68" fmla="*/ 65 w 69"/>
                <a:gd name="T69" fmla="*/ 17 h 104"/>
                <a:gd name="T70" fmla="*/ 66 w 69"/>
                <a:gd name="T71" fmla="*/ 28 h 104"/>
                <a:gd name="T72" fmla="*/ 66 w 69"/>
                <a:gd name="T73" fmla="*/ 34 h 104"/>
                <a:gd name="T74" fmla="*/ 64 w 69"/>
                <a:gd name="T75" fmla="*/ 40 h 104"/>
                <a:gd name="T76" fmla="*/ 62 w 69"/>
                <a:gd name="T77" fmla="*/ 46 h 104"/>
                <a:gd name="T78" fmla="*/ 57 w 69"/>
                <a:gd name="T79" fmla="*/ 52 h 104"/>
                <a:gd name="T80" fmla="*/ 54 w 69"/>
                <a:gd name="T81" fmla="*/ 56 h 104"/>
                <a:gd name="T82" fmla="*/ 49 w 69"/>
                <a:gd name="T83" fmla="*/ 61 h 104"/>
                <a:gd name="T84" fmla="*/ 44 w 69"/>
                <a:gd name="T85" fmla="*/ 66 h 104"/>
                <a:gd name="T86" fmla="*/ 38 w 69"/>
                <a:gd name="T87" fmla="*/ 71 h 104"/>
                <a:gd name="T88" fmla="*/ 33 w 69"/>
                <a:gd name="T89" fmla="*/ 74 h 104"/>
                <a:gd name="T90" fmla="*/ 29 w 69"/>
                <a:gd name="T91" fmla="*/ 78 h 104"/>
                <a:gd name="T92" fmla="*/ 26 w 69"/>
                <a:gd name="T93" fmla="*/ 80 h 104"/>
                <a:gd name="T94" fmla="*/ 24 w 69"/>
                <a:gd name="T95" fmla="*/ 83 h 104"/>
                <a:gd name="T96" fmla="*/ 19 w 69"/>
                <a:gd name="T97" fmla="*/ 90 h 104"/>
                <a:gd name="T98" fmla="*/ 69 w 69"/>
                <a:gd name="T99" fmla="*/ 9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104">
                  <a:moveTo>
                    <a:pt x="69" y="90"/>
                  </a:moveTo>
                  <a:lnTo>
                    <a:pt x="69" y="104"/>
                  </a:lnTo>
                  <a:lnTo>
                    <a:pt x="0" y="104"/>
                  </a:lnTo>
                  <a:lnTo>
                    <a:pt x="2" y="99"/>
                  </a:lnTo>
                  <a:lnTo>
                    <a:pt x="2" y="94"/>
                  </a:lnTo>
                  <a:lnTo>
                    <a:pt x="5" y="87"/>
                  </a:lnTo>
                  <a:lnTo>
                    <a:pt x="10" y="79"/>
                  </a:lnTo>
                  <a:lnTo>
                    <a:pt x="14" y="74"/>
                  </a:lnTo>
                  <a:lnTo>
                    <a:pt x="19" y="69"/>
                  </a:lnTo>
                  <a:lnTo>
                    <a:pt x="26" y="65"/>
                  </a:lnTo>
                  <a:lnTo>
                    <a:pt x="40" y="52"/>
                  </a:lnTo>
                  <a:lnTo>
                    <a:pt x="48" y="43"/>
                  </a:lnTo>
                  <a:lnTo>
                    <a:pt x="51" y="38"/>
                  </a:lnTo>
                  <a:lnTo>
                    <a:pt x="53" y="33"/>
                  </a:lnTo>
                  <a:lnTo>
                    <a:pt x="53" y="28"/>
                  </a:lnTo>
                  <a:lnTo>
                    <a:pt x="53" y="24"/>
                  </a:lnTo>
                  <a:lnTo>
                    <a:pt x="51" y="19"/>
                  </a:lnTo>
                  <a:lnTo>
                    <a:pt x="48" y="17"/>
                  </a:lnTo>
                  <a:lnTo>
                    <a:pt x="44" y="13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5" y="13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6" y="24"/>
                  </a:lnTo>
                  <a:lnTo>
                    <a:pt x="16" y="29"/>
                  </a:lnTo>
                  <a:lnTo>
                    <a:pt x="3" y="28"/>
                  </a:lnTo>
                  <a:lnTo>
                    <a:pt x="5" y="16"/>
                  </a:lnTo>
                  <a:lnTo>
                    <a:pt x="13" y="7"/>
                  </a:lnTo>
                  <a:lnTo>
                    <a:pt x="22" y="1"/>
                  </a:lnTo>
                  <a:lnTo>
                    <a:pt x="35" y="0"/>
                  </a:lnTo>
                  <a:lnTo>
                    <a:pt x="48" y="2"/>
                  </a:lnTo>
                  <a:lnTo>
                    <a:pt x="58" y="8"/>
                  </a:lnTo>
                  <a:lnTo>
                    <a:pt x="65" y="17"/>
                  </a:lnTo>
                  <a:lnTo>
                    <a:pt x="66" y="28"/>
                  </a:lnTo>
                  <a:lnTo>
                    <a:pt x="66" y="34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57" y="52"/>
                  </a:lnTo>
                  <a:lnTo>
                    <a:pt x="54" y="56"/>
                  </a:lnTo>
                  <a:lnTo>
                    <a:pt x="49" y="61"/>
                  </a:lnTo>
                  <a:lnTo>
                    <a:pt x="44" y="66"/>
                  </a:lnTo>
                  <a:lnTo>
                    <a:pt x="38" y="71"/>
                  </a:lnTo>
                  <a:lnTo>
                    <a:pt x="33" y="74"/>
                  </a:lnTo>
                  <a:lnTo>
                    <a:pt x="29" y="78"/>
                  </a:lnTo>
                  <a:lnTo>
                    <a:pt x="26" y="80"/>
                  </a:lnTo>
                  <a:lnTo>
                    <a:pt x="24" y="83"/>
                  </a:lnTo>
                  <a:lnTo>
                    <a:pt x="19" y="90"/>
                  </a:lnTo>
                  <a:lnTo>
                    <a:pt x="69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39" name="Line 19"/>
            <p:cNvSpPr>
              <a:spLocks noChangeShapeType="1"/>
            </p:cNvSpPr>
            <p:nvPr/>
          </p:nvSpPr>
          <p:spPr bwMode="auto">
            <a:xfrm flipV="1">
              <a:off x="2861" y="3167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40" name="Freeform 20"/>
            <p:cNvSpPr>
              <a:spLocks noEditPoints="1"/>
            </p:cNvSpPr>
            <p:nvPr/>
          </p:nvSpPr>
          <p:spPr bwMode="auto">
            <a:xfrm>
              <a:off x="2767" y="3287"/>
              <a:ext cx="67" cy="105"/>
            </a:xfrm>
            <a:custGeom>
              <a:avLst/>
              <a:gdLst>
                <a:gd name="T0" fmla="*/ 0 w 67"/>
                <a:gd name="T1" fmla="*/ 52 h 105"/>
                <a:gd name="T2" fmla="*/ 0 w 67"/>
                <a:gd name="T3" fmla="*/ 35 h 105"/>
                <a:gd name="T4" fmla="*/ 4 w 67"/>
                <a:gd name="T5" fmla="*/ 23 h 105"/>
                <a:gd name="T6" fmla="*/ 6 w 67"/>
                <a:gd name="T7" fmla="*/ 16 h 105"/>
                <a:gd name="T8" fmla="*/ 10 w 67"/>
                <a:gd name="T9" fmla="*/ 10 h 105"/>
                <a:gd name="T10" fmla="*/ 15 w 67"/>
                <a:gd name="T11" fmla="*/ 5 h 105"/>
                <a:gd name="T12" fmla="*/ 20 w 67"/>
                <a:gd name="T13" fmla="*/ 2 h 105"/>
                <a:gd name="T14" fmla="*/ 26 w 67"/>
                <a:gd name="T15" fmla="*/ 0 h 105"/>
                <a:gd name="T16" fmla="*/ 33 w 67"/>
                <a:gd name="T17" fmla="*/ 0 h 105"/>
                <a:gd name="T18" fmla="*/ 39 w 67"/>
                <a:gd name="T19" fmla="*/ 0 h 105"/>
                <a:gd name="T20" fmla="*/ 44 w 67"/>
                <a:gd name="T21" fmla="*/ 1 h 105"/>
                <a:gd name="T22" fmla="*/ 48 w 67"/>
                <a:gd name="T23" fmla="*/ 3 h 105"/>
                <a:gd name="T24" fmla="*/ 53 w 67"/>
                <a:gd name="T25" fmla="*/ 6 h 105"/>
                <a:gd name="T26" fmla="*/ 56 w 67"/>
                <a:gd name="T27" fmla="*/ 8 h 105"/>
                <a:gd name="T28" fmla="*/ 59 w 67"/>
                <a:gd name="T29" fmla="*/ 12 h 105"/>
                <a:gd name="T30" fmla="*/ 62 w 67"/>
                <a:gd name="T31" fmla="*/ 19 h 105"/>
                <a:gd name="T32" fmla="*/ 65 w 67"/>
                <a:gd name="T33" fmla="*/ 28 h 105"/>
                <a:gd name="T34" fmla="*/ 66 w 67"/>
                <a:gd name="T35" fmla="*/ 39 h 105"/>
                <a:gd name="T36" fmla="*/ 67 w 67"/>
                <a:gd name="T37" fmla="*/ 52 h 105"/>
                <a:gd name="T38" fmla="*/ 66 w 67"/>
                <a:gd name="T39" fmla="*/ 68 h 105"/>
                <a:gd name="T40" fmla="*/ 64 w 67"/>
                <a:gd name="T41" fmla="*/ 82 h 105"/>
                <a:gd name="T42" fmla="*/ 60 w 67"/>
                <a:gd name="T43" fmla="*/ 89 h 105"/>
                <a:gd name="T44" fmla="*/ 56 w 67"/>
                <a:gd name="T45" fmla="*/ 95 h 105"/>
                <a:gd name="T46" fmla="*/ 53 w 67"/>
                <a:gd name="T47" fmla="*/ 99 h 105"/>
                <a:gd name="T48" fmla="*/ 46 w 67"/>
                <a:gd name="T49" fmla="*/ 102 h 105"/>
                <a:gd name="T50" fmla="*/ 40 w 67"/>
                <a:gd name="T51" fmla="*/ 104 h 105"/>
                <a:gd name="T52" fmla="*/ 33 w 67"/>
                <a:gd name="T53" fmla="*/ 105 h 105"/>
                <a:gd name="T54" fmla="*/ 20 w 67"/>
                <a:gd name="T55" fmla="*/ 102 h 105"/>
                <a:gd name="T56" fmla="*/ 10 w 67"/>
                <a:gd name="T57" fmla="*/ 95 h 105"/>
                <a:gd name="T58" fmla="*/ 4 w 67"/>
                <a:gd name="T59" fmla="*/ 84 h 105"/>
                <a:gd name="T60" fmla="*/ 1 w 67"/>
                <a:gd name="T61" fmla="*/ 69 h 105"/>
                <a:gd name="T62" fmla="*/ 0 w 67"/>
                <a:gd name="T63" fmla="*/ 52 h 105"/>
                <a:gd name="T64" fmla="*/ 13 w 67"/>
                <a:gd name="T65" fmla="*/ 52 h 105"/>
                <a:gd name="T66" fmla="*/ 13 w 67"/>
                <a:gd name="T67" fmla="*/ 67 h 105"/>
                <a:gd name="T68" fmla="*/ 16 w 67"/>
                <a:gd name="T69" fmla="*/ 78 h 105"/>
                <a:gd name="T70" fmla="*/ 18 w 67"/>
                <a:gd name="T71" fmla="*/ 85 h 105"/>
                <a:gd name="T72" fmla="*/ 23 w 67"/>
                <a:gd name="T73" fmla="*/ 89 h 105"/>
                <a:gd name="T74" fmla="*/ 28 w 67"/>
                <a:gd name="T75" fmla="*/ 91 h 105"/>
                <a:gd name="T76" fmla="*/ 33 w 67"/>
                <a:gd name="T77" fmla="*/ 93 h 105"/>
                <a:gd name="T78" fmla="*/ 39 w 67"/>
                <a:gd name="T79" fmla="*/ 91 h 105"/>
                <a:gd name="T80" fmla="*/ 44 w 67"/>
                <a:gd name="T81" fmla="*/ 89 h 105"/>
                <a:gd name="T82" fmla="*/ 48 w 67"/>
                <a:gd name="T83" fmla="*/ 85 h 105"/>
                <a:gd name="T84" fmla="*/ 51 w 67"/>
                <a:gd name="T85" fmla="*/ 78 h 105"/>
                <a:gd name="T86" fmla="*/ 53 w 67"/>
                <a:gd name="T87" fmla="*/ 67 h 105"/>
                <a:gd name="T88" fmla="*/ 54 w 67"/>
                <a:gd name="T89" fmla="*/ 52 h 105"/>
                <a:gd name="T90" fmla="*/ 53 w 67"/>
                <a:gd name="T91" fmla="*/ 38 h 105"/>
                <a:gd name="T92" fmla="*/ 51 w 67"/>
                <a:gd name="T93" fmla="*/ 27 h 105"/>
                <a:gd name="T94" fmla="*/ 48 w 67"/>
                <a:gd name="T95" fmla="*/ 19 h 105"/>
                <a:gd name="T96" fmla="*/ 45 w 67"/>
                <a:gd name="T97" fmla="*/ 16 h 105"/>
                <a:gd name="T98" fmla="*/ 42 w 67"/>
                <a:gd name="T99" fmla="*/ 13 h 105"/>
                <a:gd name="T100" fmla="*/ 38 w 67"/>
                <a:gd name="T101" fmla="*/ 12 h 105"/>
                <a:gd name="T102" fmla="*/ 33 w 67"/>
                <a:gd name="T103" fmla="*/ 12 h 105"/>
                <a:gd name="T104" fmla="*/ 28 w 67"/>
                <a:gd name="T105" fmla="*/ 12 h 105"/>
                <a:gd name="T106" fmla="*/ 23 w 67"/>
                <a:gd name="T107" fmla="*/ 14 h 105"/>
                <a:gd name="T108" fmla="*/ 20 w 67"/>
                <a:gd name="T109" fmla="*/ 18 h 105"/>
                <a:gd name="T110" fmla="*/ 16 w 67"/>
                <a:gd name="T111" fmla="*/ 27 h 105"/>
                <a:gd name="T112" fmla="*/ 13 w 67"/>
                <a:gd name="T113" fmla="*/ 38 h 105"/>
                <a:gd name="T114" fmla="*/ 13 w 67"/>
                <a:gd name="T115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05">
                  <a:moveTo>
                    <a:pt x="0" y="52"/>
                  </a:moveTo>
                  <a:lnTo>
                    <a:pt x="0" y="35"/>
                  </a:lnTo>
                  <a:lnTo>
                    <a:pt x="4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6" y="8"/>
                  </a:lnTo>
                  <a:lnTo>
                    <a:pt x="59" y="12"/>
                  </a:lnTo>
                  <a:lnTo>
                    <a:pt x="62" y="19"/>
                  </a:lnTo>
                  <a:lnTo>
                    <a:pt x="65" y="28"/>
                  </a:lnTo>
                  <a:lnTo>
                    <a:pt x="66" y="39"/>
                  </a:lnTo>
                  <a:lnTo>
                    <a:pt x="67" y="52"/>
                  </a:lnTo>
                  <a:lnTo>
                    <a:pt x="66" y="68"/>
                  </a:lnTo>
                  <a:lnTo>
                    <a:pt x="64" y="82"/>
                  </a:lnTo>
                  <a:lnTo>
                    <a:pt x="60" y="89"/>
                  </a:lnTo>
                  <a:lnTo>
                    <a:pt x="56" y="95"/>
                  </a:lnTo>
                  <a:lnTo>
                    <a:pt x="53" y="99"/>
                  </a:lnTo>
                  <a:lnTo>
                    <a:pt x="46" y="102"/>
                  </a:lnTo>
                  <a:lnTo>
                    <a:pt x="40" y="104"/>
                  </a:lnTo>
                  <a:lnTo>
                    <a:pt x="33" y="105"/>
                  </a:lnTo>
                  <a:lnTo>
                    <a:pt x="20" y="102"/>
                  </a:lnTo>
                  <a:lnTo>
                    <a:pt x="10" y="95"/>
                  </a:lnTo>
                  <a:lnTo>
                    <a:pt x="4" y="84"/>
                  </a:lnTo>
                  <a:lnTo>
                    <a:pt x="1" y="69"/>
                  </a:lnTo>
                  <a:lnTo>
                    <a:pt x="0" y="52"/>
                  </a:lnTo>
                  <a:close/>
                  <a:moveTo>
                    <a:pt x="13" y="52"/>
                  </a:moveTo>
                  <a:lnTo>
                    <a:pt x="13" y="67"/>
                  </a:lnTo>
                  <a:lnTo>
                    <a:pt x="16" y="78"/>
                  </a:lnTo>
                  <a:lnTo>
                    <a:pt x="18" y="85"/>
                  </a:lnTo>
                  <a:lnTo>
                    <a:pt x="23" y="89"/>
                  </a:lnTo>
                  <a:lnTo>
                    <a:pt x="28" y="91"/>
                  </a:lnTo>
                  <a:lnTo>
                    <a:pt x="33" y="93"/>
                  </a:lnTo>
                  <a:lnTo>
                    <a:pt x="39" y="91"/>
                  </a:lnTo>
                  <a:lnTo>
                    <a:pt x="44" y="89"/>
                  </a:lnTo>
                  <a:lnTo>
                    <a:pt x="48" y="85"/>
                  </a:lnTo>
                  <a:lnTo>
                    <a:pt x="51" y="78"/>
                  </a:lnTo>
                  <a:lnTo>
                    <a:pt x="53" y="67"/>
                  </a:lnTo>
                  <a:lnTo>
                    <a:pt x="54" y="52"/>
                  </a:lnTo>
                  <a:lnTo>
                    <a:pt x="53" y="38"/>
                  </a:lnTo>
                  <a:lnTo>
                    <a:pt x="51" y="27"/>
                  </a:lnTo>
                  <a:lnTo>
                    <a:pt x="48" y="19"/>
                  </a:lnTo>
                  <a:lnTo>
                    <a:pt x="45" y="16"/>
                  </a:lnTo>
                  <a:lnTo>
                    <a:pt x="42" y="13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8" y="12"/>
                  </a:lnTo>
                  <a:lnTo>
                    <a:pt x="23" y="14"/>
                  </a:lnTo>
                  <a:lnTo>
                    <a:pt x="20" y="18"/>
                  </a:lnTo>
                  <a:lnTo>
                    <a:pt x="16" y="27"/>
                  </a:lnTo>
                  <a:lnTo>
                    <a:pt x="13" y="38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41" name="Rectangle 21"/>
            <p:cNvSpPr>
              <a:spLocks noChangeArrowheads="1"/>
            </p:cNvSpPr>
            <p:nvPr/>
          </p:nvSpPr>
          <p:spPr bwMode="auto">
            <a:xfrm>
              <a:off x="2854" y="3377"/>
              <a:ext cx="13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42" name="Freeform 22"/>
            <p:cNvSpPr>
              <a:spLocks noEditPoints="1"/>
            </p:cNvSpPr>
            <p:nvPr/>
          </p:nvSpPr>
          <p:spPr bwMode="auto">
            <a:xfrm>
              <a:off x="2882" y="3288"/>
              <a:ext cx="72" cy="103"/>
            </a:xfrm>
            <a:custGeom>
              <a:avLst/>
              <a:gdLst>
                <a:gd name="T0" fmla="*/ 46 w 72"/>
                <a:gd name="T1" fmla="*/ 103 h 103"/>
                <a:gd name="T2" fmla="*/ 46 w 72"/>
                <a:gd name="T3" fmla="*/ 78 h 103"/>
                <a:gd name="T4" fmla="*/ 0 w 72"/>
                <a:gd name="T5" fmla="*/ 78 h 103"/>
                <a:gd name="T6" fmla="*/ 0 w 72"/>
                <a:gd name="T7" fmla="*/ 65 h 103"/>
                <a:gd name="T8" fmla="*/ 50 w 72"/>
                <a:gd name="T9" fmla="*/ 0 h 103"/>
                <a:gd name="T10" fmla="*/ 60 w 72"/>
                <a:gd name="T11" fmla="*/ 0 h 103"/>
                <a:gd name="T12" fmla="*/ 60 w 72"/>
                <a:gd name="T13" fmla="*/ 65 h 103"/>
                <a:gd name="T14" fmla="*/ 72 w 72"/>
                <a:gd name="T15" fmla="*/ 65 h 103"/>
                <a:gd name="T16" fmla="*/ 72 w 72"/>
                <a:gd name="T17" fmla="*/ 78 h 103"/>
                <a:gd name="T18" fmla="*/ 60 w 72"/>
                <a:gd name="T19" fmla="*/ 78 h 103"/>
                <a:gd name="T20" fmla="*/ 60 w 72"/>
                <a:gd name="T21" fmla="*/ 103 h 103"/>
                <a:gd name="T22" fmla="*/ 46 w 72"/>
                <a:gd name="T23" fmla="*/ 103 h 103"/>
                <a:gd name="T24" fmla="*/ 46 w 72"/>
                <a:gd name="T25" fmla="*/ 65 h 103"/>
                <a:gd name="T26" fmla="*/ 46 w 72"/>
                <a:gd name="T27" fmla="*/ 26 h 103"/>
                <a:gd name="T28" fmla="*/ 17 w 72"/>
                <a:gd name="T29" fmla="*/ 65 h 103"/>
                <a:gd name="T30" fmla="*/ 46 w 72"/>
                <a:gd name="T31" fmla="*/ 6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3">
                  <a:moveTo>
                    <a:pt x="46" y="103"/>
                  </a:moveTo>
                  <a:lnTo>
                    <a:pt x="46" y="78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0" y="65"/>
                  </a:lnTo>
                  <a:lnTo>
                    <a:pt x="72" y="65"/>
                  </a:lnTo>
                  <a:lnTo>
                    <a:pt x="72" y="78"/>
                  </a:lnTo>
                  <a:lnTo>
                    <a:pt x="60" y="78"/>
                  </a:lnTo>
                  <a:lnTo>
                    <a:pt x="60" y="103"/>
                  </a:lnTo>
                  <a:lnTo>
                    <a:pt x="46" y="103"/>
                  </a:lnTo>
                  <a:close/>
                  <a:moveTo>
                    <a:pt x="46" y="65"/>
                  </a:moveTo>
                  <a:lnTo>
                    <a:pt x="46" y="26"/>
                  </a:lnTo>
                  <a:lnTo>
                    <a:pt x="17" y="65"/>
                  </a:lnTo>
                  <a:lnTo>
                    <a:pt x="46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43" name="Line 23"/>
            <p:cNvSpPr>
              <a:spLocks noChangeShapeType="1"/>
            </p:cNvSpPr>
            <p:nvPr/>
          </p:nvSpPr>
          <p:spPr bwMode="auto">
            <a:xfrm flipV="1">
              <a:off x="3471" y="3167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44" name="Freeform 24"/>
            <p:cNvSpPr>
              <a:spLocks noEditPoints="1"/>
            </p:cNvSpPr>
            <p:nvPr/>
          </p:nvSpPr>
          <p:spPr bwMode="auto">
            <a:xfrm>
              <a:off x="3377" y="3287"/>
              <a:ext cx="67" cy="105"/>
            </a:xfrm>
            <a:custGeom>
              <a:avLst/>
              <a:gdLst>
                <a:gd name="T0" fmla="*/ 0 w 67"/>
                <a:gd name="T1" fmla="*/ 52 h 105"/>
                <a:gd name="T2" fmla="*/ 1 w 67"/>
                <a:gd name="T3" fmla="*/ 35 h 105"/>
                <a:gd name="T4" fmla="*/ 3 w 67"/>
                <a:gd name="T5" fmla="*/ 23 h 105"/>
                <a:gd name="T6" fmla="*/ 7 w 67"/>
                <a:gd name="T7" fmla="*/ 16 h 105"/>
                <a:gd name="T8" fmla="*/ 11 w 67"/>
                <a:gd name="T9" fmla="*/ 10 h 105"/>
                <a:gd name="T10" fmla="*/ 14 w 67"/>
                <a:gd name="T11" fmla="*/ 5 h 105"/>
                <a:gd name="T12" fmla="*/ 21 w 67"/>
                <a:gd name="T13" fmla="*/ 2 h 105"/>
                <a:gd name="T14" fmla="*/ 27 w 67"/>
                <a:gd name="T15" fmla="*/ 0 h 105"/>
                <a:gd name="T16" fmla="*/ 34 w 67"/>
                <a:gd name="T17" fmla="*/ 0 h 105"/>
                <a:gd name="T18" fmla="*/ 39 w 67"/>
                <a:gd name="T19" fmla="*/ 0 h 105"/>
                <a:gd name="T20" fmla="*/ 44 w 67"/>
                <a:gd name="T21" fmla="*/ 1 h 105"/>
                <a:gd name="T22" fmla="*/ 49 w 67"/>
                <a:gd name="T23" fmla="*/ 3 h 105"/>
                <a:gd name="T24" fmla="*/ 52 w 67"/>
                <a:gd name="T25" fmla="*/ 6 h 105"/>
                <a:gd name="T26" fmla="*/ 56 w 67"/>
                <a:gd name="T27" fmla="*/ 8 h 105"/>
                <a:gd name="T28" fmla="*/ 58 w 67"/>
                <a:gd name="T29" fmla="*/ 12 h 105"/>
                <a:gd name="T30" fmla="*/ 62 w 67"/>
                <a:gd name="T31" fmla="*/ 19 h 105"/>
                <a:gd name="T32" fmla="*/ 65 w 67"/>
                <a:gd name="T33" fmla="*/ 28 h 105"/>
                <a:gd name="T34" fmla="*/ 67 w 67"/>
                <a:gd name="T35" fmla="*/ 39 h 105"/>
                <a:gd name="T36" fmla="*/ 67 w 67"/>
                <a:gd name="T37" fmla="*/ 52 h 105"/>
                <a:gd name="T38" fmla="*/ 67 w 67"/>
                <a:gd name="T39" fmla="*/ 68 h 105"/>
                <a:gd name="T40" fmla="*/ 63 w 67"/>
                <a:gd name="T41" fmla="*/ 82 h 105"/>
                <a:gd name="T42" fmla="*/ 61 w 67"/>
                <a:gd name="T43" fmla="*/ 89 h 105"/>
                <a:gd name="T44" fmla="*/ 57 w 67"/>
                <a:gd name="T45" fmla="*/ 95 h 105"/>
                <a:gd name="T46" fmla="*/ 52 w 67"/>
                <a:gd name="T47" fmla="*/ 99 h 105"/>
                <a:gd name="T48" fmla="*/ 47 w 67"/>
                <a:gd name="T49" fmla="*/ 102 h 105"/>
                <a:gd name="T50" fmla="*/ 41 w 67"/>
                <a:gd name="T51" fmla="*/ 104 h 105"/>
                <a:gd name="T52" fmla="*/ 34 w 67"/>
                <a:gd name="T53" fmla="*/ 105 h 105"/>
                <a:gd name="T54" fmla="*/ 21 w 67"/>
                <a:gd name="T55" fmla="*/ 102 h 105"/>
                <a:gd name="T56" fmla="*/ 10 w 67"/>
                <a:gd name="T57" fmla="*/ 95 h 105"/>
                <a:gd name="T58" fmla="*/ 5 w 67"/>
                <a:gd name="T59" fmla="*/ 84 h 105"/>
                <a:gd name="T60" fmla="*/ 1 w 67"/>
                <a:gd name="T61" fmla="*/ 69 h 105"/>
                <a:gd name="T62" fmla="*/ 0 w 67"/>
                <a:gd name="T63" fmla="*/ 52 h 105"/>
                <a:gd name="T64" fmla="*/ 13 w 67"/>
                <a:gd name="T65" fmla="*/ 52 h 105"/>
                <a:gd name="T66" fmla="*/ 14 w 67"/>
                <a:gd name="T67" fmla="*/ 67 h 105"/>
                <a:gd name="T68" fmla="*/ 16 w 67"/>
                <a:gd name="T69" fmla="*/ 78 h 105"/>
                <a:gd name="T70" fmla="*/ 19 w 67"/>
                <a:gd name="T71" fmla="*/ 85 h 105"/>
                <a:gd name="T72" fmla="*/ 23 w 67"/>
                <a:gd name="T73" fmla="*/ 89 h 105"/>
                <a:gd name="T74" fmla="*/ 28 w 67"/>
                <a:gd name="T75" fmla="*/ 91 h 105"/>
                <a:gd name="T76" fmla="*/ 34 w 67"/>
                <a:gd name="T77" fmla="*/ 93 h 105"/>
                <a:gd name="T78" fmla="*/ 39 w 67"/>
                <a:gd name="T79" fmla="*/ 91 h 105"/>
                <a:gd name="T80" fmla="*/ 44 w 67"/>
                <a:gd name="T81" fmla="*/ 89 h 105"/>
                <a:gd name="T82" fmla="*/ 47 w 67"/>
                <a:gd name="T83" fmla="*/ 85 h 105"/>
                <a:gd name="T84" fmla="*/ 51 w 67"/>
                <a:gd name="T85" fmla="*/ 78 h 105"/>
                <a:gd name="T86" fmla="*/ 54 w 67"/>
                <a:gd name="T87" fmla="*/ 67 h 105"/>
                <a:gd name="T88" fmla="*/ 54 w 67"/>
                <a:gd name="T89" fmla="*/ 52 h 105"/>
                <a:gd name="T90" fmla="*/ 54 w 67"/>
                <a:gd name="T91" fmla="*/ 38 h 105"/>
                <a:gd name="T92" fmla="*/ 51 w 67"/>
                <a:gd name="T93" fmla="*/ 27 h 105"/>
                <a:gd name="T94" fmla="*/ 49 w 67"/>
                <a:gd name="T95" fmla="*/ 19 h 105"/>
                <a:gd name="T96" fmla="*/ 45 w 67"/>
                <a:gd name="T97" fmla="*/ 16 h 105"/>
                <a:gd name="T98" fmla="*/ 41 w 67"/>
                <a:gd name="T99" fmla="*/ 13 h 105"/>
                <a:gd name="T100" fmla="*/ 38 w 67"/>
                <a:gd name="T101" fmla="*/ 12 h 105"/>
                <a:gd name="T102" fmla="*/ 34 w 67"/>
                <a:gd name="T103" fmla="*/ 12 h 105"/>
                <a:gd name="T104" fmla="*/ 28 w 67"/>
                <a:gd name="T105" fmla="*/ 12 h 105"/>
                <a:gd name="T106" fmla="*/ 23 w 67"/>
                <a:gd name="T107" fmla="*/ 14 h 105"/>
                <a:gd name="T108" fmla="*/ 19 w 67"/>
                <a:gd name="T109" fmla="*/ 18 h 105"/>
                <a:gd name="T110" fmla="*/ 16 w 67"/>
                <a:gd name="T111" fmla="*/ 27 h 105"/>
                <a:gd name="T112" fmla="*/ 14 w 67"/>
                <a:gd name="T113" fmla="*/ 38 h 105"/>
                <a:gd name="T114" fmla="*/ 13 w 67"/>
                <a:gd name="T115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05">
                  <a:moveTo>
                    <a:pt x="0" y="52"/>
                  </a:moveTo>
                  <a:lnTo>
                    <a:pt x="1" y="35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9" y="3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8" y="12"/>
                  </a:lnTo>
                  <a:lnTo>
                    <a:pt x="62" y="19"/>
                  </a:lnTo>
                  <a:lnTo>
                    <a:pt x="65" y="28"/>
                  </a:lnTo>
                  <a:lnTo>
                    <a:pt x="67" y="39"/>
                  </a:lnTo>
                  <a:lnTo>
                    <a:pt x="67" y="52"/>
                  </a:lnTo>
                  <a:lnTo>
                    <a:pt x="67" y="68"/>
                  </a:lnTo>
                  <a:lnTo>
                    <a:pt x="63" y="82"/>
                  </a:lnTo>
                  <a:lnTo>
                    <a:pt x="61" y="89"/>
                  </a:lnTo>
                  <a:lnTo>
                    <a:pt x="57" y="95"/>
                  </a:lnTo>
                  <a:lnTo>
                    <a:pt x="52" y="99"/>
                  </a:lnTo>
                  <a:lnTo>
                    <a:pt x="47" y="102"/>
                  </a:lnTo>
                  <a:lnTo>
                    <a:pt x="41" y="104"/>
                  </a:lnTo>
                  <a:lnTo>
                    <a:pt x="34" y="105"/>
                  </a:lnTo>
                  <a:lnTo>
                    <a:pt x="21" y="102"/>
                  </a:lnTo>
                  <a:lnTo>
                    <a:pt x="10" y="95"/>
                  </a:lnTo>
                  <a:lnTo>
                    <a:pt x="5" y="84"/>
                  </a:lnTo>
                  <a:lnTo>
                    <a:pt x="1" y="69"/>
                  </a:lnTo>
                  <a:lnTo>
                    <a:pt x="0" y="52"/>
                  </a:lnTo>
                  <a:close/>
                  <a:moveTo>
                    <a:pt x="13" y="52"/>
                  </a:moveTo>
                  <a:lnTo>
                    <a:pt x="14" y="67"/>
                  </a:lnTo>
                  <a:lnTo>
                    <a:pt x="16" y="78"/>
                  </a:lnTo>
                  <a:lnTo>
                    <a:pt x="19" y="85"/>
                  </a:lnTo>
                  <a:lnTo>
                    <a:pt x="23" y="89"/>
                  </a:lnTo>
                  <a:lnTo>
                    <a:pt x="28" y="91"/>
                  </a:lnTo>
                  <a:lnTo>
                    <a:pt x="34" y="93"/>
                  </a:lnTo>
                  <a:lnTo>
                    <a:pt x="39" y="91"/>
                  </a:lnTo>
                  <a:lnTo>
                    <a:pt x="44" y="89"/>
                  </a:lnTo>
                  <a:lnTo>
                    <a:pt x="47" y="85"/>
                  </a:lnTo>
                  <a:lnTo>
                    <a:pt x="51" y="78"/>
                  </a:lnTo>
                  <a:lnTo>
                    <a:pt x="54" y="67"/>
                  </a:lnTo>
                  <a:lnTo>
                    <a:pt x="54" y="52"/>
                  </a:lnTo>
                  <a:lnTo>
                    <a:pt x="54" y="38"/>
                  </a:lnTo>
                  <a:lnTo>
                    <a:pt x="51" y="27"/>
                  </a:lnTo>
                  <a:lnTo>
                    <a:pt x="49" y="19"/>
                  </a:lnTo>
                  <a:lnTo>
                    <a:pt x="45" y="16"/>
                  </a:lnTo>
                  <a:lnTo>
                    <a:pt x="41" y="13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7"/>
                  </a:lnTo>
                  <a:lnTo>
                    <a:pt x="14" y="38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45" name="Rectangle 25"/>
            <p:cNvSpPr>
              <a:spLocks noChangeArrowheads="1"/>
            </p:cNvSpPr>
            <p:nvPr/>
          </p:nvSpPr>
          <p:spPr bwMode="auto">
            <a:xfrm>
              <a:off x="3464" y="3377"/>
              <a:ext cx="13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46" name="Freeform 26"/>
            <p:cNvSpPr>
              <a:spLocks noEditPoints="1"/>
            </p:cNvSpPr>
            <p:nvPr/>
          </p:nvSpPr>
          <p:spPr bwMode="auto">
            <a:xfrm>
              <a:off x="3495" y="3287"/>
              <a:ext cx="70" cy="105"/>
            </a:xfrm>
            <a:custGeom>
              <a:avLst/>
              <a:gdLst>
                <a:gd name="T0" fmla="*/ 54 w 70"/>
                <a:gd name="T1" fmla="*/ 28 h 105"/>
                <a:gd name="T2" fmla="*/ 52 w 70"/>
                <a:gd name="T3" fmla="*/ 19 h 105"/>
                <a:gd name="T4" fmla="*/ 46 w 70"/>
                <a:gd name="T5" fmla="*/ 14 h 105"/>
                <a:gd name="T6" fmla="*/ 37 w 70"/>
                <a:gd name="T7" fmla="*/ 12 h 105"/>
                <a:gd name="T8" fmla="*/ 26 w 70"/>
                <a:gd name="T9" fmla="*/ 14 h 105"/>
                <a:gd name="T10" fmla="*/ 20 w 70"/>
                <a:gd name="T11" fmla="*/ 22 h 105"/>
                <a:gd name="T12" fmla="*/ 15 w 70"/>
                <a:gd name="T13" fmla="*/ 36 h 105"/>
                <a:gd name="T14" fmla="*/ 17 w 70"/>
                <a:gd name="T15" fmla="*/ 45 h 105"/>
                <a:gd name="T16" fmla="*/ 25 w 70"/>
                <a:gd name="T17" fmla="*/ 39 h 105"/>
                <a:gd name="T18" fmla="*/ 39 w 70"/>
                <a:gd name="T19" fmla="*/ 35 h 105"/>
                <a:gd name="T20" fmla="*/ 60 w 70"/>
                <a:gd name="T21" fmla="*/ 45 h 105"/>
                <a:gd name="T22" fmla="*/ 70 w 70"/>
                <a:gd name="T23" fmla="*/ 69 h 105"/>
                <a:gd name="T24" fmla="*/ 68 w 70"/>
                <a:gd name="T25" fmla="*/ 82 h 105"/>
                <a:gd name="T26" fmla="*/ 61 w 70"/>
                <a:gd name="T27" fmla="*/ 93 h 105"/>
                <a:gd name="T28" fmla="*/ 53 w 70"/>
                <a:gd name="T29" fmla="*/ 100 h 105"/>
                <a:gd name="T30" fmla="*/ 43 w 70"/>
                <a:gd name="T31" fmla="*/ 104 h 105"/>
                <a:gd name="T32" fmla="*/ 22 w 70"/>
                <a:gd name="T33" fmla="*/ 101 h 105"/>
                <a:gd name="T34" fmla="*/ 5 w 70"/>
                <a:gd name="T35" fmla="*/ 84 h 105"/>
                <a:gd name="T36" fmla="*/ 0 w 70"/>
                <a:gd name="T37" fmla="*/ 55 h 105"/>
                <a:gd name="T38" fmla="*/ 5 w 70"/>
                <a:gd name="T39" fmla="*/ 22 h 105"/>
                <a:gd name="T40" fmla="*/ 24 w 70"/>
                <a:gd name="T41" fmla="*/ 2 h 105"/>
                <a:gd name="T42" fmla="*/ 49 w 70"/>
                <a:gd name="T43" fmla="*/ 1 h 105"/>
                <a:gd name="T44" fmla="*/ 65 w 70"/>
                <a:gd name="T45" fmla="*/ 16 h 105"/>
                <a:gd name="T46" fmla="*/ 14 w 70"/>
                <a:gd name="T47" fmla="*/ 69 h 105"/>
                <a:gd name="T48" fmla="*/ 16 w 70"/>
                <a:gd name="T49" fmla="*/ 80 h 105"/>
                <a:gd name="T50" fmla="*/ 25 w 70"/>
                <a:gd name="T51" fmla="*/ 90 h 105"/>
                <a:gd name="T52" fmla="*/ 36 w 70"/>
                <a:gd name="T53" fmla="*/ 93 h 105"/>
                <a:gd name="T54" fmla="*/ 47 w 70"/>
                <a:gd name="T55" fmla="*/ 90 h 105"/>
                <a:gd name="T56" fmla="*/ 53 w 70"/>
                <a:gd name="T57" fmla="*/ 82 h 105"/>
                <a:gd name="T58" fmla="*/ 55 w 70"/>
                <a:gd name="T59" fmla="*/ 69 h 105"/>
                <a:gd name="T60" fmla="*/ 53 w 70"/>
                <a:gd name="T61" fmla="*/ 58 h 105"/>
                <a:gd name="T62" fmla="*/ 47 w 70"/>
                <a:gd name="T63" fmla="*/ 50 h 105"/>
                <a:gd name="T64" fmla="*/ 35 w 70"/>
                <a:gd name="T65" fmla="*/ 47 h 105"/>
                <a:gd name="T66" fmla="*/ 25 w 70"/>
                <a:gd name="T67" fmla="*/ 50 h 105"/>
                <a:gd name="T68" fmla="*/ 16 w 70"/>
                <a:gd name="T69" fmla="*/ 58 h 105"/>
                <a:gd name="T70" fmla="*/ 14 w 70"/>
                <a:gd name="T71" fmla="*/ 6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" h="105">
                  <a:moveTo>
                    <a:pt x="68" y="27"/>
                  </a:moveTo>
                  <a:lnTo>
                    <a:pt x="54" y="28"/>
                  </a:lnTo>
                  <a:lnTo>
                    <a:pt x="53" y="23"/>
                  </a:lnTo>
                  <a:lnTo>
                    <a:pt x="52" y="19"/>
                  </a:lnTo>
                  <a:lnTo>
                    <a:pt x="49" y="17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7" y="12"/>
                  </a:lnTo>
                  <a:lnTo>
                    <a:pt x="31" y="12"/>
                  </a:lnTo>
                  <a:lnTo>
                    <a:pt x="26" y="14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7" y="27"/>
                  </a:lnTo>
                  <a:lnTo>
                    <a:pt x="15" y="36"/>
                  </a:lnTo>
                  <a:lnTo>
                    <a:pt x="14" y="50"/>
                  </a:lnTo>
                  <a:lnTo>
                    <a:pt x="17" y="45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32" y="36"/>
                  </a:lnTo>
                  <a:lnTo>
                    <a:pt x="39" y="35"/>
                  </a:lnTo>
                  <a:lnTo>
                    <a:pt x="50" y="38"/>
                  </a:lnTo>
                  <a:lnTo>
                    <a:pt x="60" y="45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9" y="76"/>
                  </a:lnTo>
                  <a:lnTo>
                    <a:pt x="68" y="82"/>
                  </a:lnTo>
                  <a:lnTo>
                    <a:pt x="65" y="88"/>
                  </a:lnTo>
                  <a:lnTo>
                    <a:pt x="61" y="93"/>
                  </a:lnTo>
                  <a:lnTo>
                    <a:pt x="58" y="96"/>
                  </a:lnTo>
                  <a:lnTo>
                    <a:pt x="53" y="100"/>
                  </a:lnTo>
                  <a:lnTo>
                    <a:pt x="48" y="102"/>
                  </a:lnTo>
                  <a:lnTo>
                    <a:pt x="43" y="104"/>
                  </a:lnTo>
                  <a:lnTo>
                    <a:pt x="37" y="105"/>
                  </a:lnTo>
                  <a:lnTo>
                    <a:pt x="22" y="101"/>
                  </a:lnTo>
                  <a:lnTo>
                    <a:pt x="10" y="93"/>
                  </a:lnTo>
                  <a:lnTo>
                    <a:pt x="5" y="84"/>
                  </a:lnTo>
                  <a:lnTo>
                    <a:pt x="2" y="71"/>
                  </a:lnTo>
                  <a:lnTo>
                    <a:pt x="0" y="55"/>
                  </a:lnTo>
                  <a:lnTo>
                    <a:pt x="2" y="36"/>
                  </a:lnTo>
                  <a:lnTo>
                    <a:pt x="5" y="22"/>
                  </a:lnTo>
                  <a:lnTo>
                    <a:pt x="11" y="12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49" y="1"/>
                  </a:lnTo>
                  <a:lnTo>
                    <a:pt x="59" y="7"/>
                  </a:lnTo>
                  <a:lnTo>
                    <a:pt x="65" y="16"/>
                  </a:lnTo>
                  <a:lnTo>
                    <a:pt x="68" y="27"/>
                  </a:lnTo>
                  <a:close/>
                  <a:moveTo>
                    <a:pt x="14" y="69"/>
                  </a:moveTo>
                  <a:lnTo>
                    <a:pt x="15" y="76"/>
                  </a:lnTo>
                  <a:lnTo>
                    <a:pt x="16" y="80"/>
                  </a:lnTo>
                  <a:lnTo>
                    <a:pt x="20" y="87"/>
                  </a:lnTo>
                  <a:lnTo>
                    <a:pt x="25" y="90"/>
                  </a:lnTo>
                  <a:lnTo>
                    <a:pt x="30" y="91"/>
                  </a:lnTo>
                  <a:lnTo>
                    <a:pt x="36" y="93"/>
                  </a:lnTo>
                  <a:lnTo>
                    <a:pt x="42" y="91"/>
                  </a:lnTo>
                  <a:lnTo>
                    <a:pt x="47" y="90"/>
                  </a:lnTo>
                  <a:lnTo>
                    <a:pt x="50" y="87"/>
                  </a:lnTo>
                  <a:lnTo>
                    <a:pt x="53" y="82"/>
                  </a:lnTo>
                  <a:lnTo>
                    <a:pt x="55" y="77"/>
                  </a:lnTo>
                  <a:lnTo>
                    <a:pt x="55" y="69"/>
                  </a:lnTo>
                  <a:lnTo>
                    <a:pt x="55" y="63"/>
                  </a:lnTo>
                  <a:lnTo>
                    <a:pt x="53" y="58"/>
                  </a:lnTo>
                  <a:lnTo>
                    <a:pt x="50" y="54"/>
                  </a:lnTo>
                  <a:lnTo>
                    <a:pt x="47" y="50"/>
                  </a:lnTo>
                  <a:lnTo>
                    <a:pt x="41" y="49"/>
                  </a:lnTo>
                  <a:lnTo>
                    <a:pt x="35" y="47"/>
                  </a:lnTo>
                  <a:lnTo>
                    <a:pt x="30" y="49"/>
                  </a:lnTo>
                  <a:lnTo>
                    <a:pt x="25" y="50"/>
                  </a:lnTo>
                  <a:lnTo>
                    <a:pt x="20" y="54"/>
                  </a:lnTo>
                  <a:lnTo>
                    <a:pt x="16" y="58"/>
                  </a:lnTo>
                  <a:lnTo>
                    <a:pt x="15" y="63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47" name="Line 27"/>
            <p:cNvSpPr>
              <a:spLocks noChangeShapeType="1"/>
            </p:cNvSpPr>
            <p:nvPr/>
          </p:nvSpPr>
          <p:spPr bwMode="auto">
            <a:xfrm flipV="1">
              <a:off x="4081" y="3167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48" name="Freeform 28"/>
            <p:cNvSpPr>
              <a:spLocks noEditPoints="1"/>
            </p:cNvSpPr>
            <p:nvPr/>
          </p:nvSpPr>
          <p:spPr bwMode="auto">
            <a:xfrm>
              <a:off x="3987" y="3287"/>
              <a:ext cx="68" cy="105"/>
            </a:xfrm>
            <a:custGeom>
              <a:avLst/>
              <a:gdLst>
                <a:gd name="T0" fmla="*/ 0 w 68"/>
                <a:gd name="T1" fmla="*/ 52 h 105"/>
                <a:gd name="T2" fmla="*/ 1 w 68"/>
                <a:gd name="T3" fmla="*/ 35 h 105"/>
                <a:gd name="T4" fmla="*/ 3 w 68"/>
                <a:gd name="T5" fmla="*/ 23 h 105"/>
                <a:gd name="T6" fmla="*/ 7 w 68"/>
                <a:gd name="T7" fmla="*/ 16 h 105"/>
                <a:gd name="T8" fmla="*/ 11 w 68"/>
                <a:gd name="T9" fmla="*/ 10 h 105"/>
                <a:gd name="T10" fmla="*/ 16 w 68"/>
                <a:gd name="T11" fmla="*/ 5 h 105"/>
                <a:gd name="T12" fmla="*/ 20 w 68"/>
                <a:gd name="T13" fmla="*/ 2 h 105"/>
                <a:gd name="T14" fmla="*/ 27 w 68"/>
                <a:gd name="T15" fmla="*/ 0 h 105"/>
                <a:gd name="T16" fmla="*/ 34 w 68"/>
                <a:gd name="T17" fmla="*/ 0 h 105"/>
                <a:gd name="T18" fmla="*/ 39 w 68"/>
                <a:gd name="T19" fmla="*/ 0 h 105"/>
                <a:gd name="T20" fmla="*/ 44 w 68"/>
                <a:gd name="T21" fmla="*/ 1 h 105"/>
                <a:gd name="T22" fmla="*/ 49 w 68"/>
                <a:gd name="T23" fmla="*/ 3 h 105"/>
                <a:gd name="T24" fmla="*/ 53 w 68"/>
                <a:gd name="T25" fmla="*/ 6 h 105"/>
                <a:gd name="T26" fmla="*/ 56 w 68"/>
                <a:gd name="T27" fmla="*/ 8 h 105"/>
                <a:gd name="T28" fmla="*/ 60 w 68"/>
                <a:gd name="T29" fmla="*/ 12 h 105"/>
                <a:gd name="T30" fmla="*/ 62 w 68"/>
                <a:gd name="T31" fmla="*/ 19 h 105"/>
                <a:gd name="T32" fmla="*/ 66 w 68"/>
                <a:gd name="T33" fmla="*/ 28 h 105"/>
                <a:gd name="T34" fmla="*/ 67 w 68"/>
                <a:gd name="T35" fmla="*/ 39 h 105"/>
                <a:gd name="T36" fmla="*/ 68 w 68"/>
                <a:gd name="T37" fmla="*/ 52 h 105"/>
                <a:gd name="T38" fmla="*/ 67 w 68"/>
                <a:gd name="T39" fmla="*/ 68 h 105"/>
                <a:gd name="T40" fmla="*/ 64 w 68"/>
                <a:gd name="T41" fmla="*/ 82 h 105"/>
                <a:gd name="T42" fmla="*/ 61 w 68"/>
                <a:gd name="T43" fmla="*/ 89 h 105"/>
                <a:gd name="T44" fmla="*/ 57 w 68"/>
                <a:gd name="T45" fmla="*/ 95 h 105"/>
                <a:gd name="T46" fmla="*/ 52 w 68"/>
                <a:gd name="T47" fmla="*/ 99 h 105"/>
                <a:gd name="T48" fmla="*/ 47 w 68"/>
                <a:gd name="T49" fmla="*/ 102 h 105"/>
                <a:gd name="T50" fmla="*/ 41 w 68"/>
                <a:gd name="T51" fmla="*/ 104 h 105"/>
                <a:gd name="T52" fmla="*/ 34 w 68"/>
                <a:gd name="T53" fmla="*/ 105 h 105"/>
                <a:gd name="T54" fmla="*/ 20 w 68"/>
                <a:gd name="T55" fmla="*/ 102 h 105"/>
                <a:gd name="T56" fmla="*/ 11 w 68"/>
                <a:gd name="T57" fmla="*/ 95 h 105"/>
                <a:gd name="T58" fmla="*/ 5 w 68"/>
                <a:gd name="T59" fmla="*/ 84 h 105"/>
                <a:gd name="T60" fmla="*/ 1 w 68"/>
                <a:gd name="T61" fmla="*/ 69 h 105"/>
                <a:gd name="T62" fmla="*/ 0 w 68"/>
                <a:gd name="T63" fmla="*/ 52 h 105"/>
                <a:gd name="T64" fmla="*/ 13 w 68"/>
                <a:gd name="T65" fmla="*/ 52 h 105"/>
                <a:gd name="T66" fmla="*/ 14 w 68"/>
                <a:gd name="T67" fmla="*/ 67 h 105"/>
                <a:gd name="T68" fmla="*/ 16 w 68"/>
                <a:gd name="T69" fmla="*/ 78 h 105"/>
                <a:gd name="T70" fmla="*/ 19 w 68"/>
                <a:gd name="T71" fmla="*/ 85 h 105"/>
                <a:gd name="T72" fmla="*/ 24 w 68"/>
                <a:gd name="T73" fmla="*/ 89 h 105"/>
                <a:gd name="T74" fmla="*/ 29 w 68"/>
                <a:gd name="T75" fmla="*/ 91 h 105"/>
                <a:gd name="T76" fmla="*/ 34 w 68"/>
                <a:gd name="T77" fmla="*/ 93 h 105"/>
                <a:gd name="T78" fmla="*/ 39 w 68"/>
                <a:gd name="T79" fmla="*/ 91 h 105"/>
                <a:gd name="T80" fmla="*/ 44 w 68"/>
                <a:gd name="T81" fmla="*/ 89 h 105"/>
                <a:gd name="T82" fmla="*/ 49 w 68"/>
                <a:gd name="T83" fmla="*/ 85 h 105"/>
                <a:gd name="T84" fmla="*/ 51 w 68"/>
                <a:gd name="T85" fmla="*/ 78 h 105"/>
                <a:gd name="T86" fmla="*/ 53 w 68"/>
                <a:gd name="T87" fmla="*/ 67 h 105"/>
                <a:gd name="T88" fmla="*/ 55 w 68"/>
                <a:gd name="T89" fmla="*/ 52 h 105"/>
                <a:gd name="T90" fmla="*/ 53 w 68"/>
                <a:gd name="T91" fmla="*/ 38 h 105"/>
                <a:gd name="T92" fmla="*/ 51 w 68"/>
                <a:gd name="T93" fmla="*/ 27 h 105"/>
                <a:gd name="T94" fmla="*/ 49 w 68"/>
                <a:gd name="T95" fmla="*/ 19 h 105"/>
                <a:gd name="T96" fmla="*/ 45 w 68"/>
                <a:gd name="T97" fmla="*/ 16 h 105"/>
                <a:gd name="T98" fmla="*/ 42 w 68"/>
                <a:gd name="T99" fmla="*/ 13 h 105"/>
                <a:gd name="T100" fmla="*/ 38 w 68"/>
                <a:gd name="T101" fmla="*/ 12 h 105"/>
                <a:gd name="T102" fmla="*/ 34 w 68"/>
                <a:gd name="T103" fmla="*/ 12 h 105"/>
                <a:gd name="T104" fmla="*/ 28 w 68"/>
                <a:gd name="T105" fmla="*/ 12 h 105"/>
                <a:gd name="T106" fmla="*/ 24 w 68"/>
                <a:gd name="T107" fmla="*/ 14 h 105"/>
                <a:gd name="T108" fmla="*/ 19 w 68"/>
                <a:gd name="T109" fmla="*/ 18 h 105"/>
                <a:gd name="T110" fmla="*/ 17 w 68"/>
                <a:gd name="T111" fmla="*/ 27 h 105"/>
                <a:gd name="T112" fmla="*/ 14 w 68"/>
                <a:gd name="T113" fmla="*/ 38 h 105"/>
                <a:gd name="T114" fmla="*/ 13 w 68"/>
                <a:gd name="T115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" h="105">
                  <a:moveTo>
                    <a:pt x="0" y="52"/>
                  </a:moveTo>
                  <a:lnTo>
                    <a:pt x="1" y="35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9" y="3"/>
                  </a:lnTo>
                  <a:lnTo>
                    <a:pt x="53" y="6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2" y="19"/>
                  </a:lnTo>
                  <a:lnTo>
                    <a:pt x="66" y="28"/>
                  </a:lnTo>
                  <a:lnTo>
                    <a:pt x="67" y="39"/>
                  </a:lnTo>
                  <a:lnTo>
                    <a:pt x="68" y="52"/>
                  </a:lnTo>
                  <a:lnTo>
                    <a:pt x="67" y="68"/>
                  </a:lnTo>
                  <a:lnTo>
                    <a:pt x="64" y="82"/>
                  </a:lnTo>
                  <a:lnTo>
                    <a:pt x="61" y="89"/>
                  </a:lnTo>
                  <a:lnTo>
                    <a:pt x="57" y="95"/>
                  </a:lnTo>
                  <a:lnTo>
                    <a:pt x="52" y="99"/>
                  </a:lnTo>
                  <a:lnTo>
                    <a:pt x="47" y="102"/>
                  </a:lnTo>
                  <a:lnTo>
                    <a:pt x="41" y="104"/>
                  </a:lnTo>
                  <a:lnTo>
                    <a:pt x="34" y="105"/>
                  </a:lnTo>
                  <a:lnTo>
                    <a:pt x="20" y="102"/>
                  </a:lnTo>
                  <a:lnTo>
                    <a:pt x="11" y="95"/>
                  </a:lnTo>
                  <a:lnTo>
                    <a:pt x="5" y="84"/>
                  </a:lnTo>
                  <a:lnTo>
                    <a:pt x="1" y="69"/>
                  </a:lnTo>
                  <a:lnTo>
                    <a:pt x="0" y="52"/>
                  </a:lnTo>
                  <a:close/>
                  <a:moveTo>
                    <a:pt x="13" y="52"/>
                  </a:moveTo>
                  <a:lnTo>
                    <a:pt x="14" y="67"/>
                  </a:lnTo>
                  <a:lnTo>
                    <a:pt x="16" y="78"/>
                  </a:lnTo>
                  <a:lnTo>
                    <a:pt x="19" y="85"/>
                  </a:lnTo>
                  <a:lnTo>
                    <a:pt x="24" y="89"/>
                  </a:lnTo>
                  <a:lnTo>
                    <a:pt x="29" y="91"/>
                  </a:lnTo>
                  <a:lnTo>
                    <a:pt x="34" y="93"/>
                  </a:lnTo>
                  <a:lnTo>
                    <a:pt x="39" y="91"/>
                  </a:lnTo>
                  <a:lnTo>
                    <a:pt x="44" y="89"/>
                  </a:lnTo>
                  <a:lnTo>
                    <a:pt x="49" y="85"/>
                  </a:lnTo>
                  <a:lnTo>
                    <a:pt x="51" y="78"/>
                  </a:lnTo>
                  <a:lnTo>
                    <a:pt x="53" y="67"/>
                  </a:lnTo>
                  <a:lnTo>
                    <a:pt x="55" y="52"/>
                  </a:lnTo>
                  <a:lnTo>
                    <a:pt x="53" y="38"/>
                  </a:lnTo>
                  <a:lnTo>
                    <a:pt x="51" y="27"/>
                  </a:lnTo>
                  <a:lnTo>
                    <a:pt x="49" y="19"/>
                  </a:lnTo>
                  <a:lnTo>
                    <a:pt x="45" y="16"/>
                  </a:lnTo>
                  <a:lnTo>
                    <a:pt x="42" y="13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4" y="14"/>
                  </a:lnTo>
                  <a:lnTo>
                    <a:pt x="19" y="18"/>
                  </a:lnTo>
                  <a:lnTo>
                    <a:pt x="17" y="27"/>
                  </a:lnTo>
                  <a:lnTo>
                    <a:pt x="14" y="38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49" name="Rectangle 29"/>
            <p:cNvSpPr>
              <a:spLocks noChangeArrowheads="1"/>
            </p:cNvSpPr>
            <p:nvPr/>
          </p:nvSpPr>
          <p:spPr bwMode="auto">
            <a:xfrm>
              <a:off x="4075" y="3377"/>
              <a:ext cx="13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50" name="Freeform 30"/>
            <p:cNvSpPr>
              <a:spLocks noEditPoints="1"/>
            </p:cNvSpPr>
            <p:nvPr/>
          </p:nvSpPr>
          <p:spPr bwMode="auto">
            <a:xfrm>
              <a:off x="4108" y="3287"/>
              <a:ext cx="66" cy="105"/>
            </a:xfrm>
            <a:custGeom>
              <a:avLst/>
              <a:gdLst>
                <a:gd name="T0" fmla="*/ 13 w 66"/>
                <a:gd name="T1" fmla="*/ 44 h 105"/>
                <a:gd name="T2" fmla="*/ 6 w 66"/>
                <a:gd name="T3" fmla="*/ 38 h 105"/>
                <a:gd name="T4" fmla="*/ 2 w 66"/>
                <a:gd name="T5" fmla="*/ 30 h 105"/>
                <a:gd name="T6" fmla="*/ 2 w 66"/>
                <a:gd name="T7" fmla="*/ 21 h 105"/>
                <a:gd name="T8" fmla="*/ 7 w 66"/>
                <a:gd name="T9" fmla="*/ 11 h 105"/>
                <a:gd name="T10" fmla="*/ 19 w 66"/>
                <a:gd name="T11" fmla="*/ 1 h 105"/>
                <a:gd name="T12" fmla="*/ 44 w 66"/>
                <a:gd name="T13" fmla="*/ 1 h 105"/>
                <a:gd name="T14" fmla="*/ 57 w 66"/>
                <a:gd name="T15" fmla="*/ 11 h 105"/>
                <a:gd name="T16" fmla="*/ 62 w 66"/>
                <a:gd name="T17" fmla="*/ 21 h 105"/>
                <a:gd name="T18" fmla="*/ 62 w 66"/>
                <a:gd name="T19" fmla="*/ 30 h 105"/>
                <a:gd name="T20" fmla="*/ 58 w 66"/>
                <a:gd name="T21" fmla="*/ 38 h 105"/>
                <a:gd name="T22" fmla="*/ 51 w 66"/>
                <a:gd name="T23" fmla="*/ 44 h 105"/>
                <a:gd name="T24" fmla="*/ 52 w 66"/>
                <a:gd name="T25" fmla="*/ 49 h 105"/>
                <a:gd name="T26" fmla="*/ 61 w 66"/>
                <a:gd name="T27" fmla="*/ 56 h 105"/>
                <a:gd name="T28" fmla="*/ 64 w 66"/>
                <a:gd name="T29" fmla="*/ 67 h 105"/>
                <a:gd name="T30" fmla="*/ 63 w 66"/>
                <a:gd name="T31" fmla="*/ 85 h 105"/>
                <a:gd name="T32" fmla="*/ 46 w 66"/>
                <a:gd name="T33" fmla="*/ 102 h 105"/>
                <a:gd name="T34" fmla="*/ 19 w 66"/>
                <a:gd name="T35" fmla="*/ 102 h 105"/>
                <a:gd name="T36" fmla="*/ 1 w 66"/>
                <a:gd name="T37" fmla="*/ 85 h 105"/>
                <a:gd name="T38" fmla="*/ 0 w 66"/>
                <a:gd name="T39" fmla="*/ 66 h 105"/>
                <a:gd name="T40" fmla="*/ 5 w 66"/>
                <a:gd name="T41" fmla="*/ 55 h 105"/>
                <a:gd name="T42" fmla="*/ 12 w 66"/>
                <a:gd name="T43" fmla="*/ 47 h 105"/>
                <a:gd name="T44" fmla="*/ 16 w 66"/>
                <a:gd name="T45" fmla="*/ 25 h 105"/>
                <a:gd name="T46" fmla="*/ 18 w 66"/>
                <a:gd name="T47" fmla="*/ 33 h 105"/>
                <a:gd name="T48" fmla="*/ 23 w 66"/>
                <a:gd name="T49" fmla="*/ 39 h 105"/>
                <a:gd name="T50" fmla="*/ 33 w 66"/>
                <a:gd name="T51" fmla="*/ 40 h 105"/>
                <a:gd name="T52" fmla="*/ 41 w 66"/>
                <a:gd name="T53" fmla="*/ 39 h 105"/>
                <a:gd name="T54" fmla="*/ 47 w 66"/>
                <a:gd name="T55" fmla="*/ 33 h 105"/>
                <a:gd name="T56" fmla="*/ 49 w 66"/>
                <a:gd name="T57" fmla="*/ 27 h 105"/>
                <a:gd name="T58" fmla="*/ 46 w 66"/>
                <a:gd name="T59" fmla="*/ 19 h 105"/>
                <a:gd name="T60" fmla="*/ 41 w 66"/>
                <a:gd name="T61" fmla="*/ 13 h 105"/>
                <a:gd name="T62" fmla="*/ 33 w 66"/>
                <a:gd name="T63" fmla="*/ 12 h 105"/>
                <a:gd name="T64" fmla="*/ 23 w 66"/>
                <a:gd name="T65" fmla="*/ 13 h 105"/>
                <a:gd name="T66" fmla="*/ 18 w 66"/>
                <a:gd name="T67" fmla="*/ 18 h 105"/>
                <a:gd name="T68" fmla="*/ 16 w 66"/>
                <a:gd name="T69" fmla="*/ 25 h 105"/>
                <a:gd name="T70" fmla="*/ 13 w 66"/>
                <a:gd name="T71" fmla="*/ 77 h 105"/>
                <a:gd name="T72" fmla="*/ 17 w 66"/>
                <a:gd name="T73" fmla="*/ 85 h 105"/>
                <a:gd name="T74" fmla="*/ 22 w 66"/>
                <a:gd name="T75" fmla="*/ 90 h 105"/>
                <a:gd name="T76" fmla="*/ 33 w 66"/>
                <a:gd name="T77" fmla="*/ 93 h 105"/>
                <a:gd name="T78" fmla="*/ 42 w 66"/>
                <a:gd name="T79" fmla="*/ 90 h 105"/>
                <a:gd name="T80" fmla="*/ 50 w 66"/>
                <a:gd name="T81" fmla="*/ 83 h 105"/>
                <a:gd name="T82" fmla="*/ 52 w 66"/>
                <a:gd name="T83" fmla="*/ 73 h 105"/>
                <a:gd name="T84" fmla="*/ 50 w 66"/>
                <a:gd name="T85" fmla="*/ 62 h 105"/>
                <a:gd name="T86" fmla="*/ 42 w 66"/>
                <a:gd name="T87" fmla="*/ 55 h 105"/>
                <a:gd name="T88" fmla="*/ 31 w 66"/>
                <a:gd name="T89" fmla="*/ 52 h 105"/>
                <a:gd name="T90" fmla="*/ 22 w 66"/>
                <a:gd name="T91" fmla="*/ 55 h 105"/>
                <a:gd name="T92" fmla="*/ 14 w 66"/>
                <a:gd name="T93" fmla="*/ 62 h 105"/>
                <a:gd name="T94" fmla="*/ 13 w 66"/>
                <a:gd name="T95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" h="105">
                  <a:moveTo>
                    <a:pt x="18" y="46"/>
                  </a:moveTo>
                  <a:lnTo>
                    <a:pt x="13" y="44"/>
                  </a:lnTo>
                  <a:lnTo>
                    <a:pt x="9" y="41"/>
                  </a:lnTo>
                  <a:lnTo>
                    <a:pt x="6" y="38"/>
                  </a:lnTo>
                  <a:lnTo>
                    <a:pt x="3" y="34"/>
                  </a:lnTo>
                  <a:lnTo>
                    <a:pt x="2" y="30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4" y="1"/>
                  </a:lnTo>
                  <a:lnTo>
                    <a:pt x="53" y="7"/>
                  </a:lnTo>
                  <a:lnTo>
                    <a:pt x="57" y="11"/>
                  </a:lnTo>
                  <a:lnTo>
                    <a:pt x="60" y="16"/>
                  </a:lnTo>
                  <a:lnTo>
                    <a:pt x="62" y="21"/>
                  </a:lnTo>
                  <a:lnTo>
                    <a:pt x="62" y="25"/>
                  </a:lnTo>
                  <a:lnTo>
                    <a:pt x="62" y="30"/>
                  </a:lnTo>
                  <a:lnTo>
                    <a:pt x="61" y="34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1" y="44"/>
                  </a:lnTo>
                  <a:lnTo>
                    <a:pt x="46" y="46"/>
                  </a:lnTo>
                  <a:lnTo>
                    <a:pt x="52" y="49"/>
                  </a:lnTo>
                  <a:lnTo>
                    <a:pt x="57" y="51"/>
                  </a:lnTo>
                  <a:lnTo>
                    <a:pt x="61" y="56"/>
                  </a:lnTo>
                  <a:lnTo>
                    <a:pt x="63" y="61"/>
                  </a:lnTo>
                  <a:lnTo>
                    <a:pt x="64" y="67"/>
                  </a:lnTo>
                  <a:lnTo>
                    <a:pt x="66" y="73"/>
                  </a:lnTo>
                  <a:lnTo>
                    <a:pt x="63" y="85"/>
                  </a:lnTo>
                  <a:lnTo>
                    <a:pt x="56" y="95"/>
                  </a:lnTo>
                  <a:lnTo>
                    <a:pt x="46" y="102"/>
                  </a:lnTo>
                  <a:lnTo>
                    <a:pt x="33" y="105"/>
                  </a:lnTo>
                  <a:lnTo>
                    <a:pt x="19" y="102"/>
                  </a:lnTo>
                  <a:lnTo>
                    <a:pt x="8" y="95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1" y="60"/>
                  </a:lnTo>
                  <a:lnTo>
                    <a:pt x="5" y="55"/>
                  </a:lnTo>
                  <a:lnTo>
                    <a:pt x="8" y="51"/>
                  </a:lnTo>
                  <a:lnTo>
                    <a:pt x="12" y="47"/>
                  </a:lnTo>
                  <a:lnTo>
                    <a:pt x="18" y="46"/>
                  </a:lnTo>
                  <a:close/>
                  <a:moveTo>
                    <a:pt x="16" y="25"/>
                  </a:moveTo>
                  <a:lnTo>
                    <a:pt x="16" y="29"/>
                  </a:lnTo>
                  <a:lnTo>
                    <a:pt x="18" y="33"/>
                  </a:lnTo>
                  <a:lnTo>
                    <a:pt x="20" y="36"/>
                  </a:lnTo>
                  <a:lnTo>
                    <a:pt x="23" y="39"/>
                  </a:lnTo>
                  <a:lnTo>
                    <a:pt x="28" y="40"/>
                  </a:lnTo>
                  <a:lnTo>
                    <a:pt x="33" y="40"/>
                  </a:lnTo>
                  <a:lnTo>
                    <a:pt x="38" y="40"/>
                  </a:lnTo>
                  <a:lnTo>
                    <a:pt x="41" y="39"/>
                  </a:lnTo>
                  <a:lnTo>
                    <a:pt x="45" y="36"/>
                  </a:lnTo>
                  <a:lnTo>
                    <a:pt x="47" y="33"/>
                  </a:lnTo>
                  <a:lnTo>
                    <a:pt x="49" y="30"/>
                  </a:lnTo>
                  <a:lnTo>
                    <a:pt x="49" y="27"/>
                  </a:lnTo>
                  <a:lnTo>
                    <a:pt x="49" y="22"/>
                  </a:lnTo>
                  <a:lnTo>
                    <a:pt x="46" y="19"/>
                  </a:lnTo>
                  <a:lnTo>
                    <a:pt x="44" y="16"/>
                  </a:lnTo>
                  <a:lnTo>
                    <a:pt x="41" y="13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28" y="12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6" y="25"/>
                  </a:lnTo>
                  <a:close/>
                  <a:moveTo>
                    <a:pt x="13" y="72"/>
                  </a:moveTo>
                  <a:lnTo>
                    <a:pt x="13" y="77"/>
                  </a:lnTo>
                  <a:lnTo>
                    <a:pt x="14" y="83"/>
                  </a:lnTo>
                  <a:lnTo>
                    <a:pt x="17" y="85"/>
                  </a:lnTo>
                  <a:lnTo>
                    <a:pt x="19" y="88"/>
                  </a:lnTo>
                  <a:lnTo>
                    <a:pt x="22" y="90"/>
                  </a:lnTo>
                  <a:lnTo>
                    <a:pt x="27" y="91"/>
                  </a:lnTo>
                  <a:lnTo>
                    <a:pt x="33" y="93"/>
                  </a:lnTo>
                  <a:lnTo>
                    <a:pt x="38" y="91"/>
                  </a:lnTo>
                  <a:lnTo>
                    <a:pt x="42" y="90"/>
                  </a:lnTo>
                  <a:lnTo>
                    <a:pt x="46" y="87"/>
                  </a:lnTo>
                  <a:lnTo>
                    <a:pt x="50" y="83"/>
                  </a:lnTo>
                  <a:lnTo>
                    <a:pt x="51" y="78"/>
                  </a:lnTo>
                  <a:lnTo>
                    <a:pt x="52" y="73"/>
                  </a:lnTo>
                  <a:lnTo>
                    <a:pt x="51" y="67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5"/>
                  </a:lnTo>
                  <a:lnTo>
                    <a:pt x="38" y="52"/>
                  </a:lnTo>
                  <a:lnTo>
                    <a:pt x="31" y="52"/>
                  </a:lnTo>
                  <a:lnTo>
                    <a:pt x="27" y="52"/>
                  </a:lnTo>
                  <a:lnTo>
                    <a:pt x="22" y="55"/>
                  </a:lnTo>
                  <a:lnTo>
                    <a:pt x="18" y="58"/>
                  </a:lnTo>
                  <a:lnTo>
                    <a:pt x="14" y="62"/>
                  </a:lnTo>
                  <a:lnTo>
                    <a:pt x="13" y="67"/>
                  </a:lnTo>
                  <a:lnTo>
                    <a:pt x="13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51" name="Line 31"/>
            <p:cNvSpPr>
              <a:spLocks noChangeShapeType="1"/>
            </p:cNvSpPr>
            <p:nvPr/>
          </p:nvSpPr>
          <p:spPr bwMode="auto">
            <a:xfrm flipV="1">
              <a:off x="4692" y="3167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52" name="Freeform 32"/>
            <p:cNvSpPr>
              <a:spLocks/>
            </p:cNvSpPr>
            <p:nvPr/>
          </p:nvSpPr>
          <p:spPr bwMode="auto">
            <a:xfrm>
              <a:off x="4606" y="3287"/>
              <a:ext cx="38" cy="104"/>
            </a:xfrm>
            <a:custGeom>
              <a:avLst/>
              <a:gdLst>
                <a:gd name="T0" fmla="*/ 38 w 38"/>
                <a:gd name="T1" fmla="*/ 104 h 104"/>
                <a:gd name="T2" fmla="*/ 25 w 38"/>
                <a:gd name="T3" fmla="*/ 104 h 104"/>
                <a:gd name="T4" fmla="*/ 25 w 38"/>
                <a:gd name="T5" fmla="*/ 23 h 104"/>
                <a:gd name="T6" fmla="*/ 19 w 38"/>
                <a:gd name="T7" fmla="*/ 27 h 104"/>
                <a:gd name="T8" fmla="*/ 13 w 38"/>
                <a:gd name="T9" fmla="*/ 32 h 104"/>
                <a:gd name="T10" fmla="*/ 6 w 38"/>
                <a:gd name="T11" fmla="*/ 35 h 104"/>
                <a:gd name="T12" fmla="*/ 0 w 38"/>
                <a:gd name="T13" fmla="*/ 38 h 104"/>
                <a:gd name="T14" fmla="*/ 0 w 38"/>
                <a:gd name="T15" fmla="*/ 25 h 104"/>
                <a:gd name="T16" fmla="*/ 10 w 38"/>
                <a:gd name="T17" fmla="*/ 21 h 104"/>
                <a:gd name="T18" fmla="*/ 19 w 38"/>
                <a:gd name="T19" fmla="*/ 13 h 104"/>
                <a:gd name="T20" fmla="*/ 22 w 38"/>
                <a:gd name="T21" fmla="*/ 8 h 104"/>
                <a:gd name="T22" fmla="*/ 26 w 38"/>
                <a:gd name="T23" fmla="*/ 5 h 104"/>
                <a:gd name="T24" fmla="*/ 30 w 38"/>
                <a:gd name="T25" fmla="*/ 0 h 104"/>
                <a:gd name="T26" fmla="*/ 38 w 38"/>
                <a:gd name="T27" fmla="*/ 0 h 104"/>
                <a:gd name="T28" fmla="*/ 38 w 38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104">
                  <a:moveTo>
                    <a:pt x="38" y="104"/>
                  </a:moveTo>
                  <a:lnTo>
                    <a:pt x="25" y="104"/>
                  </a:lnTo>
                  <a:lnTo>
                    <a:pt x="25" y="23"/>
                  </a:lnTo>
                  <a:lnTo>
                    <a:pt x="19" y="27"/>
                  </a:lnTo>
                  <a:lnTo>
                    <a:pt x="13" y="32"/>
                  </a:lnTo>
                  <a:lnTo>
                    <a:pt x="6" y="35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10" y="21"/>
                  </a:lnTo>
                  <a:lnTo>
                    <a:pt x="19" y="13"/>
                  </a:lnTo>
                  <a:lnTo>
                    <a:pt x="22" y="8"/>
                  </a:lnTo>
                  <a:lnTo>
                    <a:pt x="26" y="5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53" name="Rectangle 33"/>
            <p:cNvSpPr>
              <a:spLocks noChangeArrowheads="1"/>
            </p:cNvSpPr>
            <p:nvPr/>
          </p:nvSpPr>
          <p:spPr bwMode="auto">
            <a:xfrm>
              <a:off x="4685" y="3377"/>
              <a:ext cx="13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54" name="Freeform 34"/>
            <p:cNvSpPr>
              <a:spLocks noEditPoints="1"/>
            </p:cNvSpPr>
            <p:nvPr/>
          </p:nvSpPr>
          <p:spPr bwMode="auto">
            <a:xfrm>
              <a:off x="4718" y="3287"/>
              <a:ext cx="67" cy="105"/>
            </a:xfrm>
            <a:custGeom>
              <a:avLst/>
              <a:gdLst>
                <a:gd name="T0" fmla="*/ 0 w 67"/>
                <a:gd name="T1" fmla="*/ 52 h 105"/>
                <a:gd name="T2" fmla="*/ 1 w 67"/>
                <a:gd name="T3" fmla="*/ 35 h 105"/>
                <a:gd name="T4" fmla="*/ 3 w 67"/>
                <a:gd name="T5" fmla="*/ 23 h 105"/>
                <a:gd name="T6" fmla="*/ 6 w 67"/>
                <a:gd name="T7" fmla="*/ 16 h 105"/>
                <a:gd name="T8" fmla="*/ 9 w 67"/>
                <a:gd name="T9" fmla="*/ 10 h 105"/>
                <a:gd name="T10" fmla="*/ 14 w 67"/>
                <a:gd name="T11" fmla="*/ 5 h 105"/>
                <a:gd name="T12" fmla="*/ 19 w 67"/>
                <a:gd name="T13" fmla="*/ 2 h 105"/>
                <a:gd name="T14" fmla="*/ 26 w 67"/>
                <a:gd name="T15" fmla="*/ 0 h 105"/>
                <a:gd name="T16" fmla="*/ 33 w 67"/>
                <a:gd name="T17" fmla="*/ 0 h 105"/>
                <a:gd name="T18" fmla="*/ 39 w 67"/>
                <a:gd name="T19" fmla="*/ 0 h 105"/>
                <a:gd name="T20" fmla="*/ 44 w 67"/>
                <a:gd name="T21" fmla="*/ 1 h 105"/>
                <a:gd name="T22" fmla="*/ 48 w 67"/>
                <a:gd name="T23" fmla="*/ 3 h 105"/>
                <a:gd name="T24" fmla="*/ 52 w 67"/>
                <a:gd name="T25" fmla="*/ 6 h 105"/>
                <a:gd name="T26" fmla="*/ 56 w 67"/>
                <a:gd name="T27" fmla="*/ 8 h 105"/>
                <a:gd name="T28" fmla="*/ 58 w 67"/>
                <a:gd name="T29" fmla="*/ 12 h 105"/>
                <a:gd name="T30" fmla="*/ 62 w 67"/>
                <a:gd name="T31" fmla="*/ 19 h 105"/>
                <a:gd name="T32" fmla="*/ 64 w 67"/>
                <a:gd name="T33" fmla="*/ 28 h 105"/>
                <a:gd name="T34" fmla="*/ 67 w 67"/>
                <a:gd name="T35" fmla="*/ 39 h 105"/>
                <a:gd name="T36" fmla="*/ 67 w 67"/>
                <a:gd name="T37" fmla="*/ 52 h 105"/>
                <a:gd name="T38" fmla="*/ 66 w 67"/>
                <a:gd name="T39" fmla="*/ 68 h 105"/>
                <a:gd name="T40" fmla="*/ 63 w 67"/>
                <a:gd name="T41" fmla="*/ 82 h 105"/>
                <a:gd name="T42" fmla="*/ 61 w 67"/>
                <a:gd name="T43" fmla="*/ 89 h 105"/>
                <a:gd name="T44" fmla="*/ 57 w 67"/>
                <a:gd name="T45" fmla="*/ 95 h 105"/>
                <a:gd name="T46" fmla="*/ 52 w 67"/>
                <a:gd name="T47" fmla="*/ 99 h 105"/>
                <a:gd name="T48" fmla="*/ 46 w 67"/>
                <a:gd name="T49" fmla="*/ 102 h 105"/>
                <a:gd name="T50" fmla="*/ 40 w 67"/>
                <a:gd name="T51" fmla="*/ 104 h 105"/>
                <a:gd name="T52" fmla="*/ 33 w 67"/>
                <a:gd name="T53" fmla="*/ 105 h 105"/>
                <a:gd name="T54" fmla="*/ 19 w 67"/>
                <a:gd name="T55" fmla="*/ 102 h 105"/>
                <a:gd name="T56" fmla="*/ 9 w 67"/>
                <a:gd name="T57" fmla="*/ 95 h 105"/>
                <a:gd name="T58" fmla="*/ 4 w 67"/>
                <a:gd name="T59" fmla="*/ 84 h 105"/>
                <a:gd name="T60" fmla="*/ 1 w 67"/>
                <a:gd name="T61" fmla="*/ 69 h 105"/>
                <a:gd name="T62" fmla="*/ 0 w 67"/>
                <a:gd name="T63" fmla="*/ 52 h 105"/>
                <a:gd name="T64" fmla="*/ 13 w 67"/>
                <a:gd name="T65" fmla="*/ 52 h 105"/>
                <a:gd name="T66" fmla="*/ 13 w 67"/>
                <a:gd name="T67" fmla="*/ 67 h 105"/>
                <a:gd name="T68" fmla="*/ 15 w 67"/>
                <a:gd name="T69" fmla="*/ 78 h 105"/>
                <a:gd name="T70" fmla="*/ 19 w 67"/>
                <a:gd name="T71" fmla="*/ 85 h 105"/>
                <a:gd name="T72" fmla="*/ 23 w 67"/>
                <a:gd name="T73" fmla="*/ 89 h 105"/>
                <a:gd name="T74" fmla="*/ 28 w 67"/>
                <a:gd name="T75" fmla="*/ 91 h 105"/>
                <a:gd name="T76" fmla="*/ 33 w 67"/>
                <a:gd name="T77" fmla="*/ 93 h 105"/>
                <a:gd name="T78" fmla="*/ 39 w 67"/>
                <a:gd name="T79" fmla="*/ 91 h 105"/>
                <a:gd name="T80" fmla="*/ 44 w 67"/>
                <a:gd name="T81" fmla="*/ 89 h 105"/>
                <a:gd name="T82" fmla="*/ 47 w 67"/>
                <a:gd name="T83" fmla="*/ 85 h 105"/>
                <a:gd name="T84" fmla="*/ 51 w 67"/>
                <a:gd name="T85" fmla="*/ 78 h 105"/>
                <a:gd name="T86" fmla="*/ 52 w 67"/>
                <a:gd name="T87" fmla="*/ 67 h 105"/>
                <a:gd name="T88" fmla="*/ 53 w 67"/>
                <a:gd name="T89" fmla="*/ 52 h 105"/>
                <a:gd name="T90" fmla="*/ 52 w 67"/>
                <a:gd name="T91" fmla="*/ 38 h 105"/>
                <a:gd name="T92" fmla="*/ 51 w 67"/>
                <a:gd name="T93" fmla="*/ 27 h 105"/>
                <a:gd name="T94" fmla="*/ 47 w 67"/>
                <a:gd name="T95" fmla="*/ 19 h 105"/>
                <a:gd name="T96" fmla="*/ 45 w 67"/>
                <a:gd name="T97" fmla="*/ 16 h 105"/>
                <a:gd name="T98" fmla="*/ 41 w 67"/>
                <a:gd name="T99" fmla="*/ 13 h 105"/>
                <a:gd name="T100" fmla="*/ 37 w 67"/>
                <a:gd name="T101" fmla="*/ 12 h 105"/>
                <a:gd name="T102" fmla="*/ 33 w 67"/>
                <a:gd name="T103" fmla="*/ 12 h 105"/>
                <a:gd name="T104" fmla="*/ 28 w 67"/>
                <a:gd name="T105" fmla="*/ 12 h 105"/>
                <a:gd name="T106" fmla="*/ 23 w 67"/>
                <a:gd name="T107" fmla="*/ 14 h 105"/>
                <a:gd name="T108" fmla="*/ 19 w 67"/>
                <a:gd name="T109" fmla="*/ 18 h 105"/>
                <a:gd name="T110" fmla="*/ 15 w 67"/>
                <a:gd name="T111" fmla="*/ 27 h 105"/>
                <a:gd name="T112" fmla="*/ 13 w 67"/>
                <a:gd name="T113" fmla="*/ 38 h 105"/>
                <a:gd name="T114" fmla="*/ 13 w 67"/>
                <a:gd name="T115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05">
                  <a:moveTo>
                    <a:pt x="0" y="52"/>
                  </a:moveTo>
                  <a:lnTo>
                    <a:pt x="1" y="35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8" y="3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8" y="12"/>
                  </a:lnTo>
                  <a:lnTo>
                    <a:pt x="62" y="19"/>
                  </a:lnTo>
                  <a:lnTo>
                    <a:pt x="64" y="28"/>
                  </a:lnTo>
                  <a:lnTo>
                    <a:pt x="67" y="39"/>
                  </a:lnTo>
                  <a:lnTo>
                    <a:pt x="67" y="52"/>
                  </a:lnTo>
                  <a:lnTo>
                    <a:pt x="66" y="68"/>
                  </a:lnTo>
                  <a:lnTo>
                    <a:pt x="63" y="82"/>
                  </a:lnTo>
                  <a:lnTo>
                    <a:pt x="61" y="89"/>
                  </a:lnTo>
                  <a:lnTo>
                    <a:pt x="57" y="95"/>
                  </a:lnTo>
                  <a:lnTo>
                    <a:pt x="52" y="99"/>
                  </a:lnTo>
                  <a:lnTo>
                    <a:pt x="46" y="102"/>
                  </a:lnTo>
                  <a:lnTo>
                    <a:pt x="40" y="104"/>
                  </a:lnTo>
                  <a:lnTo>
                    <a:pt x="33" y="105"/>
                  </a:lnTo>
                  <a:lnTo>
                    <a:pt x="19" y="102"/>
                  </a:lnTo>
                  <a:lnTo>
                    <a:pt x="9" y="95"/>
                  </a:lnTo>
                  <a:lnTo>
                    <a:pt x="4" y="84"/>
                  </a:lnTo>
                  <a:lnTo>
                    <a:pt x="1" y="69"/>
                  </a:lnTo>
                  <a:lnTo>
                    <a:pt x="0" y="52"/>
                  </a:lnTo>
                  <a:close/>
                  <a:moveTo>
                    <a:pt x="13" y="52"/>
                  </a:moveTo>
                  <a:lnTo>
                    <a:pt x="13" y="67"/>
                  </a:lnTo>
                  <a:lnTo>
                    <a:pt x="15" y="78"/>
                  </a:lnTo>
                  <a:lnTo>
                    <a:pt x="19" y="85"/>
                  </a:lnTo>
                  <a:lnTo>
                    <a:pt x="23" y="89"/>
                  </a:lnTo>
                  <a:lnTo>
                    <a:pt x="28" y="91"/>
                  </a:lnTo>
                  <a:lnTo>
                    <a:pt x="33" y="93"/>
                  </a:lnTo>
                  <a:lnTo>
                    <a:pt x="39" y="91"/>
                  </a:lnTo>
                  <a:lnTo>
                    <a:pt x="44" y="89"/>
                  </a:lnTo>
                  <a:lnTo>
                    <a:pt x="47" y="85"/>
                  </a:lnTo>
                  <a:lnTo>
                    <a:pt x="51" y="78"/>
                  </a:lnTo>
                  <a:lnTo>
                    <a:pt x="52" y="67"/>
                  </a:lnTo>
                  <a:lnTo>
                    <a:pt x="53" y="52"/>
                  </a:lnTo>
                  <a:lnTo>
                    <a:pt x="52" y="38"/>
                  </a:lnTo>
                  <a:lnTo>
                    <a:pt x="51" y="27"/>
                  </a:lnTo>
                  <a:lnTo>
                    <a:pt x="47" y="19"/>
                  </a:lnTo>
                  <a:lnTo>
                    <a:pt x="45" y="16"/>
                  </a:lnTo>
                  <a:lnTo>
                    <a:pt x="41" y="13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28" y="12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5" y="27"/>
                  </a:lnTo>
                  <a:lnTo>
                    <a:pt x="13" y="38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55" name="Line 35"/>
            <p:cNvSpPr>
              <a:spLocks noChangeShapeType="1"/>
            </p:cNvSpPr>
            <p:nvPr/>
          </p:nvSpPr>
          <p:spPr bwMode="auto">
            <a:xfrm flipV="1">
              <a:off x="1793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56" name="Line 36"/>
            <p:cNvSpPr>
              <a:spLocks noChangeShapeType="1"/>
            </p:cNvSpPr>
            <p:nvPr/>
          </p:nvSpPr>
          <p:spPr bwMode="auto">
            <a:xfrm flipV="1">
              <a:off x="1946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57" name="Line 37"/>
            <p:cNvSpPr>
              <a:spLocks noChangeShapeType="1"/>
            </p:cNvSpPr>
            <p:nvPr/>
          </p:nvSpPr>
          <p:spPr bwMode="auto">
            <a:xfrm flipV="1">
              <a:off x="2098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58" name="Line 38"/>
            <p:cNvSpPr>
              <a:spLocks noChangeShapeType="1"/>
            </p:cNvSpPr>
            <p:nvPr/>
          </p:nvSpPr>
          <p:spPr bwMode="auto">
            <a:xfrm flipV="1">
              <a:off x="2403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59" name="Line 39"/>
            <p:cNvSpPr>
              <a:spLocks noChangeShapeType="1"/>
            </p:cNvSpPr>
            <p:nvPr/>
          </p:nvSpPr>
          <p:spPr bwMode="auto">
            <a:xfrm flipV="1">
              <a:off x="2556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60" name="Line 40"/>
            <p:cNvSpPr>
              <a:spLocks noChangeShapeType="1"/>
            </p:cNvSpPr>
            <p:nvPr/>
          </p:nvSpPr>
          <p:spPr bwMode="auto">
            <a:xfrm flipV="1">
              <a:off x="2708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61" name="Line 41"/>
            <p:cNvSpPr>
              <a:spLocks noChangeShapeType="1"/>
            </p:cNvSpPr>
            <p:nvPr/>
          </p:nvSpPr>
          <p:spPr bwMode="auto">
            <a:xfrm flipV="1">
              <a:off x="3014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62" name="Line 42"/>
            <p:cNvSpPr>
              <a:spLocks noChangeShapeType="1"/>
            </p:cNvSpPr>
            <p:nvPr/>
          </p:nvSpPr>
          <p:spPr bwMode="auto">
            <a:xfrm flipV="1">
              <a:off x="3165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63" name="Line 43"/>
            <p:cNvSpPr>
              <a:spLocks noChangeShapeType="1"/>
            </p:cNvSpPr>
            <p:nvPr/>
          </p:nvSpPr>
          <p:spPr bwMode="auto">
            <a:xfrm flipV="1">
              <a:off x="3318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64" name="Line 44"/>
            <p:cNvSpPr>
              <a:spLocks noChangeShapeType="1"/>
            </p:cNvSpPr>
            <p:nvPr/>
          </p:nvSpPr>
          <p:spPr bwMode="auto">
            <a:xfrm flipV="1">
              <a:off x="3624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65" name="Line 45"/>
            <p:cNvSpPr>
              <a:spLocks noChangeShapeType="1"/>
            </p:cNvSpPr>
            <p:nvPr/>
          </p:nvSpPr>
          <p:spPr bwMode="auto">
            <a:xfrm flipV="1">
              <a:off x="3776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66" name="Line 46"/>
            <p:cNvSpPr>
              <a:spLocks noChangeShapeType="1"/>
            </p:cNvSpPr>
            <p:nvPr/>
          </p:nvSpPr>
          <p:spPr bwMode="auto">
            <a:xfrm flipV="1">
              <a:off x="3928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67" name="Line 47"/>
            <p:cNvSpPr>
              <a:spLocks noChangeShapeType="1"/>
            </p:cNvSpPr>
            <p:nvPr/>
          </p:nvSpPr>
          <p:spPr bwMode="auto">
            <a:xfrm flipV="1">
              <a:off x="4234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68" name="Line 48"/>
            <p:cNvSpPr>
              <a:spLocks noChangeShapeType="1"/>
            </p:cNvSpPr>
            <p:nvPr/>
          </p:nvSpPr>
          <p:spPr bwMode="auto">
            <a:xfrm flipV="1">
              <a:off x="4386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69" name="Line 49"/>
            <p:cNvSpPr>
              <a:spLocks noChangeShapeType="1"/>
            </p:cNvSpPr>
            <p:nvPr/>
          </p:nvSpPr>
          <p:spPr bwMode="auto">
            <a:xfrm flipV="1">
              <a:off x="4539" y="3189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70" name="Freeform 50"/>
            <p:cNvSpPr>
              <a:spLocks/>
            </p:cNvSpPr>
            <p:nvPr/>
          </p:nvSpPr>
          <p:spPr bwMode="auto">
            <a:xfrm>
              <a:off x="3112" y="3469"/>
              <a:ext cx="64" cy="78"/>
            </a:xfrm>
            <a:custGeom>
              <a:avLst/>
              <a:gdLst>
                <a:gd name="T0" fmla="*/ 51 w 64"/>
                <a:gd name="T1" fmla="*/ 50 h 78"/>
                <a:gd name="T2" fmla="*/ 64 w 64"/>
                <a:gd name="T3" fmla="*/ 51 h 78"/>
                <a:gd name="T4" fmla="*/ 61 w 64"/>
                <a:gd name="T5" fmla="*/ 62 h 78"/>
                <a:gd name="T6" fmla="*/ 53 w 64"/>
                <a:gd name="T7" fmla="*/ 71 h 78"/>
                <a:gd name="T8" fmla="*/ 45 w 64"/>
                <a:gd name="T9" fmla="*/ 77 h 78"/>
                <a:gd name="T10" fmla="*/ 33 w 64"/>
                <a:gd name="T11" fmla="*/ 78 h 78"/>
                <a:gd name="T12" fmla="*/ 19 w 64"/>
                <a:gd name="T13" fmla="*/ 76 h 78"/>
                <a:gd name="T14" fmla="*/ 8 w 64"/>
                <a:gd name="T15" fmla="*/ 68 h 78"/>
                <a:gd name="T16" fmla="*/ 2 w 64"/>
                <a:gd name="T17" fmla="*/ 56 h 78"/>
                <a:gd name="T18" fmla="*/ 0 w 64"/>
                <a:gd name="T19" fmla="*/ 39 h 78"/>
                <a:gd name="T20" fmla="*/ 1 w 64"/>
                <a:gd name="T21" fmla="*/ 28 h 78"/>
                <a:gd name="T22" fmla="*/ 3 w 64"/>
                <a:gd name="T23" fmla="*/ 18 h 78"/>
                <a:gd name="T24" fmla="*/ 7 w 64"/>
                <a:gd name="T25" fmla="*/ 13 h 78"/>
                <a:gd name="T26" fmla="*/ 11 w 64"/>
                <a:gd name="T27" fmla="*/ 8 h 78"/>
                <a:gd name="T28" fmla="*/ 15 w 64"/>
                <a:gd name="T29" fmla="*/ 5 h 78"/>
                <a:gd name="T30" fmla="*/ 20 w 64"/>
                <a:gd name="T31" fmla="*/ 2 h 78"/>
                <a:gd name="T32" fmla="*/ 26 w 64"/>
                <a:gd name="T33" fmla="*/ 1 h 78"/>
                <a:gd name="T34" fmla="*/ 33 w 64"/>
                <a:gd name="T35" fmla="*/ 0 h 78"/>
                <a:gd name="T36" fmla="*/ 44 w 64"/>
                <a:gd name="T37" fmla="*/ 2 h 78"/>
                <a:gd name="T38" fmla="*/ 52 w 64"/>
                <a:gd name="T39" fmla="*/ 6 h 78"/>
                <a:gd name="T40" fmla="*/ 57 w 64"/>
                <a:gd name="T41" fmla="*/ 11 h 78"/>
                <a:gd name="T42" fmla="*/ 61 w 64"/>
                <a:gd name="T43" fmla="*/ 17 h 78"/>
                <a:gd name="T44" fmla="*/ 62 w 64"/>
                <a:gd name="T45" fmla="*/ 24 h 78"/>
                <a:gd name="T46" fmla="*/ 48 w 64"/>
                <a:gd name="T47" fmla="*/ 25 h 78"/>
                <a:gd name="T48" fmla="*/ 47 w 64"/>
                <a:gd name="T49" fmla="*/ 22 h 78"/>
                <a:gd name="T50" fmla="*/ 46 w 64"/>
                <a:gd name="T51" fmla="*/ 18 h 78"/>
                <a:gd name="T52" fmla="*/ 44 w 64"/>
                <a:gd name="T53" fmla="*/ 16 h 78"/>
                <a:gd name="T54" fmla="*/ 40 w 64"/>
                <a:gd name="T55" fmla="*/ 13 h 78"/>
                <a:gd name="T56" fmla="*/ 36 w 64"/>
                <a:gd name="T57" fmla="*/ 12 h 78"/>
                <a:gd name="T58" fmla="*/ 33 w 64"/>
                <a:gd name="T59" fmla="*/ 12 h 78"/>
                <a:gd name="T60" fmla="*/ 28 w 64"/>
                <a:gd name="T61" fmla="*/ 13 h 78"/>
                <a:gd name="T62" fmla="*/ 23 w 64"/>
                <a:gd name="T63" fmla="*/ 15 h 78"/>
                <a:gd name="T64" fmla="*/ 18 w 64"/>
                <a:gd name="T65" fmla="*/ 18 h 78"/>
                <a:gd name="T66" fmla="*/ 14 w 64"/>
                <a:gd name="T67" fmla="*/ 27 h 78"/>
                <a:gd name="T68" fmla="*/ 13 w 64"/>
                <a:gd name="T69" fmla="*/ 39 h 78"/>
                <a:gd name="T70" fmla="*/ 14 w 64"/>
                <a:gd name="T71" fmla="*/ 51 h 78"/>
                <a:gd name="T72" fmla="*/ 18 w 64"/>
                <a:gd name="T73" fmla="*/ 60 h 78"/>
                <a:gd name="T74" fmla="*/ 23 w 64"/>
                <a:gd name="T75" fmla="*/ 63 h 78"/>
                <a:gd name="T76" fmla="*/ 26 w 64"/>
                <a:gd name="T77" fmla="*/ 66 h 78"/>
                <a:gd name="T78" fmla="*/ 33 w 64"/>
                <a:gd name="T79" fmla="*/ 66 h 78"/>
                <a:gd name="T80" fmla="*/ 37 w 64"/>
                <a:gd name="T81" fmla="*/ 66 h 78"/>
                <a:gd name="T82" fmla="*/ 41 w 64"/>
                <a:gd name="T83" fmla="*/ 65 h 78"/>
                <a:gd name="T84" fmla="*/ 45 w 64"/>
                <a:gd name="T85" fmla="*/ 62 h 78"/>
                <a:gd name="T86" fmla="*/ 47 w 64"/>
                <a:gd name="T87" fmla="*/ 58 h 78"/>
                <a:gd name="T88" fmla="*/ 50 w 64"/>
                <a:gd name="T89" fmla="*/ 55 h 78"/>
                <a:gd name="T90" fmla="*/ 51 w 64"/>
                <a:gd name="T91" fmla="*/ 5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78">
                  <a:moveTo>
                    <a:pt x="51" y="50"/>
                  </a:moveTo>
                  <a:lnTo>
                    <a:pt x="64" y="51"/>
                  </a:lnTo>
                  <a:lnTo>
                    <a:pt x="61" y="62"/>
                  </a:lnTo>
                  <a:lnTo>
                    <a:pt x="53" y="71"/>
                  </a:lnTo>
                  <a:lnTo>
                    <a:pt x="45" y="77"/>
                  </a:lnTo>
                  <a:lnTo>
                    <a:pt x="33" y="78"/>
                  </a:lnTo>
                  <a:lnTo>
                    <a:pt x="19" y="76"/>
                  </a:lnTo>
                  <a:lnTo>
                    <a:pt x="8" y="68"/>
                  </a:lnTo>
                  <a:lnTo>
                    <a:pt x="2" y="56"/>
                  </a:lnTo>
                  <a:lnTo>
                    <a:pt x="0" y="39"/>
                  </a:lnTo>
                  <a:lnTo>
                    <a:pt x="1" y="28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1" y="8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52" y="6"/>
                  </a:lnTo>
                  <a:lnTo>
                    <a:pt x="57" y="11"/>
                  </a:lnTo>
                  <a:lnTo>
                    <a:pt x="61" y="17"/>
                  </a:lnTo>
                  <a:lnTo>
                    <a:pt x="62" y="24"/>
                  </a:lnTo>
                  <a:lnTo>
                    <a:pt x="48" y="25"/>
                  </a:lnTo>
                  <a:lnTo>
                    <a:pt x="47" y="22"/>
                  </a:lnTo>
                  <a:lnTo>
                    <a:pt x="46" y="18"/>
                  </a:lnTo>
                  <a:lnTo>
                    <a:pt x="44" y="16"/>
                  </a:lnTo>
                  <a:lnTo>
                    <a:pt x="40" y="13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28" y="13"/>
                  </a:lnTo>
                  <a:lnTo>
                    <a:pt x="23" y="15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3" y="39"/>
                  </a:lnTo>
                  <a:lnTo>
                    <a:pt x="14" y="51"/>
                  </a:lnTo>
                  <a:lnTo>
                    <a:pt x="18" y="60"/>
                  </a:lnTo>
                  <a:lnTo>
                    <a:pt x="23" y="63"/>
                  </a:lnTo>
                  <a:lnTo>
                    <a:pt x="26" y="66"/>
                  </a:lnTo>
                  <a:lnTo>
                    <a:pt x="33" y="66"/>
                  </a:lnTo>
                  <a:lnTo>
                    <a:pt x="37" y="66"/>
                  </a:lnTo>
                  <a:lnTo>
                    <a:pt x="41" y="65"/>
                  </a:lnTo>
                  <a:lnTo>
                    <a:pt x="45" y="62"/>
                  </a:lnTo>
                  <a:lnTo>
                    <a:pt x="47" y="58"/>
                  </a:lnTo>
                  <a:lnTo>
                    <a:pt x="50" y="55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71" name="Freeform 51"/>
            <p:cNvSpPr>
              <a:spLocks noEditPoints="1"/>
            </p:cNvSpPr>
            <p:nvPr/>
          </p:nvSpPr>
          <p:spPr bwMode="auto">
            <a:xfrm>
              <a:off x="3182" y="3518"/>
              <a:ext cx="43" cy="80"/>
            </a:xfrm>
            <a:custGeom>
              <a:avLst/>
              <a:gdLst>
                <a:gd name="T0" fmla="*/ 9 w 43"/>
                <a:gd name="T1" fmla="*/ 66 h 80"/>
                <a:gd name="T2" fmla="*/ 8 w 43"/>
                <a:gd name="T3" fmla="*/ 80 h 80"/>
                <a:gd name="T4" fmla="*/ 2 w 43"/>
                <a:gd name="T5" fmla="*/ 77 h 80"/>
                <a:gd name="T6" fmla="*/ 2 w 43"/>
                <a:gd name="T7" fmla="*/ 68 h 80"/>
                <a:gd name="T8" fmla="*/ 2 w 43"/>
                <a:gd name="T9" fmla="*/ 20 h 80"/>
                <a:gd name="T10" fmla="*/ 3 w 43"/>
                <a:gd name="T11" fmla="*/ 12 h 80"/>
                <a:gd name="T12" fmla="*/ 5 w 43"/>
                <a:gd name="T13" fmla="*/ 5 h 80"/>
                <a:gd name="T14" fmla="*/ 15 w 43"/>
                <a:gd name="T15" fmla="*/ 1 h 80"/>
                <a:gd name="T16" fmla="*/ 26 w 43"/>
                <a:gd name="T17" fmla="*/ 0 h 80"/>
                <a:gd name="T18" fmla="*/ 33 w 43"/>
                <a:gd name="T19" fmla="*/ 3 h 80"/>
                <a:gd name="T20" fmla="*/ 38 w 43"/>
                <a:gd name="T21" fmla="*/ 11 h 80"/>
                <a:gd name="T22" fmla="*/ 38 w 43"/>
                <a:gd name="T23" fmla="*/ 18 h 80"/>
                <a:gd name="T24" fmla="*/ 35 w 43"/>
                <a:gd name="T25" fmla="*/ 24 h 80"/>
                <a:gd name="T26" fmla="*/ 36 w 43"/>
                <a:gd name="T27" fmla="*/ 30 h 80"/>
                <a:gd name="T28" fmla="*/ 42 w 43"/>
                <a:gd name="T29" fmla="*/ 39 h 80"/>
                <a:gd name="T30" fmla="*/ 42 w 43"/>
                <a:gd name="T31" fmla="*/ 49 h 80"/>
                <a:gd name="T32" fmla="*/ 37 w 43"/>
                <a:gd name="T33" fmla="*/ 57 h 80"/>
                <a:gd name="T34" fmla="*/ 29 w 43"/>
                <a:gd name="T35" fmla="*/ 62 h 80"/>
                <a:gd name="T36" fmla="*/ 16 w 43"/>
                <a:gd name="T37" fmla="*/ 62 h 80"/>
                <a:gd name="T38" fmla="*/ 9 w 43"/>
                <a:gd name="T39" fmla="*/ 58 h 80"/>
                <a:gd name="T40" fmla="*/ 14 w 43"/>
                <a:gd name="T41" fmla="*/ 57 h 80"/>
                <a:gd name="T42" fmla="*/ 22 w 43"/>
                <a:gd name="T43" fmla="*/ 61 h 80"/>
                <a:gd name="T44" fmla="*/ 29 w 43"/>
                <a:gd name="T45" fmla="*/ 58 h 80"/>
                <a:gd name="T46" fmla="*/ 33 w 43"/>
                <a:gd name="T47" fmla="*/ 53 h 80"/>
                <a:gd name="T48" fmla="*/ 35 w 43"/>
                <a:gd name="T49" fmla="*/ 45 h 80"/>
                <a:gd name="T50" fmla="*/ 33 w 43"/>
                <a:gd name="T51" fmla="*/ 36 h 80"/>
                <a:gd name="T52" fmla="*/ 27 w 43"/>
                <a:gd name="T53" fmla="*/ 28 h 80"/>
                <a:gd name="T54" fmla="*/ 22 w 43"/>
                <a:gd name="T55" fmla="*/ 29 h 80"/>
                <a:gd name="T56" fmla="*/ 18 w 43"/>
                <a:gd name="T57" fmla="*/ 28 h 80"/>
                <a:gd name="T58" fmla="*/ 16 w 43"/>
                <a:gd name="T59" fmla="*/ 27 h 80"/>
                <a:gd name="T60" fmla="*/ 19 w 43"/>
                <a:gd name="T61" fmla="*/ 25 h 80"/>
                <a:gd name="T62" fmla="*/ 24 w 43"/>
                <a:gd name="T63" fmla="*/ 25 h 80"/>
                <a:gd name="T64" fmla="*/ 30 w 43"/>
                <a:gd name="T65" fmla="*/ 19 h 80"/>
                <a:gd name="T66" fmla="*/ 30 w 43"/>
                <a:gd name="T67" fmla="*/ 11 h 80"/>
                <a:gd name="T68" fmla="*/ 27 w 43"/>
                <a:gd name="T69" fmla="*/ 6 h 80"/>
                <a:gd name="T70" fmla="*/ 20 w 43"/>
                <a:gd name="T71" fmla="*/ 2 h 80"/>
                <a:gd name="T72" fmla="*/ 14 w 43"/>
                <a:gd name="T73" fmla="*/ 5 h 80"/>
                <a:gd name="T74" fmla="*/ 10 w 43"/>
                <a:gd name="T75" fmla="*/ 9 h 80"/>
                <a:gd name="T76" fmla="*/ 9 w 43"/>
                <a:gd name="T77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80">
                  <a:moveTo>
                    <a:pt x="9" y="58"/>
                  </a:moveTo>
                  <a:lnTo>
                    <a:pt x="9" y="66"/>
                  </a:lnTo>
                  <a:lnTo>
                    <a:pt x="9" y="73"/>
                  </a:lnTo>
                  <a:lnTo>
                    <a:pt x="8" y="80"/>
                  </a:lnTo>
                  <a:lnTo>
                    <a:pt x="0" y="80"/>
                  </a:lnTo>
                  <a:lnTo>
                    <a:pt x="2" y="77"/>
                  </a:lnTo>
                  <a:lnTo>
                    <a:pt x="2" y="73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4" y="8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8" y="11"/>
                  </a:lnTo>
                  <a:lnTo>
                    <a:pt x="40" y="14"/>
                  </a:lnTo>
                  <a:lnTo>
                    <a:pt x="38" y="18"/>
                  </a:lnTo>
                  <a:lnTo>
                    <a:pt x="37" y="20"/>
                  </a:lnTo>
                  <a:lnTo>
                    <a:pt x="35" y="24"/>
                  </a:lnTo>
                  <a:lnTo>
                    <a:pt x="31" y="27"/>
                  </a:lnTo>
                  <a:lnTo>
                    <a:pt x="36" y="30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3" y="44"/>
                  </a:lnTo>
                  <a:lnTo>
                    <a:pt x="42" y="49"/>
                  </a:lnTo>
                  <a:lnTo>
                    <a:pt x="40" y="53"/>
                  </a:lnTo>
                  <a:lnTo>
                    <a:pt x="37" y="57"/>
                  </a:lnTo>
                  <a:lnTo>
                    <a:pt x="32" y="61"/>
                  </a:lnTo>
                  <a:lnTo>
                    <a:pt x="29" y="62"/>
                  </a:lnTo>
                  <a:lnTo>
                    <a:pt x="24" y="63"/>
                  </a:lnTo>
                  <a:lnTo>
                    <a:pt x="16" y="62"/>
                  </a:lnTo>
                  <a:lnTo>
                    <a:pt x="14" y="61"/>
                  </a:lnTo>
                  <a:lnTo>
                    <a:pt x="9" y="58"/>
                  </a:lnTo>
                  <a:close/>
                  <a:moveTo>
                    <a:pt x="9" y="55"/>
                  </a:moveTo>
                  <a:lnTo>
                    <a:pt x="14" y="57"/>
                  </a:lnTo>
                  <a:lnTo>
                    <a:pt x="18" y="60"/>
                  </a:lnTo>
                  <a:lnTo>
                    <a:pt x="22" y="61"/>
                  </a:lnTo>
                  <a:lnTo>
                    <a:pt x="26" y="60"/>
                  </a:lnTo>
                  <a:lnTo>
                    <a:pt x="29" y="58"/>
                  </a:lnTo>
                  <a:lnTo>
                    <a:pt x="31" y="56"/>
                  </a:lnTo>
                  <a:lnTo>
                    <a:pt x="33" y="53"/>
                  </a:lnTo>
                  <a:lnTo>
                    <a:pt x="33" y="50"/>
                  </a:lnTo>
                  <a:lnTo>
                    <a:pt x="35" y="45"/>
                  </a:lnTo>
                  <a:lnTo>
                    <a:pt x="33" y="40"/>
                  </a:lnTo>
                  <a:lnTo>
                    <a:pt x="33" y="36"/>
                  </a:lnTo>
                  <a:lnTo>
                    <a:pt x="31" y="33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27" y="25"/>
                  </a:lnTo>
                  <a:lnTo>
                    <a:pt x="30" y="19"/>
                  </a:lnTo>
                  <a:lnTo>
                    <a:pt x="31" y="14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72" name="Line 52"/>
            <p:cNvSpPr>
              <a:spLocks noChangeShapeType="1"/>
            </p:cNvSpPr>
            <p:nvPr/>
          </p:nvSpPr>
          <p:spPr bwMode="auto">
            <a:xfrm>
              <a:off x="1640" y="1048"/>
              <a:ext cx="30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73" name="Line 53"/>
            <p:cNvSpPr>
              <a:spLocks noChangeShapeType="1"/>
            </p:cNvSpPr>
            <p:nvPr/>
          </p:nvSpPr>
          <p:spPr bwMode="auto">
            <a:xfrm>
              <a:off x="1640" y="1048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74" name="Line 54"/>
            <p:cNvSpPr>
              <a:spLocks noChangeShapeType="1"/>
            </p:cNvSpPr>
            <p:nvPr/>
          </p:nvSpPr>
          <p:spPr bwMode="auto">
            <a:xfrm>
              <a:off x="2250" y="1048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75" name="Line 55"/>
            <p:cNvSpPr>
              <a:spLocks noChangeShapeType="1"/>
            </p:cNvSpPr>
            <p:nvPr/>
          </p:nvSpPr>
          <p:spPr bwMode="auto">
            <a:xfrm>
              <a:off x="2861" y="1048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76" name="Line 56"/>
            <p:cNvSpPr>
              <a:spLocks noChangeShapeType="1"/>
            </p:cNvSpPr>
            <p:nvPr/>
          </p:nvSpPr>
          <p:spPr bwMode="auto">
            <a:xfrm>
              <a:off x="3471" y="1048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77" name="Line 57"/>
            <p:cNvSpPr>
              <a:spLocks noChangeShapeType="1"/>
            </p:cNvSpPr>
            <p:nvPr/>
          </p:nvSpPr>
          <p:spPr bwMode="auto">
            <a:xfrm>
              <a:off x="4081" y="1048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78" name="Line 58"/>
            <p:cNvSpPr>
              <a:spLocks noChangeShapeType="1"/>
            </p:cNvSpPr>
            <p:nvPr/>
          </p:nvSpPr>
          <p:spPr bwMode="auto">
            <a:xfrm>
              <a:off x="4692" y="1048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79" name="Line 59"/>
            <p:cNvSpPr>
              <a:spLocks noChangeShapeType="1"/>
            </p:cNvSpPr>
            <p:nvPr/>
          </p:nvSpPr>
          <p:spPr bwMode="auto">
            <a:xfrm>
              <a:off x="1793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80" name="Line 60"/>
            <p:cNvSpPr>
              <a:spLocks noChangeShapeType="1"/>
            </p:cNvSpPr>
            <p:nvPr/>
          </p:nvSpPr>
          <p:spPr bwMode="auto">
            <a:xfrm>
              <a:off x="1946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81" name="Line 61"/>
            <p:cNvSpPr>
              <a:spLocks noChangeShapeType="1"/>
            </p:cNvSpPr>
            <p:nvPr/>
          </p:nvSpPr>
          <p:spPr bwMode="auto">
            <a:xfrm>
              <a:off x="2098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82" name="Line 62"/>
            <p:cNvSpPr>
              <a:spLocks noChangeShapeType="1"/>
            </p:cNvSpPr>
            <p:nvPr/>
          </p:nvSpPr>
          <p:spPr bwMode="auto">
            <a:xfrm>
              <a:off x="2403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83" name="Line 63"/>
            <p:cNvSpPr>
              <a:spLocks noChangeShapeType="1"/>
            </p:cNvSpPr>
            <p:nvPr/>
          </p:nvSpPr>
          <p:spPr bwMode="auto">
            <a:xfrm>
              <a:off x="2556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84" name="Line 64"/>
            <p:cNvSpPr>
              <a:spLocks noChangeShapeType="1"/>
            </p:cNvSpPr>
            <p:nvPr/>
          </p:nvSpPr>
          <p:spPr bwMode="auto">
            <a:xfrm>
              <a:off x="2708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85" name="Line 65"/>
            <p:cNvSpPr>
              <a:spLocks noChangeShapeType="1"/>
            </p:cNvSpPr>
            <p:nvPr/>
          </p:nvSpPr>
          <p:spPr bwMode="auto">
            <a:xfrm>
              <a:off x="3014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86" name="Line 66"/>
            <p:cNvSpPr>
              <a:spLocks noChangeShapeType="1"/>
            </p:cNvSpPr>
            <p:nvPr/>
          </p:nvSpPr>
          <p:spPr bwMode="auto">
            <a:xfrm>
              <a:off x="3165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87" name="Line 67"/>
            <p:cNvSpPr>
              <a:spLocks noChangeShapeType="1"/>
            </p:cNvSpPr>
            <p:nvPr/>
          </p:nvSpPr>
          <p:spPr bwMode="auto">
            <a:xfrm>
              <a:off x="3318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88" name="Line 68"/>
            <p:cNvSpPr>
              <a:spLocks noChangeShapeType="1"/>
            </p:cNvSpPr>
            <p:nvPr/>
          </p:nvSpPr>
          <p:spPr bwMode="auto">
            <a:xfrm>
              <a:off x="3624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89" name="Line 69"/>
            <p:cNvSpPr>
              <a:spLocks noChangeShapeType="1"/>
            </p:cNvSpPr>
            <p:nvPr/>
          </p:nvSpPr>
          <p:spPr bwMode="auto">
            <a:xfrm>
              <a:off x="3776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90" name="Line 70"/>
            <p:cNvSpPr>
              <a:spLocks noChangeShapeType="1"/>
            </p:cNvSpPr>
            <p:nvPr/>
          </p:nvSpPr>
          <p:spPr bwMode="auto">
            <a:xfrm>
              <a:off x="3928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91" name="Line 71"/>
            <p:cNvSpPr>
              <a:spLocks noChangeShapeType="1"/>
            </p:cNvSpPr>
            <p:nvPr/>
          </p:nvSpPr>
          <p:spPr bwMode="auto">
            <a:xfrm>
              <a:off x="4234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92" name="Line 72"/>
            <p:cNvSpPr>
              <a:spLocks noChangeShapeType="1"/>
            </p:cNvSpPr>
            <p:nvPr/>
          </p:nvSpPr>
          <p:spPr bwMode="auto">
            <a:xfrm>
              <a:off x="4386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93" name="Line 73"/>
            <p:cNvSpPr>
              <a:spLocks noChangeShapeType="1"/>
            </p:cNvSpPr>
            <p:nvPr/>
          </p:nvSpPr>
          <p:spPr bwMode="auto">
            <a:xfrm>
              <a:off x="4539" y="1048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94" name="Line 74"/>
            <p:cNvSpPr>
              <a:spLocks noChangeShapeType="1"/>
            </p:cNvSpPr>
            <p:nvPr/>
          </p:nvSpPr>
          <p:spPr bwMode="auto">
            <a:xfrm flipV="1">
              <a:off x="1640" y="1048"/>
              <a:ext cx="1" cy="2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95" name="Line 75"/>
            <p:cNvSpPr>
              <a:spLocks noChangeShapeType="1"/>
            </p:cNvSpPr>
            <p:nvPr/>
          </p:nvSpPr>
          <p:spPr bwMode="auto">
            <a:xfrm>
              <a:off x="1640" y="3211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96" name="Rectangle 76"/>
            <p:cNvSpPr>
              <a:spLocks noChangeArrowheads="1"/>
            </p:cNvSpPr>
            <p:nvPr/>
          </p:nvSpPr>
          <p:spPr bwMode="auto">
            <a:xfrm>
              <a:off x="1479" y="3167"/>
              <a:ext cx="39" cy="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97" name="Freeform 77"/>
            <p:cNvSpPr>
              <a:spLocks/>
            </p:cNvSpPr>
            <p:nvPr/>
          </p:nvSpPr>
          <p:spPr bwMode="auto">
            <a:xfrm>
              <a:off x="1537" y="3107"/>
              <a:ext cx="38" cy="104"/>
            </a:xfrm>
            <a:custGeom>
              <a:avLst/>
              <a:gdLst>
                <a:gd name="T0" fmla="*/ 38 w 38"/>
                <a:gd name="T1" fmla="*/ 104 h 104"/>
                <a:gd name="T2" fmla="*/ 25 w 38"/>
                <a:gd name="T3" fmla="*/ 104 h 104"/>
                <a:gd name="T4" fmla="*/ 25 w 38"/>
                <a:gd name="T5" fmla="*/ 23 h 104"/>
                <a:gd name="T6" fmla="*/ 20 w 38"/>
                <a:gd name="T7" fmla="*/ 27 h 104"/>
                <a:gd name="T8" fmla="*/ 13 w 38"/>
                <a:gd name="T9" fmla="*/ 32 h 104"/>
                <a:gd name="T10" fmla="*/ 7 w 38"/>
                <a:gd name="T11" fmla="*/ 36 h 104"/>
                <a:gd name="T12" fmla="*/ 0 w 38"/>
                <a:gd name="T13" fmla="*/ 38 h 104"/>
                <a:gd name="T14" fmla="*/ 0 w 38"/>
                <a:gd name="T15" fmla="*/ 26 h 104"/>
                <a:gd name="T16" fmla="*/ 10 w 38"/>
                <a:gd name="T17" fmla="*/ 21 h 104"/>
                <a:gd name="T18" fmla="*/ 19 w 38"/>
                <a:gd name="T19" fmla="*/ 14 h 104"/>
                <a:gd name="T20" fmla="*/ 22 w 38"/>
                <a:gd name="T21" fmla="*/ 9 h 104"/>
                <a:gd name="T22" fmla="*/ 26 w 38"/>
                <a:gd name="T23" fmla="*/ 5 h 104"/>
                <a:gd name="T24" fmla="*/ 30 w 38"/>
                <a:gd name="T25" fmla="*/ 0 h 104"/>
                <a:gd name="T26" fmla="*/ 38 w 38"/>
                <a:gd name="T27" fmla="*/ 0 h 104"/>
                <a:gd name="T28" fmla="*/ 38 w 38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104">
                  <a:moveTo>
                    <a:pt x="38" y="104"/>
                  </a:moveTo>
                  <a:lnTo>
                    <a:pt x="25" y="104"/>
                  </a:lnTo>
                  <a:lnTo>
                    <a:pt x="25" y="23"/>
                  </a:lnTo>
                  <a:lnTo>
                    <a:pt x="20" y="27"/>
                  </a:lnTo>
                  <a:lnTo>
                    <a:pt x="13" y="32"/>
                  </a:lnTo>
                  <a:lnTo>
                    <a:pt x="7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10" y="21"/>
                  </a:lnTo>
                  <a:lnTo>
                    <a:pt x="19" y="14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98" name="Line 78"/>
            <p:cNvSpPr>
              <a:spLocks noChangeShapeType="1"/>
            </p:cNvSpPr>
            <p:nvPr/>
          </p:nvSpPr>
          <p:spPr bwMode="auto">
            <a:xfrm>
              <a:off x="1640" y="2778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5999" name="Freeform 79"/>
            <p:cNvSpPr>
              <a:spLocks noEditPoints="1"/>
            </p:cNvSpPr>
            <p:nvPr/>
          </p:nvSpPr>
          <p:spPr bwMode="auto">
            <a:xfrm>
              <a:off x="1529" y="2722"/>
              <a:ext cx="67" cy="105"/>
            </a:xfrm>
            <a:custGeom>
              <a:avLst/>
              <a:gdLst>
                <a:gd name="T0" fmla="*/ 0 w 67"/>
                <a:gd name="T1" fmla="*/ 53 h 105"/>
                <a:gd name="T2" fmla="*/ 0 w 67"/>
                <a:gd name="T3" fmla="*/ 37 h 105"/>
                <a:gd name="T4" fmla="*/ 4 w 67"/>
                <a:gd name="T5" fmla="*/ 23 h 105"/>
                <a:gd name="T6" fmla="*/ 6 w 67"/>
                <a:gd name="T7" fmla="*/ 16 h 105"/>
                <a:gd name="T8" fmla="*/ 10 w 67"/>
                <a:gd name="T9" fmla="*/ 11 h 105"/>
                <a:gd name="T10" fmla="*/ 15 w 67"/>
                <a:gd name="T11" fmla="*/ 6 h 105"/>
                <a:gd name="T12" fmla="*/ 19 w 67"/>
                <a:gd name="T13" fmla="*/ 3 h 105"/>
                <a:gd name="T14" fmla="*/ 26 w 67"/>
                <a:gd name="T15" fmla="*/ 1 h 105"/>
                <a:gd name="T16" fmla="*/ 33 w 67"/>
                <a:gd name="T17" fmla="*/ 0 h 105"/>
                <a:gd name="T18" fmla="*/ 39 w 67"/>
                <a:gd name="T19" fmla="*/ 1 h 105"/>
                <a:gd name="T20" fmla="*/ 44 w 67"/>
                <a:gd name="T21" fmla="*/ 1 h 105"/>
                <a:gd name="T22" fmla="*/ 49 w 67"/>
                <a:gd name="T23" fmla="*/ 4 h 105"/>
                <a:gd name="T24" fmla="*/ 52 w 67"/>
                <a:gd name="T25" fmla="*/ 6 h 105"/>
                <a:gd name="T26" fmla="*/ 56 w 67"/>
                <a:gd name="T27" fmla="*/ 10 h 105"/>
                <a:gd name="T28" fmla="*/ 59 w 67"/>
                <a:gd name="T29" fmla="*/ 14 h 105"/>
                <a:gd name="T30" fmla="*/ 62 w 67"/>
                <a:gd name="T31" fmla="*/ 21 h 105"/>
                <a:gd name="T32" fmla="*/ 65 w 67"/>
                <a:gd name="T33" fmla="*/ 28 h 105"/>
                <a:gd name="T34" fmla="*/ 66 w 67"/>
                <a:gd name="T35" fmla="*/ 39 h 105"/>
                <a:gd name="T36" fmla="*/ 67 w 67"/>
                <a:gd name="T37" fmla="*/ 53 h 105"/>
                <a:gd name="T38" fmla="*/ 66 w 67"/>
                <a:gd name="T39" fmla="*/ 70 h 105"/>
                <a:gd name="T40" fmla="*/ 63 w 67"/>
                <a:gd name="T41" fmla="*/ 82 h 105"/>
                <a:gd name="T42" fmla="*/ 60 w 67"/>
                <a:gd name="T43" fmla="*/ 89 h 105"/>
                <a:gd name="T44" fmla="*/ 56 w 67"/>
                <a:gd name="T45" fmla="*/ 96 h 105"/>
                <a:gd name="T46" fmla="*/ 52 w 67"/>
                <a:gd name="T47" fmla="*/ 100 h 105"/>
                <a:gd name="T48" fmla="*/ 46 w 67"/>
                <a:gd name="T49" fmla="*/ 103 h 105"/>
                <a:gd name="T50" fmla="*/ 40 w 67"/>
                <a:gd name="T51" fmla="*/ 105 h 105"/>
                <a:gd name="T52" fmla="*/ 33 w 67"/>
                <a:gd name="T53" fmla="*/ 105 h 105"/>
                <a:gd name="T54" fmla="*/ 19 w 67"/>
                <a:gd name="T55" fmla="*/ 103 h 105"/>
                <a:gd name="T56" fmla="*/ 10 w 67"/>
                <a:gd name="T57" fmla="*/ 96 h 105"/>
                <a:gd name="T58" fmla="*/ 4 w 67"/>
                <a:gd name="T59" fmla="*/ 85 h 105"/>
                <a:gd name="T60" fmla="*/ 1 w 67"/>
                <a:gd name="T61" fmla="*/ 71 h 105"/>
                <a:gd name="T62" fmla="*/ 0 w 67"/>
                <a:gd name="T63" fmla="*/ 53 h 105"/>
                <a:gd name="T64" fmla="*/ 13 w 67"/>
                <a:gd name="T65" fmla="*/ 53 h 105"/>
                <a:gd name="T66" fmla="*/ 13 w 67"/>
                <a:gd name="T67" fmla="*/ 67 h 105"/>
                <a:gd name="T68" fmla="*/ 16 w 67"/>
                <a:gd name="T69" fmla="*/ 78 h 105"/>
                <a:gd name="T70" fmla="*/ 18 w 67"/>
                <a:gd name="T71" fmla="*/ 86 h 105"/>
                <a:gd name="T72" fmla="*/ 23 w 67"/>
                <a:gd name="T73" fmla="*/ 91 h 105"/>
                <a:gd name="T74" fmla="*/ 28 w 67"/>
                <a:gd name="T75" fmla="*/ 93 h 105"/>
                <a:gd name="T76" fmla="*/ 33 w 67"/>
                <a:gd name="T77" fmla="*/ 93 h 105"/>
                <a:gd name="T78" fmla="*/ 39 w 67"/>
                <a:gd name="T79" fmla="*/ 93 h 105"/>
                <a:gd name="T80" fmla="*/ 44 w 67"/>
                <a:gd name="T81" fmla="*/ 91 h 105"/>
                <a:gd name="T82" fmla="*/ 48 w 67"/>
                <a:gd name="T83" fmla="*/ 86 h 105"/>
                <a:gd name="T84" fmla="*/ 51 w 67"/>
                <a:gd name="T85" fmla="*/ 78 h 105"/>
                <a:gd name="T86" fmla="*/ 52 w 67"/>
                <a:gd name="T87" fmla="*/ 67 h 105"/>
                <a:gd name="T88" fmla="*/ 54 w 67"/>
                <a:gd name="T89" fmla="*/ 53 h 105"/>
                <a:gd name="T90" fmla="*/ 52 w 67"/>
                <a:gd name="T91" fmla="*/ 38 h 105"/>
                <a:gd name="T92" fmla="*/ 51 w 67"/>
                <a:gd name="T93" fmla="*/ 28 h 105"/>
                <a:gd name="T94" fmla="*/ 48 w 67"/>
                <a:gd name="T95" fmla="*/ 21 h 105"/>
                <a:gd name="T96" fmla="*/ 45 w 67"/>
                <a:gd name="T97" fmla="*/ 17 h 105"/>
                <a:gd name="T98" fmla="*/ 41 w 67"/>
                <a:gd name="T99" fmla="*/ 15 h 105"/>
                <a:gd name="T100" fmla="*/ 38 w 67"/>
                <a:gd name="T101" fmla="*/ 14 h 105"/>
                <a:gd name="T102" fmla="*/ 33 w 67"/>
                <a:gd name="T103" fmla="*/ 12 h 105"/>
                <a:gd name="T104" fmla="*/ 28 w 67"/>
                <a:gd name="T105" fmla="*/ 14 h 105"/>
                <a:gd name="T106" fmla="*/ 23 w 67"/>
                <a:gd name="T107" fmla="*/ 16 h 105"/>
                <a:gd name="T108" fmla="*/ 19 w 67"/>
                <a:gd name="T109" fmla="*/ 20 h 105"/>
                <a:gd name="T110" fmla="*/ 16 w 67"/>
                <a:gd name="T111" fmla="*/ 27 h 105"/>
                <a:gd name="T112" fmla="*/ 13 w 67"/>
                <a:gd name="T113" fmla="*/ 38 h 105"/>
                <a:gd name="T114" fmla="*/ 13 w 67"/>
                <a:gd name="T115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05">
                  <a:moveTo>
                    <a:pt x="0" y="53"/>
                  </a:moveTo>
                  <a:lnTo>
                    <a:pt x="0" y="37"/>
                  </a:lnTo>
                  <a:lnTo>
                    <a:pt x="4" y="23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4" y="1"/>
                  </a:lnTo>
                  <a:lnTo>
                    <a:pt x="49" y="4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9" y="14"/>
                  </a:lnTo>
                  <a:lnTo>
                    <a:pt x="62" y="21"/>
                  </a:lnTo>
                  <a:lnTo>
                    <a:pt x="65" y="28"/>
                  </a:lnTo>
                  <a:lnTo>
                    <a:pt x="66" y="39"/>
                  </a:lnTo>
                  <a:lnTo>
                    <a:pt x="67" y="53"/>
                  </a:lnTo>
                  <a:lnTo>
                    <a:pt x="66" y="70"/>
                  </a:lnTo>
                  <a:lnTo>
                    <a:pt x="63" y="82"/>
                  </a:lnTo>
                  <a:lnTo>
                    <a:pt x="60" y="89"/>
                  </a:lnTo>
                  <a:lnTo>
                    <a:pt x="56" y="96"/>
                  </a:lnTo>
                  <a:lnTo>
                    <a:pt x="52" y="100"/>
                  </a:lnTo>
                  <a:lnTo>
                    <a:pt x="46" y="103"/>
                  </a:lnTo>
                  <a:lnTo>
                    <a:pt x="40" y="105"/>
                  </a:lnTo>
                  <a:lnTo>
                    <a:pt x="33" y="105"/>
                  </a:lnTo>
                  <a:lnTo>
                    <a:pt x="19" y="103"/>
                  </a:lnTo>
                  <a:lnTo>
                    <a:pt x="10" y="96"/>
                  </a:lnTo>
                  <a:lnTo>
                    <a:pt x="4" y="85"/>
                  </a:lnTo>
                  <a:lnTo>
                    <a:pt x="1" y="71"/>
                  </a:lnTo>
                  <a:lnTo>
                    <a:pt x="0" y="53"/>
                  </a:lnTo>
                  <a:close/>
                  <a:moveTo>
                    <a:pt x="13" y="53"/>
                  </a:moveTo>
                  <a:lnTo>
                    <a:pt x="13" y="67"/>
                  </a:lnTo>
                  <a:lnTo>
                    <a:pt x="16" y="78"/>
                  </a:lnTo>
                  <a:lnTo>
                    <a:pt x="18" y="86"/>
                  </a:lnTo>
                  <a:lnTo>
                    <a:pt x="23" y="91"/>
                  </a:lnTo>
                  <a:lnTo>
                    <a:pt x="28" y="93"/>
                  </a:lnTo>
                  <a:lnTo>
                    <a:pt x="33" y="93"/>
                  </a:lnTo>
                  <a:lnTo>
                    <a:pt x="39" y="93"/>
                  </a:lnTo>
                  <a:lnTo>
                    <a:pt x="44" y="91"/>
                  </a:lnTo>
                  <a:lnTo>
                    <a:pt x="48" y="86"/>
                  </a:lnTo>
                  <a:lnTo>
                    <a:pt x="51" y="78"/>
                  </a:lnTo>
                  <a:lnTo>
                    <a:pt x="52" y="67"/>
                  </a:lnTo>
                  <a:lnTo>
                    <a:pt x="54" y="53"/>
                  </a:lnTo>
                  <a:lnTo>
                    <a:pt x="52" y="38"/>
                  </a:lnTo>
                  <a:lnTo>
                    <a:pt x="51" y="28"/>
                  </a:lnTo>
                  <a:lnTo>
                    <a:pt x="48" y="21"/>
                  </a:lnTo>
                  <a:lnTo>
                    <a:pt x="45" y="17"/>
                  </a:lnTo>
                  <a:lnTo>
                    <a:pt x="41" y="15"/>
                  </a:lnTo>
                  <a:lnTo>
                    <a:pt x="38" y="14"/>
                  </a:lnTo>
                  <a:lnTo>
                    <a:pt x="33" y="12"/>
                  </a:lnTo>
                  <a:lnTo>
                    <a:pt x="28" y="14"/>
                  </a:lnTo>
                  <a:lnTo>
                    <a:pt x="23" y="16"/>
                  </a:lnTo>
                  <a:lnTo>
                    <a:pt x="19" y="20"/>
                  </a:lnTo>
                  <a:lnTo>
                    <a:pt x="16" y="27"/>
                  </a:lnTo>
                  <a:lnTo>
                    <a:pt x="13" y="38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0" name="Line 80"/>
            <p:cNvSpPr>
              <a:spLocks noChangeShapeType="1"/>
            </p:cNvSpPr>
            <p:nvPr/>
          </p:nvSpPr>
          <p:spPr bwMode="auto">
            <a:xfrm>
              <a:off x="1640" y="2346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1" name="Freeform 81"/>
            <p:cNvSpPr>
              <a:spLocks/>
            </p:cNvSpPr>
            <p:nvPr/>
          </p:nvSpPr>
          <p:spPr bwMode="auto">
            <a:xfrm>
              <a:off x="1537" y="2290"/>
              <a:ext cx="38" cy="104"/>
            </a:xfrm>
            <a:custGeom>
              <a:avLst/>
              <a:gdLst>
                <a:gd name="T0" fmla="*/ 38 w 38"/>
                <a:gd name="T1" fmla="*/ 104 h 104"/>
                <a:gd name="T2" fmla="*/ 25 w 38"/>
                <a:gd name="T3" fmla="*/ 104 h 104"/>
                <a:gd name="T4" fmla="*/ 25 w 38"/>
                <a:gd name="T5" fmla="*/ 23 h 104"/>
                <a:gd name="T6" fmla="*/ 20 w 38"/>
                <a:gd name="T7" fmla="*/ 28 h 104"/>
                <a:gd name="T8" fmla="*/ 13 w 38"/>
                <a:gd name="T9" fmla="*/ 31 h 104"/>
                <a:gd name="T10" fmla="*/ 7 w 38"/>
                <a:gd name="T11" fmla="*/ 35 h 104"/>
                <a:gd name="T12" fmla="*/ 0 w 38"/>
                <a:gd name="T13" fmla="*/ 39 h 104"/>
                <a:gd name="T14" fmla="*/ 0 w 38"/>
                <a:gd name="T15" fmla="*/ 27 h 104"/>
                <a:gd name="T16" fmla="*/ 10 w 38"/>
                <a:gd name="T17" fmla="*/ 20 h 104"/>
                <a:gd name="T18" fmla="*/ 19 w 38"/>
                <a:gd name="T19" fmla="*/ 14 h 104"/>
                <a:gd name="T20" fmla="*/ 22 w 38"/>
                <a:gd name="T21" fmla="*/ 9 h 104"/>
                <a:gd name="T22" fmla="*/ 26 w 38"/>
                <a:gd name="T23" fmla="*/ 5 h 104"/>
                <a:gd name="T24" fmla="*/ 30 w 38"/>
                <a:gd name="T25" fmla="*/ 0 h 104"/>
                <a:gd name="T26" fmla="*/ 38 w 38"/>
                <a:gd name="T27" fmla="*/ 0 h 104"/>
                <a:gd name="T28" fmla="*/ 38 w 38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104">
                  <a:moveTo>
                    <a:pt x="38" y="104"/>
                  </a:moveTo>
                  <a:lnTo>
                    <a:pt x="25" y="104"/>
                  </a:lnTo>
                  <a:lnTo>
                    <a:pt x="25" y="23"/>
                  </a:lnTo>
                  <a:lnTo>
                    <a:pt x="20" y="28"/>
                  </a:lnTo>
                  <a:lnTo>
                    <a:pt x="13" y="31"/>
                  </a:lnTo>
                  <a:lnTo>
                    <a:pt x="7" y="35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10" y="20"/>
                  </a:lnTo>
                  <a:lnTo>
                    <a:pt x="19" y="14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2" name="Line 82"/>
            <p:cNvSpPr>
              <a:spLocks noChangeShapeType="1"/>
            </p:cNvSpPr>
            <p:nvPr/>
          </p:nvSpPr>
          <p:spPr bwMode="auto">
            <a:xfrm>
              <a:off x="1640" y="1913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3" name="Freeform 83"/>
            <p:cNvSpPr>
              <a:spLocks/>
            </p:cNvSpPr>
            <p:nvPr/>
          </p:nvSpPr>
          <p:spPr bwMode="auto">
            <a:xfrm>
              <a:off x="1526" y="1858"/>
              <a:ext cx="69" cy="103"/>
            </a:xfrm>
            <a:custGeom>
              <a:avLst/>
              <a:gdLst>
                <a:gd name="T0" fmla="*/ 69 w 69"/>
                <a:gd name="T1" fmla="*/ 90 h 103"/>
                <a:gd name="T2" fmla="*/ 69 w 69"/>
                <a:gd name="T3" fmla="*/ 103 h 103"/>
                <a:gd name="T4" fmla="*/ 0 w 69"/>
                <a:gd name="T5" fmla="*/ 103 h 103"/>
                <a:gd name="T6" fmla="*/ 2 w 69"/>
                <a:gd name="T7" fmla="*/ 98 h 103"/>
                <a:gd name="T8" fmla="*/ 2 w 69"/>
                <a:gd name="T9" fmla="*/ 94 h 103"/>
                <a:gd name="T10" fmla="*/ 5 w 69"/>
                <a:gd name="T11" fmla="*/ 87 h 103"/>
                <a:gd name="T12" fmla="*/ 10 w 69"/>
                <a:gd name="T13" fmla="*/ 80 h 103"/>
                <a:gd name="T14" fmla="*/ 14 w 69"/>
                <a:gd name="T15" fmla="*/ 75 h 103"/>
                <a:gd name="T16" fmla="*/ 19 w 69"/>
                <a:gd name="T17" fmla="*/ 70 h 103"/>
                <a:gd name="T18" fmla="*/ 26 w 69"/>
                <a:gd name="T19" fmla="*/ 65 h 103"/>
                <a:gd name="T20" fmla="*/ 40 w 69"/>
                <a:gd name="T21" fmla="*/ 52 h 103"/>
                <a:gd name="T22" fmla="*/ 48 w 69"/>
                <a:gd name="T23" fmla="*/ 43 h 103"/>
                <a:gd name="T24" fmla="*/ 51 w 69"/>
                <a:gd name="T25" fmla="*/ 38 h 103"/>
                <a:gd name="T26" fmla="*/ 53 w 69"/>
                <a:gd name="T27" fmla="*/ 33 h 103"/>
                <a:gd name="T28" fmla="*/ 53 w 69"/>
                <a:gd name="T29" fmla="*/ 28 h 103"/>
                <a:gd name="T30" fmla="*/ 53 w 69"/>
                <a:gd name="T31" fmla="*/ 24 h 103"/>
                <a:gd name="T32" fmla="*/ 52 w 69"/>
                <a:gd name="T33" fmla="*/ 20 h 103"/>
                <a:gd name="T34" fmla="*/ 48 w 69"/>
                <a:gd name="T35" fmla="*/ 16 h 103"/>
                <a:gd name="T36" fmla="*/ 44 w 69"/>
                <a:gd name="T37" fmla="*/ 14 h 103"/>
                <a:gd name="T38" fmla="*/ 41 w 69"/>
                <a:gd name="T39" fmla="*/ 13 h 103"/>
                <a:gd name="T40" fmla="*/ 35 w 69"/>
                <a:gd name="T41" fmla="*/ 11 h 103"/>
                <a:gd name="T42" fmla="*/ 30 w 69"/>
                <a:gd name="T43" fmla="*/ 13 h 103"/>
                <a:gd name="T44" fmla="*/ 25 w 69"/>
                <a:gd name="T45" fmla="*/ 14 h 103"/>
                <a:gd name="T46" fmla="*/ 21 w 69"/>
                <a:gd name="T47" fmla="*/ 16 h 103"/>
                <a:gd name="T48" fmla="*/ 19 w 69"/>
                <a:gd name="T49" fmla="*/ 20 h 103"/>
                <a:gd name="T50" fmla="*/ 16 w 69"/>
                <a:gd name="T51" fmla="*/ 25 h 103"/>
                <a:gd name="T52" fmla="*/ 16 w 69"/>
                <a:gd name="T53" fmla="*/ 30 h 103"/>
                <a:gd name="T54" fmla="*/ 3 w 69"/>
                <a:gd name="T55" fmla="*/ 28 h 103"/>
                <a:gd name="T56" fmla="*/ 5 w 69"/>
                <a:gd name="T57" fmla="*/ 16 h 103"/>
                <a:gd name="T58" fmla="*/ 13 w 69"/>
                <a:gd name="T59" fmla="*/ 8 h 103"/>
                <a:gd name="T60" fmla="*/ 22 w 69"/>
                <a:gd name="T61" fmla="*/ 2 h 103"/>
                <a:gd name="T62" fmla="*/ 36 w 69"/>
                <a:gd name="T63" fmla="*/ 0 h 103"/>
                <a:gd name="T64" fmla="*/ 48 w 69"/>
                <a:gd name="T65" fmla="*/ 2 h 103"/>
                <a:gd name="T66" fmla="*/ 58 w 69"/>
                <a:gd name="T67" fmla="*/ 8 h 103"/>
                <a:gd name="T68" fmla="*/ 65 w 69"/>
                <a:gd name="T69" fmla="*/ 17 h 103"/>
                <a:gd name="T70" fmla="*/ 66 w 69"/>
                <a:gd name="T71" fmla="*/ 28 h 103"/>
                <a:gd name="T72" fmla="*/ 66 w 69"/>
                <a:gd name="T73" fmla="*/ 35 h 103"/>
                <a:gd name="T74" fmla="*/ 65 w 69"/>
                <a:gd name="T75" fmla="*/ 41 h 103"/>
                <a:gd name="T76" fmla="*/ 62 w 69"/>
                <a:gd name="T77" fmla="*/ 47 h 103"/>
                <a:gd name="T78" fmla="*/ 57 w 69"/>
                <a:gd name="T79" fmla="*/ 53 h 103"/>
                <a:gd name="T80" fmla="*/ 54 w 69"/>
                <a:gd name="T81" fmla="*/ 57 h 103"/>
                <a:gd name="T82" fmla="*/ 49 w 69"/>
                <a:gd name="T83" fmla="*/ 60 h 103"/>
                <a:gd name="T84" fmla="*/ 44 w 69"/>
                <a:gd name="T85" fmla="*/ 65 h 103"/>
                <a:gd name="T86" fmla="*/ 38 w 69"/>
                <a:gd name="T87" fmla="*/ 71 h 103"/>
                <a:gd name="T88" fmla="*/ 33 w 69"/>
                <a:gd name="T89" fmla="*/ 75 h 103"/>
                <a:gd name="T90" fmla="*/ 30 w 69"/>
                <a:gd name="T91" fmla="*/ 79 h 103"/>
                <a:gd name="T92" fmla="*/ 26 w 69"/>
                <a:gd name="T93" fmla="*/ 81 h 103"/>
                <a:gd name="T94" fmla="*/ 24 w 69"/>
                <a:gd name="T95" fmla="*/ 83 h 103"/>
                <a:gd name="T96" fmla="*/ 19 w 69"/>
                <a:gd name="T97" fmla="*/ 90 h 103"/>
                <a:gd name="T98" fmla="*/ 69 w 69"/>
                <a:gd name="T99" fmla="*/ 9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103">
                  <a:moveTo>
                    <a:pt x="69" y="90"/>
                  </a:moveTo>
                  <a:lnTo>
                    <a:pt x="69" y="103"/>
                  </a:lnTo>
                  <a:lnTo>
                    <a:pt x="0" y="103"/>
                  </a:lnTo>
                  <a:lnTo>
                    <a:pt x="2" y="98"/>
                  </a:lnTo>
                  <a:lnTo>
                    <a:pt x="2" y="94"/>
                  </a:lnTo>
                  <a:lnTo>
                    <a:pt x="5" y="87"/>
                  </a:lnTo>
                  <a:lnTo>
                    <a:pt x="10" y="80"/>
                  </a:lnTo>
                  <a:lnTo>
                    <a:pt x="14" y="75"/>
                  </a:lnTo>
                  <a:lnTo>
                    <a:pt x="19" y="70"/>
                  </a:lnTo>
                  <a:lnTo>
                    <a:pt x="26" y="65"/>
                  </a:lnTo>
                  <a:lnTo>
                    <a:pt x="40" y="52"/>
                  </a:lnTo>
                  <a:lnTo>
                    <a:pt x="48" y="43"/>
                  </a:lnTo>
                  <a:lnTo>
                    <a:pt x="51" y="38"/>
                  </a:lnTo>
                  <a:lnTo>
                    <a:pt x="53" y="33"/>
                  </a:lnTo>
                  <a:lnTo>
                    <a:pt x="53" y="28"/>
                  </a:lnTo>
                  <a:lnTo>
                    <a:pt x="53" y="24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1" y="13"/>
                  </a:lnTo>
                  <a:lnTo>
                    <a:pt x="35" y="11"/>
                  </a:lnTo>
                  <a:lnTo>
                    <a:pt x="30" y="13"/>
                  </a:lnTo>
                  <a:lnTo>
                    <a:pt x="25" y="14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3" y="28"/>
                  </a:lnTo>
                  <a:lnTo>
                    <a:pt x="5" y="16"/>
                  </a:lnTo>
                  <a:lnTo>
                    <a:pt x="13" y="8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58" y="8"/>
                  </a:lnTo>
                  <a:lnTo>
                    <a:pt x="65" y="17"/>
                  </a:lnTo>
                  <a:lnTo>
                    <a:pt x="66" y="28"/>
                  </a:lnTo>
                  <a:lnTo>
                    <a:pt x="66" y="35"/>
                  </a:lnTo>
                  <a:lnTo>
                    <a:pt x="65" y="41"/>
                  </a:lnTo>
                  <a:lnTo>
                    <a:pt x="62" y="47"/>
                  </a:lnTo>
                  <a:lnTo>
                    <a:pt x="57" y="53"/>
                  </a:lnTo>
                  <a:lnTo>
                    <a:pt x="54" y="57"/>
                  </a:lnTo>
                  <a:lnTo>
                    <a:pt x="49" y="60"/>
                  </a:lnTo>
                  <a:lnTo>
                    <a:pt x="44" y="65"/>
                  </a:lnTo>
                  <a:lnTo>
                    <a:pt x="38" y="71"/>
                  </a:lnTo>
                  <a:lnTo>
                    <a:pt x="33" y="75"/>
                  </a:lnTo>
                  <a:lnTo>
                    <a:pt x="30" y="79"/>
                  </a:lnTo>
                  <a:lnTo>
                    <a:pt x="26" y="81"/>
                  </a:lnTo>
                  <a:lnTo>
                    <a:pt x="24" y="83"/>
                  </a:lnTo>
                  <a:lnTo>
                    <a:pt x="19" y="90"/>
                  </a:lnTo>
                  <a:lnTo>
                    <a:pt x="69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4" name="Line 84"/>
            <p:cNvSpPr>
              <a:spLocks noChangeShapeType="1"/>
            </p:cNvSpPr>
            <p:nvPr/>
          </p:nvSpPr>
          <p:spPr bwMode="auto">
            <a:xfrm>
              <a:off x="1640" y="1481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5" name="Freeform 85"/>
            <p:cNvSpPr>
              <a:spLocks/>
            </p:cNvSpPr>
            <p:nvPr/>
          </p:nvSpPr>
          <p:spPr bwMode="auto">
            <a:xfrm>
              <a:off x="1529" y="1426"/>
              <a:ext cx="67" cy="105"/>
            </a:xfrm>
            <a:custGeom>
              <a:avLst/>
              <a:gdLst>
                <a:gd name="T0" fmla="*/ 13 w 67"/>
                <a:gd name="T1" fmla="*/ 74 h 105"/>
                <a:gd name="T2" fmla="*/ 17 w 67"/>
                <a:gd name="T3" fmla="*/ 85 h 105"/>
                <a:gd name="T4" fmla="*/ 23 w 67"/>
                <a:gd name="T5" fmla="*/ 90 h 105"/>
                <a:gd name="T6" fmla="*/ 33 w 67"/>
                <a:gd name="T7" fmla="*/ 93 h 105"/>
                <a:gd name="T8" fmla="*/ 44 w 67"/>
                <a:gd name="T9" fmla="*/ 90 h 105"/>
                <a:gd name="T10" fmla="*/ 51 w 67"/>
                <a:gd name="T11" fmla="*/ 82 h 105"/>
                <a:gd name="T12" fmla="*/ 54 w 67"/>
                <a:gd name="T13" fmla="*/ 72 h 105"/>
                <a:gd name="T14" fmla="*/ 51 w 67"/>
                <a:gd name="T15" fmla="*/ 62 h 105"/>
                <a:gd name="T16" fmla="*/ 44 w 67"/>
                <a:gd name="T17" fmla="*/ 55 h 105"/>
                <a:gd name="T18" fmla="*/ 34 w 67"/>
                <a:gd name="T19" fmla="*/ 52 h 105"/>
                <a:gd name="T20" fmla="*/ 26 w 67"/>
                <a:gd name="T21" fmla="*/ 54 h 105"/>
                <a:gd name="T22" fmla="*/ 28 w 67"/>
                <a:gd name="T23" fmla="*/ 41 h 105"/>
                <a:gd name="T24" fmla="*/ 38 w 67"/>
                <a:gd name="T25" fmla="*/ 40 h 105"/>
                <a:gd name="T26" fmla="*/ 45 w 67"/>
                <a:gd name="T27" fmla="*/ 35 h 105"/>
                <a:gd name="T28" fmla="*/ 48 w 67"/>
                <a:gd name="T29" fmla="*/ 27 h 105"/>
                <a:gd name="T30" fmla="*/ 45 w 67"/>
                <a:gd name="T31" fmla="*/ 18 h 105"/>
                <a:gd name="T32" fmla="*/ 40 w 67"/>
                <a:gd name="T33" fmla="*/ 13 h 105"/>
                <a:gd name="T34" fmla="*/ 32 w 67"/>
                <a:gd name="T35" fmla="*/ 12 h 105"/>
                <a:gd name="T36" fmla="*/ 23 w 67"/>
                <a:gd name="T37" fmla="*/ 13 h 105"/>
                <a:gd name="T38" fmla="*/ 18 w 67"/>
                <a:gd name="T39" fmla="*/ 19 h 105"/>
                <a:gd name="T40" fmla="*/ 15 w 67"/>
                <a:gd name="T41" fmla="*/ 28 h 105"/>
                <a:gd name="T42" fmla="*/ 5 w 67"/>
                <a:gd name="T43" fmla="*/ 16 h 105"/>
                <a:gd name="T44" fmla="*/ 21 w 67"/>
                <a:gd name="T45" fmla="*/ 1 h 105"/>
                <a:gd name="T46" fmla="*/ 39 w 67"/>
                <a:gd name="T47" fmla="*/ 1 h 105"/>
                <a:gd name="T48" fmla="*/ 51 w 67"/>
                <a:gd name="T49" fmla="*/ 6 h 105"/>
                <a:gd name="T50" fmla="*/ 57 w 67"/>
                <a:gd name="T51" fmla="*/ 13 h 105"/>
                <a:gd name="T52" fmla="*/ 61 w 67"/>
                <a:gd name="T53" fmla="*/ 25 h 105"/>
                <a:gd name="T54" fmla="*/ 57 w 67"/>
                <a:gd name="T55" fmla="*/ 38 h 105"/>
                <a:gd name="T56" fmla="*/ 51 w 67"/>
                <a:gd name="T57" fmla="*/ 44 h 105"/>
                <a:gd name="T58" fmla="*/ 52 w 67"/>
                <a:gd name="T59" fmla="*/ 47 h 105"/>
                <a:gd name="T60" fmla="*/ 61 w 67"/>
                <a:gd name="T61" fmla="*/ 55 h 105"/>
                <a:gd name="T62" fmla="*/ 66 w 67"/>
                <a:gd name="T63" fmla="*/ 66 h 105"/>
                <a:gd name="T64" fmla="*/ 65 w 67"/>
                <a:gd name="T65" fmla="*/ 84 h 105"/>
                <a:gd name="T66" fmla="*/ 46 w 67"/>
                <a:gd name="T67" fmla="*/ 102 h 105"/>
                <a:gd name="T68" fmla="*/ 19 w 67"/>
                <a:gd name="T69" fmla="*/ 102 h 105"/>
                <a:gd name="T70" fmla="*/ 2 w 67"/>
                <a:gd name="T71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" h="105">
                  <a:moveTo>
                    <a:pt x="0" y="76"/>
                  </a:moveTo>
                  <a:lnTo>
                    <a:pt x="13" y="74"/>
                  </a:lnTo>
                  <a:lnTo>
                    <a:pt x="15" y="80"/>
                  </a:lnTo>
                  <a:lnTo>
                    <a:pt x="17" y="85"/>
                  </a:lnTo>
                  <a:lnTo>
                    <a:pt x="19" y="88"/>
                  </a:lnTo>
                  <a:lnTo>
                    <a:pt x="23" y="90"/>
                  </a:lnTo>
                  <a:lnTo>
                    <a:pt x="28" y="93"/>
                  </a:lnTo>
                  <a:lnTo>
                    <a:pt x="33" y="93"/>
                  </a:lnTo>
                  <a:lnTo>
                    <a:pt x="39" y="91"/>
                  </a:lnTo>
                  <a:lnTo>
                    <a:pt x="44" y="90"/>
                  </a:lnTo>
                  <a:lnTo>
                    <a:pt x="48" y="87"/>
                  </a:lnTo>
                  <a:lnTo>
                    <a:pt x="51" y="82"/>
                  </a:lnTo>
                  <a:lnTo>
                    <a:pt x="52" y="77"/>
                  </a:lnTo>
                  <a:lnTo>
                    <a:pt x="54" y="72"/>
                  </a:lnTo>
                  <a:lnTo>
                    <a:pt x="52" y="66"/>
                  </a:lnTo>
                  <a:lnTo>
                    <a:pt x="51" y="62"/>
                  </a:lnTo>
                  <a:lnTo>
                    <a:pt x="48" y="57"/>
                  </a:lnTo>
                  <a:lnTo>
                    <a:pt x="44" y="55"/>
                  </a:lnTo>
                  <a:lnTo>
                    <a:pt x="39" y="52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6" y="54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3" y="41"/>
                  </a:lnTo>
                  <a:lnTo>
                    <a:pt x="38" y="40"/>
                  </a:lnTo>
                  <a:lnTo>
                    <a:pt x="41" y="38"/>
                  </a:lnTo>
                  <a:lnTo>
                    <a:pt x="45" y="35"/>
                  </a:lnTo>
                  <a:lnTo>
                    <a:pt x="46" y="32"/>
                  </a:lnTo>
                  <a:lnTo>
                    <a:pt x="48" y="27"/>
                  </a:lnTo>
                  <a:lnTo>
                    <a:pt x="48" y="22"/>
                  </a:lnTo>
                  <a:lnTo>
                    <a:pt x="45" y="18"/>
                  </a:lnTo>
                  <a:lnTo>
                    <a:pt x="43" y="16"/>
                  </a:lnTo>
                  <a:lnTo>
                    <a:pt x="40" y="13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3" y="13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6" y="23"/>
                  </a:lnTo>
                  <a:lnTo>
                    <a:pt x="15" y="28"/>
                  </a:lnTo>
                  <a:lnTo>
                    <a:pt x="1" y="27"/>
                  </a:lnTo>
                  <a:lnTo>
                    <a:pt x="5" y="16"/>
                  </a:lnTo>
                  <a:lnTo>
                    <a:pt x="11" y="7"/>
                  </a:lnTo>
                  <a:lnTo>
                    <a:pt x="21" y="1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6" y="3"/>
                  </a:lnTo>
                  <a:lnTo>
                    <a:pt x="51" y="6"/>
                  </a:lnTo>
                  <a:lnTo>
                    <a:pt x="55" y="8"/>
                  </a:lnTo>
                  <a:lnTo>
                    <a:pt x="57" y="13"/>
                  </a:lnTo>
                  <a:lnTo>
                    <a:pt x="60" y="19"/>
                  </a:lnTo>
                  <a:lnTo>
                    <a:pt x="61" y="25"/>
                  </a:lnTo>
                  <a:lnTo>
                    <a:pt x="60" y="32"/>
                  </a:lnTo>
                  <a:lnTo>
                    <a:pt x="57" y="38"/>
                  </a:lnTo>
                  <a:lnTo>
                    <a:pt x="55" y="41"/>
                  </a:lnTo>
                  <a:lnTo>
                    <a:pt x="51" y="44"/>
                  </a:lnTo>
                  <a:lnTo>
                    <a:pt x="46" y="46"/>
                  </a:lnTo>
                  <a:lnTo>
                    <a:pt x="52" y="47"/>
                  </a:lnTo>
                  <a:lnTo>
                    <a:pt x="57" y="51"/>
                  </a:lnTo>
                  <a:lnTo>
                    <a:pt x="61" y="55"/>
                  </a:lnTo>
                  <a:lnTo>
                    <a:pt x="65" y="60"/>
                  </a:lnTo>
                  <a:lnTo>
                    <a:pt x="66" y="66"/>
                  </a:lnTo>
                  <a:lnTo>
                    <a:pt x="67" y="72"/>
                  </a:lnTo>
                  <a:lnTo>
                    <a:pt x="65" y="84"/>
                  </a:lnTo>
                  <a:lnTo>
                    <a:pt x="57" y="95"/>
                  </a:lnTo>
                  <a:lnTo>
                    <a:pt x="46" y="102"/>
                  </a:lnTo>
                  <a:lnTo>
                    <a:pt x="32" y="105"/>
                  </a:lnTo>
                  <a:lnTo>
                    <a:pt x="19" y="102"/>
                  </a:lnTo>
                  <a:lnTo>
                    <a:pt x="10" y="96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6" name="Line 86"/>
            <p:cNvSpPr>
              <a:spLocks noChangeShapeType="1"/>
            </p:cNvSpPr>
            <p:nvPr/>
          </p:nvSpPr>
          <p:spPr bwMode="auto">
            <a:xfrm>
              <a:off x="1640" y="1048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7" name="Freeform 87"/>
            <p:cNvSpPr>
              <a:spLocks noEditPoints="1"/>
            </p:cNvSpPr>
            <p:nvPr/>
          </p:nvSpPr>
          <p:spPr bwMode="auto">
            <a:xfrm>
              <a:off x="1524" y="1031"/>
              <a:ext cx="72" cy="102"/>
            </a:xfrm>
            <a:custGeom>
              <a:avLst/>
              <a:gdLst>
                <a:gd name="T0" fmla="*/ 46 w 72"/>
                <a:gd name="T1" fmla="*/ 102 h 102"/>
                <a:gd name="T2" fmla="*/ 46 w 72"/>
                <a:gd name="T3" fmla="*/ 77 h 102"/>
                <a:gd name="T4" fmla="*/ 0 w 72"/>
                <a:gd name="T5" fmla="*/ 77 h 102"/>
                <a:gd name="T6" fmla="*/ 0 w 72"/>
                <a:gd name="T7" fmla="*/ 64 h 102"/>
                <a:gd name="T8" fmla="*/ 49 w 72"/>
                <a:gd name="T9" fmla="*/ 0 h 102"/>
                <a:gd name="T10" fmla="*/ 60 w 72"/>
                <a:gd name="T11" fmla="*/ 0 h 102"/>
                <a:gd name="T12" fmla="*/ 60 w 72"/>
                <a:gd name="T13" fmla="*/ 64 h 102"/>
                <a:gd name="T14" fmla="*/ 72 w 72"/>
                <a:gd name="T15" fmla="*/ 64 h 102"/>
                <a:gd name="T16" fmla="*/ 72 w 72"/>
                <a:gd name="T17" fmla="*/ 77 h 102"/>
                <a:gd name="T18" fmla="*/ 60 w 72"/>
                <a:gd name="T19" fmla="*/ 77 h 102"/>
                <a:gd name="T20" fmla="*/ 60 w 72"/>
                <a:gd name="T21" fmla="*/ 102 h 102"/>
                <a:gd name="T22" fmla="*/ 46 w 72"/>
                <a:gd name="T23" fmla="*/ 102 h 102"/>
                <a:gd name="T24" fmla="*/ 46 w 72"/>
                <a:gd name="T25" fmla="*/ 64 h 102"/>
                <a:gd name="T26" fmla="*/ 46 w 72"/>
                <a:gd name="T27" fmla="*/ 26 h 102"/>
                <a:gd name="T28" fmla="*/ 17 w 72"/>
                <a:gd name="T29" fmla="*/ 64 h 102"/>
                <a:gd name="T30" fmla="*/ 46 w 72"/>
                <a:gd name="T3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2">
                  <a:moveTo>
                    <a:pt x="46" y="102"/>
                  </a:moveTo>
                  <a:lnTo>
                    <a:pt x="46" y="77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60" y="64"/>
                  </a:lnTo>
                  <a:lnTo>
                    <a:pt x="72" y="64"/>
                  </a:lnTo>
                  <a:lnTo>
                    <a:pt x="72" y="77"/>
                  </a:lnTo>
                  <a:lnTo>
                    <a:pt x="60" y="77"/>
                  </a:lnTo>
                  <a:lnTo>
                    <a:pt x="60" y="102"/>
                  </a:lnTo>
                  <a:lnTo>
                    <a:pt x="46" y="102"/>
                  </a:lnTo>
                  <a:close/>
                  <a:moveTo>
                    <a:pt x="46" y="64"/>
                  </a:moveTo>
                  <a:lnTo>
                    <a:pt x="46" y="26"/>
                  </a:lnTo>
                  <a:lnTo>
                    <a:pt x="17" y="64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8" name="Line 88"/>
            <p:cNvSpPr>
              <a:spLocks noChangeShapeType="1"/>
            </p:cNvSpPr>
            <p:nvPr/>
          </p:nvSpPr>
          <p:spPr bwMode="auto">
            <a:xfrm>
              <a:off x="1640" y="3167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09" name="Line 89"/>
            <p:cNvSpPr>
              <a:spLocks noChangeShapeType="1"/>
            </p:cNvSpPr>
            <p:nvPr/>
          </p:nvSpPr>
          <p:spPr bwMode="auto">
            <a:xfrm>
              <a:off x="1640" y="3124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0" name="Line 90"/>
            <p:cNvSpPr>
              <a:spLocks noChangeShapeType="1"/>
            </p:cNvSpPr>
            <p:nvPr/>
          </p:nvSpPr>
          <p:spPr bwMode="auto">
            <a:xfrm>
              <a:off x="1640" y="3080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1" name="Line 91"/>
            <p:cNvSpPr>
              <a:spLocks noChangeShapeType="1"/>
            </p:cNvSpPr>
            <p:nvPr/>
          </p:nvSpPr>
          <p:spPr bwMode="auto">
            <a:xfrm>
              <a:off x="1640" y="3038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2" name="Line 92"/>
            <p:cNvSpPr>
              <a:spLocks noChangeShapeType="1"/>
            </p:cNvSpPr>
            <p:nvPr/>
          </p:nvSpPr>
          <p:spPr bwMode="auto">
            <a:xfrm>
              <a:off x="1640" y="299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3" name="Line 93"/>
            <p:cNvSpPr>
              <a:spLocks noChangeShapeType="1"/>
            </p:cNvSpPr>
            <p:nvPr/>
          </p:nvSpPr>
          <p:spPr bwMode="auto">
            <a:xfrm>
              <a:off x="1640" y="2951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4" name="Line 94"/>
            <p:cNvSpPr>
              <a:spLocks noChangeShapeType="1"/>
            </p:cNvSpPr>
            <p:nvPr/>
          </p:nvSpPr>
          <p:spPr bwMode="auto">
            <a:xfrm>
              <a:off x="1640" y="2908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5" name="Line 95"/>
            <p:cNvSpPr>
              <a:spLocks noChangeShapeType="1"/>
            </p:cNvSpPr>
            <p:nvPr/>
          </p:nvSpPr>
          <p:spPr bwMode="auto">
            <a:xfrm>
              <a:off x="1640" y="286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6" name="Line 96"/>
            <p:cNvSpPr>
              <a:spLocks noChangeShapeType="1"/>
            </p:cNvSpPr>
            <p:nvPr/>
          </p:nvSpPr>
          <p:spPr bwMode="auto">
            <a:xfrm>
              <a:off x="1640" y="2821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7" name="Line 97"/>
            <p:cNvSpPr>
              <a:spLocks noChangeShapeType="1"/>
            </p:cNvSpPr>
            <p:nvPr/>
          </p:nvSpPr>
          <p:spPr bwMode="auto">
            <a:xfrm>
              <a:off x="1640" y="2734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8" name="Line 98"/>
            <p:cNvSpPr>
              <a:spLocks noChangeShapeType="1"/>
            </p:cNvSpPr>
            <p:nvPr/>
          </p:nvSpPr>
          <p:spPr bwMode="auto">
            <a:xfrm>
              <a:off x="1640" y="269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19" name="Line 99"/>
            <p:cNvSpPr>
              <a:spLocks noChangeShapeType="1"/>
            </p:cNvSpPr>
            <p:nvPr/>
          </p:nvSpPr>
          <p:spPr bwMode="auto">
            <a:xfrm>
              <a:off x="1640" y="2649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20" name="Line 100"/>
            <p:cNvSpPr>
              <a:spLocks noChangeShapeType="1"/>
            </p:cNvSpPr>
            <p:nvPr/>
          </p:nvSpPr>
          <p:spPr bwMode="auto">
            <a:xfrm>
              <a:off x="1640" y="260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21" name="Line 101"/>
            <p:cNvSpPr>
              <a:spLocks noChangeShapeType="1"/>
            </p:cNvSpPr>
            <p:nvPr/>
          </p:nvSpPr>
          <p:spPr bwMode="auto">
            <a:xfrm>
              <a:off x="1640" y="256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22" name="Line 102"/>
            <p:cNvSpPr>
              <a:spLocks noChangeShapeType="1"/>
            </p:cNvSpPr>
            <p:nvPr/>
          </p:nvSpPr>
          <p:spPr bwMode="auto">
            <a:xfrm>
              <a:off x="1640" y="2518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23" name="Line 103"/>
            <p:cNvSpPr>
              <a:spLocks noChangeShapeType="1"/>
            </p:cNvSpPr>
            <p:nvPr/>
          </p:nvSpPr>
          <p:spPr bwMode="auto">
            <a:xfrm>
              <a:off x="1640" y="247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24" name="Line 104"/>
            <p:cNvSpPr>
              <a:spLocks noChangeShapeType="1"/>
            </p:cNvSpPr>
            <p:nvPr/>
          </p:nvSpPr>
          <p:spPr bwMode="auto">
            <a:xfrm>
              <a:off x="1640" y="2433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25" name="Line 105"/>
            <p:cNvSpPr>
              <a:spLocks noChangeShapeType="1"/>
            </p:cNvSpPr>
            <p:nvPr/>
          </p:nvSpPr>
          <p:spPr bwMode="auto">
            <a:xfrm>
              <a:off x="1640" y="2389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26" name="Line 106"/>
            <p:cNvSpPr>
              <a:spLocks noChangeShapeType="1"/>
            </p:cNvSpPr>
            <p:nvPr/>
          </p:nvSpPr>
          <p:spPr bwMode="auto">
            <a:xfrm>
              <a:off x="1640" y="230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27" name="Line 107"/>
            <p:cNvSpPr>
              <a:spLocks noChangeShapeType="1"/>
            </p:cNvSpPr>
            <p:nvPr/>
          </p:nvSpPr>
          <p:spPr bwMode="auto">
            <a:xfrm>
              <a:off x="1640" y="2259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28" name="Line 108"/>
            <p:cNvSpPr>
              <a:spLocks noChangeShapeType="1"/>
            </p:cNvSpPr>
            <p:nvPr/>
          </p:nvSpPr>
          <p:spPr bwMode="auto">
            <a:xfrm>
              <a:off x="1640" y="2216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29" name="Line 109"/>
            <p:cNvSpPr>
              <a:spLocks noChangeShapeType="1"/>
            </p:cNvSpPr>
            <p:nvPr/>
          </p:nvSpPr>
          <p:spPr bwMode="auto">
            <a:xfrm>
              <a:off x="1640" y="217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30" name="Line 110"/>
            <p:cNvSpPr>
              <a:spLocks noChangeShapeType="1"/>
            </p:cNvSpPr>
            <p:nvPr/>
          </p:nvSpPr>
          <p:spPr bwMode="auto">
            <a:xfrm>
              <a:off x="1640" y="2130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31" name="Line 111"/>
            <p:cNvSpPr>
              <a:spLocks noChangeShapeType="1"/>
            </p:cNvSpPr>
            <p:nvPr/>
          </p:nvSpPr>
          <p:spPr bwMode="auto">
            <a:xfrm>
              <a:off x="1640" y="2087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32" name="Line 112"/>
            <p:cNvSpPr>
              <a:spLocks noChangeShapeType="1"/>
            </p:cNvSpPr>
            <p:nvPr/>
          </p:nvSpPr>
          <p:spPr bwMode="auto">
            <a:xfrm>
              <a:off x="1640" y="2043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33" name="Line 113"/>
            <p:cNvSpPr>
              <a:spLocks noChangeShapeType="1"/>
            </p:cNvSpPr>
            <p:nvPr/>
          </p:nvSpPr>
          <p:spPr bwMode="auto">
            <a:xfrm>
              <a:off x="1640" y="2000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34" name="Line 114"/>
            <p:cNvSpPr>
              <a:spLocks noChangeShapeType="1"/>
            </p:cNvSpPr>
            <p:nvPr/>
          </p:nvSpPr>
          <p:spPr bwMode="auto">
            <a:xfrm>
              <a:off x="1640" y="1956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35" name="Line 115"/>
            <p:cNvSpPr>
              <a:spLocks noChangeShapeType="1"/>
            </p:cNvSpPr>
            <p:nvPr/>
          </p:nvSpPr>
          <p:spPr bwMode="auto">
            <a:xfrm>
              <a:off x="1640" y="1871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36" name="Line 116"/>
            <p:cNvSpPr>
              <a:spLocks noChangeShapeType="1"/>
            </p:cNvSpPr>
            <p:nvPr/>
          </p:nvSpPr>
          <p:spPr bwMode="auto">
            <a:xfrm>
              <a:off x="1640" y="1827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37" name="Line 117"/>
            <p:cNvSpPr>
              <a:spLocks noChangeShapeType="1"/>
            </p:cNvSpPr>
            <p:nvPr/>
          </p:nvSpPr>
          <p:spPr bwMode="auto">
            <a:xfrm>
              <a:off x="1640" y="1784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38" name="Line 118"/>
            <p:cNvSpPr>
              <a:spLocks noChangeShapeType="1"/>
            </p:cNvSpPr>
            <p:nvPr/>
          </p:nvSpPr>
          <p:spPr bwMode="auto">
            <a:xfrm>
              <a:off x="1640" y="1741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39" name="Line 119"/>
            <p:cNvSpPr>
              <a:spLocks noChangeShapeType="1"/>
            </p:cNvSpPr>
            <p:nvPr/>
          </p:nvSpPr>
          <p:spPr bwMode="auto">
            <a:xfrm>
              <a:off x="1640" y="1697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40" name="Line 120"/>
            <p:cNvSpPr>
              <a:spLocks noChangeShapeType="1"/>
            </p:cNvSpPr>
            <p:nvPr/>
          </p:nvSpPr>
          <p:spPr bwMode="auto">
            <a:xfrm>
              <a:off x="1640" y="1654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41" name="Line 121"/>
            <p:cNvSpPr>
              <a:spLocks noChangeShapeType="1"/>
            </p:cNvSpPr>
            <p:nvPr/>
          </p:nvSpPr>
          <p:spPr bwMode="auto">
            <a:xfrm>
              <a:off x="1640" y="1610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42" name="Line 122"/>
            <p:cNvSpPr>
              <a:spLocks noChangeShapeType="1"/>
            </p:cNvSpPr>
            <p:nvPr/>
          </p:nvSpPr>
          <p:spPr bwMode="auto">
            <a:xfrm>
              <a:off x="1640" y="1568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43" name="Line 123"/>
            <p:cNvSpPr>
              <a:spLocks noChangeShapeType="1"/>
            </p:cNvSpPr>
            <p:nvPr/>
          </p:nvSpPr>
          <p:spPr bwMode="auto">
            <a:xfrm>
              <a:off x="1640" y="152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44" name="Line 124"/>
            <p:cNvSpPr>
              <a:spLocks noChangeShapeType="1"/>
            </p:cNvSpPr>
            <p:nvPr/>
          </p:nvSpPr>
          <p:spPr bwMode="auto">
            <a:xfrm>
              <a:off x="1640" y="1438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45" name="Line 125"/>
            <p:cNvSpPr>
              <a:spLocks noChangeShapeType="1"/>
            </p:cNvSpPr>
            <p:nvPr/>
          </p:nvSpPr>
          <p:spPr bwMode="auto">
            <a:xfrm>
              <a:off x="1640" y="1394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46" name="Line 126"/>
            <p:cNvSpPr>
              <a:spLocks noChangeShapeType="1"/>
            </p:cNvSpPr>
            <p:nvPr/>
          </p:nvSpPr>
          <p:spPr bwMode="auto">
            <a:xfrm>
              <a:off x="1640" y="1351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47" name="Line 127"/>
            <p:cNvSpPr>
              <a:spLocks noChangeShapeType="1"/>
            </p:cNvSpPr>
            <p:nvPr/>
          </p:nvSpPr>
          <p:spPr bwMode="auto">
            <a:xfrm>
              <a:off x="1640" y="1309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48" name="Line 128"/>
            <p:cNvSpPr>
              <a:spLocks noChangeShapeType="1"/>
            </p:cNvSpPr>
            <p:nvPr/>
          </p:nvSpPr>
          <p:spPr bwMode="auto">
            <a:xfrm>
              <a:off x="1640" y="126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49" name="Line 129"/>
            <p:cNvSpPr>
              <a:spLocks noChangeShapeType="1"/>
            </p:cNvSpPr>
            <p:nvPr/>
          </p:nvSpPr>
          <p:spPr bwMode="auto">
            <a:xfrm>
              <a:off x="1640" y="122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50" name="Line 130"/>
            <p:cNvSpPr>
              <a:spLocks noChangeShapeType="1"/>
            </p:cNvSpPr>
            <p:nvPr/>
          </p:nvSpPr>
          <p:spPr bwMode="auto">
            <a:xfrm>
              <a:off x="1640" y="1179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51" name="Line 131"/>
            <p:cNvSpPr>
              <a:spLocks noChangeShapeType="1"/>
            </p:cNvSpPr>
            <p:nvPr/>
          </p:nvSpPr>
          <p:spPr bwMode="auto">
            <a:xfrm>
              <a:off x="1640" y="113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52" name="Line 132"/>
            <p:cNvSpPr>
              <a:spLocks noChangeShapeType="1"/>
            </p:cNvSpPr>
            <p:nvPr/>
          </p:nvSpPr>
          <p:spPr bwMode="auto">
            <a:xfrm>
              <a:off x="1640" y="109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53" name="Freeform 133"/>
            <p:cNvSpPr>
              <a:spLocks noEditPoints="1"/>
            </p:cNvSpPr>
            <p:nvPr/>
          </p:nvSpPr>
          <p:spPr bwMode="auto">
            <a:xfrm>
              <a:off x="1258" y="2274"/>
              <a:ext cx="103" cy="87"/>
            </a:xfrm>
            <a:custGeom>
              <a:avLst/>
              <a:gdLst>
                <a:gd name="T0" fmla="*/ 103 w 103"/>
                <a:gd name="T1" fmla="*/ 87 h 87"/>
                <a:gd name="T2" fmla="*/ 0 w 103"/>
                <a:gd name="T3" fmla="*/ 87 h 87"/>
                <a:gd name="T4" fmla="*/ 0 w 103"/>
                <a:gd name="T5" fmla="*/ 43 h 87"/>
                <a:gd name="T6" fmla="*/ 1 w 103"/>
                <a:gd name="T7" fmla="*/ 32 h 87"/>
                <a:gd name="T8" fmla="*/ 2 w 103"/>
                <a:gd name="T9" fmla="*/ 23 h 87"/>
                <a:gd name="T10" fmla="*/ 4 w 103"/>
                <a:gd name="T11" fmla="*/ 18 h 87"/>
                <a:gd name="T12" fmla="*/ 8 w 103"/>
                <a:gd name="T13" fmla="*/ 14 h 87"/>
                <a:gd name="T14" fmla="*/ 12 w 103"/>
                <a:gd name="T15" fmla="*/ 12 h 87"/>
                <a:gd name="T16" fmla="*/ 17 w 103"/>
                <a:gd name="T17" fmla="*/ 10 h 87"/>
                <a:gd name="T18" fmla="*/ 22 w 103"/>
                <a:gd name="T19" fmla="*/ 8 h 87"/>
                <a:gd name="T20" fmla="*/ 28 w 103"/>
                <a:gd name="T21" fmla="*/ 7 h 87"/>
                <a:gd name="T22" fmla="*/ 34 w 103"/>
                <a:gd name="T23" fmla="*/ 8 h 87"/>
                <a:gd name="T24" fmla="*/ 40 w 103"/>
                <a:gd name="T25" fmla="*/ 11 h 87"/>
                <a:gd name="T26" fmla="*/ 46 w 103"/>
                <a:gd name="T27" fmla="*/ 14 h 87"/>
                <a:gd name="T28" fmla="*/ 52 w 103"/>
                <a:gd name="T29" fmla="*/ 23 h 87"/>
                <a:gd name="T30" fmla="*/ 55 w 103"/>
                <a:gd name="T31" fmla="*/ 35 h 87"/>
                <a:gd name="T32" fmla="*/ 58 w 103"/>
                <a:gd name="T33" fmla="*/ 30 h 87"/>
                <a:gd name="T34" fmla="*/ 61 w 103"/>
                <a:gd name="T35" fmla="*/ 28 h 87"/>
                <a:gd name="T36" fmla="*/ 67 w 103"/>
                <a:gd name="T37" fmla="*/ 23 h 87"/>
                <a:gd name="T38" fmla="*/ 74 w 103"/>
                <a:gd name="T39" fmla="*/ 17 h 87"/>
                <a:gd name="T40" fmla="*/ 103 w 103"/>
                <a:gd name="T41" fmla="*/ 0 h 87"/>
                <a:gd name="T42" fmla="*/ 103 w 103"/>
                <a:gd name="T43" fmla="*/ 16 h 87"/>
                <a:gd name="T44" fmla="*/ 81 w 103"/>
                <a:gd name="T45" fmla="*/ 29 h 87"/>
                <a:gd name="T46" fmla="*/ 75 w 103"/>
                <a:gd name="T47" fmla="*/ 33 h 87"/>
                <a:gd name="T48" fmla="*/ 70 w 103"/>
                <a:gd name="T49" fmla="*/ 35 h 87"/>
                <a:gd name="T50" fmla="*/ 67 w 103"/>
                <a:gd name="T51" fmla="*/ 39 h 87"/>
                <a:gd name="T52" fmla="*/ 62 w 103"/>
                <a:gd name="T53" fmla="*/ 41 h 87"/>
                <a:gd name="T54" fmla="*/ 59 w 103"/>
                <a:gd name="T55" fmla="*/ 45 h 87"/>
                <a:gd name="T56" fmla="*/ 58 w 103"/>
                <a:gd name="T57" fmla="*/ 47 h 87"/>
                <a:gd name="T58" fmla="*/ 57 w 103"/>
                <a:gd name="T59" fmla="*/ 51 h 87"/>
                <a:gd name="T60" fmla="*/ 57 w 103"/>
                <a:gd name="T61" fmla="*/ 54 h 87"/>
                <a:gd name="T62" fmla="*/ 57 w 103"/>
                <a:gd name="T63" fmla="*/ 58 h 87"/>
                <a:gd name="T64" fmla="*/ 57 w 103"/>
                <a:gd name="T65" fmla="*/ 73 h 87"/>
                <a:gd name="T66" fmla="*/ 103 w 103"/>
                <a:gd name="T67" fmla="*/ 73 h 87"/>
                <a:gd name="T68" fmla="*/ 103 w 103"/>
                <a:gd name="T69" fmla="*/ 87 h 87"/>
                <a:gd name="T70" fmla="*/ 45 w 103"/>
                <a:gd name="T71" fmla="*/ 73 h 87"/>
                <a:gd name="T72" fmla="*/ 45 w 103"/>
                <a:gd name="T73" fmla="*/ 45 h 87"/>
                <a:gd name="T74" fmla="*/ 45 w 103"/>
                <a:gd name="T75" fmla="*/ 40 h 87"/>
                <a:gd name="T76" fmla="*/ 44 w 103"/>
                <a:gd name="T77" fmla="*/ 35 h 87"/>
                <a:gd name="T78" fmla="*/ 42 w 103"/>
                <a:gd name="T79" fmla="*/ 32 h 87"/>
                <a:gd name="T80" fmla="*/ 40 w 103"/>
                <a:gd name="T81" fmla="*/ 27 h 87"/>
                <a:gd name="T82" fmla="*/ 36 w 103"/>
                <a:gd name="T83" fmla="*/ 23 h 87"/>
                <a:gd name="T84" fmla="*/ 33 w 103"/>
                <a:gd name="T85" fmla="*/ 22 h 87"/>
                <a:gd name="T86" fmla="*/ 28 w 103"/>
                <a:gd name="T87" fmla="*/ 21 h 87"/>
                <a:gd name="T88" fmla="*/ 23 w 103"/>
                <a:gd name="T89" fmla="*/ 22 h 87"/>
                <a:gd name="T90" fmla="*/ 19 w 103"/>
                <a:gd name="T91" fmla="*/ 23 h 87"/>
                <a:gd name="T92" fmla="*/ 17 w 103"/>
                <a:gd name="T93" fmla="*/ 25 h 87"/>
                <a:gd name="T94" fmla="*/ 14 w 103"/>
                <a:gd name="T95" fmla="*/ 30 h 87"/>
                <a:gd name="T96" fmla="*/ 12 w 103"/>
                <a:gd name="T97" fmla="*/ 35 h 87"/>
                <a:gd name="T98" fmla="*/ 12 w 103"/>
                <a:gd name="T99" fmla="*/ 43 h 87"/>
                <a:gd name="T100" fmla="*/ 12 w 103"/>
                <a:gd name="T101" fmla="*/ 73 h 87"/>
                <a:gd name="T102" fmla="*/ 45 w 103"/>
                <a:gd name="T103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87">
                  <a:moveTo>
                    <a:pt x="103" y="87"/>
                  </a:moveTo>
                  <a:lnTo>
                    <a:pt x="0" y="87"/>
                  </a:lnTo>
                  <a:lnTo>
                    <a:pt x="0" y="43"/>
                  </a:lnTo>
                  <a:lnTo>
                    <a:pt x="1" y="32"/>
                  </a:lnTo>
                  <a:lnTo>
                    <a:pt x="2" y="23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7"/>
                  </a:lnTo>
                  <a:lnTo>
                    <a:pt x="34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52" y="23"/>
                  </a:lnTo>
                  <a:lnTo>
                    <a:pt x="55" y="35"/>
                  </a:lnTo>
                  <a:lnTo>
                    <a:pt x="58" y="30"/>
                  </a:lnTo>
                  <a:lnTo>
                    <a:pt x="61" y="28"/>
                  </a:lnTo>
                  <a:lnTo>
                    <a:pt x="67" y="23"/>
                  </a:lnTo>
                  <a:lnTo>
                    <a:pt x="74" y="17"/>
                  </a:lnTo>
                  <a:lnTo>
                    <a:pt x="103" y="0"/>
                  </a:lnTo>
                  <a:lnTo>
                    <a:pt x="103" y="16"/>
                  </a:lnTo>
                  <a:lnTo>
                    <a:pt x="81" y="29"/>
                  </a:lnTo>
                  <a:lnTo>
                    <a:pt x="75" y="33"/>
                  </a:lnTo>
                  <a:lnTo>
                    <a:pt x="70" y="35"/>
                  </a:lnTo>
                  <a:lnTo>
                    <a:pt x="67" y="39"/>
                  </a:lnTo>
                  <a:lnTo>
                    <a:pt x="62" y="41"/>
                  </a:lnTo>
                  <a:lnTo>
                    <a:pt x="59" y="45"/>
                  </a:lnTo>
                  <a:lnTo>
                    <a:pt x="58" y="47"/>
                  </a:lnTo>
                  <a:lnTo>
                    <a:pt x="57" y="51"/>
                  </a:lnTo>
                  <a:lnTo>
                    <a:pt x="57" y="54"/>
                  </a:lnTo>
                  <a:lnTo>
                    <a:pt x="57" y="58"/>
                  </a:lnTo>
                  <a:lnTo>
                    <a:pt x="57" y="73"/>
                  </a:lnTo>
                  <a:lnTo>
                    <a:pt x="103" y="73"/>
                  </a:lnTo>
                  <a:lnTo>
                    <a:pt x="103" y="87"/>
                  </a:lnTo>
                  <a:close/>
                  <a:moveTo>
                    <a:pt x="45" y="73"/>
                  </a:moveTo>
                  <a:lnTo>
                    <a:pt x="45" y="45"/>
                  </a:lnTo>
                  <a:lnTo>
                    <a:pt x="45" y="40"/>
                  </a:lnTo>
                  <a:lnTo>
                    <a:pt x="44" y="35"/>
                  </a:lnTo>
                  <a:lnTo>
                    <a:pt x="42" y="32"/>
                  </a:lnTo>
                  <a:lnTo>
                    <a:pt x="40" y="27"/>
                  </a:lnTo>
                  <a:lnTo>
                    <a:pt x="36" y="23"/>
                  </a:lnTo>
                  <a:lnTo>
                    <a:pt x="33" y="22"/>
                  </a:lnTo>
                  <a:lnTo>
                    <a:pt x="28" y="21"/>
                  </a:lnTo>
                  <a:lnTo>
                    <a:pt x="23" y="22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4" y="30"/>
                  </a:lnTo>
                  <a:lnTo>
                    <a:pt x="12" y="35"/>
                  </a:lnTo>
                  <a:lnTo>
                    <a:pt x="12" y="43"/>
                  </a:lnTo>
                  <a:lnTo>
                    <a:pt x="12" y="73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54" name="Freeform 134"/>
            <p:cNvSpPr>
              <a:spLocks noEditPoints="1"/>
            </p:cNvSpPr>
            <p:nvPr/>
          </p:nvSpPr>
          <p:spPr bwMode="auto">
            <a:xfrm>
              <a:off x="1284" y="2196"/>
              <a:ext cx="79" cy="69"/>
            </a:xfrm>
            <a:custGeom>
              <a:avLst/>
              <a:gdLst>
                <a:gd name="T0" fmla="*/ 54 w 79"/>
                <a:gd name="T1" fmla="*/ 13 h 69"/>
                <a:gd name="T2" fmla="*/ 57 w 79"/>
                <a:gd name="T3" fmla="*/ 1 h 69"/>
                <a:gd name="T4" fmla="*/ 63 w 79"/>
                <a:gd name="T5" fmla="*/ 3 h 69"/>
                <a:gd name="T6" fmla="*/ 69 w 79"/>
                <a:gd name="T7" fmla="*/ 7 h 69"/>
                <a:gd name="T8" fmla="*/ 73 w 79"/>
                <a:gd name="T9" fmla="*/ 12 h 69"/>
                <a:gd name="T10" fmla="*/ 77 w 79"/>
                <a:gd name="T11" fmla="*/ 22 h 69"/>
                <a:gd name="T12" fmla="*/ 79 w 79"/>
                <a:gd name="T13" fmla="*/ 34 h 69"/>
                <a:gd name="T14" fmla="*/ 76 w 79"/>
                <a:gd name="T15" fmla="*/ 49 h 69"/>
                <a:gd name="T16" fmla="*/ 69 w 79"/>
                <a:gd name="T17" fmla="*/ 59 h 69"/>
                <a:gd name="T18" fmla="*/ 57 w 79"/>
                <a:gd name="T19" fmla="*/ 67 h 69"/>
                <a:gd name="T20" fmla="*/ 41 w 79"/>
                <a:gd name="T21" fmla="*/ 69 h 69"/>
                <a:gd name="T22" fmla="*/ 24 w 79"/>
                <a:gd name="T23" fmla="*/ 67 h 69"/>
                <a:gd name="T24" fmla="*/ 11 w 79"/>
                <a:gd name="T25" fmla="*/ 59 h 69"/>
                <a:gd name="T26" fmla="*/ 3 w 79"/>
                <a:gd name="T27" fmla="*/ 49 h 69"/>
                <a:gd name="T28" fmla="*/ 0 w 79"/>
                <a:gd name="T29" fmla="*/ 34 h 69"/>
                <a:gd name="T30" fmla="*/ 3 w 79"/>
                <a:gd name="T31" fmla="*/ 20 h 69"/>
                <a:gd name="T32" fmla="*/ 10 w 79"/>
                <a:gd name="T33" fmla="*/ 9 h 69"/>
                <a:gd name="T34" fmla="*/ 22 w 79"/>
                <a:gd name="T35" fmla="*/ 2 h 69"/>
                <a:gd name="T36" fmla="*/ 40 w 79"/>
                <a:gd name="T37" fmla="*/ 0 h 69"/>
                <a:gd name="T38" fmla="*/ 43 w 79"/>
                <a:gd name="T39" fmla="*/ 0 h 69"/>
                <a:gd name="T40" fmla="*/ 43 w 79"/>
                <a:gd name="T41" fmla="*/ 56 h 69"/>
                <a:gd name="T42" fmla="*/ 49 w 79"/>
                <a:gd name="T43" fmla="*/ 55 h 69"/>
                <a:gd name="T44" fmla="*/ 55 w 79"/>
                <a:gd name="T45" fmla="*/ 52 h 69"/>
                <a:gd name="T46" fmla="*/ 60 w 79"/>
                <a:gd name="T47" fmla="*/ 49 h 69"/>
                <a:gd name="T48" fmla="*/ 64 w 79"/>
                <a:gd name="T49" fmla="*/ 44 h 69"/>
                <a:gd name="T50" fmla="*/ 66 w 79"/>
                <a:gd name="T51" fmla="*/ 39 h 69"/>
                <a:gd name="T52" fmla="*/ 66 w 79"/>
                <a:gd name="T53" fmla="*/ 33 h 69"/>
                <a:gd name="T54" fmla="*/ 66 w 79"/>
                <a:gd name="T55" fmla="*/ 27 h 69"/>
                <a:gd name="T56" fmla="*/ 64 w 79"/>
                <a:gd name="T57" fmla="*/ 22 h 69"/>
                <a:gd name="T58" fmla="*/ 62 w 79"/>
                <a:gd name="T59" fmla="*/ 18 h 69"/>
                <a:gd name="T60" fmla="*/ 58 w 79"/>
                <a:gd name="T61" fmla="*/ 16 h 69"/>
                <a:gd name="T62" fmla="*/ 54 w 79"/>
                <a:gd name="T63" fmla="*/ 13 h 69"/>
                <a:gd name="T64" fmla="*/ 31 w 79"/>
                <a:gd name="T65" fmla="*/ 56 h 69"/>
                <a:gd name="T66" fmla="*/ 31 w 79"/>
                <a:gd name="T67" fmla="*/ 13 h 69"/>
                <a:gd name="T68" fmla="*/ 26 w 79"/>
                <a:gd name="T69" fmla="*/ 14 h 69"/>
                <a:gd name="T70" fmla="*/ 22 w 79"/>
                <a:gd name="T71" fmla="*/ 16 h 69"/>
                <a:gd name="T72" fmla="*/ 19 w 79"/>
                <a:gd name="T73" fmla="*/ 18 h 69"/>
                <a:gd name="T74" fmla="*/ 15 w 79"/>
                <a:gd name="T75" fmla="*/ 23 h 69"/>
                <a:gd name="T76" fmla="*/ 14 w 79"/>
                <a:gd name="T77" fmla="*/ 28 h 69"/>
                <a:gd name="T78" fmla="*/ 13 w 79"/>
                <a:gd name="T79" fmla="*/ 34 h 69"/>
                <a:gd name="T80" fmla="*/ 13 w 79"/>
                <a:gd name="T81" fmla="*/ 40 h 69"/>
                <a:gd name="T82" fmla="*/ 15 w 79"/>
                <a:gd name="T83" fmla="*/ 45 h 69"/>
                <a:gd name="T84" fmla="*/ 18 w 79"/>
                <a:gd name="T85" fmla="*/ 49 h 69"/>
                <a:gd name="T86" fmla="*/ 21 w 79"/>
                <a:gd name="T87" fmla="*/ 52 h 69"/>
                <a:gd name="T88" fmla="*/ 26 w 79"/>
                <a:gd name="T89" fmla="*/ 55 h 69"/>
                <a:gd name="T90" fmla="*/ 31 w 79"/>
                <a:gd name="T91" fmla="*/ 5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" h="69">
                  <a:moveTo>
                    <a:pt x="54" y="13"/>
                  </a:moveTo>
                  <a:lnTo>
                    <a:pt x="57" y="1"/>
                  </a:lnTo>
                  <a:lnTo>
                    <a:pt x="63" y="3"/>
                  </a:lnTo>
                  <a:lnTo>
                    <a:pt x="69" y="7"/>
                  </a:lnTo>
                  <a:lnTo>
                    <a:pt x="73" y="12"/>
                  </a:lnTo>
                  <a:lnTo>
                    <a:pt x="77" y="22"/>
                  </a:lnTo>
                  <a:lnTo>
                    <a:pt x="79" y="34"/>
                  </a:lnTo>
                  <a:lnTo>
                    <a:pt x="76" y="49"/>
                  </a:lnTo>
                  <a:lnTo>
                    <a:pt x="69" y="59"/>
                  </a:lnTo>
                  <a:lnTo>
                    <a:pt x="57" y="67"/>
                  </a:lnTo>
                  <a:lnTo>
                    <a:pt x="41" y="69"/>
                  </a:lnTo>
                  <a:lnTo>
                    <a:pt x="24" y="67"/>
                  </a:lnTo>
                  <a:lnTo>
                    <a:pt x="11" y="59"/>
                  </a:lnTo>
                  <a:lnTo>
                    <a:pt x="3" y="49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22" y="2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3" y="56"/>
                  </a:lnTo>
                  <a:lnTo>
                    <a:pt x="49" y="55"/>
                  </a:lnTo>
                  <a:lnTo>
                    <a:pt x="55" y="52"/>
                  </a:lnTo>
                  <a:lnTo>
                    <a:pt x="60" y="49"/>
                  </a:lnTo>
                  <a:lnTo>
                    <a:pt x="64" y="44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6" y="27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58" y="16"/>
                  </a:lnTo>
                  <a:lnTo>
                    <a:pt x="54" y="13"/>
                  </a:lnTo>
                  <a:close/>
                  <a:moveTo>
                    <a:pt x="31" y="56"/>
                  </a:moveTo>
                  <a:lnTo>
                    <a:pt x="31" y="13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14" y="28"/>
                  </a:lnTo>
                  <a:lnTo>
                    <a:pt x="13" y="34"/>
                  </a:lnTo>
                  <a:lnTo>
                    <a:pt x="13" y="40"/>
                  </a:lnTo>
                  <a:lnTo>
                    <a:pt x="15" y="45"/>
                  </a:lnTo>
                  <a:lnTo>
                    <a:pt x="18" y="49"/>
                  </a:lnTo>
                  <a:lnTo>
                    <a:pt x="21" y="52"/>
                  </a:lnTo>
                  <a:lnTo>
                    <a:pt x="26" y="55"/>
                  </a:lnTo>
                  <a:lnTo>
                    <a:pt x="3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55" name="Freeform 135"/>
            <p:cNvSpPr>
              <a:spLocks/>
            </p:cNvSpPr>
            <p:nvPr/>
          </p:nvSpPr>
          <p:spPr bwMode="auto">
            <a:xfrm>
              <a:off x="1258" y="2147"/>
              <a:ext cx="132" cy="34"/>
            </a:xfrm>
            <a:custGeom>
              <a:avLst/>
              <a:gdLst>
                <a:gd name="T0" fmla="*/ 132 w 132"/>
                <a:gd name="T1" fmla="*/ 8 h 34"/>
                <a:gd name="T2" fmla="*/ 118 w 132"/>
                <a:gd name="T3" fmla="*/ 18 h 34"/>
                <a:gd name="T4" fmla="*/ 101 w 132"/>
                <a:gd name="T5" fmla="*/ 27 h 34"/>
                <a:gd name="T6" fmla="*/ 84 w 132"/>
                <a:gd name="T7" fmla="*/ 32 h 34"/>
                <a:gd name="T8" fmla="*/ 66 w 132"/>
                <a:gd name="T9" fmla="*/ 34 h 34"/>
                <a:gd name="T10" fmla="*/ 50 w 132"/>
                <a:gd name="T11" fmla="*/ 33 h 34"/>
                <a:gd name="T12" fmla="*/ 34 w 132"/>
                <a:gd name="T13" fmla="*/ 28 h 34"/>
                <a:gd name="T14" fmla="*/ 17 w 132"/>
                <a:gd name="T15" fmla="*/ 21 h 34"/>
                <a:gd name="T16" fmla="*/ 0 w 132"/>
                <a:gd name="T17" fmla="*/ 8 h 34"/>
                <a:gd name="T18" fmla="*/ 0 w 132"/>
                <a:gd name="T19" fmla="*/ 0 h 34"/>
                <a:gd name="T20" fmla="*/ 12 w 132"/>
                <a:gd name="T21" fmla="*/ 7 h 34"/>
                <a:gd name="T22" fmla="*/ 20 w 132"/>
                <a:gd name="T23" fmla="*/ 11 h 34"/>
                <a:gd name="T24" fmla="*/ 40 w 132"/>
                <a:gd name="T25" fmla="*/ 17 h 34"/>
                <a:gd name="T26" fmla="*/ 66 w 132"/>
                <a:gd name="T27" fmla="*/ 21 h 34"/>
                <a:gd name="T28" fmla="*/ 88 w 132"/>
                <a:gd name="T29" fmla="*/ 18 h 34"/>
                <a:gd name="T30" fmla="*/ 110 w 132"/>
                <a:gd name="T31" fmla="*/ 11 h 34"/>
                <a:gd name="T32" fmla="*/ 132 w 132"/>
                <a:gd name="T33" fmla="*/ 0 h 34"/>
                <a:gd name="T34" fmla="*/ 132 w 132"/>
                <a:gd name="T35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4">
                  <a:moveTo>
                    <a:pt x="132" y="8"/>
                  </a:moveTo>
                  <a:lnTo>
                    <a:pt x="118" y="18"/>
                  </a:lnTo>
                  <a:lnTo>
                    <a:pt x="101" y="27"/>
                  </a:lnTo>
                  <a:lnTo>
                    <a:pt x="84" y="32"/>
                  </a:lnTo>
                  <a:lnTo>
                    <a:pt x="66" y="34"/>
                  </a:lnTo>
                  <a:lnTo>
                    <a:pt x="50" y="33"/>
                  </a:lnTo>
                  <a:lnTo>
                    <a:pt x="34" y="28"/>
                  </a:lnTo>
                  <a:lnTo>
                    <a:pt x="17" y="21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7"/>
                  </a:lnTo>
                  <a:lnTo>
                    <a:pt x="20" y="11"/>
                  </a:lnTo>
                  <a:lnTo>
                    <a:pt x="40" y="17"/>
                  </a:lnTo>
                  <a:lnTo>
                    <a:pt x="66" y="21"/>
                  </a:lnTo>
                  <a:lnTo>
                    <a:pt x="88" y="18"/>
                  </a:lnTo>
                  <a:lnTo>
                    <a:pt x="110" y="11"/>
                  </a:lnTo>
                  <a:lnTo>
                    <a:pt x="132" y="0"/>
                  </a:lnTo>
                  <a:lnTo>
                    <a:pt x="13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56" name="Freeform 136"/>
            <p:cNvSpPr>
              <a:spLocks/>
            </p:cNvSpPr>
            <p:nvPr/>
          </p:nvSpPr>
          <p:spPr bwMode="auto">
            <a:xfrm>
              <a:off x="1294" y="2083"/>
              <a:ext cx="99" cy="59"/>
            </a:xfrm>
            <a:custGeom>
              <a:avLst/>
              <a:gdLst>
                <a:gd name="T0" fmla="*/ 1 w 99"/>
                <a:gd name="T1" fmla="*/ 12 h 59"/>
                <a:gd name="T2" fmla="*/ 1 w 99"/>
                <a:gd name="T3" fmla="*/ 0 h 59"/>
                <a:gd name="T4" fmla="*/ 5 w 99"/>
                <a:gd name="T5" fmla="*/ 3 h 59"/>
                <a:gd name="T6" fmla="*/ 14 w 99"/>
                <a:gd name="T7" fmla="*/ 6 h 59"/>
                <a:gd name="T8" fmla="*/ 26 w 99"/>
                <a:gd name="T9" fmla="*/ 12 h 59"/>
                <a:gd name="T10" fmla="*/ 32 w 99"/>
                <a:gd name="T11" fmla="*/ 15 h 59"/>
                <a:gd name="T12" fmla="*/ 36 w 99"/>
                <a:gd name="T13" fmla="*/ 16 h 59"/>
                <a:gd name="T14" fmla="*/ 39 w 99"/>
                <a:gd name="T15" fmla="*/ 19 h 59"/>
                <a:gd name="T16" fmla="*/ 44 w 99"/>
                <a:gd name="T17" fmla="*/ 20 h 59"/>
                <a:gd name="T18" fmla="*/ 61 w 99"/>
                <a:gd name="T19" fmla="*/ 28 h 59"/>
                <a:gd name="T20" fmla="*/ 70 w 99"/>
                <a:gd name="T21" fmla="*/ 27 h 59"/>
                <a:gd name="T22" fmla="*/ 74 w 99"/>
                <a:gd name="T23" fmla="*/ 27 h 59"/>
                <a:gd name="T24" fmla="*/ 77 w 99"/>
                <a:gd name="T25" fmla="*/ 27 h 59"/>
                <a:gd name="T26" fmla="*/ 83 w 99"/>
                <a:gd name="T27" fmla="*/ 27 h 59"/>
                <a:gd name="T28" fmla="*/ 88 w 99"/>
                <a:gd name="T29" fmla="*/ 28 h 59"/>
                <a:gd name="T30" fmla="*/ 92 w 99"/>
                <a:gd name="T31" fmla="*/ 28 h 59"/>
                <a:gd name="T32" fmla="*/ 96 w 99"/>
                <a:gd name="T33" fmla="*/ 30 h 59"/>
                <a:gd name="T34" fmla="*/ 97 w 99"/>
                <a:gd name="T35" fmla="*/ 32 h 59"/>
                <a:gd name="T36" fmla="*/ 98 w 99"/>
                <a:gd name="T37" fmla="*/ 33 h 59"/>
                <a:gd name="T38" fmla="*/ 99 w 99"/>
                <a:gd name="T39" fmla="*/ 34 h 59"/>
                <a:gd name="T40" fmla="*/ 98 w 99"/>
                <a:gd name="T41" fmla="*/ 37 h 59"/>
                <a:gd name="T42" fmla="*/ 97 w 99"/>
                <a:gd name="T43" fmla="*/ 39 h 59"/>
                <a:gd name="T44" fmla="*/ 94 w 99"/>
                <a:gd name="T45" fmla="*/ 41 h 59"/>
                <a:gd name="T46" fmla="*/ 92 w 99"/>
                <a:gd name="T47" fmla="*/ 41 h 59"/>
                <a:gd name="T48" fmla="*/ 86 w 99"/>
                <a:gd name="T49" fmla="*/ 41 h 59"/>
                <a:gd name="T50" fmla="*/ 78 w 99"/>
                <a:gd name="T51" fmla="*/ 38 h 59"/>
                <a:gd name="T52" fmla="*/ 71 w 99"/>
                <a:gd name="T53" fmla="*/ 36 h 59"/>
                <a:gd name="T54" fmla="*/ 63 w 99"/>
                <a:gd name="T55" fmla="*/ 32 h 59"/>
                <a:gd name="T56" fmla="*/ 42 w 99"/>
                <a:gd name="T57" fmla="*/ 34 h 59"/>
                <a:gd name="T58" fmla="*/ 26 w 99"/>
                <a:gd name="T59" fmla="*/ 37 h 59"/>
                <a:gd name="T60" fmla="*/ 17 w 99"/>
                <a:gd name="T61" fmla="*/ 39 h 59"/>
                <a:gd name="T62" fmla="*/ 14 w 99"/>
                <a:gd name="T63" fmla="*/ 42 h 59"/>
                <a:gd name="T64" fmla="*/ 11 w 99"/>
                <a:gd name="T65" fmla="*/ 44 h 59"/>
                <a:gd name="T66" fmla="*/ 10 w 99"/>
                <a:gd name="T67" fmla="*/ 48 h 59"/>
                <a:gd name="T68" fmla="*/ 11 w 99"/>
                <a:gd name="T69" fmla="*/ 50 h 59"/>
                <a:gd name="T70" fmla="*/ 12 w 99"/>
                <a:gd name="T71" fmla="*/ 53 h 59"/>
                <a:gd name="T72" fmla="*/ 15 w 99"/>
                <a:gd name="T73" fmla="*/ 54 h 59"/>
                <a:gd name="T74" fmla="*/ 17 w 99"/>
                <a:gd name="T75" fmla="*/ 55 h 59"/>
                <a:gd name="T76" fmla="*/ 22 w 99"/>
                <a:gd name="T77" fmla="*/ 56 h 59"/>
                <a:gd name="T78" fmla="*/ 22 w 99"/>
                <a:gd name="T79" fmla="*/ 59 h 59"/>
                <a:gd name="T80" fmla="*/ 19 w 99"/>
                <a:gd name="T81" fmla="*/ 59 h 59"/>
                <a:gd name="T82" fmla="*/ 12 w 99"/>
                <a:gd name="T83" fmla="*/ 59 h 59"/>
                <a:gd name="T84" fmla="*/ 8 w 99"/>
                <a:gd name="T85" fmla="*/ 58 h 59"/>
                <a:gd name="T86" fmla="*/ 4 w 99"/>
                <a:gd name="T87" fmla="*/ 55 h 59"/>
                <a:gd name="T88" fmla="*/ 1 w 99"/>
                <a:gd name="T89" fmla="*/ 53 h 59"/>
                <a:gd name="T90" fmla="*/ 0 w 99"/>
                <a:gd name="T91" fmla="*/ 50 h 59"/>
                <a:gd name="T92" fmla="*/ 0 w 99"/>
                <a:gd name="T93" fmla="*/ 48 h 59"/>
                <a:gd name="T94" fmla="*/ 0 w 99"/>
                <a:gd name="T95" fmla="*/ 44 h 59"/>
                <a:gd name="T96" fmla="*/ 3 w 99"/>
                <a:gd name="T97" fmla="*/ 41 h 59"/>
                <a:gd name="T98" fmla="*/ 5 w 99"/>
                <a:gd name="T99" fmla="*/ 38 h 59"/>
                <a:gd name="T100" fmla="*/ 11 w 99"/>
                <a:gd name="T101" fmla="*/ 36 h 59"/>
                <a:gd name="T102" fmla="*/ 19 w 99"/>
                <a:gd name="T103" fmla="*/ 34 h 59"/>
                <a:gd name="T104" fmla="*/ 53 w 99"/>
                <a:gd name="T105" fmla="*/ 28 h 59"/>
                <a:gd name="T106" fmla="*/ 32 w 99"/>
                <a:gd name="T107" fmla="*/ 22 h 59"/>
                <a:gd name="T108" fmla="*/ 1 w 99"/>
                <a:gd name="T10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9" h="59">
                  <a:moveTo>
                    <a:pt x="1" y="12"/>
                  </a:moveTo>
                  <a:lnTo>
                    <a:pt x="1" y="0"/>
                  </a:lnTo>
                  <a:lnTo>
                    <a:pt x="5" y="3"/>
                  </a:lnTo>
                  <a:lnTo>
                    <a:pt x="14" y="6"/>
                  </a:lnTo>
                  <a:lnTo>
                    <a:pt x="26" y="12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39" y="19"/>
                  </a:lnTo>
                  <a:lnTo>
                    <a:pt x="44" y="20"/>
                  </a:lnTo>
                  <a:lnTo>
                    <a:pt x="61" y="28"/>
                  </a:lnTo>
                  <a:lnTo>
                    <a:pt x="70" y="27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83" y="27"/>
                  </a:lnTo>
                  <a:lnTo>
                    <a:pt x="88" y="28"/>
                  </a:lnTo>
                  <a:lnTo>
                    <a:pt x="92" y="28"/>
                  </a:lnTo>
                  <a:lnTo>
                    <a:pt x="96" y="30"/>
                  </a:lnTo>
                  <a:lnTo>
                    <a:pt x="97" y="32"/>
                  </a:lnTo>
                  <a:lnTo>
                    <a:pt x="98" y="33"/>
                  </a:lnTo>
                  <a:lnTo>
                    <a:pt x="99" y="34"/>
                  </a:lnTo>
                  <a:lnTo>
                    <a:pt x="98" y="37"/>
                  </a:lnTo>
                  <a:lnTo>
                    <a:pt x="97" y="39"/>
                  </a:lnTo>
                  <a:lnTo>
                    <a:pt x="94" y="41"/>
                  </a:lnTo>
                  <a:lnTo>
                    <a:pt x="92" y="41"/>
                  </a:lnTo>
                  <a:lnTo>
                    <a:pt x="86" y="41"/>
                  </a:lnTo>
                  <a:lnTo>
                    <a:pt x="78" y="38"/>
                  </a:lnTo>
                  <a:lnTo>
                    <a:pt x="71" y="36"/>
                  </a:lnTo>
                  <a:lnTo>
                    <a:pt x="63" y="32"/>
                  </a:lnTo>
                  <a:lnTo>
                    <a:pt x="42" y="34"/>
                  </a:lnTo>
                  <a:lnTo>
                    <a:pt x="26" y="37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1" y="44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2" y="53"/>
                  </a:lnTo>
                  <a:lnTo>
                    <a:pt x="15" y="54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19" y="59"/>
                  </a:lnTo>
                  <a:lnTo>
                    <a:pt x="12" y="59"/>
                  </a:lnTo>
                  <a:lnTo>
                    <a:pt x="8" y="58"/>
                  </a:lnTo>
                  <a:lnTo>
                    <a:pt x="4" y="55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1"/>
                  </a:lnTo>
                  <a:lnTo>
                    <a:pt x="5" y="38"/>
                  </a:lnTo>
                  <a:lnTo>
                    <a:pt x="11" y="36"/>
                  </a:lnTo>
                  <a:lnTo>
                    <a:pt x="19" y="34"/>
                  </a:lnTo>
                  <a:lnTo>
                    <a:pt x="53" y="28"/>
                  </a:lnTo>
                  <a:lnTo>
                    <a:pt x="32" y="2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57" name="Freeform 137"/>
            <p:cNvSpPr>
              <a:spLocks/>
            </p:cNvSpPr>
            <p:nvPr/>
          </p:nvSpPr>
          <p:spPr bwMode="auto">
            <a:xfrm>
              <a:off x="1295" y="2027"/>
              <a:ext cx="68" cy="54"/>
            </a:xfrm>
            <a:custGeom>
              <a:avLst/>
              <a:gdLst>
                <a:gd name="T0" fmla="*/ 0 w 68"/>
                <a:gd name="T1" fmla="*/ 0 h 54"/>
                <a:gd name="T2" fmla="*/ 13 w 68"/>
                <a:gd name="T3" fmla="*/ 0 h 54"/>
                <a:gd name="T4" fmla="*/ 13 w 68"/>
                <a:gd name="T5" fmla="*/ 21 h 54"/>
                <a:gd name="T6" fmla="*/ 31 w 68"/>
                <a:gd name="T7" fmla="*/ 22 h 54"/>
                <a:gd name="T8" fmla="*/ 43 w 68"/>
                <a:gd name="T9" fmla="*/ 22 h 54"/>
                <a:gd name="T10" fmla="*/ 47 w 68"/>
                <a:gd name="T11" fmla="*/ 22 h 54"/>
                <a:gd name="T12" fmla="*/ 51 w 68"/>
                <a:gd name="T13" fmla="*/ 21 h 54"/>
                <a:gd name="T14" fmla="*/ 53 w 68"/>
                <a:gd name="T15" fmla="*/ 20 h 54"/>
                <a:gd name="T16" fmla="*/ 55 w 68"/>
                <a:gd name="T17" fmla="*/ 17 h 54"/>
                <a:gd name="T18" fmla="*/ 55 w 68"/>
                <a:gd name="T19" fmla="*/ 13 h 54"/>
                <a:gd name="T20" fmla="*/ 55 w 68"/>
                <a:gd name="T21" fmla="*/ 11 h 54"/>
                <a:gd name="T22" fmla="*/ 54 w 68"/>
                <a:gd name="T23" fmla="*/ 9 h 54"/>
                <a:gd name="T24" fmla="*/ 51 w 68"/>
                <a:gd name="T25" fmla="*/ 6 h 54"/>
                <a:gd name="T26" fmla="*/ 47 w 68"/>
                <a:gd name="T27" fmla="*/ 5 h 54"/>
                <a:gd name="T28" fmla="*/ 47 w 68"/>
                <a:gd name="T29" fmla="*/ 2 h 54"/>
                <a:gd name="T30" fmla="*/ 54 w 68"/>
                <a:gd name="T31" fmla="*/ 4 h 54"/>
                <a:gd name="T32" fmla="*/ 59 w 68"/>
                <a:gd name="T33" fmla="*/ 5 h 54"/>
                <a:gd name="T34" fmla="*/ 63 w 68"/>
                <a:gd name="T35" fmla="*/ 7 h 54"/>
                <a:gd name="T36" fmla="*/ 65 w 68"/>
                <a:gd name="T37" fmla="*/ 11 h 54"/>
                <a:gd name="T38" fmla="*/ 68 w 68"/>
                <a:gd name="T39" fmla="*/ 13 h 54"/>
                <a:gd name="T40" fmla="*/ 68 w 68"/>
                <a:gd name="T41" fmla="*/ 17 h 54"/>
                <a:gd name="T42" fmla="*/ 68 w 68"/>
                <a:gd name="T43" fmla="*/ 21 h 54"/>
                <a:gd name="T44" fmla="*/ 65 w 68"/>
                <a:gd name="T45" fmla="*/ 24 h 54"/>
                <a:gd name="T46" fmla="*/ 63 w 68"/>
                <a:gd name="T47" fmla="*/ 27 h 54"/>
                <a:gd name="T48" fmla="*/ 60 w 68"/>
                <a:gd name="T49" fmla="*/ 29 h 54"/>
                <a:gd name="T50" fmla="*/ 55 w 68"/>
                <a:gd name="T51" fmla="*/ 31 h 54"/>
                <a:gd name="T52" fmla="*/ 51 w 68"/>
                <a:gd name="T53" fmla="*/ 31 h 54"/>
                <a:gd name="T54" fmla="*/ 44 w 68"/>
                <a:gd name="T55" fmla="*/ 31 h 54"/>
                <a:gd name="T56" fmla="*/ 32 w 68"/>
                <a:gd name="T57" fmla="*/ 31 h 54"/>
                <a:gd name="T58" fmla="*/ 13 w 68"/>
                <a:gd name="T59" fmla="*/ 29 h 54"/>
                <a:gd name="T60" fmla="*/ 13 w 68"/>
                <a:gd name="T61" fmla="*/ 35 h 54"/>
                <a:gd name="T62" fmla="*/ 13 w 68"/>
                <a:gd name="T63" fmla="*/ 40 h 54"/>
                <a:gd name="T64" fmla="*/ 14 w 68"/>
                <a:gd name="T65" fmla="*/ 44 h 54"/>
                <a:gd name="T66" fmla="*/ 16 w 68"/>
                <a:gd name="T67" fmla="*/ 48 h 54"/>
                <a:gd name="T68" fmla="*/ 21 w 68"/>
                <a:gd name="T69" fmla="*/ 51 h 54"/>
                <a:gd name="T70" fmla="*/ 21 w 68"/>
                <a:gd name="T71" fmla="*/ 54 h 54"/>
                <a:gd name="T72" fmla="*/ 15 w 68"/>
                <a:gd name="T73" fmla="*/ 51 h 54"/>
                <a:gd name="T74" fmla="*/ 10 w 68"/>
                <a:gd name="T75" fmla="*/ 49 h 54"/>
                <a:gd name="T76" fmla="*/ 7 w 68"/>
                <a:gd name="T77" fmla="*/ 46 h 54"/>
                <a:gd name="T78" fmla="*/ 4 w 68"/>
                <a:gd name="T79" fmla="*/ 44 h 54"/>
                <a:gd name="T80" fmla="*/ 2 w 68"/>
                <a:gd name="T81" fmla="*/ 42 h 54"/>
                <a:gd name="T82" fmla="*/ 0 w 68"/>
                <a:gd name="T83" fmla="*/ 38 h 54"/>
                <a:gd name="T84" fmla="*/ 0 w 68"/>
                <a:gd name="T85" fmla="*/ 33 h 54"/>
                <a:gd name="T86" fmla="*/ 0 w 68"/>
                <a:gd name="T8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" h="54">
                  <a:moveTo>
                    <a:pt x="0" y="0"/>
                  </a:moveTo>
                  <a:lnTo>
                    <a:pt x="13" y="0"/>
                  </a:lnTo>
                  <a:lnTo>
                    <a:pt x="13" y="21"/>
                  </a:lnTo>
                  <a:lnTo>
                    <a:pt x="31" y="22"/>
                  </a:lnTo>
                  <a:lnTo>
                    <a:pt x="43" y="22"/>
                  </a:lnTo>
                  <a:lnTo>
                    <a:pt x="47" y="22"/>
                  </a:lnTo>
                  <a:lnTo>
                    <a:pt x="51" y="21"/>
                  </a:lnTo>
                  <a:lnTo>
                    <a:pt x="53" y="20"/>
                  </a:lnTo>
                  <a:lnTo>
                    <a:pt x="55" y="17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4" y="9"/>
                  </a:lnTo>
                  <a:lnTo>
                    <a:pt x="51" y="6"/>
                  </a:lnTo>
                  <a:lnTo>
                    <a:pt x="47" y="5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59" y="5"/>
                  </a:lnTo>
                  <a:lnTo>
                    <a:pt x="63" y="7"/>
                  </a:lnTo>
                  <a:lnTo>
                    <a:pt x="65" y="11"/>
                  </a:lnTo>
                  <a:lnTo>
                    <a:pt x="68" y="13"/>
                  </a:lnTo>
                  <a:lnTo>
                    <a:pt x="68" y="17"/>
                  </a:lnTo>
                  <a:lnTo>
                    <a:pt x="68" y="21"/>
                  </a:lnTo>
                  <a:lnTo>
                    <a:pt x="65" y="24"/>
                  </a:lnTo>
                  <a:lnTo>
                    <a:pt x="63" y="27"/>
                  </a:lnTo>
                  <a:lnTo>
                    <a:pt x="60" y="29"/>
                  </a:lnTo>
                  <a:lnTo>
                    <a:pt x="55" y="31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2" y="31"/>
                  </a:lnTo>
                  <a:lnTo>
                    <a:pt x="13" y="29"/>
                  </a:lnTo>
                  <a:lnTo>
                    <a:pt x="13" y="35"/>
                  </a:lnTo>
                  <a:lnTo>
                    <a:pt x="13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21" y="51"/>
                  </a:lnTo>
                  <a:lnTo>
                    <a:pt x="21" y="54"/>
                  </a:lnTo>
                  <a:lnTo>
                    <a:pt x="15" y="51"/>
                  </a:lnTo>
                  <a:lnTo>
                    <a:pt x="10" y="49"/>
                  </a:lnTo>
                  <a:lnTo>
                    <a:pt x="7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58" name="Freeform 138"/>
            <p:cNvSpPr>
              <a:spLocks/>
            </p:cNvSpPr>
            <p:nvPr/>
          </p:nvSpPr>
          <p:spPr bwMode="auto">
            <a:xfrm>
              <a:off x="1330" y="1934"/>
              <a:ext cx="63" cy="87"/>
            </a:xfrm>
            <a:custGeom>
              <a:avLst/>
              <a:gdLst>
                <a:gd name="T0" fmla="*/ 63 w 63"/>
                <a:gd name="T1" fmla="*/ 70 h 87"/>
                <a:gd name="T2" fmla="*/ 0 w 63"/>
                <a:gd name="T3" fmla="*/ 87 h 87"/>
                <a:gd name="T4" fmla="*/ 0 w 63"/>
                <a:gd name="T5" fmla="*/ 78 h 87"/>
                <a:gd name="T6" fmla="*/ 41 w 63"/>
                <a:gd name="T7" fmla="*/ 69 h 87"/>
                <a:gd name="T8" fmla="*/ 55 w 63"/>
                <a:gd name="T9" fmla="*/ 65 h 87"/>
                <a:gd name="T10" fmla="*/ 49 w 63"/>
                <a:gd name="T11" fmla="*/ 64 h 87"/>
                <a:gd name="T12" fmla="*/ 45 w 63"/>
                <a:gd name="T13" fmla="*/ 62 h 87"/>
                <a:gd name="T14" fmla="*/ 44 w 63"/>
                <a:gd name="T15" fmla="*/ 61 h 87"/>
                <a:gd name="T16" fmla="*/ 0 w 63"/>
                <a:gd name="T17" fmla="*/ 49 h 87"/>
                <a:gd name="T18" fmla="*/ 0 w 63"/>
                <a:gd name="T19" fmla="*/ 38 h 87"/>
                <a:gd name="T20" fmla="*/ 31 w 63"/>
                <a:gd name="T21" fmla="*/ 29 h 87"/>
                <a:gd name="T22" fmla="*/ 55 w 63"/>
                <a:gd name="T23" fmla="*/ 22 h 87"/>
                <a:gd name="T24" fmla="*/ 49 w 63"/>
                <a:gd name="T25" fmla="*/ 21 h 87"/>
                <a:gd name="T26" fmla="*/ 42 w 63"/>
                <a:gd name="T27" fmla="*/ 20 h 87"/>
                <a:gd name="T28" fmla="*/ 0 w 63"/>
                <a:gd name="T29" fmla="*/ 9 h 87"/>
                <a:gd name="T30" fmla="*/ 0 w 63"/>
                <a:gd name="T31" fmla="*/ 0 h 87"/>
                <a:gd name="T32" fmla="*/ 63 w 63"/>
                <a:gd name="T33" fmla="*/ 17 h 87"/>
                <a:gd name="T34" fmla="*/ 63 w 63"/>
                <a:gd name="T35" fmla="*/ 27 h 87"/>
                <a:gd name="T36" fmla="*/ 14 w 63"/>
                <a:gd name="T37" fmla="*/ 42 h 87"/>
                <a:gd name="T38" fmla="*/ 11 w 63"/>
                <a:gd name="T39" fmla="*/ 43 h 87"/>
                <a:gd name="T40" fmla="*/ 8 w 63"/>
                <a:gd name="T41" fmla="*/ 43 h 87"/>
                <a:gd name="T42" fmla="*/ 7 w 63"/>
                <a:gd name="T43" fmla="*/ 44 h 87"/>
                <a:gd name="T44" fmla="*/ 12 w 63"/>
                <a:gd name="T45" fmla="*/ 45 h 87"/>
                <a:gd name="T46" fmla="*/ 16 w 63"/>
                <a:gd name="T47" fmla="*/ 47 h 87"/>
                <a:gd name="T48" fmla="*/ 63 w 63"/>
                <a:gd name="T49" fmla="*/ 60 h 87"/>
                <a:gd name="T50" fmla="*/ 63 w 63"/>
                <a:gd name="T51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87">
                  <a:moveTo>
                    <a:pt x="63" y="70"/>
                  </a:moveTo>
                  <a:lnTo>
                    <a:pt x="0" y="87"/>
                  </a:lnTo>
                  <a:lnTo>
                    <a:pt x="0" y="78"/>
                  </a:lnTo>
                  <a:lnTo>
                    <a:pt x="41" y="69"/>
                  </a:lnTo>
                  <a:lnTo>
                    <a:pt x="55" y="65"/>
                  </a:lnTo>
                  <a:lnTo>
                    <a:pt x="49" y="64"/>
                  </a:lnTo>
                  <a:lnTo>
                    <a:pt x="45" y="62"/>
                  </a:lnTo>
                  <a:lnTo>
                    <a:pt x="44" y="61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31" y="29"/>
                  </a:lnTo>
                  <a:lnTo>
                    <a:pt x="55" y="22"/>
                  </a:lnTo>
                  <a:lnTo>
                    <a:pt x="49" y="21"/>
                  </a:lnTo>
                  <a:lnTo>
                    <a:pt x="42" y="20"/>
                  </a:lnTo>
                  <a:lnTo>
                    <a:pt x="0" y="9"/>
                  </a:lnTo>
                  <a:lnTo>
                    <a:pt x="0" y="0"/>
                  </a:lnTo>
                  <a:lnTo>
                    <a:pt x="63" y="17"/>
                  </a:lnTo>
                  <a:lnTo>
                    <a:pt x="63" y="27"/>
                  </a:lnTo>
                  <a:lnTo>
                    <a:pt x="14" y="42"/>
                  </a:lnTo>
                  <a:lnTo>
                    <a:pt x="11" y="43"/>
                  </a:lnTo>
                  <a:lnTo>
                    <a:pt x="8" y="43"/>
                  </a:lnTo>
                  <a:lnTo>
                    <a:pt x="7" y="44"/>
                  </a:lnTo>
                  <a:lnTo>
                    <a:pt x="12" y="45"/>
                  </a:lnTo>
                  <a:lnTo>
                    <a:pt x="16" y="47"/>
                  </a:lnTo>
                  <a:lnTo>
                    <a:pt x="63" y="60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59" name="Freeform 139"/>
            <p:cNvSpPr>
              <a:spLocks/>
            </p:cNvSpPr>
            <p:nvPr/>
          </p:nvSpPr>
          <p:spPr bwMode="auto">
            <a:xfrm>
              <a:off x="1258" y="1895"/>
              <a:ext cx="132" cy="34"/>
            </a:xfrm>
            <a:custGeom>
              <a:avLst/>
              <a:gdLst>
                <a:gd name="T0" fmla="*/ 132 w 132"/>
                <a:gd name="T1" fmla="*/ 26 h 34"/>
                <a:gd name="T2" fmla="*/ 132 w 132"/>
                <a:gd name="T3" fmla="*/ 34 h 34"/>
                <a:gd name="T4" fmla="*/ 110 w 132"/>
                <a:gd name="T5" fmla="*/ 22 h 34"/>
                <a:gd name="T6" fmla="*/ 88 w 132"/>
                <a:gd name="T7" fmla="*/ 16 h 34"/>
                <a:gd name="T8" fmla="*/ 66 w 132"/>
                <a:gd name="T9" fmla="*/ 13 h 34"/>
                <a:gd name="T10" fmla="*/ 40 w 132"/>
                <a:gd name="T11" fmla="*/ 16 h 34"/>
                <a:gd name="T12" fmla="*/ 20 w 132"/>
                <a:gd name="T13" fmla="*/ 23 h 34"/>
                <a:gd name="T14" fmla="*/ 12 w 132"/>
                <a:gd name="T15" fmla="*/ 27 h 34"/>
                <a:gd name="T16" fmla="*/ 0 w 132"/>
                <a:gd name="T17" fmla="*/ 34 h 34"/>
                <a:gd name="T18" fmla="*/ 0 w 132"/>
                <a:gd name="T19" fmla="*/ 26 h 34"/>
                <a:gd name="T20" fmla="*/ 17 w 132"/>
                <a:gd name="T21" fmla="*/ 13 h 34"/>
                <a:gd name="T22" fmla="*/ 34 w 132"/>
                <a:gd name="T23" fmla="*/ 5 h 34"/>
                <a:gd name="T24" fmla="*/ 50 w 132"/>
                <a:gd name="T25" fmla="*/ 1 h 34"/>
                <a:gd name="T26" fmla="*/ 66 w 132"/>
                <a:gd name="T27" fmla="*/ 0 h 34"/>
                <a:gd name="T28" fmla="*/ 84 w 132"/>
                <a:gd name="T29" fmla="*/ 1 h 34"/>
                <a:gd name="T30" fmla="*/ 101 w 132"/>
                <a:gd name="T31" fmla="*/ 7 h 34"/>
                <a:gd name="T32" fmla="*/ 118 w 132"/>
                <a:gd name="T33" fmla="*/ 15 h 34"/>
                <a:gd name="T34" fmla="*/ 132 w 132"/>
                <a:gd name="T3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4">
                  <a:moveTo>
                    <a:pt x="132" y="26"/>
                  </a:moveTo>
                  <a:lnTo>
                    <a:pt x="132" y="34"/>
                  </a:lnTo>
                  <a:lnTo>
                    <a:pt x="110" y="22"/>
                  </a:lnTo>
                  <a:lnTo>
                    <a:pt x="88" y="16"/>
                  </a:lnTo>
                  <a:lnTo>
                    <a:pt x="66" y="13"/>
                  </a:lnTo>
                  <a:lnTo>
                    <a:pt x="40" y="16"/>
                  </a:lnTo>
                  <a:lnTo>
                    <a:pt x="20" y="23"/>
                  </a:lnTo>
                  <a:lnTo>
                    <a:pt x="12" y="27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17" y="13"/>
                  </a:lnTo>
                  <a:lnTo>
                    <a:pt x="34" y="5"/>
                  </a:lnTo>
                  <a:lnTo>
                    <a:pt x="50" y="1"/>
                  </a:lnTo>
                  <a:lnTo>
                    <a:pt x="66" y="0"/>
                  </a:lnTo>
                  <a:lnTo>
                    <a:pt x="84" y="1"/>
                  </a:lnTo>
                  <a:lnTo>
                    <a:pt x="101" y="7"/>
                  </a:lnTo>
                  <a:lnTo>
                    <a:pt x="118" y="15"/>
                  </a:lnTo>
                  <a:lnTo>
                    <a:pt x="13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60" name="Line 140"/>
            <p:cNvSpPr>
              <a:spLocks noChangeShapeType="1"/>
            </p:cNvSpPr>
            <p:nvPr/>
          </p:nvSpPr>
          <p:spPr bwMode="auto">
            <a:xfrm flipV="1">
              <a:off x="4692" y="1048"/>
              <a:ext cx="1" cy="2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61" name="Line 141"/>
            <p:cNvSpPr>
              <a:spLocks noChangeShapeType="1"/>
            </p:cNvSpPr>
            <p:nvPr/>
          </p:nvSpPr>
          <p:spPr bwMode="auto">
            <a:xfrm flipH="1">
              <a:off x="4631" y="3211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62" name="Line 142"/>
            <p:cNvSpPr>
              <a:spLocks noChangeShapeType="1"/>
            </p:cNvSpPr>
            <p:nvPr/>
          </p:nvSpPr>
          <p:spPr bwMode="auto">
            <a:xfrm flipH="1">
              <a:off x="4631" y="2778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63" name="Line 143"/>
            <p:cNvSpPr>
              <a:spLocks noChangeShapeType="1"/>
            </p:cNvSpPr>
            <p:nvPr/>
          </p:nvSpPr>
          <p:spPr bwMode="auto">
            <a:xfrm flipH="1">
              <a:off x="4631" y="2346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64" name="Line 144"/>
            <p:cNvSpPr>
              <a:spLocks noChangeShapeType="1"/>
            </p:cNvSpPr>
            <p:nvPr/>
          </p:nvSpPr>
          <p:spPr bwMode="auto">
            <a:xfrm flipH="1">
              <a:off x="4631" y="1913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65" name="Line 145"/>
            <p:cNvSpPr>
              <a:spLocks noChangeShapeType="1"/>
            </p:cNvSpPr>
            <p:nvPr/>
          </p:nvSpPr>
          <p:spPr bwMode="auto">
            <a:xfrm flipH="1">
              <a:off x="4631" y="1481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66" name="Line 146"/>
            <p:cNvSpPr>
              <a:spLocks noChangeShapeType="1"/>
            </p:cNvSpPr>
            <p:nvPr/>
          </p:nvSpPr>
          <p:spPr bwMode="auto">
            <a:xfrm flipH="1">
              <a:off x="4631" y="1048"/>
              <a:ext cx="6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67" name="Line 147"/>
            <p:cNvSpPr>
              <a:spLocks noChangeShapeType="1"/>
            </p:cNvSpPr>
            <p:nvPr/>
          </p:nvSpPr>
          <p:spPr bwMode="auto">
            <a:xfrm flipH="1">
              <a:off x="4661" y="3167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68" name="Line 148"/>
            <p:cNvSpPr>
              <a:spLocks noChangeShapeType="1"/>
            </p:cNvSpPr>
            <p:nvPr/>
          </p:nvSpPr>
          <p:spPr bwMode="auto">
            <a:xfrm flipH="1">
              <a:off x="4661" y="3124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69" name="Line 149"/>
            <p:cNvSpPr>
              <a:spLocks noChangeShapeType="1"/>
            </p:cNvSpPr>
            <p:nvPr/>
          </p:nvSpPr>
          <p:spPr bwMode="auto">
            <a:xfrm flipH="1">
              <a:off x="4661" y="3080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70" name="Line 150"/>
            <p:cNvSpPr>
              <a:spLocks noChangeShapeType="1"/>
            </p:cNvSpPr>
            <p:nvPr/>
          </p:nvSpPr>
          <p:spPr bwMode="auto">
            <a:xfrm flipH="1">
              <a:off x="4661" y="3038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71" name="Line 151"/>
            <p:cNvSpPr>
              <a:spLocks noChangeShapeType="1"/>
            </p:cNvSpPr>
            <p:nvPr/>
          </p:nvSpPr>
          <p:spPr bwMode="auto">
            <a:xfrm flipH="1">
              <a:off x="4661" y="299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72" name="Line 152"/>
            <p:cNvSpPr>
              <a:spLocks noChangeShapeType="1"/>
            </p:cNvSpPr>
            <p:nvPr/>
          </p:nvSpPr>
          <p:spPr bwMode="auto">
            <a:xfrm flipH="1">
              <a:off x="4661" y="2951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73" name="Line 153"/>
            <p:cNvSpPr>
              <a:spLocks noChangeShapeType="1"/>
            </p:cNvSpPr>
            <p:nvPr/>
          </p:nvSpPr>
          <p:spPr bwMode="auto">
            <a:xfrm flipH="1">
              <a:off x="4661" y="2908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74" name="Line 154"/>
            <p:cNvSpPr>
              <a:spLocks noChangeShapeType="1"/>
            </p:cNvSpPr>
            <p:nvPr/>
          </p:nvSpPr>
          <p:spPr bwMode="auto">
            <a:xfrm flipH="1">
              <a:off x="4661" y="286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75" name="Line 155"/>
            <p:cNvSpPr>
              <a:spLocks noChangeShapeType="1"/>
            </p:cNvSpPr>
            <p:nvPr/>
          </p:nvSpPr>
          <p:spPr bwMode="auto">
            <a:xfrm flipH="1">
              <a:off x="4661" y="2821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76" name="Line 156"/>
            <p:cNvSpPr>
              <a:spLocks noChangeShapeType="1"/>
            </p:cNvSpPr>
            <p:nvPr/>
          </p:nvSpPr>
          <p:spPr bwMode="auto">
            <a:xfrm flipH="1">
              <a:off x="4661" y="2734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77" name="Line 157"/>
            <p:cNvSpPr>
              <a:spLocks noChangeShapeType="1"/>
            </p:cNvSpPr>
            <p:nvPr/>
          </p:nvSpPr>
          <p:spPr bwMode="auto">
            <a:xfrm flipH="1">
              <a:off x="4661" y="269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78" name="Line 158"/>
            <p:cNvSpPr>
              <a:spLocks noChangeShapeType="1"/>
            </p:cNvSpPr>
            <p:nvPr/>
          </p:nvSpPr>
          <p:spPr bwMode="auto">
            <a:xfrm flipH="1">
              <a:off x="4661" y="2649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79" name="Line 159"/>
            <p:cNvSpPr>
              <a:spLocks noChangeShapeType="1"/>
            </p:cNvSpPr>
            <p:nvPr/>
          </p:nvSpPr>
          <p:spPr bwMode="auto">
            <a:xfrm flipH="1">
              <a:off x="4661" y="260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80" name="Line 160"/>
            <p:cNvSpPr>
              <a:spLocks noChangeShapeType="1"/>
            </p:cNvSpPr>
            <p:nvPr/>
          </p:nvSpPr>
          <p:spPr bwMode="auto">
            <a:xfrm flipH="1">
              <a:off x="4661" y="256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81" name="Line 161"/>
            <p:cNvSpPr>
              <a:spLocks noChangeShapeType="1"/>
            </p:cNvSpPr>
            <p:nvPr/>
          </p:nvSpPr>
          <p:spPr bwMode="auto">
            <a:xfrm flipH="1">
              <a:off x="4661" y="2518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82" name="Line 162"/>
            <p:cNvSpPr>
              <a:spLocks noChangeShapeType="1"/>
            </p:cNvSpPr>
            <p:nvPr/>
          </p:nvSpPr>
          <p:spPr bwMode="auto">
            <a:xfrm flipH="1">
              <a:off x="4661" y="247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83" name="Line 163"/>
            <p:cNvSpPr>
              <a:spLocks noChangeShapeType="1"/>
            </p:cNvSpPr>
            <p:nvPr/>
          </p:nvSpPr>
          <p:spPr bwMode="auto">
            <a:xfrm flipH="1">
              <a:off x="4661" y="2433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84" name="Line 164"/>
            <p:cNvSpPr>
              <a:spLocks noChangeShapeType="1"/>
            </p:cNvSpPr>
            <p:nvPr/>
          </p:nvSpPr>
          <p:spPr bwMode="auto">
            <a:xfrm flipH="1">
              <a:off x="4661" y="2389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85" name="Line 165"/>
            <p:cNvSpPr>
              <a:spLocks noChangeShapeType="1"/>
            </p:cNvSpPr>
            <p:nvPr/>
          </p:nvSpPr>
          <p:spPr bwMode="auto">
            <a:xfrm flipH="1">
              <a:off x="4661" y="230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86" name="Line 166"/>
            <p:cNvSpPr>
              <a:spLocks noChangeShapeType="1"/>
            </p:cNvSpPr>
            <p:nvPr/>
          </p:nvSpPr>
          <p:spPr bwMode="auto">
            <a:xfrm flipH="1">
              <a:off x="4661" y="2259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87" name="Line 167"/>
            <p:cNvSpPr>
              <a:spLocks noChangeShapeType="1"/>
            </p:cNvSpPr>
            <p:nvPr/>
          </p:nvSpPr>
          <p:spPr bwMode="auto">
            <a:xfrm flipH="1">
              <a:off x="4661" y="2216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88" name="Line 168"/>
            <p:cNvSpPr>
              <a:spLocks noChangeShapeType="1"/>
            </p:cNvSpPr>
            <p:nvPr/>
          </p:nvSpPr>
          <p:spPr bwMode="auto">
            <a:xfrm flipH="1">
              <a:off x="4661" y="217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89" name="Line 169"/>
            <p:cNvSpPr>
              <a:spLocks noChangeShapeType="1"/>
            </p:cNvSpPr>
            <p:nvPr/>
          </p:nvSpPr>
          <p:spPr bwMode="auto">
            <a:xfrm flipH="1">
              <a:off x="4661" y="2130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90" name="Line 170"/>
            <p:cNvSpPr>
              <a:spLocks noChangeShapeType="1"/>
            </p:cNvSpPr>
            <p:nvPr/>
          </p:nvSpPr>
          <p:spPr bwMode="auto">
            <a:xfrm flipH="1">
              <a:off x="4661" y="2087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91" name="Line 171"/>
            <p:cNvSpPr>
              <a:spLocks noChangeShapeType="1"/>
            </p:cNvSpPr>
            <p:nvPr/>
          </p:nvSpPr>
          <p:spPr bwMode="auto">
            <a:xfrm flipH="1">
              <a:off x="4661" y="2043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92" name="Line 172"/>
            <p:cNvSpPr>
              <a:spLocks noChangeShapeType="1"/>
            </p:cNvSpPr>
            <p:nvPr/>
          </p:nvSpPr>
          <p:spPr bwMode="auto">
            <a:xfrm flipH="1">
              <a:off x="4661" y="2000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93" name="Line 173"/>
            <p:cNvSpPr>
              <a:spLocks noChangeShapeType="1"/>
            </p:cNvSpPr>
            <p:nvPr/>
          </p:nvSpPr>
          <p:spPr bwMode="auto">
            <a:xfrm flipH="1">
              <a:off x="4661" y="1956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94" name="Line 174"/>
            <p:cNvSpPr>
              <a:spLocks noChangeShapeType="1"/>
            </p:cNvSpPr>
            <p:nvPr/>
          </p:nvSpPr>
          <p:spPr bwMode="auto">
            <a:xfrm flipH="1">
              <a:off x="4661" y="1871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95" name="Line 175"/>
            <p:cNvSpPr>
              <a:spLocks noChangeShapeType="1"/>
            </p:cNvSpPr>
            <p:nvPr/>
          </p:nvSpPr>
          <p:spPr bwMode="auto">
            <a:xfrm flipH="1">
              <a:off x="4661" y="1827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96" name="Line 176"/>
            <p:cNvSpPr>
              <a:spLocks noChangeShapeType="1"/>
            </p:cNvSpPr>
            <p:nvPr/>
          </p:nvSpPr>
          <p:spPr bwMode="auto">
            <a:xfrm flipH="1">
              <a:off x="4661" y="1784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97" name="Line 177"/>
            <p:cNvSpPr>
              <a:spLocks noChangeShapeType="1"/>
            </p:cNvSpPr>
            <p:nvPr/>
          </p:nvSpPr>
          <p:spPr bwMode="auto">
            <a:xfrm flipH="1">
              <a:off x="4661" y="1741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98" name="Line 178"/>
            <p:cNvSpPr>
              <a:spLocks noChangeShapeType="1"/>
            </p:cNvSpPr>
            <p:nvPr/>
          </p:nvSpPr>
          <p:spPr bwMode="auto">
            <a:xfrm flipH="1">
              <a:off x="4661" y="1697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099" name="Line 179"/>
            <p:cNvSpPr>
              <a:spLocks noChangeShapeType="1"/>
            </p:cNvSpPr>
            <p:nvPr/>
          </p:nvSpPr>
          <p:spPr bwMode="auto">
            <a:xfrm flipH="1">
              <a:off x="4661" y="1654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100" name="Line 180"/>
            <p:cNvSpPr>
              <a:spLocks noChangeShapeType="1"/>
            </p:cNvSpPr>
            <p:nvPr/>
          </p:nvSpPr>
          <p:spPr bwMode="auto">
            <a:xfrm flipH="1">
              <a:off x="4661" y="1610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101" name="Line 181"/>
            <p:cNvSpPr>
              <a:spLocks noChangeShapeType="1"/>
            </p:cNvSpPr>
            <p:nvPr/>
          </p:nvSpPr>
          <p:spPr bwMode="auto">
            <a:xfrm flipH="1">
              <a:off x="4661" y="1568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102" name="Line 182"/>
            <p:cNvSpPr>
              <a:spLocks noChangeShapeType="1"/>
            </p:cNvSpPr>
            <p:nvPr/>
          </p:nvSpPr>
          <p:spPr bwMode="auto">
            <a:xfrm flipH="1">
              <a:off x="4661" y="152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103" name="Line 183"/>
            <p:cNvSpPr>
              <a:spLocks noChangeShapeType="1"/>
            </p:cNvSpPr>
            <p:nvPr/>
          </p:nvSpPr>
          <p:spPr bwMode="auto">
            <a:xfrm flipH="1">
              <a:off x="4661" y="1438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104" name="Line 184"/>
            <p:cNvSpPr>
              <a:spLocks noChangeShapeType="1"/>
            </p:cNvSpPr>
            <p:nvPr/>
          </p:nvSpPr>
          <p:spPr bwMode="auto">
            <a:xfrm flipH="1">
              <a:off x="4661" y="1394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105" name="Line 185"/>
            <p:cNvSpPr>
              <a:spLocks noChangeShapeType="1"/>
            </p:cNvSpPr>
            <p:nvPr/>
          </p:nvSpPr>
          <p:spPr bwMode="auto">
            <a:xfrm flipH="1">
              <a:off x="4661" y="1351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106" name="Line 186"/>
            <p:cNvSpPr>
              <a:spLocks noChangeShapeType="1"/>
            </p:cNvSpPr>
            <p:nvPr/>
          </p:nvSpPr>
          <p:spPr bwMode="auto">
            <a:xfrm flipH="1">
              <a:off x="4661" y="1309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107" name="Line 187"/>
            <p:cNvSpPr>
              <a:spLocks noChangeShapeType="1"/>
            </p:cNvSpPr>
            <p:nvPr/>
          </p:nvSpPr>
          <p:spPr bwMode="auto">
            <a:xfrm flipH="1">
              <a:off x="4661" y="126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108" name="Line 188"/>
            <p:cNvSpPr>
              <a:spLocks noChangeShapeType="1"/>
            </p:cNvSpPr>
            <p:nvPr/>
          </p:nvSpPr>
          <p:spPr bwMode="auto">
            <a:xfrm flipH="1">
              <a:off x="4661" y="122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109" name="Line 189"/>
            <p:cNvSpPr>
              <a:spLocks noChangeShapeType="1"/>
            </p:cNvSpPr>
            <p:nvPr/>
          </p:nvSpPr>
          <p:spPr bwMode="auto">
            <a:xfrm flipH="1">
              <a:off x="4661" y="1179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110" name="Line 190"/>
            <p:cNvSpPr>
              <a:spLocks noChangeShapeType="1"/>
            </p:cNvSpPr>
            <p:nvPr/>
          </p:nvSpPr>
          <p:spPr bwMode="auto">
            <a:xfrm flipH="1">
              <a:off x="4661" y="1135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111" name="Line 191"/>
            <p:cNvSpPr>
              <a:spLocks noChangeShapeType="1"/>
            </p:cNvSpPr>
            <p:nvPr/>
          </p:nvSpPr>
          <p:spPr bwMode="auto">
            <a:xfrm flipH="1">
              <a:off x="4661" y="109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117" name="Line 197"/>
            <p:cNvSpPr>
              <a:spLocks noChangeShapeType="1"/>
            </p:cNvSpPr>
            <p:nvPr/>
          </p:nvSpPr>
          <p:spPr bwMode="auto">
            <a:xfrm flipV="1">
              <a:off x="1858" y="2726"/>
              <a:ext cx="218" cy="35"/>
            </a:xfrm>
            <a:prstGeom prst="line">
              <a:avLst/>
            </a:prstGeom>
            <a:noFill/>
            <a:ln w="238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66355" name="Group 435"/>
            <p:cNvGrpSpPr>
              <a:grpSpLocks/>
            </p:cNvGrpSpPr>
            <p:nvPr/>
          </p:nvGrpSpPr>
          <p:grpSpPr bwMode="auto">
            <a:xfrm>
              <a:off x="1640" y="1141"/>
              <a:ext cx="3052" cy="1675"/>
              <a:chOff x="1640" y="1141"/>
              <a:chExt cx="3052" cy="1675"/>
            </a:xfrm>
          </p:grpSpPr>
          <p:sp>
            <p:nvSpPr>
              <p:cNvPr id="466112" name="Line 192"/>
              <p:cNvSpPr>
                <a:spLocks noChangeShapeType="1"/>
              </p:cNvSpPr>
              <p:nvPr/>
            </p:nvSpPr>
            <p:spPr bwMode="auto">
              <a:xfrm flipH="1">
                <a:off x="1640" y="2741"/>
                <a:ext cx="38" cy="37"/>
              </a:xfrm>
              <a:prstGeom prst="line">
                <a:avLst/>
              </a:prstGeom>
              <a:noFill/>
              <a:ln w="2387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13" name="Line 193"/>
              <p:cNvSpPr>
                <a:spLocks noChangeShapeType="1"/>
              </p:cNvSpPr>
              <p:nvPr/>
            </p:nvSpPr>
            <p:spPr bwMode="auto">
              <a:xfrm>
                <a:off x="1640" y="2778"/>
                <a:ext cx="38" cy="38"/>
              </a:xfrm>
              <a:prstGeom prst="line">
                <a:avLst/>
              </a:prstGeom>
              <a:noFill/>
              <a:ln w="2387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14" name="Freeform 194"/>
              <p:cNvSpPr>
                <a:spLocks/>
              </p:cNvSpPr>
              <p:nvPr/>
            </p:nvSpPr>
            <p:spPr bwMode="auto">
              <a:xfrm>
                <a:off x="1820" y="2723"/>
                <a:ext cx="76" cy="76"/>
              </a:xfrm>
              <a:custGeom>
                <a:avLst/>
                <a:gdLst>
                  <a:gd name="T0" fmla="*/ 76 w 76"/>
                  <a:gd name="T1" fmla="*/ 0 h 76"/>
                  <a:gd name="T2" fmla="*/ 0 w 76"/>
                  <a:gd name="T3" fmla="*/ 76 h 76"/>
                  <a:gd name="T4" fmla="*/ 38 w 76"/>
                  <a:gd name="T5" fmla="*/ 38 h 76"/>
                  <a:gd name="T6" fmla="*/ 0 w 76"/>
                  <a:gd name="T7" fmla="*/ 0 h 76"/>
                  <a:gd name="T8" fmla="*/ 76 w 76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76" y="0"/>
                    </a:moveTo>
                    <a:lnTo>
                      <a:pt x="0" y="76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76" y="76"/>
                    </a:lnTo>
                  </a:path>
                </a:pathLst>
              </a:custGeom>
              <a:noFill/>
              <a:ln w="2387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15" name="Line 195"/>
              <p:cNvSpPr>
                <a:spLocks noChangeShapeType="1"/>
              </p:cNvSpPr>
              <p:nvPr/>
            </p:nvSpPr>
            <p:spPr bwMode="auto">
              <a:xfrm flipV="1">
                <a:off x="1640" y="2761"/>
                <a:ext cx="218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16" name="Freeform 196"/>
              <p:cNvSpPr>
                <a:spLocks/>
              </p:cNvSpPr>
              <p:nvPr/>
            </p:nvSpPr>
            <p:spPr bwMode="auto">
              <a:xfrm>
                <a:off x="2039" y="2688"/>
                <a:ext cx="75" cy="76"/>
              </a:xfrm>
              <a:custGeom>
                <a:avLst/>
                <a:gdLst>
                  <a:gd name="T0" fmla="*/ 75 w 75"/>
                  <a:gd name="T1" fmla="*/ 0 h 76"/>
                  <a:gd name="T2" fmla="*/ 0 w 75"/>
                  <a:gd name="T3" fmla="*/ 76 h 76"/>
                  <a:gd name="T4" fmla="*/ 37 w 75"/>
                  <a:gd name="T5" fmla="*/ 38 h 76"/>
                  <a:gd name="T6" fmla="*/ 0 w 75"/>
                  <a:gd name="T7" fmla="*/ 0 h 76"/>
                  <a:gd name="T8" fmla="*/ 75 w 75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6">
                    <a:moveTo>
                      <a:pt x="75" y="0"/>
                    </a:moveTo>
                    <a:lnTo>
                      <a:pt x="0" y="76"/>
                    </a:lnTo>
                    <a:lnTo>
                      <a:pt x="37" y="38"/>
                    </a:lnTo>
                    <a:lnTo>
                      <a:pt x="0" y="0"/>
                    </a:lnTo>
                    <a:lnTo>
                      <a:pt x="75" y="76"/>
                    </a:lnTo>
                  </a:path>
                </a:pathLst>
              </a:custGeom>
              <a:noFill/>
              <a:ln w="2387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18" name="Freeform 198"/>
              <p:cNvSpPr>
                <a:spLocks/>
              </p:cNvSpPr>
              <p:nvPr/>
            </p:nvSpPr>
            <p:spPr bwMode="auto">
              <a:xfrm>
                <a:off x="2256" y="2645"/>
                <a:ext cx="76" cy="76"/>
              </a:xfrm>
              <a:custGeom>
                <a:avLst/>
                <a:gdLst>
                  <a:gd name="T0" fmla="*/ 76 w 76"/>
                  <a:gd name="T1" fmla="*/ 0 h 76"/>
                  <a:gd name="T2" fmla="*/ 0 w 76"/>
                  <a:gd name="T3" fmla="*/ 76 h 76"/>
                  <a:gd name="T4" fmla="*/ 38 w 76"/>
                  <a:gd name="T5" fmla="*/ 38 h 76"/>
                  <a:gd name="T6" fmla="*/ 0 w 76"/>
                  <a:gd name="T7" fmla="*/ 0 h 76"/>
                  <a:gd name="T8" fmla="*/ 76 w 76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76" y="0"/>
                    </a:moveTo>
                    <a:lnTo>
                      <a:pt x="0" y="76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76" y="76"/>
                    </a:lnTo>
                  </a:path>
                </a:pathLst>
              </a:custGeom>
              <a:noFill/>
              <a:ln w="2387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19" name="Line 199"/>
              <p:cNvSpPr>
                <a:spLocks noChangeShapeType="1"/>
              </p:cNvSpPr>
              <p:nvPr/>
            </p:nvSpPr>
            <p:spPr bwMode="auto">
              <a:xfrm flipV="1">
                <a:off x="2076" y="2683"/>
                <a:ext cx="218" cy="43"/>
              </a:xfrm>
              <a:prstGeom prst="line">
                <a:avLst/>
              </a:prstGeom>
              <a:noFill/>
              <a:ln w="2387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20" name="Freeform 200"/>
              <p:cNvSpPr>
                <a:spLocks/>
              </p:cNvSpPr>
              <p:nvPr/>
            </p:nvSpPr>
            <p:spPr bwMode="auto">
              <a:xfrm>
                <a:off x="2475" y="2559"/>
                <a:ext cx="74" cy="75"/>
              </a:xfrm>
              <a:custGeom>
                <a:avLst/>
                <a:gdLst>
                  <a:gd name="T0" fmla="*/ 74 w 74"/>
                  <a:gd name="T1" fmla="*/ 0 h 75"/>
                  <a:gd name="T2" fmla="*/ 0 w 74"/>
                  <a:gd name="T3" fmla="*/ 75 h 75"/>
                  <a:gd name="T4" fmla="*/ 37 w 74"/>
                  <a:gd name="T5" fmla="*/ 37 h 75"/>
                  <a:gd name="T6" fmla="*/ 0 w 74"/>
                  <a:gd name="T7" fmla="*/ 0 h 75"/>
                  <a:gd name="T8" fmla="*/ 74 w 74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74" y="0"/>
                    </a:moveTo>
                    <a:lnTo>
                      <a:pt x="0" y="75"/>
                    </a:lnTo>
                    <a:lnTo>
                      <a:pt x="37" y="37"/>
                    </a:lnTo>
                    <a:lnTo>
                      <a:pt x="0" y="0"/>
                    </a:lnTo>
                    <a:lnTo>
                      <a:pt x="74" y="75"/>
                    </a:lnTo>
                  </a:path>
                </a:pathLst>
              </a:custGeom>
              <a:noFill/>
              <a:ln w="2387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21" name="Line 201"/>
              <p:cNvSpPr>
                <a:spLocks noChangeShapeType="1"/>
              </p:cNvSpPr>
              <p:nvPr/>
            </p:nvSpPr>
            <p:spPr bwMode="auto">
              <a:xfrm flipV="1">
                <a:off x="2294" y="2596"/>
                <a:ext cx="218" cy="87"/>
              </a:xfrm>
              <a:prstGeom prst="line">
                <a:avLst/>
              </a:prstGeom>
              <a:noFill/>
              <a:ln w="2387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22" name="Freeform 202"/>
              <p:cNvSpPr>
                <a:spLocks/>
              </p:cNvSpPr>
              <p:nvPr/>
            </p:nvSpPr>
            <p:spPr bwMode="auto">
              <a:xfrm>
                <a:off x="2692" y="2230"/>
                <a:ext cx="76" cy="76"/>
              </a:xfrm>
              <a:custGeom>
                <a:avLst/>
                <a:gdLst>
                  <a:gd name="T0" fmla="*/ 76 w 76"/>
                  <a:gd name="T1" fmla="*/ 0 h 76"/>
                  <a:gd name="T2" fmla="*/ 0 w 76"/>
                  <a:gd name="T3" fmla="*/ 76 h 76"/>
                  <a:gd name="T4" fmla="*/ 38 w 76"/>
                  <a:gd name="T5" fmla="*/ 38 h 76"/>
                  <a:gd name="T6" fmla="*/ 0 w 76"/>
                  <a:gd name="T7" fmla="*/ 0 h 76"/>
                  <a:gd name="T8" fmla="*/ 76 w 76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76" y="0"/>
                    </a:moveTo>
                    <a:lnTo>
                      <a:pt x="0" y="76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76" y="76"/>
                    </a:lnTo>
                  </a:path>
                </a:pathLst>
              </a:custGeom>
              <a:noFill/>
              <a:ln w="2387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23" name="Line 203"/>
              <p:cNvSpPr>
                <a:spLocks noChangeShapeType="1"/>
              </p:cNvSpPr>
              <p:nvPr/>
            </p:nvSpPr>
            <p:spPr bwMode="auto">
              <a:xfrm flipV="1">
                <a:off x="2512" y="2268"/>
                <a:ext cx="218" cy="328"/>
              </a:xfrm>
              <a:prstGeom prst="line">
                <a:avLst/>
              </a:prstGeom>
              <a:noFill/>
              <a:ln w="2387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24" name="Freeform 204"/>
              <p:cNvSpPr>
                <a:spLocks/>
              </p:cNvSpPr>
              <p:nvPr/>
            </p:nvSpPr>
            <p:spPr bwMode="auto">
              <a:xfrm>
                <a:off x="2910" y="1737"/>
                <a:ext cx="76" cy="76"/>
              </a:xfrm>
              <a:custGeom>
                <a:avLst/>
                <a:gdLst>
                  <a:gd name="T0" fmla="*/ 76 w 76"/>
                  <a:gd name="T1" fmla="*/ 0 h 76"/>
                  <a:gd name="T2" fmla="*/ 0 w 76"/>
                  <a:gd name="T3" fmla="*/ 76 h 76"/>
                  <a:gd name="T4" fmla="*/ 38 w 76"/>
                  <a:gd name="T5" fmla="*/ 38 h 76"/>
                  <a:gd name="T6" fmla="*/ 0 w 76"/>
                  <a:gd name="T7" fmla="*/ 0 h 76"/>
                  <a:gd name="T8" fmla="*/ 76 w 76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76" y="0"/>
                    </a:moveTo>
                    <a:lnTo>
                      <a:pt x="0" y="76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76" y="76"/>
                    </a:lnTo>
                  </a:path>
                </a:pathLst>
              </a:custGeom>
              <a:noFill/>
              <a:ln w="2387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25" name="Line 205"/>
              <p:cNvSpPr>
                <a:spLocks noChangeShapeType="1"/>
              </p:cNvSpPr>
              <p:nvPr/>
            </p:nvSpPr>
            <p:spPr bwMode="auto">
              <a:xfrm flipV="1">
                <a:off x="2730" y="1775"/>
                <a:ext cx="218" cy="493"/>
              </a:xfrm>
              <a:prstGeom prst="line">
                <a:avLst/>
              </a:prstGeom>
              <a:noFill/>
              <a:ln w="2387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71" name="Line 351"/>
              <p:cNvSpPr>
                <a:spLocks noChangeShapeType="1"/>
              </p:cNvSpPr>
              <p:nvPr/>
            </p:nvSpPr>
            <p:spPr bwMode="auto">
              <a:xfrm>
                <a:off x="1640" y="2778"/>
                <a:ext cx="30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72" name="Freeform 352"/>
              <p:cNvSpPr>
                <a:spLocks/>
              </p:cNvSpPr>
              <p:nvPr/>
            </p:nvSpPr>
            <p:spPr bwMode="auto">
              <a:xfrm>
                <a:off x="1908" y="1141"/>
                <a:ext cx="76" cy="75"/>
              </a:xfrm>
              <a:custGeom>
                <a:avLst/>
                <a:gdLst>
                  <a:gd name="T0" fmla="*/ 76 w 76"/>
                  <a:gd name="T1" fmla="*/ 0 h 75"/>
                  <a:gd name="T2" fmla="*/ 0 w 76"/>
                  <a:gd name="T3" fmla="*/ 75 h 75"/>
                  <a:gd name="T4" fmla="*/ 38 w 76"/>
                  <a:gd name="T5" fmla="*/ 38 h 75"/>
                  <a:gd name="T6" fmla="*/ 0 w 76"/>
                  <a:gd name="T7" fmla="*/ 0 h 75"/>
                  <a:gd name="T8" fmla="*/ 76 w 76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5">
                    <a:moveTo>
                      <a:pt x="76" y="0"/>
                    </a:moveTo>
                    <a:lnTo>
                      <a:pt x="0" y="75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76" y="75"/>
                    </a:lnTo>
                  </a:path>
                </a:pathLst>
              </a:custGeom>
              <a:noFill/>
              <a:ln w="2387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73" name="Freeform 353"/>
              <p:cNvSpPr>
                <a:spLocks/>
              </p:cNvSpPr>
              <p:nvPr/>
            </p:nvSpPr>
            <p:spPr bwMode="auto">
              <a:xfrm>
                <a:off x="2152" y="1141"/>
                <a:ext cx="75" cy="75"/>
              </a:xfrm>
              <a:custGeom>
                <a:avLst/>
                <a:gdLst>
                  <a:gd name="T0" fmla="*/ 75 w 75"/>
                  <a:gd name="T1" fmla="*/ 0 h 75"/>
                  <a:gd name="T2" fmla="*/ 0 w 75"/>
                  <a:gd name="T3" fmla="*/ 75 h 75"/>
                  <a:gd name="T4" fmla="*/ 37 w 75"/>
                  <a:gd name="T5" fmla="*/ 38 h 75"/>
                  <a:gd name="T6" fmla="*/ 0 w 75"/>
                  <a:gd name="T7" fmla="*/ 0 h 75"/>
                  <a:gd name="T8" fmla="*/ 75 w 75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75" y="0"/>
                    </a:moveTo>
                    <a:lnTo>
                      <a:pt x="0" y="75"/>
                    </a:lnTo>
                    <a:lnTo>
                      <a:pt x="37" y="38"/>
                    </a:lnTo>
                    <a:lnTo>
                      <a:pt x="0" y="0"/>
                    </a:lnTo>
                    <a:lnTo>
                      <a:pt x="75" y="75"/>
                    </a:lnTo>
                  </a:path>
                </a:pathLst>
              </a:custGeom>
              <a:noFill/>
              <a:ln w="2387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74" name="Line 354"/>
              <p:cNvSpPr>
                <a:spLocks noChangeShapeType="1"/>
              </p:cNvSpPr>
              <p:nvPr/>
            </p:nvSpPr>
            <p:spPr bwMode="auto">
              <a:xfrm>
                <a:off x="1946" y="1179"/>
                <a:ext cx="243" cy="1"/>
              </a:xfrm>
              <a:prstGeom prst="line">
                <a:avLst/>
              </a:prstGeom>
              <a:noFill/>
              <a:ln w="2387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66356" name="Group 436"/>
            <p:cNvGrpSpPr>
              <a:grpSpLocks/>
            </p:cNvGrpSpPr>
            <p:nvPr/>
          </p:nvGrpSpPr>
          <p:grpSpPr bwMode="auto">
            <a:xfrm>
              <a:off x="1908" y="1271"/>
              <a:ext cx="1949" cy="1545"/>
              <a:chOff x="1908" y="1271"/>
              <a:chExt cx="1949" cy="1545"/>
            </a:xfrm>
          </p:grpSpPr>
          <p:sp>
            <p:nvSpPr>
              <p:cNvPr id="466126" name="Freeform 206"/>
              <p:cNvSpPr>
                <a:spLocks/>
              </p:cNvSpPr>
              <p:nvPr/>
            </p:nvSpPr>
            <p:spPr bwMode="auto">
              <a:xfrm>
                <a:off x="2475" y="2741"/>
                <a:ext cx="74" cy="75"/>
              </a:xfrm>
              <a:custGeom>
                <a:avLst/>
                <a:gdLst>
                  <a:gd name="T0" fmla="*/ 37 w 74"/>
                  <a:gd name="T1" fmla="*/ 0 h 75"/>
                  <a:gd name="T2" fmla="*/ 74 w 74"/>
                  <a:gd name="T3" fmla="*/ 0 h 75"/>
                  <a:gd name="T4" fmla="*/ 74 w 74"/>
                  <a:gd name="T5" fmla="*/ 75 h 75"/>
                  <a:gd name="T6" fmla="*/ 0 w 74"/>
                  <a:gd name="T7" fmla="*/ 75 h 75"/>
                  <a:gd name="T8" fmla="*/ 0 w 74"/>
                  <a:gd name="T9" fmla="*/ 0 h 75"/>
                  <a:gd name="T10" fmla="*/ 74 w 74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75">
                    <a:moveTo>
                      <a:pt x="37" y="0"/>
                    </a:moveTo>
                    <a:lnTo>
                      <a:pt x="74" y="0"/>
                    </a:lnTo>
                    <a:lnTo>
                      <a:pt x="74" y="75"/>
                    </a:lnTo>
                    <a:lnTo>
                      <a:pt x="0" y="75"/>
                    </a:lnTo>
                    <a:lnTo>
                      <a:pt x="0" y="0"/>
                    </a:lnTo>
                    <a:lnTo>
                      <a:pt x="74" y="0"/>
                    </a:lnTo>
                  </a:path>
                </a:pathLst>
              </a:custGeom>
              <a:noFill/>
              <a:ln w="238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27" name="Freeform 207"/>
              <p:cNvSpPr>
                <a:spLocks/>
              </p:cNvSpPr>
              <p:nvPr/>
            </p:nvSpPr>
            <p:spPr bwMode="auto">
              <a:xfrm>
                <a:off x="2692" y="2719"/>
                <a:ext cx="76" cy="75"/>
              </a:xfrm>
              <a:custGeom>
                <a:avLst/>
                <a:gdLst>
                  <a:gd name="T0" fmla="*/ 38 w 76"/>
                  <a:gd name="T1" fmla="*/ 0 h 75"/>
                  <a:gd name="T2" fmla="*/ 76 w 76"/>
                  <a:gd name="T3" fmla="*/ 0 h 75"/>
                  <a:gd name="T4" fmla="*/ 76 w 76"/>
                  <a:gd name="T5" fmla="*/ 75 h 75"/>
                  <a:gd name="T6" fmla="*/ 0 w 76"/>
                  <a:gd name="T7" fmla="*/ 75 h 75"/>
                  <a:gd name="T8" fmla="*/ 0 w 76"/>
                  <a:gd name="T9" fmla="*/ 0 h 75"/>
                  <a:gd name="T10" fmla="*/ 76 w 7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75">
                    <a:moveTo>
                      <a:pt x="38" y="0"/>
                    </a:moveTo>
                    <a:lnTo>
                      <a:pt x="76" y="0"/>
                    </a:lnTo>
                    <a:lnTo>
                      <a:pt x="76" y="75"/>
                    </a:lnTo>
                    <a:lnTo>
                      <a:pt x="0" y="75"/>
                    </a:lnTo>
                    <a:lnTo>
                      <a:pt x="0" y="0"/>
                    </a:lnTo>
                    <a:lnTo>
                      <a:pt x="76" y="0"/>
                    </a:lnTo>
                  </a:path>
                </a:pathLst>
              </a:custGeom>
              <a:noFill/>
              <a:ln w="238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28" name="Line 208"/>
              <p:cNvSpPr>
                <a:spLocks noChangeShapeType="1"/>
              </p:cNvSpPr>
              <p:nvPr/>
            </p:nvSpPr>
            <p:spPr bwMode="auto">
              <a:xfrm flipV="1">
                <a:off x="2512" y="2774"/>
                <a:ext cx="45" cy="4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30" name="Line 210"/>
              <p:cNvSpPr>
                <a:spLocks noChangeShapeType="1"/>
              </p:cNvSpPr>
              <p:nvPr/>
            </p:nvSpPr>
            <p:spPr bwMode="auto">
              <a:xfrm flipV="1">
                <a:off x="2602" y="2765"/>
                <a:ext cx="45" cy="4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31" name="Line 211"/>
              <p:cNvSpPr>
                <a:spLocks noChangeShapeType="1"/>
              </p:cNvSpPr>
              <p:nvPr/>
            </p:nvSpPr>
            <p:spPr bwMode="auto">
              <a:xfrm flipV="1">
                <a:off x="2692" y="2756"/>
                <a:ext cx="38" cy="4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32" name="Freeform 212"/>
              <p:cNvSpPr>
                <a:spLocks/>
              </p:cNvSpPr>
              <p:nvPr/>
            </p:nvSpPr>
            <p:spPr bwMode="auto">
              <a:xfrm>
                <a:off x="2910" y="2676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0 h 76"/>
                  <a:gd name="T4" fmla="*/ 76 w 76"/>
                  <a:gd name="T5" fmla="*/ 76 h 76"/>
                  <a:gd name="T6" fmla="*/ 0 w 76"/>
                  <a:gd name="T7" fmla="*/ 76 h 76"/>
                  <a:gd name="T8" fmla="*/ 0 w 76"/>
                  <a:gd name="T9" fmla="*/ 0 h 76"/>
                  <a:gd name="T10" fmla="*/ 76 w 76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0"/>
                    </a:lnTo>
                    <a:lnTo>
                      <a:pt x="76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76" y="0"/>
                    </a:lnTo>
                  </a:path>
                </a:pathLst>
              </a:custGeom>
              <a:noFill/>
              <a:ln w="238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33" name="Line 213"/>
              <p:cNvSpPr>
                <a:spLocks noChangeShapeType="1"/>
              </p:cNvSpPr>
              <p:nvPr/>
            </p:nvSpPr>
            <p:spPr bwMode="auto">
              <a:xfrm flipV="1">
                <a:off x="2730" y="2748"/>
                <a:ext cx="44" cy="8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34" name="Line 214"/>
              <p:cNvSpPr>
                <a:spLocks noChangeShapeType="1"/>
              </p:cNvSpPr>
              <p:nvPr/>
            </p:nvSpPr>
            <p:spPr bwMode="auto">
              <a:xfrm flipV="1">
                <a:off x="2820" y="2730"/>
                <a:ext cx="44" cy="9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35" name="Line 215"/>
              <p:cNvSpPr>
                <a:spLocks noChangeShapeType="1"/>
              </p:cNvSpPr>
              <p:nvPr/>
            </p:nvSpPr>
            <p:spPr bwMode="auto">
              <a:xfrm flipV="1">
                <a:off x="2907" y="2714"/>
                <a:ext cx="41" cy="7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36" name="Freeform 216"/>
              <p:cNvSpPr>
                <a:spLocks/>
              </p:cNvSpPr>
              <p:nvPr/>
            </p:nvSpPr>
            <p:spPr bwMode="auto">
              <a:xfrm>
                <a:off x="3127" y="2611"/>
                <a:ext cx="76" cy="75"/>
              </a:xfrm>
              <a:custGeom>
                <a:avLst/>
                <a:gdLst>
                  <a:gd name="T0" fmla="*/ 38 w 76"/>
                  <a:gd name="T1" fmla="*/ 0 h 75"/>
                  <a:gd name="T2" fmla="*/ 76 w 76"/>
                  <a:gd name="T3" fmla="*/ 0 h 75"/>
                  <a:gd name="T4" fmla="*/ 76 w 76"/>
                  <a:gd name="T5" fmla="*/ 75 h 75"/>
                  <a:gd name="T6" fmla="*/ 0 w 76"/>
                  <a:gd name="T7" fmla="*/ 75 h 75"/>
                  <a:gd name="T8" fmla="*/ 0 w 76"/>
                  <a:gd name="T9" fmla="*/ 0 h 75"/>
                  <a:gd name="T10" fmla="*/ 76 w 7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75">
                    <a:moveTo>
                      <a:pt x="38" y="0"/>
                    </a:moveTo>
                    <a:lnTo>
                      <a:pt x="76" y="0"/>
                    </a:lnTo>
                    <a:lnTo>
                      <a:pt x="76" y="75"/>
                    </a:lnTo>
                    <a:lnTo>
                      <a:pt x="0" y="75"/>
                    </a:lnTo>
                    <a:lnTo>
                      <a:pt x="0" y="0"/>
                    </a:lnTo>
                    <a:lnTo>
                      <a:pt x="76" y="0"/>
                    </a:lnTo>
                  </a:path>
                </a:pathLst>
              </a:custGeom>
              <a:noFill/>
              <a:ln w="238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37" name="Line 217"/>
              <p:cNvSpPr>
                <a:spLocks noChangeShapeType="1"/>
              </p:cNvSpPr>
              <p:nvPr/>
            </p:nvSpPr>
            <p:spPr bwMode="auto">
              <a:xfrm flipV="1">
                <a:off x="2948" y="2700"/>
                <a:ext cx="44" cy="14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38" name="Line 218"/>
              <p:cNvSpPr>
                <a:spLocks noChangeShapeType="1"/>
              </p:cNvSpPr>
              <p:nvPr/>
            </p:nvSpPr>
            <p:spPr bwMode="auto">
              <a:xfrm flipV="1">
                <a:off x="3035" y="2675"/>
                <a:ext cx="44" cy="13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39" name="Line 219"/>
              <p:cNvSpPr>
                <a:spLocks noChangeShapeType="1"/>
              </p:cNvSpPr>
              <p:nvPr/>
            </p:nvSpPr>
            <p:spPr bwMode="auto">
              <a:xfrm flipV="1">
                <a:off x="3121" y="2649"/>
                <a:ext cx="44" cy="12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40" name="Freeform 220"/>
              <p:cNvSpPr>
                <a:spLocks/>
              </p:cNvSpPr>
              <p:nvPr/>
            </p:nvSpPr>
            <p:spPr bwMode="auto">
              <a:xfrm>
                <a:off x="3346" y="2502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0 h 76"/>
                  <a:gd name="T4" fmla="*/ 76 w 76"/>
                  <a:gd name="T5" fmla="*/ 76 h 76"/>
                  <a:gd name="T6" fmla="*/ 0 w 76"/>
                  <a:gd name="T7" fmla="*/ 76 h 76"/>
                  <a:gd name="T8" fmla="*/ 0 w 76"/>
                  <a:gd name="T9" fmla="*/ 0 h 76"/>
                  <a:gd name="T10" fmla="*/ 76 w 76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0"/>
                    </a:lnTo>
                    <a:lnTo>
                      <a:pt x="76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76" y="0"/>
                    </a:lnTo>
                  </a:path>
                </a:pathLst>
              </a:custGeom>
              <a:noFill/>
              <a:ln w="238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41" name="Line 221"/>
              <p:cNvSpPr>
                <a:spLocks noChangeShapeType="1"/>
              </p:cNvSpPr>
              <p:nvPr/>
            </p:nvSpPr>
            <p:spPr bwMode="auto">
              <a:xfrm flipV="1">
                <a:off x="3165" y="2628"/>
                <a:ext cx="42" cy="21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42" name="Line 222"/>
              <p:cNvSpPr>
                <a:spLocks noChangeShapeType="1"/>
              </p:cNvSpPr>
              <p:nvPr/>
            </p:nvSpPr>
            <p:spPr bwMode="auto">
              <a:xfrm flipV="1">
                <a:off x="3247" y="2588"/>
                <a:ext cx="41" cy="21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43" name="Line 223"/>
              <p:cNvSpPr>
                <a:spLocks noChangeShapeType="1"/>
              </p:cNvSpPr>
              <p:nvPr/>
            </p:nvSpPr>
            <p:spPr bwMode="auto">
              <a:xfrm flipV="1">
                <a:off x="3328" y="2548"/>
                <a:ext cx="41" cy="20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44" name="Freeform 224"/>
              <p:cNvSpPr>
                <a:spLocks/>
              </p:cNvSpPr>
              <p:nvPr/>
            </p:nvSpPr>
            <p:spPr bwMode="auto">
              <a:xfrm>
                <a:off x="3564" y="2221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0 h 76"/>
                  <a:gd name="T4" fmla="*/ 76 w 76"/>
                  <a:gd name="T5" fmla="*/ 76 h 76"/>
                  <a:gd name="T6" fmla="*/ 0 w 76"/>
                  <a:gd name="T7" fmla="*/ 76 h 76"/>
                  <a:gd name="T8" fmla="*/ 0 w 76"/>
                  <a:gd name="T9" fmla="*/ 0 h 76"/>
                  <a:gd name="T10" fmla="*/ 76 w 76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0"/>
                    </a:lnTo>
                    <a:lnTo>
                      <a:pt x="76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76" y="0"/>
                    </a:lnTo>
                  </a:path>
                </a:pathLst>
              </a:custGeom>
              <a:noFill/>
              <a:ln w="238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45" name="Line 225"/>
              <p:cNvSpPr>
                <a:spLocks noChangeShapeType="1"/>
              </p:cNvSpPr>
              <p:nvPr/>
            </p:nvSpPr>
            <p:spPr bwMode="auto">
              <a:xfrm flipV="1">
                <a:off x="3384" y="2505"/>
                <a:ext cx="27" cy="35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46" name="Line 226"/>
              <p:cNvSpPr>
                <a:spLocks noChangeShapeType="1"/>
              </p:cNvSpPr>
              <p:nvPr/>
            </p:nvSpPr>
            <p:spPr bwMode="auto">
              <a:xfrm flipV="1">
                <a:off x="3439" y="2433"/>
                <a:ext cx="28" cy="35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47" name="Line 227"/>
              <p:cNvSpPr>
                <a:spLocks noChangeShapeType="1"/>
              </p:cNvSpPr>
              <p:nvPr/>
            </p:nvSpPr>
            <p:spPr bwMode="auto">
              <a:xfrm flipV="1">
                <a:off x="3495" y="2361"/>
                <a:ext cx="27" cy="36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48" name="Line 228"/>
              <p:cNvSpPr>
                <a:spLocks noChangeShapeType="1"/>
              </p:cNvSpPr>
              <p:nvPr/>
            </p:nvSpPr>
            <p:spPr bwMode="auto">
              <a:xfrm flipV="1">
                <a:off x="3550" y="2290"/>
                <a:ext cx="28" cy="35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49" name="Freeform 229"/>
              <p:cNvSpPr>
                <a:spLocks/>
              </p:cNvSpPr>
              <p:nvPr/>
            </p:nvSpPr>
            <p:spPr bwMode="auto">
              <a:xfrm>
                <a:off x="3781" y="1698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0 h 76"/>
                  <a:gd name="T4" fmla="*/ 76 w 76"/>
                  <a:gd name="T5" fmla="*/ 76 h 76"/>
                  <a:gd name="T6" fmla="*/ 0 w 76"/>
                  <a:gd name="T7" fmla="*/ 76 h 76"/>
                  <a:gd name="T8" fmla="*/ 0 w 76"/>
                  <a:gd name="T9" fmla="*/ 0 h 76"/>
                  <a:gd name="T10" fmla="*/ 76 w 76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0"/>
                    </a:lnTo>
                    <a:lnTo>
                      <a:pt x="76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76" y="0"/>
                    </a:lnTo>
                  </a:path>
                </a:pathLst>
              </a:custGeom>
              <a:noFill/>
              <a:ln w="238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50" name="Line 230"/>
              <p:cNvSpPr>
                <a:spLocks noChangeShapeType="1"/>
              </p:cNvSpPr>
              <p:nvPr/>
            </p:nvSpPr>
            <p:spPr bwMode="auto">
              <a:xfrm flipV="1">
                <a:off x="3602" y="2218"/>
                <a:ext cx="17" cy="41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51" name="Line 231"/>
              <p:cNvSpPr>
                <a:spLocks noChangeShapeType="1"/>
              </p:cNvSpPr>
              <p:nvPr/>
            </p:nvSpPr>
            <p:spPr bwMode="auto">
              <a:xfrm flipV="1">
                <a:off x="3637" y="2133"/>
                <a:ext cx="17" cy="43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52" name="Line 232"/>
              <p:cNvSpPr>
                <a:spLocks noChangeShapeType="1"/>
              </p:cNvSpPr>
              <p:nvPr/>
            </p:nvSpPr>
            <p:spPr bwMode="auto">
              <a:xfrm flipV="1">
                <a:off x="3671" y="2050"/>
                <a:ext cx="17" cy="42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53" name="Line 233"/>
              <p:cNvSpPr>
                <a:spLocks noChangeShapeType="1"/>
              </p:cNvSpPr>
              <p:nvPr/>
            </p:nvSpPr>
            <p:spPr bwMode="auto">
              <a:xfrm flipV="1">
                <a:off x="3707" y="1966"/>
                <a:ext cx="17" cy="43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54" name="Line 234"/>
              <p:cNvSpPr>
                <a:spLocks noChangeShapeType="1"/>
              </p:cNvSpPr>
              <p:nvPr/>
            </p:nvSpPr>
            <p:spPr bwMode="auto">
              <a:xfrm flipV="1">
                <a:off x="3741" y="1883"/>
                <a:ext cx="17" cy="41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55" name="Line 235"/>
              <p:cNvSpPr>
                <a:spLocks noChangeShapeType="1"/>
              </p:cNvSpPr>
              <p:nvPr/>
            </p:nvSpPr>
            <p:spPr bwMode="auto">
              <a:xfrm flipV="1">
                <a:off x="3776" y="1799"/>
                <a:ext cx="18" cy="42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56" name="Line 236"/>
              <p:cNvSpPr>
                <a:spLocks noChangeShapeType="1"/>
              </p:cNvSpPr>
              <p:nvPr/>
            </p:nvSpPr>
            <p:spPr bwMode="auto">
              <a:xfrm flipV="1">
                <a:off x="3811" y="1736"/>
                <a:ext cx="8" cy="21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71" name="Line 251"/>
              <p:cNvSpPr>
                <a:spLocks noChangeShapeType="1"/>
              </p:cNvSpPr>
              <p:nvPr/>
            </p:nvSpPr>
            <p:spPr bwMode="auto">
              <a:xfrm flipV="1">
                <a:off x="3165" y="2712"/>
                <a:ext cx="44" cy="14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75" name="Freeform 355"/>
              <p:cNvSpPr>
                <a:spLocks/>
              </p:cNvSpPr>
              <p:nvPr/>
            </p:nvSpPr>
            <p:spPr bwMode="auto">
              <a:xfrm>
                <a:off x="1908" y="1271"/>
                <a:ext cx="76" cy="75"/>
              </a:xfrm>
              <a:custGeom>
                <a:avLst/>
                <a:gdLst>
                  <a:gd name="T0" fmla="*/ 38 w 76"/>
                  <a:gd name="T1" fmla="*/ 0 h 75"/>
                  <a:gd name="T2" fmla="*/ 76 w 76"/>
                  <a:gd name="T3" fmla="*/ 0 h 75"/>
                  <a:gd name="T4" fmla="*/ 76 w 76"/>
                  <a:gd name="T5" fmla="*/ 75 h 75"/>
                  <a:gd name="T6" fmla="*/ 0 w 76"/>
                  <a:gd name="T7" fmla="*/ 75 h 75"/>
                  <a:gd name="T8" fmla="*/ 0 w 76"/>
                  <a:gd name="T9" fmla="*/ 0 h 75"/>
                  <a:gd name="T10" fmla="*/ 76 w 7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75">
                    <a:moveTo>
                      <a:pt x="38" y="0"/>
                    </a:moveTo>
                    <a:lnTo>
                      <a:pt x="76" y="0"/>
                    </a:lnTo>
                    <a:lnTo>
                      <a:pt x="76" y="75"/>
                    </a:lnTo>
                    <a:lnTo>
                      <a:pt x="0" y="75"/>
                    </a:lnTo>
                    <a:lnTo>
                      <a:pt x="0" y="0"/>
                    </a:lnTo>
                    <a:lnTo>
                      <a:pt x="76" y="0"/>
                    </a:lnTo>
                  </a:path>
                </a:pathLst>
              </a:custGeom>
              <a:noFill/>
              <a:ln w="238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76" name="Freeform 356"/>
              <p:cNvSpPr>
                <a:spLocks/>
              </p:cNvSpPr>
              <p:nvPr/>
            </p:nvSpPr>
            <p:spPr bwMode="auto">
              <a:xfrm>
                <a:off x="2152" y="1271"/>
                <a:ext cx="75" cy="75"/>
              </a:xfrm>
              <a:custGeom>
                <a:avLst/>
                <a:gdLst>
                  <a:gd name="T0" fmla="*/ 37 w 75"/>
                  <a:gd name="T1" fmla="*/ 0 h 75"/>
                  <a:gd name="T2" fmla="*/ 75 w 75"/>
                  <a:gd name="T3" fmla="*/ 0 h 75"/>
                  <a:gd name="T4" fmla="*/ 75 w 75"/>
                  <a:gd name="T5" fmla="*/ 75 h 75"/>
                  <a:gd name="T6" fmla="*/ 0 w 75"/>
                  <a:gd name="T7" fmla="*/ 75 h 75"/>
                  <a:gd name="T8" fmla="*/ 0 w 75"/>
                  <a:gd name="T9" fmla="*/ 0 h 75"/>
                  <a:gd name="T10" fmla="*/ 75 w 75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5">
                    <a:moveTo>
                      <a:pt x="37" y="0"/>
                    </a:moveTo>
                    <a:lnTo>
                      <a:pt x="75" y="0"/>
                    </a:lnTo>
                    <a:lnTo>
                      <a:pt x="75" y="75"/>
                    </a:lnTo>
                    <a:lnTo>
                      <a:pt x="0" y="75"/>
                    </a:lnTo>
                    <a:lnTo>
                      <a:pt x="0" y="0"/>
                    </a:lnTo>
                    <a:lnTo>
                      <a:pt x="75" y="0"/>
                    </a:lnTo>
                  </a:path>
                </a:pathLst>
              </a:custGeom>
              <a:noFill/>
              <a:ln w="238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77" name="Line 357"/>
              <p:cNvSpPr>
                <a:spLocks noChangeShapeType="1"/>
              </p:cNvSpPr>
              <p:nvPr/>
            </p:nvSpPr>
            <p:spPr bwMode="auto">
              <a:xfrm>
                <a:off x="1946" y="1309"/>
                <a:ext cx="45" cy="1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78" name="Line 358"/>
              <p:cNvSpPr>
                <a:spLocks noChangeShapeType="1"/>
              </p:cNvSpPr>
              <p:nvPr/>
            </p:nvSpPr>
            <p:spPr bwMode="auto">
              <a:xfrm>
                <a:off x="2036" y="1309"/>
                <a:ext cx="45" cy="1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79" name="Line 359"/>
              <p:cNvSpPr>
                <a:spLocks noChangeShapeType="1"/>
              </p:cNvSpPr>
              <p:nvPr/>
            </p:nvSpPr>
            <p:spPr bwMode="auto">
              <a:xfrm>
                <a:off x="2127" y="1309"/>
                <a:ext cx="45" cy="1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66357" name="Group 437"/>
            <p:cNvGrpSpPr>
              <a:grpSpLocks/>
            </p:cNvGrpSpPr>
            <p:nvPr/>
          </p:nvGrpSpPr>
          <p:grpSpPr bwMode="auto">
            <a:xfrm>
              <a:off x="1908" y="1400"/>
              <a:ext cx="2167" cy="1481"/>
              <a:chOff x="1908" y="1400"/>
              <a:chExt cx="2167" cy="1481"/>
            </a:xfrm>
          </p:grpSpPr>
          <p:sp>
            <p:nvSpPr>
              <p:cNvPr id="466157" name="Freeform 237"/>
              <p:cNvSpPr>
                <a:spLocks/>
              </p:cNvSpPr>
              <p:nvPr/>
            </p:nvSpPr>
            <p:spPr bwMode="auto">
              <a:xfrm>
                <a:off x="2692" y="2805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76 h 76"/>
                  <a:gd name="T4" fmla="*/ 0 w 76"/>
                  <a:gd name="T5" fmla="*/ 76 h 76"/>
                  <a:gd name="T6" fmla="*/ 38 w 76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76"/>
                    </a:lnTo>
                    <a:lnTo>
                      <a:pt x="0" y="76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58" name="Freeform 238"/>
              <p:cNvSpPr>
                <a:spLocks/>
              </p:cNvSpPr>
              <p:nvPr/>
            </p:nvSpPr>
            <p:spPr bwMode="auto">
              <a:xfrm>
                <a:off x="2910" y="2758"/>
                <a:ext cx="76" cy="75"/>
              </a:xfrm>
              <a:custGeom>
                <a:avLst/>
                <a:gdLst>
                  <a:gd name="T0" fmla="*/ 38 w 76"/>
                  <a:gd name="T1" fmla="*/ 0 h 75"/>
                  <a:gd name="T2" fmla="*/ 76 w 76"/>
                  <a:gd name="T3" fmla="*/ 75 h 75"/>
                  <a:gd name="T4" fmla="*/ 0 w 76"/>
                  <a:gd name="T5" fmla="*/ 75 h 75"/>
                  <a:gd name="T6" fmla="*/ 38 w 76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5">
                    <a:moveTo>
                      <a:pt x="38" y="0"/>
                    </a:moveTo>
                    <a:lnTo>
                      <a:pt x="76" y="75"/>
                    </a:lnTo>
                    <a:lnTo>
                      <a:pt x="0" y="75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59" name="Line 239"/>
              <p:cNvSpPr>
                <a:spLocks noChangeShapeType="1"/>
              </p:cNvSpPr>
              <p:nvPr/>
            </p:nvSpPr>
            <p:spPr bwMode="auto">
              <a:xfrm flipV="1">
                <a:off x="2730" y="2833"/>
                <a:ext cx="44" cy="10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60" name="Line 240"/>
              <p:cNvSpPr>
                <a:spLocks noChangeShapeType="1"/>
              </p:cNvSpPr>
              <p:nvPr/>
            </p:nvSpPr>
            <p:spPr bwMode="auto">
              <a:xfrm flipV="1">
                <a:off x="2796" y="2826"/>
                <a:ext cx="11" cy="3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61" name="Line 241"/>
              <p:cNvSpPr>
                <a:spLocks noChangeShapeType="1"/>
              </p:cNvSpPr>
              <p:nvPr/>
            </p:nvSpPr>
            <p:spPr bwMode="auto">
              <a:xfrm flipV="1">
                <a:off x="2829" y="2811"/>
                <a:ext cx="46" cy="10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62" name="Line 242"/>
              <p:cNvSpPr>
                <a:spLocks noChangeShapeType="1"/>
              </p:cNvSpPr>
              <p:nvPr/>
            </p:nvSpPr>
            <p:spPr bwMode="auto">
              <a:xfrm flipV="1">
                <a:off x="2897" y="2804"/>
                <a:ext cx="10" cy="3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64" name="Freeform 244"/>
              <p:cNvSpPr>
                <a:spLocks/>
              </p:cNvSpPr>
              <p:nvPr/>
            </p:nvSpPr>
            <p:spPr bwMode="auto">
              <a:xfrm>
                <a:off x="3127" y="2688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76 h 76"/>
                  <a:gd name="T4" fmla="*/ 0 w 76"/>
                  <a:gd name="T5" fmla="*/ 76 h 76"/>
                  <a:gd name="T6" fmla="*/ 38 w 76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76"/>
                    </a:lnTo>
                    <a:lnTo>
                      <a:pt x="0" y="76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65" name="Line 245"/>
              <p:cNvSpPr>
                <a:spLocks noChangeShapeType="1"/>
              </p:cNvSpPr>
              <p:nvPr/>
            </p:nvSpPr>
            <p:spPr bwMode="auto">
              <a:xfrm flipV="1">
                <a:off x="2948" y="2782"/>
                <a:ext cx="43" cy="14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66" name="Line 246"/>
              <p:cNvSpPr>
                <a:spLocks noChangeShapeType="1"/>
              </p:cNvSpPr>
              <p:nvPr/>
            </p:nvSpPr>
            <p:spPr bwMode="auto">
              <a:xfrm flipV="1">
                <a:off x="3013" y="2771"/>
                <a:ext cx="11" cy="4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67" name="Line 247"/>
              <p:cNvSpPr>
                <a:spLocks noChangeShapeType="1"/>
              </p:cNvSpPr>
              <p:nvPr/>
            </p:nvSpPr>
            <p:spPr bwMode="auto">
              <a:xfrm flipV="1">
                <a:off x="3046" y="2750"/>
                <a:ext cx="42" cy="15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68" name="Line 248"/>
              <p:cNvSpPr>
                <a:spLocks noChangeShapeType="1"/>
              </p:cNvSpPr>
              <p:nvPr/>
            </p:nvSpPr>
            <p:spPr bwMode="auto">
              <a:xfrm flipV="1">
                <a:off x="3110" y="2741"/>
                <a:ext cx="11" cy="3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70" name="Freeform 250"/>
              <p:cNvSpPr>
                <a:spLocks/>
              </p:cNvSpPr>
              <p:nvPr/>
            </p:nvSpPr>
            <p:spPr bwMode="auto">
              <a:xfrm>
                <a:off x="3346" y="2618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76 h 76"/>
                  <a:gd name="T4" fmla="*/ 0 w 76"/>
                  <a:gd name="T5" fmla="*/ 76 h 76"/>
                  <a:gd name="T6" fmla="*/ 38 w 76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76"/>
                    </a:lnTo>
                    <a:lnTo>
                      <a:pt x="0" y="76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72" name="Line 252"/>
              <p:cNvSpPr>
                <a:spLocks noChangeShapeType="1"/>
              </p:cNvSpPr>
              <p:nvPr/>
            </p:nvSpPr>
            <p:spPr bwMode="auto">
              <a:xfrm flipV="1">
                <a:off x="3230" y="2701"/>
                <a:ext cx="11" cy="4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73" name="Line 253"/>
              <p:cNvSpPr>
                <a:spLocks noChangeShapeType="1"/>
              </p:cNvSpPr>
              <p:nvPr/>
            </p:nvSpPr>
            <p:spPr bwMode="auto">
              <a:xfrm flipV="1">
                <a:off x="3263" y="2681"/>
                <a:ext cx="43" cy="14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74" name="Line 254"/>
              <p:cNvSpPr>
                <a:spLocks noChangeShapeType="1"/>
              </p:cNvSpPr>
              <p:nvPr/>
            </p:nvSpPr>
            <p:spPr bwMode="auto">
              <a:xfrm flipV="1">
                <a:off x="3328" y="2671"/>
                <a:ext cx="11" cy="4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75" name="Line 255"/>
              <p:cNvSpPr>
                <a:spLocks noChangeShapeType="1"/>
              </p:cNvSpPr>
              <p:nvPr/>
            </p:nvSpPr>
            <p:spPr bwMode="auto">
              <a:xfrm flipV="1">
                <a:off x="3360" y="2656"/>
                <a:ext cx="24" cy="8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76" name="Freeform 256"/>
              <p:cNvSpPr>
                <a:spLocks/>
              </p:cNvSpPr>
              <p:nvPr/>
            </p:nvSpPr>
            <p:spPr bwMode="auto">
              <a:xfrm>
                <a:off x="3564" y="2529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76 h 76"/>
                  <a:gd name="T4" fmla="*/ 0 w 76"/>
                  <a:gd name="T5" fmla="*/ 76 h 76"/>
                  <a:gd name="T6" fmla="*/ 38 w 76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76"/>
                    </a:lnTo>
                    <a:lnTo>
                      <a:pt x="0" y="76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77" name="Line 257"/>
              <p:cNvSpPr>
                <a:spLocks noChangeShapeType="1"/>
              </p:cNvSpPr>
              <p:nvPr/>
            </p:nvSpPr>
            <p:spPr bwMode="auto">
              <a:xfrm flipV="1">
                <a:off x="3384" y="2639"/>
                <a:ext cx="42" cy="17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78" name="Line 258"/>
              <p:cNvSpPr>
                <a:spLocks noChangeShapeType="1"/>
              </p:cNvSpPr>
              <p:nvPr/>
            </p:nvSpPr>
            <p:spPr bwMode="auto">
              <a:xfrm flipV="1">
                <a:off x="3446" y="2626"/>
                <a:ext cx="11" cy="5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79" name="Line 259"/>
              <p:cNvSpPr>
                <a:spLocks noChangeShapeType="1"/>
              </p:cNvSpPr>
              <p:nvPr/>
            </p:nvSpPr>
            <p:spPr bwMode="auto">
              <a:xfrm flipV="1">
                <a:off x="3478" y="2600"/>
                <a:ext cx="42" cy="17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80" name="Line 260"/>
              <p:cNvSpPr>
                <a:spLocks noChangeShapeType="1"/>
              </p:cNvSpPr>
              <p:nvPr/>
            </p:nvSpPr>
            <p:spPr bwMode="auto">
              <a:xfrm flipV="1">
                <a:off x="3541" y="2588"/>
                <a:ext cx="11" cy="4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81" name="Line 261"/>
              <p:cNvSpPr>
                <a:spLocks noChangeShapeType="1"/>
              </p:cNvSpPr>
              <p:nvPr/>
            </p:nvSpPr>
            <p:spPr bwMode="auto">
              <a:xfrm flipV="1">
                <a:off x="3572" y="2567"/>
                <a:ext cx="30" cy="11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82" name="Freeform 262"/>
              <p:cNvSpPr>
                <a:spLocks/>
              </p:cNvSpPr>
              <p:nvPr/>
            </p:nvSpPr>
            <p:spPr bwMode="auto">
              <a:xfrm>
                <a:off x="3781" y="2282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76 h 76"/>
                  <a:gd name="T4" fmla="*/ 0 w 76"/>
                  <a:gd name="T5" fmla="*/ 76 h 76"/>
                  <a:gd name="T6" fmla="*/ 38 w 76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76"/>
                    </a:lnTo>
                    <a:lnTo>
                      <a:pt x="0" y="76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83" name="Line 263"/>
              <p:cNvSpPr>
                <a:spLocks noChangeShapeType="1"/>
              </p:cNvSpPr>
              <p:nvPr/>
            </p:nvSpPr>
            <p:spPr bwMode="auto">
              <a:xfrm flipV="1">
                <a:off x="3602" y="2533"/>
                <a:ext cx="30" cy="34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84" name="Line 264"/>
              <p:cNvSpPr>
                <a:spLocks noChangeShapeType="1"/>
              </p:cNvSpPr>
              <p:nvPr/>
            </p:nvSpPr>
            <p:spPr bwMode="auto">
              <a:xfrm flipV="1">
                <a:off x="3647" y="2507"/>
                <a:ext cx="7" cy="9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85" name="Line 265"/>
              <p:cNvSpPr>
                <a:spLocks noChangeShapeType="1"/>
              </p:cNvSpPr>
              <p:nvPr/>
            </p:nvSpPr>
            <p:spPr bwMode="auto">
              <a:xfrm flipV="1">
                <a:off x="3669" y="2456"/>
                <a:ext cx="30" cy="34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86" name="Line 266"/>
              <p:cNvSpPr>
                <a:spLocks noChangeShapeType="1"/>
              </p:cNvSpPr>
              <p:nvPr/>
            </p:nvSpPr>
            <p:spPr bwMode="auto">
              <a:xfrm flipV="1">
                <a:off x="3714" y="2430"/>
                <a:ext cx="7" cy="9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87" name="Line 267"/>
              <p:cNvSpPr>
                <a:spLocks noChangeShapeType="1"/>
              </p:cNvSpPr>
              <p:nvPr/>
            </p:nvSpPr>
            <p:spPr bwMode="auto">
              <a:xfrm flipV="1">
                <a:off x="3737" y="2380"/>
                <a:ext cx="30" cy="33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88" name="Line 268"/>
              <p:cNvSpPr>
                <a:spLocks noChangeShapeType="1"/>
              </p:cNvSpPr>
              <p:nvPr/>
            </p:nvSpPr>
            <p:spPr bwMode="auto">
              <a:xfrm flipV="1">
                <a:off x="3781" y="2354"/>
                <a:ext cx="9" cy="9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89" name="Line 269"/>
              <p:cNvSpPr>
                <a:spLocks noChangeShapeType="1"/>
              </p:cNvSpPr>
              <p:nvPr/>
            </p:nvSpPr>
            <p:spPr bwMode="auto">
              <a:xfrm flipV="1">
                <a:off x="3805" y="2320"/>
                <a:ext cx="14" cy="17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90" name="Freeform 270"/>
              <p:cNvSpPr>
                <a:spLocks/>
              </p:cNvSpPr>
              <p:nvPr/>
            </p:nvSpPr>
            <p:spPr bwMode="auto">
              <a:xfrm>
                <a:off x="4000" y="1763"/>
                <a:ext cx="75" cy="76"/>
              </a:xfrm>
              <a:custGeom>
                <a:avLst/>
                <a:gdLst>
                  <a:gd name="T0" fmla="*/ 38 w 75"/>
                  <a:gd name="T1" fmla="*/ 0 h 76"/>
                  <a:gd name="T2" fmla="*/ 75 w 75"/>
                  <a:gd name="T3" fmla="*/ 76 h 76"/>
                  <a:gd name="T4" fmla="*/ 0 w 75"/>
                  <a:gd name="T5" fmla="*/ 76 h 76"/>
                  <a:gd name="T6" fmla="*/ 38 w 75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76">
                    <a:moveTo>
                      <a:pt x="38" y="0"/>
                    </a:moveTo>
                    <a:lnTo>
                      <a:pt x="75" y="76"/>
                    </a:lnTo>
                    <a:lnTo>
                      <a:pt x="0" y="76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91" name="Line 271"/>
              <p:cNvSpPr>
                <a:spLocks noChangeShapeType="1"/>
              </p:cNvSpPr>
              <p:nvPr/>
            </p:nvSpPr>
            <p:spPr bwMode="auto">
              <a:xfrm flipV="1">
                <a:off x="3819" y="2277"/>
                <a:ext cx="19" cy="43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92" name="Line 272"/>
              <p:cNvSpPr>
                <a:spLocks noChangeShapeType="1"/>
              </p:cNvSpPr>
              <p:nvPr/>
            </p:nvSpPr>
            <p:spPr bwMode="auto">
              <a:xfrm flipV="1">
                <a:off x="3846" y="2247"/>
                <a:ext cx="4" cy="10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93" name="Line 273"/>
              <p:cNvSpPr>
                <a:spLocks noChangeShapeType="1"/>
              </p:cNvSpPr>
              <p:nvPr/>
            </p:nvSpPr>
            <p:spPr bwMode="auto">
              <a:xfrm flipV="1">
                <a:off x="3860" y="2183"/>
                <a:ext cx="17" cy="43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94" name="Line 274"/>
              <p:cNvSpPr>
                <a:spLocks noChangeShapeType="1"/>
              </p:cNvSpPr>
              <p:nvPr/>
            </p:nvSpPr>
            <p:spPr bwMode="auto">
              <a:xfrm flipV="1">
                <a:off x="3885" y="2153"/>
                <a:ext cx="5" cy="10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95" name="Line 275"/>
              <p:cNvSpPr>
                <a:spLocks noChangeShapeType="1"/>
              </p:cNvSpPr>
              <p:nvPr/>
            </p:nvSpPr>
            <p:spPr bwMode="auto">
              <a:xfrm flipV="1">
                <a:off x="3899" y="2089"/>
                <a:ext cx="17" cy="43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96" name="Line 276"/>
              <p:cNvSpPr>
                <a:spLocks noChangeShapeType="1"/>
              </p:cNvSpPr>
              <p:nvPr/>
            </p:nvSpPr>
            <p:spPr bwMode="auto">
              <a:xfrm flipV="1">
                <a:off x="3926" y="2059"/>
                <a:ext cx="3" cy="10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97" name="Line 277"/>
              <p:cNvSpPr>
                <a:spLocks noChangeShapeType="1"/>
              </p:cNvSpPr>
              <p:nvPr/>
            </p:nvSpPr>
            <p:spPr bwMode="auto">
              <a:xfrm flipV="1">
                <a:off x="3938" y="1995"/>
                <a:ext cx="18" cy="43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98" name="Line 278"/>
              <p:cNvSpPr>
                <a:spLocks noChangeShapeType="1"/>
              </p:cNvSpPr>
              <p:nvPr/>
            </p:nvSpPr>
            <p:spPr bwMode="auto">
              <a:xfrm flipV="1">
                <a:off x="3965" y="1965"/>
                <a:ext cx="5" cy="9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99" name="Line 279"/>
              <p:cNvSpPr>
                <a:spLocks noChangeShapeType="1"/>
              </p:cNvSpPr>
              <p:nvPr/>
            </p:nvSpPr>
            <p:spPr bwMode="auto">
              <a:xfrm flipV="1">
                <a:off x="3978" y="1901"/>
                <a:ext cx="17" cy="43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00" name="Line 280"/>
              <p:cNvSpPr>
                <a:spLocks noChangeShapeType="1"/>
              </p:cNvSpPr>
              <p:nvPr/>
            </p:nvSpPr>
            <p:spPr bwMode="auto">
              <a:xfrm flipV="1">
                <a:off x="4004" y="1871"/>
                <a:ext cx="5" cy="9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01" name="Line 281"/>
              <p:cNvSpPr>
                <a:spLocks noChangeShapeType="1"/>
              </p:cNvSpPr>
              <p:nvPr/>
            </p:nvSpPr>
            <p:spPr bwMode="auto">
              <a:xfrm flipV="1">
                <a:off x="4017" y="1807"/>
                <a:ext cx="17" cy="43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80" name="Freeform 360"/>
              <p:cNvSpPr>
                <a:spLocks/>
              </p:cNvSpPr>
              <p:nvPr/>
            </p:nvSpPr>
            <p:spPr bwMode="auto">
              <a:xfrm>
                <a:off x="1908" y="1400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76 h 76"/>
                  <a:gd name="T4" fmla="*/ 0 w 76"/>
                  <a:gd name="T5" fmla="*/ 76 h 76"/>
                  <a:gd name="T6" fmla="*/ 38 w 76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76"/>
                    </a:lnTo>
                    <a:lnTo>
                      <a:pt x="0" y="76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81" name="Freeform 361"/>
              <p:cNvSpPr>
                <a:spLocks/>
              </p:cNvSpPr>
              <p:nvPr/>
            </p:nvSpPr>
            <p:spPr bwMode="auto">
              <a:xfrm>
                <a:off x="2152" y="1400"/>
                <a:ext cx="75" cy="76"/>
              </a:xfrm>
              <a:custGeom>
                <a:avLst/>
                <a:gdLst>
                  <a:gd name="T0" fmla="*/ 37 w 75"/>
                  <a:gd name="T1" fmla="*/ 0 h 76"/>
                  <a:gd name="T2" fmla="*/ 75 w 75"/>
                  <a:gd name="T3" fmla="*/ 76 h 76"/>
                  <a:gd name="T4" fmla="*/ 0 w 75"/>
                  <a:gd name="T5" fmla="*/ 76 h 76"/>
                  <a:gd name="T6" fmla="*/ 37 w 75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76">
                    <a:moveTo>
                      <a:pt x="37" y="0"/>
                    </a:moveTo>
                    <a:lnTo>
                      <a:pt x="75" y="76"/>
                    </a:lnTo>
                    <a:lnTo>
                      <a:pt x="0" y="76"/>
                    </a:lnTo>
                    <a:lnTo>
                      <a:pt x="37" y="0"/>
                    </a:lnTo>
                  </a:path>
                </a:pathLst>
              </a:custGeom>
              <a:noFill/>
              <a:ln w="2387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82" name="Line 362"/>
              <p:cNvSpPr>
                <a:spLocks noChangeShapeType="1"/>
              </p:cNvSpPr>
              <p:nvPr/>
            </p:nvSpPr>
            <p:spPr bwMode="auto">
              <a:xfrm>
                <a:off x="1946" y="1438"/>
                <a:ext cx="45" cy="1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83" name="Line 363"/>
              <p:cNvSpPr>
                <a:spLocks noChangeShapeType="1"/>
              </p:cNvSpPr>
              <p:nvPr/>
            </p:nvSpPr>
            <p:spPr bwMode="auto">
              <a:xfrm>
                <a:off x="2013" y="1438"/>
                <a:ext cx="12" cy="1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84" name="Line 364"/>
              <p:cNvSpPr>
                <a:spLocks noChangeShapeType="1"/>
              </p:cNvSpPr>
              <p:nvPr/>
            </p:nvSpPr>
            <p:spPr bwMode="auto">
              <a:xfrm>
                <a:off x="2047" y="1438"/>
                <a:ext cx="45" cy="1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85" name="Line 365"/>
              <p:cNvSpPr>
                <a:spLocks noChangeShapeType="1"/>
              </p:cNvSpPr>
              <p:nvPr/>
            </p:nvSpPr>
            <p:spPr bwMode="auto">
              <a:xfrm>
                <a:off x="2116" y="1438"/>
                <a:ext cx="11" cy="1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86" name="Line 366"/>
              <p:cNvSpPr>
                <a:spLocks noChangeShapeType="1"/>
              </p:cNvSpPr>
              <p:nvPr/>
            </p:nvSpPr>
            <p:spPr bwMode="auto">
              <a:xfrm>
                <a:off x="2150" y="1438"/>
                <a:ext cx="39" cy="1"/>
              </a:xfrm>
              <a:prstGeom prst="line">
                <a:avLst/>
              </a:prstGeom>
              <a:noFill/>
              <a:ln w="23876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66358" name="Group 438"/>
            <p:cNvGrpSpPr>
              <a:grpSpLocks/>
            </p:cNvGrpSpPr>
            <p:nvPr/>
          </p:nvGrpSpPr>
          <p:grpSpPr bwMode="auto">
            <a:xfrm>
              <a:off x="1908" y="1530"/>
              <a:ext cx="2385" cy="1399"/>
              <a:chOff x="1908" y="1530"/>
              <a:chExt cx="2385" cy="1399"/>
            </a:xfrm>
          </p:grpSpPr>
          <p:sp>
            <p:nvSpPr>
              <p:cNvPr id="466163" name="Line 243"/>
              <p:cNvSpPr>
                <a:spLocks noChangeShapeType="1"/>
              </p:cNvSpPr>
              <p:nvPr/>
            </p:nvSpPr>
            <p:spPr bwMode="auto">
              <a:xfrm flipV="1">
                <a:off x="2929" y="2796"/>
                <a:ext cx="19" cy="3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169" name="Line 249"/>
              <p:cNvSpPr>
                <a:spLocks noChangeShapeType="1"/>
              </p:cNvSpPr>
              <p:nvPr/>
            </p:nvSpPr>
            <p:spPr bwMode="auto">
              <a:xfrm flipV="1">
                <a:off x="3142" y="2726"/>
                <a:ext cx="23" cy="7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02" name="Freeform 282"/>
              <p:cNvSpPr>
                <a:spLocks/>
              </p:cNvSpPr>
              <p:nvPr/>
            </p:nvSpPr>
            <p:spPr bwMode="auto">
              <a:xfrm>
                <a:off x="2910" y="2853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38 h 76"/>
                  <a:gd name="T4" fmla="*/ 38 w 76"/>
                  <a:gd name="T5" fmla="*/ 76 h 76"/>
                  <a:gd name="T6" fmla="*/ 0 w 76"/>
                  <a:gd name="T7" fmla="*/ 38 h 76"/>
                  <a:gd name="T8" fmla="*/ 38 w 76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38"/>
                    </a:lnTo>
                    <a:lnTo>
                      <a:pt x="38" y="76"/>
                    </a:lnTo>
                    <a:lnTo>
                      <a:pt x="0" y="38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03" name="Freeform 283"/>
              <p:cNvSpPr>
                <a:spLocks/>
              </p:cNvSpPr>
              <p:nvPr/>
            </p:nvSpPr>
            <p:spPr bwMode="auto">
              <a:xfrm>
                <a:off x="3127" y="2775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38 h 76"/>
                  <a:gd name="T4" fmla="*/ 38 w 76"/>
                  <a:gd name="T5" fmla="*/ 76 h 76"/>
                  <a:gd name="T6" fmla="*/ 0 w 76"/>
                  <a:gd name="T7" fmla="*/ 38 h 76"/>
                  <a:gd name="T8" fmla="*/ 38 w 76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38"/>
                    </a:lnTo>
                    <a:lnTo>
                      <a:pt x="38" y="76"/>
                    </a:lnTo>
                    <a:lnTo>
                      <a:pt x="0" y="38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04" name="Line 284"/>
              <p:cNvSpPr>
                <a:spLocks noChangeShapeType="1"/>
              </p:cNvSpPr>
              <p:nvPr/>
            </p:nvSpPr>
            <p:spPr bwMode="auto">
              <a:xfrm flipV="1">
                <a:off x="2948" y="2887"/>
                <a:ext cx="8" cy="4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05" name="Line 285"/>
              <p:cNvSpPr>
                <a:spLocks noChangeShapeType="1"/>
              </p:cNvSpPr>
              <p:nvPr/>
            </p:nvSpPr>
            <p:spPr bwMode="auto">
              <a:xfrm flipV="1">
                <a:off x="2978" y="2876"/>
                <a:ext cx="9" cy="4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06" name="Line 286"/>
              <p:cNvSpPr>
                <a:spLocks noChangeShapeType="1"/>
              </p:cNvSpPr>
              <p:nvPr/>
            </p:nvSpPr>
            <p:spPr bwMode="auto">
              <a:xfrm flipV="1">
                <a:off x="3008" y="2866"/>
                <a:ext cx="8" cy="3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07" name="Line 287"/>
              <p:cNvSpPr>
                <a:spLocks noChangeShapeType="1"/>
              </p:cNvSpPr>
              <p:nvPr/>
            </p:nvSpPr>
            <p:spPr bwMode="auto">
              <a:xfrm flipV="1">
                <a:off x="3037" y="2855"/>
                <a:ext cx="9" cy="3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08" name="Line 288"/>
              <p:cNvSpPr>
                <a:spLocks noChangeShapeType="1"/>
              </p:cNvSpPr>
              <p:nvPr/>
            </p:nvSpPr>
            <p:spPr bwMode="auto">
              <a:xfrm flipV="1">
                <a:off x="3068" y="2844"/>
                <a:ext cx="8" cy="4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09" name="Line 289"/>
              <p:cNvSpPr>
                <a:spLocks noChangeShapeType="1"/>
              </p:cNvSpPr>
              <p:nvPr/>
            </p:nvSpPr>
            <p:spPr bwMode="auto">
              <a:xfrm flipV="1">
                <a:off x="3097" y="2835"/>
                <a:ext cx="8" cy="2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10" name="Line 290"/>
              <p:cNvSpPr>
                <a:spLocks noChangeShapeType="1"/>
              </p:cNvSpPr>
              <p:nvPr/>
            </p:nvSpPr>
            <p:spPr bwMode="auto">
              <a:xfrm flipV="1">
                <a:off x="3127" y="2824"/>
                <a:ext cx="9" cy="2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11" name="Line 291"/>
              <p:cNvSpPr>
                <a:spLocks noChangeShapeType="1"/>
              </p:cNvSpPr>
              <p:nvPr/>
            </p:nvSpPr>
            <p:spPr bwMode="auto">
              <a:xfrm flipV="1">
                <a:off x="3157" y="2813"/>
                <a:ext cx="8" cy="3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12" name="Freeform 292"/>
              <p:cNvSpPr>
                <a:spLocks/>
              </p:cNvSpPr>
              <p:nvPr/>
            </p:nvSpPr>
            <p:spPr bwMode="auto">
              <a:xfrm>
                <a:off x="3346" y="2726"/>
                <a:ext cx="76" cy="76"/>
              </a:xfrm>
              <a:custGeom>
                <a:avLst/>
                <a:gdLst>
                  <a:gd name="T0" fmla="*/ 38 w 76"/>
                  <a:gd name="T1" fmla="*/ 0 h 76"/>
                  <a:gd name="T2" fmla="*/ 76 w 76"/>
                  <a:gd name="T3" fmla="*/ 38 h 76"/>
                  <a:gd name="T4" fmla="*/ 38 w 76"/>
                  <a:gd name="T5" fmla="*/ 76 h 76"/>
                  <a:gd name="T6" fmla="*/ 0 w 76"/>
                  <a:gd name="T7" fmla="*/ 38 h 76"/>
                  <a:gd name="T8" fmla="*/ 38 w 76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76" y="38"/>
                    </a:lnTo>
                    <a:lnTo>
                      <a:pt x="38" y="76"/>
                    </a:lnTo>
                    <a:lnTo>
                      <a:pt x="0" y="38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13" name="Line 293"/>
              <p:cNvSpPr>
                <a:spLocks noChangeShapeType="1"/>
              </p:cNvSpPr>
              <p:nvPr/>
            </p:nvSpPr>
            <p:spPr bwMode="auto">
              <a:xfrm flipV="1">
                <a:off x="3165" y="2810"/>
                <a:ext cx="10" cy="3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14" name="Line 294"/>
              <p:cNvSpPr>
                <a:spLocks noChangeShapeType="1"/>
              </p:cNvSpPr>
              <p:nvPr/>
            </p:nvSpPr>
            <p:spPr bwMode="auto">
              <a:xfrm flipV="1">
                <a:off x="3197" y="2804"/>
                <a:ext cx="9" cy="1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15" name="Line 295"/>
              <p:cNvSpPr>
                <a:spLocks noChangeShapeType="1"/>
              </p:cNvSpPr>
              <p:nvPr/>
            </p:nvSpPr>
            <p:spPr bwMode="auto">
              <a:xfrm flipV="1">
                <a:off x="3228" y="2797"/>
                <a:ext cx="8" cy="2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16" name="Line 296"/>
              <p:cNvSpPr>
                <a:spLocks noChangeShapeType="1"/>
              </p:cNvSpPr>
              <p:nvPr/>
            </p:nvSpPr>
            <p:spPr bwMode="auto">
              <a:xfrm flipV="1">
                <a:off x="3258" y="2789"/>
                <a:ext cx="10" cy="3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17" name="Line 297"/>
              <p:cNvSpPr>
                <a:spLocks noChangeShapeType="1"/>
              </p:cNvSpPr>
              <p:nvPr/>
            </p:nvSpPr>
            <p:spPr bwMode="auto">
              <a:xfrm flipV="1">
                <a:off x="3290" y="2782"/>
                <a:ext cx="9" cy="3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18" name="Line 298"/>
              <p:cNvSpPr>
                <a:spLocks noChangeShapeType="1"/>
              </p:cNvSpPr>
              <p:nvPr/>
            </p:nvSpPr>
            <p:spPr bwMode="auto">
              <a:xfrm flipV="1">
                <a:off x="3321" y="2776"/>
                <a:ext cx="8" cy="1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19" name="Line 299"/>
              <p:cNvSpPr>
                <a:spLocks noChangeShapeType="1"/>
              </p:cNvSpPr>
              <p:nvPr/>
            </p:nvSpPr>
            <p:spPr bwMode="auto">
              <a:xfrm flipV="1">
                <a:off x="3351" y="2769"/>
                <a:ext cx="10" cy="2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20" name="Line 300"/>
              <p:cNvSpPr>
                <a:spLocks noChangeShapeType="1"/>
              </p:cNvSpPr>
              <p:nvPr/>
            </p:nvSpPr>
            <p:spPr bwMode="auto">
              <a:xfrm>
                <a:off x="3383" y="2764"/>
                <a:ext cx="1" cy="1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21" name="Freeform 301"/>
              <p:cNvSpPr>
                <a:spLocks/>
              </p:cNvSpPr>
              <p:nvPr/>
            </p:nvSpPr>
            <p:spPr bwMode="auto">
              <a:xfrm>
                <a:off x="3564" y="2615"/>
                <a:ext cx="76" cy="75"/>
              </a:xfrm>
              <a:custGeom>
                <a:avLst/>
                <a:gdLst>
                  <a:gd name="T0" fmla="*/ 38 w 76"/>
                  <a:gd name="T1" fmla="*/ 0 h 75"/>
                  <a:gd name="T2" fmla="*/ 76 w 76"/>
                  <a:gd name="T3" fmla="*/ 38 h 75"/>
                  <a:gd name="T4" fmla="*/ 38 w 76"/>
                  <a:gd name="T5" fmla="*/ 75 h 75"/>
                  <a:gd name="T6" fmla="*/ 0 w 76"/>
                  <a:gd name="T7" fmla="*/ 38 h 75"/>
                  <a:gd name="T8" fmla="*/ 38 w 76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5">
                    <a:moveTo>
                      <a:pt x="38" y="0"/>
                    </a:moveTo>
                    <a:lnTo>
                      <a:pt x="76" y="38"/>
                    </a:ln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22" name="Line 302"/>
              <p:cNvSpPr>
                <a:spLocks noChangeShapeType="1"/>
              </p:cNvSpPr>
              <p:nvPr/>
            </p:nvSpPr>
            <p:spPr bwMode="auto">
              <a:xfrm flipV="1">
                <a:off x="3384" y="2759"/>
                <a:ext cx="7" cy="5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23" name="Line 303"/>
              <p:cNvSpPr>
                <a:spLocks noChangeShapeType="1"/>
              </p:cNvSpPr>
              <p:nvPr/>
            </p:nvSpPr>
            <p:spPr bwMode="auto">
              <a:xfrm flipV="1">
                <a:off x="3412" y="2745"/>
                <a:ext cx="8" cy="4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24" name="Line 304"/>
              <p:cNvSpPr>
                <a:spLocks noChangeShapeType="1"/>
              </p:cNvSpPr>
              <p:nvPr/>
            </p:nvSpPr>
            <p:spPr bwMode="auto">
              <a:xfrm flipV="1">
                <a:off x="3440" y="2731"/>
                <a:ext cx="9" cy="3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25" name="Line 305"/>
              <p:cNvSpPr>
                <a:spLocks noChangeShapeType="1"/>
              </p:cNvSpPr>
              <p:nvPr/>
            </p:nvSpPr>
            <p:spPr bwMode="auto">
              <a:xfrm flipV="1">
                <a:off x="3468" y="2716"/>
                <a:ext cx="9" cy="4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26" name="Line 306"/>
              <p:cNvSpPr>
                <a:spLocks noChangeShapeType="1"/>
              </p:cNvSpPr>
              <p:nvPr/>
            </p:nvSpPr>
            <p:spPr bwMode="auto">
              <a:xfrm flipV="1">
                <a:off x="3497" y="2701"/>
                <a:ext cx="8" cy="5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27" name="Line 307"/>
              <p:cNvSpPr>
                <a:spLocks noChangeShapeType="1"/>
              </p:cNvSpPr>
              <p:nvPr/>
            </p:nvSpPr>
            <p:spPr bwMode="auto">
              <a:xfrm flipV="1">
                <a:off x="3525" y="2688"/>
                <a:ext cx="8" cy="4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28" name="Line 308"/>
              <p:cNvSpPr>
                <a:spLocks noChangeShapeType="1"/>
              </p:cNvSpPr>
              <p:nvPr/>
            </p:nvSpPr>
            <p:spPr bwMode="auto">
              <a:xfrm flipV="1">
                <a:off x="3554" y="2673"/>
                <a:ext cx="7" cy="4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29" name="Line 309"/>
              <p:cNvSpPr>
                <a:spLocks noChangeShapeType="1"/>
              </p:cNvSpPr>
              <p:nvPr/>
            </p:nvSpPr>
            <p:spPr bwMode="auto">
              <a:xfrm flipV="1">
                <a:off x="3582" y="2659"/>
                <a:ext cx="7" cy="3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30" name="Freeform 310"/>
              <p:cNvSpPr>
                <a:spLocks/>
              </p:cNvSpPr>
              <p:nvPr/>
            </p:nvSpPr>
            <p:spPr bwMode="auto">
              <a:xfrm>
                <a:off x="3781" y="2519"/>
                <a:ext cx="76" cy="75"/>
              </a:xfrm>
              <a:custGeom>
                <a:avLst/>
                <a:gdLst>
                  <a:gd name="T0" fmla="*/ 38 w 76"/>
                  <a:gd name="T1" fmla="*/ 0 h 75"/>
                  <a:gd name="T2" fmla="*/ 76 w 76"/>
                  <a:gd name="T3" fmla="*/ 37 h 75"/>
                  <a:gd name="T4" fmla="*/ 38 w 76"/>
                  <a:gd name="T5" fmla="*/ 75 h 75"/>
                  <a:gd name="T6" fmla="*/ 0 w 76"/>
                  <a:gd name="T7" fmla="*/ 37 h 75"/>
                  <a:gd name="T8" fmla="*/ 38 w 76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5">
                    <a:moveTo>
                      <a:pt x="38" y="0"/>
                    </a:moveTo>
                    <a:lnTo>
                      <a:pt x="76" y="37"/>
                    </a:lnTo>
                    <a:lnTo>
                      <a:pt x="38" y="75"/>
                    </a:lnTo>
                    <a:lnTo>
                      <a:pt x="0" y="37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31" name="Line 311"/>
              <p:cNvSpPr>
                <a:spLocks noChangeShapeType="1"/>
              </p:cNvSpPr>
              <p:nvPr/>
            </p:nvSpPr>
            <p:spPr bwMode="auto">
              <a:xfrm flipV="1">
                <a:off x="3602" y="2649"/>
                <a:ext cx="8" cy="4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32" name="Line 312"/>
              <p:cNvSpPr>
                <a:spLocks noChangeShapeType="1"/>
              </p:cNvSpPr>
              <p:nvPr/>
            </p:nvSpPr>
            <p:spPr bwMode="auto">
              <a:xfrm flipV="1">
                <a:off x="3631" y="2637"/>
                <a:ext cx="9" cy="3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33" name="Line 313"/>
              <p:cNvSpPr>
                <a:spLocks noChangeShapeType="1"/>
              </p:cNvSpPr>
              <p:nvPr/>
            </p:nvSpPr>
            <p:spPr bwMode="auto">
              <a:xfrm flipV="1">
                <a:off x="3660" y="2623"/>
                <a:ext cx="8" cy="4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34" name="Line 314"/>
              <p:cNvSpPr>
                <a:spLocks noChangeShapeType="1"/>
              </p:cNvSpPr>
              <p:nvPr/>
            </p:nvSpPr>
            <p:spPr bwMode="auto">
              <a:xfrm flipV="1">
                <a:off x="3688" y="2611"/>
                <a:ext cx="9" cy="4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35" name="Line 315"/>
              <p:cNvSpPr>
                <a:spLocks noChangeShapeType="1"/>
              </p:cNvSpPr>
              <p:nvPr/>
            </p:nvSpPr>
            <p:spPr bwMode="auto">
              <a:xfrm flipV="1">
                <a:off x="3718" y="2598"/>
                <a:ext cx="8" cy="3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36" name="Line 316"/>
              <p:cNvSpPr>
                <a:spLocks noChangeShapeType="1"/>
              </p:cNvSpPr>
              <p:nvPr/>
            </p:nvSpPr>
            <p:spPr bwMode="auto">
              <a:xfrm flipV="1">
                <a:off x="3747" y="2585"/>
                <a:ext cx="9" cy="4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37" name="Line 317"/>
              <p:cNvSpPr>
                <a:spLocks noChangeShapeType="1"/>
              </p:cNvSpPr>
              <p:nvPr/>
            </p:nvSpPr>
            <p:spPr bwMode="auto">
              <a:xfrm flipV="1">
                <a:off x="3776" y="2572"/>
                <a:ext cx="8" cy="4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38" name="Line 318"/>
              <p:cNvSpPr>
                <a:spLocks noChangeShapeType="1"/>
              </p:cNvSpPr>
              <p:nvPr/>
            </p:nvSpPr>
            <p:spPr bwMode="auto">
              <a:xfrm flipV="1">
                <a:off x="3805" y="2560"/>
                <a:ext cx="8" cy="3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39" name="Freeform 319"/>
              <p:cNvSpPr>
                <a:spLocks/>
              </p:cNvSpPr>
              <p:nvPr/>
            </p:nvSpPr>
            <p:spPr bwMode="auto">
              <a:xfrm>
                <a:off x="4000" y="2260"/>
                <a:ext cx="75" cy="76"/>
              </a:xfrm>
              <a:custGeom>
                <a:avLst/>
                <a:gdLst>
                  <a:gd name="T0" fmla="*/ 38 w 75"/>
                  <a:gd name="T1" fmla="*/ 0 h 76"/>
                  <a:gd name="T2" fmla="*/ 75 w 75"/>
                  <a:gd name="T3" fmla="*/ 38 h 76"/>
                  <a:gd name="T4" fmla="*/ 38 w 75"/>
                  <a:gd name="T5" fmla="*/ 76 h 76"/>
                  <a:gd name="T6" fmla="*/ 0 w 75"/>
                  <a:gd name="T7" fmla="*/ 38 h 76"/>
                  <a:gd name="T8" fmla="*/ 38 w 75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6">
                    <a:moveTo>
                      <a:pt x="38" y="0"/>
                    </a:moveTo>
                    <a:lnTo>
                      <a:pt x="75" y="38"/>
                    </a:lnTo>
                    <a:lnTo>
                      <a:pt x="38" y="76"/>
                    </a:lnTo>
                    <a:lnTo>
                      <a:pt x="0" y="38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40" name="Line 320"/>
              <p:cNvSpPr>
                <a:spLocks noChangeShapeType="1"/>
              </p:cNvSpPr>
              <p:nvPr/>
            </p:nvSpPr>
            <p:spPr bwMode="auto">
              <a:xfrm flipV="1">
                <a:off x="3819" y="2550"/>
                <a:ext cx="6" cy="6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41" name="Line 321"/>
              <p:cNvSpPr>
                <a:spLocks noChangeShapeType="1"/>
              </p:cNvSpPr>
              <p:nvPr/>
            </p:nvSpPr>
            <p:spPr bwMode="auto">
              <a:xfrm flipV="1">
                <a:off x="3840" y="2526"/>
                <a:ext cx="6" cy="7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42" name="Line 322"/>
              <p:cNvSpPr>
                <a:spLocks noChangeShapeType="1"/>
              </p:cNvSpPr>
              <p:nvPr/>
            </p:nvSpPr>
            <p:spPr bwMode="auto">
              <a:xfrm flipV="1">
                <a:off x="3861" y="2501"/>
                <a:ext cx="6" cy="7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43" name="Line 323"/>
              <p:cNvSpPr>
                <a:spLocks noChangeShapeType="1"/>
              </p:cNvSpPr>
              <p:nvPr/>
            </p:nvSpPr>
            <p:spPr bwMode="auto">
              <a:xfrm flipV="1">
                <a:off x="3882" y="2477"/>
                <a:ext cx="4" cy="7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44" name="Line 324"/>
              <p:cNvSpPr>
                <a:spLocks noChangeShapeType="1"/>
              </p:cNvSpPr>
              <p:nvPr/>
            </p:nvSpPr>
            <p:spPr bwMode="auto">
              <a:xfrm flipV="1">
                <a:off x="3901" y="2452"/>
                <a:ext cx="6" cy="8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45" name="Line 325"/>
              <p:cNvSpPr>
                <a:spLocks noChangeShapeType="1"/>
              </p:cNvSpPr>
              <p:nvPr/>
            </p:nvSpPr>
            <p:spPr bwMode="auto">
              <a:xfrm flipV="1">
                <a:off x="3922" y="2428"/>
                <a:ext cx="6" cy="7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46" name="Line 326"/>
              <p:cNvSpPr>
                <a:spLocks noChangeShapeType="1"/>
              </p:cNvSpPr>
              <p:nvPr/>
            </p:nvSpPr>
            <p:spPr bwMode="auto">
              <a:xfrm flipV="1">
                <a:off x="3943" y="2405"/>
                <a:ext cx="6" cy="6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47" name="Line 327"/>
              <p:cNvSpPr>
                <a:spLocks noChangeShapeType="1"/>
              </p:cNvSpPr>
              <p:nvPr/>
            </p:nvSpPr>
            <p:spPr bwMode="auto">
              <a:xfrm flipV="1">
                <a:off x="3963" y="2380"/>
                <a:ext cx="5" cy="6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48" name="Line 328"/>
              <p:cNvSpPr>
                <a:spLocks noChangeShapeType="1"/>
              </p:cNvSpPr>
              <p:nvPr/>
            </p:nvSpPr>
            <p:spPr bwMode="auto">
              <a:xfrm flipV="1">
                <a:off x="3983" y="2356"/>
                <a:ext cx="6" cy="7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49" name="Line 329"/>
              <p:cNvSpPr>
                <a:spLocks noChangeShapeType="1"/>
              </p:cNvSpPr>
              <p:nvPr/>
            </p:nvSpPr>
            <p:spPr bwMode="auto">
              <a:xfrm flipV="1">
                <a:off x="4004" y="2331"/>
                <a:ext cx="6" cy="8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50" name="Line 330"/>
              <p:cNvSpPr>
                <a:spLocks noChangeShapeType="1"/>
              </p:cNvSpPr>
              <p:nvPr/>
            </p:nvSpPr>
            <p:spPr bwMode="auto">
              <a:xfrm flipV="1">
                <a:off x="4025" y="2307"/>
                <a:ext cx="6" cy="7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51" name="Freeform 331"/>
              <p:cNvSpPr>
                <a:spLocks/>
              </p:cNvSpPr>
              <p:nvPr/>
            </p:nvSpPr>
            <p:spPr bwMode="auto">
              <a:xfrm>
                <a:off x="4218" y="1729"/>
                <a:ext cx="75" cy="76"/>
              </a:xfrm>
              <a:custGeom>
                <a:avLst/>
                <a:gdLst>
                  <a:gd name="T0" fmla="*/ 38 w 75"/>
                  <a:gd name="T1" fmla="*/ 0 h 76"/>
                  <a:gd name="T2" fmla="*/ 75 w 75"/>
                  <a:gd name="T3" fmla="*/ 38 h 76"/>
                  <a:gd name="T4" fmla="*/ 38 w 75"/>
                  <a:gd name="T5" fmla="*/ 76 h 76"/>
                  <a:gd name="T6" fmla="*/ 0 w 75"/>
                  <a:gd name="T7" fmla="*/ 38 h 76"/>
                  <a:gd name="T8" fmla="*/ 38 w 75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6">
                    <a:moveTo>
                      <a:pt x="38" y="0"/>
                    </a:moveTo>
                    <a:lnTo>
                      <a:pt x="75" y="38"/>
                    </a:lnTo>
                    <a:lnTo>
                      <a:pt x="38" y="76"/>
                    </a:lnTo>
                    <a:lnTo>
                      <a:pt x="0" y="38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52" name="Line 332"/>
              <p:cNvSpPr>
                <a:spLocks noChangeShapeType="1"/>
              </p:cNvSpPr>
              <p:nvPr/>
            </p:nvSpPr>
            <p:spPr bwMode="auto">
              <a:xfrm flipV="1">
                <a:off x="4038" y="2290"/>
                <a:ext cx="2" cy="8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53" name="Line 333"/>
              <p:cNvSpPr>
                <a:spLocks noChangeShapeType="1"/>
              </p:cNvSpPr>
              <p:nvPr/>
            </p:nvSpPr>
            <p:spPr bwMode="auto">
              <a:xfrm flipV="1">
                <a:off x="4050" y="2260"/>
                <a:ext cx="3" cy="9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54" name="Line 334"/>
              <p:cNvSpPr>
                <a:spLocks noChangeShapeType="1"/>
              </p:cNvSpPr>
              <p:nvPr/>
            </p:nvSpPr>
            <p:spPr bwMode="auto">
              <a:xfrm flipV="1">
                <a:off x="4061" y="2231"/>
                <a:ext cx="4" cy="9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55" name="Line 335"/>
              <p:cNvSpPr>
                <a:spLocks noChangeShapeType="1"/>
              </p:cNvSpPr>
              <p:nvPr/>
            </p:nvSpPr>
            <p:spPr bwMode="auto">
              <a:xfrm flipV="1">
                <a:off x="4073" y="2202"/>
                <a:ext cx="4" cy="8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56" name="Line 336"/>
              <p:cNvSpPr>
                <a:spLocks noChangeShapeType="1"/>
              </p:cNvSpPr>
              <p:nvPr/>
            </p:nvSpPr>
            <p:spPr bwMode="auto">
              <a:xfrm flipV="1">
                <a:off x="4086" y="2172"/>
                <a:ext cx="3" cy="9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57" name="Line 337"/>
              <p:cNvSpPr>
                <a:spLocks noChangeShapeType="1"/>
              </p:cNvSpPr>
              <p:nvPr/>
            </p:nvSpPr>
            <p:spPr bwMode="auto">
              <a:xfrm flipV="1">
                <a:off x="4098" y="2143"/>
                <a:ext cx="4" cy="9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58" name="Line 338"/>
              <p:cNvSpPr>
                <a:spLocks noChangeShapeType="1"/>
              </p:cNvSpPr>
              <p:nvPr/>
            </p:nvSpPr>
            <p:spPr bwMode="auto">
              <a:xfrm flipV="1">
                <a:off x="4110" y="2114"/>
                <a:ext cx="4" cy="8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59" name="Line 339"/>
              <p:cNvSpPr>
                <a:spLocks noChangeShapeType="1"/>
              </p:cNvSpPr>
              <p:nvPr/>
            </p:nvSpPr>
            <p:spPr bwMode="auto">
              <a:xfrm flipV="1">
                <a:off x="4122" y="2084"/>
                <a:ext cx="3" cy="9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60" name="Line 340"/>
              <p:cNvSpPr>
                <a:spLocks noChangeShapeType="1"/>
              </p:cNvSpPr>
              <p:nvPr/>
            </p:nvSpPr>
            <p:spPr bwMode="auto">
              <a:xfrm flipV="1">
                <a:off x="4135" y="2055"/>
                <a:ext cx="2" cy="9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61" name="Line 341"/>
              <p:cNvSpPr>
                <a:spLocks noChangeShapeType="1"/>
              </p:cNvSpPr>
              <p:nvPr/>
            </p:nvSpPr>
            <p:spPr bwMode="auto">
              <a:xfrm flipV="1">
                <a:off x="4146" y="2026"/>
                <a:ext cx="3" cy="8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62" name="Line 342"/>
              <p:cNvSpPr>
                <a:spLocks noChangeShapeType="1"/>
              </p:cNvSpPr>
              <p:nvPr/>
            </p:nvSpPr>
            <p:spPr bwMode="auto">
              <a:xfrm flipV="1">
                <a:off x="4158" y="1996"/>
                <a:ext cx="3" cy="8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63" name="Line 343"/>
              <p:cNvSpPr>
                <a:spLocks noChangeShapeType="1"/>
              </p:cNvSpPr>
              <p:nvPr/>
            </p:nvSpPr>
            <p:spPr bwMode="auto">
              <a:xfrm flipV="1">
                <a:off x="4170" y="1967"/>
                <a:ext cx="4" cy="7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64" name="Line 344"/>
              <p:cNvSpPr>
                <a:spLocks noChangeShapeType="1"/>
              </p:cNvSpPr>
              <p:nvPr/>
            </p:nvSpPr>
            <p:spPr bwMode="auto">
              <a:xfrm flipV="1">
                <a:off x="4182" y="1938"/>
                <a:ext cx="4" cy="7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65" name="Line 345"/>
              <p:cNvSpPr>
                <a:spLocks noChangeShapeType="1"/>
              </p:cNvSpPr>
              <p:nvPr/>
            </p:nvSpPr>
            <p:spPr bwMode="auto">
              <a:xfrm flipV="1">
                <a:off x="4194" y="1907"/>
                <a:ext cx="4" cy="9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66" name="Line 346"/>
              <p:cNvSpPr>
                <a:spLocks noChangeShapeType="1"/>
              </p:cNvSpPr>
              <p:nvPr/>
            </p:nvSpPr>
            <p:spPr bwMode="auto">
              <a:xfrm flipV="1">
                <a:off x="4207" y="1878"/>
                <a:ext cx="2" cy="8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67" name="Line 347"/>
              <p:cNvSpPr>
                <a:spLocks noChangeShapeType="1"/>
              </p:cNvSpPr>
              <p:nvPr/>
            </p:nvSpPr>
            <p:spPr bwMode="auto">
              <a:xfrm flipV="1">
                <a:off x="4219" y="1849"/>
                <a:ext cx="2" cy="8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68" name="Line 348"/>
              <p:cNvSpPr>
                <a:spLocks noChangeShapeType="1"/>
              </p:cNvSpPr>
              <p:nvPr/>
            </p:nvSpPr>
            <p:spPr bwMode="auto">
              <a:xfrm flipV="1">
                <a:off x="4230" y="1819"/>
                <a:ext cx="4" cy="9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69" name="Line 349"/>
              <p:cNvSpPr>
                <a:spLocks noChangeShapeType="1"/>
              </p:cNvSpPr>
              <p:nvPr/>
            </p:nvSpPr>
            <p:spPr bwMode="auto">
              <a:xfrm flipV="1">
                <a:off x="4242" y="1790"/>
                <a:ext cx="4" cy="9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70" name="Line 350"/>
              <p:cNvSpPr>
                <a:spLocks noChangeShapeType="1"/>
              </p:cNvSpPr>
              <p:nvPr/>
            </p:nvSpPr>
            <p:spPr bwMode="auto">
              <a:xfrm flipV="1">
                <a:off x="4254" y="1767"/>
                <a:ext cx="2" cy="2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87" name="Freeform 367"/>
              <p:cNvSpPr>
                <a:spLocks/>
              </p:cNvSpPr>
              <p:nvPr/>
            </p:nvSpPr>
            <p:spPr bwMode="auto">
              <a:xfrm>
                <a:off x="1908" y="1530"/>
                <a:ext cx="76" cy="75"/>
              </a:xfrm>
              <a:custGeom>
                <a:avLst/>
                <a:gdLst>
                  <a:gd name="T0" fmla="*/ 38 w 76"/>
                  <a:gd name="T1" fmla="*/ 0 h 75"/>
                  <a:gd name="T2" fmla="*/ 76 w 76"/>
                  <a:gd name="T3" fmla="*/ 38 h 75"/>
                  <a:gd name="T4" fmla="*/ 38 w 76"/>
                  <a:gd name="T5" fmla="*/ 75 h 75"/>
                  <a:gd name="T6" fmla="*/ 0 w 76"/>
                  <a:gd name="T7" fmla="*/ 38 h 75"/>
                  <a:gd name="T8" fmla="*/ 38 w 76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5">
                    <a:moveTo>
                      <a:pt x="38" y="0"/>
                    </a:moveTo>
                    <a:lnTo>
                      <a:pt x="76" y="38"/>
                    </a:ln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</a:path>
                </a:pathLst>
              </a:custGeom>
              <a:noFill/>
              <a:ln w="23876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88" name="Freeform 368"/>
              <p:cNvSpPr>
                <a:spLocks/>
              </p:cNvSpPr>
              <p:nvPr/>
            </p:nvSpPr>
            <p:spPr bwMode="auto">
              <a:xfrm>
                <a:off x="2152" y="1530"/>
                <a:ext cx="75" cy="75"/>
              </a:xfrm>
              <a:custGeom>
                <a:avLst/>
                <a:gdLst>
                  <a:gd name="T0" fmla="*/ 37 w 75"/>
                  <a:gd name="T1" fmla="*/ 0 h 75"/>
                  <a:gd name="T2" fmla="*/ 75 w 75"/>
                  <a:gd name="T3" fmla="*/ 38 h 75"/>
                  <a:gd name="T4" fmla="*/ 37 w 75"/>
                  <a:gd name="T5" fmla="*/ 75 h 75"/>
                  <a:gd name="T6" fmla="*/ 0 w 75"/>
                  <a:gd name="T7" fmla="*/ 38 h 75"/>
                  <a:gd name="T8" fmla="*/ 37 w 75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37" y="0"/>
                    </a:moveTo>
                    <a:lnTo>
                      <a:pt x="75" y="38"/>
                    </a:lnTo>
                    <a:lnTo>
                      <a:pt x="37" y="75"/>
                    </a:lnTo>
                    <a:lnTo>
                      <a:pt x="0" y="38"/>
                    </a:lnTo>
                    <a:lnTo>
                      <a:pt x="37" y="0"/>
                    </a:lnTo>
                  </a:path>
                </a:pathLst>
              </a:custGeom>
              <a:noFill/>
              <a:ln w="23876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89" name="Line 369"/>
              <p:cNvSpPr>
                <a:spLocks noChangeShapeType="1"/>
              </p:cNvSpPr>
              <p:nvPr/>
            </p:nvSpPr>
            <p:spPr bwMode="auto">
              <a:xfrm>
                <a:off x="1946" y="1568"/>
                <a:ext cx="8" cy="1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90" name="Line 370"/>
              <p:cNvSpPr>
                <a:spLocks noChangeShapeType="1"/>
              </p:cNvSpPr>
              <p:nvPr/>
            </p:nvSpPr>
            <p:spPr bwMode="auto">
              <a:xfrm>
                <a:off x="1977" y="1568"/>
                <a:ext cx="9" cy="1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91" name="Line 371"/>
              <p:cNvSpPr>
                <a:spLocks noChangeShapeType="1"/>
              </p:cNvSpPr>
              <p:nvPr/>
            </p:nvSpPr>
            <p:spPr bwMode="auto">
              <a:xfrm>
                <a:off x="2009" y="1568"/>
                <a:ext cx="9" cy="1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92" name="Line 372"/>
              <p:cNvSpPr>
                <a:spLocks noChangeShapeType="1"/>
              </p:cNvSpPr>
              <p:nvPr/>
            </p:nvSpPr>
            <p:spPr bwMode="auto">
              <a:xfrm>
                <a:off x="2041" y="1568"/>
                <a:ext cx="9" cy="1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93" name="Line 373"/>
              <p:cNvSpPr>
                <a:spLocks noChangeShapeType="1"/>
              </p:cNvSpPr>
              <p:nvPr/>
            </p:nvSpPr>
            <p:spPr bwMode="auto">
              <a:xfrm>
                <a:off x="2073" y="1568"/>
                <a:ext cx="8" cy="1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94" name="Line 374"/>
              <p:cNvSpPr>
                <a:spLocks noChangeShapeType="1"/>
              </p:cNvSpPr>
              <p:nvPr/>
            </p:nvSpPr>
            <p:spPr bwMode="auto">
              <a:xfrm>
                <a:off x="2105" y="1568"/>
                <a:ext cx="8" cy="1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95" name="Line 375"/>
              <p:cNvSpPr>
                <a:spLocks noChangeShapeType="1"/>
              </p:cNvSpPr>
              <p:nvPr/>
            </p:nvSpPr>
            <p:spPr bwMode="auto">
              <a:xfrm>
                <a:off x="2136" y="1568"/>
                <a:ext cx="9" cy="1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6296" name="Line 376"/>
              <p:cNvSpPr>
                <a:spLocks noChangeShapeType="1"/>
              </p:cNvSpPr>
              <p:nvPr/>
            </p:nvSpPr>
            <p:spPr bwMode="auto">
              <a:xfrm>
                <a:off x="2168" y="1568"/>
                <a:ext cx="9" cy="1"/>
              </a:xfrm>
              <a:prstGeom prst="line">
                <a:avLst/>
              </a:prstGeom>
              <a:noFill/>
              <a:ln w="23876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b="0" i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66297" name="Freeform 377"/>
            <p:cNvSpPr>
              <a:spLocks/>
            </p:cNvSpPr>
            <p:nvPr/>
          </p:nvSpPr>
          <p:spPr bwMode="auto">
            <a:xfrm>
              <a:off x="2321" y="1117"/>
              <a:ext cx="55" cy="83"/>
            </a:xfrm>
            <a:custGeom>
              <a:avLst/>
              <a:gdLst>
                <a:gd name="T0" fmla="*/ 0 w 55"/>
                <a:gd name="T1" fmla="*/ 83 h 83"/>
                <a:gd name="T2" fmla="*/ 0 w 55"/>
                <a:gd name="T3" fmla="*/ 0 h 83"/>
                <a:gd name="T4" fmla="*/ 55 w 55"/>
                <a:gd name="T5" fmla="*/ 0 h 83"/>
                <a:gd name="T6" fmla="*/ 55 w 55"/>
                <a:gd name="T7" fmla="*/ 9 h 83"/>
                <a:gd name="T8" fmla="*/ 11 w 55"/>
                <a:gd name="T9" fmla="*/ 9 h 83"/>
                <a:gd name="T10" fmla="*/ 11 w 55"/>
                <a:gd name="T11" fmla="*/ 36 h 83"/>
                <a:gd name="T12" fmla="*/ 48 w 55"/>
                <a:gd name="T13" fmla="*/ 36 h 83"/>
                <a:gd name="T14" fmla="*/ 48 w 55"/>
                <a:gd name="T15" fmla="*/ 46 h 83"/>
                <a:gd name="T16" fmla="*/ 11 w 55"/>
                <a:gd name="T17" fmla="*/ 46 h 83"/>
                <a:gd name="T18" fmla="*/ 11 w 55"/>
                <a:gd name="T19" fmla="*/ 83 h 83"/>
                <a:gd name="T20" fmla="*/ 0 w 55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0" y="83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55" y="9"/>
                  </a:lnTo>
                  <a:lnTo>
                    <a:pt x="11" y="9"/>
                  </a:lnTo>
                  <a:lnTo>
                    <a:pt x="11" y="36"/>
                  </a:lnTo>
                  <a:lnTo>
                    <a:pt x="48" y="36"/>
                  </a:lnTo>
                  <a:lnTo>
                    <a:pt x="48" y="46"/>
                  </a:lnTo>
                  <a:lnTo>
                    <a:pt x="11" y="46"/>
                  </a:lnTo>
                  <a:lnTo>
                    <a:pt x="11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298" name="Rectangle 378"/>
            <p:cNvSpPr>
              <a:spLocks noChangeArrowheads="1"/>
            </p:cNvSpPr>
            <p:nvPr/>
          </p:nvSpPr>
          <p:spPr bwMode="auto">
            <a:xfrm>
              <a:off x="2391" y="1117"/>
              <a:ext cx="11" cy="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299" name="Freeform 379"/>
            <p:cNvSpPr>
              <a:spLocks/>
            </p:cNvSpPr>
            <p:nvPr/>
          </p:nvSpPr>
          <p:spPr bwMode="auto">
            <a:xfrm>
              <a:off x="2416" y="1140"/>
              <a:ext cx="47" cy="61"/>
            </a:xfrm>
            <a:custGeom>
              <a:avLst/>
              <a:gdLst>
                <a:gd name="T0" fmla="*/ 36 w 47"/>
                <a:gd name="T1" fmla="*/ 60 h 61"/>
                <a:gd name="T2" fmla="*/ 36 w 47"/>
                <a:gd name="T3" fmla="*/ 50 h 61"/>
                <a:gd name="T4" fmla="*/ 32 w 47"/>
                <a:gd name="T5" fmla="*/ 55 h 61"/>
                <a:gd name="T6" fmla="*/ 28 w 47"/>
                <a:gd name="T7" fmla="*/ 59 h 61"/>
                <a:gd name="T8" fmla="*/ 23 w 47"/>
                <a:gd name="T9" fmla="*/ 61 h 61"/>
                <a:gd name="T10" fmla="*/ 19 w 47"/>
                <a:gd name="T11" fmla="*/ 61 h 61"/>
                <a:gd name="T12" fmla="*/ 14 w 47"/>
                <a:gd name="T13" fmla="*/ 61 h 61"/>
                <a:gd name="T14" fmla="*/ 10 w 47"/>
                <a:gd name="T15" fmla="*/ 60 h 61"/>
                <a:gd name="T16" fmla="*/ 6 w 47"/>
                <a:gd name="T17" fmla="*/ 57 h 61"/>
                <a:gd name="T18" fmla="*/ 3 w 47"/>
                <a:gd name="T19" fmla="*/ 54 h 61"/>
                <a:gd name="T20" fmla="*/ 1 w 47"/>
                <a:gd name="T21" fmla="*/ 51 h 61"/>
                <a:gd name="T22" fmla="*/ 0 w 47"/>
                <a:gd name="T23" fmla="*/ 46 h 61"/>
                <a:gd name="T24" fmla="*/ 0 w 47"/>
                <a:gd name="T25" fmla="*/ 43 h 61"/>
                <a:gd name="T26" fmla="*/ 0 w 47"/>
                <a:gd name="T27" fmla="*/ 37 h 61"/>
                <a:gd name="T28" fmla="*/ 0 w 47"/>
                <a:gd name="T29" fmla="*/ 0 h 61"/>
                <a:gd name="T30" fmla="*/ 11 w 47"/>
                <a:gd name="T31" fmla="*/ 0 h 61"/>
                <a:gd name="T32" fmla="*/ 11 w 47"/>
                <a:gd name="T33" fmla="*/ 33 h 61"/>
                <a:gd name="T34" fmla="*/ 11 w 47"/>
                <a:gd name="T35" fmla="*/ 38 h 61"/>
                <a:gd name="T36" fmla="*/ 11 w 47"/>
                <a:gd name="T37" fmla="*/ 41 h 61"/>
                <a:gd name="T38" fmla="*/ 11 w 47"/>
                <a:gd name="T39" fmla="*/ 43 h 61"/>
                <a:gd name="T40" fmla="*/ 12 w 47"/>
                <a:gd name="T41" fmla="*/ 46 h 61"/>
                <a:gd name="T42" fmla="*/ 15 w 47"/>
                <a:gd name="T43" fmla="*/ 50 h 61"/>
                <a:gd name="T44" fmla="*/ 17 w 47"/>
                <a:gd name="T45" fmla="*/ 51 h 61"/>
                <a:gd name="T46" fmla="*/ 22 w 47"/>
                <a:gd name="T47" fmla="*/ 51 h 61"/>
                <a:gd name="T48" fmla="*/ 26 w 47"/>
                <a:gd name="T49" fmla="*/ 51 h 61"/>
                <a:gd name="T50" fmla="*/ 30 w 47"/>
                <a:gd name="T51" fmla="*/ 49 h 61"/>
                <a:gd name="T52" fmla="*/ 32 w 47"/>
                <a:gd name="T53" fmla="*/ 46 h 61"/>
                <a:gd name="T54" fmla="*/ 34 w 47"/>
                <a:gd name="T55" fmla="*/ 43 h 61"/>
                <a:gd name="T56" fmla="*/ 36 w 47"/>
                <a:gd name="T57" fmla="*/ 40 h 61"/>
                <a:gd name="T58" fmla="*/ 36 w 47"/>
                <a:gd name="T59" fmla="*/ 37 h 61"/>
                <a:gd name="T60" fmla="*/ 36 w 47"/>
                <a:gd name="T61" fmla="*/ 32 h 61"/>
                <a:gd name="T62" fmla="*/ 36 w 47"/>
                <a:gd name="T63" fmla="*/ 0 h 61"/>
                <a:gd name="T64" fmla="*/ 47 w 47"/>
                <a:gd name="T65" fmla="*/ 0 h 61"/>
                <a:gd name="T66" fmla="*/ 47 w 47"/>
                <a:gd name="T67" fmla="*/ 60 h 61"/>
                <a:gd name="T68" fmla="*/ 36 w 47"/>
                <a:gd name="T6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61">
                  <a:moveTo>
                    <a:pt x="36" y="60"/>
                  </a:moveTo>
                  <a:lnTo>
                    <a:pt x="36" y="50"/>
                  </a:lnTo>
                  <a:lnTo>
                    <a:pt x="32" y="55"/>
                  </a:lnTo>
                  <a:lnTo>
                    <a:pt x="28" y="59"/>
                  </a:lnTo>
                  <a:lnTo>
                    <a:pt x="23" y="61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10" y="60"/>
                  </a:lnTo>
                  <a:lnTo>
                    <a:pt x="6" y="57"/>
                  </a:lnTo>
                  <a:lnTo>
                    <a:pt x="3" y="54"/>
                  </a:lnTo>
                  <a:lnTo>
                    <a:pt x="1" y="51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33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5" y="50"/>
                  </a:lnTo>
                  <a:lnTo>
                    <a:pt x="17" y="51"/>
                  </a:lnTo>
                  <a:lnTo>
                    <a:pt x="22" y="51"/>
                  </a:lnTo>
                  <a:lnTo>
                    <a:pt x="26" y="51"/>
                  </a:lnTo>
                  <a:lnTo>
                    <a:pt x="30" y="49"/>
                  </a:lnTo>
                  <a:lnTo>
                    <a:pt x="32" y="46"/>
                  </a:lnTo>
                  <a:lnTo>
                    <a:pt x="34" y="43"/>
                  </a:lnTo>
                  <a:lnTo>
                    <a:pt x="36" y="40"/>
                  </a:lnTo>
                  <a:lnTo>
                    <a:pt x="36" y="37"/>
                  </a:lnTo>
                  <a:lnTo>
                    <a:pt x="36" y="32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47" y="60"/>
                  </a:lnTo>
                  <a:lnTo>
                    <a:pt x="3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00" name="Freeform 380"/>
            <p:cNvSpPr>
              <a:spLocks noEditPoints="1"/>
            </p:cNvSpPr>
            <p:nvPr/>
          </p:nvSpPr>
          <p:spPr bwMode="auto">
            <a:xfrm>
              <a:off x="2480" y="1117"/>
              <a:ext cx="11" cy="83"/>
            </a:xfrm>
            <a:custGeom>
              <a:avLst/>
              <a:gdLst>
                <a:gd name="T0" fmla="*/ 0 w 11"/>
                <a:gd name="T1" fmla="*/ 11 h 83"/>
                <a:gd name="T2" fmla="*/ 0 w 11"/>
                <a:gd name="T3" fmla="*/ 0 h 83"/>
                <a:gd name="T4" fmla="*/ 11 w 11"/>
                <a:gd name="T5" fmla="*/ 0 h 83"/>
                <a:gd name="T6" fmla="*/ 11 w 11"/>
                <a:gd name="T7" fmla="*/ 11 h 83"/>
                <a:gd name="T8" fmla="*/ 0 w 11"/>
                <a:gd name="T9" fmla="*/ 11 h 83"/>
                <a:gd name="T10" fmla="*/ 0 w 11"/>
                <a:gd name="T11" fmla="*/ 83 h 83"/>
                <a:gd name="T12" fmla="*/ 0 w 11"/>
                <a:gd name="T13" fmla="*/ 23 h 83"/>
                <a:gd name="T14" fmla="*/ 11 w 11"/>
                <a:gd name="T15" fmla="*/ 23 h 83"/>
                <a:gd name="T16" fmla="*/ 11 w 11"/>
                <a:gd name="T17" fmla="*/ 83 h 83"/>
                <a:gd name="T18" fmla="*/ 0 w 11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3">
                  <a:moveTo>
                    <a:pt x="0" y="1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close/>
                  <a:moveTo>
                    <a:pt x="0" y="83"/>
                  </a:moveTo>
                  <a:lnTo>
                    <a:pt x="0" y="23"/>
                  </a:lnTo>
                  <a:lnTo>
                    <a:pt x="11" y="23"/>
                  </a:lnTo>
                  <a:lnTo>
                    <a:pt x="11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01" name="Freeform 381"/>
            <p:cNvSpPr>
              <a:spLocks noEditPoints="1"/>
            </p:cNvSpPr>
            <p:nvPr/>
          </p:nvSpPr>
          <p:spPr bwMode="auto">
            <a:xfrm>
              <a:off x="2499" y="1117"/>
              <a:ext cx="53" cy="84"/>
            </a:xfrm>
            <a:custGeom>
              <a:avLst/>
              <a:gdLst>
                <a:gd name="T0" fmla="*/ 42 w 53"/>
                <a:gd name="T1" fmla="*/ 83 h 84"/>
                <a:gd name="T2" fmla="*/ 42 w 53"/>
                <a:gd name="T3" fmla="*/ 74 h 84"/>
                <a:gd name="T4" fmla="*/ 38 w 53"/>
                <a:gd name="T5" fmla="*/ 78 h 84"/>
                <a:gd name="T6" fmla="*/ 35 w 53"/>
                <a:gd name="T7" fmla="*/ 82 h 84"/>
                <a:gd name="T8" fmla="*/ 31 w 53"/>
                <a:gd name="T9" fmla="*/ 84 h 84"/>
                <a:gd name="T10" fmla="*/ 26 w 53"/>
                <a:gd name="T11" fmla="*/ 84 h 84"/>
                <a:gd name="T12" fmla="*/ 21 w 53"/>
                <a:gd name="T13" fmla="*/ 84 h 84"/>
                <a:gd name="T14" fmla="*/ 17 w 53"/>
                <a:gd name="T15" fmla="*/ 83 h 84"/>
                <a:gd name="T16" fmla="*/ 13 w 53"/>
                <a:gd name="T17" fmla="*/ 80 h 84"/>
                <a:gd name="T18" fmla="*/ 9 w 53"/>
                <a:gd name="T19" fmla="*/ 78 h 84"/>
                <a:gd name="T20" fmla="*/ 6 w 53"/>
                <a:gd name="T21" fmla="*/ 74 h 84"/>
                <a:gd name="T22" fmla="*/ 4 w 53"/>
                <a:gd name="T23" fmla="*/ 69 h 84"/>
                <a:gd name="T24" fmla="*/ 3 w 53"/>
                <a:gd name="T25" fmla="*/ 64 h 84"/>
                <a:gd name="T26" fmla="*/ 2 w 53"/>
                <a:gd name="T27" fmla="*/ 60 h 84"/>
                <a:gd name="T28" fmla="*/ 0 w 53"/>
                <a:gd name="T29" fmla="*/ 53 h 84"/>
                <a:gd name="T30" fmla="*/ 2 w 53"/>
                <a:gd name="T31" fmla="*/ 45 h 84"/>
                <a:gd name="T32" fmla="*/ 4 w 53"/>
                <a:gd name="T33" fmla="*/ 36 h 84"/>
                <a:gd name="T34" fmla="*/ 6 w 53"/>
                <a:gd name="T35" fmla="*/ 33 h 84"/>
                <a:gd name="T36" fmla="*/ 9 w 53"/>
                <a:gd name="T37" fmla="*/ 29 h 84"/>
                <a:gd name="T38" fmla="*/ 13 w 53"/>
                <a:gd name="T39" fmla="*/ 25 h 84"/>
                <a:gd name="T40" fmla="*/ 16 w 53"/>
                <a:gd name="T41" fmla="*/ 24 h 84"/>
                <a:gd name="T42" fmla="*/ 21 w 53"/>
                <a:gd name="T43" fmla="*/ 22 h 84"/>
                <a:gd name="T44" fmla="*/ 26 w 53"/>
                <a:gd name="T45" fmla="*/ 22 h 84"/>
                <a:gd name="T46" fmla="*/ 31 w 53"/>
                <a:gd name="T47" fmla="*/ 23 h 84"/>
                <a:gd name="T48" fmla="*/ 35 w 53"/>
                <a:gd name="T49" fmla="*/ 24 h 84"/>
                <a:gd name="T50" fmla="*/ 38 w 53"/>
                <a:gd name="T51" fmla="*/ 28 h 84"/>
                <a:gd name="T52" fmla="*/ 42 w 53"/>
                <a:gd name="T53" fmla="*/ 31 h 84"/>
                <a:gd name="T54" fmla="*/ 42 w 53"/>
                <a:gd name="T55" fmla="*/ 0 h 84"/>
                <a:gd name="T56" fmla="*/ 53 w 53"/>
                <a:gd name="T57" fmla="*/ 0 h 84"/>
                <a:gd name="T58" fmla="*/ 53 w 53"/>
                <a:gd name="T59" fmla="*/ 83 h 84"/>
                <a:gd name="T60" fmla="*/ 42 w 53"/>
                <a:gd name="T61" fmla="*/ 83 h 84"/>
                <a:gd name="T62" fmla="*/ 11 w 53"/>
                <a:gd name="T63" fmla="*/ 53 h 84"/>
                <a:gd name="T64" fmla="*/ 13 w 53"/>
                <a:gd name="T65" fmla="*/ 60 h 84"/>
                <a:gd name="T66" fmla="*/ 14 w 53"/>
                <a:gd name="T67" fmla="*/ 66 h 84"/>
                <a:gd name="T68" fmla="*/ 16 w 53"/>
                <a:gd name="T69" fmla="*/ 69 h 84"/>
                <a:gd name="T70" fmla="*/ 20 w 53"/>
                <a:gd name="T71" fmla="*/ 72 h 84"/>
                <a:gd name="T72" fmla="*/ 22 w 53"/>
                <a:gd name="T73" fmla="*/ 74 h 84"/>
                <a:gd name="T74" fmla="*/ 27 w 53"/>
                <a:gd name="T75" fmla="*/ 74 h 84"/>
                <a:gd name="T76" fmla="*/ 31 w 53"/>
                <a:gd name="T77" fmla="*/ 74 h 84"/>
                <a:gd name="T78" fmla="*/ 35 w 53"/>
                <a:gd name="T79" fmla="*/ 72 h 84"/>
                <a:gd name="T80" fmla="*/ 37 w 53"/>
                <a:gd name="T81" fmla="*/ 69 h 84"/>
                <a:gd name="T82" fmla="*/ 39 w 53"/>
                <a:gd name="T83" fmla="*/ 66 h 84"/>
                <a:gd name="T84" fmla="*/ 41 w 53"/>
                <a:gd name="T85" fmla="*/ 61 h 84"/>
                <a:gd name="T86" fmla="*/ 42 w 53"/>
                <a:gd name="T87" fmla="*/ 53 h 84"/>
                <a:gd name="T88" fmla="*/ 41 w 53"/>
                <a:gd name="T89" fmla="*/ 47 h 84"/>
                <a:gd name="T90" fmla="*/ 39 w 53"/>
                <a:gd name="T91" fmla="*/ 41 h 84"/>
                <a:gd name="T92" fmla="*/ 37 w 53"/>
                <a:gd name="T93" fmla="*/ 36 h 84"/>
                <a:gd name="T94" fmla="*/ 35 w 53"/>
                <a:gd name="T95" fmla="*/ 34 h 84"/>
                <a:gd name="T96" fmla="*/ 31 w 53"/>
                <a:gd name="T97" fmla="*/ 31 h 84"/>
                <a:gd name="T98" fmla="*/ 26 w 53"/>
                <a:gd name="T99" fmla="*/ 31 h 84"/>
                <a:gd name="T100" fmla="*/ 22 w 53"/>
                <a:gd name="T101" fmla="*/ 31 h 84"/>
                <a:gd name="T102" fmla="*/ 19 w 53"/>
                <a:gd name="T103" fmla="*/ 34 h 84"/>
                <a:gd name="T104" fmla="*/ 16 w 53"/>
                <a:gd name="T105" fmla="*/ 36 h 84"/>
                <a:gd name="T106" fmla="*/ 14 w 53"/>
                <a:gd name="T107" fmla="*/ 41 h 84"/>
                <a:gd name="T108" fmla="*/ 13 w 53"/>
                <a:gd name="T109" fmla="*/ 46 h 84"/>
                <a:gd name="T110" fmla="*/ 11 w 53"/>
                <a:gd name="T111" fmla="*/ 5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" h="84">
                  <a:moveTo>
                    <a:pt x="42" y="83"/>
                  </a:moveTo>
                  <a:lnTo>
                    <a:pt x="42" y="74"/>
                  </a:lnTo>
                  <a:lnTo>
                    <a:pt x="38" y="78"/>
                  </a:lnTo>
                  <a:lnTo>
                    <a:pt x="35" y="82"/>
                  </a:lnTo>
                  <a:lnTo>
                    <a:pt x="31" y="84"/>
                  </a:lnTo>
                  <a:lnTo>
                    <a:pt x="26" y="84"/>
                  </a:lnTo>
                  <a:lnTo>
                    <a:pt x="21" y="84"/>
                  </a:lnTo>
                  <a:lnTo>
                    <a:pt x="17" y="83"/>
                  </a:lnTo>
                  <a:lnTo>
                    <a:pt x="13" y="80"/>
                  </a:lnTo>
                  <a:lnTo>
                    <a:pt x="9" y="78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3" y="64"/>
                  </a:lnTo>
                  <a:lnTo>
                    <a:pt x="2" y="60"/>
                  </a:lnTo>
                  <a:lnTo>
                    <a:pt x="0" y="53"/>
                  </a:lnTo>
                  <a:lnTo>
                    <a:pt x="2" y="45"/>
                  </a:lnTo>
                  <a:lnTo>
                    <a:pt x="4" y="36"/>
                  </a:lnTo>
                  <a:lnTo>
                    <a:pt x="6" y="33"/>
                  </a:lnTo>
                  <a:lnTo>
                    <a:pt x="9" y="29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21" y="22"/>
                  </a:lnTo>
                  <a:lnTo>
                    <a:pt x="26" y="22"/>
                  </a:lnTo>
                  <a:lnTo>
                    <a:pt x="31" y="23"/>
                  </a:lnTo>
                  <a:lnTo>
                    <a:pt x="35" y="24"/>
                  </a:lnTo>
                  <a:lnTo>
                    <a:pt x="38" y="28"/>
                  </a:lnTo>
                  <a:lnTo>
                    <a:pt x="42" y="3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53" y="83"/>
                  </a:lnTo>
                  <a:lnTo>
                    <a:pt x="42" y="83"/>
                  </a:lnTo>
                  <a:close/>
                  <a:moveTo>
                    <a:pt x="11" y="53"/>
                  </a:moveTo>
                  <a:lnTo>
                    <a:pt x="13" y="60"/>
                  </a:lnTo>
                  <a:lnTo>
                    <a:pt x="14" y="66"/>
                  </a:lnTo>
                  <a:lnTo>
                    <a:pt x="16" y="69"/>
                  </a:lnTo>
                  <a:lnTo>
                    <a:pt x="20" y="72"/>
                  </a:lnTo>
                  <a:lnTo>
                    <a:pt x="22" y="74"/>
                  </a:lnTo>
                  <a:lnTo>
                    <a:pt x="27" y="74"/>
                  </a:lnTo>
                  <a:lnTo>
                    <a:pt x="31" y="74"/>
                  </a:lnTo>
                  <a:lnTo>
                    <a:pt x="35" y="72"/>
                  </a:lnTo>
                  <a:lnTo>
                    <a:pt x="37" y="69"/>
                  </a:lnTo>
                  <a:lnTo>
                    <a:pt x="39" y="66"/>
                  </a:lnTo>
                  <a:lnTo>
                    <a:pt x="41" y="61"/>
                  </a:lnTo>
                  <a:lnTo>
                    <a:pt x="42" y="53"/>
                  </a:lnTo>
                  <a:lnTo>
                    <a:pt x="41" y="47"/>
                  </a:lnTo>
                  <a:lnTo>
                    <a:pt x="39" y="41"/>
                  </a:lnTo>
                  <a:lnTo>
                    <a:pt x="37" y="36"/>
                  </a:lnTo>
                  <a:lnTo>
                    <a:pt x="35" y="34"/>
                  </a:lnTo>
                  <a:lnTo>
                    <a:pt x="31" y="31"/>
                  </a:lnTo>
                  <a:lnTo>
                    <a:pt x="26" y="31"/>
                  </a:lnTo>
                  <a:lnTo>
                    <a:pt x="22" y="31"/>
                  </a:lnTo>
                  <a:lnTo>
                    <a:pt x="19" y="34"/>
                  </a:lnTo>
                  <a:lnTo>
                    <a:pt x="16" y="36"/>
                  </a:lnTo>
                  <a:lnTo>
                    <a:pt x="14" y="41"/>
                  </a:lnTo>
                  <a:lnTo>
                    <a:pt x="13" y="46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02" name="Freeform 382"/>
            <p:cNvSpPr>
              <a:spLocks/>
            </p:cNvSpPr>
            <p:nvPr/>
          </p:nvSpPr>
          <p:spPr bwMode="auto">
            <a:xfrm>
              <a:off x="2321" y="1247"/>
              <a:ext cx="55" cy="82"/>
            </a:xfrm>
            <a:custGeom>
              <a:avLst/>
              <a:gdLst>
                <a:gd name="T0" fmla="*/ 0 w 55"/>
                <a:gd name="T1" fmla="*/ 82 h 82"/>
                <a:gd name="T2" fmla="*/ 0 w 55"/>
                <a:gd name="T3" fmla="*/ 0 h 82"/>
                <a:gd name="T4" fmla="*/ 55 w 55"/>
                <a:gd name="T5" fmla="*/ 0 h 82"/>
                <a:gd name="T6" fmla="*/ 55 w 55"/>
                <a:gd name="T7" fmla="*/ 9 h 82"/>
                <a:gd name="T8" fmla="*/ 11 w 55"/>
                <a:gd name="T9" fmla="*/ 9 h 82"/>
                <a:gd name="T10" fmla="*/ 11 w 55"/>
                <a:gd name="T11" fmla="*/ 36 h 82"/>
                <a:gd name="T12" fmla="*/ 48 w 55"/>
                <a:gd name="T13" fmla="*/ 36 h 82"/>
                <a:gd name="T14" fmla="*/ 48 w 55"/>
                <a:gd name="T15" fmla="*/ 46 h 82"/>
                <a:gd name="T16" fmla="*/ 11 w 55"/>
                <a:gd name="T17" fmla="*/ 46 h 82"/>
                <a:gd name="T18" fmla="*/ 11 w 55"/>
                <a:gd name="T19" fmla="*/ 82 h 82"/>
                <a:gd name="T20" fmla="*/ 0 w 55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2">
                  <a:moveTo>
                    <a:pt x="0" y="82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55" y="9"/>
                  </a:lnTo>
                  <a:lnTo>
                    <a:pt x="11" y="9"/>
                  </a:lnTo>
                  <a:lnTo>
                    <a:pt x="11" y="36"/>
                  </a:lnTo>
                  <a:lnTo>
                    <a:pt x="48" y="36"/>
                  </a:lnTo>
                  <a:lnTo>
                    <a:pt x="48" y="46"/>
                  </a:lnTo>
                  <a:lnTo>
                    <a:pt x="11" y="46"/>
                  </a:lnTo>
                  <a:lnTo>
                    <a:pt x="11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03" name="Rectangle 383"/>
            <p:cNvSpPr>
              <a:spLocks noChangeArrowheads="1"/>
            </p:cNvSpPr>
            <p:nvPr/>
          </p:nvSpPr>
          <p:spPr bwMode="auto">
            <a:xfrm>
              <a:off x="2391" y="1247"/>
              <a:ext cx="11" cy="8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04" name="Freeform 384"/>
            <p:cNvSpPr>
              <a:spLocks/>
            </p:cNvSpPr>
            <p:nvPr/>
          </p:nvSpPr>
          <p:spPr bwMode="auto">
            <a:xfrm>
              <a:off x="2416" y="1269"/>
              <a:ext cx="47" cy="62"/>
            </a:xfrm>
            <a:custGeom>
              <a:avLst/>
              <a:gdLst>
                <a:gd name="T0" fmla="*/ 36 w 47"/>
                <a:gd name="T1" fmla="*/ 60 h 62"/>
                <a:gd name="T2" fmla="*/ 36 w 47"/>
                <a:gd name="T3" fmla="*/ 51 h 62"/>
                <a:gd name="T4" fmla="*/ 32 w 47"/>
                <a:gd name="T5" fmla="*/ 55 h 62"/>
                <a:gd name="T6" fmla="*/ 28 w 47"/>
                <a:gd name="T7" fmla="*/ 59 h 62"/>
                <a:gd name="T8" fmla="*/ 23 w 47"/>
                <a:gd name="T9" fmla="*/ 62 h 62"/>
                <a:gd name="T10" fmla="*/ 19 w 47"/>
                <a:gd name="T11" fmla="*/ 62 h 62"/>
                <a:gd name="T12" fmla="*/ 14 w 47"/>
                <a:gd name="T13" fmla="*/ 62 h 62"/>
                <a:gd name="T14" fmla="*/ 10 w 47"/>
                <a:gd name="T15" fmla="*/ 60 h 62"/>
                <a:gd name="T16" fmla="*/ 6 w 47"/>
                <a:gd name="T17" fmla="*/ 58 h 62"/>
                <a:gd name="T18" fmla="*/ 3 w 47"/>
                <a:gd name="T19" fmla="*/ 55 h 62"/>
                <a:gd name="T20" fmla="*/ 1 w 47"/>
                <a:gd name="T21" fmla="*/ 52 h 62"/>
                <a:gd name="T22" fmla="*/ 0 w 47"/>
                <a:gd name="T23" fmla="*/ 47 h 62"/>
                <a:gd name="T24" fmla="*/ 0 w 47"/>
                <a:gd name="T25" fmla="*/ 43 h 62"/>
                <a:gd name="T26" fmla="*/ 0 w 47"/>
                <a:gd name="T27" fmla="*/ 38 h 62"/>
                <a:gd name="T28" fmla="*/ 0 w 47"/>
                <a:gd name="T29" fmla="*/ 0 h 62"/>
                <a:gd name="T30" fmla="*/ 11 w 47"/>
                <a:gd name="T31" fmla="*/ 0 h 62"/>
                <a:gd name="T32" fmla="*/ 11 w 47"/>
                <a:gd name="T33" fmla="*/ 33 h 62"/>
                <a:gd name="T34" fmla="*/ 11 w 47"/>
                <a:gd name="T35" fmla="*/ 38 h 62"/>
                <a:gd name="T36" fmla="*/ 11 w 47"/>
                <a:gd name="T37" fmla="*/ 42 h 62"/>
                <a:gd name="T38" fmla="*/ 11 w 47"/>
                <a:gd name="T39" fmla="*/ 44 h 62"/>
                <a:gd name="T40" fmla="*/ 12 w 47"/>
                <a:gd name="T41" fmla="*/ 47 h 62"/>
                <a:gd name="T42" fmla="*/ 15 w 47"/>
                <a:gd name="T43" fmla="*/ 51 h 62"/>
                <a:gd name="T44" fmla="*/ 17 w 47"/>
                <a:gd name="T45" fmla="*/ 52 h 62"/>
                <a:gd name="T46" fmla="*/ 22 w 47"/>
                <a:gd name="T47" fmla="*/ 53 h 62"/>
                <a:gd name="T48" fmla="*/ 26 w 47"/>
                <a:gd name="T49" fmla="*/ 52 h 62"/>
                <a:gd name="T50" fmla="*/ 30 w 47"/>
                <a:gd name="T51" fmla="*/ 51 h 62"/>
                <a:gd name="T52" fmla="*/ 32 w 47"/>
                <a:gd name="T53" fmla="*/ 47 h 62"/>
                <a:gd name="T54" fmla="*/ 34 w 47"/>
                <a:gd name="T55" fmla="*/ 44 h 62"/>
                <a:gd name="T56" fmla="*/ 36 w 47"/>
                <a:gd name="T57" fmla="*/ 41 h 62"/>
                <a:gd name="T58" fmla="*/ 36 w 47"/>
                <a:gd name="T59" fmla="*/ 37 h 62"/>
                <a:gd name="T60" fmla="*/ 36 w 47"/>
                <a:gd name="T61" fmla="*/ 32 h 62"/>
                <a:gd name="T62" fmla="*/ 36 w 47"/>
                <a:gd name="T63" fmla="*/ 0 h 62"/>
                <a:gd name="T64" fmla="*/ 47 w 47"/>
                <a:gd name="T65" fmla="*/ 0 h 62"/>
                <a:gd name="T66" fmla="*/ 47 w 47"/>
                <a:gd name="T67" fmla="*/ 60 h 62"/>
                <a:gd name="T68" fmla="*/ 36 w 47"/>
                <a:gd name="T6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62">
                  <a:moveTo>
                    <a:pt x="36" y="60"/>
                  </a:moveTo>
                  <a:lnTo>
                    <a:pt x="36" y="51"/>
                  </a:lnTo>
                  <a:lnTo>
                    <a:pt x="32" y="55"/>
                  </a:lnTo>
                  <a:lnTo>
                    <a:pt x="28" y="59"/>
                  </a:lnTo>
                  <a:lnTo>
                    <a:pt x="23" y="62"/>
                  </a:lnTo>
                  <a:lnTo>
                    <a:pt x="19" y="62"/>
                  </a:lnTo>
                  <a:lnTo>
                    <a:pt x="14" y="62"/>
                  </a:lnTo>
                  <a:lnTo>
                    <a:pt x="10" y="60"/>
                  </a:lnTo>
                  <a:lnTo>
                    <a:pt x="6" y="58"/>
                  </a:lnTo>
                  <a:lnTo>
                    <a:pt x="3" y="55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33"/>
                  </a:lnTo>
                  <a:lnTo>
                    <a:pt x="11" y="38"/>
                  </a:lnTo>
                  <a:lnTo>
                    <a:pt x="11" y="42"/>
                  </a:lnTo>
                  <a:lnTo>
                    <a:pt x="11" y="44"/>
                  </a:lnTo>
                  <a:lnTo>
                    <a:pt x="12" y="47"/>
                  </a:lnTo>
                  <a:lnTo>
                    <a:pt x="15" y="51"/>
                  </a:lnTo>
                  <a:lnTo>
                    <a:pt x="17" y="52"/>
                  </a:lnTo>
                  <a:lnTo>
                    <a:pt x="22" y="53"/>
                  </a:lnTo>
                  <a:lnTo>
                    <a:pt x="26" y="52"/>
                  </a:lnTo>
                  <a:lnTo>
                    <a:pt x="30" y="51"/>
                  </a:lnTo>
                  <a:lnTo>
                    <a:pt x="32" y="47"/>
                  </a:lnTo>
                  <a:lnTo>
                    <a:pt x="34" y="44"/>
                  </a:lnTo>
                  <a:lnTo>
                    <a:pt x="36" y="41"/>
                  </a:lnTo>
                  <a:lnTo>
                    <a:pt x="36" y="37"/>
                  </a:lnTo>
                  <a:lnTo>
                    <a:pt x="36" y="32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47" y="60"/>
                  </a:lnTo>
                  <a:lnTo>
                    <a:pt x="3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05" name="Freeform 385"/>
            <p:cNvSpPr>
              <a:spLocks noEditPoints="1"/>
            </p:cNvSpPr>
            <p:nvPr/>
          </p:nvSpPr>
          <p:spPr bwMode="auto">
            <a:xfrm>
              <a:off x="2480" y="1247"/>
              <a:ext cx="11" cy="82"/>
            </a:xfrm>
            <a:custGeom>
              <a:avLst/>
              <a:gdLst>
                <a:gd name="T0" fmla="*/ 0 w 11"/>
                <a:gd name="T1" fmla="*/ 10 h 82"/>
                <a:gd name="T2" fmla="*/ 0 w 11"/>
                <a:gd name="T3" fmla="*/ 0 h 82"/>
                <a:gd name="T4" fmla="*/ 11 w 11"/>
                <a:gd name="T5" fmla="*/ 0 h 82"/>
                <a:gd name="T6" fmla="*/ 11 w 11"/>
                <a:gd name="T7" fmla="*/ 10 h 82"/>
                <a:gd name="T8" fmla="*/ 0 w 11"/>
                <a:gd name="T9" fmla="*/ 10 h 82"/>
                <a:gd name="T10" fmla="*/ 0 w 11"/>
                <a:gd name="T11" fmla="*/ 82 h 82"/>
                <a:gd name="T12" fmla="*/ 0 w 11"/>
                <a:gd name="T13" fmla="*/ 22 h 82"/>
                <a:gd name="T14" fmla="*/ 11 w 11"/>
                <a:gd name="T15" fmla="*/ 22 h 82"/>
                <a:gd name="T16" fmla="*/ 11 w 11"/>
                <a:gd name="T17" fmla="*/ 82 h 82"/>
                <a:gd name="T18" fmla="*/ 0 w 11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2"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  <a:close/>
                  <a:moveTo>
                    <a:pt x="0" y="82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11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06" name="Freeform 386"/>
            <p:cNvSpPr>
              <a:spLocks noEditPoints="1"/>
            </p:cNvSpPr>
            <p:nvPr/>
          </p:nvSpPr>
          <p:spPr bwMode="auto">
            <a:xfrm>
              <a:off x="2499" y="1247"/>
              <a:ext cx="53" cy="84"/>
            </a:xfrm>
            <a:custGeom>
              <a:avLst/>
              <a:gdLst>
                <a:gd name="T0" fmla="*/ 42 w 53"/>
                <a:gd name="T1" fmla="*/ 82 h 84"/>
                <a:gd name="T2" fmla="*/ 42 w 53"/>
                <a:gd name="T3" fmla="*/ 74 h 84"/>
                <a:gd name="T4" fmla="*/ 38 w 53"/>
                <a:gd name="T5" fmla="*/ 79 h 84"/>
                <a:gd name="T6" fmla="*/ 35 w 53"/>
                <a:gd name="T7" fmla="*/ 81 h 84"/>
                <a:gd name="T8" fmla="*/ 31 w 53"/>
                <a:gd name="T9" fmla="*/ 84 h 84"/>
                <a:gd name="T10" fmla="*/ 26 w 53"/>
                <a:gd name="T11" fmla="*/ 84 h 84"/>
                <a:gd name="T12" fmla="*/ 21 w 53"/>
                <a:gd name="T13" fmla="*/ 84 h 84"/>
                <a:gd name="T14" fmla="*/ 17 w 53"/>
                <a:gd name="T15" fmla="*/ 82 h 84"/>
                <a:gd name="T16" fmla="*/ 13 w 53"/>
                <a:gd name="T17" fmla="*/ 80 h 84"/>
                <a:gd name="T18" fmla="*/ 9 w 53"/>
                <a:gd name="T19" fmla="*/ 77 h 84"/>
                <a:gd name="T20" fmla="*/ 6 w 53"/>
                <a:gd name="T21" fmla="*/ 74 h 84"/>
                <a:gd name="T22" fmla="*/ 4 w 53"/>
                <a:gd name="T23" fmla="*/ 69 h 84"/>
                <a:gd name="T24" fmla="*/ 3 w 53"/>
                <a:gd name="T25" fmla="*/ 64 h 84"/>
                <a:gd name="T26" fmla="*/ 2 w 53"/>
                <a:gd name="T27" fmla="*/ 59 h 84"/>
                <a:gd name="T28" fmla="*/ 0 w 53"/>
                <a:gd name="T29" fmla="*/ 53 h 84"/>
                <a:gd name="T30" fmla="*/ 2 w 53"/>
                <a:gd name="T31" fmla="*/ 44 h 84"/>
                <a:gd name="T32" fmla="*/ 4 w 53"/>
                <a:gd name="T33" fmla="*/ 37 h 84"/>
                <a:gd name="T34" fmla="*/ 6 w 53"/>
                <a:gd name="T35" fmla="*/ 32 h 84"/>
                <a:gd name="T36" fmla="*/ 9 w 53"/>
                <a:gd name="T37" fmla="*/ 29 h 84"/>
                <a:gd name="T38" fmla="*/ 13 w 53"/>
                <a:gd name="T39" fmla="*/ 25 h 84"/>
                <a:gd name="T40" fmla="*/ 16 w 53"/>
                <a:gd name="T41" fmla="*/ 24 h 84"/>
                <a:gd name="T42" fmla="*/ 21 w 53"/>
                <a:gd name="T43" fmla="*/ 22 h 84"/>
                <a:gd name="T44" fmla="*/ 26 w 53"/>
                <a:gd name="T45" fmla="*/ 21 h 84"/>
                <a:gd name="T46" fmla="*/ 31 w 53"/>
                <a:gd name="T47" fmla="*/ 22 h 84"/>
                <a:gd name="T48" fmla="*/ 35 w 53"/>
                <a:gd name="T49" fmla="*/ 24 h 84"/>
                <a:gd name="T50" fmla="*/ 38 w 53"/>
                <a:gd name="T51" fmla="*/ 27 h 84"/>
                <a:gd name="T52" fmla="*/ 42 w 53"/>
                <a:gd name="T53" fmla="*/ 31 h 84"/>
                <a:gd name="T54" fmla="*/ 42 w 53"/>
                <a:gd name="T55" fmla="*/ 0 h 84"/>
                <a:gd name="T56" fmla="*/ 53 w 53"/>
                <a:gd name="T57" fmla="*/ 0 h 84"/>
                <a:gd name="T58" fmla="*/ 53 w 53"/>
                <a:gd name="T59" fmla="*/ 82 h 84"/>
                <a:gd name="T60" fmla="*/ 42 w 53"/>
                <a:gd name="T61" fmla="*/ 82 h 84"/>
                <a:gd name="T62" fmla="*/ 11 w 53"/>
                <a:gd name="T63" fmla="*/ 53 h 84"/>
                <a:gd name="T64" fmla="*/ 13 w 53"/>
                <a:gd name="T65" fmla="*/ 59 h 84"/>
                <a:gd name="T66" fmla="*/ 14 w 53"/>
                <a:gd name="T67" fmla="*/ 65 h 84"/>
                <a:gd name="T68" fmla="*/ 16 w 53"/>
                <a:gd name="T69" fmla="*/ 69 h 84"/>
                <a:gd name="T70" fmla="*/ 20 w 53"/>
                <a:gd name="T71" fmla="*/ 73 h 84"/>
                <a:gd name="T72" fmla="*/ 22 w 53"/>
                <a:gd name="T73" fmla="*/ 74 h 84"/>
                <a:gd name="T74" fmla="*/ 27 w 53"/>
                <a:gd name="T75" fmla="*/ 75 h 84"/>
                <a:gd name="T76" fmla="*/ 31 w 53"/>
                <a:gd name="T77" fmla="*/ 74 h 84"/>
                <a:gd name="T78" fmla="*/ 35 w 53"/>
                <a:gd name="T79" fmla="*/ 73 h 84"/>
                <a:gd name="T80" fmla="*/ 37 w 53"/>
                <a:gd name="T81" fmla="*/ 69 h 84"/>
                <a:gd name="T82" fmla="*/ 39 w 53"/>
                <a:gd name="T83" fmla="*/ 65 h 84"/>
                <a:gd name="T84" fmla="*/ 41 w 53"/>
                <a:gd name="T85" fmla="*/ 60 h 84"/>
                <a:gd name="T86" fmla="*/ 42 w 53"/>
                <a:gd name="T87" fmla="*/ 54 h 84"/>
                <a:gd name="T88" fmla="*/ 41 w 53"/>
                <a:gd name="T89" fmla="*/ 47 h 84"/>
                <a:gd name="T90" fmla="*/ 39 w 53"/>
                <a:gd name="T91" fmla="*/ 41 h 84"/>
                <a:gd name="T92" fmla="*/ 37 w 53"/>
                <a:gd name="T93" fmla="*/ 37 h 84"/>
                <a:gd name="T94" fmla="*/ 35 w 53"/>
                <a:gd name="T95" fmla="*/ 33 h 84"/>
                <a:gd name="T96" fmla="*/ 31 w 53"/>
                <a:gd name="T97" fmla="*/ 32 h 84"/>
                <a:gd name="T98" fmla="*/ 26 w 53"/>
                <a:gd name="T99" fmla="*/ 31 h 84"/>
                <a:gd name="T100" fmla="*/ 22 w 53"/>
                <a:gd name="T101" fmla="*/ 32 h 84"/>
                <a:gd name="T102" fmla="*/ 19 w 53"/>
                <a:gd name="T103" fmla="*/ 33 h 84"/>
                <a:gd name="T104" fmla="*/ 16 w 53"/>
                <a:gd name="T105" fmla="*/ 36 h 84"/>
                <a:gd name="T106" fmla="*/ 14 w 53"/>
                <a:gd name="T107" fmla="*/ 41 h 84"/>
                <a:gd name="T108" fmla="*/ 13 w 53"/>
                <a:gd name="T109" fmla="*/ 46 h 84"/>
                <a:gd name="T110" fmla="*/ 11 w 53"/>
                <a:gd name="T111" fmla="*/ 5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" h="84">
                  <a:moveTo>
                    <a:pt x="42" y="82"/>
                  </a:moveTo>
                  <a:lnTo>
                    <a:pt x="42" y="74"/>
                  </a:lnTo>
                  <a:lnTo>
                    <a:pt x="38" y="79"/>
                  </a:lnTo>
                  <a:lnTo>
                    <a:pt x="35" y="81"/>
                  </a:lnTo>
                  <a:lnTo>
                    <a:pt x="31" y="84"/>
                  </a:lnTo>
                  <a:lnTo>
                    <a:pt x="26" y="84"/>
                  </a:lnTo>
                  <a:lnTo>
                    <a:pt x="21" y="84"/>
                  </a:lnTo>
                  <a:lnTo>
                    <a:pt x="17" y="82"/>
                  </a:lnTo>
                  <a:lnTo>
                    <a:pt x="13" y="80"/>
                  </a:lnTo>
                  <a:lnTo>
                    <a:pt x="9" y="77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3" y="64"/>
                  </a:lnTo>
                  <a:lnTo>
                    <a:pt x="2" y="59"/>
                  </a:lnTo>
                  <a:lnTo>
                    <a:pt x="0" y="53"/>
                  </a:lnTo>
                  <a:lnTo>
                    <a:pt x="2" y="44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9" y="29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31" y="22"/>
                  </a:lnTo>
                  <a:lnTo>
                    <a:pt x="35" y="24"/>
                  </a:lnTo>
                  <a:lnTo>
                    <a:pt x="38" y="27"/>
                  </a:lnTo>
                  <a:lnTo>
                    <a:pt x="42" y="3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53" y="82"/>
                  </a:lnTo>
                  <a:lnTo>
                    <a:pt x="42" y="82"/>
                  </a:lnTo>
                  <a:close/>
                  <a:moveTo>
                    <a:pt x="11" y="53"/>
                  </a:moveTo>
                  <a:lnTo>
                    <a:pt x="13" y="59"/>
                  </a:lnTo>
                  <a:lnTo>
                    <a:pt x="14" y="65"/>
                  </a:lnTo>
                  <a:lnTo>
                    <a:pt x="16" y="69"/>
                  </a:lnTo>
                  <a:lnTo>
                    <a:pt x="20" y="73"/>
                  </a:lnTo>
                  <a:lnTo>
                    <a:pt x="22" y="74"/>
                  </a:lnTo>
                  <a:lnTo>
                    <a:pt x="27" y="75"/>
                  </a:lnTo>
                  <a:lnTo>
                    <a:pt x="31" y="74"/>
                  </a:lnTo>
                  <a:lnTo>
                    <a:pt x="35" y="73"/>
                  </a:lnTo>
                  <a:lnTo>
                    <a:pt x="37" y="69"/>
                  </a:lnTo>
                  <a:lnTo>
                    <a:pt x="39" y="65"/>
                  </a:lnTo>
                  <a:lnTo>
                    <a:pt x="41" y="60"/>
                  </a:lnTo>
                  <a:lnTo>
                    <a:pt x="42" y="54"/>
                  </a:lnTo>
                  <a:lnTo>
                    <a:pt x="41" y="47"/>
                  </a:lnTo>
                  <a:lnTo>
                    <a:pt x="39" y="41"/>
                  </a:lnTo>
                  <a:lnTo>
                    <a:pt x="37" y="37"/>
                  </a:lnTo>
                  <a:lnTo>
                    <a:pt x="35" y="33"/>
                  </a:lnTo>
                  <a:lnTo>
                    <a:pt x="31" y="32"/>
                  </a:lnTo>
                  <a:lnTo>
                    <a:pt x="26" y="31"/>
                  </a:lnTo>
                  <a:lnTo>
                    <a:pt x="22" y="32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4" y="41"/>
                  </a:lnTo>
                  <a:lnTo>
                    <a:pt x="13" y="46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07" name="Freeform 387"/>
            <p:cNvSpPr>
              <a:spLocks/>
            </p:cNvSpPr>
            <p:nvPr/>
          </p:nvSpPr>
          <p:spPr bwMode="auto">
            <a:xfrm>
              <a:off x="2598" y="1261"/>
              <a:ext cx="55" cy="56"/>
            </a:xfrm>
            <a:custGeom>
              <a:avLst/>
              <a:gdLst>
                <a:gd name="T0" fmla="*/ 24 w 55"/>
                <a:gd name="T1" fmla="*/ 56 h 56"/>
                <a:gd name="T2" fmla="*/ 24 w 55"/>
                <a:gd name="T3" fmla="*/ 33 h 56"/>
                <a:gd name="T4" fmla="*/ 0 w 55"/>
                <a:gd name="T5" fmla="*/ 33 h 56"/>
                <a:gd name="T6" fmla="*/ 0 w 55"/>
                <a:gd name="T7" fmla="*/ 23 h 56"/>
                <a:gd name="T8" fmla="*/ 24 w 55"/>
                <a:gd name="T9" fmla="*/ 23 h 56"/>
                <a:gd name="T10" fmla="*/ 24 w 55"/>
                <a:gd name="T11" fmla="*/ 0 h 56"/>
                <a:gd name="T12" fmla="*/ 33 w 55"/>
                <a:gd name="T13" fmla="*/ 0 h 56"/>
                <a:gd name="T14" fmla="*/ 33 w 55"/>
                <a:gd name="T15" fmla="*/ 23 h 56"/>
                <a:gd name="T16" fmla="*/ 55 w 55"/>
                <a:gd name="T17" fmla="*/ 23 h 56"/>
                <a:gd name="T18" fmla="*/ 55 w 55"/>
                <a:gd name="T19" fmla="*/ 33 h 56"/>
                <a:gd name="T20" fmla="*/ 33 w 55"/>
                <a:gd name="T21" fmla="*/ 33 h 56"/>
                <a:gd name="T22" fmla="*/ 33 w 55"/>
                <a:gd name="T23" fmla="*/ 56 h 56"/>
                <a:gd name="T24" fmla="*/ 24 w 55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6">
                  <a:moveTo>
                    <a:pt x="24" y="56"/>
                  </a:moveTo>
                  <a:lnTo>
                    <a:pt x="24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24" y="2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3" y="23"/>
                  </a:lnTo>
                  <a:lnTo>
                    <a:pt x="55" y="23"/>
                  </a:lnTo>
                  <a:lnTo>
                    <a:pt x="55" y="33"/>
                  </a:lnTo>
                  <a:lnTo>
                    <a:pt x="33" y="33"/>
                  </a:lnTo>
                  <a:lnTo>
                    <a:pt x="33" y="56"/>
                  </a:lnTo>
                  <a:lnTo>
                    <a:pt x="24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08" name="Freeform 388"/>
            <p:cNvSpPr>
              <a:spLocks/>
            </p:cNvSpPr>
            <p:nvPr/>
          </p:nvSpPr>
          <p:spPr bwMode="auto">
            <a:xfrm>
              <a:off x="2695" y="1247"/>
              <a:ext cx="66" cy="82"/>
            </a:xfrm>
            <a:custGeom>
              <a:avLst/>
              <a:gdLst>
                <a:gd name="T0" fmla="*/ 27 w 66"/>
                <a:gd name="T1" fmla="*/ 82 h 82"/>
                <a:gd name="T2" fmla="*/ 27 w 66"/>
                <a:gd name="T3" fmla="*/ 9 h 82"/>
                <a:gd name="T4" fmla="*/ 0 w 66"/>
                <a:gd name="T5" fmla="*/ 9 h 82"/>
                <a:gd name="T6" fmla="*/ 0 w 66"/>
                <a:gd name="T7" fmla="*/ 0 h 82"/>
                <a:gd name="T8" fmla="*/ 66 w 66"/>
                <a:gd name="T9" fmla="*/ 0 h 82"/>
                <a:gd name="T10" fmla="*/ 66 w 66"/>
                <a:gd name="T11" fmla="*/ 9 h 82"/>
                <a:gd name="T12" fmla="*/ 38 w 66"/>
                <a:gd name="T13" fmla="*/ 9 h 82"/>
                <a:gd name="T14" fmla="*/ 38 w 66"/>
                <a:gd name="T15" fmla="*/ 82 h 82"/>
                <a:gd name="T16" fmla="*/ 27 w 66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2">
                  <a:moveTo>
                    <a:pt x="27" y="82"/>
                  </a:moveTo>
                  <a:lnTo>
                    <a:pt x="2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9"/>
                  </a:lnTo>
                  <a:lnTo>
                    <a:pt x="38" y="9"/>
                  </a:lnTo>
                  <a:lnTo>
                    <a:pt x="38" y="82"/>
                  </a:lnTo>
                  <a:lnTo>
                    <a:pt x="27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09" name="Freeform 389"/>
            <p:cNvSpPr>
              <a:spLocks/>
            </p:cNvSpPr>
            <p:nvPr/>
          </p:nvSpPr>
          <p:spPr bwMode="auto">
            <a:xfrm>
              <a:off x="2771" y="1247"/>
              <a:ext cx="47" cy="82"/>
            </a:xfrm>
            <a:custGeom>
              <a:avLst/>
              <a:gdLst>
                <a:gd name="T0" fmla="*/ 0 w 47"/>
                <a:gd name="T1" fmla="*/ 82 h 82"/>
                <a:gd name="T2" fmla="*/ 0 w 47"/>
                <a:gd name="T3" fmla="*/ 0 h 82"/>
                <a:gd name="T4" fmla="*/ 11 w 47"/>
                <a:gd name="T5" fmla="*/ 0 h 82"/>
                <a:gd name="T6" fmla="*/ 11 w 47"/>
                <a:gd name="T7" fmla="*/ 31 h 82"/>
                <a:gd name="T8" fmla="*/ 14 w 47"/>
                <a:gd name="T9" fmla="*/ 26 h 82"/>
                <a:gd name="T10" fmla="*/ 18 w 47"/>
                <a:gd name="T11" fmla="*/ 24 h 82"/>
                <a:gd name="T12" fmla="*/ 23 w 47"/>
                <a:gd name="T13" fmla="*/ 22 h 82"/>
                <a:gd name="T14" fmla="*/ 28 w 47"/>
                <a:gd name="T15" fmla="*/ 21 h 82"/>
                <a:gd name="T16" fmla="*/ 34 w 47"/>
                <a:gd name="T17" fmla="*/ 22 h 82"/>
                <a:gd name="T18" fmla="*/ 39 w 47"/>
                <a:gd name="T19" fmla="*/ 24 h 82"/>
                <a:gd name="T20" fmla="*/ 42 w 47"/>
                <a:gd name="T21" fmla="*/ 27 h 82"/>
                <a:gd name="T22" fmla="*/ 45 w 47"/>
                <a:gd name="T23" fmla="*/ 31 h 82"/>
                <a:gd name="T24" fmla="*/ 46 w 47"/>
                <a:gd name="T25" fmla="*/ 35 h 82"/>
                <a:gd name="T26" fmla="*/ 47 w 47"/>
                <a:gd name="T27" fmla="*/ 40 h 82"/>
                <a:gd name="T28" fmla="*/ 47 w 47"/>
                <a:gd name="T29" fmla="*/ 44 h 82"/>
                <a:gd name="T30" fmla="*/ 47 w 47"/>
                <a:gd name="T31" fmla="*/ 82 h 82"/>
                <a:gd name="T32" fmla="*/ 36 w 47"/>
                <a:gd name="T33" fmla="*/ 82 h 82"/>
                <a:gd name="T34" fmla="*/ 36 w 47"/>
                <a:gd name="T35" fmla="*/ 46 h 82"/>
                <a:gd name="T36" fmla="*/ 36 w 47"/>
                <a:gd name="T37" fmla="*/ 41 h 82"/>
                <a:gd name="T38" fmla="*/ 35 w 47"/>
                <a:gd name="T39" fmla="*/ 37 h 82"/>
                <a:gd name="T40" fmla="*/ 33 w 47"/>
                <a:gd name="T41" fmla="*/ 35 h 82"/>
                <a:gd name="T42" fmla="*/ 31 w 47"/>
                <a:gd name="T43" fmla="*/ 32 h 82"/>
                <a:gd name="T44" fmla="*/ 28 w 47"/>
                <a:gd name="T45" fmla="*/ 31 h 82"/>
                <a:gd name="T46" fmla="*/ 25 w 47"/>
                <a:gd name="T47" fmla="*/ 31 h 82"/>
                <a:gd name="T48" fmla="*/ 22 w 47"/>
                <a:gd name="T49" fmla="*/ 32 h 82"/>
                <a:gd name="T50" fmla="*/ 18 w 47"/>
                <a:gd name="T51" fmla="*/ 33 h 82"/>
                <a:gd name="T52" fmla="*/ 14 w 47"/>
                <a:gd name="T53" fmla="*/ 36 h 82"/>
                <a:gd name="T54" fmla="*/ 12 w 47"/>
                <a:gd name="T55" fmla="*/ 40 h 82"/>
                <a:gd name="T56" fmla="*/ 12 w 47"/>
                <a:gd name="T57" fmla="*/ 44 h 82"/>
                <a:gd name="T58" fmla="*/ 11 w 47"/>
                <a:gd name="T59" fmla="*/ 51 h 82"/>
                <a:gd name="T60" fmla="*/ 11 w 47"/>
                <a:gd name="T61" fmla="*/ 82 h 82"/>
                <a:gd name="T62" fmla="*/ 0 w 47"/>
                <a:gd name="T6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82">
                  <a:moveTo>
                    <a:pt x="0" y="82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31"/>
                  </a:lnTo>
                  <a:lnTo>
                    <a:pt x="14" y="26"/>
                  </a:lnTo>
                  <a:lnTo>
                    <a:pt x="18" y="24"/>
                  </a:lnTo>
                  <a:lnTo>
                    <a:pt x="23" y="22"/>
                  </a:lnTo>
                  <a:lnTo>
                    <a:pt x="28" y="21"/>
                  </a:lnTo>
                  <a:lnTo>
                    <a:pt x="34" y="22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5" y="31"/>
                  </a:lnTo>
                  <a:lnTo>
                    <a:pt x="46" y="35"/>
                  </a:lnTo>
                  <a:lnTo>
                    <a:pt x="47" y="40"/>
                  </a:lnTo>
                  <a:lnTo>
                    <a:pt x="47" y="44"/>
                  </a:lnTo>
                  <a:lnTo>
                    <a:pt x="47" y="82"/>
                  </a:lnTo>
                  <a:lnTo>
                    <a:pt x="36" y="82"/>
                  </a:lnTo>
                  <a:lnTo>
                    <a:pt x="36" y="46"/>
                  </a:lnTo>
                  <a:lnTo>
                    <a:pt x="36" y="41"/>
                  </a:lnTo>
                  <a:lnTo>
                    <a:pt x="35" y="37"/>
                  </a:lnTo>
                  <a:lnTo>
                    <a:pt x="33" y="35"/>
                  </a:lnTo>
                  <a:lnTo>
                    <a:pt x="31" y="32"/>
                  </a:lnTo>
                  <a:lnTo>
                    <a:pt x="28" y="31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8" y="33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1" y="51"/>
                  </a:lnTo>
                  <a:lnTo>
                    <a:pt x="11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10" name="Freeform 390"/>
            <p:cNvSpPr>
              <a:spLocks noEditPoints="1"/>
            </p:cNvSpPr>
            <p:nvPr/>
          </p:nvSpPr>
          <p:spPr bwMode="auto">
            <a:xfrm>
              <a:off x="2831" y="1268"/>
              <a:ext cx="55" cy="63"/>
            </a:xfrm>
            <a:custGeom>
              <a:avLst/>
              <a:gdLst>
                <a:gd name="T0" fmla="*/ 44 w 55"/>
                <a:gd name="T1" fmla="*/ 44 h 63"/>
                <a:gd name="T2" fmla="*/ 53 w 55"/>
                <a:gd name="T3" fmla="*/ 45 h 63"/>
                <a:gd name="T4" fmla="*/ 52 w 55"/>
                <a:gd name="T5" fmla="*/ 50 h 63"/>
                <a:gd name="T6" fmla="*/ 48 w 55"/>
                <a:gd name="T7" fmla="*/ 55 h 63"/>
                <a:gd name="T8" fmla="*/ 45 w 55"/>
                <a:gd name="T9" fmla="*/ 58 h 63"/>
                <a:gd name="T10" fmla="*/ 40 w 55"/>
                <a:gd name="T11" fmla="*/ 61 h 63"/>
                <a:gd name="T12" fmla="*/ 34 w 55"/>
                <a:gd name="T13" fmla="*/ 63 h 63"/>
                <a:gd name="T14" fmla="*/ 28 w 55"/>
                <a:gd name="T15" fmla="*/ 63 h 63"/>
                <a:gd name="T16" fmla="*/ 15 w 55"/>
                <a:gd name="T17" fmla="*/ 61 h 63"/>
                <a:gd name="T18" fmla="*/ 7 w 55"/>
                <a:gd name="T19" fmla="*/ 55 h 63"/>
                <a:gd name="T20" fmla="*/ 1 w 55"/>
                <a:gd name="T21" fmla="*/ 45 h 63"/>
                <a:gd name="T22" fmla="*/ 0 w 55"/>
                <a:gd name="T23" fmla="*/ 32 h 63"/>
                <a:gd name="T24" fmla="*/ 1 w 55"/>
                <a:gd name="T25" fmla="*/ 19 h 63"/>
                <a:gd name="T26" fmla="*/ 7 w 55"/>
                <a:gd name="T27" fmla="*/ 9 h 63"/>
                <a:gd name="T28" fmla="*/ 15 w 55"/>
                <a:gd name="T29" fmla="*/ 3 h 63"/>
                <a:gd name="T30" fmla="*/ 26 w 55"/>
                <a:gd name="T31" fmla="*/ 0 h 63"/>
                <a:gd name="T32" fmla="*/ 37 w 55"/>
                <a:gd name="T33" fmla="*/ 3 h 63"/>
                <a:gd name="T34" fmla="*/ 46 w 55"/>
                <a:gd name="T35" fmla="*/ 9 h 63"/>
                <a:gd name="T36" fmla="*/ 52 w 55"/>
                <a:gd name="T37" fmla="*/ 19 h 63"/>
                <a:gd name="T38" fmla="*/ 55 w 55"/>
                <a:gd name="T39" fmla="*/ 32 h 63"/>
                <a:gd name="T40" fmla="*/ 55 w 55"/>
                <a:gd name="T41" fmla="*/ 34 h 63"/>
                <a:gd name="T42" fmla="*/ 9 w 55"/>
                <a:gd name="T43" fmla="*/ 34 h 63"/>
                <a:gd name="T44" fmla="*/ 11 w 55"/>
                <a:gd name="T45" fmla="*/ 39 h 63"/>
                <a:gd name="T46" fmla="*/ 13 w 55"/>
                <a:gd name="T47" fmla="*/ 44 h 63"/>
                <a:gd name="T48" fmla="*/ 15 w 55"/>
                <a:gd name="T49" fmla="*/ 48 h 63"/>
                <a:gd name="T50" fmla="*/ 19 w 55"/>
                <a:gd name="T51" fmla="*/ 52 h 63"/>
                <a:gd name="T52" fmla="*/ 23 w 55"/>
                <a:gd name="T53" fmla="*/ 53 h 63"/>
                <a:gd name="T54" fmla="*/ 28 w 55"/>
                <a:gd name="T55" fmla="*/ 54 h 63"/>
                <a:gd name="T56" fmla="*/ 33 w 55"/>
                <a:gd name="T57" fmla="*/ 53 h 63"/>
                <a:gd name="T58" fmla="*/ 37 w 55"/>
                <a:gd name="T59" fmla="*/ 52 h 63"/>
                <a:gd name="T60" fmla="*/ 41 w 55"/>
                <a:gd name="T61" fmla="*/ 48 h 63"/>
                <a:gd name="T62" fmla="*/ 44 w 55"/>
                <a:gd name="T63" fmla="*/ 44 h 63"/>
                <a:gd name="T64" fmla="*/ 9 w 55"/>
                <a:gd name="T65" fmla="*/ 25 h 63"/>
                <a:gd name="T66" fmla="*/ 44 w 55"/>
                <a:gd name="T67" fmla="*/ 25 h 63"/>
                <a:gd name="T68" fmla="*/ 42 w 55"/>
                <a:gd name="T69" fmla="*/ 21 h 63"/>
                <a:gd name="T70" fmla="*/ 41 w 55"/>
                <a:gd name="T71" fmla="*/ 17 h 63"/>
                <a:gd name="T72" fmla="*/ 40 w 55"/>
                <a:gd name="T73" fmla="*/ 15 h 63"/>
                <a:gd name="T74" fmla="*/ 36 w 55"/>
                <a:gd name="T75" fmla="*/ 12 h 63"/>
                <a:gd name="T76" fmla="*/ 31 w 55"/>
                <a:gd name="T77" fmla="*/ 11 h 63"/>
                <a:gd name="T78" fmla="*/ 26 w 55"/>
                <a:gd name="T79" fmla="*/ 10 h 63"/>
                <a:gd name="T80" fmla="*/ 23 w 55"/>
                <a:gd name="T81" fmla="*/ 11 h 63"/>
                <a:gd name="T82" fmla="*/ 19 w 55"/>
                <a:gd name="T83" fmla="*/ 12 h 63"/>
                <a:gd name="T84" fmla="*/ 15 w 55"/>
                <a:gd name="T85" fmla="*/ 14 h 63"/>
                <a:gd name="T86" fmla="*/ 12 w 55"/>
                <a:gd name="T87" fmla="*/ 17 h 63"/>
                <a:gd name="T88" fmla="*/ 11 w 55"/>
                <a:gd name="T89" fmla="*/ 21 h 63"/>
                <a:gd name="T90" fmla="*/ 9 w 55"/>
                <a:gd name="T91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" h="63">
                  <a:moveTo>
                    <a:pt x="44" y="44"/>
                  </a:moveTo>
                  <a:lnTo>
                    <a:pt x="53" y="45"/>
                  </a:lnTo>
                  <a:lnTo>
                    <a:pt x="52" y="50"/>
                  </a:lnTo>
                  <a:lnTo>
                    <a:pt x="48" y="55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4" y="63"/>
                  </a:lnTo>
                  <a:lnTo>
                    <a:pt x="28" y="63"/>
                  </a:lnTo>
                  <a:lnTo>
                    <a:pt x="15" y="61"/>
                  </a:lnTo>
                  <a:lnTo>
                    <a:pt x="7" y="55"/>
                  </a:lnTo>
                  <a:lnTo>
                    <a:pt x="1" y="45"/>
                  </a:lnTo>
                  <a:lnTo>
                    <a:pt x="0" y="32"/>
                  </a:lnTo>
                  <a:lnTo>
                    <a:pt x="1" y="19"/>
                  </a:lnTo>
                  <a:lnTo>
                    <a:pt x="7" y="9"/>
                  </a:lnTo>
                  <a:lnTo>
                    <a:pt x="15" y="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46" y="9"/>
                  </a:lnTo>
                  <a:lnTo>
                    <a:pt x="52" y="19"/>
                  </a:lnTo>
                  <a:lnTo>
                    <a:pt x="55" y="32"/>
                  </a:lnTo>
                  <a:lnTo>
                    <a:pt x="55" y="34"/>
                  </a:lnTo>
                  <a:lnTo>
                    <a:pt x="9" y="34"/>
                  </a:lnTo>
                  <a:lnTo>
                    <a:pt x="11" y="39"/>
                  </a:lnTo>
                  <a:lnTo>
                    <a:pt x="13" y="44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3"/>
                  </a:lnTo>
                  <a:lnTo>
                    <a:pt x="28" y="54"/>
                  </a:lnTo>
                  <a:lnTo>
                    <a:pt x="33" y="53"/>
                  </a:lnTo>
                  <a:lnTo>
                    <a:pt x="37" y="52"/>
                  </a:lnTo>
                  <a:lnTo>
                    <a:pt x="41" y="48"/>
                  </a:lnTo>
                  <a:lnTo>
                    <a:pt x="44" y="44"/>
                  </a:lnTo>
                  <a:close/>
                  <a:moveTo>
                    <a:pt x="9" y="25"/>
                  </a:moveTo>
                  <a:lnTo>
                    <a:pt x="44" y="25"/>
                  </a:lnTo>
                  <a:lnTo>
                    <a:pt x="42" y="21"/>
                  </a:lnTo>
                  <a:lnTo>
                    <a:pt x="41" y="17"/>
                  </a:lnTo>
                  <a:lnTo>
                    <a:pt x="40" y="15"/>
                  </a:lnTo>
                  <a:lnTo>
                    <a:pt x="36" y="12"/>
                  </a:lnTo>
                  <a:lnTo>
                    <a:pt x="31" y="11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11" y="21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11" name="Freeform 391"/>
            <p:cNvSpPr>
              <a:spLocks/>
            </p:cNvSpPr>
            <p:nvPr/>
          </p:nvSpPr>
          <p:spPr bwMode="auto">
            <a:xfrm>
              <a:off x="2899" y="1268"/>
              <a:ext cx="30" cy="61"/>
            </a:xfrm>
            <a:custGeom>
              <a:avLst/>
              <a:gdLst>
                <a:gd name="T0" fmla="*/ 0 w 30"/>
                <a:gd name="T1" fmla="*/ 61 h 61"/>
                <a:gd name="T2" fmla="*/ 0 w 30"/>
                <a:gd name="T3" fmla="*/ 1 h 61"/>
                <a:gd name="T4" fmla="*/ 8 w 30"/>
                <a:gd name="T5" fmla="*/ 1 h 61"/>
                <a:gd name="T6" fmla="*/ 8 w 30"/>
                <a:gd name="T7" fmla="*/ 10 h 61"/>
                <a:gd name="T8" fmla="*/ 12 w 30"/>
                <a:gd name="T9" fmla="*/ 5 h 61"/>
                <a:gd name="T10" fmla="*/ 15 w 30"/>
                <a:gd name="T11" fmla="*/ 3 h 61"/>
                <a:gd name="T12" fmla="*/ 18 w 30"/>
                <a:gd name="T13" fmla="*/ 1 h 61"/>
                <a:gd name="T14" fmla="*/ 21 w 30"/>
                <a:gd name="T15" fmla="*/ 0 h 61"/>
                <a:gd name="T16" fmla="*/ 26 w 30"/>
                <a:gd name="T17" fmla="*/ 1 h 61"/>
                <a:gd name="T18" fmla="*/ 30 w 30"/>
                <a:gd name="T19" fmla="*/ 4 h 61"/>
                <a:gd name="T20" fmla="*/ 27 w 30"/>
                <a:gd name="T21" fmla="*/ 12 h 61"/>
                <a:gd name="T22" fmla="*/ 24 w 30"/>
                <a:gd name="T23" fmla="*/ 11 h 61"/>
                <a:gd name="T24" fmla="*/ 21 w 30"/>
                <a:gd name="T25" fmla="*/ 10 h 61"/>
                <a:gd name="T26" fmla="*/ 18 w 30"/>
                <a:gd name="T27" fmla="*/ 11 h 61"/>
                <a:gd name="T28" fmla="*/ 15 w 30"/>
                <a:gd name="T29" fmla="*/ 12 h 61"/>
                <a:gd name="T30" fmla="*/ 13 w 30"/>
                <a:gd name="T31" fmla="*/ 15 h 61"/>
                <a:gd name="T32" fmla="*/ 12 w 30"/>
                <a:gd name="T33" fmla="*/ 17 h 61"/>
                <a:gd name="T34" fmla="*/ 11 w 30"/>
                <a:gd name="T35" fmla="*/ 23 h 61"/>
                <a:gd name="T36" fmla="*/ 10 w 30"/>
                <a:gd name="T37" fmla="*/ 30 h 61"/>
                <a:gd name="T38" fmla="*/ 10 w 30"/>
                <a:gd name="T39" fmla="*/ 61 h 61"/>
                <a:gd name="T40" fmla="*/ 0 w 30"/>
                <a:gd name="T4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61">
                  <a:moveTo>
                    <a:pt x="0" y="6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10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0" y="4"/>
                  </a:lnTo>
                  <a:lnTo>
                    <a:pt x="27" y="12"/>
                  </a:lnTo>
                  <a:lnTo>
                    <a:pt x="24" y="11"/>
                  </a:lnTo>
                  <a:lnTo>
                    <a:pt x="21" y="10"/>
                  </a:lnTo>
                  <a:lnTo>
                    <a:pt x="18" y="11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1" y="23"/>
                  </a:lnTo>
                  <a:lnTo>
                    <a:pt x="10" y="30"/>
                  </a:lnTo>
                  <a:lnTo>
                    <a:pt x="1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12" name="Freeform 392"/>
            <p:cNvSpPr>
              <a:spLocks/>
            </p:cNvSpPr>
            <p:nvPr/>
          </p:nvSpPr>
          <p:spPr bwMode="auto">
            <a:xfrm>
              <a:off x="2936" y="1268"/>
              <a:ext cx="83" cy="61"/>
            </a:xfrm>
            <a:custGeom>
              <a:avLst/>
              <a:gdLst>
                <a:gd name="T0" fmla="*/ 0 w 83"/>
                <a:gd name="T1" fmla="*/ 61 h 61"/>
                <a:gd name="T2" fmla="*/ 0 w 83"/>
                <a:gd name="T3" fmla="*/ 1 h 61"/>
                <a:gd name="T4" fmla="*/ 11 w 83"/>
                <a:gd name="T5" fmla="*/ 1 h 61"/>
                <a:gd name="T6" fmla="*/ 11 w 83"/>
                <a:gd name="T7" fmla="*/ 11 h 61"/>
                <a:gd name="T8" fmla="*/ 13 w 83"/>
                <a:gd name="T9" fmla="*/ 6 h 61"/>
                <a:gd name="T10" fmla="*/ 18 w 83"/>
                <a:gd name="T11" fmla="*/ 4 h 61"/>
                <a:gd name="T12" fmla="*/ 23 w 83"/>
                <a:gd name="T13" fmla="*/ 1 h 61"/>
                <a:gd name="T14" fmla="*/ 28 w 83"/>
                <a:gd name="T15" fmla="*/ 0 h 61"/>
                <a:gd name="T16" fmla="*/ 33 w 83"/>
                <a:gd name="T17" fmla="*/ 1 h 61"/>
                <a:gd name="T18" fmla="*/ 36 w 83"/>
                <a:gd name="T19" fmla="*/ 1 h 61"/>
                <a:gd name="T20" fmla="*/ 39 w 83"/>
                <a:gd name="T21" fmla="*/ 4 h 61"/>
                <a:gd name="T22" fmla="*/ 42 w 83"/>
                <a:gd name="T23" fmla="*/ 8 h 61"/>
                <a:gd name="T24" fmla="*/ 45 w 83"/>
                <a:gd name="T25" fmla="*/ 12 h 61"/>
                <a:gd name="T26" fmla="*/ 48 w 83"/>
                <a:gd name="T27" fmla="*/ 6 h 61"/>
                <a:gd name="T28" fmla="*/ 53 w 83"/>
                <a:gd name="T29" fmla="*/ 4 h 61"/>
                <a:gd name="T30" fmla="*/ 58 w 83"/>
                <a:gd name="T31" fmla="*/ 1 h 61"/>
                <a:gd name="T32" fmla="*/ 63 w 83"/>
                <a:gd name="T33" fmla="*/ 0 h 61"/>
                <a:gd name="T34" fmla="*/ 69 w 83"/>
                <a:gd name="T35" fmla="*/ 1 h 61"/>
                <a:gd name="T36" fmla="*/ 74 w 83"/>
                <a:gd name="T37" fmla="*/ 3 h 61"/>
                <a:gd name="T38" fmla="*/ 78 w 83"/>
                <a:gd name="T39" fmla="*/ 5 h 61"/>
                <a:gd name="T40" fmla="*/ 80 w 83"/>
                <a:gd name="T41" fmla="*/ 10 h 61"/>
                <a:gd name="T42" fmla="*/ 81 w 83"/>
                <a:gd name="T43" fmla="*/ 15 h 61"/>
                <a:gd name="T44" fmla="*/ 83 w 83"/>
                <a:gd name="T45" fmla="*/ 21 h 61"/>
                <a:gd name="T46" fmla="*/ 83 w 83"/>
                <a:gd name="T47" fmla="*/ 61 h 61"/>
                <a:gd name="T48" fmla="*/ 72 w 83"/>
                <a:gd name="T49" fmla="*/ 61 h 61"/>
                <a:gd name="T50" fmla="*/ 72 w 83"/>
                <a:gd name="T51" fmla="*/ 25 h 61"/>
                <a:gd name="T52" fmla="*/ 72 w 83"/>
                <a:gd name="T53" fmla="*/ 20 h 61"/>
                <a:gd name="T54" fmla="*/ 70 w 83"/>
                <a:gd name="T55" fmla="*/ 16 h 61"/>
                <a:gd name="T56" fmla="*/ 69 w 83"/>
                <a:gd name="T57" fmla="*/ 14 h 61"/>
                <a:gd name="T58" fmla="*/ 67 w 83"/>
                <a:gd name="T59" fmla="*/ 11 h 61"/>
                <a:gd name="T60" fmla="*/ 64 w 83"/>
                <a:gd name="T61" fmla="*/ 10 h 61"/>
                <a:gd name="T62" fmla="*/ 61 w 83"/>
                <a:gd name="T63" fmla="*/ 10 h 61"/>
                <a:gd name="T64" fmla="*/ 57 w 83"/>
                <a:gd name="T65" fmla="*/ 11 h 61"/>
                <a:gd name="T66" fmla="*/ 53 w 83"/>
                <a:gd name="T67" fmla="*/ 12 h 61"/>
                <a:gd name="T68" fmla="*/ 51 w 83"/>
                <a:gd name="T69" fmla="*/ 15 h 61"/>
                <a:gd name="T70" fmla="*/ 48 w 83"/>
                <a:gd name="T71" fmla="*/ 17 h 61"/>
                <a:gd name="T72" fmla="*/ 47 w 83"/>
                <a:gd name="T73" fmla="*/ 22 h 61"/>
                <a:gd name="T74" fmla="*/ 46 w 83"/>
                <a:gd name="T75" fmla="*/ 27 h 61"/>
                <a:gd name="T76" fmla="*/ 46 w 83"/>
                <a:gd name="T77" fmla="*/ 61 h 61"/>
                <a:gd name="T78" fmla="*/ 35 w 83"/>
                <a:gd name="T79" fmla="*/ 61 h 61"/>
                <a:gd name="T80" fmla="*/ 35 w 83"/>
                <a:gd name="T81" fmla="*/ 23 h 61"/>
                <a:gd name="T82" fmla="*/ 35 w 83"/>
                <a:gd name="T83" fmla="*/ 20 h 61"/>
                <a:gd name="T84" fmla="*/ 35 w 83"/>
                <a:gd name="T85" fmla="*/ 16 h 61"/>
                <a:gd name="T86" fmla="*/ 33 w 83"/>
                <a:gd name="T87" fmla="*/ 14 h 61"/>
                <a:gd name="T88" fmla="*/ 31 w 83"/>
                <a:gd name="T89" fmla="*/ 11 h 61"/>
                <a:gd name="T90" fmla="*/ 29 w 83"/>
                <a:gd name="T91" fmla="*/ 10 h 61"/>
                <a:gd name="T92" fmla="*/ 25 w 83"/>
                <a:gd name="T93" fmla="*/ 10 h 61"/>
                <a:gd name="T94" fmla="*/ 20 w 83"/>
                <a:gd name="T95" fmla="*/ 11 h 61"/>
                <a:gd name="T96" fmla="*/ 17 w 83"/>
                <a:gd name="T97" fmla="*/ 12 h 61"/>
                <a:gd name="T98" fmla="*/ 14 w 83"/>
                <a:gd name="T99" fmla="*/ 15 h 61"/>
                <a:gd name="T100" fmla="*/ 12 w 83"/>
                <a:gd name="T101" fmla="*/ 19 h 61"/>
                <a:gd name="T102" fmla="*/ 11 w 83"/>
                <a:gd name="T103" fmla="*/ 22 h 61"/>
                <a:gd name="T104" fmla="*/ 11 w 83"/>
                <a:gd name="T105" fmla="*/ 26 h 61"/>
                <a:gd name="T106" fmla="*/ 11 w 83"/>
                <a:gd name="T107" fmla="*/ 31 h 61"/>
                <a:gd name="T108" fmla="*/ 11 w 83"/>
                <a:gd name="T109" fmla="*/ 61 h 61"/>
                <a:gd name="T110" fmla="*/ 0 w 83"/>
                <a:gd name="T1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" h="61">
                  <a:moveTo>
                    <a:pt x="0" y="61"/>
                  </a:moveTo>
                  <a:lnTo>
                    <a:pt x="0" y="1"/>
                  </a:lnTo>
                  <a:lnTo>
                    <a:pt x="11" y="1"/>
                  </a:lnTo>
                  <a:lnTo>
                    <a:pt x="11" y="11"/>
                  </a:lnTo>
                  <a:lnTo>
                    <a:pt x="13" y="6"/>
                  </a:lnTo>
                  <a:lnTo>
                    <a:pt x="18" y="4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4"/>
                  </a:lnTo>
                  <a:lnTo>
                    <a:pt x="42" y="8"/>
                  </a:lnTo>
                  <a:lnTo>
                    <a:pt x="45" y="12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58" y="1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4" y="3"/>
                  </a:lnTo>
                  <a:lnTo>
                    <a:pt x="78" y="5"/>
                  </a:lnTo>
                  <a:lnTo>
                    <a:pt x="80" y="10"/>
                  </a:lnTo>
                  <a:lnTo>
                    <a:pt x="81" y="15"/>
                  </a:lnTo>
                  <a:lnTo>
                    <a:pt x="83" y="21"/>
                  </a:lnTo>
                  <a:lnTo>
                    <a:pt x="83" y="61"/>
                  </a:lnTo>
                  <a:lnTo>
                    <a:pt x="72" y="61"/>
                  </a:lnTo>
                  <a:lnTo>
                    <a:pt x="72" y="25"/>
                  </a:lnTo>
                  <a:lnTo>
                    <a:pt x="72" y="20"/>
                  </a:lnTo>
                  <a:lnTo>
                    <a:pt x="70" y="16"/>
                  </a:lnTo>
                  <a:lnTo>
                    <a:pt x="69" y="14"/>
                  </a:lnTo>
                  <a:lnTo>
                    <a:pt x="67" y="11"/>
                  </a:lnTo>
                  <a:lnTo>
                    <a:pt x="64" y="10"/>
                  </a:lnTo>
                  <a:lnTo>
                    <a:pt x="61" y="10"/>
                  </a:lnTo>
                  <a:lnTo>
                    <a:pt x="57" y="11"/>
                  </a:lnTo>
                  <a:lnTo>
                    <a:pt x="53" y="12"/>
                  </a:lnTo>
                  <a:lnTo>
                    <a:pt x="51" y="15"/>
                  </a:lnTo>
                  <a:lnTo>
                    <a:pt x="48" y="17"/>
                  </a:lnTo>
                  <a:lnTo>
                    <a:pt x="47" y="22"/>
                  </a:lnTo>
                  <a:lnTo>
                    <a:pt x="46" y="27"/>
                  </a:lnTo>
                  <a:lnTo>
                    <a:pt x="46" y="61"/>
                  </a:lnTo>
                  <a:lnTo>
                    <a:pt x="35" y="61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9" y="10"/>
                  </a:lnTo>
                  <a:lnTo>
                    <a:pt x="25" y="10"/>
                  </a:lnTo>
                  <a:lnTo>
                    <a:pt x="20" y="11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1" y="31"/>
                  </a:lnTo>
                  <a:lnTo>
                    <a:pt x="1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13" name="Freeform 393"/>
            <p:cNvSpPr>
              <a:spLocks noEditPoints="1"/>
            </p:cNvSpPr>
            <p:nvPr/>
          </p:nvSpPr>
          <p:spPr bwMode="auto">
            <a:xfrm>
              <a:off x="3032" y="1268"/>
              <a:ext cx="54" cy="63"/>
            </a:xfrm>
            <a:custGeom>
              <a:avLst/>
              <a:gdLst>
                <a:gd name="T0" fmla="*/ 34 w 54"/>
                <a:gd name="T1" fmla="*/ 59 h 63"/>
                <a:gd name="T2" fmla="*/ 23 w 54"/>
                <a:gd name="T3" fmla="*/ 63 h 63"/>
                <a:gd name="T4" fmla="*/ 12 w 54"/>
                <a:gd name="T5" fmla="*/ 63 h 63"/>
                <a:gd name="T6" fmla="*/ 5 w 54"/>
                <a:gd name="T7" fmla="*/ 58 h 63"/>
                <a:gd name="T8" fmla="*/ 0 w 54"/>
                <a:gd name="T9" fmla="*/ 50 h 63"/>
                <a:gd name="T10" fmla="*/ 0 w 54"/>
                <a:gd name="T11" fmla="*/ 42 h 63"/>
                <a:gd name="T12" fmla="*/ 4 w 54"/>
                <a:gd name="T13" fmla="*/ 34 h 63"/>
                <a:gd name="T14" fmla="*/ 10 w 54"/>
                <a:gd name="T15" fmla="*/ 30 h 63"/>
                <a:gd name="T16" fmla="*/ 16 w 54"/>
                <a:gd name="T17" fmla="*/ 27 h 63"/>
                <a:gd name="T18" fmla="*/ 28 w 54"/>
                <a:gd name="T19" fmla="*/ 26 h 63"/>
                <a:gd name="T20" fmla="*/ 38 w 54"/>
                <a:gd name="T21" fmla="*/ 23 h 63"/>
                <a:gd name="T22" fmla="*/ 38 w 54"/>
                <a:gd name="T23" fmla="*/ 21 h 63"/>
                <a:gd name="T24" fmla="*/ 37 w 54"/>
                <a:gd name="T25" fmla="*/ 15 h 63"/>
                <a:gd name="T26" fmla="*/ 33 w 54"/>
                <a:gd name="T27" fmla="*/ 11 h 63"/>
                <a:gd name="T28" fmla="*/ 26 w 54"/>
                <a:gd name="T29" fmla="*/ 10 h 63"/>
                <a:gd name="T30" fmla="*/ 18 w 54"/>
                <a:gd name="T31" fmla="*/ 11 h 63"/>
                <a:gd name="T32" fmla="*/ 14 w 54"/>
                <a:gd name="T33" fmla="*/ 15 h 63"/>
                <a:gd name="T34" fmla="*/ 1 w 54"/>
                <a:gd name="T35" fmla="*/ 19 h 63"/>
                <a:gd name="T36" fmla="*/ 5 w 54"/>
                <a:gd name="T37" fmla="*/ 9 h 63"/>
                <a:gd name="T38" fmla="*/ 14 w 54"/>
                <a:gd name="T39" fmla="*/ 3 h 63"/>
                <a:gd name="T40" fmla="*/ 27 w 54"/>
                <a:gd name="T41" fmla="*/ 0 h 63"/>
                <a:gd name="T42" fmla="*/ 39 w 54"/>
                <a:gd name="T43" fmla="*/ 3 h 63"/>
                <a:gd name="T44" fmla="*/ 47 w 54"/>
                <a:gd name="T45" fmla="*/ 6 h 63"/>
                <a:gd name="T46" fmla="*/ 49 w 54"/>
                <a:gd name="T47" fmla="*/ 14 h 63"/>
                <a:gd name="T48" fmla="*/ 50 w 54"/>
                <a:gd name="T49" fmla="*/ 23 h 63"/>
                <a:gd name="T50" fmla="*/ 50 w 54"/>
                <a:gd name="T51" fmla="*/ 44 h 63"/>
                <a:gd name="T52" fmla="*/ 50 w 54"/>
                <a:gd name="T53" fmla="*/ 54 h 63"/>
                <a:gd name="T54" fmla="*/ 54 w 54"/>
                <a:gd name="T55" fmla="*/ 61 h 63"/>
                <a:gd name="T56" fmla="*/ 40 w 54"/>
                <a:gd name="T57" fmla="*/ 59 h 63"/>
                <a:gd name="T58" fmla="*/ 38 w 54"/>
                <a:gd name="T59" fmla="*/ 33 h 63"/>
                <a:gd name="T60" fmla="*/ 29 w 54"/>
                <a:gd name="T61" fmla="*/ 36 h 63"/>
                <a:gd name="T62" fmla="*/ 18 w 54"/>
                <a:gd name="T63" fmla="*/ 37 h 63"/>
                <a:gd name="T64" fmla="*/ 14 w 54"/>
                <a:gd name="T65" fmla="*/ 39 h 63"/>
                <a:gd name="T66" fmla="*/ 11 w 54"/>
                <a:gd name="T67" fmla="*/ 43 h 63"/>
                <a:gd name="T68" fmla="*/ 11 w 54"/>
                <a:gd name="T69" fmla="*/ 48 h 63"/>
                <a:gd name="T70" fmla="*/ 15 w 54"/>
                <a:gd name="T71" fmla="*/ 53 h 63"/>
                <a:gd name="T72" fmla="*/ 21 w 54"/>
                <a:gd name="T73" fmla="*/ 54 h 63"/>
                <a:gd name="T74" fmla="*/ 31 w 54"/>
                <a:gd name="T75" fmla="*/ 50 h 63"/>
                <a:gd name="T76" fmla="*/ 37 w 54"/>
                <a:gd name="T77" fmla="*/ 44 h 63"/>
                <a:gd name="T78" fmla="*/ 38 w 54"/>
                <a:gd name="T79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63">
                  <a:moveTo>
                    <a:pt x="39" y="54"/>
                  </a:moveTo>
                  <a:lnTo>
                    <a:pt x="34" y="59"/>
                  </a:lnTo>
                  <a:lnTo>
                    <a:pt x="28" y="61"/>
                  </a:lnTo>
                  <a:lnTo>
                    <a:pt x="23" y="63"/>
                  </a:lnTo>
                  <a:lnTo>
                    <a:pt x="18" y="63"/>
                  </a:lnTo>
                  <a:lnTo>
                    <a:pt x="12" y="63"/>
                  </a:lnTo>
                  <a:lnTo>
                    <a:pt x="9" y="61"/>
                  </a:lnTo>
                  <a:lnTo>
                    <a:pt x="5" y="58"/>
                  </a:lnTo>
                  <a:lnTo>
                    <a:pt x="1" y="55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6" y="27"/>
                  </a:lnTo>
                  <a:lnTo>
                    <a:pt x="21" y="27"/>
                  </a:lnTo>
                  <a:lnTo>
                    <a:pt x="28" y="26"/>
                  </a:lnTo>
                  <a:lnTo>
                    <a:pt x="33" y="25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4"/>
                  </a:lnTo>
                  <a:lnTo>
                    <a:pt x="33" y="11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4" y="15"/>
                  </a:lnTo>
                  <a:lnTo>
                    <a:pt x="11" y="20"/>
                  </a:lnTo>
                  <a:lnTo>
                    <a:pt x="1" y="19"/>
                  </a:lnTo>
                  <a:lnTo>
                    <a:pt x="3" y="12"/>
                  </a:lnTo>
                  <a:lnTo>
                    <a:pt x="5" y="9"/>
                  </a:lnTo>
                  <a:lnTo>
                    <a:pt x="9" y="5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4" y="1"/>
                  </a:lnTo>
                  <a:lnTo>
                    <a:pt x="39" y="3"/>
                  </a:lnTo>
                  <a:lnTo>
                    <a:pt x="44" y="4"/>
                  </a:lnTo>
                  <a:lnTo>
                    <a:pt x="47" y="6"/>
                  </a:lnTo>
                  <a:lnTo>
                    <a:pt x="48" y="10"/>
                  </a:lnTo>
                  <a:lnTo>
                    <a:pt x="49" y="14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36"/>
                  </a:lnTo>
                  <a:lnTo>
                    <a:pt x="50" y="44"/>
                  </a:lnTo>
                  <a:lnTo>
                    <a:pt x="50" y="49"/>
                  </a:lnTo>
                  <a:lnTo>
                    <a:pt x="50" y="54"/>
                  </a:lnTo>
                  <a:lnTo>
                    <a:pt x="51" y="58"/>
                  </a:lnTo>
                  <a:lnTo>
                    <a:pt x="54" y="61"/>
                  </a:lnTo>
                  <a:lnTo>
                    <a:pt x="43" y="61"/>
                  </a:lnTo>
                  <a:lnTo>
                    <a:pt x="40" y="59"/>
                  </a:lnTo>
                  <a:lnTo>
                    <a:pt x="39" y="54"/>
                  </a:lnTo>
                  <a:close/>
                  <a:moveTo>
                    <a:pt x="38" y="33"/>
                  </a:move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18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0" y="45"/>
                  </a:lnTo>
                  <a:lnTo>
                    <a:pt x="11" y="48"/>
                  </a:lnTo>
                  <a:lnTo>
                    <a:pt x="14" y="52"/>
                  </a:lnTo>
                  <a:lnTo>
                    <a:pt x="15" y="53"/>
                  </a:lnTo>
                  <a:lnTo>
                    <a:pt x="18" y="53"/>
                  </a:lnTo>
                  <a:lnTo>
                    <a:pt x="21" y="54"/>
                  </a:lnTo>
                  <a:lnTo>
                    <a:pt x="26" y="53"/>
                  </a:lnTo>
                  <a:lnTo>
                    <a:pt x="31" y="50"/>
                  </a:lnTo>
                  <a:lnTo>
                    <a:pt x="34" y="48"/>
                  </a:lnTo>
                  <a:lnTo>
                    <a:pt x="37" y="44"/>
                  </a:lnTo>
                  <a:lnTo>
                    <a:pt x="38" y="41"/>
                  </a:lnTo>
                  <a:lnTo>
                    <a:pt x="38" y="36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14" name="Rectangle 394"/>
            <p:cNvSpPr>
              <a:spLocks noChangeArrowheads="1"/>
            </p:cNvSpPr>
            <p:nvPr/>
          </p:nvSpPr>
          <p:spPr bwMode="auto">
            <a:xfrm>
              <a:off x="3099" y="1247"/>
              <a:ext cx="10" cy="8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15" name="Freeform 395"/>
            <p:cNvSpPr>
              <a:spLocks/>
            </p:cNvSpPr>
            <p:nvPr/>
          </p:nvSpPr>
          <p:spPr bwMode="auto">
            <a:xfrm>
              <a:off x="2321" y="1377"/>
              <a:ext cx="55" cy="83"/>
            </a:xfrm>
            <a:custGeom>
              <a:avLst/>
              <a:gdLst>
                <a:gd name="T0" fmla="*/ 0 w 55"/>
                <a:gd name="T1" fmla="*/ 83 h 83"/>
                <a:gd name="T2" fmla="*/ 0 w 55"/>
                <a:gd name="T3" fmla="*/ 0 h 83"/>
                <a:gd name="T4" fmla="*/ 55 w 55"/>
                <a:gd name="T5" fmla="*/ 0 h 83"/>
                <a:gd name="T6" fmla="*/ 55 w 55"/>
                <a:gd name="T7" fmla="*/ 10 h 83"/>
                <a:gd name="T8" fmla="*/ 11 w 55"/>
                <a:gd name="T9" fmla="*/ 10 h 83"/>
                <a:gd name="T10" fmla="*/ 11 w 55"/>
                <a:gd name="T11" fmla="*/ 35 h 83"/>
                <a:gd name="T12" fmla="*/ 48 w 55"/>
                <a:gd name="T13" fmla="*/ 35 h 83"/>
                <a:gd name="T14" fmla="*/ 48 w 55"/>
                <a:gd name="T15" fmla="*/ 45 h 83"/>
                <a:gd name="T16" fmla="*/ 11 w 55"/>
                <a:gd name="T17" fmla="*/ 45 h 83"/>
                <a:gd name="T18" fmla="*/ 11 w 55"/>
                <a:gd name="T19" fmla="*/ 83 h 83"/>
                <a:gd name="T20" fmla="*/ 0 w 55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0" y="83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55" y="10"/>
                  </a:lnTo>
                  <a:lnTo>
                    <a:pt x="11" y="10"/>
                  </a:lnTo>
                  <a:lnTo>
                    <a:pt x="11" y="35"/>
                  </a:lnTo>
                  <a:lnTo>
                    <a:pt x="48" y="35"/>
                  </a:lnTo>
                  <a:lnTo>
                    <a:pt x="48" y="45"/>
                  </a:lnTo>
                  <a:lnTo>
                    <a:pt x="11" y="45"/>
                  </a:lnTo>
                  <a:lnTo>
                    <a:pt x="11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16" name="Rectangle 396"/>
            <p:cNvSpPr>
              <a:spLocks noChangeArrowheads="1"/>
            </p:cNvSpPr>
            <p:nvPr/>
          </p:nvSpPr>
          <p:spPr bwMode="auto">
            <a:xfrm>
              <a:off x="2391" y="1377"/>
              <a:ext cx="11" cy="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17" name="Freeform 397"/>
            <p:cNvSpPr>
              <a:spLocks/>
            </p:cNvSpPr>
            <p:nvPr/>
          </p:nvSpPr>
          <p:spPr bwMode="auto">
            <a:xfrm>
              <a:off x="2416" y="1399"/>
              <a:ext cx="47" cy="62"/>
            </a:xfrm>
            <a:custGeom>
              <a:avLst/>
              <a:gdLst>
                <a:gd name="T0" fmla="*/ 36 w 47"/>
                <a:gd name="T1" fmla="*/ 61 h 62"/>
                <a:gd name="T2" fmla="*/ 36 w 47"/>
                <a:gd name="T3" fmla="*/ 51 h 62"/>
                <a:gd name="T4" fmla="*/ 32 w 47"/>
                <a:gd name="T5" fmla="*/ 55 h 62"/>
                <a:gd name="T6" fmla="*/ 28 w 47"/>
                <a:gd name="T7" fmla="*/ 59 h 62"/>
                <a:gd name="T8" fmla="*/ 23 w 47"/>
                <a:gd name="T9" fmla="*/ 61 h 62"/>
                <a:gd name="T10" fmla="*/ 19 w 47"/>
                <a:gd name="T11" fmla="*/ 62 h 62"/>
                <a:gd name="T12" fmla="*/ 14 w 47"/>
                <a:gd name="T13" fmla="*/ 61 h 62"/>
                <a:gd name="T14" fmla="*/ 10 w 47"/>
                <a:gd name="T15" fmla="*/ 60 h 62"/>
                <a:gd name="T16" fmla="*/ 6 w 47"/>
                <a:gd name="T17" fmla="*/ 57 h 62"/>
                <a:gd name="T18" fmla="*/ 3 w 47"/>
                <a:gd name="T19" fmla="*/ 55 h 62"/>
                <a:gd name="T20" fmla="*/ 1 w 47"/>
                <a:gd name="T21" fmla="*/ 51 h 62"/>
                <a:gd name="T22" fmla="*/ 0 w 47"/>
                <a:gd name="T23" fmla="*/ 48 h 62"/>
                <a:gd name="T24" fmla="*/ 0 w 47"/>
                <a:gd name="T25" fmla="*/ 43 h 62"/>
                <a:gd name="T26" fmla="*/ 0 w 47"/>
                <a:gd name="T27" fmla="*/ 38 h 62"/>
                <a:gd name="T28" fmla="*/ 0 w 47"/>
                <a:gd name="T29" fmla="*/ 0 h 62"/>
                <a:gd name="T30" fmla="*/ 11 w 47"/>
                <a:gd name="T31" fmla="*/ 0 h 62"/>
                <a:gd name="T32" fmla="*/ 11 w 47"/>
                <a:gd name="T33" fmla="*/ 33 h 62"/>
                <a:gd name="T34" fmla="*/ 11 w 47"/>
                <a:gd name="T35" fmla="*/ 38 h 62"/>
                <a:gd name="T36" fmla="*/ 11 w 47"/>
                <a:gd name="T37" fmla="*/ 41 h 62"/>
                <a:gd name="T38" fmla="*/ 11 w 47"/>
                <a:gd name="T39" fmla="*/ 44 h 62"/>
                <a:gd name="T40" fmla="*/ 12 w 47"/>
                <a:gd name="T41" fmla="*/ 48 h 62"/>
                <a:gd name="T42" fmla="*/ 15 w 47"/>
                <a:gd name="T43" fmla="*/ 50 h 62"/>
                <a:gd name="T44" fmla="*/ 17 w 47"/>
                <a:gd name="T45" fmla="*/ 51 h 62"/>
                <a:gd name="T46" fmla="*/ 22 w 47"/>
                <a:gd name="T47" fmla="*/ 52 h 62"/>
                <a:gd name="T48" fmla="*/ 26 w 47"/>
                <a:gd name="T49" fmla="*/ 51 h 62"/>
                <a:gd name="T50" fmla="*/ 30 w 47"/>
                <a:gd name="T51" fmla="*/ 50 h 62"/>
                <a:gd name="T52" fmla="*/ 32 w 47"/>
                <a:gd name="T53" fmla="*/ 48 h 62"/>
                <a:gd name="T54" fmla="*/ 34 w 47"/>
                <a:gd name="T55" fmla="*/ 44 h 62"/>
                <a:gd name="T56" fmla="*/ 36 w 47"/>
                <a:gd name="T57" fmla="*/ 40 h 62"/>
                <a:gd name="T58" fmla="*/ 36 w 47"/>
                <a:gd name="T59" fmla="*/ 37 h 62"/>
                <a:gd name="T60" fmla="*/ 36 w 47"/>
                <a:gd name="T61" fmla="*/ 32 h 62"/>
                <a:gd name="T62" fmla="*/ 36 w 47"/>
                <a:gd name="T63" fmla="*/ 0 h 62"/>
                <a:gd name="T64" fmla="*/ 47 w 47"/>
                <a:gd name="T65" fmla="*/ 0 h 62"/>
                <a:gd name="T66" fmla="*/ 47 w 47"/>
                <a:gd name="T67" fmla="*/ 61 h 62"/>
                <a:gd name="T68" fmla="*/ 36 w 47"/>
                <a:gd name="T6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62">
                  <a:moveTo>
                    <a:pt x="36" y="61"/>
                  </a:moveTo>
                  <a:lnTo>
                    <a:pt x="36" y="51"/>
                  </a:lnTo>
                  <a:lnTo>
                    <a:pt x="32" y="55"/>
                  </a:lnTo>
                  <a:lnTo>
                    <a:pt x="28" y="59"/>
                  </a:lnTo>
                  <a:lnTo>
                    <a:pt x="23" y="61"/>
                  </a:lnTo>
                  <a:lnTo>
                    <a:pt x="19" y="62"/>
                  </a:lnTo>
                  <a:lnTo>
                    <a:pt x="14" y="61"/>
                  </a:lnTo>
                  <a:lnTo>
                    <a:pt x="10" y="60"/>
                  </a:lnTo>
                  <a:lnTo>
                    <a:pt x="6" y="57"/>
                  </a:lnTo>
                  <a:lnTo>
                    <a:pt x="3" y="55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33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2" y="48"/>
                  </a:lnTo>
                  <a:lnTo>
                    <a:pt x="15" y="50"/>
                  </a:lnTo>
                  <a:lnTo>
                    <a:pt x="17" y="51"/>
                  </a:lnTo>
                  <a:lnTo>
                    <a:pt x="22" y="52"/>
                  </a:lnTo>
                  <a:lnTo>
                    <a:pt x="26" y="51"/>
                  </a:lnTo>
                  <a:lnTo>
                    <a:pt x="30" y="50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6" y="40"/>
                  </a:lnTo>
                  <a:lnTo>
                    <a:pt x="36" y="37"/>
                  </a:lnTo>
                  <a:lnTo>
                    <a:pt x="36" y="32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47" y="61"/>
                  </a:lnTo>
                  <a:lnTo>
                    <a:pt x="3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18" name="Freeform 398"/>
            <p:cNvSpPr>
              <a:spLocks noEditPoints="1"/>
            </p:cNvSpPr>
            <p:nvPr/>
          </p:nvSpPr>
          <p:spPr bwMode="auto">
            <a:xfrm>
              <a:off x="2480" y="1377"/>
              <a:ext cx="11" cy="83"/>
            </a:xfrm>
            <a:custGeom>
              <a:avLst/>
              <a:gdLst>
                <a:gd name="T0" fmla="*/ 0 w 11"/>
                <a:gd name="T1" fmla="*/ 11 h 83"/>
                <a:gd name="T2" fmla="*/ 0 w 11"/>
                <a:gd name="T3" fmla="*/ 0 h 83"/>
                <a:gd name="T4" fmla="*/ 11 w 11"/>
                <a:gd name="T5" fmla="*/ 0 h 83"/>
                <a:gd name="T6" fmla="*/ 11 w 11"/>
                <a:gd name="T7" fmla="*/ 11 h 83"/>
                <a:gd name="T8" fmla="*/ 0 w 11"/>
                <a:gd name="T9" fmla="*/ 11 h 83"/>
                <a:gd name="T10" fmla="*/ 0 w 11"/>
                <a:gd name="T11" fmla="*/ 83 h 83"/>
                <a:gd name="T12" fmla="*/ 0 w 11"/>
                <a:gd name="T13" fmla="*/ 22 h 83"/>
                <a:gd name="T14" fmla="*/ 11 w 11"/>
                <a:gd name="T15" fmla="*/ 22 h 83"/>
                <a:gd name="T16" fmla="*/ 11 w 11"/>
                <a:gd name="T17" fmla="*/ 83 h 83"/>
                <a:gd name="T18" fmla="*/ 0 w 11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3">
                  <a:moveTo>
                    <a:pt x="0" y="1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close/>
                  <a:moveTo>
                    <a:pt x="0" y="83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11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19" name="Freeform 399"/>
            <p:cNvSpPr>
              <a:spLocks noEditPoints="1"/>
            </p:cNvSpPr>
            <p:nvPr/>
          </p:nvSpPr>
          <p:spPr bwMode="auto">
            <a:xfrm>
              <a:off x="2499" y="1377"/>
              <a:ext cx="53" cy="84"/>
            </a:xfrm>
            <a:custGeom>
              <a:avLst/>
              <a:gdLst>
                <a:gd name="T0" fmla="*/ 42 w 53"/>
                <a:gd name="T1" fmla="*/ 83 h 84"/>
                <a:gd name="T2" fmla="*/ 42 w 53"/>
                <a:gd name="T3" fmla="*/ 73 h 84"/>
                <a:gd name="T4" fmla="*/ 38 w 53"/>
                <a:gd name="T5" fmla="*/ 78 h 84"/>
                <a:gd name="T6" fmla="*/ 35 w 53"/>
                <a:gd name="T7" fmla="*/ 81 h 84"/>
                <a:gd name="T8" fmla="*/ 31 w 53"/>
                <a:gd name="T9" fmla="*/ 83 h 84"/>
                <a:gd name="T10" fmla="*/ 26 w 53"/>
                <a:gd name="T11" fmla="*/ 84 h 84"/>
                <a:gd name="T12" fmla="*/ 21 w 53"/>
                <a:gd name="T13" fmla="*/ 83 h 84"/>
                <a:gd name="T14" fmla="*/ 17 w 53"/>
                <a:gd name="T15" fmla="*/ 82 h 84"/>
                <a:gd name="T16" fmla="*/ 13 w 53"/>
                <a:gd name="T17" fmla="*/ 79 h 84"/>
                <a:gd name="T18" fmla="*/ 9 w 53"/>
                <a:gd name="T19" fmla="*/ 77 h 84"/>
                <a:gd name="T20" fmla="*/ 6 w 53"/>
                <a:gd name="T21" fmla="*/ 73 h 84"/>
                <a:gd name="T22" fmla="*/ 4 w 53"/>
                <a:gd name="T23" fmla="*/ 68 h 84"/>
                <a:gd name="T24" fmla="*/ 3 w 53"/>
                <a:gd name="T25" fmla="*/ 63 h 84"/>
                <a:gd name="T26" fmla="*/ 2 w 53"/>
                <a:gd name="T27" fmla="*/ 59 h 84"/>
                <a:gd name="T28" fmla="*/ 0 w 53"/>
                <a:gd name="T29" fmla="*/ 52 h 84"/>
                <a:gd name="T30" fmla="*/ 2 w 53"/>
                <a:gd name="T31" fmla="*/ 44 h 84"/>
                <a:gd name="T32" fmla="*/ 4 w 53"/>
                <a:gd name="T33" fmla="*/ 37 h 84"/>
                <a:gd name="T34" fmla="*/ 6 w 53"/>
                <a:gd name="T35" fmla="*/ 32 h 84"/>
                <a:gd name="T36" fmla="*/ 9 w 53"/>
                <a:gd name="T37" fmla="*/ 28 h 84"/>
                <a:gd name="T38" fmla="*/ 13 w 53"/>
                <a:gd name="T39" fmla="*/ 26 h 84"/>
                <a:gd name="T40" fmla="*/ 16 w 53"/>
                <a:gd name="T41" fmla="*/ 23 h 84"/>
                <a:gd name="T42" fmla="*/ 21 w 53"/>
                <a:gd name="T43" fmla="*/ 22 h 84"/>
                <a:gd name="T44" fmla="*/ 26 w 53"/>
                <a:gd name="T45" fmla="*/ 21 h 84"/>
                <a:gd name="T46" fmla="*/ 31 w 53"/>
                <a:gd name="T47" fmla="*/ 22 h 84"/>
                <a:gd name="T48" fmla="*/ 35 w 53"/>
                <a:gd name="T49" fmla="*/ 24 h 84"/>
                <a:gd name="T50" fmla="*/ 38 w 53"/>
                <a:gd name="T51" fmla="*/ 27 h 84"/>
                <a:gd name="T52" fmla="*/ 42 w 53"/>
                <a:gd name="T53" fmla="*/ 31 h 84"/>
                <a:gd name="T54" fmla="*/ 42 w 53"/>
                <a:gd name="T55" fmla="*/ 0 h 84"/>
                <a:gd name="T56" fmla="*/ 53 w 53"/>
                <a:gd name="T57" fmla="*/ 0 h 84"/>
                <a:gd name="T58" fmla="*/ 53 w 53"/>
                <a:gd name="T59" fmla="*/ 83 h 84"/>
                <a:gd name="T60" fmla="*/ 42 w 53"/>
                <a:gd name="T61" fmla="*/ 83 h 84"/>
                <a:gd name="T62" fmla="*/ 11 w 53"/>
                <a:gd name="T63" fmla="*/ 52 h 84"/>
                <a:gd name="T64" fmla="*/ 13 w 53"/>
                <a:gd name="T65" fmla="*/ 59 h 84"/>
                <a:gd name="T66" fmla="*/ 14 w 53"/>
                <a:gd name="T67" fmla="*/ 65 h 84"/>
                <a:gd name="T68" fmla="*/ 16 w 53"/>
                <a:gd name="T69" fmla="*/ 68 h 84"/>
                <a:gd name="T70" fmla="*/ 20 w 53"/>
                <a:gd name="T71" fmla="*/ 72 h 84"/>
                <a:gd name="T72" fmla="*/ 22 w 53"/>
                <a:gd name="T73" fmla="*/ 73 h 84"/>
                <a:gd name="T74" fmla="*/ 27 w 53"/>
                <a:gd name="T75" fmla="*/ 74 h 84"/>
                <a:gd name="T76" fmla="*/ 31 w 53"/>
                <a:gd name="T77" fmla="*/ 73 h 84"/>
                <a:gd name="T78" fmla="*/ 35 w 53"/>
                <a:gd name="T79" fmla="*/ 72 h 84"/>
                <a:gd name="T80" fmla="*/ 37 w 53"/>
                <a:gd name="T81" fmla="*/ 68 h 84"/>
                <a:gd name="T82" fmla="*/ 39 w 53"/>
                <a:gd name="T83" fmla="*/ 65 h 84"/>
                <a:gd name="T84" fmla="*/ 41 w 53"/>
                <a:gd name="T85" fmla="*/ 60 h 84"/>
                <a:gd name="T86" fmla="*/ 42 w 53"/>
                <a:gd name="T87" fmla="*/ 54 h 84"/>
                <a:gd name="T88" fmla="*/ 41 w 53"/>
                <a:gd name="T89" fmla="*/ 46 h 84"/>
                <a:gd name="T90" fmla="*/ 39 w 53"/>
                <a:gd name="T91" fmla="*/ 40 h 84"/>
                <a:gd name="T92" fmla="*/ 37 w 53"/>
                <a:gd name="T93" fmla="*/ 37 h 84"/>
                <a:gd name="T94" fmla="*/ 35 w 53"/>
                <a:gd name="T95" fmla="*/ 33 h 84"/>
                <a:gd name="T96" fmla="*/ 31 w 53"/>
                <a:gd name="T97" fmla="*/ 32 h 84"/>
                <a:gd name="T98" fmla="*/ 26 w 53"/>
                <a:gd name="T99" fmla="*/ 31 h 84"/>
                <a:gd name="T100" fmla="*/ 22 w 53"/>
                <a:gd name="T101" fmla="*/ 32 h 84"/>
                <a:gd name="T102" fmla="*/ 19 w 53"/>
                <a:gd name="T103" fmla="*/ 33 h 84"/>
                <a:gd name="T104" fmla="*/ 16 w 53"/>
                <a:gd name="T105" fmla="*/ 37 h 84"/>
                <a:gd name="T106" fmla="*/ 14 w 53"/>
                <a:gd name="T107" fmla="*/ 40 h 84"/>
                <a:gd name="T108" fmla="*/ 13 w 53"/>
                <a:gd name="T109" fmla="*/ 45 h 84"/>
                <a:gd name="T110" fmla="*/ 11 w 53"/>
                <a:gd name="T111" fmla="*/ 5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" h="84">
                  <a:moveTo>
                    <a:pt x="42" y="83"/>
                  </a:moveTo>
                  <a:lnTo>
                    <a:pt x="42" y="73"/>
                  </a:lnTo>
                  <a:lnTo>
                    <a:pt x="38" y="78"/>
                  </a:lnTo>
                  <a:lnTo>
                    <a:pt x="35" y="81"/>
                  </a:lnTo>
                  <a:lnTo>
                    <a:pt x="31" y="83"/>
                  </a:lnTo>
                  <a:lnTo>
                    <a:pt x="26" y="84"/>
                  </a:lnTo>
                  <a:lnTo>
                    <a:pt x="21" y="83"/>
                  </a:lnTo>
                  <a:lnTo>
                    <a:pt x="17" y="82"/>
                  </a:lnTo>
                  <a:lnTo>
                    <a:pt x="13" y="79"/>
                  </a:lnTo>
                  <a:lnTo>
                    <a:pt x="9" y="77"/>
                  </a:lnTo>
                  <a:lnTo>
                    <a:pt x="6" y="73"/>
                  </a:lnTo>
                  <a:lnTo>
                    <a:pt x="4" y="68"/>
                  </a:lnTo>
                  <a:lnTo>
                    <a:pt x="3" y="63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2" y="44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9" y="28"/>
                  </a:lnTo>
                  <a:lnTo>
                    <a:pt x="13" y="26"/>
                  </a:lnTo>
                  <a:lnTo>
                    <a:pt x="16" y="23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31" y="22"/>
                  </a:lnTo>
                  <a:lnTo>
                    <a:pt x="35" y="24"/>
                  </a:lnTo>
                  <a:lnTo>
                    <a:pt x="38" y="27"/>
                  </a:lnTo>
                  <a:lnTo>
                    <a:pt x="42" y="3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53" y="83"/>
                  </a:lnTo>
                  <a:lnTo>
                    <a:pt x="42" y="83"/>
                  </a:lnTo>
                  <a:close/>
                  <a:moveTo>
                    <a:pt x="11" y="52"/>
                  </a:moveTo>
                  <a:lnTo>
                    <a:pt x="13" y="59"/>
                  </a:lnTo>
                  <a:lnTo>
                    <a:pt x="14" y="65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2" y="73"/>
                  </a:lnTo>
                  <a:lnTo>
                    <a:pt x="27" y="74"/>
                  </a:lnTo>
                  <a:lnTo>
                    <a:pt x="31" y="73"/>
                  </a:lnTo>
                  <a:lnTo>
                    <a:pt x="35" y="72"/>
                  </a:lnTo>
                  <a:lnTo>
                    <a:pt x="37" y="68"/>
                  </a:lnTo>
                  <a:lnTo>
                    <a:pt x="39" y="65"/>
                  </a:lnTo>
                  <a:lnTo>
                    <a:pt x="41" y="60"/>
                  </a:lnTo>
                  <a:lnTo>
                    <a:pt x="42" y="54"/>
                  </a:lnTo>
                  <a:lnTo>
                    <a:pt x="41" y="46"/>
                  </a:lnTo>
                  <a:lnTo>
                    <a:pt x="39" y="40"/>
                  </a:lnTo>
                  <a:lnTo>
                    <a:pt x="37" y="37"/>
                  </a:lnTo>
                  <a:lnTo>
                    <a:pt x="35" y="33"/>
                  </a:lnTo>
                  <a:lnTo>
                    <a:pt x="31" y="32"/>
                  </a:lnTo>
                  <a:lnTo>
                    <a:pt x="26" y="31"/>
                  </a:lnTo>
                  <a:lnTo>
                    <a:pt x="22" y="32"/>
                  </a:lnTo>
                  <a:lnTo>
                    <a:pt x="19" y="33"/>
                  </a:lnTo>
                  <a:lnTo>
                    <a:pt x="16" y="37"/>
                  </a:lnTo>
                  <a:lnTo>
                    <a:pt x="14" y="40"/>
                  </a:lnTo>
                  <a:lnTo>
                    <a:pt x="13" y="45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20" name="Freeform 400"/>
            <p:cNvSpPr>
              <a:spLocks/>
            </p:cNvSpPr>
            <p:nvPr/>
          </p:nvSpPr>
          <p:spPr bwMode="auto">
            <a:xfrm>
              <a:off x="2598" y="1392"/>
              <a:ext cx="55" cy="55"/>
            </a:xfrm>
            <a:custGeom>
              <a:avLst/>
              <a:gdLst>
                <a:gd name="T0" fmla="*/ 24 w 55"/>
                <a:gd name="T1" fmla="*/ 55 h 55"/>
                <a:gd name="T2" fmla="*/ 24 w 55"/>
                <a:gd name="T3" fmla="*/ 31 h 55"/>
                <a:gd name="T4" fmla="*/ 0 w 55"/>
                <a:gd name="T5" fmla="*/ 31 h 55"/>
                <a:gd name="T6" fmla="*/ 0 w 55"/>
                <a:gd name="T7" fmla="*/ 22 h 55"/>
                <a:gd name="T8" fmla="*/ 24 w 55"/>
                <a:gd name="T9" fmla="*/ 22 h 55"/>
                <a:gd name="T10" fmla="*/ 24 w 55"/>
                <a:gd name="T11" fmla="*/ 0 h 55"/>
                <a:gd name="T12" fmla="*/ 33 w 55"/>
                <a:gd name="T13" fmla="*/ 0 h 55"/>
                <a:gd name="T14" fmla="*/ 33 w 55"/>
                <a:gd name="T15" fmla="*/ 22 h 55"/>
                <a:gd name="T16" fmla="*/ 55 w 55"/>
                <a:gd name="T17" fmla="*/ 22 h 55"/>
                <a:gd name="T18" fmla="*/ 55 w 55"/>
                <a:gd name="T19" fmla="*/ 31 h 55"/>
                <a:gd name="T20" fmla="*/ 33 w 55"/>
                <a:gd name="T21" fmla="*/ 31 h 55"/>
                <a:gd name="T22" fmla="*/ 33 w 55"/>
                <a:gd name="T23" fmla="*/ 55 h 55"/>
                <a:gd name="T24" fmla="*/ 24 w 55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5">
                  <a:moveTo>
                    <a:pt x="24" y="55"/>
                  </a:moveTo>
                  <a:lnTo>
                    <a:pt x="24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24" y="2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3" y="22"/>
                  </a:lnTo>
                  <a:lnTo>
                    <a:pt x="55" y="22"/>
                  </a:lnTo>
                  <a:lnTo>
                    <a:pt x="55" y="31"/>
                  </a:lnTo>
                  <a:lnTo>
                    <a:pt x="33" y="31"/>
                  </a:lnTo>
                  <a:lnTo>
                    <a:pt x="33" y="55"/>
                  </a:lnTo>
                  <a:lnTo>
                    <a:pt x="24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21" name="Freeform 401"/>
            <p:cNvSpPr>
              <a:spLocks/>
            </p:cNvSpPr>
            <p:nvPr/>
          </p:nvSpPr>
          <p:spPr bwMode="auto">
            <a:xfrm>
              <a:off x="2695" y="1377"/>
              <a:ext cx="66" cy="83"/>
            </a:xfrm>
            <a:custGeom>
              <a:avLst/>
              <a:gdLst>
                <a:gd name="T0" fmla="*/ 27 w 66"/>
                <a:gd name="T1" fmla="*/ 83 h 83"/>
                <a:gd name="T2" fmla="*/ 27 w 66"/>
                <a:gd name="T3" fmla="*/ 10 h 83"/>
                <a:gd name="T4" fmla="*/ 0 w 66"/>
                <a:gd name="T5" fmla="*/ 10 h 83"/>
                <a:gd name="T6" fmla="*/ 0 w 66"/>
                <a:gd name="T7" fmla="*/ 0 h 83"/>
                <a:gd name="T8" fmla="*/ 66 w 66"/>
                <a:gd name="T9" fmla="*/ 0 h 83"/>
                <a:gd name="T10" fmla="*/ 66 w 66"/>
                <a:gd name="T11" fmla="*/ 10 h 83"/>
                <a:gd name="T12" fmla="*/ 38 w 66"/>
                <a:gd name="T13" fmla="*/ 10 h 83"/>
                <a:gd name="T14" fmla="*/ 38 w 66"/>
                <a:gd name="T15" fmla="*/ 83 h 83"/>
                <a:gd name="T16" fmla="*/ 27 w 66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3">
                  <a:moveTo>
                    <a:pt x="27" y="83"/>
                  </a:moveTo>
                  <a:lnTo>
                    <a:pt x="27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0"/>
                  </a:lnTo>
                  <a:lnTo>
                    <a:pt x="38" y="10"/>
                  </a:lnTo>
                  <a:lnTo>
                    <a:pt x="38" y="83"/>
                  </a:lnTo>
                  <a:lnTo>
                    <a:pt x="27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22" name="Freeform 402"/>
            <p:cNvSpPr>
              <a:spLocks/>
            </p:cNvSpPr>
            <p:nvPr/>
          </p:nvSpPr>
          <p:spPr bwMode="auto">
            <a:xfrm>
              <a:off x="2771" y="1377"/>
              <a:ext cx="47" cy="83"/>
            </a:xfrm>
            <a:custGeom>
              <a:avLst/>
              <a:gdLst>
                <a:gd name="T0" fmla="*/ 0 w 47"/>
                <a:gd name="T1" fmla="*/ 83 h 83"/>
                <a:gd name="T2" fmla="*/ 0 w 47"/>
                <a:gd name="T3" fmla="*/ 0 h 83"/>
                <a:gd name="T4" fmla="*/ 11 w 47"/>
                <a:gd name="T5" fmla="*/ 0 h 83"/>
                <a:gd name="T6" fmla="*/ 11 w 47"/>
                <a:gd name="T7" fmla="*/ 31 h 83"/>
                <a:gd name="T8" fmla="*/ 14 w 47"/>
                <a:gd name="T9" fmla="*/ 27 h 83"/>
                <a:gd name="T10" fmla="*/ 18 w 47"/>
                <a:gd name="T11" fmla="*/ 23 h 83"/>
                <a:gd name="T12" fmla="*/ 23 w 47"/>
                <a:gd name="T13" fmla="*/ 22 h 83"/>
                <a:gd name="T14" fmla="*/ 28 w 47"/>
                <a:gd name="T15" fmla="*/ 21 h 83"/>
                <a:gd name="T16" fmla="*/ 34 w 47"/>
                <a:gd name="T17" fmla="*/ 22 h 83"/>
                <a:gd name="T18" fmla="*/ 39 w 47"/>
                <a:gd name="T19" fmla="*/ 24 h 83"/>
                <a:gd name="T20" fmla="*/ 42 w 47"/>
                <a:gd name="T21" fmla="*/ 27 h 83"/>
                <a:gd name="T22" fmla="*/ 45 w 47"/>
                <a:gd name="T23" fmla="*/ 32 h 83"/>
                <a:gd name="T24" fmla="*/ 46 w 47"/>
                <a:gd name="T25" fmla="*/ 34 h 83"/>
                <a:gd name="T26" fmla="*/ 47 w 47"/>
                <a:gd name="T27" fmla="*/ 39 h 83"/>
                <a:gd name="T28" fmla="*/ 47 w 47"/>
                <a:gd name="T29" fmla="*/ 45 h 83"/>
                <a:gd name="T30" fmla="*/ 47 w 47"/>
                <a:gd name="T31" fmla="*/ 83 h 83"/>
                <a:gd name="T32" fmla="*/ 36 w 47"/>
                <a:gd name="T33" fmla="*/ 83 h 83"/>
                <a:gd name="T34" fmla="*/ 36 w 47"/>
                <a:gd name="T35" fmla="*/ 45 h 83"/>
                <a:gd name="T36" fmla="*/ 36 w 47"/>
                <a:gd name="T37" fmla="*/ 40 h 83"/>
                <a:gd name="T38" fmla="*/ 35 w 47"/>
                <a:gd name="T39" fmla="*/ 37 h 83"/>
                <a:gd name="T40" fmla="*/ 33 w 47"/>
                <a:gd name="T41" fmla="*/ 34 h 83"/>
                <a:gd name="T42" fmla="*/ 31 w 47"/>
                <a:gd name="T43" fmla="*/ 33 h 83"/>
                <a:gd name="T44" fmla="*/ 28 w 47"/>
                <a:gd name="T45" fmla="*/ 32 h 83"/>
                <a:gd name="T46" fmla="*/ 25 w 47"/>
                <a:gd name="T47" fmla="*/ 31 h 83"/>
                <a:gd name="T48" fmla="*/ 22 w 47"/>
                <a:gd name="T49" fmla="*/ 32 h 83"/>
                <a:gd name="T50" fmla="*/ 18 w 47"/>
                <a:gd name="T51" fmla="*/ 33 h 83"/>
                <a:gd name="T52" fmla="*/ 14 w 47"/>
                <a:gd name="T53" fmla="*/ 35 h 83"/>
                <a:gd name="T54" fmla="*/ 12 w 47"/>
                <a:gd name="T55" fmla="*/ 39 h 83"/>
                <a:gd name="T56" fmla="*/ 12 w 47"/>
                <a:gd name="T57" fmla="*/ 44 h 83"/>
                <a:gd name="T58" fmla="*/ 11 w 47"/>
                <a:gd name="T59" fmla="*/ 50 h 83"/>
                <a:gd name="T60" fmla="*/ 11 w 47"/>
                <a:gd name="T61" fmla="*/ 83 h 83"/>
                <a:gd name="T62" fmla="*/ 0 w 47"/>
                <a:gd name="T6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83">
                  <a:moveTo>
                    <a:pt x="0" y="8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31"/>
                  </a:lnTo>
                  <a:lnTo>
                    <a:pt x="14" y="27"/>
                  </a:lnTo>
                  <a:lnTo>
                    <a:pt x="18" y="23"/>
                  </a:lnTo>
                  <a:lnTo>
                    <a:pt x="23" y="22"/>
                  </a:lnTo>
                  <a:lnTo>
                    <a:pt x="28" y="21"/>
                  </a:lnTo>
                  <a:lnTo>
                    <a:pt x="34" y="22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5" y="32"/>
                  </a:lnTo>
                  <a:lnTo>
                    <a:pt x="46" y="34"/>
                  </a:lnTo>
                  <a:lnTo>
                    <a:pt x="47" y="39"/>
                  </a:lnTo>
                  <a:lnTo>
                    <a:pt x="47" y="45"/>
                  </a:lnTo>
                  <a:lnTo>
                    <a:pt x="47" y="83"/>
                  </a:lnTo>
                  <a:lnTo>
                    <a:pt x="36" y="83"/>
                  </a:lnTo>
                  <a:lnTo>
                    <a:pt x="36" y="45"/>
                  </a:lnTo>
                  <a:lnTo>
                    <a:pt x="36" y="40"/>
                  </a:lnTo>
                  <a:lnTo>
                    <a:pt x="35" y="37"/>
                  </a:lnTo>
                  <a:lnTo>
                    <a:pt x="33" y="34"/>
                  </a:lnTo>
                  <a:lnTo>
                    <a:pt x="31" y="33"/>
                  </a:lnTo>
                  <a:lnTo>
                    <a:pt x="28" y="32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1" y="50"/>
                  </a:lnTo>
                  <a:lnTo>
                    <a:pt x="11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23" name="Freeform 403"/>
            <p:cNvSpPr>
              <a:spLocks noEditPoints="1"/>
            </p:cNvSpPr>
            <p:nvPr/>
          </p:nvSpPr>
          <p:spPr bwMode="auto">
            <a:xfrm>
              <a:off x="2831" y="1398"/>
              <a:ext cx="55" cy="63"/>
            </a:xfrm>
            <a:custGeom>
              <a:avLst/>
              <a:gdLst>
                <a:gd name="T0" fmla="*/ 44 w 55"/>
                <a:gd name="T1" fmla="*/ 44 h 63"/>
                <a:gd name="T2" fmla="*/ 53 w 55"/>
                <a:gd name="T3" fmla="*/ 45 h 63"/>
                <a:gd name="T4" fmla="*/ 52 w 55"/>
                <a:gd name="T5" fmla="*/ 50 h 63"/>
                <a:gd name="T6" fmla="*/ 48 w 55"/>
                <a:gd name="T7" fmla="*/ 55 h 63"/>
                <a:gd name="T8" fmla="*/ 45 w 55"/>
                <a:gd name="T9" fmla="*/ 58 h 63"/>
                <a:gd name="T10" fmla="*/ 40 w 55"/>
                <a:gd name="T11" fmla="*/ 61 h 63"/>
                <a:gd name="T12" fmla="*/ 34 w 55"/>
                <a:gd name="T13" fmla="*/ 62 h 63"/>
                <a:gd name="T14" fmla="*/ 28 w 55"/>
                <a:gd name="T15" fmla="*/ 63 h 63"/>
                <a:gd name="T16" fmla="*/ 15 w 55"/>
                <a:gd name="T17" fmla="*/ 61 h 63"/>
                <a:gd name="T18" fmla="*/ 7 w 55"/>
                <a:gd name="T19" fmla="*/ 55 h 63"/>
                <a:gd name="T20" fmla="*/ 1 w 55"/>
                <a:gd name="T21" fmla="*/ 45 h 63"/>
                <a:gd name="T22" fmla="*/ 0 w 55"/>
                <a:gd name="T23" fmla="*/ 31 h 63"/>
                <a:gd name="T24" fmla="*/ 1 w 55"/>
                <a:gd name="T25" fmla="*/ 18 h 63"/>
                <a:gd name="T26" fmla="*/ 7 w 55"/>
                <a:gd name="T27" fmla="*/ 8 h 63"/>
                <a:gd name="T28" fmla="*/ 15 w 55"/>
                <a:gd name="T29" fmla="*/ 2 h 63"/>
                <a:gd name="T30" fmla="*/ 26 w 55"/>
                <a:gd name="T31" fmla="*/ 0 h 63"/>
                <a:gd name="T32" fmla="*/ 37 w 55"/>
                <a:gd name="T33" fmla="*/ 2 h 63"/>
                <a:gd name="T34" fmla="*/ 46 w 55"/>
                <a:gd name="T35" fmla="*/ 8 h 63"/>
                <a:gd name="T36" fmla="*/ 52 w 55"/>
                <a:gd name="T37" fmla="*/ 18 h 63"/>
                <a:gd name="T38" fmla="*/ 55 w 55"/>
                <a:gd name="T39" fmla="*/ 31 h 63"/>
                <a:gd name="T40" fmla="*/ 55 w 55"/>
                <a:gd name="T41" fmla="*/ 34 h 63"/>
                <a:gd name="T42" fmla="*/ 9 w 55"/>
                <a:gd name="T43" fmla="*/ 34 h 63"/>
                <a:gd name="T44" fmla="*/ 11 w 55"/>
                <a:gd name="T45" fmla="*/ 40 h 63"/>
                <a:gd name="T46" fmla="*/ 13 w 55"/>
                <a:gd name="T47" fmla="*/ 45 h 63"/>
                <a:gd name="T48" fmla="*/ 15 w 55"/>
                <a:gd name="T49" fmla="*/ 49 h 63"/>
                <a:gd name="T50" fmla="*/ 19 w 55"/>
                <a:gd name="T51" fmla="*/ 51 h 63"/>
                <a:gd name="T52" fmla="*/ 23 w 55"/>
                <a:gd name="T53" fmla="*/ 52 h 63"/>
                <a:gd name="T54" fmla="*/ 28 w 55"/>
                <a:gd name="T55" fmla="*/ 53 h 63"/>
                <a:gd name="T56" fmla="*/ 33 w 55"/>
                <a:gd name="T57" fmla="*/ 52 h 63"/>
                <a:gd name="T58" fmla="*/ 37 w 55"/>
                <a:gd name="T59" fmla="*/ 51 h 63"/>
                <a:gd name="T60" fmla="*/ 41 w 55"/>
                <a:gd name="T61" fmla="*/ 47 h 63"/>
                <a:gd name="T62" fmla="*/ 44 w 55"/>
                <a:gd name="T63" fmla="*/ 44 h 63"/>
                <a:gd name="T64" fmla="*/ 9 w 55"/>
                <a:gd name="T65" fmla="*/ 24 h 63"/>
                <a:gd name="T66" fmla="*/ 44 w 55"/>
                <a:gd name="T67" fmla="*/ 24 h 63"/>
                <a:gd name="T68" fmla="*/ 42 w 55"/>
                <a:gd name="T69" fmla="*/ 21 h 63"/>
                <a:gd name="T70" fmla="*/ 41 w 55"/>
                <a:gd name="T71" fmla="*/ 17 h 63"/>
                <a:gd name="T72" fmla="*/ 40 w 55"/>
                <a:gd name="T73" fmla="*/ 14 h 63"/>
                <a:gd name="T74" fmla="*/ 36 w 55"/>
                <a:gd name="T75" fmla="*/ 12 h 63"/>
                <a:gd name="T76" fmla="*/ 31 w 55"/>
                <a:gd name="T77" fmla="*/ 11 h 63"/>
                <a:gd name="T78" fmla="*/ 26 w 55"/>
                <a:gd name="T79" fmla="*/ 10 h 63"/>
                <a:gd name="T80" fmla="*/ 23 w 55"/>
                <a:gd name="T81" fmla="*/ 11 h 63"/>
                <a:gd name="T82" fmla="*/ 19 w 55"/>
                <a:gd name="T83" fmla="*/ 12 h 63"/>
                <a:gd name="T84" fmla="*/ 15 w 55"/>
                <a:gd name="T85" fmla="*/ 14 h 63"/>
                <a:gd name="T86" fmla="*/ 12 w 55"/>
                <a:gd name="T87" fmla="*/ 17 h 63"/>
                <a:gd name="T88" fmla="*/ 11 w 55"/>
                <a:gd name="T89" fmla="*/ 21 h 63"/>
                <a:gd name="T90" fmla="*/ 9 w 55"/>
                <a:gd name="T91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" h="63">
                  <a:moveTo>
                    <a:pt x="44" y="44"/>
                  </a:moveTo>
                  <a:lnTo>
                    <a:pt x="53" y="45"/>
                  </a:lnTo>
                  <a:lnTo>
                    <a:pt x="52" y="50"/>
                  </a:lnTo>
                  <a:lnTo>
                    <a:pt x="48" y="55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4" y="62"/>
                  </a:lnTo>
                  <a:lnTo>
                    <a:pt x="28" y="63"/>
                  </a:lnTo>
                  <a:lnTo>
                    <a:pt x="15" y="61"/>
                  </a:lnTo>
                  <a:lnTo>
                    <a:pt x="7" y="55"/>
                  </a:lnTo>
                  <a:lnTo>
                    <a:pt x="1" y="45"/>
                  </a:lnTo>
                  <a:lnTo>
                    <a:pt x="0" y="31"/>
                  </a:lnTo>
                  <a:lnTo>
                    <a:pt x="1" y="18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46" y="8"/>
                  </a:lnTo>
                  <a:lnTo>
                    <a:pt x="52" y="18"/>
                  </a:lnTo>
                  <a:lnTo>
                    <a:pt x="55" y="31"/>
                  </a:lnTo>
                  <a:lnTo>
                    <a:pt x="55" y="34"/>
                  </a:lnTo>
                  <a:lnTo>
                    <a:pt x="9" y="34"/>
                  </a:lnTo>
                  <a:lnTo>
                    <a:pt x="11" y="40"/>
                  </a:lnTo>
                  <a:lnTo>
                    <a:pt x="13" y="45"/>
                  </a:lnTo>
                  <a:lnTo>
                    <a:pt x="15" y="49"/>
                  </a:lnTo>
                  <a:lnTo>
                    <a:pt x="19" y="51"/>
                  </a:lnTo>
                  <a:lnTo>
                    <a:pt x="23" y="52"/>
                  </a:lnTo>
                  <a:lnTo>
                    <a:pt x="28" y="53"/>
                  </a:lnTo>
                  <a:lnTo>
                    <a:pt x="33" y="52"/>
                  </a:lnTo>
                  <a:lnTo>
                    <a:pt x="37" y="51"/>
                  </a:lnTo>
                  <a:lnTo>
                    <a:pt x="41" y="47"/>
                  </a:lnTo>
                  <a:lnTo>
                    <a:pt x="44" y="44"/>
                  </a:lnTo>
                  <a:close/>
                  <a:moveTo>
                    <a:pt x="9" y="24"/>
                  </a:moveTo>
                  <a:lnTo>
                    <a:pt x="44" y="24"/>
                  </a:lnTo>
                  <a:lnTo>
                    <a:pt x="42" y="21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1" y="11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11" y="21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24" name="Freeform 404"/>
            <p:cNvSpPr>
              <a:spLocks/>
            </p:cNvSpPr>
            <p:nvPr/>
          </p:nvSpPr>
          <p:spPr bwMode="auto">
            <a:xfrm>
              <a:off x="2899" y="1398"/>
              <a:ext cx="30" cy="62"/>
            </a:xfrm>
            <a:custGeom>
              <a:avLst/>
              <a:gdLst>
                <a:gd name="T0" fmla="*/ 0 w 30"/>
                <a:gd name="T1" fmla="*/ 62 h 62"/>
                <a:gd name="T2" fmla="*/ 0 w 30"/>
                <a:gd name="T3" fmla="*/ 1 h 62"/>
                <a:gd name="T4" fmla="*/ 8 w 30"/>
                <a:gd name="T5" fmla="*/ 1 h 62"/>
                <a:gd name="T6" fmla="*/ 8 w 30"/>
                <a:gd name="T7" fmla="*/ 10 h 62"/>
                <a:gd name="T8" fmla="*/ 12 w 30"/>
                <a:gd name="T9" fmla="*/ 5 h 62"/>
                <a:gd name="T10" fmla="*/ 15 w 30"/>
                <a:gd name="T11" fmla="*/ 2 h 62"/>
                <a:gd name="T12" fmla="*/ 18 w 30"/>
                <a:gd name="T13" fmla="*/ 1 h 62"/>
                <a:gd name="T14" fmla="*/ 21 w 30"/>
                <a:gd name="T15" fmla="*/ 0 h 62"/>
                <a:gd name="T16" fmla="*/ 26 w 30"/>
                <a:gd name="T17" fmla="*/ 1 h 62"/>
                <a:gd name="T18" fmla="*/ 30 w 30"/>
                <a:gd name="T19" fmla="*/ 3 h 62"/>
                <a:gd name="T20" fmla="*/ 27 w 30"/>
                <a:gd name="T21" fmla="*/ 12 h 62"/>
                <a:gd name="T22" fmla="*/ 24 w 30"/>
                <a:gd name="T23" fmla="*/ 11 h 62"/>
                <a:gd name="T24" fmla="*/ 21 w 30"/>
                <a:gd name="T25" fmla="*/ 10 h 62"/>
                <a:gd name="T26" fmla="*/ 18 w 30"/>
                <a:gd name="T27" fmla="*/ 11 h 62"/>
                <a:gd name="T28" fmla="*/ 15 w 30"/>
                <a:gd name="T29" fmla="*/ 12 h 62"/>
                <a:gd name="T30" fmla="*/ 13 w 30"/>
                <a:gd name="T31" fmla="*/ 14 h 62"/>
                <a:gd name="T32" fmla="*/ 12 w 30"/>
                <a:gd name="T33" fmla="*/ 18 h 62"/>
                <a:gd name="T34" fmla="*/ 11 w 30"/>
                <a:gd name="T35" fmla="*/ 23 h 62"/>
                <a:gd name="T36" fmla="*/ 10 w 30"/>
                <a:gd name="T37" fmla="*/ 29 h 62"/>
                <a:gd name="T38" fmla="*/ 10 w 30"/>
                <a:gd name="T39" fmla="*/ 62 h 62"/>
                <a:gd name="T40" fmla="*/ 0 w 30"/>
                <a:gd name="T4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62">
                  <a:moveTo>
                    <a:pt x="0" y="62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10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27" y="12"/>
                  </a:lnTo>
                  <a:lnTo>
                    <a:pt x="24" y="11"/>
                  </a:lnTo>
                  <a:lnTo>
                    <a:pt x="21" y="10"/>
                  </a:lnTo>
                  <a:lnTo>
                    <a:pt x="18" y="11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0" y="29"/>
                  </a:lnTo>
                  <a:lnTo>
                    <a:pt x="1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25" name="Freeform 405"/>
            <p:cNvSpPr>
              <a:spLocks/>
            </p:cNvSpPr>
            <p:nvPr/>
          </p:nvSpPr>
          <p:spPr bwMode="auto">
            <a:xfrm>
              <a:off x="2936" y="1398"/>
              <a:ext cx="83" cy="62"/>
            </a:xfrm>
            <a:custGeom>
              <a:avLst/>
              <a:gdLst>
                <a:gd name="T0" fmla="*/ 0 w 83"/>
                <a:gd name="T1" fmla="*/ 62 h 62"/>
                <a:gd name="T2" fmla="*/ 0 w 83"/>
                <a:gd name="T3" fmla="*/ 1 h 62"/>
                <a:gd name="T4" fmla="*/ 11 w 83"/>
                <a:gd name="T5" fmla="*/ 1 h 62"/>
                <a:gd name="T6" fmla="*/ 11 w 83"/>
                <a:gd name="T7" fmla="*/ 11 h 62"/>
                <a:gd name="T8" fmla="*/ 13 w 83"/>
                <a:gd name="T9" fmla="*/ 7 h 62"/>
                <a:gd name="T10" fmla="*/ 18 w 83"/>
                <a:gd name="T11" fmla="*/ 3 h 62"/>
                <a:gd name="T12" fmla="*/ 23 w 83"/>
                <a:gd name="T13" fmla="*/ 1 h 62"/>
                <a:gd name="T14" fmla="*/ 28 w 83"/>
                <a:gd name="T15" fmla="*/ 0 h 62"/>
                <a:gd name="T16" fmla="*/ 33 w 83"/>
                <a:gd name="T17" fmla="*/ 1 h 62"/>
                <a:gd name="T18" fmla="*/ 36 w 83"/>
                <a:gd name="T19" fmla="*/ 2 h 62"/>
                <a:gd name="T20" fmla="*/ 39 w 83"/>
                <a:gd name="T21" fmla="*/ 3 h 62"/>
                <a:gd name="T22" fmla="*/ 42 w 83"/>
                <a:gd name="T23" fmla="*/ 7 h 62"/>
                <a:gd name="T24" fmla="*/ 45 w 83"/>
                <a:gd name="T25" fmla="*/ 12 h 62"/>
                <a:gd name="T26" fmla="*/ 48 w 83"/>
                <a:gd name="T27" fmla="*/ 7 h 62"/>
                <a:gd name="T28" fmla="*/ 53 w 83"/>
                <a:gd name="T29" fmla="*/ 3 h 62"/>
                <a:gd name="T30" fmla="*/ 58 w 83"/>
                <a:gd name="T31" fmla="*/ 1 h 62"/>
                <a:gd name="T32" fmla="*/ 63 w 83"/>
                <a:gd name="T33" fmla="*/ 0 h 62"/>
                <a:gd name="T34" fmla="*/ 69 w 83"/>
                <a:gd name="T35" fmla="*/ 1 h 62"/>
                <a:gd name="T36" fmla="*/ 74 w 83"/>
                <a:gd name="T37" fmla="*/ 2 h 62"/>
                <a:gd name="T38" fmla="*/ 78 w 83"/>
                <a:gd name="T39" fmla="*/ 5 h 62"/>
                <a:gd name="T40" fmla="*/ 80 w 83"/>
                <a:gd name="T41" fmla="*/ 10 h 62"/>
                <a:gd name="T42" fmla="*/ 81 w 83"/>
                <a:gd name="T43" fmla="*/ 14 h 62"/>
                <a:gd name="T44" fmla="*/ 83 w 83"/>
                <a:gd name="T45" fmla="*/ 21 h 62"/>
                <a:gd name="T46" fmla="*/ 83 w 83"/>
                <a:gd name="T47" fmla="*/ 62 h 62"/>
                <a:gd name="T48" fmla="*/ 72 w 83"/>
                <a:gd name="T49" fmla="*/ 62 h 62"/>
                <a:gd name="T50" fmla="*/ 72 w 83"/>
                <a:gd name="T51" fmla="*/ 24 h 62"/>
                <a:gd name="T52" fmla="*/ 72 w 83"/>
                <a:gd name="T53" fmla="*/ 19 h 62"/>
                <a:gd name="T54" fmla="*/ 70 w 83"/>
                <a:gd name="T55" fmla="*/ 16 h 62"/>
                <a:gd name="T56" fmla="*/ 69 w 83"/>
                <a:gd name="T57" fmla="*/ 13 h 62"/>
                <a:gd name="T58" fmla="*/ 67 w 83"/>
                <a:gd name="T59" fmla="*/ 12 h 62"/>
                <a:gd name="T60" fmla="*/ 64 w 83"/>
                <a:gd name="T61" fmla="*/ 11 h 62"/>
                <a:gd name="T62" fmla="*/ 61 w 83"/>
                <a:gd name="T63" fmla="*/ 10 h 62"/>
                <a:gd name="T64" fmla="*/ 57 w 83"/>
                <a:gd name="T65" fmla="*/ 11 h 62"/>
                <a:gd name="T66" fmla="*/ 53 w 83"/>
                <a:gd name="T67" fmla="*/ 12 h 62"/>
                <a:gd name="T68" fmla="*/ 51 w 83"/>
                <a:gd name="T69" fmla="*/ 14 h 62"/>
                <a:gd name="T70" fmla="*/ 48 w 83"/>
                <a:gd name="T71" fmla="*/ 17 h 62"/>
                <a:gd name="T72" fmla="*/ 47 w 83"/>
                <a:gd name="T73" fmla="*/ 22 h 62"/>
                <a:gd name="T74" fmla="*/ 46 w 83"/>
                <a:gd name="T75" fmla="*/ 28 h 62"/>
                <a:gd name="T76" fmla="*/ 46 w 83"/>
                <a:gd name="T77" fmla="*/ 62 h 62"/>
                <a:gd name="T78" fmla="*/ 35 w 83"/>
                <a:gd name="T79" fmla="*/ 62 h 62"/>
                <a:gd name="T80" fmla="*/ 35 w 83"/>
                <a:gd name="T81" fmla="*/ 23 h 62"/>
                <a:gd name="T82" fmla="*/ 35 w 83"/>
                <a:gd name="T83" fmla="*/ 19 h 62"/>
                <a:gd name="T84" fmla="*/ 35 w 83"/>
                <a:gd name="T85" fmla="*/ 16 h 62"/>
                <a:gd name="T86" fmla="*/ 33 w 83"/>
                <a:gd name="T87" fmla="*/ 13 h 62"/>
                <a:gd name="T88" fmla="*/ 31 w 83"/>
                <a:gd name="T89" fmla="*/ 12 h 62"/>
                <a:gd name="T90" fmla="*/ 29 w 83"/>
                <a:gd name="T91" fmla="*/ 11 h 62"/>
                <a:gd name="T92" fmla="*/ 25 w 83"/>
                <a:gd name="T93" fmla="*/ 10 h 62"/>
                <a:gd name="T94" fmla="*/ 20 w 83"/>
                <a:gd name="T95" fmla="*/ 11 h 62"/>
                <a:gd name="T96" fmla="*/ 17 w 83"/>
                <a:gd name="T97" fmla="*/ 12 h 62"/>
                <a:gd name="T98" fmla="*/ 14 w 83"/>
                <a:gd name="T99" fmla="*/ 14 h 62"/>
                <a:gd name="T100" fmla="*/ 12 w 83"/>
                <a:gd name="T101" fmla="*/ 18 h 62"/>
                <a:gd name="T102" fmla="*/ 11 w 83"/>
                <a:gd name="T103" fmla="*/ 22 h 62"/>
                <a:gd name="T104" fmla="*/ 11 w 83"/>
                <a:gd name="T105" fmla="*/ 25 h 62"/>
                <a:gd name="T106" fmla="*/ 11 w 83"/>
                <a:gd name="T107" fmla="*/ 31 h 62"/>
                <a:gd name="T108" fmla="*/ 11 w 83"/>
                <a:gd name="T109" fmla="*/ 62 h 62"/>
                <a:gd name="T110" fmla="*/ 0 w 83"/>
                <a:gd name="T1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" h="62">
                  <a:moveTo>
                    <a:pt x="0" y="62"/>
                  </a:moveTo>
                  <a:lnTo>
                    <a:pt x="0" y="1"/>
                  </a:lnTo>
                  <a:lnTo>
                    <a:pt x="11" y="1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6" y="2"/>
                  </a:lnTo>
                  <a:lnTo>
                    <a:pt x="39" y="3"/>
                  </a:lnTo>
                  <a:lnTo>
                    <a:pt x="42" y="7"/>
                  </a:lnTo>
                  <a:lnTo>
                    <a:pt x="45" y="12"/>
                  </a:lnTo>
                  <a:lnTo>
                    <a:pt x="48" y="7"/>
                  </a:lnTo>
                  <a:lnTo>
                    <a:pt x="53" y="3"/>
                  </a:lnTo>
                  <a:lnTo>
                    <a:pt x="58" y="1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4" y="2"/>
                  </a:lnTo>
                  <a:lnTo>
                    <a:pt x="78" y="5"/>
                  </a:lnTo>
                  <a:lnTo>
                    <a:pt x="80" y="10"/>
                  </a:lnTo>
                  <a:lnTo>
                    <a:pt x="81" y="14"/>
                  </a:lnTo>
                  <a:lnTo>
                    <a:pt x="83" y="21"/>
                  </a:lnTo>
                  <a:lnTo>
                    <a:pt x="83" y="62"/>
                  </a:lnTo>
                  <a:lnTo>
                    <a:pt x="72" y="62"/>
                  </a:lnTo>
                  <a:lnTo>
                    <a:pt x="72" y="24"/>
                  </a:lnTo>
                  <a:lnTo>
                    <a:pt x="72" y="19"/>
                  </a:lnTo>
                  <a:lnTo>
                    <a:pt x="70" y="16"/>
                  </a:lnTo>
                  <a:lnTo>
                    <a:pt x="69" y="13"/>
                  </a:lnTo>
                  <a:lnTo>
                    <a:pt x="67" y="12"/>
                  </a:lnTo>
                  <a:lnTo>
                    <a:pt x="64" y="11"/>
                  </a:lnTo>
                  <a:lnTo>
                    <a:pt x="61" y="10"/>
                  </a:lnTo>
                  <a:lnTo>
                    <a:pt x="57" y="11"/>
                  </a:lnTo>
                  <a:lnTo>
                    <a:pt x="53" y="12"/>
                  </a:lnTo>
                  <a:lnTo>
                    <a:pt x="51" y="14"/>
                  </a:lnTo>
                  <a:lnTo>
                    <a:pt x="48" y="17"/>
                  </a:lnTo>
                  <a:lnTo>
                    <a:pt x="47" y="22"/>
                  </a:lnTo>
                  <a:lnTo>
                    <a:pt x="46" y="28"/>
                  </a:lnTo>
                  <a:lnTo>
                    <a:pt x="46" y="62"/>
                  </a:lnTo>
                  <a:lnTo>
                    <a:pt x="35" y="62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5" y="16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29" y="11"/>
                  </a:lnTo>
                  <a:lnTo>
                    <a:pt x="25" y="10"/>
                  </a:lnTo>
                  <a:lnTo>
                    <a:pt x="20" y="11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1" y="22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11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26" name="Freeform 406"/>
            <p:cNvSpPr>
              <a:spLocks noEditPoints="1"/>
            </p:cNvSpPr>
            <p:nvPr/>
          </p:nvSpPr>
          <p:spPr bwMode="auto">
            <a:xfrm>
              <a:off x="3032" y="1398"/>
              <a:ext cx="54" cy="63"/>
            </a:xfrm>
            <a:custGeom>
              <a:avLst/>
              <a:gdLst>
                <a:gd name="T0" fmla="*/ 34 w 54"/>
                <a:gd name="T1" fmla="*/ 58 h 63"/>
                <a:gd name="T2" fmla="*/ 23 w 54"/>
                <a:gd name="T3" fmla="*/ 62 h 63"/>
                <a:gd name="T4" fmla="*/ 12 w 54"/>
                <a:gd name="T5" fmla="*/ 62 h 63"/>
                <a:gd name="T6" fmla="*/ 5 w 54"/>
                <a:gd name="T7" fmla="*/ 58 h 63"/>
                <a:gd name="T8" fmla="*/ 0 w 54"/>
                <a:gd name="T9" fmla="*/ 50 h 63"/>
                <a:gd name="T10" fmla="*/ 0 w 54"/>
                <a:gd name="T11" fmla="*/ 41 h 63"/>
                <a:gd name="T12" fmla="*/ 4 w 54"/>
                <a:gd name="T13" fmla="*/ 34 h 63"/>
                <a:gd name="T14" fmla="*/ 10 w 54"/>
                <a:gd name="T15" fmla="*/ 29 h 63"/>
                <a:gd name="T16" fmla="*/ 16 w 54"/>
                <a:gd name="T17" fmla="*/ 28 h 63"/>
                <a:gd name="T18" fmla="*/ 28 w 54"/>
                <a:gd name="T19" fmla="*/ 25 h 63"/>
                <a:gd name="T20" fmla="*/ 38 w 54"/>
                <a:gd name="T21" fmla="*/ 23 h 63"/>
                <a:gd name="T22" fmla="*/ 38 w 54"/>
                <a:gd name="T23" fmla="*/ 21 h 63"/>
                <a:gd name="T24" fmla="*/ 37 w 54"/>
                <a:gd name="T25" fmla="*/ 14 h 63"/>
                <a:gd name="T26" fmla="*/ 33 w 54"/>
                <a:gd name="T27" fmla="*/ 11 h 63"/>
                <a:gd name="T28" fmla="*/ 26 w 54"/>
                <a:gd name="T29" fmla="*/ 10 h 63"/>
                <a:gd name="T30" fmla="*/ 18 w 54"/>
                <a:gd name="T31" fmla="*/ 11 h 63"/>
                <a:gd name="T32" fmla="*/ 14 w 54"/>
                <a:gd name="T33" fmla="*/ 14 h 63"/>
                <a:gd name="T34" fmla="*/ 1 w 54"/>
                <a:gd name="T35" fmla="*/ 18 h 63"/>
                <a:gd name="T36" fmla="*/ 5 w 54"/>
                <a:gd name="T37" fmla="*/ 8 h 63"/>
                <a:gd name="T38" fmla="*/ 14 w 54"/>
                <a:gd name="T39" fmla="*/ 2 h 63"/>
                <a:gd name="T40" fmla="*/ 27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49 w 54"/>
                <a:gd name="T47" fmla="*/ 13 h 63"/>
                <a:gd name="T48" fmla="*/ 50 w 54"/>
                <a:gd name="T49" fmla="*/ 23 h 63"/>
                <a:gd name="T50" fmla="*/ 50 w 54"/>
                <a:gd name="T51" fmla="*/ 44 h 63"/>
                <a:gd name="T52" fmla="*/ 50 w 54"/>
                <a:gd name="T53" fmla="*/ 53 h 63"/>
                <a:gd name="T54" fmla="*/ 54 w 54"/>
                <a:gd name="T55" fmla="*/ 62 h 63"/>
                <a:gd name="T56" fmla="*/ 40 w 54"/>
                <a:gd name="T57" fmla="*/ 58 h 63"/>
                <a:gd name="T58" fmla="*/ 38 w 54"/>
                <a:gd name="T59" fmla="*/ 33 h 63"/>
                <a:gd name="T60" fmla="*/ 29 w 54"/>
                <a:gd name="T61" fmla="*/ 35 h 63"/>
                <a:gd name="T62" fmla="*/ 18 w 54"/>
                <a:gd name="T63" fmla="*/ 36 h 63"/>
                <a:gd name="T64" fmla="*/ 14 w 54"/>
                <a:gd name="T65" fmla="*/ 39 h 63"/>
                <a:gd name="T66" fmla="*/ 11 w 54"/>
                <a:gd name="T67" fmla="*/ 42 h 63"/>
                <a:gd name="T68" fmla="*/ 11 w 54"/>
                <a:gd name="T69" fmla="*/ 49 h 63"/>
                <a:gd name="T70" fmla="*/ 15 w 54"/>
                <a:gd name="T71" fmla="*/ 52 h 63"/>
                <a:gd name="T72" fmla="*/ 21 w 54"/>
                <a:gd name="T73" fmla="*/ 53 h 63"/>
                <a:gd name="T74" fmla="*/ 31 w 54"/>
                <a:gd name="T75" fmla="*/ 51 h 63"/>
                <a:gd name="T76" fmla="*/ 37 w 54"/>
                <a:gd name="T77" fmla="*/ 45 h 63"/>
                <a:gd name="T78" fmla="*/ 38 w 54"/>
                <a:gd name="T79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63">
                  <a:moveTo>
                    <a:pt x="39" y="55"/>
                  </a:moveTo>
                  <a:lnTo>
                    <a:pt x="34" y="58"/>
                  </a:lnTo>
                  <a:lnTo>
                    <a:pt x="28" y="61"/>
                  </a:lnTo>
                  <a:lnTo>
                    <a:pt x="23" y="62"/>
                  </a:lnTo>
                  <a:lnTo>
                    <a:pt x="18" y="63"/>
                  </a:lnTo>
                  <a:lnTo>
                    <a:pt x="12" y="62"/>
                  </a:lnTo>
                  <a:lnTo>
                    <a:pt x="9" y="61"/>
                  </a:lnTo>
                  <a:lnTo>
                    <a:pt x="5" y="58"/>
                  </a:lnTo>
                  <a:lnTo>
                    <a:pt x="1" y="55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8"/>
                  </a:lnTo>
                  <a:lnTo>
                    <a:pt x="4" y="34"/>
                  </a:lnTo>
                  <a:lnTo>
                    <a:pt x="6" y="31"/>
                  </a:lnTo>
                  <a:lnTo>
                    <a:pt x="10" y="29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1" y="27"/>
                  </a:lnTo>
                  <a:lnTo>
                    <a:pt x="28" y="25"/>
                  </a:lnTo>
                  <a:lnTo>
                    <a:pt x="33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17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26" y="10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1" y="19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5" y="8"/>
                  </a:lnTo>
                  <a:lnTo>
                    <a:pt x="9" y="5"/>
                  </a:lnTo>
                  <a:lnTo>
                    <a:pt x="14" y="2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4" y="5"/>
                  </a:lnTo>
                  <a:lnTo>
                    <a:pt x="47" y="7"/>
                  </a:lnTo>
                  <a:lnTo>
                    <a:pt x="48" y="10"/>
                  </a:lnTo>
                  <a:lnTo>
                    <a:pt x="49" y="13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50" y="53"/>
                  </a:lnTo>
                  <a:lnTo>
                    <a:pt x="51" y="57"/>
                  </a:lnTo>
                  <a:lnTo>
                    <a:pt x="54" y="62"/>
                  </a:lnTo>
                  <a:lnTo>
                    <a:pt x="43" y="62"/>
                  </a:lnTo>
                  <a:lnTo>
                    <a:pt x="40" y="58"/>
                  </a:lnTo>
                  <a:lnTo>
                    <a:pt x="39" y="55"/>
                  </a:lnTo>
                  <a:close/>
                  <a:moveTo>
                    <a:pt x="38" y="33"/>
                  </a:moveTo>
                  <a:lnTo>
                    <a:pt x="34" y="34"/>
                  </a:lnTo>
                  <a:lnTo>
                    <a:pt x="29" y="35"/>
                  </a:lnTo>
                  <a:lnTo>
                    <a:pt x="23" y="36"/>
                  </a:lnTo>
                  <a:lnTo>
                    <a:pt x="18" y="36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0" y="45"/>
                  </a:lnTo>
                  <a:lnTo>
                    <a:pt x="11" y="49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8" y="52"/>
                  </a:lnTo>
                  <a:lnTo>
                    <a:pt x="21" y="53"/>
                  </a:lnTo>
                  <a:lnTo>
                    <a:pt x="26" y="52"/>
                  </a:lnTo>
                  <a:lnTo>
                    <a:pt x="31" y="51"/>
                  </a:lnTo>
                  <a:lnTo>
                    <a:pt x="34" y="47"/>
                  </a:lnTo>
                  <a:lnTo>
                    <a:pt x="37" y="45"/>
                  </a:lnTo>
                  <a:lnTo>
                    <a:pt x="38" y="41"/>
                  </a:lnTo>
                  <a:lnTo>
                    <a:pt x="38" y="36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27" name="Rectangle 407"/>
            <p:cNvSpPr>
              <a:spLocks noChangeArrowheads="1"/>
            </p:cNvSpPr>
            <p:nvPr/>
          </p:nvSpPr>
          <p:spPr bwMode="auto">
            <a:xfrm>
              <a:off x="3099" y="1377"/>
              <a:ext cx="10" cy="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28" name="Freeform 408"/>
            <p:cNvSpPr>
              <a:spLocks/>
            </p:cNvSpPr>
            <p:nvPr/>
          </p:nvSpPr>
          <p:spPr bwMode="auto">
            <a:xfrm>
              <a:off x="3154" y="1392"/>
              <a:ext cx="55" cy="55"/>
            </a:xfrm>
            <a:custGeom>
              <a:avLst/>
              <a:gdLst>
                <a:gd name="T0" fmla="*/ 22 w 55"/>
                <a:gd name="T1" fmla="*/ 55 h 55"/>
                <a:gd name="T2" fmla="*/ 22 w 55"/>
                <a:gd name="T3" fmla="*/ 31 h 55"/>
                <a:gd name="T4" fmla="*/ 0 w 55"/>
                <a:gd name="T5" fmla="*/ 31 h 55"/>
                <a:gd name="T6" fmla="*/ 0 w 55"/>
                <a:gd name="T7" fmla="*/ 22 h 55"/>
                <a:gd name="T8" fmla="*/ 22 w 55"/>
                <a:gd name="T9" fmla="*/ 22 h 55"/>
                <a:gd name="T10" fmla="*/ 22 w 55"/>
                <a:gd name="T11" fmla="*/ 0 h 55"/>
                <a:gd name="T12" fmla="*/ 32 w 55"/>
                <a:gd name="T13" fmla="*/ 0 h 55"/>
                <a:gd name="T14" fmla="*/ 32 w 55"/>
                <a:gd name="T15" fmla="*/ 22 h 55"/>
                <a:gd name="T16" fmla="*/ 55 w 55"/>
                <a:gd name="T17" fmla="*/ 22 h 55"/>
                <a:gd name="T18" fmla="*/ 55 w 55"/>
                <a:gd name="T19" fmla="*/ 31 h 55"/>
                <a:gd name="T20" fmla="*/ 32 w 55"/>
                <a:gd name="T21" fmla="*/ 31 h 55"/>
                <a:gd name="T22" fmla="*/ 32 w 55"/>
                <a:gd name="T23" fmla="*/ 55 h 55"/>
                <a:gd name="T24" fmla="*/ 22 w 55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5">
                  <a:moveTo>
                    <a:pt x="22" y="55"/>
                  </a:moveTo>
                  <a:lnTo>
                    <a:pt x="22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2" y="22"/>
                  </a:lnTo>
                  <a:lnTo>
                    <a:pt x="55" y="22"/>
                  </a:lnTo>
                  <a:lnTo>
                    <a:pt x="55" y="31"/>
                  </a:lnTo>
                  <a:lnTo>
                    <a:pt x="32" y="31"/>
                  </a:lnTo>
                  <a:lnTo>
                    <a:pt x="32" y="55"/>
                  </a:lnTo>
                  <a:lnTo>
                    <a:pt x="22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29" name="Freeform 409"/>
            <p:cNvSpPr>
              <a:spLocks noEditPoints="1"/>
            </p:cNvSpPr>
            <p:nvPr/>
          </p:nvSpPr>
          <p:spPr bwMode="auto">
            <a:xfrm>
              <a:off x="3251" y="1405"/>
              <a:ext cx="66" cy="56"/>
            </a:xfrm>
            <a:custGeom>
              <a:avLst/>
              <a:gdLst>
                <a:gd name="T0" fmla="*/ 59 w 66"/>
                <a:gd name="T1" fmla="*/ 1 h 56"/>
                <a:gd name="T2" fmla="*/ 50 w 66"/>
                <a:gd name="T3" fmla="*/ 31 h 56"/>
                <a:gd name="T4" fmla="*/ 50 w 66"/>
                <a:gd name="T5" fmla="*/ 39 h 56"/>
                <a:gd name="T6" fmla="*/ 51 w 66"/>
                <a:gd name="T7" fmla="*/ 45 h 56"/>
                <a:gd name="T8" fmla="*/ 57 w 66"/>
                <a:gd name="T9" fmla="*/ 49 h 56"/>
                <a:gd name="T10" fmla="*/ 61 w 66"/>
                <a:gd name="T11" fmla="*/ 46 h 56"/>
                <a:gd name="T12" fmla="*/ 63 w 66"/>
                <a:gd name="T13" fmla="*/ 40 h 56"/>
                <a:gd name="T14" fmla="*/ 66 w 66"/>
                <a:gd name="T15" fmla="*/ 45 h 56"/>
                <a:gd name="T16" fmla="*/ 62 w 66"/>
                <a:gd name="T17" fmla="*/ 53 h 56"/>
                <a:gd name="T18" fmla="*/ 56 w 66"/>
                <a:gd name="T19" fmla="*/ 56 h 56"/>
                <a:gd name="T20" fmla="*/ 50 w 66"/>
                <a:gd name="T21" fmla="*/ 53 h 56"/>
                <a:gd name="T22" fmla="*/ 48 w 66"/>
                <a:gd name="T23" fmla="*/ 45 h 56"/>
                <a:gd name="T24" fmla="*/ 43 w 66"/>
                <a:gd name="T25" fmla="*/ 45 h 56"/>
                <a:gd name="T26" fmla="*/ 37 w 66"/>
                <a:gd name="T27" fmla="*/ 51 h 56"/>
                <a:gd name="T28" fmla="*/ 29 w 66"/>
                <a:gd name="T29" fmla="*/ 55 h 56"/>
                <a:gd name="T30" fmla="*/ 18 w 66"/>
                <a:gd name="T31" fmla="*/ 55 h 56"/>
                <a:gd name="T32" fmla="*/ 10 w 66"/>
                <a:gd name="T33" fmla="*/ 51 h 56"/>
                <a:gd name="T34" fmla="*/ 2 w 66"/>
                <a:gd name="T35" fmla="*/ 42 h 56"/>
                <a:gd name="T36" fmla="*/ 0 w 66"/>
                <a:gd name="T37" fmla="*/ 28 h 56"/>
                <a:gd name="T38" fmla="*/ 7 w 66"/>
                <a:gd name="T39" fmla="*/ 9 h 56"/>
                <a:gd name="T40" fmla="*/ 17 w 66"/>
                <a:gd name="T41" fmla="*/ 1 h 56"/>
                <a:gd name="T42" fmla="*/ 28 w 66"/>
                <a:gd name="T43" fmla="*/ 1 h 56"/>
                <a:gd name="T44" fmla="*/ 34 w 66"/>
                <a:gd name="T45" fmla="*/ 4 h 56"/>
                <a:gd name="T46" fmla="*/ 40 w 66"/>
                <a:gd name="T47" fmla="*/ 12 h 56"/>
                <a:gd name="T48" fmla="*/ 49 w 66"/>
                <a:gd name="T49" fmla="*/ 1 h 56"/>
                <a:gd name="T50" fmla="*/ 39 w 66"/>
                <a:gd name="T51" fmla="*/ 17 h 56"/>
                <a:gd name="T52" fmla="*/ 34 w 66"/>
                <a:gd name="T53" fmla="*/ 9 h 56"/>
                <a:gd name="T54" fmla="*/ 24 w 66"/>
                <a:gd name="T55" fmla="*/ 4 h 56"/>
                <a:gd name="T56" fmla="*/ 17 w 66"/>
                <a:gd name="T57" fmla="*/ 7 h 56"/>
                <a:gd name="T58" fmla="*/ 12 w 66"/>
                <a:gd name="T59" fmla="*/ 18 h 56"/>
                <a:gd name="T60" fmla="*/ 11 w 66"/>
                <a:gd name="T61" fmla="*/ 35 h 56"/>
                <a:gd name="T62" fmla="*/ 12 w 66"/>
                <a:gd name="T63" fmla="*/ 43 h 56"/>
                <a:gd name="T64" fmla="*/ 17 w 66"/>
                <a:gd name="T65" fmla="*/ 50 h 56"/>
                <a:gd name="T66" fmla="*/ 24 w 66"/>
                <a:gd name="T67" fmla="*/ 53 h 56"/>
                <a:gd name="T68" fmla="*/ 29 w 66"/>
                <a:gd name="T69" fmla="*/ 50 h 56"/>
                <a:gd name="T70" fmla="*/ 37 w 66"/>
                <a:gd name="T71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56">
                  <a:moveTo>
                    <a:pt x="49" y="1"/>
                  </a:moveTo>
                  <a:lnTo>
                    <a:pt x="59" y="1"/>
                  </a:lnTo>
                  <a:lnTo>
                    <a:pt x="50" y="28"/>
                  </a:lnTo>
                  <a:lnTo>
                    <a:pt x="50" y="31"/>
                  </a:lnTo>
                  <a:lnTo>
                    <a:pt x="49" y="34"/>
                  </a:lnTo>
                  <a:lnTo>
                    <a:pt x="50" y="39"/>
                  </a:lnTo>
                  <a:lnTo>
                    <a:pt x="51" y="43"/>
                  </a:lnTo>
                  <a:lnTo>
                    <a:pt x="51" y="45"/>
                  </a:lnTo>
                  <a:lnTo>
                    <a:pt x="54" y="48"/>
                  </a:lnTo>
                  <a:lnTo>
                    <a:pt x="57" y="49"/>
                  </a:lnTo>
                  <a:lnTo>
                    <a:pt x="59" y="48"/>
                  </a:lnTo>
                  <a:lnTo>
                    <a:pt x="61" y="46"/>
                  </a:lnTo>
                  <a:lnTo>
                    <a:pt x="63" y="44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5"/>
                  </a:lnTo>
                  <a:lnTo>
                    <a:pt x="65" y="49"/>
                  </a:lnTo>
                  <a:lnTo>
                    <a:pt x="62" y="53"/>
                  </a:lnTo>
                  <a:lnTo>
                    <a:pt x="60" y="55"/>
                  </a:lnTo>
                  <a:lnTo>
                    <a:pt x="56" y="56"/>
                  </a:lnTo>
                  <a:lnTo>
                    <a:pt x="54" y="55"/>
                  </a:lnTo>
                  <a:lnTo>
                    <a:pt x="50" y="53"/>
                  </a:lnTo>
                  <a:lnTo>
                    <a:pt x="49" y="50"/>
                  </a:lnTo>
                  <a:lnTo>
                    <a:pt x="48" y="45"/>
                  </a:lnTo>
                  <a:lnTo>
                    <a:pt x="45" y="40"/>
                  </a:lnTo>
                  <a:lnTo>
                    <a:pt x="43" y="45"/>
                  </a:lnTo>
                  <a:lnTo>
                    <a:pt x="40" y="48"/>
                  </a:lnTo>
                  <a:lnTo>
                    <a:pt x="37" y="51"/>
                  </a:lnTo>
                  <a:lnTo>
                    <a:pt x="33" y="54"/>
                  </a:lnTo>
                  <a:lnTo>
                    <a:pt x="29" y="55"/>
                  </a:lnTo>
                  <a:lnTo>
                    <a:pt x="24" y="56"/>
                  </a:lnTo>
                  <a:lnTo>
                    <a:pt x="18" y="55"/>
                  </a:lnTo>
                  <a:lnTo>
                    <a:pt x="13" y="54"/>
                  </a:lnTo>
                  <a:lnTo>
                    <a:pt x="10" y="51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2" y="3"/>
                  </a:lnTo>
                  <a:lnTo>
                    <a:pt x="34" y="4"/>
                  </a:lnTo>
                  <a:lnTo>
                    <a:pt x="38" y="7"/>
                  </a:lnTo>
                  <a:lnTo>
                    <a:pt x="40" y="12"/>
                  </a:lnTo>
                  <a:lnTo>
                    <a:pt x="44" y="18"/>
                  </a:lnTo>
                  <a:lnTo>
                    <a:pt x="49" y="1"/>
                  </a:lnTo>
                  <a:close/>
                  <a:moveTo>
                    <a:pt x="41" y="24"/>
                  </a:moveTo>
                  <a:lnTo>
                    <a:pt x="39" y="17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29" y="5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5" y="10"/>
                  </a:lnTo>
                  <a:lnTo>
                    <a:pt x="12" y="18"/>
                  </a:lnTo>
                  <a:lnTo>
                    <a:pt x="11" y="29"/>
                  </a:lnTo>
                  <a:lnTo>
                    <a:pt x="11" y="35"/>
                  </a:lnTo>
                  <a:lnTo>
                    <a:pt x="12" y="39"/>
                  </a:lnTo>
                  <a:lnTo>
                    <a:pt x="12" y="43"/>
                  </a:lnTo>
                  <a:lnTo>
                    <a:pt x="15" y="46"/>
                  </a:lnTo>
                  <a:lnTo>
                    <a:pt x="17" y="50"/>
                  </a:lnTo>
                  <a:lnTo>
                    <a:pt x="21" y="51"/>
                  </a:lnTo>
                  <a:lnTo>
                    <a:pt x="24" y="53"/>
                  </a:lnTo>
                  <a:lnTo>
                    <a:pt x="27" y="51"/>
                  </a:lnTo>
                  <a:lnTo>
                    <a:pt x="29" y="50"/>
                  </a:lnTo>
                  <a:lnTo>
                    <a:pt x="32" y="48"/>
                  </a:lnTo>
                  <a:lnTo>
                    <a:pt x="37" y="39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31" name="Freeform 411"/>
            <p:cNvSpPr>
              <a:spLocks/>
            </p:cNvSpPr>
            <p:nvPr/>
          </p:nvSpPr>
          <p:spPr bwMode="auto">
            <a:xfrm>
              <a:off x="2321" y="1506"/>
              <a:ext cx="55" cy="84"/>
            </a:xfrm>
            <a:custGeom>
              <a:avLst/>
              <a:gdLst>
                <a:gd name="T0" fmla="*/ 0 w 55"/>
                <a:gd name="T1" fmla="*/ 84 h 84"/>
                <a:gd name="T2" fmla="*/ 0 w 55"/>
                <a:gd name="T3" fmla="*/ 0 h 84"/>
                <a:gd name="T4" fmla="*/ 55 w 55"/>
                <a:gd name="T5" fmla="*/ 0 h 84"/>
                <a:gd name="T6" fmla="*/ 55 w 55"/>
                <a:gd name="T7" fmla="*/ 10 h 84"/>
                <a:gd name="T8" fmla="*/ 11 w 55"/>
                <a:gd name="T9" fmla="*/ 10 h 84"/>
                <a:gd name="T10" fmla="*/ 11 w 55"/>
                <a:gd name="T11" fmla="*/ 36 h 84"/>
                <a:gd name="T12" fmla="*/ 48 w 55"/>
                <a:gd name="T13" fmla="*/ 36 h 84"/>
                <a:gd name="T14" fmla="*/ 48 w 55"/>
                <a:gd name="T15" fmla="*/ 46 h 84"/>
                <a:gd name="T16" fmla="*/ 11 w 55"/>
                <a:gd name="T17" fmla="*/ 46 h 84"/>
                <a:gd name="T18" fmla="*/ 11 w 55"/>
                <a:gd name="T19" fmla="*/ 84 h 84"/>
                <a:gd name="T20" fmla="*/ 0 w 55"/>
                <a:gd name="T2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4">
                  <a:moveTo>
                    <a:pt x="0" y="84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55" y="10"/>
                  </a:lnTo>
                  <a:lnTo>
                    <a:pt x="11" y="10"/>
                  </a:lnTo>
                  <a:lnTo>
                    <a:pt x="11" y="36"/>
                  </a:lnTo>
                  <a:lnTo>
                    <a:pt x="48" y="36"/>
                  </a:lnTo>
                  <a:lnTo>
                    <a:pt x="48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32" name="Rectangle 412"/>
            <p:cNvSpPr>
              <a:spLocks noChangeArrowheads="1"/>
            </p:cNvSpPr>
            <p:nvPr/>
          </p:nvSpPr>
          <p:spPr bwMode="auto">
            <a:xfrm>
              <a:off x="2391" y="1506"/>
              <a:ext cx="11" cy="8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33" name="Freeform 413"/>
            <p:cNvSpPr>
              <a:spLocks/>
            </p:cNvSpPr>
            <p:nvPr/>
          </p:nvSpPr>
          <p:spPr bwMode="auto">
            <a:xfrm>
              <a:off x="2416" y="1530"/>
              <a:ext cx="47" cy="61"/>
            </a:xfrm>
            <a:custGeom>
              <a:avLst/>
              <a:gdLst>
                <a:gd name="T0" fmla="*/ 36 w 47"/>
                <a:gd name="T1" fmla="*/ 60 h 61"/>
                <a:gd name="T2" fmla="*/ 36 w 47"/>
                <a:gd name="T3" fmla="*/ 50 h 61"/>
                <a:gd name="T4" fmla="*/ 32 w 47"/>
                <a:gd name="T5" fmla="*/ 55 h 61"/>
                <a:gd name="T6" fmla="*/ 28 w 47"/>
                <a:gd name="T7" fmla="*/ 57 h 61"/>
                <a:gd name="T8" fmla="*/ 23 w 47"/>
                <a:gd name="T9" fmla="*/ 60 h 61"/>
                <a:gd name="T10" fmla="*/ 19 w 47"/>
                <a:gd name="T11" fmla="*/ 61 h 61"/>
                <a:gd name="T12" fmla="*/ 14 w 47"/>
                <a:gd name="T13" fmla="*/ 60 h 61"/>
                <a:gd name="T14" fmla="*/ 10 w 47"/>
                <a:gd name="T15" fmla="*/ 58 h 61"/>
                <a:gd name="T16" fmla="*/ 6 w 47"/>
                <a:gd name="T17" fmla="*/ 56 h 61"/>
                <a:gd name="T18" fmla="*/ 3 w 47"/>
                <a:gd name="T19" fmla="*/ 53 h 61"/>
                <a:gd name="T20" fmla="*/ 1 w 47"/>
                <a:gd name="T21" fmla="*/ 50 h 61"/>
                <a:gd name="T22" fmla="*/ 0 w 47"/>
                <a:gd name="T23" fmla="*/ 46 h 61"/>
                <a:gd name="T24" fmla="*/ 0 w 47"/>
                <a:gd name="T25" fmla="*/ 42 h 61"/>
                <a:gd name="T26" fmla="*/ 0 w 47"/>
                <a:gd name="T27" fmla="*/ 36 h 61"/>
                <a:gd name="T28" fmla="*/ 0 w 47"/>
                <a:gd name="T29" fmla="*/ 0 h 61"/>
                <a:gd name="T30" fmla="*/ 11 w 47"/>
                <a:gd name="T31" fmla="*/ 0 h 61"/>
                <a:gd name="T32" fmla="*/ 11 w 47"/>
                <a:gd name="T33" fmla="*/ 31 h 61"/>
                <a:gd name="T34" fmla="*/ 11 w 47"/>
                <a:gd name="T35" fmla="*/ 36 h 61"/>
                <a:gd name="T36" fmla="*/ 11 w 47"/>
                <a:gd name="T37" fmla="*/ 40 h 61"/>
                <a:gd name="T38" fmla="*/ 11 w 47"/>
                <a:gd name="T39" fmla="*/ 42 h 61"/>
                <a:gd name="T40" fmla="*/ 12 w 47"/>
                <a:gd name="T41" fmla="*/ 46 h 61"/>
                <a:gd name="T42" fmla="*/ 15 w 47"/>
                <a:gd name="T43" fmla="*/ 49 h 61"/>
                <a:gd name="T44" fmla="*/ 17 w 47"/>
                <a:gd name="T45" fmla="*/ 50 h 61"/>
                <a:gd name="T46" fmla="*/ 22 w 47"/>
                <a:gd name="T47" fmla="*/ 51 h 61"/>
                <a:gd name="T48" fmla="*/ 26 w 47"/>
                <a:gd name="T49" fmla="*/ 50 h 61"/>
                <a:gd name="T50" fmla="*/ 30 w 47"/>
                <a:gd name="T51" fmla="*/ 49 h 61"/>
                <a:gd name="T52" fmla="*/ 32 w 47"/>
                <a:gd name="T53" fmla="*/ 46 h 61"/>
                <a:gd name="T54" fmla="*/ 34 w 47"/>
                <a:gd name="T55" fmla="*/ 42 h 61"/>
                <a:gd name="T56" fmla="*/ 36 w 47"/>
                <a:gd name="T57" fmla="*/ 39 h 61"/>
                <a:gd name="T58" fmla="*/ 36 w 47"/>
                <a:gd name="T59" fmla="*/ 35 h 61"/>
                <a:gd name="T60" fmla="*/ 36 w 47"/>
                <a:gd name="T61" fmla="*/ 30 h 61"/>
                <a:gd name="T62" fmla="*/ 36 w 47"/>
                <a:gd name="T63" fmla="*/ 0 h 61"/>
                <a:gd name="T64" fmla="*/ 47 w 47"/>
                <a:gd name="T65" fmla="*/ 0 h 61"/>
                <a:gd name="T66" fmla="*/ 47 w 47"/>
                <a:gd name="T67" fmla="*/ 60 h 61"/>
                <a:gd name="T68" fmla="*/ 36 w 47"/>
                <a:gd name="T6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61">
                  <a:moveTo>
                    <a:pt x="36" y="60"/>
                  </a:moveTo>
                  <a:lnTo>
                    <a:pt x="36" y="50"/>
                  </a:lnTo>
                  <a:lnTo>
                    <a:pt x="32" y="55"/>
                  </a:lnTo>
                  <a:lnTo>
                    <a:pt x="28" y="57"/>
                  </a:lnTo>
                  <a:lnTo>
                    <a:pt x="23" y="60"/>
                  </a:lnTo>
                  <a:lnTo>
                    <a:pt x="19" y="61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3" y="53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31"/>
                  </a:lnTo>
                  <a:lnTo>
                    <a:pt x="11" y="36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2" y="46"/>
                  </a:lnTo>
                  <a:lnTo>
                    <a:pt x="15" y="49"/>
                  </a:lnTo>
                  <a:lnTo>
                    <a:pt x="17" y="50"/>
                  </a:lnTo>
                  <a:lnTo>
                    <a:pt x="22" y="51"/>
                  </a:lnTo>
                  <a:lnTo>
                    <a:pt x="26" y="50"/>
                  </a:lnTo>
                  <a:lnTo>
                    <a:pt x="30" y="49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9"/>
                  </a:lnTo>
                  <a:lnTo>
                    <a:pt x="36" y="35"/>
                  </a:lnTo>
                  <a:lnTo>
                    <a:pt x="36" y="3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47" y="60"/>
                  </a:lnTo>
                  <a:lnTo>
                    <a:pt x="3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34" name="Freeform 414"/>
            <p:cNvSpPr>
              <a:spLocks noEditPoints="1"/>
            </p:cNvSpPr>
            <p:nvPr/>
          </p:nvSpPr>
          <p:spPr bwMode="auto">
            <a:xfrm>
              <a:off x="2480" y="1506"/>
              <a:ext cx="11" cy="84"/>
            </a:xfrm>
            <a:custGeom>
              <a:avLst/>
              <a:gdLst>
                <a:gd name="T0" fmla="*/ 0 w 11"/>
                <a:gd name="T1" fmla="*/ 11 h 84"/>
                <a:gd name="T2" fmla="*/ 0 w 11"/>
                <a:gd name="T3" fmla="*/ 0 h 84"/>
                <a:gd name="T4" fmla="*/ 11 w 11"/>
                <a:gd name="T5" fmla="*/ 0 h 84"/>
                <a:gd name="T6" fmla="*/ 11 w 11"/>
                <a:gd name="T7" fmla="*/ 11 h 84"/>
                <a:gd name="T8" fmla="*/ 0 w 11"/>
                <a:gd name="T9" fmla="*/ 11 h 84"/>
                <a:gd name="T10" fmla="*/ 0 w 11"/>
                <a:gd name="T11" fmla="*/ 84 h 84"/>
                <a:gd name="T12" fmla="*/ 0 w 11"/>
                <a:gd name="T13" fmla="*/ 24 h 84"/>
                <a:gd name="T14" fmla="*/ 11 w 11"/>
                <a:gd name="T15" fmla="*/ 24 h 84"/>
                <a:gd name="T16" fmla="*/ 11 w 11"/>
                <a:gd name="T17" fmla="*/ 84 h 84"/>
                <a:gd name="T18" fmla="*/ 0 w 11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4">
                  <a:moveTo>
                    <a:pt x="0" y="1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close/>
                  <a:moveTo>
                    <a:pt x="0" y="84"/>
                  </a:moveTo>
                  <a:lnTo>
                    <a:pt x="0" y="24"/>
                  </a:lnTo>
                  <a:lnTo>
                    <a:pt x="11" y="24"/>
                  </a:lnTo>
                  <a:lnTo>
                    <a:pt x="11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35" name="Freeform 415"/>
            <p:cNvSpPr>
              <a:spLocks noEditPoints="1"/>
            </p:cNvSpPr>
            <p:nvPr/>
          </p:nvSpPr>
          <p:spPr bwMode="auto">
            <a:xfrm>
              <a:off x="2499" y="1506"/>
              <a:ext cx="53" cy="85"/>
            </a:xfrm>
            <a:custGeom>
              <a:avLst/>
              <a:gdLst>
                <a:gd name="T0" fmla="*/ 42 w 53"/>
                <a:gd name="T1" fmla="*/ 84 h 85"/>
                <a:gd name="T2" fmla="*/ 42 w 53"/>
                <a:gd name="T3" fmla="*/ 74 h 85"/>
                <a:gd name="T4" fmla="*/ 38 w 53"/>
                <a:gd name="T5" fmla="*/ 79 h 85"/>
                <a:gd name="T6" fmla="*/ 35 w 53"/>
                <a:gd name="T7" fmla="*/ 82 h 85"/>
                <a:gd name="T8" fmla="*/ 31 w 53"/>
                <a:gd name="T9" fmla="*/ 84 h 85"/>
                <a:gd name="T10" fmla="*/ 26 w 53"/>
                <a:gd name="T11" fmla="*/ 85 h 85"/>
                <a:gd name="T12" fmla="*/ 21 w 53"/>
                <a:gd name="T13" fmla="*/ 84 h 85"/>
                <a:gd name="T14" fmla="*/ 17 w 53"/>
                <a:gd name="T15" fmla="*/ 82 h 85"/>
                <a:gd name="T16" fmla="*/ 13 w 53"/>
                <a:gd name="T17" fmla="*/ 80 h 85"/>
                <a:gd name="T18" fmla="*/ 9 w 53"/>
                <a:gd name="T19" fmla="*/ 77 h 85"/>
                <a:gd name="T20" fmla="*/ 6 w 53"/>
                <a:gd name="T21" fmla="*/ 74 h 85"/>
                <a:gd name="T22" fmla="*/ 4 w 53"/>
                <a:gd name="T23" fmla="*/ 69 h 85"/>
                <a:gd name="T24" fmla="*/ 3 w 53"/>
                <a:gd name="T25" fmla="*/ 64 h 85"/>
                <a:gd name="T26" fmla="*/ 2 w 53"/>
                <a:gd name="T27" fmla="*/ 59 h 85"/>
                <a:gd name="T28" fmla="*/ 0 w 53"/>
                <a:gd name="T29" fmla="*/ 53 h 85"/>
                <a:gd name="T30" fmla="*/ 2 w 53"/>
                <a:gd name="T31" fmla="*/ 44 h 85"/>
                <a:gd name="T32" fmla="*/ 4 w 53"/>
                <a:gd name="T33" fmla="*/ 37 h 85"/>
                <a:gd name="T34" fmla="*/ 6 w 53"/>
                <a:gd name="T35" fmla="*/ 32 h 85"/>
                <a:gd name="T36" fmla="*/ 9 w 53"/>
                <a:gd name="T37" fmla="*/ 29 h 85"/>
                <a:gd name="T38" fmla="*/ 13 w 53"/>
                <a:gd name="T39" fmla="*/ 26 h 85"/>
                <a:gd name="T40" fmla="*/ 16 w 53"/>
                <a:gd name="T41" fmla="*/ 24 h 85"/>
                <a:gd name="T42" fmla="*/ 21 w 53"/>
                <a:gd name="T43" fmla="*/ 22 h 85"/>
                <a:gd name="T44" fmla="*/ 26 w 53"/>
                <a:gd name="T45" fmla="*/ 22 h 85"/>
                <a:gd name="T46" fmla="*/ 31 w 53"/>
                <a:gd name="T47" fmla="*/ 22 h 85"/>
                <a:gd name="T48" fmla="*/ 35 w 53"/>
                <a:gd name="T49" fmla="*/ 25 h 85"/>
                <a:gd name="T50" fmla="*/ 38 w 53"/>
                <a:gd name="T51" fmla="*/ 27 h 85"/>
                <a:gd name="T52" fmla="*/ 42 w 53"/>
                <a:gd name="T53" fmla="*/ 31 h 85"/>
                <a:gd name="T54" fmla="*/ 42 w 53"/>
                <a:gd name="T55" fmla="*/ 0 h 85"/>
                <a:gd name="T56" fmla="*/ 53 w 53"/>
                <a:gd name="T57" fmla="*/ 0 h 85"/>
                <a:gd name="T58" fmla="*/ 53 w 53"/>
                <a:gd name="T59" fmla="*/ 84 h 85"/>
                <a:gd name="T60" fmla="*/ 42 w 53"/>
                <a:gd name="T61" fmla="*/ 84 h 85"/>
                <a:gd name="T62" fmla="*/ 11 w 53"/>
                <a:gd name="T63" fmla="*/ 53 h 85"/>
                <a:gd name="T64" fmla="*/ 13 w 53"/>
                <a:gd name="T65" fmla="*/ 60 h 85"/>
                <a:gd name="T66" fmla="*/ 14 w 53"/>
                <a:gd name="T67" fmla="*/ 65 h 85"/>
                <a:gd name="T68" fmla="*/ 16 w 53"/>
                <a:gd name="T69" fmla="*/ 69 h 85"/>
                <a:gd name="T70" fmla="*/ 20 w 53"/>
                <a:gd name="T71" fmla="*/ 73 h 85"/>
                <a:gd name="T72" fmla="*/ 22 w 53"/>
                <a:gd name="T73" fmla="*/ 74 h 85"/>
                <a:gd name="T74" fmla="*/ 27 w 53"/>
                <a:gd name="T75" fmla="*/ 75 h 85"/>
                <a:gd name="T76" fmla="*/ 31 w 53"/>
                <a:gd name="T77" fmla="*/ 74 h 85"/>
                <a:gd name="T78" fmla="*/ 35 w 53"/>
                <a:gd name="T79" fmla="*/ 73 h 85"/>
                <a:gd name="T80" fmla="*/ 37 w 53"/>
                <a:gd name="T81" fmla="*/ 70 h 85"/>
                <a:gd name="T82" fmla="*/ 39 w 53"/>
                <a:gd name="T83" fmla="*/ 65 h 85"/>
                <a:gd name="T84" fmla="*/ 41 w 53"/>
                <a:gd name="T85" fmla="*/ 60 h 85"/>
                <a:gd name="T86" fmla="*/ 42 w 53"/>
                <a:gd name="T87" fmla="*/ 54 h 85"/>
                <a:gd name="T88" fmla="*/ 41 w 53"/>
                <a:gd name="T89" fmla="*/ 47 h 85"/>
                <a:gd name="T90" fmla="*/ 39 w 53"/>
                <a:gd name="T91" fmla="*/ 41 h 85"/>
                <a:gd name="T92" fmla="*/ 37 w 53"/>
                <a:gd name="T93" fmla="*/ 37 h 85"/>
                <a:gd name="T94" fmla="*/ 35 w 53"/>
                <a:gd name="T95" fmla="*/ 33 h 85"/>
                <a:gd name="T96" fmla="*/ 31 w 53"/>
                <a:gd name="T97" fmla="*/ 32 h 85"/>
                <a:gd name="T98" fmla="*/ 26 w 53"/>
                <a:gd name="T99" fmla="*/ 31 h 85"/>
                <a:gd name="T100" fmla="*/ 22 w 53"/>
                <a:gd name="T101" fmla="*/ 32 h 85"/>
                <a:gd name="T102" fmla="*/ 19 w 53"/>
                <a:gd name="T103" fmla="*/ 33 h 85"/>
                <a:gd name="T104" fmla="*/ 16 w 53"/>
                <a:gd name="T105" fmla="*/ 37 h 85"/>
                <a:gd name="T106" fmla="*/ 14 w 53"/>
                <a:gd name="T107" fmla="*/ 41 h 85"/>
                <a:gd name="T108" fmla="*/ 13 w 53"/>
                <a:gd name="T109" fmla="*/ 47 h 85"/>
                <a:gd name="T110" fmla="*/ 11 w 53"/>
                <a:gd name="T111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" h="85">
                  <a:moveTo>
                    <a:pt x="42" y="84"/>
                  </a:moveTo>
                  <a:lnTo>
                    <a:pt x="42" y="74"/>
                  </a:lnTo>
                  <a:lnTo>
                    <a:pt x="38" y="79"/>
                  </a:lnTo>
                  <a:lnTo>
                    <a:pt x="35" y="82"/>
                  </a:lnTo>
                  <a:lnTo>
                    <a:pt x="31" y="84"/>
                  </a:lnTo>
                  <a:lnTo>
                    <a:pt x="26" y="85"/>
                  </a:lnTo>
                  <a:lnTo>
                    <a:pt x="21" y="84"/>
                  </a:lnTo>
                  <a:lnTo>
                    <a:pt x="17" y="82"/>
                  </a:lnTo>
                  <a:lnTo>
                    <a:pt x="13" y="80"/>
                  </a:lnTo>
                  <a:lnTo>
                    <a:pt x="9" y="77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3" y="64"/>
                  </a:lnTo>
                  <a:lnTo>
                    <a:pt x="2" y="59"/>
                  </a:lnTo>
                  <a:lnTo>
                    <a:pt x="0" y="53"/>
                  </a:lnTo>
                  <a:lnTo>
                    <a:pt x="2" y="44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9" y="29"/>
                  </a:lnTo>
                  <a:lnTo>
                    <a:pt x="13" y="26"/>
                  </a:lnTo>
                  <a:lnTo>
                    <a:pt x="16" y="24"/>
                  </a:lnTo>
                  <a:lnTo>
                    <a:pt x="21" y="22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42" y="3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53" y="84"/>
                  </a:lnTo>
                  <a:lnTo>
                    <a:pt x="42" y="84"/>
                  </a:lnTo>
                  <a:close/>
                  <a:moveTo>
                    <a:pt x="11" y="53"/>
                  </a:moveTo>
                  <a:lnTo>
                    <a:pt x="13" y="60"/>
                  </a:lnTo>
                  <a:lnTo>
                    <a:pt x="14" y="65"/>
                  </a:lnTo>
                  <a:lnTo>
                    <a:pt x="16" y="69"/>
                  </a:lnTo>
                  <a:lnTo>
                    <a:pt x="20" y="73"/>
                  </a:lnTo>
                  <a:lnTo>
                    <a:pt x="22" y="74"/>
                  </a:lnTo>
                  <a:lnTo>
                    <a:pt x="27" y="75"/>
                  </a:lnTo>
                  <a:lnTo>
                    <a:pt x="31" y="74"/>
                  </a:lnTo>
                  <a:lnTo>
                    <a:pt x="35" y="73"/>
                  </a:lnTo>
                  <a:lnTo>
                    <a:pt x="37" y="70"/>
                  </a:lnTo>
                  <a:lnTo>
                    <a:pt x="39" y="65"/>
                  </a:lnTo>
                  <a:lnTo>
                    <a:pt x="41" y="60"/>
                  </a:lnTo>
                  <a:lnTo>
                    <a:pt x="42" y="54"/>
                  </a:lnTo>
                  <a:lnTo>
                    <a:pt x="41" y="47"/>
                  </a:lnTo>
                  <a:lnTo>
                    <a:pt x="39" y="41"/>
                  </a:lnTo>
                  <a:lnTo>
                    <a:pt x="37" y="37"/>
                  </a:lnTo>
                  <a:lnTo>
                    <a:pt x="35" y="33"/>
                  </a:lnTo>
                  <a:lnTo>
                    <a:pt x="31" y="32"/>
                  </a:lnTo>
                  <a:lnTo>
                    <a:pt x="26" y="31"/>
                  </a:lnTo>
                  <a:lnTo>
                    <a:pt x="22" y="32"/>
                  </a:lnTo>
                  <a:lnTo>
                    <a:pt x="19" y="33"/>
                  </a:lnTo>
                  <a:lnTo>
                    <a:pt x="16" y="37"/>
                  </a:lnTo>
                  <a:lnTo>
                    <a:pt x="14" y="41"/>
                  </a:lnTo>
                  <a:lnTo>
                    <a:pt x="13" y="47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36" name="Freeform 416"/>
            <p:cNvSpPr>
              <a:spLocks/>
            </p:cNvSpPr>
            <p:nvPr/>
          </p:nvSpPr>
          <p:spPr bwMode="auto">
            <a:xfrm>
              <a:off x="2598" y="1521"/>
              <a:ext cx="55" cy="55"/>
            </a:xfrm>
            <a:custGeom>
              <a:avLst/>
              <a:gdLst>
                <a:gd name="T0" fmla="*/ 24 w 55"/>
                <a:gd name="T1" fmla="*/ 55 h 55"/>
                <a:gd name="T2" fmla="*/ 24 w 55"/>
                <a:gd name="T3" fmla="*/ 32 h 55"/>
                <a:gd name="T4" fmla="*/ 0 w 55"/>
                <a:gd name="T5" fmla="*/ 32 h 55"/>
                <a:gd name="T6" fmla="*/ 0 w 55"/>
                <a:gd name="T7" fmla="*/ 22 h 55"/>
                <a:gd name="T8" fmla="*/ 24 w 55"/>
                <a:gd name="T9" fmla="*/ 22 h 55"/>
                <a:gd name="T10" fmla="*/ 24 w 55"/>
                <a:gd name="T11" fmla="*/ 0 h 55"/>
                <a:gd name="T12" fmla="*/ 33 w 55"/>
                <a:gd name="T13" fmla="*/ 0 h 55"/>
                <a:gd name="T14" fmla="*/ 33 w 55"/>
                <a:gd name="T15" fmla="*/ 22 h 55"/>
                <a:gd name="T16" fmla="*/ 55 w 55"/>
                <a:gd name="T17" fmla="*/ 22 h 55"/>
                <a:gd name="T18" fmla="*/ 55 w 55"/>
                <a:gd name="T19" fmla="*/ 32 h 55"/>
                <a:gd name="T20" fmla="*/ 33 w 55"/>
                <a:gd name="T21" fmla="*/ 32 h 55"/>
                <a:gd name="T22" fmla="*/ 33 w 55"/>
                <a:gd name="T23" fmla="*/ 55 h 55"/>
                <a:gd name="T24" fmla="*/ 24 w 55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5">
                  <a:moveTo>
                    <a:pt x="24" y="55"/>
                  </a:moveTo>
                  <a:lnTo>
                    <a:pt x="24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4" y="2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3" y="22"/>
                  </a:lnTo>
                  <a:lnTo>
                    <a:pt x="55" y="22"/>
                  </a:lnTo>
                  <a:lnTo>
                    <a:pt x="55" y="32"/>
                  </a:lnTo>
                  <a:lnTo>
                    <a:pt x="33" y="32"/>
                  </a:lnTo>
                  <a:lnTo>
                    <a:pt x="33" y="55"/>
                  </a:lnTo>
                  <a:lnTo>
                    <a:pt x="24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37" name="Freeform 417"/>
            <p:cNvSpPr>
              <a:spLocks/>
            </p:cNvSpPr>
            <p:nvPr/>
          </p:nvSpPr>
          <p:spPr bwMode="auto">
            <a:xfrm>
              <a:off x="2695" y="1506"/>
              <a:ext cx="66" cy="84"/>
            </a:xfrm>
            <a:custGeom>
              <a:avLst/>
              <a:gdLst>
                <a:gd name="T0" fmla="*/ 27 w 66"/>
                <a:gd name="T1" fmla="*/ 84 h 84"/>
                <a:gd name="T2" fmla="*/ 27 w 66"/>
                <a:gd name="T3" fmla="*/ 10 h 84"/>
                <a:gd name="T4" fmla="*/ 0 w 66"/>
                <a:gd name="T5" fmla="*/ 10 h 84"/>
                <a:gd name="T6" fmla="*/ 0 w 66"/>
                <a:gd name="T7" fmla="*/ 0 h 84"/>
                <a:gd name="T8" fmla="*/ 66 w 66"/>
                <a:gd name="T9" fmla="*/ 0 h 84"/>
                <a:gd name="T10" fmla="*/ 66 w 66"/>
                <a:gd name="T11" fmla="*/ 10 h 84"/>
                <a:gd name="T12" fmla="*/ 38 w 66"/>
                <a:gd name="T13" fmla="*/ 10 h 84"/>
                <a:gd name="T14" fmla="*/ 38 w 66"/>
                <a:gd name="T15" fmla="*/ 84 h 84"/>
                <a:gd name="T16" fmla="*/ 27 w 66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4">
                  <a:moveTo>
                    <a:pt x="27" y="84"/>
                  </a:moveTo>
                  <a:lnTo>
                    <a:pt x="27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0"/>
                  </a:lnTo>
                  <a:lnTo>
                    <a:pt x="38" y="10"/>
                  </a:lnTo>
                  <a:lnTo>
                    <a:pt x="38" y="84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38" name="Freeform 418"/>
            <p:cNvSpPr>
              <a:spLocks/>
            </p:cNvSpPr>
            <p:nvPr/>
          </p:nvSpPr>
          <p:spPr bwMode="auto">
            <a:xfrm>
              <a:off x="2771" y="1506"/>
              <a:ext cx="47" cy="84"/>
            </a:xfrm>
            <a:custGeom>
              <a:avLst/>
              <a:gdLst>
                <a:gd name="T0" fmla="*/ 0 w 47"/>
                <a:gd name="T1" fmla="*/ 84 h 84"/>
                <a:gd name="T2" fmla="*/ 0 w 47"/>
                <a:gd name="T3" fmla="*/ 0 h 84"/>
                <a:gd name="T4" fmla="*/ 11 w 47"/>
                <a:gd name="T5" fmla="*/ 0 h 84"/>
                <a:gd name="T6" fmla="*/ 11 w 47"/>
                <a:gd name="T7" fmla="*/ 31 h 84"/>
                <a:gd name="T8" fmla="*/ 14 w 47"/>
                <a:gd name="T9" fmla="*/ 27 h 84"/>
                <a:gd name="T10" fmla="*/ 18 w 47"/>
                <a:gd name="T11" fmla="*/ 24 h 84"/>
                <a:gd name="T12" fmla="*/ 23 w 47"/>
                <a:gd name="T13" fmla="*/ 22 h 84"/>
                <a:gd name="T14" fmla="*/ 28 w 47"/>
                <a:gd name="T15" fmla="*/ 22 h 84"/>
                <a:gd name="T16" fmla="*/ 34 w 47"/>
                <a:gd name="T17" fmla="*/ 22 h 84"/>
                <a:gd name="T18" fmla="*/ 39 w 47"/>
                <a:gd name="T19" fmla="*/ 25 h 84"/>
                <a:gd name="T20" fmla="*/ 42 w 47"/>
                <a:gd name="T21" fmla="*/ 27 h 84"/>
                <a:gd name="T22" fmla="*/ 45 w 47"/>
                <a:gd name="T23" fmla="*/ 32 h 84"/>
                <a:gd name="T24" fmla="*/ 46 w 47"/>
                <a:gd name="T25" fmla="*/ 36 h 84"/>
                <a:gd name="T26" fmla="*/ 47 w 47"/>
                <a:gd name="T27" fmla="*/ 40 h 84"/>
                <a:gd name="T28" fmla="*/ 47 w 47"/>
                <a:gd name="T29" fmla="*/ 46 h 84"/>
                <a:gd name="T30" fmla="*/ 47 w 47"/>
                <a:gd name="T31" fmla="*/ 84 h 84"/>
                <a:gd name="T32" fmla="*/ 36 w 47"/>
                <a:gd name="T33" fmla="*/ 84 h 84"/>
                <a:gd name="T34" fmla="*/ 36 w 47"/>
                <a:gd name="T35" fmla="*/ 46 h 84"/>
                <a:gd name="T36" fmla="*/ 36 w 47"/>
                <a:gd name="T37" fmla="*/ 41 h 84"/>
                <a:gd name="T38" fmla="*/ 35 w 47"/>
                <a:gd name="T39" fmla="*/ 38 h 84"/>
                <a:gd name="T40" fmla="*/ 33 w 47"/>
                <a:gd name="T41" fmla="*/ 35 h 84"/>
                <a:gd name="T42" fmla="*/ 31 w 47"/>
                <a:gd name="T43" fmla="*/ 33 h 84"/>
                <a:gd name="T44" fmla="*/ 28 w 47"/>
                <a:gd name="T45" fmla="*/ 32 h 84"/>
                <a:gd name="T46" fmla="*/ 25 w 47"/>
                <a:gd name="T47" fmla="*/ 31 h 84"/>
                <a:gd name="T48" fmla="*/ 22 w 47"/>
                <a:gd name="T49" fmla="*/ 32 h 84"/>
                <a:gd name="T50" fmla="*/ 18 w 47"/>
                <a:gd name="T51" fmla="*/ 33 h 84"/>
                <a:gd name="T52" fmla="*/ 14 w 47"/>
                <a:gd name="T53" fmla="*/ 37 h 84"/>
                <a:gd name="T54" fmla="*/ 12 w 47"/>
                <a:gd name="T55" fmla="*/ 40 h 84"/>
                <a:gd name="T56" fmla="*/ 12 w 47"/>
                <a:gd name="T57" fmla="*/ 44 h 84"/>
                <a:gd name="T58" fmla="*/ 11 w 47"/>
                <a:gd name="T59" fmla="*/ 51 h 84"/>
                <a:gd name="T60" fmla="*/ 11 w 47"/>
                <a:gd name="T61" fmla="*/ 84 h 84"/>
                <a:gd name="T62" fmla="*/ 0 w 47"/>
                <a:gd name="T6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84">
                  <a:moveTo>
                    <a:pt x="0" y="8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31"/>
                  </a:lnTo>
                  <a:lnTo>
                    <a:pt x="14" y="27"/>
                  </a:lnTo>
                  <a:lnTo>
                    <a:pt x="18" y="24"/>
                  </a:lnTo>
                  <a:lnTo>
                    <a:pt x="23" y="22"/>
                  </a:lnTo>
                  <a:lnTo>
                    <a:pt x="28" y="22"/>
                  </a:lnTo>
                  <a:lnTo>
                    <a:pt x="34" y="22"/>
                  </a:lnTo>
                  <a:lnTo>
                    <a:pt x="39" y="25"/>
                  </a:lnTo>
                  <a:lnTo>
                    <a:pt x="42" y="27"/>
                  </a:lnTo>
                  <a:lnTo>
                    <a:pt x="45" y="32"/>
                  </a:lnTo>
                  <a:lnTo>
                    <a:pt x="46" y="36"/>
                  </a:lnTo>
                  <a:lnTo>
                    <a:pt x="47" y="40"/>
                  </a:lnTo>
                  <a:lnTo>
                    <a:pt x="47" y="46"/>
                  </a:lnTo>
                  <a:lnTo>
                    <a:pt x="47" y="84"/>
                  </a:lnTo>
                  <a:lnTo>
                    <a:pt x="36" y="84"/>
                  </a:lnTo>
                  <a:lnTo>
                    <a:pt x="36" y="46"/>
                  </a:lnTo>
                  <a:lnTo>
                    <a:pt x="36" y="41"/>
                  </a:lnTo>
                  <a:lnTo>
                    <a:pt x="35" y="38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28" y="32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8" y="33"/>
                  </a:lnTo>
                  <a:lnTo>
                    <a:pt x="14" y="37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1" y="51"/>
                  </a:lnTo>
                  <a:lnTo>
                    <a:pt x="11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39" name="Freeform 419"/>
            <p:cNvSpPr>
              <a:spLocks noEditPoints="1"/>
            </p:cNvSpPr>
            <p:nvPr/>
          </p:nvSpPr>
          <p:spPr bwMode="auto">
            <a:xfrm>
              <a:off x="2831" y="1528"/>
              <a:ext cx="55" cy="63"/>
            </a:xfrm>
            <a:custGeom>
              <a:avLst/>
              <a:gdLst>
                <a:gd name="T0" fmla="*/ 44 w 55"/>
                <a:gd name="T1" fmla="*/ 43 h 63"/>
                <a:gd name="T2" fmla="*/ 53 w 55"/>
                <a:gd name="T3" fmla="*/ 44 h 63"/>
                <a:gd name="T4" fmla="*/ 52 w 55"/>
                <a:gd name="T5" fmla="*/ 49 h 63"/>
                <a:gd name="T6" fmla="*/ 48 w 55"/>
                <a:gd name="T7" fmla="*/ 54 h 63"/>
                <a:gd name="T8" fmla="*/ 45 w 55"/>
                <a:gd name="T9" fmla="*/ 58 h 63"/>
                <a:gd name="T10" fmla="*/ 40 w 55"/>
                <a:gd name="T11" fmla="*/ 60 h 63"/>
                <a:gd name="T12" fmla="*/ 34 w 55"/>
                <a:gd name="T13" fmla="*/ 62 h 63"/>
                <a:gd name="T14" fmla="*/ 28 w 55"/>
                <a:gd name="T15" fmla="*/ 63 h 63"/>
                <a:gd name="T16" fmla="*/ 15 w 55"/>
                <a:gd name="T17" fmla="*/ 60 h 63"/>
                <a:gd name="T18" fmla="*/ 7 w 55"/>
                <a:gd name="T19" fmla="*/ 54 h 63"/>
                <a:gd name="T20" fmla="*/ 1 w 55"/>
                <a:gd name="T21" fmla="*/ 44 h 63"/>
                <a:gd name="T22" fmla="*/ 0 w 55"/>
                <a:gd name="T23" fmla="*/ 32 h 63"/>
                <a:gd name="T24" fmla="*/ 1 w 55"/>
                <a:gd name="T25" fmla="*/ 19 h 63"/>
                <a:gd name="T26" fmla="*/ 7 w 55"/>
                <a:gd name="T27" fmla="*/ 8 h 63"/>
                <a:gd name="T28" fmla="*/ 15 w 55"/>
                <a:gd name="T29" fmla="*/ 2 h 63"/>
                <a:gd name="T30" fmla="*/ 26 w 55"/>
                <a:gd name="T31" fmla="*/ 0 h 63"/>
                <a:gd name="T32" fmla="*/ 37 w 55"/>
                <a:gd name="T33" fmla="*/ 2 h 63"/>
                <a:gd name="T34" fmla="*/ 46 w 55"/>
                <a:gd name="T35" fmla="*/ 8 h 63"/>
                <a:gd name="T36" fmla="*/ 52 w 55"/>
                <a:gd name="T37" fmla="*/ 18 h 63"/>
                <a:gd name="T38" fmla="*/ 55 w 55"/>
                <a:gd name="T39" fmla="*/ 31 h 63"/>
                <a:gd name="T40" fmla="*/ 55 w 55"/>
                <a:gd name="T41" fmla="*/ 33 h 63"/>
                <a:gd name="T42" fmla="*/ 9 w 55"/>
                <a:gd name="T43" fmla="*/ 33 h 63"/>
                <a:gd name="T44" fmla="*/ 11 w 55"/>
                <a:gd name="T45" fmla="*/ 40 h 63"/>
                <a:gd name="T46" fmla="*/ 13 w 55"/>
                <a:gd name="T47" fmla="*/ 44 h 63"/>
                <a:gd name="T48" fmla="*/ 15 w 55"/>
                <a:gd name="T49" fmla="*/ 48 h 63"/>
                <a:gd name="T50" fmla="*/ 19 w 55"/>
                <a:gd name="T51" fmla="*/ 51 h 63"/>
                <a:gd name="T52" fmla="*/ 23 w 55"/>
                <a:gd name="T53" fmla="*/ 52 h 63"/>
                <a:gd name="T54" fmla="*/ 28 w 55"/>
                <a:gd name="T55" fmla="*/ 53 h 63"/>
                <a:gd name="T56" fmla="*/ 33 w 55"/>
                <a:gd name="T57" fmla="*/ 52 h 63"/>
                <a:gd name="T58" fmla="*/ 37 w 55"/>
                <a:gd name="T59" fmla="*/ 51 h 63"/>
                <a:gd name="T60" fmla="*/ 41 w 55"/>
                <a:gd name="T61" fmla="*/ 48 h 63"/>
                <a:gd name="T62" fmla="*/ 44 w 55"/>
                <a:gd name="T63" fmla="*/ 43 h 63"/>
                <a:gd name="T64" fmla="*/ 9 w 55"/>
                <a:gd name="T65" fmla="*/ 24 h 63"/>
                <a:gd name="T66" fmla="*/ 44 w 55"/>
                <a:gd name="T67" fmla="*/ 24 h 63"/>
                <a:gd name="T68" fmla="*/ 42 w 55"/>
                <a:gd name="T69" fmla="*/ 20 h 63"/>
                <a:gd name="T70" fmla="*/ 41 w 55"/>
                <a:gd name="T71" fmla="*/ 18 h 63"/>
                <a:gd name="T72" fmla="*/ 40 w 55"/>
                <a:gd name="T73" fmla="*/ 14 h 63"/>
                <a:gd name="T74" fmla="*/ 36 w 55"/>
                <a:gd name="T75" fmla="*/ 11 h 63"/>
                <a:gd name="T76" fmla="*/ 31 w 55"/>
                <a:gd name="T77" fmla="*/ 10 h 63"/>
                <a:gd name="T78" fmla="*/ 26 w 55"/>
                <a:gd name="T79" fmla="*/ 9 h 63"/>
                <a:gd name="T80" fmla="*/ 23 w 55"/>
                <a:gd name="T81" fmla="*/ 10 h 63"/>
                <a:gd name="T82" fmla="*/ 19 w 55"/>
                <a:gd name="T83" fmla="*/ 11 h 63"/>
                <a:gd name="T84" fmla="*/ 15 w 55"/>
                <a:gd name="T85" fmla="*/ 14 h 63"/>
                <a:gd name="T86" fmla="*/ 12 w 55"/>
                <a:gd name="T87" fmla="*/ 16 h 63"/>
                <a:gd name="T88" fmla="*/ 11 w 55"/>
                <a:gd name="T89" fmla="*/ 20 h 63"/>
                <a:gd name="T90" fmla="*/ 9 w 55"/>
                <a:gd name="T91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" h="63">
                  <a:moveTo>
                    <a:pt x="44" y="43"/>
                  </a:moveTo>
                  <a:lnTo>
                    <a:pt x="53" y="44"/>
                  </a:lnTo>
                  <a:lnTo>
                    <a:pt x="52" y="49"/>
                  </a:lnTo>
                  <a:lnTo>
                    <a:pt x="48" y="54"/>
                  </a:lnTo>
                  <a:lnTo>
                    <a:pt x="45" y="58"/>
                  </a:lnTo>
                  <a:lnTo>
                    <a:pt x="40" y="60"/>
                  </a:lnTo>
                  <a:lnTo>
                    <a:pt x="34" y="62"/>
                  </a:lnTo>
                  <a:lnTo>
                    <a:pt x="28" y="63"/>
                  </a:lnTo>
                  <a:lnTo>
                    <a:pt x="15" y="60"/>
                  </a:lnTo>
                  <a:lnTo>
                    <a:pt x="7" y="54"/>
                  </a:lnTo>
                  <a:lnTo>
                    <a:pt x="1" y="44"/>
                  </a:lnTo>
                  <a:lnTo>
                    <a:pt x="0" y="32"/>
                  </a:lnTo>
                  <a:lnTo>
                    <a:pt x="1" y="19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46" y="8"/>
                  </a:lnTo>
                  <a:lnTo>
                    <a:pt x="52" y="18"/>
                  </a:lnTo>
                  <a:lnTo>
                    <a:pt x="55" y="31"/>
                  </a:lnTo>
                  <a:lnTo>
                    <a:pt x="55" y="33"/>
                  </a:lnTo>
                  <a:lnTo>
                    <a:pt x="9" y="33"/>
                  </a:lnTo>
                  <a:lnTo>
                    <a:pt x="11" y="40"/>
                  </a:lnTo>
                  <a:lnTo>
                    <a:pt x="13" y="44"/>
                  </a:lnTo>
                  <a:lnTo>
                    <a:pt x="15" y="48"/>
                  </a:lnTo>
                  <a:lnTo>
                    <a:pt x="19" y="51"/>
                  </a:lnTo>
                  <a:lnTo>
                    <a:pt x="23" y="52"/>
                  </a:lnTo>
                  <a:lnTo>
                    <a:pt x="28" y="53"/>
                  </a:lnTo>
                  <a:lnTo>
                    <a:pt x="33" y="52"/>
                  </a:lnTo>
                  <a:lnTo>
                    <a:pt x="37" y="51"/>
                  </a:lnTo>
                  <a:lnTo>
                    <a:pt x="41" y="48"/>
                  </a:lnTo>
                  <a:lnTo>
                    <a:pt x="44" y="43"/>
                  </a:lnTo>
                  <a:close/>
                  <a:moveTo>
                    <a:pt x="9" y="24"/>
                  </a:moveTo>
                  <a:lnTo>
                    <a:pt x="44" y="24"/>
                  </a:lnTo>
                  <a:lnTo>
                    <a:pt x="42" y="20"/>
                  </a:lnTo>
                  <a:lnTo>
                    <a:pt x="41" y="18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1" y="10"/>
                  </a:lnTo>
                  <a:lnTo>
                    <a:pt x="26" y="9"/>
                  </a:lnTo>
                  <a:lnTo>
                    <a:pt x="23" y="10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2" y="16"/>
                  </a:lnTo>
                  <a:lnTo>
                    <a:pt x="11" y="20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40" name="Freeform 420"/>
            <p:cNvSpPr>
              <a:spLocks/>
            </p:cNvSpPr>
            <p:nvPr/>
          </p:nvSpPr>
          <p:spPr bwMode="auto">
            <a:xfrm>
              <a:off x="2899" y="1528"/>
              <a:ext cx="30" cy="62"/>
            </a:xfrm>
            <a:custGeom>
              <a:avLst/>
              <a:gdLst>
                <a:gd name="T0" fmla="*/ 0 w 30"/>
                <a:gd name="T1" fmla="*/ 62 h 62"/>
                <a:gd name="T2" fmla="*/ 0 w 30"/>
                <a:gd name="T3" fmla="*/ 2 h 62"/>
                <a:gd name="T4" fmla="*/ 8 w 30"/>
                <a:gd name="T5" fmla="*/ 2 h 62"/>
                <a:gd name="T6" fmla="*/ 8 w 30"/>
                <a:gd name="T7" fmla="*/ 9 h 62"/>
                <a:gd name="T8" fmla="*/ 12 w 30"/>
                <a:gd name="T9" fmla="*/ 4 h 62"/>
                <a:gd name="T10" fmla="*/ 15 w 30"/>
                <a:gd name="T11" fmla="*/ 2 h 62"/>
                <a:gd name="T12" fmla="*/ 18 w 30"/>
                <a:gd name="T13" fmla="*/ 0 h 62"/>
                <a:gd name="T14" fmla="*/ 21 w 30"/>
                <a:gd name="T15" fmla="*/ 0 h 62"/>
                <a:gd name="T16" fmla="*/ 26 w 30"/>
                <a:gd name="T17" fmla="*/ 0 h 62"/>
                <a:gd name="T18" fmla="*/ 30 w 30"/>
                <a:gd name="T19" fmla="*/ 3 h 62"/>
                <a:gd name="T20" fmla="*/ 27 w 30"/>
                <a:gd name="T21" fmla="*/ 13 h 62"/>
                <a:gd name="T22" fmla="*/ 24 w 30"/>
                <a:gd name="T23" fmla="*/ 10 h 62"/>
                <a:gd name="T24" fmla="*/ 21 w 30"/>
                <a:gd name="T25" fmla="*/ 9 h 62"/>
                <a:gd name="T26" fmla="*/ 18 w 30"/>
                <a:gd name="T27" fmla="*/ 10 h 62"/>
                <a:gd name="T28" fmla="*/ 15 w 30"/>
                <a:gd name="T29" fmla="*/ 11 h 62"/>
                <a:gd name="T30" fmla="*/ 13 w 30"/>
                <a:gd name="T31" fmla="*/ 14 h 62"/>
                <a:gd name="T32" fmla="*/ 12 w 30"/>
                <a:gd name="T33" fmla="*/ 18 h 62"/>
                <a:gd name="T34" fmla="*/ 11 w 30"/>
                <a:gd name="T35" fmla="*/ 22 h 62"/>
                <a:gd name="T36" fmla="*/ 10 w 30"/>
                <a:gd name="T37" fmla="*/ 30 h 62"/>
                <a:gd name="T38" fmla="*/ 10 w 30"/>
                <a:gd name="T39" fmla="*/ 62 h 62"/>
                <a:gd name="T40" fmla="*/ 0 w 30"/>
                <a:gd name="T4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62">
                  <a:moveTo>
                    <a:pt x="0" y="6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9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7" y="13"/>
                  </a:lnTo>
                  <a:lnTo>
                    <a:pt x="24" y="10"/>
                  </a:lnTo>
                  <a:lnTo>
                    <a:pt x="21" y="9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2" y="18"/>
                  </a:lnTo>
                  <a:lnTo>
                    <a:pt x="11" y="22"/>
                  </a:lnTo>
                  <a:lnTo>
                    <a:pt x="10" y="30"/>
                  </a:lnTo>
                  <a:lnTo>
                    <a:pt x="1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41" name="Freeform 421"/>
            <p:cNvSpPr>
              <a:spLocks/>
            </p:cNvSpPr>
            <p:nvPr/>
          </p:nvSpPr>
          <p:spPr bwMode="auto">
            <a:xfrm>
              <a:off x="2936" y="1528"/>
              <a:ext cx="83" cy="62"/>
            </a:xfrm>
            <a:custGeom>
              <a:avLst/>
              <a:gdLst>
                <a:gd name="T0" fmla="*/ 0 w 83"/>
                <a:gd name="T1" fmla="*/ 62 h 62"/>
                <a:gd name="T2" fmla="*/ 0 w 83"/>
                <a:gd name="T3" fmla="*/ 2 h 62"/>
                <a:gd name="T4" fmla="*/ 11 w 83"/>
                <a:gd name="T5" fmla="*/ 2 h 62"/>
                <a:gd name="T6" fmla="*/ 11 w 83"/>
                <a:gd name="T7" fmla="*/ 10 h 62"/>
                <a:gd name="T8" fmla="*/ 13 w 83"/>
                <a:gd name="T9" fmla="*/ 7 h 62"/>
                <a:gd name="T10" fmla="*/ 18 w 83"/>
                <a:gd name="T11" fmla="*/ 3 h 62"/>
                <a:gd name="T12" fmla="*/ 23 w 83"/>
                <a:gd name="T13" fmla="*/ 0 h 62"/>
                <a:gd name="T14" fmla="*/ 28 w 83"/>
                <a:gd name="T15" fmla="*/ 0 h 62"/>
                <a:gd name="T16" fmla="*/ 33 w 83"/>
                <a:gd name="T17" fmla="*/ 0 h 62"/>
                <a:gd name="T18" fmla="*/ 36 w 83"/>
                <a:gd name="T19" fmla="*/ 2 h 62"/>
                <a:gd name="T20" fmla="*/ 39 w 83"/>
                <a:gd name="T21" fmla="*/ 3 h 62"/>
                <a:gd name="T22" fmla="*/ 42 w 83"/>
                <a:gd name="T23" fmla="*/ 7 h 62"/>
                <a:gd name="T24" fmla="*/ 45 w 83"/>
                <a:gd name="T25" fmla="*/ 11 h 62"/>
                <a:gd name="T26" fmla="*/ 48 w 83"/>
                <a:gd name="T27" fmla="*/ 7 h 62"/>
                <a:gd name="T28" fmla="*/ 53 w 83"/>
                <a:gd name="T29" fmla="*/ 3 h 62"/>
                <a:gd name="T30" fmla="*/ 58 w 83"/>
                <a:gd name="T31" fmla="*/ 0 h 62"/>
                <a:gd name="T32" fmla="*/ 63 w 83"/>
                <a:gd name="T33" fmla="*/ 0 h 62"/>
                <a:gd name="T34" fmla="*/ 69 w 83"/>
                <a:gd name="T35" fmla="*/ 0 h 62"/>
                <a:gd name="T36" fmla="*/ 74 w 83"/>
                <a:gd name="T37" fmla="*/ 2 h 62"/>
                <a:gd name="T38" fmla="*/ 78 w 83"/>
                <a:gd name="T39" fmla="*/ 5 h 62"/>
                <a:gd name="T40" fmla="*/ 80 w 83"/>
                <a:gd name="T41" fmla="*/ 9 h 62"/>
                <a:gd name="T42" fmla="*/ 81 w 83"/>
                <a:gd name="T43" fmla="*/ 14 h 62"/>
                <a:gd name="T44" fmla="*/ 83 w 83"/>
                <a:gd name="T45" fmla="*/ 20 h 62"/>
                <a:gd name="T46" fmla="*/ 83 w 83"/>
                <a:gd name="T47" fmla="*/ 62 h 62"/>
                <a:gd name="T48" fmla="*/ 72 w 83"/>
                <a:gd name="T49" fmla="*/ 62 h 62"/>
                <a:gd name="T50" fmla="*/ 72 w 83"/>
                <a:gd name="T51" fmla="*/ 24 h 62"/>
                <a:gd name="T52" fmla="*/ 72 w 83"/>
                <a:gd name="T53" fmla="*/ 19 h 62"/>
                <a:gd name="T54" fmla="*/ 70 w 83"/>
                <a:gd name="T55" fmla="*/ 15 h 62"/>
                <a:gd name="T56" fmla="*/ 69 w 83"/>
                <a:gd name="T57" fmla="*/ 13 h 62"/>
                <a:gd name="T58" fmla="*/ 67 w 83"/>
                <a:gd name="T59" fmla="*/ 11 h 62"/>
                <a:gd name="T60" fmla="*/ 64 w 83"/>
                <a:gd name="T61" fmla="*/ 10 h 62"/>
                <a:gd name="T62" fmla="*/ 61 w 83"/>
                <a:gd name="T63" fmla="*/ 9 h 62"/>
                <a:gd name="T64" fmla="*/ 57 w 83"/>
                <a:gd name="T65" fmla="*/ 10 h 62"/>
                <a:gd name="T66" fmla="*/ 53 w 83"/>
                <a:gd name="T67" fmla="*/ 11 h 62"/>
                <a:gd name="T68" fmla="*/ 51 w 83"/>
                <a:gd name="T69" fmla="*/ 14 h 62"/>
                <a:gd name="T70" fmla="*/ 48 w 83"/>
                <a:gd name="T71" fmla="*/ 18 h 62"/>
                <a:gd name="T72" fmla="*/ 47 w 83"/>
                <a:gd name="T73" fmla="*/ 21 h 62"/>
                <a:gd name="T74" fmla="*/ 46 w 83"/>
                <a:gd name="T75" fmla="*/ 27 h 62"/>
                <a:gd name="T76" fmla="*/ 46 w 83"/>
                <a:gd name="T77" fmla="*/ 62 h 62"/>
                <a:gd name="T78" fmla="*/ 35 w 83"/>
                <a:gd name="T79" fmla="*/ 62 h 62"/>
                <a:gd name="T80" fmla="*/ 35 w 83"/>
                <a:gd name="T81" fmla="*/ 22 h 62"/>
                <a:gd name="T82" fmla="*/ 35 w 83"/>
                <a:gd name="T83" fmla="*/ 19 h 62"/>
                <a:gd name="T84" fmla="*/ 35 w 83"/>
                <a:gd name="T85" fmla="*/ 15 h 62"/>
                <a:gd name="T86" fmla="*/ 33 w 83"/>
                <a:gd name="T87" fmla="*/ 13 h 62"/>
                <a:gd name="T88" fmla="*/ 31 w 83"/>
                <a:gd name="T89" fmla="*/ 11 h 62"/>
                <a:gd name="T90" fmla="*/ 29 w 83"/>
                <a:gd name="T91" fmla="*/ 10 h 62"/>
                <a:gd name="T92" fmla="*/ 25 w 83"/>
                <a:gd name="T93" fmla="*/ 9 h 62"/>
                <a:gd name="T94" fmla="*/ 20 w 83"/>
                <a:gd name="T95" fmla="*/ 10 h 62"/>
                <a:gd name="T96" fmla="*/ 17 w 83"/>
                <a:gd name="T97" fmla="*/ 11 h 62"/>
                <a:gd name="T98" fmla="*/ 14 w 83"/>
                <a:gd name="T99" fmla="*/ 15 h 62"/>
                <a:gd name="T100" fmla="*/ 12 w 83"/>
                <a:gd name="T101" fmla="*/ 19 h 62"/>
                <a:gd name="T102" fmla="*/ 11 w 83"/>
                <a:gd name="T103" fmla="*/ 21 h 62"/>
                <a:gd name="T104" fmla="*/ 11 w 83"/>
                <a:gd name="T105" fmla="*/ 26 h 62"/>
                <a:gd name="T106" fmla="*/ 11 w 83"/>
                <a:gd name="T107" fmla="*/ 31 h 62"/>
                <a:gd name="T108" fmla="*/ 11 w 83"/>
                <a:gd name="T109" fmla="*/ 62 h 62"/>
                <a:gd name="T110" fmla="*/ 0 w 83"/>
                <a:gd name="T1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" h="62">
                  <a:moveTo>
                    <a:pt x="0" y="62"/>
                  </a:moveTo>
                  <a:lnTo>
                    <a:pt x="0" y="2"/>
                  </a:lnTo>
                  <a:lnTo>
                    <a:pt x="11" y="2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6" y="2"/>
                  </a:lnTo>
                  <a:lnTo>
                    <a:pt x="39" y="3"/>
                  </a:lnTo>
                  <a:lnTo>
                    <a:pt x="42" y="7"/>
                  </a:lnTo>
                  <a:lnTo>
                    <a:pt x="45" y="11"/>
                  </a:lnTo>
                  <a:lnTo>
                    <a:pt x="48" y="7"/>
                  </a:lnTo>
                  <a:lnTo>
                    <a:pt x="53" y="3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78" y="5"/>
                  </a:lnTo>
                  <a:lnTo>
                    <a:pt x="80" y="9"/>
                  </a:lnTo>
                  <a:lnTo>
                    <a:pt x="81" y="14"/>
                  </a:lnTo>
                  <a:lnTo>
                    <a:pt x="83" y="20"/>
                  </a:lnTo>
                  <a:lnTo>
                    <a:pt x="83" y="62"/>
                  </a:lnTo>
                  <a:lnTo>
                    <a:pt x="72" y="62"/>
                  </a:lnTo>
                  <a:lnTo>
                    <a:pt x="72" y="24"/>
                  </a:lnTo>
                  <a:lnTo>
                    <a:pt x="72" y="19"/>
                  </a:lnTo>
                  <a:lnTo>
                    <a:pt x="70" y="15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4" y="10"/>
                  </a:lnTo>
                  <a:lnTo>
                    <a:pt x="61" y="9"/>
                  </a:lnTo>
                  <a:lnTo>
                    <a:pt x="57" y="10"/>
                  </a:lnTo>
                  <a:lnTo>
                    <a:pt x="53" y="11"/>
                  </a:lnTo>
                  <a:lnTo>
                    <a:pt x="51" y="14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46" y="27"/>
                  </a:lnTo>
                  <a:lnTo>
                    <a:pt x="46" y="62"/>
                  </a:lnTo>
                  <a:lnTo>
                    <a:pt x="35" y="62"/>
                  </a:lnTo>
                  <a:lnTo>
                    <a:pt x="35" y="22"/>
                  </a:lnTo>
                  <a:lnTo>
                    <a:pt x="35" y="19"/>
                  </a:lnTo>
                  <a:lnTo>
                    <a:pt x="35" y="15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9" y="10"/>
                  </a:lnTo>
                  <a:lnTo>
                    <a:pt x="25" y="9"/>
                  </a:lnTo>
                  <a:lnTo>
                    <a:pt x="20" y="10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1" y="21"/>
                  </a:lnTo>
                  <a:lnTo>
                    <a:pt x="11" y="26"/>
                  </a:lnTo>
                  <a:lnTo>
                    <a:pt x="11" y="31"/>
                  </a:lnTo>
                  <a:lnTo>
                    <a:pt x="11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42" name="Freeform 422"/>
            <p:cNvSpPr>
              <a:spLocks noEditPoints="1"/>
            </p:cNvSpPr>
            <p:nvPr/>
          </p:nvSpPr>
          <p:spPr bwMode="auto">
            <a:xfrm>
              <a:off x="3032" y="1528"/>
              <a:ext cx="54" cy="63"/>
            </a:xfrm>
            <a:custGeom>
              <a:avLst/>
              <a:gdLst>
                <a:gd name="T0" fmla="*/ 34 w 54"/>
                <a:gd name="T1" fmla="*/ 58 h 63"/>
                <a:gd name="T2" fmla="*/ 23 w 54"/>
                <a:gd name="T3" fmla="*/ 62 h 63"/>
                <a:gd name="T4" fmla="*/ 12 w 54"/>
                <a:gd name="T5" fmla="*/ 62 h 63"/>
                <a:gd name="T6" fmla="*/ 5 w 54"/>
                <a:gd name="T7" fmla="*/ 58 h 63"/>
                <a:gd name="T8" fmla="*/ 0 w 54"/>
                <a:gd name="T9" fmla="*/ 49 h 63"/>
                <a:gd name="T10" fmla="*/ 0 w 54"/>
                <a:gd name="T11" fmla="*/ 41 h 63"/>
                <a:gd name="T12" fmla="*/ 4 w 54"/>
                <a:gd name="T13" fmla="*/ 33 h 63"/>
                <a:gd name="T14" fmla="*/ 10 w 54"/>
                <a:gd name="T15" fmla="*/ 30 h 63"/>
                <a:gd name="T16" fmla="*/ 16 w 54"/>
                <a:gd name="T17" fmla="*/ 27 h 63"/>
                <a:gd name="T18" fmla="*/ 28 w 54"/>
                <a:gd name="T19" fmla="*/ 25 h 63"/>
                <a:gd name="T20" fmla="*/ 38 w 54"/>
                <a:gd name="T21" fmla="*/ 22 h 63"/>
                <a:gd name="T22" fmla="*/ 38 w 54"/>
                <a:gd name="T23" fmla="*/ 20 h 63"/>
                <a:gd name="T24" fmla="*/ 37 w 54"/>
                <a:gd name="T25" fmla="*/ 15 h 63"/>
                <a:gd name="T26" fmla="*/ 33 w 54"/>
                <a:gd name="T27" fmla="*/ 11 h 63"/>
                <a:gd name="T28" fmla="*/ 26 w 54"/>
                <a:gd name="T29" fmla="*/ 9 h 63"/>
                <a:gd name="T30" fmla="*/ 18 w 54"/>
                <a:gd name="T31" fmla="*/ 10 h 63"/>
                <a:gd name="T32" fmla="*/ 14 w 54"/>
                <a:gd name="T33" fmla="*/ 15 h 63"/>
                <a:gd name="T34" fmla="*/ 1 w 54"/>
                <a:gd name="T35" fmla="*/ 18 h 63"/>
                <a:gd name="T36" fmla="*/ 5 w 54"/>
                <a:gd name="T37" fmla="*/ 8 h 63"/>
                <a:gd name="T38" fmla="*/ 14 w 54"/>
                <a:gd name="T39" fmla="*/ 2 h 63"/>
                <a:gd name="T40" fmla="*/ 27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49 w 54"/>
                <a:gd name="T47" fmla="*/ 13 h 63"/>
                <a:gd name="T48" fmla="*/ 50 w 54"/>
                <a:gd name="T49" fmla="*/ 22 h 63"/>
                <a:gd name="T50" fmla="*/ 50 w 54"/>
                <a:gd name="T51" fmla="*/ 43 h 63"/>
                <a:gd name="T52" fmla="*/ 50 w 54"/>
                <a:gd name="T53" fmla="*/ 53 h 63"/>
                <a:gd name="T54" fmla="*/ 54 w 54"/>
                <a:gd name="T55" fmla="*/ 62 h 63"/>
                <a:gd name="T56" fmla="*/ 40 w 54"/>
                <a:gd name="T57" fmla="*/ 58 h 63"/>
                <a:gd name="T58" fmla="*/ 38 w 54"/>
                <a:gd name="T59" fmla="*/ 32 h 63"/>
                <a:gd name="T60" fmla="*/ 29 w 54"/>
                <a:gd name="T61" fmla="*/ 35 h 63"/>
                <a:gd name="T62" fmla="*/ 18 w 54"/>
                <a:gd name="T63" fmla="*/ 37 h 63"/>
                <a:gd name="T64" fmla="*/ 14 w 54"/>
                <a:gd name="T65" fmla="*/ 38 h 63"/>
                <a:gd name="T66" fmla="*/ 11 w 54"/>
                <a:gd name="T67" fmla="*/ 42 h 63"/>
                <a:gd name="T68" fmla="*/ 11 w 54"/>
                <a:gd name="T69" fmla="*/ 48 h 63"/>
                <a:gd name="T70" fmla="*/ 15 w 54"/>
                <a:gd name="T71" fmla="*/ 52 h 63"/>
                <a:gd name="T72" fmla="*/ 21 w 54"/>
                <a:gd name="T73" fmla="*/ 53 h 63"/>
                <a:gd name="T74" fmla="*/ 31 w 54"/>
                <a:gd name="T75" fmla="*/ 51 h 63"/>
                <a:gd name="T76" fmla="*/ 37 w 54"/>
                <a:gd name="T77" fmla="*/ 44 h 63"/>
                <a:gd name="T78" fmla="*/ 38 w 54"/>
                <a:gd name="T79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63">
                  <a:moveTo>
                    <a:pt x="39" y="54"/>
                  </a:moveTo>
                  <a:lnTo>
                    <a:pt x="34" y="58"/>
                  </a:lnTo>
                  <a:lnTo>
                    <a:pt x="28" y="60"/>
                  </a:lnTo>
                  <a:lnTo>
                    <a:pt x="23" y="62"/>
                  </a:lnTo>
                  <a:lnTo>
                    <a:pt x="18" y="63"/>
                  </a:lnTo>
                  <a:lnTo>
                    <a:pt x="12" y="62"/>
                  </a:lnTo>
                  <a:lnTo>
                    <a:pt x="9" y="60"/>
                  </a:lnTo>
                  <a:lnTo>
                    <a:pt x="5" y="58"/>
                  </a:lnTo>
                  <a:lnTo>
                    <a:pt x="1" y="54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1" y="37"/>
                  </a:lnTo>
                  <a:lnTo>
                    <a:pt x="4" y="33"/>
                  </a:lnTo>
                  <a:lnTo>
                    <a:pt x="6" y="31"/>
                  </a:lnTo>
                  <a:lnTo>
                    <a:pt x="10" y="30"/>
                  </a:lnTo>
                  <a:lnTo>
                    <a:pt x="12" y="27"/>
                  </a:lnTo>
                  <a:lnTo>
                    <a:pt x="16" y="27"/>
                  </a:lnTo>
                  <a:lnTo>
                    <a:pt x="21" y="26"/>
                  </a:lnTo>
                  <a:lnTo>
                    <a:pt x="28" y="25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6" y="13"/>
                  </a:lnTo>
                  <a:lnTo>
                    <a:pt x="33" y="11"/>
                  </a:lnTo>
                  <a:lnTo>
                    <a:pt x="29" y="10"/>
                  </a:lnTo>
                  <a:lnTo>
                    <a:pt x="26" y="9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5" y="8"/>
                  </a:lnTo>
                  <a:lnTo>
                    <a:pt x="9" y="4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48" y="9"/>
                  </a:lnTo>
                  <a:lnTo>
                    <a:pt x="49" y="13"/>
                  </a:lnTo>
                  <a:lnTo>
                    <a:pt x="50" y="16"/>
                  </a:lnTo>
                  <a:lnTo>
                    <a:pt x="50" y="22"/>
                  </a:lnTo>
                  <a:lnTo>
                    <a:pt x="50" y="35"/>
                  </a:lnTo>
                  <a:lnTo>
                    <a:pt x="50" y="43"/>
                  </a:lnTo>
                  <a:lnTo>
                    <a:pt x="50" y="49"/>
                  </a:lnTo>
                  <a:lnTo>
                    <a:pt x="50" y="53"/>
                  </a:lnTo>
                  <a:lnTo>
                    <a:pt x="51" y="57"/>
                  </a:lnTo>
                  <a:lnTo>
                    <a:pt x="54" y="62"/>
                  </a:lnTo>
                  <a:lnTo>
                    <a:pt x="43" y="62"/>
                  </a:lnTo>
                  <a:lnTo>
                    <a:pt x="40" y="58"/>
                  </a:lnTo>
                  <a:lnTo>
                    <a:pt x="39" y="54"/>
                  </a:lnTo>
                  <a:close/>
                  <a:moveTo>
                    <a:pt x="38" y="32"/>
                  </a:moveTo>
                  <a:lnTo>
                    <a:pt x="34" y="33"/>
                  </a:lnTo>
                  <a:lnTo>
                    <a:pt x="29" y="35"/>
                  </a:lnTo>
                  <a:lnTo>
                    <a:pt x="23" y="36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14" y="38"/>
                  </a:lnTo>
                  <a:lnTo>
                    <a:pt x="11" y="41"/>
                  </a:lnTo>
                  <a:lnTo>
                    <a:pt x="11" y="42"/>
                  </a:lnTo>
                  <a:lnTo>
                    <a:pt x="10" y="44"/>
                  </a:lnTo>
                  <a:lnTo>
                    <a:pt x="11" y="48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8" y="53"/>
                  </a:lnTo>
                  <a:lnTo>
                    <a:pt x="21" y="53"/>
                  </a:lnTo>
                  <a:lnTo>
                    <a:pt x="26" y="52"/>
                  </a:lnTo>
                  <a:lnTo>
                    <a:pt x="31" y="51"/>
                  </a:lnTo>
                  <a:lnTo>
                    <a:pt x="34" y="48"/>
                  </a:lnTo>
                  <a:lnTo>
                    <a:pt x="37" y="44"/>
                  </a:lnTo>
                  <a:lnTo>
                    <a:pt x="38" y="41"/>
                  </a:lnTo>
                  <a:lnTo>
                    <a:pt x="38" y="36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43" name="Rectangle 423"/>
            <p:cNvSpPr>
              <a:spLocks noChangeArrowheads="1"/>
            </p:cNvSpPr>
            <p:nvPr/>
          </p:nvSpPr>
          <p:spPr bwMode="auto">
            <a:xfrm>
              <a:off x="3099" y="1506"/>
              <a:ext cx="10" cy="8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44" name="Freeform 424"/>
            <p:cNvSpPr>
              <a:spLocks/>
            </p:cNvSpPr>
            <p:nvPr/>
          </p:nvSpPr>
          <p:spPr bwMode="auto">
            <a:xfrm>
              <a:off x="3154" y="1521"/>
              <a:ext cx="55" cy="55"/>
            </a:xfrm>
            <a:custGeom>
              <a:avLst/>
              <a:gdLst>
                <a:gd name="T0" fmla="*/ 22 w 55"/>
                <a:gd name="T1" fmla="*/ 55 h 55"/>
                <a:gd name="T2" fmla="*/ 22 w 55"/>
                <a:gd name="T3" fmla="*/ 32 h 55"/>
                <a:gd name="T4" fmla="*/ 0 w 55"/>
                <a:gd name="T5" fmla="*/ 32 h 55"/>
                <a:gd name="T6" fmla="*/ 0 w 55"/>
                <a:gd name="T7" fmla="*/ 22 h 55"/>
                <a:gd name="T8" fmla="*/ 22 w 55"/>
                <a:gd name="T9" fmla="*/ 22 h 55"/>
                <a:gd name="T10" fmla="*/ 22 w 55"/>
                <a:gd name="T11" fmla="*/ 0 h 55"/>
                <a:gd name="T12" fmla="*/ 32 w 55"/>
                <a:gd name="T13" fmla="*/ 0 h 55"/>
                <a:gd name="T14" fmla="*/ 32 w 55"/>
                <a:gd name="T15" fmla="*/ 22 h 55"/>
                <a:gd name="T16" fmla="*/ 55 w 55"/>
                <a:gd name="T17" fmla="*/ 22 h 55"/>
                <a:gd name="T18" fmla="*/ 55 w 55"/>
                <a:gd name="T19" fmla="*/ 32 h 55"/>
                <a:gd name="T20" fmla="*/ 32 w 55"/>
                <a:gd name="T21" fmla="*/ 32 h 55"/>
                <a:gd name="T22" fmla="*/ 32 w 55"/>
                <a:gd name="T23" fmla="*/ 55 h 55"/>
                <a:gd name="T24" fmla="*/ 22 w 55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5">
                  <a:moveTo>
                    <a:pt x="22" y="55"/>
                  </a:moveTo>
                  <a:lnTo>
                    <a:pt x="22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2" y="22"/>
                  </a:lnTo>
                  <a:lnTo>
                    <a:pt x="55" y="22"/>
                  </a:lnTo>
                  <a:lnTo>
                    <a:pt x="55" y="32"/>
                  </a:lnTo>
                  <a:lnTo>
                    <a:pt x="32" y="32"/>
                  </a:lnTo>
                  <a:lnTo>
                    <a:pt x="32" y="55"/>
                  </a:lnTo>
                  <a:lnTo>
                    <a:pt x="22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45" name="Freeform 425"/>
            <p:cNvSpPr>
              <a:spLocks noEditPoints="1"/>
            </p:cNvSpPr>
            <p:nvPr/>
          </p:nvSpPr>
          <p:spPr bwMode="auto">
            <a:xfrm>
              <a:off x="3251" y="1536"/>
              <a:ext cx="66" cy="55"/>
            </a:xfrm>
            <a:custGeom>
              <a:avLst/>
              <a:gdLst>
                <a:gd name="T0" fmla="*/ 59 w 66"/>
                <a:gd name="T1" fmla="*/ 0 h 55"/>
                <a:gd name="T2" fmla="*/ 50 w 66"/>
                <a:gd name="T3" fmla="*/ 29 h 55"/>
                <a:gd name="T4" fmla="*/ 50 w 66"/>
                <a:gd name="T5" fmla="*/ 38 h 55"/>
                <a:gd name="T6" fmla="*/ 51 w 66"/>
                <a:gd name="T7" fmla="*/ 44 h 55"/>
                <a:gd name="T8" fmla="*/ 57 w 66"/>
                <a:gd name="T9" fmla="*/ 47 h 55"/>
                <a:gd name="T10" fmla="*/ 61 w 66"/>
                <a:gd name="T11" fmla="*/ 45 h 55"/>
                <a:gd name="T12" fmla="*/ 63 w 66"/>
                <a:gd name="T13" fmla="*/ 39 h 55"/>
                <a:gd name="T14" fmla="*/ 66 w 66"/>
                <a:gd name="T15" fmla="*/ 44 h 55"/>
                <a:gd name="T16" fmla="*/ 62 w 66"/>
                <a:gd name="T17" fmla="*/ 51 h 55"/>
                <a:gd name="T18" fmla="*/ 56 w 66"/>
                <a:gd name="T19" fmla="*/ 55 h 55"/>
                <a:gd name="T20" fmla="*/ 50 w 66"/>
                <a:gd name="T21" fmla="*/ 51 h 55"/>
                <a:gd name="T22" fmla="*/ 48 w 66"/>
                <a:gd name="T23" fmla="*/ 45 h 55"/>
                <a:gd name="T24" fmla="*/ 43 w 66"/>
                <a:gd name="T25" fmla="*/ 44 h 55"/>
                <a:gd name="T26" fmla="*/ 37 w 66"/>
                <a:gd name="T27" fmla="*/ 50 h 55"/>
                <a:gd name="T28" fmla="*/ 29 w 66"/>
                <a:gd name="T29" fmla="*/ 54 h 55"/>
                <a:gd name="T30" fmla="*/ 18 w 66"/>
                <a:gd name="T31" fmla="*/ 54 h 55"/>
                <a:gd name="T32" fmla="*/ 10 w 66"/>
                <a:gd name="T33" fmla="*/ 50 h 55"/>
                <a:gd name="T34" fmla="*/ 2 w 66"/>
                <a:gd name="T35" fmla="*/ 40 h 55"/>
                <a:gd name="T36" fmla="*/ 0 w 66"/>
                <a:gd name="T37" fmla="*/ 27 h 55"/>
                <a:gd name="T38" fmla="*/ 7 w 66"/>
                <a:gd name="T39" fmla="*/ 7 h 55"/>
                <a:gd name="T40" fmla="*/ 17 w 66"/>
                <a:gd name="T41" fmla="*/ 0 h 55"/>
                <a:gd name="T42" fmla="*/ 28 w 66"/>
                <a:gd name="T43" fmla="*/ 0 h 55"/>
                <a:gd name="T44" fmla="*/ 34 w 66"/>
                <a:gd name="T45" fmla="*/ 3 h 55"/>
                <a:gd name="T46" fmla="*/ 40 w 66"/>
                <a:gd name="T47" fmla="*/ 11 h 55"/>
                <a:gd name="T48" fmla="*/ 49 w 66"/>
                <a:gd name="T49" fmla="*/ 0 h 55"/>
                <a:gd name="T50" fmla="*/ 39 w 66"/>
                <a:gd name="T51" fmla="*/ 16 h 55"/>
                <a:gd name="T52" fmla="*/ 34 w 66"/>
                <a:gd name="T53" fmla="*/ 7 h 55"/>
                <a:gd name="T54" fmla="*/ 24 w 66"/>
                <a:gd name="T55" fmla="*/ 2 h 55"/>
                <a:gd name="T56" fmla="*/ 17 w 66"/>
                <a:gd name="T57" fmla="*/ 6 h 55"/>
                <a:gd name="T58" fmla="*/ 12 w 66"/>
                <a:gd name="T59" fmla="*/ 17 h 55"/>
                <a:gd name="T60" fmla="*/ 11 w 66"/>
                <a:gd name="T61" fmla="*/ 34 h 55"/>
                <a:gd name="T62" fmla="*/ 12 w 66"/>
                <a:gd name="T63" fmla="*/ 41 h 55"/>
                <a:gd name="T64" fmla="*/ 17 w 66"/>
                <a:gd name="T65" fmla="*/ 49 h 55"/>
                <a:gd name="T66" fmla="*/ 24 w 66"/>
                <a:gd name="T67" fmla="*/ 51 h 55"/>
                <a:gd name="T68" fmla="*/ 29 w 66"/>
                <a:gd name="T69" fmla="*/ 49 h 55"/>
                <a:gd name="T70" fmla="*/ 37 w 66"/>
                <a:gd name="T71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55">
                  <a:moveTo>
                    <a:pt x="49" y="0"/>
                  </a:moveTo>
                  <a:lnTo>
                    <a:pt x="59" y="0"/>
                  </a:lnTo>
                  <a:lnTo>
                    <a:pt x="50" y="27"/>
                  </a:lnTo>
                  <a:lnTo>
                    <a:pt x="50" y="29"/>
                  </a:lnTo>
                  <a:lnTo>
                    <a:pt x="49" y="33"/>
                  </a:lnTo>
                  <a:lnTo>
                    <a:pt x="50" y="38"/>
                  </a:lnTo>
                  <a:lnTo>
                    <a:pt x="51" y="41"/>
                  </a:lnTo>
                  <a:lnTo>
                    <a:pt x="51" y="44"/>
                  </a:lnTo>
                  <a:lnTo>
                    <a:pt x="54" y="46"/>
                  </a:lnTo>
                  <a:lnTo>
                    <a:pt x="57" y="47"/>
                  </a:lnTo>
                  <a:lnTo>
                    <a:pt x="59" y="46"/>
                  </a:lnTo>
                  <a:lnTo>
                    <a:pt x="61" y="45"/>
                  </a:lnTo>
                  <a:lnTo>
                    <a:pt x="63" y="43"/>
                  </a:lnTo>
                  <a:lnTo>
                    <a:pt x="63" y="39"/>
                  </a:lnTo>
                  <a:lnTo>
                    <a:pt x="66" y="39"/>
                  </a:lnTo>
                  <a:lnTo>
                    <a:pt x="66" y="44"/>
                  </a:lnTo>
                  <a:lnTo>
                    <a:pt x="65" y="49"/>
                  </a:lnTo>
                  <a:lnTo>
                    <a:pt x="62" y="51"/>
                  </a:lnTo>
                  <a:lnTo>
                    <a:pt x="60" y="54"/>
                  </a:lnTo>
                  <a:lnTo>
                    <a:pt x="56" y="55"/>
                  </a:lnTo>
                  <a:lnTo>
                    <a:pt x="54" y="54"/>
                  </a:lnTo>
                  <a:lnTo>
                    <a:pt x="50" y="51"/>
                  </a:lnTo>
                  <a:lnTo>
                    <a:pt x="49" y="49"/>
                  </a:lnTo>
                  <a:lnTo>
                    <a:pt x="48" y="45"/>
                  </a:lnTo>
                  <a:lnTo>
                    <a:pt x="45" y="39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7" y="50"/>
                  </a:lnTo>
                  <a:lnTo>
                    <a:pt x="33" y="52"/>
                  </a:lnTo>
                  <a:lnTo>
                    <a:pt x="29" y="54"/>
                  </a:lnTo>
                  <a:lnTo>
                    <a:pt x="24" y="55"/>
                  </a:lnTo>
                  <a:lnTo>
                    <a:pt x="18" y="54"/>
                  </a:lnTo>
                  <a:lnTo>
                    <a:pt x="13" y="52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11"/>
                  </a:lnTo>
                  <a:lnTo>
                    <a:pt x="44" y="17"/>
                  </a:lnTo>
                  <a:lnTo>
                    <a:pt x="49" y="0"/>
                  </a:lnTo>
                  <a:close/>
                  <a:moveTo>
                    <a:pt x="41" y="23"/>
                  </a:moveTo>
                  <a:lnTo>
                    <a:pt x="39" y="16"/>
                  </a:lnTo>
                  <a:lnTo>
                    <a:pt x="37" y="11"/>
                  </a:lnTo>
                  <a:lnTo>
                    <a:pt x="34" y="7"/>
                  </a:lnTo>
                  <a:lnTo>
                    <a:pt x="29" y="3"/>
                  </a:lnTo>
                  <a:lnTo>
                    <a:pt x="24" y="2"/>
                  </a:lnTo>
                  <a:lnTo>
                    <a:pt x="21" y="3"/>
                  </a:lnTo>
                  <a:lnTo>
                    <a:pt x="17" y="6"/>
                  </a:lnTo>
                  <a:lnTo>
                    <a:pt x="15" y="10"/>
                  </a:lnTo>
                  <a:lnTo>
                    <a:pt x="12" y="17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12" y="38"/>
                  </a:lnTo>
                  <a:lnTo>
                    <a:pt x="12" y="41"/>
                  </a:lnTo>
                  <a:lnTo>
                    <a:pt x="15" y="45"/>
                  </a:lnTo>
                  <a:lnTo>
                    <a:pt x="17" y="49"/>
                  </a:lnTo>
                  <a:lnTo>
                    <a:pt x="21" y="50"/>
                  </a:lnTo>
                  <a:lnTo>
                    <a:pt x="24" y="51"/>
                  </a:lnTo>
                  <a:lnTo>
                    <a:pt x="27" y="50"/>
                  </a:lnTo>
                  <a:lnTo>
                    <a:pt x="29" y="49"/>
                  </a:lnTo>
                  <a:lnTo>
                    <a:pt x="32" y="46"/>
                  </a:lnTo>
                  <a:lnTo>
                    <a:pt x="37" y="38"/>
                  </a:lnTo>
                  <a:lnTo>
                    <a:pt x="4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46" name="Freeform 426"/>
            <p:cNvSpPr>
              <a:spLocks/>
            </p:cNvSpPr>
            <p:nvPr/>
          </p:nvSpPr>
          <p:spPr bwMode="auto">
            <a:xfrm>
              <a:off x="3358" y="1521"/>
              <a:ext cx="55" cy="55"/>
            </a:xfrm>
            <a:custGeom>
              <a:avLst/>
              <a:gdLst>
                <a:gd name="T0" fmla="*/ 22 w 55"/>
                <a:gd name="T1" fmla="*/ 55 h 55"/>
                <a:gd name="T2" fmla="*/ 22 w 55"/>
                <a:gd name="T3" fmla="*/ 32 h 55"/>
                <a:gd name="T4" fmla="*/ 0 w 55"/>
                <a:gd name="T5" fmla="*/ 32 h 55"/>
                <a:gd name="T6" fmla="*/ 0 w 55"/>
                <a:gd name="T7" fmla="*/ 22 h 55"/>
                <a:gd name="T8" fmla="*/ 22 w 55"/>
                <a:gd name="T9" fmla="*/ 22 h 55"/>
                <a:gd name="T10" fmla="*/ 22 w 55"/>
                <a:gd name="T11" fmla="*/ 0 h 55"/>
                <a:gd name="T12" fmla="*/ 32 w 55"/>
                <a:gd name="T13" fmla="*/ 0 h 55"/>
                <a:gd name="T14" fmla="*/ 32 w 55"/>
                <a:gd name="T15" fmla="*/ 22 h 55"/>
                <a:gd name="T16" fmla="*/ 55 w 55"/>
                <a:gd name="T17" fmla="*/ 22 h 55"/>
                <a:gd name="T18" fmla="*/ 55 w 55"/>
                <a:gd name="T19" fmla="*/ 32 h 55"/>
                <a:gd name="T20" fmla="*/ 32 w 55"/>
                <a:gd name="T21" fmla="*/ 32 h 55"/>
                <a:gd name="T22" fmla="*/ 32 w 55"/>
                <a:gd name="T23" fmla="*/ 55 h 55"/>
                <a:gd name="T24" fmla="*/ 22 w 55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5">
                  <a:moveTo>
                    <a:pt x="22" y="55"/>
                  </a:moveTo>
                  <a:lnTo>
                    <a:pt x="22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2" y="22"/>
                  </a:lnTo>
                  <a:lnTo>
                    <a:pt x="55" y="22"/>
                  </a:lnTo>
                  <a:lnTo>
                    <a:pt x="55" y="32"/>
                  </a:lnTo>
                  <a:lnTo>
                    <a:pt x="32" y="32"/>
                  </a:lnTo>
                  <a:lnTo>
                    <a:pt x="32" y="55"/>
                  </a:lnTo>
                  <a:lnTo>
                    <a:pt x="22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47" name="Freeform 427"/>
            <p:cNvSpPr>
              <a:spLocks/>
            </p:cNvSpPr>
            <p:nvPr/>
          </p:nvSpPr>
          <p:spPr bwMode="auto">
            <a:xfrm>
              <a:off x="3461" y="1506"/>
              <a:ext cx="64" cy="84"/>
            </a:xfrm>
            <a:custGeom>
              <a:avLst/>
              <a:gdLst>
                <a:gd name="T0" fmla="*/ 0 w 64"/>
                <a:gd name="T1" fmla="*/ 84 h 84"/>
                <a:gd name="T2" fmla="*/ 0 w 64"/>
                <a:gd name="T3" fmla="*/ 0 h 84"/>
                <a:gd name="T4" fmla="*/ 12 w 64"/>
                <a:gd name="T5" fmla="*/ 0 h 84"/>
                <a:gd name="T6" fmla="*/ 53 w 64"/>
                <a:gd name="T7" fmla="*/ 64 h 84"/>
                <a:gd name="T8" fmla="*/ 53 w 64"/>
                <a:gd name="T9" fmla="*/ 0 h 84"/>
                <a:gd name="T10" fmla="*/ 64 w 64"/>
                <a:gd name="T11" fmla="*/ 0 h 84"/>
                <a:gd name="T12" fmla="*/ 64 w 64"/>
                <a:gd name="T13" fmla="*/ 84 h 84"/>
                <a:gd name="T14" fmla="*/ 53 w 64"/>
                <a:gd name="T15" fmla="*/ 84 h 84"/>
                <a:gd name="T16" fmla="*/ 11 w 64"/>
                <a:gd name="T17" fmla="*/ 19 h 84"/>
                <a:gd name="T18" fmla="*/ 11 w 64"/>
                <a:gd name="T19" fmla="*/ 84 h 84"/>
                <a:gd name="T20" fmla="*/ 0 w 64"/>
                <a:gd name="T2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84">
                  <a:moveTo>
                    <a:pt x="0" y="8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53" y="64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64" y="84"/>
                  </a:lnTo>
                  <a:lnTo>
                    <a:pt x="53" y="84"/>
                  </a:lnTo>
                  <a:lnTo>
                    <a:pt x="11" y="19"/>
                  </a:lnTo>
                  <a:lnTo>
                    <a:pt x="11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48" name="Freeform 428"/>
            <p:cNvSpPr>
              <a:spLocks noEditPoints="1"/>
            </p:cNvSpPr>
            <p:nvPr/>
          </p:nvSpPr>
          <p:spPr bwMode="auto">
            <a:xfrm>
              <a:off x="3544" y="1506"/>
              <a:ext cx="61" cy="84"/>
            </a:xfrm>
            <a:custGeom>
              <a:avLst/>
              <a:gdLst>
                <a:gd name="T0" fmla="*/ 0 w 61"/>
                <a:gd name="T1" fmla="*/ 0 h 84"/>
                <a:gd name="T2" fmla="*/ 37 w 61"/>
                <a:gd name="T3" fmla="*/ 0 h 84"/>
                <a:gd name="T4" fmla="*/ 45 w 61"/>
                <a:gd name="T5" fmla="*/ 3 h 84"/>
                <a:gd name="T6" fmla="*/ 52 w 61"/>
                <a:gd name="T7" fmla="*/ 8 h 84"/>
                <a:gd name="T8" fmla="*/ 56 w 61"/>
                <a:gd name="T9" fmla="*/ 16 h 84"/>
                <a:gd name="T10" fmla="*/ 56 w 61"/>
                <a:gd name="T11" fmla="*/ 26 h 84"/>
                <a:gd name="T12" fmla="*/ 52 w 61"/>
                <a:gd name="T13" fmla="*/ 36 h 84"/>
                <a:gd name="T14" fmla="*/ 50 w 61"/>
                <a:gd name="T15" fmla="*/ 41 h 84"/>
                <a:gd name="T16" fmla="*/ 58 w 61"/>
                <a:gd name="T17" fmla="*/ 47 h 84"/>
                <a:gd name="T18" fmla="*/ 61 w 61"/>
                <a:gd name="T19" fmla="*/ 54 h 84"/>
                <a:gd name="T20" fmla="*/ 61 w 61"/>
                <a:gd name="T21" fmla="*/ 65 h 84"/>
                <a:gd name="T22" fmla="*/ 56 w 61"/>
                <a:gd name="T23" fmla="*/ 74 h 84"/>
                <a:gd name="T24" fmla="*/ 49 w 61"/>
                <a:gd name="T25" fmla="*/ 80 h 84"/>
                <a:gd name="T26" fmla="*/ 38 w 61"/>
                <a:gd name="T27" fmla="*/ 82 h 84"/>
                <a:gd name="T28" fmla="*/ 0 w 61"/>
                <a:gd name="T29" fmla="*/ 84 h 84"/>
                <a:gd name="T30" fmla="*/ 28 w 61"/>
                <a:gd name="T31" fmla="*/ 35 h 84"/>
                <a:gd name="T32" fmla="*/ 36 w 61"/>
                <a:gd name="T33" fmla="*/ 35 h 84"/>
                <a:gd name="T34" fmla="*/ 42 w 61"/>
                <a:gd name="T35" fmla="*/ 32 h 84"/>
                <a:gd name="T36" fmla="*/ 47 w 61"/>
                <a:gd name="T37" fmla="*/ 27 h 84"/>
                <a:gd name="T38" fmla="*/ 47 w 61"/>
                <a:gd name="T39" fmla="*/ 19 h 84"/>
                <a:gd name="T40" fmla="*/ 43 w 61"/>
                <a:gd name="T41" fmla="*/ 13 h 84"/>
                <a:gd name="T42" fmla="*/ 37 w 61"/>
                <a:gd name="T43" fmla="*/ 10 h 84"/>
                <a:gd name="T44" fmla="*/ 27 w 61"/>
                <a:gd name="T45" fmla="*/ 10 h 84"/>
                <a:gd name="T46" fmla="*/ 11 w 61"/>
                <a:gd name="T47" fmla="*/ 35 h 84"/>
                <a:gd name="T48" fmla="*/ 31 w 61"/>
                <a:gd name="T49" fmla="*/ 74 h 84"/>
                <a:gd name="T50" fmla="*/ 38 w 61"/>
                <a:gd name="T51" fmla="*/ 74 h 84"/>
                <a:gd name="T52" fmla="*/ 44 w 61"/>
                <a:gd name="T53" fmla="*/ 71 h 84"/>
                <a:gd name="T54" fmla="*/ 49 w 61"/>
                <a:gd name="T55" fmla="*/ 66 h 84"/>
                <a:gd name="T56" fmla="*/ 50 w 61"/>
                <a:gd name="T57" fmla="*/ 59 h 84"/>
                <a:gd name="T58" fmla="*/ 48 w 61"/>
                <a:gd name="T59" fmla="*/ 51 h 84"/>
                <a:gd name="T60" fmla="*/ 42 w 61"/>
                <a:gd name="T61" fmla="*/ 46 h 84"/>
                <a:gd name="T62" fmla="*/ 34 w 61"/>
                <a:gd name="T63" fmla="*/ 44 h 84"/>
                <a:gd name="T64" fmla="*/ 11 w 61"/>
                <a:gd name="T6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84">
                  <a:moveTo>
                    <a:pt x="0" y="84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5" y="3"/>
                  </a:lnTo>
                  <a:lnTo>
                    <a:pt x="49" y="5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6" y="16"/>
                  </a:lnTo>
                  <a:lnTo>
                    <a:pt x="58" y="21"/>
                  </a:lnTo>
                  <a:lnTo>
                    <a:pt x="56" y="26"/>
                  </a:lnTo>
                  <a:lnTo>
                    <a:pt x="55" y="31"/>
                  </a:lnTo>
                  <a:lnTo>
                    <a:pt x="52" y="36"/>
                  </a:lnTo>
                  <a:lnTo>
                    <a:pt x="47" y="38"/>
                  </a:lnTo>
                  <a:lnTo>
                    <a:pt x="50" y="41"/>
                  </a:lnTo>
                  <a:lnTo>
                    <a:pt x="54" y="43"/>
                  </a:lnTo>
                  <a:lnTo>
                    <a:pt x="58" y="47"/>
                  </a:lnTo>
                  <a:lnTo>
                    <a:pt x="60" y="51"/>
                  </a:lnTo>
                  <a:lnTo>
                    <a:pt x="61" y="54"/>
                  </a:lnTo>
                  <a:lnTo>
                    <a:pt x="61" y="59"/>
                  </a:lnTo>
                  <a:lnTo>
                    <a:pt x="61" y="65"/>
                  </a:lnTo>
                  <a:lnTo>
                    <a:pt x="59" y="70"/>
                  </a:lnTo>
                  <a:lnTo>
                    <a:pt x="56" y="74"/>
                  </a:lnTo>
                  <a:lnTo>
                    <a:pt x="53" y="77"/>
                  </a:lnTo>
                  <a:lnTo>
                    <a:pt x="49" y="80"/>
                  </a:lnTo>
                  <a:lnTo>
                    <a:pt x="44" y="82"/>
                  </a:lnTo>
                  <a:lnTo>
                    <a:pt x="38" y="82"/>
                  </a:lnTo>
                  <a:lnTo>
                    <a:pt x="31" y="84"/>
                  </a:lnTo>
                  <a:lnTo>
                    <a:pt x="0" y="84"/>
                  </a:lnTo>
                  <a:close/>
                  <a:moveTo>
                    <a:pt x="11" y="35"/>
                  </a:moveTo>
                  <a:lnTo>
                    <a:pt x="28" y="35"/>
                  </a:lnTo>
                  <a:lnTo>
                    <a:pt x="33" y="35"/>
                  </a:lnTo>
                  <a:lnTo>
                    <a:pt x="36" y="35"/>
                  </a:lnTo>
                  <a:lnTo>
                    <a:pt x="38" y="35"/>
                  </a:lnTo>
                  <a:lnTo>
                    <a:pt x="42" y="32"/>
                  </a:lnTo>
                  <a:lnTo>
                    <a:pt x="45" y="30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47" y="19"/>
                  </a:lnTo>
                  <a:lnTo>
                    <a:pt x="45" y="15"/>
                  </a:lnTo>
                  <a:lnTo>
                    <a:pt x="43" y="13"/>
                  </a:lnTo>
                  <a:lnTo>
                    <a:pt x="39" y="11"/>
                  </a:lnTo>
                  <a:lnTo>
                    <a:pt x="37" y="10"/>
                  </a:lnTo>
                  <a:lnTo>
                    <a:pt x="32" y="10"/>
                  </a:lnTo>
                  <a:lnTo>
                    <a:pt x="27" y="10"/>
                  </a:lnTo>
                  <a:lnTo>
                    <a:pt x="11" y="10"/>
                  </a:lnTo>
                  <a:lnTo>
                    <a:pt x="11" y="35"/>
                  </a:lnTo>
                  <a:close/>
                  <a:moveTo>
                    <a:pt x="11" y="74"/>
                  </a:moveTo>
                  <a:lnTo>
                    <a:pt x="31" y="74"/>
                  </a:lnTo>
                  <a:lnTo>
                    <a:pt x="36" y="74"/>
                  </a:lnTo>
                  <a:lnTo>
                    <a:pt x="38" y="74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7" y="69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0" y="59"/>
                  </a:lnTo>
                  <a:lnTo>
                    <a:pt x="50" y="54"/>
                  </a:lnTo>
                  <a:lnTo>
                    <a:pt x="48" y="51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4" y="44"/>
                  </a:lnTo>
                  <a:lnTo>
                    <a:pt x="30" y="44"/>
                  </a:lnTo>
                  <a:lnTo>
                    <a:pt x="11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49" name="Rectangle 429"/>
            <p:cNvSpPr>
              <a:spLocks noChangeArrowheads="1"/>
            </p:cNvSpPr>
            <p:nvPr/>
          </p:nvSpPr>
          <p:spPr bwMode="auto">
            <a:xfrm>
              <a:off x="3622" y="1506"/>
              <a:ext cx="11" cy="8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50" name="Freeform 430"/>
            <p:cNvSpPr>
              <a:spLocks/>
            </p:cNvSpPr>
            <p:nvPr/>
          </p:nvSpPr>
          <p:spPr bwMode="auto">
            <a:xfrm>
              <a:off x="3682" y="1521"/>
              <a:ext cx="55" cy="55"/>
            </a:xfrm>
            <a:custGeom>
              <a:avLst/>
              <a:gdLst>
                <a:gd name="T0" fmla="*/ 24 w 55"/>
                <a:gd name="T1" fmla="*/ 55 h 55"/>
                <a:gd name="T2" fmla="*/ 24 w 55"/>
                <a:gd name="T3" fmla="*/ 32 h 55"/>
                <a:gd name="T4" fmla="*/ 0 w 55"/>
                <a:gd name="T5" fmla="*/ 32 h 55"/>
                <a:gd name="T6" fmla="*/ 0 w 55"/>
                <a:gd name="T7" fmla="*/ 22 h 55"/>
                <a:gd name="T8" fmla="*/ 24 w 55"/>
                <a:gd name="T9" fmla="*/ 22 h 55"/>
                <a:gd name="T10" fmla="*/ 24 w 55"/>
                <a:gd name="T11" fmla="*/ 0 h 55"/>
                <a:gd name="T12" fmla="*/ 32 w 55"/>
                <a:gd name="T13" fmla="*/ 0 h 55"/>
                <a:gd name="T14" fmla="*/ 32 w 55"/>
                <a:gd name="T15" fmla="*/ 22 h 55"/>
                <a:gd name="T16" fmla="*/ 55 w 55"/>
                <a:gd name="T17" fmla="*/ 22 h 55"/>
                <a:gd name="T18" fmla="*/ 55 w 55"/>
                <a:gd name="T19" fmla="*/ 32 h 55"/>
                <a:gd name="T20" fmla="*/ 32 w 55"/>
                <a:gd name="T21" fmla="*/ 32 h 55"/>
                <a:gd name="T22" fmla="*/ 32 w 55"/>
                <a:gd name="T23" fmla="*/ 55 h 55"/>
                <a:gd name="T24" fmla="*/ 24 w 55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5">
                  <a:moveTo>
                    <a:pt x="24" y="55"/>
                  </a:moveTo>
                  <a:lnTo>
                    <a:pt x="24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4" y="2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22"/>
                  </a:lnTo>
                  <a:lnTo>
                    <a:pt x="55" y="22"/>
                  </a:lnTo>
                  <a:lnTo>
                    <a:pt x="55" y="32"/>
                  </a:lnTo>
                  <a:lnTo>
                    <a:pt x="32" y="32"/>
                  </a:lnTo>
                  <a:lnTo>
                    <a:pt x="32" y="55"/>
                  </a:lnTo>
                  <a:lnTo>
                    <a:pt x="24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51" name="Rectangle 431"/>
            <p:cNvSpPr>
              <a:spLocks noChangeArrowheads="1"/>
            </p:cNvSpPr>
            <p:nvPr/>
          </p:nvSpPr>
          <p:spPr bwMode="auto">
            <a:xfrm>
              <a:off x="3786" y="1506"/>
              <a:ext cx="11" cy="8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52" name="Freeform 432"/>
            <p:cNvSpPr>
              <a:spLocks/>
            </p:cNvSpPr>
            <p:nvPr/>
          </p:nvSpPr>
          <p:spPr bwMode="auto">
            <a:xfrm>
              <a:off x="3814" y="1505"/>
              <a:ext cx="71" cy="86"/>
            </a:xfrm>
            <a:custGeom>
              <a:avLst/>
              <a:gdLst>
                <a:gd name="T0" fmla="*/ 60 w 71"/>
                <a:gd name="T1" fmla="*/ 55 h 86"/>
                <a:gd name="T2" fmla="*/ 71 w 71"/>
                <a:gd name="T3" fmla="*/ 58 h 86"/>
                <a:gd name="T4" fmla="*/ 66 w 71"/>
                <a:gd name="T5" fmla="*/ 70 h 86"/>
                <a:gd name="T6" fmla="*/ 59 w 71"/>
                <a:gd name="T7" fmla="*/ 78 h 86"/>
                <a:gd name="T8" fmla="*/ 49 w 71"/>
                <a:gd name="T9" fmla="*/ 83 h 86"/>
                <a:gd name="T10" fmla="*/ 38 w 71"/>
                <a:gd name="T11" fmla="*/ 86 h 86"/>
                <a:gd name="T12" fmla="*/ 26 w 71"/>
                <a:gd name="T13" fmla="*/ 85 h 86"/>
                <a:gd name="T14" fmla="*/ 16 w 71"/>
                <a:gd name="T15" fmla="*/ 80 h 86"/>
                <a:gd name="T16" fmla="*/ 11 w 71"/>
                <a:gd name="T17" fmla="*/ 76 h 86"/>
                <a:gd name="T18" fmla="*/ 8 w 71"/>
                <a:gd name="T19" fmla="*/ 71 h 86"/>
                <a:gd name="T20" fmla="*/ 4 w 71"/>
                <a:gd name="T21" fmla="*/ 64 h 86"/>
                <a:gd name="T22" fmla="*/ 2 w 71"/>
                <a:gd name="T23" fmla="*/ 54 h 86"/>
                <a:gd name="T24" fmla="*/ 0 w 71"/>
                <a:gd name="T25" fmla="*/ 42 h 86"/>
                <a:gd name="T26" fmla="*/ 2 w 71"/>
                <a:gd name="T27" fmla="*/ 30 h 86"/>
                <a:gd name="T28" fmla="*/ 5 w 71"/>
                <a:gd name="T29" fmla="*/ 20 h 86"/>
                <a:gd name="T30" fmla="*/ 9 w 71"/>
                <a:gd name="T31" fmla="*/ 14 h 86"/>
                <a:gd name="T32" fmla="*/ 13 w 71"/>
                <a:gd name="T33" fmla="*/ 9 h 86"/>
                <a:gd name="T34" fmla="*/ 19 w 71"/>
                <a:gd name="T35" fmla="*/ 5 h 86"/>
                <a:gd name="T36" fmla="*/ 25 w 71"/>
                <a:gd name="T37" fmla="*/ 3 h 86"/>
                <a:gd name="T38" fmla="*/ 31 w 71"/>
                <a:gd name="T39" fmla="*/ 0 h 86"/>
                <a:gd name="T40" fmla="*/ 37 w 71"/>
                <a:gd name="T41" fmla="*/ 0 h 86"/>
                <a:gd name="T42" fmla="*/ 48 w 71"/>
                <a:gd name="T43" fmla="*/ 1 h 86"/>
                <a:gd name="T44" fmla="*/ 58 w 71"/>
                <a:gd name="T45" fmla="*/ 6 h 86"/>
                <a:gd name="T46" fmla="*/ 63 w 71"/>
                <a:gd name="T47" fmla="*/ 11 h 86"/>
                <a:gd name="T48" fmla="*/ 66 w 71"/>
                <a:gd name="T49" fmla="*/ 17 h 86"/>
                <a:gd name="T50" fmla="*/ 69 w 71"/>
                <a:gd name="T51" fmla="*/ 25 h 86"/>
                <a:gd name="T52" fmla="*/ 58 w 71"/>
                <a:gd name="T53" fmla="*/ 27 h 86"/>
                <a:gd name="T54" fmla="*/ 55 w 71"/>
                <a:gd name="T55" fmla="*/ 21 h 86"/>
                <a:gd name="T56" fmla="*/ 53 w 71"/>
                <a:gd name="T57" fmla="*/ 17 h 86"/>
                <a:gd name="T58" fmla="*/ 50 w 71"/>
                <a:gd name="T59" fmla="*/ 14 h 86"/>
                <a:gd name="T60" fmla="*/ 47 w 71"/>
                <a:gd name="T61" fmla="*/ 11 h 86"/>
                <a:gd name="T62" fmla="*/ 42 w 71"/>
                <a:gd name="T63" fmla="*/ 10 h 86"/>
                <a:gd name="T64" fmla="*/ 37 w 71"/>
                <a:gd name="T65" fmla="*/ 10 h 86"/>
                <a:gd name="T66" fmla="*/ 31 w 71"/>
                <a:gd name="T67" fmla="*/ 10 h 86"/>
                <a:gd name="T68" fmla="*/ 26 w 71"/>
                <a:gd name="T69" fmla="*/ 11 h 86"/>
                <a:gd name="T70" fmla="*/ 22 w 71"/>
                <a:gd name="T71" fmla="*/ 15 h 86"/>
                <a:gd name="T72" fmla="*/ 19 w 71"/>
                <a:gd name="T73" fmla="*/ 17 h 86"/>
                <a:gd name="T74" fmla="*/ 15 w 71"/>
                <a:gd name="T75" fmla="*/ 22 h 86"/>
                <a:gd name="T76" fmla="*/ 14 w 71"/>
                <a:gd name="T77" fmla="*/ 26 h 86"/>
                <a:gd name="T78" fmla="*/ 11 w 71"/>
                <a:gd name="T79" fmla="*/ 34 h 86"/>
                <a:gd name="T80" fmla="*/ 11 w 71"/>
                <a:gd name="T81" fmla="*/ 42 h 86"/>
                <a:gd name="T82" fmla="*/ 11 w 71"/>
                <a:gd name="T83" fmla="*/ 49 h 86"/>
                <a:gd name="T84" fmla="*/ 13 w 71"/>
                <a:gd name="T85" fmla="*/ 55 h 86"/>
                <a:gd name="T86" fmla="*/ 14 w 71"/>
                <a:gd name="T87" fmla="*/ 60 h 86"/>
                <a:gd name="T88" fmla="*/ 16 w 71"/>
                <a:gd name="T89" fmla="*/ 65 h 86"/>
                <a:gd name="T90" fmla="*/ 20 w 71"/>
                <a:gd name="T91" fmla="*/ 69 h 86"/>
                <a:gd name="T92" fmla="*/ 24 w 71"/>
                <a:gd name="T93" fmla="*/ 72 h 86"/>
                <a:gd name="T94" fmla="*/ 30 w 71"/>
                <a:gd name="T95" fmla="*/ 75 h 86"/>
                <a:gd name="T96" fmla="*/ 37 w 71"/>
                <a:gd name="T97" fmla="*/ 76 h 86"/>
                <a:gd name="T98" fmla="*/ 42 w 71"/>
                <a:gd name="T99" fmla="*/ 75 h 86"/>
                <a:gd name="T100" fmla="*/ 48 w 71"/>
                <a:gd name="T101" fmla="*/ 74 h 86"/>
                <a:gd name="T102" fmla="*/ 52 w 71"/>
                <a:gd name="T103" fmla="*/ 71 h 86"/>
                <a:gd name="T104" fmla="*/ 55 w 71"/>
                <a:gd name="T105" fmla="*/ 66 h 86"/>
                <a:gd name="T106" fmla="*/ 58 w 71"/>
                <a:gd name="T107" fmla="*/ 61 h 86"/>
                <a:gd name="T108" fmla="*/ 60 w 71"/>
                <a:gd name="T109" fmla="*/ 5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" h="86">
                  <a:moveTo>
                    <a:pt x="60" y="55"/>
                  </a:moveTo>
                  <a:lnTo>
                    <a:pt x="71" y="58"/>
                  </a:lnTo>
                  <a:lnTo>
                    <a:pt x="66" y="70"/>
                  </a:lnTo>
                  <a:lnTo>
                    <a:pt x="59" y="78"/>
                  </a:lnTo>
                  <a:lnTo>
                    <a:pt x="49" y="83"/>
                  </a:lnTo>
                  <a:lnTo>
                    <a:pt x="38" y="86"/>
                  </a:lnTo>
                  <a:lnTo>
                    <a:pt x="26" y="85"/>
                  </a:lnTo>
                  <a:lnTo>
                    <a:pt x="16" y="80"/>
                  </a:lnTo>
                  <a:lnTo>
                    <a:pt x="11" y="76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2" y="54"/>
                  </a:lnTo>
                  <a:lnTo>
                    <a:pt x="0" y="42"/>
                  </a:lnTo>
                  <a:lnTo>
                    <a:pt x="2" y="30"/>
                  </a:lnTo>
                  <a:lnTo>
                    <a:pt x="5" y="20"/>
                  </a:lnTo>
                  <a:lnTo>
                    <a:pt x="9" y="14"/>
                  </a:lnTo>
                  <a:lnTo>
                    <a:pt x="13" y="9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8" y="1"/>
                  </a:lnTo>
                  <a:lnTo>
                    <a:pt x="58" y="6"/>
                  </a:lnTo>
                  <a:lnTo>
                    <a:pt x="63" y="11"/>
                  </a:lnTo>
                  <a:lnTo>
                    <a:pt x="66" y="17"/>
                  </a:lnTo>
                  <a:lnTo>
                    <a:pt x="69" y="25"/>
                  </a:lnTo>
                  <a:lnTo>
                    <a:pt x="58" y="27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0" y="14"/>
                  </a:lnTo>
                  <a:lnTo>
                    <a:pt x="47" y="11"/>
                  </a:lnTo>
                  <a:lnTo>
                    <a:pt x="42" y="10"/>
                  </a:lnTo>
                  <a:lnTo>
                    <a:pt x="37" y="10"/>
                  </a:lnTo>
                  <a:lnTo>
                    <a:pt x="31" y="10"/>
                  </a:lnTo>
                  <a:lnTo>
                    <a:pt x="26" y="11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22"/>
                  </a:lnTo>
                  <a:lnTo>
                    <a:pt x="14" y="26"/>
                  </a:lnTo>
                  <a:lnTo>
                    <a:pt x="11" y="34"/>
                  </a:lnTo>
                  <a:lnTo>
                    <a:pt x="11" y="42"/>
                  </a:lnTo>
                  <a:lnTo>
                    <a:pt x="11" y="49"/>
                  </a:lnTo>
                  <a:lnTo>
                    <a:pt x="13" y="55"/>
                  </a:lnTo>
                  <a:lnTo>
                    <a:pt x="14" y="60"/>
                  </a:lnTo>
                  <a:lnTo>
                    <a:pt x="16" y="65"/>
                  </a:lnTo>
                  <a:lnTo>
                    <a:pt x="20" y="69"/>
                  </a:lnTo>
                  <a:lnTo>
                    <a:pt x="24" y="72"/>
                  </a:lnTo>
                  <a:lnTo>
                    <a:pt x="30" y="75"/>
                  </a:lnTo>
                  <a:lnTo>
                    <a:pt x="37" y="76"/>
                  </a:lnTo>
                  <a:lnTo>
                    <a:pt x="42" y="75"/>
                  </a:lnTo>
                  <a:lnTo>
                    <a:pt x="48" y="74"/>
                  </a:lnTo>
                  <a:lnTo>
                    <a:pt x="52" y="71"/>
                  </a:lnTo>
                  <a:lnTo>
                    <a:pt x="55" y="66"/>
                  </a:lnTo>
                  <a:lnTo>
                    <a:pt x="58" y="61"/>
                  </a:lnTo>
                  <a:lnTo>
                    <a:pt x="60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53" name="Freeform 433"/>
            <p:cNvSpPr>
              <a:spLocks noEditPoints="1"/>
            </p:cNvSpPr>
            <p:nvPr/>
          </p:nvSpPr>
          <p:spPr bwMode="auto">
            <a:xfrm>
              <a:off x="3901" y="1506"/>
              <a:ext cx="69" cy="84"/>
            </a:xfrm>
            <a:custGeom>
              <a:avLst/>
              <a:gdLst>
                <a:gd name="T0" fmla="*/ 0 w 69"/>
                <a:gd name="T1" fmla="*/ 84 h 84"/>
                <a:gd name="T2" fmla="*/ 0 w 69"/>
                <a:gd name="T3" fmla="*/ 0 h 84"/>
                <a:gd name="T4" fmla="*/ 36 w 69"/>
                <a:gd name="T5" fmla="*/ 0 h 84"/>
                <a:gd name="T6" fmla="*/ 42 w 69"/>
                <a:gd name="T7" fmla="*/ 0 h 84"/>
                <a:gd name="T8" fmla="*/ 47 w 69"/>
                <a:gd name="T9" fmla="*/ 2 h 84"/>
                <a:gd name="T10" fmla="*/ 51 w 69"/>
                <a:gd name="T11" fmla="*/ 3 h 84"/>
                <a:gd name="T12" fmla="*/ 55 w 69"/>
                <a:gd name="T13" fmla="*/ 4 h 84"/>
                <a:gd name="T14" fmla="*/ 58 w 69"/>
                <a:gd name="T15" fmla="*/ 7 h 84"/>
                <a:gd name="T16" fmla="*/ 60 w 69"/>
                <a:gd name="T17" fmla="*/ 10 h 84"/>
                <a:gd name="T18" fmla="*/ 62 w 69"/>
                <a:gd name="T19" fmla="*/ 16 h 84"/>
                <a:gd name="T20" fmla="*/ 64 w 69"/>
                <a:gd name="T21" fmla="*/ 22 h 84"/>
                <a:gd name="T22" fmla="*/ 62 w 69"/>
                <a:gd name="T23" fmla="*/ 29 h 84"/>
                <a:gd name="T24" fmla="*/ 61 w 69"/>
                <a:gd name="T25" fmla="*/ 33 h 84"/>
                <a:gd name="T26" fmla="*/ 58 w 69"/>
                <a:gd name="T27" fmla="*/ 37 h 84"/>
                <a:gd name="T28" fmla="*/ 54 w 69"/>
                <a:gd name="T29" fmla="*/ 41 h 84"/>
                <a:gd name="T30" fmla="*/ 48 w 69"/>
                <a:gd name="T31" fmla="*/ 43 h 84"/>
                <a:gd name="T32" fmla="*/ 40 w 69"/>
                <a:gd name="T33" fmla="*/ 44 h 84"/>
                <a:gd name="T34" fmla="*/ 44 w 69"/>
                <a:gd name="T35" fmla="*/ 47 h 84"/>
                <a:gd name="T36" fmla="*/ 47 w 69"/>
                <a:gd name="T37" fmla="*/ 49 h 84"/>
                <a:gd name="T38" fmla="*/ 51 w 69"/>
                <a:gd name="T39" fmla="*/ 54 h 84"/>
                <a:gd name="T40" fmla="*/ 55 w 69"/>
                <a:gd name="T41" fmla="*/ 60 h 84"/>
                <a:gd name="T42" fmla="*/ 69 w 69"/>
                <a:gd name="T43" fmla="*/ 84 h 84"/>
                <a:gd name="T44" fmla="*/ 56 w 69"/>
                <a:gd name="T45" fmla="*/ 84 h 84"/>
                <a:gd name="T46" fmla="*/ 47 w 69"/>
                <a:gd name="T47" fmla="*/ 65 h 84"/>
                <a:gd name="T48" fmla="*/ 43 w 69"/>
                <a:gd name="T49" fmla="*/ 62 h 84"/>
                <a:gd name="T50" fmla="*/ 40 w 69"/>
                <a:gd name="T51" fmla="*/ 57 h 84"/>
                <a:gd name="T52" fmla="*/ 38 w 69"/>
                <a:gd name="T53" fmla="*/ 54 h 84"/>
                <a:gd name="T54" fmla="*/ 36 w 69"/>
                <a:gd name="T55" fmla="*/ 51 h 84"/>
                <a:gd name="T56" fmla="*/ 33 w 69"/>
                <a:gd name="T57" fmla="*/ 48 h 84"/>
                <a:gd name="T58" fmla="*/ 28 w 69"/>
                <a:gd name="T59" fmla="*/ 47 h 84"/>
                <a:gd name="T60" fmla="*/ 26 w 69"/>
                <a:gd name="T61" fmla="*/ 46 h 84"/>
                <a:gd name="T62" fmla="*/ 22 w 69"/>
                <a:gd name="T63" fmla="*/ 46 h 84"/>
                <a:gd name="T64" fmla="*/ 10 w 69"/>
                <a:gd name="T65" fmla="*/ 46 h 84"/>
                <a:gd name="T66" fmla="*/ 10 w 69"/>
                <a:gd name="T67" fmla="*/ 84 h 84"/>
                <a:gd name="T68" fmla="*/ 0 w 69"/>
                <a:gd name="T69" fmla="*/ 84 h 84"/>
                <a:gd name="T70" fmla="*/ 10 w 69"/>
                <a:gd name="T71" fmla="*/ 36 h 84"/>
                <a:gd name="T72" fmla="*/ 33 w 69"/>
                <a:gd name="T73" fmla="*/ 36 h 84"/>
                <a:gd name="T74" fmla="*/ 39 w 69"/>
                <a:gd name="T75" fmla="*/ 36 h 84"/>
                <a:gd name="T76" fmla="*/ 44 w 69"/>
                <a:gd name="T77" fmla="*/ 35 h 84"/>
                <a:gd name="T78" fmla="*/ 48 w 69"/>
                <a:gd name="T79" fmla="*/ 33 h 84"/>
                <a:gd name="T80" fmla="*/ 50 w 69"/>
                <a:gd name="T81" fmla="*/ 30 h 84"/>
                <a:gd name="T82" fmla="*/ 51 w 69"/>
                <a:gd name="T83" fmla="*/ 26 h 84"/>
                <a:gd name="T84" fmla="*/ 53 w 69"/>
                <a:gd name="T85" fmla="*/ 22 h 84"/>
                <a:gd name="T86" fmla="*/ 51 w 69"/>
                <a:gd name="T87" fmla="*/ 19 h 84"/>
                <a:gd name="T88" fmla="*/ 50 w 69"/>
                <a:gd name="T89" fmla="*/ 16 h 84"/>
                <a:gd name="T90" fmla="*/ 48 w 69"/>
                <a:gd name="T91" fmla="*/ 14 h 84"/>
                <a:gd name="T92" fmla="*/ 45 w 69"/>
                <a:gd name="T93" fmla="*/ 11 h 84"/>
                <a:gd name="T94" fmla="*/ 40 w 69"/>
                <a:gd name="T95" fmla="*/ 10 h 84"/>
                <a:gd name="T96" fmla="*/ 36 w 69"/>
                <a:gd name="T97" fmla="*/ 10 h 84"/>
                <a:gd name="T98" fmla="*/ 10 w 69"/>
                <a:gd name="T99" fmla="*/ 10 h 84"/>
                <a:gd name="T100" fmla="*/ 10 w 69"/>
                <a:gd name="T101" fmla="*/ 3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" h="84">
                  <a:moveTo>
                    <a:pt x="0" y="84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1" y="3"/>
                  </a:lnTo>
                  <a:lnTo>
                    <a:pt x="55" y="4"/>
                  </a:lnTo>
                  <a:lnTo>
                    <a:pt x="58" y="7"/>
                  </a:lnTo>
                  <a:lnTo>
                    <a:pt x="60" y="10"/>
                  </a:lnTo>
                  <a:lnTo>
                    <a:pt x="62" y="16"/>
                  </a:lnTo>
                  <a:lnTo>
                    <a:pt x="64" y="22"/>
                  </a:lnTo>
                  <a:lnTo>
                    <a:pt x="62" y="29"/>
                  </a:lnTo>
                  <a:lnTo>
                    <a:pt x="61" y="33"/>
                  </a:lnTo>
                  <a:lnTo>
                    <a:pt x="58" y="37"/>
                  </a:lnTo>
                  <a:lnTo>
                    <a:pt x="54" y="41"/>
                  </a:lnTo>
                  <a:lnTo>
                    <a:pt x="48" y="43"/>
                  </a:lnTo>
                  <a:lnTo>
                    <a:pt x="40" y="44"/>
                  </a:lnTo>
                  <a:lnTo>
                    <a:pt x="44" y="47"/>
                  </a:lnTo>
                  <a:lnTo>
                    <a:pt x="47" y="49"/>
                  </a:lnTo>
                  <a:lnTo>
                    <a:pt x="51" y="54"/>
                  </a:lnTo>
                  <a:lnTo>
                    <a:pt x="55" y="60"/>
                  </a:lnTo>
                  <a:lnTo>
                    <a:pt x="69" y="84"/>
                  </a:lnTo>
                  <a:lnTo>
                    <a:pt x="56" y="84"/>
                  </a:lnTo>
                  <a:lnTo>
                    <a:pt x="47" y="65"/>
                  </a:lnTo>
                  <a:lnTo>
                    <a:pt x="43" y="62"/>
                  </a:lnTo>
                  <a:lnTo>
                    <a:pt x="40" y="57"/>
                  </a:lnTo>
                  <a:lnTo>
                    <a:pt x="38" y="54"/>
                  </a:lnTo>
                  <a:lnTo>
                    <a:pt x="36" y="51"/>
                  </a:lnTo>
                  <a:lnTo>
                    <a:pt x="33" y="48"/>
                  </a:lnTo>
                  <a:lnTo>
                    <a:pt x="28" y="47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10" y="46"/>
                  </a:lnTo>
                  <a:lnTo>
                    <a:pt x="10" y="84"/>
                  </a:lnTo>
                  <a:lnTo>
                    <a:pt x="0" y="84"/>
                  </a:lnTo>
                  <a:close/>
                  <a:moveTo>
                    <a:pt x="10" y="36"/>
                  </a:moveTo>
                  <a:lnTo>
                    <a:pt x="33" y="36"/>
                  </a:lnTo>
                  <a:lnTo>
                    <a:pt x="39" y="36"/>
                  </a:lnTo>
                  <a:lnTo>
                    <a:pt x="44" y="35"/>
                  </a:lnTo>
                  <a:lnTo>
                    <a:pt x="48" y="33"/>
                  </a:lnTo>
                  <a:lnTo>
                    <a:pt x="50" y="30"/>
                  </a:lnTo>
                  <a:lnTo>
                    <a:pt x="51" y="26"/>
                  </a:lnTo>
                  <a:lnTo>
                    <a:pt x="53" y="22"/>
                  </a:lnTo>
                  <a:lnTo>
                    <a:pt x="51" y="19"/>
                  </a:lnTo>
                  <a:lnTo>
                    <a:pt x="50" y="16"/>
                  </a:lnTo>
                  <a:lnTo>
                    <a:pt x="48" y="14"/>
                  </a:lnTo>
                  <a:lnTo>
                    <a:pt x="45" y="11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10" y="10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6354" name="Freeform 434"/>
            <p:cNvSpPr>
              <a:spLocks/>
            </p:cNvSpPr>
            <p:nvPr/>
          </p:nvSpPr>
          <p:spPr bwMode="auto">
            <a:xfrm>
              <a:off x="3983" y="1506"/>
              <a:ext cx="64" cy="84"/>
            </a:xfrm>
            <a:custGeom>
              <a:avLst/>
              <a:gdLst>
                <a:gd name="T0" fmla="*/ 0 w 64"/>
                <a:gd name="T1" fmla="*/ 84 h 84"/>
                <a:gd name="T2" fmla="*/ 0 w 64"/>
                <a:gd name="T3" fmla="*/ 0 h 84"/>
                <a:gd name="T4" fmla="*/ 11 w 64"/>
                <a:gd name="T5" fmla="*/ 0 h 84"/>
                <a:gd name="T6" fmla="*/ 11 w 64"/>
                <a:gd name="T7" fmla="*/ 33 h 84"/>
                <a:gd name="T8" fmla="*/ 54 w 64"/>
                <a:gd name="T9" fmla="*/ 33 h 84"/>
                <a:gd name="T10" fmla="*/ 54 w 64"/>
                <a:gd name="T11" fmla="*/ 0 h 84"/>
                <a:gd name="T12" fmla="*/ 64 w 64"/>
                <a:gd name="T13" fmla="*/ 0 h 84"/>
                <a:gd name="T14" fmla="*/ 64 w 64"/>
                <a:gd name="T15" fmla="*/ 84 h 84"/>
                <a:gd name="T16" fmla="*/ 54 w 64"/>
                <a:gd name="T17" fmla="*/ 84 h 84"/>
                <a:gd name="T18" fmla="*/ 54 w 64"/>
                <a:gd name="T19" fmla="*/ 43 h 84"/>
                <a:gd name="T20" fmla="*/ 11 w 64"/>
                <a:gd name="T21" fmla="*/ 43 h 84"/>
                <a:gd name="T22" fmla="*/ 11 w 64"/>
                <a:gd name="T23" fmla="*/ 84 h 84"/>
                <a:gd name="T24" fmla="*/ 0 w 64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4">
                  <a:moveTo>
                    <a:pt x="0" y="8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33"/>
                  </a:lnTo>
                  <a:lnTo>
                    <a:pt x="54" y="33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64" y="84"/>
                  </a:lnTo>
                  <a:lnTo>
                    <a:pt x="54" y="84"/>
                  </a:lnTo>
                  <a:lnTo>
                    <a:pt x="54" y="43"/>
                  </a:lnTo>
                  <a:lnTo>
                    <a:pt x="11" y="43"/>
                  </a:lnTo>
                  <a:lnTo>
                    <a:pt x="11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6360" name="Rectangle 440"/>
          <p:cNvSpPr>
            <a:spLocks noChangeArrowheads="1"/>
          </p:cNvSpPr>
          <p:nvPr/>
        </p:nvSpPr>
        <p:spPr bwMode="auto">
          <a:xfrm>
            <a:off x="127000" y="684213"/>
            <a:ext cx="90170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rgbClr val="ED8000"/>
              </a:buClr>
            </a:pPr>
            <a:r>
              <a:rPr lang="en-GB" sz="2800" b="0" i="0" smtClean="0">
                <a:solidFill>
                  <a:srgbClr val="000000"/>
                </a:solidFill>
                <a:latin typeface="Arial" charset="0"/>
              </a:rPr>
              <a:t>Including damping from fast ions allows RWM to be passively stabilised above target pressure</a:t>
            </a:r>
            <a:endParaRPr lang="el-GR" sz="2800" b="0" i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2" name="Text Box 32"/>
          <p:cNvSpPr txBox="1">
            <a:spLocks noChangeArrowheads="1"/>
          </p:cNvSpPr>
          <p:nvPr/>
        </p:nvSpPr>
        <p:spPr bwMode="auto">
          <a:xfrm>
            <a:off x="7425051" y="1433983"/>
            <a:ext cx="1531189" cy="36933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Arial"/>
              </a:rPr>
              <a:t>HAGIS code </a:t>
            </a:r>
            <a:endParaRPr lang="en-US" sz="1800" b="0" i="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04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6152"/>
            <a:ext cx="4572000" cy="309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104429"/>
            <a:ext cx="4806268" cy="5446274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ITER requires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alpha particles for stabilization across all rotation values.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Quantitatively different, but generally consistent with previously analyzed case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(in: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J.W. Berkery et al., Phys. Plasmas 17, 082504 (2010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)]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Correction to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makes calculation more stable, but doesn’t affect the general conclusions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MIKS results: ITER requires alpha particles for RWM stability across all rotation values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35507" y="981318"/>
            <a:ext cx="24284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b="0" i="0" u="sng" dirty="0" err="1" smtClean="0">
                <a:solidFill>
                  <a:srgbClr val="0000FF"/>
                </a:solidFill>
                <a:latin typeface="Symbol" pitchFamily="18" charset="2"/>
              </a:rPr>
              <a:t>gt</a:t>
            </a:r>
            <a:r>
              <a:rPr lang="en-US" sz="1600" b="0" i="0" u="sng" baseline="-25000" dirty="0" err="1" smtClean="0">
                <a:solidFill>
                  <a:srgbClr val="0000FF"/>
                </a:solidFill>
                <a:latin typeface="Helvetica" pitchFamily="34" charset="0"/>
              </a:rPr>
              <a:t>w</a:t>
            </a:r>
            <a:r>
              <a:rPr lang="en-US" sz="1600" b="0" i="0" u="sng" dirty="0" smtClean="0">
                <a:solidFill>
                  <a:srgbClr val="0000FF"/>
                </a:solidFill>
                <a:latin typeface="Helvetica" pitchFamily="34" charset="0"/>
              </a:rPr>
              <a:t> contours vs. </a:t>
            </a:r>
            <a:r>
              <a:rPr lang="el-GR" sz="1600" b="0" i="0" u="sng" dirty="0" smtClean="0">
                <a:solidFill>
                  <a:srgbClr val="0000FF"/>
                </a:solidFill>
                <a:latin typeface="Calibri" pitchFamily="34" charset="0"/>
              </a:rPr>
              <a:t>β</a:t>
            </a:r>
            <a:r>
              <a:rPr lang="el-GR" sz="1600" b="0" i="0" u="sng" baseline="-25000" dirty="0" smtClean="0">
                <a:solidFill>
                  <a:srgbClr val="0000FF"/>
                </a:solidFill>
                <a:latin typeface="Calibri" pitchFamily="34" charset="0"/>
              </a:rPr>
              <a:t>α</a:t>
            </a:r>
            <a:r>
              <a:rPr lang="en-US" sz="1600" b="0" i="0" u="sng" dirty="0" smtClean="0">
                <a:solidFill>
                  <a:srgbClr val="0000FF"/>
                </a:solidFill>
                <a:latin typeface="Helvetica" pitchFamily="34" charset="0"/>
              </a:rPr>
              <a:t> and </a:t>
            </a:r>
            <a:r>
              <a:rPr lang="en-US" sz="1600" b="0" i="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="0" i="0" u="sng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1600" b="0" i="0" u="sng" baseline="-25000" dirty="0" smtClean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3594" y="3246972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</a:rPr>
              <a:t>unstable</a:t>
            </a:r>
            <a:endParaRPr lang="en-US" sz="1600" b="0" i="0" baseline="-25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0118" y="1425196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rgbClr val="0070C0"/>
                </a:solidFill>
                <a:latin typeface="Calibri" pitchFamily="34" charset="0"/>
              </a:rPr>
              <a:t>stable</a:t>
            </a:r>
            <a:endParaRPr lang="en-US" sz="1600" b="0" i="0" baseline="-250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516330" y="1353312"/>
            <a:ext cx="637082" cy="235000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443173" y="2084832"/>
            <a:ext cx="3512853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212478" y="1383000"/>
            <a:ext cx="0" cy="23203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 rot="16200000">
            <a:off x="6547339" y="3039175"/>
            <a:ext cx="109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b="0" i="0" dirty="0" smtClean="0">
                <a:solidFill>
                  <a:srgbClr val="000000"/>
                </a:solidFill>
                <a:latin typeface="Calibri" pitchFamily="34" charset="0"/>
              </a:rPr>
              <a:t>expected </a:t>
            </a:r>
            <a:r>
              <a:rPr lang="el-GR" sz="1400" b="0" i="0" dirty="0" smtClean="0">
                <a:solidFill>
                  <a:srgbClr val="000000"/>
                </a:solidFill>
                <a:latin typeface="Calibri" pitchFamily="34" charset="0"/>
              </a:rPr>
              <a:t>ω</a:t>
            </a:r>
            <a:r>
              <a:rPr lang="el-GR" sz="1400" b="0" i="0" baseline="-25000" dirty="0" smtClean="0">
                <a:solidFill>
                  <a:srgbClr val="000000"/>
                </a:solidFill>
                <a:latin typeface="Calibri" pitchFamily="34" charset="0"/>
              </a:rPr>
              <a:t>φ</a:t>
            </a:r>
            <a:endParaRPr lang="en-US" sz="1400" b="0" i="0" baseline="-25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0708" y="1814929"/>
            <a:ext cx="85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400" b="0" i="0" dirty="0" smtClean="0">
                <a:solidFill>
                  <a:srgbClr val="000000"/>
                </a:solidFill>
                <a:latin typeface="Calibri" pitchFamily="34" charset="0"/>
              </a:rPr>
              <a:t>expected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400" b="0" i="0" dirty="0" smtClean="0">
                <a:solidFill>
                  <a:srgbClr val="000000"/>
                </a:solidFill>
                <a:latin typeface="Calibri" pitchFamily="34" charset="0"/>
              </a:rPr>
              <a:t>β</a:t>
            </a:r>
            <a:r>
              <a:rPr lang="el-GR" sz="1400" b="0" i="0" baseline="-25000" dirty="0" smtClean="0">
                <a:solidFill>
                  <a:srgbClr val="000000"/>
                </a:solidFill>
                <a:latin typeface="Calibri" pitchFamily="34" charset="0"/>
              </a:rPr>
              <a:t>α</a:t>
            </a:r>
            <a:endParaRPr lang="en-US" sz="1400" b="0" i="0" baseline="-25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r="4876" b="34539"/>
          <a:stretch/>
        </p:blipFill>
        <p:spPr bwMode="auto">
          <a:xfrm>
            <a:off x="0" y="1066844"/>
            <a:ext cx="9144000" cy="291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Kinetic RWM stability analysis started with MISK for a greater set of ITER advanced scenario </a:t>
            </a:r>
            <a:r>
              <a:rPr lang="en-US" sz="2800" dirty="0" err="1" smtClean="0">
                <a:latin typeface="Calibri" pitchFamily="34" charset="0"/>
              </a:rPr>
              <a:t>equilibria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4379225" y="4058122"/>
            <a:ext cx="40675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[F. Poli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submitted to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(2012)]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830568" y="1241546"/>
            <a:ext cx="151140" cy="52143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7160064" y="1287167"/>
            <a:ext cx="109852" cy="59453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816345" y="1110884"/>
            <a:ext cx="151140" cy="59383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106839" y="1164230"/>
            <a:ext cx="205749" cy="72428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4" idx="2"/>
          </p:cNvCxnSpPr>
          <p:nvPr/>
        </p:nvCxnSpPr>
        <p:spPr bwMode="auto">
          <a:xfrm>
            <a:off x="2430568" y="1374766"/>
            <a:ext cx="89427" cy="50693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6" idx="2"/>
          </p:cNvCxnSpPr>
          <p:nvPr/>
        </p:nvCxnSpPr>
        <p:spPr bwMode="auto">
          <a:xfrm flipH="1">
            <a:off x="2751405" y="1360264"/>
            <a:ext cx="288701" cy="34445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141867" y="1097767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34039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51405" y="1083265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34041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4513" y="898119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34041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1514" y="1004615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34041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5617" y="898117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34039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6745" y="1042870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34039</a:t>
            </a:r>
          </a:p>
        </p:txBody>
      </p:sp>
      <p:cxnSp>
        <p:nvCxnSpPr>
          <p:cNvPr id="22" name="Straight Arrow Connector 21"/>
          <p:cNvCxnSpPr>
            <a:stCxn id="27" idx="2"/>
          </p:cNvCxnSpPr>
          <p:nvPr/>
        </p:nvCxnSpPr>
        <p:spPr bwMode="auto">
          <a:xfrm>
            <a:off x="2093923" y="1205343"/>
            <a:ext cx="279969" cy="88795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26" idx="2"/>
          </p:cNvCxnSpPr>
          <p:nvPr/>
        </p:nvCxnSpPr>
        <p:spPr bwMode="auto">
          <a:xfrm>
            <a:off x="1701807" y="1313009"/>
            <a:ext cx="473987" cy="7173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25" idx="2"/>
          </p:cNvCxnSpPr>
          <p:nvPr/>
        </p:nvCxnSpPr>
        <p:spPr bwMode="auto">
          <a:xfrm>
            <a:off x="1354183" y="1458368"/>
            <a:ext cx="697274" cy="74199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065482" y="1181369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34001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13106" y="1036010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05222" y="928344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34036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5365488" y="1181369"/>
            <a:ext cx="120758" cy="97107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9" idx="2"/>
          </p:cNvCxnSpPr>
          <p:nvPr/>
        </p:nvCxnSpPr>
        <p:spPr bwMode="auto">
          <a:xfrm flipH="1">
            <a:off x="5900349" y="1343844"/>
            <a:ext cx="288701" cy="74945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5675326" y="1502263"/>
            <a:ext cx="74860" cy="75725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424055" y="1249375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34001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00349" y="1066845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34011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65488" y="941080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34036</a:t>
            </a:r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7214991" y="1374766"/>
            <a:ext cx="290394" cy="77768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420566" y="1181369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34036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7420566" y="2030368"/>
            <a:ext cx="205577" cy="12208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542376" y="184297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34011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>
            <a:off x="7420567" y="2200365"/>
            <a:ext cx="292031" cy="5915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626143" y="1982519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34001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4459892"/>
            <a:ext cx="8221889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b="0" i="0" dirty="0" smtClean="0">
                <a:solidFill>
                  <a:schemeClr val="tx1"/>
                </a:solidFill>
                <a:latin typeface="Calibri" pitchFamily="34" charset="0"/>
              </a:rPr>
              <a:t>Five discharges selected</a:t>
            </a:r>
          </a:p>
          <a:p>
            <a:pPr marL="742950" lvl="1" indent="-285750">
              <a:buFont typeface="Calibri" pitchFamily="34" charset="0"/>
              <a:buChar char="—"/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Full discharge evolutions – created by combination of TSC and TRANSP codes</a:t>
            </a:r>
          </a:p>
          <a:p>
            <a:pPr marL="742950" lvl="1" indent="-285750">
              <a:buFont typeface="Calibri" pitchFamily="34" charset="0"/>
              <a:buChar char="—"/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Range of </a:t>
            </a:r>
            <a:r>
              <a:rPr lang="el-GR" sz="1800" b="0" i="0" dirty="0" smtClean="0">
                <a:solidFill>
                  <a:schemeClr val="accent2"/>
                </a:solidFill>
                <a:latin typeface="Calibri"/>
                <a:ea typeface="Cambria Math"/>
                <a:cs typeface="Calibri"/>
                <a:sym typeface="Symbol"/>
              </a:rPr>
              <a:t>β</a:t>
            </a:r>
            <a:r>
              <a:rPr lang="en-US" sz="1800" b="0" i="0" baseline="-25000" dirty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N</a:t>
            </a: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 = 2.65 – 3.25; ideal n=1 no-wall unstable</a:t>
            </a:r>
          </a:p>
          <a:p>
            <a:pPr marL="742950" lvl="1" indent="-285750">
              <a:buFont typeface="Calibri" pitchFamily="34" charset="0"/>
              <a:buChar char="—"/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Have internal transport barriers</a:t>
            </a:r>
            <a:endParaRPr lang="en-US" sz="1800" b="0" i="0" dirty="0">
              <a:solidFill>
                <a:schemeClr val="accent2"/>
              </a:solidFill>
              <a:latin typeface="Calibri" pitchFamily="34" charset="0"/>
              <a:ea typeface="Cambria Math"/>
              <a:sym typeface="Symbol"/>
            </a:endParaRPr>
          </a:p>
          <a:p>
            <a:pPr marL="285750" indent="-285750"/>
            <a:r>
              <a:rPr lang="en-US" sz="2400" b="0" i="0" dirty="0" smtClean="0">
                <a:solidFill>
                  <a:schemeClr val="tx1"/>
                </a:solidFill>
                <a:latin typeface="Calibri" pitchFamily="34" charset="0"/>
              </a:rPr>
              <a:t>Include EPs from: 33MW N-NBI (D), 20 MW IC, 40 MW LH</a:t>
            </a:r>
            <a:endParaRPr lang="en-US" sz="2400" b="0" i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503" r="66530"/>
          <a:stretch/>
        </p:blipFill>
        <p:spPr bwMode="auto">
          <a:xfrm>
            <a:off x="0" y="999786"/>
            <a:ext cx="454387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Various parameters vs. shot number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0" r="33059" b="32994"/>
          <a:stretch/>
        </p:blipFill>
        <p:spPr bwMode="auto">
          <a:xfrm>
            <a:off x="4634700" y="893805"/>
            <a:ext cx="45093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1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970"/>
            <a:ext cx="2743200" cy="261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3945190"/>
            <a:ext cx="2743200" cy="261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" y="3945190"/>
            <a:ext cx="2743200" cy="261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The </a:t>
            </a:r>
            <a:r>
              <a:rPr lang="en-US" sz="2800" dirty="0" err="1" smtClean="0">
                <a:latin typeface="Calibri" pitchFamily="34" charset="0"/>
              </a:rPr>
              <a:t>eigenfunctions</a:t>
            </a:r>
            <a:r>
              <a:rPr lang="en-US" sz="2800" dirty="0" smtClean="0">
                <a:latin typeface="Calibri" pitchFamily="34" charset="0"/>
              </a:rPr>
              <a:t> (from PEST) all are “infernal”-like modes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903002" y="1233714"/>
            <a:ext cx="696686" cy="60234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0703" y="6097983"/>
            <a:ext cx="253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Note scales are different: this one has the smallest peak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5702" y="2989969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5701" y="6028032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34039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2213" y="6028032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34041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989970"/>
            <a:ext cx="2743200" cy="261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71" y="989970"/>
            <a:ext cx="2743200" cy="261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26416" y="1095214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92809" y="3003869"/>
            <a:ext cx="6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u="sng" dirty="0" smtClean="0">
                <a:latin typeface="Calibri" pitchFamily="34" charset="0"/>
              </a:rPr>
              <a:t>34036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4416552" y="6276109"/>
            <a:ext cx="1904151" cy="17759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5" y="3627096"/>
            <a:ext cx="3044952" cy="221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65695" y="5774527"/>
            <a:ext cx="3133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F. Poli </a:t>
            </a:r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submitted to </a:t>
            </a:r>
            <a:r>
              <a:rPr lang="en-US" b="0" i="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(2012</a:t>
            </a:r>
            <a:r>
              <a:rPr lang="en-US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)]</a:t>
            </a:r>
            <a:endParaRPr lang="en-US" b="0" i="0" dirty="0" smtClean="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89517" y="2940193"/>
            <a:ext cx="680132" cy="404349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259622" y="3689598"/>
            <a:ext cx="680132" cy="404349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= \sum_{j}\sum_{l=-\infty}^{\infty} 2\sqrt{2}\pi^{2}\int\int\int\left[\left|\left\langle H/\hat{\varepsilon}\right\rangle\right|^{2}&#10; \frac{\left(\omega-n\omega_{E}\right)\frac{\partial f_{j}}{\partial\varepsilon}-\frac{n}{Z_{j}e}\frac{\partial f_{j}}{\partial \Psi}}{n\langle\omega_{D}^{j}\rangle+l\omega_{b}^{j}-i\nu_{\mathrm{eff}}^{j}+n\omega_{E}-\omega}\right]&#10; \frac{\hat{\tau}}{m_{j}^{\frac{3}{2}}B}|\chi|\hat{\varepsilon}^{\frac{5}{2}}d\hat{\varepsilon} d\chi d\boldsymbol{\Psi},&#10; \nonumber&#10;\end{equation}&#10;&#10;&#10;&#10;&#10;\end{document}"/>
  <p:tag name="IGUANATEXSIZE" val="16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b="0" i="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CFE_talk_RCUK_EFDA_simple">
  <a:themeElements>
    <a:clrScheme name="CCFE_talk_RCUK_EFDA_si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FE_talk_RCUK_EFDA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FE_talk_RCUK_EFDA_si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b="0" i="0" dirty="0" smtClean="0">
            <a:latin typeface="Calibri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3018</TotalTime>
  <Words>1458</Words>
  <Application>Microsoft Office PowerPoint</Application>
  <PresentationFormat>On-screen Show (4:3)</PresentationFormat>
  <Paragraphs>320</Paragraphs>
  <Slides>32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1_Blank Presentation</vt:lpstr>
      <vt:lpstr>CCFE_talk_RCUK_EFDA_simple</vt:lpstr>
      <vt:lpstr>blank</vt:lpstr>
      <vt:lpstr>PowerPoint Presentation</vt:lpstr>
      <vt:lpstr>Long-Wavelength MHD Stability at High Pressure Required for ITER and Other Next-Step Devices</vt:lpstr>
      <vt:lpstr>MARS-K ITER Results</vt:lpstr>
      <vt:lpstr>Finite Orbit Width Kinetic damping of RWMs</vt:lpstr>
      <vt:lpstr>ITER RWM stability</vt:lpstr>
      <vt:lpstr>MIKS results: ITER requires alpha particles for RWM stability across all rotation values</vt:lpstr>
      <vt:lpstr>Kinetic RWM stability analysis started with MISK for a greater set of ITER advanced scenario equilibria</vt:lpstr>
      <vt:lpstr>Various parameters vs. shot number</vt:lpstr>
      <vt:lpstr>The eigenfunctions (from PEST) all are “infernal”-like modes</vt:lpstr>
      <vt:lpstr>PEST Fluid δW results</vt:lpstr>
      <vt:lpstr>Profiles, 34001 @ 2500s</vt:lpstr>
      <vt:lpstr>Notes on MISK δWK results with deuterium and tritium</vt:lpstr>
      <vt:lpstr>MISK Kinetic δWK results, thermal particles only</vt:lpstr>
      <vt:lpstr>Results with alpha particles included</vt:lpstr>
      <vt:lpstr>Various parameters vs. shot number</vt:lpstr>
      <vt:lpstr>Initial analysis: Stable region appears at low rotation with no alpha particles – may be due to “infernal” eigenfunction</vt:lpstr>
      <vt:lpstr>When resonances are close to the rational surface, MISK might not properly include them</vt:lpstr>
      <vt:lpstr>Energetic particle distribution function 34041 @ 400s</vt:lpstr>
      <vt:lpstr>xxx</vt:lpstr>
      <vt:lpstr>Some figures from Francesca’s paper</vt:lpstr>
      <vt:lpstr>Some figures from Francesca’s paper</vt:lpstr>
      <vt:lpstr>Some figures from Francesca’s paper</vt:lpstr>
      <vt:lpstr>PEST Fluid δW results</vt:lpstr>
      <vt:lpstr>Profiles, 34001 @ 2500s</vt:lpstr>
      <vt:lpstr>Profiles, 34011 @ 2500s</vt:lpstr>
      <vt:lpstr>Profiles, 34011 @ 2500s</vt:lpstr>
      <vt:lpstr>Profiles, 34036 @ 2500s</vt:lpstr>
      <vt:lpstr>Profiles, 34039 @ 2500s</vt:lpstr>
      <vt:lpstr>Profiles, 34041 @ 2500s</vt:lpstr>
      <vt:lpstr>Various parameters vs. shot number</vt:lpstr>
      <vt:lpstr>Results with scaled rotation profiles</vt:lpstr>
      <vt:lpstr>Energetic particle distribution function 34039 @ 400s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(Jack) Berkery</dc:creator>
  <cp:lastModifiedBy>jberkery</cp:lastModifiedBy>
  <cp:revision>228</cp:revision>
  <dcterms:created xsi:type="dcterms:W3CDTF">2010-10-06T14:54:23Z</dcterms:created>
  <dcterms:modified xsi:type="dcterms:W3CDTF">2012-03-12T17:06:31Z</dcterms:modified>
</cp:coreProperties>
</file>