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</p:sldMasterIdLst>
  <p:notesMasterIdLst>
    <p:notesMasterId r:id="rId16"/>
  </p:notesMasterIdLst>
  <p:handoutMasterIdLst>
    <p:handoutMasterId r:id="rId17"/>
  </p:handoutMasterIdLst>
  <p:sldIdLst>
    <p:sldId id="1474" r:id="rId3"/>
    <p:sldId id="1475" r:id="rId4"/>
    <p:sldId id="1476" r:id="rId5"/>
    <p:sldId id="1477" r:id="rId6"/>
    <p:sldId id="1478" r:id="rId7"/>
    <p:sldId id="1479" r:id="rId8"/>
    <p:sldId id="1480" r:id="rId9"/>
    <p:sldId id="1482" r:id="rId10"/>
    <p:sldId id="1471" r:id="rId11"/>
    <p:sldId id="1485" r:id="rId12"/>
    <p:sldId id="1487" r:id="rId13"/>
    <p:sldId id="1484" r:id="rId14"/>
    <p:sldId id="1481" r:id="rId1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33CC"/>
    <a:srgbClr val="FFFF99"/>
    <a:srgbClr val="66FFFF"/>
    <a:srgbClr val="339933"/>
    <a:srgbClr val="873AC0"/>
    <a:srgbClr val="9999FF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360" autoAdjust="0"/>
  </p:normalViewPr>
  <p:slideViewPr>
    <p:cSldViewPr snapToGrid="0">
      <p:cViewPr varScale="1">
        <p:scale>
          <a:sx n="131" d="100"/>
          <a:sy n="131" d="100"/>
        </p:scale>
        <p:origin x="-1044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76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4C6D62-110C-4F5B-B175-C75E9520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D61C66-E159-4F6F-B661-C1458674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AEC72-EE00-4F1A-9E36-DD303EE7CAB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03677-29D2-422C-A19C-1F225044B78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6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7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0"/>
            <a:ext cx="2222500" cy="623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518275" cy="623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footer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57250"/>
            <a:ext cx="7772400" cy="2643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ED8000"/>
              </a:buClr>
              <a:defRPr sz="54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80582" name="Picture 6" descr="headers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3" name="Picture 7" descr="CCF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5845175"/>
            <a:ext cx="1196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5" name="Picture 9" descr="header-for-google-search.jpg (427×8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3606" b="26506"/>
          <a:stretch>
            <a:fillRect/>
          </a:stretch>
        </p:blipFill>
        <p:spPr bwMode="auto">
          <a:xfrm>
            <a:off x="57150" y="5965825"/>
            <a:ext cx="221932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38100" y="6500813"/>
            <a:ext cx="9144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900" b="0" i="0" smtClean="0">
                <a:solidFill>
                  <a:srgbClr val="FFFFFF"/>
                </a:solidFill>
                <a:latin typeface="Arial" charset="0"/>
              </a:rPr>
              <a:t>CCFE is the fusion research arm of the </a:t>
            </a:r>
            <a:r>
              <a:rPr lang="en-GB" sz="900" i="0" smtClean="0">
                <a:solidFill>
                  <a:srgbClr val="FFFFFF"/>
                </a:solidFill>
                <a:latin typeface="Arial" charset="0"/>
              </a:rPr>
              <a:t>United Kingdom Atomic Energy Authority</a:t>
            </a:r>
          </a:p>
        </p:txBody>
      </p:sp>
    </p:spTree>
    <p:extLst>
      <p:ext uri="{BB962C8B-B14F-4D97-AF65-F5344CB8AC3E}">
        <p14:creationId xmlns:p14="http://schemas.microsoft.com/office/powerpoint/2010/main" val="41627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79900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281488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7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3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6"/>
          <p:cNvSpPr>
            <a:spLocks noChangeArrowheads="1"/>
          </p:cNvSpPr>
          <p:nvPr userDrawn="1"/>
        </p:nvSpPr>
        <p:spPr bwMode="auto">
          <a:xfrm>
            <a:off x="812800" y="6577841"/>
            <a:ext cx="6846784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Rochester – Theory Improvements 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1000" i="0" dirty="0" err="1" smtClean="0">
                <a:solidFill>
                  <a:schemeClr val="accent2"/>
                </a:solidFill>
                <a:latin typeface="Calibri" pitchFamily="34" charset="0"/>
              </a:rPr>
              <a:t>Berkery</a:t>
            </a:r>
            <a:r>
              <a:rPr lang="en-US" sz="1000" i="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Rectangle 208"/>
          <p:cNvSpPr>
            <a:spLocks noChangeArrowheads="1"/>
          </p:cNvSpPr>
          <p:nvPr userDrawn="1"/>
        </p:nvSpPr>
        <p:spPr bwMode="auto">
          <a:xfrm>
            <a:off x="6400800" y="6580189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March</a:t>
            </a: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 15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, 2012</a:t>
            </a:r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7101852" y="6577841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154D483-E77D-407B-98E7-7374DC40B1EB}" type="slidenum">
              <a:rPr lang="en-US" sz="1000" i="0" smtClean="0">
                <a:solidFill>
                  <a:schemeClr val="accent2"/>
                </a:solidFill>
                <a:latin typeface="Calibri" pitchFamily="34" charset="0"/>
              </a:rPr>
              <a:t>‹#›</a:t>
            </a:fld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5878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footer9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5" name="Picture 3" descr="headers9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0"/>
            <a:ext cx="7881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71378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5575" y="6464300"/>
            <a:ext cx="12414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en-US" b="0" i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79560" name="Picture 8" descr="CCF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3825"/>
            <a:ext cx="115411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562" name="Group 10"/>
          <p:cNvGrpSpPr>
            <a:grpSpLocks/>
          </p:cNvGrpSpPr>
          <p:nvPr/>
        </p:nvGrpSpPr>
        <p:grpSpPr bwMode="auto">
          <a:xfrm>
            <a:off x="8658225" y="6508750"/>
            <a:ext cx="428625" cy="228600"/>
            <a:chOff x="1748" y="2381"/>
            <a:chExt cx="2736" cy="1448"/>
          </a:xfrm>
        </p:grpSpPr>
        <p:sp>
          <p:nvSpPr>
            <p:cNvPr id="279563" name="Oval 11"/>
            <p:cNvSpPr>
              <a:spLocks noChangeArrowheads="1"/>
            </p:cNvSpPr>
            <p:nvPr userDrawn="1"/>
          </p:nvSpPr>
          <p:spPr bwMode="auto">
            <a:xfrm rot="190096">
              <a:off x="1748" y="2398"/>
              <a:ext cx="2736" cy="14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79564" name="Picture 12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" y="2381"/>
              <a:ext cx="265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80963" y="6475413"/>
            <a:ext cx="1685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fld id="{DD33C07F-BE47-491E-9475-0596397110E5}" type="slidenum">
              <a:rPr lang="en-GB" sz="1400" b="0" i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r>
              <a:rPr lang="en-GB" sz="1400" b="0" i="0" smtClean="0">
                <a:solidFill>
                  <a:srgbClr val="FFFFFF"/>
                </a:solidFill>
                <a:latin typeface="Arial" charset="0"/>
              </a:rPr>
              <a:t>/15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 userDrawn="1"/>
        </p:nvSpPr>
        <p:spPr bwMode="auto">
          <a:xfrm>
            <a:off x="1085850" y="6475413"/>
            <a:ext cx="7935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1400" b="0" i="0" smtClean="0">
                <a:solidFill>
                  <a:srgbClr val="FFFFFF"/>
                </a:solidFill>
                <a:latin typeface="Arial" charset="0"/>
              </a:rPr>
              <a:t>IT Chapman             ITPA MHD Topical Group Meeting, Toki           5 March 2012</a:t>
            </a:r>
          </a:p>
        </p:txBody>
      </p:sp>
      <p:pic>
        <p:nvPicPr>
          <p:cNvPr id="279568" name="Picture 16" descr="header-for-google-search.jpg (427×83)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3606" b="26506"/>
          <a:stretch>
            <a:fillRect/>
          </a:stretch>
        </p:blipFill>
        <p:spPr bwMode="auto">
          <a:xfrm>
            <a:off x="7721600" y="6532563"/>
            <a:ext cx="8461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7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D8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D8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37701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Theory Improvements</a:t>
            </a:r>
            <a:endParaRPr lang="en-US" sz="320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129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1701800"/>
            <a:ext cx="1295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29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1524000"/>
            <a:ext cx="1257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409700" y="1848408"/>
            <a:ext cx="6362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rgbClr val="000000"/>
                </a:solidFill>
                <a:latin typeface="Calibri" pitchFamily="34" charset="0"/>
              </a:rPr>
              <a:t>J.W</a:t>
            </a:r>
            <a:r>
              <a:rPr lang="en-US" sz="2400" i="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400" i="0" dirty="0" err="1" smtClean="0">
                <a:solidFill>
                  <a:srgbClr val="000000"/>
                </a:solidFill>
                <a:latin typeface="Calibri" pitchFamily="34" charset="0"/>
              </a:rPr>
              <a:t>Berkery</a:t>
            </a:r>
            <a:endParaRPr lang="en-US" sz="2400" i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Department of Applied Physics, Columbia University, New York, NY, USA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714500" y="3833837"/>
            <a:ext cx="5715000" cy="3939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Rochester, New York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March 15, 2012</a:t>
            </a:r>
            <a:endParaRPr lang="en-US" sz="160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Finite </a:t>
            </a:r>
            <a:r>
              <a:rPr lang="en-US" sz="2800" dirty="0" err="1" smtClean="0">
                <a:latin typeface="Calibri" pitchFamily="34" charset="0"/>
              </a:rPr>
              <a:t>Larmor</a:t>
            </a:r>
            <a:r>
              <a:rPr lang="en-US" sz="2800" dirty="0" smtClean="0">
                <a:latin typeface="Calibri" pitchFamily="34" charset="0"/>
              </a:rPr>
              <a:t> Radius Effects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7" y="972457"/>
            <a:ext cx="731349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3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775" y="0"/>
            <a:ext cx="7881937" cy="692150"/>
          </a:xfrm>
        </p:spPr>
        <p:txBody>
          <a:bodyPr/>
          <a:lstStyle/>
          <a:p>
            <a:r>
              <a:rPr lang="en-GB" sz="2800" dirty="0" smtClean="0"/>
              <a:t>Finite Orbit Width </a:t>
            </a:r>
            <a:r>
              <a:rPr lang="en-GB" sz="2800" dirty="0"/>
              <a:t>Kinetic damping of RWMs</a:t>
            </a:r>
          </a:p>
        </p:txBody>
      </p:sp>
      <p:grpSp>
        <p:nvGrpSpPr>
          <p:cNvPr id="440552" name="Group 232"/>
          <p:cNvGrpSpPr>
            <a:grpSpLocks/>
          </p:cNvGrpSpPr>
          <p:nvPr/>
        </p:nvGrpSpPr>
        <p:grpSpPr bwMode="auto">
          <a:xfrm>
            <a:off x="4252913" y="765175"/>
            <a:ext cx="4813300" cy="3397250"/>
            <a:chOff x="2679" y="482"/>
            <a:chExt cx="3032" cy="2140"/>
          </a:xfrm>
        </p:grpSpPr>
        <p:sp>
          <p:nvSpPr>
            <p:cNvPr id="440326" name="Text Box 6"/>
            <p:cNvSpPr txBox="1">
              <a:spLocks noChangeArrowheads="1"/>
            </p:cNvSpPr>
            <p:nvPr/>
          </p:nvSpPr>
          <p:spPr bwMode="auto">
            <a:xfrm>
              <a:off x="3107" y="1819"/>
              <a:ext cx="218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000" b="0" smtClean="0">
                  <a:solidFill>
                    <a:srgbClr val="808080"/>
                  </a:solidFill>
                  <a:latin typeface="Arial" charset="0"/>
                </a:rPr>
                <a:t>For typical MAST case, simple beam distribution</a:t>
              </a:r>
              <a:endParaRPr lang="en-US" sz="2000" b="0" smtClean="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440330" name="Line 10"/>
            <p:cNvSpPr>
              <a:spLocks noChangeShapeType="1"/>
            </p:cNvSpPr>
            <p:nvPr/>
          </p:nvSpPr>
          <p:spPr bwMode="auto">
            <a:xfrm>
              <a:off x="3058" y="2312"/>
              <a:ext cx="258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1" name="Line 11"/>
            <p:cNvSpPr>
              <a:spLocks noChangeShapeType="1"/>
            </p:cNvSpPr>
            <p:nvPr/>
          </p:nvSpPr>
          <p:spPr bwMode="auto">
            <a:xfrm flipV="1">
              <a:off x="3058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2" name="Freeform 12"/>
            <p:cNvSpPr>
              <a:spLocks/>
            </p:cNvSpPr>
            <p:nvPr/>
          </p:nvSpPr>
          <p:spPr bwMode="auto">
            <a:xfrm>
              <a:off x="2982" y="2392"/>
              <a:ext cx="45" cy="71"/>
            </a:xfrm>
            <a:custGeom>
              <a:avLst/>
              <a:gdLst>
                <a:gd name="T0" fmla="*/ 19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19 w 45"/>
                <a:gd name="T15" fmla="*/ 71 h 71"/>
                <a:gd name="T16" fmla="*/ 25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5 w 45"/>
                <a:gd name="T31" fmla="*/ 0 h 71"/>
                <a:gd name="T32" fmla="*/ 19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auto">
            <a:xfrm>
              <a:off x="3052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4" name="Freeform 14"/>
            <p:cNvSpPr>
              <a:spLocks/>
            </p:cNvSpPr>
            <p:nvPr/>
          </p:nvSpPr>
          <p:spPr bwMode="auto">
            <a:xfrm>
              <a:off x="3081" y="2394"/>
              <a:ext cx="46" cy="69"/>
            </a:xfrm>
            <a:custGeom>
              <a:avLst/>
              <a:gdLst>
                <a:gd name="T0" fmla="*/ 4 w 46"/>
                <a:gd name="T1" fmla="*/ 16 h 69"/>
                <a:gd name="T2" fmla="*/ 4 w 46"/>
                <a:gd name="T3" fmla="*/ 13 h 69"/>
                <a:gd name="T4" fmla="*/ 7 w 46"/>
                <a:gd name="T5" fmla="*/ 7 h 69"/>
                <a:gd name="T6" fmla="*/ 10 w 46"/>
                <a:gd name="T7" fmla="*/ 4 h 69"/>
                <a:gd name="T8" fmla="*/ 16 w 46"/>
                <a:gd name="T9" fmla="*/ 0 h 69"/>
                <a:gd name="T10" fmla="*/ 30 w 46"/>
                <a:gd name="T11" fmla="*/ 0 h 69"/>
                <a:gd name="T12" fmla="*/ 36 w 46"/>
                <a:gd name="T13" fmla="*/ 4 h 69"/>
                <a:gd name="T14" fmla="*/ 39 w 46"/>
                <a:gd name="T15" fmla="*/ 7 h 69"/>
                <a:gd name="T16" fmla="*/ 42 w 46"/>
                <a:gd name="T17" fmla="*/ 13 h 69"/>
                <a:gd name="T18" fmla="*/ 42 w 46"/>
                <a:gd name="T19" fmla="*/ 19 h 69"/>
                <a:gd name="T20" fmla="*/ 39 w 46"/>
                <a:gd name="T21" fmla="*/ 25 h 69"/>
                <a:gd name="T22" fmla="*/ 33 w 46"/>
                <a:gd name="T23" fmla="*/ 36 h 69"/>
                <a:gd name="T24" fmla="*/ 0 w 46"/>
                <a:gd name="T25" fmla="*/ 69 h 69"/>
                <a:gd name="T26" fmla="*/ 46 w 46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69">
                  <a:moveTo>
                    <a:pt x="4" y="16"/>
                  </a:moveTo>
                  <a:lnTo>
                    <a:pt x="4" y="13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39" y="25"/>
                  </a:lnTo>
                  <a:lnTo>
                    <a:pt x="33" y="36"/>
                  </a:lnTo>
                  <a:lnTo>
                    <a:pt x="0" y="69"/>
                  </a:lnTo>
                  <a:lnTo>
                    <a:pt x="46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5" name="Line 15"/>
            <p:cNvSpPr>
              <a:spLocks noChangeShapeType="1"/>
            </p:cNvSpPr>
            <p:nvPr/>
          </p:nvSpPr>
          <p:spPr bwMode="auto">
            <a:xfrm flipV="1">
              <a:off x="3574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6" name="Freeform 16"/>
            <p:cNvSpPr>
              <a:spLocks/>
            </p:cNvSpPr>
            <p:nvPr/>
          </p:nvSpPr>
          <p:spPr bwMode="auto">
            <a:xfrm>
              <a:off x="3498" y="2392"/>
              <a:ext cx="45" cy="71"/>
            </a:xfrm>
            <a:custGeom>
              <a:avLst/>
              <a:gdLst>
                <a:gd name="T0" fmla="*/ 19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19 w 45"/>
                <a:gd name="T15" fmla="*/ 71 h 71"/>
                <a:gd name="T16" fmla="*/ 26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6 w 45"/>
                <a:gd name="T31" fmla="*/ 0 h 71"/>
                <a:gd name="T32" fmla="*/ 19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7" name="Freeform 17"/>
            <p:cNvSpPr>
              <a:spLocks/>
            </p:cNvSpPr>
            <p:nvPr/>
          </p:nvSpPr>
          <p:spPr bwMode="auto">
            <a:xfrm>
              <a:off x="3568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8" name="Freeform 18"/>
            <p:cNvSpPr>
              <a:spLocks/>
            </p:cNvSpPr>
            <p:nvPr/>
          </p:nvSpPr>
          <p:spPr bwMode="auto">
            <a:xfrm>
              <a:off x="3599" y="2392"/>
              <a:ext cx="47" cy="70"/>
            </a:xfrm>
            <a:custGeom>
              <a:avLst/>
              <a:gdLst>
                <a:gd name="T0" fmla="*/ 6 w 47"/>
                <a:gd name="T1" fmla="*/ 0 h 70"/>
                <a:gd name="T2" fmla="*/ 43 w 47"/>
                <a:gd name="T3" fmla="*/ 0 h 70"/>
                <a:gd name="T4" fmla="*/ 24 w 47"/>
                <a:gd name="T5" fmla="*/ 27 h 70"/>
                <a:gd name="T6" fmla="*/ 34 w 47"/>
                <a:gd name="T7" fmla="*/ 27 h 70"/>
                <a:gd name="T8" fmla="*/ 40 w 47"/>
                <a:gd name="T9" fmla="*/ 30 h 70"/>
                <a:gd name="T10" fmla="*/ 43 w 47"/>
                <a:gd name="T11" fmla="*/ 33 h 70"/>
                <a:gd name="T12" fmla="*/ 47 w 47"/>
                <a:gd name="T13" fmla="*/ 44 h 70"/>
                <a:gd name="T14" fmla="*/ 47 w 47"/>
                <a:gd name="T15" fmla="*/ 50 h 70"/>
                <a:gd name="T16" fmla="*/ 43 w 47"/>
                <a:gd name="T17" fmla="*/ 60 h 70"/>
                <a:gd name="T18" fmla="*/ 37 w 47"/>
                <a:gd name="T19" fmla="*/ 67 h 70"/>
                <a:gd name="T20" fmla="*/ 27 w 47"/>
                <a:gd name="T21" fmla="*/ 70 h 70"/>
                <a:gd name="T22" fmla="*/ 17 w 47"/>
                <a:gd name="T23" fmla="*/ 70 h 70"/>
                <a:gd name="T24" fmla="*/ 6 w 47"/>
                <a:gd name="T25" fmla="*/ 67 h 70"/>
                <a:gd name="T26" fmla="*/ 3 w 47"/>
                <a:gd name="T27" fmla="*/ 63 h 70"/>
                <a:gd name="T28" fmla="*/ 0 w 47"/>
                <a:gd name="T29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0">
                  <a:moveTo>
                    <a:pt x="6" y="0"/>
                  </a:moveTo>
                  <a:lnTo>
                    <a:pt x="43" y="0"/>
                  </a:lnTo>
                  <a:lnTo>
                    <a:pt x="24" y="27"/>
                  </a:lnTo>
                  <a:lnTo>
                    <a:pt x="34" y="27"/>
                  </a:lnTo>
                  <a:lnTo>
                    <a:pt x="40" y="30"/>
                  </a:lnTo>
                  <a:lnTo>
                    <a:pt x="43" y="33"/>
                  </a:lnTo>
                  <a:lnTo>
                    <a:pt x="47" y="44"/>
                  </a:lnTo>
                  <a:lnTo>
                    <a:pt x="47" y="50"/>
                  </a:lnTo>
                  <a:lnTo>
                    <a:pt x="43" y="60"/>
                  </a:lnTo>
                  <a:lnTo>
                    <a:pt x="37" y="67"/>
                  </a:lnTo>
                  <a:lnTo>
                    <a:pt x="27" y="70"/>
                  </a:lnTo>
                  <a:lnTo>
                    <a:pt x="17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39" name="Line 19"/>
            <p:cNvSpPr>
              <a:spLocks noChangeShapeType="1"/>
            </p:cNvSpPr>
            <p:nvPr/>
          </p:nvSpPr>
          <p:spPr bwMode="auto">
            <a:xfrm flipV="1">
              <a:off x="4091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auto">
            <a:xfrm>
              <a:off x="4014" y="2392"/>
              <a:ext cx="45" cy="71"/>
            </a:xfrm>
            <a:custGeom>
              <a:avLst/>
              <a:gdLst>
                <a:gd name="T0" fmla="*/ 19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19 w 45"/>
                <a:gd name="T15" fmla="*/ 71 h 71"/>
                <a:gd name="T16" fmla="*/ 26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6 w 45"/>
                <a:gd name="T31" fmla="*/ 0 h 71"/>
                <a:gd name="T32" fmla="*/ 19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1" name="Freeform 21"/>
            <p:cNvSpPr>
              <a:spLocks/>
            </p:cNvSpPr>
            <p:nvPr/>
          </p:nvSpPr>
          <p:spPr bwMode="auto">
            <a:xfrm>
              <a:off x="4084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2" name="Freeform 22"/>
            <p:cNvSpPr>
              <a:spLocks/>
            </p:cNvSpPr>
            <p:nvPr/>
          </p:nvSpPr>
          <p:spPr bwMode="auto">
            <a:xfrm>
              <a:off x="4115" y="2392"/>
              <a:ext cx="51" cy="47"/>
            </a:xfrm>
            <a:custGeom>
              <a:avLst/>
              <a:gdLst>
                <a:gd name="T0" fmla="*/ 33 w 51"/>
                <a:gd name="T1" fmla="*/ 0 h 47"/>
                <a:gd name="T2" fmla="*/ 0 w 51"/>
                <a:gd name="T3" fmla="*/ 47 h 47"/>
                <a:gd name="T4" fmla="*/ 51 w 51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7">
                  <a:moveTo>
                    <a:pt x="33" y="0"/>
                  </a:moveTo>
                  <a:lnTo>
                    <a:pt x="0" y="47"/>
                  </a:lnTo>
                  <a:lnTo>
                    <a:pt x="51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3" name="Line 23"/>
            <p:cNvSpPr>
              <a:spLocks noChangeShapeType="1"/>
            </p:cNvSpPr>
            <p:nvPr/>
          </p:nvSpPr>
          <p:spPr bwMode="auto">
            <a:xfrm>
              <a:off x="4148" y="2392"/>
              <a:ext cx="1" cy="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4" name="Line 24"/>
            <p:cNvSpPr>
              <a:spLocks noChangeShapeType="1"/>
            </p:cNvSpPr>
            <p:nvPr/>
          </p:nvSpPr>
          <p:spPr bwMode="auto">
            <a:xfrm flipV="1">
              <a:off x="4607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5" name="Freeform 25"/>
            <p:cNvSpPr>
              <a:spLocks/>
            </p:cNvSpPr>
            <p:nvPr/>
          </p:nvSpPr>
          <p:spPr bwMode="auto">
            <a:xfrm>
              <a:off x="4531" y="2392"/>
              <a:ext cx="45" cy="71"/>
            </a:xfrm>
            <a:custGeom>
              <a:avLst/>
              <a:gdLst>
                <a:gd name="T0" fmla="*/ 20 w 45"/>
                <a:gd name="T1" fmla="*/ 0 h 71"/>
                <a:gd name="T2" fmla="*/ 9 w 45"/>
                <a:gd name="T3" fmla="*/ 3 h 71"/>
                <a:gd name="T4" fmla="*/ 3 w 45"/>
                <a:gd name="T5" fmla="*/ 14 h 71"/>
                <a:gd name="T6" fmla="*/ 0 w 45"/>
                <a:gd name="T7" fmla="*/ 30 h 71"/>
                <a:gd name="T8" fmla="*/ 0 w 45"/>
                <a:gd name="T9" fmla="*/ 41 h 71"/>
                <a:gd name="T10" fmla="*/ 3 w 45"/>
                <a:gd name="T11" fmla="*/ 57 h 71"/>
                <a:gd name="T12" fmla="*/ 9 w 45"/>
                <a:gd name="T13" fmla="*/ 68 h 71"/>
                <a:gd name="T14" fmla="*/ 20 w 45"/>
                <a:gd name="T15" fmla="*/ 71 h 71"/>
                <a:gd name="T16" fmla="*/ 26 w 45"/>
                <a:gd name="T17" fmla="*/ 71 h 71"/>
                <a:gd name="T18" fmla="*/ 36 w 45"/>
                <a:gd name="T19" fmla="*/ 68 h 71"/>
                <a:gd name="T20" fmla="*/ 42 w 45"/>
                <a:gd name="T21" fmla="*/ 57 h 71"/>
                <a:gd name="T22" fmla="*/ 45 w 45"/>
                <a:gd name="T23" fmla="*/ 41 h 71"/>
                <a:gd name="T24" fmla="*/ 45 w 45"/>
                <a:gd name="T25" fmla="*/ 30 h 71"/>
                <a:gd name="T26" fmla="*/ 42 w 45"/>
                <a:gd name="T27" fmla="*/ 14 h 71"/>
                <a:gd name="T28" fmla="*/ 36 w 45"/>
                <a:gd name="T29" fmla="*/ 3 h 71"/>
                <a:gd name="T30" fmla="*/ 26 w 45"/>
                <a:gd name="T31" fmla="*/ 0 h 71"/>
                <a:gd name="T32" fmla="*/ 20 w 45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6" name="Freeform 26"/>
            <p:cNvSpPr>
              <a:spLocks/>
            </p:cNvSpPr>
            <p:nvPr/>
          </p:nvSpPr>
          <p:spPr bwMode="auto">
            <a:xfrm>
              <a:off x="4601" y="2456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auto">
            <a:xfrm>
              <a:off x="4631" y="2392"/>
              <a:ext cx="47" cy="70"/>
            </a:xfrm>
            <a:custGeom>
              <a:avLst/>
              <a:gdLst>
                <a:gd name="T0" fmla="*/ 41 w 47"/>
                <a:gd name="T1" fmla="*/ 0 h 70"/>
                <a:gd name="T2" fmla="*/ 6 w 47"/>
                <a:gd name="T3" fmla="*/ 0 h 70"/>
                <a:gd name="T4" fmla="*/ 3 w 47"/>
                <a:gd name="T5" fmla="*/ 30 h 70"/>
                <a:gd name="T6" fmla="*/ 6 w 47"/>
                <a:gd name="T7" fmla="*/ 27 h 70"/>
                <a:gd name="T8" fmla="*/ 17 w 47"/>
                <a:gd name="T9" fmla="*/ 24 h 70"/>
                <a:gd name="T10" fmla="*/ 27 w 47"/>
                <a:gd name="T11" fmla="*/ 24 h 70"/>
                <a:gd name="T12" fmla="*/ 37 w 47"/>
                <a:gd name="T13" fmla="*/ 27 h 70"/>
                <a:gd name="T14" fmla="*/ 44 w 47"/>
                <a:gd name="T15" fmla="*/ 33 h 70"/>
                <a:gd name="T16" fmla="*/ 47 w 47"/>
                <a:gd name="T17" fmla="*/ 44 h 70"/>
                <a:gd name="T18" fmla="*/ 47 w 47"/>
                <a:gd name="T19" fmla="*/ 50 h 70"/>
                <a:gd name="T20" fmla="*/ 44 w 47"/>
                <a:gd name="T21" fmla="*/ 60 h 70"/>
                <a:gd name="T22" fmla="*/ 37 w 47"/>
                <a:gd name="T23" fmla="*/ 67 h 70"/>
                <a:gd name="T24" fmla="*/ 27 w 47"/>
                <a:gd name="T25" fmla="*/ 70 h 70"/>
                <a:gd name="T26" fmla="*/ 17 w 47"/>
                <a:gd name="T27" fmla="*/ 70 h 70"/>
                <a:gd name="T28" fmla="*/ 6 w 47"/>
                <a:gd name="T29" fmla="*/ 67 h 70"/>
                <a:gd name="T30" fmla="*/ 3 w 47"/>
                <a:gd name="T31" fmla="*/ 63 h 70"/>
                <a:gd name="T32" fmla="*/ 0 w 47"/>
                <a:gd name="T3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70">
                  <a:moveTo>
                    <a:pt x="41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4"/>
                  </a:lnTo>
                  <a:lnTo>
                    <a:pt x="27" y="24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4"/>
                  </a:lnTo>
                  <a:lnTo>
                    <a:pt x="47" y="50"/>
                  </a:lnTo>
                  <a:lnTo>
                    <a:pt x="44" y="60"/>
                  </a:lnTo>
                  <a:lnTo>
                    <a:pt x="37" y="67"/>
                  </a:lnTo>
                  <a:lnTo>
                    <a:pt x="27" y="70"/>
                  </a:lnTo>
                  <a:lnTo>
                    <a:pt x="17" y="70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8" name="Line 28"/>
            <p:cNvSpPr>
              <a:spLocks noChangeShapeType="1"/>
            </p:cNvSpPr>
            <p:nvPr/>
          </p:nvSpPr>
          <p:spPr bwMode="auto">
            <a:xfrm flipV="1">
              <a:off x="5124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49" name="Freeform 29"/>
            <p:cNvSpPr>
              <a:spLocks/>
            </p:cNvSpPr>
            <p:nvPr/>
          </p:nvSpPr>
          <p:spPr bwMode="auto">
            <a:xfrm>
              <a:off x="5047" y="2392"/>
              <a:ext cx="46" cy="71"/>
            </a:xfrm>
            <a:custGeom>
              <a:avLst/>
              <a:gdLst>
                <a:gd name="T0" fmla="*/ 20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20 w 46"/>
                <a:gd name="T15" fmla="*/ 71 h 71"/>
                <a:gd name="T16" fmla="*/ 26 w 46"/>
                <a:gd name="T17" fmla="*/ 71 h 71"/>
                <a:gd name="T18" fmla="*/ 36 w 46"/>
                <a:gd name="T19" fmla="*/ 68 h 71"/>
                <a:gd name="T20" fmla="*/ 42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2 w 46"/>
                <a:gd name="T27" fmla="*/ 14 h 71"/>
                <a:gd name="T28" fmla="*/ 36 w 46"/>
                <a:gd name="T29" fmla="*/ 3 h 71"/>
                <a:gd name="T30" fmla="*/ 26 w 46"/>
                <a:gd name="T31" fmla="*/ 0 h 71"/>
                <a:gd name="T32" fmla="*/ 20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0" name="Freeform 30"/>
            <p:cNvSpPr>
              <a:spLocks/>
            </p:cNvSpPr>
            <p:nvPr/>
          </p:nvSpPr>
          <p:spPr bwMode="auto">
            <a:xfrm>
              <a:off x="5117" y="2456"/>
              <a:ext cx="7" cy="7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4 h 7"/>
                <a:gd name="T4" fmla="*/ 3 w 7"/>
                <a:gd name="T5" fmla="*/ 7 h 7"/>
                <a:gd name="T6" fmla="*/ 7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7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1" name="Freeform 31"/>
            <p:cNvSpPr>
              <a:spLocks/>
            </p:cNvSpPr>
            <p:nvPr/>
          </p:nvSpPr>
          <p:spPr bwMode="auto">
            <a:xfrm>
              <a:off x="5151" y="2393"/>
              <a:ext cx="43" cy="70"/>
            </a:xfrm>
            <a:custGeom>
              <a:avLst/>
              <a:gdLst>
                <a:gd name="T0" fmla="*/ 40 w 43"/>
                <a:gd name="T1" fmla="*/ 10 h 70"/>
                <a:gd name="T2" fmla="*/ 37 w 43"/>
                <a:gd name="T3" fmla="*/ 3 h 70"/>
                <a:gd name="T4" fmla="*/ 26 w 43"/>
                <a:gd name="T5" fmla="*/ 0 h 70"/>
                <a:gd name="T6" fmla="*/ 20 w 43"/>
                <a:gd name="T7" fmla="*/ 0 h 70"/>
                <a:gd name="T8" fmla="*/ 10 w 43"/>
                <a:gd name="T9" fmla="*/ 3 h 70"/>
                <a:gd name="T10" fmla="*/ 4 w 43"/>
                <a:gd name="T11" fmla="*/ 14 h 70"/>
                <a:gd name="T12" fmla="*/ 0 w 43"/>
                <a:gd name="T13" fmla="*/ 30 h 70"/>
                <a:gd name="T14" fmla="*/ 0 w 43"/>
                <a:gd name="T15" fmla="*/ 47 h 70"/>
                <a:gd name="T16" fmla="*/ 4 w 43"/>
                <a:gd name="T17" fmla="*/ 60 h 70"/>
                <a:gd name="T18" fmla="*/ 10 w 43"/>
                <a:gd name="T19" fmla="*/ 67 h 70"/>
                <a:gd name="T20" fmla="*/ 20 w 43"/>
                <a:gd name="T21" fmla="*/ 70 h 70"/>
                <a:gd name="T22" fmla="*/ 23 w 43"/>
                <a:gd name="T23" fmla="*/ 70 h 70"/>
                <a:gd name="T24" fmla="*/ 34 w 43"/>
                <a:gd name="T25" fmla="*/ 67 h 70"/>
                <a:gd name="T26" fmla="*/ 40 w 43"/>
                <a:gd name="T27" fmla="*/ 60 h 70"/>
                <a:gd name="T28" fmla="*/ 43 w 43"/>
                <a:gd name="T29" fmla="*/ 50 h 70"/>
                <a:gd name="T30" fmla="*/ 43 w 43"/>
                <a:gd name="T31" fmla="*/ 47 h 70"/>
                <a:gd name="T32" fmla="*/ 40 w 43"/>
                <a:gd name="T33" fmla="*/ 37 h 70"/>
                <a:gd name="T34" fmla="*/ 34 w 43"/>
                <a:gd name="T35" fmla="*/ 30 h 70"/>
                <a:gd name="T36" fmla="*/ 23 w 43"/>
                <a:gd name="T37" fmla="*/ 27 h 70"/>
                <a:gd name="T38" fmla="*/ 20 w 43"/>
                <a:gd name="T39" fmla="*/ 27 h 70"/>
                <a:gd name="T40" fmla="*/ 10 w 43"/>
                <a:gd name="T41" fmla="*/ 30 h 70"/>
                <a:gd name="T42" fmla="*/ 4 w 43"/>
                <a:gd name="T43" fmla="*/ 37 h 70"/>
                <a:gd name="T44" fmla="*/ 0 w 43"/>
                <a:gd name="T45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70">
                  <a:moveTo>
                    <a:pt x="40" y="10"/>
                  </a:moveTo>
                  <a:lnTo>
                    <a:pt x="37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0" y="3"/>
                  </a:lnTo>
                  <a:lnTo>
                    <a:pt x="4" y="14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4" y="60"/>
                  </a:lnTo>
                  <a:lnTo>
                    <a:pt x="10" y="67"/>
                  </a:lnTo>
                  <a:lnTo>
                    <a:pt x="20" y="70"/>
                  </a:lnTo>
                  <a:lnTo>
                    <a:pt x="23" y="70"/>
                  </a:lnTo>
                  <a:lnTo>
                    <a:pt x="34" y="67"/>
                  </a:lnTo>
                  <a:lnTo>
                    <a:pt x="40" y="60"/>
                  </a:lnTo>
                  <a:lnTo>
                    <a:pt x="43" y="50"/>
                  </a:lnTo>
                  <a:lnTo>
                    <a:pt x="43" y="47"/>
                  </a:lnTo>
                  <a:lnTo>
                    <a:pt x="40" y="37"/>
                  </a:lnTo>
                  <a:lnTo>
                    <a:pt x="34" y="30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0" y="30"/>
                  </a:lnTo>
                  <a:lnTo>
                    <a:pt x="4" y="37"/>
                  </a:lnTo>
                  <a:lnTo>
                    <a:pt x="0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2" name="Line 32"/>
            <p:cNvSpPr>
              <a:spLocks noChangeShapeType="1"/>
            </p:cNvSpPr>
            <p:nvPr/>
          </p:nvSpPr>
          <p:spPr bwMode="auto">
            <a:xfrm flipV="1">
              <a:off x="5641" y="2276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3" name="Freeform 33"/>
            <p:cNvSpPr>
              <a:spLocks/>
            </p:cNvSpPr>
            <p:nvPr/>
          </p:nvSpPr>
          <p:spPr bwMode="auto">
            <a:xfrm>
              <a:off x="5563" y="2392"/>
              <a:ext cx="46" cy="71"/>
            </a:xfrm>
            <a:custGeom>
              <a:avLst/>
              <a:gdLst>
                <a:gd name="T0" fmla="*/ 20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20 w 46"/>
                <a:gd name="T15" fmla="*/ 71 h 71"/>
                <a:gd name="T16" fmla="*/ 26 w 46"/>
                <a:gd name="T17" fmla="*/ 71 h 71"/>
                <a:gd name="T18" fmla="*/ 36 w 46"/>
                <a:gd name="T19" fmla="*/ 68 h 71"/>
                <a:gd name="T20" fmla="*/ 42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2 w 46"/>
                <a:gd name="T27" fmla="*/ 14 h 71"/>
                <a:gd name="T28" fmla="*/ 36 w 46"/>
                <a:gd name="T29" fmla="*/ 3 h 71"/>
                <a:gd name="T30" fmla="*/ 26 w 46"/>
                <a:gd name="T31" fmla="*/ 0 h 71"/>
                <a:gd name="T32" fmla="*/ 20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4" name="Freeform 34"/>
            <p:cNvSpPr>
              <a:spLocks/>
            </p:cNvSpPr>
            <p:nvPr/>
          </p:nvSpPr>
          <p:spPr bwMode="auto">
            <a:xfrm>
              <a:off x="5633" y="2456"/>
              <a:ext cx="7" cy="7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5" name="Line 35"/>
            <p:cNvSpPr>
              <a:spLocks noChangeShapeType="1"/>
            </p:cNvSpPr>
            <p:nvPr/>
          </p:nvSpPr>
          <p:spPr bwMode="auto">
            <a:xfrm flipH="1">
              <a:off x="5678" y="2392"/>
              <a:ext cx="33" cy="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6" name="Line 36"/>
            <p:cNvSpPr>
              <a:spLocks noChangeShapeType="1"/>
            </p:cNvSpPr>
            <p:nvPr/>
          </p:nvSpPr>
          <p:spPr bwMode="auto">
            <a:xfrm>
              <a:off x="5663" y="2392"/>
              <a:ext cx="4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7" name="Line 37"/>
            <p:cNvSpPr>
              <a:spLocks noChangeShapeType="1"/>
            </p:cNvSpPr>
            <p:nvPr/>
          </p:nvSpPr>
          <p:spPr bwMode="auto">
            <a:xfrm flipV="1">
              <a:off x="311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8" name="Line 38"/>
            <p:cNvSpPr>
              <a:spLocks noChangeShapeType="1"/>
            </p:cNvSpPr>
            <p:nvPr/>
          </p:nvSpPr>
          <p:spPr bwMode="auto">
            <a:xfrm flipV="1">
              <a:off x="316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59" name="Line 39"/>
            <p:cNvSpPr>
              <a:spLocks noChangeShapeType="1"/>
            </p:cNvSpPr>
            <p:nvPr/>
          </p:nvSpPr>
          <p:spPr bwMode="auto">
            <a:xfrm flipV="1">
              <a:off x="321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0" name="Line 40"/>
            <p:cNvSpPr>
              <a:spLocks noChangeShapeType="1"/>
            </p:cNvSpPr>
            <p:nvPr/>
          </p:nvSpPr>
          <p:spPr bwMode="auto">
            <a:xfrm flipV="1">
              <a:off x="326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1" name="Line 41"/>
            <p:cNvSpPr>
              <a:spLocks noChangeShapeType="1"/>
            </p:cNvSpPr>
            <p:nvPr/>
          </p:nvSpPr>
          <p:spPr bwMode="auto">
            <a:xfrm flipV="1">
              <a:off x="331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2" name="Line 42"/>
            <p:cNvSpPr>
              <a:spLocks noChangeShapeType="1"/>
            </p:cNvSpPr>
            <p:nvPr/>
          </p:nvSpPr>
          <p:spPr bwMode="auto">
            <a:xfrm flipV="1">
              <a:off x="336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3" name="Line 43"/>
            <p:cNvSpPr>
              <a:spLocks noChangeShapeType="1"/>
            </p:cNvSpPr>
            <p:nvPr/>
          </p:nvSpPr>
          <p:spPr bwMode="auto">
            <a:xfrm flipV="1">
              <a:off x="342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4" name="Line 44"/>
            <p:cNvSpPr>
              <a:spLocks noChangeShapeType="1"/>
            </p:cNvSpPr>
            <p:nvPr/>
          </p:nvSpPr>
          <p:spPr bwMode="auto">
            <a:xfrm flipV="1">
              <a:off x="347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5" name="Line 45"/>
            <p:cNvSpPr>
              <a:spLocks noChangeShapeType="1"/>
            </p:cNvSpPr>
            <p:nvPr/>
          </p:nvSpPr>
          <p:spPr bwMode="auto">
            <a:xfrm flipV="1">
              <a:off x="352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6" name="Line 46"/>
            <p:cNvSpPr>
              <a:spLocks noChangeShapeType="1"/>
            </p:cNvSpPr>
            <p:nvPr/>
          </p:nvSpPr>
          <p:spPr bwMode="auto">
            <a:xfrm flipV="1">
              <a:off x="362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7" name="Line 47"/>
            <p:cNvSpPr>
              <a:spLocks noChangeShapeType="1"/>
            </p:cNvSpPr>
            <p:nvPr/>
          </p:nvSpPr>
          <p:spPr bwMode="auto">
            <a:xfrm flipV="1">
              <a:off x="367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8" name="Line 48"/>
            <p:cNvSpPr>
              <a:spLocks noChangeShapeType="1"/>
            </p:cNvSpPr>
            <p:nvPr/>
          </p:nvSpPr>
          <p:spPr bwMode="auto">
            <a:xfrm flipV="1">
              <a:off x="372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69" name="Line 49"/>
            <p:cNvSpPr>
              <a:spLocks noChangeShapeType="1"/>
            </p:cNvSpPr>
            <p:nvPr/>
          </p:nvSpPr>
          <p:spPr bwMode="auto">
            <a:xfrm flipV="1">
              <a:off x="378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0" name="Line 50"/>
            <p:cNvSpPr>
              <a:spLocks noChangeShapeType="1"/>
            </p:cNvSpPr>
            <p:nvPr/>
          </p:nvSpPr>
          <p:spPr bwMode="auto">
            <a:xfrm flipV="1">
              <a:off x="383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1" name="Line 51"/>
            <p:cNvSpPr>
              <a:spLocks noChangeShapeType="1"/>
            </p:cNvSpPr>
            <p:nvPr/>
          </p:nvSpPr>
          <p:spPr bwMode="auto">
            <a:xfrm flipV="1">
              <a:off x="388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2" name="Line 52"/>
            <p:cNvSpPr>
              <a:spLocks noChangeShapeType="1"/>
            </p:cNvSpPr>
            <p:nvPr/>
          </p:nvSpPr>
          <p:spPr bwMode="auto">
            <a:xfrm flipV="1">
              <a:off x="393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3" name="Line 53"/>
            <p:cNvSpPr>
              <a:spLocks noChangeShapeType="1"/>
            </p:cNvSpPr>
            <p:nvPr/>
          </p:nvSpPr>
          <p:spPr bwMode="auto">
            <a:xfrm flipV="1">
              <a:off x="398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4" name="Line 54"/>
            <p:cNvSpPr>
              <a:spLocks noChangeShapeType="1"/>
            </p:cNvSpPr>
            <p:nvPr/>
          </p:nvSpPr>
          <p:spPr bwMode="auto">
            <a:xfrm flipV="1">
              <a:off x="404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5" name="Line 55"/>
            <p:cNvSpPr>
              <a:spLocks noChangeShapeType="1"/>
            </p:cNvSpPr>
            <p:nvPr/>
          </p:nvSpPr>
          <p:spPr bwMode="auto">
            <a:xfrm flipV="1">
              <a:off x="414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6" name="Line 56"/>
            <p:cNvSpPr>
              <a:spLocks noChangeShapeType="1"/>
            </p:cNvSpPr>
            <p:nvPr/>
          </p:nvSpPr>
          <p:spPr bwMode="auto">
            <a:xfrm flipV="1">
              <a:off x="419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7" name="Line 57"/>
            <p:cNvSpPr>
              <a:spLocks noChangeShapeType="1"/>
            </p:cNvSpPr>
            <p:nvPr/>
          </p:nvSpPr>
          <p:spPr bwMode="auto">
            <a:xfrm flipV="1">
              <a:off x="424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8" name="Line 58"/>
            <p:cNvSpPr>
              <a:spLocks noChangeShapeType="1"/>
            </p:cNvSpPr>
            <p:nvPr/>
          </p:nvSpPr>
          <p:spPr bwMode="auto">
            <a:xfrm flipV="1">
              <a:off x="429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79" name="Line 59"/>
            <p:cNvSpPr>
              <a:spLocks noChangeShapeType="1"/>
            </p:cNvSpPr>
            <p:nvPr/>
          </p:nvSpPr>
          <p:spPr bwMode="auto">
            <a:xfrm flipV="1">
              <a:off x="434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0" name="Line 60"/>
            <p:cNvSpPr>
              <a:spLocks noChangeShapeType="1"/>
            </p:cNvSpPr>
            <p:nvPr/>
          </p:nvSpPr>
          <p:spPr bwMode="auto">
            <a:xfrm flipV="1">
              <a:off x="440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1" name="Line 61"/>
            <p:cNvSpPr>
              <a:spLocks noChangeShapeType="1"/>
            </p:cNvSpPr>
            <p:nvPr/>
          </p:nvSpPr>
          <p:spPr bwMode="auto">
            <a:xfrm flipV="1">
              <a:off x="445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2" name="Line 62"/>
            <p:cNvSpPr>
              <a:spLocks noChangeShapeType="1"/>
            </p:cNvSpPr>
            <p:nvPr/>
          </p:nvSpPr>
          <p:spPr bwMode="auto">
            <a:xfrm flipV="1">
              <a:off x="4504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3" name="Line 63"/>
            <p:cNvSpPr>
              <a:spLocks noChangeShapeType="1"/>
            </p:cNvSpPr>
            <p:nvPr/>
          </p:nvSpPr>
          <p:spPr bwMode="auto">
            <a:xfrm flipV="1">
              <a:off x="455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4" name="Line 64"/>
            <p:cNvSpPr>
              <a:spLocks noChangeShapeType="1"/>
            </p:cNvSpPr>
            <p:nvPr/>
          </p:nvSpPr>
          <p:spPr bwMode="auto">
            <a:xfrm flipV="1">
              <a:off x="465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5" name="Line 65"/>
            <p:cNvSpPr>
              <a:spLocks noChangeShapeType="1"/>
            </p:cNvSpPr>
            <p:nvPr/>
          </p:nvSpPr>
          <p:spPr bwMode="auto">
            <a:xfrm flipV="1">
              <a:off x="4711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6" name="Line 66"/>
            <p:cNvSpPr>
              <a:spLocks noChangeShapeType="1"/>
            </p:cNvSpPr>
            <p:nvPr/>
          </p:nvSpPr>
          <p:spPr bwMode="auto">
            <a:xfrm flipV="1">
              <a:off x="4763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7" name="Line 67"/>
            <p:cNvSpPr>
              <a:spLocks noChangeShapeType="1"/>
            </p:cNvSpPr>
            <p:nvPr/>
          </p:nvSpPr>
          <p:spPr bwMode="auto">
            <a:xfrm flipV="1">
              <a:off x="4814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8" name="Line 68"/>
            <p:cNvSpPr>
              <a:spLocks noChangeShapeType="1"/>
            </p:cNvSpPr>
            <p:nvPr/>
          </p:nvSpPr>
          <p:spPr bwMode="auto">
            <a:xfrm flipV="1">
              <a:off x="486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89" name="Line 69"/>
            <p:cNvSpPr>
              <a:spLocks noChangeShapeType="1"/>
            </p:cNvSpPr>
            <p:nvPr/>
          </p:nvSpPr>
          <p:spPr bwMode="auto">
            <a:xfrm flipV="1">
              <a:off x="4918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0" name="Line 70"/>
            <p:cNvSpPr>
              <a:spLocks noChangeShapeType="1"/>
            </p:cNvSpPr>
            <p:nvPr/>
          </p:nvSpPr>
          <p:spPr bwMode="auto">
            <a:xfrm flipV="1">
              <a:off x="496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1" name="Line 71"/>
            <p:cNvSpPr>
              <a:spLocks noChangeShapeType="1"/>
            </p:cNvSpPr>
            <p:nvPr/>
          </p:nvSpPr>
          <p:spPr bwMode="auto">
            <a:xfrm flipV="1">
              <a:off x="502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2" name="Line 72"/>
            <p:cNvSpPr>
              <a:spLocks noChangeShapeType="1"/>
            </p:cNvSpPr>
            <p:nvPr/>
          </p:nvSpPr>
          <p:spPr bwMode="auto">
            <a:xfrm flipV="1">
              <a:off x="507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3" name="Line 73"/>
            <p:cNvSpPr>
              <a:spLocks noChangeShapeType="1"/>
            </p:cNvSpPr>
            <p:nvPr/>
          </p:nvSpPr>
          <p:spPr bwMode="auto">
            <a:xfrm flipV="1">
              <a:off x="5175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4" name="Line 74"/>
            <p:cNvSpPr>
              <a:spLocks noChangeShapeType="1"/>
            </p:cNvSpPr>
            <p:nvPr/>
          </p:nvSpPr>
          <p:spPr bwMode="auto">
            <a:xfrm flipV="1">
              <a:off x="522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5" name="Line 75"/>
            <p:cNvSpPr>
              <a:spLocks noChangeShapeType="1"/>
            </p:cNvSpPr>
            <p:nvPr/>
          </p:nvSpPr>
          <p:spPr bwMode="auto">
            <a:xfrm flipV="1">
              <a:off x="527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6" name="Line 76"/>
            <p:cNvSpPr>
              <a:spLocks noChangeShapeType="1"/>
            </p:cNvSpPr>
            <p:nvPr/>
          </p:nvSpPr>
          <p:spPr bwMode="auto">
            <a:xfrm flipV="1">
              <a:off x="5330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7" name="Line 77"/>
            <p:cNvSpPr>
              <a:spLocks noChangeShapeType="1"/>
            </p:cNvSpPr>
            <p:nvPr/>
          </p:nvSpPr>
          <p:spPr bwMode="auto">
            <a:xfrm flipV="1">
              <a:off x="5382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8" name="Line 78"/>
            <p:cNvSpPr>
              <a:spLocks noChangeShapeType="1"/>
            </p:cNvSpPr>
            <p:nvPr/>
          </p:nvSpPr>
          <p:spPr bwMode="auto">
            <a:xfrm flipV="1">
              <a:off x="5434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399" name="Line 79"/>
            <p:cNvSpPr>
              <a:spLocks noChangeShapeType="1"/>
            </p:cNvSpPr>
            <p:nvPr/>
          </p:nvSpPr>
          <p:spPr bwMode="auto">
            <a:xfrm flipV="1">
              <a:off x="5486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0" name="Line 80"/>
            <p:cNvSpPr>
              <a:spLocks noChangeShapeType="1"/>
            </p:cNvSpPr>
            <p:nvPr/>
          </p:nvSpPr>
          <p:spPr bwMode="auto">
            <a:xfrm flipV="1">
              <a:off x="5537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1" name="Line 81"/>
            <p:cNvSpPr>
              <a:spLocks noChangeShapeType="1"/>
            </p:cNvSpPr>
            <p:nvPr/>
          </p:nvSpPr>
          <p:spPr bwMode="auto">
            <a:xfrm flipV="1">
              <a:off x="5589" y="2293"/>
              <a:ext cx="1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2" name="Line 82"/>
            <p:cNvSpPr>
              <a:spLocks noChangeShapeType="1"/>
            </p:cNvSpPr>
            <p:nvPr/>
          </p:nvSpPr>
          <p:spPr bwMode="auto">
            <a:xfrm>
              <a:off x="4308" y="2525"/>
              <a:ext cx="1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3" name="Freeform 83"/>
            <p:cNvSpPr>
              <a:spLocks/>
            </p:cNvSpPr>
            <p:nvPr/>
          </p:nvSpPr>
          <p:spPr bwMode="auto">
            <a:xfrm>
              <a:off x="4308" y="2525"/>
              <a:ext cx="46" cy="31"/>
            </a:xfrm>
            <a:custGeom>
              <a:avLst/>
              <a:gdLst>
                <a:gd name="T0" fmla="*/ 0 w 46"/>
                <a:gd name="T1" fmla="*/ 0 h 31"/>
                <a:gd name="T2" fmla="*/ 30 w 46"/>
                <a:gd name="T3" fmla="*/ 0 h 31"/>
                <a:gd name="T4" fmla="*/ 40 w 46"/>
                <a:gd name="T5" fmla="*/ 3 h 31"/>
                <a:gd name="T6" fmla="*/ 43 w 46"/>
                <a:gd name="T7" fmla="*/ 6 h 31"/>
                <a:gd name="T8" fmla="*/ 46 w 46"/>
                <a:gd name="T9" fmla="*/ 12 h 31"/>
                <a:gd name="T10" fmla="*/ 46 w 46"/>
                <a:gd name="T11" fmla="*/ 18 h 31"/>
                <a:gd name="T12" fmla="*/ 43 w 46"/>
                <a:gd name="T13" fmla="*/ 25 h 31"/>
                <a:gd name="T14" fmla="*/ 40 w 46"/>
                <a:gd name="T15" fmla="*/ 28 h 31"/>
                <a:gd name="T16" fmla="*/ 30 w 46"/>
                <a:gd name="T17" fmla="*/ 31 h 31"/>
                <a:gd name="T18" fmla="*/ 0 w 46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1">
                  <a:moveTo>
                    <a:pt x="0" y="0"/>
                  </a:moveTo>
                  <a:lnTo>
                    <a:pt x="30" y="0"/>
                  </a:lnTo>
                  <a:lnTo>
                    <a:pt x="40" y="3"/>
                  </a:lnTo>
                  <a:lnTo>
                    <a:pt x="43" y="6"/>
                  </a:lnTo>
                  <a:lnTo>
                    <a:pt x="46" y="12"/>
                  </a:lnTo>
                  <a:lnTo>
                    <a:pt x="46" y="18"/>
                  </a:lnTo>
                  <a:lnTo>
                    <a:pt x="43" y="25"/>
                  </a:lnTo>
                  <a:lnTo>
                    <a:pt x="40" y="28"/>
                  </a:lnTo>
                  <a:lnTo>
                    <a:pt x="30" y="31"/>
                  </a:lnTo>
                  <a:lnTo>
                    <a:pt x="0" y="3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4" name="Freeform 84"/>
            <p:cNvSpPr>
              <a:spLocks/>
            </p:cNvSpPr>
            <p:nvPr/>
          </p:nvSpPr>
          <p:spPr bwMode="auto">
            <a:xfrm>
              <a:off x="4308" y="2558"/>
              <a:ext cx="46" cy="35"/>
            </a:xfrm>
            <a:custGeom>
              <a:avLst/>
              <a:gdLst>
                <a:gd name="T0" fmla="*/ 30 w 46"/>
                <a:gd name="T1" fmla="*/ 0 h 35"/>
                <a:gd name="T2" fmla="*/ 40 w 46"/>
                <a:gd name="T3" fmla="*/ 3 h 35"/>
                <a:gd name="T4" fmla="*/ 43 w 46"/>
                <a:gd name="T5" fmla="*/ 6 h 35"/>
                <a:gd name="T6" fmla="*/ 46 w 46"/>
                <a:gd name="T7" fmla="*/ 12 h 35"/>
                <a:gd name="T8" fmla="*/ 46 w 46"/>
                <a:gd name="T9" fmla="*/ 23 h 35"/>
                <a:gd name="T10" fmla="*/ 43 w 46"/>
                <a:gd name="T11" fmla="*/ 29 h 35"/>
                <a:gd name="T12" fmla="*/ 40 w 46"/>
                <a:gd name="T13" fmla="*/ 32 h 35"/>
                <a:gd name="T14" fmla="*/ 30 w 46"/>
                <a:gd name="T15" fmla="*/ 35 h 35"/>
                <a:gd name="T16" fmla="*/ 0 w 4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30" y="0"/>
                  </a:moveTo>
                  <a:lnTo>
                    <a:pt x="40" y="3"/>
                  </a:lnTo>
                  <a:lnTo>
                    <a:pt x="43" y="6"/>
                  </a:lnTo>
                  <a:lnTo>
                    <a:pt x="46" y="12"/>
                  </a:lnTo>
                  <a:lnTo>
                    <a:pt x="46" y="23"/>
                  </a:lnTo>
                  <a:lnTo>
                    <a:pt x="43" y="29"/>
                  </a:lnTo>
                  <a:lnTo>
                    <a:pt x="40" y="32"/>
                  </a:lnTo>
                  <a:lnTo>
                    <a:pt x="30" y="35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5" name="Line 85"/>
            <p:cNvSpPr>
              <a:spLocks noChangeShapeType="1"/>
            </p:cNvSpPr>
            <p:nvPr/>
          </p:nvSpPr>
          <p:spPr bwMode="auto">
            <a:xfrm>
              <a:off x="4383" y="2578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6" name="Line 86"/>
            <p:cNvSpPr>
              <a:spLocks noChangeShapeType="1"/>
            </p:cNvSpPr>
            <p:nvPr/>
          </p:nvSpPr>
          <p:spPr bwMode="auto">
            <a:xfrm>
              <a:off x="4367" y="2578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7" name="Line 87"/>
            <p:cNvSpPr>
              <a:spLocks noChangeShapeType="1"/>
            </p:cNvSpPr>
            <p:nvPr/>
          </p:nvSpPr>
          <p:spPr bwMode="auto">
            <a:xfrm>
              <a:off x="3058" y="482"/>
              <a:ext cx="258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8" name="Line 88"/>
            <p:cNvSpPr>
              <a:spLocks noChangeShapeType="1"/>
            </p:cNvSpPr>
            <p:nvPr/>
          </p:nvSpPr>
          <p:spPr bwMode="auto">
            <a:xfrm>
              <a:off x="3058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09" name="Line 89"/>
            <p:cNvSpPr>
              <a:spLocks noChangeShapeType="1"/>
            </p:cNvSpPr>
            <p:nvPr/>
          </p:nvSpPr>
          <p:spPr bwMode="auto">
            <a:xfrm>
              <a:off x="3574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0" name="Line 90"/>
            <p:cNvSpPr>
              <a:spLocks noChangeShapeType="1"/>
            </p:cNvSpPr>
            <p:nvPr/>
          </p:nvSpPr>
          <p:spPr bwMode="auto">
            <a:xfrm>
              <a:off x="4091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1" name="Line 91"/>
            <p:cNvSpPr>
              <a:spLocks noChangeShapeType="1"/>
            </p:cNvSpPr>
            <p:nvPr/>
          </p:nvSpPr>
          <p:spPr bwMode="auto">
            <a:xfrm>
              <a:off x="4607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2" name="Line 92"/>
            <p:cNvSpPr>
              <a:spLocks noChangeShapeType="1"/>
            </p:cNvSpPr>
            <p:nvPr/>
          </p:nvSpPr>
          <p:spPr bwMode="auto">
            <a:xfrm>
              <a:off x="5124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3" name="Line 93"/>
            <p:cNvSpPr>
              <a:spLocks noChangeShapeType="1"/>
            </p:cNvSpPr>
            <p:nvPr/>
          </p:nvSpPr>
          <p:spPr bwMode="auto">
            <a:xfrm>
              <a:off x="5641" y="48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4" name="Line 94"/>
            <p:cNvSpPr>
              <a:spLocks noChangeShapeType="1"/>
            </p:cNvSpPr>
            <p:nvPr/>
          </p:nvSpPr>
          <p:spPr bwMode="auto">
            <a:xfrm>
              <a:off x="311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5" name="Line 95"/>
            <p:cNvSpPr>
              <a:spLocks noChangeShapeType="1"/>
            </p:cNvSpPr>
            <p:nvPr/>
          </p:nvSpPr>
          <p:spPr bwMode="auto">
            <a:xfrm>
              <a:off x="316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6" name="Line 96"/>
            <p:cNvSpPr>
              <a:spLocks noChangeShapeType="1"/>
            </p:cNvSpPr>
            <p:nvPr/>
          </p:nvSpPr>
          <p:spPr bwMode="auto">
            <a:xfrm>
              <a:off x="321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7" name="Line 97"/>
            <p:cNvSpPr>
              <a:spLocks noChangeShapeType="1"/>
            </p:cNvSpPr>
            <p:nvPr/>
          </p:nvSpPr>
          <p:spPr bwMode="auto">
            <a:xfrm>
              <a:off x="326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8" name="Line 98"/>
            <p:cNvSpPr>
              <a:spLocks noChangeShapeType="1"/>
            </p:cNvSpPr>
            <p:nvPr/>
          </p:nvSpPr>
          <p:spPr bwMode="auto">
            <a:xfrm>
              <a:off x="331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19" name="Line 99"/>
            <p:cNvSpPr>
              <a:spLocks noChangeShapeType="1"/>
            </p:cNvSpPr>
            <p:nvPr/>
          </p:nvSpPr>
          <p:spPr bwMode="auto">
            <a:xfrm>
              <a:off x="336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0" name="Line 100"/>
            <p:cNvSpPr>
              <a:spLocks noChangeShapeType="1"/>
            </p:cNvSpPr>
            <p:nvPr/>
          </p:nvSpPr>
          <p:spPr bwMode="auto">
            <a:xfrm>
              <a:off x="342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1" name="Line 101"/>
            <p:cNvSpPr>
              <a:spLocks noChangeShapeType="1"/>
            </p:cNvSpPr>
            <p:nvPr/>
          </p:nvSpPr>
          <p:spPr bwMode="auto">
            <a:xfrm>
              <a:off x="347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2" name="Line 102"/>
            <p:cNvSpPr>
              <a:spLocks noChangeShapeType="1"/>
            </p:cNvSpPr>
            <p:nvPr/>
          </p:nvSpPr>
          <p:spPr bwMode="auto">
            <a:xfrm>
              <a:off x="352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3" name="Line 103"/>
            <p:cNvSpPr>
              <a:spLocks noChangeShapeType="1"/>
            </p:cNvSpPr>
            <p:nvPr/>
          </p:nvSpPr>
          <p:spPr bwMode="auto">
            <a:xfrm>
              <a:off x="362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4" name="Line 104"/>
            <p:cNvSpPr>
              <a:spLocks noChangeShapeType="1"/>
            </p:cNvSpPr>
            <p:nvPr/>
          </p:nvSpPr>
          <p:spPr bwMode="auto">
            <a:xfrm>
              <a:off x="367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5" name="Line 105"/>
            <p:cNvSpPr>
              <a:spLocks noChangeShapeType="1"/>
            </p:cNvSpPr>
            <p:nvPr/>
          </p:nvSpPr>
          <p:spPr bwMode="auto">
            <a:xfrm>
              <a:off x="372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6" name="Line 106"/>
            <p:cNvSpPr>
              <a:spLocks noChangeShapeType="1"/>
            </p:cNvSpPr>
            <p:nvPr/>
          </p:nvSpPr>
          <p:spPr bwMode="auto">
            <a:xfrm>
              <a:off x="378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7" name="Line 107"/>
            <p:cNvSpPr>
              <a:spLocks noChangeShapeType="1"/>
            </p:cNvSpPr>
            <p:nvPr/>
          </p:nvSpPr>
          <p:spPr bwMode="auto">
            <a:xfrm>
              <a:off x="383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8" name="Line 108"/>
            <p:cNvSpPr>
              <a:spLocks noChangeShapeType="1"/>
            </p:cNvSpPr>
            <p:nvPr/>
          </p:nvSpPr>
          <p:spPr bwMode="auto">
            <a:xfrm>
              <a:off x="388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29" name="Line 109"/>
            <p:cNvSpPr>
              <a:spLocks noChangeShapeType="1"/>
            </p:cNvSpPr>
            <p:nvPr/>
          </p:nvSpPr>
          <p:spPr bwMode="auto">
            <a:xfrm>
              <a:off x="393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0" name="Line 110"/>
            <p:cNvSpPr>
              <a:spLocks noChangeShapeType="1"/>
            </p:cNvSpPr>
            <p:nvPr/>
          </p:nvSpPr>
          <p:spPr bwMode="auto">
            <a:xfrm>
              <a:off x="398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1" name="Line 111"/>
            <p:cNvSpPr>
              <a:spLocks noChangeShapeType="1"/>
            </p:cNvSpPr>
            <p:nvPr/>
          </p:nvSpPr>
          <p:spPr bwMode="auto">
            <a:xfrm>
              <a:off x="404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2" name="Line 112"/>
            <p:cNvSpPr>
              <a:spLocks noChangeShapeType="1"/>
            </p:cNvSpPr>
            <p:nvPr/>
          </p:nvSpPr>
          <p:spPr bwMode="auto">
            <a:xfrm>
              <a:off x="414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3" name="Line 113"/>
            <p:cNvSpPr>
              <a:spLocks noChangeShapeType="1"/>
            </p:cNvSpPr>
            <p:nvPr/>
          </p:nvSpPr>
          <p:spPr bwMode="auto">
            <a:xfrm>
              <a:off x="419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4" name="Line 114"/>
            <p:cNvSpPr>
              <a:spLocks noChangeShapeType="1"/>
            </p:cNvSpPr>
            <p:nvPr/>
          </p:nvSpPr>
          <p:spPr bwMode="auto">
            <a:xfrm>
              <a:off x="424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5" name="Line 115"/>
            <p:cNvSpPr>
              <a:spLocks noChangeShapeType="1"/>
            </p:cNvSpPr>
            <p:nvPr/>
          </p:nvSpPr>
          <p:spPr bwMode="auto">
            <a:xfrm>
              <a:off x="429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6" name="Line 116"/>
            <p:cNvSpPr>
              <a:spLocks noChangeShapeType="1"/>
            </p:cNvSpPr>
            <p:nvPr/>
          </p:nvSpPr>
          <p:spPr bwMode="auto">
            <a:xfrm>
              <a:off x="434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7" name="Line 117"/>
            <p:cNvSpPr>
              <a:spLocks noChangeShapeType="1"/>
            </p:cNvSpPr>
            <p:nvPr/>
          </p:nvSpPr>
          <p:spPr bwMode="auto">
            <a:xfrm>
              <a:off x="440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8" name="Line 118"/>
            <p:cNvSpPr>
              <a:spLocks noChangeShapeType="1"/>
            </p:cNvSpPr>
            <p:nvPr/>
          </p:nvSpPr>
          <p:spPr bwMode="auto">
            <a:xfrm>
              <a:off x="445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39" name="Line 119"/>
            <p:cNvSpPr>
              <a:spLocks noChangeShapeType="1"/>
            </p:cNvSpPr>
            <p:nvPr/>
          </p:nvSpPr>
          <p:spPr bwMode="auto">
            <a:xfrm>
              <a:off x="4504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0" name="Line 120"/>
            <p:cNvSpPr>
              <a:spLocks noChangeShapeType="1"/>
            </p:cNvSpPr>
            <p:nvPr/>
          </p:nvSpPr>
          <p:spPr bwMode="auto">
            <a:xfrm>
              <a:off x="455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1" name="Line 121"/>
            <p:cNvSpPr>
              <a:spLocks noChangeShapeType="1"/>
            </p:cNvSpPr>
            <p:nvPr/>
          </p:nvSpPr>
          <p:spPr bwMode="auto">
            <a:xfrm>
              <a:off x="465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2" name="Line 122"/>
            <p:cNvSpPr>
              <a:spLocks noChangeShapeType="1"/>
            </p:cNvSpPr>
            <p:nvPr/>
          </p:nvSpPr>
          <p:spPr bwMode="auto">
            <a:xfrm>
              <a:off x="4711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3" name="Line 123"/>
            <p:cNvSpPr>
              <a:spLocks noChangeShapeType="1"/>
            </p:cNvSpPr>
            <p:nvPr/>
          </p:nvSpPr>
          <p:spPr bwMode="auto">
            <a:xfrm>
              <a:off x="4763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4" name="Line 124"/>
            <p:cNvSpPr>
              <a:spLocks noChangeShapeType="1"/>
            </p:cNvSpPr>
            <p:nvPr/>
          </p:nvSpPr>
          <p:spPr bwMode="auto">
            <a:xfrm>
              <a:off x="4814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5" name="Line 125"/>
            <p:cNvSpPr>
              <a:spLocks noChangeShapeType="1"/>
            </p:cNvSpPr>
            <p:nvPr/>
          </p:nvSpPr>
          <p:spPr bwMode="auto">
            <a:xfrm>
              <a:off x="486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6" name="Line 126"/>
            <p:cNvSpPr>
              <a:spLocks noChangeShapeType="1"/>
            </p:cNvSpPr>
            <p:nvPr/>
          </p:nvSpPr>
          <p:spPr bwMode="auto">
            <a:xfrm>
              <a:off x="4918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7" name="Line 127"/>
            <p:cNvSpPr>
              <a:spLocks noChangeShapeType="1"/>
            </p:cNvSpPr>
            <p:nvPr/>
          </p:nvSpPr>
          <p:spPr bwMode="auto">
            <a:xfrm>
              <a:off x="496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8" name="Line 128"/>
            <p:cNvSpPr>
              <a:spLocks noChangeShapeType="1"/>
            </p:cNvSpPr>
            <p:nvPr/>
          </p:nvSpPr>
          <p:spPr bwMode="auto">
            <a:xfrm>
              <a:off x="502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49" name="Line 129"/>
            <p:cNvSpPr>
              <a:spLocks noChangeShapeType="1"/>
            </p:cNvSpPr>
            <p:nvPr/>
          </p:nvSpPr>
          <p:spPr bwMode="auto">
            <a:xfrm>
              <a:off x="507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0" name="Line 130"/>
            <p:cNvSpPr>
              <a:spLocks noChangeShapeType="1"/>
            </p:cNvSpPr>
            <p:nvPr/>
          </p:nvSpPr>
          <p:spPr bwMode="auto">
            <a:xfrm>
              <a:off x="5175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1" name="Line 131"/>
            <p:cNvSpPr>
              <a:spLocks noChangeShapeType="1"/>
            </p:cNvSpPr>
            <p:nvPr/>
          </p:nvSpPr>
          <p:spPr bwMode="auto">
            <a:xfrm>
              <a:off x="522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2" name="Line 132"/>
            <p:cNvSpPr>
              <a:spLocks noChangeShapeType="1"/>
            </p:cNvSpPr>
            <p:nvPr/>
          </p:nvSpPr>
          <p:spPr bwMode="auto">
            <a:xfrm>
              <a:off x="527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3" name="Line 133"/>
            <p:cNvSpPr>
              <a:spLocks noChangeShapeType="1"/>
            </p:cNvSpPr>
            <p:nvPr/>
          </p:nvSpPr>
          <p:spPr bwMode="auto">
            <a:xfrm>
              <a:off x="5330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4" name="Line 134"/>
            <p:cNvSpPr>
              <a:spLocks noChangeShapeType="1"/>
            </p:cNvSpPr>
            <p:nvPr/>
          </p:nvSpPr>
          <p:spPr bwMode="auto">
            <a:xfrm>
              <a:off x="5382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5" name="Line 135"/>
            <p:cNvSpPr>
              <a:spLocks noChangeShapeType="1"/>
            </p:cNvSpPr>
            <p:nvPr/>
          </p:nvSpPr>
          <p:spPr bwMode="auto">
            <a:xfrm>
              <a:off x="5434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6" name="Line 136"/>
            <p:cNvSpPr>
              <a:spLocks noChangeShapeType="1"/>
            </p:cNvSpPr>
            <p:nvPr/>
          </p:nvSpPr>
          <p:spPr bwMode="auto">
            <a:xfrm>
              <a:off x="5486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7" name="Line 137"/>
            <p:cNvSpPr>
              <a:spLocks noChangeShapeType="1"/>
            </p:cNvSpPr>
            <p:nvPr/>
          </p:nvSpPr>
          <p:spPr bwMode="auto">
            <a:xfrm>
              <a:off x="5537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8" name="Line 138"/>
            <p:cNvSpPr>
              <a:spLocks noChangeShapeType="1"/>
            </p:cNvSpPr>
            <p:nvPr/>
          </p:nvSpPr>
          <p:spPr bwMode="auto">
            <a:xfrm>
              <a:off x="5589" y="482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59" name="Line 139"/>
            <p:cNvSpPr>
              <a:spLocks noChangeShapeType="1"/>
            </p:cNvSpPr>
            <p:nvPr/>
          </p:nvSpPr>
          <p:spPr bwMode="auto">
            <a:xfrm flipV="1">
              <a:off x="3058" y="483"/>
              <a:ext cx="1" cy="18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0" name="Line 140"/>
            <p:cNvSpPr>
              <a:spLocks noChangeShapeType="1"/>
            </p:cNvSpPr>
            <p:nvPr/>
          </p:nvSpPr>
          <p:spPr bwMode="auto">
            <a:xfrm>
              <a:off x="3058" y="231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1" name="Freeform 141"/>
            <p:cNvSpPr>
              <a:spLocks/>
            </p:cNvSpPr>
            <p:nvPr/>
          </p:nvSpPr>
          <p:spPr bwMode="auto">
            <a:xfrm>
              <a:off x="2865" y="2240"/>
              <a:ext cx="46" cy="71"/>
            </a:xfrm>
            <a:custGeom>
              <a:avLst/>
              <a:gdLst>
                <a:gd name="T0" fmla="*/ 19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19 w 46"/>
                <a:gd name="T15" fmla="*/ 71 h 71"/>
                <a:gd name="T16" fmla="*/ 27 w 46"/>
                <a:gd name="T17" fmla="*/ 71 h 71"/>
                <a:gd name="T18" fmla="*/ 37 w 46"/>
                <a:gd name="T19" fmla="*/ 68 h 71"/>
                <a:gd name="T20" fmla="*/ 43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3 w 46"/>
                <a:gd name="T27" fmla="*/ 14 h 71"/>
                <a:gd name="T28" fmla="*/ 37 w 46"/>
                <a:gd name="T29" fmla="*/ 3 h 71"/>
                <a:gd name="T30" fmla="*/ 27 w 46"/>
                <a:gd name="T31" fmla="*/ 0 h 71"/>
                <a:gd name="T32" fmla="*/ 19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19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19" y="71"/>
                  </a:lnTo>
                  <a:lnTo>
                    <a:pt x="27" y="71"/>
                  </a:lnTo>
                  <a:lnTo>
                    <a:pt x="37" y="68"/>
                  </a:lnTo>
                  <a:lnTo>
                    <a:pt x="43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3" y="14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2" name="Freeform 142"/>
            <p:cNvSpPr>
              <a:spLocks/>
            </p:cNvSpPr>
            <p:nvPr/>
          </p:nvSpPr>
          <p:spPr bwMode="auto">
            <a:xfrm>
              <a:off x="2936" y="2304"/>
              <a:ext cx="6" cy="7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3" name="Freeform 143"/>
            <p:cNvSpPr>
              <a:spLocks/>
            </p:cNvSpPr>
            <p:nvPr/>
          </p:nvSpPr>
          <p:spPr bwMode="auto">
            <a:xfrm>
              <a:off x="2966" y="2240"/>
              <a:ext cx="46" cy="71"/>
            </a:xfrm>
            <a:custGeom>
              <a:avLst/>
              <a:gdLst>
                <a:gd name="T0" fmla="*/ 20 w 46"/>
                <a:gd name="T1" fmla="*/ 0 h 71"/>
                <a:gd name="T2" fmla="*/ 9 w 46"/>
                <a:gd name="T3" fmla="*/ 3 h 71"/>
                <a:gd name="T4" fmla="*/ 3 w 46"/>
                <a:gd name="T5" fmla="*/ 14 h 71"/>
                <a:gd name="T6" fmla="*/ 0 w 46"/>
                <a:gd name="T7" fmla="*/ 30 h 71"/>
                <a:gd name="T8" fmla="*/ 0 w 46"/>
                <a:gd name="T9" fmla="*/ 41 h 71"/>
                <a:gd name="T10" fmla="*/ 3 w 46"/>
                <a:gd name="T11" fmla="*/ 57 h 71"/>
                <a:gd name="T12" fmla="*/ 9 w 46"/>
                <a:gd name="T13" fmla="*/ 68 h 71"/>
                <a:gd name="T14" fmla="*/ 20 w 46"/>
                <a:gd name="T15" fmla="*/ 71 h 71"/>
                <a:gd name="T16" fmla="*/ 26 w 46"/>
                <a:gd name="T17" fmla="*/ 71 h 71"/>
                <a:gd name="T18" fmla="*/ 36 w 46"/>
                <a:gd name="T19" fmla="*/ 68 h 71"/>
                <a:gd name="T20" fmla="*/ 42 w 46"/>
                <a:gd name="T21" fmla="*/ 57 h 71"/>
                <a:gd name="T22" fmla="*/ 46 w 46"/>
                <a:gd name="T23" fmla="*/ 41 h 71"/>
                <a:gd name="T24" fmla="*/ 46 w 46"/>
                <a:gd name="T25" fmla="*/ 30 h 71"/>
                <a:gd name="T26" fmla="*/ 42 w 46"/>
                <a:gd name="T27" fmla="*/ 14 h 71"/>
                <a:gd name="T28" fmla="*/ 36 w 46"/>
                <a:gd name="T29" fmla="*/ 3 h 71"/>
                <a:gd name="T30" fmla="*/ 26 w 46"/>
                <a:gd name="T31" fmla="*/ 0 h 71"/>
                <a:gd name="T32" fmla="*/ 20 w 4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20" y="0"/>
                  </a:moveTo>
                  <a:lnTo>
                    <a:pt x="9" y="3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9" y="68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36" y="68"/>
                  </a:lnTo>
                  <a:lnTo>
                    <a:pt x="42" y="57"/>
                  </a:lnTo>
                  <a:lnTo>
                    <a:pt x="46" y="41"/>
                  </a:lnTo>
                  <a:lnTo>
                    <a:pt x="46" y="30"/>
                  </a:lnTo>
                  <a:lnTo>
                    <a:pt x="42" y="14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4" name="Line 144"/>
            <p:cNvSpPr>
              <a:spLocks noChangeShapeType="1"/>
            </p:cNvSpPr>
            <p:nvPr/>
          </p:nvSpPr>
          <p:spPr bwMode="auto">
            <a:xfrm>
              <a:off x="3058" y="1946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5" name="Freeform 145"/>
            <p:cNvSpPr>
              <a:spLocks/>
            </p:cNvSpPr>
            <p:nvPr/>
          </p:nvSpPr>
          <p:spPr bwMode="auto">
            <a:xfrm>
              <a:off x="2865" y="1916"/>
              <a:ext cx="46" cy="70"/>
            </a:xfrm>
            <a:custGeom>
              <a:avLst/>
              <a:gdLst>
                <a:gd name="T0" fmla="*/ 19 w 46"/>
                <a:gd name="T1" fmla="*/ 0 h 70"/>
                <a:gd name="T2" fmla="*/ 9 w 46"/>
                <a:gd name="T3" fmla="*/ 3 h 70"/>
                <a:gd name="T4" fmla="*/ 3 w 46"/>
                <a:gd name="T5" fmla="*/ 13 h 70"/>
                <a:gd name="T6" fmla="*/ 0 w 46"/>
                <a:gd name="T7" fmla="*/ 30 h 70"/>
                <a:gd name="T8" fmla="*/ 0 w 46"/>
                <a:gd name="T9" fmla="*/ 40 h 70"/>
                <a:gd name="T10" fmla="*/ 3 w 46"/>
                <a:gd name="T11" fmla="*/ 57 h 70"/>
                <a:gd name="T12" fmla="*/ 9 w 46"/>
                <a:gd name="T13" fmla="*/ 67 h 70"/>
                <a:gd name="T14" fmla="*/ 19 w 46"/>
                <a:gd name="T15" fmla="*/ 70 h 70"/>
                <a:gd name="T16" fmla="*/ 27 w 46"/>
                <a:gd name="T17" fmla="*/ 70 h 70"/>
                <a:gd name="T18" fmla="*/ 37 w 46"/>
                <a:gd name="T19" fmla="*/ 67 h 70"/>
                <a:gd name="T20" fmla="*/ 43 w 46"/>
                <a:gd name="T21" fmla="*/ 57 h 70"/>
                <a:gd name="T22" fmla="*/ 46 w 46"/>
                <a:gd name="T23" fmla="*/ 40 h 70"/>
                <a:gd name="T24" fmla="*/ 46 w 46"/>
                <a:gd name="T25" fmla="*/ 30 h 70"/>
                <a:gd name="T26" fmla="*/ 43 w 46"/>
                <a:gd name="T27" fmla="*/ 13 h 70"/>
                <a:gd name="T28" fmla="*/ 37 w 46"/>
                <a:gd name="T29" fmla="*/ 3 h 70"/>
                <a:gd name="T30" fmla="*/ 27 w 46"/>
                <a:gd name="T31" fmla="*/ 0 h 70"/>
                <a:gd name="T32" fmla="*/ 19 w 4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0">
                  <a:moveTo>
                    <a:pt x="19" y="0"/>
                  </a:moveTo>
                  <a:lnTo>
                    <a:pt x="9" y="3"/>
                  </a:lnTo>
                  <a:lnTo>
                    <a:pt x="3" y="1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9" y="67"/>
                  </a:lnTo>
                  <a:lnTo>
                    <a:pt x="19" y="70"/>
                  </a:lnTo>
                  <a:lnTo>
                    <a:pt x="27" y="70"/>
                  </a:lnTo>
                  <a:lnTo>
                    <a:pt x="37" y="67"/>
                  </a:lnTo>
                  <a:lnTo>
                    <a:pt x="43" y="57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43" y="1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6" name="Freeform 146"/>
            <p:cNvSpPr>
              <a:spLocks/>
            </p:cNvSpPr>
            <p:nvPr/>
          </p:nvSpPr>
          <p:spPr bwMode="auto">
            <a:xfrm>
              <a:off x="2936" y="1979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7" name="Freeform 147"/>
            <p:cNvSpPr>
              <a:spLocks/>
            </p:cNvSpPr>
            <p:nvPr/>
          </p:nvSpPr>
          <p:spPr bwMode="auto">
            <a:xfrm>
              <a:off x="2967" y="1916"/>
              <a:ext cx="47" cy="69"/>
            </a:xfrm>
            <a:custGeom>
              <a:avLst/>
              <a:gdLst>
                <a:gd name="T0" fmla="*/ 39 w 47"/>
                <a:gd name="T1" fmla="*/ 0 h 69"/>
                <a:gd name="T2" fmla="*/ 6 w 47"/>
                <a:gd name="T3" fmla="*/ 0 h 69"/>
                <a:gd name="T4" fmla="*/ 3 w 47"/>
                <a:gd name="T5" fmla="*/ 30 h 69"/>
                <a:gd name="T6" fmla="*/ 6 w 47"/>
                <a:gd name="T7" fmla="*/ 27 h 69"/>
                <a:gd name="T8" fmla="*/ 17 w 47"/>
                <a:gd name="T9" fmla="*/ 23 h 69"/>
                <a:gd name="T10" fmla="*/ 27 w 47"/>
                <a:gd name="T11" fmla="*/ 23 h 69"/>
                <a:gd name="T12" fmla="*/ 37 w 47"/>
                <a:gd name="T13" fmla="*/ 27 h 69"/>
                <a:gd name="T14" fmla="*/ 44 w 47"/>
                <a:gd name="T15" fmla="*/ 33 h 69"/>
                <a:gd name="T16" fmla="*/ 47 w 47"/>
                <a:gd name="T17" fmla="*/ 43 h 69"/>
                <a:gd name="T18" fmla="*/ 47 w 47"/>
                <a:gd name="T19" fmla="*/ 49 h 69"/>
                <a:gd name="T20" fmla="*/ 44 w 47"/>
                <a:gd name="T21" fmla="*/ 60 h 69"/>
                <a:gd name="T22" fmla="*/ 37 w 47"/>
                <a:gd name="T23" fmla="*/ 66 h 69"/>
                <a:gd name="T24" fmla="*/ 27 w 47"/>
                <a:gd name="T25" fmla="*/ 69 h 69"/>
                <a:gd name="T26" fmla="*/ 17 w 47"/>
                <a:gd name="T27" fmla="*/ 69 h 69"/>
                <a:gd name="T28" fmla="*/ 6 w 47"/>
                <a:gd name="T29" fmla="*/ 66 h 69"/>
                <a:gd name="T30" fmla="*/ 3 w 47"/>
                <a:gd name="T31" fmla="*/ 63 h 69"/>
                <a:gd name="T32" fmla="*/ 0 w 47"/>
                <a:gd name="T3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9">
                  <a:moveTo>
                    <a:pt x="39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3"/>
                  </a:lnTo>
                  <a:lnTo>
                    <a:pt x="27" y="23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7" y="69"/>
                  </a:lnTo>
                  <a:lnTo>
                    <a:pt x="17" y="69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8" name="Line 148"/>
            <p:cNvSpPr>
              <a:spLocks noChangeShapeType="1"/>
            </p:cNvSpPr>
            <p:nvPr/>
          </p:nvSpPr>
          <p:spPr bwMode="auto">
            <a:xfrm>
              <a:off x="3058" y="1580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69" name="Freeform 149"/>
            <p:cNvSpPr>
              <a:spLocks/>
            </p:cNvSpPr>
            <p:nvPr/>
          </p:nvSpPr>
          <p:spPr bwMode="auto">
            <a:xfrm>
              <a:off x="2875" y="1550"/>
              <a:ext cx="17" cy="70"/>
            </a:xfrm>
            <a:custGeom>
              <a:avLst/>
              <a:gdLst>
                <a:gd name="T0" fmla="*/ 0 w 17"/>
                <a:gd name="T1" fmla="*/ 13 h 70"/>
                <a:gd name="T2" fmla="*/ 6 w 17"/>
                <a:gd name="T3" fmla="*/ 10 h 70"/>
                <a:gd name="T4" fmla="*/ 17 w 17"/>
                <a:gd name="T5" fmla="*/ 0 h 70"/>
                <a:gd name="T6" fmla="*/ 17 w 17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0">
                  <a:moveTo>
                    <a:pt x="0" y="13"/>
                  </a:moveTo>
                  <a:lnTo>
                    <a:pt x="6" y="10"/>
                  </a:lnTo>
                  <a:lnTo>
                    <a:pt x="17" y="0"/>
                  </a:lnTo>
                  <a:lnTo>
                    <a:pt x="17" y="7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0" name="Freeform 150"/>
            <p:cNvSpPr>
              <a:spLocks/>
            </p:cNvSpPr>
            <p:nvPr/>
          </p:nvSpPr>
          <p:spPr bwMode="auto">
            <a:xfrm>
              <a:off x="2936" y="1614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1" name="Freeform 151"/>
            <p:cNvSpPr>
              <a:spLocks/>
            </p:cNvSpPr>
            <p:nvPr/>
          </p:nvSpPr>
          <p:spPr bwMode="auto">
            <a:xfrm>
              <a:off x="2966" y="1550"/>
              <a:ext cx="46" cy="70"/>
            </a:xfrm>
            <a:custGeom>
              <a:avLst/>
              <a:gdLst>
                <a:gd name="T0" fmla="*/ 20 w 46"/>
                <a:gd name="T1" fmla="*/ 0 h 70"/>
                <a:gd name="T2" fmla="*/ 9 w 46"/>
                <a:gd name="T3" fmla="*/ 3 h 70"/>
                <a:gd name="T4" fmla="*/ 3 w 46"/>
                <a:gd name="T5" fmla="*/ 13 h 70"/>
                <a:gd name="T6" fmla="*/ 0 w 46"/>
                <a:gd name="T7" fmla="*/ 30 h 70"/>
                <a:gd name="T8" fmla="*/ 0 w 46"/>
                <a:gd name="T9" fmla="*/ 40 h 70"/>
                <a:gd name="T10" fmla="*/ 3 w 46"/>
                <a:gd name="T11" fmla="*/ 57 h 70"/>
                <a:gd name="T12" fmla="*/ 9 w 46"/>
                <a:gd name="T13" fmla="*/ 67 h 70"/>
                <a:gd name="T14" fmla="*/ 20 w 46"/>
                <a:gd name="T15" fmla="*/ 70 h 70"/>
                <a:gd name="T16" fmla="*/ 26 w 46"/>
                <a:gd name="T17" fmla="*/ 70 h 70"/>
                <a:gd name="T18" fmla="*/ 36 w 46"/>
                <a:gd name="T19" fmla="*/ 67 h 70"/>
                <a:gd name="T20" fmla="*/ 42 w 46"/>
                <a:gd name="T21" fmla="*/ 57 h 70"/>
                <a:gd name="T22" fmla="*/ 46 w 46"/>
                <a:gd name="T23" fmla="*/ 40 h 70"/>
                <a:gd name="T24" fmla="*/ 46 w 46"/>
                <a:gd name="T25" fmla="*/ 30 h 70"/>
                <a:gd name="T26" fmla="*/ 42 w 46"/>
                <a:gd name="T27" fmla="*/ 13 h 70"/>
                <a:gd name="T28" fmla="*/ 36 w 46"/>
                <a:gd name="T29" fmla="*/ 3 h 70"/>
                <a:gd name="T30" fmla="*/ 26 w 46"/>
                <a:gd name="T31" fmla="*/ 0 h 70"/>
                <a:gd name="T32" fmla="*/ 20 w 4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0">
                  <a:moveTo>
                    <a:pt x="20" y="0"/>
                  </a:moveTo>
                  <a:lnTo>
                    <a:pt x="9" y="3"/>
                  </a:lnTo>
                  <a:lnTo>
                    <a:pt x="3" y="1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9" y="67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6" y="67"/>
                  </a:lnTo>
                  <a:lnTo>
                    <a:pt x="42" y="57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42" y="13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2" name="Line 152"/>
            <p:cNvSpPr>
              <a:spLocks noChangeShapeType="1"/>
            </p:cNvSpPr>
            <p:nvPr/>
          </p:nvSpPr>
          <p:spPr bwMode="auto">
            <a:xfrm>
              <a:off x="3058" y="1214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3" name="Freeform 153"/>
            <p:cNvSpPr>
              <a:spLocks/>
            </p:cNvSpPr>
            <p:nvPr/>
          </p:nvSpPr>
          <p:spPr bwMode="auto">
            <a:xfrm>
              <a:off x="2875" y="1184"/>
              <a:ext cx="17" cy="70"/>
            </a:xfrm>
            <a:custGeom>
              <a:avLst/>
              <a:gdLst>
                <a:gd name="T0" fmla="*/ 0 w 17"/>
                <a:gd name="T1" fmla="*/ 13 h 70"/>
                <a:gd name="T2" fmla="*/ 6 w 17"/>
                <a:gd name="T3" fmla="*/ 10 h 70"/>
                <a:gd name="T4" fmla="*/ 17 w 17"/>
                <a:gd name="T5" fmla="*/ 0 h 70"/>
                <a:gd name="T6" fmla="*/ 17 w 17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0">
                  <a:moveTo>
                    <a:pt x="0" y="13"/>
                  </a:moveTo>
                  <a:lnTo>
                    <a:pt x="6" y="10"/>
                  </a:lnTo>
                  <a:lnTo>
                    <a:pt x="17" y="0"/>
                  </a:lnTo>
                  <a:lnTo>
                    <a:pt x="17" y="7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4" name="Freeform 154"/>
            <p:cNvSpPr>
              <a:spLocks/>
            </p:cNvSpPr>
            <p:nvPr/>
          </p:nvSpPr>
          <p:spPr bwMode="auto">
            <a:xfrm>
              <a:off x="2936" y="1248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5" name="Freeform 155"/>
            <p:cNvSpPr>
              <a:spLocks/>
            </p:cNvSpPr>
            <p:nvPr/>
          </p:nvSpPr>
          <p:spPr bwMode="auto">
            <a:xfrm>
              <a:off x="2967" y="1184"/>
              <a:ext cx="47" cy="69"/>
            </a:xfrm>
            <a:custGeom>
              <a:avLst/>
              <a:gdLst>
                <a:gd name="T0" fmla="*/ 39 w 47"/>
                <a:gd name="T1" fmla="*/ 0 h 69"/>
                <a:gd name="T2" fmla="*/ 6 w 47"/>
                <a:gd name="T3" fmla="*/ 0 h 69"/>
                <a:gd name="T4" fmla="*/ 3 w 47"/>
                <a:gd name="T5" fmla="*/ 30 h 69"/>
                <a:gd name="T6" fmla="*/ 6 w 47"/>
                <a:gd name="T7" fmla="*/ 27 h 69"/>
                <a:gd name="T8" fmla="*/ 17 w 47"/>
                <a:gd name="T9" fmla="*/ 23 h 69"/>
                <a:gd name="T10" fmla="*/ 27 w 47"/>
                <a:gd name="T11" fmla="*/ 23 h 69"/>
                <a:gd name="T12" fmla="*/ 37 w 47"/>
                <a:gd name="T13" fmla="*/ 27 h 69"/>
                <a:gd name="T14" fmla="*/ 44 w 47"/>
                <a:gd name="T15" fmla="*/ 33 h 69"/>
                <a:gd name="T16" fmla="*/ 47 w 47"/>
                <a:gd name="T17" fmla="*/ 43 h 69"/>
                <a:gd name="T18" fmla="*/ 47 w 47"/>
                <a:gd name="T19" fmla="*/ 49 h 69"/>
                <a:gd name="T20" fmla="*/ 44 w 47"/>
                <a:gd name="T21" fmla="*/ 60 h 69"/>
                <a:gd name="T22" fmla="*/ 37 w 47"/>
                <a:gd name="T23" fmla="*/ 66 h 69"/>
                <a:gd name="T24" fmla="*/ 27 w 47"/>
                <a:gd name="T25" fmla="*/ 69 h 69"/>
                <a:gd name="T26" fmla="*/ 17 w 47"/>
                <a:gd name="T27" fmla="*/ 69 h 69"/>
                <a:gd name="T28" fmla="*/ 6 w 47"/>
                <a:gd name="T29" fmla="*/ 66 h 69"/>
                <a:gd name="T30" fmla="*/ 3 w 47"/>
                <a:gd name="T31" fmla="*/ 63 h 69"/>
                <a:gd name="T32" fmla="*/ 0 w 47"/>
                <a:gd name="T3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9">
                  <a:moveTo>
                    <a:pt x="39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3"/>
                  </a:lnTo>
                  <a:lnTo>
                    <a:pt x="27" y="23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7" y="69"/>
                  </a:lnTo>
                  <a:lnTo>
                    <a:pt x="17" y="69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6" name="Line 156"/>
            <p:cNvSpPr>
              <a:spLocks noChangeShapeType="1"/>
            </p:cNvSpPr>
            <p:nvPr/>
          </p:nvSpPr>
          <p:spPr bwMode="auto">
            <a:xfrm>
              <a:off x="3058" y="848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7" name="Freeform 157"/>
            <p:cNvSpPr>
              <a:spLocks/>
            </p:cNvSpPr>
            <p:nvPr/>
          </p:nvSpPr>
          <p:spPr bwMode="auto">
            <a:xfrm>
              <a:off x="2863" y="819"/>
              <a:ext cx="47" cy="69"/>
            </a:xfrm>
            <a:custGeom>
              <a:avLst/>
              <a:gdLst>
                <a:gd name="T0" fmla="*/ 5 w 47"/>
                <a:gd name="T1" fmla="*/ 15 h 69"/>
                <a:gd name="T2" fmla="*/ 5 w 47"/>
                <a:gd name="T3" fmla="*/ 12 h 69"/>
                <a:gd name="T4" fmla="*/ 8 w 47"/>
                <a:gd name="T5" fmla="*/ 6 h 69"/>
                <a:gd name="T6" fmla="*/ 11 w 47"/>
                <a:gd name="T7" fmla="*/ 3 h 69"/>
                <a:gd name="T8" fmla="*/ 17 w 47"/>
                <a:gd name="T9" fmla="*/ 0 h 69"/>
                <a:gd name="T10" fmla="*/ 31 w 47"/>
                <a:gd name="T11" fmla="*/ 0 h 69"/>
                <a:gd name="T12" fmla="*/ 37 w 47"/>
                <a:gd name="T13" fmla="*/ 3 h 69"/>
                <a:gd name="T14" fmla="*/ 40 w 47"/>
                <a:gd name="T15" fmla="*/ 6 h 69"/>
                <a:gd name="T16" fmla="*/ 43 w 47"/>
                <a:gd name="T17" fmla="*/ 12 h 69"/>
                <a:gd name="T18" fmla="*/ 43 w 47"/>
                <a:gd name="T19" fmla="*/ 18 h 69"/>
                <a:gd name="T20" fmla="*/ 40 w 47"/>
                <a:gd name="T21" fmla="*/ 24 h 69"/>
                <a:gd name="T22" fmla="*/ 34 w 47"/>
                <a:gd name="T23" fmla="*/ 35 h 69"/>
                <a:gd name="T24" fmla="*/ 0 w 47"/>
                <a:gd name="T25" fmla="*/ 69 h 69"/>
                <a:gd name="T26" fmla="*/ 47 w 47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69">
                  <a:moveTo>
                    <a:pt x="5" y="15"/>
                  </a:moveTo>
                  <a:lnTo>
                    <a:pt x="5" y="12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35"/>
                  </a:lnTo>
                  <a:lnTo>
                    <a:pt x="0" y="69"/>
                  </a:lnTo>
                  <a:lnTo>
                    <a:pt x="47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8" name="Freeform 158"/>
            <p:cNvSpPr>
              <a:spLocks/>
            </p:cNvSpPr>
            <p:nvPr/>
          </p:nvSpPr>
          <p:spPr bwMode="auto">
            <a:xfrm>
              <a:off x="2936" y="882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79" name="Freeform 159"/>
            <p:cNvSpPr>
              <a:spLocks/>
            </p:cNvSpPr>
            <p:nvPr/>
          </p:nvSpPr>
          <p:spPr bwMode="auto">
            <a:xfrm>
              <a:off x="2966" y="818"/>
              <a:ext cx="46" cy="70"/>
            </a:xfrm>
            <a:custGeom>
              <a:avLst/>
              <a:gdLst>
                <a:gd name="T0" fmla="*/ 20 w 46"/>
                <a:gd name="T1" fmla="*/ 0 h 70"/>
                <a:gd name="T2" fmla="*/ 9 w 46"/>
                <a:gd name="T3" fmla="*/ 3 h 70"/>
                <a:gd name="T4" fmla="*/ 3 w 46"/>
                <a:gd name="T5" fmla="*/ 13 h 70"/>
                <a:gd name="T6" fmla="*/ 0 w 46"/>
                <a:gd name="T7" fmla="*/ 30 h 70"/>
                <a:gd name="T8" fmla="*/ 0 w 46"/>
                <a:gd name="T9" fmla="*/ 40 h 70"/>
                <a:gd name="T10" fmla="*/ 3 w 46"/>
                <a:gd name="T11" fmla="*/ 57 h 70"/>
                <a:gd name="T12" fmla="*/ 9 w 46"/>
                <a:gd name="T13" fmla="*/ 67 h 70"/>
                <a:gd name="T14" fmla="*/ 20 w 46"/>
                <a:gd name="T15" fmla="*/ 70 h 70"/>
                <a:gd name="T16" fmla="*/ 26 w 46"/>
                <a:gd name="T17" fmla="*/ 70 h 70"/>
                <a:gd name="T18" fmla="*/ 36 w 46"/>
                <a:gd name="T19" fmla="*/ 67 h 70"/>
                <a:gd name="T20" fmla="*/ 42 w 46"/>
                <a:gd name="T21" fmla="*/ 57 h 70"/>
                <a:gd name="T22" fmla="*/ 46 w 46"/>
                <a:gd name="T23" fmla="*/ 40 h 70"/>
                <a:gd name="T24" fmla="*/ 46 w 46"/>
                <a:gd name="T25" fmla="*/ 30 h 70"/>
                <a:gd name="T26" fmla="*/ 42 w 46"/>
                <a:gd name="T27" fmla="*/ 13 h 70"/>
                <a:gd name="T28" fmla="*/ 36 w 46"/>
                <a:gd name="T29" fmla="*/ 3 h 70"/>
                <a:gd name="T30" fmla="*/ 26 w 46"/>
                <a:gd name="T31" fmla="*/ 0 h 70"/>
                <a:gd name="T32" fmla="*/ 20 w 46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0">
                  <a:moveTo>
                    <a:pt x="20" y="0"/>
                  </a:moveTo>
                  <a:lnTo>
                    <a:pt x="9" y="3"/>
                  </a:lnTo>
                  <a:lnTo>
                    <a:pt x="3" y="1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7"/>
                  </a:lnTo>
                  <a:lnTo>
                    <a:pt x="9" y="67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6" y="67"/>
                  </a:lnTo>
                  <a:lnTo>
                    <a:pt x="42" y="57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42" y="13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0" name="Line 160"/>
            <p:cNvSpPr>
              <a:spLocks noChangeShapeType="1"/>
            </p:cNvSpPr>
            <p:nvPr/>
          </p:nvSpPr>
          <p:spPr bwMode="auto">
            <a:xfrm>
              <a:off x="3058" y="48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1" name="Freeform 161"/>
            <p:cNvSpPr>
              <a:spLocks/>
            </p:cNvSpPr>
            <p:nvPr/>
          </p:nvSpPr>
          <p:spPr bwMode="auto">
            <a:xfrm>
              <a:off x="2863" y="484"/>
              <a:ext cx="47" cy="69"/>
            </a:xfrm>
            <a:custGeom>
              <a:avLst/>
              <a:gdLst>
                <a:gd name="T0" fmla="*/ 5 w 47"/>
                <a:gd name="T1" fmla="*/ 15 h 69"/>
                <a:gd name="T2" fmla="*/ 5 w 47"/>
                <a:gd name="T3" fmla="*/ 12 h 69"/>
                <a:gd name="T4" fmla="*/ 8 w 47"/>
                <a:gd name="T5" fmla="*/ 6 h 69"/>
                <a:gd name="T6" fmla="*/ 11 w 47"/>
                <a:gd name="T7" fmla="*/ 3 h 69"/>
                <a:gd name="T8" fmla="*/ 17 w 47"/>
                <a:gd name="T9" fmla="*/ 0 h 69"/>
                <a:gd name="T10" fmla="*/ 31 w 47"/>
                <a:gd name="T11" fmla="*/ 0 h 69"/>
                <a:gd name="T12" fmla="*/ 37 w 47"/>
                <a:gd name="T13" fmla="*/ 3 h 69"/>
                <a:gd name="T14" fmla="*/ 40 w 47"/>
                <a:gd name="T15" fmla="*/ 6 h 69"/>
                <a:gd name="T16" fmla="*/ 43 w 47"/>
                <a:gd name="T17" fmla="*/ 12 h 69"/>
                <a:gd name="T18" fmla="*/ 43 w 47"/>
                <a:gd name="T19" fmla="*/ 18 h 69"/>
                <a:gd name="T20" fmla="*/ 40 w 47"/>
                <a:gd name="T21" fmla="*/ 25 h 69"/>
                <a:gd name="T22" fmla="*/ 34 w 47"/>
                <a:gd name="T23" fmla="*/ 35 h 69"/>
                <a:gd name="T24" fmla="*/ 0 w 47"/>
                <a:gd name="T25" fmla="*/ 69 h 69"/>
                <a:gd name="T26" fmla="*/ 47 w 47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69">
                  <a:moveTo>
                    <a:pt x="5" y="15"/>
                  </a:moveTo>
                  <a:lnTo>
                    <a:pt x="5" y="12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31" y="0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0" y="25"/>
                  </a:lnTo>
                  <a:lnTo>
                    <a:pt x="34" y="35"/>
                  </a:lnTo>
                  <a:lnTo>
                    <a:pt x="0" y="69"/>
                  </a:lnTo>
                  <a:lnTo>
                    <a:pt x="47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2" name="Freeform 162"/>
            <p:cNvSpPr>
              <a:spLocks/>
            </p:cNvSpPr>
            <p:nvPr/>
          </p:nvSpPr>
          <p:spPr bwMode="auto">
            <a:xfrm>
              <a:off x="2936" y="546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3" name="Freeform 163"/>
            <p:cNvSpPr>
              <a:spLocks/>
            </p:cNvSpPr>
            <p:nvPr/>
          </p:nvSpPr>
          <p:spPr bwMode="auto">
            <a:xfrm>
              <a:off x="2967" y="483"/>
              <a:ext cx="47" cy="69"/>
            </a:xfrm>
            <a:custGeom>
              <a:avLst/>
              <a:gdLst>
                <a:gd name="T0" fmla="*/ 39 w 47"/>
                <a:gd name="T1" fmla="*/ 0 h 69"/>
                <a:gd name="T2" fmla="*/ 6 w 47"/>
                <a:gd name="T3" fmla="*/ 0 h 69"/>
                <a:gd name="T4" fmla="*/ 3 w 47"/>
                <a:gd name="T5" fmla="*/ 30 h 69"/>
                <a:gd name="T6" fmla="*/ 6 w 47"/>
                <a:gd name="T7" fmla="*/ 27 h 69"/>
                <a:gd name="T8" fmla="*/ 17 w 47"/>
                <a:gd name="T9" fmla="*/ 23 h 69"/>
                <a:gd name="T10" fmla="*/ 27 w 47"/>
                <a:gd name="T11" fmla="*/ 23 h 69"/>
                <a:gd name="T12" fmla="*/ 37 w 47"/>
                <a:gd name="T13" fmla="*/ 27 h 69"/>
                <a:gd name="T14" fmla="*/ 44 w 47"/>
                <a:gd name="T15" fmla="*/ 33 h 69"/>
                <a:gd name="T16" fmla="*/ 47 w 47"/>
                <a:gd name="T17" fmla="*/ 43 h 69"/>
                <a:gd name="T18" fmla="*/ 47 w 47"/>
                <a:gd name="T19" fmla="*/ 49 h 69"/>
                <a:gd name="T20" fmla="*/ 44 w 47"/>
                <a:gd name="T21" fmla="*/ 60 h 69"/>
                <a:gd name="T22" fmla="*/ 37 w 47"/>
                <a:gd name="T23" fmla="*/ 66 h 69"/>
                <a:gd name="T24" fmla="*/ 27 w 47"/>
                <a:gd name="T25" fmla="*/ 69 h 69"/>
                <a:gd name="T26" fmla="*/ 17 w 47"/>
                <a:gd name="T27" fmla="*/ 69 h 69"/>
                <a:gd name="T28" fmla="*/ 6 w 47"/>
                <a:gd name="T29" fmla="*/ 66 h 69"/>
                <a:gd name="T30" fmla="*/ 3 w 47"/>
                <a:gd name="T31" fmla="*/ 63 h 69"/>
                <a:gd name="T32" fmla="*/ 0 w 47"/>
                <a:gd name="T3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9">
                  <a:moveTo>
                    <a:pt x="39" y="0"/>
                  </a:moveTo>
                  <a:lnTo>
                    <a:pt x="6" y="0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7" y="23"/>
                  </a:lnTo>
                  <a:lnTo>
                    <a:pt x="27" y="23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7" y="69"/>
                  </a:lnTo>
                  <a:lnTo>
                    <a:pt x="17" y="69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4" name="Line 164"/>
            <p:cNvSpPr>
              <a:spLocks noChangeShapeType="1"/>
            </p:cNvSpPr>
            <p:nvPr/>
          </p:nvSpPr>
          <p:spPr bwMode="auto">
            <a:xfrm>
              <a:off x="3058" y="223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5" name="Line 165"/>
            <p:cNvSpPr>
              <a:spLocks noChangeShapeType="1"/>
            </p:cNvSpPr>
            <p:nvPr/>
          </p:nvSpPr>
          <p:spPr bwMode="auto">
            <a:xfrm>
              <a:off x="3058" y="216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6" name="Line 166"/>
            <p:cNvSpPr>
              <a:spLocks noChangeShapeType="1"/>
            </p:cNvSpPr>
            <p:nvPr/>
          </p:nvSpPr>
          <p:spPr bwMode="auto">
            <a:xfrm>
              <a:off x="3058" y="209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7" name="Line 167"/>
            <p:cNvSpPr>
              <a:spLocks noChangeShapeType="1"/>
            </p:cNvSpPr>
            <p:nvPr/>
          </p:nvSpPr>
          <p:spPr bwMode="auto">
            <a:xfrm>
              <a:off x="3058" y="201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8" name="Line 168"/>
            <p:cNvSpPr>
              <a:spLocks noChangeShapeType="1"/>
            </p:cNvSpPr>
            <p:nvPr/>
          </p:nvSpPr>
          <p:spPr bwMode="auto">
            <a:xfrm>
              <a:off x="3058" y="187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89" name="Line 169"/>
            <p:cNvSpPr>
              <a:spLocks noChangeShapeType="1"/>
            </p:cNvSpPr>
            <p:nvPr/>
          </p:nvSpPr>
          <p:spPr bwMode="auto">
            <a:xfrm>
              <a:off x="3058" y="179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0" name="Line 170"/>
            <p:cNvSpPr>
              <a:spLocks noChangeShapeType="1"/>
            </p:cNvSpPr>
            <p:nvPr/>
          </p:nvSpPr>
          <p:spPr bwMode="auto">
            <a:xfrm>
              <a:off x="3058" y="172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1" name="Line 171"/>
            <p:cNvSpPr>
              <a:spLocks noChangeShapeType="1"/>
            </p:cNvSpPr>
            <p:nvPr/>
          </p:nvSpPr>
          <p:spPr bwMode="auto">
            <a:xfrm>
              <a:off x="3058" y="165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2" name="Line 172"/>
            <p:cNvSpPr>
              <a:spLocks noChangeShapeType="1"/>
            </p:cNvSpPr>
            <p:nvPr/>
          </p:nvSpPr>
          <p:spPr bwMode="auto">
            <a:xfrm>
              <a:off x="3058" y="150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3" name="Line 173"/>
            <p:cNvSpPr>
              <a:spLocks noChangeShapeType="1"/>
            </p:cNvSpPr>
            <p:nvPr/>
          </p:nvSpPr>
          <p:spPr bwMode="auto">
            <a:xfrm>
              <a:off x="3058" y="143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4" name="Line 174"/>
            <p:cNvSpPr>
              <a:spLocks noChangeShapeType="1"/>
            </p:cNvSpPr>
            <p:nvPr/>
          </p:nvSpPr>
          <p:spPr bwMode="auto">
            <a:xfrm>
              <a:off x="3058" y="136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5" name="Line 175"/>
            <p:cNvSpPr>
              <a:spLocks noChangeShapeType="1"/>
            </p:cNvSpPr>
            <p:nvPr/>
          </p:nvSpPr>
          <p:spPr bwMode="auto">
            <a:xfrm>
              <a:off x="3058" y="1287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6" name="Line 176"/>
            <p:cNvSpPr>
              <a:spLocks noChangeShapeType="1"/>
            </p:cNvSpPr>
            <p:nvPr/>
          </p:nvSpPr>
          <p:spPr bwMode="auto">
            <a:xfrm>
              <a:off x="3058" y="114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7" name="Line 177"/>
            <p:cNvSpPr>
              <a:spLocks noChangeShapeType="1"/>
            </p:cNvSpPr>
            <p:nvPr/>
          </p:nvSpPr>
          <p:spPr bwMode="auto">
            <a:xfrm>
              <a:off x="3058" y="106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8" name="Line 178"/>
            <p:cNvSpPr>
              <a:spLocks noChangeShapeType="1"/>
            </p:cNvSpPr>
            <p:nvPr/>
          </p:nvSpPr>
          <p:spPr bwMode="auto">
            <a:xfrm>
              <a:off x="3058" y="99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499" name="Line 179"/>
            <p:cNvSpPr>
              <a:spLocks noChangeShapeType="1"/>
            </p:cNvSpPr>
            <p:nvPr/>
          </p:nvSpPr>
          <p:spPr bwMode="auto">
            <a:xfrm>
              <a:off x="3058" y="92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0" name="Line 180"/>
            <p:cNvSpPr>
              <a:spLocks noChangeShapeType="1"/>
            </p:cNvSpPr>
            <p:nvPr/>
          </p:nvSpPr>
          <p:spPr bwMode="auto">
            <a:xfrm>
              <a:off x="3058" y="77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1" name="Line 181"/>
            <p:cNvSpPr>
              <a:spLocks noChangeShapeType="1"/>
            </p:cNvSpPr>
            <p:nvPr/>
          </p:nvSpPr>
          <p:spPr bwMode="auto">
            <a:xfrm>
              <a:off x="3058" y="70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2" name="Line 182"/>
            <p:cNvSpPr>
              <a:spLocks noChangeShapeType="1"/>
            </p:cNvSpPr>
            <p:nvPr/>
          </p:nvSpPr>
          <p:spPr bwMode="auto">
            <a:xfrm>
              <a:off x="3058" y="62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3" name="Line 183"/>
            <p:cNvSpPr>
              <a:spLocks noChangeShapeType="1"/>
            </p:cNvSpPr>
            <p:nvPr/>
          </p:nvSpPr>
          <p:spPr bwMode="auto">
            <a:xfrm>
              <a:off x="3058" y="55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4" name="Line 184"/>
            <p:cNvSpPr>
              <a:spLocks noChangeShapeType="1"/>
            </p:cNvSpPr>
            <p:nvPr/>
          </p:nvSpPr>
          <p:spPr bwMode="auto">
            <a:xfrm>
              <a:off x="2692" y="1589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5" name="Freeform 185"/>
            <p:cNvSpPr>
              <a:spLocks/>
            </p:cNvSpPr>
            <p:nvPr/>
          </p:nvSpPr>
          <p:spPr bwMode="auto">
            <a:xfrm>
              <a:off x="2692" y="1542"/>
              <a:ext cx="31" cy="47"/>
            </a:xfrm>
            <a:custGeom>
              <a:avLst/>
              <a:gdLst>
                <a:gd name="T0" fmla="*/ 0 w 31"/>
                <a:gd name="T1" fmla="*/ 47 h 47"/>
                <a:gd name="T2" fmla="*/ 0 w 31"/>
                <a:gd name="T3" fmla="*/ 17 h 47"/>
                <a:gd name="T4" fmla="*/ 3 w 31"/>
                <a:gd name="T5" fmla="*/ 7 h 47"/>
                <a:gd name="T6" fmla="*/ 6 w 31"/>
                <a:gd name="T7" fmla="*/ 4 h 47"/>
                <a:gd name="T8" fmla="*/ 12 w 31"/>
                <a:gd name="T9" fmla="*/ 0 h 47"/>
                <a:gd name="T10" fmla="*/ 19 w 31"/>
                <a:gd name="T11" fmla="*/ 0 h 47"/>
                <a:gd name="T12" fmla="*/ 25 w 31"/>
                <a:gd name="T13" fmla="*/ 4 h 47"/>
                <a:gd name="T14" fmla="*/ 28 w 31"/>
                <a:gd name="T15" fmla="*/ 7 h 47"/>
                <a:gd name="T16" fmla="*/ 31 w 31"/>
                <a:gd name="T17" fmla="*/ 17 h 47"/>
                <a:gd name="T18" fmla="*/ 31 w 31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7">
                  <a:moveTo>
                    <a:pt x="0" y="47"/>
                  </a:moveTo>
                  <a:lnTo>
                    <a:pt x="0" y="17"/>
                  </a:lnTo>
                  <a:lnTo>
                    <a:pt x="3" y="7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31" y="17"/>
                  </a:lnTo>
                  <a:lnTo>
                    <a:pt x="31" y="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6" name="Line 186"/>
            <p:cNvSpPr>
              <a:spLocks noChangeShapeType="1"/>
            </p:cNvSpPr>
            <p:nvPr/>
          </p:nvSpPr>
          <p:spPr bwMode="auto">
            <a:xfrm flipV="1">
              <a:off x="2725" y="1542"/>
              <a:ext cx="37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7" name="Freeform 187"/>
            <p:cNvSpPr>
              <a:spLocks/>
            </p:cNvSpPr>
            <p:nvPr/>
          </p:nvSpPr>
          <p:spPr bwMode="auto">
            <a:xfrm>
              <a:off x="2716" y="1481"/>
              <a:ext cx="45" cy="41"/>
            </a:xfrm>
            <a:custGeom>
              <a:avLst/>
              <a:gdLst>
                <a:gd name="T0" fmla="*/ 19 w 45"/>
                <a:gd name="T1" fmla="*/ 41 h 41"/>
                <a:gd name="T2" fmla="*/ 19 w 45"/>
                <a:gd name="T3" fmla="*/ 0 h 41"/>
                <a:gd name="T4" fmla="*/ 13 w 45"/>
                <a:gd name="T5" fmla="*/ 0 h 41"/>
                <a:gd name="T6" fmla="*/ 6 w 45"/>
                <a:gd name="T7" fmla="*/ 4 h 41"/>
                <a:gd name="T8" fmla="*/ 3 w 45"/>
                <a:gd name="T9" fmla="*/ 7 h 41"/>
                <a:gd name="T10" fmla="*/ 0 w 45"/>
                <a:gd name="T11" fmla="*/ 13 h 41"/>
                <a:gd name="T12" fmla="*/ 0 w 45"/>
                <a:gd name="T13" fmla="*/ 23 h 41"/>
                <a:gd name="T14" fmla="*/ 3 w 45"/>
                <a:gd name="T15" fmla="*/ 29 h 41"/>
                <a:gd name="T16" fmla="*/ 9 w 45"/>
                <a:gd name="T17" fmla="*/ 36 h 41"/>
                <a:gd name="T18" fmla="*/ 19 w 45"/>
                <a:gd name="T19" fmla="*/ 39 h 41"/>
                <a:gd name="T20" fmla="*/ 26 w 45"/>
                <a:gd name="T21" fmla="*/ 39 h 41"/>
                <a:gd name="T22" fmla="*/ 36 w 45"/>
                <a:gd name="T23" fmla="*/ 36 h 41"/>
                <a:gd name="T24" fmla="*/ 42 w 45"/>
                <a:gd name="T25" fmla="*/ 29 h 41"/>
                <a:gd name="T26" fmla="*/ 45 w 45"/>
                <a:gd name="T27" fmla="*/ 23 h 41"/>
                <a:gd name="T28" fmla="*/ 45 w 45"/>
                <a:gd name="T29" fmla="*/ 13 h 41"/>
                <a:gd name="T30" fmla="*/ 42 w 45"/>
                <a:gd name="T31" fmla="*/ 7 h 41"/>
                <a:gd name="T32" fmla="*/ 36 w 45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1">
                  <a:moveTo>
                    <a:pt x="19" y="41"/>
                  </a:moveTo>
                  <a:lnTo>
                    <a:pt x="19" y="0"/>
                  </a:lnTo>
                  <a:lnTo>
                    <a:pt x="13" y="0"/>
                  </a:lnTo>
                  <a:lnTo>
                    <a:pt x="6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3" y="29"/>
                  </a:lnTo>
                  <a:lnTo>
                    <a:pt x="9" y="36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6" y="36"/>
                  </a:lnTo>
                  <a:lnTo>
                    <a:pt x="42" y="29"/>
                  </a:lnTo>
                  <a:lnTo>
                    <a:pt x="45" y="23"/>
                  </a:lnTo>
                  <a:lnTo>
                    <a:pt x="45" y="13"/>
                  </a:lnTo>
                  <a:lnTo>
                    <a:pt x="42" y="7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8" name="Freeform 188"/>
            <p:cNvSpPr>
              <a:spLocks/>
            </p:cNvSpPr>
            <p:nvPr/>
          </p:nvSpPr>
          <p:spPr bwMode="auto">
            <a:xfrm>
              <a:off x="2679" y="1435"/>
              <a:ext cx="109" cy="22"/>
            </a:xfrm>
            <a:custGeom>
              <a:avLst/>
              <a:gdLst>
                <a:gd name="T0" fmla="*/ 0 w 109"/>
                <a:gd name="T1" fmla="*/ 0 h 22"/>
                <a:gd name="T2" fmla="*/ 6 w 109"/>
                <a:gd name="T3" fmla="*/ 6 h 22"/>
                <a:gd name="T4" fmla="*/ 16 w 109"/>
                <a:gd name="T5" fmla="*/ 12 h 22"/>
                <a:gd name="T6" fmla="*/ 30 w 109"/>
                <a:gd name="T7" fmla="*/ 19 h 22"/>
                <a:gd name="T8" fmla="*/ 46 w 109"/>
                <a:gd name="T9" fmla="*/ 22 h 22"/>
                <a:gd name="T10" fmla="*/ 60 w 109"/>
                <a:gd name="T11" fmla="*/ 22 h 22"/>
                <a:gd name="T12" fmla="*/ 76 w 109"/>
                <a:gd name="T13" fmla="*/ 19 h 22"/>
                <a:gd name="T14" fmla="*/ 93 w 109"/>
                <a:gd name="T15" fmla="*/ 12 h 22"/>
                <a:gd name="T16" fmla="*/ 103 w 109"/>
                <a:gd name="T17" fmla="*/ 6 h 22"/>
                <a:gd name="T18" fmla="*/ 109 w 109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2">
                  <a:moveTo>
                    <a:pt x="0" y="0"/>
                  </a:moveTo>
                  <a:lnTo>
                    <a:pt x="6" y="6"/>
                  </a:lnTo>
                  <a:lnTo>
                    <a:pt x="16" y="12"/>
                  </a:lnTo>
                  <a:lnTo>
                    <a:pt x="30" y="19"/>
                  </a:lnTo>
                  <a:lnTo>
                    <a:pt x="46" y="22"/>
                  </a:lnTo>
                  <a:lnTo>
                    <a:pt x="60" y="22"/>
                  </a:lnTo>
                  <a:lnTo>
                    <a:pt x="76" y="19"/>
                  </a:lnTo>
                  <a:lnTo>
                    <a:pt x="93" y="12"/>
                  </a:lnTo>
                  <a:lnTo>
                    <a:pt x="103" y="6"/>
                  </a:lnTo>
                  <a:lnTo>
                    <a:pt x="1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09" name="Freeform 189"/>
            <p:cNvSpPr>
              <a:spLocks/>
            </p:cNvSpPr>
            <p:nvPr/>
          </p:nvSpPr>
          <p:spPr bwMode="auto">
            <a:xfrm>
              <a:off x="2689" y="1373"/>
              <a:ext cx="73" cy="40"/>
            </a:xfrm>
            <a:custGeom>
              <a:avLst/>
              <a:gdLst>
                <a:gd name="T0" fmla="*/ 30 w 73"/>
                <a:gd name="T1" fmla="*/ 8 h 40"/>
                <a:gd name="T2" fmla="*/ 27 w 73"/>
                <a:gd name="T3" fmla="*/ 14 h 40"/>
                <a:gd name="T4" fmla="*/ 27 w 73"/>
                <a:gd name="T5" fmla="*/ 21 h 40"/>
                <a:gd name="T6" fmla="*/ 30 w 73"/>
                <a:gd name="T7" fmla="*/ 31 h 40"/>
                <a:gd name="T8" fmla="*/ 40 w 73"/>
                <a:gd name="T9" fmla="*/ 37 h 40"/>
                <a:gd name="T10" fmla="*/ 51 w 73"/>
                <a:gd name="T11" fmla="*/ 40 h 40"/>
                <a:gd name="T12" fmla="*/ 61 w 73"/>
                <a:gd name="T13" fmla="*/ 40 h 40"/>
                <a:gd name="T14" fmla="*/ 67 w 73"/>
                <a:gd name="T15" fmla="*/ 37 h 40"/>
                <a:gd name="T16" fmla="*/ 70 w 73"/>
                <a:gd name="T17" fmla="*/ 34 h 40"/>
                <a:gd name="T18" fmla="*/ 73 w 73"/>
                <a:gd name="T19" fmla="*/ 28 h 40"/>
                <a:gd name="T20" fmla="*/ 73 w 73"/>
                <a:gd name="T21" fmla="*/ 22 h 40"/>
                <a:gd name="T22" fmla="*/ 70 w 73"/>
                <a:gd name="T23" fmla="*/ 11 h 40"/>
                <a:gd name="T24" fmla="*/ 60 w 73"/>
                <a:gd name="T25" fmla="*/ 5 h 40"/>
                <a:gd name="T26" fmla="*/ 50 w 73"/>
                <a:gd name="T27" fmla="*/ 2 h 40"/>
                <a:gd name="T28" fmla="*/ 39 w 73"/>
                <a:gd name="T29" fmla="*/ 2 h 40"/>
                <a:gd name="T30" fmla="*/ 32 w 73"/>
                <a:gd name="T31" fmla="*/ 5 h 40"/>
                <a:gd name="T32" fmla="*/ 15 w 73"/>
                <a:gd name="T33" fmla="*/ 18 h 40"/>
                <a:gd name="T34" fmla="*/ 9 w 73"/>
                <a:gd name="T35" fmla="*/ 22 h 40"/>
                <a:gd name="T36" fmla="*/ 3 w 73"/>
                <a:gd name="T37" fmla="*/ 22 h 40"/>
                <a:gd name="T38" fmla="*/ 0 w 73"/>
                <a:gd name="T39" fmla="*/ 18 h 40"/>
                <a:gd name="T40" fmla="*/ 0 w 73"/>
                <a:gd name="T41" fmla="*/ 12 h 40"/>
                <a:gd name="T42" fmla="*/ 3 w 73"/>
                <a:gd name="T43" fmla="*/ 6 h 40"/>
                <a:gd name="T44" fmla="*/ 9 w 73"/>
                <a:gd name="T4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40">
                  <a:moveTo>
                    <a:pt x="30" y="8"/>
                  </a:moveTo>
                  <a:lnTo>
                    <a:pt x="27" y="14"/>
                  </a:lnTo>
                  <a:lnTo>
                    <a:pt x="27" y="21"/>
                  </a:lnTo>
                  <a:lnTo>
                    <a:pt x="30" y="31"/>
                  </a:lnTo>
                  <a:lnTo>
                    <a:pt x="40" y="37"/>
                  </a:lnTo>
                  <a:lnTo>
                    <a:pt x="51" y="40"/>
                  </a:lnTo>
                  <a:lnTo>
                    <a:pt x="61" y="40"/>
                  </a:lnTo>
                  <a:lnTo>
                    <a:pt x="67" y="37"/>
                  </a:lnTo>
                  <a:lnTo>
                    <a:pt x="70" y="34"/>
                  </a:lnTo>
                  <a:lnTo>
                    <a:pt x="73" y="28"/>
                  </a:lnTo>
                  <a:lnTo>
                    <a:pt x="73" y="22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50" y="2"/>
                  </a:lnTo>
                  <a:lnTo>
                    <a:pt x="39" y="2"/>
                  </a:lnTo>
                  <a:lnTo>
                    <a:pt x="32" y="5"/>
                  </a:lnTo>
                  <a:lnTo>
                    <a:pt x="15" y="18"/>
                  </a:lnTo>
                  <a:lnTo>
                    <a:pt x="9" y="22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0" name="Freeform 190"/>
            <p:cNvSpPr>
              <a:spLocks/>
            </p:cNvSpPr>
            <p:nvPr/>
          </p:nvSpPr>
          <p:spPr bwMode="auto">
            <a:xfrm>
              <a:off x="2715" y="1395"/>
              <a:ext cx="43" cy="15"/>
            </a:xfrm>
            <a:custGeom>
              <a:avLst/>
              <a:gdLst>
                <a:gd name="T0" fmla="*/ 0 w 43"/>
                <a:gd name="T1" fmla="*/ 0 h 15"/>
                <a:gd name="T2" fmla="*/ 3 w 43"/>
                <a:gd name="T3" fmla="*/ 6 h 15"/>
                <a:gd name="T4" fmla="*/ 13 w 43"/>
                <a:gd name="T5" fmla="*/ 12 h 15"/>
                <a:gd name="T6" fmla="*/ 24 w 43"/>
                <a:gd name="T7" fmla="*/ 15 h 15"/>
                <a:gd name="T8" fmla="*/ 37 w 43"/>
                <a:gd name="T9" fmla="*/ 15 h 15"/>
                <a:gd name="T10" fmla="*/ 43 w 43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5">
                  <a:moveTo>
                    <a:pt x="0" y="0"/>
                  </a:moveTo>
                  <a:lnTo>
                    <a:pt x="3" y="6"/>
                  </a:lnTo>
                  <a:lnTo>
                    <a:pt x="13" y="12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43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1" name="Freeform 191"/>
            <p:cNvSpPr>
              <a:spLocks/>
            </p:cNvSpPr>
            <p:nvPr/>
          </p:nvSpPr>
          <p:spPr bwMode="auto">
            <a:xfrm>
              <a:off x="2693" y="1372"/>
              <a:ext cx="69" cy="23"/>
            </a:xfrm>
            <a:custGeom>
              <a:avLst/>
              <a:gdLst>
                <a:gd name="T0" fmla="*/ 69 w 69"/>
                <a:gd name="T1" fmla="*/ 23 h 23"/>
                <a:gd name="T2" fmla="*/ 66 w 69"/>
                <a:gd name="T3" fmla="*/ 16 h 23"/>
                <a:gd name="T4" fmla="*/ 56 w 69"/>
                <a:gd name="T5" fmla="*/ 10 h 23"/>
                <a:gd name="T6" fmla="*/ 46 w 69"/>
                <a:gd name="T7" fmla="*/ 7 h 23"/>
                <a:gd name="T8" fmla="*/ 32 w 69"/>
                <a:gd name="T9" fmla="*/ 7 h 23"/>
                <a:gd name="T10" fmla="*/ 26 w 69"/>
                <a:gd name="T11" fmla="*/ 10 h 23"/>
                <a:gd name="T12" fmla="*/ 16 w 69"/>
                <a:gd name="T13" fmla="*/ 16 h 23"/>
                <a:gd name="T14" fmla="*/ 9 w 69"/>
                <a:gd name="T15" fmla="*/ 19 h 23"/>
                <a:gd name="T16" fmla="*/ 3 w 69"/>
                <a:gd name="T17" fmla="*/ 19 h 23"/>
                <a:gd name="T18" fmla="*/ 0 w 69"/>
                <a:gd name="T19" fmla="*/ 16 h 23"/>
                <a:gd name="T20" fmla="*/ 0 w 69"/>
                <a:gd name="T21" fmla="*/ 10 h 23"/>
                <a:gd name="T22" fmla="*/ 6 w 69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3">
                  <a:moveTo>
                    <a:pt x="69" y="23"/>
                  </a:moveTo>
                  <a:lnTo>
                    <a:pt x="66" y="16"/>
                  </a:lnTo>
                  <a:lnTo>
                    <a:pt x="56" y="10"/>
                  </a:lnTo>
                  <a:lnTo>
                    <a:pt x="46" y="7"/>
                  </a:lnTo>
                  <a:lnTo>
                    <a:pt x="32" y="7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2" name="Freeform 192"/>
            <p:cNvSpPr>
              <a:spLocks/>
            </p:cNvSpPr>
            <p:nvPr/>
          </p:nvSpPr>
          <p:spPr bwMode="auto">
            <a:xfrm>
              <a:off x="2692" y="1288"/>
              <a:ext cx="70" cy="66"/>
            </a:xfrm>
            <a:custGeom>
              <a:avLst/>
              <a:gdLst>
                <a:gd name="T0" fmla="*/ 0 w 70"/>
                <a:gd name="T1" fmla="*/ 66 h 66"/>
                <a:gd name="T2" fmla="*/ 70 w 70"/>
                <a:gd name="T3" fmla="*/ 50 h 66"/>
                <a:gd name="T4" fmla="*/ 0 w 70"/>
                <a:gd name="T5" fmla="*/ 33 h 66"/>
                <a:gd name="T6" fmla="*/ 70 w 70"/>
                <a:gd name="T7" fmla="*/ 17 h 66"/>
                <a:gd name="T8" fmla="*/ 0 w 7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6">
                  <a:moveTo>
                    <a:pt x="0" y="66"/>
                  </a:moveTo>
                  <a:lnTo>
                    <a:pt x="70" y="50"/>
                  </a:lnTo>
                  <a:lnTo>
                    <a:pt x="0" y="33"/>
                  </a:lnTo>
                  <a:lnTo>
                    <a:pt x="7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3" name="Line 193"/>
            <p:cNvSpPr>
              <a:spLocks noChangeShapeType="1"/>
            </p:cNvSpPr>
            <p:nvPr/>
          </p:nvSpPr>
          <p:spPr bwMode="auto">
            <a:xfrm>
              <a:off x="2745" y="1271"/>
              <a:ext cx="4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4" name="Line 194"/>
            <p:cNvSpPr>
              <a:spLocks noChangeShapeType="1"/>
            </p:cNvSpPr>
            <p:nvPr/>
          </p:nvSpPr>
          <p:spPr bwMode="auto">
            <a:xfrm>
              <a:off x="2759" y="1250"/>
              <a:ext cx="2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5" name="Line 195"/>
            <p:cNvSpPr>
              <a:spLocks noChangeShapeType="1"/>
            </p:cNvSpPr>
            <p:nvPr/>
          </p:nvSpPr>
          <p:spPr bwMode="auto">
            <a:xfrm flipV="1">
              <a:off x="2773" y="1248"/>
              <a:ext cx="16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6" name="Freeform 196"/>
            <p:cNvSpPr>
              <a:spLocks/>
            </p:cNvSpPr>
            <p:nvPr/>
          </p:nvSpPr>
          <p:spPr bwMode="auto">
            <a:xfrm>
              <a:off x="2679" y="1213"/>
              <a:ext cx="109" cy="21"/>
            </a:xfrm>
            <a:custGeom>
              <a:avLst/>
              <a:gdLst>
                <a:gd name="T0" fmla="*/ 0 w 109"/>
                <a:gd name="T1" fmla="*/ 21 h 21"/>
                <a:gd name="T2" fmla="*/ 6 w 109"/>
                <a:gd name="T3" fmla="*/ 15 h 21"/>
                <a:gd name="T4" fmla="*/ 16 w 109"/>
                <a:gd name="T5" fmla="*/ 9 h 21"/>
                <a:gd name="T6" fmla="*/ 30 w 109"/>
                <a:gd name="T7" fmla="*/ 3 h 21"/>
                <a:gd name="T8" fmla="*/ 46 w 109"/>
                <a:gd name="T9" fmla="*/ 0 h 21"/>
                <a:gd name="T10" fmla="*/ 60 w 109"/>
                <a:gd name="T11" fmla="*/ 0 h 21"/>
                <a:gd name="T12" fmla="*/ 76 w 109"/>
                <a:gd name="T13" fmla="*/ 3 h 21"/>
                <a:gd name="T14" fmla="*/ 93 w 109"/>
                <a:gd name="T15" fmla="*/ 9 h 21"/>
                <a:gd name="T16" fmla="*/ 103 w 109"/>
                <a:gd name="T17" fmla="*/ 15 h 21"/>
                <a:gd name="T18" fmla="*/ 109 w 10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1">
                  <a:moveTo>
                    <a:pt x="0" y="21"/>
                  </a:moveTo>
                  <a:lnTo>
                    <a:pt x="6" y="15"/>
                  </a:lnTo>
                  <a:lnTo>
                    <a:pt x="16" y="9"/>
                  </a:lnTo>
                  <a:lnTo>
                    <a:pt x="30" y="3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76" y="3"/>
                  </a:lnTo>
                  <a:lnTo>
                    <a:pt x="93" y="9"/>
                  </a:lnTo>
                  <a:lnTo>
                    <a:pt x="103" y="15"/>
                  </a:lnTo>
                  <a:lnTo>
                    <a:pt x="109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7" name="Line 197"/>
            <p:cNvSpPr>
              <a:spLocks noChangeShapeType="1"/>
            </p:cNvSpPr>
            <p:nvPr/>
          </p:nvSpPr>
          <p:spPr bwMode="auto">
            <a:xfrm flipV="1">
              <a:off x="5641" y="483"/>
              <a:ext cx="1" cy="18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8" name="Line 198"/>
            <p:cNvSpPr>
              <a:spLocks noChangeShapeType="1"/>
            </p:cNvSpPr>
            <p:nvPr/>
          </p:nvSpPr>
          <p:spPr bwMode="auto">
            <a:xfrm flipH="1">
              <a:off x="5589" y="231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19" name="Line 199"/>
            <p:cNvSpPr>
              <a:spLocks noChangeShapeType="1"/>
            </p:cNvSpPr>
            <p:nvPr/>
          </p:nvSpPr>
          <p:spPr bwMode="auto">
            <a:xfrm flipH="1">
              <a:off x="5589" y="1946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0" name="Line 200"/>
            <p:cNvSpPr>
              <a:spLocks noChangeShapeType="1"/>
            </p:cNvSpPr>
            <p:nvPr/>
          </p:nvSpPr>
          <p:spPr bwMode="auto">
            <a:xfrm flipH="1">
              <a:off x="5589" y="1580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1" name="Line 201"/>
            <p:cNvSpPr>
              <a:spLocks noChangeShapeType="1"/>
            </p:cNvSpPr>
            <p:nvPr/>
          </p:nvSpPr>
          <p:spPr bwMode="auto">
            <a:xfrm flipH="1">
              <a:off x="5589" y="1214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2" name="Line 202"/>
            <p:cNvSpPr>
              <a:spLocks noChangeShapeType="1"/>
            </p:cNvSpPr>
            <p:nvPr/>
          </p:nvSpPr>
          <p:spPr bwMode="auto">
            <a:xfrm flipH="1">
              <a:off x="5589" y="848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3" name="Line 203"/>
            <p:cNvSpPr>
              <a:spLocks noChangeShapeType="1"/>
            </p:cNvSpPr>
            <p:nvPr/>
          </p:nvSpPr>
          <p:spPr bwMode="auto">
            <a:xfrm flipH="1">
              <a:off x="5589" y="482"/>
              <a:ext cx="5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4" name="Line 204"/>
            <p:cNvSpPr>
              <a:spLocks noChangeShapeType="1"/>
            </p:cNvSpPr>
            <p:nvPr/>
          </p:nvSpPr>
          <p:spPr bwMode="auto">
            <a:xfrm flipH="1">
              <a:off x="5615" y="223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5" name="Line 205"/>
            <p:cNvSpPr>
              <a:spLocks noChangeShapeType="1"/>
            </p:cNvSpPr>
            <p:nvPr/>
          </p:nvSpPr>
          <p:spPr bwMode="auto">
            <a:xfrm flipH="1">
              <a:off x="5615" y="216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6" name="Line 206"/>
            <p:cNvSpPr>
              <a:spLocks noChangeShapeType="1"/>
            </p:cNvSpPr>
            <p:nvPr/>
          </p:nvSpPr>
          <p:spPr bwMode="auto">
            <a:xfrm flipH="1">
              <a:off x="5615" y="209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7" name="Line 207"/>
            <p:cNvSpPr>
              <a:spLocks noChangeShapeType="1"/>
            </p:cNvSpPr>
            <p:nvPr/>
          </p:nvSpPr>
          <p:spPr bwMode="auto">
            <a:xfrm flipH="1">
              <a:off x="5615" y="201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28" name="Line 208"/>
            <p:cNvSpPr>
              <a:spLocks noChangeShapeType="1"/>
            </p:cNvSpPr>
            <p:nvPr/>
          </p:nvSpPr>
          <p:spPr bwMode="auto">
            <a:xfrm flipH="1">
              <a:off x="5615" y="187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0" name="Line 210"/>
            <p:cNvSpPr>
              <a:spLocks noChangeShapeType="1"/>
            </p:cNvSpPr>
            <p:nvPr/>
          </p:nvSpPr>
          <p:spPr bwMode="auto">
            <a:xfrm flipH="1">
              <a:off x="5615" y="1799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1" name="Line 211"/>
            <p:cNvSpPr>
              <a:spLocks noChangeShapeType="1"/>
            </p:cNvSpPr>
            <p:nvPr/>
          </p:nvSpPr>
          <p:spPr bwMode="auto">
            <a:xfrm flipH="1">
              <a:off x="5615" y="172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2" name="Line 212"/>
            <p:cNvSpPr>
              <a:spLocks noChangeShapeType="1"/>
            </p:cNvSpPr>
            <p:nvPr/>
          </p:nvSpPr>
          <p:spPr bwMode="auto">
            <a:xfrm flipH="1">
              <a:off x="5615" y="165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3" name="Line 213"/>
            <p:cNvSpPr>
              <a:spLocks noChangeShapeType="1"/>
            </p:cNvSpPr>
            <p:nvPr/>
          </p:nvSpPr>
          <p:spPr bwMode="auto">
            <a:xfrm flipH="1">
              <a:off x="5615" y="1506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4" name="Line 214"/>
            <p:cNvSpPr>
              <a:spLocks noChangeShapeType="1"/>
            </p:cNvSpPr>
            <p:nvPr/>
          </p:nvSpPr>
          <p:spPr bwMode="auto">
            <a:xfrm flipH="1">
              <a:off x="5615" y="1433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5" name="Line 215"/>
            <p:cNvSpPr>
              <a:spLocks noChangeShapeType="1"/>
            </p:cNvSpPr>
            <p:nvPr/>
          </p:nvSpPr>
          <p:spPr bwMode="auto">
            <a:xfrm flipH="1">
              <a:off x="5615" y="136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6" name="Line 216"/>
            <p:cNvSpPr>
              <a:spLocks noChangeShapeType="1"/>
            </p:cNvSpPr>
            <p:nvPr/>
          </p:nvSpPr>
          <p:spPr bwMode="auto">
            <a:xfrm flipH="1">
              <a:off x="5615" y="1287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7" name="Line 217"/>
            <p:cNvSpPr>
              <a:spLocks noChangeShapeType="1"/>
            </p:cNvSpPr>
            <p:nvPr/>
          </p:nvSpPr>
          <p:spPr bwMode="auto">
            <a:xfrm flipH="1">
              <a:off x="5615" y="1140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8" name="Line 218"/>
            <p:cNvSpPr>
              <a:spLocks noChangeShapeType="1"/>
            </p:cNvSpPr>
            <p:nvPr/>
          </p:nvSpPr>
          <p:spPr bwMode="auto">
            <a:xfrm flipH="1">
              <a:off x="5615" y="106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39" name="Line 219"/>
            <p:cNvSpPr>
              <a:spLocks noChangeShapeType="1"/>
            </p:cNvSpPr>
            <p:nvPr/>
          </p:nvSpPr>
          <p:spPr bwMode="auto">
            <a:xfrm flipH="1">
              <a:off x="5615" y="99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0" name="Line 220"/>
            <p:cNvSpPr>
              <a:spLocks noChangeShapeType="1"/>
            </p:cNvSpPr>
            <p:nvPr/>
          </p:nvSpPr>
          <p:spPr bwMode="auto">
            <a:xfrm flipH="1">
              <a:off x="5615" y="921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1" name="Line 221"/>
            <p:cNvSpPr>
              <a:spLocks noChangeShapeType="1"/>
            </p:cNvSpPr>
            <p:nvPr/>
          </p:nvSpPr>
          <p:spPr bwMode="auto">
            <a:xfrm flipH="1">
              <a:off x="5615" y="774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2" name="Line 222"/>
            <p:cNvSpPr>
              <a:spLocks noChangeShapeType="1"/>
            </p:cNvSpPr>
            <p:nvPr/>
          </p:nvSpPr>
          <p:spPr bwMode="auto">
            <a:xfrm flipH="1">
              <a:off x="5615" y="702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3" name="Line 223"/>
            <p:cNvSpPr>
              <a:spLocks noChangeShapeType="1"/>
            </p:cNvSpPr>
            <p:nvPr/>
          </p:nvSpPr>
          <p:spPr bwMode="auto">
            <a:xfrm flipH="1">
              <a:off x="5615" y="62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4" name="Line 224"/>
            <p:cNvSpPr>
              <a:spLocks noChangeShapeType="1"/>
            </p:cNvSpPr>
            <p:nvPr/>
          </p:nvSpPr>
          <p:spPr bwMode="auto">
            <a:xfrm flipH="1">
              <a:off x="5615" y="555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5" name="Freeform 225"/>
            <p:cNvSpPr>
              <a:spLocks/>
            </p:cNvSpPr>
            <p:nvPr/>
          </p:nvSpPr>
          <p:spPr bwMode="auto">
            <a:xfrm>
              <a:off x="3542" y="699"/>
              <a:ext cx="64" cy="6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6" name="Freeform 226"/>
            <p:cNvSpPr>
              <a:spLocks/>
            </p:cNvSpPr>
            <p:nvPr/>
          </p:nvSpPr>
          <p:spPr bwMode="auto">
            <a:xfrm>
              <a:off x="4059" y="948"/>
              <a:ext cx="64" cy="6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64 h 64"/>
                <a:gd name="T4" fmla="*/ 0 w 64"/>
                <a:gd name="T5" fmla="*/ 64 h 64"/>
                <a:gd name="T6" fmla="*/ 32 w 6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64"/>
                  </a:lnTo>
                  <a:lnTo>
                    <a:pt x="0" y="64"/>
                  </a:lnTo>
                  <a:lnTo>
                    <a:pt x="32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7" name="Line 227"/>
            <p:cNvSpPr>
              <a:spLocks noChangeShapeType="1"/>
            </p:cNvSpPr>
            <p:nvPr/>
          </p:nvSpPr>
          <p:spPr bwMode="auto">
            <a:xfrm>
              <a:off x="3574" y="731"/>
              <a:ext cx="516" cy="249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8" name="Freeform 228"/>
            <p:cNvSpPr>
              <a:spLocks/>
            </p:cNvSpPr>
            <p:nvPr/>
          </p:nvSpPr>
          <p:spPr bwMode="auto">
            <a:xfrm>
              <a:off x="4575" y="1241"/>
              <a:ext cx="65" cy="64"/>
            </a:xfrm>
            <a:custGeom>
              <a:avLst/>
              <a:gdLst>
                <a:gd name="T0" fmla="*/ 32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2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2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49" name="Line 229"/>
            <p:cNvSpPr>
              <a:spLocks noChangeShapeType="1"/>
            </p:cNvSpPr>
            <p:nvPr/>
          </p:nvSpPr>
          <p:spPr bwMode="auto">
            <a:xfrm>
              <a:off x="4091" y="980"/>
              <a:ext cx="516" cy="293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50" name="Freeform 230"/>
            <p:cNvSpPr>
              <a:spLocks/>
            </p:cNvSpPr>
            <p:nvPr/>
          </p:nvSpPr>
          <p:spPr bwMode="auto">
            <a:xfrm>
              <a:off x="5091" y="1540"/>
              <a:ext cx="65" cy="64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64 h 64"/>
                <a:gd name="T4" fmla="*/ 0 w 65"/>
                <a:gd name="T5" fmla="*/ 64 h 64"/>
                <a:gd name="T6" fmla="*/ 33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64"/>
                  </a:lnTo>
                  <a:lnTo>
                    <a:pt x="0" y="64"/>
                  </a:lnTo>
                  <a:lnTo>
                    <a:pt x="33" y="0"/>
                  </a:lnTo>
                </a:path>
              </a:pathLst>
            </a:custGeom>
            <a:noFill/>
            <a:ln w="222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551" name="Line 231"/>
            <p:cNvSpPr>
              <a:spLocks noChangeShapeType="1"/>
            </p:cNvSpPr>
            <p:nvPr/>
          </p:nvSpPr>
          <p:spPr bwMode="auto">
            <a:xfrm>
              <a:off x="4607" y="1273"/>
              <a:ext cx="517" cy="299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800" b="0" i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40553" name="Rectangle 233"/>
          <p:cNvSpPr>
            <a:spLocks noChangeArrowheads="1"/>
          </p:cNvSpPr>
          <p:nvPr/>
        </p:nvSpPr>
        <p:spPr bwMode="auto">
          <a:xfrm>
            <a:off x="136525" y="985838"/>
            <a:ext cx="4130675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Orbit widths can be very important for fast ions</a:t>
            </a:r>
          </a:p>
          <a:p>
            <a:pPr marL="342900" indent="-342900">
              <a:lnSpc>
                <a:spcPct val="95000"/>
              </a:lnSpc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Use guiding-centre following code to capture this physics</a:t>
            </a:r>
            <a:endParaRPr lang="el-GR" sz="2800" b="0" i="0" baseline="-25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54" name="Rectangle 234"/>
          <p:cNvSpPr>
            <a:spLocks noChangeArrowheads="1"/>
          </p:cNvSpPr>
          <p:nvPr/>
        </p:nvSpPr>
        <p:spPr bwMode="auto">
          <a:xfrm>
            <a:off x="119063" y="4202113"/>
            <a:ext cx="87630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RWM passively stable in ITER Advanced Scenario due to kinetic damping</a:t>
            </a:r>
          </a:p>
          <a:p>
            <a:pPr marL="533400" indent="-5334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Only capture these effects by including orbit widths</a:t>
            </a:r>
          </a:p>
          <a:p>
            <a:pPr marL="533400" indent="-533400">
              <a:buClr>
                <a:srgbClr val="ED8000"/>
              </a:buClr>
            </a:pPr>
            <a:r>
              <a:rPr lang="en-GB" sz="2800" b="0" i="0" smtClean="0">
                <a:solidFill>
                  <a:srgbClr val="000000"/>
                </a:solidFill>
                <a:latin typeface="Arial" charset="0"/>
              </a:rPr>
              <a:t>Sensitive to rotation, so should not be relied upon!</a:t>
            </a:r>
            <a:endParaRPr lang="el-GR" sz="2800" b="0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8" name="Text Box 32"/>
          <p:cNvSpPr txBox="1">
            <a:spLocks noChangeArrowheads="1"/>
          </p:cNvSpPr>
          <p:nvPr/>
        </p:nvSpPr>
        <p:spPr bwMode="auto">
          <a:xfrm>
            <a:off x="7270561" y="869011"/>
            <a:ext cx="1531189" cy="3693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Arial"/>
              </a:rPr>
              <a:t>HAGIS code </a:t>
            </a:r>
            <a:endParaRPr lang="en-US" sz="1800" b="0" i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Finite Orbit Width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69181"/>
            <a:ext cx="9144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Calibri" pitchFamily="34" charset="0"/>
                <a:cs typeface="Calibri" pitchFamily="34" charset="0"/>
              </a:rPr>
              <a:t>Ian Chapman email: </a:t>
            </a:r>
          </a:p>
          <a:p>
            <a:pPr>
              <a:buNone/>
            </a:pPr>
            <a:r>
              <a:rPr lang="en-US" sz="2400" b="0" i="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b="0" i="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b="0" i="0" dirty="0">
                <a:latin typeface="Calibri" pitchFamily="34" charset="0"/>
                <a:cs typeface="Calibri" pitchFamily="34" charset="0"/>
              </a:rPr>
              <a:t>need to talk to YQ and Jon Graves who probably have insight from the algebraic formulation with FOW included that they’re working on</a:t>
            </a:r>
            <a:r>
              <a:rPr lang="en-US" sz="2400" b="0" i="0" dirty="0" smtClean="0">
                <a:latin typeface="Calibri" pitchFamily="34" charset="0"/>
                <a:cs typeface="Calibri" pitchFamily="34" charset="0"/>
              </a:rPr>
              <a:t>.”</a:t>
            </a:r>
            <a:endParaRPr lang="en-US" sz="2400" b="0" i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113542"/>
            <a:ext cx="7315200" cy="31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3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472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Kinetic terms in the RWM dispersion relation enable stabilization; theory consistent with experimental results</a:t>
            </a:r>
          </a:p>
        </p:txBody>
      </p:sp>
      <p:sp>
        <p:nvSpPr>
          <p:cNvPr id="7181" name="TextBox 27"/>
          <p:cNvSpPr txBox="1">
            <a:spLocks noChangeArrowheads="1"/>
          </p:cNvSpPr>
          <p:nvPr/>
        </p:nvSpPr>
        <p:spPr bwMode="auto">
          <a:xfrm>
            <a:off x="-1" y="1007185"/>
            <a:ext cx="58422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</a:rPr>
              <a:t>Dissipation (</a:t>
            </a:r>
            <a:r>
              <a:rPr lang="en-US" sz="2000" b="0" i="0" dirty="0" err="1" smtClean="0">
                <a:solidFill>
                  <a:schemeClr val="tx1"/>
                </a:solidFill>
                <a:latin typeface="Calibri" pitchFamily="34" charset="0"/>
              </a:rPr>
              <a:t>Im</a:t>
            </a: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l-GR" sz="2000" b="0" i="0" kern="0" dirty="0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en-US" sz="2000" b="0" i="0" kern="0" dirty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lang="en-US" sz="2000" b="0" i="0" kern="0" baseline="-25000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</a:rPr>
              <a:t>)) and restoring force (Re(</a:t>
            </a:r>
            <a:r>
              <a:rPr lang="el-GR" sz="2000" b="0" i="0" kern="0" dirty="0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en-US" sz="2000" b="0" i="0" kern="0" dirty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lang="en-US" sz="2000" b="0" i="0" kern="0" baseline="-25000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</a:rPr>
              <a:t>)) from kinetic term enables stabilization of the RWM:</a:t>
            </a:r>
            <a:endParaRPr lang="en-US" sz="20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34540" y="1005205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975127" y="1107646"/>
            <a:ext cx="2811018" cy="480917"/>
          </a:xfrm>
          <a:prstGeom prst="rect">
            <a:avLst/>
          </a:prstGeom>
        </p:spPr>
      </p:pic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5589373" y="1699627"/>
            <a:ext cx="355462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[B. Hu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Plasmas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12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057301 (2005)]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2628" y="1968308"/>
            <a:ext cx="2409575" cy="708696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1" y="2042198"/>
            <a:ext cx="7315200" cy="634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52" y="2246063"/>
            <a:ext cx="778764" cy="2270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37263" y="2928964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Precession Drift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740933" y="2699876"/>
            <a:ext cx="0" cy="23201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454294" y="342651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Bounce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7977" y="293189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~ Plasma Rotation: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5353580" y="2699876"/>
            <a:ext cx="0" cy="23201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753745" y="2677005"/>
            <a:ext cx="0" cy="5674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617402" y="323824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latin typeface="Calibri" pitchFamily="34" charset="0"/>
              </a:rPr>
              <a:t>Collisionality</a:t>
            </a:r>
            <a:endParaRPr lang="en-US" sz="1800" b="0" i="0" dirty="0" smtClean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80482" y="2905324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17" y="3019641"/>
            <a:ext cx="1588770" cy="224790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8" b="1401"/>
          <a:stretch/>
        </p:blipFill>
        <p:spPr bwMode="auto">
          <a:xfrm>
            <a:off x="174291" y="4135244"/>
            <a:ext cx="4572000" cy="243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 bwMode="auto">
          <a:xfrm flipV="1">
            <a:off x="4248767" y="2699876"/>
            <a:ext cx="0" cy="76362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746291" y="3680148"/>
            <a:ext cx="4397708" cy="21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None/>
              <a:defRPr/>
            </a:pPr>
            <a:r>
              <a:rPr lang="en-US" sz="2000" b="0" i="0" u="sng" dirty="0" smtClean="0">
                <a:latin typeface="Calibri" pitchFamily="34" charset="0"/>
                <a:cs typeface="Calibri" pitchFamily="34" charset="0"/>
              </a:rPr>
              <a:t>Theory Development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000" b="0" i="0" dirty="0" smtClean="0">
                <a:latin typeface="Calibri" pitchFamily="34" charset="0"/>
                <a:cs typeface="Calibri" pitchFamily="34" charset="0"/>
              </a:rPr>
              <a:t> model improvements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Anisotropy of energetic particles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Further rotation effects (</a:t>
            </a:r>
            <a:r>
              <a:rPr lang="en-US" sz="20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inc.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poloidal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Eigenfunction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modifications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Neoclassical orbit modification? (with G. </a:t>
            </a:r>
            <a:r>
              <a:rPr lang="en-US" sz="20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Kagan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285750" indent="-285750" eaLnBrk="0" hangingPunct="0">
              <a:buFontTx/>
              <a:buChar char="–"/>
              <a:defRPr/>
            </a:pPr>
            <a:endParaRPr lang="en-US" sz="2000" b="0" i="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74291" y="3470926"/>
            <a:ext cx="11362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b="0" i="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b="0" i="0" u="sng" baseline="-25000" dirty="0" err="1" smtClean="0">
                <a:solidFill>
                  <a:srgbClr val="0000FF"/>
                </a:solidFill>
                <a:latin typeface="Helvetica" pitchFamily="34" charset="0"/>
              </a:rPr>
              <a:t>w</a:t>
            </a:r>
            <a:r>
              <a:rPr lang="en-US" sz="1600" b="0" i="0" u="sng" dirty="0" smtClean="0">
                <a:solidFill>
                  <a:srgbClr val="0000FF"/>
                </a:solidFill>
                <a:latin typeface="Helvetica" pitchFamily="34" charset="0"/>
              </a:rPr>
              <a:t> contours vs. </a:t>
            </a:r>
            <a:r>
              <a:rPr lang="el-GR" sz="1600" b="0" i="0" u="sng" dirty="0" smtClean="0">
                <a:solidFill>
                  <a:srgbClr val="0000FF"/>
                </a:solidFill>
                <a:latin typeface="Calibri" pitchFamily="34" charset="0"/>
              </a:rPr>
              <a:t>ν</a:t>
            </a:r>
            <a:r>
              <a:rPr lang="en-US" sz="1600" b="0" i="0" u="sng" dirty="0" smtClean="0">
                <a:solidFill>
                  <a:srgbClr val="0000FF"/>
                </a:solidFill>
                <a:latin typeface="Helvetica" pitchFamily="34" charset="0"/>
              </a:rPr>
              <a:t> and </a:t>
            </a:r>
            <a:r>
              <a:rPr lang="en-US" sz="1600" b="0" i="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="0" i="0" u="sng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1600" b="0" i="0" u="sng" baseline="-25000" dirty="0" smtClean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621508" y="6242470"/>
            <a:ext cx="458054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J. Berkery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104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035003 (2010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 rot="-25736043">
            <a:off x="774150" y="4968489"/>
            <a:ext cx="19310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0"/>
              </a:spcAft>
              <a:buFontTx/>
              <a:buNone/>
            </a:pPr>
            <a:r>
              <a:rPr lang="en-US" sz="1000" i="0" dirty="0" smtClean="0">
                <a:solidFill>
                  <a:srgbClr val="FFFFFF"/>
                </a:solidFill>
                <a:latin typeface="Arial" pitchFamily="34" charset="0"/>
              </a:rPr>
              <a:t>Precession drift 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FontTx/>
              <a:buNone/>
            </a:pPr>
            <a:r>
              <a:rPr lang="en-US" sz="1000" i="0" dirty="0" smtClean="0">
                <a:solidFill>
                  <a:srgbClr val="FFFFFF"/>
                </a:solidFill>
                <a:latin typeface="Arial" pitchFamily="34" charset="0"/>
              </a:rPr>
              <a:t>resonance stabilization</a:t>
            </a: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 rot="-20341589">
            <a:off x="1457145" y="4354065"/>
            <a:ext cx="602735" cy="167380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000" b="0" i="0" smtClean="0"/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 rot="-25736043">
            <a:off x="3126033" y="4933340"/>
            <a:ext cx="19310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0"/>
              </a:spcAft>
              <a:buFontTx/>
              <a:buNone/>
            </a:pPr>
            <a:r>
              <a:rPr lang="en-US" sz="1000" i="0" dirty="0" smtClean="0">
                <a:solidFill>
                  <a:srgbClr val="FFFFFF"/>
                </a:solidFill>
                <a:latin typeface="Arial" pitchFamily="34" charset="0"/>
              </a:rPr>
              <a:t>Bounce/transit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FontTx/>
              <a:buNone/>
            </a:pPr>
            <a:r>
              <a:rPr lang="en-US" sz="1000" i="0" dirty="0" smtClean="0">
                <a:solidFill>
                  <a:srgbClr val="FFFFFF"/>
                </a:solidFill>
                <a:latin typeface="Arial" pitchFamily="34" charset="0"/>
              </a:rPr>
              <a:t>resonance stabilization</a:t>
            </a: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 rot="-20341589">
            <a:off x="3801771" y="4318916"/>
            <a:ext cx="602735" cy="167380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000" b="0" i="0" smtClean="0"/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4248767" y="3795846"/>
            <a:ext cx="0" cy="27213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1739689" y="3116556"/>
            <a:ext cx="18823" cy="90824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28" idx="1"/>
          </p:cNvCxnSpPr>
          <p:nvPr/>
        </p:nvCxnSpPr>
        <p:spPr bwMode="auto">
          <a:xfrm flipH="1">
            <a:off x="1758513" y="3113630"/>
            <a:ext cx="478750" cy="29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2299568" y="4179824"/>
            <a:ext cx="1020754" cy="19652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b="0" i="0" smtClean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462527" y="5183351"/>
            <a:ext cx="146050" cy="17037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b="0" i="0" smtClean="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 rot="3784673">
            <a:off x="2487132" y="5063486"/>
            <a:ext cx="1076320" cy="18466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 stability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057223" y="5353754"/>
            <a:ext cx="810607" cy="4062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instability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2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(experiment)</a:t>
            </a:r>
          </a:p>
        </p:txBody>
      </p:sp>
    </p:spTree>
    <p:extLst>
      <p:ext uri="{BB962C8B-B14F-4D97-AF65-F5344CB8AC3E}">
        <p14:creationId xmlns:p14="http://schemas.microsoft.com/office/powerpoint/2010/main" val="2690039668"/>
      </p:ext>
    </p:extLst>
  </p:cSld>
  <p:clrMapOvr>
    <a:masterClrMapping/>
  </p:clrMapOvr>
  <p:transition advTm="1229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NSTX-U will have lower </a:t>
            </a:r>
            <a:r>
              <a:rPr lang="en-US" sz="2800" dirty="0" err="1" smtClean="0">
                <a:latin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</a:rPr>
              <a:t> and second, off-axis neutral beam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3783"/>
            <a:ext cx="4572000" cy="47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532468" y="6236838"/>
            <a:ext cx="44118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Menard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submitted to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(2011)]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354"/>
            <a:ext cx="4572000" cy="423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8014" y="5181489"/>
            <a:ext cx="3480369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dirty="0">
                <a:latin typeface="Calibri" pitchFamily="34" charset="0"/>
                <a:cs typeface="Calibri" pitchFamily="34" charset="0"/>
              </a:rPr>
              <a:t>Addition of </a:t>
            </a: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simple anisotropy model </a:t>
            </a:r>
          </a:p>
          <a:p>
            <a:pPr>
              <a:buNone/>
            </a:pP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1600" b="0" i="0" dirty="0">
                <a:latin typeface="Calibri" pitchFamily="34" charset="0"/>
              </a:rPr>
              <a:t>χ</a:t>
            </a:r>
            <a:r>
              <a:rPr lang="en-US" sz="1600" b="0" i="0" baseline="-25000" dirty="0">
                <a:latin typeface="Calibri" pitchFamily="34" charset="0"/>
              </a:rPr>
              <a:t>0</a:t>
            </a:r>
            <a:r>
              <a:rPr lang="en-US" sz="1600" b="0" i="0" dirty="0">
                <a:latin typeface="Calibri" pitchFamily="34" charset="0"/>
              </a:rPr>
              <a:t> = 0.75, </a:t>
            </a:r>
            <a:r>
              <a:rPr lang="el-GR" sz="1600" b="0" i="0" dirty="0">
                <a:latin typeface="Calibri" pitchFamily="34" charset="0"/>
              </a:rPr>
              <a:t>δχ</a:t>
            </a:r>
            <a:r>
              <a:rPr lang="en-US" sz="1600" b="0" i="0" dirty="0">
                <a:latin typeface="Calibri" pitchFamily="34" charset="0"/>
              </a:rPr>
              <a:t> = </a:t>
            </a:r>
            <a:r>
              <a:rPr lang="en-US" sz="1600" b="0" i="0" dirty="0" smtClean="0">
                <a:latin typeface="Calibri" pitchFamily="34" charset="0"/>
              </a:rPr>
              <a:t>0.25)</a:t>
            </a:r>
            <a:endParaRPr lang="en-US" sz="1600" b="0" i="0" dirty="0">
              <a:latin typeface="Calibri" pitchFamily="34" charset="0"/>
            </a:endParaRPr>
          </a:p>
          <a:p>
            <a:pPr>
              <a:buNone/>
            </a:pP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reduces </a:t>
            </a:r>
            <a:r>
              <a:rPr lang="en-US" sz="1600" b="0" i="0" dirty="0">
                <a:latin typeface="Calibri" pitchFamily="34" charset="0"/>
                <a:cs typeface="Calibri" pitchFamily="34" charset="0"/>
              </a:rPr>
              <a:t>stabilizing effect, consistent with quantitative comparison to </a:t>
            </a: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NSTX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l="5743" t="55033" b="5000"/>
          <a:stretch>
            <a:fillRect/>
          </a:stretch>
        </p:blipFill>
        <p:spPr bwMode="auto">
          <a:xfrm>
            <a:off x="464539" y="4325266"/>
            <a:ext cx="4419600" cy="18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EPs have a generally stabilizing effect that is independent of rotation; Anisotropic distribution impacts stability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1173" y="6152541"/>
            <a:ext cx="2448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l-GR" sz="2000" b="0" i="0" dirty="0" smtClean="0">
                <a:solidFill>
                  <a:srgbClr val="000000"/>
                </a:solidFill>
                <a:latin typeface="Calibri" pitchFamily="34" charset="0"/>
              </a:rPr>
              <a:t>ω</a:t>
            </a:r>
            <a:r>
              <a:rPr lang="el-GR" sz="20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r>
              <a:rPr lang="en-US" sz="2000" b="0" i="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l-GR" sz="2000" b="0" i="0" dirty="0" smtClean="0">
                <a:solidFill>
                  <a:srgbClr val="000000"/>
                </a:solidFill>
                <a:latin typeface="Calibri" pitchFamily="34" charset="0"/>
              </a:rPr>
              <a:t>ω</a:t>
            </a:r>
            <a:r>
              <a:rPr lang="el-GR" sz="20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r>
              <a:rPr lang="en-US" sz="2000" b="0" i="0" baseline="30000" dirty="0" smtClean="0">
                <a:solidFill>
                  <a:srgbClr val="000000"/>
                </a:solidFill>
                <a:latin typeface="Calibri" pitchFamily="34" charset="0"/>
              </a:rPr>
              <a:t>exp (marginally stable)</a:t>
            </a:r>
            <a:endParaRPr lang="en-US" sz="2000" b="0" i="0" baseline="30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 rot="16200000">
            <a:off x="-52453" y="4885688"/>
            <a:ext cx="519694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sz="2000" b="0" i="0" dirty="0" smtClean="0">
                <a:solidFill>
                  <a:srgbClr val="000000"/>
                </a:solidFill>
                <a:latin typeface="Calibri" pitchFamily="34" charset="0"/>
              </a:rPr>
              <a:t>γτ</a:t>
            </a:r>
            <a:r>
              <a:rPr lang="en-US" sz="2000" b="0" i="0" baseline="-25000" dirty="0" smtClean="0">
                <a:solidFill>
                  <a:srgbClr val="000000"/>
                </a:solidFill>
                <a:latin typeface="Calibri" pitchFamily="34" charset="0"/>
              </a:rPr>
              <a:t>w</a:t>
            </a:r>
            <a:endParaRPr lang="en-US" sz="2000" b="0" i="0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8834" y="4579675"/>
            <a:ext cx="762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  <a:latin typeface="Calibri" pitchFamily="34" charset="0"/>
              </a:rPr>
              <a:t>unstable</a:t>
            </a:r>
            <a:endParaRPr lang="en-US" sz="1000" b="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8787" y="4738953"/>
            <a:ext cx="762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  <a:latin typeface="Calibri" pitchFamily="34" charset="0"/>
              </a:rPr>
              <a:t>stable</a:t>
            </a:r>
            <a:endParaRPr lang="en-US" sz="1000" b="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5119158" y="6290390"/>
            <a:ext cx="4028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[J.W. Berkery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et al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Plasmas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17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082504 (2010)]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 flipV="1">
            <a:off x="4650836" y="5493660"/>
            <a:ext cx="907178" cy="27568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83" y="3347487"/>
            <a:ext cx="3657600" cy="19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" y="3322198"/>
            <a:ext cx="5486400" cy="4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6" y="1012750"/>
            <a:ext cx="5486400" cy="11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" y="2529492"/>
            <a:ext cx="5486400" cy="476105"/>
          </a:xfrm>
          <a:prstGeom prst="rect">
            <a:avLst/>
          </a:prstGeom>
        </p:spPr>
      </p:pic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36498" y="3822962"/>
            <a:ext cx="4028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[N.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Gorelenkov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al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45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226 (2015)]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6869" y="1347809"/>
            <a:ext cx="3480369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nisotropy effects fluid terms, mostly through ballooning term.</a:t>
            </a:r>
          </a:p>
          <a:p>
            <a:pPr>
              <a:buNone/>
            </a:pPr>
            <a:endParaRPr lang="en-US" sz="1600" b="0" i="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Also effects kinetic term, through pitch angle dependence of distribution function.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764578" y="1609097"/>
            <a:ext cx="845193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100286" y="2358571"/>
            <a:ext cx="1509485" cy="17092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570514" y="2358571"/>
            <a:ext cx="2039257" cy="17092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33839801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800" dirty="0" smtClean="0">
                <a:latin typeface="Calibri"/>
                <a:cs typeface="Calibri"/>
              </a:rPr>
              <a:t>ν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 is stabilizing for RWMs, but only near kinetic resonances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8008"/>
            <a:ext cx="4572000" cy="294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11555" y="2959208"/>
            <a:ext cx="1319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0" i="0" dirty="0" smtClean="0">
                <a:solidFill>
                  <a:schemeClr val="tx1"/>
                </a:solidFill>
                <a:cs typeface="Helvetica" pitchFamily="34" charset="0"/>
              </a:rPr>
              <a:t>140132 </a:t>
            </a:r>
            <a:r>
              <a:rPr lang="en-US" b="0" i="0" dirty="0">
                <a:solidFill>
                  <a:schemeClr val="tx1"/>
                </a:solidFill>
                <a:cs typeface="Helvetica" pitchFamily="34" charset="0"/>
              </a:rPr>
              <a:t>@ </a:t>
            </a:r>
            <a:r>
              <a:rPr lang="en-US" b="0" i="0" dirty="0" smtClean="0">
                <a:solidFill>
                  <a:schemeClr val="tx1"/>
                </a:solidFill>
                <a:cs typeface="Helvetica" pitchFamily="34" charset="0"/>
              </a:rPr>
              <a:t>0.704</a:t>
            </a:r>
            <a:endParaRPr lang="en-US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0596" y="3841804"/>
            <a:ext cx="4465918" cy="2540481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NSTX-tested kinetic RWM stability theory: 2 competing effects at lower </a:t>
            </a:r>
            <a:r>
              <a:rPr lang="el-GR" sz="2000" dirty="0">
                <a:latin typeface="Calibri"/>
                <a:cs typeface="Calibri"/>
              </a:rPr>
              <a:t>ν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Stabilizing collisional dissipation reduced (expected from early theory)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Stabilizing resonant kinetic effects enhanced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(contrasts early RWM theory)</a:t>
            </a:r>
            <a:endParaRPr lang="en-US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 rot="16200000">
            <a:off x="-755942" y="2053737"/>
            <a:ext cx="211679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402380" y="1221425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981200" y="1451575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24065" y="188099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69166" y="237101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48852" y="2603018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77583" y="2934700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9311" y="6085028"/>
            <a:ext cx="45805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106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075004 (2011)]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171872"/>
            <a:ext cx="4419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MISK currently uses an energy-dependent </a:t>
            </a:r>
            <a:r>
              <a:rPr lang="en-US" sz="1800" b="0" i="0" dirty="0" err="1" smtClean="0">
                <a:latin typeface="Calibri" pitchFamily="34" charset="0"/>
              </a:rPr>
              <a:t>collisionality</a:t>
            </a:r>
            <a:r>
              <a:rPr lang="en-US" sz="1800" b="0" i="0" dirty="0" smtClean="0">
                <a:latin typeface="Calibri" pitchFamily="34" charset="0"/>
              </a:rPr>
              <a:t>, MARS-K uses a constant.</a:t>
            </a:r>
          </a:p>
          <a:p>
            <a:pPr>
              <a:buNone/>
            </a:pPr>
            <a:endParaRPr lang="en-US" sz="1800" b="0" i="0" dirty="0">
              <a:latin typeface="Calibri" pitchFamily="34" charset="0"/>
            </a:endParaRPr>
          </a:p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Possible improvements: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0611"/>
            <a:ext cx="4572000" cy="72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69134"/>
            <a:ext cx="4572000" cy="4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24400" y="2711762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Particle, momentum, and energy conserving </a:t>
            </a:r>
            <a:r>
              <a:rPr lang="en-US" sz="1800" b="0" i="0" dirty="0" err="1" smtClean="0">
                <a:latin typeface="Calibri" pitchFamily="34" charset="0"/>
              </a:rPr>
              <a:t>Krook</a:t>
            </a:r>
            <a:r>
              <a:rPr lang="en-US" sz="1800" b="0" i="0" dirty="0" smtClean="0">
                <a:latin typeface="Calibri" pitchFamily="34" charset="0"/>
              </a:rPr>
              <a:t> operator for like-particle collisions (suggested by G. </a:t>
            </a:r>
            <a:r>
              <a:rPr lang="en-US" sz="1800" b="0" i="0" dirty="0">
                <a:latin typeface="Calibri" pitchFamily="34" charset="0"/>
              </a:rPr>
              <a:t>H</a:t>
            </a:r>
            <a:r>
              <a:rPr lang="en-US" sz="1800" b="0" i="0" dirty="0" smtClean="0">
                <a:latin typeface="Calibri" pitchFamily="34" charset="0"/>
              </a:rPr>
              <a:t>ammett):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466719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Lorentz operator with pitch angle dependence:</a:t>
            </a:r>
          </a:p>
        </p:txBody>
      </p:sp>
    </p:spTree>
    <p:extLst>
      <p:ext uri="{BB962C8B-B14F-4D97-AF65-F5344CB8AC3E}">
        <p14:creationId xmlns:p14="http://schemas.microsoft.com/office/powerpoint/2010/main" val="18636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Further exploration of the effect of plasma rotation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" y="2430436"/>
            <a:ext cx="4572000" cy="38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11" y="937504"/>
            <a:ext cx="348558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735289" y="5988475"/>
            <a:ext cx="4352987" cy="634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Menard, APS 2010 and 2011]</a:t>
            </a:r>
          </a:p>
          <a:p>
            <a:pPr algn="ctr" eaLnBrk="0" hangingPunct="0">
              <a:buNone/>
            </a:pP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Menard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50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045008 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(2010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83454" y="6230265"/>
            <a:ext cx="41869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[N.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Aiba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al.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Phys. Plasmas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18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022503 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2011)]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7149" y="937504"/>
            <a:ext cx="4397708" cy="21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Effect on equilibrium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Including </a:t>
            </a:r>
            <a:r>
              <a:rPr lang="en-US" sz="20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poloidal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rotation</a:t>
            </a: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0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Eigenfunction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modification (next slide)</a:t>
            </a:r>
          </a:p>
          <a:p>
            <a:pPr marL="285750" indent="-285750" eaLnBrk="0" hangingPunct="0">
              <a:buFontTx/>
              <a:buChar char="–"/>
              <a:defRPr/>
            </a:pPr>
            <a:endParaRPr lang="en-US" sz="2000" b="0" i="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RWM </a:t>
            </a:r>
            <a:r>
              <a:rPr lang="en-US" sz="2800" dirty="0" err="1" smtClean="0">
                <a:latin typeface="Calibri" pitchFamily="34" charset="0"/>
              </a:rPr>
              <a:t>eigenfunction</a:t>
            </a:r>
            <a:r>
              <a:rPr lang="en-US" sz="2800" dirty="0" smtClean="0">
                <a:latin typeface="Calibri" pitchFamily="34" charset="0"/>
              </a:rPr>
              <a:t> may be modified by several factors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091"/>
            <a:ext cx="4572000" cy="377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1092"/>
            <a:ext cx="4572000" cy="377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7714" y="5053895"/>
            <a:ext cx="20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Kinetic dissipation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4514" y="5049526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Plasma rotation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72" y="5699781"/>
            <a:ext cx="907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The importance of </a:t>
            </a:r>
            <a:r>
              <a:rPr lang="en-US" sz="2000" b="0" i="0" dirty="0" err="1" smtClean="0">
                <a:latin typeface="Calibri" pitchFamily="34" charset="0"/>
              </a:rPr>
              <a:t>eigenfunction</a:t>
            </a:r>
            <a:r>
              <a:rPr lang="en-US" sz="2000" b="0" i="0" dirty="0" smtClean="0">
                <a:latin typeface="Calibri" pitchFamily="34" charset="0"/>
              </a:rPr>
              <a:t> modification and Alfven resonances at rational surfaces will come out of code benchmarking.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436546" y="4791046"/>
            <a:ext cx="301710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Menard and Y.Q. 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iu, APS 2011]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021943" y="1003063"/>
            <a:ext cx="573314" cy="513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How can we approximate </a:t>
            </a:r>
            <a:r>
              <a:rPr lang="en-US" sz="2800" dirty="0" err="1" smtClean="0">
                <a:latin typeface="Calibri" pitchFamily="34" charset="0"/>
              </a:rPr>
              <a:t>eigenfunction</a:t>
            </a:r>
            <a:r>
              <a:rPr lang="en-US" sz="2800" dirty="0" smtClean="0">
                <a:latin typeface="Calibri" pitchFamily="34" charset="0"/>
              </a:rPr>
              <a:t> modification in MISK with an iterative approach?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371" y="1171872"/>
            <a:ext cx="90206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 b="0" i="0" dirty="0" smtClean="0">
                <a:latin typeface="Calibri" pitchFamily="34" charset="0"/>
              </a:rPr>
              <a:t>We take the </a:t>
            </a:r>
            <a:r>
              <a:rPr lang="en-US" sz="1800" b="0" i="0" dirty="0" err="1" smtClean="0">
                <a:latin typeface="Calibri" pitchFamily="34" charset="0"/>
              </a:rPr>
              <a:t>eigenfunction</a:t>
            </a:r>
            <a:r>
              <a:rPr lang="en-US" sz="1800" b="0" i="0" dirty="0" smtClean="0">
                <a:latin typeface="Calibri" pitchFamily="34" charset="0"/>
              </a:rPr>
              <a:t> from the PEST marginally-stable </a:t>
            </a:r>
            <a:r>
              <a:rPr lang="en-US" sz="1800" b="0" i="0" dirty="0" err="1" smtClean="0">
                <a:latin typeface="Calibri" pitchFamily="34" charset="0"/>
              </a:rPr>
              <a:t>eigenfunction</a:t>
            </a:r>
            <a:r>
              <a:rPr lang="en-US" sz="1800" b="0" i="0" dirty="0" smtClean="0">
                <a:latin typeface="Calibri" pitchFamily="34" charset="0"/>
              </a:rPr>
              <a:t>: </a:t>
            </a:r>
            <a:r>
              <a:rPr lang="el-GR" sz="1800" b="0" i="0" dirty="0" smtClean="0">
                <a:latin typeface="Calibri"/>
                <a:cs typeface="Calibri"/>
              </a:rPr>
              <a:t>γ</a:t>
            </a:r>
            <a:r>
              <a:rPr lang="en-US" sz="1800" b="0" i="0" dirty="0" smtClean="0">
                <a:latin typeface="Calibri" pitchFamily="34" charset="0"/>
              </a:rPr>
              <a:t> -&gt; 0, </a:t>
            </a:r>
            <a:r>
              <a:rPr lang="el-GR" sz="1800" b="0" i="0" dirty="0">
                <a:latin typeface="Calibri"/>
                <a:cs typeface="Calibri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I -&gt; 0, </a:t>
            </a:r>
            <a:r>
              <a:rPr lang="el-GR" sz="1800" b="0" i="0" dirty="0">
                <a:latin typeface="Calibri"/>
                <a:cs typeface="Calibri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F</a:t>
            </a:r>
            <a:r>
              <a:rPr lang="en-US" sz="1800" b="0" i="0" dirty="0" smtClean="0">
                <a:latin typeface="Calibri" pitchFamily="34" charset="0"/>
              </a:rPr>
              <a:t> = -</a:t>
            </a:r>
            <a:r>
              <a:rPr lang="el-GR" sz="1800" b="0" i="0" dirty="0">
                <a:latin typeface="Calibri"/>
                <a:cs typeface="Calibri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V</a:t>
            </a:r>
            <a:r>
              <a:rPr lang="en-US" sz="1800" b="0" i="0" dirty="0" smtClean="0">
                <a:latin typeface="Calibri" pitchFamily="34" charset="0"/>
              </a:rPr>
              <a:t> (at the marginal wall position).</a:t>
            </a:r>
          </a:p>
          <a:p>
            <a:pPr marL="342900" indent="-342900">
              <a:buAutoNum type="arabicParenR"/>
            </a:pPr>
            <a:r>
              <a:rPr lang="en-US" sz="1800" b="0" i="0" dirty="0" smtClean="0">
                <a:latin typeface="Calibri" pitchFamily="34" charset="0"/>
              </a:rPr>
              <a:t>We can calculate a fluid growth rate with that fixed </a:t>
            </a:r>
            <a:r>
              <a:rPr lang="en-US" sz="1800" b="0" i="0" dirty="0" err="1" smtClean="0">
                <a:latin typeface="Calibri" pitchFamily="34" charset="0"/>
              </a:rPr>
              <a:t>eigenfunction</a:t>
            </a:r>
            <a:r>
              <a:rPr lang="en-US" sz="1800" b="0" i="0" dirty="0" smtClean="0">
                <a:latin typeface="Calibri" pitchFamily="34" charset="0"/>
              </a:rPr>
              <a:t>, the true wall position, and the assumption that the inertial term is still negligible.</a:t>
            </a:r>
          </a:p>
          <a:p>
            <a:pPr marL="342900" indent="-342900">
              <a:buAutoNum type="arabicParenR"/>
            </a:pPr>
            <a:endParaRPr lang="en-US" sz="1800" b="0" i="0" dirty="0" smtClean="0">
              <a:latin typeface="Calibri" pitchFamily="34" charset="0"/>
            </a:endParaRPr>
          </a:p>
          <a:p>
            <a:pPr marL="342900" indent="-342900">
              <a:buAutoNum type="arabicParenR"/>
            </a:pPr>
            <a:r>
              <a:rPr lang="en-US" sz="1800" b="0" i="0" dirty="0" smtClean="0">
                <a:latin typeface="Calibri" pitchFamily="34" charset="0"/>
              </a:rPr>
              <a:t>We can calculate a kinetic growth rate and mode rotation frequency by including kinetic effects and anisotropy corrections, but still assuming a fixed </a:t>
            </a:r>
            <a:r>
              <a:rPr lang="en-US" sz="1800" b="0" i="0" dirty="0" err="1" smtClean="0">
                <a:latin typeface="Calibri" pitchFamily="34" charset="0"/>
              </a:rPr>
              <a:t>eigenfunction</a:t>
            </a:r>
            <a:r>
              <a:rPr lang="en-US" sz="1800" b="0" i="0" dirty="0" smtClean="0">
                <a:latin typeface="Calibri" pitchFamily="34" charset="0"/>
              </a:rPr>
              <a:t> and negligible inertial term.</a:t>
            </a:r>
          </a:p>
          <a:p>
            <a:pPr marL="342900" indent="-342900">
              <a:buAutoNum type="arabicParenR"/>
            </a:pPr>
            <a:endParaRPr lang="en-US" sz="1800" b="0" i="0" dirty="0" smtClean="0"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1800" b="0" i="0" dirty="0" smtClean="0">
                <a:latin typeface="Calibri" pitchFamily="34" charset="0"/>
              </a:rPr>
              <a:t>We can even iterate for corrected </a:t>
            </a:r>
            <a:r>
              <a:rPr lang="el-GR" sz="1800" b="0" i="0" dirty="0">
                <a:latin typeface="Calibri"/>
                <a:cs typeface="Calibri"/>
              </a:rPr>
              <a:t>γ</a:t>
            </a:r>
            <a:r>
              <a:rPr lang="en-US" sz="1800" b="0" i="0" dirty="0" smtClean="0">
                <a:latin typeface="Calibri" pitchFamily="34" charset="0"/>
              </a:rPr>
              <a:t> and </a:t>
            </a:r>
            <a:r>
              <a:rPr lang="el-GR" sz="1800" b="0" i="0" dirty="0" smtClean="0">
                <a:latin typeface="Calibri" pitchFamily="34" charset="0"/>
              </a:rPr>
              <a:t>ω</a:t>
            </a:r>
            <a:r>
              <a:rPr lang="en-US" sz="1800" b="0" i="0" baseline="-25000" dirty="0" smtClean="0">
                <a:latin typeface="Calibri" pitchFamily="34" charset="0"/>
              </a:rPr>
              <a:t>r</a:t>
            </a:r>
            <a:r>
              <a:rPr lang="en-US" sz="1800" b="0" i="0" dirty="0" smtClean="0">
                <a:latin typeface="Calibri" pitchFamily="34" charset="0"/>
              </a:rPr>
              <a:t>, and solve for multiple roots. </a:t>
            </a: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</a:t>
            </a:r>
            <a:r>
              <a:rPr lang="en-US" sz="18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Berkery</a:t>
            </a:r>
            <a:r>
              <a:rPr lang="en-US" sz="18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et al., Phys. Plasmas </a:t>
            </a:r>
            <a:r>
              <a:rPr lang="en-US" sz="18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18</a:t>
            </a:r>
            <a:r>
              <a:rPr lang="en-US" sz="18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072501 (2011)]</a:t>
            </a:r>
            <a:endParaRPr lang="en-US" sz="1800" b="0" i="0" dirty="0" smtClean="0">
              <a:latin typeface="Calibri" pitchFamily="34" charset="0"/>
            </a:endParaRPr>
          </a:p>
          <a:p>
            <a:pPr marL="342900" indent="-342900">
              <a:buAutoNum type="arabicParenR"/>
            </a:pPr>
            <a:r>
              <a:rPr lang="en-US" sz="1800" b="0" i="0" dirty="0" smtClean="0">
                <a:latin typeface="Calibri" pitchFamily="34" charset="0"/>
              </a:rPr>
              <a:t>Keeping the </a:t>
            </a:r>
            <a:r>
              <a:rPr lang="en-US" sz="1800" b="0" i="0" dirty="0" err="1" smtClean="0">
                <a:latin typeface="Calibri" pitchFamily="34" charset="0"/>
              </a:rPr>
              <a:t>eigenfunction</a:t>
            </a:r>
            <a:r>
              <a:rPr lang="en-US" sz="1800" b="0" i="0" dirty="0" smtClean="0">
                <a:latin typeface="Calibri" pitchFamily="34" charset="0"/>
              </a:rPr>
              <a:t> fixed, we could additionally try to include the inertial term (which actually involves multiple roots as well):</a:t>
            </a:r>
          </a:p>
          <a:p>
            <a:pPr marL="342900" indent="-342900">
              <a:buAutoNum type="arabicParenR"/>
            </a:pPr>
            <a:endParaRPr lang="en-US" sz="1800" b="0" i="0" dirty="0">
              <a:latin typeface="Calibri" pitchFamily="34" charset="0"/>
            </a:endParaRPr>
          </a:p>
          <a:p>
            <a:pPr marL="342900" indent="-342900">
              <a:buAutoNum type="arabicParenR"/>
            </a:pPr>
            <a:endParaRPr lang="en-US" sz="1800" b="0" i="0" dirty="0" smtClean="0">
              <a:latin typeface="Calibri" pitchFamily="34" charset="0"/>
            </a:endParaRPr>
          </a:p>
          <a:p>
            <a:pPr marL="342900" indent="-342900">
              <a:buAutoNum type="arabicParenR"/>
            </a:pPr>
            <a:endParaRPr lang="en-US" sz="1800" b="0" i="0" dirty="0">
              <a:latin typeface="Calibri" pitchFamily="34" charset="0"/>
            </a:endParaRPr>
          </a:p>
          <a:p>
            <a:pPr marL="342900" indent="-342900">
              <a:buAutoNum type="arabicParenR"/>
            </a:pPr>
            <a:r>
              <a:rPr lang="en-US" sz="1800" b="0" i="0" dirty="0" smtClean="0">
                <a:latin typeface="Calibri" pitchFamily="34" charset="0"/>
              </a:rPr>
              <a:t>Now, if the </a:t>
            </a:r>
            <a:r>
              <a:rPr lang="en-US" sz="1800" b="0" i="0" dirty="0" err="1" smtClean="0">
                <a:latin typeface="Calibri" pitchFamily="34" charset="0"/>
              </a:rPr>
              <a:t>eigenfunction</a:t>
            </a:r>
            <a:r>
              <a:rPr lang="en-US" sz="1800" b="0" i="0" dirty="0" smtClean="0">
                <a:latin typeface="Calibri" pitchFamily="34" charset="0"/>
              </a:rPr>
              <a:t> is allowed to change, how do we solve for a new one?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31" y="2378221"/>
            <a:ext cx="1978819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315891"/>
            <a:ext cx="2878931" cy="6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3" y="5455444"/>
            <a:ext cx="6422231" cy="7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22" y="4913313"/>
            <a:ext cx="3378994" cy="5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Rotation and kinetic damping may also affect the ideal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no-wall stability limit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4" y="954767"/>
            <a:ext cx="4572000" cy="32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767"/>
            <a:ext cx="298991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249420" y="6102613"/>
            <a:ext cx="299947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Menard and Y.Q. 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iu, EPS 2012]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346553" y="4251396"/>
            <a:ext cx="463779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[I. Chapman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., Plasma Phys. Control.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125002 (2011)]</a:t>
            </a:r>
          </a:p>
        </p:txBody>
      </p:sp>
    </p:spTree>
    <p:extLst>
      <p:ext uri="{BB962C8B-B14F-4D97-AF65-F5344CB8AC3E}">
        <p14:creationId xmlns:p14="http://schemas.microsoft.com/office/powerpoint/2010/main" val="11156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j}\sum_{l=-\infty}^{\infty} 2\sqrt{2}\pi^{2}\int\int\int\left[\left|\left\langle H/\hat{\varepsilon}\right\rangle\right|^{2}&#10; \frac{\left(\omega-n\omega_{E}\right)\frac{\partial f_{j}}{\partial\varepsilon}-\frac{n}{Z_{j}e}\frac{\partial f_{j}}{\partial \Psi}}{n\langle\omega_{D}^{j}\rangle+l\omega_{b}^{j}-i\nu_{\mathrm{eff}}^{j}+n\omega_{E}-\omega}\right]&#10; \frac{\hat{\tau}}{m_{j}^{\frac{3}{2}}B}|\chi|\hat{\varepsilon}^{\frac{5}{2}}d\hat{\varepsilon} d\chi d\boldsymbol{\Psi},&#10; \nonumber&#10;\end{equation}&#10;&#10;&#10;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chi = v_{\parallel}/v&#10; \nonumber&#10;\end{equation}&#10;&#10;&#10;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\phi} \approx \omega_{E} + \omega_{*i} \nonumber&#10;\end{equation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j}\sum_{l=-\infty}^{\infty} 2\sqrt{2}\pi^{2}\int\int\int\left[\left|\left\langle H/\hat{\varepsilon}\right\rangle\right|^{2}&#10; \frac{\left(\omega-n\omega_{E}\right)\frac{\partial f_{j}}{\partial\varepsilon}-\frac{n}{Z_{j}e}\frac{\partial f_{j}}{\partial \Psi}}{n\langle\omega_{D}^{j}\rangle+l\omega_{b}^{j}-i\nu_{\mathrm{eff}}^{j}+n\omega_{E}-\omega}\right]&#10; \frac{\hat{\tau}}{m_{j}^{\frac{3}{2}}B}|\chi|\hat{\varepsilon}^{\frac{5}{2}}d\hat{\varepsilon} d\chi d\boldsymbol{\Psi},&#10; \nonumber&#10;\end{equation}&#10;&#10;&#10;&#10;&#10;\end{document}"/>
  <p:tag name="IGUANATEXSIZE" val="16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CFE_talk_RCUK_EFDA_simple">
  <a:themeElements>
    <a:clrScheme name="CCFE_talk_RCUK_EFDA_si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FE_talk_RCUK_EFDA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FE_talk_RCUK_EFDA_si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talk_RCUK_EFDA_si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talk_RCUK_EFDA_si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2962</TotalTime>
  <Words>976</Words>
  <Application>Microsoft Office PowerPoint</Application>
  <PresentationFormat>On-screen Show (4:3)</PresentationFormat>
  <Paragraphs>171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1_Blank Presentation</vt:lpstr>
      <vt:lpstr>CCFE_talk_RCUK_EFDA_simple</vt:lpstr>
      <vt:lpstr>PowerPoint Presentation</vt:lpstr>
      <vt:lpstr>Kinetic terms in the RWM dispersion relation enable stabilization; theory consistent with experimental results</vt:lpstr>
      <vt:lpstr>NSTX-U will have lower collisionality and second, off-axis neutral beam</vt:lpstr>
      <vt:lpstr>EPs have a generally stabilizing effect that is independent of rotation; Anisotropic distribution impacts stability</vt:lpstr>
      <vt:lpstr>Reduced collisionality (ν) is stabilizing for RWMs, but only near kinetic resonances</vt:lpstr>
      <vt:lpstr>Further exploration of the effect of plasma rotation</vt:lpstr>
      <vt:lpstr>The RWM eigenfunction may be modified by several factors</vt:lpstr>
      <vt:lpstr>How can we approximate eigenfunction modification in MISK with an iterative approach?</vt:lpstr>
      <vt:lpstr>Rotation and kinetic damping may also affect the ideal  no-wall stability limit</vt:lpstr>
      <vt:lpstr>Finite Larmor Radius Effects</vt:lpstr>
      <vt:lpstr>Finite Orbit Width Kinetic damping of RWMs</vt:lpstr>
      <vt:lpstr>Finite Orbit Width</vt:lpstr>
      <vt:lpstr>xxx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(Jack) Berkery</dc:creator>
  <cp:lastModifiedBy>jberkery</cp:lastModifiedBy>
  <cp:revision>217</cp:revision>
  <dcterms:created xsi:type="dcterms:W3CDTF">2010-10-06T14:54:23Z</dcterms:created>
  <dcterms:modified xsi:type="dcterms:W3CDTF">2012-03-12T17:06:43Z</dcterms:modified>
</cp:coreProperties>
</file>