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323" r:id="rId3"/>
    <p:sldId id="325" r:id="rId4"/>
    <p:sldId id="326" r:id="rId5"/>
    <p:sldId id="32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6" autoAdjust="0"/>
  </p:normalViewPr>
  <p:slideViewPr>
    <p:cSldViewPr>
      <p:cViewPr varScale="1">
        <p:scale>
          <a:sx n="110" d="100"/>
          <a:sy n="110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XICS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scoping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XICS design scoping considerations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T&amp;T TSG, Core SG meeting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July 12,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Desired measurement </a:t>
            </a:r>
            <a:r>
              <a:rPr lang="en-US" sz="2000" dirty="0"/>
              <a:t>range in minor </a:t>
            </a:r>
            <a:r>
              <a:rPr lang="en-US" sz="2000" dirty="0" smtClean="0"/>
              <a:t>radii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Desired spatial </a:t>
            </a:r>
            <a:r>
              <a:rPr lang="en-US" sz="2000" dirty="0"/>
              <a:t>and temporal resolution desired (&lt; 500 Hz due to detector limits</a:t>
            </a:r>
            <a:r>
              <a:rPr lang="en-US" sz="2000" dirty="0" smtClean="0"/>
              <a:t>)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Desired measurement </a:t>
            </a:r>
            <a:r>
              <a:rPr lang="en-US" sz="2000" dirty="0"/>
              <a:t>accuracy of each plasma </a:t>
            </a:r>
            <a:r>
              <a:rPr lang="en-US" sz="2000" dirty="0" smtClean="0"/>
              <a:t>quantity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600" dirty="0" smtClean="0"/>
              <a:t>ion </a:t>
            </a:r>
            <a:r>
              <a:rPr lang="en-US" sz="1600" dirty="0"/>
              <a:t>temperature </a:t>
            </a:r>
            <a:r>
              <a:rPr lang="en-US" sz="1600" dirty="0" smtClean="0"/>
              <a:t>profile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600" dirty="0" smtClean="0"/>
              <a:t>toroidal </a:t>
            </a:r>
            <a:r>
              <a:rPr lang="en-US" sz="1600" dirty="0"/>
              <a:t>rotation </a:t>
            </a:r>
            <a:r>
              <a:rPr lang="en-US" sz="1600" dirty="0" smtClean="0"/>
              <a:t>profile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600" dirty="0" smtClean="0"/>
              <a:t>impurity </a:t>
            </a:r>
            <a:r>
              <a:rPr lang="en-US" sz="1600" dirty="0"/>
              <a:t>transport (</a:t>
            </a:r>
            <a:r>
              <a:rPr lang="en-US" sz="1600" dirty="0" err="1"/>
              <a:t>Ar</a:t>
            </a:r>
            <a:r>
              <a:rPr lang="en-US" sz="1600" dirty="0"/>
              <a:t> w/ other impurities </a:t>
            </a:r>
            <a:r>
              <a:rPr lang="en-US" sz="1600" dirty="0" smtClean="0"/>
              <a:t>possible)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600" dirty="0" smtClean="0"/>
              <a:t>poloidal </a:t>
            </a:r>
            <a:r>
              <a:rPr lang="en-US" sz="1600" dirty="0"/>
              <a:t>rotation </a:t>
            </a:r>
            <a:r>
              <a:rPr lang="en-US" sz="1600" dirty="0" smtClean="0"/>
              <a:t>profile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600" dirty="0" smtClean="0"/>
              <a:t>radial </a:t>
            </a:r>
            <a:r>
              <a:rPr lang="en-US" sz="1600" dirty="0"/>
              <a:t>electric field </a:t>
            </a:r>
            <a:r>
              <a:rPr lang="en-US" sz="1600" dirty="0" smtClean="0"/>
              <a:t>profile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600" dirty="0" smtClean="0"/>
              <a:t>electron </a:t>
            </a:r>
            <a:r>
              <a:rPr lang="en-US" sz="1600" dirty="0"/>
              <a:t>temperature (from line </a:t>
            </a:r>
            <a:r>
              <a:rPr lang="en-US" sz="1600" dirty="0" smtClean="0"/>
              <a:t>ratios)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600" dirty="0" smtClean="0"/>
              <a:t>measurement </a:t>
            </a:r>
            <a:r>
              <a:rPr lang="en-US" sz="1600" dirty="0"/>
              <a:t>of in/out </a:t>
            </a:r>
            <a:r>
              <a:rPr lang="en-US" sz="1600" dirty="0" smtClean="0"/>
              <a:t>asymmetry</a:t>
            </a:r>
          </a:p>
          <a:p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Prioritization of measured quantities</a:t>
            </a:r>
            <a:endParaRPr lang="en-US" sz="2000" dirty="0" smtClean="0">
              <a:sym typeface="Symbo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MIT plans to install XICS </a:t>
            </a:r>
            <a:r>
              <a:rPr lang="en-US" sz="2800" dirty="0" smtClean="0"/>
              <a:t>for FY17 operation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Need to prioritize desired XICS capabilities for NSTX-U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3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3581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ne:</a:t>
            </a:r>
            <a:r>
              <a:rPr lang="en-US" sz="2000" dirty="0" smtClean="0"/>
              <a:t>	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2.5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20</a:t>
            </a:r>
            <a:r>
              <a:rPr lang="en-US" sz="2000" dirty="0" smtClean="0"/>
              <a:t> 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GW</a:t>
            </a:r>
            <a:r>
              <a:rPr lang="en-US" sz="2000" dirty="0" smtClean="0"/>
              <a:t> @ 2 MA)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err="1" smtClean="0"/>
              <a:t>Te</a:t>
            </a:r>
            <a:r>
              <a:rPr lang="en-US" sz="2000" b="1" dirty="0" smtClean="0"/>
              <a:t>: </a:t>
            </a:r>
            <a:r>
              <a:rPr lang="en-US" sz="2000" dirty="0" smtClean="0"/>
              <a:t>	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3.5 </a:t>
            </a:r>
            <a:r>
              <a:rPr lang="en-US" sz="2000" dirty="0" err="1" smtClean="0"/>
              <a:t>keV</a:t>
            </a:r>
            <a:r>
              <a:rPr lang="en-US" sz="2000" dirty="0" smtClean="0"/>
              <a:t> (H-mode),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10 </a:t>
            </a:r>
            <a:r>
              <a:rPr lang="en-US" sz="2000" dirty="0" err="1" smtClean="0"/>
              <a:t>keV</a:t>
            </a:r>
            <a:r>
              <a:rPr lang="en-US" sz="2000" dirty="0" smtClean="0"/>
              <a:t> (reversed shear RF discharges)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err="1" smtClean="0"/>
              <a:t>Ti</a:t>
            </a:r>
            <a:r>
              <a:rPr lang="en-US" sz="2000" b="1" dirty="0" smtClean="0"/>
              <a:t>: </a:t>
            </a:r>
            <a:r>
              <a:rPr lang="en-US" sz="2000" dirty="0" smtClean="0"/>
              <a:t>	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3.5 </a:t>
            </a:r>
            <a:r>
              <a:rPr lang="en-US" sz="2000" dirty="0" err="1" smtClean="0"/>
              <a:t>keV</a:t>
            </a:r>
            <a:r>
              <a:rPr lang="en-US" sz="2000" dirty="0" smtClean="0"/>
              <a:t> (H-mode)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err="1" smtClean="0"/>
              <a:t>Vtor</a:t>
            </a:r>
            <a:r>
              <a:rPr lang="en-US" sz="2000" b="1" dirty="0" smtClean="0"/>
              <a:t>:</a:t>
            </a:r>
            <a:r>
              <a:rPr lang="en-US" sz="2000" dirty="0" smtClean="0"/>
              <a:t>	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>
                <a:sym typeface="Symbol"/>
              </a:rPr>
              <a:t>4</a:t>
            </a:r>
            <a:r>
              <a:rPr lang="en-US" sz="2000" dirty="0" smtClean="0"/>
              <a:t>00 km/s</a:t>
            </a:r>
            <a:endParaRPr lang="en-US" sz="2000" dirty="0"/>
          </a:p>
          <a:p>
            <a:endParaRPr lang="en-US" sz="2000" dirty="0" smtClean="0">
              <a:sym typeface="Symbo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Estimated parameter maximums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26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1371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Symbol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Toroidal rotation up to ~360 km/s measured in NSTX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0" y="990600"/>
            <a:ext cx="7709930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184" y="152701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r>
              <a:rPr lang="en-US" sz="2000" b="1" baseline="-25000" dirty="0" smtClean="0"/>
              <a:t>e</a:t>
            </a:r>
            <a:endParaRPr lang="en-US" sz="20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939572" y="2209800"/>
            <a:ext cx="417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</a:t>
            </a:r>
            <a:r>
              <a:rPr lang="en-US" sz="2000" b="1" baseline="-25000" dirty="0" err="1" smtClean="0"/>
              <a:t>e</a:t>
            </a:r>
            <a:endParaRPr lang="en-US" sz="20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2133600"/>
            <a:ext cx="61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V</a:t>
            </a:r>
            <a:r>
              <a:rPr lang="en-US" sz="2000" b="1" baseline="-25000" dirty="0" err="1" smtClean="0"/>
              <a:t>Tor</a:t>
            </a:r>
            <a:endParaRPr lang="en-US" sz="20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4876800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baseline="-25000" dirty="0" err="1"/>
              <a:t>d</a:t>
            </a:r>
            <a:endParaRPr lang="en-US" sz="20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8490" y="579120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r>
              <a:rPr lang="en-US" sz="2000" b="1" dirty="0" smtClean="0">
                <a:sym typeface="Symbol"/>
              </a:rPr>
              <a:t></a:t>
            </a:r>
            <a:r>
              <a:rPr lang="en-US" sz="2000" b="1" dirty="0" smtClean="0"/>
              <a:t>n</a:t>
            </a:r>
            <a:r>
              <a:rPr lang="en-US" sz="2000" b="1" baseline="-25000" dirty="0" smtClean="0"/>
              <a:t>c</a:t>
            </a:r>
            <a:endParaRPr lang="en-US" sz="20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5283037"/>
            <a:ext cx="38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T</a:t>
            </a:r>
            <a:r>
              <a:rPr lang="en-US" sz="2000" b="1" baseline="-25000" dirty="0" err="1" smtClean="0"/>
              <a:t>i</a:t>
            </a:r>
            <a:endParaRPr lang="en-US" sz="20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5271432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Z</a:t>
            </a:r>
            <a:r>
              <a:rPr lang="en-US" sz="2000" b="1" baseline="-25000" dirty="0" err="1" smtClean="0"/>
              <a:t>eff</a:t>
            </a:r>
            <a:endParaRPr lang="en-US" sz="2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2328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6857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ym typeface="Symbol"/>
              </a:rPr>
              <a:t>B</a:t>
            </a:r>
            <a:r>
              <a:rPr lang="en-US" sz="2000" baseline="-25000" dirty="0" smtClean="0">
                <a:sym typeface="Symbol"/>
              </a:rPr>
              <a:t>T</a:t>
            </a:r>
            <a:r>
              <a:rPr lang="en-US" sz="2000" dirty="0" smtClean="0">
                <a:sym typeface="Symbol"/>
              </a:rPr>
              <a:t>=1.0 T, I</a:t>
            </a:r>
            <a:r>
              <a:rPr lang="en-US" sz="2000" baseline="-25000" dirty="0" smtClean="0">
                <a:sym typeface="Symbol"/>
              </a:rPr>
              <a:t>P</a:t>
            </a:r>
            <a:r>
              <a:rPr lang="en-US" sz="2000" dirty="0" smtClean="0">
                <a:sym typeface="Symbol"/>
              </a:rPr>
              <a:t>=1.7-2 MA, P</a:t>
            </a:r>
            <a:r>
              <a:rPr lang="en-US" sz="2000" baseline="-25000" dirty="0" smtClean="0">
                <a:sym typeface="Symbol"/>
              </a:rPr>
              <a:t>NBI</a:t>
            </a:r>
            <a:r>
              <a:rPr lang="en-US" sz="2000" dirty="0" smtClean="0">
                <a:sym typeface="Symbol"/>
              </a:rPr>
              <a:t>=10-15 MW (6 beam sources)</a:t>
            </a:r>
          </a:p>
          <a:p>
            <a:pPr lvl="1"/>
            <a:r>
              <a:rPr lang="en-US" sz="1800" dirty="0" smtClean="0">
                <a:sym typeface="Symbol"/>
              </a:rPr>
              <a:t>[Fig. 20, Gerhardt NF 52, 083020 (2012)]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 current NSTX-U projections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510"/>
            <a:ext cx="9144000" cy="32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65547</TotalTime>
  <Words>142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NSTX Upgrade</vt:lpstr>
      <vt:lpstr>XICS design scoping considerations</vt:lpstr>
      <vt:lpstr>MIT plans to install XICS for FY17 operation Need to prioritize desired XICS capabilities for NSTX-U</vt:lpstr>
      <vt:lpstr>Estimated parameter maximums</vt:lpstr>
      <vt:lpstr>Toroidal rotation up to ~360 km/s measured in NSTX</vt:lpstr>
      <vt:lpstr>High current NSTX-U projections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Walter Guttenfelder</cp:lastModifiedBy>
  <cp:revision>433</cp:revision>
  <dcterms:created xsi:type="dcterms:W3CDTF">2015-07-16T16:59:24Z</dcterms:created>
  <dcterms:modified xsi:type="dcterms:W3CDTF">2016-07-12T17:53:18Z</dcterms:modified>
</cp:coreProperties>
</file>