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398" r:id="rId3"/>
    <p:sldId id="394" r:id="rId4"/>
    <p:sldId id="396" r:id="rId5"/>
    <p:sldId id="397" r:id="rId6"/>
    <p:sldId id="39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008080"/>
    <a:srgbClr val="0000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030" autoAdjust="0"/>
  </p:normalViewPr>
  <p:slideViewPr>
    <p:cSldViewPr showGuides="1">
      <p:cViewPr>
        <p:scale>
          <a:sx n="100" d="100"/>
          <a:sy n="100" d="100"/>
        </p:scale>
        <p:origin x="-13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Understanding electron thermal transport is priority of NSTX transport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E4C49-F426-48EB-8CC3-C7530AFCC7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PPPL AC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10668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T&amp;T considerations of proposed polar region changes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T&amp;T TSG meeting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May 9, 2017</a:t>
            </a: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" y="4876800"/>
            <a:ext cx="2079625" cy="6096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</a:t>
            </a:r>
            <a:r>
              <a:rPr lang="en-US" sz="2400" dirty="0"/>
              <a:t>how proposed polar region changes impact Transport &amp; Turbulence research </a:t>
            </a:r>
            <a:r>
              <a:rPr lang="en-US" sz="2400" dirty="0" smtClean="0"/>
              <a:t>goals</a:t>
            </a:r>
          </a:p>
          <a:p>
            <a:pPr lvl="1"/>
            <a:r>
              <a:rPr lang="en-US" sz="2000" dirty="0" smtClean="0"/>
              <a:t>Removal of CHI gap</a:t>
            </a:r>
          </a:p>
          <a:p>
            <a:pPr lvl="1"/>
            <a:r>
              <a:rPr lang="en-US" sz="2000" dirty="0"/>
              <a:t>Discharge length limits due to PFC heating constraints</a:t>
            </a:r>
            <a:endParaRPr lang="en-US" sz="2000" dirty="0" smtClean="0"/>
          </a:p>
          <a:p>
            <a:pPr lvl="1"/>
            <a:r>
              <a:rPr lang="en-US" sz="2000" dirty="0" smtClean="0"/>
              <a:t>Fish-scaled </a:t>
            </a:r>
            <a:r>
              <a:rPr lang="en-US" sz="2000" dirty="0"/>
              <a:t>PFCs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</a:t>
            </a:r>
            <a:r>
              <a:rPr lang="en-US" sz="2000" dirty="0" err="1" smtClean="0"/>
              <a:t>uni</a:t>
            </a:r>
            <a:r>
              <a:rPr lang="en-US" sz="2000" dirty="0" smtClean="0"/>
              <a:t>-directional strike-points (BT CW, </a:t>
            </a:r>
            <a:r>
              <a:rPr lang="en-US" sz="2000" dirty="0" err="1" smtClean="0"/>
              <a:t>Ip</a:t>
            </a:r>
            <a:r>
              <a:rPr lang="en-US" sz="2000" dirty="0" smtClean="0"/>
              <a:t> CCW), implications on </a:t>
            </a:r>
            <a:r>
              <a:rPr lang="en-US" sz="2000" dirty="0" err="1" smtClean="0"/>
              <a:t>triangularity</a:t>
            </a:r>
            <a:r>
              <a:rPr lang="en-US" sz="2000" dirty="0"/>
              <a:t> </a:t>
            </a:r>
            <a:r>
              <a:rPr lang="en-US" sz="2000" dirty="0" smtClean="0"/>
              <a:t>&amp; X-point height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 smtClean="0"/>
              <a:t>Document plasma shapes </a:t>
            </a:r>
            <a:r>
              <a:rPr lang="en-US" sz="2400" dirty="0"/>
              <a:t>(A, </a:t>
            </a:r>
            <a:r>
              <a:rPr lang="en-US" sz="2400" dirty="0" smtClean="0"/>
              <a:t>R0, 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z</a:t>
            </a:r>
            <a:r>
              <a:rPr lang="en-US" sz="2400" dirty="0" smtClean="0"/>
              <a:t>,</a:t>
            </a:r>
            <a:r>
              <a:rPr lang="en-US" sz="2400" dirty="0"/>
              <a:t> DR</a:t>
            </a:r>
            <a:r>
              <a:rPr lang="en-US" sz="2400" baseline="-25000" dirty="0"/>
              <a:t>SEP</a:t>
            </a:r>
            <a:r>
              <a:rPr lang="en-US" sz="2400" dirty="0" smtClean="0"/>
              <a:t>,</a:t>
            </a:r>
            <a:r>
              <a:rPr lang="en-US" sz="2400" dirty="0"/>
              <a:t> 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strike</a:t>
            </a:r>
            <a:r>
              <a:rPr lang="en-US" sz="2400" dirty="0" smtClean="0"/>
              <a:t>),</a:t>
            </a:r>
            <a:r>
              <a:rPr lang="en-US" sz="2400" dirty="0"/>
              <a:t> </a:t>
            </a:r>
            <a:r>
              <a:rPr lang="en-US" sz="2400" dirty="0" err="1" smtClean="0"/>
              <a:t>Ip</a:t>
            </a:r>
            <a:r>
              <a:rPr lang="en-US" sz="2400" dirty="0" smtClean="0"/>
              <a:t>, BT, P</a:t>
            </a:r>
            <a:r>
              <a:rPr lang="en-US" sz="2400" baseline="-25000" dirty="0" smtClean="0"/>
              <a:t>NBI</a:t>
            </a:r>
            <a:r>
              <a:rPr lang="en-US" sz="2400" dirty="0" smtClean="0"/>
              <a:t> (V</a:t>
            </a:r>
            <a:r>
              <a:rPr lang="en-US" sz="2400" baseline="-25000" dirty="0" smtClean="0"/>
              <a:t>NBI</a:t>
            </a:r>
            <a:r>
              <a:rPr lang="en-US" sz="2400" dirty="0" smtClean="0"/>
              <a:t>),</a:t>
            </a:r>
            <a:r>
              <a:rPr lang="en-US" sz="2400" dirty="0"/>
              <a:t> </a:t>
            </a:r>
            <a:r>
              <a:rPr lang="en-US" sz="2400" dirty="0" smtClean="0"/>
              <a:t>min/max </a:t>
            </a:r>
            <a:r>
              <a:rPr lang="en-US" sz="2400" dirty="0"/>
              <a:t>pulse or flat-top </a:t>
            </a:r>
            <a:r>
              <a:rPr lang="en-US" sz="2400" dirty="0" smtClean="0"/>
              <a:t>durations, </a:t>
            </a:r>
            <a:r>
              <a:rPr lang="en-US" sz="2400" dirty="0" err="1" smtClean="0"/>
              <a:t>etc</a:t>
            </a:r>
            <a:r>
              <a:rPr lang="en-US" sz="2400" dirty="0" smtClean="0"/>
              <a:t>… required by </a:t>
            </a:r>
            <a:r>
              <a:rPr lang="en-US" sz="2400" dirty="0"/>
              <a:t>Transport &amp; Turbulence physics goals and diagnostic </a:t>
            </a:r>
            <a:r>
              <a:rPr lang="en-US" sz="2400" dirty="0" smtClean="0"/>
              <a:t>requirements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latin typeface="Arial" charset="0"/>
                <a:cs typeface="Arial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645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T&amp;T thrusts from 5 year plan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1905000"/>
            <a:ext cx="8991600" cy="3581400"/>
          </a:xfrm>
          <a:prstGeom prst="rect">
            <a:avLst/>
          </a:prstGeom>
          <a:solidFill>
            <a:srgbClr val="FFD6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Thrust 1: Characterize H-mode global energy confinement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in the lower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collisionality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regime of NSTX-U</a:t>
            </a:r>
          </a:p>
          <a:p>
            <a:pPr marL="228600" lvl="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0" kern="0" dirty="0">
                <a:solidFill>
                  <a:schemeClr val="tx1"/>
                </a:solidFill>
                <a:latin typeface="+mn-lt"/>
              </a:rPr>
              <a:t>Thrust 2: Identify regime of validity for instabilities responsible for anomalous electron thermal, momentum, and particle/impurity transport in NSTX-U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rgbClr val="0000FF"/>
                </a:solidFill>
                <a:latin typeface="+mn-lt"/>
              </a:rPr>
              <a:t>Low-k modes (k</a:t>
            </a:r>
            <a:r>
              <a:rPr lang="en-US" sz="2000" b="0" i="0" kern="0" baseline="-25000" dirty="0">
                <a:solidFill>
                  <a:srgbClr val="0000FF"/>
                </a:solidFill>
                <a:latin typeface="+mn-lt"/>
                <a:sym typeface="Symbol"/>
              </a:rPr>
              <a:t></a:t>
            </a:r>
            <a:r>
              <a:rPr lang="en-US" sz="2000" b="0" i="0" kern="0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2000" b="0" i="0" kern="0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0" i="0" kern="0" dirty="0">
                <a:solidFill>
                  <a:srgbClr val="0000FF"/>
                </a:solidFill>
                <a:latin typeface="+mn-lt"/>
                <a:sym typeface="Symbol"/>
              </a:rPr>
              <a:t>1</a:t>
            </a:r>
            <a:r>
              <a:rPr lang="en-US" sz="2000" b="0" i="0" kern="0" dirty="0">
                <a:solidFill>
                  <a:srgbClr val="0000FF"/>
                </a:solidFill>
                <a:latin typeface="+mn-lt"/>
              </a:rPr>
              <a:t>):  ITG/TEM/KBM, MT 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>
                <a:solidFill>
                  <a:srgbClr val="0000FF"/>
                </a:solidFill>
                <a:latin typeface="+mn-lt"/>
              </a:rPr>
              <a:t>High-k </a:t>
            </a:r>
            <a:r>
              <a:rPr lang="en-US" sz="2000" b="0" i="0" kern="0" dirty="0" smtClean="0">
                <a:solidFill>
                  <a:srgbClr val="0000FF"/>
                </a:solidFill>
                <a:latin typeface="+mn-lt"/>
              </a:rPr>
              <a:t>mode </a:t>
            </a:r>
            <a:r>
              <a:rPr lang="en-US" sz="2000" kern="0" dirty="0">
                <a:solidFill>
                  <a:srgbClr val="0000FF"/>
                </a:solidFill>
              </a:rPr>
              <a:t>(</a:t>
            </a:r>
            <a:r>
              <a:rPr lang="en-US" sz="2000" kern="0" dirty="0" err="1">
                <a:solidFill>
                  <a:srgbClr val="0000FF"/>
                </a:solidFill>
              </a:rPr>
              <a:t>k</a:t>
            </a:r>
            <a:r>
              <a:rPr lang="en-US" sz="2000" kern="0" baseline="-25000" dirty="0" err="1">
                <a:solidFill>
                  <a:srgbClr val="0000FF"/>
                </a:solidFill>
                <a:sym typeface="Symbol"/>
              </a:rPr>
              <a:t></a:t>
            </a:r>
            <a:r>
              <a:rPr lang="en-US" sz="2000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2000" kern="0" baseline="-25000" dirty="0" err="1" smtClean="0">
                <a:solidFill>
                  <a:srgbClr val="0000FF"/>
                </a:solidFill>
              </a:rPr>
              <a:t>s</a:t>
            </a:r>
            <a:r>
              <a:rPr lang="en-US" sz="2000" kern="0" dirty="0" smtClean="0">
                <a:solidFill>
                  <a:srgbClr val="0000FF"/>
                </a:solidFill>
                <a:sym typeface="Symbol"/>
              </a:rPr>
              <a:t>1</a:t>
            </a:r>
            <a:r>
              <a:rPr lang="en-US" sz="2000" kern="0" dirty="0">
                <a:solidFill>
                  <a:srgbClr val="0000FF"/>
                </a:solidFill>
              </a:rPr>
              <a:t>)</a:t>
            </a:r>
            <a:r>
              <a:rPr lang="en-US" sz="2000" b="0" i="0" kern="0" dirty="0" smtClean="0">
                <a:solidFill>
                  <a:srgbClr val="0000FF"/>
                </a:solidFill>
                <a:latin typeface="+mn-lt"/>
              </a:rPr>
              <a:t>: </a:t>
            </a:r>
            <a:r>
              <a:rPr lang="en-US" sz="2000" b="0" i="0" kern="0" dirty="0">
                <a:solidFill>
                  <a:srgbClr val="0000FF"/>
                </a:solidFill>
                <a:latin typeface="+mn-lt"/>
              </a:rPr>
              <a:t>ETG</a:t>
            </a:r>
          </a:p>
          <a:p>
            <a:pPr marL="6286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0" i="0" kern="0" dirty="0" smtClean="0">
                <a:solidFill>
                  <a:srgbClr val="008080"/>
                </a:solidFill>
                <a:latin typeface="+mn-lt"/>
              </a:rPr>
              <a:t>GAE/CAE-KAW</a:t>
            </a:r>
            <a:endParaRPr lang="en-US" sz="2400" b="0" i="0" kern="0" dirty="0">
              <a:solidFill>
                <a:srgbClr val="008080"/>
              </a:solidFill>
              <a:latin typeface="+mn-lt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i="0" kern="0" dirty="0">
                <a:solidFill>
                  <a:srgbClr val="000000"/>
                </a:solidFill>
                <a:latin typeface="+mn-lt"/>
              </a:rPr>
              <a:t>Thrust 3: Establish and validate reduced transport </a:t>
            </a:r>
            <a:r>
              <a:rPr lang="en-US" sz="2400" b="0" i="0" kern="0" dirty="0" smtClean="0">
                <a:solidFill>
                  <a:srgbClr val="000000"/>
                </a:solidFill>
                <a:latin typeface="+mn-lt"/>
              </a:rPr>
              <a:t>models</a:t>
            </a:r>
            <a:endParaRPr lang="en-US" sz="2400" b="0" i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726359"/>
            <a:ext cx="45557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0" i="0" dirty="0" smtClean="0">
                <a:solidFill>
                  <a:srgbClr val="0000FF"/>
                </a:solidFill>
                <a:sym typeface="Symbol"/>
              </a:rPr>
              <a:t></a:t>
            </a:r>
            <a:endParaRPr lang="en-US" sz="4400" b="0" i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1068" y="3974068"/>
            <a:ext cx="12875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smtClean="0">
                <a:solidFill>
                  <a:srgbClr val="0000FF"/>
                </a:solidFill>
                <a:sym typeface="Symbol"/>
              </a:rPr>
              <a:t>drift waves</a:t>
            </a:r>
            <a:endParaRPr lang="en-US" sz="1800" b="0" i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1364" y="4368225"/>
            <a:ext cx="38183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0" i="0" dirty="0" smtClean="0">
                <a:solidFill>
                  <a:srgbClr val="008080"/>
                </a:solidFill>
                <a:sym typeface="Symbol"/>
              </a:rPr>
              <a:t></a:t>
            </a:r>
            <a:endParaRPr lang="en-US" sz="3200" b="0" i="0" dirty="0">
              <a:solidFill>
                <a:srgbClr val="0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058" y="4507468"/>
            <a:ext cx="214674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err="1" smtClean="0">
                <a:solidFill>
                  <a:srgbClr val="008080"/>
                </a:solidFill>
                <a:sym typeface="Symbol"/>
              </a:rPr>
              <a:t>Alfv</a:t>
            </a:r>
            <a:r>
              <a:rPr lang="en-US" sz="1800" b="0" i="0" dirty="0" err="1" smtClean="0">
                <a:solidFill>
                  <a:srgbClr val="008080"/>
                </a:solidFill>
                <a:latin typeface="Arial"/>
                <a:cs typeface="Arial"/>
                <a:sym typeface="Symbol"/>
              </a:rPr>
              <a:t>é</a:t>
            </a:r>
            <a:r>
              <a:rPr lang="en-US" sz="1800" b="0" i="0" dirty="0" err="1" smtClean="0">
                <a:solidFill>
                  <a:srgbClr val="008080"/>
                </a:solidFill>
                <a:sym typeface="Symbol"/>
              </a:rPr>
              <a:t>n</a:t>
            </a:r>
            <a:r>
              <a:rPr lang="en-US" sz="1800" b="0" i="0" dirty="0" smtClean="0">
                <a:solidFill>
                  <a:srgbClr val="008080"/>
                </a:solidFill>
                <a:sym typeface="Symbol"/>
              </a:rPr>
              <a:t> </a:t>
            </a:r>
            <a:r>
              <a:rPr lang="en-US" sz="1800" b="0" i="0" dirty="0" err="1" smtClean="0">
                <a:solidFill>
                  <a:srgbClr val="008080"/>
                </a:solidFill>
                <a:sym typeface="Symbol"/>
              </a:rPr>
              <a:t>eigenmodes</a:t>
            </a:r>
            <a:endParaRPr lang="en-US" sz="1800" b="0" i="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FY15/16 XPs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06009"/>
              </p:ext>
            </p:extLst>
          </p:nvPr>
        </p:nvGraphicFramePr>
        <p:xfrm>
          <a:off x="228599" y="1066793"/>
          <a:ext cx="8763002" cy="5412679"/>
        </p:xfrm>
        <a:graphic>
          <a:graphicData uri="http://schemas.openxmlformats.org/drawingml/2006/table">
            <a:tbl>
              <a:tblPr/>
              <a:tblGrid>
                <a:gridCol w="984607"/>
                <a:gridCol w="6301485"/>
                <a:gridCol w="1476910"/>
              </a:tblGrid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1549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Perturbative momentum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 transport in NSTX-U L and H modes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Guttenfelder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16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1574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Correlation of *AE bursts with fast core </a:t>
                      </a:r>
                      <a:r>
                        <a:rPr lang="en-US" sz="1100" b="1" dirty="0" err="1">
                          <a:effectLst/>
                          <a:latin typeface="Arial"/>
                        </a:rPr>
                        <a:t>Te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 profiles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Tritz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16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1520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Ip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Bt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 scaling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Kaye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334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/>
                      </a:r>
                      <a:br>
                        <a:rPr lang="en-US" sz="1100" b="1">
                          <a:effectLst/>
                          <a:latin typeface="Arial"/>
                        </a:rPr>
                      </a:br>
                      <a:endParaRPr lang="en-US" sz="1100" b="1">
                        <a:effectLst/>
                        <a:latin typeface="Arial"/>
                      </a:endParaRP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XMP to demo feasibility of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TS measurements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with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SGI modulation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1521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Validation of </a:t>
                      </a:r>
                      <a:r>
                        <a:rPr lang="en-US" sz="1100" b="1" dirty="0" err="1">
                          <a:effectLst/>
                          <a:latin typeface="Arial"/>
                        </a:rPr>
                        <a:t>gyrokinetic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 codes in NSTX-U NBI-heated L-mode plasmas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1550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Impurity transport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vs torque in NBI heated H-Modes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Delgado-Aparicio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1551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Core Impurity Transport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Measurements at Fixed q-Profile using the new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ME-SXR Diagnostic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Munoz-Burgos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1584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2D observations of GAM and zero-frequency zonal flows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rtl="0" fontAlgn="b"/>
                      <a:endParaRPr lang="en-US" sz="1100" b="1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XMP to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demo Ne puff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is non-perturbative (see XMP 112 above)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Munoz-Burgos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1585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Localized 3d field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effects on momentum transport and confinement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1575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Reversed shear confinement 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with off-axis neutral beams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Yuh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167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>
                          <a:effectLst/>
                          <a:latin typeface="Arial"/>
                        </a:rPr>
                        <a:t>1576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Investigating small-scale edge turbulence with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GPI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effectLst/>
                          <a:latin typeface="Arial"/>
                        </a:rPr>
                        <a:t>Mandell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Investigation of core energy transport via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HHFW heating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Impurity transport in electron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RF–heated scenarios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Delgado-Aparicio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Investigating influence of rotation profile on transport and turbulence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Guttenfelder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Impact of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3D radial field perturbations </a:t>
                      </a:r>
                      <a:r>
                        <a:rPr lang="en-US" sz="1100" dirty="0">
                          <a:effectLst/>
                          <a:latin typeface="Arial"/>
                        </a:rPr>
                        <a:t>on turbulence, transport and ELMs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McKee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Perturbative particle transport experiment with SGI in NSTX-U L and H-mode plasmas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Investigate effects of q profile on transport and turbulence in NSTX-U H-mode plasmas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Characterization of intrinsic impurity transport in NBI-heated H-mode discharges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dirty="0"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444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Dependence of low-k turbulence properties on rho* in the ST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dirty="0"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7228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8806" marR="8806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  <a:latin typeface="Arial"/>
                        </a:rPr>
                        <a:t>Perturbed edge impurity transport</a:t>
                      </a: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dirty="0" err="1">
                          <a:effectLst/>
                          <a:latin typeface="Arial"/>
                        </a:rPr>
                        <a:t>Tritz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8806" marR="8806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Stationary conditions 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dirty="0" err="1"/>
              <a:t>t</a:t>
            </a:r>
            <a:r>
              <a:rPr lang="en-US" sz="2000" baseline="-25000" dirty="0" err="1"/>
              <a:t>stat</a:t>
            </a:r>
            <a:r>
              <a:rPr lang="en-US" sz="2000" dirty="0"/>
              <a:t>&gt;&gt; </a:t>
            </a:r>
            <a:r>
              <a:rPr lang="en-US" sz="2000" dirty="0" err="1">
                <a:latin typeface="Symbol" panose="05050102010706020507" pitchFamily="18" charset="2"/>
              </a:rPr>
              <a:t>t</a:t>
            </a:r>
            <a:r>
              <a:rPr lang="en-US" sz="2000" baseline="-25000" dirty="0" err="1"/>
              <a:t>E</a:t>
            </a:r>
            <a:r>
              <a:rPr lang="en-US" sz="2000" dirty="0"/>
              <a:t> for good profile averaging &amp; turbulence statistics (say &gt;300 </a:t>
            </a:r>
            <a:r>
              <a:rPr lang="en-US" sz="2000" dirty="0" err="1" smtClean="0"/>
              <a:t>ms</a:t>
            </a:r>
            <a:r>
              <a:rPr lang="en-US" sz="2000" dirty="0" smtClean="0"/>
              <a:t>, </a:t>
            </a:r>
            <a:r>
              <a:rPr lang="en-US" sz="2000" dirty="0"/>
              <a:t>longer always better)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Would </a:t>
            </a:r>
            <a:r>
              <a:rPr lang="en-US" sz="2000" dirty="0"/>
              <a:t>love to study effects of shaping on T&amp;T, but do we really require any specific shapes to address T&amp;T research thrusts?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Discharges </a:t>
            </a:r>
            <a:r>
              <a:rPr lang="en-US" sz="2000" dirty="0"/>
              <a:t>that allow all measurements required for hi-fidelity T&amp;T validation studies: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Profiles: </a:t>
            </a:r>
            <a:r>
              <a:rPr lang="en-US" sz="1800" dirty="0">
                <a:solidFill>
                  <a:srgbClr val="920000"/>
                </a:solidFill>
              </a:rPr>
              <a:t>TS, CHERS, MSE, bolometry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Turbulence</a:t>
            </a:r>
            <a:r>
              <a:rPr lang="en-US" sz="1800" dirty="0" smtClean="0"/>
              <a:t>:</a:t>
            </a:r>
          </a:p>
          <a:p>
            <a:pPr lvl="2">
              <a:spcAft>
                <a:spcPts val="300"/>
              </a:spcAft>
            </a:pPr>
            <a:r>
              <a:rPr lang="en-US" sz="1400" dirty="0" smtClean="0"/>
              <a:t>High-k scattering</a:t>
            </a:r>
          </a:p>
          <a:p>
            <a:pPr lvl="2">
              <a:spcAft>
                <a:spcPts val="300"/>
              </a:spcAft>
            </a:pPr>
            <a:r>
              <a:rPr lang="en-US" sz="1400" dirty="0" smtClean="0"/>
              <a:t>BES</a:t>
            </a:r>
          </a:p>
          <a:p>
            <a:pPr lvl="2">
              <a:spcAft>
                <a:spcPts val="300"/>
              </a:spcAft>
            </a:pPr>
            <a:r>
              <a:rPr lang="en-US" sz="1400" dirty="0" smtClean="0"/>
              <a:t>Reflectometer</a:t>
            </a:r>
            <a:endParaRPr lang="en-US" sz="1400" dirty="0"/>
          </a:p>
          <a:p>
            <a:pPr lvl="2">
              <a:spcAft>
                <a:spcPts val="300"/>
              </a:spcAft>
            </a:pPr>
            <a:r>
              <a:rPr lang="en-US" sz="1400" dirty="0"/>
              <a:t>LBO/ME-SXR/TGIS</a:t>
            </a:r>
          </a:p>
          <a:p>
            <a:pPr lvl="2">
              <a:spcAft>
                <a:spcPts val="300"/>
              </a:spcAft>
            </a:pPr>
            <a:r>
              <a:rPr lang="en-US" sz="1400" dirty="0" smtClean="0"/>
              <a:t>DBS/CPS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NBI </a:t>
            </a:r>
            <a:r>
              <a:rPr lang="en-US" sz="2000" dirty="0"/>
              <a:t>that supports above measurements, as well as modulation capability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HHFW (SOL constraints?)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3D fields?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T&amp;T desires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21758</TotalTime>
  <Words>468</Words>
  <Application>Microsoft Office PowerPoint</Application>
  <PresentationFormat>On-screen Show (4:3)</PresentationFormat>
  <Paragraphs>90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NSTX Upgrade</vt:lpstr>
      <vt:lpstr>T&amp;T considerations of proposed polar region changes</vt:lpstr>
      <vt:lpstr>PowerPoint Presentation</vt:lpstr>
      <vt:lpstr>Agenda</vt:lpstr>
      <vt:lpstr>T&amp;T thrusts from 5 year plan</vt:lpstr>
      <vt:lpstr>FY15/16 XPs</vt:lpstr>
      <vt:lpstr>T&amp;T desires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Walter Guttenfelder</cp:lastModifiedBy>
  <cp:revision>380</cp:revision>
  <dcterms:created xsi:type="dcterms:W3CDTF">2015-07-16T16:59:24Z</dcterms:created>
  <dcterms:modified xsi:type="dcterms:W3CDTF">2017-05-09T13:07:23Z</dcterms:modified>
</cp:coreProperties>
</file>