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68" r:id="rId2"/>
    <p:sldId id="292" r:id="rId3"/>
    <p:sldId id="293" r:id="rId4"/>
    <p:sldId id="294" r:id="rId5"/>
    <p:sldId id="297" r:id="rId6"/>
    <p:sldId id="298" r:id="rId7"/>
    <p:sldId id="299" r:id="rId8"/>
    <p:sldId id="301" r:id="rId9"/>
    <p:sldId id="302" r:id="rId10"/>
    <p:sldId id="303" r:id="rId11"/>
    <p:sldId id="323" r:id="rId12"/>
    <p:sldId id="324" r:id="rId13"/>
    <p:sldId id="325" r:id="rId14"/>
    <p:sldId id="327" r:id="rId15"/>
    <p:sldId id="306" r:id="rId16"/>
    <p:sldId id="309" r:id="rId17"/>
    <p:sldId id="341" r:id="rId18"/>
    <p:sldId id="312" r:id="rId19"/>
    <p:sldId id="313" r:id="rId20"/>
    <p:sldId id="342" r:id="rId21"/>
    <p:sldId id="344" r:id="rId22"/>
    <p:sldId id="316" r:id="rId23"/>
    <p:sldId id="339" r:id="rId24"/>
    <p:sldId id="317" r:id="rId25"/>
    <p:sldId id="322" r:id="rId26"/>
    <p:sldId id="320" r:id="rId27"/>
    <p:sldId id="321" r:id="rId28"/>
    <p:sldId id="331" r:id="rId29"/>
    <p:sldId id="334" r:id="rId30"/>
    <p:sldId id="329" r:id="rId31"/>
    <p:sldId id="330" r:id="rId32"/>
    <p:sldId id="335" r:id="rId33"/>
    <p:sldId id="336" r:id="rId34"/>
    <p:sldId id="337" r:id="rId35"/>
    <p:sldId id="340" r:id="rId36"/>
    <p:sldId id="338" r:id="rId37"/>
  </p:sldIdLst>
  <p:sldSz cx="9144000" cy="6858000" type="screen4x3"/>
  <p:notesSz cx="9220200" cy="6934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6699"/>
    <a:srgbClr val="9200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30" autoAdjust="0"/>
  </p:normalViewPr>
  <p:slideViewPr>
    <p:cSldViewPr>
      <p:cViewPr varScale="1">
        <p:scale>
          <a:sx n="107" d="100"/>
          <a:sy n="107" d="100"/>
        </p:scale>
        <p:origin x="-90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95420" cy="3467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22646" y="0"/>
            <a:ext cx="3995420" cy="3467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083E507C-28A8-4EDD-80DA-C890896487F7}" type="datetimeFigureOut">
              <a:rPr lang="en-US" smtClean="0"/>
              <a:t>8/8/2016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86287"/>
            <a:ext cx="3995420" cy="3467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22646" y="6586287"/>
            <a:ext cx="3995420" cy="3467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B4C4009D-2B37-429E-B20C-25FBBD666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604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95420" cy="3467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22646" y="0"/>
            <a:ext cx="3995420" cy="3467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3EE46C3C-6671-4B05-8C04-A564177E6221}" type="datetimeFigureOut">
              <a:rPr lang="en-US" smtClean="0"/>
              <a:t>8/8/2016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76550" y="520700"/>
            <a:ext cx="3467100" cy="2600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2020" y="3293745"/>
            <a:ext cx="7376160" cy="3120390"/>
          </a:xfrm>
          <a:prstGeom prst="rect">
            <a:avLst/>
          </a:prstGeom>
        </p:spPr>
        <p:txBody>
          <a:bodyPr vert="horz" lIns="92309" tIns="46154" rIns="92309" bIns="4615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86287"/>
            <a:ext cx="3995420" cy="3467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22646" y="6586287"/>
            <a:ext cx="3995420" cy="3467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ABA37322-5B01-4894-A3A3-56232F48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31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57BD27-CB17-4636-8CED-6163F0F7CF56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57BD27-CB17-4636-8CED-6163F0F7CF56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57BD27-CB17-4636-8CED-6163F0F7CF56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2044D4-F3F3-4441-8ABA-3A781E5EB459}" type="slidenum">
              <a:rPr lang="en-US" smtClean="0">
                <a:latin typeface="Times New Roman" pitchFamily="18" charset="0"/>
              </a:rPr>
              <a:pPr/>
              <a:t>30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FEB976-26E9-40A7-9885-27026BEC50C3}" type="slidenum">
              <a:rPr lang="en-US" smtClean="0">
                <a:latin typeface="Times New Roman" pitchFamily="18" charset="0"/>
              </a:rPr>
              <a:pPr/>
              <a:t>31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23622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list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 anchor="ctr" anchorCtr="1"/>
          <a:lstStyle>
            <a:lvl1pPr>
              <a:defRPr/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pic>
        <p:nvPicPr>
          <p:cNvPr id="1026" name="Picture 2" descr="C:\Users\jmenard\My Files\PPPL\Projects\NSTX-U\Presentation template\2015 - New template\logo and banner source\Gray_banner_red_line_with_SC_NSTXU_log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400" y="4844896"/>
            <a:ext cx="4831200" cy="189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5052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Click to edit meeting name, location, and date</a:t>
            </a:r>
          </a:p>
        </p:txBody>
      </p:sp>
      <p:pic>
        <p:nvPicPr>
          <p:cNvPr id="29" name="Picture 6" descr="http://nstx.pppl.gov/DragNDrop/Presentation_Template/NSTX-U_cutaway_low_res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1668672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53400" y="48768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Place your institutional logo(s) here: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961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26670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list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 anchor="ctr" anchorCtr="1"/>
          <a:lstStyle>
            <a:lvl1pPr>
              <a:defRPr/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pic>
        <p:nvPicPr>
          <p:cNvPr id="1026" name="Picture 2" descr="C:\Users\jmenard\My Files\PPPL\Projects\NSTX-U\Presentation template\2015 - New template\logo and banner source\Gray_banner_red_line_with_SC_NSTXU_log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40386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Click to edit meeting name, location, and date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76200" y="55626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Place your institutional logo(s) here: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994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  <a:lvl2pPr>
              <a:defRPr>
                <a:solidFill>
                  <a:srgbClr val="0000FF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ln>
            <a:solidFill>
              <a:srgbClr val="0000FF"/>
            </a:solidFill>
          </a:ln>
        </p:spPr>
        <p:txBody>
          <a:bodyPr/>
          <a:lstStyle>
            <a:lvl1pPr>
              <a:defRPr>
                <a:solidFill>
                  <a:srgbClr val="0000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671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441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 hasCustomPrompt="1"/>
          </p:nvPr>
        </p:nvSpPr>
        <p:spPr>
          <a:xfrm>
            <a:off x="4648200" y="1066800"/>
            <a:ext cx="441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927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59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409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89" y="274544"/>
            <a:ext cx="8229023" cy="4874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489" y="990321"/>
            <a:ext cx="4045238" cy="5258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1273" y="990321"/>
            <a:ext cx="4045239" cy="25619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1273" y="3686735"/>
            <a:ext cx="4045239" cy="256194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439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2" descr="C:\Users\jmenard\My Files\PPPL\Projects\NSTX-U\Presentation template\2015 - New template\logo and banner source\Gray_banner_red_line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  <a:prstGeom prst="rect">
            <a:avLst/>
          </a:prstGeom>
        </p:spPr>
        <p:txBody>
          <a:bodyPr vert="horz" lIns="45720" tIns="45720" rIns="45720" bIns="45720" rtlCol="0" anchor="ctr" anchorCtr="1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2052" name="Picture 4" descr="C:\Users\jmenard\My Files\PPPL\Projects\NSTX-U\Presentation template\2015 - New template\logo and banner source\Gray_banner_red_line_bottom_NSTXU_logo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5100"/>
            <a:ext cx="9144000" cy="30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458224" y="6583439"/>
            <a:ext cx="609576" cy="246221"/>
          </a:xfrm>
          <a:prstGeom prst="rect">
            <a:avLst/>
          </a:prstGeom>
          <a:noFill/>
        </p:spPr>
        <p:txBody>
          <a:bodyPr wrap="square" lIns="0" tIns="45720" rIns="0" bIns="45720" rtlCol="0">
            <a:spAutoFit/>
          </a:bodyPr>
          <a:lstStyle/>
          <a:p>
            <a:pPr algn="r"/>
            <a:fld id="{F117DE82-C9A9-43C8-BFFE-CF607F10B2C3}" type="slidenum">
              <a:rPr lang="en-US" sz="1000" b="1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000" b="1" dirty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6583439"/>
            <a:ext cx="7924800" cy="246221"/>
          </a:xfrm>
          <a:prstGeom prst="rect">
            <a:avLst/>
          </a:prstGeom>
          <a:noFill/>
        </p:spPr>
        <p:txBody>
          <a:bodyPr wrap="square" lIns="0" tIns="45720" rIns="0" bIns="45720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18th International Congress on Plasma Physics, Y.</a:t>
            </a:r>
            <a:r>
              <a:rPr lang="en-US" sz="1000" b="1" baseline="0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Ren</a:t>
            </a:r>
            <a:r>
              <a:rPr lang="en-US" sz="100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June</a:t>
            </a:r>
            <a:r>
              <a:rPr lang="en-US" sz="1000" b="1" baseline="0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2016</a:t>
            </a:r>
            <a:endParaRPr lang="en-US" sz="1000" b="1" dirty="0" smtClean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20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51" r:id="rId3"/>
    <p:sldLayoutId id="2147483664" r:id="rId4"/>
    <p:sldLayoutId id="2147483665" r:id="rId5"/>
    <p:sldLayoutId id="2147483666" r:id="rId6"/>
    <p:sldLayoutId id="2147483668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kern="1200">
          <a:solidFill>
            <a:srgbClr val="3366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33669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rgbClr val="92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57250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rgbClr val="00808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28700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9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tags" Target="../tags/tag5.xml"/><Relationship Id="rId7" Type="http://schemas.openxmlformats.org/officeDocument/2006/relationships/image" Target="../media/image47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45.png"/><Relationship Id="rId5" Type="http://schemas.openxmlformats.org/officeDocument/2006/relationships/notesSlide" Target="../notesSlides/notesSlide4.xml"/><Relationship Id="rId10" Type="http://schemas.openxmlformats.org/officeDocument/2006/relationships/image" Target="../media/image50.png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13" Type="http://schemas.openxmlformats.org/officeDocument/2006/relationships/image" Target="../media/image45.png"/><Relationship Id="rId3" Type="http://schemas.openxmlformats.org/officeDocument/2006/relationships/tags" Target="../tags/tag8.xml"/><Relationship Id="rId7" Type="http://schemas.openxmlformats.org/officeDocument/2006/relationships/slideLayout" Target="../slideLayouts/slideLayout3.xml"/><Relationship Id="rId12" Type="http://schemas.openxmlformats.org/officeDocument/2006/relationships/image" Target="../media/image54.png"/><Relationship Id="rId2" Type="http://schemas.openxmlformats.org/officeDocument/2006/relationships/tags" Target="../tags/tag7.xml"/><Relationship Id="rId16" Type="http://schemas.openxmlformats.org/officeDocument/2006/relationships/image" Target="../media/image49.png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image" Target="../media/image53.png"/><Relationship Id="rId5" Type="http://schemas.openxmlformats.org/officeDocument/2006/relationships/tags" Target="../tags/tag10.xml"/><Relationship Id="rId15" Type="http://schemas.openxmlformats.org/officeDocument/2006/relationships/image" Target="../media/image48.png"/><Relationship Id="rId10" Type="http://schemas.openxmlformats.org/officeDocument/2006/relationships/image" Target="../media/image52.png"/><Relationship Id="rId4" Type="http://schemas.openxmlformats.org/officeDocument/2006/relationships/tags" Target="../tags/tag9.xml"/><Relationship Id="rId9" Type="http://schemas.openxmlformats.org/officeDocument/2006/relationships/image" Target="../media/image51.png"/><Relationship Id="rId14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emf"/><Relationship Id="rId4" Type="http://schemas.openxmlformats.org/officeDocument/2006/relationships/image" Target="../media/image58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1.png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3.png"/><Relationship Id="rId5" Type="http://schemas.openxmlformats.org/officeDocument/2006/relationships/image" Target="../media/image8.wmf"/><Relationship Id="rId10" Type="http://schemas.openxmlformats.org/officeDocument/2006/relationships/image" Target="../media/image12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33400" y="2133600"/>
            <a:ext cx="8153400" cy="1676400"/>
          </a:xfrm>
        </p:spPr>
        <p:txBody>
          <a:bodyPr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dirty="0">
                <a:solidFill>
                  <a:prstClr val="black"/>
                </a:solidFill>
                <a:latin typeface="Arial" charset="0"/>
                <a:cs typeface="Arial" charset="0"/>
              </a:rPr>
              <a:t>Y. Ren</a:t>
            </a:r>
            <a:r>
              <a:rPr lang="en-US" sz="1800" b="1" baseline="30000" dirty="0">
                <a:solidFill>
                  <a:prstClr val="black"/>
                </a:solidFill>
                <a:latin typeface="Arial" charset="0"/>
                <a:cs typeface="Arial" charset="0"/>
              </a:rPr>
              <a:t>1</a:t>
            </a:r>
            <a:endParaRPr lang="en-US" sz="1800" b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E. Belova</a:t>
            </a:r>
            <a:r>
              <a:rPr lang="en-US" sz="1800" b="1" baseline="30000" dirty="0" smtClean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1</a:t>
            </a:r>
            <a:r>
              <a:rPr lang="en-US" sz="1800" b="1" dirty="0" smtClean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, W</a:t>
            </a:r>
            <a:r>
              <a:rPr lang="en-US" sz="1800" b="1" dirty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. Guttenfelder</a:t>
            </a:r>
            <a:r>
              <a:rPr lang="en-US" sz="1800" b="1" baseline="30000" dirty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1</a:t>
            </a:r>
            <a:r>
              <a:rPr lang="en-US" sz="1800" b="1" dirty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, </a:t>
            </a:r>
            <a:r>
              <a:rPr lang="en-US" sz="1800" b="1" dirty="0" smtClean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N. Gorelenkov</a:t>
            </a:r>
            <a:r>
              <a:rPr lang="en-US" sz="1800" b="1" baseline="30000" dirty="0" smtClean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1</a:t>
            </a:r>
            <a:r>
              <a:rPr lang="en-US" sz="1800" b="1" dirty="0" smtClean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, S.M</a:t>
            </a:r>
            <a:r>
              <a:rPr lang="en-US" sz="1800" b="1" dirty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. </a:t>
            </a:r>
            <a:r>
              <a:rPr lang="en-US" sz="1800" b="1" dirty="0" smtClean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Kaye</a:t>
            </a:r>
            <a:r>
              <a:rPr lang="en-US" sz="1800" b="1" baseline="30000" dirty="0" smtClean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1</a:t>
            </a:r>
            <a:r>
              <a:rPr lang="en-US" sz="1800" b="1" dirty="0" smtClean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,</a:t>
            </a:r>
            <a:r>
              <a:rPr lang="en-US" sz="1800" b="1" baseline="30000" dirty="0" smtClean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 </a:t>
            </a:r>
            <a:r>
              <a:rPr lang="en-US" sz="1800" b="1" dirty="0" smtClean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E. Mazzucato</a:t>
            </a:r>
            <a:r>
              <a:rPr lang="en-US" sz="1800" b="1" baseline="30000" dirty="0" smtClean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1</a:t>
            </a:r>
            <a:r>
              <a:rPr lang="en-US" sz="1800" b="1" dirty="0" smtClean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, W.X. Wang</a:t>
            </a:r>
            <a:r>
              <a:rPr lang="en-US" sz="1800" b="1" baseline="30000" dirty="0" smtClean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1</a:t>
            </a:r>
            <a:r>
              <a:rPr lang="en-US" sz="1800" b="1" dirty="0" smtClean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, K. Tritz</a:t>
            </a:r>
            <a:r>
              <a:rPr lang="en-US" sz="1800" b="1" baseline="30000" dirty="0" smtClean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2</a:t>
            </a:r>
            <a:r>
              <a:rPr lang="en-US" sz="1800" b="1" dirty="0" smtClean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, R.E</a:t>
            </a:r>
            <a:r>
              <a:rPr lang="en-US" sz="1800" b="1" dirty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. Bell</a:t>
            </a:r>
            <a:r>
              <a:rPr lang="en-US" sz="1800" b="1" baseline="30000" dirty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1</a:t>
            </a:r>
            <a:r>
              <a:rPr lang="en-US" sz="1800" b="1" dirty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, B.P. LeBlanc</a:t>
            </a:r>
            <a:r>
              <a:rPr lang="en-US" sz="1800" b="1" baseline="30000" dirty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1</a:t>
            </a:r>
            <a:r>
              <a:rPr lang="en-US" sz="1800" b="1" dirty="0" smtClean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,</a:t>
            </a:r>
            <a:r>
              <a:rPr lang="en-US" sz="1800" b="1" dirty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 C.W. </a:t>
            </a:r>
            <a:r>
              <a:rPr lang="en-US" sz="1800" b="1" dirty="0" smtClean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Domier</a:t>
            </a:r>
            <a:r>
              <a:rPr lang="en-US" sz="1800" b="1" baseline="30000" dirty="0" smtClean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3</a:t>
            </a:r>
            <a:r>
              <a:rPr lang="en-US" sz="1800" b="1" dirty="0" smtClean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,</a:t>
            </a:r>
            <a:endParaRPr lang="en-US" sz="1800" b="1" dirty="0">
              <a:solidFill>
                <a:prstClr val="black"/>
              </a:solidFill>
              <a:latin typeface="Helvetica" pitchFamily="34" charset="0"/>
              <a:cs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D.R</a:t>
            </a:r>
            <a:r>
              <a:rPr lang="en-US" sz="1800" b="1" dirty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. </a:t>
            </a:r>
            <a:r>
              <a:rPr lang="en-US" sz="1800" b="1" dirty="0" smtClean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Smith</a:t>
            </a:r>
            <a:r>
              <a:rPr lang="en-US" sz="1800" b="1" baseline="30000" dirty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4</a:t>
            </a:r>
            <a:r>
              <a:rPr lang="en-US" sz="1800" b="1" dirty="0" smtClean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, H</a:t>
            </a:r>
            <a:r>
              <a:rPr lang="en-US" sz="1800" b="1" dirty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. </a:t>
            </a:r>
            <a:r>
              <a:rPr lang="en-US" sz="1800" b="1" dirty="0" smtClean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Yuh</a:t>
            </a:r>
            <a:r>
              <a:rPr lang="en-US" sz="1800" b="1" baseline="30000" dirty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5</a:t>
            </a:r>
            <a:r>
              <a:rPr lang="en-US" sz="1800" b="1" dirty="0" smtClean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, K.C</a:t>
            </a:r>
            <a:r>
              <a:rPr lang="en-US" sz="1800" b="1" dirty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. </a:t>
            </a:r>
            <a:r>
              <a:rPr lang="en-US" sz="1800" b="1" dirty="0" smtClean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Lee</a:t>
            </a:r>
            <a:r>
              <a:rPr lang="en-US" sz="1800" b="1" baseline="30000" dirty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6</a:t>
            </a:r>
            <a:r>
              <a:rPr lang="en-US" sz="1800" b="1" dirty="0" smtClean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, and </a:t>
            </a:r>
            <a:r>
              <a:rPr lang="en-US" sz="1800" b="1" dirty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the NSTX Team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 1. PPPL  2. JHU 3. UC-Davis 4. </a:t>
            </a:r>
            <a:r>
              <a:rPr lang="en-US" sz="1800" b="1" dirty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UW-Madison </a:t>
            </a:r>
            <a:endParaRPr lang="en-US" sz="1800" b="1" dirty="0" smtClean="0">
              <a:solidFill>
                <a:prstClr val="black"/>
              </a:solidFill>
              <a:latin typeface="Helvetica" pitchFamily="34" charset="0"/>
              <a:cs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5. </a:t>
            </a:r>
            <a:r>
              <a:rPr lang="en-US" sz="1800" b="1" dirty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Nova Photonics </a:t>
            </a:r>
            <a:r>
              <a:rPr lang="en-US" sz="1800" b="1" dirty="0" smtClean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6. NFRI</a:t>
            </a:r>
            <a:endParaRPr lang="en-US" sz="1800" b="1" dirty="0">
              <a:solidFill>
                <a:prstClr val="black"/>
              </a:solidFill>
              <a:latin typeface="Helvetica" pitchFamily="34" charset="0"/>
              <a:cs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990600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sz="3400" b="1" dirty="0">
                <a:solidFill>
                  <a:srgbClr val="0000FF"/>
                </a:solidFill>
              </a:rPr>
              <a:t>Recent </a:t>
            </a:r>
            <a:r>
              <a:rPr lang="en-US" sz="3400" b="1" dirty="0" smtClean="0">
                <a:solidFill>
                  <a:srgbClr val="0000FF"/>
                </a:solidFill>
              </a:rPr>
              <a:t>Progress </a:t>
            </a:r>
            <a:r>
              <a:rPr lang="en-US" sz="3400" b="1" dirty="0">
                <a:solidFill>
                  <a:srgbClr val="0000FF"/>
                </a:solidFill>
              </a:rPr>
              <a:t>in </a:t>
            </a:r>
            <a:r>
              <a:rPr lang="en-US" sz="3400" b="1" dirty="0" smtClean="0">
                <a:solidFill>
                  <a:srgbClr val="0000FF"/>
                </a:solidFill>
              </a:rPr>
              <a:t>Understanding </a:t>
            </a:r>
            <a:r>
              <a:rPr lang="en-US" sz="3400" b="1" dirty="0">
                <a:solidFill>
                  <a:srgbClr val="0000FF"/>
                </a:solidFill>
              </a:rPr>
              <a:t>E</a:t>
            </a:r>
            <a:r>
              <a:rPr lang="en-US" sz="3400" b="1" dirty="0" smtClean="0">
                <a:solidFill>
                  <a:srgbClr val="0000FF"/>
                </a:solidFill>
              </a:rPr>
              <a:t>lectron </a:t>
            </a:r>
            <a:r>
              <a:rPr lang="en-US" sz="3400" b="1" dirty="0">
                <a:solidFill>
                  <a:srgbClr val="0000FF"/>
                </a:solidFill>
              </a:rPr>
              <a:t>T</a:t>
            </a:r>
            <a:r>
              <a:rPr lang="en-US" sz="3400" b="1" dirty="0" smtClean="0">
                <a:solidFill>
                  <a:srgbClr val="0000FF"/>
                </a:solidFill>
              </a:rPr>
              <a:t>hermal Transport </a:t>
            </a:r>
            <a:r>
              <a:rPr lang="en-US" sz="3400" b="1" dirty="0">
                <a:solidFill>
                  <a:srgbClr val="0000FF"/>
                </a:solidFill>
              </a:rPr>
              <a:t>in NSTX and NSTX-U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14400" y="3657600"/>
            <a:ext cx="7162800" cy="1219200"/>
          </a:xfrm>
        </p:spPr>
        <p:txBody>
          <a:bodyPr/>
          <a:lstStyle/>
          <a:p>
            <a:pPr marL="182563">
              <a:lnSpc>
                <a:spcPct val="70000"/>
              </a:lnSpc>
            </a:pPr>
            <a:r>
              <a:rPr lang="en-US" dirty="0" smtClean="0">
                <a:solidFill>
                  <a:srgbClr val="FF0000"/>
                </a:solidFill>
              </a:rPr>
              <a:t>18</a:t>
            </a:r>
            <a:r>
              <a:rPr lang="en-US" baseline="30000" dirty="0" smtClean="0">
                <a:solidFill>
                  <a:srgbClr val="FF0000"/>
                </a:solidFill>
              </a:rPr>
              <a:t>th</a:t>
            </a:r>
            <a:r>
              <a:rPr lang="en-US" dirty="0" smtClean="0">
                <a:solidFill>
                  <a:srgbClr val="FF0000"/>
                </a:solidFill>
              </a:rPr>
              <a:t> International Congress on Plasma Physics</a:t>
            </a:r>
          </a:p>
          <a:p>
            <a:pPr marL="182563">
              <a:lnSpc>
                <a:spcPct val="70000"/>
              </a:lnSpc>
            </a:pPr>
            <a:r>
              <a:rPr lang="en-US" dirty="0" smtClean="0">
                <a:solidFill>
                  <a:srgbClr val="FF0000"/>
                </a:solidFill>
              </a:rPr>
              <a:t>June 27</a:t>
            </a:r>
            <a:r>
              <a:rPr lang="en-US" baseline="30000" dirty="0" smtClean="0">
                <a:solidFill>
                  <a:srgbClr val="FF0000"/>
                </a:solidFill>
              </a:rPr>
              <a:t>th</a:t>
            </a:r>
            <a:r>
              <a:rPr lang="en-US" dirty="0" smtClean="0">
                <a:solidFill>
                  <a:srgbClr val="FF0000"/>
                </a:solidFill>
              </a:rPr>
              <a:t>-July 1</a:t>
            </a:r>
            <a:r>
              <a:rPr lang="en-US" baseline="30000" dirty="0" smtClean="0">
                <a:solidFill>
                  <a:srgbClr val="FF0000"/>
                </a:solidFill>
              </a:rPr>
              <a:t>st</a:t>
            </a:r>
            <a:r>
              <a:rPr lang="en-US" dirty="0" smtClean="0">
                <a:solidFill>
                  <a:srgbClr val="FF0000"/>
                </a:solidFill>
              </a:rPr>
              <a:t>, 2016, Kaohsiung, Taiwan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4" descr="PPPL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615025"/>
            <a:ext cx="1606138" cy="56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70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057" y="2221819"/>
            <a:ext cx="8763000" cy="5408612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chemeClr val="accent2"/>
                </a:solidFill>
              </a:rPr>
              <a:t>ETG turbulence in NSTX L and H-mode plasmas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678193" y="4787153"/>
            <a:ext cx="677732" cy="1463040"/>
          </a:xfrm>
          <a:prstGeom prst="rect">
            <a:avLst/>
          </a:prstGeom>
          <a:solidFill>
            <a:srgbClr val="FFAB25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29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 flipV="1">
            <a:off x="924517" y="4877568"/>
            <a:ext cx="10886" cy="1404257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 flipV="1">
            <a:off x="946289" y="6270940"/>
            <a:ext cx="1796143" cy="10885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1066032" y="5095283"/>
            <a:ext cx="576943" cy="141514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1621203" y="5225911"/>
            <a:ext cx="772886" cy="60960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2361432" y="5802854"/>
            <a:ext cx="228600" cy="413657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1087803" y="5280340"/>
            <a:ext cx="10886" cy="957943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1675632" y="5443626"/>
            <a:ext cx="10885" cy="783771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2361432" y="5879054"/>
            <a:ext cx="0" cy="348343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Rectangle 12"/>
          <p:cNvSpPr/>
          <p:nvPr/>
        </p:nvSpPr>
        <p:spPr>
          <a:xfrm>
            <a:off x="1019769" y="5511955"/>
            <a:ext cx="9062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000" dirty="0" smtClean="0"/>
              <a:t>Core flat region </a:t>
            </a:r>
            <a:endParaRPr lang="en-US" sz="1000" dirty="0"/>
          </a:p>
        </p:txBody>
      </p:sp>
      <p:sp>
        <p:nvSpPr>
          <p:cNvPr id="14" name="Rectangle 13"/>
          <p:cNvSpPr/>
          <p:nvPr/>
        </p:nvSpPr>
        <p:spPr>
          <a:xfrm>
            <a:off x="1668831" y="5707898"/>
            <a:ext cx="90623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000" dirty="0" smtClean="0"/>
              <a:t>Core gradient region </a:t>
            </a:r>
            <a:endParaRPr lang="en-US" sz="1000" dirty="0"/>
          </a:p>
        </p:txBody>
      </p:sp>
      <p:sp>
        <p:nvSpPr>
          <p:cNvPr id="15" name="Rectangle 14"/>
          <p:cNvSpPr/>
          <p:nvPr/>
        </p:nvSpPr>
        <p:spPr>
          <a:xfrm>
            <a:off x="2666232" y="6110669"/>
            <a:ext cx="9062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400" dirty="0" smtClean="0"/>
              <a:t>r </a:t>
            </a:r>
            <a:endParaRPr lang="en-US" sz="1400" dirty="0"/>
          </a:p>
        </p:txBody>
      </p:sp>
      <p:sp>
        <p:nvSpPr>
          <p:cNvPr id="16" name="Rectangle 15"/>
          <p:cNvSpPr/>
          <p:nvPr/>
        </p:nvSpPr>
        <p:spPr>
          <a:xfrm>
            <a:off x="627886" y="4935012"/>
            <a:ext cx="9062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400" dirty="0" smtClean="0"/>
              <a:t>T</a:t>
            </a:r>
            <a:r>
              <a:rPr lang="en-US" sz="1000" dirty="0" smtClean="0"/>
              <a:t>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04087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 smtClean="0"/>
              <a:t>A High-k Microwave Scattering System was Used to Measure Electron-scale Turbulence in NSTX</a:t>
            </a:r>
          </a:p>
        </p:txBody>
      </p:sp>
      <p:sp>
        <p:nvSpPr>
          <p:cNvPr id="1030" name="Rectangle 24"/>
          <p:cNvSpPr>
            <a:spLocks noChangeArrowheads="1"/>
          </p:cNvSpPr>
          <p:nvPr/>
        </p:nvSpPr>
        <p:spPr bwMode="auto">
          <a:xfrm>
            <a:off x="0" y="676275"/>
            <a:ext cx="9144000" cy="0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5560614" y="1635760"/>
            <a:ext cx="2695575" cy="4702175"/>
            <a:chOff x="-76200" y="1028700"/>
            <a:chExt cx="2695575" cy="4702175"/>
          </a:xfrm>
        </p:grpSpPr>
        <p:sp>
          <p:nvSpPr>
            <p:cNvPr id="1029" name="TextBox 20"/>
            <p:cNvSpPr txBox="1">
              <a:spLocks noChangeArrowheads="1"/>
            </p:cNvSpPr>
            <p:nvPr/>
          </p:nvSpPr>
          <p:spPr bwMode="auto">
            <a:xfrm>
              <a:off x="257175" y="4905375"/>
              <a:ext cx="304800" cy="2762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/>
                <a:t>    </a:t>
              </a:r>
            </a:p>
          </p:txBody>
        </p:sp>
        <p:pic>
          <p:nvPicPr>
            <p:cNvPr id="1031" name="Picture 1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76200" y="1028700"/>
              <a:ext cx="2695575" cy="4702175"/>
            </a:xfrm>
            <a:prstGeom prst="rect">
              <a:avLst/>
            </a:prstGeom>
            <a:noFill/>
            <a:ln w="31750" algn="ctr">
              <a:noFill/>
              <a:miter lim="800000"/>
              <a:headEnd/>
              <a:tailEnd/>
            </a:ln>
          </p:spPr>
        </p:pic>
        <p:sp>
          <p:nvSpPr>
            <p:cNvPr id="1032" name="TextBox 16"/>
            <p:cNvSpPr txBox="1">
              <a:spLocks noChangeArrowheads="1"/>
            </p:cNvSpPr>
            <p:nvPr/>
          </p:nvSpPr>
          <p:spPr bwMode="auto">
            <a:xfrm>
              <a:off x="541761" y="4812268"/>
              <a:ext cx="170696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dirty="0">
                  <a:solidFill>
                    <a:srgbClr val="0000FF"/>
                  </a:solidFill>
                </a:rPr>
                <a:t>Probe beam</a:t>
              </a:r>
            </a:p>
          </p:txBody>
        </p:sp>
        <p:sp>
          <p:nvSpPr>
            <p:cNvPr id="40" name="Arc 39"/>
            <p:cNvSpPr/>
            <p:nvPr/>
          </p:nvSpPr>
          <p:spPr bwMode="auto">
            <a:xfrm rot="18066413">
              <a:off x="1019175" y="4486275"/>
              <a:ext cx="323850" cy="304800"/>
            </a:xfrm>
            <a:prstGeom prst="arc">
              <a:avLst>
                <a:gd name="adj1" fmla="val 13763922"/>
                <a:gd name="adj2" fmla="val 0"/>
              </a:avLst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triangle" w="lg" len="med"/>
              <a:tailEnd type="none" w="lg" len="med"/>
            </a:ln>
            <a:effectLst/>
          </p:spPr>
          <p:txBody>
            <a:bodyPr lIns="0" tIns="0" rIns="0" bIns="0"/>
            <a:lstStyle/>
            <a:p>
              <a:pPr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latin typeface="Helvetica" pitchFamily="-29" charset="0"/>
                <a:cs typeface="+mn-cs"/>
              </a:endParaRPr>
            </a:p>
          </p:txBody>
        </p:sp>
        <p:sp>
          <p:nvSpPr>
            <p:cNvPr id="1038" name="TextBox 40"/>
            <p:cNvSpPr txBox="1">
              <a:spLocks noChangeArrowheads="1"/>
            </p:cNvSpPr>
            <p:nvPr/>
          </p:nvSpPr>
          <p:spPr bwMode="auto">
            <a:xfrm>
              <a:off x="371475" y="2057400"/>
              <a:ext cx="82867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1000"/>
                <a:t>Scattered light</a:t>
              </a:r>
            </a:p>
          </p:txBody>
        </p:sp>
        <p:sp>
          <p:nvSpPr>
            <p:cNvPr id="1039" name="TextBox 41"/>
            <p:cNvSpPr txBox="1">
              <a:spLocks noChangeArrowheads="1"/>
            </p:cNvSpPr>
            <p:nvPr/>
          </p:nvSpPr>
          <p:spPr bwMode="auto">
            <a:xfrm>
              <a:off x="990600" y="1266825"/>
              <a:ext cx="82867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1000"/>
                <a:t>Spherical mirror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8169138" y="2267365"/>
            <a:ext cx="1352550" cy="3523835"/>
            <a:chOff x="2533650" y="2257425"/>
            <a:chExt cx="1352550" cy="3523835"/>
          </a:xfrm>
        </p:grpSpPr>
        <p:cxnSp>
          <p:nvCxnSpPr>
            <p:cNvPr id="1034" name="Straight Arrow Connector 20"/>
            <p:cNvCxnSpPr>
              <a:cxnSpLocks noChangeShapeType="1"/>
            </p:cNvCxnSpPr>
            <p:nvPr/>
          </p:nvCxnSpPr>
          <p:spPr bwMode="auto">
            <a:xfrm rot="5400000" flipH="1" flipV="1">
              <a:off x="2714625" y="2990850"/>
              <a:ext cx="1000125" cy="257175"/>
            </a:xfrm>
            <a:prstGeom prst="straightConnector1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035" name="Straight Arrow Connector 23"/>
            <p:cNvCxnSpPr>
              <a:cxnSpLocks noChangeShapeType="1"/>
            </p:cNvCxnSpPr>
            <p:nvPr/>
          </p:nvCxnSpPr>
          <p:spPr bwMode="auto">
            <a:xfrm rot="16200000" flipV="1">
              <a:off x="2414588" y="2967037"/>
              <a:ext cx="971550" cy="314325"/>
            </a:xfrm>
            <a:prstGeom prst="straightConnector1">
              <a:avLst/>
            </a:prstGeom>
            <a:noFill/>
            <a:ln w="31750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cxnSp>
          <p:nvCxnSpPr>
            <p:cNvPr id="1036" name="Straight Arrow Connector 27"/>
            <p:cNvCxnSpPr>
              <a:cxnSpLocks noChangeShapeType="1"/>
            </p:cNvCxnSpPr>
            <p:nvPr/>
          </p:nvCxnSpPr>
          <p:spPr bwMode="auto">
            <a:xfrm rot="10800000" flipV="1">
              <a:off x="2743200" y="2628900"/>
              <a:ext cx="590550" cy="19050"/>
            </a:xfrm>
            <a:prstGeom prst="straightConnector1">
              <a:avLst/>
            </a:prstGeom>
            <a:noFill/>
            <a:ln w="31750" algn="ctr">
              <a:solidFill>
                <a:schemeClr val="accent2"/>
              </a:solidFill>
              <a:round/>
              <a:headEnd/>
              <a:tailEnd type="arrow" w="med" len="med"/>
            </a:ln>
          </p:spPr>
        </p:cxnSp>
        <p:sp>
          <p:nvSpPr>
            <p:cNvPr id="1040" name="TextBox 44"/>
            <p:cNvSpPr txBox="1">
              <a:spLocks noChangeArrowheads="1"/>
            </p:cNvSpPr>
            <p:nvPr/>
          </p:nvSpPr>
          <p:spPr bwMode="auto">
            <a:xfrm>
              <a:off x="2790825" y="2257425"/>
              <a:ext cx="714375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1600"/>
                <a:t>k</a:t>
              </a:r>
              <a:r>
                <a:rPr lang="en-US" sz="1600" baseline="-25000"/>
                <a:t>p</a:t>
              </a:r>
            </a:p>
          </p:txBody>
        </p:sp>
        <p:cxnSp>
          <p:nvCxnSpPr>
            <p:cNvPr id="1041" name="Straight Arrow Connector 50"/>
            <p:cNvCxnSpPr>
              <a:cxnSpLocks noChangeShapeType="1"/>
            </p:cNvCxnSpPr>
            <p:nvPr/>
          </p:nvCxnSpPr>
          <p:spPr bwMode="auto">
            <a:xfrm>
              <a:off x="2876550" y="2305050"/>
              <a:ext cx="219075" cy="1588"/>
            </a:xfrm>
            <a:prstGeom prst="straightConnector1">
              <a:avLst/>
            </a:prstGeom>
            <a:noFill/>
            <a:ln w="15875" algn="ctr">
              <a:solidFill>
                <a:schemeClr val="accent2"/>
              </a:solidFill>
              <a:round/>
              <a:headEnd/>
              <a:tailEnd type="arrow" w="sm" len="sm"/>
            </a:ln>
          </p:spPr>
        </p:cxnSp>
        <p:grpSp>
          <p:nvGrpSpPr>
            <p:cNvPr id="1042" name="Group 56"/>
            <p:cNvGrpSpPr>
              <a:grpSpLocks/>
            </p:cNvGrpSpPr>
            <p:nvPr/>
          </p:nvGrpSpPr>
          <p:grpSpPr bwMode="auto">
            <a:xfrm>
              <a:off x="2533650" y="3124200"/>
              <a:ext cx="714375" cy="338138"/>
              <a:chOff x="3876675" y="4210050"/>
              <a:chExt cx="714375" cy="338554"/>
            </a:xfrm>
          </p:grpSpPr>
          <p:sp>
            <p:nvSpPr>
              <p:cNvPr id="1066" name="TextBox 52"/>
              <p:cNvSpPr txBox="1">
                <a:spLocks noChangeArrowheads="1"/>
              </p:cNvSpPr>
              <p:nvPr/>
            </p:nvSpPr>
            <p:spPr bwMode="auto">
              <a:xfrm>
                <a:off x="3876675" y="4210050"/>
                <a:ext cx="714375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sz="1600">
                    <a:solidFill>
                      <a:srgbClr val="FF0000"/>
                    </a:solidFill>
                  </a:rPr>
                  <a:t>k</a:t>
                </a:r>
                <a:r>
                  <a:rPr lang="en-US" sz="1600" baseline="-25000">
                    <a:solidFill>
                      <a:srgbClr val="FF0000"/>
                    </a:solidFill>
                  </a:rPr>
                  <a:t>s</a:t>
                </a:r>
              </a:p>
            </p:txBody>
          </p:sp>
          <p:cxnSp>
            <p:nvCxnSpPr>
              <p:cNvPr id="1067" name="Straight Arrow Connector 53"/>
              <p:cNvCxnSpPr>
                <a:cxnSpLocks noChangeShapeType="1"/>
              </p:cNvCxnSpPr>
              <p:nvPr/>
            </p:nvCxnSpPr>
            <p:spPr bwMode="auto">
              <a:xfrm>
                <a:off x="3943350" y="4267200"/>
                <a:ext cx="219075" cy="1588"/>
              </a:xfrm>
              <a:prstGeom prst="straightConnector1">
                <a:avLst/>
              </a:prstGeom>
              <a:noFill/>
              <a:ln w="15875" algn="ctr">
                <a:solidFill>
                  <a:srgbClr val="FF0000"/>
                </a:solidFill>
                <a:round/>
                <a:headEnd/>
                <a:tailEnd type="arrow" w="sm" len="sm"/>
              </a:ln>
            </p:spPr>
          </p:cxnSp>
        </p:grpSp>
        <p:sp>
          <p:nvSpPr>
            <p:cNvPr id="59" name="Rectangle 58"/>
            <p:cNvSpPr/>
            <p:nvPr/>
          </p:nvSpPr>
          <p:spPr bwMode="auto">
            <a:xfrm>
              <a:off x="2781300" y="3619500"/>
              <a:ext cx="123825" cy="2066925"/>
            </a:xfrm>
            <a:prstGeom prst="rect">
              <a:avLst/>
            </a:prstGeom>
            <a:solidFill>
              <a:schemeClr val="accent1"/>
            </a:solidFill>
            <a:ln w="317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20760000"/>
              </a:camera>
              <a:lightRig rig="threePt" dir="t"/>
            </a:scene3d>
          </p:spPr>
          <p:txBody>
            <a:bodyPr lIns="0" tIns="0" rIns="0" bIns="0"/>
            <a:lstStyle/>
            <a:p>
              <a:pPr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latin typeface="Helvetica" pitchFamily="-29" charset="0"/>
                <a:cs typeface="+mn-cs"/>
              </a:endParaRPr>
            </a:p>
          </p:txBody>
        </p:sp>
        <p:sp>
          <p:nvSpPr>
            <p:cNvPr id="1047" name="TextBox 64"/>
            <p:cNvSpPr txBox="1">
              <a:spLocks noChangeArrowheads="1"/>
            </p:cNvSpPr>
            <p:nvPr/>
          </p:nvSpPr>
          <p:spPr bwMode="auto">
            <a:xfrm>
              <a:off x="2670312" y="5258040"/>
              <a:ext cx="75040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1400" dirty="0">
                  <a:solidFill>
                    <a:srgbClr val="0000FF"/>
                  </a:solidFill>
                </a:rPr>
                <a:t>Probe beam</a:t>
              </a:r>
            </a:p>
          </p:txBody>
        </p:sp>
        <p:sp>
          <p:nvSpPr>
            <p:cNvPr id="81" name="Arc 80"/>
            <p:cNvSpPr/>
            <p:nvPr/>
          </p:nvSpPr>
          <p:spPr bwMode="auto">
            <a:xfrm>
              <a:off x="2800350" y="3181350"/>
              <a:ext cx="381000" cy="46038"/>
            </a:xfrm>
            <a:prstGeom prst="arc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latin typeface="Helvetica" pitchFamily="-29" charset="0"/>
                <a:cs typeface="+mn-cs"/>
              </a:endParaRPr>
            </a:p>
          </p:txBody>
        </p:sp>
        <p:sp>
          <p:nvSpPr>
            <p:cNvPr id="1050" name="TextBox 81"/>
            <p:cNvSpPr txBox="1">
              <a:spLocks noChangeArrowheads="1"/>
            </p:cNvSpPr>
            <p:nvPr/>
          </p:nvSpPr>
          <p:spPr bwMode="auto">
            <a:xfrm>
              <a:off x="2905125" y="2857500"/>
              <a:ext cx="81915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l-GR" dirty="0"/>
                <a:t>θ</a:t>
              </a:r>
              <a:r>
                <a:rPr lang="en-US" baseline="-25000" dirty="0"/>
                <a:t>s</a:t>
              </a:r>
            </a:p>
          </p:txBody>
        </p:sp>
        <p:grpSp>
          <p:nvGrpSpPr>
            <p:cNvPr id="1051" name="Group 85"/>
            <p:cNvGrpSpPr>
              <a:grpSpLocks/>
            </p:cNvGrpSpPr>
            <p:nvPr/>
          </p:nvGrpSpPr>
          <p:grpSpPr bwMode="auto">
            <a:xfrm>
              <a:off x="3171825" y="3267075"/>
              <a:ext cx="714375" cy="338138"/>
              <a:chOff x="3200400" y="6343650"/>
              <a:chExt cx="714375" cy="338554"/>
            </a:xfrm>
          </p:grpSpPr>
          <p:sp>
            <p:nvSpPr>
              <p:cNvPr id="1053" name="TextBox 86"/>
              <p:cNvSpPr txBox="1">
                <a:spLocks noChangeArrowheads="1"/>
              </p:cNvSpPr>
              <p:nvPr/>
            </p:nvSpPr>
            <p:spPr bwMode="auto">
              <a:xfrm>
                <a:off x="3200400" y="6343650"/>
                <a:ext cx="714375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sz="1600">
                    <a:solidFill>
                      <a:schemeClr val="tx1"/>
                    </a:solidFill>
                  </a:rPr>
                  <a:t>k</a:t>
                </a:r>
                <a:r>
                  <a:rPr lang="en-US" sz="1600" baseline="-25000">
                    <a:solidFill>
                      <a:schemeClr val="tx1"/>
                    </a:solidFill>
                  </a:rPr>
                  <a:t>i</a:t>
                </a:r>
              </a:p>
            </p:txBody>
          </p:sp>
          <p:cxnSp>
            <p:nvCxnSpPr>
              <p:cNvPr id="1054" name="Straight Arrow Connector 87"/>
              <p:cNvCxnSpPr>
                <a:cxnSpLocks noChangeShapeType="1"/>
              </p:cNvCxnSpPr>
              <p:nvPr/>
            </p:nvCxnSpPr>
            <p:spPr bwMode="auto">
              <a:xfrm>
                <a:off x="3286125" y="6391275"/>
                <a:ext cx="219075" cy="1588"/>
              </a:xfrm>
              <a:prstGeom prst="straightConnector1">
                <a:avLst/>
              </a:prstGeom>
              <a:noFill/>
              <a:ln w="15875" algn="ctr">
                <a:solidFill>
                  <a:schemeClr val="tx1"/>
                </a:solidFill>
                <a:round/>
                <a:headEnd/>
                <a:tailEnd type="arrow" w="sm" len="sm"/>
              </a:ln>
            </p:spPr>
          </p:cxnSp>
        </p:grpSp>
      </p:grpSp>
      <p:sp>
        <p:nvSpPr>
          <p:cNvPr id="1052" name="TextBox 45"/>
          <p:cNvSpPr txBox="1">
            <a:spLocks noChangeArrowheads="1"/>
          </p:cNvSpPr>
          <p:nvPr/>
        </p:nvSpPr>
        <p:spPr bwMode="auto">
          <a:xfrm>
            <a:off x="5760968" y="6321623"/>
            <a:ext cx="36116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400" b="1" i="1" dirty="0">
                <a:solidFill>
                  <a:srgbClr val="0000FF"/>
                </a:solidFill>
              </a:rPr>
              <a:t>D.R. Smith, PhD thesis, 2009</a:t>
            </a:r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062921"/>
              </p:ext>
            </p:extLst>
          </p:nvPr>
        </p:nvGraphicFramePr>
        <p:xfrm>
          <a:off x="142240" y="2073910"/>
          <a:ext cx="5314343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6322"/>
                <a:gridCol w="1154635"/>
                <a:gridCol w="1280372"/>
                <a:gridCol w="1553014"/>
              </a:tblGrid>
              <a:tr h="452622"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High-k turbulence measurement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0527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r/a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Measured</a:t>
                      </a:r>
                      <a:r>
                        <a:rPr lang="en-US" baseline="0" dirty="0" smtClean="0"/>
                        <a:t> quantity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Spatial</a:t>
                      </a:r>
                      <a:r>
                        <a:rPr lang="en-US" baseline="0" dirty="0" smtClean="0"/>
                        <a:t> &amp; temporal resolution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52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280 GHz microwave scattering</a:t>
                      </a:r>
                    </a:p>
                    <a:p>
                      <a:r>
                        <a:rPr lang="en-US" sz="1800" dirty="0" smtClean="0"/>
                        <a:t>system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~0.2-1 from</a:t>
                      </a:r>
                      <a:r>
                        <a:rPr lang="en-US" sz="1800" baseline="0" dirty="0" smtClean="0"/>
                        <a:t> core to edge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Density</a:t>
                      </a:r>
                      <a:r>
                        <a:rPr lang="en-US" sz="1800" baseline="0" dirty="0" smtClean="0"/>
                        <a:t> fluctuation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 </a:t>
                      </a:r>
                      <a:r>
                        <a:rPr lang="en-US" sz="1800" dirty="0" smtClean="0">
                          <a:latin typeface="+mn-lt"/>
                          <a:cs typeface="Arial"/>
                        </a:rPr>
                        <a:t>≤ </a:t>
                      </a:r>
                      <a:r>
                        <a:rPr lang="en-US" sz="1800" dirty="0" smtClean="0"/>
                        <a:t>k</a:t>
                      </a:r>
                      <a:r>
                        <a:rPr lang="en-US" sz="1800" baseline="-25000" dirty="0" smtClean="0">
                          <a:latin typeface="+mn-lt"/>
                          <a:cs typeface="Arial"/>
                        </a:rPr>
                        <a:t>┴</a:t>
                      </a:r>
                      <a:r>
                        <a:rPr lang="el-GR" sz="1800" dirty="0" smtClean="0">
                          <a:latin typeface="+mn-lt"/>
                          <a:cs typeface="Arial"/>
                        </a:rPr>
                        <a:t>ρ</a:t>
                      </a:r>
                      <a:r>
                        <a:rPr lang="en-US" sz="1800" baseline="-25000" dirty="0" smtClean="0">
                          <a:latin typeface="+mn-lt"/>
                          <a:cs typeface="Arial"/>
                        </a:rPr>
                        <a:t>s </a:t>
                      </a:r>
                      <a:r>
                        <a:rPr lang="en-US" sz="1800" dirty="0" smtClean="0">
                          <a:cs typeface="Arial"/>
                        </a:rPr>
                        <a:t>≤ 12 </a:t>
                      </a:r>
                      <a:r>
                        <a:rPr lang="en-US" sz="1800" dirty="0" smtClean="0">
                          <a:cs typeface="Arial"/>
                          <a:sym typeface="Symbol"/>
                        </a:rPr>
                        <a:t>R ~ </a:t>
                      </a:r>
                      <a:r>
                        <a:rPr lang="en-US" altLang="zh-CN" sz="1800" i="0" dirty="0" smtClean="0">
                          <a:latin typeface="Arial" pitchFamily="34" charset="0"/>
                          <a:ea typeface="宋体" pitchFamily="2" charset="-122"/>
                          <a:cs typeface="+mn-cs"/>
                        </a:rPr>
                        <a:t>±2 cm</a:t>
                      </a:r>
                      <a:r>
                        <a:rPr lang="en-US" sz="1800" dirty="0" smtClean="0">
                          <a:cs typeface="Arial"/>
                        </a:rPr>
                        <a:t> </a:t>
                      </a:r>
                    </a:p>
                    <a:p>
                      <a:r>
                        <a:rPr lang="en-US" sz="1800" dirty="0" smtClean="0">
                          <a:cs typeface="Arial"/>
                        </a:rPr>
                        <a:t>f~ 5 MHz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306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First Identification of ETG Turbulence in NSTX RF-heated L-mode Plasmas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935" y="964319"/>
            <a:ext cx="8911459" cy="246468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measured high-k turbulence is shown to be driven by electron temperature</a:t>
            </a:r>
          </a:p>
          <a:p>
            <a:pPr lvl="1"/>
            <a:r>
              <a:rPr lang="en-US" sz="2200" dirty="0" smtClean="0"/>
              <a:t>In RF-heated helium L-mode plasma (1.2 MW, 5.5 </a:t>
            </a:r>
            <a:r>
              <a:rPr lang="en-US" sz="2200" dirty="0" err="1" smtClean="0"/>
              <a:t>kG</a:t>
            </a:r>
            <a:r>
              <a:rPr lang="en-US" sz="2200" dirty="0" smtClean="0"/>
              <a:t>, 700 kA)</a:t>
            </a:r>
          </a:p>
          <a:p>
            <a:pPr lvl="1"/>
            <a:r>
              <a:rPr lang="en-US" sz="2200" dirty="0" smtClean="0"/>
              <a:t>Fluctuation propagates in the electron diamagnetic direction</a:t>
            </a:r>
          </a:p>
          <a:p>
            <a:pPr lvl="1"/>
            <a:r>
              <a:rPr lang="en-US" sz="2200" dirty="0" smtClean="0"/>
              <a:t>Clear reduction in turbulence spectral power at lower electron temperature gradient</a:t>
            </a:r>
          </a:p>
          <a:p>
            <a:pPr lvl="1"/>
            <a:endParaRPr lang="en-US" sz="2200" dirty="0"/>
          </a:p>
        </p:txBody>
      </p:sp>
      <p:pic>
        <p:nvPicPr>
          <p:cNvPr id="75779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b="52249"/>
          <a:stretch/>
        </p:blipFill>
        <p:spPr bwMode="auto">
          <a:xfrm>
            <a:off x="609600" y="3962400"/>
            <a:ext cx="3940789" cy="214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352" y="3194373"/>
            <a:ext cx="3223391" cy="3358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1543" y="3663048"/>
                <a:ext cx="4556234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latin typeface="Cambria Math"/>
                            </a:rPr>
                            <m:t>𝒌</m:t>
                          </m:r>
                        </m:e>
                        <m:sub>
                          <m:r>
                            <a:rPr lang="en-US" sz="1800" i="1" smtClean="0">
                              <a:latin typeface="Cambria Math"/>
                              <a:ea typeface="Cambria Math"/>
                            </a:rPr>
                            <m:t>⊥</m:t>
                          </m:r>
                        </m:sub>
                      </m:sSub>
                      <m:r>
                        <a:rPr lang="en-US" sz="1800" b="1" i="1" smtClean="0">
                          <a:latin typeface="Cambria Math"/>
                        </a:rPr>
                        <m:t>=</m:t>
                      </m:r>
                      <m:r>
                        <a:rPr lang="en-US" sz="1800" b="1" i="1" smtClean="0">
                          <a:latin typeface="Cambria Math"/>
                        </a:rPr>
                        <m:t>𝟏𝟒</m:t>
                      </m:r>
                      <m:r>
                        <a:rPr lang="en-US" sz="1800" b="1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1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800" b="1" i="1" smtClean="0">
                              <a:latin typeface="Cambria Math"/>
                            </a:rPr>
                            <m:t>𝒄𝒎</m:t>
                          </m:r>
                        </m:e>
                        <m:sup>
                          <m:r>
                            <a:rPr lang="en-US" sz="18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1800" b="1" i="1" smtClean="0">
                              <a:latin typeface="Cambria Math"/>
                            </a:rPr>
                            <m:t>𝟏</m:t>
                          </m:r>
                        </m:sup>
                      </m:sSup>
                      <m:r>
                        <a:rPr lang="en-US" sz="1800" b="1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1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>
                              <a:latin typeface="Cambria Math"/>
                            </a:rPr>
                            <m:t>𝒌</m:t>
                          </m:r>
                        </m:e>
                        <m:sub>
                          <m:r>
                            <a:rPr lang="en-US" sz="1800">
                              <a:latin typeface="Cambria Math"/>
                              <a:ea typeface="Cambria Math"/>
                            </a:rPr>
                            <m:t>⊥</m:t>
                          </m:r>
                        </m:sub>
                      </m:sSub>
                      <m:sSub>
                        <m:sSubPr>
                          <m:ctrlPr>
                            <a:rPr lang="en-US" sz="18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latin typeface="Cambria Math"/>
                              <a:ea typeface="Cambria Math"/>
                            </a:rPr>
                            <m:t>𝝆</m:t>
                          </m:r>
                        </m:e>
                        <m:sub>
                          <m:r>
                            <a:rPr lang="en-US" sz="1800" b="1" i="1" smtClean="0">
                              <a:latin typeface="Cambria Math"/>
                              <a:ea typeface="Cambria Math"/>
                            </a:rPr>
                            <m:t>𝒔</m:t>
                          </m:r>
                        </m:sub>
                      </m:sSub>
                      <m:r>
                        <a:rPr lang="en-US" sz="1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800" b="1" i="1" smtClean="0">
                          <a:latin typeface="Cambria Math"/>
                          <a:ea typeface="Cambria Math"/>
                        </a:rPr>
                        <m:t>𝟖</m:t>
                      </m:r>
                      <m:r>
                        <a:rPr lang="en-US" sz="1800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1800" b="1" i="1" smtClean="0">
                          <a:latin typeface="Cambria Math"/>
                          <a:ea typeface="Cambria Math"/>
                        </a:rPr>
                        <m:t>𝟏𝟎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543" y="3663048"/>
                <a:ext cx="4556234" cy="375552"/>
              </a:xfrm>
              <a:prstGeom prst="rect">
                <a:avLst/>
              </a:prstGeom>
              <a:blipFill rotWithShape="1">
                <a:blip r:embed="rId4"/>
                <a:stretch>
                  <a:fillRect b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 bwMode="auto">
          <a:xfrm flipH="1">
            <a:off x="5887092" y="5537083"/>
            <a:ext cx="1089061" cy="0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5732981" y="5218988"/>
            <a:ext cx="25788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Electron direction</a:t>
            </a:r>
            <a:endParaRPr lang="en-US" sz="1050" dirty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571" y="6291590"/>
            <a:ext cx="37338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None/>
            </a:pPr>
            <a:r>
              <a:rPr lang="en-US" sz="1100" b="1" i="1" dirty="0" smtClean="0">
                <a:solidFill>
                  <a:srgbClr val="0000FF"/>
                </a:solidFill>
              </a:rPr>
              <a:t>Mazzucato et </a:t>
            </a:r>
            <a:r>
              <a:rPr lang="en-US" sz="1100" b="1" i="1" dirty="0">
                <a:solidFill>
                  <a:srgbClr val="0000FF"/>
                </a:solidFill>
              </a:rPr>
              <a:t>al., </a:t>
            </a:r>
            <a:r>
              <a:rPr lang="en-US" sz="1100" b="1" i="1" dirty="0" smtClean="0">
                <a:solidFill>
                  <a:srgbClr val="0000FF"/>
                </a:solidFill>
              </a:rPr>
              <a:t>PRL 2008, NF 2009</a:t>
            </a:r>
            <a:endParaRPr lang="en-US" sz="11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70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ETG Turbulence can Produce Experimentally Relevant Electron Thermal Transport</a:t>
            </a:r>
            <a:endParaRPr lang="en-US" sz="3200" b="1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964319"/>
            <a:ext cx="9220200" cy="2464681"/>
          </a:xfrm>
        </p:spPr>
        <p:txBody>
          <a:bodyPr>
            <a:normAutofit/>
          </a:bodyPr>
          <a:lstStyle/>
          <a:p>
            <a:r>
              <a:rPr lang="en-US" sz="2600" dirty="0" smtClean="0"/>
              <a:t>Significant ETG-induced contributions to anomalous </a:t>
            </a:r>
            <a:r>
              <a:rPr lang="en-US" sz="2600" dirty="0" err="1" smtClean="0">
                <a:latin typeface="cmmi10"/>
              </a:rPr>
              <a:t>Â</a:t>
            </a:r>
            <a:r>
              <a:rPr lang="en-US" sz="2600" baseline="-25000" dirty="0" err="1" smtClean="0">
                <a:latin typeface="cmmi10"/>
              </a:rPr>
              <a:t>e</a:t>
            </a:r>
            <a:r>
              <a:rPr lang="en-US" sz="2600" baseline="-25000" dirty="0">
                <a:latin typeface="cmmi10"/>
              </a:rPr>
              <a:t> </a:t>
            </a:r>
            <a:r>
              <a:rPr lang="en-US" sz="2600" dirty="0" smtClean="0">
                <a:latin typeface="+mn-lt"/>
              </a:rPr>
              <a:t>confirmed with global </a:t>
            </a:r>
            <a:r>
              <a:rPr lang="en-US" sz="2600" dirty="0" err="1" smtClean="0">
                <a:latin typeface="+mn-lt"/>
              </a:rPr>
              <a:t>gyrokinetic</a:t>
            </a:r>
            <a:r>
              <a:rPr lang="en-US" sz="2600" dirty="0" smtClean="0">
                <a:latin typeface="+mn-lt"/>
              </a:rPr>
              <a:t> code GTS</a:t>
            </a:r>
            <a:endParaRPr lang="en-US" sz="2600" baseline="-25000" dirty="0" smtClean="0">
              <a:latin typeface="+mn-lt"/>
            </a:endParaRPr>
          </a:p>
          <a:p>
            <a:r>
              <a:rPr lang="en-US" sz="2600" dirty="0" smtClean="0"/>
              <a:t>Strong </a:t>
            </a:r>
            <a:r>
              <a:rPr lang="en-US" sz="2600" dirty="0"/>
              <a:t>energy coupling to electron version of GAM (very high-ω ZF)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319" y="3200400"/>
            <a:ext cx="4962681" cy="325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76160"/>
            <a:ext cx="4267200" cy="3177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-11837" y="6367790"/>
            <a:ext cx="37338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None/>
            </a:pPr>
            <a:r>
              <a:rPr lang="en-US" sz="1100" b="1" i="1" dirty="0" smtClean="0">
                <a:solidFill>
                  <a:srgbClr val="0000FF"/>
                </a:solidFill>
              </a:rPr>
              <a:t>W.X. Wang et </a:t>
            </a:r>
            <a:r>
              <a:rPr lang="en-US" sz="1100" b="1" i="1" dirty="0">
                <a:solidFill>
                  <a:srgbClr val="0000FF"/>
                </a:solidFill>
              </a:rPr>
              <a:t>al., </a:t>
            </a:r>
            <a:r>
              <a:rPr lang="en-US" sz="1100" b="1" i="1" dirty="0" err="1" smtClean="0">
                <a:solidFill>
                  <a:srgbClr val="0000FF"/>
                </a:solidFill>
              </a:rPr>
              <a:t>PoP</a:t>
            </a:r>
            <a:r>
              <a:rPr lang="en-US" sz="1100" b="1" i="1" dirty="0" smtClean="0">
                <a:solidFill>
                  <a:srgbClr val="0000FF"/>
                </a:solidFill>
              </a:rPr>
              <a:t> (2015)</a:t>
            </a:r>
            <a:endParaRPr lang="en-US" sz="11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82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Large ELM Event Induces Density Profile Steepening in the Core Region</a:t>
            </a:r>
            <a:endParaRPr lang="en-US" sz="3200" b="1" baseline="30000" dirty="0" smtClean="0"/>
          </a:p>
        </p:txBody>
      </p:sp>
      <p:pic>
        <p:nvPicPr>
          <p:cNvPr id="15" name="Picture 3" descr="C:\Documents and Settings\yren\My Documents\MATLAB\work_nstx\figure_save\140620_eq_profi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508125"/>
            <a:ext cx="5938925" cy="4332287"/>
          </a:xfrm>
          <a:prstGeom prst="rect">
            <a:avLst/>
          </a:prstGeom>
          <a:noFill/>
        </p:spPr>
      </p:pic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5834405" y="914400"/>
            <a:ext cx="3448051" cy="54403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After the ELM event:</a:t>
            </a:r>
          </a:p>
          <a:p>
            <a:pPr lvl="1"/>
            <a:r>
              <a:rPr lang="en-US" sz="1800" dirty="0" smtClean="0">
                <a:solidFill>
                  <a:srgbClr val="FF0000"/>
                </a:solidFill>
              </a:rPr>
              <a:t>Large density gradient developed in the high-k measurement region.</a:t>
            </a:r>
          </a:p>
          <a:p>
            <a:pPr lvl="1"/>
            <a:r>
              <a:rPr lang="en-US" sz="1800" dirty="0" smtClean="0">
                <a:solidFill>
                  <a:srgbClr val="FF0000"/>
                </a:solidFill>
              </a:rPr>
              <a:t>Electron temperature gradient  also increases</a:t>
            </a:r>
          </a:p>
          <a:p>
            <a:pPr lvl="1"/>
            <a:r>
              <a:rPr lang="en-US" sz="1800" dirty="0" smtClean="0"/>
              <a:t>Electron density has only a moderate decrease</a:t>
            </a:r>
          </a:p>
          <a:p>
            <a:pPr lvl="1"/>
            <a:r>
              <a:rPr lang="en-US" sz="1800" dirty="0" smtClean="0"/>
              <a:t>Electron temperature remains essentially constant</a:t>
            </a:r>
          </a:p>
          <a:p>
            <a:r>
              <a:rPr lang="en-US" dirty="0" smtClean="0"/>
              <a:t>No large MHD mode appears before and right after the ELM event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05530" y="1170085"/>
            <a:ext cx="242887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rgbClr val="00B050"/>
                </a:solidFill>
              </a:rPr>
              <a:t>High-k measurement region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4400" y="1044188"/>
            <a:ext cx="22479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rgbClr val="00B050"/>
                </a:solidFill>
              </a:rPr>
              <a:t>ELM event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0" y="1369625"/>
            <a:ext cx="22479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rgbClr val="0000FF"/>
                </a:solidFill>
              </a:rPr>
              <a:t>Shot=140620</a:t>
            </a:r>
            <a:endParaRPr lang="en-US" sz="1400" dirty="0">
              <a:solidFill>
                <a:srgbClr val="0000FF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rot="16200000" flipH="1">
            <a:off x="795337" y="1871662"/>
            <a:ext cx="1123950" cy="28575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rot="16200000" flipH="1">
            <a:off x="4929187" y="1604963"/>
            <a:ext cx="342900" cy="28575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44013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600" b="1" dirty="0" smtClean="0"/>
              <a:t>Reduced ETG Turbulence Intensity and Electron Thermal Transport is Observed with Density Profile Steepening </a:t>
            </a:r>
            <a:endParaRPr lang="en-US" sz="2600" b="1" baseline="30000" dirty="0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4591050" cy="912813"/>
          </a:xfrm>
        </p:spPr>
        <p:txBody>
          <a:bodyPr/>
          <a:lstStyle/>
          <a:p>
            <a:r>
              <a:rPr lang="en-US" sz="1800" dirty="0" smtClean="0"/>
              <a:t>Significant decrease in spectral power in electron-scale  observed for</a:t>
            </a:r>
          </a:p>
        </p:txBody>
      </p:sp>
      <p:pic>
        <p:nvPicPr>
          <p:cNvPr id="14340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93340" y="1751013"/>
            <a:ext cx="9477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667250" y="1295400"/>
            <a:ext cx="4352925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800" b="0" i="0" kern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MS PGothic" pitchFamily="34" charset="-128"/>
              </a:rPr>
              <a:t>Electron thermal </a:t>
            </a:r>
            <a:r>
              <a:rPr lang="en-US" sz="1800" b="0" i="0" kern="0" dirty="0">
                <a:solidFill>
                  <a:schemeClr val="tx1"/>
                </a:solidFill>
                <a:latin typeface="+mn-lt"/>
                <a:ea typeface="MS PGothic" pitchFamily="34" charset="-128"/>
                <a:cs typeface="MS PGothic" pitchFamily="34" charset="-128"/>
              </a:rPr>
              <a:t>diffusivity is decreased by </a:t>
            </a:r>
            <a:r>
              <a:rPr lang="en-US" sz="1800" b="0" i="0" kern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MS PGothic" pitchFamily="34" charset="-128"/>
              </a:rPr>
              <a:t>a </a:t>
            </a:r>
            <a:r>
              <a:rPr lang="en-US" sz="1800" b="0" i="0" kern="0" dirty="0">
                <a:solidFill>
                  <a:schemeClr val="tx1"/>
                </a:solidFill>
                <a:latin typeface="+mn-lt"/>
                <a:ea typeface="MS PGothic" pitchFamily="34" charset="-128"/>
                <a:cs typeface="MS PGothic" pitchFamily="34" charset="-128"/>
              </a:rPr>
              <a:t>factor of </a:t>
            </a:r>
            <a:r>
              <a:rPr lang="en-US" sz="1800" b="0" i="0" kern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MS PGothic" pitchFamily="34" charset="-128"/>
              </a:rPr>
              <a:t>~2 </a:t>
            </a:r>
            <a:r>
              <a:rPr lang="en-US" sz="1800" b="0" i="0" kern="0" dirty="0">
                <a:solidFill>
                  <a:schemeClr val="tx1"/>
                </a:solidFill>
                <a:latin typeface="+mn-lt"/>
                <a:ea typeface="MS PGothic" pitchFamily="34" charset="-128"/>
                <a:cs typeface="MS PGothic" pitchFamily="34" charset="-128"/>
              </a:rPr>
              <a:t>after the ELM </a:t>
            </a:r>
            <a:r>
              <a:rPr lang="en-US" sz="1800" b="0" i="0" kern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MS PGothic" pitchFamily="34" charset="-128"/>
              </a:rPr>
              <a:t>event</a:t>
            </a:r>
            <a:endParaRPr lang="en-US" sz="1800" b="0" i="0" kern="0" dirty="0">
              <a:solidFill>
                <a:schemeClr val="tx1"/>
              </a:solidFill>
              <a:latin typeface="+mn-lt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4305" y="5596218"/>
            <a:ext cx="9035082" cy="117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00FF"/>
                </a:solidFill>
              </a:rPr>
              <a:t>See Y</a:t>
            </a:r>
            <a:r>
              <a:rPr lang="en-US" sz="1600" b="1" dirty="0">
                <a:solidFill>
                  <a:srgbClr val="0000FF"/>
                </a:solidFill>
              </a:rPr>
              <a:t>. Ren et al., PRL 2011, </a:t>
            </a:r>
            <a:r>
              <a:rPr lang="en-US" sz="1600" b="1" dirty="0" err="1">
                <a:solidFill>
                  <a:srgbClr val="0000FF"/>
                </a:solidFill>
              </a:rPr>
              <a:t>PoP</a:t>
            </a:r>
            <a:r>
              <a:rPr lang="en-US" sz="1600" b="1" dirty="0">
                <a:solidFill>
                  <a:srgbClr val="0000FF"/>
                </a:solidFill>
              </a:rPr>
              <a:t> </a:t>
            </a:r>
            <a:r>
              <a:rPr lang="en-US" sz="1600" b="1" dirty="0" smtClean="0">
                <a:solidFill>
                  <a:srgbClr val="0000FF"/>
                </a:solidFill>
              </a:rPr>
              <a:t>2012</a:t>
            </a: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00FF"/>
                </a:solidFill>
              </a:rPr>
              <a:t>Density gradient stabilization of high-k turbulence further confirmed in </a:t>
            </a:r>
            <a:r>
              <a:rPr lang="en-US" sz="1600" b="1" dirty="0">
                <a:solidFill>
                  <a:srgbClr val="0000FF"/>
                </a:solidFill>
              </a:rPr>
              <a:t>J. </a:t>
            </a:r>
            <a:r>
              <a:rPr lang="en-US" sz="1600" b="1" dirty="0" smtClean="0">
                <a:solidFill>
                  <a:srgbClr val="0000FF"/>
                </a:solidFill>
              </a:rPr>
              <a:t>Ruiz-Ruiz et al., </a:t>
            </a:r>
            <a:r>
              <a:rPr lang="en-US" sz="1600" b="1" dirty="0" err="1">
                <a:solidFill>
                  <a:srgbClr val="0000FF"/>
                </a:solidFill>
              </a:rPr>
              <a:t>PoP</a:t>
            </a:r>
            <a:r>
              <a:rPr lang="en-US" sz="1600" b="1" dirty="0">
                <a:solidFill>
                  <a:srgbClr val="0000FF"/>
                </a:solidFill>
              </a:rPr>
              <a:t> 2015</a:t>
            </a:r>
          </a:p>
          <a:p>
            <a:pPr>
              <a:spcBef>
                <a:spcPct val="20000"/>
              </a:spcBef>
              <a:buNone/>
            </a:pPr>
            <a:r>
              <a:rPr lang="en-US" sz="1600" b="1" i="1" dirty="0" smtClean="0">
                <a:solidFill>
                  <a:srgbClr val="0000FF"/>
                </a:solidFill>
              </a:rPr>
              <a:t>  </a:t>
            </a:r>
            <a:endParaRPr lang="en-US" sz="1600" b="1" i="1" dirty="0">
              <a:solidFill>
                <a:srgbClr val="0000FF"/>
              </a:solidFill>
            </a:endParaRPr>
          </a:p>
        </p:txBody>
      </p:sp>
      <p:pic>
        <p:nvPicPr>
          <p:cNvPr id="12" name="Picture 2" descr="C:\Documents and Settings\yren\My Documents\MATLAB\work_nstx\figure_save\140620_ke_les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2133600"/>
            <a:ext cx="4344987" cy="34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5" name="TextBox 6"/>
          <p:cNvSpPr txBox="1">
            <a:spLocks noChangeArrowheads="1"/>
          </p:cNvSpPr>
          <p:nvPr/>
        </p:nvSpPr>
        <p:spPr bwMode="auto">
          <a:xfrm>
            <a:off x="6553200" y="2897187"/>
            <a:ext cx="1333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High-k </a:t>
            </a:r>
            <a:r>
              <a:rPr lang="en-US" dirty="0">
                <a:solidFill>
                  <a:srgbClr val="FF0000"/>
                </a:solidFill>
              </a:rPr>
              <a:t>region</a:t>
            </a:r>
          </a:p>
        </p:txBody>
      </p:sp>
      <p:pic>
        <p:nvPicPr>
          <p:cNvPr id="11" name="Picture 1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89406" y="5059254"/>
            <a:ext cx="1364011" cy="520616"/>
          </a:xfrm>
          <a:prstGeom prst="rect">
            <a:avLst/>
          </a:prstGeom>
          <a:noFill/>
        </p:spPr>
      </p:pic>
      <p:pic>
        <p:nvPicPr>
          <p:cNvPr id="14" name="Picture 2" descr="C:\Documents and Settings\yren\My Documents\MATLAB\work_nstx\figure_save\figure3_new_aps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177542"/>
            <a:ext cx="4241078" cy="32483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423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0" y="914400"/>
            <a:ext cx="91440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3363" indent="-233363" eaLnBrk="0" hangingPunct="0">
              <a:spcBef>
                <a:spcPct val="25000"/>
              </a:spcBef>
              <a:buFontTx/>
              <a:buChar char="•"/>
              <a:defRPr/>
            </a:pPr>
            <a:r>
              <a:rPr lang="en-US" sz="2000" b="0" i="0" kern="0" dirty="0">
                <a:solidFill>
                  <a:schemeClr val="tx1"/>
                </a:solidFill>
                <a:latin typeface="+mn-lt"/>
              </a:rPr>
              <a:t>Experimental </a:t>
            </a:r>
            <a:r>
              <a:rPr lang="en-US" sz="2000" b="0" i="0" kern="0" dirty="0" err="1" smtClean="0">
                <a:solidFill>
                  <a:schemeClr val="tx1"/>
                </a:solidFill>
                <a:latin typeface="+mn-lt"/>
              </a:rPr>
              <a:t>Q</a:t>
            </a:r>
            <a:r>
              <a:rPr lang="en-US" sz="2000" b="0" i="0" kern="0" baseline="-25000" dirty="0" err="1" smtClean="0">
                <a:solidFill>
                  <a:schemeClr val="tx1"/>
                </a:solidFill>
                <a:latin typeface="+mn-lt"/>
              </a:rPr>
              <a:t>e</a:t>
            </a:r>
            <a:r>
              <a:rPr lang="en-US" sz="2000" b="0" i="0" kern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b="0" i="0" kern="0" dirty="0">
                <a:solidFill>
                  <a:schemeClr val="tx1"/>
                </a:solidFill>
                <a:latin typeface="+mn-lt"/>
              </a:rPr>
              <a:t>is found to decrease after the ELM event with large density gradient</a:t>
            </a:r>
          </a:p>
          <a:p>
            <a:pPr marL="233363" indent="-233363" eaLnBrk="0" hangingPunct="0">
              <a:spcBef>
                <a:spcPct val="25000"/>
              </a:spcBef>
              <a:buFontTx/>
              <a:buChar char="•"/>
              <a:defRPr/>
            </a:pPr>
            <a:r>
              <a:rPr lang="en-US" sz="2000" b="0" i="0" kern="0" dirty="0">
                <a:solidFill>
                  <a:srgbClr val="FF0000"/>
                </a:solidFill>
                <a:latin typeface="+mn-lt"/>
              </a:rPr>
              <a:t>The same trend is found from nonlinear ETG simulations, but does not agree </a:t>
            </a:r>
            <a:r>
              <a:rPr lang="en-US" sz="2000" b="0" i="0" kern="0" dirty="0" smtClean="0">
                <a:solidFill>
                  <a:srgbClr val="FF0000"/>
                </a:solidFill>
                <a:latin typeface="+mn-lt"/>
              </a:rPr>
              <a:t>quantitatively</a:t>
            </a:r>
            <a:endParaRPr lang="en-US" sz="2000" b="0" i="0" kern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379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b="1" dirty="0" smtClean="0"/>
              <a:t>Nonlinear ETG Simulations Reproduce Observed Dependence of Electron Transport on Density Gradient  </a:t>
            </a:r>
          </a:p>
        </p:txBody>
      </p:sp>
      <p:pic>
        <p:nvPicPr>
          <p:cNvPr id="9" name="Picture 1" descr="C:\Documents and Settings\yren\My Documents\MATLAB\work_nstx\figure_save\140620_sim_exp_ele_hflux_ver4_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067050"/>
            <a:ext cx="4937125" cy="34861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 bwMode="auto">
          <a:xfrm>
            <a:off x="3200400" y="5276850"/>
            <a:ext cx="152400" cy="152400"/>
          </a:xfrm>
          <a:prstGeom prst="rect">
            <a:avLst/>
          </a:prstGeom>
          <a:solidFill>
            <a:schemeClr val="accent2"/>
          </a:solidFill>
          <a:ln w="635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572000" y="5886450"/>
            <a:ext cx="152400" cy="152400"/>
          </a:xfrm>
          <a:prstGeom prst="rect">
            <a:avLst/>
          </a:prstGeom>
          <a:solidFill>
            <a:srgbClr val="FF0000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6629400" y="3581400"/>
            <a:ext cx="25082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3363" indent="-233363" eaLnBrk="0" hangingPunct="0">
              <a:spcBef>
                <a:spcPct val="25000"/>
              </a:spcBef>
              <a:buNone/>
              <a:defRPr/>
            </a:pPr>
            <a:r>
              <a:rPr lang="en-US" sz="1600" b="0" i="0" kern="0" dirty="0" smtClean="0">
                <a:solidFill>
                  <a:schemeClr val="accent2"/>
                </a:solidFill>
                <a:latin typeface="+mn-lt"/>
              </a:rPr>
              <a:t>	Nonlinear GYRO ETG simulations with: </a:t>
            </a:r>
            <a:r>
              <a:rPr lang="en-US" sz="1600" b="0" i="0" kern="0" dirty="0" smtClean="0">
                <a:solidFill>
                  <a:schemeClr val="accent2"/>
                </a:solidFill>
              </a:rPr>
              <a:t>local general equilibrium,</a:t>
            </a:r>
            <a:r>
              <a:rPr lang="en-US" sz="1600" b="0" i="0" kern="0" dirty="0" smtClean="0">
                <a:solidFill>
                  <a:schemeClr val="accent2"/>
                </a:solidFill>
                <a:latin typeface="+mn-lt"/>
              </a:rPr>
              <a:t> kinetic ions and electrons, collisions</a:t>
            </a:r>
            <a:r>
              <a:rPr lang="en-US" sz="1600" b="0" i="0" kern="0" dirty="0" smtClean="0">
                <a:solidFill>
                  <a:schemeClr val="accent2"/>
                </a:solidFill>
              </a:rPr>
              <a:t>,</a:t>
            </a:r>
            <a:r>
              <a:rPr lang="en-US" sz="1600" b="0" i="0" kern="0" dirty="0" smtClean="0">
                <a:solidFill>
                  <a:schemeClr val="accent2"/>
                </a:solidFill>
                <a:latin typeface="+mn-lt"/>
              </a:rPr>
              <a:t> electromagnetic, flow and flow shear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24400" y="3276600"/>
            <a:ext cx="11993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b="0" i="0" dirty="0" smtClean="0">
                <a:solidFill>
                  <a:schemeClr val="tx1"/>
                </a:solidFill>
              </a:rPr>
              <a:t>experiment</a:t>
            </a:r>
            <a:endParaRPr lang="en-US" sz="1600" b="0" i="0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flipH="1">
            <a:off x="3886200" y="3581400"/>
            <a:ext cx="1295400" cy="457200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5181600" y="3581400"/>
            <a:ext cx="685800" cy="1066800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990600" y="5605046"/>
            <a:ext cx="12089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b="0" i="0" dirty="0" smtClean="0">
                <a:solidFill>
                  <a:schemeClr val="tx1"/>
                </a:solidFill>
              </a:rPr>
              <a:t>simulations</a:t>
            </a:r>
            <a:endParaRPr lang="en-US" sz="1600" b="0" i="0" dirty="0">
              <a:solidFill>
                <a:schemeClr val="tx1"/>
              </a:solidFill>
            </a:endParaRPr>
          </a:p>
        </p:txBody>
      </p:sp>
      <p:cxnSp>
        <p:nvCxnSpPr>
          <p:cNvPr id="21" name="Straight Arrow Connector 20"/>
          <p:cNvCxnSpPr>
            <a:stCxn id="19" idx="3"/>
          </p:cNvCxnSpPr>
          <p:nvPr/>
        </p:nvCxnSpPr>
        <p:spPr bwMode="auto">
          <a:xfrm flipV="1">
            <a:off x="2199585" y="5562601"/>
            <a:ext cx="543615" cy="211722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70882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 descr="C:\Documents and Settings\yren\My Documents\MATLAB\work_nstx\figure_save\140620_sim_exp_ele_hflux_ver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2938" y="3067050"/>
            <a:ext cx="4937125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 b="1" dirty="0" smtClean="0"/>
              <a:t>Predicted </a:t>
            </a:r>
            <a:r>
              <a:rPr lang="en-US" sz="3800" b="1" dirty="0" err="1" smtClean="0"/>
              <a:t>Q</a:t>
            </a:r>
            <a:r>
              <a:rPr lang="en-US" sz="3800" b="1" baseline="-25000" dirty="0" err="1" smtClean="0"/>
              <a:t>e</a:t>
            </a:r>
            <a:r>
              <a:rPr lang="en-US" sz="3800" b="1" dirty="0" smtClean="0"/>
              <a:t> is Sensitive to Electron Temperature Gradient</a:t>
            </a:r>
            <a:endParaRPr lang="en-US" sz="3800" b="1" baseline="-25000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0" y="1066800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0" hangingPunct="0">
              <a:spcBef>
                <a:spcPct val="25000"/>
              </a:spcBef>
              <a:buFontTx/>
              <a:buChar char="•"/>
              <a:tabLst>
                <a:tab pos="285750" algn="l"/>
              </a:tabLst>
              <a:defRPr/>
            </a:pPr>
            <a:r>
              <a:rPr lang="en-US" sz="2000" b="0" i="0" dirty="0">
                <a:solidFill>
                  <a:schemeClr val="tx1"/>
                </a:solidFill>
                <a:latin typeface="+mn-lt"/>
              </a:rPr>
              <a:t>Before ELM, a </a:t>
            </a:r>
            <a:r>
              <a:rPr lang="en-US" sz="2000" b="0" i="0" dirty="0" smtClean="0">
                <a:solidFill>
                  <a:schemeClr val="tx1"/>
                </a:solidFill>
                <a:latin typeface="+mn-lt"/>
              </a:rPr>
              <a:t>20-30% </a:t>
            </a:r>
            <a:r>
              <a:rPr lang="en-US" sz="2000" b="0" i="0" dirty="0">
                <a:solidFill>
                  <a:schemeClr val="tx1"/>
                </a:solidFill>
                <a:latin typeface="+mn-lt"/>
              </a:rPr>
              <a:t>increase in </a:t>
            </a:r>
            <a:r>
              <a:rPr lang="en-US" sz="2000" b="0" i="0" dirty="0" smtClean="0">
                <a:solidFill>
                  <a:schemeClr val="tx1"/>
                </a:solidFill>
                <a:latin typeface="+mn-lt"/>
              </a:rPr>
              <a:t>a/</a:t>
            </a:r>
            <a:r>
              <a:rPr lang="en-US" sz="2000" b="0" i="0" dirty="0" err="1" smtClean="0">
                <a:solidFill>
                  <a:schemeClr val="tx1"/>
                </a:solidFill>
                <a:latin typeface="+mn-lt"/>
              </a:rPr>
              <a:t>L</a:t>
            </a:r>
            <a:r>
              <a:rPr lang="en-US" sz="2000" b="0" i="0" baseline="-25000" dirty="0" err="1" smtClean="0">
                <a:solidFill>
                  <a:schemeClr val="tx1"/>
                </a:solidFill>
                <a:latin typeface="+mn-lt"/>
              </a:rPr>
              <a:t>Te</a:t>
            </a:r>
            <a:r>
              <a:rPr lang="en-US" sz="2000" b="0" i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b="0" i="0" dirty="0">
                <a:solidFill>
                  <a:schemeClr val="tx1"/>
                </a:solidFill>
                <a:latin typeface="+mn-lt"/>
              </a:rPr>
              <a:t>is able to match the experimental Q</a:t>
            </a:r>
            <a:r>
              <a:rPr lang="en-US" sz="2000" b="0" i="0" baseline="-25000" dirty="0">
                <a:solidFill>
                  <a:schemeClr val="tx1"/>
                </a:solidFill>
                <a:latin typeface="+mn-lt"/>
              </a:rPr>
              <a:t>e</a:t>
            </a:r>
            <a:endParaRPr lang="en-US" sz="2000" b="0" i="0" dirty="0">
              <a:solidFill>
                <a:schemeClr val="tx1"/>
              </a:solidFill>
              <a:latin typeface="+mn-lt"/>
            </a:endParaRPr>
          </a:p>
          <a:p>
            <a:pPr marL="223838" indent="-223838" eaLnBrk="0" hangingPunct="0">
              <a:spcBef>
                <a:spcPct val="25000"/>
              </a:spcBef>
              <a:buFontTx/>
              <a:buChar char="•"/>
              <a:defRPr/>
            </a:pPr>
            <a:r>
              <a:rPr lang="en-US" sz="2000" b="0" i="0" dirty="0">
                <a:solidFill>
                  <a:schemeClr val="tx1"/>
                </a:solidFill>
                <a:latin typeface="+mn-lt"/>
              </a:rPr>
              <a:t>After ELM, increasing </a:t>
            </a:r>
            <a:r>
              <a:rPr lang="en-US" sz="2000" b="0" i="0" dirty="0" smtClean="0">
                <a:solidFill>
                  <a:schemeClr val="tx1"/>
                </a:solidFill>
                <a:latin typeface="+mn-lt"/>
              </a:rPr>
              <a:t>a/</a:t>
            </a:r>
            <a:r>
              <a:rPr lang="en-US" sz="2000" b="0" i="0" dirty="0" err="1" smtClean="0">
                <a:solidFill>
                  <a:schemeClr val="tx1"/>
                </a:solidFill>
                <a:latin typeface="+mn-lt"/>
              </a:rPr>
              <a:t>L</a:t>
            </a:r>
            <a:r>
              <a:rPr lang="en-US" sz="2000" b="0" i="0" baseline="-25000" dirty="0" err="1" smtClean="0">
                <a:solidFill>
                  <a:schemeClr val="tx1"/>
                </a:solidFill>
                <a:latin typeface="+mn-lt"/>
              </a:rPr>
              <a:t>Te</a:t>
            </a:r>
            <a:r>
              <a:rPr lang="en-US" sz="2000" b="0" i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b="0" i="0" dirty="0">
                <a:solidFill>
                  <a:schemeClr val="tx1"/>
                </a:solidFill>
                <a:latin typeface="+mn-lt"/>
              </a:rPr>
              <a:t>by 40% after still cannot match e</a:t>
            </a:r>
            <a:r>
              <a:rPr lang="en-US" sz="2000" b="0" i="0" kern="0" dirty="0">
                <a:solidFill>
                  <a:schemeClr val="tx1"/>
                </a:solidFill>
                <a:latin typeface="+mn-lt"/>
              </a:rPr>
              <a:t>xperimental Q</a:t>
            </a:r>
            <a:r>
              <a:rPr lang="en-US" sz="2000" b="0" i="0" kern="0" baseline="-25000" dirty="0">
                <a:solidFill>
                  <a:schemeClr val="tx1"/>
                </a:solidFill>
                <a:latin typeface="+mn-lt"/>
              </a:rPr>
              <a:t>e</a:t>
            </a:r>
            <a:endParaRPr lang="en-US" sz="2000" b="0" i="0" kern="0" dirty="0">
              <a:solidFill>
                <a:schemeClr val="tx1"/>
              </a:solidFill>
              <a:latin typeface="+mn-lt"/>
            </a:endParaRPr>
          </a:p>
          <a:p>
            <a:pPr marL="395288" lvl="1" indent="-166688" eaLnBrk="0" hangingPunct="0">
              <a:spcBef>
                <a:spcPct val="25000"/>
              </a:spcBef>
              <a:defRPr/>
            </a:pPr>
            <a:endParaRPr lang="en-US" sz="2000" b="0" i="0" kern="0" dirty="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121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782" y="1770407"/>
            <a:ext cx="8763000" cy="5408612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>
                <a:solidFill>
                  <a:schemeClr val="accent2"/>
                </a:solidFill>
              </a:rPr>
              <a:t>Fast-ion-driven Alfven </a:t>
            </a:r>
            <a:r>
              <a:rPr lang="en-US" sz="3600" b="1" dirty="0" err="1">
                <a:solidFill>
                  <a:schemeClr val="accent2"/>
                </a:solidFill>
              </a:rPr>
              <a:t>eigenmodes</a:t>
            </a:r>
            <a:r>
              <a:rPr lang="en-US" sz="3600" b="1" dirty="0">
                <a:solidFill>
                  <a:schemeClr val="accent2"/>
                </a:solidFill>
              </a:rPr>
              <a:t> in the core region of NSTX high-power H-mode plasmas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097280" y="4808668"/>
            <a:ext cx="602428" cy="1463040"/>
          </a:xfrm>
          <a:prstGeom prst="rect">
            <a:avLst/>
          </a:prstGeom>
          <a:solidFill>
            <a:srgbClr val="FFAB25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29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 flipV="1">
            <a:off x="924517" y="4877568"/>
            <a:ext cx="10886" cy="1404257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 flipV="1">
            <a:off x="946289" y="6270940"/>
            <a:ext cx="1796143" cy="10885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1066032" y="5095283"/>
            <a:ext cx="576943" cy="141514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1621203" y="5225911"/>
            <a:ext cx="772886" cy="60960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2361432" y="5802854"/>
            <a:ext cx="228600" cy="413657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1087803" y="5280340"/>
            <a:ext cx="10886" cy="957943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1675632" y="5443626"/>
            <a:ext cx="10885" cy="783771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2361432" y="5879054"/>
            <a:ext cx="0" cy="348343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Rectangle 12"/>
          <p:cNvSpPr/>
          <p:nvPr/>
        </p:nvSpPr>
        <p:spPr>
          <a:xfrm>
            <a:off x="1019769" y="5511955"/>
            <a:ext cx="9062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000" dirty="0" smtClean="0"/>
              <a:t>Core flat region </a:t>
            </a:r>
            <a:endParaRPr lang="en-US" sz="1000" dirty="0"/>
          </a:p>
        </p:txBody>
      </p:sp>
      <p:sp>
        <p:nvSpPr>
          <p:cNvPr id="14" name="Rectangle 13"/>
          <p:cNvSpPr/>
          <p:nvPr/>
        </p:nvSpPr>
        <p:spPr>
          <a:xfrm>
            <a:off x="1668831" y="5707898"/>
            <a:ext cx="90623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000" dirty="0" smtClean="0"/>
              <a:t>Core gradient region </a:t>
            </a:r>
            <a:endParaRPr lang="en-US" sz="1000" dirty="0"/>
          </a:p>
        </p:txBody>
      </p:sp>
      <p:sp>
        <p:nvSpPr>
          <p:cNvPr id="15" name="Rectangle 14"/>
          <p:cNvSpPr/>
          <p:nvPr/>
        </p:nvSpPr>
        <p:spPr>
          <a:xfrm>
            <a:off x="627886" y="4935012"/>
            <a:ext cx="9062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400" dirty="0" smtClean="0"/>
              <a:t>T</a:t>
            </a:r>
            <a:r>
              <a:rPr lang="en-US" sz="1000" dirty="0" smtClean="0"/>
              <a:t>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4458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182207" y="1056921"/>
            <a:ext cx="4120852" cy="305787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Core T</a:t>
            </a:r>
            <a:r>
              <a:rPr lang="en-US" baseline="-25000" dirty="0" smtClean="0"/>
              <a:t>e</a:t>
            </a:r>
            <a:r>
              <a:rPr lang="en-US" dirty="0" smtClean="0"/>
              <a:t> flattening correlated with NBI power</a:t>
            </a:r>
          </a:p>
          <a:p>
            <a:pPr lvl="1"/>
            <a:r>
              <a:rPr lang="en-US" dirty="0" smtClean="0"/>
              <a:t>No simultaneous increase in central T</a:t>
            </a:r>
            <a:r>
              <a:rPr lang="en-US" baseline="-25000" dirty="0" smtClean="0"/>
              <a:t>e</a:t>
            </a:r>
            <a:r>
              <a:rPr lang="en-US" dirty="0" smtClean="0"/>
              <a:t> </a:t>
            </a:r>
            <a:endParaRPr lang="en-US" baseline="-25000" dirty="0" smtClean="0"/>
          </a:p>
          <a:p>
            <a:r>
              <a:rPr lang="en-US" dirty="0" smtClean="0"/>
              <a:t>Almost a factor of 10 increase in core </a:t>
            </a:r>
            <a:r>
              <a:rPr lang="en-US" dirty="0" err="1" smtClean="0">
                <a:latin typeface="cmmi10"/>
              </a:rPr>
              <a:t>Â</a:t>
            </a:r>
            <a:r>
              <a:rPr lang="en-US" baseline="-25000" dirty="0" err="1" smtClean="0">
                <a:latin typeface="cmmi10"/>
              </a:rPr>
              <a:t>e</a:t>
            </a:r>
            <a:r>
              <a:rPr lang="en-US" dirty="0" smtClean="0"/>
              <a:t> (r/a~0.2) </a:t>
            </a:r>
          </a:p>
          <a:p>
            <a:pPr lvl="1"/>
            <a:r>
              <a:rPr lang="en-US" dirty="0" err="1" smtClean="0">
                <a:latin typeface="cmmi10"/>
              </a:rPr>
              <a:t>Â</a:t>
            </a:r>
            <a:r>
              <a:rPr lang="en-US" baseline="-25000" dirty="0" err="1" smtClean="0">
                <a:latin typeface="cmmi10"/>
              </a:rPr>
              <a:t>e</a:t>
            </a:r>
            <a:r>
              <a:rPr lang="en-US" baseline="-25000" dirty="0" smtClean="0">
                <a:latin typeface="cmmi10"/>
              </a:rPr>
              <a:t> </a:t>
            </a:r>
            <a:r>
              <a:rPr lang="en-US" dirty="0" smtClean="0"/>
              <a:t>calculated with TRANSP power balance analysis</a:t>
            </a:r>
          </a:p>
          <a:p>
            <a:pPr lvl="1"/>
            <a:endParaRPr lang="en-US" dirty="0" smtClean="0"/>
          </a:p>
        </p:txBody>
      </p:sp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b="1" dirty="0" smtClean="0">
                <a:ea typeface="ＭＳ Ｐゴシック"/>
                <a:cs typeface="ＭＳ Ｐゴシック"/>
              </a:rPr>
              <a:t>Core T</a:t>
            </a:r>
            <a:r>
              <a:rPr lang="en-US" sz="2600" b="1" baseline="-25000" dirty="0" smtClean="0">
                <a:ea typeface="ＭＳ Ｐゴシック"/>
                <a:cs typeface="ＭＳ Ｐゴシック"/>
              </a:rPr>
              <a:t>e</a:t>
            </a:r>
            <a:r>
              <a:rPr lang="en-US" sz="2600" b="1" dirty="0" smtClean="0">
                <a:ea typeface="ＭＳ Ｐゴシック"/>
                <a:cs typeface="ＭＳ Ｐゴシック"/>
              </a:rPr>
              <a:t> Flattening in High-power NBI H-mode Plasmas is Observed to be Correlated with *AE Activities</a:t>
            </a:r>
          </a:p>
        </p:txBody>
      </p:sp>
      <p:pic>
        <p:nvPicPr>
          <p:cNvPr id="14131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2649" y="1055202"/>
            <a:ext cx="4981351" cy="5250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705600" y="6248400"/>
            <a:ext cx="3200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None/>
            </a:pPr>
            <a:r>
              <a:rPr lang="en-US" sz="1400" i="1" dirty="0" smtClean="0">
                <a:solidFill>
                  <a:srgbClr val="0000FF"/>
                </a:solidFill>
              </a:rPr>
              <a:t>D. </a:t>
            </a:r>
            <a:r>
              <a:rPr lang="en-US" sz="1400" i="1" dirty="0" err="1" smtClean="0">
                <a:solidFill>
                  <a:srgbClr val="0000FF"/>
                </a:solidFill>
              </a:rPr>
              <a:t>Stutman</a:t>
            </a:r>
            <a:r>
              <a:rPr lang="en-US" sz="1400" i="1" dirty="0" smtClean="0">
                <a:solidFill>
                  <a:srgbClr val="0000FF"/>
                </a:solidFill>
              </a:rPr>
              <a:t> et al., PRL (2009)</a:t>
            </a:r>
            <a:endParaRPr lang="en-US" sz="1400" i="1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86600" y="1947446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CAEs/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96854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Outline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71449" y="978226"/>
            <a:ext cx="8797889" cy="5955974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 </a:t>
            </a:r>
          </a:p>
          <a:p>
            <a:r>
              <a:rPr lang="en-US" dirty="0" smtClean="0"/>
              <a:t>Recent results on electron thermal transport in NSTX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icro-tearing turbulence in NSTX high-beta and high-</a:t>
            </a:r>
            <a:r>
              <a:rPr lang="en-US" dirty="0" err="1" smtClean="0"/>
              <a:t>collisionality</a:t>
            </a:r>
            <a:r>
              <a:rPr lang="en-US" dirty="0" smtClean="0"/>
              <a:t> H-mode plasmas </a:t>
            </a:r>
          </a:p>
          <a:p>
            <a:pPr lvl="1"/>
            <a:r>
              <a:rPr lang="en-US" dirty="0" smtClean="0"/>
              <a:t>ETG turbulence in NSTX L and H-mode plasmas</a:t>
            </a:r>
          </a:p>
          <a:p>
            <a:pPr lvl="1"/>
            <a:r>
              <a:rPr lang="en-US" dirty="0" smtClean="0"/>
              <a:t>Fast-ion-driven </a:t>
            </a:r>
            <a:r>
              <a:rPr lang="en-US" dirty="0"/>
              <a:t>Alfven </a:t>
            </a:r>
            <a:r>
              <a:rPr lang="en-US" dirty="0" err="1" smtClean="0"/>
              <a:t>eigenmodes</a:t>
            </a:r>
            <a:r>
              <a:rPr lang="en-US" dirty="0"/>
              <a:t> </a:t>
            </a:r>
            <a:r>
              <a:rPr lang="en-US" dirty="0" smtClean="0"/>
              <a:t>in the core region of NSTX high-power H-mode plasmas</a:t>
            </a:r>
          </a:p>
          <a:p>
            <a:r>
              <a:rPr lang="en-US" dirty="0" smtClean="0"/>
              <a:t>NSTX-U Plans for electron thermal transport</a:t>
            </a:r>
          </a:p>
          <a:p>
            <a:r>
              <a:rPr lang="en-US" dirty="0" smtClean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51213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182207" y="1056920"/>
            <a:ext cx="4120852" cy="450568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Core T</a:t>
            </a:r>
            <a:r>
              <a:rPr lang="en-US" baseline="-25000" dirty="0" smtClean="0"/>
              <a:t>e</a:t>
            </a:r>
            <a:r>
              <a:rPr lang="en-US" dirty="0" smtClean="0"/>
              <a:t> flattening correlated with NBI power</a:t>
            </a:r>
          </a:p>
          <a:p>
            <a:pPr lvl="1"/>
            <a:r>
              <a:rPr lang="en-US" dirty="0" smtClean="0"/>
              <a:t>No simultaneous increase in central T</a:t>
            </a:r>
            <a:r>
              <a:rPr lang="en-US" baseline="-25000" dirty="0" smtClean="0"/>
              <a:t>e</a:t>
            </a:r>
            <a:r>
              <a:rPr lang="en-US" dirty="0" smtClean="0"/>
              <a:t> </a:t>
            </a:r>
            <a:endParaRPr lang="en-US" baseline="-25000" dirty="0" smtClean="0"/>
          </a:p>
          <a:p>
            <a:r>
              <a:rPr lang="en-US" dirty="0" smtClean="0"/>
              <a:t>Almost a factor of 10 increase in core </a:t>
            </a:r>
            <a:r>
              <a:rPr lang="en-US" dirty="0" err="1" smtClean="0">
                <a:latin typeface="cmmi10"/>
              </a:rPr>
              <a:t>Â</a:t>
            </a:r>
            <a:r>
              <a:rPr lang="en-US" baseline="-25000" dirty="0" err="1" smtClean="0">
                <a:latin typeface="cmmi10"/>
              </a:rPr>
              <a:t>e</a:t>
            </a:r>
            <a:r>
              <a:rPr lang="en-US" dirty="0" smtClean="0"/>
              <a:t> (r/a~0.2) </a:t>
            </a:r>
          </a:p>
          <a:p>
            <a:pPr lvl="1"/>
            <a:r>
              <a:rPr lang="en-US" dirty="0" err="1" smtClean="0">
                <a:latin typeface="cmmi10"/>
              </a:rPr>
              <a:t>Â</a:t>
            </a:r>
            <a:r>
              <a:rPr lang="en-US" baseline="-25000" dirty="0" err="1" smtClean="0">
                <a:latin typeface="cmmi10"/>
              </a:rPr>
              <a:t>e</a:t>
            </a:r>
            <a:r>
              <a:rPr lang="en-US" baseline="-25000" dirty="0" smtClean="0">
                <a:latin typeface="cmmi10"/>
              </a:rPr>
              <a:t> </a:t>
            </a:r>
            <a:r>
              <a:rPr lang="en-US" dirty="0" smtClean="0"/>
              <a:t>calculated with TRANSP power balance analysis</a:t>
            </a:r>
          </a:p>
          <a:p>
            <a:pPr lvl="1"/>
            <a:r>
              <a:rPr lang="en-US" dirty="0"/>
              <a:t>Consistent with </a:t>
            </a:r>
            <a:r>
              <a:rPr lang="en-US" dirty="0" smtClean="0"/>
              <a:t>stochastic electron thermal transport induced by </a:t>
            </a:r>
            <a:r>
              <a:rPr lang="en-US" dirty="0" err="1" smtClean="0"/>
              <a:t>Alfvenic</a:t>
            </a:r>
            <a:r>
              <a:rPr lang="en-US" dirty="0" smtClean="0"/>
              <a:t> </a:t>
            </a:r>
            <a:r>
              <a:rPr lang="en-US" dirty="0" err="1" smtClean="0"/>
              <a:t>eigenmode</a:t>
            </a:r>
            <a:r>
              <a:rPr lang="en-US" dirty="0" smtClean="0"/>
              <a:t> (GAE and/ CAE)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b="1" dirty="0" smtClean="0">
                <a:ea typeface="ＭＳ Ｐゴシック"/>
                <a:cs typeface="ＭＳ Ｐゴシック"/>
              </a:rPr>
              <a:t>Core T</a:t>
            </a:r>
            <a:r>
              <a:rPr lang="en-US" sz="2600" b="1" baseline="-25000" dirty="0" smtClean="0">
                <a:ea typeface="ＭＳ Ｐゴシック"/>
                <a:cs typeface="ＭＳ Ｐゴシック"/>
              </a:rPr>
              <a:t>e</a:t>
            </a:r>
            <a:r>
              <a:rPr lang="en-US" sz="2600" b="1" dirty="0" smtClean="0">
                <a:ea typeface="ＭＳ Ｐゴシック"/>
                <a:cs typeface="ＭＳ Ｐゴシック"/>
              </a:rPr>
              <a:t> Flattening in High-power NBI H-mode Plasmas is Observed to be Correlated with *AE Activities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34149" r="1421" b="52046"/>
          <a:stretch>
            <a:fillRect/>
          </a:stretch>
        </p:blipFill>
        <p:spPr bwMode="auto">
          <a:xfrm>
            <a:off x="4191000" y="2209800"/>
            <a:ext cx="496047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346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205036"/>
            <a:ext cx="34671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182207" y="1056920"/>
            <a:ext cx="4120852" cy="557248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Core T</a:t>
            </a:r>
            <a:r>
              <a:rPr lang="en-US" baseline="-25000" dirty="0" smtClean="0"/>
              <a:t>e</a:t>
            </a:r>
            <a:r>
              <a:rPr lang="en-US" dirty="0" smtClean="0"/>
              <a:t> flattening correlated with NBI power</a:t>
            </a:r>
          </a:p>
          <a:p>
            <a:pPr lvl="1"/>
            <a:r>
              <a:rPr lang="en-US" dirty="0" smtClean="0"/>
              <a:t>No simultaneous increase in central T</a:t>
            </a:r>
            <a:r>
              <a:rPr lang="en-US" baseline="-25000" dirty="0" smtClean="0"/>
              <a:t>e</a:t>
            </a:r>
            <a:r>
              <a:rPr lang="en-US" dirty="0" smtClean="0"/>
              <a:t> </a:t>
            </a:r>
            <a:endParaRPr lang="en-US" baseline="-25000" dirty="0" smtClean="0"/>
          </a:p>
          <a:p>
            <a:r>
              <a:rPr lang="en-US" dirty="0" smtClean="0"/>
              <a:t>Almost a factor of 10 increase in core </a:t>
            </a:r>
            <a:r>
              <a:rPr lang="en-US" dirty="0" err="1" smtClean="0">
                <a:latin typeface="cmmi10"/>
              </a:rPr>
              <a:t>Â</a:t>
            </a:r>
            <a:r>
              <a:rPr lang="en-US" baseline="-25000" dirty="0" err="1" smtClean="0">
                <a:latin typeface="cmmi10"/>
              </a:rPr>
              <a:t>e</a:t>
            </a:r>
            <a:r>
              <a:rPr lang="en-US" dirty="0" smtClean="0"/>
              <a:t> (r/a~0.2) </a:t>
            </a:r>
          </a:p>
          <a:p>
            <a:pPr lvl="1"/>
            <a:r>
              <a:rPr lang="en-US" dirty="0" err="1" smtClean="0">
                <a:latin typeface="cmmi10"/>
              </a:rPr>
              <a:t>Â</a:t>
            </a:r>
            <a:r>
              <a:rPr lang="en-US" baseline="-25000" dirty="0" err="1" smtClean="0">
                <a:latin typeface="cmmi10"/>
              </a:rPr>
              <a:t>e</a:t>
            </a:r>
            <a:r>
              <a:rPr lang="en-US" baseline="-25000" dirty="0" smtClean="0">
                <a:latin typeface="cmmi10"/>
              </a:rPr>
              <a:t> </a:t>
            </a:r>
            <a:r>
              <a:rPr lang="en-US" dirty="0" smtClean="0"/>
              <a:t>calculated with TRANSP power balance analysis</a:t>
            </a:r>
          </a:p>
          <a:p>
            <a:pPr lvl="1"/>
            <a:r>
              <a:rPr lang="en-US" dirty="0"/>
              <a:t>Consistent with </a:t>
            </a:r>
            <a:r>
              <a:rPr lang="en-US" dirty="0" smtClean="0"/>
              <a:t>stochastic electron thermal transport induced by </a:t>
            </a:r>
            <a:r>
              <a:rPr lang="en-US" dirty="0" err="1" smtClean="0"/>
              <a:t>Alfvenic</a:t>
            </a:r>
            <a:r>
              <a:rPr lang="en-US" dirty="0" smtClean="0"/>
              <a:t> </a:t>
            </a:r>
            <a:r>
              <a:rPr lang="en-US" dirty="0" err="1" smtClean="0"/>
              <a:t>eigenmode</a:t>
            </a:r>
            <a:r>
              <a:rPr lang="en-US" dirty="0" smtClean="0"/>
              <a:t> (GAE and/ CAE)</a:t>
            </a:r>
            <a:endParaRPr lang="en-US" dirty="0"/>
          </a:p>
          <a:p>
            <a:r>
              <a:rPr lang="en-US" dirty="0" smtClean="0"/>
              <a:t>Coupling of CAEs with KAWs, an alternative explanation </a:t>
            </a:r>
          </a:p>
        </p:txBody>
      </p:sp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b="1" dirty="0" smtClean="0">
                <a:ea typeface="ＭＳ Ｐゴシック"/>
                <a:cs typeface="ＭＳ Ｐゴシック"/>
              </a:rPr>
              <a:t>Core T</a:t>
            </a:r>
            <a:r>
              <a:rPr lang="en-US" sz="2600" b="1" baseline="-25000" dirty="0" smtClean="0">
                <a:ea typeface="ＭＳ Ｐゴシック"/>
                <a:cs typeface="ＭＳ Ｐゴシック"/>
              </a:rPr>
              <a:t>e</a:t>
            </a:r>
            <a:r>
              <a:rPr lang="en-US" sz="2600" b="1" dirty="0" smtClean="0">
                <a:ea typeface="ＭＳ Ｐゴシック"/>
                <a:cs typeface="ＭＳ Ｐゴシック"/>
              </a:rPr>
              <a:t> Flattening in High-power NBI H-mode Plasmas is Observed to be Correlated with *AE Activities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143000"/>
            <a:ext cx="2362200" cy="4979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05600" y="6248400"/>
            <a:ext cx="3200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None/>
            </a:pPr>
            <a:r>
              <a:rPr lang="en-US" sz="1400" i="1" dirty="0" smtClean="0">
                <a:solidFill>
                  <a:srgbClr val="0000FF"/>
                </a:solidFill>
              </a:rPr>
              <a:t>E. </a:t>
            </a:r>
            <a:r>
              <a:rPr lang="en-US" sz="1400" i="1" dirty="0" err="1" smtClean="0">
                <a:solidFill>
                  <a:srgbClr val="0000FF"/>
                </a:solidFill>
              </a:rPr>
              <a:t>Belova</a:t>
            </a:r>
            <a:r>
              <a:rPr lang="en-US" sz="1400" i="1" dirty="0" smtClean="0">
                <a:solidFill>
                  <a:srgbClr val="0000FF"/>
                </a:solidFill>
              </a:rPr>
              <a:t> et al., PRL (2015)</a:t>
            </a:r>
            <a:endParaRPr lang="en-US" sz="1400" i="1" dirty="0">
              <a:solidFill>
                <a:srgbClr val="00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05600" y="1485900"/>
            <a:ext cx="457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14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1" dirty="0" smtClean="0">
                <a:ea typeface="ＭＳ Ｐゴシック"/>
                <a:cs typeface="ＭＳ Ｐゴシック"/>
              </a:rPr>
              <a:t>Decrease in *AE Activity Measured by BES Corresponds with Peaking of Central Electron Temperature</a:t>
            </a:r>
          </a:p>
        </p:txBody>
      </p:sp>
      <p:pic>
        <p:nvPicPr>
          <p:cNvPr id="14541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22564"/>
          <a:stretch/>
        </p:blipFill>
        <p:spPr bwMode="auto">
          <a:xfrm>
            <a:off x="-22632" y="1021667"/>
            <a:ext cx="9166632" cy="4540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61144" y="5472900"/>
            <a:ext cx="9135256" cy="1308900"/>
          </a:xfrm>
        </p:spPr>
        <p:txBody>
          <a:bodyPr>
            <a:normAutofit/>
          </a:bodyPr>
          <a:lstStyle/>
          <a:p>
            <a:pPr marL="171450" indent="-171450">
              <a:buClr>
                <a:srgbClr val="010000"/>
              </a:buClr>
            </a:pPr>
            <a:r>
              <a:rPr lang="en-US" sz="2000" dirty="0" err="1" smtClean="0"/>
              <a:t>T</a:t>
            </a:r>
            <a:r>
              <a:rPr lang="en-US" sz="2000" baseline="-25000" dirty="0" err="1" smtClean="0"/>
              <a:t>e</a:t>
            </a:r>
            <a:r>
              <a:rPr lang="en-US" sz="2000" dirty="0" smtClean="0"/>
              <a:t> remains peaked even with large single mode (bulk *AE still largely suppressed)</a:t>
            </a:r>
          </a:p>
          <a:p>
            <a:pPr marL="568325" lvl="1" indent="-222250">
              <a:buClr>
                <a:srgbClr val="010000"/>
              </a:buClr>
            </a:pPr>
            <a:r>
              <a:rPr lang="en-US" sz="1600" dirty="0" smtClean="0"/>
              <a:t>Consistent with both mechanisms</a:t>
            </a:r>
          </a:p>
          <a:p>
            <a:pPr marL="171450" indent="-171450">
              <a:buClr>
                <a:srgbClr val="010000"/>
              </a:buClr>
            </a:pPr>
            <a:endParaRPr lang="en-US" dirty="0" smtClean="0"/>
          </a:p>
          <a:p>
            <a:pPr>
              <a:buClr>
                <a:srgbClr val="010000"/>
              </a:buClr>
            </a:pPr>
            <a:endParaRPr lang="en-US" dirty="0" smtClean="0"/>
          </a:p>
          <a:p>
            <a:pPr>
              <a:buClr>
                <a:srgbClr val="010000"/>
              </a:buClr>
            </a:pPr>
            <a:endParaRPr lang="en-US" dirty="0" smtClean="0"/>
          </a:p>
          <a:p>
            <a:pPr>
              <a:buClr>
                <a:srgbClr val="010000"/>
              </a:buClr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0575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/>
              <a:t>Improved Capabilities of NSTX-U will Strongly Support the Study of Electron Thermal Transport</a:t>
            </a:r>
            <a:endParaRPr lang="en-US" sz="3200" b="1" dirty="0" smtClean="0">
              <a:ea typeface="ＭＳ Ｐゴシック"/>
              <a:cs typeface="ＭＳ Ｐゴシック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-76200" y="977100"/>
            <a:ext cx="4729223" cy="1308900"/>
          </a:xfrm>
        </p:spPr>
        <p:txBody>
          <a:bodyPr>
            <a:normAutofit fontScale="85000" lnSpcReduction="20000"/>
          </a:bodyPr>
          <a:lstStyle/>
          <a:p>
            <a:pPr marL="171450" indent="-171450">
              <a:buClr>
                <a:srgbClr val="010000"/>
              </a:buClr>
            </a:pPr>
            <a:r>
              <a:rPr lang="en-US" dirty="0" smtClean="0"/>
              <a:t>Doubled B</a:t>
            </a:r>
            <a:r>
              <a:rPr lang="en-US" baseline="-25000" dirty="0" smtClean="0"/>
              <a:t>T</a:t>
            </a:r>
            <a:r>
              <a:rPr lang="en-US" dirty="0" smtClean="0"/>
              <a:t>, I</a:t>
            </a:r>
            <a:r>
              <a:rPr lang="en-US" baseline="-25000" dirty="0" smtClean="0"/>
              <a:t>P</a:t>
            </a:r>
            <a:r>
              <a:rPr lang="en-US" dirty="0" smtClean="0"/>
              <a:t> and NBI-heating power</a:t>
            </a:r>
          </a:p>
          <a:p>
            <a:pPr marL="568325" lvl="1" indent="-222250">
              <a:buClr>
                <a:srgbClr val="010000"/>
              </a:buClr>
            </a:pPr>
            <a:r>
              <a:rPr lang="en-US" dirty="0" smtClean="0"/>
              <a:t>3-6 times lower in </a:t>
            </a:r>
            <a:r>
              <a:rPr lang="en-US" dirty="0" smtClean="0">
                <a:latin typeface="Symbol" pitchFamily="18" charset="2"/>
              </a:rPr>
              <a:t>n</a:t>
            </a:r>
            <a:r>
              <a:rPr lang="en-US" baseline="-25000" dirty="0" smtClean="0"/>
              <a:t>e</a:t>
            </a:r>
            <a:r>
              <a:rPr lang="en-US" baseline="30000" dirty="0" smtClean="0"/>
              <a:t>*</a:t>
            </a:r>
            <a:r>
              <a:rPr lang="en-US" dirty="0" smtClean="0"/>
              <a:t>; flow/q profile control</a:t>
            </a:r>
          </a:p>
          <a:p>
            <a:pPr marL="171450" indent="-171450">
              <a:buClr>
                <a:srgbClr val="010000"/>
              </a:buClr>
            </a:pPr>
            <a:endParaRPr lang="en-US" dirty="0" smtClean="0"/>
          </a:p>
          <a:p>
            <a:pPr>
              <a:buClr>
                <a:srgbClr val="010000"/>
              </a:buClr>
            </a:pPr>
            <a:endParaRPr lang="en-US" dirty="0" smtClean="0"/>
          </a:p>
          <a:p>
            <a:pPr>
              <a:buClr>
                <a:srgbClr val="010000"/>
              </a:buClr>
            </a:pPr>
            <a:endParaRPr lang="en-US" dirty="0" smtClean="0"/>
          </a:p>
          <a:p>
            <a:pPr>
              <a:buClr>
                <a:srgbClr val="010000"/>
              </a:buClr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 cstate="print"/>
          <a:srcRect l="1453" t="1654" r="71443" b="48677"/>
          <a:stretch/>
        </p:blipFill>
        <p:spPr bwMode="auto">
          <a:xfrm>
            <a:off x="4876800" y="1016684"/>
            <a:ext cx="2497679" cy="2945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2" cstate="print"/>
          <a:srcRect l="1582" t="59060" r="71443" b="1871"/>
          <a:stretch/>
        </p:blipFill>
        <p:spPr bwMode="auto">
          <a:xfrm>
            <a:off x="4724400" y="4098523"/>
            <a:ext cx="2485748" cy="2317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467600" y="4419600"/>
            <a:ext cx="138195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400" b="1" i="1" dirty="0" smtClean="0">
                <a:solidFill>
                  <a:srgbClr val="0000FF"/>
                </a:solidFill>
              </a:rPr>
              <a:t>More details presented by J. Menard on Monday</a:t>
            </a:r>
            <a:endParaRPr lang="en-US" sz="14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97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019800" y="6183868"/>
                <a:ext cx="6956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sub>
                      </m:sSub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6183868"/>
                <a:ext cx="695640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 smtClean="0"/>
              <a:t>Improved Capabilities of NSTX-U will Strongly Support the Study of Electron Thermal Transport</a:t>
            </a:r>
            <a:endParaRPr lang="en-US" sz="3200" b="1" dirty="0" smtClean="0">
              <a:ea typeface="ＭＳ Ｐゴシック"/>
              <a:cs typeface="ＭＳ Ｐゴシック"/>
            </a:endParaRPr>
          </a:p>
        </p:txBody>
      </p:sp>
      <p:pic>
        <p:nvPicPr>
          <p:cNvPr id="250882" name="Picture 2" descr="C:\Users\yren\Documents\MATLAB\work_nstx\figure_save\bay_G_upward_downward_side_HTP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1897" y="1233512"/>
            <a:ext cx="2572653" cy="3207499"/>
          </a:xfrm>
          <a:prstGeom prst="rect">
            <a:avLst/>
          </a:prstGeom>
          <a:noFill/>
        </p:spPr>
      </p:pic>
      <p:pic>
        <p:nvPicPr>
          <p:cNvPr id="250883" name="Picture 3" descr="C:\Users\yren\Documents\MATLAB\work_nstx\figure_save\bay_G_upward_downward_ver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2149" y="961864"/>
            <a:ext cx="1964399" cy="3733379"/>
          </a:xfrm>
          <a:prstGeom prst="rect">
            <a:avLst/>
          </a:prstGeom>
          <a:noFill/>
        </p:spPr>
      </p:pic>
      <p:pic>
        <p:nvPicPr>
          <p:cNvPr id="7" name="Picture 4" descr="C:\Users\yren\Documents\presenation\nstx\2012\PAC\highk_up_launching_kspec_rotated.png"/>
          <p:cNvPicPr>
            <a:picLocks noChangeAspect="1" noChangeArrowheads="1"/>
          </p:cNvPicPr>
          <p:nvPr/>
        </p:nvPicPr>
        <p:blipFill rotWithShape="1">
          <a:blip r:embed="rId5" cstate="print"/>
          <a:srcRect b="6992"/>
          <a:stretch/>
        </p:blipFill>
        <p:spPr bwMode="auto">
          <a:xfrm>
            <a:off x="4620227" y="2590801"/>
            <a:ext cx="3609373" cy="3678024"/>
          </a:xfrm>
          <a:prstGeom prst="rect">
            <a:avLst/>
          </a:prstGeom>
          <a:noFill/>
        </p:spPr>
      </p:pic>
      <p:sp>
        <p:nvSpPr>
          <p:cNvPr id="10" name="Freeform 9"/>
          <p:cNvSpPr/>
          <p:nvPr/>
        </p:nvSpPr>
        <p:spPr bwMode="auto">
          <a:xfrm>
            <a:off x="6366060" y="5867400"/>
            <a:ext cx="839342" cy="221187"/>
          </a:xfrm>
          <a:custGeom>
            <a:avLst/>
            <a:gdLst>
              <a:gd name="connsiteX0" fmla="*/ 64315 w 839342"/>
              <a:gd name="connsiteY0" fmla="*/ 196770 h 221187"/>
              <a:gd name="connsiteX1" fmla="*/ 145338 w 839342"/>
              <a:gd name="connsiteY1" fmla="*/ 173621 h 221187"/>
              <a:gd name="connsiteX2" fmla="*/ 307384 w 839342"/>
              <a:gd name="connsiteY2" fmla="*/ 127322 h 221187"/>
              <a:gd name="connsiteX3" fmla="*/ 353682 w 839342"/>
              <a:gd name="connsiteY3" fmla="*/ 115747 h 221187"/>
              <a:gd name="connsiteX4" fmla="*/ 388406 w 839342"/>
              <a:gd name="connsiteY4" fmla="*/ 104172 h 221187"/>
              <a:gd name="connsiteX5" fmla="*/ 515728 w 839342"/>
              <a:gd name="connsiteY5" fmla="*/ 81023 h 221187"/>
              <a:gd name="connsiteX6" fmla="*/ 585176 w 839342"/>
              <a:gd name="connsiteY6" fmla="*/ 57874 h 221187"/>
              <a:gd name="connsiteX7" fmla="*/ 654624 w 839342"/>
              <a:gd name="connsiteY7" fmla="*/ 34724 h 221187"/>
              <a:gd name="connsiteX8" fmla="*/ 689348 w 839342"/>
              <a:gd name="connsiteY8" fmla="*/ 23150 h 221187"/>
              <a:gd name="connsiteX9" fmla="*/ 793520 w 839342"/>
              <a:gd name="connsiteY9" fmla="*/ 0 h 221187"/>
              <a:gd name="connsiteX10" fmla="*/ 805095 w 839342"/>
              <a:gd name="connsiteY10" fmla="*/ 173621 h 221187"/>
              <a:gd name="connsiteX11" fmla="*/ 758796 w 839342"/>
              <a:gd name="connsiteY11" fmla="*/ 185195 h 221187"/>
              <a:gd name="connsiteX12" fmla="*/ 666199 w 839342"/>
              <a:gd name="connsiteY12" fmla="*/ 196770 h 221187"/>
              <a:gd name="connsiteX13" fmla="*/ 585176 w 839342"/>
              <a:gd name="connsiteY13" fmla="*/ 219919 h 221187"/>
              <a:gd name="connsiteX14" fmla="*/ 562027 w 839342"/>
              <a:gd name="connsiteY14" fmla="*/ 219919 h 221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39342" h="221187">
                <a:moveTo>
                  <a:pt x="64315" y="196770"/>
                </a:moveTo>
                <a:cubicBezTo>
                  <a:pt x="181012" y="157870"/>
                  <a:pt x="0" y="217222"/>
                  <a:pt x="145338" y="173621"/>
                </a:cubicBezTo>
                <a:cubicBezTo>
                  <a:pt x="311422" y="123796"/>
                  <a:pt x="104469" y="178051"/>
                  <a:pt x="307384" y="127322"/>
                </a:cubicBezTo>
                <a:cubicBezTo>
                  <a:pt x="322817" y="123464"/>
                  <a:pt x="338591" y="120778"/>
                  <a:pt x="353682" y="115747"/>
                </a:cubicBezTo>
                <a:cubicBezTo>
                  <a:pt x="365257" y="111889"/>
                  <a:pt x="376442" y="106565"/>
                  <a:pt x="388406" y="104172"/>
                </a:cubicBezTo>
                <a:cubicBezTo>
                  <a:pt x="478092" y="86235"/>
                  <a:pt x="447093" y="101613"/>
                  <a:pt x="515728" y="81023"/>
                </a:cubicBezTo>
                <a:cubicBezTo>
                  <a:pt x="539100" y="74011"/>
                  <a:pt x="562027" y="65590"/>
                  <a:pt x="585176" y="57874"/>
                </a:cubicBezTo>
                <a:lnTo>
                  <a:pt x="654624" y="34724"/>
                </a:lnTo>
                <a:cubicBezTo>
                  <a:pt x="666199" y="30866"/>
                  <a:pt x="677313" y="25156"/>
                  <a:pt x="689348" y="23150"/>
                </a:cubicBezTo>
                <a:cubicBezTo>
                  <a:pt x="770831" y="9569"/>
                  <a:pt x="736532" y="18997"/>
                  <a:pt x="793520" y="0"/>
                </a:cubicBezTo>
                <a:cubicBezTo>
                  <a:pt x="813766" y="60736"/>
                  <a:pt x="839342" y="105127"/>
                  <a:pt x="805095" y="173621"/>
                </a:cubicBezTo>
                <a:cubicBezTo>
                  <a:pt x="797981" y="187849"/>
                  <a:pt x="774487" y="182580"/>
                  <a:pt x="758796" y="185195"/>
                </a:cubicBezTo>
                <a:cubicBezTo>
                  <a:pt x="728113" y="190309"/>
                  <a:pt x="697065" y="192912"/>
                  <a:pt x="666199" y="196770"/>
                </a:cubicBezTo>
                <a:cubicBezTo>
                  <a:pt x="638673" y="205946"/>
                  <a:pt x="614249" y="215074"/>
                  <a:pt x="585176" y="219919"/>
                </a:cubicBezTo>
                <a:cubicBezTo>
                  <a:pt x="577565" y="221187"/>
                  <a:pt x="569743" y="219919"/>
                  <a:pt x="562027" y="219919"/>
                </a:cubicBezTo>
              </a:path>
            </a:pathLst>
          </a:cu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2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 rot="16200000">
                <a:off x="4448450" y="5200977"/>
                <a:ext cx="712887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sub>
                      </m:sSub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448450" y="5200977"/>
                <a:ext cx="712887" cy="369332"/>
              </a:xfrm>
              <a:prstGeom prst="rect">
                <a:avLst/>
              </a:prstGeom>
              <a:blipFill rotWithShape="1">
                <a:blip r:embed="rId6"/>
                <a:stretch>
                  <a:fillRect r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-76200" y="977101"/>
            <a:ext cx="4729223" cy="2832899"/>
          </a:xfrm>
        </p:spPr>
        <p:txBody>
          <a:bodyPr>
            <a:normAutofit fontScale="85000" lnSpcReduction="20000"/>
          </a:bodyPr>
          <a:lstStyle/>
          <a:p>
            <a:pPr marL="171450" indent="-171450">
              <a:buClr>
                <a:srgbClr val="010000"/>
              </a:buClr>
            </a:pPr>
            <a:r>
              <a:rPr lang="en-US" dirty="0" smtClean="0"/>
              <a:t>Doubled B</a:t>
            </a:r>
            <a:r>
              <a:rPr lang="en-US" baseline="-25000" dirty="0" smtClean="0"/>
              <a:t>T</a:t>
            </a:r>
            <a:r>
              <a:rPr lang="en-US" dirty="0" smtClean="0"/>
              <a:t>, I</a:t>
            </a:r>
            <a:r>
              <a:rPr lang="en-US" baseline="-25000" dirty="0" smtClean="0"/>
              <a:t>P</a:t>
            </a:r>
            <a:r>
              <a:rPr lang="en-US" dirty="0" smtClean="0"/>
              <a:t> and NBI-heating power</a:t>
            </a:r>
          </a:p>
          <a:p>
            <a:pPr marL="568325" lvl="1" indent="-222250">
              <a:buClr>
                <a:srgbClr val="010000"/>
              </a:buClr>
            </a:pPr>
            <a:r>
              <a:rPr lang="en-US" dirty="0" smtClean="0"/>
              <a:t>3-6 times lower in </a:t>
            </a:r>
            <a:r>
              <a:rPr lang="en-US" dirty="0" smtClean="0">
                <a:latin typeface="Symbol" pitchFamily="18" charset="2"/>
              </a:rPr>
              <a:t>n</a:t>
            </a:r>
            <a:r>
              <a:rPr lang="en-US" baseline="-25000" dirty="0" smtClean="0"/>
              <a:t>e</a:t>
            </a:r>
            <a:r>
              <a:rPr lang="en-US" baseline="30000" dirty="0" smtClean="0"/>
              <a:t>*</a:t>
            </a:r>
            <a:r>
              <a:rPr lang="en-US" dirty="0" smtClean="0"/>
              <a:t>; flow/q profile control</a:t>
            </a:r>
          </a:p>
          <a:p>
            <a:pPr marL="171450" indent="-171450">
              <a:buClr>
                <a:srgbClr val="010000"/>
              </a:buClr>
            </a:pPr>
            <a:r>
              <a:rPr lang="en-US" dirty="0"/>
              <a:t>A new FIR high-k</a:t>
            </a:r>
            <a:r>
              <a:rPr lang="el-GR" baseline="-25000" dirty="0">
                <a:latin typeface="Arial"/>
                <a:cs typeface="Arial"/>
              </a:rPr>
              <a:t>θ</a:t>
            </a:r>
            <a:r>
              <a:rPr lang="en-US" dirty="0"/>
              <a:t> scattering system being designed at UC-Davis</a:t>
            </a:r>
          </a:p>
          <a:p>
            <a:pPr marL="571500" lvl="1">
              <a:buClr>
                <a:srgbClr val="010000"/>
              </a:buClr>
            </a:pPr>
            <a:r>
              <a:rPr lang="en-US" dirty="0"/>
              <a:t>To be installed for FY17 run campaign</a:t>
            </a:r>
          </a:p>
          <a:p>
            <a:pPr marL="171450" indent="-171450">
              <a:buClr>
                <a:srgbClr val="010000"/>
              </a:buClr>
            </a:pPr>
            <a:endParaRPr lang="en-US" dirty="0" smtClean="0"/>
          </a:p>
          <a:p>
            <a:pPr>
              <a:buClr>
                <a:srgbClr val="010000"/>
              </a:buClr>
            </a:pPr>
            <a:endParaRPr lang="en-US" dirty="0" smtClean="0"/>
          </a:p>
          <a:p>
            <a:pPr>
              <a:buClr>
                <a:srgbClr val="010000"/>
              </a:buClr>
            </a:pPr>
            <a:endParaRPr lang="en-US" dirty="0" smtClean="0"/>
          </a:p>
          <a:p>
            <a:pPr>
              <a:buClr>
                <a:srgbClr val="010000"/>
              </a:buClr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6422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 smtClean="0"/>
              <a:t>Improved Diagnostics on NSTX-U will Strongly Support the Study of Electron Thermal Transport</a:t>
            </a:r>
            <a:endParaRPr lang="en-US" sz="3200" b="1" dirty="0" smtClean="0">
              <a:ea typeface="ＭＳ Ｐゴシック"/>
              <a:cs typeface="ＭＳ Ｐゴシック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1676398"/>
            <a:ext cx="4419600" cy="4756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45"/>
          <p:cNvSpPr txBox="1">
            <a:spLocks noChangeArrowheads="1"/>
          </p:cNvSpPr>
          <p:nvPr/>
        </p:nvSpPr>
        <p:spPr bwMode="auto">
          <a:xfrm>
            <a:off x="4766035" y="1444823"/>
            <a:ext cx="4267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400" b="1" i="1" dirty="0" smtClean="0">
                <a:solidFill>
                  <a:srgbClr val="0000FF"/>
                </a:solidFill>
              </a:rPr>
              <a:t>Micro-tearing turbulence </a:t>
            </a:r>
            <a:r>
              <a:rPr lang="en-US" sz="1400" b="1" i="1" dirty="0" err="1" smtClean="0">
                <a:solidFill>
                  <a:srgbClr val="0000FF"/>
                </a:solidFill>
              </a:rPr>
              <a:t>gyrokinetic</a:t>
            </a:r>
            <a:r>
              <a:rPr lang="en-US" sz="1400" b="1" i="1" dirty="0" smtClean="0">
                <a:solidFill>
                  <a:srgbClr val="0000FF"/>
                </a:solidFill>
              </a:rPr>
              <a:t> simulation </a:t>
            </a:r>
            <a:endParaRPr lang="en-US" sz="1400" b="1" i="1" dirty="0">
              <a:solidFill>
                <a:srgbClr val="0000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-76200" y="977100"/>
            <a:ext cx="4729223" cy="5638800"/>
          </a:xfrm>
        </p:spPr>
        <p:txBody>
          <a:bodyPr>
            <a:normAutofit fontScale="85000" lnSpcReduction="20000"/>
          </a:bodyPr>
          <a:lstStyle/>
          <a:p>
            <a:pPr marL="171450" indent="-171450">
              <a:buClr>
                <a:srgbClr val="010000"/>
              </a:buClr>
            </a:pPr>
            <a:r>
              <a:rPr lang="en-US" dirty="0" smtClean="0"/>
              <a:t>Doubled B</a:t>
            </a:r>
            <a:r>
              <a:rPr lang="en-US" baseline="-25000" dirty="0" smtClean="0"/>
              <a:t>T</a:t>
            </a:r>
            <a:r>
              <a:rPr lang="en-US" dirty="0" smtClean="0"/>
              <a:t>, I</a:t>
            </a:r>
            <a:r>
              <a:rPr lang="en-US" baseline="-25000" dirty="0" smtClean="0"/>
              <a:t>P</a:t>
            </a:r>
            <a:r>
              <a:rPr lang="en-US" dirty="0" smtClean="0"/>
              <a:t> and NBI-heating power</a:t>
            </a:r>
          </a:p>
          <a:p>
            <a:pPr marL="568325" lvl="1" indent="-222250">
              <a:buClr>
                <a:srgbClr val="010000"/>
              </a:buClr>
            </a:pPr>
            <a:r>
              <a:rPr lang="en-US" dirty="0" smtClean="0"/>
              <a:t>3-6 times lower in </a:t>
            </a:r>
            <a:r>
              <a:rPr lang="en-US" dirty="0" smtClean="0">
                <a:latin typeface="Symbol" pitchFamily="18" charset="2"/>
              </a:rPr>
              <a:t>n</a:t>
            </a:r>
            <a:r>
              <a:rPr lang="en-US" baseline="-25000" dirty="0" smtClean="0"/>
              <a:t>e</a:t>
            </a:r>
            <a:r>
              <a:rPr lang="en-US" baseline="30000" dirty="0" smtClean="0"/>
              <a:t>*</a:t>
            </a:r>
            <a:r>
              <a:rPr lang="en-US" dirty="0" smtClean="0"/>
              <a:t>; flow/q profile control</a:t>
            </a:r>
          </a:p>
          <a:p>
            <a:pPr marL="171450" indent="-171450">
              <a:buClr>
                <a:srgbClr val="010000"/>
              </a:buClr>
            </a:pPr>
            <a:r>
              <a:rPr lang="en-US" dirty="0" smtClean="0"/>
              <a:t>A </a:t>
            </a:r>
            <a:r>
              <a:rPr lang="en-US" dirty="0"/>
              <a:t>new FIR high-k</a:t>
            </a:r>
            <a:r>
              <a:rPr lang="el-GR" baseline="-25000" dirty="0">
                <a:latin typeface="Arial"/>
                <a:cs typeface="Arial"/>
              </a:rPr>
              <a:t>θ</a:t>
            </a:r>
            <a:r>
              <a:rPr lang="en-US" dirty="0"/>
              <a:t> scattering system being designed at UC-Davis</a:t>
            </a:r>
          </a:p>
          <a:p>
            <a:pPr marL="571500" lvl="1">
              <a:buClr>
                <a:srgbClr val="010000"/>
              </a:buClr>
            </a:pPr>
            <a:r>
              <a:rPr lang="en-US" dirty="0"/>
              <a:t>To be installed for FY17 run campaign</a:t>
            </a:r>
          </a:p>
          <a:p>
            <a:pPr marL="171450" indent="-171450">
              <a:buClr>
                <a:srgbClr val="010000"/>
              </a:buClr>
            </a:pPr>
            <a:r>
              <a:rPr lang="en-US" dirty="0" smtClean="0"/>
              <a:t>A DBS/CPS system will be installed for FY17 run campaign</a:t>
            </a:r>
          </a:p>
          <a:p>
            <a:pPr marL="514350" lvl="1" indent="-171450">
              <a:buClr>
                <a:srgbClr val="010000"/>
              </a:buClr>
            </a:pPr>
            <a:r>
              <a:rPr lang="en-US" dirty="0" smtClean="0">
                <a:sym typeface="Symbol"/>
              </a:rPr>
              <a:t> Measure ion-scale turbulence</a:t>
            </a:r>
          </a:p>
          <a:p>
            <a:pPr marL="571500" lvl="1">
              <a:buClr>
                <a:srgbClr val="010000"/>
              </a:buClr>
            </a:pPr>
            <a:r>
              <a:rPr lang="en-US" dirty="0" smtClean="0">
                <a:sym typeface="Symbol"/>
              </a:rPr>
              <a:t>Able to measure magnetic fluctuations (CPS)</a:t>
            </a:r>
          </a:p>
          <a:p>
            <a:pPr marL="171450" indent="-171450">
              <a:buClr>
                <a:srgbClr val="010000"/>
              </a:buClr>
            </a:pPr>
            <a:r>
              <a:rPr lang="en-US" dirty="0" smtClean="0"/>
              <a:t>48 BES channels are now available on NSTX-U</a:t>
            </a:r>
          </a:p>
          <a:p>
            <a:pPr marL="571500" lvl="1">
              <a:buClr>
                <a:srgbClr val="010000"/>
              </a:buClr>
            </a:pPr>
            <a:r>
              <a:rPr lang="en-US" dirty="0" smtClean="0"/>
              <a:t>16 more than NSTX</a:t>
            </a:r>
          </a:p>
          <a:p>
            <a:pPr marL="171450" indent="-171450">
              <a:buClr>
                <a:srgbClr val="010000"/>
              </a:buClr>
            </a:pPr>
            <a:endParaRPr lang="en-US" dirty="0" smtClean="0"/>
          </a:p>
          <a:p>
            <a:pPr>
              <a:buClr>
                <a:srgbClr val="010000"/>
              </a:buClr>
            </a:pPr>
            <a:endParaRPr lang="en-US" dirty="0" smtClean="0"/>
          </a:p>
          <a:p>
            <a:pPr>
              <a:buClr>
                <a:srgbClr val="010000"/>
              </a:buClr>
            </a:pPr>
            <a:endParaRPr lang="en-US" dirty="0" smtClean="0"/>
          </a:p>
          <a:p>
            <a:pPr>
              <a:buClr>
                <a:srgbClr val="010000"/>
              </a:buClr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181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144001" cy="914400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/>
              <a:t>NSTX-U T&amp;T Research Plan Aims to Identify Operational Regimes of Instabilities Responsible for Electron Thermal Transport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-76200" y="990601"/>
            <a:ext cx="9220200" cy="5638799"/>
          </a:xfrm>
        </p:spPr>
        <p:txBody>
          <a:bodyPr>
            <a:normAutofit fontScale="92500" lnSpcReduction="10000"/>
          </a:bodyPr>
          <a:lstStyle/>
          <a:p>
            <a:pPr marL="228600" indent="-228600"/>
            <a:r>
              <a:rPr lang="en-US" dirty="0" smtClean="0"/>
              <a:t>Near-term plan</a:t>
            </a:r>
          </a:p>
          <a:p>
            <a:pPr marL="566737" lvl="1" indent="-228600"/>
            <a:r>
              <a:rPr lang="en-US" sz="2200" dirty="0" smtClean="0"/>
              <a:t>Identify dominant modes in lower </a:t>
            </a:r>
            <a:r>
              <a:rPr lang="en-US" sz="2200" dirty="0" smtClean="0">
                <a:latin typeface="Symbol" pitchFamily="18" charset="2"/>
              </a:rPr>
              <a:t>n</a:t>
            </a:r>
            <a:r>
              <a:rPr lang="en-US" sz="2200" baseline="-25000" dirty="0" smtClean="0"/>
              <a:t>e</a:t>
            </a:r>
            <a:r>
              <a:rPr lang="en-US" sz="2200" dirty="0" smtClean="0"/>
              <a:t>* H-mode plasmas of NSTX-U</a:t>
            </a:r>
          </a:p>
          <a:p>
            <a:pPr marL="566737" lvl="1" indent="-228600"/>
            <a:r>
              <a:rPr lang="en-US" sz="2200" dirty="0" smtClean="0"/>
              <a:t>Characterize low/high-k turbulence and electron thermal transport in isolated regimes of  micro-instabilities guided by GK simulations</a:t>
            </a:r>
          </a:p>
          <a:p>
            <a:pPr marL="566737" lvl="1" indent="-228600"/>
            <a:r>
              <a:rPr lang="en-US" sz="2200" dirty="0" smtClean="0"/>
              <a:t>BES/reflectometry for CAE/GAE measurements with a range of B</a:t>
            </a:r>
            <a:r>
              <a:rPr lang="en-US" sz="2200" baseline="-25000" dirty="0" smtClean="0"/>
              <a:t>T</a:t>
            </a:r>
            <a:r>
              <a:rPr lang="en-US" sz="2200" dirty="0" smtClean="0"/>
              <a:t>, </a:t>
            </a:r>
            <a:r>
              <a:rPr lang="en-US" sz="2200" dirty="0" err="1" smtClean="0"/>
              <a:t>I</a:t>
            </a:r>
            <a:r>
              <a:rPr lang="en-US" sz="2200" baseline="-25000" dirty="0" err="1" smtClean="0"/>
              <a:t>p</a:t>
            </a:r>
            <a:r>
              <a:rPr lang="en-US" sz="2200" dirty="0" smtClean="0"/>
              <a:t>, </a:t>
            </a:r>
            <a:r>
              <a:rPr lang="en-US" sz="2200" dirty="0" smtClean="0">
                <a:latin typeface="Symbol" pitchFamily="18" charset="2"/>
              </a:rPr>
              <a:t>n</a:t>
            </a:r>
            <a:r>
              <a:rPr lang="en-US" sz="2200" baseline="-25000" dirty="0" smtClean="0"/>
              <a:t>e</a:t>
            </a:r>
            <a:r>
              <a:rPr lang="en-US" sz="2200" dirty="0" smtClean="0"/>
              <a:t>* and P</a:t>
            </a:r>
            <a:r>
              <a:rPr lang="en-US" sz="2200" baseline="-25000" dirty="0" smtClean="0"/>
              <a:t>NBI</a:t>
            </a:r>
            <a:r>
              <a:rPr lang="en-US" sz="2200" dirty="0" smtClean="0"/>
              <a:t>, coupled with ORBIT code</a:t>
            </a:r>
            <a:endParaRPr lang="en-US" sz="2200" baseline="-25000" dirty="0" smtClean="0"/>
          </a:p>
          <a:p>
            <a:pPr marL="566737" lvl="1" indent="-228600"/>
            <a:r>
              <a:rPr lang="en-US" sz="2200" dirty="0" smtClean="0"/>
              <a:t>Cold pulse propagation (Laser Blow-off and ME-SXR) for profile stiffness</a:t>
            </a:r>
          </a:p>
          <a:p>
            <a:pPr marL="566737" lvl="1" indent="-228600"/>
            <a:r>
              <a:rPr lang="en-US" sz="2200" dirty="0" smtClean="0"/>
              <a:t>Couple with turbulence diagnostics, GK simulations and experimental tools</a:t>
            </a:r>
          </a:p>
          <a:p>
            <a:pPr marL="228600" indent="-228600"/>
            <a:r>
              <a:rPr lang="en-US" dirty="0" smtClean="0"/>
              <a:t>Long term plan</a:t>
            </a:r>
            <a:endParaRPr lang="en-US" dirty="0" smtClean="0">
              <a:solidFill>
                <a:schemeClr val="accent1"/>
              </a:solidFill>
            </a:endParaRPr>
          </a:p>
          <a:p>
            <a:pPr marL="628650" lvl="1" indent="-228600"/>
            <a:r>
              <a:rPr lang="en-US" sz="2200" dirty="0" smtClean="0"/>
              <a:t>Identify operational regimes of ETG, </a:t>
            </a:r>
            <a:r>
              <a:rPr lang="en-US" sz="2200" dirty="0" err="1" smtClean="0"/>
              <a:t>microtearing</a:t>
            </a:r>
            <a:r>
              <a:rPr lang="en-US" sz="2200" dirty="0" smtClean="0"/>
              <a:t>, AE (CAE/GAE) and ITG/TEM/KBM using the full set of turbulence diagnostics</a:t>
            </a:r>
          </a:p>
          <a:p>
            <a:pPr marL="628650" lvl="1" indent="-228600"/>
            <a:r>
              <a:rPr lang="en-US" sz="2200" dirty="0" smtClean="0"/>
              <a:t>Expand turbulence and electron thermal transport parametric dependence, e.g. on  </a:t>
            </a:r>
            <a:r>
              <a:rPr lang="en-US" sz="2200" dirty="0" smtClean="0">
                <a:sym typeface="Symbol"/>
              </a:rPr>
              <a:t>, </a:t>
            </a:r>
            <a:r>
              <a:rPr lang="en-US" sz="2200" dirty="0" smtClean="0">
                <a:latin typeface="cmmi10"/>
                <a:sym typeface="Symbol"/>
              </a:rPr>
              <a:t>½</a:t>
            </a:r>
            <a:r>
              <a:rPr lang="en-US" sz="2200" baseline="30000" dirty="0" smtClean="0">
                <a:sym typeface="Symbol"/>
              </a:rPr>
              <a:t>*</a:t>
            </a:r>
            <a:r>
              <a:rPr lang="en-US" sz="2200" dirty="0" smtClean="0">
                <a:sym typeface="Symbol"/>
              </a:rPr>
              <a:t>,</a:t>
            </a:r>
            <a:r>
              <a:rPr lang="en-US" sz="2200" baseline="30000" dirty="0" smtClean="0">
                <a:sym typeface="Symbol"/>
              </a:rPr>
              <a:t> </a:t>
            </a:r>
            <a:r>
              <a:rPr lang="en-US" sz="2200" dirty="0" smtClean="0">
                <a:sym typeface="Symbol"/>
              </a:rPr>
              <a:t>T</a:t>
            </a:r>
            <a:r>
              <a:rPr lang="en-US" sz="2200" baseline="-25000" dirty="0" smtClean="0">
                <a:sym typeface="Symbol"/>
              </a:rPr>
              <a:t>i</a:t>
            </a:r>
            <a:r>
              <a:rPr lang="en-US" sz="2200" dirty="0" smtClean="0">
                <a:sym typeface="Symbol"/>
              </a:rPr>
              <a:t>/T</a:t>
            </a:r>
            <a:r>
              <a:rPr lang="en-US" sz="2200" baseline="-25000" dirty="0" smtClean="0">
                <a:sym typeface="Symbol"/>
              </a:rPr>
              <a:t>e</a:t>
            </a:r>
            <a:r>
              <a:rPr lang="en-US" sz="2200" dirty="0" smtClean="0">
                <a:sym typeface="Symbol"/>
              </a:rPr>
              <a:t> and </a:t>
            </a:r>
            <a:r>
              <a:rPr lang="en-US" sz="2200" dirty="0" err="1" smtClean="0">
                <a:sym typeface="Symbol"/>
              </a:rPr>
              <a:t>Z</a:t>
            </a:r>
            <a:r>
              <a:rPr lang="en-US" sz="2200" baseline="-25000" dirty="0" err="1" smtClean="0">
                <a:sym typeface="Symbol"/>
              </a:rPr>
              <a:t>eff</a:t>
            </a:r>
            <a:endParaRPr lang="en-US" sz="2200" baseline="-25000" dirty="0" smtClean="0">
              <a:sym typeface="Symbol"/>
            </a:endParaRPr>
          </a:p>
          <a:p>
            <a:pPr marL="628650" lvl="1" indent="-228600"/>
            <a:r>
              <a:rPr lang="en-US" sz="2200" dirty="0" smtClean="0">
                <a:sym typeface="Symbol"/>
              </a:rPr>
              <a:t>Study electron thermal transport and turbulence in long pulse and fully non-inductive</a:t>
            </a:r>
            <a:r>
              <a:rPr lang="en-US" sz="2200" baseline="-25000" dirty="0" smtClean="0">
                <a:sym typeface="Symbol"/>
              </a:rPr>
              <a:t> </a:t>
            </a:r>
            <a:r>
              <a:rPr lang="en-US" sz="2200" dirty="0" smtClean="0">
                <a:sym typeface="Symbol"/>
              </a:rPr>
              <a:t>scenario</a:t>
            </a:r>
          </a:p>
          <a:p>
            <a:pPr marL="628650" lvl="1" indent="-228600"/>
            <a:r>
              <a:rPr lang="en-US" sz="2200" dirty="0" smtClean="0">
                <a:sym typeface="Symbol"/>
              </a:rPr>
              <a:t>Develop physics-based reduced models for electron thermal transport</a:t>
            </a:r>
            <a:endParaRPr lang="en-US" sz="2200" dirty="0" smtClean="0"/>
          </a:p>
          <a:p>
            <a:pPr marL="228600" indent="-228600"/>
            <a:endParaRPr lang="en-US" dirty="0" smtClean="0"/>
          </a:p>
          <a:p>
            <a:pPr marL="628650" lvl="1" indent="-228600"/>
            <a:endParaRPr lang="en-US" dirty="0" smtClean="0"/>
          </a:p>
          <a:p>
            <a:pPr marL="1028700"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8678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-96822" y="949359"/>
            <a:ext cx="9391426" cy="5680041"/>
          </a:xfrm>
        </p:spPr>
        <p:txBody>
          <a:bodyPr>
            <a:normAutofit lnSpcReduction="10000"/>
          </a:bodyPr>
          <a:lstStyle/>
          <a:p>
            <a:pPr marL="228600" indent="-228600"/>
            <a:r>
              <a:rPr lang="en-US" dirty="0" smtClean="0"/>
              <a:t>NSTX has made significant progress towards understanding anomalous electron thermal transport</a:t>
            </a:r>
          </a:p>
          <a:p>
            <a:pPr marL="628650" lvl="1" indent="-228600"/>
            <a:r>
              <a:rPr lang="en-US" dirty="0" smtClean="0"/>
              <a:t>First nonlinear </a:t>
            </a:r>
            <a:r>
              <a:rPr lang="en-US" dirty="0" err="1" smtClean="0"/>
              <a:t>gyrokinetic</a:t>
            </a:r>
            <a:r>
              <a:rPr lang="en-US" dirty="0" smtClean="0"/>
              <a:t> simulation of </a:t>
            </a:r>
            <a:r>
              <a:rPr lang="en-US" dirty="0" err="1" smtClean="0"/>
              <a:t>microtearing</a:t>
            </a:r>
            <a:r>
              <a:rPr lang="en-US" dirty="0" smtClean="0"/>
              <a:t> turbulence to produce experimental confinement scaling and transport in NSTX H-mode plasmas</a:t>
            </a:r>
          </a:p>
          <a:p>
            <a:pPr marL="628650" lvl="1" indent="-228600"/>
            <a:r>
              <a:rPr lang="en-US" dirty="0" smtClean="0"/>
              <a:t>ETG turbulence driving electron thermal transport in L and H-mode plasmas, supported by linear and nonlinear </a:t>
            </a:r>
            <a:r>
              <a:rPr lang="en-US" dirty="0" err="1" smtClean="0"/>
              <a:t>gyrokinetic</a:t>
            </a:r>
            <a:r>
              <a:rPr lang="en-US" dirty="0" smtClean="0"/>
              <a:t> simulations</a:t>
            </a:r>
          </a:p>
          <a:p>
            <a:pPr marL="628650" lvl="1" indent="-228600"/>
            <a:r>
              <a:rPr lang="en-US" dirty="0" smtClean="0"/>
              <a:t>*AE-induced core Te flattening, consistent with electron stochastic transport from ORBIT simulations and the coupling between CAEs and KAWs</a:t>
            </a:r>
          </a:p>
          <a:p>
            <a:pPr marL="290513" indent="-228600"/>
            <a:r>
              <a:rPr lang="en-US" dirty="0" smtClean="0"/>
              <a:t>Electron thermal transport will be the key part of the transport and turbulence research plan for NSTX-U</a:t>
            </a:r>
          </a:p>
          <a:p>
            <a:pPr marL="628650" lvl="1" indent="-228600"/>
            <a:r>
              <a:rPr lang="en-US" dirty="0" err="1" smtClean="0"/>
              <a:t>Ip</a:t>
            </a:r>
            <a:r>
              <a:rPr lang="en-US" dirty="0" smtClean="0"/>
              <a:t> ~2 MA, BT ~1 T, 2</a:t>
            </a:r>
            <a:r>
              <a:rPr lang="en-US" baseline="30000" dirty="0" smtClean="0"/>
              <a:t>nd</a:t>
            </a:r>
            <a:r>
              <a:rPr lang="en-US" dirty="0" smtClean="0"/>
              <a:t> NBI (~12 MW), a suite of turbulence diagnostics, e.g. new high-k scattering system and DBS/CPS</a:t>
            </a:r>
          </a:p>
          <a:p>
            <a:pPr marL="909638" lvl="2" indent="-22860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1754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1200" y="2667000"/>
            <a:ext cx="89916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>
                <a:solidFill>
                  <a:srgbClr val="0000FF"/>
                </a:solidFill>
              </a:rPr>
              <a:t>Backup slides</a:t>
            </a:r>
            <a:endParaRPr lang="en-US" sz="5400" dirty="0">
              <a:solidFill>
                <a:srgbClr val="0000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7741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>
                <a:ea typeface="ＭＳ Ｐゴシック"/>
                <a:cs typeface="ＭＳ Ｐゴシック"/>
              </a:rPr>
              <a:t>Beam Emission Spectroscopy (BES) Diagnostic  Provides the Capability of Measuring Internal *AE Mode Structure 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407988" y="1066800"/>
            <a:ext cx="3935412" cy="2041585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169863" indent="-169863">
              <a:spcBef>
                <a:spcPts val="0"/>
              </a:spcBef>
              <a:spcAft>
                <a:spcPts val="200"/>
              </a:spcAft>
              <a:defRPr/>
            </a:pPr>
            <a:r>
              <a:rPr lang="en-US" sz="1500" dirty="0" smtClean="0"/>
              <a:t>32 detection channels for NSTX and to be upgraded to 48 channels for NSTX-U</a:t>
            </a:r>
          </a:p>
          <a:p>
            <a:pPr marL="169863" indent="-169863">
              <a:spcBef>
                <a:spcPts val="0"/>
              </a:spcBef>
              <a:spcAft>
                <a:spcPts val="200"/>
              </a:spcAft>
              <a:defRPr/>
            </a:pPr>
            <a:r>
              <a:rPr lang="en-US" sz="1500" dirty="0" smtClean="0"/>
              <a:t>56 sightlines in radial and poloidal arrays spanning core to SOL</a:t>
            </a:r>
          </a:p>
          <a:p>
            <a:pPr marL="169863" indent="-169863">
              <a:spcBef>
                <a:spcPts val="0"/>
              </a:spcBef>
              <a:spcAft>
                <a:spcPts val="200"/>
              </a:spcAft>
              <a:defRPr/>
            </a:pPr>
            <a:r>
              <a:rPr lang="en-US" sz="1500" dirty="0" smtClean="0"/>
              <a:t>2 MHz sampling</a:t>
            </a:r>
          </a:p>
          <a:p>
            <a:pPr marL="169863" indent="-169863">
              <a:spcBef>
                <a:spcPts val="0"/>
              </a:spcBef>
              <a:spcAft>
                <a:spcPts val="200"/>
              </a:spcAft>
              <a:defRPr/>
            </a:pPr>
            <a:r>
              <a:rPr lang="en-US" sz="1500" dirty="0" err="1" smtClean="0"/>
              <a:t>k</a:t>
            </a:r>
            <a:r>
              <a:rPr lang="en-US" sz="1500" baseline="-25000" dirty="0" err="1" smtClean="0"/>
              <a:t>┴</a:t>
            </a:r>
            <a:r>
              <a:rPr lang="en-US" sz="1500" dirty="0" err="1" smtClean="0">
                <a:latin typeface="Symbol" charset="2"/>
                <a:cs typeface="Symbol" charset="2"/>
              </a:rPr>
              <a:t>r</a:t>
            </a:r>
            <a:r>
              <a:rPr lang="en-US" sz="1500" baseline="-25000" dirty="0" err="1" smtClean="0"/>
              <a:t>i</a:t>
            </a:r>
            <a:r>
              <a:rPr lang="en-US" sz="1500" dirty="0" smtClean="0"/>
              <a:t> ≤ 1.5  &amp;  2-3 cm spot size</a:t>
            </a:r>
          </a:p>
          <a:p>
            <a:pPr marL="169863" indent="-169863">
              <a:spcBef>
                <a:spcPts val="0"/>
              </a:spcBef>
              <a:spcAft>
                <a:spcPts val="200"/>
              </a:spcAft>
              <a:defRPr/>
            </a:pPr>
            <a:r>
              <a:rPr lang="en-US" sz="1500" dirty="0" smtClean="0"/>
              <a:t>Field-aligned optics with high throughput (</a:t>
            </a:r>
            <a:r>
              <a:rPr lang="en-US" sz="1500" dirty="0" err="1" smtClean="0"/>
              <a:t>etendue</a:t>
            </a:r>
            <a:r>
              <a:rPr lang="en-US" sz="1500" dirty="0" smtClean="0"/>
              <a:t> = 2.3 mm</a:t>
            </a:r>
            <a:r>
              <a:rPr lang="en-US" sz="1500" baseline="30000" dirty="0" smtClean="0"/>
              <a:t>2</a:t>
            </a:r>
            <a:r>
              <a:rPr lang="en-US" sz="1500" dirty="0" smtClean="0"/>
              <a:t>-ster)</a:t>
            </a:r>
            <a:endParaRPr lang="en-US" sz="1500" dirty="0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4879305" y="990600"/>
            <a:ext cx="3350295" cy="1371600"/>
            <a:chOff x="231104" y="1292227"/>
            <a:chExt cx="3348595" cy="1371003"/>
          </a:xfrm>
        </p:grpSpPr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533245" y="1292227"/>
            <a:ext cx="3014720" cy="6823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85" name="Equation" r:id="rId3" imgW="1790700" imgH="406400" progId="Equation.3">
                    <p:embed/>
                  </p:oleObj>
                </mc:Choice>
                <mc:Fallback>
                  <p:oleObj name="Equation" r:id="rId3" imgW="1790700" imgH="406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3245" y="1292227"/>
                          <a:ext cx="3014720" cy="68232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3" name="TextBox 7"/>
            <p:cNvSpPr txBox="1">
              <a:spLocks noChangeArrowheads="1"/>
            </p:cNvSpPr>
            <p:nvPr/>
          </p:nvSpPr>
          <p:spPr bwMode="auto">
            <a:xfrm>
              <a:off x="231104" y="2140237"/>
              <a:ext cx="1227597" cy="5229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buNone/>
              </a:pPr>
              <a:r>
                <a:rPr lang="en-US" sz="1400" b="0" i="0" dirty="0" smtClean="0">
                  <a:solidFill>
                    <a:schemeClr val="tx1"/>
                  </a:solidFill>
                </a:rPr>
                <a:t>neutral </a:t>
              </a:r>
              <a:r>
                <a:rPr lang="en-US" sz="1400" b="0" i="0" dirty="0">
                  <a:solidFill>
                    <a:schemeClr val="tx1"/>
                  </a:solidFill>
                </a:rPr>
                <a:t>beam</a:t>
              </a:r>
              <a:br>
                <a:rPr lang="en-US" sz="1400" b="0" i="0" dirty="0">
                  <a:solidFill>
                    <a:schemeClr val="tx1"/>
                  </a:solidFill>
                </a:rPr>
              </a:br>
              <a:r>
                <a:rPr lang="en-US" sz="1400" b="0" i="0" dirty="0" err="1">
                  <a:solidFill>
                    <a:schemeClr val="tx1"/>
                  </a:solidFill>
                </a:rPr>
                <a:t>D</a:t>
              </a:r>
              <a:r>
                <a:rPr lang="en-US" sz="1400" b="0" i="0" baseline="-25000" dirty="0" err="1">
                  <a:solidFill>
                    <a:schemeClr val="tx1"/>
                  </a:solidFill>
                  <a:latin typeface="Symbol" pitchFamily="18" charset="2"/>
                  <a:ea typeface="Symbol" pitchFamily="18" charset="2"/>
                  <a:cs typeface="Symbol" pitchFamily="18" charset="2"/>
                </a:rPr>
                <a:t>a</a:t>
              </a:r>
              <a:r>
                <a:rPr lang="en-US" sz="1400" b="0" i="0" dirty="0">
                  <a:solidFill>
                    <a:schemeClr val="tx1"/>
                  </a:solidFill>
                  <a:latin typeface="Symbol" pitchFamily="18" charset="2"/>
                  <a:ea typeface="Symbol" pitchFamily="18" charset="2"/>
                  <a:cs typeface="Symbol" pitchFamily="18" charset="2"/>
                </a:rPr>
                <a:t> </a:t>
              </a:r>
              <a:r>
                <a:rPr lang="en-US" sz="1400" b="0" i="0" dirty="0">
                  <a:solidFill>
                    <a:schemeClr val="tx1"/>
                  </a:solidFill>
                </a:rPr>
                <a:t>emission</a:t>
              </a:r>
            </a:p>
          </p:txBody>
        </p:sp>
        <p:sp>
          <p:nvSpPr>
            <p:cNvPr id="1034" name="TextBox 8"/>
            <p:cNvSpPr txBox="1">
              <a:spLocks noChangeArrowheads="1"/>
            </p:cNvSpPr>
            <p:nvPr/>
          </p:nvSpPr>
          <p:spPr bwMode="auto">
            <a:xfrm>
              <a:off x="1588263" y="2097166"/>
              <a:ext cx="1000087" cy="56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buNone/>
              </a:pPr>
              <a:r>
                <a:rPr lang="en-US" sz="1400" b="0" i="0" dirty="0">
                  <a:solidFill>
                    <a:schemeClr val="tx1"/>
                  </a:solidFill>
                </a:rPr>
                <a:t>density</a:t>
              </a:r>
            </a:p>
            <a:p>
              <a:pPr algn="ctr">
                <a:buNone/>
              </a:pPr>
              <a:r>
                <a:rPr lang="en-US" sz="1400" b="0" i="0" dirty="0">
                  <a:solidFill>
                    <a:schemeClr val="tx1"/>
                  </a:solidFill>
                </a:rPr>
                <a:t>fluctuation</a:t>
              </a:r>
            </a:p>
          </p:txBody>
        </p:sp>
        <p:sp>
          <p:nvSpPr>
            <p:cNvPr id="1035" name="TextBox 9"/>
            <p:cNvSpPr txBox="1">
              <a:spLocks noChangeArrowheads="1"/>
            </p:cNvSpPr>
            <p:nvPr/>
          </p:nvSpPr>
          <p:spPr bwMode="auto">
            <a:xfrm>
              <a:off x="2728616" y="1977729"/>
              <a:ext cx="851083" cy="338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buNone/>
              </a:pPr>
              <a:r>
                <a:rPr lang="en-US" sz="1600" b="0" i="0" dirty="0">
                  <a:solidFill>
                    <a:schemeClr val="tx1"/>
                  </a:solidFill>
                </a:rPr>
                <a:t>C ≈ 1/2</a:t>
              </a:r>
            </a:p>
          </p:txBody>
        </p:sp>
        <p:cxnSp>
          <p:nvCxnSpPr>
            <p:cNvPr id="1036" name="Straight Arrow Connector 10"/>
            <p:cNvCxnSpPr>
              <a:cxnSpLocks noChangeShapeType="1"/>
            </p:cNvCxnSpPr>
            <p:nvPr/>
          </p:nvCxnSpPr>
          <p:spPr bwMode="auto">
            <a:xfrm rot="10800000">
              <a:off x="1980311" y="1749230"/>
              <a:ext cx="761615" cy="38083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037" name="Straight Arrow Connector 11"/>
            <p:cNvCxnSpPr>
              <a:cxnSpLocks noChangeShapeType="1"/>
            </p:cNvCxnSpPr>
            <p:nvPr/>
          </p:nvCxnSpPr>
          <p:spPr bwMode="auto">
            <a:xfrm rot="16200000" flipV="1">
              <a:off x="1505005" y="1983183"/>
              <a:ext cx="328442" cy="165201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038" name="Straight Arrow Connector 12"/>
            <p:cNvCxnSpPr>
              <a:cxnSpLocks noChangeShapeType="1"/>
            </p:cNvCxnSpPr>
            <p:nvPr/>
          </p:nvCxnSpPr>
          <p:spPr bwMode="auto">
            <a:xfrm rot="5400000" flipH="1" flipV="1">
              <a:off x="316890" y="1989873"/>
              <a:ext cx="304668" cy="128047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pic>
        <p:nvPicPr>
          <p:cNvPr id="1031" name="Picture 15" descr="Overhead_Layout.png"/>
          <p:cNvPicPr>
            <a:picLocks noChangeAspect="1"/>
          </p:cNvPicPr>
          <p:nvPr/>
        </p:nvPicPr>
        <p:blipFill>
          <a:blip r:embed="rId5" cstate="print"/>
          <a:srcRect b="20206"/>
          <a:stretch>
            <a:fillRect/>
          </a:stretch>
        </p:blipFill>
        <p:spPr bwMode="auto">
          <a:xfrm>
            <a:off x="5410200" y="2286000"/>
            <a:ext cx="2743200" cy="3649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2" name="Picture 14" descr="R130R140_ImageSpots.png"/>
          <p:cNvPicPr>
            <a:picLocks noChangeAspect="1"/>
          </p:cNvPicPr>
          <p:nvPr/>
        </p:nvPicPr>
        <p:blipFill>
          <a:blip r:embed="rId6" cstate="print"/>
          <a:srcRect b="24390"/>
          <a:stretch>
            <a:fillRect/>
          </a:stretch>
        </p:blipFill>
        <p:spPr bwMode="auto">
          <a:xfrm>
            <a:off x="836613" y="3124200"/>
            <a:ext cx="3152775" cy="3276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730622" y="6183868"/>
            <a:ext cx="479437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None/>
            </a:pPr>
            <a:r>
              <a:rPr lang="en-US" sz="1600" b="1" i="1" dirty="0" smtClean="0">
                <a:solidFill>
                  <a:srgbClr val="0000FF"/>
                </a:solidFill>
              </a:rPr>
              <a:t>D.R. Smith et al., Rev. Sci. </a:t>
            </a:r>
            <a:r>
              <a:rPr lang="en-US" sz="1600" b="1" i="1" dirty="0" err="1" smtClean="0">
                <a:solidFill>
                  <a:srgbClr val="0000FF"/>
                </a:solidFill>
              </a:rPr>
              <a:t>Instrum</a:t>
            </a:r>
            <a:r>
              <a:rPr lang="en-US" sz="1600" b="1" i="1" dirty="0" smtClean="0">
                <a:solidFill>
                  <a:srgbClr val="0000FF"/>
                </a:solidFill>
              </a:rPr>
              <a:t> (2010)</a:t>
            </a:r>
            <a:endParaRPr lang="en-US" sz="16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44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1" y="4015700"/>
            <a:ext cx="5181600" cy="2532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Spherical Tokamaks Have Some Significant Advantages over Conventional Tokamak  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0" y="954659"/>
            <a:ext cx="9144000" cy="5408612"/>
          </a:xfrm>
        </p:spPr>
        <p:txBody>
          <a:bodyPr/>
          <a:lstStyle/>
          <a:p>
            <a:r>
              <a:rPr lang="en-US" sz="2400" dirty="0" smtClean="0"/>
              <a:t>The low aspect ratio of spherical </a:t>
            </a:r>
            <a:r>
              <a:rPr lang="en-US" sz="2400" dirty="0" err="1" smtClean="0"/>
              <a:t>tokamaks</a:t>
            </a:r>
            <a:r>
              <a:rPr lang="en-US" sz="2400" dirty="0" smtClean="0"/>
              <a:t> leads to improved </a:t>
            </a:r>
            <a:r>
              <a:rPr lang="en-US" sz="2400" dirty="0" smtClean="0">
                <a:latin typeface="cmmi10"/>
              </a:rPr>
              <a:t>¯ </a:t>
            </a:r>
            <a:r>
              <a:rPr lang="en-US" sz="2400" dirty="0" smtClean="0"/>
              <a:t>limit than conventional </a:t>
            </a:r>
            <a:r>
              <a:rPr lang="en-US" sz="2400" dirty="0" err="1" smtClean="0"/>
              <a:t>tokamaks</a:t>
            </a:r>
            <a:endParaRPr lang="en-US" sz="2400" dirty="0" smtClean="0"/>
          </a:p>
          <a:p>
            <a:pPr lvl="1"/>
            <a:r>
              <a:rPr lang="en-US" dirty="0" smtClean="0"/>
              <a:t>More compact and lower-cost future devices, e.g. Fusion Nuclear Science Facility (FNSF) and power plant</a:t>
            </a:r>
            <a:endParaRPr lang="en-US" u="sng" dirty="0" smtClean="0"/>
          </a:p>
          <a:p>
            <a:r>
              <a:rPr lang="en-US" dirty="0" smtClean="0"/>
              <a:t>The effective shaping and/or strong </a:t>
            </a:r>
            <a:r>
              <a:rPr lang="en-US" dirty="0" err="1" smtClean="0"/>
              <a:t>ExB</a:t>
            </a:r>
            <a:r>
              <a:rPr lang="en-US" dirty="0" smtClean="0"/>
              <a:t> shear from low aspect ratio lead to reduced ion-scale turbulence</a:t>
            </a:r>
          </a:p>
          <a:p>
            <a:pPr lvl="1"/>
            <a:r>
              <a:rPr lang="en-US" dirty="0" smtClean="0"/>
              <a:t> Neoclassical ion thermal transport and different confinement scaling for H-mode plasmas</a:t>
            </a:r>
          </a:p>
        </p:txBody>
      </p:sp>
    </p:spTree>
    <p:extLst>
      <p:ext uri="{BB962C8B-B14F-4D97-AF65-F5344CB8AC3E}">
        <p14:creationId xmlns:p14="http://schemas.microsoft.com/office/powerpoint/2010/main" val="302438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97063" y="2300287"/>
            <a:ext cx="19589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Threshold Gradients for ETG modes are much Higher after the ELM</a:t>
            </a:r>
          </a:p>
        </p:txBody>
      </p:sp>
      <p:sp>
        <p:nvSpPr>
          <p:cNvPr id="30724" name="Content Placeholder 2"/>
          <p:cNvSpPr>
            <a:spLocks noGrp="1"/>
          </p:cNvSpPr>
          <p:nvPr>
            <p:ph idx="1"/>
          </p:nvPr>
        </p:nvSpPr>
        <p:spPr>
          <a:xfrm>
            <a:off x="-76200" y="973137"/>
            <a:ext cx="4733925" cy="619125"/>
          </a:xfrm>
        </p:spPr>
        <p:txBody>
          <a:bodyPr/>
          <a:lstStyle/>
          <a:p>
            <a:r>
              <a:rPr lang="en-US" sz="2000" dirty="0" smtClean="0"/>
              <a:t>Before ELM, ETG is largely unstable</a:t>
            </a:r>
          </a:p>
        </p:txBody>
      </p:sp>
      <p:pic>
        <p:nvPicPr>
          <p:cNvPr id="30725" name="Picture 1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9113" y="3471862"/>
            <a:ext cx="24415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Rectangle 30"/>
          <p:cNvSpPr>
            <a:spLocks noChangeArrowheads="1"/>
          </p:cNvSpPr>
          <p:nvPr/>
        </p:nvSpPr>
        <p:spPr bwMode="auto">
          <a:xfrm>
            <a:off x="1647825" y="2344737"/>
            <a:ext cx="190500" cy="180975"/>
          </a:xfrm>
          <a:prstGeom prst="rect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</p:spPr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pic>
        <p:nvPicPr>
          <p:cNvPr id="30727" name="Picture 33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89075" y="3424237"/>
            <a:ext cx="330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728" name="Straight Connector 35"/>
          <p:cNvCxnSpPr>
            <a:cxnSpLocks noChangeShapeType="1"/>
          </p:cNvCxnSpPr>
          <p:nvPr/>
        </p:nvCxnSpPr>
        <p:spPr bwMode="auto">
          <a:xfrm flipV="1">
            <a:off x="1498600" y="3563937"/>
            <a:ext cx="263525" cy="6350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4857750" y="973137"/>
            <a:ext cx="44386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3363" indent="-233363" eaLnBrk="0" hangingPunct="0">
              <a:spcBef>
                <a:spcPct val="25000"/>
              </a:spcBef>
              <a:buFontTx/>
              <a:buChar char="•"/>
              <a:defRPr/>
            </a:pPr>
            <a:r>
              <a:rPr lang="en-US" sz="2000" b="0" i="0" kern="0" dirty="0">
                <a:solidFill>
                  <a:srgbClr val="FF0000"/>
                </a:solidFill>
                <a:latin typeface="+mn-lt"/>
              </a:rPr>
              <a:t>After ELM, ETG is largely stable</a:t>
            </a:r>
          </a:p>
          <a:p>
            <a:pPr marL="233363" indent="-233363" eaLnBrk="0" hangingPunct="0">
              <a:spcBef>
                <a:spcPct val="25000"/>
              </a:spcBef>
              <a:defRPr/>
            </a:pPr>
            <a:endParaRPr lang="en-US" sz="2000" b="0" i="0" kern="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0730" name="Picture 2" descr="C:\Documents and Settings\yren\My Documents\MATLAB\work_nstx\figure_save\140620_crit_gradient_a07_R0_norm_before_ELM_APS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6050" y="1589087"/>
            <a:ext cx="4246563" cy="327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Picture 2" descr="C:\Documents and Settings\yren\My Documents\MATLAB\work_nstx\figure_save\140620_crit_gradient_a07_R0_norm_APS_after_ELM_3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32313" y="1649412"/>
            <a:ext cx="4445000" cy="330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517525" y="6238875"/>
            <a:ext cx="87788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3363" indent="-233363" eaLnBrk="0" hangingPunct="0">
              <a:spcBef>
                <a:spcPct val="25000"/>
              </a:spcBef>
              <a:buNone/>
              <a:defRPr/>
            </a:pPr>
            <a:r>
              <a:rPr lang="en-US" sz="1600" b="0" i="0" kern="0" dirty="0">
                <a:solidFill>
                  <a:schemeClr val="tx1"/>
                </a:solidFill>
                <a:latin typeface="+mn-lt"/>
              </a:rPr>
              <a:t>Stability </a:t>
            </a:r>
            <a:r>
              <a:rPr lang="en-US" sz="1600" b="0" i="0" kern="0" dirty="0" smtClean="0">
                <a:solidFill>
                  <a:schemeClr val="tx1"/>
                </a:solidFill>
                <a:latin typeface="+mn-lt"/>
              </a:rPr>
              <a:t>analysis performed with GS2 </a:t>
            </a:r>
            <a:r>
              <a:rPr lang="en-US" sz="1600" b="0" i="0" kern="0" dirty="0">
                <a:solidFill>
                  <a:schemeClr val="tx1"/>
                </a:solidFill>
                <a:latin typeface="+mn-lt"/>
              </a:rPr>
              <a:t>code (</a:t>
            </a:r>
            <a:r>
              <a:rPr lang="en-US" sz="1600" b="0" i="0" kern="0" dirty="0" err="1">
                <a:solidFill>
                  <a:schemeClr val="tx1"/>
                </a:solidFill>
                <a:latin typeface="+mn-lt"/>
              </a:rPr>
              <a:t>Kotschenreuther</a:t>
            </a:r>
            <a:r>
              <a:rPr lang="en-US" sz="1600" b="0" i="0" kern="0" dirty="0">
                <a:solidFill>
                  <a:schemeClr val="tx1"/>
                </a:solidFill>
                <a:latin typeface="+mn-lt"/>
              </a:rPr>
              <a:t> et al., 1995)</a:t>
            </a:r>
          </a:p>
        </p:txBody>
      </p:sp>
    </p:spTree>
    <p:extLst>
      <p:ext uri="{BB962C8B-B14F-4D97-AF65-F5344CB8AC3E}">
        <p14:creationId xmlns:p14="http://schemas.microsoft.com/office/powerpoint/2010/main" val="290955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Documents and Settings\yren\My Documents\MATLAB\work_nstx\figure_save\140620_crit_gradient_a07_R0_norm_APS_after_ELM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32313" y="1647825"/>
            <a:ext cx="4446587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Increase in ETG Threshold Gradient is due to Large Density Gradient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517525" y="6238875"/>
            <a:ext cx="87788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3363" indent="-233363" eaLnBrk="0" hangingPunct="0">
              <a:spcBef>
                <a:spcPct val="25000"/>
              </a:spcBef>
              <a:buNone/>
              <a:defRPr/>
            </a:pPr>
            <a:r>
              <a:rPr lang="en-US" sz="1600" b="0" i="0" kern="0" dirty="0">
                <a:solidFill>
                  <a:schemeClr val="tx1"/>
                </a:solidFill>
                <a:latin typeface="+mn-lt"/>
              </a:rPr>
              <a:t>Stability </a:t>
            </a:r>
            <a:r>
              <a:rPr lang="en-US" sz="1600" b="0" i="0" kern="0" dirty="0" smtClean="0">
                <a:solidFill>
                  <a:schemeClr val="tx1"/>
                </a:solidFill>
                <a:latin typeface="+mn-lt"/>
              </a:rPr>
              <a:t>analysis performed with GS2 </a:t>
            </a:r>
            <a:r>
              <a:rPr lang="en-US" sz="1600" b="0" i="0" kern="0" dirty="0">
                <a:solidFill>
                  <a:schemeClr val="tx1"/>
                </a:solidFill>
                <a:latin typeface="+mn-lt"/>
              </a:rPr>
              <a:t>code (</a:t>
            </a:r>
            <a:r>
              <a:rPr lang="en-US" sz="1600" b="0" i="0" kern="0" dirty="0" err="1">
                <a:solidFill>
                  <a:schemeClr val="tx1"/>
                </a:solidFill>
                <a:latin typeface="+mn-lt"/>
              </a:rPr>
              <a:t>Kotschenreuther</a:t>
            </a:r>
            <a:r>
              <a:rPr lang="en-US" sz="1600" b="0" i="0" kern="0" dirty="0">
                <a:solidFill>
                  <a:schemeClr val="tx1"/>
                </a:solidFill>
                <a:latin typeface="+mn-lt"/>
              </a:rPr>
              <a:t> et al., 1995)</a:t>
            </a:r>
          </a:p>
        </p:txBody>
      </p:sp>
      <p:grpSp>
        <p:nvGrpSpPr>
          <p:cNvPr id="2" name="Group 21"/>
          <p:cNvGrpSpPr/>
          <p:nvPr/>
        </p:nvGrpSpPr>
        <p:grpSpPr>
          <a:xfrm>
            <a:off x="487363" y="5562600"/>
            <a:ext cx="8428037" cy="582613"/>
            <a:chOff x="609600" y="5638800"/>
            <a:chExt cx="8428037" cy="582613"/>
          </a:xfrm>
        </p:grpSpPr>
        <p:pic>
          <p:nvPicPr>
            <p:cNvPr id="14" name="Picture 14" descr="TP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62200" y="5638800"/>
              <a:ext cx="5303837" cy="582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3" descr="TP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9600" y="5791200"/>
              <a:ext cx="1651000" cy="27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24" descr="TP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742237" y="5791200"/>
              <a:ext cx="1295400" cy="27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23" name="Straight Connector 25"/>
          <p:cNvCxnSpPr>
            <a:cxnSpLocks noChangeShapeType="1"/>
          </p:cNvCxnSpPr>
          <p:nvPr/>
        </p:nvCxnSpPr>
        <p:spPr bwMode="auto">
          <a:xfrm>
            <a:off x="7696200" y="6096000"/>
            <a:ext cx="1066800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4" name="Straight Connector 25"/>
          <p:cNvCxnSpPr>
            <a:cxnSpLocks noChangeShapeType="1"/>
          </p:cNvCxnSpPr>
          <p:nvPr/>
        </p:nvCxnSpPr>
        <p:spPr bwMode="auto">
          <a:xfrm>
            <a:off x="2286000" y="6096000"/>
            <a:ext cx="457200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  <p:pic>
        <p:nvPicPr>
          <p:cNvPr id="28" name="Picture 1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97063" y="2300287"/>
            <a:ext cx="19589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-76200" y="973137"/>
            <a:ext cx="4733925" cy="619125"/>
          </a:xfrm>
        </p:spPr>
        <p:txBody>
          <a:bodyPr/>
          <a:lstStyle/>
          <a:p>
            <a:r>
              <a:rPr lang="en-US" sz="2000" dirty="0" smtClean="0"/>
              <a:t>Before ELM, ETG is largely unstable</a:t>
            </a:r>
          </a:p>
        </p:txBody>
      </p:sp>
      <p:pic>
        <p:nvPicPr>
          <p:cNvPr id="30" name="Picture 1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9113" y="3471862"/>
            <a:ext cx="24415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1647825" y="2344737"/>
            <a:ext cx="190500" cy="180975"/>
          </a:xfrm>
          <a:prstGeom prst="rect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</p:spPr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pic>
        <p:nvPicPr>
          <p:cNvPr id="32" name="Picture 33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89075" y="3424237"/>
            <a:ext cx="330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" name="Straight Connector 35"/>
          <p:cNvCxnSpPr>
            <a:cxnSpLocks noChangeShapeType="1"/>
          </p:cNvCxnSpPr>
          <p:nvPr/>
        </p:nvCxnSpPr>
        <p:spPr bwMode="auto">
          <a:xfrm flipV="1">
            <a:off x="1498600" y="3563937"/>
            <a:ext cx="263525" cy="6350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</p:spPr>
      </p:cxnSp>
      <p:pic>
        <p:nvPicPr>
          <p:cNvPr id="34" name="Picture 2" descr="C:\Documents and Settings\yren\My Documents\MATLAB\work_nstx\figure_save\140620_crit_gradient_a07_R0_norm_before_ELM_APS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46050" y="1589087"/>
            <a:ext cx="4246563" cy="327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Content Placeholder 2"/>
          <p:cNvSpPr txBox="1">
            <a:spLocks/>
          </p:cNvSpPr>
          <p:nvPr/>
        </p:nvSpPr>
        <p:spPr bwMode="auto">
          <a:xfrm>
            <a:off x="4857750" y="973137"/>
            <a:ext cx="44386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3363" indent="-233363" eaLnBrk="0" hangingPunct="0">
              <a:spcBef>
                <a:spcPct val="25000"/>
              </a:spcBef>
              <a:buFontTx/>
              <a:buChar char="•"/>
              <a:defRPr/>
            </a:pPr>
            <a:r>
              <a:rPr lang="en-US" sz="2000" b="0" i="0" kern="0" dirty="0">
                <a:solidFill>
                  <a:srgbClr val="FF0000"/>
                </a:solidFill>
                <a:latin typeface="+mn-lt"/>
              </a:rPr>
              <a:t>After ELM, ETG is largely stable</a:t>
            </a:r>
          </a:p>
          <a:p>
            <a:pPr marL="233363" indent="-233363" eaLnBrk="0" hangingPunct="0">
              <a:spcBef>
                <a:spcPct val="25000"/>
              </a:spcBef>
              <a:defRPr/>
            </a:pPr>
            <a:endParaRPr lang="en-US" sz="2000" b="0" i="0" kern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6" name="Content Placeholder 2"/>
          <p:cNvSpPr txBox="1">
            <a:spLocks/>
          </p:cNvSpPr>
          <p:nvPr/>
        </p:nvSpPr>
        <p:spPr bwMode="auto">
          <a:xfrm>
            <a:off x="0" y="4953000"/>
            <a:ext cx="89916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Manually decreasing R/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</a:t>
            </a:r>
            <a:r>
              <a:rPr kumimoji="0" lang="en-US" sz="1800" b="0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brings down critical gradient as expected from linear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theory (e.g.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Jenko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al, 2001)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443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9" name="Content Placeholder 8" descr="xp821_hkcont128829ch4a.eps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8546" y="1121990"/>
            <a:ext cx="3322205" cy="3181069"/>
          </a:xfrm>
        </p:spPr>
      </p:pic>
      <p:sp>
        <p:nvSpPr>
          <p:cNvPr id="17" name="U-Turn Arrow 16"/>
          <p:cNvSpPr/>
          <p:nvPr/>
        </p:nvSpPr>
        <p:spPr bwMode="auto">
          <a:xfrm flipH="1">
            <a:off x="1385453" y="890868"/>
            <a:ext cx="2909455" cy="462243"/>
          </a:xfrm>
          <a:prstGeom prst="uturnArrow">
            <a:avLst>
              <a:gd name="adj1" fmla="val 18747"/>
              <a:gd name="adj2" fmla="val 14822"/>
              <a:gd name="adj3" fmla="val 28880"/>
              <a:gd name="adj4" fmla="val 15111"/>
              <a:gd name="adj5" fmla="val 48909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058" tIns="41029" rIns="82058" bIns="41029"/>
          <a:lstStyle/>
          <a:p>
            <a:pPr defTabSz="914608">
              <a:defRPr/>
            </a:pPr>
            <a:endParaRPr lang="en-US" sz="1800" b="0" i="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0245" name="Content Placeholder 13" descr="xp821_hkspect129169ch4a.eps"/>
          <p:cNvPicPr>
            <a:picLocks noGrp="1" noChangeAspect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642591" y="1116861"/>
            <a:ext cx="2957080" cy="2832287"/>
          </a:xfrm>
        </p:spPr>
      </p:pic>
      <p:sp>
        <p:nvSpPr>
          <p:cNvPr id="10246" name="Title 1"/>
          <p:cNvSpPr>
            <a:spLocks noGrp="1"/>
          </p:cNvSpPr>
          <p:nvPr>
            <p:ph type="title"/>
          </p:nvPr>
        </p:nvSpPr>
        <p:spPr>
          <a:xfrm>
            <a:off x="0" y="124197"/>
            <a:ext cx="9144000" cy="756397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b="1" dirty="0" smtClean="0">
                <a:solidFill>
                  <a:srgbClr val="0000FF"/>
                </a:solidFill>
              </a:rPr>
              <a:t>ETG Turbulence Stabilization by Reversed Magnetic Shear is Responsible for ITB Formation  </a:t>
            </a:r>
          </a:p>
        </p:txBody>
      </p:sp>
      <p:sp>
        <p:nvSpPr>
          <p:cNvPr id="10247" name="Text Box 39"/>
          <p:cNvSpPr txBox="1">
            <a:spLocks noChangeArrowheads="1"/>
          </p:cNvSpPr>
          <p:nvPr/>
        </p:nvSpPr>
        <p:spPr bwMode="auto">
          <a:xfrm>
            <a:off x="5281152" y="1479177"/>
            <a:ext cx="1271791" cy="29830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algn="ctr" defTabSz="914608">
              <a:spcBef>
                <a:spcPct val="20000"/>
              </a:spcBef>
            </a:pPr>
            <a:r>
              <a:rPr lang="en-US" sz="1400" b="1" i="0" dirty="0" err="1">
                <a:solidFill>
                  <a:srgbClr val="0000FF"/>
                </a:solidFill>
              </a:rPr>
              <a:t>k</a:t>
            </a:r>
            <a:r>
              <a:rPr lang="en-US" sz="1400" b="1" i="0" baseline="-25000" dirty="0" err="1">
                <a:solidFill>
                  <a:srgbClr val="0000FF"/>
                </a:solidFill>
              </a:rPr>
              <a:t>┴</a:t>
            </a:r>
            <a:r>
              <a:rPr lang="en-US" sz="1400" b="1" i="0" dirty="0" err="1">
                <a:solidFill>
                  <a:srgbClr val="0000FF"/>
                </a:solidFill>
                <a:latin typeface="Symbol" pitchFamily="18" charset="2"/>
              </a:rPr>
              <a:t>r</a:t>
            </a:r>
            <a:r>
              <a:rPr lang="en-US" sz="1400" b="1" i="0" baseline="-25000" dirty="0" err="1">
                <a:solidFill>
                  <a:srgbClr val="0000FF"/>
                </a:solidFill>
              </a:rPr>
              <a:t>e</a:t>
            </a:r>
            <a:r>
              <a:rPr lang="en-US" sz="1400" b="1" i="0" dirty="0">
                <a:solidFill>
                  <a:srgbClr val="0000FF"/>
                </a:solidFill>
              </a:rPr>
              <a:t> </a:t>
            </a:r>
            <a:r>
              <a:rPr lang="en-US" sz="1400" b="1" i="0" dirty="0">
                <a:solidFill>
                  <a:srgbClr val="0000FF"/>
                </a:solidFill>
                <a:sym typeface="Symbol" pitchFamily="18" charset="2"/>
              </a:rPr>
              <a:t></a:t>
            </a:r>
            <a:r>
              <a:rPr lang="en-US" sz="1400" b="1" i="0" dirty="0">
                <a:solidFill>
                  <a:srgbClr val="0000FF"/>
                </a:solidFill>
              </a:rPr>
              <a:t> 0.1-0.2</a:t>
            </a:r>
          </a:p>
        </p:txBody>
      </p:sp>
      <p:pic>
        <p:nvPicPr>
          <p:cNvPr id="10248" name="Picture 2" descr="C:\Documents and Settings\Howard Yuh\My Documents\Nova3\APS2008\Figures\hk124-128829-129169\xp821_te_q128829.ep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79046" y="990600"/>
            <a:ext cx="2257136" cy="3146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1" name="Content Placeholder 2"/>
          <p:cNvSpPr>
            <a:spLocks noGrp="1"/>
          </p:cNvSpPr>
          <p:nvPr>
            <p:ph sz="half" idx="1"/>
          </p:nvPr>
        </p:nvSpPr>
        <p:spPr>
          <a:xfrm>
            <a:off x="152400" y="4267200"/>
            <a:ext cx="5334000" cy="2218765"/>
          </a:xfrm>
        </p:spPr>
        <p:txBody>
          <a:bodyPr/>
          <a:lstStyle/>
          <a:p>
            <a:pPr eaLnBrk="1" hangingPunct="1"/>
            <a:r>
              <a:rPr lang="en-US" sz="2300" dirty="0" smtClean="0"/>
              <a:t>HHFW only with beam blips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071" y="6238126"/>
            <a:ext cx="3759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0000FF"/>
                </a:solidFill>
              </a:rPr>
              <a:t>Yuh et al., NF 2009 and PRL 2011</a:t>
            </a:r>
            <a:endParaRPr lang="en-US" sz="14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54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9" name="Content Placeholder 8" descr="xp821_hkcont128829ch4a.eps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8546" y="1121990"/>
            <a:ext cx="3322205" cy="3181069"/>
          </a:xfrm>
        </p:spPr>
      </p:pic>
      <p:sp>
        <p:nvSpPr>
          <p:cNvPr id="17" name="U-Turn Arrow 16"/>
          <p:cNvSpPr/>
          <p:nvPr/>
        </p:nvSpPr>
        <p:spPr bwMode="auto">
          <a:xfrm flipH="1">
            <a:off x="1385454" y="890868"/>
            <a:ext cx="2909455" cy="462243"/>
          </a:xfrm>
          <a:prstGeom prst="uturnArrow">
            <a:avLst>
              <a:gd name="adj1" fmla="val 18747"/>
              <a:gd name="adj2" fmla="val 14822"/>
              <a:gd name="adj3" fmla="val 28880"/>
              <a:gd name="adj4" fmla="val 15111"/>
              <a:gd name="adj5" fmla="val 48909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058" tIns="41029" rIns="82058" bIns="41029"/>
          <a:lstStyle/>
          <a:p>
            <a:pPr defTabSz="914608">
              <a:defRPr/>
            </a:pPr>
            <a:endParaRPr lang="en-US" sz="1800" b="0" i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6" name="U-Turn Arrow 15"/>
          <p:cNvSpPr/>
          <p:nvPr/>
        </p:nvSpPr>
        <p:spPr bwMode="auto">
          <a:xfrm rot="10800000">
            <a:off x="2514600" y="2933140"/>
            <a:ext cx="1828800" cy="1410260"/>
          </a:xfrm>
          <a:prstGeom prst="uturnArrow">
            <a:avLst>
              <a:gd name="adj1" fmla="val 5289"/>
              <a:gd name="adj2" fmla="val 9822"/>
              <a:gd name="adj3" fmla="val 13756"/>
              <a:gd name="adj4" fmla="val 15453"/>
              <a:gd name="adj5" fmla="val 36860"/>
            </a:avLst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058" tIns="41029" rIns="82058" bIns="41029"/>
          <a:lstStyle/>
          <a:p>
            <a:pPr defTabSz="914608">
              <a:defRPr/>
            </a:pPr>
            <a:endParaRPr lang="en-US" sz="1800" b="0" i="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0245" name="Content Placeholder 13" descr="xp821_hkspect129169ch4a.eps"/>
          <p:cNvPicPr>
            <a:picLocks noGrp="1" noChangeAspect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642591" y="1116861"/>
            <a:ext cx="2957080" cy="2832287"/>
          </a:xfrm>
        </p:spPr>
      </p:pic>
      <p:sp>
        <p:nvSpPr>
          <p:cNvPr id="10246" name="Title 1"/>
          <p:cNvSpPr>
            <a:spLocks noGrp="1"/>
          </p:cNvSpPr>
          <p:nvPr>
            <p:ph type="title"/>
          </p:nvPr>
        </p:nvSpPr>
        <p:spPr>
          <a:xfrm>
            <a:off x="0" y="124197"/>
            <a:ext cx="9144000" cy="756397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ETG Turbulence Stabilization by Reversed Magnetic Shear is Responsible for ITB Formation </a:t>
            </a:r>
            <a:endParaRPr lang="en-US" sz="2800" b="1" dirty="0" smtClean="0">
              <a:solidFill>
                <a:srgbClr val="0000FF"/>
              </a:solidFill>
            </a:endParaRPr>
          </a:p>
        </p:txBody>
      </p:sp>
      <p:pic>
        <p:nvPicPr>
          <p:cNvPr id="10248" name="Picture 2" descr="C:\Documents and Settings\Howard Yuh\My Documents\Nova3\APS2008\Figures\hk124-128829-129169\xp821_te_q128829.ep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79046" y="990600"/>
            <a:ext cx="2257136" cy="3146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1" name="Content Placeholder 2"/>
          <p:cNvSpPr>
            <a:spLocks noGrp="1"/>
          </p:cNvSpPr>
          <p:nvPr>
            <p:ph sz="half" idx="1"/>
          </p:nvPr>
        </p:nvSpPr>
        <p:spPr>
          <a:xfrm>
            <a:off x="152400" y="4267200"/>
            <a:ext cx="5334000" cy="2218765"/>
          </a:xfrm>
        </p:spPr>
        <p:txBody>
          <a:bodyPr/>
          <a:lstStyle/>
          <a:p>
            <a:pPr eaLnBrk="1" hangingPunct="1"/>
            <a:r>
              <a:rPr lang="en-US" sz="2300" dirty="0" smtClean="0"/>
              <a:t>HHFW only with beam blips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071" y="6238126"/>
            <a:ext cx="3759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0000FF"/>
                </a:solidFill>
              </a:rPr>
              <a:t>Yuh et al., NF 2009 and PRL 2011</a:t>
            </a:r>
            <a:endParaRPr lang="en-US" sz="1400" b="1" i="1" dirty="0">
              <a:solidFill>
                <a:srgbClr val="0000FF"/>
              </a:solidFill>
            </a:endParaRPr>
          </a:p>
        </p:txBody>
      </p:sp>
      <p:sp>
        <p:nvSpPr>
          <p:cNvPr id="13" name="Text Box 39"/>
          <p:cNvSpPr txBox="1">
            <a:spLocks noChangeArrowheads="1"/>
          </p:cNvSpPr>
          <p:nvPr/>
        </p:nvSpPr>
        <p:spPr bwMode="auto">
          <a:xfrm>
            <a:off x="5281152" y="1479177"/>
            <a:ext cx="1271791" cy="29830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algn="ctr" defTabSz="914608">
              <a:spcBef>
                <a:spcPct val="20000"/>
              </a:spcBef>
            </a:pPr>
            <a:r>
              <a:rPr lang="en-US" sz="1400" b="1" i="0" dirty="0" err="1">
                <a:solidFill>
                  <a:srgbClr val="0000FF"/>
                </a:solidFill>
              </a:rPr>
              <a:t>k</a:t>
            </a:r>
            <a:r>
              <a:rPr lang="en-US" sz="1400" b="1" i="0" baseline="-25000" dirty="0" err="1">
                <a:solidFill>
                  <a:srgbClr val="0000FF"/>
                </a:solidFill>
              </a:rPr>
              <a:t>┴</a:t>
            </a:r>
            <a:r>
              <a:rPr lang="en-US" sz="1400" b="1" i="0" dirty="0" err="1">
                <a:solidFill>
                  <a:srgbClr val="0000FF"/>
                </a:solidFill>
                <a:latin typeface="Symbol" pitchFamily="18" charset="2"/>
              </a:rPr>
              <a:t>r</a:t>
            </a:r>
            <a:r>
              <a:rPr lang="en-US" sz="1400" b="1" i="0" baseline="-25000" dirty="0" err="1">
                <a:solidFill>
                  <a:srgbClr val="0000FF"/>
                </a:solidFill>
              </a:rPr>
              <a:t>e</a:t>
            </a:r>
            <a:r>
              <a:rPr lang="en-US" sz="1400" b="1" i="0" dirty="0">
                <a:solidFill>
                  <a:srgbClr val="0000FF"/>
                </a:solidFill>
              </a:rPr>
              <a:t> </a:t>
            </a:r>
            <a:r>
              <a:rPr lang="en-US" sz="1400" b="1" i="0" dirty="0">
                <a:solidFill>
                  <a:srgbClr val="0000FF"/>
                </a:solidFill>
                <a:sym typeface="Symbol" pitchFamily="18" charset="2"/>
              </a:rPr>
              <a:t></a:t>
            </a:r>
            <a:r>
              <a:rPr lang="en-US" sz="1400" b="1" i="0" dirty="0">
                <a:solidFill>
                  <a:srgbClr val="0000FF"/>
                </a:solidFill>
              </a:rPr>
              <a:t> 0.1-0.2</a:t>
            </a:r>
          </a:p>
        </p:txBody>
      </p:sp>
    </p:spTree>
    <p:extLst>
      <p:ext uri="{BB962C8B-B14F-4D97-AF65-F5344CB8AC3E}">
        <p14:creationId xmlns:p14="http://schemas.microsoft.com/office/powerpoint/2010/main" val="47258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9" name="Content Placeholder 8" descr="xp821_hkcont128829ch4a.eps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8546" y="1121990"/>
            <a:ext cx="3322205" cy="3181069"/>
          </a:xfrm>
        </p:spPr>
      </p:pic>
      <p:sp>
        <p:nvSpPr>
          <p:cNvPr id="10242" name="Rectangle 11"/>
          <p:cNvSpPr>
            <a:spLocks noChangeArrowheads="1"/>
          </p:cNvSpPr>
          <p:nvPr/>
        </p:nvSpPr>
        <p:spPr bwMode="auto">
          <a:xfrm>
            <a:off x="415636" y="5486400"/>
            <a:ext cx="5070764" cy="747993"/>
          </a:xfrm>
          <a:prstGeom prst="rect">
            <a:avLst/>
          </a:prstGeom>
          <a:solidFill>
            <a:srgbClr val="FF919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pPr defTabSz="914608"/>
            <a:endParaRPr lang="en-US" sz="1800" b="0" i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" name="U-Turn Arrow 16"/>
          <p:cNvSpPr/>
          <p:nvPr/>
        </p:nvSpPr>
        <p:spPr bwMode="auto">
          <a:xfrm flipH="1">
            <a:off x="1385454" y="890868"/>
            <a:ext cx="2909455" cy="462243"/>
          </a:xfrm>
          <a:prstGeom prst="uturnArrow">
            <a:avLst>
              <a:gd name="adj1" fmla="val 18747"/>
              <a:gd name="adj2" fmla="val 14822"/>
              <a:gd name="adj3" fmla="val 28880"/>
              <a:gd name="adj4" fmla="val 15111"/>
              <a:gd name="adj5" fmla="val 48909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058" tIns="41029" rIns="82058" bIns="41029"/>
          <a:lstStyle/>
          <a:p>
            <a:pPr defTabSz="914608">
              <a:defRPr/>
            </a:pPr>
            <a:endParaRPr lang="en-US" sz="1800" b="0" i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6" name="U-Turn Arrow 15"/>
          <p:cNvSpPr/>
          <p:nvPr/>
        </p:nvSpPr>
        <p:spPr bwMode="auto">
          <a:xfrm rot="10800000">
            <a:off x="2514600" y="2933140"/>
            <a:ext cx="1828800" cy="1410260"/>
          </a:xfrm>
          <a:prstGeom prst="uturnArrow">
            <a:avLst>
              <a:gd name="adj1" fmla="val 5289"/>
              <a:gd name="adj2" fmla="val 9822"/>
              <a:gd name="adj3" fmla="val 13756"/>
              <a:gd name="adj4" fmla="val 15453"/>
              <a:gd name="adj5" fmla="val 36860"/>
            </a:avLst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058" tIns="41029" rIns="82058" bIns="41029"/>
          <a:lstStyle/>
          <a:p>
            <a:pPr defTabSz="914608">
              <a:defRPr/>
            </a:pPr>
            <a:endParaRPr lang="en-US" sz="1800" b="0" i="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0245" name="Content Placeholder 13" descr="xp821_hkspect129169ch4a.eps"/>
          <p:cNvPicPr>
            <a:picLocks noGrp="1" noChangeAspect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642591" y="1116861"/>
            <a:ext cx="2957080" cy="2832287"/>
          </a:xfrm>
        </p:spPr>
      </p:pic>
      <p:sp>
        <p:nvSpPr>
          <p:cNvPr id="10246" name="Title 1"/>
          <p:cNvSpPr>
            <a:spLocks noGrp="1"/>
          </p:cNvSpPr>
          <p:nvPr>
            <p:ph type="title"/>
          </p:nvPr>
        </p:nvSpPr>
        <p:spPr>
          <a:xfrm>
            <a:off x="0" y="124197"/>
            <a:ext cx="9144000" cy="756397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ETG Turbulence Stabilization by Reversed Magnetic Shear is Responsible for ITB Formation </a:t>
            </a:r>
            <a:endParaRPr lang="en-US" sz="2800" b="1" dirty="0" smtClean="0">
              <a:solidFill>
                <a:srgbClr val="0000FF"/>
              </a:solidFill>
            </a:endParaRPr>
          </a:p>
        </p:txBody>
      </p:sp>
      <p:pic>
        <p:nvPicPr>
          <p:cNvPr id="10248" name="Picture 2" descr="C:\Documents and Settings\Howard Yuh\My Documents\Nova3\APS2008\Figures\hk124-128829-129169\xp821_te_q128829.ep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79046" y="990600"/>
            <a:ext cx="2257136" cy="3146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2" descr="exbshear_129354.eps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4136651"/>
            <a:ext cx="2930236" cy="2390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1" name="Content Placeholder 2"/>
          <p:cNvSpPr>
            <a:spLocks noGrp="1"/>
          </p:cNvSpPr>
          <p:nvPr>
            <p:ph sz="half" idx="1"/>
          </p:nvPr>
        </p:nvSpPr>
        <p:spPr>
          <a:xfrm>
            <a:off x="152400" y="4267200"/>
            <a:ext cx="5334000" cy="2218765"/>
          </a:xfrm>
        </p:spPr>
        <p:txBody>
          <a:bodyPr/>
          <a:lstStyle/>
          <a:p>
            <a:pPr eaLnBrk="1" hangingPunct="1"/>
            <a:r>
              <a:rPr lang="en-US" sz="2300" dirty="0" smtClean="0"/>
              <a:t>HHFW only with beam blips</a:t>
            </a:r>
          </a:p>
          <a:p>
            <a:pPr eaLnBrk="1" hangingPunct="1"/>
            <a:r>
              <a:rPr lang="en-US" sz="2300" dirty="0" smtClean="0"/>
              <a:t>Minimal </a:t>
            </a:r>
            <a:r>
              <a:rPr lang="en-US" sz="2300" dirty="0" err="1" smtClean="0"/>
              <a:t>ExB</a:t>
            </a:r>
            <a:r>
              <a:rPr lang="en-US" sz="2300" dirty="0" smtClean="0"/>
              <a:t> shearing rate due to cold ions with low </a:t>
            </a:r>
            <a:r>
              <a:rPr lang="en-US" sz="2300" dirty="0" err="1" smtClean="0"/>
              <a:t>toroidal</a:t>
            </a:r>
            <a:r>
              <a:rPr lang="en-US" sz="2300" dirty="0" smtClean="0"/>
              <a:t> rotation </a:t>
            </a:r>
          </a:p>
          <a:p>
            <a:pPr eaLnBrk="1" hangingPunct="1"/>
            <a:r>
              <a:rPr lang="en-US" sz="2300" b="1" dirty="0" smtClean="0"/>
              <a:t>Magnetic shear alone suppresses electron turbulence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071" y="6238126"/>
            <a:ext cx="3759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0000FF"/>
                </a:solidFill>
              </a:rPr>
              <a:t>Yuh et al., NF 2009 and PRL 2011</a:t>
            </a:r>
            <a:endParaRPr lang="en-US" sz="1400" b="1" i="1" dirty="0">
              <a:solidFill>
                <a:srgbClr val="0000FF"/>
              </a:solidFill>
            </a:endParaRPr>
          </a:p>
        </p:txBody>
      </p:sp>
      <p:sp>
        <p:nvSpPr>
          <p:cNvPr id="13" name="Text Box 39"/>
          <p:cNvSpPr txBox="1">
            <a:spLocks noChangeArrowheads="1"/>
          </p:cNvSpPr>
          <p:nvPr/>
        </p:nvSpPr>
        <p:spPr bwMode="auto">
          <a:xfrm>
            <a:off x="5281152" y="1479177"/>
            <a:ext cx="1271791" cy="29830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algn="ctr" defTabSz="914608">
              <a:spcBef>
                <a:spcPct val="20000"/>
              </a:spcBef>
            </a:pPr>
            <a:r>
              <a:rPr lang="en-US" sz="1400" b="1" i="0" dirty="0" err="1">
                <a:solidFill>
                  <a:srgbClr val="0000FF"/>
                </a:solidFill>
              </a:rPr>
              <a:t>k</a:t>
            </a:r>
            <a:r>
              <a:rPr lang="en-US" sz="1400" b="1" i="0" baseline="-25000" dirty="0" err="1">
                <a:solidFill>
                  <a:srgbClr val="0000FF"/>
                </a:solidFill>
              </a:rPr>
              <a:t>┴</a:t>
            </a:r>
            <a:r>
              <a:rPr lang="en-US" sz="1400" b="1" i="0" dirty="0" err="1">
                <a:solidFill>
                  <a:srgbClr val="0000FF"/>
                </a:solidFill>
                <a:latin typeface="Symbol" pitchFamily="18" charset="2"/>
              </a:rPr>
              <a:t>r</a:t>
            </a:r>
            <a:r>
              <a:rPr lang="en-US" sz="1400" b="1" i="0" baseline="-25000" dirty="0" err="1">
                <a:solidFill>
                  <a:srgbClr val="0000FF"/>
                </a:solidFill>
              </a:rPr>
              <a:t>e</a:t>
            </a:r>
            <a:r>
              <a:rPr lang="en-US" sz="1400" b="1" i="0" dirty="0">
                <a:solidFill>
                  <a:srgbClr val="0000FF"/>
                </a:solidFill>
              </a:rPr>
              <a:t> </a:t>
            </a:r>
            <a:r>
              <a:rPr lang="en-US" sz="1400" b="1" i="0" dirty="0">
                <a:solidFill>
                  <a:srgbClr val="0000FF"/>
                </a:solidFill>
                <a:sym typeface="Symbol" pitchFamily="18" charset="2"/>
              </a:rPr>
              <a:t></a:t>
            </a:r>
            <a:r>
              <a:rPr lang="en-US" sz="1400" b="1" i="0" dirty="0">
                <a:solidFill>
                  <a:srgbClr val="0000FF"/>
                </a:solidFill>
              </a:rPr>
              <a:t> 0.1-0.2</a:t>
            </a:r>
          </a:p>
        </p:txBody>
      </p:sp>
    </p:spTree>
    <p:extLst>
      <p:ext uri="{BB962C8B-B14F-4D97-AF65-F5344CB8AC3E}">
        <p14:creationId xmlns:p14="http://schemas.microsoft.com/office/powerpoint/2010/main" val="173811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 descr="C:\Documents and Settings\yren\My Documents\MATLAB\work_nstx\figure_save\140620_sim_exp_ele_hflux_ver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2938" y="3067050"/>
            <a:ext cx="4937125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 b="1" dirty="0" smtClean="0"/>
              <a:t>Predicted </a:t>
            </a:r>
            <a:r>
              <a:rPr lang="en-US" sz="3800" b="1" dirty="0" err="1" smtClean="0"/>
              <a:t>Q</a:t>
            </a:r>
            <a:r>
              <a:rPr lang="en-US" sz="3800" b="1" baseline="-25000" dirty="0" err="1" smtClean="0"/>
              <a:t>e</a:t>
            </a:r>
            <a:r>
              <a:rPr lang="en-US" sz="3800" b="1" dirty="0" smtClean="0"/>
              <a:t> is Sensitive to Electron Temperature Gradient</a:t>
            </a:r>
            <a:endParaRPr lang="en-US" sz="3800" b="1" baseline="-25000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0" y="1066800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0" hangingPunct="0">
              <a:spcBef>
                <a:spcPct val="25000"/>
              </a:spcBef>
              <a:buFontTx/>
              <a:buChar char="•"/>
              <a:tabLst>
                <a:tab pos="285750" algn="l"/>
              </a:tabLst>
              <a:defRPr/>
            </a:pPr>
            <a:r>
              <a:rPr lang="en-US" sz="2000" b="0" i="0" dirty="0">
                <a:solidFill>
                  <a:schemeClr val="tx1"/>
                </a:solidFill>
                <a:latin typeface="+mn-lt"/>
              </a:rPr>
              <a:t>Before ELM, a </a:t>
            </a:r>
            <a:r>
              <a:rPr lang="en-US" sz="2000" b="0" i="0" dirty="0" smtClean="0">
                <a:solidFill>
                  <a:schemeClr val="tx1"/>
                </a:solidFill>
                <a:latin typeface="+mn-lt"/>
              </a:rPr>
              <a:t>20-30% </a:t>
            </a:r>
            <a:r>
              <a:rPr lang="en-US" sz="2000" b="0" i="0" dirty="0">
                <a:solidFill>
                  <a:schemeClr val="tx1"/>
                </a:solidFill>
                <a:latin typeface="+mn-lt"/>
              </a:rPr>
              <a:t>increase in </a:t>
            </a:r>
            <a:r>
              <a:rPr lang="en-US" sz="2000" b="0" i="0" dirty="0" smtClean="0">
                <a:solidFill>
                  <a:schemeClr val="tx1"/>
                </a:solidFill>
                <a:latin typeface="+mn-lt"/>
              </a:rPr>
              <a:t>a/</a:t>
            </a:r>
            <a:r>
              <a:rPr lang="en-US" sz="2000" b="0" i="0" dirty="0" err="1" smtClean="0">
                <a:solidFill>
                  <a:schemeClr val="tx1"/>
                </a:solidFill>
                <a:latin typeface="+mn-lt"/>
              </a:rPr>
              <a:t>L</a:t>
            </a:r>
            <a:r>
              <a:rPr lang="en-US" sz="2000" b="0" i="0" baseline="-25000" dirty="0" err="1" smtClean="0">
                <a:solidFill>
                  <a:schemeClr val="tx1"/>
                </a:solidFill>
                <a:latin typeface="+mn-lt"/>
              </a:rPr>
              <a:t>Te</a:t>
            </a:r>
            <a:r>
              <a:rPr lang="en-US" sz="2000" b="0" i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b="0" i="0" dirty="0">
                <a:solidFill>
                  <a:schemeClr val="tx1"/>
                </a:solidFill>
                <a:latin typeface="+mn-lt"/>
              </a:rPr>
              <a:t>is able to match the experimental Q</a:t>
            </a:r>
            <a:r>
              <a:rPr lang="en-US" sz="2000" b="0" i="0" baseline="-25000" dirty="0">
                <a:solidFill>
                  <a:schemeClr val="tx1"/>
                </a:solidFill>
                <a:latin typeface="+mn-lt"/>
              </a:rPr>
              <a:t>e</a:t>
            </a:r>
            <a:endParaRPr lang="en-US" sz="2000" b="0" i="0" dirty="0">
              <a:solidFill>
                <a:schemeClr val="tx1"/>
              </a:solidFill>
              <a:latin typeface="+mn-lt"/>
            </a:endParaRPr>
          </a:p>
          <a:p>
            <a:pPr marL="223838" indent="-223838" eaLnBrk="0" hangingPunct="0">
              <a:spcBef>
                <a:spcPct val="25000"/>
              </a:spcBef>
              <a:buFontTx/>
              <a:buChar char="•"/>
              <a:defRPr/>
            </a:pPr>
            <a:r>
              <a:rPr lang="en-US" sz="2000" b="0" i="0" dirty="0">
                <a:solidFill>
                  <a:schemeClr val="tx1"/>
                </a:solidFill>
                <a:latin typeface="+mn-lt"/>
              </a:rPr>
              <a:t>After ELM, increasing </a:t>
            </a:r>
            <a:r>
              <a:rPr lang="en-US" sz="2000" b="0" i="0" dirty="0" smtClean="0">
                <a:solidFill>
                  <a:schemeClr val="tx1"/>
                </a:solidFill>
                <a:latin typeface="+mn-lt"/>
              </a:rPr>
              <a:t>a/</a:t>
            </a:r>
            <a:r>
              <a:rPr lang="en-US" sz="2000" b="0" i="0" dirty="0" err="1" smtClean="0">
                <a:solidFill>
                  <a:schemeClr val="tx1"/>
                </a:solidFill>
                <a:latin typeface="+mn-lt"/>
              </a:rPr>
              <a:t>L</a:t>
            </a:r>
            <a:r>
              <a:rPr lang="en-US" sz="2000" b="0" i="0" baseline="-25000" dirty="0" err="1" smtClean="0">
                <a:solidFill>
                  <a:schemeClr val="tx1"/>
                </a:solidFill>
                <a:latin typeface="+mn-lt"/>
              </a:rPr>
              <a:t>Te</a:t>
            </a:r>
            <a:r>
              <a:rPr lang="en-US" sz="2000" b="0" i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b="0" i="0" dirty="0">
                <a:solidFill>
                  <a:schemeClr val="tx1"/>
                </a:solidFill>
                <a:latin typeface="+mn-lt"/>
              </a:rPr>
              <a:t>by 40% after still cannot match e</a:t>
            </a:r>
            <a:r>
              <a:rPr lang="en-US" sz="2000" b="0" i="0" kern="0" dirty="0">
                <a:solidFill>
                  <a:schemeClr val="tx1"/>
                </a:solidFill>
                <a:latin typeface="+mn-lt"/>
              </a:rPr>
              <a:t>xperimental Q</a:t>
            </a:r>
            <a:r>
              <a:rPr lang="en-US" sz="2000" b="0" i="0" kern="0" baseline="-25000" dirty="0">
                <a:solidFill>
                  <a:schemeClr val="tx1"/>
                </a:solidFill>
                <a:latin typeface="+mn-lt"/>
              </a:rPr>
              <a:t>e</a:t>
            </a:r>
            <a:endParaRPr lang="en-US" sz="2000" b="0" i="0" kern="0" dirty="0">
              <a:solidFill>
                <a:schemeClr val="tx1"/>
              </a:solidFill>
              <a:latin typeface="+mn-lt"/>
            </a:endParaRPr>
          </a:p>
          <a:p>
            <a:pPr marL="395288" lvl="1" indent="-166688" eaLnBrk="0" hangingPunct="0">
              <a:spcBef>
                <a:spcPct val="25000"/>
              </a:spcBef>
              <a:defRPr/>
            </a:pPr>
            <a:endParaRPr lang="en-US" sz="2000" b="0" i="0" kern="0" dirty="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297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 descr="C:\Documents and Settings\yren\My Documents\MATLAB\work_nstx\figure_save\140620_sim_exp_ele_hflux_ver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9763" y="3067050"/>
            <a:ext cx="4937125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Trapped Electron Mode (TEM) Destabilized by Large Density Gradient may Contribute to Transport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1981200"/>
          </a:xfrm>
        </p:spPr>
        <p:txBody>
          <a:bodyPr>
            <a:normAutofit fontScale="92500" lnSpcReduction="10000"/>
          </a:bodyPr>
          <a:lstStyle/>
          <a:p>
            <a:pPr marL="228600" indent="-228600">
              <a:spcBef>
                <a:spcPct val="25000"/>
              </a:spcBef>
              <a:tabLst>
                <a:tab pos="285750" algn="l"/>
              </a:tabLst>
              <a:defRPr/>
            </a:pPr>
            <a:r>
              <a:rPr lang="en-US" sz="2000" dirty="0" smtClean="0"/>
              <a:t>Before ELM, a 20-30% increase in a/</a:t>
            </a:r>
            <a:r>
              <a:rPr lang="en-US" sz="2000" dirty="0" err="1" smtClean="0"/>
              <a:t>L</a:t>
            </a:r>
            <a:r>
              <a:rPr lang="en-US" sz="2000" baseline="-25000" dirty="0" err="1" smtClean="0"/>
              <a:t>Te</a:t>
            </a:r>
            <a:r>
              <a:rPr lang="en-US" sz="2000" dirty="0" smtClean="0"/>
              <a:t> is able to match the experimental </a:t>
            </a:r>
            <a:r>
              <a:rPr lang="en-US" sz="2000" dirty="0" err="1" smtClean="0"/>
              <a:t>Q</a:t>
            </a:r>
            <a:r>
              <a:rPr lang="en-US" sz="2000" baseline="-25000" dirty="0" err="1" smtClean="0"/>
              <a:t>e</a:t>
            </a:r>
            <a:endParaRPr lang="en-US" sz="2000" dirty="0" smtClean="0"/>
          </a:p>
          <a:p>
            <a:pPr marL="223838" indent="-223838">
              <a:spcBef>
                <a:spcPct val="25000"/>
              </a:spcBef>
              <a:defRPr/>
            </a:pPr>
            <a:r>
              <a:rPr lang="en-US" sz="2000" dirty="0" smtClean="0"/>
              <a:t>After ELM, increasing a/</a:t>
            </a:r>
            <a:r>
              <a:rPr lang="en-US" sz="2000" dirty="0" err="1" smtClean="0"/>
              <a:t>L</a:t>
            </a:r>
            <a:r>
              <a:rPr lang="en-US" sz="2000" baseline="-25000" dirty="0" err="1" smtClean="0"/>
              <a:t>Te</a:t>
            </a:r>
            <a:r>
              <a:rPr lang="en-US" sz="2000" dirty="0" smtClean="0"/>
              <a:t> by 40% after still cannot match experimental </a:t>
            </a:r>
            <a:r>
              <a:rPr lang="en-US" sz="2000" dirty="0" err="1" smtClean="0"/>
              <a:t>Q</a:t>
            </a:r>
            <a:r>
              <a:rPr lang="en-US" sz="2000" baseline="-25000" dirty="0" err="1" smtClean="0"/>
              <a:t>e</a:t>
            </a:r>
            <a:endParaRPr lang="en-US" sz="2000" baseline="-25000" dirty="0" smtClean="0"/>
          </a:p>
          <a:p>
            <a:pPr marL="285750" indent="-285750"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Large TEM-induced transport (~30 MW) is predicted after ELM without E</a:t>
            </a:r>
            <a:r>
              <a:rPr lang="en-US" sz="2000" dirty="0" smtClean="0">
                <a:solidFill>
                  <a:schemeClr val="accent2"/>
                </a:solidFill>
                <a:sym typeface="Symbol"/>
              </a:rPr>
              <a:t></a:t>
            </a:r>
            <a:r>
              <a:rPr lang="en-US" sz="2000" dirty="0" smtClean="0">
                <a:solidFill>
                  <a:schemeClr val="accent2"/>
                </a:solidFill>
              </a:rPr>
              <a:t>B shear stabilization</a:t>
            </a:r>
          </a:p>
          <a:p>
            <a:pPr marL="285750" indent="-285750"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Using experimental E</a:t>
            </a:r>
            <a:r>
              <a:rPr lang="en-US" sz="2000" dirty="0" smtClean="0">
                <a:solidFill>
                  <a:schemeClr val="accent2"/>
                </a:solidFill>
                <a:sym typeface="Symbol"/>
              </a:rPr>
              <a:t></a:t>
            </a:r>
            <a:r>
              <a:rPr lang="en-US" sz="2000" dirty="0" smtClean="0">
                <a:solidFill>
                  <a:schemeClr val="accent2"/>
                </a:solidFill>
              </a:rPr>
              <a:t>B shear almost completely suppresses transport</a:t>
            </a:r>
          </a:p>
          <a:p>
            <a:pPr marL="285750" indent="-285750">
              <a:buNone/>
              <a:defRPr/>
            </a:pPr>
            <a:r>
              <a:rPr lang="en-US" sz="2000" dirty="0" smtClean="0">
                <a:sym typeface="Symbol"/>
              </a:rPr>
              <a:t>	</a:t>
            </a:r>
            <a:r>
              <a:rPr lang="en-US" sz="2000" dirty="0" smtClean="0">
                <a:solidFill>
                  <a:srgbClr val="FF0000"/>
                </a:solidFill>
                <a:sym typeface="Symbol"/>
              </a:rPr>
              <a:t> does not require much residual transport to match experimental </a:t>
            </a:r>
            <a:r>
              <a:rPr lang="en-US" sz="2000" dirty="0" err="1" smtClean="0">
                <a:solidFill>
                  <a:srgbClr val="FF0000"/>
                </a:solidFill>
              </a:rPr>
              <a:t>Q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e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35845" name="Down Arrow 4"/>
          <p:cNvSpPr>
            <a:spLocks noChangeArrowheads="1"/>
          </p:cNvSpPr>
          <p:nvPr/>
        </p:nvSpPr>
        <p:spPr bwMode="auto">
          <a:xfrm rot="10800000">
            <a:off x="6334125" y="3071812"/>
            <a:ext cx="295275" cy="904875"/>
          </a:xfrm>
          <a:prstGeom prst="downArrow">
            <a:avLst>
              <a:gd name="adj1" fmla="val 50000"/>
              <a:gd name="adj2" fmla="val 49997"/>
            </a:avLst>
          </a:prstGeom>
          <a:solidFill>
            <a:srgbClr val="FF0000"/>
          </a:solidFill>
          <a:ln w="31750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35846" name="TextBox 5"/>
          <p:cNvSpPr txBox="1">
            <a:spLocks noChangeArrowheads="1"/>
          </p:cNvSpPr>
          <p:nvPr/>
        </p:nvSpPr>
        <p:spPr bwMode="auto">
          <a:xfrm>
            <a:off x="5695950" y="3290887"/>
            <a:ext cx="16383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~30 MW</a:t>
            </a:r>
          </a:p>
        </p:txBody>
      </p:sp>
    </p:spTree>
    <p:extLst>
      <p:ext uri="{BB962C8B-B14F-4D97-AF65-F5344CB8AC3E}">
        <p14:creationId xmlns:p14="http://schemas.microsoft.com/office/powerpoint/2010/main" val="68430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3" cstate="print"/>
          <a:srcRect r="50768" b="-1222"/>
          <a:stretch>
            <a:fillRect/>
          </a:stretch>
        </p:blipFill>
        <p:spPr bwMode="auto">
          <a:xfrm>
            <a:off x="3581400" y="2819400"/>
            <a:ext cx="2819400" cy="2555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NSTX Thermal Confinement Has Strong </a:t>
            </a:r>
            <a:r>
              <a:rPr lang="en-US" sz="3200" b="1" dirty="0" err="1" smtClean="0"/>
              <a:t>Collisionality</a:t>
            </a:r>
            <a:r>
              <a:rPr lang="en-US" sz="3200" b="1" dirty="0" smtClean="0"/>
              <a:t> Scaling in H-mode Plasmas</a:t>
            </a:r>
          </a:p>
        </p:txBody>
      </p:sp>
      <p:sp>
        <p:nvSpPr>
          <p:cNvPr id="1031" name="Content Placeholder 6"/>
          <p:cNvSpPr>
            <a:spLocks noGrp="1"/>
          </p:cNvSpPr>
          <p:nvPr>
            <p:ph idx="1"/>
          </p:nvPr>
        </p:nvSpPr>
        <p:spPr>
          <a:xfrm>
            <a:off x="0" y="5318982"/>
            <a:ext cx="9144000" cy="1539018"/>
          </a:xfrm>
        </p:spPr>
        <p:txBody>
          <a:bodyPr/>
          <a:lstStyle/>
          <a:p>
            <a:r>
              <a:rPr lang="en-US" sz="2000" dirty="0" smtClean="0"/>
              <a:t>Ion transport is neoclassical, consistent with strong flow shear and strong shaping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The confinement scaling is determined by electron thermal transport</a:t>
            </a:r>
            <a:endParaRPr lang="en-US" sz="2000" dirty="0" smtClean="0"/>
          </a:p>
          <a:p>
            <a:pPr lvl="2"/>
            <a:endParaRPr lang="en-US" sz="14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5486400" y="1066800"/>
          <a:ext cx="10795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40" name="Equation" r:id="rId4" imgW="774360" imgH="241200" progId="Equation.3">
                  <p:embed/>
                </p:oleObj>
              </mc:Choice>
              <mc:Fallback>
                <p:oleObj name="Equation" r:id="rId4" imgW="7743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066800"/>
                        <a:ext cx="1079500" cy="3365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8" name="TextBox 11"/>
          <p:cNvSpPr txBox="1">
            <a:spLocks noChangeArrowheads="1"/>
          </p:cNvSpPr>
          <p:nvPr/>
        </p:nvSpPr>
        <p:spPr bwMode="auto">
          <a:xfrm>
            <a:off x="4463140" y="1066800"/>
            <a:ext cx="411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en-US" sz="1800" b="0" i="0" dirty="0">
                <a:solidFill>
                  <a:schemeClr val="tx1"/>
                </a:solidFill>
              </a:rPr>
              <a:t>NSTX</a:t>
            </a:r>
            <a:r>
              <a:rPr lang="en-US" sz="1600" b="0" i="0" dirty="0">
                <a:solidFill>
                  <a:schemeClr val="tx1"/>
                </a:solidFill>
              </a:rPr>
              <a:t> </a:t>
            </a:r>
            <a:endParaRPr lang="en-US" sz="1400" b="0" i="0" dirty="0">
              <a:solidFill>
                <a:schemeClr val="tx1"/>
              </a:solidFill>
            </a:endParaRPr>
          </a:p>
        </p:txBody>
      </p:sp>
      <p:grpSp>
        <p:nvGrpSpPr>
          <p:cNvPr id="2" name="Group 23"/>
          <p:cNvGrpSpPr/>
          <p:nvPr/>
        </p:nvGrpSpPr>
        <p:grpSpPr>
          <a:xfrm>
            <a:off x="4484916" y="1519535"/>
            <a:ext cx="5040084" cy="646331"/>
            <a:chOff x="4484916" y="1447800"/>
            <a:chExt cx="5040084" cy="646331"/>
          </a:xfrm>
        </p:grpSpPr>
        <p:graphicFrame>
          <p:nvGraphicFramePr>
            <p:cNvPr id="1027" name="Object 16"/>
            <p:cNvGraphicFramePr>
              <a:graphicFrameLocks noChangeAspect="1"/>
            </p:cNvGraphicFramePr>
            <p:nvPr/>
          </p:nvGraphicFramePr>
          <p:xfrm>
            <a:off x="5486400" y="1524000"/>
            <a:ext cx="1079500" cy="336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41" name="Equation" r:id="rId6" imgW="774360" imgH="241200" progId="Equation.3">
                    <p:embed/>
                  </p:oleObj>
                </mc:Choice>
                <mc:Fallback>
                  <p:oleObj name="Equation" r:id="rId6" imgW="77436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86400" y="1524000"/>
                          <a:ext cx="1079500" cy="336550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9" name="TextBox 11"/>
            <p:cNvSpPr txBox="1">
              <a:spLocks noChangeArrowheads="1"/>
            </p:cNvSpPr>
            <p:nvPr/>
          </p:nvSpPr>
          <p:spPr bwMode="auto">
            <a:xfrm>
              <a:off x="4484916" y="1524000"/>
              <a:ext cx="914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  <a:buNone/>
              </a:pPr>
              <a:r>
                <a:rPr lang="en-US" sz="1800" b="0" i="0" dirty="0" smtClean="0">
                  <a:solidFill>
                    <a:schemeClr val="tx1"/>
                  </a:solidFill>
                </a:rPr>
                <a:t>MAST</a:t>
              </a:r>
              <a:endParaRPr lang="en-US" sz="1400" b="0" i="0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086600" y="1447800"/>
              <a:ext cx="24384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  <a:buNone/>
              </a:pPr>
              <a:r>
                <a:rPr lang="en-US" b="0" i="0" dirty="0" err="1" smtClean="0">
                  <a:solidFill>
                    <a:schemeClr val="tx1"/>
                  </a:solidFill>
                </a:rPr>
                <a:t>Valovi</a:t>
              </a:r>
              <a:r>
                <a:rPr lang="en-US" b="0" i="0" dirty="0" err="1" smtClean="0">
                  <a:solidFill>
                    <a:schemeClr val="tx1"/>
                  </a:solidFill>
                  <a:ea typeface="Helvetica" pitchFamily="34" charset="0"/>
                  <a:cs typeface="Helvetica" pitchFamily="34" charset="0"/>
                </a:rPr>
                <a:t>č</a:t>
              </a:r>
              <a:r>
                <a:rPr lang="en-US" b="0" i="0" dirty="0" smtClean="0">
                  <a:solidFill>
                    <a:schemeClr val="tx1"/>
                  </a:solidFill>
                </a:rPr>
                <a:t> et al.,</a:t>
              </a:r>
              <a:r>
                <a:rPr lang="en-US" b="0" i="0" dirty="0" err="1" smtClean="0">
                  <a:solidFill>
                    <a:schemeClr val="tx1"/>
                  </a:solidFill>
                </a:rPr>
                <a:t>Nucl</a:t>
              </a:r>
              <a:r>
                <a:rPr lang="en-US" b="0" i="0" dirty="0" smtClean="0">
                  <a:solidFill>
                    <a:schemeClr val="tx1"/>
                  </a:solidFill>
                </a:rPr>
                <a:t>. Fusion</a:t>
              </a:r>
              <a:r>
                <a:rPr lang="en-US" b="0" i="0" smtClean="0">
                  <a:solidFill>
                    <a:schemeClr val="tx1"/>
                  </a:solidFill>
                </a:rPr>
                <a:t>, </a:t>
              </a:r>
              <a:r>
                <a:rPr lang="en-US" smtClean="0"/>
                <a:t>2011</a:t>
              </a:r>
              <a:endParaRPr lang="en-US" b="0" i="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20"/>
          <p:cNvGrpSpPr/>
          <p:nvPr/>
        </p:nvGrpSpPr>
        <p:grpSpPr>
          <a:xfrm>
            <a:off x="4506686" y="2057400"/>
            <a:ext cx="4865914" cy="646331"/>
            <a:chOff x="4506686" y="1824335"/>
            <a:chExt cx="4865914" cy="646331"/>
          </a:xfrm>
        </p:grpSpPr>
        <p:graphicFrame>
          <p:nvGraphicFramePr>
            <p:cNvPr id="1028" name="Object 17"/>
            <p:cNvGraphicFramePr>
              <a:graphicFrameLocks noChangeAspect="1"/>
            </p:cNvGraphicFramePr>
            <p:nvPr/>
          </p:nvGraphicFramePr>
          <p:xfrm>
            <a:off x="5486400" y="1905000"/>
            <a:ext cx="1344612" cy="336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42" name="Equation" r:id="rId8" imgW="965160" imgH="241200" progId="Equation.3">
                    <p:embed/>
                  </p:oleObj>
                </mc:Choice>
                <mc:Fallback>
                  <p:oleObj name="Equation" r:id="rId8" imgW="96516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86400" y="1905000"/>
                          <a:ext cx="1344612" cy="336550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40" name="TextBox 11"/>
            <p:cNvSpPr txBox="1">
              <a:spLocks noChangeArrowheads="1"/>
            </p:cNvSpPr>
            <p:nvPr/>
          </p:nvSpPr>
          <p:spPr bwMode="auto">
            <a:xfrm>
              <a:off x="4506686" y="1905000"/>
              <a:ext cx="90351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  <a:buNone/>
              </a:pPr>
              <a:r>
                <a:rPr lang="en-US" sz="1800" b="0" i="0" dirty="0" smtClean="0">
                  <a:solidFill>
                    <a:schemeClr val="tx1"/>
                  </a:solidFill>
                </a:rPr>
                <a:t>ITER</a:t>
              </a:r>
              <a:endParaRPr lang="en-US" sz="1400" b="0" i="0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086600" y="1824335"/>
              <a:ext cx="2286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n-US" b="0" i="0" dirty="0" smtClean="0">
                  <a:solidFill>
                    <a:schemeClr val="tx1"/>
                  </a:solidFill>
                </a:rPr>
                <a:t>Doyle et al., </a:t>
              </a:r>
              <a:r>
                <a:rPr lang="en-US" b="0" i="0" dirty="0" err="1" smtClean="0">
                  <a:solidFill>
                    <a:schemeClr val="tx1"/>
                  </a:solidFill>
                </a:rPr>
                <a:t>Nucl.Fusion</a:t>
              </a:r>
              <a:r>
                <a:rPr lang="en-US" b="0" i="0" dirty="0" smtClean="0">
                  <a:solidFill>
                    <a:schemeClr val="tx1"/>
                  </a:solidFill>
                </a:rPr>
                <a:t> 2007</a:t>
              </a:r>
              <a:endParaRPr lang="en-US" dirty="0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7086600" y="986135"/>
            <a:ext cx="220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None/>
            </a:pPr>
            <a:r>
              <a:rPr lang="en-US" b="0" i="0" dirty="0">
                <a:solidFill>
                  <a:schemeClr val="tx1"/>
                </a:solidFill>
              </a:rPr>
              <a:t>Kaye et </a:t>
            </a:r>
            <a:r>
              <a:rPr lang="en-US" b="0" i="0" dirty="0" smtClean="0">
                <a:solidFill>
                  <a:schemeClr val="tx1"/>
                </a:solidFill>
              </a:rPr>
              <a:t>al., </a:t>
            </a:r>
            <a:r>
              <a:rPr lang="en-US" b="0" i="0" dirty="0" err="1" smtClean="0">
                <a:solidFill>
                  <a:schemeClr val="tx1"/>
                </a:solidFill>
              </a:rPr>
              <a:t>Nucl</a:t>
            </a:r>
            <a:r>
              <a:rPr lang="en-US" b="0" i="0" dirty="0">
                <a:solidFill>
                  <a:schemeClr val="tx1"/>
                </a:solidFill>
              </a:rPr>
              <a:t>. Fusion, </a:t>
            </a:r>
            <a:r>
              <a:rPr lang="en-US" b="0" i="0" dirty="0" smtClean="0">
                <a:solidFill>
                  <a:schemeClr val="tx1"/>
                </a:solidFill>
              </a:rPr>
              <a:t>2007</a:t>
            </a:r>
            <a:endParaRPr lang="en-US" sz="1000" i="0" dirty="0">
              <a:solidFill>
                <a:schemeClr val="tx1"/>
              </a:solidFill>
            </a:endParaRPr>
          </a:p>
        </p:txBody>
      </p:sp>
      <p:pic>
        <p:nvPicPr>
          <p:cNvPr id="23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48400" y="2895599"/>
            <a:ext cx="2590800" cy="2284233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</p:pic>
      <p:cxnSp>
        <p:nvCxnSpPr>
          <p:cNvPr id="26" name="Straight Arrow Connector 25"/>
          <p:cNvCxnSpPr/>
          <p:nvPr/>
        </p:nvCxnSpPr>
        <p:spPr bwMode="auto">
          <a:xfrm rot="5400000" flipH="1" flipV="1">
            <a:off x="7086600" y="4267200"/>
            <a:ext cx="762000" cy="76200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Rectangle 27"/>
          <p:cNvSpPr/>
          <p:nvPr/>
        </p:nvSpPr>
        <p:spPr>
          <a:xfrm>
            <a:off x="6096000" y="4953000"/>
            <a:ext cx="160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None/>
            </a:pPr>
            <a:r>
              <a:rPr lang="en-US" sz="1000" i="0" dirty="0" smtClean="0">
                <a:solidFill>
                  <a:schemeClr val="tx1"/>
                </a:solidFill>
              </a:rPr>
              <a:t>Neoclassical transport by GTC-NEO</a:t>
            </a:r>
            <a:endParaRPr lang="en-US" sz="1000" i="0" dirty="0">
              <a:solidFill>
                <a:schemeClr val="tx1"/>
              </a:solidFill>
            </a:endParaRPr>
          </a:p>
        </p:txBody>
      </p:sp>
      <p:pic>
        <p:nvPicPr>
          <p:cNvPr id="248839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9747" y="1457447"/>
            <a:ext cx="3720253" cy="3190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Rectangle 38"/>
          <p:cNvSpPr/>
          <p:nvPr/>
        </p:nvSpPr>
        <p:spPr bwMode="auto">
          <a:xfrm>
            <a:off x="0" y="4514127"/>
            <a:ext cx="567159" cy="416688"/>
          </a:xfrm>
          <a:prstGeom prst="rect">
            <a:avLst/>
          </a:prstGeom>
          <a:solidFill>
            <a:schemeClr val="bg1"/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29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9747" y="4267200"/>
            <a:ext cx="477412" cy="609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84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-76200" y="914400"/>
            <a:ext cx="9144000" cy="4953000"/>
          </a:xfrm>
        </p:spPr>
        <p:txBody>
          <a:bodyPr/>
          <a:lstStyle/>
          <a:p>
            <a:r>
              <a:rPr lang="en-US" sz="2200" dirty="0" smtClean="0"/>
              <a:t>Different mechanisms needed to account for the always anomalous electron thermal transport</a:t>
            </a:r>
          </a:p>
          <a:p>
            <a:pPr lvl="1">
              <a:spcBef>
                <a:spcPts val="660"/>
              </a:spcBef>
            </a:pPr>
            <a:r>
              <a:rPr lang="en-US" sz="1700" dirty="0" smtClean="0"/>
              <a:t>Different  radial regions </a:t>
            </a:r>
          </a:p>
          <a:p>
            <a:pPr lvl="2">
              <a:spcBef>
                <a:spcPts val="660"/>
              </a:spcBef>
            </a:pPr>
            <a:r>
              <a:rPr lang="en-US" sz="1600" dirty="0" smtClean="0">
                <a:solidFill>
                  <a:srgbClr val="FF0000"/>
                </a:solidFill>
              </a:rPr>
              <a:t>Core flat region (small gradient drive)</a:t>
            </a:r>
          </a:p>
          <a:p>
            <a:pPr lvl="2">
              <a:spcBef>
                <a:spcPts val="660"/>
              </a:spcBef>
            </a:pPr>
            <a:r>
              <a:rPr lang="en-US" sz="1600" dirty="0" smtClean="0">
                <a:solidFill>
                  <a:srgbClr val="FF0000"/>
                </a:solidFill>
              </a:rPr>
              <a:t>Core gradient region (large gradient drive) </a:t>
            </a:r>
          </a:p>
          <a:p>
            <a:pPr lvl="2">
              <a:spcBef>
                <a:spcPts val="660"/>
              </a:spcBef>
            </a:pPr>
            <a:r>
              <a:rPr lang="en-US" sz="1600" dirty="0" smtClean="0"/>
              <a:t>Edge region (steepest gradient, connection to SOL, e.g. H-mode pedestal)</a:t>
            </a:r>
          </a:p>
          <a:p>
            <a:pPr lvl="1">
              <a:spcBef>
                <a:spcPts val="660"/>
              </a:spcBef>
            </a:pPr>
            <a:r>
              <a:rPr lang="en-US" sz="1700" dirty="0" smtClean="0"/>
              <a:t>Different parametric regimes</a:t>
            </a:r>
          </a:p>
          <a:p>
            <a:pPr lvl="2">
              <a:spcBef>
                <a:spcPts val="660"/>
              </a:spcBef>
            </a:pPr>
            <a:r>
              <a:rPr lang="en-US" sz="1600" dirty="0" smtClean="0"/>
              <a:t>Large/small plasma beta/</a:t>
            </a:r>
            <a:r>
              <a:rPr lang="en-US" sz="1600" dirty="0" err="1" smtClean="0"/>
              <a:t>collisionality</a:t>
            </a:r>
            <a:r>
              <a:rPr lang="en-US" sz="1600" dirty="0" smtClean="0"/>
              <a:t>, magnetic shear, </a:t>
            </a:r>
            <a:r>
              <a:rPr lang="en-US" sz="1600" dirty="0" err="1" smtClean="0"/>
              <a:t>ExB</a:t>
            </a:r>
            <a:r>
              <a:rPr lang="en-US" sz="1600" dirty="0" smtClean="0"/>
              <a:t> shear, etc. </a:t>
            </a:r>
          </a:p>
        </p:txBody>
      </p:sp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Multiple Mechanisms </a:t>
            </a:r>
            <a:r>
              <a:rPr lang="en-US" sz="3200" b="1" dirty="0" smtClean="0"/>
              <a:t>Should </a:t>
            </a:r>
            <a:r>
              <a:rPr lang="en-US" sz="3200" b="1" dirty="0"/>
              <a:t>be Responsible for Anomalous Electron Thermal Transport</a:t>
            </a:r>
            <a:endParaRPr lang="en-US" sz="3200" b="1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-66580" y="5638800"/>
            <a:ext cx="9144000" cy="90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0" hangingPunct="0">
              <a:buFontTx/>
              <a:buChar char="–"/>
              <a:defRPr/>
            </a:pPr>
            <a:endParaRPr lang="en-US" sz="2000" b="0" i="0" kern="0" dirty="0">
              <a:solidFill>
                <a:srgbClr val="3333CC"/>
              </a:solidFill>
              <a:latin typeface="Arial"/>
              <a:cs typeface="Arial" charset="0"/>
            </a:endParaRPr>
          </a:p>
          <a:p>
            <a:pPr marL="742950" lvl="1" indent="-285750" eaLnBrk="0" hangingPunct="0">
              <a:buFontTx/>
              <a:buChar char="–"/>
              <a:defRPr/>
            </a:pPr>
            <a:endParaRPr lang="en-US" sz="2000" b="0" i="0" kern="0" dirty="0">
              <a:solidFill>
                <a:srgbClr val="3333CC"/>
              </a:solidFill>
              <a:latin typeface="Arial"/>
              <a:cs typeface="Arial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 flipV="1">
            <a:off x="6895029" y="1295400"/>
            <a:ext cx="10886" cy="1404257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6916801" y="2688772"/>
            <a:ext cx="1796143" cy="10885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7036544" y="1513115"/>
            <a:ext cx="576943" cy="141514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7591715" y="1643743"/>
            <a:ext cx="772886" cy="60960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8331944" y="2220686"/>
            <a:ext cx="228600" cy="413657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7058315" y="1698172"/>
            <a:ext cx="10886" cy="957943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7646144" y="1861458"/>
            <a:ext cx="10885" cy="783771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8331944" y="2296886"/>
            <a:ext cx="0" cy="348343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Rectangle 29"/>
          <p:cNvSpPr/>
          <p:nvPr/>
        </p:nvSpPr>
        <p:spPr>
          <a:xfrm>
            <a:off x="7010400" y="1929787"/>
            <a:ext cx="9062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000" b="1" dirty="0" smtClean="0">
                <a:solidFill>
                  <a:srgbClr val="0000FF"/>
                </a:solidFill>
              </a:rPr>
              <a:t>Core flat region </a:t>
            </a:r>
            <a:endParaRPr lang="en-US" sz="1000" b="1" dirty="0">
              <a:solidFill>
                <a:srgbClr val="0000FF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639343" y="2125730"/>
            <a:ext cx="90623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000" b="1" dirty="0" smtClean="0">
                <a:solidFill>
                  <a:srgbClr val="0000FF"/>
                </a:solidFill>
              </a:rPr>
              <a:t>Core gradient region </a:t>
            </a:r>
            <a:endParaRPr lang="en-US" sz="1000" b="1" dirty="0">
              <a:solidFill>
                <a:srgbClr val="0000FF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 bwMode="auto">
          <a:xfrm flipH="1">
            <a:off x="8397258" y="1937657"/>
            <a:ext cx="261257" cy="609600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Rectangle 33"/>
          <p:cNvSpPr/>
          <p:nvPr/>
        </p:nvSpPr>
        <p:spPr>
          <a:xfrm>
            <a:off x="8655795" y="1788273"/>
            <a:ext cx="6406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000" b="1" dirty="0" smtClean="0">
                <a:solidFill>
                  <a:srgbClr val="0000FF"/>
                </a:solidFill>
              </a:rPr>
              <a:t>Edge region </a:t>
            </a:r>
            <a:endParaRPr lang="en-US" sz="1000" b="1" dirty="0">
              <a:solidFill>
                <a:srgbClr val="0000FF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636744" y="2528501"/>
            <a:ext cx="9062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400" dirty="0" smtClean="0"/>
              <a:t>r </a:t>
            </a:r>
            <a:endParaRPr lang="en-US" sz="1400" dirty="0"/>
          </a:p>
        </p:txBody>
      </p:sp>
      <p:sp>
        <p:nvSpPr>
          <p:cNvPr id="36" name="Rectangle 35"/>
          <p:cNvSpPr/>
          <p:nvPr/>
        </p:nvSpPr>
        <p:spPr>
          <a:xfrm>
            <a:off x="6598398" y="1352844"/>
            <a:ext cx="9062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400" dirty="0" smtClean="0"/>
              <a:t>T</a:t>
            </a:r>
            <a:r>
              <a:rPr lang="en-US" sz="1000" dirty="0" smtClean="0"/>
              <a:t>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96485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 bwMode="auto">
          <a:xfrm>
            <a:off x="7046277" y="1349472"/>
            <a:ext cx="1290917" cy="1280160"/>
          </a:xfrm>
          <a:prstGeom prst="rect">
            <a:avLst/>
          </a:prstGeom>
          <a:solidFill>
            <a:srgbClr val="FFAB25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29" charset="0"/>
            </a:endParaRPr>
          </a:p>
        </p:txBody>
      </p:sp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Multiple Mechanisms Should be Responsible for Anomalous Electron Thermal Transport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-76200" y="914400"/>
            <a:ext cx="9220200" cy="5867400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spcBef>
                <a:spcPts val="660"/>
              </a:spcBef>
            </a:pPr>
            <a:r>
              <a:rPr lang="en-US" sz="4600" dirty="0" smtClean="0"/>
              <a:t>Different mechanisms needed to account for the always anomalous electron thermal transport</a:t>
            </a:r>
          </a:p>
          <a:p>
            <a:pPr lvl="1">
              <a:lnSpc>
                <a:spcPct val="120000"/>
              </a:lnSpc>
              <a:spcBef>
                <a:spcPts val="660"/>
              </a:spcBef>
            </a:pPr>
            <a:r>
              <a:rPr lang="en-US" sz="3600" dirty="0" smtClean="0"/>
              <a:t>Different  radial regions </a:t>
            </a:r>
          </a:p>
          <a:p>
            <a:pPr lvl="2">
              <a:lnSpc>
                <a:spcPct val="120000"/>
              </a:lnSpc>
              <a:spcBef>
                <a:spcPts val="660"/>
              </a:spcBef>
            </a:pPr>
            <a:r>
              <a:rPr lang="en-US" sz="3300" dirty="0" smtClean="0">
                <a:solidFill>
                  <a:srgbClr val="FF0000"/>
                </a:solidFill>
              </a:rPr>
              <a:t>Core flat region (small gradient drive)</a:t>
            </a:r>
          </a:p>
          <a:p>
            <a:pPr lvl="2">
              <a:lnSpc>
                <a:spcPct val="120000"/>
              </a:lnSpc>
              <a:spcBef>
                <a:spcPts val="660"/>
              </a:spcBef>
            </a:pPr>
            <a:r>
              <a:rPr lang="en-US" sz="3300" dirty="0" smtClean="0">
                <a:solidFill>
                  <a:srgbClr val="FF0000"/>
                </a:solidFill>
              </a:rPr>
              <a:t>Core gradient region (large gradient drive) </a:t>
            </a:r>
          </a:p>
          <a:p>
            <a:pPr lvl="2">
              <a:lnSpc>
                <a:spcPct val="120000"/>
              </a:lnSpc>
              <a:spcBef>
                <a:spcPts val="660"/>
              </a:spcBef>
            </a:pPr>
            <a:r>
              <a:rPr lang="en-US" sz="3300" dirty="0" smtClean="0"/>
              <a:t>Edge region (steepest gradient, connection to SOL, e.g. H-mode pedestal)</a:t>
            </a:r>
          </a:p>
          <a:p>
            <a:pPr lvl="1">
              <a:lnSpc>
                <a:spcPct val="120000"/>
              </a:lnSpc>
              <a:spcBef>
                <a:spcPts val="660"/>
              </a:spcBef>
            </a:pPr>
            <a:r>
              <a:rPr lang="en-US" sz="3600" dirty="0" smtClean="0"/>
              <a:t>Different parametric regimes</a:t>
            </a:r>
          </a:p>
          <a:p>
            <a:pPr lvl="2">
              <a:lnSpc>
                <a:spcPct val="120000"/>
              </a:lnSpc>
              <a:spcBef>
                <a:spcPts val="660"/>
              </a:spcBef>
            </a:pPr>
            <a:r>
              <a:rPr lang="en-US" sz="3400" dirty="0" smtClean="0"/>
              <a:t>Large/small plasma beta/</a:t>
            </a:r>
            <a:r>
              <a:rPr lang="en-US" sz="3400" dirty="0" err="1" smtClean="0"/>
              <a:t>collisionality</a:t>
            </a:r>
            <a:r>
              <a:rPr lang="en-US" sz="3400" dirty="0" smtClean="0"/>
              <a:t>, magnetic shear, </a:t>
            </a:r>
            <a:r>
              <a:rPr lang="en-US" sz="3400" dirty="0" err="1" smtClean="0"/>
              <a:t>ExB</a:t>
            </a:r>
            <a:r>
              <a:rPr lang="en-US" sz="3400" dirty="0" smtClean="0"/>
              <a:t> shear, etc. </a:t>
            </a:r>
          </a:p>
          <a:p>
            <a:pPr>
              <a:lnSpc>
                <a:spcPct val="120000"/>
              </a:lnSpc>
              <a:spcBef>
                <a:spcPts val="660"/>
              </a:spcBef>
            </a:pPr>
            <a:r>
              <a:rPr lang="en-US" sz="4600" dirty="0" smtClean="0"/>
              <a:t>Evidence exists for gradient driven electrostatic and electromagnetic ballooning drift instabilities:</a:t>
            </a:r>
          </a:p>
          <a:p>
            <a:pPr lvl="1">
              <a:lnSpc>
                <a:spcPct val="120000"/>
              </a:lnSpc>
              <a:spcBef>
                <a:spcPts val="660"/>
              </a:spcBef>
            </a:pPr>
            <a:r>
              <a:rPr lang="en-US" sz="3600" dirty="0" smtClean="0"/>
              <a:t>Low-k (ion-scale): ITG/TEM/KBM/</a:t>
            </a:r>
            <a:r>
              <a:rPr lang="en-US" sz="3600" dirty="0" err="1" smtClean="0"/>
              <a:t>microtearing</a:t>
            </a:r>
            <a:r>
              <a:rPr lang="en-US" sz="3600" dirty="0" smtClean="0"/>
              <a:t> modes</a:t>
            </a:r>
          </a:p>
          <a:p>
            <a:pPr lvl="1">
              <a:lnSpc>
                <a:spcPct val="120000"/>
              </a:lnSpc>
              <a:spcBef>
                <a:spcPts val="660"/>
              </a:spcBef>
            </a:pPr>
            <a:r>
              <a:rPr lang="en-US" sz="3600" dirty="0" smtClean="0"/>
              <a:t>High-k (electron-scale): ETG modes</a:t>
            </a:r>
          </a:p>
          <a:p>
            <a:pPr lvl="1">
              <a:lnSpc>
                <a:spcPct val="120000"/>
              </a:lnSpc>
              <a:spcBef>
                <a:spcPts val="660"/>
              </a:spcBef>
            </a:pPr>
            <a:r>
              <a:rPr lang="en-US" sz="3600" dirty="0" smtClean="0"/>
              <a:t>Turbulent </a:t>
            </a:r>
            <a:r>
              <a:rPr lang="en-US" sz="3600" dirty="0" err="1" smtClean="0"/>
              <a:t>ExB</a:t>
            </a:r>
            <a:r>
              <a:rPr lang="en-US" sz="3600" dirty="0" smtClean="0"/>
              <a:t> drift and magnetic flutter effects</a:t>
            </a:r>
          </a:p>
          <a:p>
            <a:pPr>
              <a:lnSpc>
                <a:spcPct val="120000"/>
              </a:lnSpc>
              <a:spcBef>
                <a:spcPts val="660"/>
              </a:spcBef>
            </a:pPr>
            <a:r>
              <a:rPr lang="en-US" sz="4600" dirty="0" smtClean="0"/>
              <a:t>Fast ion driven </a:t>
            </a:r>
            <a:r>
              <a:rPr lang="en-US" sz="4600" dirty="0" err="1" smtClean="0"/>
              <a:t>Alfvenic</a:t>
            </a:r>
            <a:r>
              <a:rPr lang="en-US" sz="4600" dirty="0" smtClean="0"/>
              <a:t> </a:t>
            </a:r>
            <a:r>
              <a:rPr lang="en-US" sz="4600" dirty="0" err="1" smtClean="0"/>
              <a:t>eigenmodes</a:t>
            </a:r>
            <a:r>
              <a:rPr lang="en-US" sz="4600" dirty="0" smtClean="0"/>
              <a:t> found relevant</a:t>
            </a:r>
          </a:p>
          <a:p>
            <a:pPr lvl="1">
              <a:lnSpc>
                <a:spcPct val="120000"/>
              </a:lnSpc>
              <a:spcBef>
                <a:spcPts val="660"/>
              </a:spcBef>
            </a:pPr>
            <a:r>
              <a:rPr lang="en-US" sz="3800" dirty="0" smtClean="0"/>
              <a:t>GAE and/or CAE modes</a:t>
            </a:r>
          </a:p>
          <a:p>
            <a:pPr lvl="1">
              <a:spcBef>
                <a:spcPts val="660"/>
              </a:spcBef>
            </a:pPr>
            <a:r>
              <a:rPr lang="en-US" sz="3800" dirty="0" err="1" smtClean="0"/>
              <a:t>Alfvenic</a:t>
            </a:r>
            <a:r>
              <a:rPr lang="en-US" sz="3800" dirty="0" smtClean="0"/>
              <a:t> </a:t>
            </a:r>
            <a:r>
              <a:rPr lang="en-US" sz="3800" dirty="0" err="1" smtClean="0"/>
              <a:t>eigenmode</a:t>
            </a:r>
            <a:r>
              <a:rPr lang="en-US" sz="3800" dirty="0" smtClean="0"/>
              <a:t> induced electron drift orbit </a:t>
            </a:r>
            <a:r>
              <a:rPr lang="en-US" sz="3800" dirty="0" err="1" smtClean="0"/>
              <a:t>stochasticity</a:t>
            </a:r>
            <a:endParaRPr lang="en-US" sz="38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486400" y="3962400"/>
            <a:ext cx="359724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0" hangingPunct="0">
              <a:buFontTx/>
              <a:buChar char="–"/>
              <a:defRPr/>
            </a:pPr>
            <a:endParaRPr lang="en-US" sz="2000" b="0" i="0" kern="0" dirty="0">
              <a:solidFill>
                <a:srgbClr val="3333CC"/>
              </a:solidFill>
              <a:latin typeface="Arial"/>
              <a:cs typeface="Arial" charset="0"/>
            </a:endParaRPr>
          </a:p>
          <a:p>
            <a:pPr marL="742950" lvl="1" indent="-285750" eaLnBrk="0" hangingPunct="0">
              <a:buFontTx/>
              <a:buChar char="–"/>
              <a:defRPr/>
            </a:pPr>
            <a:endParaRPr lang="en-US" sz="2000" b="0" i="0" kern="0" dirty="0">
              <a:solidFill>
                <a:srgbClr val="3333CC"/>
              </a:solidFill>
              <a:latin typeface="Arial"/>
              <a:cs typeface="Arial" charset="0"/>
            </a:endParaRPr>
          </a:p>
        </p:txBody>
      </p:sp>
      <p:pic>
        <p:nvPicPr>
          <p:cNvPr id="98305" name="Picture 1" descr="C:\Users\yren\Documents\MATLAB\work_nstx\figure_save\mode_range_cartoon_n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645" y="4495800"/>
            <a:ext cx="3419355" cy="1052988"/>
          </a:xfrm>
          <a:prstGeom prst="rect">
            <a:avLst/>
          </a:prstGeom>
          <a:noFill/>
        </p:spPr>
      </p:pic>
      <p:cxnSp>
        <p:nvCxnSpPr>
          <p:cNvPr id="9" name="Straight Arrow Connector 8"/>
          <p:cNvCxnSpPr/>
          <p:nvPr/>
        </p:nvCxnSpPr>
        <p:spPr bwMode="auto">
          <a:xfrm flipH="1" flipV="1">
            <a:off x="6895029" y="1278522"/>
            <a:ext cx="10886" cy="1404257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6916801" y="2671894"/>
            <a:ext cx="1796143" cy="10885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7036544" y="1496237"/>
            <a:ext cx="576943" cy="141514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7591715" y="1626865"/>
            <a:ext cx="772886" cy="60960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8331944" y="2203808"/>
            <a:ext cx="228600" cy="413657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7058315" y="1681294"/>
            <a:ext cx="10886" cy="957943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7646144" y="1844580"/>
            <a:ext cx="10885" cy="783771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8331944" y="2280008"/>
            <a:ext cx="0" cy="348343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Rectangle 29"/>
          <p:cNvSpPr/>
          <p:nvPr/>
        </p:nvSpPr>
        <p:spPr>
          <a:xfrm>
            <a:off x="6990281" y="1912909"/>
            <a:ext cx="9062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000" dirty="0" smtClean="0"/>
              <a:t>Core flat region </a:t>
            </a:r>
            <a:endParaRPr lang="en-US" sz="1000" dirty="0"/>
          </a:p>
        </p:txBody>
      </p:sp>
      <p:sp>
        <p:nvSpPr>
          <p:cNvPr id="31" name="Rectangle 30"/>
          <p:cNvSpPr/>
          <p:nvPr/>
        </p:nvSpPr>
        <p:spPr>
          <a:xfrm>
            <a:off x="7639343" y="2108852"/>
            <a:ext cx="90623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000" dirty="0" smtClean="0"/>
              <a:t>Core gradient region </a:t>
            </a:r>
            <a:endParaRPr lang="en-US" sz="1000" dirty="0"/>
          </a:p>
        </p:txBody>
      </p:sp>
      <p:cxnSp>
        <p:nvCxnSpPr>
          <p:cNvPr id="33" name="Straight Arrow Connector 32"/>
          <p:cNvCxnSpPr/>
          <p:nvPr/>
        </p:nvCxnSpPr>
        <p:spPr bwMode="auto">
          <a:xfrm flipH="1">
            <a:off x="8425543" y="1905000"/>
            <a:ext cx="261257" cy="609600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Rectangle 33"/>
          <p:cNvSpPr/>
          <p:nvPr/>
        </p:nvSpPr>
        <p:spPr>
          <a:xfrm>
            <a:off x="8655795" y="1771395"/>
            <a:ext cx="6406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000" dirty="0" smtClean="0"/>
              <a:t>Edge region </a:t>
            </a:r>
            <a:endParaRPr lang="en-US" sz="1000" dirty="0"/>
          </a:p>
        </p:txBody>
      </p:sp>
      <p:sp>
        <p:nvSpPr>
          <p:cNvPr id="35" name="Rectangle 34"/>
          <p:cNvSpPr/>
          <p:nvPr/>
        </p:nvSpPr>
        <p:spPr>
          <a:xfrm>
            <a:off x="8636744" y="2511623"/>
            <a:ext cx="9062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400" dirty="0" smtClean="0"/>
              <a:t>r </a:t>
            </a:r>
            <a:endParaRPr lang="en-US" sz="1400" dirty="0"/>
          </a:p>
        </p:txBody>
      </p:sp>
      <p:sp>
        <p:nvSpPr>
          <p:cNvPr id="36" name="Rectangle 35"/>
          <p:cNvSpPr/>
          <p:nvPr/>
        </p:nvSpPr>
        <p:spPr>
          <a:xfrm>
            <a:off x="6598398" y="1335966"/>
            <a:ext cx="9062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400" dirty="0" smtClean="0"/>
              <a:t>T</a:t>
            </a:r>
            <a:r>
              <a:rPr lang="en-US" sz="1000" dirty="0" smtClean="0"/>
              <a:t>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8819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1678193" y="4787153"/>
            <a:ext cx="677732" cy="1463040"/>
          </a:xfrm>
          <a:prstGeom prst="rect">
            <a:avLst/>
          </a:prstGeom>
          <a:solidFill>
            <a:srgbClr val="FFAB25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2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033" y="2221819"/>
            <a:ext cx="8347934" cy="5408612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>
                <a:solidFill>
                  <a:schemeClr val="accent2"/>
                </a:solidFill>
              </a:rPr>
              <a:t>M</a:t>
            </a:r>
            <a:r>
              <a:rPr lang="en-US" sz="3600" b="1" dirty="0" smtClean="0">
                <a:solidFill>
                  <a:schemeClr val="accent2"/>
                </a:solidFill>
              </a:rPr>
              <a:t>icro-tearing turbulence in high-</a:t>
            </a:r>
            <a:r>
              <a:rPr lang="en-US" sz="3600" b="1" dirty="0" err="1" smtClean="0">
                <a:solidFill>
                  <a:schemeClr val="accent2"/>
                </a:solidFill>
              </a:rPr>
              <a:t>collisionality</a:t>
            </a:r>
            <a:r>
              <a:rPr lang="en-US" sz="3600" b="1" dirty="0" smtClean="0">
                <a:solidFill>
                  <a:schemeClr val="accent2"/>
                </a:solidFill>
              </a:rPr>
              <a:t> and high-beta H-mode plasmas</a:t>
            </a:r>
            <a:endParaRPr lang="en-US" sz="3600" dirty="0" smtClean="0">
              <a:solidFill>
                <a:schemeClr val="accent2"/>
              </a:solidFill>
            </a:endParaRPr>
          </a:p>
          <a:p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 flipV="1">
            <a:off x="924517" y="4877568"/>
            <a:ext cx="10886" cy="1404257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" name="Straight Arrow Connector 4"/>
          <p:cNvCxnSpPr/>
          <p:nvPr/>
        </p:nvCxnSpPr>
        <p:spPr bwMode="auto">
          <a:xfrm flipV="1">
            <a:off x="946289" y="6270940"/>
            <a:ext cx="1796143" cy="10885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>
            <a:off x="1066032" y="5095283"/>
            <a:ext cx="576943" cy="141514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1621203" y="5225911"/>
            <a:ext cx="772886" cy="60960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2361432" y="5802854"/>
            <a:ext cx="228600" cy="413657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1087803" y="5280340"/>
            <a:ext cx="10886" cy="957943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1675632" y="5443626"/>
            <a:ext cx="10885" cy="783771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2361432" y="5879054"/>
            <a:ext cx="0" cy="348343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Rectangle 11"/>
          <p:cNvSpPr/>
          <p:nvPr/>
        </p:nvSpPr>
        <p:spPr>
          <a:xfrm>
            <a:off x="1019769" y="5511955"/>
            <a:ext cx="9062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000" dirty="0" smtClean="0"/>
              <a:t>Core flat region </a:t>
            </a:r>
            <a:endParaRPr lang="en-US" sz="1000" dirty="0"/>
          </a:p>
        </p:txBody>
      </p:sp>
      <p:sp>
        <p:nvSpPr>
          <p:cNvPr id="13" name="Rectangle 12"/>
          <p:cNvSpPr/>
          <p:nvPr/>
        </p:nvSpPr>
        <p:spPr>
          <a:xfrm>
            <a:off x="1668831" y="5707898"/>
            <a:ext cx="90623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000" dirty="0" smtClean="0"/>
              <a:t>Core gradient region </a:t>
            </a:r>
            <a:endParaRPr lang="en-US" sz="1000" dirty="0"/>
          </a:p>
        </p:txBody>
      </p:sp>
      <p:sp>
        <p:nvSpPr>
          <p:cNvPr id="16" name="Rectangle 15"/>
          <p:cNvSpPr/>
          <p:nvPr/>
        </p:nvSpPr>
        <p:spPr>
          <a:xfrm>
            <a:off x="2666232" y="6110669"/>
            <a:ext cx="9062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400" dirty="0" smtClean="0"/>
              <a:t>r </a:t>
            </a:r>
            <a:endParaRPr lang="en-US" sz="1400" dirty="0"/>
          </a:p>
        </p:txBody>
      </p:sp>
      <p:sp>
        <p:nvSpPr>
          <p:cNvPr id="17" name="Rectangle 16"/>
          <p:cNvSpPr/>
          <p:nvPr/>
        </p:nvSpPr>
        <p:spPr>
          <a:xfrm>
            <a:off x="627886" y="4935012"/>
            <a:ext cx="9062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400" dirty="0" smtClean="0"/>
              <a:t>T</a:t>
            </a:r>
            <a:r>
              <a:rPr lang="en-US" sz="1000" dirty="0" smtClean="0"/>
              <a:t>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67883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0" y="1001712"/>
            <a:ext cx="3886200" cy="5551488"/>
            <a:chOff x="5105400" y="990600"/>
            <a:chExt cx="3886200" cy="5551488"/>
          </a:xfrm>
        </p:grpSpPr>
        <p:pic>
          <p:nvPicPr>
            <p:cNvPr id="6150" name="Picture 17" descr="br_it1938.jpeg"/>
            <p:cNvPicPr>
              <a:picLocks noChangeAspect="1"/>
            </p:cNvPicPr>
            <p:nvPr/>
          </p:nvPicPr>
          <p:blipFill>
            <a:blip r:embed="rId2" cstate="print"/>
            <a:srcRect t="6667" r="8540" b="4443"/>
            <a:stretch>
              <a:fillRect/>
            </a:stretch>
          </p:blipFill>
          <p:spPr bwMode="auto">
            <a:xfrm>
              <a:off x="5105400" y="990600"/>
              <a:ext cx="3886200" cy="5551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2" name="TextBox 19"/>
            <p:cNvSpPr txBox="1">
              <a:spLocks noChangeArrowheads="1"/>
            </p:cNvSpPr>
            <p:nvPr/>
          </p:nvSpPr>
          <p:spPr bwMode="auto">
            <a:xfrm>
              <a:off x="6931025" y="1262063"/>
              <a:ext cx="1236663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1600" b="0" i="0" dirty="0" err="1">
                  <a:latin typeface="Symbol" pitchFamily="18" charset="2"/>
                </a:rPr>
                <a:t>d</a:t>
              </a:r>
              <a:r>
                <a:rPr lang="en-US" sz="1600" b="0" i="0" dirty="0" err="1"/>
                <a:t>B</a:t>
              </a:r>
              <a:r>
                <a:rPr lang="en-US" sz="1600" b="0" i="0" baseline="-25000" dirty="0" err="1"/>
                <a:t>r</a:t>
              </a:r>
              <a:r>
                <a:rPr lang="en-US" sz="1600" b="0" i="0" baseline="-25000" dirty="0"/>
                <a:t> </a:t>
              </a:r>
              <a:r>
                <a:rPr lang="en-US" sz="1600" b="0" i="0" dirty="0"/>
                <a:t>(Gauss)</a:t>
              </a:r>
            </a:p>
          </p:txBody>
        </p:sp>
        <p:sp>
          <p:nvSpPr>
            <p:cNvPr id="6154" name="TextBox 9"/>
            <p:cNvSpPr txBox="1">
              <a:spLocks noChangeArrowheads="1"/>
            </p:cNvSpPr>
            <p:nvPr/>
          </p:nvSpPr>
          <p:spPr bwMode="auto">
            <a:xfrm>
              <a:off x="5715000" y="1219200"/>
              <a:ext cx="1077913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1400" b="0" i="0" dirty="0"/>
                <a:t>B</a:t>
              </a:r>
              <a:r>
                <a:rPr lang="en-US" sz="1400" b="0" i="0" baseline="-25000" dirty="0"/>
                <a:t>T0</a:t>
              </a:r>
              <a:r>
                <a:rPr lang="en-US" sz="1400" b="0" i="0" dirty="0"/>
                <a:t>=3.5 </a:t>
              </a:r>
              <a:r>
                <a:rPr lang="en-US" sz="1400" b="0" i="0" dirty="0" err="1"/>
                <a:t>kG</a:t>
              </a:r>
              <a:endParaRPr lang="en-US" sz="1400" b="0" i="0" dirty="0"/>
            </a:p>
          </p:txBody>
        </p:sp>
      </p:grpSp>
      <p:sp>
        <p:nvSpPr>
          <p:cNvPr id="614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First Successful Nonlinear </a:t>
            </a:r>
            <a:r>
              <a:rPr lang="en-US" b="1" dirty="0" err="1" smtClean="0"/>
              <a:t>Microtearing</a:t>
            </a:r>
            <a:r>
              <a:rPr lang="en-US" b="1" dirty="0" smtClean="0"/>
              <a:t> Simulations for NSTX</a:t>
            </a:r>
            <a:endParaRPr lang="en-US" b="1" baseline="-25000" dirty="0" smtClean="0"/>
          </a:p>
        </p:txBody>
      </p:sp>
      <p:sp>
        <p:nvSpPr>
          <p:cNvPr id="6153" name="TextBox 8"/>
          <p:cNvSpPr txBox="1">
            <a:spLocks noChangeArrowheads="1"/>
          </p:cNvSpPr>
          <p:nvPr/>
        </p:nvSpPr>
        <p:spPr bwMode="auto">
          <a:xfrm>
            <a:off x="4455347" y="5955268"/>
            <a:ext cx="46124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0" i="0" dirty="0">
                <a:solidFill>
                  <a:srgbClr val="FF0000"/>
                </a:solidFill>
              </a:rPr>
              <a:t>Movies at http://www.pppl.gov/~wgutten/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161589" y="6291590"/>
            <a:ext cx="37338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None/>
            </a:pPr>
            <a:r>
              <a:rPr lang="en-US" sz="1100" b="1" i="1" dirty="0" smtClean="0">
                <a:solidFill>
                  <a:srgbClr val="0000FF"/>
                </a:solidFill>
              </a:rPr>
              <a:t>W</a:t>
            </a:r>
            <a:r>
              <a:rPr lang="en-US" sz="1100" b="1" i="1" dirty="0">
                <a:solidFill>
                  <a:srgbClr val="0000FF"/>
                </a:solidFill>
              </a:rPr>
              <a:t>. Guttenfelder et al., </a:t>
            </a:r>
            <a:r>
              <a:rPr lang="en-US" sz="1100" b="1" i="1" dirty="0" smtClean="0">
                <a:solidFill>
                  <a:srgbClr val="0000FF"/>
                </a:solidFill>
              </a:rPr>
              <a:t>PRL (2011</a:t>
            </a:r>
            <a:r>
              <a:rPr lang="en-US" sz="1100" b="1" i="1" dirty="0">
                <a:solidFill>
                  <a:srgbClr val="0000FF"/>
                </a:solidFill>
              </a:rPr>
              <a:t>)</a:t>
            </a:r>
          </a:p>
        </p:txBody>
      </p:sp>
      <p:pic>
        <p:nvPicPr>
          <p:cNvPr id="13" name="Picture 15" descr="island_width_Drrat_tavg_2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399" y="3080658"/>
            <a:ext cx="2556511" cy="2271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3" descr="Walter_fieldmap.jpg"/>
          <p:cNvPicPr>
            <a:picLocks noChangeAspect="1"/>
          </p:cNvPicPr>
          <p:nvPr/>
        </p:nvPicPr>
        <p:blipFill>
          <a:blip r:embed="rId4" cstate="print"/>
          <a:srcRect l="6976" t="2325" r="6976" b="2325"/>
          <a:stretch>
            <a:fillRect/>
          </a:stretch>
        </p:blipFill>
        <p:spPr bwMode="auto">
          <a:xfrm>
            <a:off x="6694714" y="2971800"/>
            <a:ext cx="2133600" cy="2363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962400" y="990600"/>
            <a:ext cx="5181600" cy="2057400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 smtClean="0"/>
              <a:t>~98% of transport due to magnetic “flutter” contribution</a:t>
            </a:r>
          </a:p>
          <a:p>
            <a:endParaRPr lang="en-US" sz="1800" dirty="0" smtClean="0"/>
          </a:p>
          <a:p>
            <a:r>
              <a:rPr lang="en-US" sz="1800" dirty="0" err="1" smtClean="0"/>
              <a:t>w</a:t>
            </a:r>
            <a:r>
              <a:rPr lang="en-US" sz="1800" baseline="-25000" dirty="0" err="1" smtClean="0"/>
              <a:t>island</a:t>
            </a:r>
            <a:r>
              <a:rPr lang="en-US" sz="1800" dirty="0" smtClean="0"/>
              <a:t>(n) &gt; </a:t>
            </a:r>
            <a:r>
              <a:rPr lang="en-US" sz="1800" dirty="0" err="1" smtClean="0">
                <a:latin typeface="Symbol" pitchFamily="18" charset="2"/>
              </a:rPr>
              <a:t>d</a:t>
            </a:r>
            <a:r>
              <a:rPr lang="en-US" sz="1800" dirty="0" err="1" smtClean="0"/>
              <a:t>r</a:t>
            </a:r>
            <a:r>
              <a:rPr lang="en-US" sz="1800" baseline="-25000" dirty="0" err="1" smtClean="0"/>
              <a:t>rat</a:t>
            </a:r>
            <a:r>
              <a:rPr lang="en-US" sz="1800" dirty="0" smtClean="0"/>
              <a:t>(n), island overlap </a:t>
            </a:r>
            <a:r>
              <a:rPr lang="en-US" sz="1800" dirty="0" smtClean="0">
                <a:solidFill>
                  <a:srgbClr val="FF0000"/>
                </a:solidFill>
                <a:sym typeface="Symbol" pitchFamily="18" charset="2"/>
              </a:rPr>
              <a:t> p</a:t>
            </a:r>
            <a:r>
              <a:rPr lang="en-US" sz="1800" dirty="0" smtClean="0">
                <a:solidFill>
                  <a:srgbClr val="FF0000"/>
                </a:solidFill>
              </a:rPr>
              <a:t>erturbed field line trajectories are stochastic</a:t>
            </a:r>
            <a:r>
              <a:rPr lang="en-US" sz="1800" baseline="30000" dirty="0" smtClean="0">
                <a:solidFill>
                  <a:srgbClr val="FF0000"/>
                </a:solidFill>
              </a:rPr>
              <a:t>*</a:t>
            </a:r>
          </a:p>
          <a:p>
            <a:endParaRPr lang="en-US" sz="1800" baseline="30000" dirty="0" smtClean="0">
              <a:solidFill>
                <a:srgbClr val="FF0000"/>
              </a:solidFill>
            </a:endParaRPr>
          </a:p>
          <a:p>
            <a:r>
              <a:rPr lang="en-US" sz="1700" dirty="0" smtClean="0"/>
              <a:t> </a:t>
            </a:r>
            <a:r>
              <a:rPr lang="en-US" sz="1700" dirty="0" err="1" smtClean="0">
                <a:latin typeface="Symbol" pitchFamily="18" charset="2"/>
              </a:rPr>
              <a:t>c</a:t>
            </a:r>
            <a:r>
              <a:rPr lang="en-US" sz="1700" baseline="-25000" dirty="0" err="1" smtClean="0"/>
              <a:t>e,EM</a:t>
            </a:r>
            <a:r>
              <a:rPr lang="en-US" sz="1700" dirty="0" smtClean="0"/>
              <a:t> =1.25 </a:t>
            </a:r>
            <a:r>
              <a:rPr lang="en-US" sz="1700" dirty="0" smtClean="0">
                <a:latin typeface="Symbol" pitchFamily="18" charset="2"/>
              </a:rPr>
              <a:t>r</a:t>
            </a:r>
            <a:r>
              <a:rPr lang="en-US" sz="1700" baseline="-25000" dirty="0" smtClean="0"/>
              <a:t>s</a:t>
            </a:r>
            <a:r>
              <a:rPr lang="en-US" sz="1700" dirty="0" smtClean="0"/>
              <a:t>c</a:t>
            </a:r>
            <a:r>
              <a:rPr lang="en-US" sz="1700" baseline="-25000" dirty="0" smtClean="0"/>
              <a:t>s</a:t>
            </a:r>
            <a:r>
              <a:rPr lang="en-US" sz="1700" baseline="30000" dirty="0" smtClean="0"/>
              <a:t>2</a:t>
            </a:r>
            <a:r>
              <a:rPr lang="en-US" sz="1700" dirty="0" smtClean="0"/>
              <a:t>/a close to </a:t>
            </a:r>
            <a:r>
              <a:rPr lang="en-US" sz="1700" i="1" dirty="0" err="1" smtClean="0"/>
              <a:t>collisionless</a:t>
            </a:r>
            <a:r>
              <a:rPr lang="en-US" sz="1700" i="1" dirty="0" smtClean="0"/>
              <a:t> </a:t>
            </a:r>
            <a:r>
              <a:rPr lang="en-US" sz="1700" dirty="0" err="1" smtClean="0"/>
              <a:t>Rechester-Rosenbluth</a:t>
            </a:r>
            <a:r>
              <a:rPr lang="en-US" sz="1700" baseline="30000" dirty="0" smtClean="0"/>
              <a:t>**</a:t>
            </a:r>
            <a:r>
              <a:rPr lang="en-US" sz="1700" dirty="0" smtClean="0"/>
              <a:t> (</a:t>
            </a:r>
            <a:r>
              <a:rPr lang="en-US" sz="1700" dirty="0" err="1" smtClean="0">
                <a:latin typeface="Symbol" pitchFamily="18" charset="2"/>
              </a:rPr>
              <a:t>l</a:t>
            </a:r>
            <a:r>
              <a:rPr lang="en-US" sz="1700" baseline="-25000" dirty="0" err="1" smtClean="0"/>
              <a:t>mfp</a:t>
            </a:r>
            <a:r>
              <a:rPr lang="en-US" sz="1700" dirty="0" smtClean="0"/>
              <a:t>=12 m, L</a:t>
            </a:r>
            <a:r>
              <a:rPr lang="en-US" sz="1700" baseline="-25000" dirty="0" smtClean="0"/>
              <a:t>c</a:t>
            </a:r>
            <a:r>
              <a:rPr lang="en-US" sz="1700" dirty="0" smtClean="0">
                <a:sym typeface="Symbol" pitchFamily="18" charset="2"/>
              </a:rPr>
              <a:t>2.5</a:t>
            </a:r>
            <a:r>
              <a:rPr lang="en-US" sz="1700" dirty="0" smtClean="0"/>
              <a:t> m)</a:t>
            </a:r>
            <a:endParaRPr lang="en-US" sz="1700" dirty="0" smtClean="0">
              <a:solidFill>
                <a:srgbClr val="FF0000"/>
              </a:solidFill>
            </a:endParaRPr>
          </a:p>
        </p:txBody>
      </p:sp>
      <p:sp>
        <p:nvSpPr>
          <p:cNvPr id="16" name="TextBox 10"/>
          <p:cNvSpPr txBox="1">
            <a:spLocks noChangeArrowheads="1"/>
          </p:cNvSpPr>
          <p:nvPr/>
        </p:nvSpPr>
        <p:spPr bwMode="auto">
          <a:xfrm>
            <a:off x="5900054" y="5334000"/>
            <a:ext cx="3352800" cy="464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None/>
            </a:pPr>
            <a:r>
              <a:rPr lang="en-US" sz="1100" b="0" i="0" dirty="0" smtClean="0">
                <a:solidFill>
                  <a:srgbClr val="0000FF"/>
                </a:solidFill>
              </a:rPr>
              <a:t>*E. Wang </a:t>
            </a:r>
            <a:r>
              <a:rPr lang="en-US" sz="1100" b="0" i="0" dirty="0">
                <a:solidFill>
                  <a:srgbClr val="0000FF"/>
                </a:solidFill>
              </a:rPr>
              <a:t>et al., </a:t>
            </a:r>
            <a:r>
              <a:rPr lang="en-US" sz="1100" b="0" i="0" dirty="0" err="1" smtClean="0">
                <a:solidFill>
                  <a:srgbClr val="0000FF"/>
                </a:solidFill>
              </a:rPr>
              <a:t>PoP</a:t>
            </a:r>
            <a:r>
              <a:rPr lang="en-US" sz="1100" b="0" i="0" dirty="0" smtClean="0">
                <a:solidFill>
                  <a:srgbClr val="0000FF"/>
                </a:solidFill>
              </a:rPr>
              <a:t> </a:t>
            </a:r>
            <a:r>
              <a:rPr lang="en-US" sz="1100" b="0" i="0" dirty="0">
                <a:solidFill>
                  <a:srgbClr val="0000FF"/>
                </a:solidFill>
              </a:rPr>
              <a:t>(2011). </a:t>
            </a:r>
          </a:p>
          <a:p>
            <a:pPr>
              <a:spcBef>
                <a:spcPct val="20000"/>
              </a:spcBef>
              <a:buNone/>
            </a:pPr>
            <a:r>
              <a:rPr lang="en-US" sz="1100" b="0" i="0" dirty="0" smtClean="0">
                <a:solidFill>
                  <a:srgbClr val="0000FF"/>
                </a:solidFill>
              </a:rPr>
              <a:t>**A.B</a:t>
            </a:r>
            <a:r>
              <a:rPr lang="en-US" sz="1100" b="0" i="0" dirty="0">
                <a:solidFill>
                  <a:srgbClr val="0000FF"/>
                </a:solidFill>
              </a:rPr>
              <a:t>. </a:t>
            </a:r>
            <a:r>
              <a:rPr lang="en-US" sz="1100" b="0" i="0" dirty="0" err="1">
                <a:solidFill>
                  <a:srgbClr val="0000FF"/>
                </a:solidFill>
              </a:rPr>
              <a:t>Rechester</a:t>
            </a:r>
            <a:r>
              <a:rPr lang="en-US" sz="1100" b="0" i="0" dirty="0">
                <a:solidFill>
                  <a:srgbClr val="0000FF"/>
                </a:solidFill>
              </a:rPr>
              <a:t> &amp; M.N. </a:t>
            </a:r>
            <a:r>
              <a:rPr lang="en-US" sz="1100" b="0" i="0" dirty="0" err="1">
                <a:solidFill>
                  <a:srgbClr val="0000FF"/>
                </a:solidFill>
              </a:rPr>
              <a:t>Rosenbluth</a:t>
            </a:r>
            <a:r>
              <a:rPr lang="en-US" sz="1100" b="0" i="0" dirty="0" smtClean="0">
                <a:solidFill>
                  <a:srgbClr val="0000FF"/>
                </a:solidFill>
              </a:rPr>
              <a:t>, PRL (1978)</a:t>
            </a:r>
            <a:endParaRPr lang="en-US" sz="1100" b="0" i="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15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Micro-tearing Mode Predictions are Consistent with NSTX H-mode Plasmas</a:t>
            </a:r>
            <a:endParaRPr lang="en-US" b="1" baseline="-25000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76200" y="4923408"/>
            <a:ext cx="4038600" cy="1219200"/>
          </a:xfrm>
        </p:spPr>
        <p:txBody>
          <a:bodyPr>
            <a:normAutofit fontScale="85000" lnSpcReduction="10000"/>
          </a:bodyPr>
          <a:lstStyle/>
          <a:p>
            <a:r>
              <a:rPr lang="en-US" sz="1800" dirty="0" smtClean="0"/>
              <a:t>As transport drops, a/</a:t>
            </a:r>
            <a:r>
              <a:rPr lang="en-US" sz="1800" dirty="0" err="1" smtClean="0"/>
              <a:t>L</a:t>
            </a:r>
            <a:r>
              <a:rPr lang="en-US" sz="1800" baseline="-25000" dirty="0" err="1" smtClean="0"/>
              <a:t>Te</a:t>
            </a:r>
            <a:r>
              <a:rPr lang="en-US" sz="1800" dirty="0" smtClean="0"/>
              <a:t> will increase (for fixed heat flux), at some point ETG (TEM/KBM?) should become important</a:t>
            </a:r>
          </a:p>
          <a:p>
            <a:r>
              <a:rPr lang="en-US" sz="1800" dirty="0" smtClean="0"/>
              <a:t>This transition likely to determine limit of “favorable” </a:t>
            </a:r>
            <a:r>
              <a:rPr lang="en-US" sz="1800" dirty="0" smtClean="0">
                <a:latin typeface="Symbol" pitchFamily="18" charset="2"/>
              </a:rPr>
              <a:t>n</a:t>
            </a:r>
            <a:r>
              <a:rPr lang="en-US" sz="1800" baseline="-25000" dirty="0" smtClean="0"/>
              <a:t>*</a:t>
            </a:r>
            <a:r>
              <a:rPr lang="en-US" sz="1800" dirty="0" smtClean="0"/>
              <a:t> scaling</a:t>
            </a:r>
          </a:p>
        </p:txBody>
      </p:sp>
      <p:pic>
        <p:nvPicPr>
          <p:cNvPr id="7173" name="Picture 16" descr="chi_e_vs_nu_120968r6_2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90296"/>
            <a:ext cx="3979863" cy="351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TextBox 10"/>
          <p:cNvSpPr txBox="1">
            <a:spLocks noChangeArrowheads="1"/>
          </p:cNvSpPr>
          <p:nvPr/>
        </p:nvSpPr>
        <p:spPr bwMode="auto">
          <a:xfrm>
            <a:off x="1219993" y="1415696"/>
            <a:ext cx="1539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b="0" i="0" dirty="0"/>
              <a:t>Non-linear transport</a:t>
            </a:r>
          </a:p>
        </p:txBody>
      </p:sp>
      <p:cxnSp>
        <p:nvCxnSpPr>
          <p:cNvPr id="7176" name="Straight Connector 24"/>
          <p:cNvCxnSpPr>
            <a:cxnSpLocks noChangeShapeType="1"/>
          </p:cNvCxnSpPr>
          <p:nvPr/>
        </p:nvCxnSpPr>
        <p:spPr bwMode="auto">
          <a:xfrm>
            <a:off x="2438400" y="3684233"/>
            <a:ext cx="762000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9" name="Content Placeholder 2"/>
          <p:cNvSpPr txBox="1">
            <a:spLocks/>
          </p:cNvSpPr>
          <p:nvPr/>
        </p:nvSpPr>
        <p:spPr>
          <a:xfrm>
            <a:off x="4876800" y="4910830"/>
            <a:ext cx="4038600" cy="1378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A representative NSTX H-mode</a:t>
            </a:r>
          </a:p>
          <a:p>
            <a:r>
              <a:rPr lang="en-US" sz="1800" dirty="0" smtClean="0"/>
              <a:t>Using micro-tearing-based RLW electron thermal diffusivity model</a:t>
            </a:r>
          </a:p>
          <a:p>
            <a:r>
              <a:rPr lang="en-US" sz="1800" dirty="0" smtClean="0"/>
              <a:t>Good agreement seen when micro-tearing linearly important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95429" y="6288912"/>
            <a:ext cx="37338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None/>
            </a:pPr>
            <a:r>
              <a:rPr lang="en-US" sz="1100" b="1" i="1" dirty="0" smtClean="0">
                <a:solidFill>
                  <a:srgbClr val="0000FF"/>
                </a:solidFill>
              </a:rPr>
              <a:t>W</a:t>
            </a:r>
            <a:r>
              <a:rPr lang="en-US" sz="1100" b="1" i="1" dirty="0">
                <a:solidFill>
                  <a:srgbClr val="0000FF"/>
                </a:solidFill>
              </a:rPr>
              <a:t>. Guttenfelder et al., </a:t>
            </a:r>
            <a:r>
              <a:rPr lang="en-US" sz="1100" b="1" i="1" dirty="0" smtClean="0">
                <a:solidFill>
                  <a:srgbClr val="0000FF"/>
                </a:solidFill>
              </a:rPr>
              <a:t>PRL (2011</a:t>
            </a:r>
            <a:r>
              <a:rPr lang="en-US" sz="1100" b="1" i="1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391400" y="6288912"/>
            <a:ext cx="37338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None/>
            </a:pPr>
            <a:r>
              <a:rPr lang="en-US" sz="1100" b="1" i="1" dirty="0" smtClean="0">
                <a:solidFill>
                  <a:srgbClr val="0000FF"/>
                </a:solidFill>
              </a:rPr>
              <a:t>Kaye et al</a:t>
            </a:r>
            <a:r>
              <a:rPr lang="en-US" sz="1100" b="1" i="1" smtClean="0">
                <a:solidFill>
                  <a:srgbClr val="0000FF"/>
                </a:solidFill>
              </a:rPr>
              <a:t>., NF (</a:t>
            </a:r>
            <a:r>
              <a:rPr lang="en-US" sz="1100" b="1" i="1" dirty="0" smtClean="0">
                <a:solidFill>
                  <a:srgbClr val="0000FF"/>
                </a:solidFill>
              </a:rPr>
              <a:t>2015)</a:t>
            </a:r>
            <a:endParaRPr lang="en-US" sz="1100" b="1" i="1" dirty="0">
              <a:solidFill>
                <a:srgbClr val="0000FF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34205"/>
            <a:ext cx="381000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85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}&#10;\begin{document}&#10;$k_{\perp}\rho_s\lesssim 10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44"/>
  <p:tag name="PICTUREFILESIZE" val="199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(R_0/L_{T_e})_{crit}= \nonumber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5"/>
  <p:tag name="PICTUREFILESIZE" val="284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begin{eqnarray}\label{Eq:T}&#10;% \nonumber to remove numbering (before each equation&#10;                     \color{red}{0.8 R_0/L_{n_e}}\}\nonumber&#10;\end{eqnarray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1"/>
  <p:tag name="PICTUREFILESIZE" val="437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frac{S}{n^2_e}\propto \left(\frac{\delta n_e}{n_e}\right)^2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55"/>
  <p:tag name="PICTUREFILESIZE" val="371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 $\color{red}R_0/L_{T_e}$ \color{red}{measured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7"/>
  <p:tag name="PICTUREFILESIZE" val="602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 $\color{blue}(R_0/L_{T_e})_{critic}$ \color{blue}{by GS2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96"/>
  <p:tag name="PICTUREFILESIZE" val="782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 $\color{blue}\ast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1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 $\color{red}R_0/L_{T_e}$ \color{red}{measured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7"/>
  <p:tag name="PICTUREFILESIZE" val="602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 $\color{blue}(R_0/L_{T_e})_{critic}$ \color{blue}{by GS2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96"/>
  <p:tag name="PICTUREFILESIZE" val="782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 $\color{blue}\ast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1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begin{eqnarray}\label{Eq:T}&#10;% \nonumber to remove numbering (before each equation&#10; \color{blue}{max\{(1+Z_{eff}\frac{T_e}{T_i})(1.33+1.99\hat{s}/q)f(\epsilon, \kappa, \delta, \cdot \cdot\cdot)}, \nonumber                &#10;\end{eqnarray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209"/>
  <p:tag name="PICTUREFILESIZE" val="17160"/>
</p:tagLst>
</file>

<file path=ppt/theme/theme1.xml><?xml version="1.0" encoding="utf-8"?>
<a:theme xmlns:a="http://schemas.openxmlformats.org/drawingml/2006/main" name="NSTX Upgra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51484</TotalTime>
  <Words>2268</Words>
  <Application>Microsoft Office PowerPoint</Application>
  <PresentationFormat>On-screen Show (4:3)</PresentationFormat>
  <Paragraphs>282</Paragraphs>
  <Slides>36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NSTX Upgrade</vt:lpstr>
      <vt:lpstr>Equation</vt:lpstr>
      <vt:lpstr>Recent Progress in Understanding Electron Thermal Transport in NSTX and NSTX-U</vt:lpstr>
      <vt:lpstr>Outline</vt:lpstr>
      <vt:lpstr>Spherical Tokamaks Have Some Significant Advantages over Conventional Tokamak  </vt:lpstr>
      <vt:lpstr>NSTX Thermal Confinement Has Strong Collisionality Scaling in H-mode Plasmas</vt:lpstr>
      <vt:lpstr>Multiple Mechanisms Should be Responsible for Anomalous Electron Thermal Transport</vt:lpstr>
      <vt:lpstr>Multiple Mechanisms Should be Responsible for Anomalous Electron Thermal Transport</vt:lpstr>
      <vt:lpstr>PowerPoint Presentation</vt:lpstr>
      <vt:lpstr>First Successful Nonlinear Microtearing Simulations for NSTX</vt:lpstr>
      <vt:lpstr>Micro-tearing Mode Predictions are Consistent with NSTX H-mode Plasmas</vt:lpstr>
      <vt:lpstr>PowerPoint Presentation</vt:lpstr>
      <vt:lpstr>A High-k Microwave Scattering System was Used to Measure Electron-scale Turbulence in NSTX</vt:lpstr>
      <vt:lpstr>First Identification of ETG Turbulence in NSTX RF-heated L-mode Plasmas</vt:lpstr>
      <vt:lpstr>ETG Turbulence can Produce Experimentally Relevant Electron Thermal Transport</vt:lpstr>
      <vt:lpstr>Large ELM Event Induces Density Profile Steepening in the Core Region</vt:lpstr>
      <vt:lpstr>Reduced ETG Turbulence Intensity and Electron Thermal Transport is Observed with Density Profile Steepening </vt:lpstr>
      <vt:lpstr>Nonlinear ETG Simulations Reproduce Observed Dependence of Electron Transport on Density Gradient  </vt:lpstr>
      <vt:lpstr>Predicted Qe is Sensitive to Electron Temperature Gradient</vt:lpstr>
      <vt:lpstr>PowerPoint Presentation</vt:lpstr>
      <vt:lpstr>Core Te Flattening in High-power NBI H-mode Plasmas is Observed to be Correlated with *AE Activities</vt:lpstr>
      <vt:lpstr>Core Te Flattening in High-power NBI H-mode Plasmas is Observed to be Correlated with *AE Activities</vt:lpstr>
      <vt:lpstr>Core Te Flattening in High-power NBI H-mode Plasmas is Observed to be Correlated with *AE Activities</vt:lpstr>
      <vt:lpstr>Decrease in *AE Activity Measured by BES Corresponds with Peaking of Central Electron Temperature</vt:lpstr>
      <vt:lpstr>Improved Capabilities of NSTX-U will Strongly Support the Study of Electron Thermal Transport</vt:lpstr>
      <vt:lpstr>Improved Capabilities of NSTX-U will Strongly Support the Study of Electron Thermal Transport</vt:lpstr>
      <vt:lpstr>Improved Diagnostics on NSTX-U will Strongly Support the Study of Electron Thermal Transport</vt:lpstr>
      <vt:lpstr>NSTX-U T&amp;T Research Plan Aims to Identify Operational Regimes of Instabilities Responsible for Electron Thermal Transport</vt:lpstr>
      <vt:lpstr>Summary</vt:lpstr>
      <vt:lpstr>PowerPoint Presentation</vt:lpstr>
      <vt:lpstr>Beam Emission Spectroscopy (BES) Diagnostic  Provides the Capability of Measuring Internal *AE Mode Structure </vt:lpstr>
      <vt:lpstr>Threshold Gradients for ETG modes are much Higher after the ELM</vt:lpstr>
      <vt:lpstr>Increase in ETG Threshold Gradient is due to Large Density Gradient</vt:lpstr>
      <vt:lpstr>ETG Turbulence Stabilization by Reversed Magnetic Shear is Responsible for ITB Formation  </vt:lpstr>
      <vt:lpstr>ETG Turbulence Stabilization by Reversed Magnetic Shear is Responsible for ITB Formation </vt:lpstr>
      <vt:lpstr>ETG Turbulence Stabilization by Reversed Magnetic Shear is Responsible for ITB Formation </vt:lpstr>
      <vt:lpstr>Predicted Qe is Sensitive to Electron Temperature Gradient</vt:lpstr>
      <vt:lpstr>Trapped Electron Mode (TEM) Destabilized by Large Density Gradient may Contribute to Transport</vt:lpstr>
    </vt:vector>
  </TitlesOfParts>
  <Company>PPPL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E. Menard</dc:creator>
  <cp:lastModifiedBy>Yang Ren</cp:lastModifiedBy>
  <cp:revision>583</cp:revision>
  <cp:lastPrinted>2016-05-07T02:10:21Z</cp:lastPrinted>
  <dcterms:created xsi:type="dcterms:W3CDTF">2015-07-16T16:59:24Z</dcterms:created>
  <dcterms:modified xsi:type="dcterms:W3CDTF">2016-08-08T18:47:21Z</dcterms:modified>
</cp:coreProperties>
</file>