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0" r:id="rId3"/>
  </p:sldMasterIdLst>
  <p:notesMasterIdLst>
    <p:notesMasterId r:id="rId36"/>
  </p:notesMasterIdLst>
  <p:sldIdLst>
    <p:sldId id="282" r:id="rId4"/>
    <p:sldId id="27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90" r:id="rId34"/>
    <p:sldId id="292" r:id="rId35"/>
  </p:sldIdLst>
  <p:sldSz cx="13004800" cy="9753600"/>
  <p:notesSz cx="6858000" cy="9144000"/>
  <p:defaultTextStyle>
    <a:lvl1pPr algn="ctr" defTabSz="584051">
      <a:defRPr sz="3600">
        <a:latin typeface="Helvetica Light"/>
        <a:ea typeface="Helvetica Light"/>
        <a:cs typeface="Helvetica Light"/>
        <a:sym typeface="Helvetica Light"/>
      </a:defRPr>
    </a:lvl1pPr>
    <a:lvl2pPr algn="ctr" defTabSz="584051">
      <a:defRPr sz="3600">
        <a:latin typeface="Helvetica Light"/>
        <a:ea typeface="Helvetica Light"/>
        <a:cs typeface="Helvetica Light"/>
        <a:sym typeface="Helvetica Light"/>
      </a:defRPr>
    </a:lvl2pPr>
    <a:lvl3pPr algn="ctr" defTabSz="584051">
      <a:defRPr sz="3600">
        <a:latin typeface="Helvetica Light"/>
        <a:ea typeface="Helvetica Light"/>
        <a:cs typeface="Helvetica Light"/>
        <a:sym typeface="Helvetica Light"/>
      </a:defRPr>
    </a:lvl3pPr>
    <a:lvl4pPr algn="ctr" defTabSz="584051">
      <a:defRPr sz="3600">
        <a:latin typeface="Helvetica Light"/>
        <a:ea typeface="Helvetica Light"/>
        <a:cs typeface="Helvetica Light"/>
        <a:sym typeface="Helvetica Light"/>
      </a:defRPr>
    </a:lvl4pPr>
    <a:lvl5pPr algn="ctr" defTabSz="584051">
      <a:defRPr sz="3600">
        <a:latin typeface="Helvetica Light"/>
        <a:ea typeface="Helvetica Light"/>
        <a:cs typeface="Helvetica Light"/>
        <a:sym typeface="Helvetica Light"/>
      </a:defRPr>
    </a:lvl5pPr>
    <a:lvl6pPr algn="ctr" defTabSz="584051">
      <a:defRPr sz="3600">
        <a:latin typeface="Helvetica Light"/>
        <a:ea typeface="Helvetica Light"/>
        <a:cs typeface="Helvetica Light"/>
        <a:sym typeface="Helvetica Light"/>
      </a:defRPr>
    </a:lvl6pPr>
    <a:lvl7pPr algn="ctr" defTabSz="584051">
      <a:defRPr sz="3600">
        <a:latin typeface="Helvetica Light"/>
        <a:ea typeface="Helvetica Light"/>
        <a:cs typeface="Helvetica Light"/>
        <a:sym typeface="Helvetica Light"/>
      </a:defRPr>
    </a:lvl7pPr>
    <a:lvl8pPr algn="ctr" defTabSz="584051">
      <a:defRPr sz="3600">
        <a:latin typeface="Helvetica Light"/>
        <a:ea typeface="Helvetica Light"/>
        <a:cs typeface="Helvetica Light"/>
        <a:sym typeface="Helvetica Light"/>
      </a:defRPr>
    </a:lvl8pPr>
    <a:lvl9pPr algn="ctr" defTabSz="584051">
      <a:defRPr sz="3600"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984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907207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1pPr>
    <a:lvl2pPr indent="228542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2pPr>
    <a:lvl3pPr indent="457082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3pPr>
    <a:lvl4pPr indent="685623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4pPr>
    <a:lvl5pPr indent="914166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5pPr>
    <a:lvl6pPr indent="1142708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6pPr>
    <a:lvl7pPr indent="1371248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7pPr>
    <a:lvl8pPr indent="1599793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8pPr>
    <a:lvl9pPr indent="1828331" defTabSz="457082">
      <a:lnSpc>
        <a:spcPct val="117999"/>
      </a:lnSpc>
      <a:defRPr sz="21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</p:spPr>
        <p:txBody>
          <a:bodyPr lIns="90571" tIns="45286" rIns="90571" bIns="45286"/>
          <a:lstStyle/>
          <a:p>
            <a:fld id="{535E9C22-BA6E-4118-B928-415BE26CFE7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571" tIns="45286" rIns="90571" bIns="4528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</p:spPr>
        <p:txBody>
          <a:bodyPr lIns="90571" tIns="45286" rIns="90571" bIns="45286"/>
          <a:lstStyle/>
          <a:p>
            <a:fld id="{80B27AA7-618A-764F-8D33-13FEC5111F4B}" type="slidenum">
              <a:rPr lang="en-US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pPr/>
              <a:t>25</a:t>
            </a:fld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</p:spPr>
        <p:txBody>
          <a:bodyPr lIns="90571" tIns="45286" rIns="90571" bIns="45286"/>
          <a:lstStyle/>
          <a:p>
            <a:fld id="{80B27AA7-618A-764F-8D33-13FEC5111F4B}" type="slidenum">
              <a:rPr lang="en-US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pPr/>
              <a:t>26</a:t>
            </a:fld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</p:spPr>
        <p:txBody>
          <a:bodyPr lIns="90571" tIns="45286" rIns="90571" bIns="45286"/>
          <a:lstStyle/>
          <a:p>
            <a:fld id="{EF86B402-E961-4048-8D2A-C1832EF981BE}" type="slidenum">
              <a:rPr lang="en-US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pPr/>
              <a:t>27</a:t>
            </a:fld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</p:spPr>
        <p:txBody>
          <a:bodyPr lIns="90571" tIns="45286" rIns="90571" bIns="45286"/>
          <a:lstStyle/>
          <a:p>
            <a:fld id="{0B6DD6A8-6130-504D-9AF3-90B289EA5C42}" type="slidenum">
              <a:rPr lang="en-US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pPr/>
              <a:t>28</a:t>
            </a:fld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0571" tIns="45286" rIns="90571" bIns="45286"/>
          <a:lstStyle/>
          <a:p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</p:spPr>
        <p:txBody>
          <a:bodyPr lIns="90571" tIns="45286" rIns="90571" bIns="45286"/>
          <a:lstStyle/>
          <a:p>
            <a:pPr>
              <a:defRPr/>
            </a:pPr>
            <a:fld id="{53157714-D91F-F14B-897A-0E0DEB3B2E5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1" tIns="45286" rIns="90571" bIns="45286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37571374" indent="-37118517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F44354C1-0723-C34B-AC9D-7854081EE040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5856"/>
            <a:ext cx="2972115" cy="4565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1" tIns="45286" rIns="90571" bIns="45286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37571374" indent="-37118517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3752F9A-54E0-B949-BD29-53C3A2C90AD2}" type="slidenum">
              <a:rPr lang="en-US" b="0" i="0">
                <a:solidFill>
                  <a:srgbClr val="000000"/>
                </a:solidFill>
                <a:latin typeface="Times New Roman" charset="0"/>
              </a:rPr>
              <a:pPr eaLnBrk="1" hangingPunct="1"/>
              <a:t>31</a:t>
            </a:fld>
            <a:endParaRPr lang="en-US" b="0" i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3716"/>
            <a:ext cx="5030456" cy="41138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7" y="0"/>
            <a:ext cx="10464801" cy="4940299"/>
          </a:xfrm>
          <a:prstGeom prst="rect">
            <a:avLst/>
          </a:prstGeom>
        </p:spPr>
        <p:txBody>
          <a:bodyPr anchor="b"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7" y="5029200"/>
            <a:ext cx="10464801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60400" y="2"/>
            <a:ext cx="11696700" cy="1841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50"/>
            <a:ext cx="3034453" cy="519289"/>
          </a:xfrm>
          <a:prstGeom prst="rect">
            <a:avLst/>
          </a:prstGeom>
        </p:spPr>
        <p:txBody>
          <a:bodyPr lIns="130012" tIns="65007" rIns="130012" bIns="65007"/>
          <a:lstStyle/>
          <a:p>
            <a:fld id="{16501082-BEE9-704C-A7E5-0C013AD62CA5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8" y="9040150"/>
            <a:ext cx="4118187" cy="519289"/>
          </a:xfrm>
          <a:prstGeom prst="rect">
            <a:avLst/>
          </a:prstGeom>
        </p:spPr>
        <p:txBody>
          <a:bodyPr lIns="130012" tIns="65007" rIns="130012" bIns="650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50"/>
            <a:ext cx="3034453" cy="519289"/>
          </a:xfrm>
          <a:prstGeom prst="rect">
            <a:avLst/>
          </a:prstGeom>
        </p:spPr>
        <p:txBody>
          <a:bodyPr lIns="130012" tIns="65007" rIns="130012" bIns="65007"/>
          <a:lstStyle/>
          <a:p>
            <a:fld id="{4CC0FF95-95C5-8344-90DA-A603665A4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8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300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68155-7E2B-4179-A26C-0EB5A96A80E0}" type="slidenum">
              <a:rPr lang="en-US">
                <a:solidFill>
                  <a:srgbClr val="3333CC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3859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02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300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0F7DE-2D8E-E14F-87F8-78685A6A2DC3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7" y="4279901"/>
            <a:ext cx="10464801" cy="3860800"/>
          </a:xfrm>
          <a:prstGeom prst="rect">
            <a:avLst/>
          </a:prstGeom>
        </p:spPr>
        <p:txBody>
          <a:bodyPr anchor="b"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7" y="8191499"/>
            <a:ext cx="10464801" cy="15621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7" y="3225801"/>
            <a:ext cx="10464801" cy="3302000"/>
          </a:xfrm>
          <a:prstGeom prst="rect">
            <a:avLst/>
          </a:prstGeom>
        </p:spPr>
        <p:txBody>
          <a:bodyPr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2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31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1" y="93507"/>
            <a:ext cx="11099800" cy="2860988"/>
          </a:xfrm>
          <a:prstGeom prst="rect">
            <a:avLst/>
          </a:prstGeom>
        </p:spPr>
        <p:txBody>
          <a:bodyPr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</p:spPr>
        <p:txBody>
          <a:bodyPr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952501" y="2603503"/>
            <a:ext cx="11099800" cy="62865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</p:spPr>
        <p:txBody>
          <a:bodyPr/>
          <a:lstStyle>
            <a:lvl1pPr algn="ctr"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3"/>
            <a:ext cx="5334000" cy="6286500"/>
          </a:xfrm>
          <a:prstGeom prst="rect">
            <a:avLst/>
          </a:prstGeom>
        </p:spPr>
        <p:txBody>
          <a:bodyPr/>
          <a:lstStyle>
            <a:lvl1pPr marL="342813" indent="-342813">
              <a:spcBef>
                <a:spcPts val="320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623" indent="-342813">
              <a:spcBef>
                <a:spcPts val="320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28437" indent="-342813">
              <a:spcBef>
                <a:spcPts val="320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371248" indent="-342813">
              <a:spcBef>
                <a:spcPts val="320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14060" indent="-342813">
              <a:spcBef>
                <a:spcPts val="3200"/>
              </a:spcBef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1" y="1270007"/>
            <a:ext cx="11099800" cy="721360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w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241669"/>
            <a:ext cx="11696700" cy="135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1599831"/>
            <a:ext cx="11696700" cy="768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transition xmlns:p14="http://schemas.microsoft.com/office/powerpoint/2010/main" spd="med"/>
  <p:txStyles>
    <p:titleStyle>
      <a:lvl1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1pPr>
      <a:lvl2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2pPr>
      <a:lvl3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3pPr>
      <a:lvl4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4pPr>
      <a:lvl5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5pPr>
      <a:lvl6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6pPr>
      <a:lvl7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7pPr>
      <a:lvl8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8pPr>
      <a:lvl9pPr defTabSz="584051">
        <a:defRPr sz="3600"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444386" indent="-444386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1pPr>
      <a:lvl2pPr marL="888773" indent="-444386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2pPr>
      <a:lvl3pPr marL="1333159" indent="-444386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3pPr>
      <a:lvl4pPr marL="1777545" indent="-444386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4pPr>
      <a:lvl5pPr marL="2221932" indent="-444386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5pPr>
      <a:lvl6pPr marL="2567563" indent="-345633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6pPr>
      <a:lvl7pPr marL="3011949" indent="-345633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7pPr>
      <a:lvl8pPr marL="3456336" indent="-345633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8pPr>
      <a:lvl9pPr marL="3900723" indent="-345633" defTabSz="584051">
        <a:spcBef>
          <a:spcPts val="4200"/>
        </a:spcBef>
        <a:buSzPct val="75000"/>
        <a:buChar char="•"/>
        <a:defRPr sz="2800">
          <a:latin typeface="Gill Sans SemiBold"/>
          <a:ea typeface="Gill Sans SemiBold"/>
          <a:cs typeface="Gill Sans SemiBold"/>
          <a:sym typeface="Gill Sans SemiBold"/>
        </a:defRPr>
      </a:lvl9pPr>
    </p:bodyStyle>
    <p:otherStyle>
      <a:lvl1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051">
        <a:defRPr sz="11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6747" y="1733973"/>
            <a:ext cx="12462933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2" tIns="65007" rIns="130012" bIns="65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004800" cy="131854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300480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2" tIns="65007" rIns="130012" bIns="65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356231"/>
            <a:ext cx="13004800" cy="39736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388338" y="9437513"/>
            <a:ext cx="767644" cy="26263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914166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700" i="1" kern="120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ea typeface="+mn-ea"/>
                <a:cs typeface="+mn-cs"/>
              </a:rPr>
              <a:t>NSTX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921067" y="9428480"/>
            <a:ext cx="1083733" cy="21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2" tIns="65007" rIns="130012" bIns="6500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300" i="0">
                <a:solidFill>
                  <a:schemeClr val="accent2"/>
                </a:solidFill>
                <a:latin typeface="+mn-lt"/>
                <a:ea typeface="ＭＳ Ｐゴシック" pitchFamily="-128" charset="-128"/>
              </a:defRPr>
            </a:lvl1pPr>
          </a:lstStyle>
          <a:p>
            <a:pPr defTabSz="914166" rtl="0" fontAlgn="base">
              <a:spcAft>
                <a:spcPct val="0"/>
              </a:spcAft>
              <a:defRPr/>
            </a:pPr>
            <a:fld id="{5D979B0C-EB9A-49B0-AD33-1B61E0903A79}" type="slidenum">
              <a:rPr lang="en-US" b="1" kern="1200" smtClean="0">
                <a:solidFill>
                  <a:srgbClr val="3333CC"/>
                </a:solidFill>
                <a:latin typeface="Arial"/>
                <a:cs typeface="+mn-cs"/>
              </a:rPr>
              <a:pPr defTabSz="914166" rtl="0" fontAlgn="base">
                <a:spcAft>
                  <a:spcPct val="0"/>
                </a:spcAft>
                <a:defRPr/>
              </a:pPr>
              <a:t>‹#›</a:t>
            </a:fld>
            <a:endParaRPr lang="en-US" b="1" kern="1200" dirty="0">
              <a:solidFill>
                <a:srgbClr val="3333CC"/>
              </a:solidFill>
              <a:latin typeface="Arial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600960" y="9428480"/>
            <a:ext cx="7802880" cy="306409"/>
          </a:xfrm>
          <a:prstGeom prst="rect">
            <a:avLst/>
          </a:prstGeom>
          <a:noFill/>
        </p:spPr>
        <p:txBody>
          <a:bodyPr lIns="130012" tIns="65007" rIns="130012" bIns="65007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kern="120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+mn-cs"/>
              </a:rPr>
              <a:t>APS Conference, Salt Lake City, Egemen Kolemen (11/2011)</a:t>
            </a:r>
            <a:endParaRPr lang="en-US" sz="1100" b="1" kern="1200" dirty="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7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5pPr>
      <a:lvl6pPr marL="650062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6pPr>
      <a:lvl7pPr marL="1300125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7pPr>
      <a:lvl8pPr marL="1950192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8pPr>
      <a:lvl9pPr marL="2600254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9pPr>
    </p:titleStyle>
    <p:bodyStyle>
      <a:lvl1pPr marL="487549" indent="-487549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056353" indent="-4062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625156" indent="-325031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2275221" indent="-325031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rgbClr val="009999"/>
          </a:solidFill>
          <a:latin typeface="+mn-lt"/>
        </a:defRPr>
      </a:lvl4pPr>
      <a:lvl5pPr marL="2925288" indent="-3250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3575352" indent="-3250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4225413" indent="-3250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875478" indent="-3250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5525539" indent="-3250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62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25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192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254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317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384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443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509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6747" y="1733973"/>
            <a:ext cx="12462933" cy="70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9" tIns="65020" rIns="130039" bIns="65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31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3004800" cy="13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9" tIns="65020" rIns="130039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6231"/>
            <a:ext cx="13004800" cy="3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388338" y="9437513"/>
            <a:ext cx="767644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 defTabSz="914354" rtl="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b="0" kern="120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921067" y="9428480"/>
            <a:ext cx="1083733" cy="21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9" tIns="65020" rIns="130039" bIns="650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00" i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354" rtl="0" fontAlgn="base">
              <a:spcBef>
                <a:spcPct val="0"/>
              </a:spcBef>
              <a:spcAft>
                <a:spcPct val="0"/>
              </a:spcAft>
            </a:pPr>
            <a:fld id="{273D6B12-2F72-2B4B-BDC7-D7679E403F6E}" type="slidenum">
              <a:rPr lang="en-US" b="1" kern="1200" smtClean="0">
                <a:solidFill>
                  <a:srgbClr val="3333CC"/>
                </a:solidFill>
              </a:rPr>
              <a:pPr defTabSz="914354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kern="1200" smtClean="0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600960" y="9428480"/>
            <a:ext cx="7802880" cy="307058"/>
          </a:xfrm>
          <a:prstGeom prst="rect">
            <a:avLst/>
          </a:prstGeom>
          <a:noFill/>
        </p:spPr>
        <p:txBody>
          <a:bodyPr lIns="130039" tIns="65020" rIns="130039" bIns="65020">
            <a:spAutoFit/>
          </a:bodyPr>
          <a:lstStyle/>
          <a:p>
            <a:pPr defTabSz="914354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kern="1200" dirty="0">
                <a:solidFill>
                  <a:srgbClr val="1822CD"/>
                </a:solidFill>
                <a:latin typeface="Helvetica" pitchFamily="34" charset="0"/>
                <a:ea typeface="ヒラギノ角ゴ Pro W3" charset="0"/>
                <a:cs typeface="ヒラギノ角ゴ Pro W3" charset="0"/>
              </a:rPr>
              <a:t>NSTX 2011 XP Team Review,  Egemen Kolemen (6/3/2011)</a:t>
            </a:r>
          </a:p>
        </p:txBody>
      </p:sp>
    </p:spTree>
    <p:extLst>
      <p:ext uri="{BB962C8B-B14F-4D97-AF65-F5344CB8AC3E}">
        <p14:creationId xmlns:p14="http://schemas.microsoft.com/office/powerpoint/2010/main" val="128136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ヒラギノ角ゴ Pro W3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650197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6pPr>
      <a:lvl7pPr marL="1300393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7pPr>
      <a:lvl8pPr marL="195059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8pPr>
      <a:lvl9pPr marL="2600786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</a:defRPr>
      </a:lvl9pPr>
    </p:titleStyle>
    <p:bodyStyle>
      <a:lvl1pPr marL="487647" indent="-487647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1056569" indent="-40637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ヒラギノ角ゴ Pro W3" charset="-128"/>
          <a:cs typeface="ヒラギノ角ゴ Pro W3" charset="0"/>
        </a:defRPr>
      </a:lvl2pPr>
      <a:lvl3pPr marL="1625492" indent="-32509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ヒラギノ角ゴ Pro W3" charset="-128"/>
          <a:cs typeface="ヒラギノ角ゴ Pro W3" charset="0"/>
        </a:defRPr>
      </a:lvl3pPr>
      <a:lvl4pPr marL="2275688" indent="-32509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rgbClr val="009999"/>
          </a:solidFill>
          <a:latin typeface="+mn-lt"/>
          <a:ea typeface="ヒラギノ角ゴ Pro W3" charset="-128"/>
          <a:cs typeface="ヒラギノ角ゴ Pro W3" charset="0"/>
        </a:defRPr>
      </a:lvl4pPr>
      <a:lvl5pPr marL="2925885" indent="-32509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3576081" indent="-32509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4226278" indent="-32509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876475" indent="-32509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5526671" indent="-32509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Controlled Snowflake Studies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. Vail, E. Kolemen</a:t>
            </a:r>
          </a:p>
        </p:txBody>
      </p:sp>
    </p:spTree>
    <p:extLst>
      <p:ext uri="{BB962C8B-B14F-4D97-AF65-F5344CB8AC3E}">
        <p14:creationId xmlns:p14="http://schemas.microsoft.com/office/powerpoint/2010/main" val="238472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384240" y="1139964"/>
            <a:ext cx="11617260" cy="7750043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31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Phase 1: Independent control for upper and lower SFD.</a:t>
            </a:r>
          </a:p>
          <a:p>
            <a:pPr lvl="1">
              <a:defRPr sz="1800"/>
            </a:pPr>
            <a:r>
              <a:rPr sz="3100">
                <a:latin typeface="Arial"/>
                <a:ea typeface="Arial"/>
                <a:cs typeface="Arial"/>
                <a:sym typeface="Arial"/>
              </a:rPr>
              <a:t>Control of snowflake radius, angle, and combined control (radius + angle).</a:t>
            </a:r>
          </a:p>
          <a:p>
            <a:pPr lvl="1">
              <a:defRPr sz="1800"/>
            </a:pPr>
            <a:r>
              <a:rPr sz="3100">
                <a:latin typeface="Arial"/>
                <a:ea typeface="Arial"/>
                <a:cs typeface="Arial"/>
                <a:sym typeface="Arial"/>
              </a:rPr>
              <a:t>Achieved and controlled upper and lower SFD using PF coils.</a:t>
            </a:r>
          </a:p>
          <a:p>
            <a:pPr lvl="1">
              <a:defRPr sz="1800"/>
            </a:pPr>
            <a:r>
              <a:rPr sz="3100">
                <a:latin typeface="Arial"/>
                <a:ea typeface="Arial"/>
                <a:cs typeface="Arial"/>
                <a:sym typeface="Arial"/>
              </a:rPr>
              <a:t>Majority of development work thus far performed for lower SFD using PF1AL, PF1CL, and PF2L coils for control. </a:t>
            </a:r>
          </a:p>
          <a:p>
            <a:pPr lvl="1">
              <a:defRPr sz="1800"/>
            </a:pPr>
            <a:r>
              <a:rPr sz="3100">
                <a:latin typeface="Arial"/>
                <a:ea typeface="Arial"/>
                <a:cs typeface="Arial"/>
                <a:sym typeface="Arial"/>
              </a:rPr>
              <a:t>Further development needed for snowflake centroid control.</a:t>
            </a:r>
          </a:p>
          <a:p>
            <a:pPr>
              <a:defRPr sz="1800"/>
            </a:pPr>
            <a:r>
              <a:rPr sz="31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Phase 2: Integrated control of upper and lower SFD.</a:t>
            </a:r>
          </a:p>
        </p:txBody>
      </p:sp>
      <p:sp>
        <p:nvSpPr>
          <p:cNvPr id="106" name="Shape 106"/>
          <p:cNvSpPr/>
          <p:nvPr/>
        </p:nvSpPr>
        <p:spPr>
          <a:xfrm>
            <a:off x="378922" y="258233"/>
            <a:ext cx="10970125" cy="89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- Development Plan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</a:t>
            </a:r>
          </a:p>
        </p:txBody>
      </p:sp>
      <p:sp>
        <p:nvSpPr>
          <p:cNvPr id="109" name="Shape 109"/>
          <p:cNvSpPr/>
          <p:nvPr/>
        </p:nvSpPr>
        <p:spPr>
          <a:xfrm>
            <a:off x="378922" y="977900"/>
            <a:ext cx="10970125" cy="89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/>
            </a:pPr>
            <a:r>
              <a:rPr sz="2100" b="1">
                <a:latin typeface="Arial"/>
                <a:ea typeface="Arial"/>
                <a:cs typeface="Arial"/>
                <a:sym typeface="Arial"/>
              </a:rPr>
              <a:t>Scenario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: Scan the snowflake radius from ~12 cm to ~3 cm at a constant angle in the snowflake minus configuration.</a:t>
            </a:r>
          </a:p>
        </p:txBody>
      </p:sp>
      <p:sp>
        <p:nvSpPr>
          <p:cNvPr id="110" name="Shape 110"/>
          <p:cNvSpPr/>
          <p:nvPr/>
        </p:nvSpPr>
        <p:spPr>
          <a:xfrm flipV="1">
            <a:off x="4166362" y="8644643"/>
            <a:ext cx="4672078" cy="1"/>
          </a:xfrm>
          <a:prstGeom prst="line">
            <a:avLst/>
          </a:prstGeom>
          <a:ln w="76200">
            <a:solidFill>
              <a:srgbClr val="0433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11" name="image_rhoscan_thetacontrolon_finaleq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6703" y="2400306"/>
            <a:ext cx="6223000" cy="566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_rhoscan_thetacontrolon_initialeq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02" y="2400306"/>
            <a:ext cx="6223000" cy="5667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</a:t>
            </a:r>
          </a:p>
        </p:txBody>
      </p:sp>
      <p:pic>
        <p:nvPicPr>
          <p:cNvPr id="115" name="image_comparison_rhoscan_thetacontrol_onandof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4201" y="1061065"/>
            <a:ext cx="9296400" cy="834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2800" b="1">
                <a:latin typeface="Arial"/>
                <a:ea typeface="Arial"/>
                <a:cs typeface="Arial"/>
                <a:sym typeface="Arial"/>
              </a:rPr>
              <a:t>Snowflake Radius Control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- coil currents with theta control engaged</a:t>
            </a:r>
          </a:p>
        </p:txBody>
      </p:sp>
      <p:pic>
        <p:nvPicPr>
          <p:cNvPr id="118" name="image_rhoscan_thetacontrolon_coilcurre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751" y="1179331"/>
            <a:ext cx="9385300" cy="8264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 </a:t>
            </a:r>
          </a:p>
        </p:txBody>
      </p:sp>
      <p:pic>
        <p:nvPicPr>
          <p:cNvPr id="121" name="movie_rhoscan_thetacontrolon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1181100"/>
            <a:ext cx="9093200" cy="80890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 - Perfect Snowflake</a:t>
            </a:r>
          </a:p>
        </p:txBody>
      </p:sp>
      <p:sp>
        <p:nvSpPr>
          <p:cNvPr id="124" name="Shape 124"/>
          <p:cNvSpPr/>
          <p:nvPr/>
        </p:nvSpPr>
        <p:spPr>
          <a:xfrm>
            <a:off x="378922" y="977900"/>
            <a:ext cx="10970125" cy="89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/>
            </a:pPr>
            <a:r>
              <a:rPr sz="2100" b="1">
                <a:latin typeface="Arial"/>
                <a:ea typeface="Arial"/>
                <a:cs typeface="Arial"/>
                <a:sym typeface="Arial"/>
              </a:rPr>
              <a:t>Scenario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: Scan the snowflake radius from ~12 cm to ~0 cm (perfect snowflake).</a:t>
            </a:r>
          </a:p>
        </p:txBody>
      </p:sp>
      <p:sp>
        <p:nvSpPr>
          <p:cNvPr id="125" name="Shape 125"/>
          <p:cNvSpPr/>
          <p:nvPr/>
        </p:nvSpPr>
        <p:spPr>
          <a:xfrm flipV="1">
            <a:off x="4166362" y="8644643"/>
            <a:ext cx="4672078" cy="1"/>
          </a:xfrm>
          <a:prstGeom prst="line">
            <a:avLst/>
          </a:prstGeom>
          <a:ln w="76200">
            <a:solidFill>
              <a:srgbClr val="0433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26" name="image_rhoscan_thetacontrolon_initialeq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2" y="2400306"/>
            <a:ext cx="6223000" cy="566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2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6703" y="2400300"/>
            <a:ext cx="6223000" cy="5648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 - Perfect Snowflake</a:t>
            </a:r>
          </a:p>
        </p:txBody>
      </p:sp>
      <p:pic>
        <p:nvPicPr>
          <p:cNvPr id="130" name="image_rhoscan_toperfect_rhoandtheta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4201" y="1066801"/>
            <a:ext cx="9441237" cy="834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Radius Control to Perfect Snowflake</a:t>
            </a:r>
          </a:p>
        </p:txBody>
      </p:sp>
      <p:pic>
        <p:nvPicPr>
          <p:cNvPr id="133" name="media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1176873"/>
            <a:ext cx="9093200" cy="80718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Angle Control</a:t>
            </a:r>
          </a:p>
        </p:txBody>
      </p:sp>
      <p:sp>
        <p:nvSpPr>
          <p:cNvPr id="136" name="Shape 136"/>
          <p:cNvSpPr/>
          <p:nvPr/>
        </p:nvSpPr>
        <p:spPr>
          <a:xfrm>
            <a:off x="378922" y="977900"/>
            <a:ext cx="10970125" cy="89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/>
            </a:pPr>
            <a:r>
              <a:rPr sz="2100" b="1">
                <a:latin typeface="Arial"/>
                <a:ea typeface="Arial"/>
                <a:cs typeface="Arial"/>
                <a:sym typeface="Arial"/>
              </a:rPr>
              <a:t>Scenario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: Scan from a snowflake minus (theta ~ 120°) to a snowflake plus</a:t>
            </a:r>
            <a:r>
              <a:rPr sz="21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(theta ~ 30°)</a:t>
            </a:r>
            <a:r>
              <a:rPr sz="21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configuration at constant x-point separation (rho).</a:t>
            </a:r>
          </a:p>
        </p:txBody>
      </p:sp>
      <p:pic>
        <p:nvPicPr>
          <p:cNvPr id="137" name="image_thetascan_rhocontrolon_finaleq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5202" y="2396067"/>
            <a:ext cx="6218411" cy="5663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_thetascan_rhocontrolon_initialeq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188" y="2393976"/>
            <a:ext cx="6223002" cy="566737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 flipV="1">
            <a:off x="4166362" y="8644643"/>
            <a:ext cx="4672078" cy="1"/>
          </a:xfrm>
          <a:prstGeom prst="line">
            <a:avLst/>
          </a:prstGeom>
          <a:ln w="76200">
            <a:solidFill>
              <a:srgbClr val="0433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Angle Control</a:t>
            </a:r>
          </a:p>
        </p:txBody>
      </p:sp>
      <p:pic>
        <p:nvPicPr>
          <p:cNvPr id="142" name="image_comparison_thetascan_rhocontrol_onandof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459" y="1012793"/>
            <a:ext cx="9297884" cy="8326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8" y="1154084"/>
            <a:ext cx="13004799" cy="8713505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/>
          <a:p>
            <a:pPr lvl="0">
              <a:defRPr sz="1800"/>
            </a:pP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We request multiple days with a few shots each </a:t>
            </a:r>
          </a:p>
          <a:p>
            <a:pPr lvl="1">
              <a:defRPr sz="1800"/>
            </a:pP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This will allow fixing code and updating control in between tests</a:t>
            </a:r>
          </a:p>
          <a:p>
            <a:pPr marL="514216" indent="-514216">
              <a:buFont typeface="+mj-lt"/>
              <a:buAutoNum type="arabicPeriod"/>
              <a:defRPr sz="1800"/>
            </a:pPr>
            <a:r>
              <a:rPr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Independent control for lower</a:t>
            </a: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upper</a:t>
            </a:r>
            <a:r>
              <a:rPr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SFD</a:t>
            </a: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(two different days)</a:t>
            </a:r>
            <a:endParaRPr sz="3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defRPr sz="1800"/>
            </a:pPr>
            <a:r>
              <a:rPr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Control of snowflake radius, angle, and combined control (radius + angle).</a:t>
            </a:r>
            <a:endParaRPr lang="en-US" sz="3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defRPr sz="1800"/>
            </a:pPr>
            <a:r>
              <a:rPr lang="en-US"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Snowflake centroid control PF1AL, PF1CL, and PF2L (+upper coils)</a:t>
            </a:r>
          </a:p>
          <a:p>
            <a:pPr lvl="1">
              <a:defRPr sz="1800"/>
            </a:pPr>
            <a:r>
              <a:rPr lang="en-US"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Show we can achieve the SFD-, SFD+, SFD with varying parameters with minimal  coil perturbation</a:t>
            </a:r>
            <a:endParaRPr sz="3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216" indent="-514216">
              <a:buFont typeface="+mj-lt"/>
              <a:buAutoNum type="arabicPeriod"/>
              <a:defRPr sz="1800"/>
            </a:pP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Combined </a:t>
            </a:r>
            <a:r>
              <a:rPr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upper and lower SFD using PF coils.</a:t>
            </a:r>
          </a:p>
          <a:p>
            <a:pPr lvl="1">
              <a:defRPr sz="1800"/>
            </a:pPr>
            <a:r>
              <a:rPr lang="en-US"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Checking out the 4 X-points are calculated consistently. </a:t>
            </a:r>
            <a:endParaRPr sz="3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216" indent="-514216">
              <a:buFont typeface="+mj-lt"/>
              <a:buAutoNum type="arabicPeriod"/>
              <a:defRPr sz="1800"/>
            </a:pP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Solving issues related to i</a:t>
            </a:r>
            <a:r>
              <a:rPr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ntegrat</a:t>
            </a: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ion of</a:t>
            </a:r>
            <a:r>
              <a:rPr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upper and lower SFD</a:t>
            </a:r>
            <a:r>
              <a:rPr lang="en-US" sz="3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control with the full shape control</a:t>
            </a:r>
          </a:p>
          <a:p>
            <a:pPr lvl="1">
              <a:defRPr sz="1800"/>
            </a:pPr>
            <a:r>
              <a:rPr lang="en-US"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Inner gap control coupling, </a:t>
            </a:r>
            <a:r>
              <a:rPr lang="en-US" sz="31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drsep</a:t>
            </a:r>
            <a:r>
              <a:rPr lang="en-US" sz="3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vertical control coupling</a:t>
            </a:r>
            <a:endParaRPr sz="3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8" y="2"/>
            <a:ext cx="13004799" cy="11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defRPr sz="1800" b="0"/>
            </a:pPr>
            <a:r>
              <a:rPr lang="en-US" sz="3100" dirty="0"/>
              <a:t>XP1508: Controlled </a:t>
            </a:r>
            <a:r>
              <a:rPr sz="3100" dirty="0"/>
              <a:t>Snowflake </a:t>
            </a:r>
            <a:r>
              <a:rPr lang="en-US" sz="3100" dirty="0"/>
              <a:t>Studies</a:t>
            </a:r>
            <a:endParaRPr sz="3100" dirty="0"/>
          </a:p>
        </p:txBody>
      </p:sp>
    </p:spTree>
    <p:extLst>
      <p:ext uri="{BB962C8B-B14F-4D97-AF65-F5344CB8AC3E}">
        <p14:creationId xmlns:p14="http://schemas.microsoft.com/office/powerpoint/2010/main" val="4145574956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2800" b="1">
                <a:latin typeface="Arial"/>
                <a:ea typeface="Arial"/>
                <a:cs typeface="Arial"/>
                <a:sym typeface="Arial"/>
              </a:rPr>
              <a:t>Snowflake Angle Control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- coil currents with rho control engaged</a:t>
            </a:r>
          </a:p>
        </p:txBody>
      </p:sp>
      <p:pic>
        <p:nvPicPr>
          <p:cNvPr id="145" name="image_thetascan_rhocontrolon_coilcurre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0873" y="1119362"/>
            <a:ext cx="9383054" cy="8263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Angle Control </a:t>
            </a:r>
          </a:p>
        </p:txBody>
      </p:sp>
      <p:pic>
        <p:nvPicPr>
          <p:cNvPr id="148" name="movie_thetascan_rhocontrolon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1180933"/>
            <a:ext cx="9093200" cy="80890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- Upper Divertor</a:t>
            </a:r>
          </a:p>
        </p:txBody>
      </p:sp>
      <p:sp>
        <p:nvSpPr>
          <p:cNvPr id="151" name="Shape 151"/>
          <p:cNvSpPr/>
          <p:nvPr/>
        </p:nvSpPr>
        <p:spPr>
          <a:xfrm>
            <a:off x="3314259" y="1164891"/>
            <a:ext cx="6376290" cy="37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/>
              <a:t>Similar control simulation has been performed for upper SFD.</a:t>
            </a:r>
          </a:p>
        </p:txBody>
      </p:sp>
      <p:pic>
        <p:nvPicPr>
          <p:cNvPr id="152" name="image_rhoandthetascan_upperSFD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1181" y="1710786"/>
            <a:ext cx="8722453" cy="781144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074331" y="3042374"/>
            <a:ext cx="1782747" cy="37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/>
            </a:pPr>
            <a:r>
              <a:rPr b="1"/>
              <a:t>Change Radius</a:t>
            </a:r>
          </a:p>
        </p:txBody>
      </p:sp>
      <p:sp>
        <p:nvSpPr>
          <p:cNvPr id="154" name="Shape 154"/>
          <p:cNvSpPr/>
          <p:nvPr/>
        </p:nvSpPr>
        <p:spPr>
          <a:xfrm>
            <a:off x="4125614" y="7367202"/>
            <a:ext cx="168018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/>
            </a:pPr>
            <a:r>
              <a:rPr b="1"/>
              <a:t>Change Radius</a:t>
            </a:r>
          </a:p>
        </p:txBody>
      </p:sp>
      <p:sp>
        <p:nvSpPr>
          <p:cNvPr id="155" name="Shape 155"/>
          <p:cNvSpPr/>
          <p:nvPr/>
        </p:nvSpPr>
        <p:spPr>
          <a:xfrm>
            <a:off x="6920304" y="7367202"/>
            <a:ext cx="155180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/>
            </a:pPr>
            <a:r>
              <a:rPr b="1"/>
              <a:t>Change Angle</a:t>
            </a:r>
          </a:p>
        </p:txBody>
      </p:sp>
      <p:sp>
        <p:nvSpPr>
          <p:cNvPr id="156" name="Shape 156"/>
          <p:cNvSpPr/>
          <p:nvPr/>
        </p:nvSpPr>
        <p:spPr>
          <a:xfrm>
            <a:off x="6920304" y="3093652"/>
            <a:ext cx="155180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/>
            </a:pPr>
            <a:r>
              <a:rPr b="1"/>
              <a:t>Change Angle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- Upper Divertor</a:t>
            </a:r>
          </a:p>
        </p:txBody>
      </p:sp>
      <p:pic>
        <p:nvPicPr>
          <p:cNvPr id="159" name="movie_rhoandthetascan_upperSFD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1181100"/>
            <a:ext cx="9093200" cy="80890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130048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130048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216748" y="1408853"/>
            <a:ext cx="12571307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05" tIns="65003" rIns="130005" bIns="65003" anchor="ctr"/>
          <a:lstStyle/>
          <a:p>
            <a:pPr marL="731287" indent="-731287" defTabSz="13001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Relay Feedback and X-point Height Control 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2167467" y="3346873"/>
            <a:ext cx="8561493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05" tIns="65003" rIns="130005" bIns="65003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Egemen Kolemen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S. Gerhardt and D. A. Gates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2300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2384213" y="4768427"/>
            <a:ext cx="8128000" cy="58400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300125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300" b="1" kern="1200" dirty="0">
                <a:solidFill>
                  <a:srgbClr val="FF0000"/>
                </a:solidFill>
                <a:latin typeface="Helvetica" pitchFamily="34" charset="0"/>
                <a:ea typeface="+mn-ea"/>
                <a:cs typeface="+mn-cs"/>
              </a:rPr>
              <a:t>2010 Results Review</a:t>
            </a:r>
          </a:p>
          <a:p>
            <a:pPr defTabSz="1300125" rtl="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300" b="1" kern="1200" dirty="0">
                <a:solidFill>
                  <a:srgbClr val="FF0000"/>
                </a:solidFill>
                <a:latin typeface="Helvetica" pitchFamily="34" charset="0"/>
                <a:ea typeface="+mn-ea"/>
                <a:cs typeface="+mn-cs"/>
              </a:rPr>
              <a:t>Nov/30/2010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57"/>
            <a:ext cx="13004800" cy="119436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1192108" y="155787"/>
            <a:ext cx="1345508" cy="55399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defTabSz="1300125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kern="120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65024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5192889" y="325120"/>
            <a:ext cx="2176498" cy="54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1300125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65024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endParaRPr lang="en-US" sz="1700" b="1" i="1" kern="1200">
              <a:solidFill>
                <a:srgbClr val="1822CD"/>
              </a:solidFill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2" name="Picture 48" descr="ppi221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375" y="2817708"/>
            <a:ext cx="1896533" cy="681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3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4" name="Text Box 152"/>
          <p:cNvSpPr txBox="1">
            <a:spLocks noChangeArrowheads="1"/>
          </p:cNvSpPr>
          <p:nvPr/>
        </p:nvSpPr>
        <p:spPr bwMode="auto">
          <a:xfrm>
            <a:off x="54187" y="2826738"/>
            <a:ext cx="1896533" cy="69331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129988" tIns="64993" rIns="129988" bIns="64993">
            <a:spAutoFit/>
          </a:bodyPr>
          <a:lstStyle/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College W&amp;M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Colorado Sch Mines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Columbia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CompX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General Atomics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INL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Johns Hopkins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LANL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LLNL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Lodestar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MIT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Nova Photonics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New York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Old Dominion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ORNL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PPPL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PSI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Princeton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Purdue U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SNL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Think Tank, Inc.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UC Davis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UC Irvine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UCLA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UCSD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Colorado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Illinois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Maryland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Rochester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Washington</a:t>
            </a:r>
          </a:p>
          <a:p>
            <a:pPr algn="l" defTabSz="1300125" rtl="0" eaLnBrk="0" fontAlgn="base" hangingPunct="0">
              <a:spcBef>
                <a:spcPct val="5000"/>
              </a:spcBef>
              <a:spcAft>
                <a:spcPct val="5000"/>
              </a:spcAft>
            </a:pPr>
            <a:r>
              <a:rPr lang="en-US" sz="1300" b="1" i="1" kern="120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U Wisconsin</a:t>
            </a:r>
          </a:p>
        </p:txBody>
      </p:sp>
      <p:cxnSp>
        <p:nvCxnSpPr>
          <p:cNvPr id="2095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6" name="Picture 53" descr="ppi224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4080" y="3206045"/>
            <a:ext cx="1826543" cy="643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7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8" name="Text Box 153"/>
          <p:cNvSpPr txBox="1">
            <a:spLocks noChangeArrowheads="1"/>
          </p:cNvSpPr>
          <p:nvPr/>
        </p:nvSpPr>
        <p:spPr bwMode="auto">
          <a:xfrm>
            <a:off x="11054080" y="3048157"/>
            <a:ext cx="1826543" cy="6597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129988" tIns="64993" rIns="129988" bIns="64993" anchor="b">
            <a:spAutoFit/>
          </a:bodyPr>
          <a:lstStyle/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Culham Sci Ctr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U St. Andrews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York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Chubu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Fukui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Hiroshima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Hyogo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Kyoto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Kyushu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Kyushu Tokai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NIFS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Niigata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U Tokyo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JAEA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Hebrew U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Ioffe Inst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RRC Kurchatov Inst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TRINITI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KBSI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KAIST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POSTECH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ASIPP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ENEA, Frascati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CEA, Cadarache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IPP, J</a:t>
            </a: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ü</a:t>
            </a: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lich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IPP, Garching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ASCR, Czech Rep</a:t>
            </a:r>
          </a:p>
          <a:p>
            <a:pPr algn="r" defTabSz="1300125" rtl="0" eaLnBrk="0" fontAlgn="base" hangingPunct="0">
              <a:spcBef>
                <a:spcPct val="8000"/>
              </a:spcBef>
              <a:spcAft>
                <a:spcPct val="8000"/>
              </a:spcAft>
            </a:pPr>
            <a:r>
              <a:rPr lang="en-US" sz="1300" b="1" i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U Quebec</a:t>
            </a:r>
          </a:p>
        </p:txBody>
      </p:sp>
      <p:cxnSp>
        <p:nvCxnSpPr>
          <p:cNvPr id="2099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100" name="Picture 155" descr="nstx_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5840" y="6285653"/>
            <a:ext cx="288318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01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65024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102" name="Picture 160" descr="framed_team_pic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049" y="6010214"/>
            <a:ext cx="4775201" cy="352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03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65024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8396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0" y="794075"/>
            <a:ext cx="13004800" cy="9393018"/>
          </a:xfrm>
        </p:spPr>
        <p:txBody>
          <a:bodyPr/>
          <a:lstStyle/>
          <a:p>
            <a:pPr marL="648149" indent="-648149" eaLnBrk="1" hangingPunct="1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	</a:t>
            </a: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System Id: Identify the effect of the actuator on the boundary shape.</a:t>
            </a: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Reaction Curve Method</a:t>
            </a: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From Step Response obtain:</a:t>
            </a:r>
          </a:p>
          <a:p>
            <a:pPr marL="1217311" lvl="1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Time delay, rise time  </a:t>
            </a:r>
          </a:p>
          <a:p>
            <a:pPr marL="1217311" lvl="1" indent="-648149" eaLnBrk="1" hangingPunct="1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	and size of change gives </a:t>
            </a:r>
          </a:p>
          <a:p>
            <a:pPr marL="1217311" lvl="1" indent="-648149" eaLnBrk="1" hangingPunct="1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	the control tuning parameters.</a:t>
            </a:r>
          </a:p>
          <a:p>
            <a:pPr marL="648149" indent="-648149" eaLnBrk="1" hangingPunct="1">
              <a:lnSpc>
                <a:spcPct val="80000"/>
              </a:lnSpc>
              <a:buNone/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  <a:buNone/>
            </a:pPr>
            <a:endParaRPr lang="en-US" dirty="0" smtClean="0">
              <a:ea typeface="ヒラギノ角ゴ Pro W3" pitchFamily="-111" charset="-128"/>
              <a:cs typeface="ヒラギノ角ゴ Pro W3" pitchFamily="-111" charset="-128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" y="3791872"/>
            <a:ext cx="10664922" cy="2818901"/>
            <a:chOff x="73" y="660"/>
            <a:chExt cx="4724" cy="1249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73" y="660"/>
              <a:ext cx="4724" cy="1249"/>
              <a:chOff x="0" y="994"/>
              <a:chExt cx="5492" cy="1773"/>
            </a:xfrm>
          </p:grpSpPr>
          <p:pic>
            <p:nvPicPr>
              <p:cNvPr id="46090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40" y="994"/>
                <a:ext cx="2252" cy="1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091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 l="4965"/>
              <a:stretch>
                <a:fillRect/>
              </a:stretch>
            </p:blipFill>
            <p:spPr bwMode="auto">
              <a:xfrm>
                <a:off x="344" y="1201"/>
                <a:ext cx="2316" cy="1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2" name="Rectangle 7"/>
              <p:cNvSpPr>
                <a:spLocks noChangeArrowheads="1"/>
              </p:cNvSpPr>
              <p:nvPr/>
            </p:nvSpPr>
            <p:spPr bwMode="auto">
              <a:xfrm>
                <a:off x="0" y="1453"/>
                <a:ext cx="43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1300125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kern="1200" dirty="0">
                    <a:solidFill>
                      <a:srgbClr val="000000"/>
                    </a:solidFill>
                    <a:latin typeface="Symbol" pitchFamily="-111" charset="2"/>
                    <a:ea typeface="+mn-ea"/>
                    <a:cs typeface="+mn-cs"/>
                    <a:sym typeface="Symbol" pitchFamily="-111" charset="2"/>
                  </a:rPr>
                  <a:t>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Helvetica" pitchFamily="34" charset="0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46093" name="Line 8"/>
              <p:cNvSpPr>
                <a:spLocks noChangeShapeType="1"/>
              </p:cNvSpPr>
              <p:nvPr/>
            </p:nvSpPr>
            <p:spPr bwMode="auto">
              <a:xfrm>
                <a:off x="2734" y="1719"/>
                <a:ext cx="53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1300125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b="1" i="1" kern="1200">
                  <a:solidFill>
                    <a:srgbClr val="1822CD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089" name="Rectangle 18"/>
            <p:cNvSpPr>
              <a:spLocks noChangeArrowheads="1"/>
            </p:cNvSpPr>
            <p:nvPr/>
          </p:nvSpPr>
          <p:spPr bwMode="auto">
            <a:xfrm>
              <a:off x="776" y="1143"/>
              <a:ext cx="1074" cy="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prstDash val="lg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1300125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700" b="1" i="1" kern="1200">
                <a:solidFill>
                  <a:srgbClr val="1822CD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6085" name="Picture 10"/>
          <p:cNvPicPr>
            <a:picLocks noChangeAspect="1" noChangeArrowheads="1"/>
          </p:cNvPicPr>
          <p:nvPr/>
        </p:nvPicPr>
        <p:blipFill>
          <a:blip r:embed="rId5"/>
          <a:srcRect l="1898" r="10063" b="8205"/>
          <a:stretch>
            <a:fillRect/>
          </a:stretch>
        </p:blipFill>
        <p:spPr bwMode="auto">
          <a:xfrm>
            <a:off x="6724073" y="3754030"/>
            <a:ext cx="6280727" cy="280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4479" y="2182609"/>
            <a:ext cx="5430982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14"/>
          <p:cNvSpPr>
            <a:spLocks noChangeArrowheads="1"/>
          </p:cNvSpPr>
          <p:nvPr/>
        </p:nvSpPr>
        <p:spPr bwMode="auto">
          <a:xfrm>
            <a:off x="6777438" y="6312747"/>
            <a:ext cx="6502400" cy="41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667" tIns="58334" rIns="116667" bIns="58334">
            <a:prstTxWarp prst="textNoShape">
              <a:avLst/>
            </a:prstTxWarp>
            <a:spAutoFit/>
          </a:bodyPr>
          <a:lstStyle/>
          <a:p>
            <a:pPr marL="648149" indent="-648149" defTabSz="130012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b="1" i="1" kern="1200" dirty="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rPr>
              <a:t>Time</a:t>
            </a:r>
            <a:endParaRPr lang="en-US" sz="2300" b="1" i="1" kern="1200" dirty="0">
              <a:solidFill>
                <a:srgbClr val="000000"/>
              </a:solidFill>
              <a:latin typeface="Helvetica" pitchFamily="34" charset="0"/>
              <a:ea typeface="+mn-ea"/>
              <a:cs typeface="+mn-cs"/>
              <a:sym typeface="Wingdings" pitchFamily="-111" charset="2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300480"/>
          </a:xfrm>
        </p:spPr>
        <p:txBody>
          <a:bodyPr/>
          <a:lstStyle/>
          <a:p>
            <a:r>
              <a:rPr lang="en-US" dirty="0" smtClean="0"/>
              <a:t>2009 Run: Experimental System ID (Open Loop)</a:t>
            </a:r>
          </a:p>
        </p:txBody>
      </p:sp>
    </p:spTree>
    <p:extLst>
      <p:ext uri="{BB962C8B-B14F-4D97-AF65-F5344CB8AC3E}">
        <p14:creationId xmlns:p14="http://schemas.microsoft.com/office/powerpoint/2010/main" val="357145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0" y="794075"/>
            <a:ext cx="13004800" cy="9393018"/>
          </a:xfrm>
        </p:spPr>
        <p:txBody>
          <a:bodyPr/>
          <a:lstStyle/>
          <a:p>
            <a:pPr marL="648149" indent="-648149" eaLnBrk="1" hangingPunct="1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	</a:t>
            </a: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System Id: Identify the effect of the actuator on the boundary shape.</a:t>
            </a: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Reaction Curve Method</a:t>
            </a: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  <a:ea typeface="ヒラギノ角ゴ Pro W3" pitchFamily="-111" charset="-128"/>
                <a:cs typeface="ヒラギノ角ゴ Pro W3" pitchFamily="-111" charset="-128"/>
              </a:rPr>
              <a:t>Problem: </a:t>
            </a:r>
          </a:p>
          <a:p>
            <a:pPr marL="1217311" lvl="1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Many shots needed</a:t>
            </a:r>
          </a:p>
          <a:p>
            <a:pPr marL="1217311" lvl="1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Need the actuator in open loop.</a:t>
            </a:r>
          </a:p>
          <a:p>
            <a:pPr marL="1217311" lvl="1" indent="-648149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Not precise</a:t>
            </a:r>
          </a:p>
          <a:p>
            <a:pPr marL="648149" indent="-648149" eaLnBrk="1" hangingPunct="1">
              <a:lnSpc>
                <a:spcPct val="80000"/>
              </a:lnSpc>
              <a:buNone/>
            </a:pPr>
            <a:endParaRPr lang="en-US" dirty="0" smtClean="0">
              <a:solidFill>
                <a:srgbClr val="000000"/>
              </a:solidFill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</a:pPr>
            <a:endParaRPr lang="en-US" dirty="0" smtClean="0">
              <a:ea typeface="ヒラギノ角ゴ Pro W3" pitchFamily="-111" charset="-128"/>
              <a:cs typeface="ヒラギノ角ゴ Pro W3" pitchFamily="-111" charset="-128"/>
            </a:endParaRPr>
          </a:p>
          <a:p>
            <a:pPr marL="648149" indent="-648149" eaLnBrk="1" hangingPunct="1">
              <a:lnSpc>
                <a:spcPct val="80000"/>
              </a:lnSpc>
              <a:buNone/>
            </a:pPr>
            <a:endParaRPr lang="en-US" dirty="0" smtClean="0">
              <a:ea typeface="ヒラギノ角ゴ Pro W3" pitchFamily="-111" charset="-128"/>
              <a:cs typeface="ヒラギノ角ゴ Pro W3" pitchFamily="-111" charset="-128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" y="3791872"/>
            <a:ext cx="10664922" cy="2818901"/>
            <a:chOff x="73" y="660"/>
            <a:chExt cx="4724" cy="1249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73" y="660"/>
              <a:ext cx="4724" cy="1249"/>
              <a:chOff x="0" y="994"/>
              <a:chExt cx="5492" cy="1773"/>
            </a:xfrm>
          </p:grpSpPr>
          <p:pic>
            <p:nvPicPr>
              <p:cNvPr id="46090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40" y="994"/>
                <a:ext cx="2252" cy="1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091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 l="4965"/>
              <a:stretch>
                <a:fillRect/>
              </a:stretch>
            </p:blipFill>
            <p:spPr bwMode="auto">
              <a:xfrm>
                <a:off x="344" y="1201"/>
                <a:ext cx="2316" cy="1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2" name="Rectangle 7"/>
              <p:cNvSpPr>
                <a:spLocks noChangeArrowheads="1"/>
              </p:cNvSpPr>
              <p:nvPr/>
            </p:nvSpPr>
            <p:spPr bwMode="auto">
              <a:xfrm>
                <a:off x="0" y="1453"/>
                <a:ext cx="43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1300125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kern="1200" dirty="0">
                    <a:solidFill>
                      <a:srgbClr val="000000"/>
                    </a:solidFill>
                    <a:latin typeface="Symbol" pitchFamily="-111" charset="2"/>
                    <a:ea typeface="+mn-ea"/>
                    <a:cs typeface="+mn-cs"/>
                    <a:sym typeface="Symbol" pitchFamily="-111" charset="2"/>
                  </a:rPr>
                  <a:t>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Helvetica" pitchFamily="34" charset="0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46093" name="Line 8"/>
              <p:cNvSpPr>
                <a:spLocks noChangeShapeType="1"/>
              </p:cNvSpPr>
              <p:nvPr/>
            </p:nvSpPr>
            <p:spPr bwMode="auto">
              <a:xfrm>
                <a:off x="2734" y="1719"/>
                <a:ext cx="53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1300125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b="1" i="1" kern="1200">
                  <a:solidFill>
                    <a:srgbClr val="1822CD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089" name="Rectangle 18"/>
            <p:cNvSpPr>
              <a:spLocks noChangeArrowheads="1"/>
            </p:cNvSpPr>
            <p:nvPr/>
          </p:nvSpPr>
          <p:spPr bwMode="auto">
            <a:xfrm>
              <a:off x="776" y="1143"/>
              <a:ext cx="1074" cy="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prstDash val="lg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1300125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700" b="1" i="1" kern="1200">
                <a:solidFill>
                  <a:srgbClr val="1822CD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6086" name="Picture 2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4479" y="2182609"/>
            <a:ext cx="5430982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300480"/>
          </a:xfrm>
        </p:spPr>
        <p:txBody>
          <a:bodyPr/>
          <a:lstStyle/>
          <a:p>
            <a:r>
              <a:rPr lang="en-US" dirty="0" smtClean="0"/>
              <a:t>2009 Run: Experimental System ID (Open Loop)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3404" y="2936438"/>
            <a:ext cx="6492137" cy="477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728178" y="7721600"/>
            <a:ext cx="6502400" cy="41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667" tIns="58334" rIns="116667" bIns="58334">
            <a:prstTxWarp prst="textNoShape">
              <a:avLst/>
            </a:prstTxWarp>
            <a:spAutoFit/>
          </a:bodyPr>
          <a:lstStyle/>
          <a:p>
            <a:pPr marL="648149" indent="-648149" defTabSz="130012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b="1" i="1" kern="1200" dirty="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rPr>
              <a:t>System Id results from 2009 run</a:t>
            </a:r>
            <a:endParaRPr lang="en-US" sz="2300" b="1" i="1" kern="1200" dirty="0">
              <a:solidFill>
                <a:srgbClr val="000000"/>
              </a:solidFill>
              <a:latin typeface="Helvetica" pitchFamily="34" charset="0"/>
              <a:ea typeface="+mn-ea"/>
              <a:cs typeface="+mn-cs"/>
              <a:sym typeface="Wingdings" pitchFamily="-111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335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97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0" y="758613"/>
            <a:ext cx="13004800" cy="8994987"/>
          </a:xfrm>
        </p:spPr>
        <p:txBody>
          <a:bodyPr/>
          <a:lstStyle/>
          <a:p>
            <a:pPr marL="649874" indent="-649874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	</a:t>
            </a: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buNone/>
              <a:defRPr/>
            </a:pPr>
            <a:endParaRPr lang="en-US" sz="4800" dirty="0">
              <a:solidFill>
                <a:srgbClr val="000000"/>
              </a:solidFill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Advantages:</a:t>
            </a:r>
          </a:p>
          <a:p>
            <a:pPr marL="1219036" lvl="1" indent="-649874" eaLnBrk="1" hangingPunct="1">
              <a:lnSpc>
                <a:spcPct val="80000"/>
              </a:lnSpc>
              <a:defRPr/>
            </a:pPr>
            <a:r>
              <a:rPr lang="en-US" sz="3400" dirty="0">
                <a:solidFill>
                  <a:srgbClr val="000000"/>
                </a:solidFill>
                <a:ea typeface="+mn-ea"/>
                <a:cs typeface="+mn-cs"/>
              </a:rPr>
              <a:t>Only a single experiment is needed.</a:t>
            </a:r>
          </a:p>
          <a:p>
            <a:pPr marL="1219036" lvl="1" indent="-649874" eaLnBrk="1" hangingPunct="1">
              <a:lnSpc>
                <a:spcPct val="80000"/>
              </a:lnSpc>
              <a:defRPr/>
            </a:pPr>
            <a:r>
              <a:rPr lang="en-US" sz="3400" dirty="0">
                <a:solidFill>
                  <a:srgbClr val="000000"/>
                </a:solidFill>
                <a:ea typeface="+mn-ea"/>
                <a:cs typeface="+mn-cs"/>
              </a:rPr>
              <a:t>Closed loop: </a:t>
            </a:r>
          </a:p>
          <a:p>
            <a:pPr marL="1794576" lvl="2" indent="-656253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3400" dirty="0">
                <a:solidFill>
                  <a:srgbClr val="000000"/>
                </a:solidFill>
                <a:ea typeface="+mn-ea"/>
                <a:cs typeface="+mn-cs"/>
              </a:rPr>
              <a:t>More stable	</a:t>
            </a:r>
          </a:p>
          <a:p>
            <a:pPr marL="1794576" lvl="2" indent="-656253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3400" dirty="0">
                <a:solidFill>
                  <a:srgbClr val="000000"/>
                </a:solidFill>
                <a:ea typeface="+mn-ea"/>
                <a:cs typeface="+mn-cs"/>
              </a:rPr>
              <a:t>Enable system ID for actuators that can’t be open loop (for example: vertical control)</a:t>
            </a:r>
          </a:p>
          <a:p>
            <a:pPr marL="1219036" lvl="1" indent="-649874" eaLnBrk="1" hangingPunct="1">
              <a:lnSpc>
                <a:spcPct val="80000"/>
              </a:lnSpc>
              <a:defRPr/>
            </a:pPr>
            <a:endParaRPr lang="en-US" sz="3400" dirty="0">
              <a:solidFill>
                <a:srgbClr val="000000"/>
              </a:solidFill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defRPr/>
            </a:pPr>
            <a:endParaRPr lang="en-US" dirty="0" smtClean="0">
              <a:ea typeface="+mn-ea"/>
              <a:cs typeface="+mn-cs"/>
            </a:endParaRPr>
          </a:p>
          <a:p>
            <a:pPr marL="649874" indent="-649874" eaLnBrk="1" hangingPunct="1">
              <a:lnSpc>
                <a:spcPct val="80000"/>
              </a:lnSpc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50180" name="Picture 26"/>
          <p:cNvPicPr>
            <a:picLocks noChangeAspect="1"/>
          </p:cNvPicPr>
          <p:nvPr/>
        </p:nvPicPr>
        <p:blipFill>
          <a:blip r:embed="rId3"/>
          <a:srcRect l="10582" r="7014" b="20247"/>
          <a:stretch>
            <a:fillRect/>
          </a:stretch>
        </p:blipFill>
        <p:spPr bwMode="auto">
          <a:xfrm>
            <a:off x="0" y="1517228"/>
            <a:ext cx="6935893" cy="277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28398" y="3398630"/>
            <a:ext cx="2465082" cy="132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9628" y="1733973"/>
            <a:ext cx="5022231" cy="419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6980048" y="2243976"/>
            <a:ext cx="1282795" cy="831649"/>
          </a:xfrm>
          <a:prstGeom prst="rect">
            <a:avLst/>
          </a:prstGeom>
        </p:spPr>
        <p:txBody>
          <a:bodyPr wrap="none" lIns="129975" tIns="64986" rIns="129975" bIns="64986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Control 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Output</a:t>
            </a:r>
            <a:endParaRPr lang="en-US" sz="2300" b="1" i="1" kern="1200" dirty="0">
              <a:solidFill>
                <a:srgbClr val="1822C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11112" y="3720040"/>
            <a:ext cx="1282226" cy="831649"/>
          </a:xfrm>
          <a:prstGeom prst="rect">
            <a:avLst/>
          </a:prstGeom>
        </p:spPr>
        <p:txBody>
          <a:bodyPr wrap="none" lIns="129975" tIns="64986" rIns="129975" bIns="64986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Process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Output</a:t>
            </a:r>
            <a:endParaRPr lang="en-US" sz="2300" b="1" i="1" kern="1200" dirty="0">
              <a:solidFill>
                <a:srgbClr val="1822C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41"/>
          <p:cNvSpPr txBox="1">
            <a:spLocks noChangeArrowheads="1"/>
          </p:cNvSpPr>
          <p:nvPr/>
        </p:nvSpPr>
        <p:spPr bwMode="auto">
          <a:xfrm>
            <a:off x="2" y="3684694"/>
            <a:ext cx="7668234" cy="193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75" tIns="64986" rIns="129975" bIns="64986">
            <a:prstTxWarp prst="textNoShape">
              <a:avLst/>
            </a:prstTxWarp>
          </a:bodyPr>
          <a:lstStyle/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closed-loop plant response period (</a:t>
            </a:r>
            <a:r>
              <a:rPr lang="en-US" sz="3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</a:t>
            </a:r>
            <a:r>
              <a:rPr lang="en-US" sz="3400" baseline="-250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u</a:t>
            </a: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&amp; amplitude (A) are used for PID controller tuning. </a:t>
            </a:r>
          </a:p>
          <a:p>
            <a:pPr marL="1219036" lvl="1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ヒラギノ角ゴ Pro W3" charset="-128"/>
              <a:cs typeface="ヒラギノ角ゴ Pro W3" charset="-128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1300480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05" tIns="65003" rIns="130005" bIns="65003" numCol="1" anchor="ctr" anchorCtr="0" compatLnSpc="1">
            <a:prstTxWarp prst="textNoShape">
              <a:avLst/>
            </a:prstTxWarp>
          </a:bodyPr>
          <a:lstStyle/>
          <a:p>
            <a:pPr defTabSz="1300059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dirty="0">
                <a:solidFill>
                  <a:srgbClr val="3333CC"/>
                </a:solidFill>
                <a:latin typeface="Arial"/>
                <a:ea typeface="+mn-ea"/>
                <a:cs typeface="+mn-cs"/>
              </a:rPr>
              <a:t>Experimental System ID: </a:t>
            </a:r>
            <a:br>
              <a:rPr lang="en-US" sz="3400" b="1" dirty="0">
                <a:solidFill>
                  <a:srgbClr val="3333CC"/>
                </a:solidFill>
                <a:latin typeface="Arial"/>
                <a:ea typeface="+mn-ea"/>
                <a:cs typeface="+mn-cs"/>
              </a:rPr>
            </a:br>
            <a:r>
              <a:rPr lang="en-US" sz="3400" b="1" dirty="0">
                <a:solidFill>
                  <a:srgbClr val="3333CC"/>
                </a:solidFill>
                <a:latin typeface="Arial"/>
                <a:ea typeface="+mn-ea"/>
                <a:cs typeface="+mn-cs"/>
              </a:rPr>
              <a:t>Closed Loop Auto-tune with Relay Feedback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0775" y="3028103"/>
            <a:ext cx="798574" cy="787908"/>
          </a:xfrm>
          <a:prstGeom prst="rect">
            <a:avLst/>
          </a:prstGeom>
          <a:noFill/>
        </p:spPr>
        <p:txBody>
          <a:bodyPr wrap="none" lIns="130005" tIns="65003" rIns="130005" bIns="65003" rtlCol="0">
            <a:spAutoFit/>
          </a:bodyPr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kern="1200" dirty="0" err="1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  <a:sym typeface="Wingdings"/>
              </a:rPr>
              <a:t></a:t>
            </a:r>
            <a:r>
              <a:rPr lang="en-US" sz="4300" b="1" kern="1200" dirty="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89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1"/>
          <p:cNvSpPr txBox="1">
            <a:spLocks noChangeArrowheads="1"/>
          </p:cNvSpPr>
          <p:nvPr/>
        </p:nvSpPr>
        <p:spPr bwMode="auto">
          <a:xfrm>
            <a:off x="0" y="758613"/>
            <a:ext cx="13004800" cy="899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05" tIns="65003" rIns="130005" bIns="65003" numCol="1" anchor="t" anchorCtr="0" compatLnSpc="1">
            <a:prstTxWarp prst="textNoShape">
              <a:avLst/>
            </a:prstTxWarp>
          </a:bodyPr>
          <a:lstStyle/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4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Advantages:</a:t>
            </a:r>
          </a:p>
          <a:p>
            <a:pPr marL="1219036" lvl="1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Only a single experiment is needed.</a:t>
            </a:r>
          </a:p>
          <a:p>
            <a:pPr marL="1219036" lvl="1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Closed loop: </a:t>
            </a:r>
          </a:p>
          <a:p>
            <a:pPr marL="1794576" lvl="2" indent="-656253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More stable	</a:t>
            </a:r>
          </a:p>
          <a:p>
            <a:pPr marL="1794576" lvl="2" indent="-656253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Enable system ID for actuators that can’t be open loop (for example: vertical control)</a:t>
            </a:r>
          </a:p>
          <a:p>
            <a:pPr marL="1219036" lvl="1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059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2228" name="Picture 26"/>
          <p:cNvPicPr>
            <a:picLocks noChangeAspect="1"/>
          </p:cNvPicPr>
          <p:nvPr/>
        </p:nvPicPr>
        <p:blipFill>
          <a:blip r:embed="rId3"/>
          <a:srcRect l="10582" r="7014" b="20247"/>
          <a:stretch>
            <a:fillRect/>
          </a:stretch>
        </p:blipFill>
        <p:spPr bwMode="auto">
          <a:xfrm>
            <a:off x="0" y="1517228"/>
            <a:ext cx="6935893" cy="277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7449667" y="2712531"/>
            <a:ext cx="1282795" cy="831649"/>
          </a:xfrm>
          <a:prstGeom prst="rect">
            <a:avLst/>
          </a:prstGeom>
        </p:spPr>
        <p:txBody>
          <a:bodyPr wrap="none" lIns="129975" tIns="64986" rIns="129975" bIns="64986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Control 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Output</a:t>
            </a:r>
            <a:endParaRPr lang="en-US" sz="2300" b="1" i="1" kern="1200" dirty="0">
              <a:solidFill>
                <a:srgbClr val="1822CD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561084" y="1300480"/>
            <a:ext cx="4443716" cy="3442048"/>
            <a:chOff x="4532640" y="3353511"/>
            <a:chExt cx="5520059" cy="488526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16200000" flipV="1">
              <a:off x="5279422" y="5009906"/>
              <a:ext cx="1703737" cy="152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arrow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9" name="TextBox 18"/>
            <p:cNvSpPr txBox="1"/>
            <p:nvPr/>
          </p:nvSpPr>
          <p:spPr>
            <a:xfrm>
              <a:off x="6421952" y="4568722"/>
              <a:ext cx="272817" cy="917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508000" indent="-50800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017588" indent="-103188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527175" indent="-155575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36763" indent="-207963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2860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7432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2004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6576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defTabSz="1300125">
                <a:defRPr/>
              </a:pPr>
              <a:r>
                <a:rPr lang="en-US" sz="3600" i="1" dirty="0" err="1">
                  <a:solidFill>
                    <a:srgbClr val="FF3300"/>
                  </a:solidFill>
                  <a:latin typeface="Arial"/>
                </a:rPr>
                <a:t>h</a:t>
              </a:r>
              <a:endParaRPr lang="en-US" sz="3600" i="1" baseline="-25000" dirty="0">
                <a:solidFill>
                  <a:srgbClr val="FF3300"/>
                </a:solidFill>
                <a:latin typeface="Arial"/>
              </a:endParaRPr>
            </a:p>
          </p:txBody>
        </p:sp>
        <p:pic>
          <p:nvPicPr>
            <p:cNvPr id="52241" name="Picture 13"/>
            <p:cNvPicPr>
              <a:picLocks noChangeAspect="1" noChangeArrowheads="1"/>
            </p:cNvPicPr>
            <p:nvPr/>
          </p:nvPicPr>
          <p:blipFill>
            <a:blip r:embed="rId4"/>
            <a:srcRect r="6709"/>
            <a:stretch>
              <a:fillRect/>
            </a:stretch>
          </p:blipFill>
          <p:spPr bwMode="auto">
            <a:xfrm>
              <a:off x="4532640" y="3353511"/>
              <a:ext cx="5520059" cy="488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561496" y="4571204"/>
            <a:ext cx="4443307" cy="3665169"/>
            <a:chOff x="1956680" y="1871727"/>
            <a:chExt cx="5574239" cy="4324529"/>
          </a:xfrm>
        </p:grpSpPr>
        <p:pic>
          <p:nvPicPr>
            <p:cNvPr id="5223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56680" y="1871727"/>
              <a:ext cx="5574239" cy="4324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5203459" y="4711274"/>
              <a:ext cx="991532" cy="118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6200000" flipV="1">
              <a:off x="3809965" y="4323266"/>
              <a:ext cx="1034448" cy="83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5" name="TextBox 14"/>
            <p:cNvSpPr txBox="1"/>
            <p:nvPr/>
          </p:nvSpPr>
          <p:spPr>
            <a:xfrm>
              <a:off x="5536745" y="4654958"/>
              <a:ext cx="1347039" cy="671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508000" indent="-50800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017588" indent="-103188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527175" indent="-155575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36763" indent="-207963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2860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7432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2004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6576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defTabSz="1300125">
                <a:defRPr/>
              </a:pPr>
              <a:r>
                <a:rPr lang="en-US" sz="3100" i="1" dirty="0" err="1">
                  <a:solidFill>
                    <a:srgbClr val="1833FE"/>
                  </a:solidFill>
                  <a:latin typeface="Arial"/>
                </a:rPr>
                <a:t>P</a:t>
              </a:r>
              <a:r>
                <a:rPr lang="en-US" sz="3100" i="1" baseline="-25000" dirty="0" err="1">
                  <a:solidFill>
                    <a:srgbClr val="1833FE"/>
                  </a:solidFill>
                  <a:latin typeface="Arial"/>
                </a:rPr>
                <a:t>u</a:t>
              </a:r>
              <a:endParaRPr lang="en-US" sz="3100" i="1" baseline="-25000" dirty="0">
                <a:solidFill>
                  <a:srgbClr val="1833F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71457" y="3955441"/>
              <a:ext cx="596032" cy="671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508000" indent="-50800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017588" indent="-103188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527175" indent="-155575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36763" indent="-207963" algn="l" rtl="0" fontAlgn="base">
                <a:spcBef>
                  <a:spcPct val="0"/>
                </a:spcBef>
                <a:spcAft>
                  <a:spcPct val="0"/>
                </a:spcAft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2860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7432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2004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657600" algn="l" defTabSz="457200" rtl="0" eaLnBrk="1" latinLnBrk="0" hangingPunct="1">
                <a:defRPr sz="3800" b="1" kern="12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defTabSz="1300125">
                <a:defRPr/>
              </a:pPr>
              <a:r>
                <a:rPr lang="en-US" sz="3100" i="1" dirty="0">
                  <a:solidFill>
                    <a:srgbClr val="1833FE"/>
                  </a:solidFill>
                  <a:latin typeface="Arial"/>
                </a:rPr>
                <a:t>A</a:t>
              </a:r>
              <a:endParaRPr lang="en-US" sz="3100" i="1" baseline="-25000" dirty="0">
                <a:solidFill>
                  <a:srgbClr val="1833FE"/>
                </a:solidFill>
                <a:latin typeface="Arial"/>
              </a:endParaRPr>
            </a:p>
          </p:txBody>
        </p:sp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300480"/>
          </a:xfrm>
        </p:spPr>
        <p:txBody>
          <a:bodyPr/>
          <a:lstStyle/>
          <a:p>
            <a:r>
              <a:rPr lang="en-US" dirty="0" smtClean="0"/>
              <a:t>Experimental System ID: </a:t>
            </a:r>
            <a:br>
              <a:rPr lang="en-US" dirty="0" smtClean="0"/>
            </a:br>
            <a:r>
              <a:rPr lang="en-US" dirty="0" smtClean="0"/>
              <a:t>Closed Loop Auto-tune with Relay Feedback</a:t>
            </a:r>
          </a:p>
        </p:txBody>
      </p:sp>
      <p:sp>
        <p:nvSpPr>
          <p:cNvPr id="23" name="Rectangle 41"/>
          <p:cNvSpPr txBox="1">
            <a:spLocks noChangeArrowheads="1"/>
          </p:cNvSpPr>
          <p:nvPr/>
        </p:nvSpPr>
        <p:spPr bwMode="auto">
          <a:xfrm>
            <a:off x="2" y="3684694"/>
            <a:ext cx="7668234" cy="193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75" tIns="64986" rIns="129975" bIns="64986">
            <a:prstTxWarp prst="textNoShape">
              <a:avLst/>
            </a:prstTxWarp>
          </a:bodyPr>
          <a:lstStyle/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closed-loop plant response period (</a:t>
            </a:r>
            <a:r>
              <a:rPr lang="en-US" sz="3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</a:t>
            </a:r>
            <a:r>
              <a:rPr lang="en-US" sz="3400" baseline="-250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u</a:t>
            </a:r>
            <a:r>
              <a:rPr lang="en-US" sz="3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&amp; amplitude (A) are used for PID controller tuning. </a:t>
            </a:r>
          </a:p>
          <a:p>
            <a:pPr marL="1219036" lvl="1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ヒラギノ角ゴ Pro W3" charset="-128"/>
              <a:cs typeface="ヒラギノ角ゴ Pro W3" charset="-128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9874" indent="-649874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86135" y="5418676"/>
            <a:ext cx="1282226" cy="831649"/>
          </a:xfrm>
          <a:prstGeom prst="rect">
            <a:avLst/>
          </a:prstGeom>
        </p:spPr>
        <p:txBody>
          <a:bodyPr wrap="none" lIns="129975" tIns="64986" rIns="129975" bIns="64986"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Process</a:t>
            </a:r>
          </a:p>
          <a:p>
            <a:pPr defTabSz="130012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i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Output</a:t>
            </a:r>
            <a:endParaRPr lang="en-US" sz="2300" b="1" i="1" kern="1200" dirty="0">
              <a:solidFill>
                <a:srgbClr val="1822C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0775" y="3028103"/>
            <a:ext cx="798574" cy="787908"/>
          </a:xfrm>
          <a:prstGeom prst="rect">
            <a:avLst/>
          </a:prstGeom>
          <a:noFill/>
        </p:spPr>
        <p:txBody>
          <a:bodyPr wrap="none" lIns="130005" tIns="65003" rIns="130005" bIns="65003" rtlCol="0">
            <a:spAutoFit/>
          </a:bodyPr>
          <a:lstStyle/>
          <a:p>
            <a:pPr algn="l" defTabSz="1300125" rtl="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kern="1200" dirty="0" err="1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  <a:sym typeface="Wingdings"/>
              </a:rPr>
              <a:t></a:t>
            </a:r>
            <a:r>
              <a:rPr lang="en-US" sz="4300" b="1" kern="1200" dirty="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70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1"/>
          <p:cNvSpPr txBox="1">
            <a:spLocks noChangeArrowheads="1"/>
          </p:cNvSpPr>
          <p:nvPr/>
        </p:nvSpPr>
        <p:spPr bwMode="auto">
          <a:xfrm>
            <a:off x="0" y="5852160"/>
            <a:ext cx="13004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75" tIns="64986" rIns="129975" bIns="64986">
            <a:prstTxWarp prst="textNoShape">
              <a:avLst/>
            </a:prstTxWarp>
          </a:bodyPr>
          <a:lstStyle/>
          <a:p>
            <a:pPr marL="648149" indent="-648149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	</a:t>
            </a:r>
          </a:p>
          <a:p>
            <a:pPr marL="648149" indent="-648149" algn="l" defTabSz="130012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8149" indent="-648149" algn="l" defTabSz="130012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Tuned via Relay-Feedback.</a:t>
            </a:r>
          </a:p>
          <a:p>
            <a:pPr marL="648149" indent="-648149" algn="l" defTabSz="130012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Achieved RMS &lt;1 cm X-point height error and &lt;2 cm SP.</a:t>
            </a:r>
          </a:p>
          <a:p>
            <a:pPr marL="648149" indent="-648149" algn="l" defTabSz="130012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Scenario used for LLD experiments. </a:t>
            </a:r>
          </a:p>
          <a:p>
            <a:pPr marL="648149" indent="-648149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48149" indent="-648149" algn="l" defTabSz="1300125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3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1300480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05" tIns="65003" rIns="130005" bIns="65003" numCol="1" anchor="ctr" anchorCtr="0" compatLnSpc="1">
            <a:prstTxWarp prst="textNoShape">
              <a:avLst/>
            </a:prstTxWarp>
          </a:bodyPr>
          <a:lstStyle/>
          <a:p>
            <a:pPr defTabSz="1300125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3333CC"/>
                </a:solidFill>
                <a:latin typeface="Arial"/>
                <a:ea typeface="+mn-ea"/>
                <a:cs typeface="+mn-cs"/>
              </a:rPr>
              <a:t>Successful Developed Combined X-point Height / SP Control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372" y="2600960"/>
            <a:ext cx="6468430" cy="2926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3854" r="7495" b="13665"/>
          <a:stretch>
            <a:fillRect/>
          </a:stretch>
        </p:blipFill>
        <p:spPr>
          <a:xfrm>
            <a:off x="5527040" y="1300480"/>
            <a:ext cx="7477760" cy="4334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r="8454"/>
          <a:stretch>
            <a:fillRect/>
          </a:stretch>
        </p:blipFill>
        <p:spPr>
          <a:xfrm>
            <a:off x="5310293" y="1300480"/>
            <a:ext cx="7694507" cy="5003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l="58488" t="63263" r="830" b="328"/>
          <a:stretch>
            <a:fillRect/>
          </a:stretch>
        </p:blipFill>
        <p:spPr>
          <a:xfrm>
            <a:off x="0" y="1300480"/>
            <a:ext cx="5310293" cy="4443307"/>
          </a:xfrm>
          <a:prstGeom prst="rect">
            <a:avLst/>
          </a:prstGeom>
        </p:spPr>
      </p:pic>
      <p:sp>
        <p:nvSpPr>
          <p:cNvPr id="54280" name="Rectangle 16"/>
          <p:cNvSpPr>
            <a:spLocks noChangeArrowheads="1"/>
          </p:cNvSpPr>
          <p:nvPr/>
        </p:nvSpPr>
        <p:spPr bwMode="auto">
          <a:xfrm>
            <a:off x="325120" y="5960534"/>
            <a:ext cx="11921067" cy="46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6667" tIns="58334" rIns="116667" bIns="58334">
            <a:prstTxWarp prst="textNoShape">
              <a:avLst/>
            </a:prstTxWarp>
            <a:spAutoFit/>
          </a:bodyPr>
          <a:lstStyle/>
          <a:p>
            <a:pPr defTabSz="1300125" rtl="0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kern="1200" dirty="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rPr>
              <a:t>Evolution of Plasma Boundary: X-point height roughly constant as OSP ramps</a:t>
            </a:r>
          </a:p>
        </p:txBody>
      </p:sp>
    </p:spTree>
    <p:extLst>
      <p:ext uri="{BB962C8B-B14F-4D97-AF65-F5344CB8AC3E}">
        <p14:creationId xmlns:p14="http://schemas.microsoft.com/office/powerpoint/2010/main" val="25730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2.png"/>
          <p:cNvPicPr/>
          <p:nvPr/>
        </p:nvPicPr>
        <p:blipFill>
          <a:blip r:embed="rId2">
            <a:extLst/>
          </a:blip>
          <a:srcRect t="13160" b="33548"/>
          <a:stretch>
            <a:fillRect/>
          </a:stretch>
        </p:blipFill>
        <p:spPr>
          <a:xfrm>
            <a:off x="661589" y="2675934"/>
            <a:ext cx="11681815" cy="4401717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3281109" y="7201199"/>
            <a:ext cx="6442597" cy="43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100"/>
              <a:t>Block diagram of NSTX-U snowflake control system.</a:t>
            </a:r>
          </a:p>
        </p:txBody>
      </p:sp>
      <p:sp>
        <p:nvSpPr>
          <p:cNvPr id="45" name="Shape 45"/>
          <p:cNvSpPr/>
          <p:nvPr/>
        </p:nvSpPr>
        <p:spPr>
          <a:xfrm>
            <a:off x="3458590" y="7954255"/>
            <a:ext cx="6087623" cy="82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/>
          <a:p>
            <a:pPr lvl="0">
              <a:defRPr sz="1800"/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First implemented at the DIII-D tokamak.</a:t>
            </a:r>
          </a:p>
          <a:p>
            <a:pPr lvl="0">
              <a:defRPr sz="1800"/>
            </a:pPr>
            <a:r>
              <a:rPr sz="2100" i="1">
                <a:latin typeface="Arial"/>
                <a:ea typeface="Arial"/>
                <a:cs typeface="Arial"/>
                <a:sym typeface="Arial"/>
              </a:rPr>
              <a:t>Kolemen et al., JNM 2015.</a:t>
            </a:r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733036" y="444500"/>
            <a:ext cx="10970123" cy="895844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system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82" y="1824285"/>
            <a:ext cx="7741919" cy="195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7506527"/>
            <a:ext cx="13004800" cy="2247073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ea typeface="ヒラギノ角ゴ Pro W3" charset="0"/>
                <a:cs typeface="ヒラギノ角ゴ Pro W3" charset="0"/>
              </a:rPr>
              <a:t>The main issue will be inner gap (Coupling with other controls needed)</a:t>
            </a:r>
          </a:p>
          <a:p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Then, move to other shape parameters</a:t>
            </a:r>
            <a:endParaRPr lang="en-US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0" y="1"/>
            <a:ext cx="13004800" cy="90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15" tIns="65007" rIns="130015" bIns="65007"/>
          <a:lstStyle/>
          <a:p>
            <a:pPr marL="485415" indent="-485415">
              <a:spcBef>
                <a:spcPct val="20000"/>
              </a:spcBef>
            </a:pPr>
            <a:r>
              <a:rPr lang="en-US" sz="3400" dirty="0" smtClean="0">
                <a:solidFill>
                  <a:srgbClr val="2D2DB9"/>
                </a:solidFill>
                <a:latin typeface="Times New Roman" charset="0"/>
              </a:rPr>
              <a:t>If time Permits Start Working on the</a:t>
            </a:r>
          </a:p>
          <a:p>
            <a:pPr marL="485415" indent="-485415">
              <a:spcBef>
                <a:spcPct val="20000"/>
              </a:spcBef>
            </a:pPr>
            <a:r>
              <a:rPr lang="en-US" sz="3400" dirty="0" smtClean="0">
                <a:solidFill>
                  <a:srgbClr val="2D2DB9"/>
                </a:solidFill>
                <a:latin typeface="Times New Roman" charset="0"/>
              </a:rPr>
              <a:t>Full </a:t>
            </a:r>
            <a:r>
              <a:rPr lang="en-US" sz="3400" dirty="0">
                <a:solidFill>
                  <a:srgbClr val="2D2DB9"/>
                </a:solidFill>
                <a:latin typeface="Times New Roman" charset="0"/>
              </a:rPr>
              <a:t>Multiple-Input-Multiple-Output (MIMO) Control</a:t>
            </a:r>
          </a:p>
        </p:txBody>
      </p:sp>
      <p:grpSp>
        <p:nvGrpSpPr>
          <p:cNvPr id="11269" name="Group 45"/>
          <p:cNvGrpSpPr>
            <a:grpSpLocks/>
          </p:cNvGrpSpPr>
          <p:nvPr/>
        </p:nvGrpSpPr>
        <p:grpSpPr bwMode="auto">
          <a:xfrm>
            <a:off x="185138" y="1501423"/>
            <a:ext cx="7863841" cy="5759590"/>
            <a:chOff x="2500243" y="1959864"/>
            <a:chExt cx="6460732" cy="4749319"/>
          </a:xfrm>
        </p:grpSpPr>
        <p:pic>
          <p:nvPicPr>
            <p:cNvPr id="11283" name="Picture 5" descr="http://nstxops.pppl.gov:2549/?RoutineToCall=efitmovies&amp;noFC=1&amp;logoRight=0&amp;shot=135480&amp;efitversion=2&amp;LRDfitVersion=&amp;time=0.35&amp;signame=&amp;sigT1=0.0&amp;sigT2=0.5&amp;nsmooth=&amp;xSize=2*640&amp;ySize=2*480&amp;eFileType=None&amp;psfilename=plot%23%23%23%23%23&amp;emailPsAddress=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2" t="2695" r="29649" b="4376"/>
            <a:stretch>
              <a:fillRect/>
            </a:stretch>
          </p:blipFill>
          <p:spPr bwMode="auto">
            <a:xfrm>
              <a:off x="2500243" y="1959864"/>
              <a:ext cx="2819022" cy="47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Oval 7"/>
            <p:cNvSpPr>
              <a:spLocks noChangeArrowheads="1"/>
            </p:cNvSpPr>
            <p:nvPr/>
          </p:nvSpPr>
          <p:spPr bwMode="auto">
            <a:xfrm>
              <a:off x="4221996" y="3431532"/>
              <a:ext cx="229677" cy="23642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defTabSz="1298203"/>
              <a:endParaRPr lang="en-US"/>
            </a:p>
          </p:txBody>
        </p:sp>
        <p:sp>
          <p:nvSpPr>
            <p:cNvPr id="11285" name="Oval 9"/>
            <p:cNvSpPr>
              <a:spLocks noChangeArrowheads="1"/>
            </p:cNvSpPr>
            <p:nvPr/>
          </p:nvSpPr>
          <p:spPr bwMode="auto">
            <a:xfrm>
              <a:off x="4246048" y="4937895"/>
              <a:ext cx="219136" cy="22966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defTabSz="1298203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4498006" y="2851641"/>
              <a:ext cx="4462969" cy="491502"/>
            </a:xfrm>
            <a:prstGeom prst="straightConnector1">
              <a:avLst/>
            </a:prstGeom>
            <a:ln w="50800">
              <a:solidFill>
                <a:srgbClr val="FF33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729147" y="4091086"/>
            <a:ext cx="3514572" cy="19009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130015" tIns="65007" rIns="130015" bIns="65007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0000"/>
                </a:solidFill>
                <a:latin typeface="Times New Roman" charset="0"/>
              </a:rPr>
              <a:t>-Inner Gap</a:t>
            </a:r>
          </a:p>
          <a:p>
            <a:pPr eaLnBrk="1" hangingPunct="1"/>
            <a:r>
              <a:rPr lang="en-US" sz="2300">
                <a:solidFill>
                  <a:srgbClr val="000000"/>
                </a:solidFill>
                <a:latin typeface="Times New Roman" charset="0"/>
              </a:rPr>
              <a:t>-Lower Inner Strike Point</a:t>
            </a:r>
          </a:p>
          <a:p>
            <a:pPr eaLnBrk="1" hangingPunct="1"/>
            <a:r>
              <a:rPr lang="en-US" sz="2300">
                <a:solidFill>
                  <a:srgbClr val="000000"/>
                </a:solidFill>
                <a:latin typeface="Times New Roman" charset="0"/>
              </a:rPr>
              <a:t>-Vertical Position</a:t>
            </a:r>
          </a:p>
          <a:p>
            <a:pPr eaLnBrk="1" hangingPunct="1"/>
            <a:r>
              <a:rPr lang="en-US" sz="2300">
                <a:solidFill>
                  <a:srgbClr val="000000"/>
                </a:solidFill>
                <a:latin typeface="Times New Roman" charset="0"/>
              </a:rPr>
              <a:t>-Squareness</a:t>
            </a:r>
          </a:p>
          <a:p>
            <a:pPr eaLnBrk="1" hangingPunct="1"/>
            <a:r>
              <a:rPr lang="en-US" sz="2300">
                <a:solidFill>
                  <a:srgbClr val="000000"/>
                </a:solidFill>
                <a:latin typeface="Times New Roman" charset="0"/>
              </a:rPr>
              <a:t>Upper X-point Height …</a:t>
            </a:r>
            <a:endParaRPr lang="en-US" sz="2300"/>
          </a:p>
        </p:txBody>
      </p:sp>
      <p:sp>
        <p:nvSpPr>
          <p:cNvPr id="11273" name="Oval 12"/>
          <p:cNvSpPr>
            <a:spLocks noChangeArrowheads="1"/>
          </p:cNvSpPr>
          <p:nvPr/>
        </p:nvSpPr>
        <p:spPr bwMode="auto">
          <a:xfrm>
            <a:off x="1885245" y="2465494"/>
            <a:ext cx="279964" cy="28673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4" name="Oval 13"/>
          <p:cNvSpPr>
            <a:spLocks noChangeArrowheads="1"/>
          </p:cNvSpPr>
          <p:nvPr/>
        </p:nvSpPr>
        <p:spPr bwMode="auto">
          <a:xfrm>
            <a:off x="1047609" y="2181014"/>
            <a:ext cx="279964" cy="28673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5" name="Oval 14"/>
          <p:cNvSpPr>
            <a:spLocks noChangeArrowheads="1"/>
          </p:cNvSpPr>
          <p:nvPr/>
        </p:nvSpPr>
        <p:spPr bwMode="auto">
          <a:xfrm>
            <a:off x="311574" y="2483557"/>
            <a:ext cx="277707" cy="28673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6" name="Oval 15"/>
          <p:cNvSpPr>
            <a:spLocks noChangeArrowheads="1"/>
          </p:cNvSpPr>
          <p:nvPr/>
        </p:nvSpPr>
        <p:spPr bwMode="auto">
          <a:xfrm>
            <a:off x="313832" y="5899574"/>
            <a:ext cx="279964" cy="286737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7" name="Oval 16"/>
          <p:cNvSpPr>
            <a:spLocks noChangeArrowheads="1"/>
          </p:cNvSpPr>
          <p:nvPr/>
        </p:nvSpPr>
        <p:spPr bwMode="auto">
          <a:xfrm>
            <a:off x="487680" y="6188570"/>
            <a:ext cx="279964" cy="286737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8" name="Oval 17"/>
          <p:cNvSpPr>
            <a:spLocks noChangeArrowheads="1"/>
          </p:cNvSpPr>
          <p:nvPr/>
        </p:nvSpPr>
        <p:spPr bwMode="auto">
          <a:xfrm>
            <a:off x="2553548" y="3560516"/>
            <a:ext cx="279964" cy="286737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79" name="Oval 18"/>
          <p:cNvSpPr>
            <a:spLocks noChangeArrowheads="1"/>
          </p:cNvSpPr>
          <p:nvPr/>
        </p:nvSpPr>
        <p:spPr bwMode="auto">
          <a:xfrm>
            <a:off x="1876214" y="5940214"/>
            <a:ext cx="277706" cy="286737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80" name="Oval 19"/>
          <p:cNvSpPr>
            <a:spLocks noChangeArrowheads="1"/>
          </p:cNvSpPr>
          <p:nvPr/>
        </p:nvSpPr>
        <p:spPr bwMode="auto">
          <a:xfrm>
            <a:off x="1081476" y="6213405"/>
            <a:ext cx="279964" cy="28673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sp>
        <p:nvSpPr>
          <p:cNvPr id="11281" name="Oval 20"/>
          <p:cNvSpPr>
            <a:spLocks noChangeArrowheads="1"/>
          </p:cNvSpPr>
          <p:nvPr/>
        </p:nvSpPr>
        <p:spPr bwMode="auto">
          <a:xfrm>
            <a:off x="2571610" y="4858739"/>
            <a:ext cx="279964" cy="28673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00"/>
            </a:solidFill>
            <a:round/>
            <a:headEnd/>
            <a:tailEnd/>
          </a:ln>
        </p:spPr>
        <p:txBody>
          <a:bodyPr lIns="130015" tIns="65007" rIns="130015" bIns="65007"/>
          <a:lstStyle/>
          <a:p>
            <a:pPr defTabSz="1298203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 bwMode="auto">
          <a:xfrm rot="16200000" flipV="1">
            <a:off x="5127414" y="3158632"/>
            <a:ext cx="1677528" cy="42897"/>
          </a:xfrm>
          <a:prstGeom prst="straightConnector1">
            <a:avLst/>
          </a:prstGeom>
          <a:ln w="50800">
            <a:solidFill>
              <a:schemeClr val="accent2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9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Implementation of the MIMO Control</a:t>
            </a:r>
          </a:p>
        </p:txBody>
      </p:sp>
      <p:sp>
        <p:nvSpPr>
          <p:cNvPr id="37" name="Rectangle 41"/>
          <p:cNvSpPr txBox="1">
            <a:spLocks noChangeArrowheads="1"/>
          </p:cNvSpPr>
          <p:nvPr/>
        </p:nvSpPr>
        <p:spPr bwMode="auto">
          <a:xfrm>
            <a:off x="5743787" y="866987"/>
            <a:ext cx="7261013" cy="87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02" tIns="65000" rIns="130002" bIns="65000"/>
          <a:lstStyle>
            <a:lvl1pPr marL="455613" indent="-455613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 defTabSz="1300393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100" b="0" i="0" kern="120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We will compare the toksys MIMO control design to previous year method based on PID tuning based on three parameters (Kolemen, NF 2010)</a:t>
            </a: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In this method, we use K, the DC gain (obtained from ISOLVER), L the delay in the system (known parameter), T the rise time of flux response to the voltage input. The only unknown here is the T which is a function of the T</a:t>
            </a:r>
            <a:r>
              <a:rPr lang="en-US" sz="2800" b="0" i="0" kern="1200" baseline="-25000">
                <a:solidFill>
                  <a:srgbClr val="000000"/>
                </a:solidFill>
                <a:latin typeface="Century Gothic" charset="0"/>
              </a:rPr>
              <a:t>coil</a:t>
            </a: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 and T</a:t>
            </a:r>
            <a:r>
              <a:rPr lang="en-US" sz="2800" b="0" i="0" kern="1200" baseline="-25000">
                <a:solidFill>
                  <a:srgbClr val="000000"/>
                </a:solidFill>
                <a:latin typeface="Century Gothic" charset="0"/>
              </a:rPr>
              <a:t>plasma</a:t>
            </a: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. T</a:t>
            </a:r>
            <a:r>
              <a:rPr lang="en-US" sz="2800" b="0" i="0" kern="1200" baseline="-25000">
                <a:solidFill>
                  <a:srgbClr val="000000"/>
                </a:solidFill>
                <a:latin typeface="Century Gothic" charset="0"/>
              </a:rPr>
              <a:t>coil</a:t>
            </a: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 is known (Inductance/Res.), T</a:t>
            </a:r>
            <a:r>
              <a:rPr lang="en-US" sz="2800" b="0" i="0" kern="1200" baseline="-25000">
                <a:solidFill>
                  <a:srgbClr val="000000"/>
                </a:solidFill>
                <a:latin typeface="Century Gothic" charset="0"/>
              </a:rPr>
              <a:t>plasma</a:t>
            </a:r>
            <a:r>
              <a:rPr lang="en-US" sz="2800" b="0" i="0" kern="1200">
                <a:solidFill>
                  <a:srgbClr val="000000"/>
                </a:solidFill>
                <a:latin typeface="Century Gothic" charset="0"/>
              </a:rPr>
              <a:t> (wall penetration time) can  be guessed based on previous experiments.  </a:t>
            </a: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  <a:p>
            <a:pPr algn="l" defTabSz="130039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4181"/>
              </a:buClr>
              <a:buFont typeface="Times" charset="0"/>
              <a:buChar char="•"/>
            </a:pPr>
            <a:endParaRPr lang="en-US" sz="2800" b="0" i="0" kern="1200">
              <a:solidFill>
                <a:srgbClr val="000000"/>
              </a:solidFill>
              <a:latin typeface="Century Gothic" charset="0"/>
            </a:endParaRPr>
          </a:p>
        </p:txBody>
      </p:sp>
      <p:pic>
        <p:nvPicPr>
          <p:cNvPr id="1536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0" y="1517228"/>
            <a:ext cx="3725333" cy="298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7" y="5852160"/>
            <a:ext cx="3883378" cy="220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325122" y="4443310"/>
            <a:ext cx="4426401" cy="91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2" tIns="65017" rIns="130032" bIns="65017">
            <a:spAutoFit/>
          </a:bodyPr>
          <a:lstStyle/>
          <a:p>
            <a:pPr algn="l" defTabSz="1300393" rtl="0" fontAlgn="base">
              <a:spcBef>
                <a:spcPct val="0"/>
              </a:spcBef>
              <a:spcAft>
                <a:spcPct val="0"/>
              </a:spcAft>
            </a:pP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I</a:t>
            </a:r>
            <a:r>
              <a:rPr lang="en-US" sz="1700" kern="1200" baseline="-250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PF2</a:t>
            </a: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 versus R</a:t>
            </a:r>
            <a:r>
              <a:rPr lang="en-US" sz="1700" kern="1200" baseline="-250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osp</a:t>
            </a: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 location via ISOLVER</a:t>
            </a:r>
          </a:p>
          <a:p>
            <a:pPr algn="l" defTabSz="1300393" rtl="0" fontAlgn="base">
              <a:spcBef>
                <a:spcPct val="0"/>
              </a:spcBef>
              <a:spcAft>
                <a:spcPct val="0"/>
              </a:spcAft>
            </a:pP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simulations. DC Gain (ΔR</a:t>
            </a:r>
            <a:r>
              <a:rPr lang="en-US" sz="1700" kern="1200" baseline="-250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osp</a:t>
            </a: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/ΔI</a:t>
            </a:r>
            <a:r>
              <a:rPr lang="en-US" sz="1700" kern="1200" baseline="-250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PF2</a:t>
            </a: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) </a:t>
            </a:r>
          </a:p>
          <a:p>
            <a:pPr algn="l" defTabSz="1300393" rtl="0" fontAlgn="base">
              <a:spcBef>
                <a:spcPct val="0"/>
              </a:spcBef>
              <a:spcAft>
                <a:spcPct val="0"/>
              </a:spcAft>
            </a:pP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Can be obtained via these simulations.</a:t>
            </a:r>
            <a:endParaRPr lang="en-US" sz="1700" b="1" i="1" kern="1200">
              <a:solidFill>
                <a:srgbClr val="1822CD"/>
              </a:solidFill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325122" y="8337976"/>
            <a:ext cx="3948336" cy="6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2" tIns="65017" rIns="130032" bIns="65017">
            <a:spAutoFit/>
          </a:bodyPr>
          <a:lstStyle/>
          <a:p>
            <a:pPr algn="l" defTabSz="1300393" rtl="0" fontAlgn="base">
              <a:spcBef>
                <a:spcPct val="0"/>
              </a:spcBef>
              <a:spcAft>
                <a:spcPct val="0"/>
              </a:spcAft>
            </a:pP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Sample Tuning based on the </a:t>
            </a:r>
          </a:p>
          <a:p>
            <a:pPr algn="l" defTabSz="1300393" rtl="0" fontAlgn="base">
              <a:spcBef>
                <a:spcPct val="0"/>
              </a:spcBef>
              <a:spcAft>
                <a:spcPct val="0"/>
              </a:spcAft>
            </a:pPr>
            <a:r>
              <a:rPr lang="en-US" sz="1700" kern="1200">
                <a:solidFill>
                  <a:srgbClr val="000000"/>
                </a:solidFill>
                <a:latin typeface="Century Gothic" charset="0"/>
                <a:ea typeface="ヒラギノ角ゴ Pro W3" charset="0"/>
                <a:cs typeface="ヒラギノ角ゴ Pro W3" charset="0"/>
              </a:rPr>
              <a:t>K (DC gain), T (Rise time), L (Delay)</a:t>
            </a:r>
            <a:endParaRPr lang="en-US" sz="1700" b="1" i="1" kern="1200">
              <a:solidFill>
                <a:srgbClr val="1822CD"/>
              </a:solidFill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0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X-Point R, Z Control:</a:t>
            </a:r>
            <a:br>
              <a:rPr lang="en-US" dirty="0" smtClean="0"/>
            </a:br>
            <a:r>
              <a:rPr lang="en-US" dirty="0" smtClean="0"/>
              <a:t>Time required ~Two ½ 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PF1/2 coils</a:t>
            </a:r>
          </a:p>
          <a:p>
            <a:r>
              <a:rPr lang="en-US" dirty="0" smtClean="0"/>
              <a:t>Should  be  able  to determine gains  with 4-6 shots  on one day to measure system  response and 5-10 shots to demonstrate gains</a:t>
            </a:r>
          </a:p>
          <a:p>
            <a:endParaRPr lang="en-US" dirty="0" smtClean="0"/>
          </a:p>
          <a:p>
            <a:r>
              <a:rPr lang="en-US" dirty="0" smtClean="0"/>
              <a:t>Practical limits on R</a:t>
            </a:r>
            <a:r>
              <a:rPr lang="en-US" baseline="-25000" dirty="0" smtClean="0"/>
              <a:t>X</a:t>
            </a:r>
            <a:r>
              <a:rPr lang="en-US" dirty="0" smtClean="0"/>
              <a:t> and Z</a:t>
            </a:r>
            <a:r>
              <a:rPr lang="en-US" baseline="-25000" dirty="0" smtClean="0"/>
              <a:t>X</a:t>
            </a:r>
            <a:r>
              <a:rPr lang="en-US" dirty="0" smtClean="0"/>
              <a:t> range will require about 8 shots each to determine </a:t>
            </a:r>
          </a:p>
          <a:p>
            <a:endParaRPr lang="en-US" dirty="0" smtClean="0"/>
          </a:p>
          <a:p>
            <a:r>
              <a:rPr lang="en-US" dirty="0" smtClean="0"/>
              <a:t>Tuning the other shape controls:</a:t>
            </a:r>
          </a:p>
          <a:p>
            <a:pPr lvl="1"/>
            <a:r>
              <a:rPr lang="en-US" dirty="0" smtClean="0"/>
              <a:t>Start Initial Design of the full shape control</a:t>
            </a:r>
          </a:p>
          <a:p>
            <a:pPr lvl="1"/>
            <a:r>
              <a:rPr lang="en-US" dirty="0" smtClean="0"/>
              <a:t>Attention </a:t>
            </a:r>
            <a:r>
              <a:rPr lang="en-US" dirty="0"/>
              <a:t>to </a:t>
            </a:r>
            <a:r>
              <a:rPr lang="en-US" dirty="0" smtClean="0"/>
              <a:t>vertical stability and  inner gap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7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5712929" y="3453339"/>
            <a:ext cx="1567726" cy="847417"/>
          </a:xfrm>
          <a:prstGeom prst="roundRect">
            <a:avLst>
              <a:gd name="adj" fmla="val 17638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2.png"/>
          <p:cNvPicPr/>
          <p:nvPr/>
        </p:nvPicPr>
        <p:blipFill>
          <a:blip r:embed="rId2">
            <a:extLst/>
          </a:blip>
          <a:srcRect t="13160" b="33547"/>
          <a:stretch>
            <a:fillRect/>
          </a:stretch>
        </p:blipFill>
        <p:spPr>
          <a:xfrm>
            <a:off x="3099594" y="1832874"/>
            <a:ext cx="6805515" cy="2564324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408682" y="4864499"/>
            <a:ext cx="12187438" cy="130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/>
          <a:p>
            <a:pPr lvl="0">
              <a:defRPr sz="1800"/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Need one-step algorithm for approximating location of two x-points</a:t>
            </a:r>
          </a:p>
          <a:p>
            <a:pPr lvl="0">
              <a:defRPr sz="1800"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Local expansion of the flux function in the Grad-Shafranov equation to third-order*</a:t>
            </a:r>
          </a:p>
        </p:txBody>
      </p:sp>
      <p:pic>
        <p:nvPicPr>
          <p:cNvPr id="51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008" y="6628471"/>
            <a:ext cx="4163174" cy="952502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5412556" y="7098544"/>
            <a:ext cx="2954560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53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4492" y="6878573"/>
            <a:ext cx="3709394" cy="45178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2710918" y="8505841"/>
            <a:ext cx="7582975" cy="37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*Based upon Ryutov et al. Plasma Physics and Controlled Fusion (2010).</a:t>
            </a:r>
          </a:p>
        </p:txBody>
      </p:sp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33036" y="444500"/>
            <a:ext cx="10970123" cy="895844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locator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8685" y="2168321"/>
            <a:ext cx="6667277" cy="655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1" y="2171700"/>
            <a:ext cx="6673818" cy="655863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1393684" y="4309733"/>
            <a:ext cx="2732902" cy="37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Magnetic Field at 3 points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755451" y="1890731"/>
            <a:ext cx="4648004" cy="1100058"/>
            <a:chOff x="203553" y="52454"/>
            <a:chExt cx="4648004" cy="1100055"/>
          </a:xfrm>
        </p:grpSpPr>
        <p:pic>
          <p:nvPicPr>
            <p:cNvPr id="60" name="image7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553" y="747405"/>
              <a:ext cx="4648004" cy="405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" name="Shape 61"/>
            <p:cNvSpPr/>
            <p:nvPr/>
          </p:nvSpPr>
          <p:spPr>
            <a:xfrm>
              <a:off x="723544" y="52454"/>
              <a:ext cx="2630252" cy="379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 b="0"/>
              </a:pPr>
              <a:r>
                <a:rPr/>
                <a:t>Six unknown coefficients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956023" y="6025921"/>
            <a:ext cx="2424555" cy="2691054"/>
            <a:chOff x="113827" y="52451"/>
            <a:chExt cx="2424553" cy="2691052"/>
          </a:xfrm>
        </p:grpSpPr>
        <p:grpSp>
          <p:nvGrpSpPr>
            <p:cNvPr id="65" name="Group 65"/>
            <p:cNvGrpSpPr/>
            <p:nvPr/>
          </p:nvGrpSpPr>
          <p:grpSpPr>
            <a:xfrm>
              <a:off x="113827" y="721172"/>
              <a:ext cx="2424553" cy="2022331"/>
              <a:chOff x="0" y="0"/>
              <a:chExt cx="2424551" cy="2022330"/>
            </a:xfrm>
          </p:grpSpPr>
          <p:pic>
            <p:nvPicPr>
              <p:cNvPr id="63" name="image8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-1"/>
                <a:ext cx="2424553" cy="824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" name="image9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1197585"/>
                <a:ext cx="2156262" cy="824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6" name="Shape 66"/>
            <p:cNvSpPr/>
            <p:nvPr/>
          </p:nvSpPr>
          <p:spPr>
            <a:xfrm>
              <a:off x="386298" y="52451"/>
              <a:ext cx="1488487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 b="0"/>
              </a:pPr>
              <a:r>
                <a:rPr/>
                <a:t>Six equations</a:t>
              </a:r>
            </a:p>
          </p:txBody>
        </p:sp>
      </p:grpSp>
      <p:sp>
        <p:nvSpPr>
          <p:cNvPr id="68" name="Shape 68"/>
          <p:cNvSpPr/>
          <p:nvPr/>
        </p:nvSpPr>
        <p:spPr>
          <a:xfrm>
            <a:off x="2643192" y="3143161"/>
            <a:ext cx="1" cy="949978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flipH="1">
            <a:off x="2668588" y="4771250"/>
            <a:ext cx="3" cy="121925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8464658" y="4994875"/>
            <a:ext cx="1859590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9379566" y="4254705"/>
            <a:ext cx="1" cy="1472354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/>
          <a:lstStyle/>
          <a:p>
            <a:pPr algn="l" defTabSz="457082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1599616" y="9000891"/>
            <a:ext cx="4541916" cy="37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85" tIns="50785" rIns="50785" bIns="50785" anchor="ctr">
            <a:spAutoFit/>
          </a:bodyPr>
          <a:lstStyle>
            <a:lvl1pPr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Control parameters: radius, angle, centroid.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33036" y="444500"/>
            <a:ext cx="10970123" cy="895844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Calculate the expansion coefficients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726137" y="2212937"/>
            <a:ext cx="1567061" cy="834412"/>
          </a:xfrm>
          <a:prstGeom prst="roundRect">
            <a:avLst>
              <a:gd name="adj" fmla="val 17913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" name="image2.png"/>
          <p:cNvPicPr/>
          <p:nvPr/>
        </p:nvPicPr>
        <p:blipFill>
          <a:blip r:embed="rId2">
            <a:extLst/>
          </a:blip>
          <a:srcRect t="13160" b="33547"/>
          <a:stretch>
            <a:fillRect/>
          </a:stretch>
        </p:blipFill>
        <p:spPr>
          <a:xfrm>
            <a:off x="3099594" y="1832874"/>
            <a:ext cx="6805515" cy="2564324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77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2465" y="4726354"/>
            <a:ext cx="4359872" cy="27031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" name="Group 80"/>
          <p:cNvGrpSpPr/>
          <p:nvPr/>
        </p:nvGrpSpPr>
        <p:grpSpPr>
          <a:xfrm>
            <a:off x="880970" y="5888118"/>
            <a:ext cx="3125484" cy="379591"/>
            <a:chOff x="-1" y="249302"/>
            <a:chExt cx="3125483" cy="379590"/>
          </a:xfrm>
        </p:grpSpPr>
        <p:sp>
          <p:nvSpPr>
            <p:cNvPr id="78" name="Shape 78"/>
            <p:cNvSpPr/>
            <p:nvPr/>
          </p:nvSpPr>
          <p:spPr>
            <a:xfrm flipH="1" flipV="1">
              <a:off x="1558420" y="439097"/>
              <a:ext cx="1567062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082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-1" y="249302"/>
              <a:ext cx="1461990" cy="379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/>
                <a:t>Control coils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998347" y="5749617"/>
            <a:ext cx="3699584" cy="656590"/>
            <a:chOff x="0" y="110807"/>
            <a:chExt cx="3699582" cy="656588"/>
          </a:xfrm>
        </p:grpSpPr>
        <p:sp>
          <p:nvSpPr>
            <p:cNvPr id="81" name="Shape 81"/>
            <p:cNvSpPr/>
            <p:nvPr/>
          </p:nvSpPr>
          <p:spPr>
            <a:xfrm>
              <a:off x="0" y="439097"/>
              <a:ext cx="156706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082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1371599" y="110807"/>
              <a:ext cx="2327983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/>
                <a:t>Snowflake parameters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3219544" y="6419185"/>
            <a:ext cx="6565727" cy="2359143"/>
            <a:chOff x="0" y="0"/>
            <a:chExt cx="6565725" cy="2359143"/>
          </a:xfrm>
        </p:grpSpPr>
        <p:sp>
          <p:nvSpPr>
            <p:cNvPr id="84" name="Shape 84"/>
            <p:cNvSpPr/>
            <p:nvPr/>
          </p:nvSpPr>
          <p:spPr>
            <a:xfrm>
              <a:off x="4086928" y="0"/>
              <a:ext cx="2" cy="18276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082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0" y="1856441"/>
              <a:ext cx="6565725" cy="502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600">
                  <a:latin typeface="Arial"/>
                  <a:ea typeface="Arial"/>
                  <a:cs typeface="Arial"/>
                  <a:sym typeface="Arial"/>
                </a:rPr>
                <a:t>Need to find control matrix</a:t>
              </a:r>
              <a:r>
                <a:rPr sz="2600"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sz="2600" b="1">
                  <a:latin typeface="Times New Roman"/>
                  <a:ea typeface="Times New Roman"/>
                  <a:cs typeface="Times New Roman"/>
                  <a:sym typeface="Times New Roman"/>
                </a:rPr>
                <a:t>M</a:t>
              </a:r>
            </a:p>
          </p:txBody>
        </p:sp>
      </p:grp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733036" y="444500"/>
            <a:ext cx="10970123" cy="895844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controller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1" animBg="1" advAuto="0"/>
      <p:bldP spid="80" grpId="3" animBg="1" advAuto="0"/>
      <p:bldP spid="83" grpId="2" animBg="1" advAuto="0"/>
      <p:bldP spid="86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660401" y="1993900"/>
            <a:ext cx="5208230" cy="6896100"/>
          </a:xfrm>
          <a:prstGeom prst="rect">
            <a:avLst/>
          </a:prstGeom>
        </p:spPr>
        <p:txBody>
          <a:bodyPr anchor="t"/>
          <a:lstStyle/>
          <a:p>
            <a:pPr marL="592514" indent="-592514">
              <a:buFont typeface="Arial"/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Using TokSys toolbox developed by General Atomics.</a:t>
            </a:r>
          </a:p>
          <a:p>
            <a:pPr marL="592514" indent="-592514">
              <a:buFont typeface="Arial"/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Set of MATLAB functions and scripts for tokamak modeling (including plasma control).</a:t>
            </a:r>
          </a:p>
          <a:p>
            <a:pPr marL="592514" indent="-592514">
              <a:buFont typeface="Arial"/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Grad-Shafranov solver for plasma equilibria + additional tools.</a:t>
            </a:r>
          </a:p>
          <a:p>
            <a:pPr marL="592514" indent="-592514">
              <a:buFont typeface="Arial"/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Wrote scripts for calculating snowflake location and control Jacobian.</a:t>
            </a:r>
          </a:p>
          <a:p>
            <a:pPr marL="592514" indent="-592514">
              <a:buFont typeface="Arial"/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Can run various simulations from different initial equilibria.</a:t>
            </a:r>
          </a:p>
        </p:txBody>
      </p:sp>
      <p:pic>
        <p:nvPicPr>
          <p:cNvPr id="90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3382" y="1831894"/>
            <a:ext cx="6829796" cy="6896102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733036" y="444500"/>
            <a:ext cx="10970123" cy="895844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simulation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Snowflake Control Simulation - initial equilibrium</a:t>
            </a:r>
          </a:p>
        </p:txBody>
      </p:sp>
      <p:sp>
        <p:nvSpPr>
          <p:cNvPr id="94" name="Shape 94"/>
          <p:cNvSpPr/>
          <p:nvPr/>
        </p:nvSpPr>
        <p:spPr>
          <a:xfrm>
            <a:off x="378922" y="977900"/>
            <a:ext cx="11593417" cy="89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The starting point for snowflake control simulation for NSTX-U is an equilibrium with an upper and lower snowflake divertor designed using the TokSys toolbox from General Atomics.</a:t>
            </a:r>
          </a:p>
        </p:txBody>
      </p:sp>
      <p:pic>
        <p:nvPicPr>
          <p:cNvPr id="95" name="nstxu_equilibrium_doubleS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383" y="1896535"/>
            <a:ext cx="3721856" cy="766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nstxu_equilibrium_doubleSF_lowercloseup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5320" y="5806643"/>
            <a:ext cx="4196362" cy="364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nstxu_equilibrium_doubleSF_uppercloseup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3426" y="2011987"/>
            <a:ext cx="4140161" cy="3643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nitialsnowflake_lower_parameters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26381" y="6709874"/>
            <a:ext cx="3837817" cy="183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nitialsnowflake_upper_parameters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27585" y="2927369"/>
            <a:ext cx="3835401" cy="181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78922" y="258233"/>
            <a:ext cx="10970125" cy="89584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/>
              <a:t>Initial equilibrium - PF coil currents</a:t>
            </a:r>
          </a:p>
        </p:txBody>
      </p:sp>
      <p:pic>
        <p:nvPicPr>
          <p:cNvPr id="102" name="nstxu_equilibrium_doubleS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383" y="1896535"/>
            <a:ext cx="3721856" cy="766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nstxu_initialDNSFeq_coilcurrents_annotated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206" y="1896533"/>
            <a:ext cx="8303467" cy="7496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1012</Words>
  <Application>Microsoft Macintosh PowerPoint</Application>
  <PresentationFormat>Custom</PresentationFormat>
  <Paragraphs>277</Paragraphs>
  <Slides>32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Default</vt:lpstr>
      <vt:lpstr>Blank Presentation</vt:lpstr>
      <vt:lpstr>1_Blank Presentation</vt:lpstr>
      <vt:lpstr>Controlled Snowflake Studies</vt:lpstr>
      <vt:lpstr>PowerPoint Presentation</vt:lpstr>
      <vt:lpstr>Snowflake control system</vt:lpstr>
      <vt:lpstr>Snowflake locator</vt:lpstr>
      <vt:lpstr>Calculate the expansion coefficients</vt:lpstr>
      <vt:lpstr>Snowflake controller</vt:lpstr>
      <vt:lpstr>Snowflake control simulation</vt:lpstr>
      <vt:lpstr>Snowflake Control Simulation - initial equilibrium</vt:lpstr>
      <vt:lpstr>Initial equilibrium - PF coil currents</vt:lpstr>
      <vt:lpstr>PowerPoint Presentation</vt:lpstr>
      <vt:lpstr>Snowflake Radius Control</vt:lpstr>
      <vt:lpstr>Snowflake Radius Control</vt:lpstr>
      <vt:lpstr>Snowflake Radius Control - coil currents with theta control engaged</vt:lpstr>
      <vt:lpstr>Snowflake Radius Control </vt:lpstr>
      <vt:lpstr>Snowflake Radius Control - Perfect Snowflake</vt:lpstr>
      <vt:lpstr>Snowflake Radius Control - Perfect Snowflake</vt:lpstr>
      <vt:lpstr>Snowflake Radius Control to Perfect Snowflake</vt:lpstr>
      <vt:lpstr>Snowflake Angle Control</vt:lpstr>
      <vt:lpstr>Snowflake Angle Control</vt:lpstr>
      <vt:lpstr>Snowflake Angle Control - coil currents with rho control engaged</vt:lpstr>
      <vt:lpstr>Snowflake Angle Control </vt:lpstr>
      <vt:lpstr>Snowflake Control - Upper Divertor</vt:lpstr>
      <vt:lpstr>Snowflake Control - Upper Divertor</vt:lpstr>
      <vt:lpstr>PowerPoint Presentation</vt:lpstr>
      <vt:lpstr>2009 Run: Experimental System ID (Open Loop)</vt:lpstr>
      <vt:lpstr>2009 Run: Experimental System ID (Open Loop)</vt:lpstr>
      <vt:lpstr>PowerPoint Presentation</vt:lpstr>
      <vt:lpstr>Experimental System ID:  Closed Loop Auto-tune with Relay Feedback</vt:lpstr>
      <vt:lpstr>PowerPoint Presentation</vt:lpstr>
      <vt:lpstr>PowerPoint Presentation</vt:lpstr>
      <vt:lpstr>Implementation of the MIMO Control</vt:lpstr>
      <vt:lpstr>X-Point R, Z Control: Time required ~Two ½  Days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Devon Battaglia</cp:lastModifiedBy>
  <cp:revision>6</cp:revision>
  <dcterms:modified xsi:type="dcterms:W3CDTF">2015-05-19T15:39:06Z</dcterms:modified>
</cp:coreProperties>
</file>