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1217" r:id="rId2"/>
    <p:sldId id="1231" r:id="rId3"/>
    <p:sldId id="1230" r:id="rId4"/>
    <p:sldId id="1233" r:id="rId5"/>
    <p:sldId id="1232" r:id="rId6"/>
    <p:sldId id="1239" r:id="rId7"/>
    <p:sldId id="1234" r:id="rId8"/>
    <p:sldId id="1235" r:id="rId9"/>
    <p:sldId id="1236" r:id="rId10"/>
    <p:sldId id="1240" r:id="rId11"/>
    <p:sldId id="1237" r:id="rId12"/>
    <p:sldId id="1238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201" autoAdjust="0"/>
    <p:restoredTop sz="94558" autoAdjust="0"/>
  </p:normalViewPr>
  <p:slideViewPr>
    <p:cSldViewPr>
      <p:cViewPr>
        <p:scale>
          <a:sx n="100" d="100"/>
          <a:sy n="100" d="100"/>
        </p:scale>
        <p:origin x="-2416" y="-1088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56356A8-B289-41CA-8757-CF23C3BB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06A292B-CF9A-4BF8-90E5-A63A94F93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2E7DB-C4B0-4A83-91D8-68380181151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9FE5-5556-4EEB-B678-18AC2784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CA1B789A-53F4-4066-B156-291A9BDC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>
                <a:cs typeface="+mn-cs"/>
              </a:rPr>
              <a:t>Meeting name – abbreviated presentation title,  abbreviated author name  (??/??/20??)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Agenda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1: ASC “Theory and Computation” Prep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2: NSTX-U ASC Five Year Plan Discussion</a:t>
            </a:r>
            <a:endParaRPr lang="en-US" sz="3200" i="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419290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SPG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8" name="Picture 155" descr="nstx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5163" y="4419600"/>
            <a:ext cx="2027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9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100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1" name="Picture 3" descr="C:\Users\jmenard\Desktop\Picture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48" descr="ppi221.tmp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09800"/>
            <a:ext cx="1333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Text Box 152"/>
          <p:cNvSpPr txBox="1">
            <a:spLocks noChangeArrowheads="1"/>
          </p:cNvSpPr>
          <p:nvPr/>
        </p:nvSpPr>
        <p:spPr bwMode="auto">
          <a:xfrm>
            <a:off x="190500" y="2286000"/>
            <a:ext cx="1257300" cy="441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2: </a:t>
            </a:r>
            <a:r>
              <a:rPr lang="en-US" dirty="0" err="1" smtClean="0"/>
              <a:t>Axisymmetric</a:t>
            </a:r>
            <a:r>
              <a:rPr lang="en-US" dirty="0" smtClean="0"/>
              <a:t> Control Development Elements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038600"/>
          </a:xfrm>
        </p:spPr>
        <p:txBody>
          <a:bodyPr/>
          <a:lstStyle/>
          <a:p>
            <a:r>
              <a:rPr lang="en-US" sz="2000" dirty="0" err="1" smtClean="0"/>
              <a:t>Divertor</a:t>
            </a:r>
            <a:r>
              <a:rPr lang="en-US" sz="2000" dirty="0" smtClean="0"/>
              <a:t> power control </a:t>
            </a:r>
            <a:r>
              <a:rPr lang="en-US" sz="1400" dirty="0" smtClean="0"/>
              <a:t>(ASC, BP)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err="1" smtClean="0"/>
              <a:t>Radiative</a:t>
            </a:r>
            <a:r>
              <a:rPr lang="en-US" sz="1800" dirty="0" smtClean="0"/>
              <a:t>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control.</a:t>
            </a:r>
          </a:p>
          <a:p>
            <a:pPr lvl="2"/>
            <a:r>
              <a:rPr lang="en-US" sz="1600" dirty="0" smtClean="0"/>
              <a:t>BP needs to provide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diagnostics and quantify the actuator response (gas puffing impact).</a:t>
            </a:r>
          </a:p>
          <a:p>
            <a:pPr lvl="2"/>
            <a:r>
              <a:rPr lang="en-US" sz="1600" dirty="0" smtClean="0"/>
              <a:t>Need plan for new gas injectors under PCS control in upper &amp; lower </a:t>
            </a:r>
            <a:r>
              <a:rPr lang="en-US" sz="1600" dirty="0" err="1" smtClean="0"/>
              <a:t>divertors</a:t>
            </a:r>
            <a:r>
              <a:rPr lang="en-US" sz="1600" dirty="0" smtClean="0"/>
              <a:t>.</a:t>
            </a:r>
          </a:p>
          <a:p>
            <a:pPr lvl="1"/>
            <a:r>
              <a:rPr lang="en-US" sz="1800" dirty="0" smtClean="0"/>
              <a:t>Heat-flux based magnetic balance control (?).</a:t>
            </a:r>
          </a:p>
          <a:p>
            <a:pPr lvl="2"/>
            <a:r>
              <a:rPr lang="en-US" sz="1600" dirty="0" smtClean="0"/>
              <a:t>BP needs to provide the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heat flux.</a:t>
            </a:r>
          </a:p>
          <a:p>
            <a:r>
              <a:rPr lang="en-US" sz="2000" dirty="0" smtClean="0"/>
              <a:t>Density control </a:t>
            </a:r>
            <a:r>
              <a:rPr lang="en-US" sz="1400" dirty="0" smtClean="0"/>
              <a:t>(ASC, BP)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Need either </a:t>
            </a:r>
            <a:r>
              <a:rPr lang="en-US" sz="1800" dirty="0" err="1" smtClean="0"/>
              <a:t>realtime</a:t>
            </a:r>
            <a:r>
              <a:rPr lang="en-US" sz="1800" dirty="0" smtClean="0"/>
              <a:t> MPTS or an interferometer</a:t>
            </a:r>
          </a:p>
          <a:p>
            <a:pPr lvl="2"/>
            <a:r>
              <a:rPr lang="en-US" dirty="0" smtClean="0"/>
              <a:t>MPTS more generically useful, but interferometer much faster.</a:t>
            </a:r>
          </a:p>
          <a:p>
            <a:pPr lvl="1"/>
            <a:r>
              <a:rPr lang="en-US" sz="1800" dirty="0" smtClean="0"/>
              <a:t>Use SGI as an actuator.</a:t>
            </a:r>
          </a:p>
          <a:p>
            <a:pPr lvl="2"/>
            <a:r>
              <a:rPr lang="en-US" sz="1600" dirty="0" smtClean="0"/>
              <a:t>Other fuelling sources can be used as they are developed.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3: Scenario Optimization For Next-Step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r>
              <a:rPr lang="en-US" sz="2000" dirty="0" smtClean="0"/>
              <a:t>Optimal </a:t>
            </a:r>
            <a:r>
              <a:rPr lang="en-US" sz="2000" dirty="0" err="1" smtClean="0"/>
              <a:t>q</a:t>
            </a:r>
            <a:r>
              <a:rPr lang="en-US" sz="2000" dirty="0" smtClean="0"/>
              <a:t>-profile and rotation profiles </a:t>
            </a:r>
            <a:r>
              <a:rPr lang="en-US" sz="1200" dirty="0" smtClean="0"/>
              <a:t>(ASC, MS, T&amp;T)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Rotation profile impacts thermal transport, RWM and tearing stability.</a:t>
            </a:r>
          </a:p>
          <a:p>
            <a:pPr lvl="1"/>
            <a:r>
              <a:rPr lang="en-US" sz="1800" dirty="0" smtClean="0"/>
              <a:t>q-profile impacts thermal transport, kink/tearing stability.</a:t>
            </a:r>
          </a:p>
          <a:p>
            <a:pPr lvl="1"/>
            <a:r>
              <a:rPr lang="en-US" sz="1800" dirty="0" smtClean="0"/>
              <a:t>Effects may not be complementary:</a:t>
            </a:r>
          </a:p>
          <a:p>
            <a:pPr lvl="2"/>
            <a:r>
              <a:rPr lang="en-US" sz="1600" dirty="0" smtClean="0"/>
              <a:t>Elevated </a:t>
            </a:r>
            <a:r>
              <a:rPr lang="en-US" sz="1600" dirty="0" err="1" smtClean="0"/>
              <a:t>q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might be bad for transport, good for kink/tearing.</a:t>
            </a:r>
          </a:p>
          <a:p>
            <a:pPr lvl="2"/>
            <a:r>
              <a:rPr lang="en-US" sz="1600" dirty="0" smtClean="0"/>
              <a:t>Reversed shear and </a:t>
            </a:r>
            <a:r>
              <a:rPr lang="en-US" sz="1600" dirty="0" err="1" smtClean="0"/>
              <a:t>ITBs</a:t>
            </a:r>
            <a:r>
              <a:rPr lang="en-US" sz="1600" dirty="0" smtClean="0"/>
              <a:t> are good for transport, bad for stability.</a:t>
            </a:r>
          </a:p>
          <a:p>
            <a:pPr lvl="1"/>
            <a:r>
              <a:rPr lang="en-US" sz="1800" dirty="0" smtClean="0"/>
              <a:t>Utilize feedback control to stay in these optimal states.</a:t>
            </a:r>
          </a:p>
          <a:p>
            <a:pPr lvl="2"/>
            <a:r>
              <a:rPr lang="en-US" sz="1600" dirty="0" smtClean="0"/>
              <a:t>Or </a:t>
            </a:r>
            <a:r>
              <a:rPr lang="en-US" sz="1600" dirty="0" err="1" smtClean="0"/>
              <a:t>feedforward</a:t>
            </a:r>
            <a:r>
              <a:rPr lang="en-US" sz="1600" dirty="0" smtClean="0"/>
              <a:t> control if feedback is not so hot.</a:t>
            </a:r>
          </a:p>
          <a:p>
            <a:r>
              <a:rPr lang="en-US" sz="2000" dirty="0" smtClean="0"/>
              <a:t>Conditions for classical NBCD </a:t>
            </a:r>
            <a:r>
              <a:rPr lang="en-US" sz="1200" dirty="0" smtClean="0"/>
              <a:t>(ASC, WEP)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Test NBCD vs. classical predictions as a function of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fast</a:t>
            </a:r>
            <a:r>
              <a:rPr lang="en-US" sz="1800" dirty="0" smtClean="0"/>
              <a:t>, </a:t>
            </a:r>
            <a:r>
              <a:rPr lang="en-US" sz="1800" dirty="0" err="1" smtClean="0"/>
              <a:t>q</a:t>
            </a:r>
            <a:r>
              <a:rPr lang="en-US" sz="1800" dirty="0" smtClean="0"/>
              <a:t>-profile,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fast</a:t>
            </a:r>
            <a:r>
              <a:rPr lang="en-US" sz="1800" dirty="0" smtClean="0"/>
              <a:t>/V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Determine the degree to which next-step devices can operate in a regime with classical NBCD.</a:t>
            </a:r>
          </a:p>
          <a:p>
            <a:r>
              <a:rPr lang="en-US" sz="2000" dirty="0" smtClean="0"/>
              <a:t>Validation of integrated models </a:t>
            </a:r>
            <a:r>
              <a:rPr lang="en-US" sz="1200" dirty="0" smtClean="0"/>
              <a:t>(ASC, WEP, T&amp;T)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T&amp;T TSG to be working on reduced models for thermal transport.</a:t>
            </a:r>
          </a:p>
          <a:p>
            <a:pPr lvl="1"/>
            <a:r>
              <a:rPr lang="en-US" sz="1800" dirty="0" smtClean="0"/>
              <a:t>WEP TSG to be working fast ion transport from *AE modes.</a:t>
            </a:r>
          </a:p>
          <a:p>
            <a:pPr lvl="1"/>
            <a:r>
              <a:rPr lang="en-US" sz="1800" dirty="0" smtClean="0"/>
              <a:t>Test the integrated predictions against the measured discharge evolution.</a:t>
            </a:r>
          </a:p>
          <a:p>
            <a:pPr lvl="1"/>
            <a:r>
              <a:rPr lang="en-US" sz="1800" dirty="0" smtClean="0"/>
              <a:t>If reasonable, begin projection to FNSF.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4: Off-Normal Event Detection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53000"/>
          </a:xfrm>
        </p:spPr>
        <p:txBody>
          <a:bodyPr/>
          <a:lstStyle/>
          <a:p>
            <a:r>
              <a:rPr lang="en-US" dirty="0" smtClean="0"/>
              <a:t>Disruption detection </a:t>
            </a:r>
            <a:r>
              <a:rPr lang="en-US" sz="1200" dirty="0" smtClean="0"/>
              <a:t>(ASC, MS)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realtime</a:t>
            </a:r>
            <a:r>
              <a:rPr lang="en-US" dirty="0" smtClean="0"/>
              <a:t> diagnostics to predict imminent disruptions.</a:t>
            </a:r>
          </a:p>
          <a:p>
            <a:pPr lvl="1"/>
            <a:r>
              <a:rPr lang="en-US" dirty="0" smtClean="0"/>
              <a:t>Start with RWM sensors, and then add more as necessary.</a:t>
            </a:r>
          </a:p>
          <a:p>
            <a:pPr lvl="2"/>
            <a:r>
              <a:rPr lang="en-US" dirty="0" smtClean="0"/>
              <a:t>Neutrons, MPTS, improved </a:t>
            </a:r>
            <a:r>
              <a:rPr lang="en-US" dirty="0" err="1" smtClean="0"/>
              <a:t>rtEFIT</a:t>
            </a:r>
            <a:r>
              <a:rPr lang="en-US" dirty="0" smtClean="0"/>
              <a:t>, State Space RWM info, 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realtime</a:t>
            </a:r>
            <a:r>
              <a:rPr lang="en-US" dirty="0" smtClean="0"/>
              <a:t> RFA measurements?</a:t>
            </a:r>
          </a:p>
          <a:p>
            <a:r>
              <a:rPr lang="en-US" dirty="0" smtClean="0"/>
              <a:t>PSRTC and/or PCS will be used to detect approaches to current/force/I</a:t>
            </a:r>
            <a:r>
              <a:rPr lang="en-US" baseline="30000" dirty="0" smtClean="0"/>
              <a:t>2</a:t>
            </a:r>
            <a:r>
              <a:rPr lang="en-US" dirty="0" smtClean="0"/>
              <a:t>t limits </a:t>
            </a:r>
            <a:r>
              <a:rPr lang="en-US" sz="1200" dirty="0" smtClean="0"/>
              <a:t>(ASC)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 off-normal event handling infrastructure </a:t>
            </a:r>
            <a:r>
              <a:rPr lang="en-US" sz="1200" dirty="0" smtClean="0"/>
              <a:t>(ASC)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Process data from both the coil limits and disruption detection.</a:t>
            </a:r>
          </a:p>
          <a:p>
            <a:pPr lvl="1"/>
            <a:r>
              <a:rPr lang="en-US" dirty="0" smtClean="0"/>
              <a:t>Start with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rampdowns</a:t>
            </a:r>
            <a:r>
              <a:rPr lang="en-US" dirty="0" smtClean="0"/>
              <a:t> based on imminent limit/disruption.</a:t>
            </a:r>
          </a:p>
          <a:p>
            <a:pPr lvl="1"/>
            <a:r>
              <a:rPr lang="en-US" dirty="0" smtClean="0"/>
              <a:t>Develop more sophisticated responses.</a:t>
            </a:r>
          </a:p>
          <a:p>
            <a:pPr lvl="2"/>
            <a:r>
              <a:rPr lang="en-US" dirty="0" err="1" smtClean="0"/>
              <a:t>Rampdown</a:t>
            </a:r>
            <a:r>
              <a:rPr lang="en-US" dirty="0" smtClean="0"/>
              <a:t> in the presence of a large </a:t>
            </a:r>
            <a:r>
              <a:rPr lang="en-US" dirty="0" err="1" smtClean="0"/>
              <a:t>n</a:t>
            </a:r>
            <a:r>
              <a:rPr lang="en-US" dirty="0" smtClean="0"/>
              <a:t>=1 mode may need to be different?</a:t>
            </a:r>
          </a:p>
          <a:p>
            <a:pPr lvl="2"/>
            <a:r>
              <a:rPr lang="en-US" dirty="0" smtClean="0"/>
              <a:t>Modification of coil current requests based on approach to current limits?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Goals of NSTX Advanced Scenario and Control </a:t>
            </a:r>
            <a:r>
              <a:rPr lang="en-US" sz="2000" dirty="0" smtClean="0"/>
              <a:t>TSG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953000"/>
          </a:xfrm>
        </p:spPr>
        <p:txBody>
          <a:bodyPr/>
          <a:lstStyle/>
          <a:p>
            <a:r>
              <a:rPr lang="en-US" sz="2000" dirty="0" smtClean="0"/>
              <a:t>Study, implement, optimize </a:t>
            </a:r>
            <a:r>
              <a:rPr lang="en-US" sz="2000" dirty="0" err="1" smtClean="0"/>
              <a:t>axisymmetric</a:t>
            </a:r>
            <a:r>
              <a:rPr lang="en-US" sz="2000" dirty="0" smtClean="0"/>
              <a:t> control techniques.</a:t>
            </a:r>
          </a:p>
          <a:p>
            <a:pPr lvl="1"/>
            <a:r>
              <a:rPr lang="en-US" sz="1800" dirty="0" smtClean="0"/>
              <a:t>Kinetic and magnetic profiles.</a:t>
            </a:r>
          </a:p>
          <a:p>
            <a:pPr lvl="1"/>
            <a:r>
              <a:rPr lang="en-US" sz="1800" dirty="0" smtClean="0"/>
              <a:t>Boundary and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magnetic geometry control.</a:t>
            </a:r>
          </a:p>
          <a:p>
            <a:pPr lvl="1"/>
            <a:r>
              <a:rPr lang="en-US" sz="1800" dirty="0" smtClean="0"/>
              <a:t>Vertical position control.</a:t>
            </a:r>
          </a:p>
          <a:p>
            <a:r>
              <a:rPr lang="en-US" sz="2000" dirty="0" smtClean="0"/>
              <a:t>Combine various tools developed in other </a:t>
            </a:r>
            <a:r>
              <a:rPr lang="en-US" sz="2000" dirty="0" err="1" smtClean="0"/>
              <a:t>TSGs</a:t>
            </a:r>
            <a:r>
              <a:rPr lang="en-US" sz="2000" dirty="0" smtClean="0"/>
              <a:t> into integrated scenarios.</a:t>
            </a:r>
          </a:p>
          <a:p>
            <a:pPr lvl="1"/>
            <a:r>
              <a:rPr lang="en-US" sz="1800" dirty="0" smtClean="0"/>
              <a:t>For instance, ELM pacing </a:t>
            </a:r>
            <a:r>
              <a:rPr lang="en-US" sz="1800" dirty="0" err="1" smtClean="0"/>
              <a:t>XPs</a:t>
            </a:r>
            <a:r>
              <a:rPr lang="en-US" sz="1800" dirty="0" smtClean="0"/>
              <a:t> targeting density control were in ASC.</a:t>
            </a:r>
          </a:p>
          <a:p>
            <a:pPr lvl="1"/>
            <a:r>
              <a:rPr lang="en-US" sz="1800" dirty="0" smtClean="0"/>
              <a:t>Impurity control for scenario development in FY-10.</a:t>
            </a:r>
          </a:p>
          <a:p>
            <a:r>
              <a:rPr lang="en-US" sz="2000" dirty="0" smtClean="0"/>
              <a:t>High non-inductive fraction under NB heating has been in ASC.</a:t>
            </a:r>
          </a:p>
          <a:p>
            <a:pPr lvl="1"/>
            <a:r>
              <a:rPr lang="en-US" sz="1800" dirty="0" smtClean="0"/>
              <a:t>Typically coupled with optimization to high-</a:t>
            </a:r>
            <a:r>
              <a:rPr lang="en-US" sz="1800" dirty="0" err="1" smtClean="0">
                <a:latin typeface="Symbol" charset="2"/>
                <a:cs typeface="Symbol" charset="2"/>
              </a:rPr>
              <a:t>k</a:t>
            </a:r>
            <a:r>
              <a:rPr lang="en-US" sz="1800" dirty="0" smtClean="0">
                <a:latin typeface="Symbol" charset="2"/>
                <a:cs typeface="Symbol" charset="2"/>
              </a:rPr>
              <a:t>.</a:t>
            </a:r>
          </a:p>
          <a:p>
            <a:pPr lvl="1"/>
            <a:r>
              <a:rPr lang="en-US" sz="1800" dirty="0" smtClean="0">
                <a:latin typeface="Arial"/>
                <a:cs typeface="Arial"/>
              </a:rPr>
              <a:t>NBCD is ASC, but details of fast ion transport &amp; redistribution are WEP</a:t>
            </a:r>
          </a:p>
          <a:p>
            <a:pPr lvl="1"/>
            <a:r>
              <a:rPr lang="en-US" sz="1800" dirty="0" smtClean="0"/>
              <a:t>However</a:t>
            </a:r>
          </a:p>
          <a:p>
            <a:pPr lvl="2"/>
            <a:r>
              <a:rPr lang="en-US" sz="1600" dirty="0" smtClean="0"/>
              <a:t>RF CD and low-current 100% NI scenarios with HHFW H&amp;CD have historically been in WEP TSG.</a:t>
            </a:r>
          </a:p>
          <a:p>
            <a:pPr lvl="2"/>
            <a:r>
              <a:rPr lang="en-US" sz="1600" dirty="0" smtClean="0"/>
              <a:t>Maximization of </a:t>
            </a:r>
            <a:r>
              <a:rPr lang="en-US" sz="1600" dirty="0" err="1" smtClean="0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part of ASC, but more in MS.	</a:t>
            </a:r>
          </a:p>
          <a:p>
            <a:r>
              <a:rPr lang="en-US" sz="2000" dirty="0" smtClean="0"/>
              <a:t>Discharge development for the NSTX team (sometimes).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9068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660066"/>
                </a:solidFill>
              </a:rPr>
              <a:t>NSTX ASC research was always cross-cutting, and will be even more so in NSTX-Upgrade</a:t>
            </a:r>
            <a:endParaRPr lang="en-US" sz="1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Overarching Theory/Modeling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Need advanced control algorithms for boundary shape, </a:t>
            </a:r>
            <a:r>
              <a:rPr lang="en-US" dirty="0" err="1" smtClean="0"/>
              <a:t>divertor</a:t>
            </a:r>
            <a:r>
              <a:rPr lang="en-US" dirty="0" smtClean="0"/>
              <a:t> geometry, kinetic and magnetic profiles, and </a:t>
            </a:r>
            <a:r>
              <a:rPr lang="en-US" dirty="0" err="1" smtClean="0"/>
              <a:t>divertor</a:t>
            </a:r>
            <a:r>
              <a:rPr lang="en-US" dirty="0" smtClean="0"/>
              <a:t> heat fluxes. </a:t>
            </a:r>
          </a:p>
          <a:p>
            <a:pPr lvl="1"/>
            <a:r>
              <a:rPr lang="en-US" dirty="0" smtClean="0"/>
              <a:t>Should include actuator dynamics &amp; saturation.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2: In order to tune those control algorithms, </a:t>
            </a:r>
            <a:r>
              <a:rPr lang="en-US" dirty="0" smtClean="0"/>
              <a:t>need integrated codes with </a:t>
            </a:r>
            <a:r>
              <a:rPr lang="en-US" dirty="0" smtClean="0"/>
              <a:t>fast, benchmarked models for how sources of particles, momentum, heat and current modify the kinetic and magnetic profiles and free-boundary equilibrium.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#1: Models for Scenario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334000"/>
          </a:xfrm>
        </p:spPr>
        <p:txBody>
          <a:bodyPr/>
          <a:lstStyle/>
          <a:p>
            <a:r>
              <a:rPr lang="en-US" sz="2000" dirty="0" smtClean="0"/>
              <a:t>NBCD with *AE modes</a:t>
            </a:r>
          </a:p>
          <a:p>
            <a:pPr lvl="1"/>
            <a:r>
              <a:rPr lang="en-US" sz="1600" dirty="0" smtClean="0"/>
              <a:t>In the absence of low-</a:t>
            </a:r>
            <a:r>
              <a:rPr lang="en-US" sz="1600" dirty="0" err="1" smtClean="0"/>
              <a:t>f</a:t>
            </a:r>
            <a:r>
              <a:rPr lang="en-US" sz="1600" dirty="0" smtClean="0"/>
              <a:t> MHD, the neutral beam drive current is apparently classical. </a:t>
            </a:r>
          </a:p>
          <a:p>
            <a:pPr lvl="1"/>
            <a:r>
              <a:rPr lang="en-US" sz="1600" dirty="0" smtClean="0"/>
              <a:t>At higher values of </a:t>
            </a:r>
            <a:r>
              <a:rPr lang="en-US" sz="1600" dirty="0" err="1" smtClean="0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/>
              <a:t>fast</a:t>
            </a:r>
            <a:r>
              <a:rPr lang="en-US" sz="1600" dirty="0" smtClean="0"/>
              <a:t>, *AE modes can lead to redistribution/modification of the fast ion distribution. </a:t>
            </a:r>
          </a:p>
          <a:p>
            <a:pPr lvl="1"/>
            <a:r>
              <a:rPr lang="en-US" sz="1600" dirty="0" smtClean="0"/>
              <a:t>Theory is needed for when these modes will turn on, and what their effect on the pressure &amp; current profile will be.</a:t>
            </a:r>
          </a:p>
          <a:p>
            <a:pPr lvl="1"/>
            <a:r>
              <a:rPr lang="en-US" sz="1600" dirty="0" smtClean="0"/>
              <a:t>Need measurements of fast ion distribution (FIDA, neutrons, </a:t>
            </a:r>
            <a:r>
              <a:rPr lang="en-US" sz="1600" dirty="0" err="1" smtClean="0"/>
              <a:t>ssNPA</a:t>
            </a:r>
            <a:r>
              <a:rPr lang="en-US" sz="1600" dirty="0" smtClean="0"/>
              <a:t>, fusion product detector) and NBCD profile for comparison.</a:t>
            </a:r>
            <a:endParaRPr lang="en-US" dirty="0" smtClean="0"/>
          </a:p>
          <a:p>
            <a:r>
              <a:rPr lang="en-US" sz="2000" dirty="0" smtClean="0"/>
              <a:t>Prediction of the </a:t>
            </a:r>
            <a:r>
              <a:rPr lang="en-US" sz="2000" dirty="0" smtClean="0"/>
              <a:t>thermal &amp; momentum </a:t>
            </a:r>
            <a:r>
              <a:rPr lang="en-US" sz="2000" dirty="0" smtClean="0"/>
              <a:t>transport</a:t>
            </a:r>
          </a:p>
          <a:p>
            <a:pPr lvl="1"/>
            <a:r>
              <a:rPr lang="en-US" sz="1600" dirty="0" smtClean="0"/>
              <a:t>The bootstrap current depends sensitively on the gradients in the thermal profiles. NBCD depends on 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/n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. Global stability depends on rotation.</a:t>
            </a:r>
          </a:p>
          <a:p>
            <a:pPr lvl="1"/>
            <a:r>
              <a:rPr lang="en-US" sz="1600" dirty="0" smtClean="0"/>
              <a:t>Conversely, the transport, and hence thermal profiles, can be a strong function of the current and rotation profiles</a:t>
            </a:r>
            <a:endParaRPr lang="en-US" sz="1600" dirty="0" smtClean="0"/>
          </a:p>
          <a:p>
            <a:pPr lvl="1"/>
            <a:r>
              <a:rPr lang="en-US" sz="1600" dirty="0" smtClean="0"/>
              <a:t>Need </a:t>
            </a:r>
            <a:r>
              <a:rPr lang="en-US" sz="1600" dirty="0" smtClean="0"/>
              <a:t>a model for the </a:t>
            </a:r>
            <a:r>
              <a:rPr lang="en-US" sz="1600" dirty="0" smtClean="0"/>
              <a:t>thermal and momentum </a:t>
            </a:r>
            <a:r>
              <a:rPr lang="en-US" sz="1600" dirty="0" smtClean="0"/>
              <a:t>transport and its response to</a:t>
            </a:r>
            <a:r>
              <a:rPr lang="en-US" sz="1600" dirty="0" smtClean="0"/>
              <a:t> </a:t>
            </a:r>
            <a:r>
              <a:rPr lang="en-US" sz="1600" dirty="0" smtClean="0"/>
              <a:t>actuators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600" dirty="0" smtClean="0"/>
              <a:t>Include both core &amp; pedestal (and the joining region), including fast-ion MHD leading to transport.</a:t>
            </a:r>
            <a:endParaRPr lang="en-US" sz="2000" dirty="0" smtClean="0"/>
          </a:p>
          <a:p>
            <a:r>
              <a:rPr lang="en-US" sz="2000" dirty="0" smtClean="0"/>
              <a:t>Need accurate, benchmarked models for HHFW and EBW H&amp;CD within integrated codes such as TRANSP.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#2: </a:t>
            </a:r>
            <a:r>
              <a:rPr lang="en-US" dirty="0" err="1" smtClean="0"/>
              <a:t>Realtime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r>
              <a:rPr lang="en-US" sz="1800" dirty="0" smtClean="0"/>
              <a:t>Need a reliable algorithm for the individual and combined control of the current and rotation profiles, along with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. </a:t>
            </a:r>
          </a:p>
          <a:p>
            <a:pPr lvl="1"/>
            <a:r>
              <a:rPr lang="en-US" sz="1600" dirty="0" smtClean="0"/>
              <a:t>The theory of that algorithm should help us to understand to what extent these quantities can be independently controlled given the coupled actuators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loop</a:t>
            </a:r>
            <a:r>
              <a:rPr lang="en-US" sz="1600" dirty="0" smtClean="0"/>
              <a:t>,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inj</a:t>
            </a:r>
            <a:r>
              <a:rPr lang="en-US" sz="1600" dirty="0" smtClean="0"/>
              <a:t>, J</a:t>
            </a:r>
            <a:r>
              <a:rPr lang="en-US" sz="1600" baseline="-25000" dirty="0" smtClean="0"/>
              <a:t>NBCD</a:t>
            </a:r>
            <a:r>
              <a:rPr lang="en-US" sz="1600" dirty="0" smtClean="0"/>
              <a:t>, T</a:t>
            </a:r>
            <a:r>
              <a:rPr lang="en-US" sz="1600" baseline="-25000" dirty="0" smtClean="0"/>
              <a:t>NB</a:t>
            </a:r>
            <a:r>
              <a:rPr lang="en-US" sz="1600" dirty="0" smtClean="0"/>
              <a:t> and T</a:t>
            </a:r>
            <a:r>
              <a:rPr lang="en-US" sz="1600" baseline="-25000" dirty="0" smtClean="0"/>
              <a:t>NTV</a:t>
            </a:r>
            <a:r>
              <a:rPr lang="en-US" sz="16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More generally, need the ability to test the actual control algorithms in simulations with high degrees of physics fidelity, i.e. flight simulator mode.</a:t>
            </a:r>
          </a:p>
          <a:p>
            <a:pPr lvl="1"/>
            <a:r>
              <a:rPr lang="en-US" sz="1600" dirty="0" smtClean="0"/>
              <a:t>Could in principle be accomplished by connecting PCS to PTRANSP, CORSICA, or TSC.</a:t>
            </a:r>
          </a:p>
          <a:p>
            <a:endParaRPr lang="en-US" sz="1800" dirty="0" smtClean="0"/>
          </a:p>
          <a:p>
            <a:r>
              <a:rPr lang="en-US" sz="1800" dirty="0" smtClean="0"/>
              <a:t>Need the ability to predict the future equilibrium and stability properties of the plasma.</a:t>
            </a:r>
          </a:p>
          <a:p>
            <a:pPr lvl="1"/>
            <a:r>
              <a:rPr lang="en-US" sz="1600" dirty="0" smtClean="0"/>
              <a:t>Faster than </a:t>
            </a:r>
            <a:r>
              <a:rPr lang="en-US" sz="1600" dirty="0" err="1" smtClean="0"/>
              <a:t>realtime</a:t>
            </a:r>
            <a:r>
              <a:rPr lang="en-US" sz="1600" dirty="0" smtClean="0"/>
              <a:t> look-ahead of the evolution of the equilibrium</a:t>
            </a:r>
          </a:p>
          <a:p>
            <a:pPr lvl="2"/>
            <a:r>
              <a:rPr lang="en-US" sz="1400" dirty="0" smtClean="0"/>
              <a:t>(Very) reduced transport models.</a:t>
            </a:r>
          </a:p>
          <a:p>
            <a:pPr lvl="1"/>
            <a:r>
              <a:rPr lang="en-US" sz="1600" dirty="0" smtClean="0"/>
              <a:t>Stability assessments of those future states (</a:t>
            </a:r>
            <a:r>
              <a:rPr lang="en-US" sz="1600" dirty="0" err="1" smtClean="0"/>
              <a:t>n</a:t>
            </a:r>
            <a:r>
              <a:rPr lang="en-US" sz="1600" dirty="0" smtClean="0"/>
              <a:t>=0, </a:t>
            </a:r>
            <a:r>
              <a:rPr lang="en-US" sz="1600" dirty="0" err="1" smtClean="0"/>
              <a:t>n</a:t>
            </a:r>
            <a:r>
              <a:rPr lang="en-US" sz="1600" dirty="0" smtClean="0"/>
              <a:t>=1, ELM?). Future coil currents and boundary shape.</a:t>
            </a:r>
          </a:p>
          <a:p>
            <a:pPr lvl="1"/>
            <a:r>
              <a:rPr lang="en-US" sz="1600" dirty="0" smtClean="0"/>
              <a:t>Control intervention based on the predictions.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5-year Plan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present these elements to the PAC, so airing them for comment now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 Four Interrelated Thrusts in the 5-Year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High-Performance Discharge Development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Axisymmetric</a:t>
            </a:r>
            <a:r>
              <a:rPr lang="en-US" sz="2800" dirty="0" smtClean="0"/>
              <a:t> Control</a:t>
            </a:r>
          </a:p>
          <a:p>
            <a:endParaRPr lang="en-US" sz="2800" dirty="0" smtClean="0"/>
          </a:p>
          <a:p>
            <a:r>
              <a:rPr lang="en-US" sz="2800" dirty="0" smtClean="0"/>
              <a:t>Scenario Optimization For Next-Step </a:t>
            </a:r>
            <a:r>
              <a:rPr lang="en-US" sz="2800" dirty="0" err="1" smtClean="0"/>
              <a:t>STs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Off-Normal Event Detection and Handling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#1: High Performance Discharge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r>
              <a:rPr lang="en-US" sz="1800" dirty="0" smtClean="0"/>
              <a:t>100% non-inductive scenarios </a:t>
            </a:r>
            <a:r>
              <a:rPr lang="en-US" sz="1200" dirty="0" smtClean="0"/>
              <a:t>(ASC)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Begin at ~0.7 T, </a:t>
            </a:r>
            <a:r>
              <a:rPr lang="en-US" sz="1600" dirty="0" err="1" smtClean="0"/>
              <a:t>I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=600-700 kA.</a:t>
            </a:r>
          </a:p>
          <a:p>
            <a:pPr lvl="1"/>
            <a:r>
              <a:rPr lang="en-US" sz="1600" dirty="0" smtClean="0"/>
              <a:t>Increase the non-inductive current level/duration as the allowed </a:t>
            </a:r>
            <a:r>
              <a:rPr lang="en-US" sz="1600" dirty="0" err="1" smtClean="0"/>
              <a:t>toroidal</a:t>
            </a:r>
            <a:r>
              <a:rPr lang="en-US" sz="1600" dirty="0" smtClean="0"/>
              <a:t> field increases.</a:t>
            </a:r>
          </a:p>
          <a:p>
            <a:r>
              <a:rPr lang="en-US" sz="1800" dirty="0" smtClean="0"/>
              <a:t>High current partial inductive (~2 MA) scenarios </a:t>
            </a:r>
            <a:r>
              <a:rPr lang="en-US" sz="1100" dirty="0" smtClean="0"/>
              <a:t>(ASC,BP)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Start at ~1300 kA, B</a:t>
            </a:r>
            <a:r>
              <a:rPr lang="en-US" sz="1600" baseline="-25000" dirty="0" smtClean="0"/>
              <a:t>T</a:t>
            </a:r>
            <a:r>
              <a:rPr lang="en-US" sz="1600" dirty="0" smtClean="0"/>
              <a:t>=0.7 T.</a:t>
            </a:r>
          </a:p>
          <a:p>
            <a:pPr lvl="1"/>
            <a:r>
              <a:rPr lang="en-US" sz="1600" dirty="0" smtClean="0"/>
              <a:t>Optimize startup for reduced density</a:t>
            </a:r>
          </a:p>
          <a:p>
            <a:pPr lvl="2"/>
            <a:r>
              <a:rPr lang="en-US" sz="1400" dirty="0" smtClean="0"/>
              <a:t>Ramp-rate, fuelling scheme, H-mode timing.</a:t>
            </a:r>
          </a:p>
          <a:p>
            <a:pPr lvl="1"/>
            <a:r>
              <a:rPr lang="en-US" sz="1600" dirty="0" smtClean="0"/>
              <a:t>Increase I</a:t>
            </a:r>
            <a:r>
              <a:rPr lang="en-US" sz="1600" baseline="-25000" dirty="0" smtClean="0"/>
              <a:t>P</a:t>
            </a:r>
            <a:r>
              <a:rPr lang="en-US" sz="1600" dirty="0" smtClean="0"/>
              <a:t> contingent on:</a:t>
            </a:r>
          </a:p>
          <a:p>
            <a:pPr lvl="2"/>
            <a:r>
              <a:rPr lang="en-US" sz="1400" dirty="0" smtClean="0"/>
              <a:t>Timing of high-current and high-field operation, TF current feed upgrade.</a:t>
            </a:r>
          </a:p>
          <a:p>
            <a:pPr lvl="2"/>
            <a:r>
              <a:rPr lang="en-US" sz="1400" dirty="0" smtClean="0"/>
              <a:t>Progress on heat flux mitigation</a:t>
            </a:r>
          </a:p>
          <a:p>
            <a:pPr lvl="2"/>
            <a:r>
              <a:rPr lang="en-US" sz="1400" dirty="0" smtClean="0"/>
              <a:t>Event handling and disruption avoidance.</a:t>
            </a:r>
          </a:p>
          <a:p>
            <a:r>
              <a:rPr lang="en-US" sz="1800" dirty="0" smtClean="0"/>
              <a:t>Couple non-inductive startup to high-performance steady state </a:t>
            </a:r>
            <a:r>
              <a:rPr lang="en-US" sz="1100" dirty="0" smtClean="0"/>
              <a:t>(ASC, WEP, SFSU)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NBCD ramp-up studies, including effect of *AE.</a:t>
            </a:r>
          </a:p>
          <a:p>
            <a:pPr lvl="1"/>
            <a:r>
              <a:rPr lang="en-US" sz="1600" dirty="0" smtClean="0"/>
              <a:t>Boundary and profile control during ramp-up.</a:t>
            </a:r>
          </a:p>
          <a:p>
            <a:r>
              <a:rPr lang="en-US" sz="1800" dirty="0" smtClean="0"/>
              <a:t>HHFW &amp; EBW Integration </a:t>
            </a:r>
            <a:r>
              <a:rPr lang="en-US" sz="1100" dirty="0" smtClean="0"/>
              <a:t>(ASC, WEP)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Early HHFW for current profile tailoring</a:t>
            </a:r>
          </a:p>
          <a:p>
            <a:pPr lvl="1"/>
            <a:r>
              <a:rPr lang="en-US" sz="1600" dirty="0" smtClean="0"/>
              <a:t>Flat-top HHFW for electron heating in H-mode to increase the NBCD.</a:t>
            </a:r>
          </a:p>
          <a:p>
            <a:pPr lvl="2"/>
            <a:r>
              <a:rPr lang="en-US" sz="1400" dirty="0" smtClean="0"/>
              <a:t>Interesting scenarios with large </a:t>
            </a:r>
            <a:r>
              <a:rPr lang="en-US" sz="1400" dirty="0" err="1" smtClean="0"/>
              <a:t>R</a:t>
            </a:r>
            <a:r>
              <a:rPr lang="en-US" sz="1400" baseline="-25000" dirty="0" err="1" smtClean="0"/>
              <a:t>tan</a:t>
            </a:r>
            <a:r>
              <a:rPr lang="en-US" sz="1400" dirty="0" smtClean="0"/>
              <a:t> beams and HHFW?</a:t>
            </a:r>
          </a:p>
          <a:p>
            <a:pPr lvl="1"/>
            <a:r>
              <a:rPr lang="en-US" sz="1600" dirty="0" smtClean="0"/>
              <a:t>Reversed shear scenarios?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2: </a:t>
            </a:r>
            <a:r>
              <a:rPr lang="en-US" dirty="0" err="1" smtClean="0"/>
              <a:t>Axisymmetric</a:t>
            </a:r>
            <a:r>
              <a:rPr lang="en-US" dirty="0" smtClean="0"/>
              <a:t> Control Development Elements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953000"/>
          </a:xfrm>
        </p:spPr>
        <p:txBody>
          <a:bodyPr/>
          <a:lstStyle/>
          <a:p>
            <a:r>
              <a:rPr lang="en-US" sz="2000" dirty="0" smtClean="0"/>
              <a:t>Improved vertical position control </a:t>
            </a:r>
            <a:r>
              <a:rPr lang="en-US" sz="1400" dirty="0" smtClean="0"/>
              <a:t>(ASC)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Better vertical motion detection</a:t>
            </a:r>
          </a:p>
          <a:p>
            <a:pPr lvl="1"/>
            <a:r>
              <a:rPr lang="en-US" sz="1800" dirty="0" smtClean="0"/>
              <a:t>Additional coils in the vertical control loop (biased or bi-polar PF-2, </a:t>
            </a:r>
            <a:r>
              <a:rPr lang="en-US" sz="1800" dirty="0" err="1" smtClean="0"/>
              <a:t>n</a:t>
            </a:r>
            <a:r>
              <a:rPr lang="en-US" sz="1800" dirty="0" smtClean="0"/>
              <a:t>=0 RWM?)</a:t>
            </a:r>
          </a:p>
          <a:p>
            <a:r>
              <a:rPr lang="en-US" sz="2000" dirty="0" smtClean="0"/>
              <a:t>MIMO Boundary Control </a:t>
            </a:r>
            <a:r>
              <a:rPr lang="en-US" sz="1400" dirty="0" smtClean="0"/>
              <a:t>(ASC)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Off-diagonal elements of the M-matrix.</a:t>
            </a:r>
          </a:p>
          <a:p>
            <a:pPr lvl="1"/>
            <a:r>
              <a:rPr lang="en-US" sz="1800" dirty="0" smtClean="0"/>
              <a:t>Better inner-gap control, more generic shape controllers.</a:t>
            </a:r>
          </a:p>
          <a:p>
            <a:r>
              <a:rPr lang="en-US" sz="2000" dirty="0" smtClean="0"/>
              <a:t>Snowflake </a:t>
            </a:r>
            <a:r>
              <a:rPr lang="en-US" sz="2000" dirty="0" err="1" smtClean="0"/>
              <a:t>Divertor</a:t>
            </a:r>
            <a:r>
              <a:rPr lang="en-US" sz="2000" dirty="0" smtClean="0"/>
              <a:t> Control </a:t>
            </a:r>
            <a:r>
              <a:rPr lang="en-US" sz="1400" dirty="0" smtClean="0"/>
              <a:t>(ASC, BP):</a:t>
            </a:r>
          </a:p>
          <a:p>
            <a:pPr lvl="1"/>
            <a:r>
              <a:rPr lang="en-US" sz="1800" dirty="0" smtClean="0"/>
              <a:t>Multiple X-point finding.</a:t>
            </a:r>
          </a:p>
          <a:p>
            <a:pPr lvl="1"/>
            <a:r>
              <a:rPr lang="en-US" sz="1800" dirty="0" smtClean="0"/>
              <a:t>New control matrix for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parameters.</a:t>
            </a:r>
          </a:p>
          <a:p>
            <a:pPr lvl="1"/>
            <a:r>
              <a:rPr lang="en-US" sz="1800" dirty="0" smtClean="0"/>
              <a:t>Develop better general understanding of SFD controllability.</a:t>
            </a:r>
          </a:p>
          <a:p>
            <a:r>
              <a:rPr lang="en-US" sz="2000" dirty="0" smtClean="0"/>
              <a:t>Profile control </a:t>
            </a:r>
            <a:r>
              <a:rPr lang="en-US" sz="1400" dirty="0" smtClean="0"/>
              <a:t>(ASC, MS, T&amp;T)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Parameterize the effect of different NB tangency on the </a:t>
            </a:r>
            <a:r>
              <a:rPr lang="en-US" sz="1800" dirty="0" err="1" smtClean="0"/>
              <a:t>q</a:t>
            </a:r>
            <a:r>
              <a:rPr lang="en-US" sz="1800" dirty="0" smtClean="0"/>
              <a:t>-profile.</a:t>
            </a:r>
          </a:p>
          <a:p>
            <a:pPr lvl="1"/>
            <a:r>
              <a:rPr lang="en-US" sz="1800" dirty="0" smtClean="0"/>
              <a:t>J, </a:t>
            </a:r>
            <a:r>
              <a:rPr lang="en-US" sz="1800" dirty="0" err="1" smtClean="0"/>
              <a:t>q</a:t>
            </a:r>
            <a:r>
              <a:rPr lang="en-US" sz="1800" dirty="0" smtClean="0"/>
              <a:t>, or </a:t>
            </a:r>
            <a:r>
              <a:rPr lang="en-US" sz="1800" dirty="0" smtClean="0">
                <a:latin typeface="Symbol" charset="2"/>
                <a:cs typeface="Symbol" charset="2"/>
              </a:rPr>
              <a:t>y</a:t>
            </a:r>
            <a:r>
              <a:rPr lang="en-US" sz="1800" dirty="0" smtClean="0"/>
              <a:t> profile control using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inj</a:t>
            </a:r>
            <a:r>
              <a:rPr lang="en-US" sz="1800" dirty="0" smtClean="0"/>
              <a:t>,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loop</a:t>
            </a:r>
            <a:r>
              <a:rPr lang="en-US" sz="1800" dirty="0" smtClean="0"/>
              <a:t> (and outer gap?) as actuators.</a:t>
            </a:r>
          </a:p>
          <a:p>
            <a:pPr lvl="1"/>
            <a:r>
              <a:rPr lang="en-US" sz="1800" dirty="0" smtClean="0"/>
              <a:t>Rotation profile control using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inj</a:t>
            </a:r>
            <a:r>
              <a:rPr lang="en-US" sz="1800" dirty="0" smtClean="0"/>
              <a:t>, T</a:t>
            </a:r>
            <a:r>
              <a:rPr lang="en-US" sz="1800" baseline="-25000" dirty="0" smtClean="0"/>
              <a:t>NTV</a:t>
            </a:r>
            <a:r>
              <a:rPr lang="en-US" sz="1800" dirty="0" smtClean="0"/>
              <a:t> as actuators.</a:t>
            </a:r>
          </a:p>
          <a:p>
            <a:pPr lvl="1"/>
            <a:r>
              <a:rPr lang="en-US" sz="1800" dirty="0" smtClean="0"/>
              <a:t>Compatibility with each other and with </a:t>
            </a:r>
            <a:r>
              <a:rPr lang="en-US" sz="1800" dirty="0" err="1" smtClean="0">
                <a:latin typeface="Symbol" charset="2"/>
                <a:cs typeface="Symbol" charset="2"/>
              </a:rPr>
              <a:t>b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control (HHFW?)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71280</TotalTime>
  <Words>1656</Words>
  <Application>Microsoft Macintosh PowerPoint</Application>
  <PresentationFormat>On-screen Show (4:3)</PresentationFormat>
  <Paragraphs>197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Slide 1</vt:lpstr>
      <vt:lpstr>Goals of NSTX Advanced Scenario and Control TSG</vt:lpstr>
      <vt:lpstr>Two Overarching Theory/Modeling Needs</vt:lpstr>
      <vt:lpstr>Need #1: Models for Scenario Development</vt:lpstr>
      <vt:lpstr>Need #2: Realtime Control</vt:lpstr>
      <vt:lpstr>5-year Plan Prep</vt:lpstr>
      <vt:lpstr>Propose Four Interrelated Thrusts in the 5-Year Plan</vt:lpstr>
      <vt:lpstr>Thrust #1: High Performance Discharge Optimization</vt:lpstr>
      <vt:lpstr>Thrust 2: Axisymmetric Control Development Elements (I)</vt:lpstr>
      <vt:lpstr>Thrust 2: Axisymmetric Control Development Elements (II)</vt:lpstr>
      <vt:lpstr>Thrust 3: Scenario Optimization For Next-Step Devices</vt:lpstr>
      <vt:lpstr>Thrust 4: Off-Normal Event Detection and Response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Stefan Gerhardt</cp:lastModifiedBy>
  <cp:revision>12374</cp:revision>
  <dcterms:created xsi:type="dcterms:W3CDTF">2012-02-15T18:25:49Z</dcterms:created>
  <dcterms:modified xsi:type="dcterms:W3CDTF">2012-02-15T18:47:05Z</dcterms:modified>
</cp:coreProperties>
</file>