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tags/tag27.xml" ContentType="application/vnd.openxmlformats-officedocument.presentationml.tags+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tags/tag29.xml" ContentType="application/vnd.openxmlformats-officedocument.presentationml.tags+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6"/>
  </p:notesMasterIdLst>
  <p:handoutMasterIdLst>
    <p:handoutMasterId r:id="rId57"/>
  </p:handoutMasterIdLst>
  <p:sldIdLst>
    <p:sldId id="1217" r:id="rId2"/>
    <p:sldId id="1219" r:id="rId3"/>
    <p:sldId id="1368" r:id="rId4"/>
    <p:sldId id="1369" r:id="rId5"/>
    <p:sldId id="1355" r:id="rId6"/>
    <p:sldId id="1312" r:id="rId7"/>
    <p:sldId id="1356" r:id="rId8"/>
    <p:sldId id="1357" r:id="rId9"/>
    <p:sldId id="1243" r:id="rId10"/>
    <p:sldId id="1319" r:id="rId11"/>
    <p:sldId id="1320" r:id="rId12"/>
    <p:sldId id="1318" r:id="rId13"/>
    <p:sldId id="1317" r:id="rId14"/>
    <p:sldId id="1290" r:id="rId15"/>
    <p:sldId id="1291" r:id="rId16"/>
    <p:sldId id="1292" r:id="rId17"/>
    <p:sldId id="1294" r:id="rId18"/>
    <p:sldId id="1263" r:id="rId19"/>
    <p:sldId id="1367" r:id="rId20"/>
    <p:sldId id="1295" r:id="rId21"/>
    <p:sldId id="1371" r:id="rId22"/>
    <p:sldId id="1331" r:id="rId23"/>
    <p:sldId id="1364" r:id="rId24"/>
    <p:sldId id="1333" r:id="rId25"/>
    <p:sldId id="1347" r:id="rId26"/>
    <p:sldId id="1325" r:id="rId27"/>
    <p:sldId id="1257" r:id="rId28"/>
    <p:sldId id="1370" r:id="rId29"/>
    <p:sldId id="1365" r:id="rId30"/>
    <p:sldId id="1220" r:id="rId31"/>
    <p:sldId id="1372" r:id="rId32"/>
    <p:sldId id="1361" r:id="rId33"/>
    <p:sldId id="1352" r:id="rId34"/>
    <p:sldId id="1360" r:id="rId35"/>
    <p:sldId id="1278" r:id="rId36"/>
    <p:sldId id="1341" r:id="rId37"/>
    <p:sldId id="1348" r:id="rId38"/>
    <p:sldId id="1258" r:id="rId39"/>
    <p:sldId id="1265" r:id="rId40"/>
    <p:sldId id="1266" r:id="rId41"/>
    <p:sldId id="1267" r:id="rId42"/>
    <p:sldId id="1268" r:id="rId43"/>
    <p:sldId id="1269" r:id="rId44"/>
    <p:sldId id="1270" r:id="rId45"/>
    <p:sldId id="1284" r:id="rId46"/>
    <p:sldId id="1280" r:id="rId47"/>
    <p:sldId id="1281" r:id="rId48"/>
    <p:sldId id="1282" r:id="rId49"/>
    <p:sldId id="1283" r:id="rId50"/>
    <p:sldId id="1337" r:id="rId51"/>
    <p:sldId id="1334" r:id="rId52"/>
    <p:sldId id="1336" r:id="rId53"/>
    <p:sldId id="1344" r:id="rId54"/>
    <p:sldId id="1335" r:id="rId55"/>
  </p:sldIdLst>
  <p:sldSz cx="9144000" cy="6858000" type="screen4x3"/>
  <p:notesSz cx="6934200" cy="9220200"/>
  <p:defaultTextStyle>
    <a:defPPr>
      <a:defRPr lang="en-US"/>
    </a:defPPr>
    <a:lvl1pPr algn="l" rtl="0" fontAlgn="base">
      <a:spcBef>
        <a:spcPct val="20000"/>
      </a:spcBef>
      <a:spcAft>
        <a:spcPct val="0"/>
      </a:spcAft>
      <a:buChar char="•"/>
      <a:defRPr sz="1200" b="1" i="1" kern="1200">
        <a:solidFill>
          <a:srgbClr val="1822CD"/>
        </a:solidFill>
        <a:latin typeface="Helvetica" pitchFamily="34" charset="0"/>
        <a:ea typeface="+mn-ea"/>
        <a:cs typeface="+mn-cs"/>
      </a:defRPr>
    </a:lvl1pPr>
    <a:lvl2pPr marL="457200" algn="l" rtl="0" fontAlgn="base">
      <a:spcBef>
        <a:spcPct val="20000"/>
      </a:spcBef>
      <a:spcAft>
        <a:spcPct val="0"/>
      </a:spcAft>
      <a:buChar char="•"/>
      <a:defRPr sz="1200" b="1" i="1" kern="1200">
        <a:solidFill>
          <a:srgbClr val="1822CD"/>
        </a:solidFill>
        <a:latin typeface="Helvetica" pitchFamily="34" charset="0"/>
        <a:ea typeface="+mn-ea"/>
        <a:cs typeface="+mn-cs"/>
      </a:defRPr>
    </a:lvl2pPr>
    <a:lvl3pPr marL="914400" algn="l" rtl="0" fontAlgn="base">
      <a:spcBef>
        <a:spcPct val="20000"/>
      </a:spcBef>
      <a:spcAft>
        <a:spcPct val="0"/>
      </a:spcAft>
      <a:buChar char="•"/>
      <a:defRPr sz="1200" b="1" i="1" kern="1200">
        <a:solidFill>
          <a:srgbClr val="1822CD"/>
        </a:solidFill>
        <a:latin typeface="Helvetica" pitchFamily="34" charset="0"/>
        <a:ea typeface="+mn-ea"/>
        <a:cs typeface="+mn-cs"/>
      </a:defRPr>
    </a:lvl3pPr>
    <a:lvl4pPr marL="1371600" algn="l" rtl="0" fontAlgn="base">
      <a:spcBef>
        <a:spcPct val="20000"/>
      </a:spcBef>
      <a:spcAft>
        <a:spcPct val="0"/>
      </a:spcAft>
      <a:buChar char="•"/>
      <a:defRPr sz="1200" b="1" i="1" kern="1200">
        <a:solidFill>
          <a:srgbClr val="1822CD"/>
        </a:solidFill>
        <a:latin typeface="Helvetica" pitchFamily="34" charset="0"/>
        <a:ea typeface="+mn-ea"/>
        <a:cs typeface="+mn-cs"/>
      </a:defRPr>
    </a:lvl4pPr>
    <a:lvl5pPr marL="1828800" algn="l" rtl="0" fontAlgn="base">
      <a:spcBef>
        <a:spcPct val="20000"/>
      </a:spcBef>
      <a:spcAft>
        <a:spcPct val="0"/>
      </a:spcAft>
      <a:buChar char="•"/>
      <a:defRPr sz="1200" b="1" i="1" kern="1200">
        <a:solidFill>
          <a:srgbClr val="1822CD"/>
        </a:solidFill>
        <a:latin typeface="Helvetica" pitchFamily="34" charset="0"/>
        <a:ea typeface="+mn-ea"/>
        <a:cs typeface="+mn-cs"/>
      </a:defRPr>
    </a:lvl5pPr>
    <a:lvl6pPr marL="2286000" algn="l" defTabSz="914400" rtl="0" eaLnBrk="1" latinLnBrk="0" hangingPunct="1">
      <a:defRPr sz="1200" b="1" i="1" kern="1200">
        <a:solidFill>
          <a:srgbClr val="1822CD"/>
        </a:solidFill>
        <a:latin typeface="Helvetica" pitchFamily="34" charset="0"/>
        <a:ea typeface="+mn-ea"/>
        <a:cs typeface="+mn-cs"/>
      </a:defRPr>
    </a:lvl6pPr>
    <a:lvl7pPr marL="2743200" algn="l" defTabSz="914400" rtl="0" eaLnBrk="1" latinLnBrk="0" hangingPunct="1">
      <a:defRPr sz="1200" b="1" i="1" kern="1200">
        <a:solidFill>
          <a:srgbClr val="1822CD"/>
        </a:solidFill>
        <a:latin typeface="Helvetica" pitchFamily="34" charset="0"/>
        <a:ea typeface="+mn-ea"/>
        <a:cs typeface="+mn-cs"/>
      </a:defRPr>
    </a:lvl7pPr>
    <a:lvl8pPr marL="3200400" algn="l" defTabSz="914400" rtl="0" eaLnBrk="1" latinLnBrk="0" hangingPunct="1">
      <a:defRPr sz="1200" b="1" i="1" kern="1200">
        <a:solidFill>
          <a:srgbClr val="1822CD"/>
        </a:solidFill>
        <a:latin typeface="Helvetica" pitchFamily="34" charset="0"/>
        <a:ea typeface="+mn-ea"/>
        <a:cs typeface="+mn-cs"/>
      </a:defRPr>
    </a:lvl8pPr>
    <a:lvl9pPr marL="3657600" algn="l" defTabSz="914400" rtl="0" eaLnBrk="1" latinLnBrk="0" hangingPunct="1">
      <a:defRPr sz="1200" b="1" i="1" kern="1200">
        <a:solidFill>
          <a:srgbClr val="1822CD"/>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9933"/>
    <a:srgbClr val="66FFFF"/>
    <a:srgbClr val="FF33CC"/>
    <a:srgbClr val="339933"/>
    <a:srgbClr val="873AC0"/>
    <a:srgbClr val="FFFF99"/>
    <a:srgbClr val="9999FF"/>
    <a:srgbClr val="FF3300"/>
    <a:srgbClr val="FF0000"/>
    <a:srgbClr val="00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893" autoAdjust="0"/>
    <p:restoredTop sz="94360" autoAdjust="0"/>
  </p:normalViewPr>
  <p:slideViewPr>
    <p:cSldViewPr>
      <p:cViewPr varScale="1">
        <p:scale>
          <a:sx n="99" d="100"/>
          <a:sy n="99" d="100"/>
        </p:scale>
        <p:origin x="-390" y="-102"/>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420" y="-11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8" charset="0"/>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8" charset="0"/>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8" charset="0"/>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spcBef>
                <a:spcPct val="0"/>
              </a:spcBef>
              <a:buFontTx/>
              <a:buNone/>
              <a:defRPr b="0" i="0">
                <a:solidFill>
                  <a:schemeClr val="tx1"/>
                </a:solidFill>
                <a:latin typeface="Times New Roman" pitchFamily="18" charset="0"/>
              </a:defRPr>
            </a:lvl1pPr>
          </a:lstStyle>
          <a:p>
            <a:pPr>
              <a:defRPr/>
            </a:pPr>
            <a:fld id="{984C6D62-110C-4F5B-B175-C75E9520DCB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8"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33475" y="684213"/>
            <a:ext cx="4667250" cy="35004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spcBef>
                <a:spcPct val="0"/>
              </a:spcBef>
              <a:buFontTx/>
              <a:buNone/>
              <a:defRPr b="0" i="0">
                <a:solidFill>
                  <a:schemeClr val="tx1"/>
                </a:solidFill>
                <a:latin typeface="Times New Roman" pitchFamily="18" charset="0"/>
              </a:defRPr>
            </a:lvl1pPr>
          </a:lstStyle>
          <a:p>
            <a:pPr>
              <a:defRPr/>
            </a:pPr>
            <a:fld id="{DBD61C66-E159-4F6F-B661-C1458674A7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D471D38-64DE-4486-BDC2-B33115E6C2D9}" type="slidenum">
              <a:rPr lang="en-US" smtClean="0"/>
              <a:pPr/>
              <a:t>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4D6CFEB-0D08-40AD-9740-092C793FF775}" type="slidenum">
              <a:rPr lang="en-US" smtClean="0"/>
              <a:pPr/>
              <a:t>10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4D6CFEB-0D08-40AD-9740-092C793FF775}" type="slidenum">
              <a:rPr lang="en-US" smtClean="0"/>
              <a:pPr/>
              <a:t>11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787D6AF-16CD-4E91-A0DB-247878EFD0A0}" type="slidenum">
              <a:rPr lang="en-US" smtClean="0"/>
              <a:pPr/>
              <a:t>12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BE050BF-FEDB-4389-9946-4E18BCEB05FF}" type="slidenum">
              <a:rPr lang="en-US" smtClean="0"/>
              <a:pPr/>
              <a:t>13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76A726A-2EBC-4439-86E5-4A5125CBC1AD}" type="slidenum">
              <a:rPr lang="en-US" smtClean="0"/>
              <a:pPr/>
              <a:t>14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A8C3911-FF0A-4E59-8DFA-A03FDBCE883E}" type="slidenum">
              <a:rPr lang="en-US" smtClean="0"/>
              <a:pPr/>
              <a:t>15</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4E636F3-3602-4989-ABB0-7963D4DD528F}" type="slidenum">
              <a:rPr lang="en-US" smtClean="0"/>
              <a:pPr/>
              <a:t>16</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801F045-20CC-4520-B46F-0072FA5FD697}" type="slidenum">
              <a:rPr lang="en-US" smtClean="0"/>
              <a:pPr/>
              <a:t>17</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981CA64-655E-4812-9F72-4CCCBC8975AC}" type="slidenum">
              <a:rPr lang="en-US" smtClean="0"/>
              <a:pPr/>
              <a:t>18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D2509F6-B90D-4456-B1CD-48C0B4ED504F}" type="slidenum">
              <a:rPr lang="en-US" smtClean="0"/>
              <a:pPr/>
              <a:t>19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28C74D5-C883-4DA5-AA9E-12F7E22C3636}" type="slidenum">
              <a:rPr lang="en-US" smtClean="0"/>
              <a:pPr/>
              <a:t>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BB67D62-D701-44AF-A7C3-49B19D681D2F}" type="slidenum">
              <a:rPr lang="en-US" smtClean="0"/>
              <a:pPr/>
              <a:t>20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BB67D62-D701-44AF-A7C3-49B19D681D2F}" type="slidenum">
              <a:rPr lang="en-US" smtClean="0"/>
              <a:pPr/>
              <a:t>21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FAF2301-4385-440C-822D-7C20DBABFE78}" type="slidenum">
              <a:rPr lang="en-US" smtClean="0"/>
              <a:pPr/>
              <a:t>22</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DA8F751-0AF9-494B-9648-1E9D03983CEE}" type="slidenum">
              <a:rPr lang="en-US" smtClean="0"/>
              <a:pPr/>
              <a:t>23</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677E130-322F-4520-A2BC-284B1B21A961}" type="slidenum">
              <a:rPr lang="en-US" smtClean="0"/>
              <a:pPr/>
              <a:t>24</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FAF2301-4385-440C-822D-7C20DBABFE78}" type="slidenum">
              <a:rPr lang="en-US" smtClean="0"/>
              <a:pPr/>
              <a:t>25</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5D87F73-488C-46FD-8684-939AF68DFC0A}" type="slidenum">
              <a:rPr lang="en-US" smtClean="0"/>
              <a:pPr/>
              <a:t>26</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D4BE3C7-9637-4925-BCEB-766AB8DC1862}" type="slidenum">
              <a:rPr lang="en-US" smtClean="0"/>
              <a:pPr/>
              <a:t>27</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BB67D62-D701-44AF-A7C3-49B19D681D2F}" type="slidenum">
              <a:rPr lang="en-US" smtClean="0"/>
              <a:pPr/>
              <a:t>28</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5D87F73-488C-46FD-8684-939AF68DFC0A}" type="slidenum">
              <a:rPr lang="en-US" smtClean="0"/>
              <a:pPr/>
              <a:t>29</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1129EEA-CC11-43AC-A4DB-7C21176CF5FF}" type="slidenum">
              <a:rPr lang="en-US" smtClean="0"/>
              <a:pPr/>
              <a:t>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9405F56-B2A5-4F90-9A1B-730C6D19B915}" type="slidenum">
              <a:rPr lang="en-US" smtClean="0"/>
              <a:pPr/>
              <a:t>30</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132BF62-03F8-4AC5-9E00-B7F69400F940}" type="slidenum">
              <a:rPr lang="en-US" smtClean="0"/>
              <a:pPr/>
              <a:t>31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132BF62-03F8-4AC5-9E00-B7F69400F940}" type="slidenum">
              <a:rPr lang="en-US" smtClean="0"/>
              <a:pPr/>
              <a:t>32</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DA8F751-0AF9-494B-9648-1E9D03983CEE}" type="slidenum">
              <a:rPr lang="en-US" smtClean="0"/>
              <a:pPr/>
              <a:t>33</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0C3110-DDFA-4B02-8525-708CC7CCB19E}" type="slidenum">
              <a:rPr lang="en-US" smtClean="0"/>
              <a:pPr/>
              <a:t>34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0680337-2954-46FE-8555-F874A8F85319}" type="slidenum">
              <a:rPr lang="en-US" smtClean="0"/>
              <a:pPr/>
              <a:t>35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677E130-322F-4520-A2BC-284B1B21A961}" type="slidenum">
              <a:rPr lang="en-US" smtClean="0"/>
              <a:pPr/>
              <a:t>36</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DA8F751-0AF9-494B-9648-1E9D03983CEE}" type="slidenum">
              <a:rPr lang="en-US" smtClean="0"/>
              <a:pPr/>
              <a:t>37</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4A393D5-A18C-47C3-8F6B-74CC11888DC8}" type="slidenum">
              <a:rPr lang="en-US" smtClean="0"/>
              <a:pPr/>
              <a:t>38</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C31B027-928D-4578-8AA0-D7EB610968CD}" type="slidenum">
              <a:rPr lang="en-US" smtClean="0"/>
              <a:pPr/>
              <a:t>39</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0C3110-DDFA-4B02-8525-708CC7CCB19E}" type="slidenum">
              <a:rPr lang="en-US" smtClean="0"/>
              <a:pPr/>
              <a:t>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30799CB-E59B-49B1-BCD7-E0DE0B2658CB}" type="slidenum">
              <a:rPr lang="en-US" smtClean="0"/>
              <a:pPr/>
              <a:t>40</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B0806EE-ABB7-44E9-A654-24C9AFEF6A62}" type="slidenum">
              <a:rPr lang="en-US" smtClean="0"/>
              <a:pPr/>
              <a:t>41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2F4B70E-B948-451B-B426-10CB51C0DA29}" type="slidenum">
              <a:rPr lang="en-US" smtClean="0"/>
              <a:pPr/>
              <a:t>42</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9CA5966-B181-4FA1-9349-9159F62D0A44}" type="slidenum">
              <a:rPr lang="en-US" smtClean="0"/>
              <a:pPr/>
              <a:t>43</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4B68111-461C-4778-B18A-EB71FA4D8613}" type="slidenum">
              <a:rPr lang="en-US" smtClean="0"/>
              <a:pPr/>
              <a:t>44</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04834C2-4B55-45CE-9755-A1EA8621396D}" type="slidenum">
              <a:rPr lang="en-US" smtClean="0"/>
              <a:pPr/>
              <a:t>45</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2982875-7826-4128-A539-82E07EBA9A99}" type="slidenum">
              <a:rPr lang="en-US" smtClean="0"/>
              <a:pPr/>
              <a:t>46</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30637B5-C1B8-4320-9192-DAAE88FEDDDB}" type="slidenum">
              <a:rPr lang="en-US" smtClean="0"/>
              <a:pPr/>
              <a:t>47</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50D58B6-DD2A-4914-8A51-C81F647D586B}" type="slidenum">
              <a:rPr lang="en-US" smtClean="0"/>
              <a:pPr/>
              <a:t>48</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A11C5C2-5B08-435B-A617-1305ABF413EF}" type="slidenum">
              <a:rPr lang="en-US" smtClean="0"/>
              <a:pPr/>
              <a:t>49</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1129EEA-CC11-43AC-A4DB-7C21176CF5FF}" type="slidenum">
              <a:rPr lang="en-US" smtClean="0"/>
              <a:pPr/>
              <a:t>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04834C2-4B55-45CE-9755-A1EA8621396D}" type="slidenum">
              <a:rPr lang="en-US" smtClean="0"/>
              <a:pPr/>
              <a:t>50</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DA8F751-0AF9-494B-9648-1E9D03983CEE}" type="slidenum">
              <a:rPr lang="en-US" smtClean="0"/>
              <a:pPr/>
              <a:t>51</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DA8F751-0AF9-494B-9648-1E9D03983CEE}" type="slidenum">
              <a:rPr lang="en-US" smtClean="0"/>
              <a:pPr/>
              <a:t>52</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DA8F751-0AF9-494B-9648-1E9D03983CEE}" type="slidenum">
              <a:rPr lang="en-US" smtClean="0"/>
              <a:pPr/>
              <a:t>53</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DA8F751-0AF9-494B-9648-1E9D03983CEE}" type="slidenum">
              <a:rPr lang="en-US" smtClean="0"/>
              <a:pPr/>
              <a:t>54</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003677-29D2-422C-A19C-1F225044B78B}" type="slidenum">
              <a:rPr lang="en-US" smtClean="0"/>
              <a:pPr/>
              <a:t>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003677-29D2-422C-A19C-1F225044B78B}" type="slidenum">
              <a:rPr lang="en-US" smtClean="0"/>
              <a:pPr/>
              <a:t>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455FE6E-EBFF-45AF-9C2B-8E115FA42052}" type="slidenum">
              <a:rPr lang="en-US" smtClean="0"/>
              <a:pPr/>
              <a:t>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979DDFD-62E7-4303-BBB9-F36EC39BAB41}" type="slidenum">
              <a:rPr lang="en-US" smtClean="0"/>
              <a:pPr/>
              <a:t>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6"/>
          <p:cNvPicPr>
            <a:picLocks noChangeAspect="1" noChangeArrowheads="1"/>
          </p:cNvPicPr>
          <p:nvPr/>
        </p:nvPicPr>
        <p:blipFill>
          <a:blip r:embed="rId13" cstate="print"/>
          <a:srcRect/>
          <a:stretch>
            <a:fillRect/>
          </a:stretch>
        </p:blipFill>
        <p:spPr bwMode="auto">
          <a:xfrm>
            <a:off x="0" y="0"/>
            <a:ext cx="9144000" cy="927100"/>
          </a:xfrm>
          <a:prstGeom prst="rect">
            <a:avLst/>
          </a:prstGeom>
          <a:noFill/>
          <a:ln w="15875" algn="ctr">
            <a:noFill/>
            <a:miter lim="800000"/>
            <a:headEnd/>
            <a:tailEnd/>
          </a:ln>
        </p:spPr>
      </p:pic>
      <p:sp>
        <p:nvSpPr>
          <p:cNvPr id="1028" name="Rectangle 137"/>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14" cstate="print"/>
          <a:srcRect/>
          <a:stretch>
            <a:fillRect/>
          </a:stretch>
        </p:blipFill>
        <p:spPr bwMode="auto">
          <a:xfrm>
            <a:off x="0" y="6578600"/>
            <a:ext cx="9144000" cy="279400"/>
          </a:xfrm>
          <a:prstGeom prst="rect">
            <a:avLst/>
          </a:prstGeom>
          <a:noFill/>
          <a:ln w="15875" algn="ctr">
            <a:noFill/>
            <a:miter lim="800000"/>
            <a:headEnd/>
            <a:tailEnd/>
          </a:ln>
        </p:spPr>
      </p:pic>
      <p:sp>
        <p:nvSpPr>
          <p:cNvPr id="905415" name="Text Box 199"/>
          <p:cNvSpPr txBox="1">
            <a:spLocks noChangeArrowheads="1"/>
          </p:cNvSpPr>
          <p:nvPr/>
        </p:nvSpPr>
        <p:spPr bwMode="auto">
          <a:xfrm>
            <a:off x="273050" y="6635750"/>
            <a:ext cx="539750" cy="182563"/>
          </a:xfrm>
          <a:prstGeom prst="rect">
            <a:avLst/>
          </a:prstGeom>
          <a:noFill/>
          <a:ln w="15875" algn="ctr">
            <a:noFill/>
            <a:miter lim="800000"/>
            <a:headEnd/>
            <a:tailEnd/>
          </a:ln>
          <a:effectLst/>
        </p:spPr>
        <p:txBody>
          <a:bodyPr lIns="0" tIns="0" rIns="0" bIns="0">
            <a:spAutoFit/>
          </a:bodyPr>
          <a:lstStyle/>
          <a:p>
            <a:pPr>
              <a:buFontTx/>
              <a:buNone/>
              <a:defRPr/>
            </a:pPr>
            <a:r>
              <a:rPr lang="en-US" b="0">
                <a:solidFill>
                  <a:srgbClr val="171FC7"/>
                </a:solidFill>
                <a:effectLst>
                  <a:outerShdw blurRad="38100" dist="38100" dir="2700000" algn="tl">
                    <a:srgbClr val="C0C0C0"/>
                  </a:outerShdw>
                </a:effectLst>
              </a:rPr>
              <a:t>NSTX</a:t>
            </a:r>
          </a:p>
        </p:txBody>
      </p:sp>
      <p:sp>
        <p:nvSpPr>
          <p:cNvPr id="905422" name="Rectangle 206"/>
          <p:cNvSpPr>
            <a:spLocks noChangeArrowheads="1"/>
          </p:cNvSpPr>
          <p:nvPr/>
        </p:nvSpPr>
        <p:spPr bwMode="auto">
          <a:xfrm>
            <a:off x="2057400" y="6580188"/>
            <a:ext cx="50292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a:solidFill>
                  <a:schemeClr val="accent2"/>
                </a:solidFill>
                <a:latin typeface="Arial" pitchFamily="34" charset="0"/>
              </a:rPr>
              <a:t>APS DPP 2009 – Kinetic Effects in RWM Stability (Berkery)</a:t>
            </a:r>
          </a:p>
        </p:txBody>
      </p:sp>
      <p:sp>
        <p:nvSpPr>
          <p:cNvPr id="905424" name="Rectangle 208"/>
          <p:cNvSpPr>
            <a:spLocks noChangeArrowheads="1"/>
          </p:cNvSpPr>
          <p:nvPr/>
        </p:nvSpPr>
        <p:spPr bwMode="auto">
          <a:xfrm>
            <a:off x="6400800" y="6580188"/>
            <a:ext cx="1981200" cy="277812"/>
          </a:xfrm>
          <a:prstGeom prst="rect">
            <a:avLst/>
          </a:prstGeom>
          <a:noFill/>
          <a:ln w="9525">
            <a:noFill/>
            <a:miter lim="800000"/>
            <a:headEnd/>
            <a:tailEnd/>
          </a:ln>
          <a:effectLst/>
        </p:spPr>
        <p:txBody>
          <a:bodyPr lIns="0" tIns="0" rIns="0" bIns="0" anchor="ctr"/>
          <a:lstStyle/>
          <a:p>
            <a:pPr algn="r">
              <a:spcBef>
                <a:spcPct val="0"/>
              </a:spcBef>
              <a:buFontTx/>
              <a:buNone/>
              <a:defRPr/>
            </a:pPr>
            <a:r>
              <a:rPr lang="en-US" sz="900" i="0" dirty="0">
                <a:solidFill>
                  <a:schemeClr val="accent2"/>
                </a:solidFill>
                <a:latin typeface="Arial" pitchFamily="34" charset="0"/>
              </a:rPr>
              <a:t>November 3, 2009</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200" algn="ctr" rtl="0" eaLnBrk="0" fontAlgn="base" hangingPunct="0">
        <a:spcBef>
          <a:spcPct val="0"/>
        </a:spcBef>
        <a:spcAft>
          <a:spcPct val="0"/>
        </a:spcAft>
        <a:defRPr sz="2400" b="1">
          <a:solidFill>
            <a:schemeClr val="accent2"/>
          </a:solidFill>
          <a:latin typeface="Arial" pitchFamily="34" charset="0"/>
        </a:defRPr>
      </a:lvl6pPr>
      <a:lvl7pPr marL="914400" algn="ctr" rtl="0" eaLnBrk="0" fontAlgn="base" hangingPunct="0">
        <a:spcBef>
          <a:spcPct val="0"/>
        </a:spcBef>
        <a:spcAft>
          <a:spcPct val="0"/>
        </a:spcAft>
        <a:defRPr sz="2400" b="1">
          <a:solidFill>
            <a:schemeClr val="accent2"/>
          </a:solidFill>
          <a:latin typeface="Arial" pitchFamily="34" charset="0"/>
        </a:defRPr>
      </a:lvl7pPr>
      <a:lvl8pPr marL="1371600" algn="ctr" rtl="0" eaLnBrk="0" fontAlgn="base" hangingPunct="0">
        <a:spcBef>
          <a:spcPct val="0"/>
        </a:spcBef>
        <a:spcAft>
          <a:spcPct val="0"/>
        </a:spcAft>
        <a:defRPr sz="2400" b="1">
          <a:solidFill>
            <a:schemeClr val="accent2"/>
          </a:solidFill>
          <a:latin typeface="Arial" pitchFamily="34" charset="0"/>
        </a:defRPr>
      </a:lvl8pPr>
      <a:lvl9pPr marL="1828800" algn="ctr" rtl="0" eaLnBrk="0" fontAlgn="base" hangingPunct="0">
        <a:spcBef>
          <a:spcPct val="0"/>
        </a:spcBef>
        <a:spcAft>
          <a:spcPct val="0"/>
        </a:spcAft>
        <a:defRPr sz="2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3.xml"/><Relationship Id="rId7" Type="http://schemas.openxmlformats.org/officeDocument/2006/relationships/image" Target="../media/image22.png"/><Relationship Id="rId12" Type="http://schemas.openxmlformats.org/officeDocument/2006/relationships/image" Target="../media/image1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0.xml"/><Relationship Id="rId11" Type="http://schemas.openxmlformats.org/officeDocument/2006/relationships/image" Target="../media/image21.png"/><Relationship Id="rId5" Type="http://schemas.openxmlformats.org/officeDocument/2006/relationships/slideLayout" Target="../slideLayouts/slideLayout2.xml"/><Relationship Id="rId10" Type="http://schemas.openxmlformats.org/officeDocument/2006/relationships/image" Target="../media/image20.png"/><Relationship Id="rId4" Type="http://schemas.openxmlformats.org/officeDocument/2006/relationships/tags" Target="../tags/tag14.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1.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39.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39.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3.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6.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50.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Layout" Target="../slideLayouts/slideLayout2.xml"/><Relationship Id="rId7" Type="http://schemas.openxmlformats.org/officeDocument/2006/relationships/image" Target="../media/image69.e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27.xml"/><Relationship Id="rId7" Type="http://schemas.openxmlformats.org/officeDocument/2006/relationships/image" Target="../media/image7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1.wmf"/><Relationship Id="rId5" Type="http://schemas.openxmlformats.org/officeDocument/2006/relationships/notesSlide" Target="../notesSlides/notesSlide46.xml"/><Relationship Id="rId4" Type="http://schemas.openxmlformats.org/officeDocument/2006/relationships/slideLayout" Target="../slideLayouts/slideLayout2.xml"/><Relationship Id="rId9" Type="http://schemas.openxmlformats.org/officeDocument/2006/relationships/image" Target="../media/image74.png"/></Relationships>
</file>

<file path=ppt/slides/_rels/slide4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Layout" Target="../slideLayouts/slideLayout2.xml"/><Relationship Id="rId7" Type="http://schemas.openxmlformats.org/officeDocument/2006/relationships/image" Target="../media/image7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6.emf"/><Relationship Id="rId5" Type="http://schemas.openxmlformats.org/officeDocument/2006/relationships/image" Target="../media/image75.wmf"/><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tags" Target="../tags/tag32.xml"/><Relationship Id="rId7" Type="http://schemas.openxmlformats.org/officeDocument/2006/relationships/image" Target="../media/image8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79.wmf"/><Relationship Id="rId5" Type="http://schemas.openxmlformats.org/officeDocument/2006/relationships/notesSlide" Target="../notesSlides/notesSlide48.xml"/><Relationship Id="rId10" Type="http://schemas.openxmlformats.org/officeDocument/2006/relationships/image" Target="../media/image82.emf"/><Relationship Id="rId4" Type="http://schemas.openxmlformats.org/officeDocument/2006/relationships/slideLayout" Target="../slideLayouts/slideLayout2.xml"/><Relationship Id="rId9"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xml"/><Relationship Id="rId7" Type="http://schemas.openxmlformats.org/officeDocument/2006/relationships/image" Target="../media/image1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8.xml"/><Relationship Id="rId11" Type="http://schemas.openxmlformats.org/officeDocument/2006/relationships/image" Target="../media/image18.png"/><Relationship Id="rId5" Type="http://schemas.openxmlformats.org/officeDocument/2006/relationships/slideLayout" Target="../slideLayouts/slideLayout2.xml"/><Relationship Id="rId10" Type="http://schemas.openxmlformats.org/officeDocument/2006/relationships/image" Target="../media/image17.png"/><Relationship Id="rId4" Type="http://schemas.openxmlformats.org/officeDocument/2006/relationships/tags" Target="../tags/tag6.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xml"/><Relationship Id="rId7" Type="http://schemas.openxmlformats.org/officeDocument/2006/relationships/image" Target="../media/image19.png"/><Relationship Id="rId12"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9.xml"/><Relationship Id="rId11" Type="http://schemas.openxmlformats.org/officeDocument/2006/relationships/image" Target="../media/image9.png"/><Relationship Id="rId5" Type="http://schemas.openxmlformats.org/officeDocument/2006/relationships/slideLayout" Target="../slideLayouts/slideLayout2.xml"/><Relationship Id="rId10" Type="http://schemas.openxmlformats.org/officeDocument/2006/relationships/image" Target="../media/image16.png"/><Relationship Id="rId4" Type="http://schemas.openxmlformats.org/officeDocument/2006/relationships/tags" Target="../tags/tag10.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Line 150"/>
          <p:cNvSpPr>
            <a:spLocks noChangeShapeType="1"/>
          </p:cNvSpPr>
          <p:nvPr/>
        </p:nvSpPr>
        <p:spPr bwMode="auto">
          <a:xfrm>
            <a:off x="0" y="0"/>
            <a:ext cx="914400" cy="0"/>
          </a:xfrm>
          <a:prstGeom prst="line">
            <a:avLst/>
          </a:prstGeom>
          <a:noFill/>
          <a:ln w="0">
            <a:solidFill>
              <a:srgbClr val="FBFFFF"/>
            </a:solidFill>
            <a:round/>
            <a:headEnd/>
            <a:tailEnd/>
          </a:ln>
        </p:spPr>
        <p:txBody>
          <a:bodyPr wrap="none" lIns="0" tIns="0" rIns="0" bIns="0" anchor="ctr"/>
          <a:lstStyle/>
          <a:p>
            <a:endParaRPr lang="en-US" dirty="0"/>
          </a:p>
        </p:txBody>
      </p:sp>
      <p:sp>
        <p:nvSpPr>
          <p:cNvPr id="2051" name="Line 131"/>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1525762" name="Rectangle 2"/>
          <p:cNvSpPr>
            <a:spLocks noChangeArrowheads="1"/>
          </p:cNvSpPr>
          <p:nvPr/>
        </p:nvSpPr>
        <p:spPr bwMode="auto">
          <a:xfrm>
            <a:off x="0" y="990600"/>
            <a:ext cx="9144000" cy="914400"/>
          </a:xfrm>
          <a:prstGeom prst="rect">
            <a:avLst/>
          </a:prstGeom>
          <a:noFill/>
          <a:ln w="9525">
            <a:noFill/>
            <a:miter lim="800000"/>
            <a:headEnd/>
            <a:tailEnd/>
          </a:ln>
          <a:effectLst/>
        </p:spPr>
        <p:txBody>
          <a:bodyPr anchor="ctr"/>
          <a:lstStyle/>
          <a:p>
            <a:pPr algn="ctr" eaLnBrk="0" hangingPunct="0">
              <a:spcBef>
                <a:spcPct val="0"/>
              </a:spcBef>
              <a:buFontTx/>
              <a:buNone/>
              <a:defRPr/>
            </a:pPr>
            <a:r>
              <a:rPr lang="en-US" altLang="ja-JP" sz="3000" i="0" dirty="0">
                <a:solidFill>
                  <a:schemeClr val="accent2"/>
                </a:solidFill>
                <a:effectLst>
                  <a:outerShdw blurRad="38100" dist="38100" dir="2700000" algn="tl">
                    <a:srgbClr val="C0C0C0"/>
                  </a:outerShdw>
                </a:effectLst>
                <a:latin typeface="Calibri" pitchFamily="34" charset="0"/>
                <a:ea typeface="ＭＳ Ｐゴシック" pitchFamily="1" charset="-128"/>
              </a:rPr>
              <a:t>The Role of Kinetic Effects, Including </a:t>
            </a:r>
            <a:r>
              <a:rPr lang="en-US" altLang="ja-JP" sz="3000" i="0" dirty="0" smtClean="0">
                <a:solidFill>
                  <a:schemeClr val="accent2"/>
                </a:solidFill>
                <a:effectLst>
                  <a:outerShdw blurRad="38100" dist="38100" dir="2700000" algn="tl">
                    <a:srgbClr val="C0C0C0"/>
                  </a:outerShdw>
                </a:effectLst>
                <a:latin typeface="Calibri" pitchFamily="34" charset="0"/>
                <a:ea typeface="ＭＳ Ｐゴシック" pitchFamily="1" charset="-128"/>
              </a:rPr>
              <a:t>Plasma Rotation and Energetic </a:t>
            </a:r>
            <a:r>
              <a:rPr lang="en-US" altLang="ja-JP" sz="3000" i="0" dirty="0">
                <a:solidFill>
                  <a:schemeClr val="accent2"/>
                </a:solidFill>
                <a:effectLst>
                  <a:outerShdw blurRad="38100" dist="38100" dir="2700000" algn="tl">
                    <a:srgbClr val="C0C0C0"/>
                  </a:outerShdw>
                </a:effectLst>
                <a:latin typeface="Calibri" pitchFamily="34" charset="0"/>
                <a:ea typeface="ＭＳ Ｐゴシック" pitchFamily="1" charset="-128"/>
              </a:rPr>
              <a:t>Particles, in </a:t>
            </a:r>
            <a:r>
              <a:rPr lang="en-US" altLang="ja-JP" sz="3000" i="0" dirty="0" smtClean="0">
                <a:solidFill>
                  <a:schemeClr val="accent2"/>
                </a:solidFill>
                <a:effectLst>
                  <a:outerShdw blurRad="38100" dist="38100" dir="2700000" algn="tl">
                    <a:srgbClr val="C0C0C0"/>
                  </a:outerShdw>
                </a:effectLst>
                <a:latin typeface="Calibri" pitchFamily="34" charset="0"/>
                <a:ea typeface="ＭＳ Ｐゴシック" pitchFamily="1" charset="-128"/>
              </a:rPr>
              <a:t>Resistive Wall Mode </a:t>
            </a:r>
            <a:r>
              <a:rPr lang="en-US" altLang="ja-JP" sz="3000" i="0" dirty="0">
                <a:solidFill>
                  <a:schemeClr val="accent2"/>
                </a:solidFill>
                <a:effectLst>
                  <a:outerShdw blurRad="38100" dist="38100" dir="2700000" algn="tl">
                    <a:srgbClr val="C0C0C0"/>
                  </a:outerShdw>
                </a:effectLst>
                <a:latin typeface="Calibri" pitchFamily="34" charset="0"/>
                <a:ea typeface="ＭＳ Ｐゴシック" pitchFamily="1" charset="-128"/>
              </a:rPr>
              <a:t>Stability</a:t>
            </a:r>
            <a:endParaRPr lang="en-US" sz="3000" i="0" dirty="0">
              <a:solidFill>
                <a:schemeClr val="accent2"/>
              </a:solidFill>
              <a:latin typeface="Calibri" pitchFamily="34" charset="0"/>
            </a:endParaRPr>
          </a:p>
        </p:txBody>
      </p:sp>
      <p:sp>
        <p:nvSpPr>
          <p:cNvPr id="2053" name="Line 132"/>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2054" name="Text Box 9"/>
          <p:cNvSpPr txBox="1">
            <a:spLocks noChangeArrowheads="1"/>
          </p:cNvSpPr>
          <p:nvPr/>
        </p:nvSpPr>
        <p:spPr bwMode="auto">
          <a:xfrm>
            <a:off x="1752600" y="2057400"/>
            <a:ext cx="5638800" cy="738188"/>
          </a:xfrm>
          <a:prstGeom prst="rect">
            <a:avLst/>
          </a:prstGeom>
          <a:noFill/>
          <a:ln w="9525">
            <a:noFill/>
            <a:miter lim="800000"/>
            <a:headEnd/>
            <a:tailEnd/>
          </a:ln>
        </p:spPr>
        <p:txBody>
          <a:bodyPr>
            <a:spAutoFit/>
          </a:bodyPr>
          <a:lstStyle/>
          <a:p>
            <a:pPr algn="ctr">
              <a:spcBef>
                <a:spcPct val="0"/>
              </a:spcBef>
              <a:buFontTx/>
              <a:buNone/>
            </a:pPr>
            <a:r>
              <a:rPr lang="en-US" sz="2800" i="0" dirty="0">
                <a:solidFill>
                  <a:schemeClr val="tx1"/>
                </a:solidFill>
                <a:latin typeface="Calibri" pitchFamily="34" charset="0"/>
              </a:rPr>
              <a:t>Jack Berkery</a:t>
            </a:r>
          </a:p>
          <a:p>
            <a:pPr algn="ctr">
              <a:spcBef>
                <a:spcPct val="0"/>
              </a:spcBef>
              <a:buFontTx/>
              <a:buNone/>
            </a:pPr>
            <a:r>
              <a:rPr lang="en-US" sz="1400" dirty="0">
                <a:solidFill>
                  <a:schemeClr val="tx1"/>
                </a:solidFill>
                <a:latin typeface="Calibri" pitchFamily="34" charset="0"/>
              </a:rPr>
              <a:t>Department of Applied Physics, Columbia University, New York, NY, USA</a:t>
            </a:r>
          </a:p>
        </p:txBody>
      </p:sp>
      <p:sp>
        <p:nvSpPr>
          <p:cNvPr id="2055" name="Line 13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2056" name="Text Box 10"/>
          <p:cNvSpPr txBox="1">
            <a:spLocks noChangeArrowheads="1"/>
          </p:cNvSpPr>
          <p:nvPr/>
        </p:nvSpPr>
        <p:spPr bwMode="auto">
          <a:xfrm>
            <a:off x="1676400" y="3276600"/>
            <a:ext cx="5715000" cy="627063"/>
          </a:xfrm>
          <a:prstGeom prst="rect">
            <a:avLst/>
          </a:prstGeom>
          <a:noFill/>
          <a:ln w="15875" algn="ctr">
            <a:noFill/>
            <a:miter lim="800000"/>
            <a:headEnd/>
            <a:tailEnd/>
          </a:ln>
        </p:spPr>
        <p:txBody>
          <a:bodyPr lIns="0" tIns="0" rIns="0" bIns="0">
            <a:spAutoFit/>
          </a:bodyPr>
          <a:lstStyle/>
          <a:p>
            <a:pPr algn="ctr">
              <a:lnSpc>
                <a:spcPct val="70000"/>
              </a:lnSpc>
              <a:buFontTx/>
              <a:buNone/>
            </a:pPr>
            <a:r>
              <a:rPr lang="en-US" sz="1600" i="0" dirty="0">
                <a:solidFill>
                  <a:srgbClr val="FF0000"/>
                </a:solidFill>
                <a:latin typeface="Calibri" pitchFamily="34" charset="0"/>
              </a:rPr>
              <a:t>51</a:t>
            </a:r>
            <a:r>
              <a:rPr lang="en-US" sz="1600" i="0" baseline="30000" dirty="0">
                <a:solidFill>
                  <a:srgbClr val="FF0000"/>
                </a:solidFill>
                <a:latin typeface="Calibri" pitchFamily="34" charset="0"/>
              </a:rPr>
              <a:t>st</a:t>
            </a:r>
            <a:r>
              <a:rPr lang="en-US" sz="1600" i="0" dirty="0">
                <a:solidFill>
                  <a:srgbClr val="FF0000"/>
                </a:solidFill>
                <a:latin typeface="Calibri" pitchFamily="34" charset="0"/>
              </a:rPr>
              <a:t> Annual Meeting of the Division of Plasma Physics</a:t>
            </a:r>
          </a:p>
          <a:p>
            <a:pPr algn="ctr">
              <a:lnSpc>
                <a:spcPct val="70000"/>
              </a:lnSpc>
              <a:buFontTx/>
              <a:buNone/>
            </a:pPr>
            <a:r>
              <a:rPr lang="en-US" sz="1600" i="0" dirty="0">
                <a:solidFill>
                  <a:srgbClr val="FF0000"/>
                </a:solidFill>
                <a:latin typeface="Calibri" pitchFamily="34" charset="0"/>
              </a:rPr>
              <a:t>Atlanta, Georgia</a:t>
            </a:r>
          </a:p>
          <a:p>
            <a:pPr algn="ctr">
              <a:lnSpc>
                <a:spcPct val="70000"/>
              </a:lnSpc>
              <a:buFontTx/>
              <a:buNone/>
            </a:pPr>
            <a:r>
              <a:rPr lang="en-US" sz="1600" i="0" dirty="0">
                <a:solidFill>
                  <a:srgbClr val="FF0000"/>
                </a:solidFill>
                <a:latin typeface="Calibri" pitchFamily="34" charset="0"/>
              </a:rPr>
              <a:t>November 3, 2009</a:t>
            </a:r>
          </a:p>
        </p:txBody>
      </p:sp>
      <p:sp>
        <p:nvSpPr>
          <p:cNvPr id="2057" name="Line 13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2058" name="Line 13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2059" name="Line 139"/>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2060" name="Line 14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2061" name="Line 14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2062" name="Line 145"/>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2063" name="Line 146"/>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pic>
        <p:nvPicPr>
          <p:cNvPr id="2064" name="Picture 127"/>
          <p:cNvPicPr>
            <a:picLocks noChangeAspect="1" noChangeArrowheads="1"/>
          </p:cNvPicPr>
          <p:nvPr/>
        </p:nvPicPr>
        <p:blipFill>
          <a:blip r:embed="rId3" cstate="print"/>
          <a:srcRect/>
          <a:stretch>
            <a:fillRect/>
          </a:stretch>
        </p:blipFill>
        <p:spPr bwMode="auto">
          <a:xfrm>
            <a:off x="0" y="-1588"/>
            <a:ext cx="9144000" cy="839788"/>
          </a:xfrm>
          <a:prstGeom prst="rect">
            <a:avLst/>
          </a:prstGeom>
          <a:noFill/>
          <a:ln w="15875" algn="ctr">
            <a:noFill/>
            <a:miter lim="800000"/>
            <a:headEnd/>
            <a:tailEnd/>
          </a:ln>
        </p:spPr>
      </p:pic>
      <p:sp>
        <p:nvSpPr>
          <p:cNvPr id="2065" name="Line 147"/>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1525888" name="Text Box 128"/>
          <p:cNvSpPr txBox="1">
            <a:spLocks noChangeArrowheads="1"/>
          </p:cNvSpPr>
          <p:nvPr/>
        </p:nvSpPr>
        <p:spPr bwMode="auto">
          <a:xfrm>
            <a:off x="838200" y="109538"/>
            <a:ext cx="1219200" cy="549275"/>
          </a:xfrm>
          <a:prstGeom prst="rect">
            <a:avLst/>
          </a:prstGeom>
          <a:noFill/>
          <a:ln w="15875" algn="ctr">
            <a:noFill/>
            <a:miter lim="800000"/>
            <a:headEnd/>
            <a:tailEnd/>
          </a:ln>
          <a:effectLst/>
        </p:spPr>
        <p:txBody>
          <a:bodyPr wrap="none" lIns="0" tIns="0" rIns="0" bIns="0">
            <a:spAutoFit/>
          </a:bodyPr>
          <a:lstStyle/>
          <a:p>
            <a:pPr>
              <a:buFontTx/>
              <a:buNone/>
              <a:defRPr/>
            </a:pPr>
            <a:r>
              <a:rPr lang="en-US" sz="3600" b="0" dirty="0">
                <a:solidFill>
                  <a:srgbClr val="171FC7"/>
                </a:solidFill>
                <a:effectLst>
                  <a:outerShdw blurRad="38100" dist="38100" dir="2700000" algn="tl">
                    <a:srgbClr val="C0C0C0"/>
                  </a:outerShdw>
                </a:effectLst>
                <a:latin typeface="Arial" pitchFamily="34" charset="0"/>
              </a:rPr>
              <a:t>NSTX</a:t>
            </a:r>
          </a:p>
        </p:txBody>
      </p:sp>
      <p:sp>
        <p:nvSpPr>
          <p:cNvPr id="2067" name="Line 14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sp>
        <p:nvSpPr>
          <p:cNvPr id="2068" name="Rectangle 129"/>
          <p:cNvSpPr>
            <a:spLocks noChangeArrowheads="1"/>
          </p:cNvSpPr>
          <p:nvPr/>
        </p:nvSpPr>
        <p:spPr bwMode="auto">
          <a:xfrm>
            <a:off x="3651250" y="228600"/>
            <a:ext cx="1530350" cy="381000"/>
          </a:xfrm>
          <a:prstGeom prst="rect">
            <a:avLst/>
          </a:prstGeom>
          <a:noFill/>
          <a:ln w="9525">
            <a:noFill/>
            <a:miter lim="800000"/>
            <a:headEnd/>
            <a:tailEnd/>
          </a:ln>
        </p:spPr>
        <p:txBody>
          <a:bodyPr lIns="0" tIns="0" rIns="0" bIns="0" anchor="ctr"/>
          <a:lstStyle/>
          <a:p>
            <a:pPr algn="r" eaLnBrk="0" hangingPunct="0">
              <a:spcBef>
                <a:spcPct val="0"/>
              </a:spcBef>
              <a:buFontTx/>
              <a:buNone/>
            </a:pPr>
            <a:r>
              <a:rPr lang="en-US" sz="1800" dirty="0">
                <a:solidFill>
                  <a:schemeClr val="accent2"/>
                </a:solidFill>
                <a:latin typeface="Arial" pitchFamily="34" charset="0"/>
              </a:rPr>
              <a:t>Supported by   </a:t>
            </a:r>
          </a:p>
        </p:txBody>
      </p:sp>
      <p:sp>
        <p:nvSpPr>
          <p:cNvPr id="2069" name="Line 149"/>
          <p:cNvSpPr>
            <a:spLocks noChangeShapeType="1"/>
          </p:cNvSpPr>
          <p:nvPr/>
        </p:nvSpPr>
        <p:spPr bwMode="auto">
          <a:xfrm>
            <a:off x="0" y="0"/>
            <a:ext cx="0" cy="457200"/>
          </a:xfrm>
          <a:prstGeom prst="line">
            <a:avLst/>
          </a:prstGeom>
          <a:noFill/>
          <a:ln w="0">
            <a:solidFill>
              <a:srgbClr val="FDFFFF"/>
            </a:solidFill>
            <a:round/>
            <a:headEnd/>
            <a:tailEnd/>
          </a:ln>
        </p:spPr>
        <p:txBody>
          <a:bodyPr wrap="none" lIns="0" tIns="0" rIns="0" bIns="0" anchor="ctr"/>
          <a:lstStyle/>
          <a:p>
            <a:endParaRPr lang="en-US" dirty="0"/>
          </a:p>
        </p:txBody>
      </p:sp>
      <p:sp>
        <p:nvSpPr>
          <p:cNvPr id="2070" name="Text Box 152"/>
          <p:cNvSpPr txBox="1">
            <a:spLocks noChangeArrowheads="1"/>
          </p:cNvSpPr>
          <p:nvPr/>
        </p:nvSpPr>
        <p:spPr bwMode="auto">
          <a:xfrm>
            <a:off x="76200" y="2057400"/>
            <a:ext cx="1333500" cy="4718050"/>
          </a:xfrm>
          <a:prstGeom prst="rect">
            <a:avLst/>
          </a:prstGeom>
          <a:gradFill rotWithShape="1">
            <a:gsLst>
              <a:gs pos="0">
                <a:srgbClr val="EAEAEA">
                  <a:alpha val="50998"/>
                </a:srgbClr>
              </a:gs>
              <a:gs pos="100000">
                <a:srgbClr val="B5B5B5">
                  <a:alpha val="50998"/>
                </a:srgbClr>
              </a:gs>
            </a:gsLst>
            <a:lin ang="0" scaled="1"/>
          </a:gradFill>
          <a:ln w="12700" algn="ctr">
            <a:solidFill>
              <a:srgbClr val="0000FF"/>
            </a:solidFill>
            <a:miter lim="800000"/>
            <a:headEnd/>
            <a:tailEnd/>
          </a:ln>
        </p:spPr>
        <p:txBody>
          <a:bodyPr lIns="91429" tIns="45714" rIns="91429" bIns="45714">
            <a:spAutoFit/>
          </a:bodyPr>
          <a:lstStyle/>
          <a:p>
            <a:pPr eaLnBrk="0" hangingPunct="0">
              <a:spcBef>
                <a:spcPct val="5000"/>
              </a:spcBef>
              <a:spcAft>
                <a:spcPct val="5000"/>
              </a:spcAft>
              <a:buFontTx/>
              <a:buNone/>
            </a:pPr>
            <a:r>
              <a:rPr lang="en-US" sz="900" dirty="0">
                <a:solidFill>
                  <a:srgbClr val="0000FF"/>
                </a:solidFill>
                <a:latin typeface="Arial" pitchFamily="34" charset="0"/>
              </a:rPr>
              <a:t>College W&amp;M</a:t>
            </a:r>
          </a:p>
          <a:p>
            <a:pPr eaLnBrk="0" hangingPunct="0">
              <a:spcBef>
                <a:spcPct val="5000"/>
              </a:spcBef>
              <a:spcAft>
                <a:spcPct val="5000"/>
              </a:spcAft>
              <a:buFontTx/>
              <a:buNone/>
            </a:pPr>
            <a:r>
              <a:rPr lang="en-US" sz="900" dirty="0">
                <a:solidFill>
                  <a:srgbClr val="0000FF"/>
                </a:solidFill>
                <a:latin typeface="Arial" pitchFamily="34" charset="0"/>
              </a:rPr>
              <a:t>Colorado </a:t>
            </a:r>
            <a:r>
              <a:rPr lang="en-US" sz="900" dirty="0" err="1">
                <a:solidFill>
                  <a:srgbClr val="0000FF"/>
                </a:solidFill>
                <a:latin typeface="Arial" pitchFamily="34" charset="0"/>
              </a:rPr>
              <a:t>Sch</a:t>
            </a:r>
            <a:r>
              <a:rPr lang="en-US" sz="900">
                <a:solidFill>
                  <a:srgbClr val="0000FF"/>
                </a:solidFill>
                <a:latin typeface="Arial" pitchFamily="34" charset="0"/>
              </a:rPr>
              <a:t> Mines</a:t>
            </a:r>
          </a:p>
          <a:p>
            <a:pPr eaLnBrk="0" hangingPunct="0">
              <a:spcBef>
                <a:spcPct val="5000"/>
              </a:spcBef>
              <a:spcAft>
                <a:spcPct val="5000"/>
              </a:spcAft>
              <a:buFontTx/>
              <a:buNone/>
            </a:pPr>
            <a:r>
              <a:rPr lang="en-US" sz="900">
                <a:solidFill>
                  <a:srgbClr val="0000FF"/>
                </a:solidFill>
                <a:latin typeface="Arial" pitchFamily="34" charset="0"/>
              </a:rPr>
              <a:t>Columbia U</a:t>
            </a:r>
          </a:p>
          <a:p>
            <a:pPr eaLnBrk="0" hangingPunct="0">
              <a:spcBef>
                <a:spcPct val="5000"/>
              </a:spcBef>
              <a:spcAft>
                <a:spcPct val="5000"/>
              </a:spcAft>
              <a:buFontTx/>
              <a:buNone/>
            </a:pPr>
            <a:r>
              <a:rPr lang="en-US" sz="900">
                <a:solidFill>
                  <a:srgbClr val="0000FF"/>
                </a:solidFill>
                <a:latin typeface="Arial" pitchFamily="34" charset="0"/>
              </a:rPr>
              <a:t>CompX</a:t>
            </a:r>
          </a:p>
          <a:p>
            <a:pPr eaLnBrk="0" hangingPunct="0">
              <a:spcBef>
                <a:spcPct val="5000"/>
              </a:spcBef>
              <a:spcAft>
                <a:spcPct val="5000"/>
              </a:spcAft>
              <a:buFontTx/>
              <a:buNone/>
            </a:pPr>
            <a:r>
              <a:rPr lang="en-US" sz="900">
                <a:solidFill>
                  <a:srgbClr val="0000FF"/>
                </a:solidFill>
                <a:latin typeface="Arial" pitchFamily="34" charset="0"/>
              </a:rPr>
              <a:t>General Atomics</a:t>
            </a:r>
          </a:p>
          <a:p>
            <a:pPr eaLnBrk="0" hangingPunct="0">
              <a:spcBef>
                <a:spcPct val="5000"/>
              </a:spcBef>
              <a:spcAft>
                <a:spcPct val="5000"/>
              </a:spcAft>
              <a:buFontTx/>
              <a:buNone/>
            </a:pPr>
            <a:r>
              <a:rPr lang="en-US" sz="900">
                <a:solidFill>
                  <a:srgbClr val="0000FF"/>
                </a:solidFill>
                <a:latin typeface="Arial" pitchFamily="34" charset="0"/>
              </a:rPr>
              <a:t>INEL</a:t>
            </a:r>
          </a:p>
          <a:p>
            <a:pPr eaLnBrk="0" hangingPunct="0">
              <a:spcBef>
                <a:spcPct val="5000"/>
              </a:spcBef>
              <a:spcAft>
                <a:spcPct val="5000"/>
              </a:spcAft>
              <a:buFontTx/>
              <a:buNone/>
            </a:pPr>
            <a:r>
              <a:rPr lang="en-US" sz="900">
                <a:solidFill>
                  <a:srgbClr val="0000FF"/>
                </a:solidFill>
                <a:latin typeface="Arial" pitchFamily="34" charset="0"/>
              </a:rPr>
              <a:t>Johns Hopkins U</a:t>
            </a:r>
          </a:p>
          <a:p>
            <a:pPr eaLnBrk="0" hangingPunct="0">
              <a:spcBef>
                <a:spcPct val="5000"/>
              </a:spcBef>
              <a:spcAft>
                <a:spcPct val="5000"/>
              </a:spcAft>
              <a:buFontTx/>
              <a:buNone/>
            </a:pPr>
            <a:r>
              <a:rPr lang="en-US" sz="900">
                <a:solidFill>
                  <a:srgbClr val="0000FF"/>
                </a:solidFill>
                <a:latin typeface="Arial" pitchFamily="34" charset="0"/>
              </a:rPr>
              <a:t>LANL</a:t>
            </a:r>
          </a:p>
          <a:p>
            <a:pPr eaLnBrk="0" hangingPunct="0">
              <a:spcBef>
                <a:spcPct val="5000"/>
              </a:spcBef>
              <a:spcAft>
                <a:spcPct val="5000"/>
              </a:spcAft>
              <a:buFontTx/>
              <a:buNone/>
            </a:pPr>
            <a:r>
              <a:rPr lang="en-US" sz="900">
                <a:solidFill>
                  <a:srgbClr val="0000FF"/>
                </a:solidFill>
                <a:latin typeface="Arial" pitchFamily="34" charset="0"/>
              </a:rPr>
              <a:t>LLNL</a:t>
            </a:r>
          </a:p>
          <a:p>
            <a:pPr eaLnBrk="0" hangingPunct="0">
              <a:spcBef>
                <a:spcPct val="5000"/>
              </a:spcBef>
              <a:spcAft>
                <a:spcPct val="5000"/>
              </a:spcAft>
              <a:buFontTx/>
              <a:buNone/>
            </a:pPr>
            <a:r>
              <a:rPr lang="en-US" sz="900">
                <a:solidFill>
                  <a:srgbClr val="0000FF"/>
                </a:solidFill>
                <a:latin typeface="Arial" pitchFamily="34" charset="0"/>
              </a:rPr>
              <a:t>Lodestar</a:t>
            </a:r>
          </a:p>
          <a:p>
            <a:pPr eaLnBrk="0" hangingPunct="0">
              <a:spcBef>
                <a:spcPct val="5000"/>
              </a:spcBef>
              <a:spcAft>
                <a:spcPct val="5000"/>
              </a:spcAft>
              <a:buFontTx/>
              <a:buNone/>
            </a:pPr>
            <a:r>
              <a:rPr lang="en-US" sz="900">
                <a:solidFill>
                  <a:srgbClr val="0000FF"/>
                </a:solidFill>
                <a:latin typeface="Arial" pitchFamily="34" charset="0"/>
              </a:rPr>
              <a:t>MIT</a:t>
            </a:r>
          </a:p>
          <a:p>
            <a:pPr eaLnBrk="0" hangingPunct="0">
              <a:spcBef>
                <a:spcPct val="5000"/>
              </a:spcBef>
              <a:spcAft>
                <a:spcPct val="5000"/>
              </a:spcAft>
              <a:buFontTx/>
              <a:buNone/>
            </a:pPr>
            <a:r>
              <a:rPr lang="en-US" sz="900">
                <a:solidFill>
                  <a:srgbClr val="0000FF"/>
                </a:solidFill>
                <a:latin typeface="Arial" pitchFamily="34" charset="0"/>
              </a:rPr>
              <a:t>Nova Photonics</a:t>
            </a:r>
          </a:p>
          <a:p>
            <a:pPr eaLnBrk="0" hangingPunct="0">
              <a:spcBef>
                <a:spcPct val="5000"/>
              </a:spcBef>
              <a:spcAft>
                <a:spcPct val="5000"/>
              </a:spcAft>
              <a:buFontTx/>
              <a:buNone/>
            </a:pPr>
            <a:r>
              <a:rPr lang="en-US" sz="900">
                <a:solidFill>
                  <a:srgbClr val="0000FF"/>
                </a:solidFill>
                <a:latin typeface="Arial" pitchFamily="34" charset="0"/>
              </a:rPr>
              <a:t>New York U</a:t>
            </a:r>
          </a:p>
          <a:p>
            <a:pPr eaLnBrk="0" hangingPunct="0">
              <a:spcBef>
                <a:spcPct val="5000"/>
              </a:spcBef>
              <a:spcAft>
                <a:spcPct val="5000"/>
              </a:spcAft>
              <a:buFontTx/>
              <a:buNone/>
            </a:pPr>
            <a:r>
              <a:rPr lang="en-US" sz="900">
                <a:solidFill>
                  <a:srgbClr val="0000FF"/>
                </a:solidFill>
                <a:latin typeface="Arial" pitchFamily="34" charset="0"/>
              </a:rPr>
              <a:t>Old Dominion U</a:t>
            </a:r>
          </a:p>
          <a:p>
            <a:pPr eaLnBrk="0" hangingPunct="0">
              <a:spcBef>
                <a:spcPct val="5000"/>
              </a:spcBef>
              <a:spcAft>
                <a:spcPct val="5000"/>
              </a:spcAft>
              <a:buFontTx/>
              <a:buNone/>
            </a:pPr>
            <a:r>
              <a:rPr lang="en-US" sz="900">
                <a:solidFill>
                  <a:srgbClr val="0000FF"/>
                </a:solidFill>
                <a:latin typeface="Arial" pitchFamily="34" charset="0"/>
              </a:rPr>
              <a:t>ORNL</a:t>
            </a:r>
          </a:p>
          <a:p>
            <a:pPr eaLnBrk="0" hangingPunct="0">
              <a:spcBef>
                <a:spcPct val="5000"/>
              </a:spcBef>
              <a:spcAft>
                <a:spcPct val="5000"/>
              </a:spcAft>
              <a:buFontTx/>
              <a:buNone/>
            </a:pPr>
            <a:r>
              <a:rPr lang="en-US" sz="900">
                <a:solidFill>
                  <a:srgbClr val="0000FF"/>
                </a:solidFill>
                <a:latin typeface="Arial" pitchFamily="34" charset="0"/>
              </a:rPr>
              <a:t>PPPL</a:t>
            </a:r>
          </a:p>
          <a:p>
            <a:pPr eaLnBrk="0" hangingPunct="0">
              <a:spcBef>
                <a:spcPct val="5000"/>
              </a:spcBef>
              <a:spcAft>
                <a:spcPct val="5000"/>
              </a:spcAft>
              <a:buFontTx/>
              <a:buNone/>
            </a:pPr>
            <a:r>
              <a:rPr lang="en-US" sz="900">
                <a:solidFill>
                  <a:srgbClr val="0000FF"/>
                </a:solidFill>
                <a:latin typeface="Arial" pitchFamily="34" charset="0"/>
              </a:rPr>
              <a:t>PSI</a:t>
            </a:r>
          </a:p>
          <a:p>
            <a:pPr eaLnBrk="0" hangingPunct="0">
              <a:spcBef>
                <a:spcPct val="5000"/>
              </a:spcBef>
              <a:spcAft>
                <a:spcPct val="5000"/>
              </a:spcAft>
              <a:buFontTx/>
              <a:buNone/>
            </a:pPr>
            <a:r>
              <a:rPr lang="en-US" sz="900">
                <a:solidFill>
                  <a:srgbClr val="0000FF"/>
                </a:solidFill>
                <a:latin typeface="Arial" pitchFamily="34" charset="0"/>
              </a:rPr>
              <a:t>Princeton U</a:t>
            </a:r>
          </a:p>
          <a:p>
            <a:pPr eaLnBrk="0" hangingPunct="0">
              <a:spcBef>
                <a:spcPct val="5000"/>
              </a:spcBef>
              <a:spcAft>
                <a:spcPct val="5000"/>
              </a:spcAft>
              <a:buFontTx/>
              <a:buNone/>
            </a:pPr>
            <a:r>
              <a:rPr lang="en-US" sz="900">
                <a:solidFill>
                  <a:srgbClr val="0000FF"/>
                </a:solidFill>
                <a:latin typeface="Arial" pitchFamily="34" charset="0"/>
              </a:rPr>
              <a:t>Purdue U</a:t>
            </a:r>
          </a:p>
          <a:p>
            <a:pPr eaLnBrk="0" hangingPunct="0">
              <a:spcBef>
                <a:spcPct val="5000"/>
              </a:spcBef>
              <a:spcAft>
                <a:spcPct val="5000"/>
              </a:spcAft>
              <a:buFontTx/>
              <a:buNone/>
            </a:pPr>
            <a:r>
              <a:rPr lang="en-US" sz="900">
                <a:solidFill>
                  <a:srgbClr val="0000FF"/>
                </a:solidFill>
                <a:latin typeface="Arial" pitchFamily="34" charset="0"/>
              </a:rPr>
              <a:t>SNL</a:t>
            </a:r>
          </a:p>
          <a:p>
            <a:pPr eaLnBrk="0" hangingPunct="0">
              <a:spcBef>
                <a:spcPct val="5000"/>
              </a:spcBef>
              <a:spcAft>
                <a:spcPct val="5000"/>
              </a:spcAft>
              <a:buFontTx/>
              <a:buNone/>
            </a:pPr>
            <a:r>
              <a:rPr lang="en-US" sz="900">
                <a:solidFill>
                  <a:srgbClr val="0000FF"/>
                </a:solidFill>
                <a:latin typeface="Arial" pitchFamily="34" charset="0"/>
              </a:rPr>
              <a:t>Think Tank, Inc.</a:t>
            </a:r>
          </a:p>
          <a:p>
            <a:pPr eaLnBrk="0" hangingPunct="0">
              <a:spcBef>
                <a:spcPct val="5000"/>
              </a:spcBef>
              <a:spcAft>
                <a:spcPct val="5000"/>
              </a:spcAft>
              <a:buFontTx/>
              <a:buNone/>
            </a:pPr>
            <a:r>
              <a:rPr lang="en-US" sz="900">
                <a:solidFill>
                  <a:srgbClr val="0000FF"/>
                </a:solidFill>
                <a:latin typeface="Arial" pitchFamily="34" charset="0"/>
              </a:rPr>
              <a:t>UC Davis</a:t>
            </a:r>
          </a:p>
          <a:p>
            <a:pPr eaLnBrk="0" hangingPunct="0">
              <a:spcBef>
                <a:spcPct val="5000"/>
              </a:spcBef>
              <a:spcAft>
                <a:spcPct val="5000"/>
              </a:spcAft>
              <a:buFontTx/>
              <a:buNone/>
            </a:pPr>
            <a:r>
              <a:rPr lang="en-US" sz="900">
                <a:solidFill>
                  <a:srgbClr val="0000FF"/>
                </a:solidFill>
                <a:latin typeface="Arial" pitchFamily="34" charset="0"/>
              </a:rPr>
              <a:t>UC Irvine</a:t>
            </a:r>
          </a:p>
          <a:p>
            <a:pPr eaLnBrk="0" hangingPunct="0">
              <a:spcBef>
                <a:spcPct val="5000"/>
              </a:spcBef>
              <a:spcAft>
                <a:spcPct val="5000"/>
              </a:spcAft>
              <a:buFontTx/>
              <a:buNone/>
            </a:pPr>
            <a:r>
              <a:rPr lang="en-US" sz="900">
                <a:solidFill>
                  <a:srgbClr val="0000FF"/>
                </a:solidFill>
                <a:latin typeface="Arial" pitchFamily="34" charset="0"/>
              </a:rPr>
              <a:t>UCLA</a:t>
            </a:r>
          </a:p>
          <a:p>
            <a:pPr eaLnBrk="0" hangingPunct="0">
              <a:spcBef>
                <a:spcPct val="5000"/>
              </a:spcBef>
              <a:spcAft>
                <a:spcPct val="5000"/>
              </a:spcAft>
              <a:buFontTx/>
              <a:buNone/>
            </a:pPr>
            <a:r>
              <a:rPr lang="en-US" sz="900">
                <a:solidFill>
                  <a:srgbClr val="0000FF"/>
                </a:solidFill>
                <a:latin typeface="Arial" pitchFamily="34" charset="0"/>
              </a:rPr>
              <a:t>UCSD</a:t>
            </a:r>
          </a:p>
          <a:p>
            <a:pPr eaLnBrk="0" hangingPunct="0">
              <a:spcBef>
                <a:spcPct val="5000"/>
              </a:spcBef>
              <a:spcAft>
                <a:spcPct val="5000"/>
              </a:spcAft>
              <a:buFontTx/>
              <a:buNone/>
            </a:pPr>
            <a:r>
              <a:rPr lang="en-US" sz="900">
                <a:solidFill>
                  <a:srgbClr val="0000FF"/>
                </a:solidFill>
                <a:latin typeface="Arial" pitchFamily="34" charset="0"/>
              </a:rPr>
              <a:t>U Colorado</a:t>
            </a:r>
          </a:p>
          <a:p>
            <a:pPr eaLnBrk="0" hangingPunct="0">
              <a:spcBef>
                <a:spcPct val="5000"/>
              </a:spcBef>
              <a:spcAft>
                <a:spcPct val="5000"/>
              </a:spcAft>
              <a:buFontTx/>
              <a:buNone/>
            </a:pPr>
            <a:r>
              <a:rPr lang="en-US" sz="900">
                <a:solidFill>
                  <a:srgbClr val="0000FF"/>
                </a:solidFill>
                <a:latin typeface="Arial" pitchFamily="34" charset="0"/>
              </a:rPr>
              <a:t>U Illinois</a:t>
            </a:r>
          </a:p>
          <a:p>
            <a:pPr eaLnBrk="0" hangingPunct="0">
              <a:spcBef>
                <a:spcPct val="5000"/>
              </a:spcBef>
              <a:spcAft>
                <a:spcPct val="5000"/>
              </a:spcAft>
              <a:buFontTx/>
              <a:buNone/>
            </a:pPr>
            <a:r>
              <a:rPr lang="en-US" sz="900">
                <a:solidFill>
                  <a:srgbClr val="0000FF"/>
                </a:solidFill>
                <a:latin typeface="Arial" pitchFamily="34" charset="0"/>
              </a:rPr>
              <a:t>U Maryland</a:t>
            </a:r>
          </a:p>
          <a:p>
            <a:pPr eaLnBrk="0" hangingPunct="0">
              <a:spcBef>
                <a:spcPct val="5000"/>
              </a:spcBef>
              <a:spcAft>
                <a:spcPct val="5000"/>
              </a:spcAft>
              <a:buFontTx/>
              <a:buNone/>
            </a:pPr>
            <a:r>
              <a:rPr lang="en-US" sz="900">
                <a:solidFill>
                  <a:srgbClr val="0000FF"/>
                </a:solidFill>
                <a:latin typeface="Arial" pitchFamily="34" charset="0"/>
              </a:rPr>
              <a:t>U Rochester</a:t>
            </a:r>
          </a:p>
          <a:p>
            <a:pPr eaLnBrk="0" hangingPunct="0">
              <a:spcBef>
                <a:spcPct val="5000"/>
              </a:spcBef>
              <a:spcAft>
                <a:spcPct val="5000"/>
              </a:spcAft>
              <a:buFontTx/>
              <a:buNone/>
            </a:pPr>
            <a:r>
              <a:rPr lang="en-US" sz="900">
                <a:solidFill>
                  <a:srgbClr val="0000FF"/>
                </a:solidFill>
                <a:latin typeface="Arial" pitchFamily="34" charset="0"/>
              </a:rPr>
              <a:t>U Washington</a:t>
            </a:r>
          </a:p>
          <a:p>
            <a:pPr eaLnBrk="0" hangingPunct="0">
              <a:spcBef>
                <a:spcPct val="5000"/>
              </a:spcBef>
              <a:spcAft>
                <a:spcPct val="5000"/>
              </a:spcAft>
              <a:buFontTx/>
              <a:buNone/>
            </a:pPr>
            <a:r>
              <a:rPr lang="en-US" sz="900">
                <a:solidFill>
                  <a:srgbClr val="0000FF"/>
                </a:solidFill>
                <a:latin typeface="Arial" pitchFamily="34" charset="0"/>
              </a:rPr>
              <a:t>U Wisconsin</a:t>
            </a:r>
          </a:p>
        </p:txBody>
      </p:sp>
      <p:sp>
        <p:nvSpPr>
          <p:cNvPr id="2071" name="Text Box 153"/>
          <p:cNvSpPr txBox="1">
            <a:spLocks noChangeArrowheads="1"/>
          </p:cNvSpPr>
          <p:nvPr/>
        </p:nvSpPr>
        <p:spPr bwMode="auto">
          <a:xfrm>
            <a:off x="7772400" y="2254250"/>
            <a:ext cx="1284288" cy="4527550"/>
          </a:xfrm>
          <a:prstGeom prst="rect">
            <a:avLst/>
          </a:prstGeom>
          <a:gradFill rotWithShape="1">
            <a:gsLst>
              <a:gs pos="0">
                <a:srgbClr val="B3B3B3">
                  <a:alpha val="50998"/>
                </a:srgbClr>
              </a:gs>
              <a:gs pos="100000">
                <a:srgbClr val="EAEAEA">
                  <a:alpha val="50998"/>
                </a:srgbClr>
              </a:gs>
            </a:gsLst>
            <a:lin ang="0" scaled="1"/>
          </a:gradFill>
          <a:ln w="12700" algn="ctr">
            <a:solidFill>
              <a:srgbClr val="FF0000"/>
            </a:solidFill>
            <a:miter lim="800000"/>
            <a:headEnd/>
            <a:tailEnd/>
          </a:ln>
        </p:spPr>
        <p:txBody>
          <a:bodyPr lIns="91429" tIns="45714" rIns="91429" bIns="45714" anchor="b">
            <a:spAutoFit/>
          </a:bodyPr>
          <a:lstStyle/>
          <a:p>
            <a:pPr algn="r" eaLnBrk="0" hangingPunct="0">
              <a:spcBef>
                <a:spcPct val="8000"/>
              </a:spcBef>
              <a:spcAft>
                <a:spcPct val="8000"/>
              </a:spcAft>
              <a:buFontTx/>
              <a:buNone/>
            </a:pPr>
            <a:r>
              <a:rPr lang="en-US" sz="900">
                <a:solidFill>
                  <a:srgbClr val="FF0000"/>
                </a:solidFill>
                <a:latin typeface="Arial" pitchFamily="34" charset="0"/>
              </a:rPr>
              <a:t>Culham Sci Ctr</a:t>
            </a:r>
          </a:p>
          <a:p>
            <a:pPr algn="r" eaLnBrk="0" hangingPunct="0">
              <a:spcBef>
                <a:spcPct val="8000"/>
              </a:spcBef>
              <a:spcAft>
                <a:spcPct val="8000"/>
              </a:spcAft>
              <a:buFontTx/>
              <a:buNone/>
            </a:pPr>
            <a:r>
              <a:rPr lang="en-US" sz="900">
                <a:solidFill>
                  <a:srgbClr val="FF0000"/>
                </a:solidFill>
                <a:latin typeface="Arial" pitchFamily="34" charset="0"/>
              </a:rPr>
              <a:t>U St. Andrews</a:t>
            </a:r>
          </a:p>
          <a:p>
            <a:pPr algn="r" eaLnBrk="0" hangingPunct="0">
              <a:spcBef>
                <a:spcPct val="8000"/>
              </a:spcBef>
              <a:spcAft>
                <a:spcPct val="8000"/>
              </a:spcAft>
              <a:buFontTx/>
              <a:buNone/>
            </a:pPr>
            <a:r>
              <a:rPr lang="en-US" sz="900">
                <a:solidFill>
                  <a:srgbClr val="FF0000"/>
                </a:solidFill>
                <a:latin typeface="Arial" pitchFamily="34" charset="0"/>
              </a:rPr>
              <a:t>York U</a:t>
            </a:r>
          </a:p>
          <a:p>
            <a:pPr algn="r" eaLnBrk="0" hangingPunct="0">
              <a:spcBef>
                <a:spcPct val="8000"/>
              </a:spcBef>
              <a:spcAft>
                <a:spcPct val="8000"/>
              </a:spcAft>
              <a:buFontTx/>
              <a:buNone/>
            </a:pPr>
            <a:r>
              <a:rPr lang="en-US" sz="900">
                <a:solidFill>
                  <a:srgbClr val="FF0000"/>
                </a:solidFill>
                <a:latin typeface="Arial" pitchFamily="34" charset="0"/>
              </a:rPr>
              <a:t>Chubu U</a:t>
            </a:r>
          </a:p>
          <a:p>
            <a:pPr algn="r" eaLnBrk="0" hangingPunct="0">
              <a:spcBef>
                <a:spcPct val="8000"/>
              </a:spcBef>
              <a:spcAft>
                <a:spcPct val="8000"/>
              </a:spcAft>
              <a:buFontTx/>
              <a:buNone/>
            </a:pPr>
            <a:r>
              <a:rPr lang="en-US" sz="900">
                <a:solidFill>
                  <a:srgbClr val="FF0000"/>
                </a:solidFill>
                <a:latin typeface="Arial" pitchFamily="34" charset="0"/>
              </a:rPr>
              <a:t>Fukui U</a:t>
            </a:r>
          </a:p>
          <a:p>
            <a:pPr algn="r" eaLnBrk="0" hangingPunct="0">
              <a:spcBef>
                <a:spcPct val="8000"/>
              </a:spcBef>
              <a:spcAft>
                <a:spcPct val="8000"/>
              </a:spcAft>
              <a:buFontTx/>
              <a:buNone/>
            </a:pPr>
            <a:r>
              <a:rPr lang="en-US" sz="900">
                <a:solidFill>
                  <a:srgbClr val="FF0000"/>
                </a:solidFill>
                <a:latin typeface="Arial" pitchFamily="34" charset="0"/>
              </a:rPr>
              <a:t>Hiroshima U</a:t>
            </a:r>
          </a:p>
          <a:p>
            <a:pPr algn="r" eaLnBrk="0" hangingPunct="0">
              <a:spcBef>
                <a:spcPct val="8000"/>
              </a:spcBef>
              <a:spcAft>
                <a:spcPct val="8000"/>
              </a:spcAft>
              <a:buFontTx/>
              <a:buNone/>
            </a:pPr>
            <a:r>
              <a:rPr lang="en-US" sz="900">
                <a:solidFill>
                  <a:srgbClr val="FF0000"/>
                </a:solidFill>
                <a:latin typeface="Arial" pitchFamily="34" charset="0"/>
              </a:rPr>
              <a:t>Hyogo U</a:t>
            </a:r>
          </a:p>
          <a:p>
            <a:pPr algn="r" eaLnBrk="0" hangingPunct="0">
              <a:spcBef>
                <a:spcPct val="8000"/>
              </a:spcBef>
              <a:spcAft>
                <a:spcPct val="8000"/>
              </a:spcAft>
              <a:buFontTx/>
              <a:buNone/>
            </a:pPr>
            <a:r>
              <a:rPr lang="en-US" sz="900">
                <a:solidFill>
                  <a:srgbClr val="FF0000"/>
                </a:solidFill>
                <a:latin typeface="Arial" pitchFamily="34" charset="0"/>
              </a:rPr>
              <a:t>Kyoto U</a:t>
            </a:r>
          </a:p>
          <a:p>
            <a:pPr algn="r" eaLnBrk="0" hangingPunct="0">
              <a:spcBef>
                <a:spcPct val="8000"/>
              </a:spcBef>
              <a:spcAft>
                <a:spcPct val="8000"/>
              </a:spcAft>
              <a:buFontTx/>
              <a:buNone/>
            </a:pPr>
            <a:r>
              <a:rPr lang="en-US" sz="900">
                <a:solidFill>
                  <a:srgbClr val="FF0000"/>
                </a:solidFill>
                <a:latin typeface="Arial" pitchFamily="34" charset="0"/>
              </a:rPr>
              <a:t>Kyushu U</a:t>
            </a:r>
          </a:p>
          <a:p>
            <a:pPr algn="r" eaLnBrk="0" hangingPunct="0">
              <a:spcBef>
                <a:spcPct val="8000"/>
              </a:spcBef>
              <a:spcAft>
                <a:spcPct val="8000"/>
              </a:spcAft>
              <a:buFontTx/>
              <a:buNone/>
            </a:pPr>
            <a:r>
              <a:rPr lang="en-US" sz="900">
                <a:solidFill>
                  <a:srgbClr val="FF0000"/>
                </a:solidFill>
                <a:latin typeface="Arial" pitchFamily="34" charset="0"/>
              </a:rPr>
              <a:t>Kyushu Tokai U</a:t>
            </a:r>
          </a:p>
          <a:p>
            <a:pPr algn="r" eaLnBrk="0" hangingPunct="0">
              <a:spcBef>
                <a:spcPct val="8000"/>
              </a:spcBef>
              <a:spcAft>
                <a:spcPct val="8000"/>
              </a:spcAft>
              <a:buFontTx/>
              <a:buNone/>
            </a:pPr>
            <a:r>
              <a:rPr lang="en-US" sz="900">
                <a:solidFill>
                  <a:srgbClr val="FF0000"/>
                </a:solidFill>
                <a:latin typeface="Arial" pitchFamily="34" charset="0"/>
              </a:rPr>
              <a:t>NIFS</a:t>
            </a:r>
          </a:p>
          <a:p>
            <a:pPr algn="r" eaLnBrk="0" hangingPunct="0">
              <a:spcBef>
                <a:spcPct val="8000"/>
              </a:spcBef>
              <a:spcAft>
                <a:spcPct val="8000"/>
              </a:spcAft>
              <a:buFontTx/>
              <a:buNone/>
            </a:pPr>
            <a:r>
              <a:rPr lang="en-US" sz="900">
                <a:solidFill>
                  <a:srgbClr val="FF0000"/>
                </a:solidFill>
                <a:latin typeface="Arial" pitchFamily="34" charset="0"/>
              </a:rPr>
              <a:t>Niigata U</a:t>
            </a:r>
          </a:p>
          <a:p>
            <a:pPr algn="r" eaLnBrk="0" hangingPunct="0">
              <a:spcBef>
                <a:spcPct val="8000"/>
              </a:spcBef>
              <a:spcAft>
                <a:spcPct val="8000"/>
              </a:spcAft>
              <a:buFontTx/>
              <a:buNone/>
            </a:pPr>
            <a:r>
              <a:rPr lang="en-US" sz="900">
                <a:solidFill>
                  <a:srgbClr val="FF0000"/>
                </a:solidFill>
                <a:latin typeface="Arial" pitchFamily="34" charset="0"/>
              </a:rPr>
              <a:t>U Tokyo</a:t>
            </a:r>
          </a:p>
          <a:p>
            <a:pPr algn="r" eaLnBrk="0" hangingPunct="0">
              <a:spcBef>
                <a:spcPct val="8000"/>
              </a:spcBef>
              <a:spcAft>
                <a:spcPct val="8000"/>
              </a:spcAft>
              <a:buFontTx/>
              <a:buNone/>
            </a:pPr>
            <a:r>
              <a:rPr lang="en-US" sz="900">
                <a:solidFill>
                  <a:srgbClr val="FF0000"/>
                </a:solidFill>
                <a:latin typeface="Arial" pitchFamily="34" charset="0"/>
              </a:rPr>
              <a:t>JAEA</a:t>
            </a:r>
          </a:p>
          <a:p>
            <a:pPr algn="r" eaLnBrk="0" hangingPunct="0">
              <a:spcBef>
                <a:spcPct val="8000"/>
              </a:spcBef>
              <a:spcAft>
                <a:spcPct val="8000"/>
              </a:spcAft>
              <a:buFontTx/>
              <a:buNone/>
            </a:pPr>
            <a:r>
              <a:rPr lang="en-US" sz="900">
                <a:solidFill>
                  <a:srgbClr val="FF0000"/>
                </a:solidFill>
                <a:latin typeface="Arial" pitchFamily="34" charset="0"/>
              </a:rPr>
              <a:t>Hebrew U</a:t>
            </a:r>
          </a:p>
          <a:p>
            <a:pPr algn="r" eaLnBrk="0" hangingPunct="0">
              <a:spcBef>
                <a:spcPct val="8000"/>
              </a:spcBef>
              <a:spcAft>
                <a:spcPct val="8000"/>
              </a:spcAft>
              <a:buFontTx/>
              <a:buNone/>
            </a:pPr>
            <a:r>
              <a:rPr lang="en-US" sz="900">
                <a:solidFill>
                  <a:srgbClr val="FF0000"/>
                </a:solidFill>
                <a:latin typeface="Arial" pitchFamily="34" charset="0"/>
              </a:rPr>
              <a:t>Ioffe Inst</a:t>
            </a:r>
          </a:p>
          <a:p>
            <a:pPr algn="r" eaLnBrk="0" hangingPunct="0">
              <a:spcBef>
                <a:spcPct val="8000"/>
              </a:spcBef>
              <a:spcAft>
                <a:spcPct val="8000"/>
              </a:spcAft>
              <a:buFontTx/>
              <a:buNone/>
            </a:pPr>
            <a:r>
              <a:rPr lang="en-US" sz="900">
                <a:solidFill>
                  <a:srgbClr val="FF0000"/>
                </a:solidFill>
                <a:latin typeface="Arial" pitchFamily="34" charset="0"/>
              </a:rPr>
              <a:t>RRC Kurchatov Inst</a:t>
            </a:r>
          </a:p>
          <a:p>
            <a:pPr algn="r" eaLnBrk="0" hangingPunct="0">
              <a:spcBef>
                <a:spcPct val="8000"/>
              </a:spcBef>
              <a:spcAft>
                <a:spcPct val="8000"/>
              </a:spcAft>
              <a:buFontTx/>
              <a:buNone/>
            </a:pPr>
            <a:r>
              <a:rPr lang="en-US" sz="900">
                <a:solidFill>
                  <a:srgbClr val="FF0000"/>
                </a:solidFill>
                <a:latin typeface="Arial" pitchFamily="34" charset="0"/>
              </a:rPr>
              <a:t>TRINITI</a:t>
            </a:r>
          </a:p>
          <a:p>
            <a:pPr algn="r" eaLnBrk="0" hangingPunct="0">
              <a:spcBef>
                <a:spcPct val="8000"/>
              </a:spcBef>
              <a:spcAft>
                <a:spcPct val="8000"/>
              </a:spcAft>
              <a:buFontTx/>
              <a:buNone/>
            </a:pPr>
            <a:r>
              <a:rPr lang="en-US" sz="900">
                <a:solidFill>
                  <a:srgbClr val="FF0000"/>
                </a:solidFill>
                <a:latin typeface="Arial" pitchFamily="34" charset="0"/>
              </a:rPr>
              <a:t>KBSI</a:t>
            </a:r>
          </a:p>
          <a:p>
            <a:pPr algn="r" eaLnBrk="0" hangingPunct="0">
              <a:spcBef>
                <a:spcPct val="8000"/>
              </a:spcBef>
              <a:spcAft>
                <a:spcPct val="8000"/>
              </a:spcAft>
              <a:buFontTx/>
              <a:buNone/>
            </a:pPr>
            <a:r>
              <a:rPr lang="en-US" sz="900">
                <a:solidFill>
                  <a:srgbClr val="FF0000"/>
                </a:solidFill>
                <a:latin typeface="Arial" pitchFamily="34" charset="0"/>
              </a:rPr>
              <a:t>KAIST</a:t>
            </a:r>
          </a:p>
          <a:p>
            <a:pPr algn="r" eaLnBrk="0" hangingPunct="0">
              <a:spcBef>
                <a:spcPct val="8000"/>
              </a:spcBef>
              <a:spcAft>
                <a:spcPct val="8000"/>
              </a:spcAft>
              <a:buFontTx/>
              <a:buNone/>
            </a:pPr>
            <a:r>
              <a:rPr lang="en-US" sz="900">
                <a:solidFill>
                  <a:srgbClr val="FF0000"/>
                </a:solidFill>
                <a:latin typeface="Arial" pitchFamily="34" charset="0"/>
              </a:rPr>
              <a:t>POSTECH</a:t>
            </a:r>
          </a:p>
          <a:p>
            <a:pPr algn="r" eaLnBrk="0" hangingPunct="0">
              <a:spcBef>
                <a:spcPct val="8000"/>
              </a:spcBef>
              <a:spcAft>
                <a:spcPct val="8000"/>
              </a:spcAft>
              <a:buFontTx/>
              <a:buNone/>
            </a:pPr>
            <a:r>
              <a:rPr lang="en-US" sz="900">
                <a:solidFill>
                  <a:srgbClr val="FF0000"/>
                </a:solidFill>
                <a:latin typeface="Arial" pitchFamily="34" charset="0"/>
              </a:rPr>
              <a:t>ASIPP</a:t>
            </a:r>
          </a:p>
          <a:p>
            <a:pPr algn="r" eaLnBrk="0" hangingPunct="0">
              <a:spcBef>
                <a:spcPct val="8000"/>
              </a:spcBef>
              <a:spcAft>
                <a:spcPct val="8000"/>
              </a:spcAft>
              <a:buFontTx/>
              <a:buNone/>
            </a:pPr>
            <a:r>
              <a:rPr lang="en-US" sz="900">
                <a:solidFill>
                  <a:srgbClr val="FF0000"/>
                </a:solidFill>
                <a:latin typeface="Arial" pitchFamily="34" charset="0"/>
              </a:rPr>
              <a:t>ENEA, Frascati</a:t>
            </a:r>
          </a:p>
          <a:p>
            <a:pPr algn="r" eaLnBrk="0" hangingPunct="0">
              <a:spcBef>
                <a:spcPct val="8000"/>
              </a:spcBef>
              <a:spcAft>
                <a:spcPct val="8000"/>
              </a:spcAft>
              <a:buFontTx/>
              <a:buNone/>
            </a:pPr>
            <a:r>
              <a:rPr lang="en-US" sz="900">
                <a:solidFill>
                  <a:srgbClr val="FF0000"/>
                </a:solidFill>
                <a:latin typeface="Arial" pitchFamily="34" charset="0"/>
              </a:rPr>
              <a:t>CEA, Cadarache</a:t>
            </a:r>
          </a:p>
          <a:p>
            <a:pPr algn="r" eaLnBrk="0" hangingPunct="0">
              <a:spcBef>
                <a:spcPct val="8000"/>
              </a:spcBef>
              <a:spcAft>
                <a:spcPct val="8000"/>
              </a:spcAft>
              <a:buFontTx/>
              <a:buNone/>
            </a:pPr>
            <a:r>
              <a:rPr lang="en-US" sz="900">
                <a:solidFill>
                  <a:srgbClr val="FF0000"/>
                </a:solidFill>
                <a:latin typeface="Arial" pitchFamily="34" charset="0"/>
              </a:rPr>
              <a:t>IPP, J</a:t>
            </a:r>
            <a:r>
              <a:rPr lang="en-US" sz="900">
                <a:solidFill>
                  <a:srgbClr val="FF0000"/>
                </a:solidFill>
                <a:latin typeface="Arial" pitchFamily="34" charset="0"/>
                <a:cs typeface="Arial" pitchFamily="34" charset="0"/>
              </a:rPr>
              <a:t>ü</a:t>
            </a:r>
            <a:r>
              <a:rPr lang="en-US" sz="900">
                <a:solidFill>
                  <a:srgbClr val="FF0000"/>
                </a:solidFill>
                <a:latin typeface="Arial" pitchFamily="34" charset="0"/>
              </a:rPr>
              <a:t>lich</a:t>
            </a:r>
          </a:p>
          <a:p>
            <a:pPr algn="r" eaLnBrk="0" hangingPunct="0">
              <a:spcBef>
                <a:spcPct val="8000"/>
              </a:spcBef>
              <a:spcAft>
                <a:spcPct val="8000"/>
              </a:spcAft>
              <a:buFontTx/>
              <a:buNone/>
            </a:pPr>
            <a:r>
              <a:rPr lang="en-US" sz="900">
                <a:solidFill>
                  <a:srgbClr val="FF0000"/>
                </a:solidFill>
                <a:latin typeface="Arial" pitchFamily="34" charset="0"/>
              </a:rPr>
              <a:t>IPP, Garching</a:t>
            </a:r>
          </a:p>
          <a:p>
            <a:pPr algn="r" eaLnBrk="0" hangingPunct="0">
              <a:spcBef>
                <a:spcPct val="8000"/>
              </a:spcBef>
              <a:spcAft>
                <a:spcPct val="8000"/>
              </a:spcAft>
              <a:buFontTx/>
              <a:buNone/>
            </a:pPr>
            <a:r>
              <a:rPr lang="en-US" sz="900">
                <a:solidFill>
                  <a:srgbClr val="FF0000"/>
                </a:solidFill>
                <a:latin typeface="Arial" pitchFamily="34" charset="0"/>
              </a:rPr>
              <a:t>ASCR, Czech Rep</a:t>
            </a:r>
          </a:p>
          <a:p>
            <a:pPr algn="r" eaLnBrk="0" hangingPunct="0">
              <a:spcBef>
                <a:spcPct val="8000"/>
              </a:spcBef>
              <a:spcAft>
                <a:spcPct val="8000"/>
              </a:spcAft>
              <a:buFontTx/>
              <a:buNone/>
            </a:pPr>
            <a:r>
              <a:rPr lang="en-US" sz="900">
                <a:solidFill>
                  <a:srgbClr val="FF0000"/>
                </a:solidFill>
                <a:latin typeface="Arial" pitchFamily="34" charset="0"/>
              </a:rPr>
              <a:t>U Quebec</a:t>
            </a:r>
          </a:p>
        </p:txBody>
      </p:sp>
      <p:pic>
        <p:nvPicPr>
          <p:cNvPr id="2072" name="Picture 155" descr="nstx_small"/>
          <p:cNvPicPr>
            <a:picLocks noChangeAspect="1" noChangeArrowheads="1"/>
          </p:cNvPicPr>
          <p:nvPr/>
        </p:nvPicPr>
        <p:blipFill>
          <a:blip r:embed="rId4" cstate="print"/>
          <a:srcRect/>
          <a:stretch>
            <a:fillRect/>
          </a:stretch>
        </p:blipFill>
        <p:spPr bwMode="auto">
          <a:xfrm>
            <a:off x="1600200" y="4419600"/>
            <a:ext cx="2027238" cy="2286000"/>
          </a:xfrm>
          <a:prstGeom prst="rect">
            <a:avLst/>
          </a:prstGeom>
          <a:noFill/>
          <a:ln w="9525">
            <a:noFill/>
            <a:miter lim="800000"/>
            <a:headEnd/>
            <a:tailEnd/>
          </a:ln>
        </p:spPr>
      </p:pic>
      <p:pic>
        <p:nvPicPr>
          <p:cNvPr id="2073" name="Picture 160" descr="framed_team_picture"/>
          <p:cNvPicPr>
            <a:picLocks noChangeAspect="1" noChangeArrowheads="1"/>
          </p:cNvPicPr>
          <p:nvPr/>
        </p:nvPicPr>
        <p:blipFill>
          <a:blip r:embed="rId5" cstate="print"/>
          <a:srcRect/>
          <a:stretch>
            <a:fillRect/>
          </a:stretch>
        </p:blipFill>
        <p:spPr bwMode="auto">
          <a:xfrm>
            <a:off x="3810000" y="4114800"/>
            <a:ext cx="3667125" cy="2708275"/>
          </a:xfrm>
          <a:prstGeom prst="rect">
            <a:avLst/>
          </a:prstGeom>
          <a:noFill/>
          <a:ln w="9525">
            <a:noFill/>
            <a:miter lim="800000"/>
            <a:headEnd/>
            <a:tailEnd/>
          </a:ln>
        </p:spPr>
      </p:pic>
    </p:spTree>
  </p:cSld>
  <p:clrMapOvr>
    <a:masterClrMapping/>
  </p:clrMapOvr>
  <p:transition advTm="1364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7" cstate="print"/>
          <a:srcRect/>
          <a:stretch>
            <a:fillRect/>
          </a:stretch>
        </p:blipFill>
        <p:spPr bwMode="auto">
          <a:xfrm>
            <a:off x="292608" y="987552"/>
            <a:ext cx="4114800" cy="3666565"/>
          </a:xfrm>
          <a:prstGeom prst="rect">
            <a:avLst/>
          </a:prstGeom>
          <a:noFill/>
          <a:ln w="9525">
            <a:noFill/>
            <a:miter lim="800000"/>
            <a:headEnd/>
            <a:tailEn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11" name="Rectangle 3"/>
          <p:cNvSpPr txBox="1">
            <a:spLocks noChangeArrowheads="1"/>
          </p:cNvSpPr>
          <p:nvPr/>
        </p:nvSpPr>
        <p:spPr bwMode="auto">
          <a:xfrm>
            <a:off x="228600" y="5029200"/>
            <a:ext cx="8915400" cy="14478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The experimentally marginally stable </a:t>
            </a:r>
            <a:r>
              <a:rPr lang="el-GR" sz="2800" b="0" i="0" kern="0" dirty="0" smtClean="0">
                <a:solidFill>
                  <a:schemeClr val="tx1"/>
                </a:solidFill>
                <a:latin typeface="Calibri" pitchFamily="34" charset="0"/>
              </a:rPr>
              <a:t>ω</a:t>
            </a:r>
            <a:r>
              <a:rPr lang="el-GR" sz="2800" b="0" i="0" kern="0" baseline="-25000" dirty="0" smtClean="0">
                <a:solidFill>
                  <a:schemeClr val="tx1"/>
                </a:solidFill>
                <a:latin typeface="Calibri" pitchFamily="34" charset="0"/>
              </a:rPr>
              <a:t>φ</a:t>
            </a:r>
            <a:r>
              <a:rPr lang="en-US" sz="2800" b="0" i="0" kern="0" dirty="0" smtClean="0">
                <a:solidFill>
                  <a:schemeClr val="tx1"/>
                </a:solidFill>
                <a:latin typeface="Calibri" pitchFamily="34" charset="0"/>
              </a:rPr>
              <a:t> </a:t>
            </a:r>
            <a:r>
              <a:rPr lang="en-US" sz="2800" b="0" i="0" kern="0" dirty="0">
                <a:solidFill>
                  <a:schemeClr val="tx1"/>
                </a:solidFill>
                <a:latin typeface="Calibri" pitchFamily="34" charset="0"/>
              </a:rPr>
              <a:t>profile is in-between the stabilizing resonances.</a:t>
            </a:r>
          </a:p>
          <a:p>
            <a:pPr marL="742950" lvl="1" indent="-285750" eaLnBrk="0" hangingPunct="0">
              <a:buFontTx/>
              <a:buChar char="–"/>
              <a:defRPr/>
            </a:pPr>
            <a:r>
              <a:rPr lang="en-US" sz="2400" b="0" i="0" kern="0" dirty="0">
                <a:solidFill>
                  <a:schemeClr val="accent2"/>
                </a:solidFill>
                <a:latin typeface="Calibri" pitchFamily="34" charset="0"/>
              </a:rPr>
              <a:t>Is this true for each of the widely different unstable profiles: </a:t>
            </a:r>
            <a:r>
              <a:rPr lang="en-US" sz="2400" b="0" i="0" u="sng" kern="0" dirty="0">
                <a:solidFill>
                  <a:srgbClr val="FF0000"/>
                </a:solidFill>
                <a:latin typeface="Calibri" pitchFamily="34" charset="0"/>
              </a:rPr>
              <a:t>Yes</a:t>
            </a:r>
          </a:p>
        </p:txBody>
      </p:sp>
      <p:sp>
        <p:nvSpPr>
          <p:cNvPr id="12"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8</a:t>
            </a:r>
            <a:endParaRPr lang="en-US" sz="900" i="0" dirty="0">
              <a:solidFill>
                <a:schemeClr val="accent2"/>
              </a:solidFill>
              <a:latin typeface="Arial" pitchFamily="34" charset="0"/>
            </a:endParaRPr>
          </a:p>
        </p:txBody>
      </p:sp>
      <p:sp>
        <p:nvSpPr>
          <p:cNvPr id="15"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latin typeface="Calibri" pitchFamily="34" charset="0"/>
              </a:rPr>
              <a:t>A window of weakened stability can be found between the bounce and precession drift stabilizing resonances</a:t>
            </a:r>
          </a:p>
        </p:txBody>
      </p:sp>
      <p:sp>
        <p:nvSpPr>
          <p:cNvPr id="17" name="Rectangle 16"/>
          <p:cNvSpPr/>
          <p:nvPr/>
        </p:nvSpPr>
        <p:spPr bwMode="auto">
          <a:xfrm>
            <a:off x="5638800" y="3352800"/>
            <a:ext cx="3413760" cy="734568"/>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lIns="0" tIns="0" rIns="0" bIns="0"/>
          <a:lstStyle/>
          <a:p>
            <a:pPr>
              <a:defRPr/>
            </a:pPr>
            <a:endParaRPr lang="en-US"/>
          </a:p>
        </p:txBody>
      </p:sp>
      <p:pic>
        <p:nvPicPr>
          <p:cNvPr id="30" name="Picture 29" descr="addin_tmp.png"/>
          <p:cNvPicPr>
            <a:picLocks noChangeAspect="1"/>
          </p:cNvPicPr>
          <p:nvPr>
            <p:custDataLst>
              <p:tags r:id="rId1"/>
            </p:custDataLst>
          </p:nvPr>
        </p:nvPicPr>
        <p:blipFill>
          <a:blip r:embed="rId8" cstate="print"/>
          <a:stretch>
            <a:fillRect/>
          </a:stretch>
        </p:blipFill>
        <p:spPr>
          <a:xfrm>
            <a:off x="5743289" y="3444240"/>
            <a:ext cx="3172111" cy="518160"/>
          </a:xfrm>
          <a:prstGeom prst="rect">
            <a:avLst/>
          </a:prstGeom>
        </p:spPr>
      </p:pic>
      <p:pic>
        <p:nvPicPr>
          <p:cNvPr id="34" name="Picture 2"/>
          <p:cNvPicPr>
            <a:picLocks noChangeAspect="1" noChangeArrowheads="1"/>
          </p:cNvPicPr>
          <p:nvPr/>
        </p:nvPicPr>
        <p:blipFill>
          <a:blip r:embed="rId9" cstate="print"/>
          <a:srcRect/>
          <a:stretch>
            <a:fillRect/>
          </a:stretch>
        </p:blipFill>
        <p:spPr bwMode="auto">
          <a:xfrm>
            <a:off x="4727448" y="987552"/>
            <a:ext cx="4305300" cy="1943100"/>
          </a:xfrm>
          <a:prstGeom prst="rect">
            <a:avLst/>
          </a:prstGeom>
          <a:noFill/>
          <a:ln w="9525">
            <a:noFill/>
            <a:miter lim="800000"/>
            <a:headEnd/>
            <a:tailEnd/>
          </a:ln>
        </p:spPr>
      </p:pic>
      <p:sp>
        <p:nvSpPr>
          <p:cNvPr id="35" name="TextBox 34"/>
          <p:cNvSpPr txBox="1"/>
          <p:nvPr/>
        </p:nvSpPr>
        <p:spPr>
          <a:xfrm>
            <a:off x="6934200" y="1066800"/>
            <a:ext cx="1911485" cy="738664"/>
          </a:xfrm>
          <a:prstGeom prst="rect">
            <a:avLst/>
          </a:prstGeom>
          <a:noFill/>
        </p:spPr>
        <p:txBody>
          <a:bodyPr wrap="none" rtlCol="0">
            <a:spAutoFit/>
          </a:bodyPr>
          <a:lstStyle/>
          <a:p>
            <a:pPr>
              <a:spcBef>
                <a:spcPts val="0"/>
              </a:spcBef>
              <a:buNone/>
            </a:pPr>
            <a:r>
              <a:rPr lang="en-US" sz="1400" b="0" i="0" dirty="0" smtClean="0">
                <a:solidFill>
                  <a:schemeClr val="tx1"/>
                </a:solidFill>
                <a:latin typeface="Calibri" pitchFamily="34" charset="0"/>
              </a:rPr>
              <a:t>NSTX 121083 @ 0.475 s</a:t>
            </a:r>
          </a:p>
          <a:p>
            <a:pPr>
              <a:spcBef>
                <a:spcPts val="0"/>
              </a:spcBef>
              <a:buNone/>
            </a:pPr>
            <a:r>
              <a:rPr lang="en-US" sz="1400" b="0" i="0" dirty="0" smtClean="0">
                <a:solidFill>
                  <a:schemeClr val="tx1"/>
                </a:solidFill>
                <a:latin typeface="Calibri" pitchFamily="34" charset="0"/>
              </a:rPr>
              <a:t>          </a:t>
            </a:r>
            <a:r>
              <a:rPr lang="en-US" sz="1400" b="0" i="0" dirty="0" smtClean="0">
                <a:solidFill>
                  <a:srgbClr val="FF0000"/>
                </a:solidFill>
                <a:latin typeface="Calibri" pitchFamily="34" charset="0"/>
              </a:rPr>
              <a:t>128856 @ 0.526 s</a:t>
            </a:r>
          </a:p>
          <a:p>
            <a:pPr>
              <a:spcBef>
                <a:spcPts val="0"/>
              </a:spcBef>
              <a:buNone/>
            </a:pPr>
            <a:r>
              <a:rPr lang="en-US" sz="1400" b="0" i="0" dirty="0" smtClean="0">
                <a:solidFill>
                  <a:schemeClr val="tx1"/>
                </a:solidFill>
                <a:latin typeface="Calibri" pitchFamily="34" charset="0"/>
              </a:rPr>
              <a:t>          </a:t>
            </a:r>
            <a:r>
              <a:rPr lang="en-US" sz="1400" b="0" i="0" dirty="0" smtClean="0">
                <a:solidFill>
                  <a:schemeClr val="accent2"/>
                </a:solidFill>
                <a:latin typeface="Calibri" pitchFamily="34" charset="0"/>
              </a:rPr>
              <a:t>130235 @ 0.745 s</a:t>
            </a:r>
          </a:p>
        </p:txBody>
      </p:sp>
      <p:sp>
        <p:nvSpPr>
          <p:cNvPr id="36"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37"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39" name="TextBox 38"/>
          <p:cNvSpPr txBox="1"/>
          <p:nvPr/>
        </p:nvSpPr>
        <p:spPr>
          <a:xfrm>
            <a:off x="2068874" y="4648200"/>
            <a:ext cx="750526"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Ψ</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Ψ</a:t>
            </a:r>
            <a:r>
              <a:rPr lang="en-US" sz="2000" b="0" i="0" baseline="-25000" dirty="0" smtClean="0">
                <a:solidFill>
                  <a:schemeClr val="tx1"/>
                </a:solidFill>
                <a:latin typeface="Calibri" pitchFamily="34" charset="0"/>
              </a:rPr>
              <a:t>a</a:t>
            </a:r>
            <a:endParaRPr lang="en-US" sz="2000" b="0" i="0" baseline="-25000" dirty="0">
              <a:solidFill>
                <a:schemeClr val="tx1"/>
              </a:solidFill>
              <a:latin typeface="Calibri" pitchFamily="34" charset="0"/>
            </a:endParaRPr>
          </a:p>
        </p:txBody>
      </p:sp>
      <p:sp>
        <p:nvSpPr>
          <p:cNvPr id="40" name="TextBox 39"/>
          <p:cNvSpPr txBox="1"/>
          <p:nvPr/>
        </p:nvSpPr>
        <p:spPr>
          <a:xfrm rot="16200000">
            <a:off x="-1282692" y="2487894"/>
            <a:ext cx="2965492" cy="400110"/>
          </a:xfrm>
          <a:prstGeom prst="rect">
            <a:avLst/>
          </a:prstGeom>
          <a:noFill/>
        </p:spPr>
        <p:txBody>
          <a:bodyPr wrap="none" rtlCol="0">
            <a:spAutoFit/>
          </a:bodyPr>
          <a:lstStyle/>
          <a:p>
            <a:pPr>
              <a:buNone/>
            </a:pPr>
            <a:r>
              <a:rPr lang="en-US" sz="2000" b="0" i="0" dirty="0" smtClean="0">
                <a:solidFill>
                  <a:schemeClr val="tx1"/>
                </a:solidFill>
                <a:latin typeface="Calibri" pitchFamily="34" charset="0"/>
              </a:rPr>
              <a:t>frequency resonance (kHz)</a:t>
            </a:r>
            <a:endParaRPr lang="en-US" sz="2000" b="0" i="0" baseline="-25000" dirty="0">
              <a:solidFill>
                <a:schemeClr val="tx1"/>
              </a:solidFill>
              <a:latin typeface="Calibri" pitchFamily="34" charset="0"/>
            </a:endParaRPr>
          </a:p>
        </p:txBody>
      </p:sp>
      <p:pic>
        <p:nvPicPr>
          <p:cNvPr id="41" name="Picture 40" descr="addin_tmp.png"/>
          <p:cNvPicPr>
            <a:picLocks noChangeAspect="1"/>
          </p:cNvPicPr>
          <p:nvPr>
            <p:custDataLst>
              <p:tags r:id="rId2"/>
            </p:custDataLst>
          </p:nvPr>
        </p:nvPicPr>
        <p:blipFill>
          <a:blip r:embed="rId10" cstate="print"/>
          <a:stretch>
            <a:fillRect/>
          </a:stretch>
        </p:blipFill>
        <p:spPr>
          <a:xfrm>
            <a:off x="3124200" y="1905000"/>
            <a:ext cx="974789" cy="216980"/>
          </a:xfrm>
          <a:prstGeom prst="rect">
            <a:avLst/>
          </a:prstGeom>
        </p:spPr>
      </p:pic>
      <p:pic>
        <p:nvPicPr>
          <p:cNvPr id="42" name="Picture 41" descr="addin_tmp.png"/>
          <p:cNvPicPr>
            <a:picLocks noChangeAspect="1"/>
          </p:cNvPicPr>
          <p:nvPr>
            <p:custDataLst>
              <p:tags r:id="rId3"/>
            </p:custDataLst>
          </p:nvPr>
        </p:nvPicPr>
        <p:blipFill>
          <a:blip r:embed="rId11" cstate="print"/>
          <a:stretch>
            <a:fillRect/>
          </a:stretch>
        </p:blipFill>
        <p:spPr>
          <a:xfrm>
            <a:off x="1219200" y="3429000"/>
            <a:ext cx="1467041" cy="216980"/>
          </a:xfrm>
          <a:prstGeom prst="rect">
            <a:avLst/>
          </a:prstGeom>
        </p:spPr>
      </p:pic>
      <p:sp>
        <p:nvSpPr>
          <p:cNvPr id="20" name="Rectangle 19"/>
          <p:cNvSpPr/>
          <p:nvPr/>
        </p:nvSpPr>
        <p:spPr bwMode="auto">
          <a:xfrm>
            <a:off x="7507224" y="4169664"/>
            <a:ext cx="1554480" cy="457200"/>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34" charset="0"/>
            </a:endParaRPr>
          </a:p>
        </p:txBody>
      </p:sp>
      <p:pic>
        <p:nvPicPr>
          <p:cNvPr id="21" name="Picture 20" descr="addin_tmp.png"/>
          <p:cNvPicPr>
            <a:picLocks noChangeAspect="1"/>
          </p:cNvPicPr>
          <p:nvPr>
            <p:custDataLst>
              <p:tags r:id="rId4"/>
            </p:custDataLst>
          </p:nvPr>
        </p:nvPicPr>
        <p:blipFill>
          <a:blip r:embed="rId12" cstate="print"/>
          <a:stretch>
            <a:fillRect/>
          </a:stretch>
        </p:blipFill>
        <p:spPr>
          <a:xfrm>
            <a:off x="7620000" y="4337113"/>
            <a:ext cx="1350455" cy="158687"/>
          </a:xfrm>
          <a:prstGeom prst="rect">
            <a:avLst/>
          </a:prstGeom>
        </p:spPr>
      </p:pic>
      <p:sp>
        <p:nvSpPr>
          <p:cNvPr id="19" name="TextBox 6"/>
          <p:cNvSpPr txBox="1">
            <a:spLocks noChangeArrowheads="1"/>
          </p:cNvSpPr>
          <p:nvPr/>
        </p:nvSpPr>
        <p:spPr bwMode="auto">
          <a:xfrm>
            <a:off x="4988537" y="2286000"/>
            <a:ext cx="2326663" cy="338554"/>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rgbClr val="FF0000"/>
                </a:solidFill>
                <a:latin typeface="Calibri" pitchFamily="34" charset="0"/>
              </a:rPr>
              <a:t>marginally stable profiles</a:t>
            </a:r>
            <a:endParaRPr lang="en-US" sz="1600" i="0" dirty="0">
              <a:solidFill>
                <a:srgbClr val="FF0000"/>
              </a:solidFill>
              <a:latin typeface="Calibri" pitchFamily="34" charset="0"/>
            </a:endParaRPr>
          </a:p>
        </p:txBody>
      </p:sp>
    </p:spTree>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cstate="print"/>
          <a:srcRect/>
          <a:stretch>
            <a:fillRect/>
          </a:stretch>
        </p:blipFill>
        <p:spPr bwMode="auto">
          <a:xfrm>
            <a:off x="304800" y="936812"/>
            <a:ext cx="4114800" cy="1882588"/>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304800" y="2613212"/>
            <a:ext cx="4114800" cy="1882588"/>
          </a:xfrm>
          <a:prstGeom prst="rect">
            <a:avLst/>
          </a:prstGeom>
          <a:noFill/>
          <a:ln w="9525">
            <a:noFill/>
            <a:miter lim="800000"/>
            <a:headEnd/>
            <a:tailEnd/>
          </a:ln>
        </p:spPr>
      </p:pic>
      <p:pic>
        <p:nvPicPr>
          <p:cNvPr id="28" name="Picture 2"/>
          <p:cNvPicPr>
            <a:picLocks noChangeAspect="1" noChangeArrowheads="1"/>
          </p:cNvPicPr>
          <p:nvPr/>
        </p:nvPicPr>
        <p:blipFill>
          <a:blip r:embed="rId7" cstate="print"/>
          <a:srcRect/>
          <a:stretch>
            <a:fillRect/>
          </a:stretch>
        </p:blipFill>
        <p:spPr bwMode="auto">
          <a:xfrm>
            <a:off x="4727448" y="990600"/>
            <a:ext cx="4305300" cy="1943100"/>
          </a:xfrm>
          <a:prstGeom prst="rect">
            <a:avLst/>
          </a:prstGeom>
          <a:noFill/>
          <a:ln w="9525">
            <a:noFill/>
            <a:miter lim="800000"/>
            <a:headEnd/>
            <a:tailEn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11" name="Rectangle 3"/>
          <p:cNvSpPr txBox="1">
            <a:spLocks noChangeArrowheads="1"/>
          </p:cNvSpPr>
          <p:nvPr/>
        </p:nvSpPr>
        <p:spPr bwMode="auto">
          <a:xfrm>
            <a:off x="228600" y="5029200"/>
            <a:ext cx="8915400" cy="1447800"/>
          </a:xfrm>
          <a:prstGeom prst="rect">
            <a:avLst/>
          </a:prstGeom>
          <a:noFill/>
          <a:ln w="9525">
            <a:noFill/>
            <a:miter lim="800000"/>
            <a:headEnd/>
            <a:tailEnd/>
          </a:ln>
        </p:spPr>
        <p:txBody>
          <a:bodyPr/>
          <a:lstStyle/>
          <a:p>
            <a:pPr marL="342900" indent="-342900" eaLnBrk="0" hangingPunct="0">
              <a:defRPr/>
            </a:pPr>
            <a:r>
              <a:rPr lang="en-US" sz="2800" b="0" i="0" kern="0" dirty="0" smtClean="0">
                <a:solidFill>
                  <a:schemeClr val="tx1"/>
                </a:solidFill>
                <a:latin typeface="Calibri" pitchFamily="34" charset="0"/>
              </a:rPr>
              <a:t>Stable cases in bounce resonance at high rotation</a:t>
            </a:r>
          </a:p>
          <a:p>
            <a:pPr marL="342900" indent="-342900" eaLnBrk="0" hangingPunct="0">
              <a:defRPr/>
            </a:pPr>
            <a:r>
              <a:rPr lang="en-US" sz="2800" b="0" i="0" kern="0" dirty="0" smtClean="0">
                <a:solidFill>
                  <a:schemeClr val="tx1"/>
                </a:solidFill>
                <a:latin typeface="Calibri" pitchFamily="34" charset="0"/>
              </a:rPr>
              <a:t>Stable cases in precession drift resonance at low rotation</a:t>
            </a:r>
          </a:p>
        </p:txBody>
      </p:sp>
      <p:sp>
        <p:nvSpPr>
          <p:cNvPr id="12"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9</a:t>
            </a:r>
            <a:endParaRPr lang="en-US" sz="900" i="0" dirty="0">
              <a:solidFill>
                <a:schemeClr val="accent2"/>
              </a:solidFill>
              <a:latin typeface="Arial" pitchFamily="34" charset="0"/>
            </a:endParaRPr>
          </a:p>
        </p:txBody>
      </p:sp>
      <p:sp>
        <p:nvSpPr>
          <p:cNvPr id="15"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latin typeface="Calibri" pitchFamily="34" charset="0"/>
              </a:rPr>
              <a:t>When the rotation is in resonance, the plasma is stable</a:t>
            </a:r>
          </a:p>
        </p:txBody>
      </p:sp>
      <p:sp>
        <p:nvSpPr>
          <p:cNvPr id="42"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43"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50" name="Rectangle 49"/>
          <p:cNvSpPr/>
          <p:nvPr/>
        </p:nvSpPr>
        <p:spPr bwMode="auto">
          <a:xfrm>
            <a:off x="5638800" y="3352800"/>
            <a:ext cx="3413760" cy="734568"/>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lIns="0" tIns="0" rIns="0" bIns="0"/>
          <a:lstStyle/>
          <a:p>
            <a:pPr>
              <a:defRPr/>
            </a:pPr>
            <a:endParaRPr lang="en-US"/>
          </a:p>
        </p:txBody>
      </p:sp>
      <p:pic>
        <p:nvPicPr>
          <p:cNvPr id="54" name="Picture 53" descr="addin_tmp.png"/>
          <p:cNvPicPr>
            <a:picLocks noChangeAspect="1"/>
          </p:cNvPicPr>
          <p:nvPr>
            <p:custDataLst>
              <p:tags r:id="rId1"/>
            </p:custDataLst>
          </p:nvPr>
        </p:nvPicPr>
        <p:blipFill>
          <a:blip r:embed="rId8" cstate="print"/>
          <a:stretch>
            <a:fillRect/>
          </a:stretch>
        </p:blipFill>
        <p:spPr>
          <a:xfrm>
            <a:off x="5743289" y="3444240"/>
            <a:ext cx="3172111" cy="518160"/>
          </a:xfrm>
          <a:prstGeom prst="rect">
            <a:avLst/>
          </a:prstGeom>
        </p:spPr>
      </p:pic>
      <p:cxnSp>
        <p:nvCxnSpPr>
          <p:cNvPr id="59" name="Straight Arrow Connector 58"/>
          <p:cNvCxnSpPr/>
          <p:nvPr/>
        </p:nvCxnSpPr>
        <p:spPr bwMode="auto">
          <a:xfrm rot="10800000">
            <a:off x="4495800" y="3581400"/>
            <a:ext cx="533400" cy="1588"/>
          </a:xfrm>
          <a:prstGeom prst="straightConnector1">
            <a:avLst/>
          </a:prstGeom>
          <a:noFill/>
          <a:ln w="15875" cap="flat" cmpd="sng" algn="ctr">
            <a:solidFill>
              <a:srgbClr val="873AC0"/>
            </a:solidFill>
            <a:prstDash val="solid"/>
            <a:round/>
            <a:headEnd type="none" w="med" len="med"/>
            <a:tailEnd type="arrow"/>
          </a:ln>
          <a:effectLst/>
        </p:spPr>
      </p:cxnSp>
      <p:sp>
        <p:nvSpPr>
          <p:cNvPr id="62" name="TextBox 61"/>
          <p:cNvSpPr txBox="1"/>
          <p:nvPr/>
        </p:nvSpPr>
        <p:spPr>
          <a:xfrm>
            <a:off x="2590800" y="3714690"/>
            <a:ext cx="1051891" cy="400110"/>
          </a:xfrm>
          <a:prstGeom prst="rect">
            <a:avLst/>
          </a:prstGeom>
          <a:noFill/>
        </p:spPr>
        <p:txBody>
          <a:bodyPr wrap="none" rtlCol="0">
            <a:spAutoFit/>
          </a:bodyPr>
          <a:lstStyle/>
          <a:p>
            <a:pPr>
              <a:buNone/>
            </a:pPr>
            <a:r>
              <a:rPr lang="el-GR" sz="2000" b="0" i="0" dirty="0" smtClean="0">
                <a:latin typeface="Calibri" pitchFamily="34" charset="0"/>
              </a:rPr>
              <a:t>ω</a:t>
            </a:r>
            <a:r>
              <a:rPr lang="en-US" sz="2000" b="0" i="0" baseline="-25000" dirty="0" smtClean="0">
                <a:latin typeface="Calibri" pitchFamily="34" charset="0"/>
              </a:rPr>
              <a:t>E</a:t>
            </a:r>
            <a:r>
              <a:rPr lang="en-US" sz="2000" b="0" i="0" dirty="0" smtClean="0">
                <a:latin typeface="Calibri" pitchFamily="34" charset="0"/>
              </a:rPr>
              <a:t> </a:t>
            </a:r>
            <a:r>
              <a:rPr lang="en-US" sz="2000" b="0" i="0" dirty="0" smtClean="0">
                <a:solidFill>
                  <a:schemeClr val="tx1"/>
                </a:solidFill>
                <a:latin typeface="Calibri" pitchFamily="34" charset="0"/>
              </a:rPr>
              <a:t>≈</a:t>
            </a:r>
            <a:r>
              <a:rPr lang="en-US" sz="2000" b="0" i="0" dirty="0" smtClean="0">
                <a:latin typeface="Calibri" pitchFamily="34" charset="0"/>
              </a:rPr>
              <a:t> </a:t>
            </a:r>
            <a:r>
              <a:rPr lang="en-US" sz="2000" b="0" i="0" dirty="0" smtClean="0">
                <a:solidFill>
                  <a:srgbClr val="FF0000"/>
                </a:solidFill>
                <a:latin typeface="Calibri" pitchFamily="34" charset="0"/>
              </a:rPr>
              <a:t>-</a:t>
            </a:r>
            <a:r>
              <a:rPr lang="el-GR" sz="2000" b="0" i="0" dirty="0" smtClean="0">
                <a:solidFill>
                  <a:srgbClr val="FF0000"/>
                </a:solidFill>
                <a:latin typeface="Calibri" pitchFamily="34" charset="0"/>
              </a:rPr>
              <a:t>ω</a:t>
            </a:r>
            <a:r>
              <a:rPr lang="en-US" sz="2000" b="0" i="0" baseline="-25000" dirty="0" smtClean="0">
                <a:solidFill>
                  <a:srgbClr val="FF0000"/>
                </a:solidFill>
                <a:latin typeface="Calibri" pitchFamily="34" charset="0"/>
              </a:rPr>
              <a:t>D</a:t>
            </a:r>
            <a:endParaRPr lang="en-US" sz="2000" b="0" i="0" baseline="-25000" dirty="0">
              <a:solidFill>
                <a:srgbClr val="FF0000"/>
              </a:solidFill>
              <a:latin typeface="Calibri" pitchFamily="34" charset="0"/>
            </a:endParaRPr>
          </a:p>
        </p:txBody>
      </p:sp>
      <p:sp>
        <p:nvSpPr>
          <p:cNvPr id="63" name="TextBox 62"/>
          <p:cNvSpPr txBox="1"/>
          <p:nvPr/>
        </p:nvSpPr>
        <p:spPr>
          <a:xfrm>
            <a:off x="2989057" y="1276290"/>
            <a:ext cx="973343" cy="400110"/>
          </a:xfrm>
          <a:prstGeom prst="rect">
            <a:avLst/>
          </a:prstGeom>
          <a:noFill/>
        </p:spPr>
        <p:txBody>
          <a:bodyPr wrap="none" rtlCol="0">
            <a:spAutoFit/>
          </a:bodyPr>
          <a:lstStyle/>
          <a:p>
            <a:pPr>
              <a:buNone/>
            </a:pPr>
            <a:r>
              <a:rPr lang="el-GR" sz="2000" b="0" i="0" dirty="0" smtClean="0">
                <a:latin typeface="Calibri" pitchFamily="34" charset="0"/>
              </a:rPr>
              <a:t>ω</a:t>
            </a:r>
            <a:r>
              <a:rPr lang="en-US" sz="2000" b="0" i="0" baseline="-25000" dirty="0" smtClean="0">
                <a:latin typeface="Calibri" pitchFamily="34" charset="0"/>
              </a:rPr>
              <a:t>E</a:t>
            </a:r>
            <a:r>
              <a:rPr lang="en-US" sz="2000" b="0" i="0" dirty="0" smtClean="0">
                <a:latin typeface="Calibri" pitchFamily="34" charset="0"/>
              </a:rPr>
              <a:t> </a:t>
            </a:r>
            <a:r>
              <a:rPr lang="en-US" sz="2000" b="0" i="0" dirty="0" smtClean="0">
                <a:solidFill>
                  <a:schemeClr val="tx1"/>
                </a:solidFill>
                <a:latin typeface="Calibri" pitchFamily="34" charset="0"/>
              </a:rPr>
              <a:t>≈</a:t>
            </a:r>
            <a:r>
              <a:rPr lang="en-US" sz="2000" b="0" i="0" dirty="0" smtClean="0">
                <a:latin typeface="Calibri" pitchFamily="34" charset="0"/>
              </a:rPr>
              <a:t> </a:t>
            </a: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b</a:t>
            </a:r>
            <a:endParaRPr lang="en-US" sz="2000" b="0" i="0" baseline="-25000" dirty="0">
              <a:solidFill>
                <a:schemeClr val="tx1"/>
              </a:solidFill>
              <a:latin typeface="Calibri" pitchFamily="34" charset="0"/>
            </a:endParaRPr>
          </a:p>
        </p:txBody>
      </p:sp>
      <p:sp>
        <p:nvSpPr>
          <p:cNvPr id="64" name="TextBox 63"/>
          <p:cNvSpPr txBox="1"/>
          <p:nvPr/>
        </p:nvSpPr>
        <p:spPr>
          <a:xfrm>
            <a:off x="1676400" y="1752600"/>
            <a:ext cx="546945"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a:t>
            </a:r>
            <a:r>
              <a:rPr lang="el-GR" sz="2000" b="0" i="0" dirty="0" smtClean="0">
                <a:solidFill>
                  <a:srgbClr val="FF0000"/>
                </a:solidFill>
                <a:latin typeface="Calibri" pitchFamily="34" charset="0"/>
              </a:rPr>
              <a:t>ω</a:t>
            </a:r>
            <a:r>
              <a:rPr lang="en-US" sz="2000" b="0" i="0" baseline="-25000" dirty="0" smtClean="0">
                <a:solidFill>
                  <a:srgbClr val="FF0000"/>
                </a:solidFill>
                <a:latin typeface="Calibri" pitchFamily="34" charset="0"/>
              </a:rPr>
              <a:t>D</a:t>
            </a:r>
            <a:endParaRPr lang="en-US" sz="2000" b="0" i="0" baseline="-25000" dirty="0">
              <a:solidFill>
                <a:srgbClr val="FF0000"/>
              </a:solidFill>
              <a:latin typeface="Calibri" pitchFamily="34" charset="0"/>
            </a:endParaRPr>
          </a:p>
        </p:txBody>
      </p:sp>
      <p:sp>
        <p:nvSpPr>
          <p:cNvPr id="65" name="TextBox 64"/>
          <p:cNvSpPr txBox="1"/>
          <p:nvPr/>
        </p:nvSpPr>
        <p:spPr>
          <a:xfrm>
            <a:off x="1676400" y="2819400"/>
            <a:ext cx="452368"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b</a:t>
            </a:r>
            <a:endParaRPr lang="en-US" sz="2000" b="0" i="0" baseline="-25000" dirty="0">
              <a:solidFill>
                <a:schemeClr val="tx1"/>
              </a:solidFill>
              <a:latin typeface="Calibri" pitchFamily="34" charset="0"/>
            </a:endParaRPr>
          </a:p>
        </p:txBody>
      </p:sp>
      <p:cxnSp>
        <p:nvCxnSpPr>
          <p:cNvPr id="70" name="Straight Connector 69"/>
          <p:cNvCxnSpPr/>
          <p:nvPr/>
        </p:nvCxnSpPr>
        <p:spPr bwMode="auto">
          <a:xfrm rot="5400000">
            <a:off x="4724400" y="2819400"/>
            <a:ext cx="1066800" cy="457200"/>
          </a:xfrm>
          <a:prstGeom prst="line">
            <a:avLst/>
          </a:prstGeom>
          <a:noFill/>
          <a:ln w="15875" cap="flat" cmpd="sng" algn="ctr">
            <a:solidFill>
              <a:srgbClr val="873AC0"/>
            </a:solidFill>
            <a:prstDash val="solid"/>
            <a:round/>
            <a:headEnd type="none" w="med" len="med"/>
            <a:tailEnd type="none" w="med" len="med"/>
          </a:ln>
          <a:effectLst/>
        </p:spPr>
      </p:cxnSp>
      <p:cxnSp>
        <p:nvCxnSpPr>
          <p:cNvPr id="71" name="Straight Arrow Connector 70"/>
          <p:cNvCxnSpPr/>
          <p:nvPr/>
        </p:nvCxnSpPr>
        <p:spPr bwMode="auto">
          <a:xfrm rot="10800000">
            <a:off x="4495800" y="1219200"/>
            <a:ext cx="685800" cy="1588"/>
          </a:xfrm>
          <a:prstGeom prst="straightConnector1">
            <a:avLst/>
          </a:prstGeom>
          <a:noFill/>
          <a:ln w="15875" cap="flat" cmpd="sng" algn="ctr">
            <a:solidFill>
              <a:srgbClr val="339933"/>
            </a:solidFill>
            <a:prstDash val="solid"/>
            <a:round/>
            <a:headEnd type="none" w="med" len="med"/>
            <a:tailEnd type="arrow"/>
          </a:ln>
          <a:effectLst/>
        </p:spPr>
      </p:cxnSp>
      <p:sp>
        <p:nvSpPr>
          <p:cNvPr id="29" name="TextBox 28"/>
          <p:cNvSpPr txBox="1"/>
          <p:nvPr/>
        </p:nvSpPr>
        <p:spPr>
          <a:xfrm>
            <a:off x="5257800" y="1943100"/>
            <a:ext cx="1136017" cy="461665"/>
          </a:xfrm>
          <a:prstGeom prst="rect">
            <a:avLst/>
          </a:prstGeom>
          <a:noFill/>
        </p:spPr>
        <p:txBody>
          <a:bodyPr wrap="none" rtlCol="0">
            <a:spAutoFit/>
          </a:bodyPr>
          <a:lstStyle/>
          <a:p>
            <a:pPr>
              <a:buNone/>
            </a:pPr>
            <a:r>
              <a:rPr lang="en-US" sz="2400" b="0" i="0" dirty="0" smtClean="0">
                <a:solidFill>
                  <a:srgbClr val="873AC0"/>
                </a:solidFill>
                <a:latin typeface="Calibri" pitchFamily="34" charset="0"/>
              </a:rPr>
              <a:t>stable!!</a:t>
            </a:r>
            <a:endParaRPr lang="en-US" sz="2400" b="0" i="0" dirty="0">
              <a:solidFill>
                <a:srgbClr val="873AC0"/>
              </a:solidFill>
              <a:latin typeface="Calibri" pitchFamily="34" charset="0"/>
            </a:endParaRPr>
          </a:p>
        </p:txBody>
      </p:sp>
      <p:sp>
        <p:nvSpPr>
          <p:cNvPr id="30" name="TextBox 29"/>
          <p:cNvSpPr txBox="1"/>
          <p:nvPr/>
        </p:nvSpPr>
        <p:spPr>
          <a:xfrm>
            <a:off x="5257800" y="1409700"/>
            <a:ext cx="1066800" cy="461665"/>
          </a:xfrm>
          <a:prstGeom prst="rect">
            <a:avLst/>
          </a:prstGeom>
          <a:noFill/>
        </p:spPr>
        <p:txBody>
          <a:bodyPr wrap="square" rtlCol="0">
            <a:spAutoFit/>
          </a:bodyPr>
          <a:lstStyle/>
          <a:p>
            <a:pPr>
              <a:buNone/>
            </a:pPr>
            <a:r>
              <a:rPr lang="en-US" sz="2400" b="0" i="0" dirty="0" smtClean="0">
                <a:solidFill>
                  <a:srgbClr val="00B050"/>
                </a:solidFill>
                <a:latin typeface="Calibri" pitchFamily="34" charset="0"/>
              </a:rPr>
              <a:t>stable</a:t>
            </a:r>
            <a:endParaRPr lang="en-US" sz="2400" b="0" i="0" dirty="0">
              <a:solidFill>
                <a:srgbClr val="00B050"/>
              </a:solidFill>
              <a:latin typeface="Calibri" pitchFamily="34" charset="0"/>
            </a:endParaRPr>
          </a:p>
        </p:txBody>
      </p:sp>
      <p:sp>
        <p:nvSpPr>
          <p:cNvPr id="32" name="TextBox 31"/>
          <p:cNvSpPr txBox="1"/>
          <p:nvPr/>
        </p:nvSpPr>
        <p:spPr>
          <a:xfrm>
            <a:off x="6927715" y="1085790"/>
            <a:ext cx="1935145" cy="738664"/>
          </a:xfrm>
          <a:prstGeom prst="rect">
            <a:avLst/>
          </a:prstGeom>
          <a:noFill/>
        </p:spPr>
        <p:txBody>
          <a:bodyPr wrap="none" rtlCol="0">
            <a:spAutoFit/>
          </a:bodyPr>
          <a:lstStyle/>
          <a:p>
            <a:pPr>
              <a:spcBef>
                <a:spcPts val="0"/>
              </a:spcBef>
              <a:buNone/>
            </a:pPr>
            <a:r>
              <a:rPr lang="en-US" sz="1400" b="0" i="0" dirty="0" smtClean="0">
                <a:solidFill>
                  <a:schemeClr val="tx1"/>
                </a:solidFill>
                <a:latin typeface="Calibri" pitchFamily="34" charset="0"/>
              </a:rPr>
              <a:t>NSTX 121083 @ 0.475 s</a:t>
            </a:r>
          </a:p>
          <a:p>
            <a:pPr>
              <a:spcBef>
                <a:spcPts val="0"/>
              </a:spcBef>
              <a:buNone/>
            </a:pPr>
            <a:r>
              <a:rPr lang="en-US" sz="1400" b="0" i="0" dirty="0" smtClean="0">
                <a:solidFill>
                  <a:schemeClr val="tx1"/>
                </a:solidFill>
                <a:latin typeface="Calibri" pitchFamily="34" charset="0"/>
              </a:rPr>
              <a:t>          </a:t>
            </a:r>
            <a:r>
              <a:rPr lang="en-US" sz="1400" b="0" i="0" dirty="0" smtClean="0">
                <a:solidFill>
                  <a:srgbClr val="00B050"/>
                </a:solidFill>
                <a:latin typeface="Calibri" pitchFamily="34" charset="0"/>
              </a:rPr>
              <a:t>121083 @ 0.435 s</a:t>
            </a:r>
          </a:p>
          <a:p>
            <a:pPr>
              <a:spcBef>
                <a:spcPts val="0"/>
              </a:spcBef>
              <a:buNone/>
            </a:pPr>
            <a:r>
              <a:rPr lang="en-US" sz="1400" b="0" i="0" dirty="0" smtClean="0">
                <a:solidFill>
                  <a:schemeClr val="tx1"/>
                </a:solidFill>
                <a:latin typeface="Calibri" pitchFamily="34" charset="0"/>
              </a:rPr>
              <a:t>          </a:t>
            </a:r>
            <a:r>
              <a:rPr lang="en-US" sz="1400" b="0" i="0" dirty="0" smtClean="0">
                <a:solidFill>
                  <a:srgbClr val="7030A0"/>
                </a:solidFill>
                <a:latin typeface="Calibri" pitchFamily="34" charset="0"/>
              </a:rPr>
              <a:t>135306 @ 0.686 s</a:t>
            </a:r>
            <a:r>
              <a:rPr lang="en-US" sz="1400" b="0" i="0" dirty="0" smtClean="0">
                <a:solidFill>
                  <a:schemeClr val="tx1"/>
                </a:solidFill>
                <a:latin typeface="Calibri" pitchFamily="34" charset="0"/>
              </a:rPr>
              <a:t> </a:t>
            </a:r>
            <a:endParaRPr lang="en-US" sz="1400" b="0" i="0" dirty="0" smtClean="0">
              <a:solidFill>
                <a:srgbClr val="7030A0"/>
              </a:solidFill>
              <a:latin typeface="Calibri" pitchFamily="34" charset="0"/>
            </a:endParaRPr>
          </a:p>
        </p:txBody>
      </p:sp>
      <p:sp>
        <p:nvSpPr>
          <p:cNvPr id="35" name="Rectangle 34"/>
          <p:cNvSpPr/>
          <p:nvPr/>
        </p:nvSpPr>
        <p:spPr bwMode="auto">
          <a:xfrm>
            <a:off x="7507224" y="4169664"/>
            <a:ext cx="1554480" cy="457200"/>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34" charset="0"/>
            </a:endParaRPr>
          </a:p>
        </p:txBody>
      </p:sp>
      <p:pic>
        <p:nvPicPr>
          <p:cNvPr id="36" name="Picture 35" descr="addin_tmp.png"/>
          <p:cNvPicPr>
            <a:picLocks noChangeAspect="1"/>
          </p:cNvPicPr>
          <p:nvPr>
            <p:custDataLst>
              <p:tags r:id="rId2"/>
            </p:custDataLst>
          </p:nvPr>
        </p:nvPicPr>
        <p:blipFill>
          <a:blip r:embed="rId9" cstate="print"/>
          <a:stretch>
            <a:fillRect/>
          </a:stretch>
        </p:blipFill>
        <p:spPr>
          <a:xfrm>
            <a:off x="7620000" y="4337113"/>
            <a:ext cx="1350455" cy="158687"/>
          </a:xfrm>
          <a:prstGeom prst="rect">
            <a:avLst/>
          </a:prstGeom>
        </p:spPr>
      </p:pic>
      <p:sp>
        <p:nvSpPr>
          <p:cNvPr id="38" name="TextBox 6"/>
          <p:cNvSpPr txBox="1">
            <a:spLocks noChangeArrowheads="1"/>
          </p:cNvSpPr>
          <p:nvPr/>
        </p:nvSpPr>
        <p:spPr bwMode="auto">
          <a:xfrm rot="16200000">
            <a:off x="-277800" y="1552304"/>
            <a:ext cx="955711"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39" name="TextBox 6"/>
          <p:cNvSpPr txBox="1">
            <a:spLocks noChangeArrowheads="1"/>
          </p:cNvSpPr>
          <p:nvPr/>
        </p:nvSpPr>
        <p:spPr bwMode="auto">
          <a:xfrm rot="16200000">
            <a:off x="-268182" y="3229186"/>
            <a:ext cx="936475"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 </a:t>
            </a:r>
            <a:r>
              <a:rPr lang="en-US" sz="2000" b="0" i="0" dirty="0" smtClean="0">
                <a:solidFill>
                  <a:schemeClr val="tx1"/>
                </a:solidFill>
                <a:latin typeface="Calibri" pitchFamily="34" charset="0"/>
              </a:rPr>
              <a:t>(kHz)</a:t>
            </a:r>
            <a:endParaRPr lang="en-US" sz="2000" b="0" i="0" dirty="0">
              <a:solidFill>
                <a:schemeClr val="tx1"/>
              </a:solidFill>
              <a:latin typeface="Calibri" pitchFamily="34" charset="0"/>
            </a:endParaRPr>
          </a:p>
        </p:txBody>
      </p:sp>
      <p:sp>
        <p:nvSpPr>
          <p:cNvPr id="40" name="TextBox 6"/>
          <p:cNvSpPr txBox="1">
            <a:spLocks noChangeArrowheads="1"/>
          </p:cNvSpPr>
          <p:nvPr/>
        </p:nvSpPr>
        <p:spPr bwMode="auto">
          <a:xfrm>
            <a:off x="2075286" y="4476690"/>
            <a:ext cx="750526"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Ψ</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Ψ</a:t>
            </a:r>
            <a:r>
              <a:rPr lang="en-US" sz="2000" b="0" i="0" baseline="-25000" dirty="0" smtClean="0">
                <a:solidFill>
                  <a:schemeClr val="tx1"/>
                </a:solidFill>
                <a:latin typeface="Calibri" pitchFamily="34" charset="0"/>
              </a:rPr>
              <a:t>a</a:t>
            </a:r>
            <a:endParaRPr lang="en-US" sz="2000" b="0" i="0" baseline="-25000" dirty="0">
              <a:solidFill>
                <a:schemeClr val="tx1"/>
              </a:solidFill>
              <a:latin typeface="Calibri" pitchFamily="34" charset="0"/>
            </a:endParaRPr>
          </a:p>
        </p:txBody>
      </p:sp>
    </p:spTree>
  </p:cSld>
  <p:clrMapOvr>
    <a:masterClrMapping/>
  </p:clrMapOvr>
  <p:transition advTm="5543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4718304" y="1069848"/>
            <a:ext cx="4429125" cy="2209800"/>
          </a:xfrm>
          <a:prstGeom prst="rect">
            <a:avLst/>
          </a:prstGeom>
          <a:noFill/>
          <a:ln w="9525">
            <a:noFill/>
            <a:miter lim="800000"/>
            <a:headEnd/>
            <a:tailEnd/>
          </a:ln>
        </p:spPr>
      </p:pic>
      <p:sp>
        <p:nvSpPr>
          <p:cNvPr id="20486"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Full </a:t>
            </a:r>
            <a:r>
              <a:rPr lang="en-US" sz="2800" dirty="0" smtClean="0">
                <a:latin typeface="Courier New" pitchFamily="49" charset="0"/>
                <a:cs typeface="Courier New" pitchFamily="49" charset="0"/>
              </a:rPr>
              <a:t>MISK</a:t>
            </a:r>
            <a:r>
              <a:rPr lang="en-US" sz="2800" dirty="0" smtClean="0">
                <a:latin typeface="Calibri" pitchFamily="34" charset="0"/>
              </a:rPr>
              <a:t> calculation shows that trapped thermal ions are the most important contributors to stability</a:t>
            </a:r>
          </a:p>
        </p:txBody>
      </p:sp>
      <p:sp>
        <p:nvSpPr>
          <p:cNvPr id="11" name="Rectangle 3"/>
          <p:cNvSpPr txBox="1">
            <a:spLocks noChangeArrowheads="1"/>
          </p:cNvSpPr>
          <p:nvPr/>
        </p:nvSpPr>
        <p:spPr bwMode="auto">
          <a:xfrm>
            <a:off x="228600" y="3733800"/>
            <a:ext cx="8915400" cy="2743200"/>
          </a:xfrm>
          <a:prstGeom prst="rect">
            <a:avLst/>
          </a:prstGeom>
          <a:noFill/>
          <a:ln w="9525">
            <a:noFill/>
            <a:miter lim="800000"/>
            <a:headEnd/>
            <a:tailEnd/>
          </a:ln>
        </p:spPr>
        <p:txBody>
          <a:bodyPr/>
          <a:lstStyle/>
          <a:p>
            <a:pPr marL="342900" indent="-342900" eaLnBrk="0" hangingPunct="0">
              <a:defRPr/>
            </a:pPr>
            <a:r>
              <a:rPr lang="en-US" sz="2800" b="0" i="0" kern="0" dirty="0" smtClean="0">
                <a:solidFill>
                  <a:schemeClr val="tx1"/>
                </a:solidFill>
                <a:latin typeface="Calibri" pitchFamily="34" charset="0"/>
              </a:rPr>
              <a:t>Examine </a:t>
            </a:r>
            <a:r>
              <a:rPr lang="el-GR" sz="2800" b="0" i="0" kern="0" dirty="0" smtClean="0">
                <a:solidFill>
                  <a:schemeClr val="tx1"/>
                </a:solidFill>
                <a:latin typeface="Calibri" pitchFamily="34" charset="0"/>
              </a:rPr>
              <a:t>δ</a:t>
            </a:r>
            <a:r>
              <a:rPr lang="en-US" sz="2800" b="0" i="0" kern="0" dirty="0" smtClean="0">
                <a:solidFill>
                  <a:schemeClr val="tx1"/>
                </a:solidFill>
                <a:latin typeface="Calibri" pitchFamily="34" charset="0"/>
              </a:rPr>
              <a:t>W</a:t>
            </a:r>
            <a:r>
              <a:rPr lang="en-US" sz="2800" b="0" i="0" kern="0" baseline="-25000" dirty="0" smtClean="0">
                <a:solidFill>
                  <a:schemeClr val="tx1"/>
                </a:solidFill>
                <a:latin typeface="Calibri" pitchFamily="34" charset="0"/>
              </a:rPr>
              <a:t>K</a:t>
            </a:r>
            <a:r>
              <a:rPr lang="en-US" sz="2800" b="0" i="0" kern="0" dirty="0" smtClean="0">
                <a:solidFill>
                  <a:schemeClr val="tx1"/>
                </a:solidFill>
                <a:latin typeface="Calibri" pitchFamily="34" charset="0"/>
              </a:rPr>
              <a:t> from each particle type vs. </a:t>
            </a:r>
            <a:r>
              <a:rPr lang="el-GR" sz="2800" b="0" i="0" kern="0" dirty="0" smtClean="0">
                <a:solidFill>
                  <a:schemeClr val="tx1"/>
                </a:solidFill>
                <a:latin typeface="Calibri" pitchFamily="34" charset="0"/>
              </a:rPr>
              <a:t>Ψ</a:t>
            </a:r>
            <a:endParaRPr lang="en-US" sz="2800" b="0" i="0" kern="0" dirty="0" smtClean="0">
              <a:solidFill>
                <a:schemeClr val="tx1"/>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pitchFamily="34" charset="0"/>
              </a:rPr>
              <a:t>Thermal ions are the most important contributor to stability.</a:t>
            </a:r>
          </a:p>
          <a:p>
            <a:pPr marL="742950" lvl="1" indent="-285750" eaLnBrk="0" hangingPunct="0">
              <a:buFontTx/>
              <a:buChar char="–"/>
              <a:defRPr/>
            </a:pPr>
            <a:r>
              <a:rPr lang="en-US" sz="2400" b="0" i="0" kern="0" dirty="0" smtClean="0">
                <a:solidFill>
                  <a:schemeClr val="accent2"/>
                </a:solidFill>
                <a:latin typeface="Calibri" pitchFamily="34" charset="0"/>
              </a:rPr>
              <a:t>Flat areas are rational surface layers (integer q ± 0.2).</a:t>
            </a:r>
          </a:p>
          <a:p>
            <a:pPr marL="342900" indent="-342900" eaLnBrk="0" hangingPunct="0">
              <a:defRPr/>
            </a:pPr>
            <a:r>
              <a:rPr lang="en-US" sz="2800" b="0" i="0" kern="0" dirty="0" smtClean="0">
                <a:solidFill>
                  <a:schemeClr val="tx1"/>
                </a:solidFill>
                <a:latin typeface="Calibri" pitchFamily="34" charset="0"/>
              </a:rPr>
              <a:t>Entire profile is important, but q </a:t>
            </a:r>
            <a:r>
              <a:rPr lang="en-US" sz="2800" b="0" i="0" kern="0" dirty="0">
                <a:solidFill>
                  <a:schemeClr val="tx1"/>
                </a:solidFill>
                <a:latin typeface="Calibri" pitchFamily="34" charset="0"/>
              </a:rPr>
              <a:t>&gt; 2 contributes </a:t>
            </a:r>
            <a:r>
              <a:rPr lang="en-US" sz="2800" b="0" i="0" kern="0" dirty="0" smtClean="0">
                <a:solidFill>
                  <a:schemeClr val="tx1"/>
                </a:solidFill>
                <a:latin typeface="Calibri" pitchFamily="34" charset="0"/>
              </a:rPr>
              <a:t>~60%</a:t>
            </a:r>
            <a:endParaRPr lang="en-US" sz="2800" b="0" i="0" kern="0" dirty="0">
              <a:solidFill>
                <a:schemeClr val="tx1"/>
              </a:solidFill>
              <a:latin typeface="Calibri" pitchFamily="34" charset="0"/>
            </a:endParaRPr>
          </a:p>
          <a:p>
            <a:pPr marL="742950" lvl="1" indent="-285750" eaLnBrk="0" hangingPunct="0">
              <a:buFontTx/>
              <a:buChar char="–"/>
              <a:defRPr/>
            </a:pPr>
            <a:r>
              <a:rPr lang="en-US" sz="2400" b="0" i="0" kern="0" dirty="0">
                <a:solidFill>
                  <a:schemeClr val="accent2"/>
                </a:solidFill>
                <a:latin typeface="Calibri" pitchFamily="34" charset="0"/>
              </a:rPr>
              <a:t>RWM </a:t>
            </a:r>
            <a:r>
              <a:rPr lang="en-US" sz="2400" b="0" i="0" kern="0" dirty="0" err="1">
                <a:solidFill>
                  <a:schemeClr val="accent2"/>
                </a:solidFill>
                <a:latin typeface="Calibri" pitchFamily="34" charset="0"/>
              </a:rPr>
              <a:t>eigenfunction</a:t>
            </a:r>
            <a:r>
              <a:rPr lang="en-US" sz="2400" b="0" i="0" kern="0" dirty="0">
                <a:solidFill>
                  <a:schemeClr val="accent2"/>
                </a:solidFill>
                <a:latin typeface="Calibri" pitchFamily="34" charset="0"/>
              </a:rPr>
              <a:t> </a:t>
            </a:r>
            <a:r>
              <a:rPr lang="en-US" sz="2400" b="0" i="0" kern="0" dirty="0" smtClean="0">
                <a:solidFill>
                  <a:schemeClr val="accent2"/>
                </a:solidFill>
                <a:latin typeface="Calibri" pitchFamily="34" charset="0"/>
              </a:rPr>
              <a:t>and temperature, density gradients are large </a:t>
            </a:r>
            <a:r>
              <a:rPr lang="en-US" sz="2400" b="0" i="0" kern="0" dirty="0">
                <a:solidFill>
                  <a:schemeClr val="accent2"/>
                </a:solidFill>
                <a:latin typeface="Calibri" pitchFamily="34" charset="0"/>
              </a:rPr>
              <a:t>in this region</a:t>
            </a:r>
            <a:r>
              <a:rPr lang="en-US" sz="2400" b="0" i="0" kern="0" dirty="0" smtClean="0">
                <a:solidFill>
                  <a:schemeClr val="accent2"/>
                </a:solidFill>
                <a:latin typeface="Calibri" pitchFamily="34" charset="0"/>
              </a:rPr>
              <a:t>.</a:t>
            </a:r>
            <a:endParaRPr lang="en-US" sz="2400" b="0" i="0" kern="0" dirty="0">
              <a:solidFill>
                <a:schemeClr val="accent2"/>
              </a:solidFill>
              <a:latin typeface="Calibri" pitchFamily="34" charset="0"/>
            </a:endParaRPr>
          </a:p>
        </p:txBody>
      </p:sp>
      <p:cxnSp>
        <p:nvCxnSpPr>
          <p:cNvPr id="20493" name="Straight Connector 15"/>
          <p:cNvCxnSpPr>
            <a:cxnSpLocks noChangeShapeType="1"/>
          </p:cNvCxnSpPr>
          <p:nvPr/>
        </p:nvCxnSpPr>
        <p:spPr bwMode="auto">
          <a:xfrm rot="5400000" flipH="1" flipV="1">
            <a:off x="7696200" y="2057400"/>
            <a:ext cx="1828800" cy="0"/>
          </a:xfrm>
          <a:prstGeom prst="line">
            <a:avLst/>
          </a:prstGeom>
          <a:noFill/>
          <a:ln w="15875" algn="ctr">
            <a:solidFill>
              <a:schemeClr val="tx1"/>
            </a:solidFill>
            <a:prstDash val="sysDash"/>
            <a:round/>
            <a:headEnd/>
            <a:tailEnd/>
          </a:ln>
        </p:spPr>
      </p:cxnSp>
      <p:cxnSp>
        <p:nvCxnSpPr>
          <p:cNvPr id="20494" name="Straight Connector 16"/>
          <p:cNvCxnSpPr>
            <a:cxnSpLocks noChangeShapeType="1"/>
          </p:cNvCxnSpPr>
          <p:nvPr/>
        </p:nvCxnSpPr>
        <p:spPr bwMode="auto">
          <a:xfrm rot="5400000" flipH="1" flipV="1">
            <a:off x="6324601" y="2057401"/>
            <a:ext cx="1828798" cy="1"/>
          </a:xfrm>
          <a:prstGeom prst="line">
            <a:avLst/>
          </a:prstGeom>
          <a:noFill/>
          <a:ln w="15875" algn="ctr">
            <a:solidFill>
              <a:schemeClr val="tx1"/>
            </a:solidFill>
            <a:prstDash val="sysDash"/>
            <a:round/>
            <a:headEnd/>
            <a:tailEnd/>
          </a:ln>
        </p:spPr>
      </p:cxnSp>
      <p:sp>
        <p:nvSpPr>
          <p:cNvPr id="15"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10</a:t>
            </a:r>
            <a:endParaRPr lang="en-US" sz="900" i="0" dirty="0">
              <a:solidFill>
                <a:schemeClr val="accent2"/>
              </a:solidFill>
              <a:latin typeface="Arial" pitchFamily="34" charset="0"/>
            </a:endParaRPr>
          </a:p>
        </p:txBody>
      </p:sp>
      <p:sp>
        <p:nvSpPr>
          <p:cNvPr id="9" name="TextBox 8"/>
          <p:cNvSpPr txBox="1"/>
          <p:nvPr/>
        </p:nvSpPr>
        <p:spPr>
          <a:xfrm>
            <a:off x="5181600" y="1219200"/>
            <a:ext cx="1911485" cy="307777"/>
          </a:xfrm>
          <a:prstGeom prst="rect">
            <a:avLst/>
          </a:prstGeom>
          <a:noFill/>
        </p:spPr>
        <p:txBody>
          <a:bodyPr wrap="none" rtlCol="0">
            <a:spAutoFit/>
          </a:bodyPr>
          <a:lstStyle/>
          <a:p>
            <a:pPr>
              <a:buNone/>
            </a:pPr>
            <a:r>
              <a:rPr lang="en-US" sz="1400" b="0" i="0" dirty="0" smtClean="0">
                <a:latin typeface="Calibri" pitchFamily="34" charset="0"/>
              </a:rPr>
              <a:t>NSTX 121083 @ 0.475 s</a:t>
            </a:r>
            <a:endParaRPr lang="en-US" sz="1400" b="0" i="0" dirty="0">
              <a:latin typeface="Calibri"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228600" y="1219200"/>
            <a:ext cx="4114800" cy="1764532"/>
          </a:xfrm>
          <a:prstGeom prst="rect">
            <a:avLst/>
          </a:prstGeom>
          <a:noFill/>
          <a:ln w="76200">
            <a:solidFill>
              <a:schemeClr val="accent5"/>
            </a:solidFill>
            <a:miter lim="800000"/>
            <a:headEnd/>
            <a:tailEnd/>
          </a:ln>
        </p:spPr>
      </p:pic>
      <p:sp>
        <p:nvSpPr>
          <p:cNvPr id="16" name="TextBox 15"/>
          <p:cNvSpPr txBox="1"/>
          <p:nvPr/>
        </p:nvSpPr>
        <p:spPr>
          <a:xfrm>
            <a:off x="223643" y="3124200"/>
            <a:ext cx="4195957" cy="400110"/>
          </a:xfrm>
          <a:prstGeom prst="rect">
            <a:avLst/>
          </a:prstGeom>
          <a:noFill/>
        </p:spPr>
        <p:txBody>
          <a:bodyPr wrap="none" rtlCol="0">
            <a:spAutoFit/>
          </a:bodyPr>
          <a:lstStyle/>
          <a:p>
            <a:pPr>
              <a:buNone/>
            </a:pPr>
            <a:r>
              <a:rPr lang="en-US" sz="2000" b="0" i="0" dirty="0" smtClean="0">
                <a:latin typeface="Calibri" pitchFamily="34" charset="0"/>
              </a:rPr>
              <a:t>Full </a:t>
            </a:r>
            <a:r>
              <a:rPr lang="el-GR" sz="2000" b="0" i="0" dirty="0" smtClean="0">
                <a:latin typeface="Calibri" pitchFamily="34" charset="0"/>
              </a:rPr>
              <a:t>δ</a:t>
            </a:r>
            <a:r>
              <a:rPr lang="en-US" sz="2000" b="0" i="0" dirty="0" smtClean="0">
                <a:latin typeface="Calibri" pitchFamily="34" charset="0"/>
              </a:rPr>
              <a:t>W</a:t>
            </a:r>
            <a:r>
              <a:rPr lang="en-US" sz="2000" b="0" i="0" baseline="-25000" dirty="0" smtClean="0">
                <a:latin typeface="Calibri" pitchFamily="34" charset="0"/>
              </a:rPr>
              <a:t>K</a:t>
            </a:r>
            <a:r>
              <a:rPr lang="en-US" sz="2000" b="0" i="0" dirty="0" smtClean="0">
                <a:latin typeface="Calibri" pitchFamily="34" charset="0"/>
              </a:rPr>
              <a:t> eqn. for trapped thermal ions</a:t>
            </a:r>
            <a:endParaRPr lang="en-US" sz="2000" b="0" i="0" dirty="0">
              <a:latin typeface="Calibri" pitchFamily="34" charset="0"/>
            </a:endParaRPr>
          </a:p>
        </p:txBody>
      </p:sp>
      <p:sp>
        <p:nvSpPr>
          <p:cNvPr id="18" name="TextBox 17"/>
          <p:cNvSpPr txBox="1"/>
          <p:nvPr/>
        </p:nvSpPr>
        <p:spPr>
          <a:xfrm>
            <a:off x="6675395" y="3276600"/>
            <a:ext cx="750526"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Ψ</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Ψ</a:t>
            </a:r>
            <a:r>
              <a:rPr lang="en-US" sz="2000" b="0" i="0" baseline="-25000" dirty="0" smtClean="0">
                <a:solidFill>
                  <a:schemeClr val="tx1"/>
                </a:solidFill>
                <a:latin typeface="Calibri" pitchFamily="34" charset="0"/>
              </a:rPr>
              <a:t>a</a:t>
            </a:r>
            <a:endParaRPr lang="en-US" sz="2000" b="0" i="0" baseline="-25000" dirty="0">
              <a:solidFill>
                <a:schemeClr val="tx1"/>
              </a:solidFill>
              <a:latin typeface="Calibri" pitchFamily="34" charset="0"/>
            </a:endParaRPr>
          </a:p>
        </p:txBody>
      </p:sp>
      <p:sp>
        <p:nvSpPr>
          <p:cNvPr id="19" name="TextBox 18"/>
          <p:cNvSpPr txBox="1"/>
          <p:nvPr/>
        </p:nvSpPr>
        <p:spPr>
          <a:xfrm rot="16200000">
            <a:off x="4282990" y="1752600"/>
            <a:ext cx="635110"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endParaRPr lang="en-US" sz="2000" b="0" i="0" baseline="-25000" dirty="0">
              <a:solidFill>
                <a:schemeClr val="tx1"/>
              </a:solidFill>
              <a:latin typeface="Calibri" pitchFamily="34" charset="0"/>
            </a:endParaRPr>
          </a:p>
        </p:txBody>
      </p:sp>
      <p:sp>
        <p:nvSpPr>
          <p:cNvPr id="24" name="TextBox 23"/>
          <p:cNvSpPr txBox="1"/>
          <p:nvPr/>
        </p:nvSpPr>
        <p:spPr>
          <a:xfrm rot="-1020000">
            <a:off x="5112712" y="2037620"/>
            <a:ext cx="1724703" cy="307777"/>
          </a:xfrm>
          <a:prstGeom prst="rect">
            <a:avLst/>
          </a:prstGeom>
          <a:noFill/>
        </p:spPr>
        <p:txBody>
          <a:bodyPr wrap="none" rtlCol="0">
            <a:spAutoFit/>
          </a:bodyPr>
          <a:lstStyle/>
          <a:p>
            <a:pPr>
              <a:buNone/>
            </a:pPr>
            <a:r>
              <a:rPr lang="en-US" sz="1400" b="0" i="0" dirty="0" smtClean="0">
                <a:solidFill>
                  <a:srgbClr val="FF0000"/>
                </a:solidFill>
                <a:latin typeface="Calibri" pitchFamily="34" charset="0"/>
              </a:rPr>
              <a:t>trapped thermal ions</a:t>
            </a:r>
            <a:endParaRPr lang="en-US" sz="1400" b="0" i="0" dirty="0">
              <a:solidFill>
                <a:srgbClr val="FF0000"/>
              </a:solidFill>
              <a:latin typeface="Calibri" pitchFamily="34" charset="0"/>
            </a:endParaRPr>
          </a:p>
        </p:txBody>
      </p:sp>
      <p:sp>
        <p:nvSpPr>
          <p:cNvPr id="25" name="TextBox 24"/>
          <p:cNvSpPr txBox="1"/>
          <p:nvPr/>
        </p:nvSpPr>
        <p:spPr>
          <a:xfrm rot="-780000">
            <a:off x="5715000" y="2209800"/>
            <a:ext cx="1481368" cy="307777"/>
          </a:xfrm>
          <a:prstGeom prst="rect">
            <a:avLst/>
          </a:prstGeom>
          <a:noFill/>
        </p:spPr>
        <p:txBody>
          <a:bodyPr wrap="none" rtlCol="0">
            <a:spAutoFit/>
          </a:bodyPr>
          <a:lstStyle/>
          <a:p>
            <a:pPr>
              <a:buNone/>
            </a:pPr>
            <a:r>
              <a:rPr lang="en-US" sz="1400" b="0" i="0" dirty="0" smtClean="0">
                <a:solidFill>
                  <a:schemeClr val="accent2"/>
                </a:solidFill>
                <a:latin typeface="Calibri" pitchFamily="34" charset="0"/>
              </a:rPr>
              <a:t>trapped electrons</a:t>
            </a:r>
            <a:endParaRPr lang="en-US" sz="1400" b="0" i="0" dirty="0">
              <a:solidFill>
                <a:schemeClr val="accent2"/>
              </a:solidFill>
              <a:latin typeface="Calibri" pitchFamily="34" charset="0"/>
            </a:endParaRPr>
          </a:p>
        </p:txBody>
      </p:sp>
      <p:sp>
        <p:nvSpPr>
          <p:cNvPr id="26" name="TextBox 25"/>
          <p:cNvSpPr txBox="1"/>
          <p:nvPr/>
        </p:nvSpPr>
        <p:spPr>
          <a:xfrm rot="-420000">
            <a:off x="5482587" y="2553053"/>
            <a:ext cx="1900392" cy="307777"/>
          </a:xfrm>
          <a:prstGeom prst="rect">
            <a:avLst/>
          </a:prstGeom>
          <a:noFill/>
        </p:spPr>
        <p:txBody>
          <a:bodyPr wrap="none" rtlCol="0">
            <a:spAutoFit/>
          </a:bodyPr>
          <a:lstStyle/>
          <a:p>
            <a:pPr>
              <a:buNone/>
            </a:pPr>
            <a:r>
              <a:rPr lang="en-US" sz="1400" b="0" i="0" dirty="0" smtClean="0">
                <a:solidFill>
                  <a:srgbClr val="00B050"/>
                </a:solidFill>
                <a:latin typeface="Calibri" pitchFamily="34" charset="0"/>
              </a:rPr>
              <a:t>circulating thermal ions</a:t>
            </a:r>
            <a:endParaRPr lang="en-US" sz="1400" b="0" i="0" dirty="0">
              <a:solidFill>
                <a:srgbClr val="00B050"/>
              </a:solidFill>
              <a:latin typeface="Calibri" pitchFamily="34" charset="0"/>
            </a:endParaRPr>
          </a:p>
        </p:txBody>
      </p:sp>
      <p:sp>
        <p:nvSpPr>
          <p:cNvPr id="27" name="TextBox 26"/>
          <p:cNvSpPr txBox="1"/>
          <p:nvPr/>
        </p:nvSpPr>
        <p:spPr>
          <a:xfrm>
            <a:off x="6854818" y="1825823"/>
            <a:ext cx="460382" cy="307777"/>
          </a:xfrm>
          <a:prstGeom prst="rect">
            <a:avLst/>
          </a:prstGeom>
          <a:noFill/>
        </p:spPr>
        <p:txBody>
          <a:bodyPr wrap="none" rtlCol="0">
            <a:spAutoFit/>
          </a:bodyPr>
          <a:lstStyle/>
          <a:p>
            <a:pPr>
              <a:buNone/>
            </a:pPr>
            <a:r>
              <a:rPr lang="en-US" sz="1400" b="0" i="0" dirty="0" smtClean="0">
                <a:solidFill>
                  <a:schemeClr val="tx1"/>
                </a:solidFill>
                <a:latin typeface="Calibri" pitchFamily="34" charset="0"/>
              </a:rPr>
              <a:t>q=2</a:t>
            </a:r>
            <a:endParaRPr lang="en-US" sz="1400" b="0" i="0" dirty="0">
              <a:solidFill>
                <a:schemeClr val="tx1"/>
              </a:solidFill>
              <a:latin typeface="Calibri" pitchFamily="34" charset="0"/>
            </a:endParaRPr>
          </a:p>
        </p:txBody>
      </p:sp>
      <p:sp>
        <p:nvSpPr>
          <p:cNvPr id="28" name="TextBox 27"/>
          <p:cNvSpPr txBox="1"/>
          <p:nvPr/>
        </p:nvSpPr>
        <p:spPr>
          <a:xfrm>
            <a:off x="7467600" y="1597223"/>
            <a:ext cx="595035" cy="307777"/>
          </a:xfrm>
          <a:prstGeom prst="rect">
            <a:avLst/>
          </a:prstGeom>
          <a:noFill/>
        </p:spPr>
        <p:txBody>
          <a:bodyPr wrap="none" rtlCol="0">
            <a:spAutoFit/>
          </a:bodyPr>
          <a:lstStyle/>
          <a:p>
            <a:pPr>
              <a:buNone/>
            </a:pPr>
            <a:r>
              <a:rPr lang="en-US" sz="1400" b="0" i="0" dirty="0" smtClean="0">
                <a:solidFill>
                  <a:schemeClr val="tx1"/>
                </a:solidFill>
                <a:latin typeface="Calibri" pitchFamily="34" charset="0"/>
              </a:rPr>
              <a:t>q=3…</a:t>
            </a:r>
            <a:endParaRPr lang="en-US" sz="1400" b="0" i="0" dirty="0">
              <a:solidFill>
                <a:schemeClr val="tx1"/>
              </a:solidFill>
              <a:latin typeface="Calibri" pitchFamily="34" charset="0"/>
            </a:endParaRPr>
          </a:p>
        </p:txBody>
      </p:sp>
    </p:spTree>
  </p:cSld>
  <p:clrMapOvr>
    <a:masterClrMapping/>
  </p:clrMapOvr>
  <p:transition advTm="8512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25605"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The dispersion relation can be rewritten in a form convenient for making stability diagrams</a:t>
            </a:r>
          </a:p>
        </p:txBody>
      </p:sp>
      <p:sp>
        <p:nvSpPr>
          <p:cNvPr id="16" name="Rectangle 3"/>
          <p:cNvSpPr txBox="1">
            <a:spLocks noChangeArrowheads="1"/>
          </p:cNvSpPr>
          <p:nvPr/>
        </p:nvSpPr>
        <p:spPr bwMode="auto">
          <a:xfrm>
            <a:off x="228600" y="1143000"/>
            <a:ext cx="8915400" cy="1295400"/>
          </a:xfrm>
          <a:prstGeom prst="rect">
            <a:avLst/>
          </a:prstGeom>
          <a:noFill/>
          <a:ln w="9525">
            <a:noFill/>
            <a:miter lim="800000"/>
            <a:headEnd/>
            <a:tailEnd/>
          </a:ln>
        </p:spPr>
        <p:txBody>
          <a:bodyPr/>
          <a:lstStyle/>
          <a:p>
            <a:pPr lvl="1" eaLnBrk="0" hangingPunct="0">
              <a:buNone/>
              <a:defRPr/>
            </a:pPr>
            <a:r>
              <a:rPr lang="en-US" sz="2800" b="0" i="0" kern="0" dirty="0" smtClean="0">
                <a:solidFill>
                  <a:schemeClr val="tx1"/>
                </a:solidFill>
                <a:latin typeface="Calibri" pitchFamily="34" charset="0"/>
              </a:rPr>
              <a:t>Contours of </a:t>
            </a:r>
            <a:r>
              <a:rPr lang="el-GR" sz="2800" b="0" i="0" kern="0" dirty="0" smtClean="0">
                <a:solidFill>
                  <a:schemeClr val="tx1"/>
                </a:solidFill>
                <a:latin typeface="Calibri" pitchFamily="34" charset="0"/>
              </a:rPr>
              <a:t>γ</a:t>
            </a:r>
            <a:r>
              <a:rPr lang="en-US" sz="2800" b="0" i="0" kern="0" dirty="0" smtClean="0">
                <a:solidFill>
                  <a:schemeClr val="tx1"/>
                </a:solidFill>
                <a:latin typeface="Calibri" pitchFamily="34" charset="0"/>
              </a:rPr>
              <a:t> </a:t>
            </a:r>
            <a:r>
              <a:rPr lang="en-US" sz="2800" b="0" i="0" kern="0" dirty="0">
                <a:solidFill>
                  <a:schemeClr val="tx1"/>
                </a:solidFill>
                <a:latin typeface="Calibri" pitchFamily="34" charset="0"/>
              </a:rPr>
              <a:t>form circles on a stability diagram </a:t>
            </a:r>
            <a:r>
              <a:rPr lang="en-US" sz="2800" b="0" i="0" kern="0" dirty="0" smtClean="0">
                <a:solidFill>
                  <a:schemeClr val="tx1"/>
                </a:solidFill>
                <a:latin typeface="Calibri" pitchFamily="34" charset="0"/>
              </a:rPr>
              <a:t>of </a:t>
            </a:r>
            <a:r>
              <a:rPr lang="en-US" sz="2800" b="0" i="0" kern="0" dirty="0" err="1">
                <a:solidFill>
                  <a:schemeClr val="tx1"/>
                </a:solidFill>
                <a:latin typeface="Calibri" pitchFamily="34" charset="0"/>
              </a:rPr>
              <a:t>Im</a:t>
            </a:r>
            <a:r>
              <a:rPr lang="en-US" sz="2800" b="0" i="0" kern="0" dirty="0">
                <a:solidFill>
                  <a:schemeClr val="tx1"/>
                </a:solidFill>
                <a:latin typeface="Calibri" pitchFamily="34" charset="0"/>
              </a:rPr>
              <a:t>(</a:t>
            </a:r>
            <a:r>
              <a:rPr lang="el-GR" sz="2800" b="0" i="0" dirty="0">
                <a:solidFill>
                  <a:schemeClr val="tx1"/>
                </a:solidFill>
                <a:latin typeface="Calibri" pitchFamily="34" charset="0"/>
              </a:rPr>
              <a:t>δ</a:t>
            </a:r>
            <a:r>
              <a:rPr lang="en-US" sz="2800" b="0" i="0" dirty="0">
                <a:solidFill>
                  <a:schemeClr val="tx1"/>
                </a:solidFill>
                <a:latin typeface="Calibri" pitchFamily="34" charset="0"/>
              </a:rPr>
              <a:t>W</a:t>
            </a:r>
            <a:r>
              <a:rPr lang="en-US" sz="2800" b="0" i="0" baseline="-25000" dirty="0">
                <a:solidFill>
                  <a:schemeClr val="tx1"/>
                </a:solidFill>
                <a:latin typeface="Calibri" pitchFamily="34" charset="0"/>
              </a:rPr>
              <a:t>K</a:t>
            </a:r>
            <a:r>
              <a:rPr lang="en-US" sz="2800" b="0" i="0" kern="0" dirty="0">
                <a:solidFill>
                  <a:schemeClr val="tx1"/>
                </a:solidFill>
                <a:latin typeface="Calibri" pitchFamily="34" charset="0"/>
              </a:rPr>
              <a:t>) vs. Re(</a:t>
            </a:r>
            <a:r>
              <a:rPr lang="el-GR" sz="2800" b="0" i="0" dirty="0">
                <a:solidFill>
                  <a:schemeClr val="tx1"/>
                </a:solidFill>
                <a:latin typeface="Calibri" pitchFamily="34" charset="0"/>
              </a:rPr>
              <a:t>δ</a:t>
            </a:r>
            <a:r>
              <a:rPr lang="en-US" sz="2800" b="0" i="0" dirty="0">
                <a:solidFill>
                  <a:schemeClr val="tx1"/>
                </a:solidFill>
                <a:latin typeface="Calibri" pitchFamily="34" charset="0"/>
              </a:rPr>
              <a:t>W</a:t>
            </a:r>
            <a:r>
              <a:rPr lang="en-US" sz="2800" b="0" i="0" baseline="-25000" dirty="0">
                <a:solidFill>
                  <a:schemeClr val="tx1"/>
                </a:solidFill>
                <a:latin typeface="Calibri" pitchFamily="34" charset="0"/>
              </a:rPr>
              <a:t>K</a:t>
            </a:r>
            <a:r>
              <a:rPr lang="en-US" sz="2800" b="0" i="0" kern="0" dirty="0">
                <a:solidFill>
                  <a:schemeClr val="tx1"/>
                </a:solidFill>
                <a:latin typeface="Calibri" pitchFamily="34" charset="0"/>
              </a:rPr>
              <a:t>).  </a:t>
            </a:r>
          </a:p>
        </p:txBody>
      </p:sp>
      <p:pic>
        <p:nvPicPr>
          <p:cNvPr id="20" name="Picture 12"/>
          <p:cNvPicPr>
            <a:picLocks noChangeAspect="1" noChangeArrowheads="1"/>
          </p:cNvPicPr>
          <p:nvPr/>
        </p:nvPicPr>
        <p:blipFill>
          <a:blip r:embed="rId3" cstate="print"/>
          <a:srcRect/>
          <a:stretch>
            <a:fillRect/>
          </a:stretch>
        </p:blipFill>
        <p:spPr bwMode="auto">
          <a:xfrm>
            <a:off x="609600" y="2438400"/>
            <a:ext cx="3200400" cy="630237"/>
          </a:xfrm>
          <a:prstGeom prst="rect">
            <a:avLst/>
          </a:prstGeom>
          <a:noFill/>
          <a:ln w="76200" algn="ctr">
            <a:solidFill>
              <a:schemeClr val="accent5"/>
            </a:solidFill>
            <a:miter lim="800000"/>
            <a:headEnd/>
            <a:tailEnd/>
          </a:ln>
        </p:spPr>
      </p:pic>
      <p:pic>
        <p:nvPicPr>
          <p:cNvPr id="29" name="Picture 2"/>
          <p:cNvPicPr>
            <a:picLocks noChangeAspect="1" noChangeArrowheads="1"/>
          </p:cNvPicPr>
          <p:nvPr/>
        </p:nvPicPr>
        <p:blipFill>
          <a:blip r:embed="rId4" cstate="print"/>
          <a:srcRect/>
          <a:stretch>
            <a:fillRect/>
          </a:stretch>
        </p:blipFill>
        <p:spPr bwMode="auto">
          <a:xfrm>
            <a:off x="5105400" y="2457450"/>
            <a:ext cx="3762375" cy="514350"/>
          </a:xfrm>
          <a:prstGeom prst="rect">
            <a:avLst/>
          </a:prstGeom>
          <a:noFill/>
          <a:ln w="76200" cap="flat" cmpd="sng" algn="ctr">
            <a:solidFill>
              <a:schemeClr val="accent5"/>
            </a:solidFill>
            <a:prstDash val="solid"/>
            <a:miter lim="800000"/>
            <a:headEnd type="none" w="med" len="med"/>
            <a:tailEnd type="none" w="med" len="med"/>
          </a:ln>
        </p:spPr>
      </p:pic>
      <p:sp>
        <p:nvSpPr>
          <p:cNvPr id="17"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11</a:t>
            </a:r>
            <a:endParaRPr lang="en-US" sz="900" i="0" dirty="0">
              <a:solidFill>
                <a:schemeClr val="accent2"/>
              </a:solidFill>
              <a:latin typeface="Arial" pitchFamily="34" charset="0"/>
            </a:endParaRPr>
          </a:p>
        </p:txBody>
      </p:sp>
      <p:pic>
        <p:nvPicPr>
          <p:cNvPr id="8194" name="Picture 2"/>
          <p:cNvPicPr>
            <a:picLocks noChangeAspect="1" noChangeArrowheads="1"/>
          </p:cNvPicPr>
          <p:nvPr/>
        </p:nvPicPr>
        <p:blipFill>
          <a:blip r:embed="rId5" cstate="print"/>
          <a:srcRect r="58194"/>
          <a:stretch>
            <a:fillRect/>
          </a:stretch>
        </p:blipFill>
        <p:spPr bwMode="auto">
          <a:xfrm>
            <a:off x="292608" y="3319272"/>
            <a:ext cx="3669792" cy="2473271"/>
          </a:xfrm>
          <a:prstGeom prst="rect">
            <a:avLst/>
          </a:prstGeom>
          <a:noFill/>
          <a:ln w="9525">
            <a:noFill/>
            <a:miter lim="800000"/>
            <a:headEnd/>
            <a:tailEnd/>
          </a:ln>
        </p:spPr>
      </p:pic>
      <p:sp>
        <p:nvSpPr>
          <p:cNvPr id="13" name="TextBox 12"/>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14" name="TextBox 13"/>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15" name="TextBox 14"/>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19" name="TextBox 18"/>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22"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3"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4" name="Right Arrow 23"/>
          <p:cNvSpPr/>
          <p:nvPr/>
        </p:nvSpPr>
        <p:spPr bwMode="auto">
          <a:xfrm>
            <a:off x="4114800" y="2590800"/>
            <a:ext cx="685800" cy="304800"/>
          </a:xfrm>
          <a:prstGeom prst="rightArrow">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5" name="TextBox 24"/>
          <p:cNvSpPr txBox="1"/>
          <p:nvPr/>
        </p:nvSpPr>
        <p:spPr>
          <a:xfrm>
            <a:off x="4800601" y="4191000"/>
            <a:ext cx="3733800" cy="1323439"/>
          </a:xfrm>
          <a:prstGeom prst="rect">
            <a:avLst/>
          </a:prstGeom>
          <a:solidFill>
            <a:schemeClr val="bg1"/>
          </a:solidFill>
          <a:ln w="25400">
            <a:solidFill>
              <a:schemeClr val="tx1"/>
            </a:solidFill>
          </a:ln>
          <a:effectLst>
            <a:outerShdw blurRad="63500" sx="102000" sy="102000" algn="ctr" rotWithShape="0">
              <a:prstClr val="black">
                <a:alpha val="40000"/>
              </a:prstClr>
            </a:outerShdw>
          </a:effectLst>
        </p:spPr>
        <p:txBody>
          <a:bodyPr wrap="square" rtlCol="0">
            <a:spAutoFit/>
          </a:bodyPr>
          <a:lstStyle/>
          <a:p>
            <a:pPr>
              <a:buNone/>
            </a:pPr>
            <a:r>
              <a:rPr lang="en-US" sz="2000" b="0" i="0" dirty="0" smtClean="0">
                <a:latin typeface="Calibri" pitchFamily="34" charset="0"/>
              </a:rPr>
              <a:t>Let us now scale the experimental rotation profile to illuminate the complex relationship between rotation and stability</a:t>
            </a:r>
            <a:endParaRPr lang="en-US" sz="2000" b="0" i="0" dirty="0"/>
          </a:p>
        </p:txBody>
      </p:sp>
    </p:spTree>
  </p:cSld>
  <p:clrMapOvr>
    <a:masterClrMapping/>
  </p:clrMapOvr>
  <p:transition advTm="7395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01752" y="941832"/>
            <a:ext cx="4114800" cy="1882588"/>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r="58194"/>
          <a:stretch>
            <a:fillRect/>
          </a:stretch>
        </p:blipFill>
        <p:spPr bwMode="auto">
          <a:xfrm>
            <a:off x="292608" y="3319272"/>
            <a:ext cx="3669792" cy="2473271"/>
          </a:xfrm>
          <a:prstGeom prst="rect">
            <a:avLst/>
          </a:prstGeom>
          <a:noFill/>
          <a:ln w="9525">
            <a:noFill/>
            <a:miter lim="800000"/>
            <a:headEnd/>
            <a:tailEnd/>
          </a:ln>
        </p:spPr>
      </p:pic>
      <p:sp>
        <p:nvSpPr>
          <p:cNvPr id="27653"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Scaling the experimental rotation profile illuminates the complex relationship between rotation and stability</a:t>
            </a:r>
          </a:p>
        </p:txBody>
      </p:sp>
      <p:sp>
        <p:nvSpPr>
          <p:cNvPr id="16" name="Rectangle 3"/>
          <p:cNvSpPr txBox="1">
            <a:spLocks noChangeArrowheads="1"/>
          </p:cNvSpPr>
          <p:nvPr/>
        </p:nvSpPr>
        <p:spPr bwMode="auto">
          <a:xfrm>
            <a:off x="4572000" y="3124200"/>
            <a:ext cx="4572000" cy="33528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Rotation profile scan:</a:t>
            </a:r>
          </a:p>
          <a:p>
            <a:pPr marL="742950" lvl="1" indent="-285750" eaLnBrk="0" hangingPunct="0">
              <a:buFontTx/>
              <a:buChar char="–"/>
              <a:defRPr/>
            </a:pPr>
            <a:r>
              <a:rPr lang="en-US" sz="2400" b="0" i="0" kern="0" dirty="0" smtClean="0">
                <a:solidFill>
                  <a:schemeClr val="accent2"/>
                </a:solidFill>
                <a:latin typeface="Calibri" pitchFamily="34" charset="0"/>
              </a:rPr>
              <a:t>0.2: Instability at low rotation.</a:t>
            </a:r>
            <a:endParaRPr lang="en-US" sz="2400" b="0" i="0" kern="0" dirty="0">
              <a:solidFill>
                <a:schemeClr val="accent2"/>
              </a:solidFill>
              <a:latin typeface="Calibri" pitchFamily="34" charset="0"/>
            </a:endParaRPr>
          </a:p>
        </p:txBody>
      </p:sp>
      <p:cxnSp>
        <p:nvCxnSpPr>
          <p:cNvPr id="27661" name="Straight Arrow Connector 14"/>
          <p:cNvCxnSpPr>
            <a:cxnSpLocks noChangeShapeType="1"/>
          </p:cNvCxnSpPr>
          <p:nvPr/>
        </p:nvCxnSpPr>
        <p:spPr bwMode="auto">
          <a:xfrm rot="5400000">
            <a:off x="-114300" y="2781300"/>
            <a:ext cx="2743200" cy="1143000"/>
          </a:xfrm>
          <a:prstGeom prst="straightConnector1">
            <a:avLst/>
          </a:prstGeom>
          <a:noFill/>
          <a:ln w="15875" algn="ctr">
            <a:solidFill>
              <a:schemeClr val="tx1"/>
            </a:solidFill>
            <a:round/>
            <a:headEnd/>
            <a:tailEnd type="arrow" w="med" len="med"/>
          </a:ln>
        </p:spPr>
      </p:cxnSp>
      <p:sp>
        <p:nvSpPr>
          <p:cNvPr id="14"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12</a:t>
            </a:r>
            <a:endParaRPr lang="en-US" sz="900" i="0" dirty="0">
              <a:solidFill>
                <a:schemeClr val="accent2"/>
              </a:solidFill>
              <a:latin typeface="Arial" pitchFamily="34" charset="0"/>
            </a:endParaRPr>
          </a:p>
        </p:txBody>
      </p:sp>
      <p:sp>
        <p:nvSpPr>
          <p:cNvPr id="20" name="TextBox 19"/>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21" name="TextBox 20"/>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22" name="TextBox 21"/>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23" name="TextBox 22"/>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24"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5"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9" name="TextBox 6"/>
          <p:cNvSpPr txBox="1">
            <a:spLocks noChangeArrowheads="1"/>
          </p:cNvSpPr>
          <p:nvPr/>
        </p:nvSpPr>
        <p:spPr bwMode="auto">
          <a:xfrm rot="16200000">
            <a:off x="-277800" y="1552304"/>
            <a:ext cx="955711"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30" name="TextBox 6"/>
          <p:cNvSpPr txBox="1">
            <a:spLocks noChangeArrowheads="1"/>
          </p:cNvSpPr>
          <p:nvPr/>
        </p:nvSpPr>
        <p:spPr bwMode="auto">
          <a:xfrm>
            <a:off x="2075286" y="2799808"/>
            <a:ext cx="750526"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Ψ</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Ψ</a:t>
            </a:r>
            <a:r>
              <a:rPr lang="en-US" sz="2000" b="0" i="0" baseline="-25000" dirty="0" smtClean="0">
                <a:solidFill>
                  <a:schemeClr val="tx1"/>
                </a:solidFill>
                <a:latin typeface="Calibri" pitchFamily="34" charset="0"/>
              </a:rPr>
              <a:t>a</a:t>
            </a:r>
            <a:endParaRPr lang="en-US" sz="2000" b="0" i="0" baseline="-25000" dirty="0">
              <a:solidFill>
                <a:schemeClr val="tx1"/>
              </a:solidFill>
              <a:latin typeface="Calibri" pitchFamily="34" charset="0"/>
            </a:endParaRPr>
          </a:p>
        </p:txBody>
      </p:sp>
      <p:pic>
        <p:nvPicPr>
          <p:cNvPr id="3" name="Picture 3"/>
          <p:cNvPicPr>
            <a:picLocks noChangeAspect="1" noChangeArrowheads="1"/>
          </p:cNvPicPr>
          <p:nvPr/>
        </p:nvPicPr>
        <p:blipFill>
          <a:blip r:embed="rId5" cstate="print"/>
          <a:srcRect/>
          <a:stretch>
            <a:fillRect/>
          </a:stretch>
        </p:blipFill>
        <p:spPr bwMode="auto">
          <a:xfrm>
            <a:off x="4727448" y="987552"/>
            <a:ext cx="4305300" cy="1943100"/>
          </a:xfrm>
          <a:prstGeom prst="rect">
            <a:avLst/>
          </a:prstGeom>
          <a:noFill/>
          <a:ln w="9525">
            <a:noFill/>
            <a:miter lim="800000"/>
            <a:headEnd/>
            <a:tailEnd/>
          </a:ln>
        </p:spPr>
      </p:pic>
      <p:sp>
        <p:nvSpPr>
          <p:cNvPr id="35" name="TextBox 8"/>
          <p:cNvSpPr txBox="1">
            <a:spLocks noChangeArrowheads="1"/>
          </p:cNvSpPr>
          <p:nvPr/>
        </p:nvSpPr>
        <p:spPr bwMode="auto">
          <a:xfrm>
            <a:off x="5105400" y="1981200"/>
            <a:ext cx="1524000" cy="369332"/>
          </a:xfrm>
          <a:prstGeom prst="rect">
            <a:avLst/>
          </a:prstGeom>
          <a:noFill/>
          <a:ln w="9525">
            <a:noFill/>
            <a:miter lim="800000"/>
            <a:headEnd/>
            <a:tailEnd/>
          </a:ln>
        </p:spPr>
        <p:txBody>
          <a:bodyPr wrap="square">
            <a:spAutoFit/>
          </a:bodyPr>
          <a:lstStyle/>
          <a:p>
            <a:pPr>
              <a:buNone/>
            </a:pPr>
            <a:r>
              <a:rPr lang="el-GR" sz="1800" b="0" i="0" dirty="0" smtClean="0">
                <a:solidFill>
                  <a:schemeClr val="tx1"/>
                </a:solidFill>
                <a:latin typeface="Calibri" pitchFamily="34" charset="0"/>
              </a:rPr>
              <a:t>ω</a:t>
            </a:r>
            <a:r>
              <a:rPr lang="el-GR" sz="1800" b="0" i="0" baseline="-25000" dirty="0" smtClean="0">
                <a:solidFill>
                  <a:schemeClr val="tx1"/>
                </a:solidFill>
                <a:latin typeface="Calibri" pitchFamily="34" charset="0"/>
              </a:rPr>
              <a:t>φ</a:t>
            </a:r>
            <a:r>
              <a:rPr lang="en-US" sz="1800" b="0" i="0" dirty="0" smtClean="0">
                <a:solidFill>
                  <a:schemeClr val="tx1"/>
                </a:solidFill>
                <a:latin typeface="Calibri" pitchFamily="34" charset="0"/>
              </a:rPr>
              <a:t>/</a:t>
            </a:r>
            <a:r>
              <a:rPr lang="el-GR" sz="1800" b="0" i="0" dirty="0" smtClean="0">
                <a:solidFill>
                  <a:schemeClr val="tx1"/>
                </a:solidFill>
                <a:latin typeface="Calibri" pitchFamily="34" charset="0"/>
              </a:rPr>
              <a:t>ω</a:t>
            </a:r>
            <a:r>
              <a:rPr lang="el-GR" sz="1800" b="0" i="0" baseline="-25000" dirty="0" smtClean="0">
                <a:solidFill>
                  <a:schemeClr val="tx1"/>
                </a:solidFill>
                <a:latin typeface="Calibri" pitchFamily="34" charset="0"/>
              </a:rPr>
              <a:t>φ</a:t>
            </a:r>
            <a:r>
              <a:rPr lang="en-US" sz="1800" b="0" i="0" baseline="30000" dirty="0" smtClean="0">
                <a:solidFill>
                  <a:schemeClr val="tx1"/>
                </a:solidFill>
                <a:latin typeface="Calibri" pitchFamily="34" charset="0"/>
              </a:rPr>
              <a:t>exp</a:t>
            </a:r>
            <a:r>
              <a:rPr lang="en-US" sz="1800" b="0" i="0" dirty="0" smtClean="0">
                <a:solidFill>
                  <a:schemeClr val="tx1"/>
                </a:solidFill>
                <a:latin typeface="Calibri" pitchFamily="34" charset="0"/>
              </a:rPr>
              <a:t> = 0.2</a:t>
            </a:r>
            <a:endParaRPr lang="en-US" sz="1800" b="0" i="0" dirty="0">
              <a:solidFill>
                <a:schemeClr val="tx1"/>
              </a:solidFill>
              <a:latin typeface="Calibri" pitchFamily="34" charset="0"/>
            </a:endParaRPr>
          </a:p>
        </p:txBody>
      </p:sp>
      <p:sp>
        <p:nvSpPr>
          <p:cNvPr id="36"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37"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38" name="TextBox 37"/>
          <p:cNvSpPr txBox="1"/>
          <p:nvPr/>
        </p:nvSpPr>
        <p:spPr>
          <a:xfrm>
            <a:off x="6934200" y="1066800"/>
            <a:ext cx="1911485" cy="307777"/>
          </a:xfrm>
          <a:prstGeom prst="rect">
            <a:avLst/>
          </a:prstGeom>
          <a:noFill/>
        </p:spPr>
        <p:txBody>
          <a:bodyPr wrap="none" rtlCol="0">
            <a:spAutoFit/>
          </a:bodyPr>
          <a:lstStyle/>
          <a:p>
            <a:pPr>
              <a:buNone/>
            </a:pPr>
            <a:r>
              <a:rPr lang="en-US" sz="1400" b="0" i="0" dirty="0" smtClean="0">
                <a:solidFill>
                  <a:schemeClr val="tx1"/>
                </a:solidFill>
                <a:latin typeface="Calibri" pitchFamily="34" charset="0"/>
              </a:rPr>
              <a:t>NSTX 121083 @ 0.475 s</a:t>
            </a:r>
            <a:endParaRPr lang="en-US" sz="1400" b="0" i="0" dirty="0">
              <a:solidFill>
                <a:schemeClr val="tx1"/>
              </a:solidFill>
              <a:latin typeface="Calibri" pitchFamily="34" charset="0"/>
            </a:endParaRPr>
          </a:p>
        </p:txBody>
      </p:sp>
      <p:cxnSp>
        <p:nvCxnSpPr>
          <p:cNvPr id="26" name="Straight Connector 17"/>
          <p:cNvCxnSpPr>
            <a:cxnSpLocks noChangeShapeType="1"/>
          </p:cNvCxnSpPr>
          <p:nvPr/>
        </p:nvCxnSpPr>
        <p:spPr bwMode="auto">
          <a:xfrm rot="5400000" flipH="1" flipV="1">
            <a:off x="1912620" y="1792224"/>
            <a:ext cx="1508760" cy="0"/>
          </a:xfrm>
          <a:prstGeom prst="line">
            <a:avLst/>
          </a:prstGeom>
          <a:noFill/>
          <a:ln w="15875" algn="ctr">
            <a:solidFill>
              <a:schemeClr val="tx1"/>
            </a:solidFill>
            <a:prstDash val="sysDash"/>
            <a:round/>
            <a:headEnd/>
            <a:tailEnd/>
          </a:ln>
        </p:spPr>
      </p:cxnSp>
      <p:sp>
        <p:nvSpPr>
          <p:cNvPr id="27" name="TextBox 26"/>
          <p:cNvSpPr txBox="1"/>
          <p:nvPr/>
        </p:nvSpPr>
        <p:spPr>
          <a:xfrm>
            <a:off x="1066800" y="1600200"/>
            <a:ext cx="476412" cy="369332"/>
          </a:xfrm>
          <a:prstGeom prst="rect">
            <a:avLst/>
          </a:prstGeom>
          <a:noFill/>
        </p:spPr>
        <p:txBody>
          <a:bodyPr wrap="none" rtlCol="0">
            <a:spAutoFit/>
          </a:bodyPr>
          <a:lstStyle/>
          <a:p>
            <a:pPr>
              <a:buNone/>
            </a:pPr>
            <a:r>
              <a:rPr lang="en-US" sz="1800" b="0" i="0" dirty="0" smtClean="0">
                <a:latin typeface="Calibri" pitchFamily="34" charset="0"/>
              </a:rPr>
              <a:t>0.2</a:t>
            </a:r>
            <a:endParaRPr lang="en-US" sz="1800" b="0" i="0" dirty="0">
              <a:latin typeface="Calibri" pitchFamily="34" charset="0"/>
            </a:endParaRPr>
          </a:p>
        </p:txBody>
      </p:sp>
      <p:cxnSp>
        <p:nvCxnSpPr>
          <p:cNvPr id="33" name="Straight Connector 17"/>
          <p:cNvCxnSpPr>
            <a:cxnSpLocks noChangeShapeType="1"/>
          </p:cNvCxnSpPr>
          <p:nvPr/>
        </p:nvCxnSpPr>
        <p:spPr bwMode="auto">
          <a:xfrm rot="5400000" flipH="1" flipV="1">
            <a:off x="3208020" y="1792224"/>
            <a:ext cx="1508760" cy="0"/>
          </a:xfrm>
          <a:prstGeom prst="line">
            <a:avLst/>
          </a:prstGeom>
          <a:noFill/>
          <a:ln w="15875" algn="ctr">
            <a:solidFill>
              <a:schemeClr val="tx1"/>
            </a:solidFill>
            <a:prstDash val="sysDash"/>
            <a:round/>
            <a:headEnd/>
            <a:tailEnd/>
          </a:ln>
        </p:spPr>
      </p:cxnSp>
      <p:sp>
        <p:nvSpPr>
          <p:cNvPr id="39" name="TextBox 6"/>
          <p:cNvSpPr txBox="1">
            <a:spLocks noChangeArrowheads="1"/>
          </p:cNvSpPr>
          <p:nvPr/>
        </p:nvSpPr>
        <p:spPr bwMode="auto">
          <a:xfrm>
            <a:off x="3017520" y="3337560"/>
            <a:ext cx="838200" cy="276999"/>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l-GR" i="0" dirty="0" smtClean="0">
                <a:solidFill>
                  <a:schemeClr val="tx1"/>
                </a:solidFill>
                <a:latin typeface="Calibri" pitchFamily="34" charset="0"/>
              </a:rPr>
              <a:t>ω</a:t>
            </a:r>
            <a:r>
              <a:rPr lang="el-GR" i="0" baseline="-25000" dirty="0" smtClean="0">
                <a:solidFill>
                  <a:schemeClr val="tx1"/>
                </a:solidFill>
                <a:latin typeface="Calibri" pitchFamily="34" charset="0"/>
              </a:rPr>
              <a:t>φ</a:t>
            </a:r>
            <a:r>
              <a:rPr lang="en-US" i="0" dirty="0" smtClean="0">
                <a:solidFill>
                  <a:schemeClr val="tx1"/>
                </a:solidFill>
                <a:latin typeface="Calibri" pitchFamily="34" charset="0"/>
              </a:rPr>
              <a:t>/</a:t>
            </a:r>
            <a:r>
              <a:rPr lang="el-GR" i="0" dirty="0" smtClean="0">
                <a:solidFill>
                  <a:schemeClr val="tx1"/>
                </a:solidFill>
                <a:latin typeface="Calibri" pitchFamily="34" charset="0"/>
              </a:rPr>
              <a:t> ω</a:t>
            </a:r>
            <a:r>
              <a:rPr lang="el-GR" i="0" baseline="-25000" dirty="0" smtClean="0">
                <a:solidFill>
                  <a:schemeClr val="tx1"/>
                </a:solidFill>
                <a:latin typeface="Calibri" pitchFamily="34" charset="0"/>
              </a:rPr>
              <a:t>φ</a:t>
            </a:r>
            <a:r>
              <a:rPr lang="en-US" i="0" baseline="30000" dirty="0" smtClean="0">
                <a:solidFill>
                  <a:schemeClr val="tx1"/>
                </a:solidFill>
                <a:latin typeface="Calibri" pitchFamily="34" charset="0"/>
              </a:rPr>
              <a:t>exp</a:t>
            </a:r>
            <a:endParaRPr lang="en-US" i="0" baseline="30000" dirty="0">
              <a:solidFill>
                <a:schemeClr val="tx1"/>
              </a:solidFill>
              <a:latin typeface="Calibri" pitchFamily="34" charset="0"/>
            </a:endParaRPr>
          </a:p>
        </p:txBody>
      </p:sp>
      <p:sp>
        <p:nvSpPr>
          <p:cNvPr id="28" name="TextBox 27"/>
          <p:cNvSpPr txBox="1"/>
          <p:nvPr/>
        </p:nvSpPr>
        <p:spPr>
          <a:xfrm>
            <a:off x="609600" y="1295400"/>
            <a:ext cx="445956" cy="400110"/>
          </a:xfrm>
          <a:prstGeom prst="rect">
            <a:avLst/>
          </a:prstGeom>
          <a:noFill/>
        </p:spPr>
        <p:txBody>
          <a:bodyPr wrap="none" rtlCol="0">
            <a:spAutoFit/>
          </a:bodyPr>
          <a:lstStyle/>
          <a:p>
            <a:pPr>
              <a:buNone/>
            </a:pPr>
            <a:r>
              <a:rPr lang="el-GR" sz="2000" b="0" i="0" dirty="0" smtClean="0">
                <a:latin typeface="Calibri" pitchFamily="34" charset="0"/>
              </a:rPr>
              <a:t>ω</a:t>
            </a:r>
            <a:r>
              <a:rPr lang="en-US" sz="2000" b="0" i="0" baseline="-25000" dirty="0" smtClean="0">
                <a:latin typeface="Calibri" pitchFamily="34" charset="0"/>
              </a:rPr>
              <a:t>E</a:t>
            </a:r>
            <a:endParaRPr lang="en-US" sz="2000" b="0" i="0" baseline="-25000" dirty="0">
              <a:solidFill>
                <a:schemeClr val="tx1"/>
              </a:solidFill>
              <a:latin typeface="Calibri" pitchFamily="34" charset="0"/>
            </a:endParaRPr>
          </a:p>
        </p:txBody>
      </p:sp>
      <p:sp>
        <p:nvSpPr>
          <p:cNvPr id="31" name="TextBox 30"/>
          <p:cNvSpPr txBox="1"/>
          <p:nvPr/>
        </p:nvSpPr>
        <p:spPr>
          <a:xfrm>
            <a:off x="598402" y="1981200"/>
            <a:ext cx="546945"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a:t>
            </a:r>
            <a:r>
              <a:rPr lang="el-GR" sz="2000" b="0" i="0" dirty="0" smtClean="0">
                <a:solidFill>
                  <a:srgbClr val="FF0000"/>
                </a:solidFill>
                <a:latin typeface="Calibri" pitchFamily="34" charset="0"/>
              </a:rPr>
              <a:t>ω</a:t>
            </a:r>
            <a:r>
              <a:rPr lang="en-US" sz="2000" b="0" i="0" baseline="-25000" dirty="0" smtClean="0">
                <a:solidFill>
                  <a:srgbClr val="FF0000"/>
                </a:solidFill>
                <a:latin typeface="Calibri" pitchFamily="34" charset="0"/>
              </a:rPr>
              <a:t>D</a:t>
            </a:r>
            <a:endParaRPr lang="en-US" sz="2000" b="0" i="0" baseline="-25000" dirty="0">
              <a:solidFill>
                <a:srgbClr val="FF0000"/>
              </a:solidFill>
              <a:latin typeface="Calibri" pitchFamily="34" charset="0"/>
            </a:endParaRPr>
          </a:p>
        </p:txBody>
      </p:sp>
      <p:sp>
        <p:nvSpPr>
          <p:cNvPr id="32" name="TextBox 31"/>
          <p:cNvSpPr txBox="1"/>
          <p:nvPr/>
        </p:nvSpPr>
        <p:spPr>
          <a:xfrm>
            <a:off x="609600" y="990600"/>
            <a:ext cx="452368"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b</a:t>
            </a:r>
            <a:endParaRPr lang="en-US" sz="2000" b="0" i="0" baseline="-25000" dirty="0">
              <a:solidFill>
                <a:schemeClr val="tx1"/>
              </a:solidFill>
              <a:latin typeface="Calibri" pitchFamily="34" charset="0"/>
            </a:endParaRPr>
          </a:p>
        </p:txBody>
      </p:sp>
    </p:spTree>
  </p:cSld>
  <p:clrMapOvr>
    <a:masterClrMapping/>
  </p:clrMapOvr>
  <p:transition advTm="3339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1752" y="941832"/>
            <a:ext cx="4114800" cy="1882588"/>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727448" y="987552"/>
            <a:ext cx="4305300" cy="1943100"/>
          </a:xfrm>
          <a:prstGeom prst="rect">
            <a:avLst/>
          </a:prstGeom>
          <a:noFill/>
          <a:ln w="9525">
            <a:noFill/>
            <a:miter lim="800000"/>
            <a:headEnd/>
            <a:tailEnd/>
          </a:ln>
        </p:spPr>
      </p:pic>
      <p:sp>
        <p:nvSpPr>
          <p:cNvPr id="31" name="TextBox 8"/>
          <p:cNvSpPr txBox="1">
            <a:spLocks noChangeArrowheads="1"/>
          </p:cNvSpPr>
          <p:nvPr/>
        </p:nvSpPr>
        <p:spPr bwMode="auto">
          <a:xfrm>
            <a:off x="5486400" y="1524000"/>
            <a:ext cx="609600" cy="369332"/>
          </a:xfrm>
          <a:prstGeom prst="rect">
            <a:avLst/>
          </a:prstGeom>
          <a:noFill/>
          <a:ln w="9525">
            <a:noFill/>
            <a:miter lim="800000"/>
            <a:headEnd/>
            <a:tailEnd/>
          </a:ln>
        </p:spPr>
        <p:txBody>
          <a:bodyPr wrap="square">
            <a:spAutoFit/>
          </a:bodyPr>
          <a:lstStyle/>
          <a:p>
            <a:pPr>
              <a:buNone/>
            </a:pPr>
            <a:r>
              <a:rPr lang="en-US" sz="1800" b="0" i="0" dirty="0" smtClean="0">
                <a:solidFill>
                  <a:schemeClr val="tx1"/>
                </a:solidFill>
                <a:latin typeface="Calibri" pitchFamily="34" charset="0"/>
              </a:rPr>
              <a:t>0.6</a:t>
            </a:r>
            <a:endParaRPr lang="en-US" sz="1800" b="0" i="0" dirty="0">
              <a:solidFill>
                <a:schemeClr val="tx1"/>
              </a:solidFill>
              <a:latin typeface="Calibri" pitchFamily="34" charset="0"/>
            </a:endParaRPr>
          </a:p>
        </p:txBody>
      </p:sp>
      <p:sp>
        <p:nvSpPr>
          <p:cNvPr id="30" name="TextBox 8"/>
          <p:cNvSpPr txBox="1">
            <a:spLocks noChangeArrowheads="1"/>
          </p:cNvSpPr>
          <p:nvPr/>
        </p:nvSpPr>
        <p:spPr bwMode="auto">
          <a:xfrm>
            <a:off x="5334000" y="2057400"/>
            <a:ext cx="609600" cy="369332"/>
          </a:xfrm>
          <a:prstGeom prst="rect">
            <a:avLst/>
          </a:prstGeom>
          <a:noFill/>
          <a:ln w="9525">
            <a:noFill/>
            <a:miter lim="800000"/>
            <a:headEnd/>
            <a:tailEnd/>
          </a:ln>
        </p:spPr>
        <p:txBody>
          <a:bodyPr wrap="square">
            <a:spAutoFit/>
          </a:bodyPr>
          <a:lstStyle/>
          <a:p>
            <a:pPr>
              <a:buNone/>
            </a:pPr>
            <a:r>
              <a:rPr lang="en-US" sz="1800" b="0" i="0" dirty="0" smtClean="0">
                <a:solidFill>
                  <a:schemeClr val="tx1"/>
                </a:solidFill>
                <a:latin typeface="Calibri" pitchFamily="34" charset="0"/>
              </a:rPr>
              <a:t>0.2</a:t>
            </a:r>
            <a:endParaRPr lang="en-US" sz="1800" b="0" i="0" dirty="0">
              <a:solidFill>
                <a:schemeClr val="tx1"/>
              </a:solidFill>
              <a:latin typeface="Calibri" pitchFamily="34" charset="0"/>
            </a:endParaRPr>
          </a:p>
        </p:txBody>
      </p:sp>
      <p:pic>
        <p:nvPicPr>
          <p:cNvPr id="6146" name="Picture 2"/>
          <p:cNvPicPr>
            <a:picLocks noChangeAspect="1" noChangeArrowheads="1"/>
          </p:cNvPicPr>
          <p:nvPr/>
        </p:nvPicPr>
        <p:blipFill>
          <a:blip r:embed="rId5" cstate="print"/>
          <a:srcRect r="58194"/>
          <a:stretch>
            <a:fillRect/>
          </a:stretch>
        </p:blipFill>
        <p:spPr bwMode="auto">
          <a:xfrm>
            <a:off x="292608" y="3319272"/>
            <a:ext cx="3669792" cy="2473271"/>
          </a:xfrm>
          <a:prstGeom prst="rect">
            <a:avLst/>
          </a:prstGeom>
          <a:noFill/>
          <a:ln w="9525">
            <a:noFill/>
            <a:miter lim="800000"/>
            <a:headEnd/>
            <a:tailEnd/>
          </a:ln>
        </p:spPr>
      </p:pic>
      <p:sp>
        <p:nvSpPr>
          <p:cNvPr id="28677"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Scaling the experimental rotation profile illuminates the complex relationship between rotation and stability</a:t>
            </a:r>
          </a:p>
        </p:txBody>
      </p:sp>
      <p:cxnSp>
        <p:nvCxnSpPr>
          <p:cNvPr id="28684" name="Straight Arrow Connector 13"/>
          <p:cNvCxnSpPr>
            <a:cxnSpLocks noChangeShapeType="1"/>
          </p:cNvCxnSpPr>
          <p:nvPr/>
        </p:nvCxnSpPr>
        <p:spPr bwMode="auto">
          <a:xfrm rot="5400000">
            <a:off x="914400" y="2590800"/>
            <a:ext cx="1905000" cy="228600"/>
          </a:xfrm>
          <a:prstGeom prst="straightConnector1">
            <a:avLst/>
          </a:prstGeom>
          <a:noFill/>
          <a:ln w="15875" algn="ctr">
            <a:solidFill>
              <a:schemeClr val="tx1"/>
            </a:solidFill>
            <a:round/>
            <a:headEnd/>
            <a:tailEnd type="arrow" w="med" len="med"/>
          </a:ln>
        </p:spPr>
      </p:cxnSp>
      <p:sp>
        <p:nvSpPr>
          <p:cNvPr id="15" name="Rectangle 3"/>
          <p:cNvSpPr txBox="1">
            <a:spLocks noChangeArrowheads="1"/>
          </p:cNvSpPr>
          <p:nvPr/>
        </p:nvSpPr>
        <p:spPr bwMode="auto">
          <a:xfrm>
            <a:off x="4572000" y="3124200"/>
            <a:ext cx="4572000" cy="33528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Rotation profile scan:</a:t>
            </a:r>
          </a:p>
          <a:p>
            <a:pPr marL="742950" lvl="1" indent="-285750" eaLnBrk="0" hangingPunct="0">
              <a:buFontTx/>
              <a:buChar char="–"/>
              <a:defRPr/>
            </a:pPr>
            <a:r>
              <a:rPr lang="en-US" sz="2400" b="0" i="0" kern="0" dirty="0" smtClean="0">
                <a:solidFill>
                  <a:schemeClr val="accent2"/>
                </a:solidFill>
                <a:latin typeface="Calibri" pitchFamily="34" charset="0"/>
              </a:rPr>
              <a:t>0.2: Instability at low rotation.</a:t>
            </a:r>
          </a:p>
          <a:p>
            <a:pPr marL="742950" lvl="1" indent="-285750" eaLnBrk="0" hangingPunct="0">
              <a:buFontTx/>
              <a:buChar char="–"/>
              <a:defRPr/>
            </a:pPr>
            <a:r>
              <a:rPr lang="en-US" sz="2400" b="0" i="0" kern="0" dirty="0" smtClean="0">
                <a:solidFill>
                  <a:schemeClr val="accent2"/>
                </a:solidFill>
                <a:latin typeface="Calibri" pitchFamily="34" charset="0"/>
              </a:rPr>
              <a:t>0.6</a:t>
            </a:r>
            <a:r>
              <a:rPr lang="en-US" sz="2400" b="0" i="0" kern="0" dirty="0">
                <a:solidFill>
                  <a:schemeClr val="accent2"/>
                </a:solidFill>
                <a:latin typeface="Calibri" pitchFamily="34" charset="0"/>
              </a:rPr>
              <a:t>: Stable: </a:t>
            </a:r>
            <a:r>
              <a:rPr lang="el-GR" sz="2400" b="0" i="0" kern="0" dirty="0">
                <a:solidFill>
                  <a:schemeClr val="accent2"/>
                </a:solidFill>
                <a:latin typeface="Calibri" pitchFamily="34" charset="0"/>
              </a:rPr>
              <a:t>ω</a:t>
            </a:r>
            <a:r>
              <a:rPr lang="en-US" sz="2400" b="0" i="0" kern="0" baseline="-25000" dirty="0">
                <a:solidFill>
                  <a:schemeClr val="accent2"/>
                </a:solidFill>
                <a:latin typeface="Calibri" pitchFamily="34" charset="0"/>
              </a:rPr>
              <a:t>D</a:t>
            </a:r>
            <a:r>
              <a:rPr lang="en-US" sz="2400" b="0" i="0" kern="0" dirty="0">
                <a:solidFill>
                  <a:schemeClr val="accent2"/>
                </a:solidFill>
                <a:latin typeface="Calibri" pitchFamily="34" charset="0"/>
              </a:rPr>
              <a:t> resonance.</a:t>
            </a:r>
          </a:p>
        </p:txBody>
      </p:sp>
      <p:sp>
        <p:nvSpPr>
          <p:cNvPr id="14"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12</a:t>
            </a:r>
            <a:endParaRPr lang="en-US" sz="900" i="0" dirty="0">
              <a:solidFill>
                <a:schemeClr val="accent2"/>
              </a:solidFill>
              <a:latin typeface="Arial" pitchFamily="34" charset="0"/>
            </a:endParaRPr>
          </a:p>
        </p:txBody>
      </p:sp>
      <p:sp>
        <p:nvSpPr>
          <p:cNvPr id="18" name="TextBox 17"/>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19" name="TextBox 18"/>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20" name="TextBox 19"/>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21" name="TextBox 20"/>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22"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3"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5"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26"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27" name="TextBox 26"/>
          <p:cNvSpPr txBox="1"/>
          <p:nvPr/>
        </p:nvSpPr>
        <p:spPr>
          <a:xfrm>
            <a:off x="6934200" y="1066800"/>
            <a:ext cx="1911485" cy="307777"/>
          </a:xfrm>
          <a:prstGeom prst="rect">
            <a:avLst/>
          </a:prstGeom>
          <a:noFill/>
        </p:spPr>
        <p:txBody>
          <a:bodyPr wrap="none" rtlCol="0">
            <a:spAutoFit/>
          </a:bodyPr>
          <a:lstStyle/>
          <a:p>
            <a:pPr>
              <a:buNone/>
            </a:pPr>
            <a:r>
              <a:rPr lang="en-US" sz="1400" b="0" i="0" dirty="0" smtClean="0">
                <a:solidFill>
                  <a:schemeClr val="tx1"/>
                </a:solidFill>
                <a:latin typeface="Calibri" pitchFamily="34" charset="0"/>
              </a:rPr>
              <a:t>NSTX 121083 @ 0.475 s</a:t>
            </a:r>
            <a:endParaRPr lang="en-US" sz="1400" b="0" i="0" dirty="0">
              <a:solidFill>
                <a:schemeClr val="tx1"/>
              </a:solidFill>
              <a:latin typeface="Calibri" pitchFamily="34" charset="0"/>
            </a:endParaRPr>
          </a:p>
        </p:txBody>
      </p:sp>
      <p:sp>
        <p:nvSpPr>
          <p:cNvPr id="33" name="TextBox 6"/>
          <p:cNvSpPr txBox="1">
            <a:spLocks noChangeArrowheads="1"/>
          </p:cNvSpPr>
          <p:nvPr/>
        </p:nvSpPr>
        <p:spPr bwMode="auto">
          <a:xfrm rot="16200000">
            <a:off x="-277800" y="1552304"/>
            <a:ext cx="955711"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34" name="TextBox 6"/>
          <p:cNvSpPr txBox="1">
            <a:spLocks noChangeArrowheads="1"/>
          </p:cNvSpPr>
          <p:nvPr/>
        </p:nvSpPr>
        <p:spPr bwMode="auto">
          <a:xfrm>
            <a:off x="2075286" y="2799808"/>
            <a:ext cx="750526"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Ψ</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Ψ</a:t>
            </a:r>
            <a:r>
              <a:rPr lang="en-US" sz="2000" b="0" i="0" baseline="-25000" dirty="0" smtClean="0">
                <a:solidFill>
                  <a:schemeClr val="tx1"/>
                </a:solidFill>
                <a:latin typeface="Calibri" pitchFamily="34" charset="0"/>
              </a:rPr>
              <a:t>a</a:t>
            </a:r>
            <a:endParaRPr lang="en-US" sz="2000" b="0" i="0" baseline="-25000" dirty="0">
              <a:solidFill>
                <a:schemeClr val="tx1"/>
              </a:solidFill>
              <a:latin typeface="Calibri" pitchFamily="34" charset="0"/>
            </a:endParaRPr>
          </a:p>
        </p:txBody>
      </p:sp>
      <p:cxnSp>
        <p:nvCxnSpPr>
          <p:cNvPr id="29" name="Straight Connector 17"/>
          <p:cNvCxnSpPr>
            <a:cxnSpLocks noChangeShapeType="1"/>
          </p:cNvCxnSpPr>
          <p:nvPr/>
        </p:nvCxnSpPr>
        <p:spPr bwMode="auto">
          <a:xfrm rot="5400000" flipH="1" flipV="1">
            <a:off x="1912620" y="1792224"/>
            <a:ext cx="1508760" cy="0"/>
          </a:xfrm>
          <a:prstGeom prst="line">
            <a:avLst/>
          </a:prstGeom>
          <a:noFill/>
          <a:ln w="15875" algn="ctr">
            <a:solidFill>
              <a:schemeClr val="tx1"/>
            </a:solidFill>
            <a:prstDash val="sysDash"/>
            <a:round/>
            <a:headEnd/>
            <a:tailEnd/>
          </a:ln>
        </p:spPr>
      </p:cxnSp>
      <p:sp>
        <p:nvSpPr>
          <p:cNvPr id="32" name="TextBox 31"/>
          <p:cNvSpPr txBox="1"/>
          <p:nvPr/>
        </p:nvSpPr>
        <p:spPr>
          <a:xfrm>
            <a:off x="1066800" y="1600200"/>
            <a:ext cx="476412" cy="369332"/>
          </a:xfrm>
          <a:prstGeom prst="rect">
            <a:avLst/>
          </a:prstGeom>
          <a:noFill/>
        </p:spPr>
        <p:txBody>
          <a:bodyPr wrap="none" rtlCol="0">
            <a:spAutoFit/>
          </a:bodyPr>
          <a:lstStyle/>
          <a:p>
            <a:pPr>
              <a:buNone/>
            </a:pPr>
            <a:r>
              <a:rPr lang="en-US" sz="1800" b="0" i="0" dirty="0" smtClean="0">
                <a:latin typeface="Calibri" pitchFamily="34" charset="0"/>
              </a:rPr>
              <a:t>0.2</a:t>
            </a:r>
            <a:endParaRPr lang="en-US" sz="1800" b="0" i="0" dirty="0">
              <a:latin typeface="Calibri" pitchFamily="34" charset="0"/>
            </a:endParaRPr>
          </a:p>
        </p:txBody>
      </p:sp>
      <p:sp>
        <p:nvSpPr>
          <p:cNvPr id="35" name="TextBox 34"/>
          <p:cNvSpPr txBox="1"/>
          <p:nvPr/>
        </p:nvSpPr>
        <p:spPr>
          <a:xfrm>
            <a:off x="1199988" y="1154668"/>
            <a:ext cx="476412" cy="369332"/>
          </a:xfrm>
          <a:prstGeom prst="rect">
            <a:avLst/>
          </a:prstGeom>
          <a:noFill/>
        </p:spPr>
        <p:txBody>
          <a:bodyPr wrap="none" rtlCol="0">
            <a:spAutoFit/>
          </a:bodyPr>
          <a:lstStyle/>
          <a:p>
            <a:pPr>
              <a:buNone/>
            </a:pPr>
            <a:r>
              <a:rPr lang="en-US" sz="1800" b="0" i="0" dirty="0" smtClean="0">
                <a:latin typeface="Calibri" pitchFamily="34" charset="0"/>
              </a:rPr>
              <a:t>0.6</a:t>
            </a:r>
            <a:endParaRPr lang="en-US" sz="1800" b="0" i="0" dirty="0">
              <a:latin typeface="Calibri" pitchFamily="34" charset="0"/>
            </a:endParaRPr>
          </a:p>
        </p:txBody>
      </p:sp>
      <p:cxnSp>
        <p:nvCxnSpPr>
          <p:cNvPr id="38" name="Straight Connector 17"/>
          <p:cNvCxnSpPr>
            <a:cxnSpLocks noChangeShapeType="1"/>
          </p:cNvCxnSpPr>
          <p:nvPr/>
        </p:nvCxnSpPr>
        <p:spPr bwMode="auto">
          <a:xfrm rot="5400000" flipH="1" flipV="1">
            <a:off x="3208020" y="1792224"/>
            <a:ext cx="1508760" cy="0"/>
          </a:xfrm>
          <a:prstGeom prst="line">
            <a:avLst/>
          </a:prstGeom>
          <a:noFill/>
          <a:ln w="15875" algn="ctr">
            <a:solidFill>
              <a:schemeClr val="tx1"/>
            </a:solidFill>
            <a:prstDash val="sysDash"/>
            <a:round/>
            <a:headEnd/>
            <a:tailEnd/>
          </a:ln>
        </p:spPr>
      </p:cxnSp>
      <p:sp>
        <p:nvSpPr>
          <p:cNvPr id="39" name="TextBox 6"/>
          <p:cNvSpPr txBox="1">
            <a:spLocks noChangeArrowheads="1"/>
          </p:cNvSpPr>
          <p:nvPr/>
        </p:nvSpPr>
        <p:spPr bwMode="auto">
          <a:xfrm>
            <a:off x="3017520" y="3337560"/>
            <a:ext cx="838200" cy="276999"/>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l-GR" i="0" dirty="0" smtClean="0">
                <a:solidFill>
                  <a:schemeClr val="tx1"/>
                </a:solidFill>
                <a:latin typeface="Calibri" pitchFamily="34" charset="0"/>
              </a:rPr>
              <a:t>ω</a:t>
            </a:r>
            <a:r>
              <a:rPr lang="el-GR" i="0" baseline="-25000" dirty="0" smtClean="0">
                <a:solidFill>
                  <a:schemeClr val="tx1"/>
                </a:solidFill>
                <a:latin typeface="Calibri" pitchFamily="34" charset="0"/>
              </a:rPr>
              <a:t>φ</a:t>
            </a:r>
            <a:r>
              <a:rPr lang="en-US" i="0" dirty="0" smtClean="0">
                <a:solidFill>
                  <a:schemeClr val="tx1"/>
                </a:solidFill>
                <a:latin typeface="Calibri" pitchFamily="34" charset="0"/>
              </a:rPr>
              <a:t>/</a:t>
            </a:r>
            <a:r>
              <a:rPr lang="el-GR" i="0" dirty="0" smtClean="0">
                <a:solidFill>
                  <a:schemeClr val="tx1"/>
                </a:solidFill>
                <a:latin typeface="Calibri" pitchFamily="34" charset="0"/>
              </a:rPr>
              <a:t> ω</a:t>
            </a:r>
            <a:r>
              <a:rPr lang="el-GR" i="0" baseline="-25000" dirty="0" smtClean="0">
                <a:solidFill>
                  <a:schemeClr val="tx1"/>
                </a:solidFill>
                <a:latin typeface="Calibri" pitchFamily="34" charset="0"/>
              </a:rPr>
              <a:t>φ</a:t>
            </a:r>
            <a:r>
              <a:rPr lang="en-US" i="0" baseline="30000" dirty="0" smtClean="0">
                <a:solidFill>
                  <a:schemeClr val="tx1"/>
                </a:solidFill>
                <a:latin typeface="Calibri" pitchFamily="34" charset="0"/>
              </a:rPr>
              <a:t>exp</a:t>
            </a:r>
            <a:endParaRPr lang="en-US" i="0" baseline="30000" dirty="0">
              <a:solidFill>
                <a:schemeClr val="tx1"/>
              </a:solidFill>
              <a:latin typeface="Calibri" pitchFamily="34" charset="0"/>
            </a:endParaRPr>
          </a:p>
        </p:txBody>
      </p:sp>
      <p:sp>
        <p:nvSpPr>
          <p:cNvPr id="28" name="TextBox 27"/>
          <p:cNvSpPr txBox="1"/>
          <p:nvPr/>
        </p:nvSpPr>
        <p:spPr>
          <a:xfrm>
            <a:off x="609600" y="1295400"/>
            <a:ext cx="445956" cy="400110"/>
          </a:xfrm>
          <a:prstGeom prst="rect">
            <a:avLst/>
          </a:prstGeom>
          <a:noFill/>
        </p:spPr>
        <p:txBody>
          <a:bodyPr wrap="none" rtlCol="0">
            <a:spAutoFit/>
          </a:bodyPr>
          <a:lstStyle/>
          <a:p>
            <a:pPr>
              <a:buNone/>
            </a:pPr>
            <a:r>
              <a:rPr lang="el-GR" sz="2000" b="0" i="0" dirty="0" smtClean="0">
                <a:latin typeface="Calibri" pitchFamily="34" charset="0"/>
              </a:rPr>
              <a:t>ω</a:t>
            </a:r>
            <a:r>
              <a:rPr lang="en-US" sz="2000" b="0" i="0" baseline="-25000" dirty="0" smtClean="0">
                <a:latin typeface="Calibri" pitchFamily="34" charset="0"/>
              </a:rPr>
              <a:t>E</a:t>
            </a:r>
            <a:endParaRPr lang="en-US" sz="2000" b="0" i="0" baseline="-25000" dirty="0">
              <a:solidFill>
                <a:schemeClr val="tx1"/>
              </a:solidFill>
              <a:latin typeface="Calibri" pitchFamily="34" charset="0"/>
            </a:endParaRPr>
          </a:p>
        </p:txBody>
      </p:sp>
      <p:sp>
        <p:nvSpPr>
          <p:cNvPr id="36" name="TextBox 35"/>
          <p:cNvSpPr txBox="1"/>
          <p:nvPr/>
        </p:nvSpPr>
        <p:spPr>
          <a:xfrm>
            <a:off x="598402" y="1981200"/>
            <a:ext cx="546945"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a:t>
            </a:r>
            <a:r>
              <a:rPr lang="el-GR" sz="2000" b="0" i="0" dirty="0" smtClean="0">
                <a:solidFill>
                  <a:srgbClr val="FF0000"/>
                </a:solidFill>
                <a:latin typeface="Calibri" pitchFamily="34" charset="0"/>
              </a:rPr>
              <a:t>ω</a:t>
            </a:r>
            <a:r>
              <a:rPr lang="en-US" sz="2000" b="0" i="0" baseline="-25000" dirty="0" smtClean="0">
                <a:solidFill>
                  <a:srgbClr val="FF0000"/>
                </a:solidFill>
                <a:latin typeface="Calibri" pitchFamily="34" charset="0"/>
              </a:rPr>
              <a:t>D</a:t>
            </a:r>
            <a:endParaRPr lang="en-US" sz="2000" b="0" i="0" baseline="-25000" dirty="0">
              <a:solidFill>
                <a:srgbClr val="FF0000"/>
              </a:solidFill>
              <a:latin typeface="Calibri" pitchFamily="34" charset="0"/>
            </a:endParaRPr>
          </a:p>
        </p:txBody>
      </p:sp>
      <p:sp>
        <p:nvSpPr>
          <p:cNvPr id="37" name="TextBox 36"/>
          <p:cNvSpPr txBox="1"/>
          <p:nvPr/>
        </p:nvSpPr>
        <p:spPr>
          <a:xfrm>
            <a:off x="609600" y="990600"/>
            <a:ext cx="452368"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b</a:t>
            </a:r>
            <a:endParaRPr lang="en-US" sz="2000" b="0" i="0" baseline="-25000" dirty="0">
              <a:solidFill>
                <a:schemeClr val="tx1"/>
              </a:solidFill>
              <a:latin typeface="Calibri" pitchFamily="34" charset="0"/>
            </a:endParaRPr>
          </a:p>
        </p:txBody>
      </p:sp>
    </p:spTree>
  </p:cSld>
  <p:clrMapOvr>
    <a:masterClrMapping/>
  </p:clrMapOvr>
  <p:transition advTm="1225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1752" y="941832"/>
            <a:ext cx="4114800" cy="1882588"/>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r="58194"/>
          <a:stretch>
            <a:fillRect/>
          </a:stretch>
        </p:blipFill>
        <p:spPr bwMode="auto">
          <a:xfrm>
            <a:off x="292608" y="3319272"/>
            <a:ext cx="3669792" cy="2473271"/>
          </a:xfrm>
          <a:prstGeom prst="rect">
            <a:avLst/>
          </a:prstGeom>
          <a:noFill/>
          <a:ln w="9525">
            <a:noFill/>
            <a:miter lim="800000"/>
            <a:headEnd/>
            <a:tailEn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29701"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Scaling the experimental rotation profile illuminates the complex relationship between rotation and stability</a:t>
            </a:r>
          </a:p>
        </p:txBody>
      </p:sp>
      <p:cxnSp>
        <p:nvCxnSpPr>
          <p:cNvPr id="29708" name="Straight Arrow Connector 13"/>
          <p:cNvCxnSpPr>
            <a:cxnSpLocks noChangeShapeType="1"/>
            <a:endCxn id="24" idx="7"/>
          </p:cNvCxnSpPr>
          <p:nvPr/>
        </p:nvCxnSpPr>
        <p:spPr bwMode="auto">
          <a:xfrm rot="5400000">
            <a:off x="750088" y="2956560"/>
            <a:ext cx="2968472" cy="712952"/>
          </a:xfrm>
          <a:prstGeom prst="straightConnector1">
            <a:avLst/>
          </a:prstGeom>
          <a:noFill/>
          <a:ln w="15875" algn="ctr">
            <a:solidFill>
              <a:schemeClr val="tx1"/>
            </a:solidFill>
            <a:round/>
            <a:headEnd/>
            <a:tailEnd type="arrow" w="med" len="med"/>
          </a:ln>
        </p:spPr>
      </p:cxnSp>
      <p:sp>
        <p:nvSpPr>
          <p:cNvPr id="21" name="Rectangle 3"/>
          <p:cNvSpPr txBox="1">
            <a:spLocks noChangeArrowheads="1"/>
          </p:cNvSpPr>
          <p:nvPr/>
        </p:nvSpPr>
        <p:spPr bwMode="auto">
          <a:xfrm>
            <a:off x="4572000" y="3124200"/>
            <a:ext cx="4572000" cy="33528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Rotation profile scan:</a:t>
            </a:r>
          </a:p>
          <a:p>
            <a:pPr marL="742950" lvl="1" indent="-285750" eaLnBrk="0" hangingPunct="0">
              <a:buFontTx/>
              <a:buChar char="–"/>
              <a:defRPr/>
            </a:pPr>
            <a:r>
              <a:rPr lang="en-US" sz="2400" b="0" i="0" kern="0" dirty="0" smtClean="0">
                <a:solidFill>
                  <a:schemeClr val="accent2"/>
                </a:solidFill>
                <a:latin typeface="Calibri" pitchFamily="34" charset="0"/>
              </a:rPr>
              <a:t>0.2: Instability at low rotation.</a:t>
            </a:r>
          </a:p>
          <a:p>
            <a:pPr marL="742950" lvl="1" indent="-285750" eaLnBrk="0" hangingPunct="0">
              <a:buFontTx/>
              <a:buChar char="–"/>
              <a:defRPr/>
            </a:pPr>
            <a:r>
              <a:rPr lang="en-US" sz="2400" b="0" i="0" kern="0" dirty="0" smtClean="0">
                <a:solidFill>
                  <a:schemeClr val="accent2"/>
                </a:solidFill>
                <a:latin typeface="Calibri" pitchFamily="34" charset="0"/>
              </a:rPr>
              <a:t>0.6</a:t>
            </a:r>
            <a:r>
              <a:rPr lang="en-US" sz="2400" b="0" i="0" kern="0" dirty="0">
                <a:solidFill>
                  <a:schemeClr val="accent2"/>
                </a:solidFill>
                <a:latin typeface="Calibri" pitchFamily="34" charset="0"/>
              </a:rPr>
              <a:t>: Stable: </a:t>
            </a:r>
            <a:r>
              <a:rPr lang="el-GR" sz="2400" b="0" i="0" kern="0" dirty="0">
                <a:solidFill>
                  <a:schemeClr val="accent2"/>
                </a:solidFill>
                <a:latin typeface="Calibri" pitchFamily="34" charset="0"/>
              </a:rPr>
              <a:t>ω</a:t>
            </a:r>
            <a:r>
              <a:rPr lang="en-US" sz="2400" b="0" i="0" kern="0" baseline="-25000" dirty="0">
                <a:solidFill>
                  <a:schemeClr val="accent2"/>
                </a:solidFill>
                <a:latin typeface="Calibri" pitchFamily="34" charset="0"/>
              </a:rPr>
              <a:t>D</a:t>
            </a:r>
            <a:r>
              <a:rPr lang="en-US" sz="2400" b="0" i="0" kern="0" dirty="0">
                <a:solidFill>
                  <a:schemeClr val="accent2"/>
                </a:solidFill>
                <a:latin typeface="Calibri" pitchFamily="34" charset="0"/>
              </a:rPr>
              <a:t> resonance.</a:t>
            </a:r>
          </a:p>
          <a:p>
            <a:pPr marL="742950" lvl="1" indent="-285750" eaLnBrk="0" hangingPunct="0">
              <a:buFontTx/>
              <a:buChar char="–"/>
              <a:defRPr/>
            </a:pPr>
            <a:r>
              <a:rPr lang="en-US" sz="2400" b="0" i="0" kern="0" dirty="0">
                <a:solidFill>
                  <a:schemeClr val="accent2"/>
                </a:solidFill>
                <a:latin typeface="Calibri" pitchFamily="34" charset="0"/>
              </a:rPr>
              <a:t>1.0: Marginal: in-between resonances (actual experimental instability).</a:t>
            </a:r>
          </a:p>
        </p:txBody>
      </p:sp>
      <p:sp>
        <p:nvSpPr>
          <p:cNvPr id="14"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12</a:t>
            </a:r>
            <a:endParaRPr lang="en-US" sz="900" i="0" dirty="0">
              <a:solidFill>
                <a:schemeClr val="accent2"/>
              </a:solidFill>
              <a:latin typeface="Arial" pitchFamily="34" charset="0"/>
            </a:endParaRPr>
          </a:p>
        </p:txBody>
      </p:sp>
      <p:sp>
        <p:nvSpPr>
          <p:cNvPr id="17" name="TextBox 16"/>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18" name="TextBox 17"/>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19" name="TextBox 18"/>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20" name="TextBox 19"/>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22"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3"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4" name="Oval 23"/>
          <p:cNvSpPr/>
          <p:nvPr/>
        </p:nvSpPr>
        <p:spPr bwMode="auto">
          <a:xfrm>
            <a:off x="1737360" y="47731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5" name="Oval 24"/>
          <p:cNvSpPr/>
          <p:nvPr/>
        </p:nvSpPr>
        <p:spPr bwMode="auto">
          <a:xfrm>
            <a:off x="3163824" y="43159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7171" name="Picture 3"/>
          <p:cNvPicPr>
            <a:picLocks noChangeAspect="1" noChangeArrowheads="1"/>
          </p:cNvPicPr>
          <p:nvPr/>
        </p:nvPicPr>
        <p:blipFill>
          <a:blip r:embed="rId5" cstate="print"/>
          <a:srcRect/>
          <a:stretch>
            <a:fillRect/>
          </a:stretch>
        </p:blipFill>
        <p:spPr bwMode="auto">
          <a:xfrm>
            <a:off x="4727448" y="987552"/>
            <a:ext cx="4305300" cy="1943100"/>
          </a:xfrm>
          <a:prstGeom prst="rect">
            <a:avLst/>
          </a:prstGeom>
          <a:noFill/>
          <a:ln w="9525">
            <a:noFill/>
            <a:miter lim="800000"/>
            <a:headEnd/>
            <a:tailEnd/>
          </a:ln>
        </p:spPr>
      </p:pic>
      <p:sp>
        <p:nvSpPr>
          <p:cNvPr id="27"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28"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29" name="TextBox 28"/>
          <p:cNvSpPr txBox="1"/>
          <p:nvPr/>
        </p:nvSpPr>
        <p:spPr>
          <a:xfrm>
            <a:off x="6934200" y="1066800"/>
            <a:ext cx="1911485" cy="307777"/>
          </a:xfrm>
          <a:prstGeom prst="rect">
            <a:avLst/>
          </a:prstGeom>
          <a:noFill/>
        </p:spPr>
        <p:txBody>
          <a:bodyPr wrap="none" rtlCol="0">
            <a:spAutoFit/>
          </a:bodyPr>
          <a:lstStyle/>
          <a:p>
            <a:pPr>
              <a:buNone/>
            </a:pPr>
            <a:r>
              <a:rPr lang="en-US" sz="1400" b="0" i="0" dirty="0" smtClean="0">
                <a:solidFill>
                  <a:schemeClr val="tx1"/>
                </a:solidFill>
                <a:latin typeface="Calibri" pitchFamily="34" charset="0"/>
              </a:rPr>
              <a:t>NSTX 121083 @ 0.475 s</a:t>
            </a:r>
            <a:endParaRPr lang="en-US" sz="1400" b="0" i="0" dirty="0">
              <a:solidFill>
                <a:schemeClr val="tx1"/>
              </a:solidFill>
              <a:latin typeface="Calibri" pitchFamily="34" charset="0"/>
            </a:endParaRPr>
          </a:p>
        </p:txBody>
      </p:sp>
      <p:sp>
        <p:nvSpPr>
          <p:cNvPr id="30" name="TextBox 8"/>
          <p:cNvSpPr txBox="1">
            <a:spLocks noChangeArrowheads="1"/>
          </p:cNvSpPr>
          <p:nvPr/>
        </p:nvSpPr>
        <p:spPr bwMode="auto">
          <a:xfrm>
            <a:off x="5334000" y="2057400"/>
            <a:ext cx="609600" cy="369332"/>
          </a:xfrm>
          <a:prstGeom prst="rect">
            <a:avLst/>
          </a:prstGeom>
          <a:noFill/>
          <a:ln w="9525">
            <a:noFill/>
            <a:miter lim="800000"/>
            <a:headEnd/>
            <a:tailEnd/>
          </a:ln>
        </p:spPr>
        <p:txBody>
          <a:bodyPr wrap="square">
            <a:spAutoFit/>
          </a:bodyPr>
          <a:lstStyle/>
          <a:p>
            <a:pPr>
              <a:buNone/>
            </a:pPr>
            <a:r>
              <a:rPr lang="en-US" sz="1800" b="0" i="0" dirty="0" smtClean="0">
                <a:solidFill>
                  <a:schemeClr val="tx1"/>
                </a:solidFill>
                <a:latin typeface="Calibri" pitchFamily="34" charset="0"/>
              </a:rPr>
              <a:t>0.2</a:t>
            </a:r>
            <a:endParaRPr lang="en-US" sz="1800" b="0" i="0" dirty="0">
              <a:solidFill>
                <a:schemeClr val="tx1"/>
              </a:solidFill>
              <a:latin typeface="Calibri" pitchFamily="34" charset="0"/>
            </a:endParaRPr>
          </a:p>
        </p:txBody>
      </p:sp>
      <p:sp>
        <p:nvSpPr>
          <p:cNvPr id="31" name="TextBox 8"/>
          <p:cNvSpPr txBox="1">
            <a:spLocks noChangeArrowheads="1"/>
          </p:cNvSpPr>
          <p:nvPr/>
        </p:nvSpPr>
        <p:spPr bwMode="auto">
          <a:xfrm>
            <a:off x="5486400" y="1524000"/>
            <a:ext cx="609600" cy="369332"/>
          </a:xfrm>
          <a:prstGeom prst="rect">
            <a:avLst/>
          </a:prstGeom>
          <a:noFill/>
          <a:ln w="9525">
            <a:noFill/>
            <a:miter lim="800000"/>
            <a:headEnd/>
            <a:tailEnd/>
          </a:ln>
        </p:spPr>
        <p:txBody>
          <a:bodyPr wrap="square">
            <a:spAutoFit/>
          </a:bodyPr>
          <a:lstStyle/>
          <a:p>
            <a:pPr>
              <a:buNone/>
            </a:pPr>
            <a:r>
              <a:rPr lang="en-US" sz="1800" b="0" i="0" dirty="0" smtClean="0">
                <a:solidFill>
                  <a:schemeClr val="tx1"/>
                </a:solidFill>
                <a:latin typeface="Calibri" pitchFamily="34" charset="0"/>
              </a:rPr>
              <a:t>0.6</a:t>
            </a:r>
            <a:endParaRPr lang="en-US" sz="1800" b="0" i="0" dirty="0">
              <a:solidFill>
                <a:schemeClr val="tx1"/>
              </a:solidFill>
              <a:latin typeface="Calibri" pitchFamily="34" charset="0"/>
            </a:endParaRPr>
          </a:p>
        </p:txBody>
      </p:sp>
      <p:sp>
        <p:nvSpPr>
          <p:cNvPr id="32" name="TextBox 8"/>
          <p:cNvSpPr txBox="1">
            <a:spLocks noChangeArrowheads="1"/>
          </p:cNvSpPr>
          <p:nvPr/>
        </p:nvSpPr>
        <p:spPr bwMode="auto">
          <a:xfrm>
            <a:off x="6324600" y="1143000"/>
            <a:ext cx="609600" cy="369332"/>
          </a:xfrm>
          <a:prstGeom prst="rect">
            <a:avLst/>
          </a:prstGeom>
          <a:noFill/>
          <a:ln w="9525">
            <a:noFill/>
            <a:miter lim="800000"/>
            <a:headEnd/>
            <a:tailEnd/>
          </a:ln>
        </p:spPr>
        <p:txBody>
          <a:bodyPr wrap="square">
            <a:spAutoFit/>
          </a:bodyPr>
          <a:lstStyle/>
          <a:p>
            <a:pPr>
              <a:buNone/>
            </a:pPr>
            <a:r>
              <a:rPr lang="en-US" sz="1800" b="0" i="0" dirty="0" smtClean="0">
                <a:solidFill>
                  <a:schemeClr val="tx1"/>
                </a:solidFill>
                <a:latin typeface="Calibri" pitchFamily="34" charset="0"/>
              </a:rPr>
              <a:t>1.0</a:t>
            </a:r>
            <a:endParaRPr lang="en-US" sz="1800" b="0" i="0" dirty="0">
              <a:solidFill>
                <a:schemeClr val="tx1"/>
              </a:solidFill>
              <a:latin typeface="Calibri" pitchFamily="34" charset="0"/>
            </a:endParaRPr>
          </a:p>
        </p:txBody>
      </p:sp>
      <p:sp>
        <p:nvSpPr>
          <p:cNvPr id="33" name="TextBox 6"/>
          <p:cNvSpPr txBox="1">
            <a:spLocks noChangeArrowheads="1"/>
          </p:cNvSpPr>
          <p:nvPr/>
        </p:nvSpPr>
        <p:spPr bwMode="auto">
          <a:xfrm rot="16200000">
            <a:off x="-277800" y="1552304"/>
            <a:ext cx="955711"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34" name="TextBox 6"/>
          <p:cNvSpPr txBox="1">
            <a:spLocks noChangeArrowheads="1"/>
          </p:cNvSpPr>
          <p:nvPr/>
        </p:nvSpPr>
        <p:spPr bwMode="auto">
          <a:xfrm>
            <a:off x="2075286" y="2799808"/>
            <a:ext cx="750526"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Ψ</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Ψ</a:t>
            </a:r>
            <a:r>
              <a:rPr lang="en-US" sz="2000" b="0" i="0" baseline="-25000" dirty="0" smtClean="0">
                <a:solidFill>
                  <a:schemeClr val="tx1"/>
                </a:solidFill>
                <a:latin typeface="Calibri" pitchFamily="34" charset="0"/>
              </a:rPr>
              <a:t>a</a:t>
            </a:r>
            <a:endParaRPr lang="en-US" sz="2000" b="0" i="0" baseline="-25000" dirty="0">
              <a:solidFill>
                <a:schemeClr val="tx1"/>
              </a:solidFill>
              <a:latin typeface="Calibri" pitchFamily="34" charset="0"/>
            </a:endParaRPr>
          </a:p>
        </p:txBody>
      </p:sp>
      <p:cxnSp>
        <p:nvCxnSpPr>
          <p:cNvPr id="36" name="Straight Connector 17"/>
          <p:cNvCxnSpPr>
            <a:cxnSpLocks noChangeShapeType="1"/>
          </p:cNvCxnSpPr>
          <p:nvPr/>
        </p:nvCxnSpPr>
        <p:spPr bwMode="auto">
          <a:xfrm rot="5400000" flipH="1" flipV="1">
            <a:off x="1912620" y="1792224"/>
            <a:ext cx="1508760" cy="0"/>
          </a:xfrm>
          <a:prstGeom prst="line">
            <a:avLst/>
          </a:prstGeom>
          <a:noFill/>
          <a:ln w="15875" algn="ctr">
            <a:solidFill>
              <a:schemeClr val="tx1"/>
            </a:solidFill>
            <a:prstDash val="sysDash"/>
            <a:round/>
            <a:headEnd/>
            <a:tailEnd/>
          </a:ln>
        </p:spPr>
      </p:cxnSp>
      <p:sp>
        <p:nvSpPr>
          <p:cNvPr id="37" name="TextBox 36"/>
          <p:cNvSpPr txBox="1"/>
          <p:nvPr/>
        </p:nvSpPr>
        <p:spPr>
          <a:xfrm>
            <a:off x="1066800" y="1600200"/>
            <a:ext cx="476412" cy="369332"/>
          </a:xfrm>
          <a:prstGeom prst="rect">
            <a:avLst/>
          </a:prstGeom>
          <a:noFill/>
        </p:spPr>
        <p:txBody>
          <a:bodyPr wrap="none" rtlCol="0">
            <a:spAutoFit/>
          </a:bodyPr>
          <a:lstStyle/>
          <a:p>
            <a:pPr>
              <a:buNone/>
            </a:pPr>
            <a:r>
              <a:rPr lang="en-US" sz="1800" b="0" i="0" dirty="0" smtClean="0">
                <a:latin typeface="Calibri" pitchFamily="34" charset="0"/>
              </a:rPr>
              <a:t>0.2</a:t>
            </a:r>
            <a:endParaRPr lang="en-US" sz="1800" b="0" i="0" dirty="0">
              <a:latin typeface="Calibri" pitchFamily="34" charset="0"/>
            </a:endParaRPr>
          </a:p>
        </p:txBody>
      </p:sp>
      <p:sp>
        <p:nvSpPr>
          <p:cNvPr id="38" name="TextBox 37"/>
          <p:cNvSpPr txBox="1"/>
          <p:nvPr/>
        </p:nvSpPr>
        <p:spPr>
          <a:xfrm>
            <a:off x="1199988" y="1154668"/>
            <a:ext cx="476412" cy="369332"/>
          </a:xfrm>
          <a:prstGeom prst="rect">
            <a:avLst/>
          </a:prstGeom>
          <a:noFill/>
        </p:spPr>
        <p:txBody>
          <a:bodyPr wrap="none" rtlCol="0">
            <a:spAutoFit/>
          </a:bodyPr>
          <a:lstStyle/>
          <a:p>
            <a:pPr>
              <a:buNone/>
            </a:pPr>
            <a:r>
              <a:rPr lang="en-US" sz="1800" b="0" i="0" dirty="0" smtClean="0">
                <a:latin typeface="Calibri" pitchFamily="34" charset="0"/>
              </a:rPr>
              <a:t>0.6</a:t>
            </a:r>
            <a:endParaRPr lang="en-US" sz="1800" b="0" i="0" dirty="0">
              <a:latin typeface="Calibri" pitchFamily="34" charset="0"/>
            </a:endParaRPr>
          </a:p>
        </p:txBody>
      </p:sp>
      <p:sp>
        <p:nvSpPr>
          <p:cNvPr id="39" name="TextBox 38"/>
          <p:cNvSpPr txBox="1"/>
          <p:nvPr/>
        </p:nvSpPr>
        <p:spPr>
          <a:xfrm>
            <a:off x="1752600" y="1066800"/>
            <a:ext cx="476412" cy="369332"/>
          </a:xfrm>
          <a:prstGeom prst="rect">
            <a:avLst/>
          </a:prstGeom>
          <a:noFill/>
        </p:spPr>
        <p:txBody>
          <a:bodyPr wrap="none" rtlCol="0">
            <a:spAutoFit/>
          </a:bodyPr>
          <a:lstStyle/>
          <a:p>
            <a:pPr>
              <a:buNone/>
            </a:pPr>
            <a:r>
              <a:rPr lang="en-US" sz="1800" b="0" i="0" dirty="0" smtClean="0">
                <a:latin typeface="Calibri" pitchFamily="34" charset="0"/>
              </a:rPr>
              <a:t>1.0</a:t>
            </a:r>
            <a:endParaRPr lang="en-US" sz="1800" b="0" i="0" dirty="0">
              <a:latin typeface="Calibri" pitchFamily="34" charset="0"/>
            </a:endParaRPr>
          </a:p>
        </p:txBody>
      </p:sp>
      <p:cxnSp>
        <p:nvCxnSpPr>
          <p:cNvPr id="41" name="Straight Connector 17"/>
          <p:cNvCxnSpPr>
            <a:cxnSpLocks noChangeShapeType="1"/>
          </p:cNvCxnSpPr>
          <p:nvPr/>
        </p:nvCxnSpPr>
        <p:spPr bwMode="auto">
          <a:xfrm rot="5400000" flipH="1" flipV="1">
            <a:off x="3208020" y="1792224"/>
            <a:ext cx="1508760" cy="0"/>
          </a:xfrm>
          <a:prstGeom prst="line">
            <a:avLst/>
          </a:prstGeom>
          <a:noFill/>
          <a:ln w="15875" algn="ctr">
            <a:solidFill>
              <a:schemeClr val="tx1"/>
            </a:solidFill>
            <a:prstDash val="sysDash"/>
            <a:round/>
            <a:headEnd/>
            <a:tailEnd/>
          </a:ln>
        </p:spPr>
      </p:cxnSp>
      <p:sp>
        <p:nvSpPr>
          <p:cNvPr id="42" name="TextBox 6"/>
          <p:cNvSpPr txBox="1">
            <a:spLocks noChangeArrowheads="1"/>
          </p:cNvSpPr>
          <p:nvPr/>
        </p:nvSpPr>
        <p:spPr bwMode="auto">
          <a:xfrm>
            <a:off x="3017520" y="3337560"/>
            <a:ext cx="838200" cy="276999"/>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l-GR" i="0" dirty="0" smtClean="0">
                <a:solidFill>
                  <a:schemeClr val="tx1"/>
                </a:solidFill>
                <a:latin typeface="Calibri" pitchFamily="34" charset="0"/>
              </a:rPr>
              <a:t>ω</a:t>
            </a:r>
            <a:r>
              <a:rPr lang="el-GR" i="0" baseline="-25000" dirty="0" smtClean="0">
                <a:solidFill>
                  <a:schemeClr val="tx1"/>
                </a:solidFill>
                <a:latin typeface="Calibri" pitchFamily="34" charset="0"/>
              </a:rPr>
              <a:t>φ</a:t>
            </a:r>
            <a:r>
              <a:rPr lang="en-US" i="0" dirty="0" smtClean="0">
                <a:solidFill>
                  <a:schemeClr val="tx1"/>
                </a:solidFill>
                <a:latin typeface="Calibri" pitchFamily="34" charset="0"/>
              </a:rPr>
              <a:t>/</a:t>
            </a:r>
            <a:r>
              <a:rPr lang="el-GR" i="0" dirty="0" smtClean="0">
                <a:solidFill>
                  <a:schemeClr val="tx1"/>
                </a:solidFill>
                <a:latin typeface="Calibri" pitchFamily="34" charset="0"/>
              </a:rPr>
              <a:t> ω</a:t>
            </a:r>
            <a:r>
              <a:rPr lang="el-GR" i="0" baseline="-25000" dirty="0" smtClean="0">
                <a:solidFill>
                  <a:schemeClr val="tx1"/>
                </a:solidFill>
                <a:latin typeface="Calibri" pitchFamily="34" charset="0"/>
              </a:rPr>
              <a:t>φ</a:t>
            </a:r>
            <a:r>
              <a:rPr lang="en-US" i="0" baseline="30000" dirty="0" smtClean="0">
                <a:solidFill>
                  <a:schemeClr val="tx1"/>
                </a:solidFill>
                <a:latin typeface="Calibri" pitchFamily="34" charset="0"/>
              </a:rPr>
              <a:t>exp</a:t>
            </a:r>
            <a:endParaRPr lang="en-US" i="0" baseline="30000" dirty="0">
              <a:solidFill>
                <a:schemeClr val="tx1"/>
              </a:solidFill>
              <a:latin typeface="Calibri" pitchFamily="34" charset="0"/>
            </a:endParaRPr>
          </a:p>
        </p:txBody>
      </p:sp>
      <p:sp>
        <p:nvSpPr>
          <p:cNvPr id="35" name="TextBox 34"/>
          <p:cNvSpPr txBox="1"/>
          <p:nvPr/>
        </p:nvSpPr>
        <p:spPr>
          <a:xfrm>
            <a:off x="609600" y="1295400"/>
            <a:ext cx="445956" cy="400110"/>
          </a:xfrm>
          <a:prstGeom prst="rect">
            <a:avLst/>
          </a:prstGeom>
          <a:noFill/>
        </p:spPr>
        <p:txBody>
          <a:bodyPr wrap="none" rtlCol="0">
            <a:spAutoFit/>
          </a:bodyPr>
          <a:lstStyle/>
          <a:p>
            <a:pPr>
              <a:buNone/>
            </a:pPr>
            <a:r>
              <a:rPr lang="el-GR" sz="2000" b="0" i="0" dirty="0" smtClean="0">
                <a:latin typeface="Calibri" pitchFamily="34" charset="0"/>
              </a:rPr>
              <a:t>ω</a:t>
            </a:r>
            <a:r>
              <a:rPr lang="en-US" sz="2000" b="0" i="0" baseline="-25000" dirty="0" smtClean="0">
                <a:latin typeface="Calibri" pitchFamily="34" charset="0"/>
              </a:rPr>
              <a:t>E</a:t>
            </a:r>
            <a:endParaRPr lang="en-US" sz="2000" b="0" i="0" baseline="-25000" dirty="0">
              <a:solidFill>
                <a:schemeClr val="tx1"/>
              </a:solidFill>
              <a:latin typeface="Calibri" pitchFamily="34" charset="0"/>
            </a:endParaRPr>
          </a:p>
        </p:txBody>
      </p:sp>
      <p:sp>
        <p:nvSpPr>
          <p:cNvPr id="40" name="TextBox 39"/>
          <p:cNvSpPr txBox="1"/>
          <p:nvPr/>
        </p:nvSpPr>
        <p:spPr>
          <a:xfrm>
            <a:off x="598402" y="1981200"/>
            <a:ext cx="546945"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a:t>
            </a:r>
            <a:r>
              <a:rPr lang="el-GR" sz="2000" b="0" i="0" dirty="0" smtClean="0">
                <a:solidFill>
                  <a:srgbClr val="FF0000"/>
                </a:solidFill>
                <a:latin typeface="Calibri" pitchFamily="34" charset="0"/>
              </a:rPr>
              <a:t>ω</a:t>
            </a:r>
            <a:r>
              <a:rPr lang="en-US" sz="2000" b="0" i="0" baseline="-25000" dirty="0" smtClean="0">
                <a:solidFill>
                  <a:srgbClr val="FF0000"/>
                </a:solidFill>
                <a:latin typeface="Calibri" pitchFamily="34" charset="0"/>
              </a:rPr>
              <a:t>D</a:t>
            </a:r>
            <a:endParaRPr lang="en-US" sz="2000" b="0" i="0" baseline="-25000" dirty="0">
              <a:solidFill>
                <a:srgbClr val="FF0000"/>
              </a:solidFill>
              <a:latin typeface="Calibri" pitchFamily="34" charset="0"/>
            </a:endParaRPr>
          </a:p>
        </p:txBody>
      </p:sp>
      <p:sp>
        <p:nvSpPr>
          <p:cNvPr id="43" name="TextBox 42"/>
          <p:cNvSpPr txBox="1"/>
          <p:nvPr/>
        </p:nvSpPr>
        <p:spPr>
          <a:xfrm>
            <a:off x="609600" y="990600"/>
            <a:ext cx="452368"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b</a:t>
            </a:r>
            <a:endParaRPr lang="en-US" sz="2000" b="0" i="0" baseline="-25000" dirty="0">
              <a:solidFill>
                <a:schemeClr val="tx1"/>
              </a:solidFill>
              <a:latin typeface="Calibri" pitchFamily="34" charset="0"/>
            </a:endParaRPr>
          </a:p>
        </p:txBody>
      </p:sp>
    </p:spTree>
  </p:cSld>
  <p:clrMapOvr>
    <a:masterClrMapping/>
  </p:clrMapOvr>
  <p:transition advTm="3218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01752" y="941832"/>
            <a:ext cx="4114800" cy="1882588"/>
          </a:xfrm>
          <a:prstGeom prst="rect">
            <a:avLst/>
          </a:prstGeom>
          <a:noFill/>
          <a:ln w="9525">
            <a:noFill/>
            <a:miter lim="800000"/>
            <a:headEnd/>
            <a:tailEnd/>
          </a:ln>
        </p:spPr>
      </p:pic>
      <p:pic>
        <p:nvPicPr>
          <p:cNvPr id="26" name="Picture 2"/>
          <p:cNvPicPr>
            <a:picLocks noChangeAspect="1" noChangeArrowheads="1"/>
          </p:cNvPicPr>
          <p:nvPr/>
        </p:nvPicPr>
        <p:blipFill>
          <a:blip r:embed="rId4" cstate="print"/>
          <a:srcRect r="58160"/>
          <a:stretch>
            <a:fillRect/>
          </a:stretch>
        </p:blipFill>
        <p:spPr bwMode="auto">
          <a:xfrm>
            <a:off x="289560" y="3317928"/>
            <a:ext cx="3672840" cy="2473272"/>
          </a:xfrm>
          <a:prstGeom prst="rect">
            <a:avLst/>
          </a:prstGeom>
          <a:noFill/>
          <a:ln w="9525">
            <a:noFill/>
            <a:miter lim="800000"/>
            <a:headEnd/>
            <a:tailEn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31749"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Scaling the experimental rotation profile illuminates the complex relationship between rotation and stability</a:t>
            </a:r>
          </a:p>
        </p:txBody>
      </p:sp>
      <p:sp>
        <p:nvSpPr>
          <p:cNvPr id="13" name="Rectangle 3"/>
          <p:cNvSpPr txBox="1">
            <a:spLocks noChangeArrowheads="1"/>
          </p:cNvSpPr>
          <p:nvPr/>
        </p:nvSpPr>
        <p:spPr bwMode="auto">
          <a:xfrm>
            <a:off x="4572000" y="3124200"/>
            <a:ext cx="4572000" cy="33528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Rotation profile scan:</a:t>
            </a:r>
          </a:p>
          <a:p>
            <a:pPr marL="742950" lvl="1" indent="-285750" eaLnBrk="0" hangingPunct="0">
              <a:buFontTx/>
              <a:buChar char="–"/>
              <a:defRPr/>
            </a:pPr>
            <a:r>
              <a:rPr lang="en-US" sz="2400" b="0" i="0" kern="0" dirty="0" smtClean="0">
                <a:solidFill>
                  <a:schemeClr val="accent2"/>
                </a:solidFill>
                <a:latin typeface="Calibri" pitchFamily="34" charset="0"/>
              </a:rPr>
              <a:t>0.2: Instability at low rotation.</a:t>
            </a:r>
          </a:p>
          <a:p>
            <a:pPr marL="742950" lvl="1" indent="-285750" eaLnBrk="0" hangingPunct="0">
              <a:buFontTx/>
              <a:buChar char="–"/>
              <a:defRPr/>
            </a:pPr>
            <a:r>
              <a:rPr lang="en-US" sz="2400" b="0" i="0" kern="0" dirty="0" smtClean="0">
                <a:solidFill>
                  <a:schemeClr val="accent2"/>
                </a:solidFill>
                <a:latin typeface="Calibri" pitchFamily="34" charset="0"/>
              </a:rPr>
              <a:t>0.6</a:t>
            </a:r>
            <a:r>
              <a:rPr lang="en-US" sz="2400" b="0" i="0" kern="0" dirty="0">
                <a:solidFill>
                  <a:schemeClr val="accent2"/>
                </a:solidFill>
                <a:latin typeface="Calibri" pitchFamily="34" charset="0"/>
              </a:rPr>
              <a:t>: Stable: </a:t>
            </a:r>
            <a:r>
              <a:rPr lang="el-GR" sz="2400" b="0" i="0" kern="0" dirty="0">
                <a:solidFill>
                  <a:schemeClr val="accent2"/>
                </a:solidFill>
                <a:latin typeface="Calibri" pitchFamily="34" charset="0"/>
              </a:rPr>
              <a:t>ω</a:t>
            </a:r>
            <a:r>
              <a:rPr lang="en-US" sz="2400" b="0" i="0" kern="0" baseline="-25000" dirty="0">
                <a:solidFill>
                  <a:schemeClr val="accent2"/>
                </a:solidFill>
                <a:latin typeface="Calibri" pitchFamily="34" charset="0"/>
              </a:rPr>
              <a:t>D</a:t>
            </a:r>
            <a:r>
              <a:rPr lang="en-US" sz="2400" b="0" i="0" kern="0" dirty="0">
                <a:solidFill>
                  <a:schemeClr val="accent2"/>
                </a:solidFill>
                <a:latin typeface="Calibri" pitchFamily="34" charset="0"/>
              </a:rPr>
              <a:t> resonance.</a:t>
            </a:r>
          </a:p>
          <a:p>
            <a:pPr marL="742950" lvl="1" indent="-285750" eaLnBrk="0" hangingPunct="0">
              <a:buFontTx/>
              <a:buChar char="–"/>
              <a:defRPr/>
            </a:pPr>
            <a:r>
              <a:rPr lang="en-US" sz="2400" b="0" i="0" kern="0" dirty="0">
                <a:solidFill>
                  <a:schemeClr val="accent2"/>
                </a:solidFill>
                <a:latin typeface="Calibri" pitchFamily="34" charset="0"/>
              </a:rPr>
              <a:t>1.0: Marginal: in-between resonances (actual experimental instability).</a:t>
            </a:r>
          </a:p>
          <a:p>
            <a:pPr marL="742950" lvl="1" indent="-285750" eaLnBrk="0" hangingPunct="0">
              <a:buFontTx/>
              <a:buChar char="–"/>
              <a:defRPr/>
            </a:pPr>
            <a:r>
              <a:rPr lang="en-US" sz="2400" b="0" i="0" kern="0" dirty="0">
                <a:solidFill>
                  <a:schemeClr val="accent2"/>
                </a:solidFill>
                <a:latin typeface="Calibri" pitchFamily="34" charset="0"/>
              </a:rPr>
              <a:t>1.8: Stable: </a:t>
            </a:r>
            <a:r>
              <a:rPr lang="el-GR" sz="2400" b="0" i="0" kern="0" dirty="0">
                <a:solidFill>
                  <a:schemeClr val="accent2"/>
                </a:solidFill>
                <a:latin typeface="Calibri" pitchFamily="34" charset="0"/>
              </a:rPr>
              <a:t>ω</a:t>
            </a:r>
            <a:r>
              <a:rPr lang="en-US" sz="2400" b="0" i="0" kern="0" baseline="-25000" dirty="0">
                <a:solidFill>
                  <a:schemeClr val="accent2"/>
                </a:solidFill>
                <a:latin typeface="Calibri" pitchFamily="34" charset="0"/>
              </a:rPr>
              <a:t>b</a:t>
            </a:r>
            <a:r>
              <a:rPr lang="en-US" sz="2400" b="0" i="0" kern="0" dirty="0">
                <a:solidFill>
                  <a:schemeClr val="accent2"/>
                </a:solidFill>
                <a:latin typeface="Calibri" pitchFamily="34" charset="0"/>
              </a:rPr>
              <a:t> resonance.</a:t>
            </a:r>
          </a:p>
        </p:txBody>
      </p:sp>
      <p:sp>
        <p:nvSpPr>
          <p:cNvPr id="14"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12</a:t>
            </a:r>
            <a:endParaRPr lang="en-US" sz="900" i="0" dirty="0">
              <a:solidFill>
                <a:schemeClr val="accent2"/>
              </a:solidFill>
              <a:latin typeface="Arial" pitchFamily="34" charset="0"/>
            </a:endParaRPr>
          </a:p>
        </p:txBody>
      </p:sp>
      <p:cxnSp>
        <p:nvCxnSpPr>
          <p:cNvPr id="17" name="Straight Connector 17"/>
          <p:cNvCxnSpPr>
            <a:cxnSpLocks noChangeShapeType="1"/>
          </p:cNvCxnSpPr>
          <p:nvPr/>
        </p:nvCxnSpPr>
        <p:spPr bwMode="auto">
          <a:xfrm rot="5400000" flipH="1" flipV="1">
            <a:off x="1912620" y="1792224"/>
            <a:ext cx="1508760" cy="0"/>
          </a:xfrm>
          <a:prstGeom prst="line">
            <a:avLst/>
          </a:prstGeom>
          <a:noFill/>
          <a:ln w="15875" algn="ctr">
            <a:solidFill>
              <a:schemeClr val="tx1"/>
            </a:solidFill>
            <a:prstDash val="sysDash"/>
            <a:round/>
            <a:headEnd/>
            <a:tailEnd/>
          </a:ln>
        </p:spPr>
      </p:cxnSp>
      <p:cxnSp>
        <p:nvCxnSpPr>
          <p:cNvPr id="19" name="Straight Arrow Connector 13"/>
          <p:cNvCxnSpPr>
            <a:cxnSpLocks noChangeShapeType="1"/>
          </p:cNvCxnSpPr>
          <p:nvPr/>
        </p:nvCxnSpPr>
        <p:spPr bwMode="auto">
          <a:xfrm rot="5400000">
            <a:off x="1143000" y="2209800"/>
            <a:ext cx="2362200" cy="990600"/>
          </a:xfrm>
          <a:prstGeom prst="straightConnector1">
            <a:avLst/>
          </a:prstGeom>
          <a:noFill/>
          <a:ln w="15875" algn="ctr">
            <a:solidFill>
              <a:schemeClr val="tx1"/>
            </a:solidFill>
            <a:round/>
            <a:headEnd/>
            <a:tailEnd type="arrow" w="med" len="med"/>
          </a:ln>
        </p:spPr>
      </p:cxnSp>
      <p:sp>
        <p:nvSpPr>
          <p:cNvPr id="20" name="TextBox 19"/>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21" name="TextBox 20"/>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22" name="TextBox 21"/>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23" name="TextBox 22"/>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24"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5"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27" name="Oval 26"/>
          <p:cNvSpPr/>
          <p:nvPr/>
        </p:nvSpPr>
        <p:spPr bwMode="auto">
          <a:xfrm>
            <a:off x="1737360" y="47731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8" name="Oval 27"/>
          <p:cNvSpPr/>
          <p:nvPr/>
        </p:nvSpPr>
        <p:spPr bwMode="auto">
          <a:xfrm>
            <a:off x="3163824" y="43159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10242" name="Picture 2"/>
          <p:cNvPicPr>
            <a:picLocks noChangeAspect="1" noChangeArrowheads="1"/>
          </p:cNvPicPr>
          <p:nvPr/>
        </p:nvPicPr>
        <p:blipFill>
          <a:blip r:embed="rId5" cstate="print"/>
          <a:srcRect/>
          <a:stretch>
            <a:fillRect/>
          </a:stretch>
        </p:blipFill>
        <p:spPr bwMode="auto">
          <a:xfrm>
            <a:off x="4727448" y="987552"/>
            <a:ext cx="4305300" cy="1943100"/>
          </a:xfrm>
          <a:prstGeom prst="rect">
            <a:avLst/>
          </a:prstGeom>
          <a:noFill/>
          <a:ln w="9525">
            <a:noFill/>
            <a:miter lim="800000"/>
            <a:headEnd/>
            <a:tailEnd/>
          </a:ln>
        </p:spPr>
      </p:pic>
      <p:sp>
        <p:nvSpPr>
          <p:cNvPr id="30"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31"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32" name="TextBox 31"/>
          <p:cNvSpPr txBox="1"/>
          <p:nvPr/>
        </p:nvSpPr>
        <p:spPr>
          <a:xfrm>
            <a:off x="6934200" y="1066800"/>
            <a:ext cx="1911485" cy="307777"/>
          </a:xfrm>
          <a:prstGeom prst="rect">
            <a:avLst/>
          </a:prstGeom>
          <a:noFill/>
        </p:spPr>
        <p:txBody>
          <a:bodyPr wrap="none" rtlCol="0">
            <a:spAutoFit/>
          </a:bodyPr>
          <a:lstStyle/>
          <a:p>
            <a:pPr>
              <a:buNone/>
            </a:pPr>
            <a:r>
              <a:rPr lang="en-US" sz="1400" b="0" i="0" dirty="0" smtClean="0">
                <a:solidFill>
                  <a:schemeClr val="tx1"/>
                </a:solidFill>
                <a:latin typeface="Calibri" pitchFamily="34" charset="0"/>
              </a:rPr>
              <a:t>NSTX 121083 @ 0.475 s</a:t>
            </a:r>
            <a:endParaRPr lang="en-US" sz="1400" b="0" i="0" dirty="0">
              <a:solidFill>
                <a:schemeClr val="tx1"/>
              </a:solidFill>
              <a:latin typeface="Calibri" pitchFamily="34" charset="0"/>
            </a:endParaRPr>
          </a:p>
        </p:txBody>
      </p:sp>
      <p:sp>
        <p:nvSpPr>
          <p:cNvPr id="33" name="TextBox 8"/>
          <p:cNvSpPr txBox="1">
            <a:spLocks noChangeArrowheads="1"/>
          </p:cNvSpPr>
          <p:nvPr/>
        </p:nvSpPr>
        <p:spPr bwMode="auto">
          <a:xfrm>
            <a:off x="5334000" y="2057400"/>
            <a:ext cx="609600" cy="369332"/>
          </a:xfrm>
          <a:prstGeom prst="rect">
            <a:avLst/>
          </a:prstGeom>
          <a:noFill/>
          <a:ln w="9525">
            <a:noFill/>
            <a:miter lim="800000"/>
            <a:headEnd/>
            <a:tailEnd/>
          </a:ln>
        </p:spPr>
        <p:txBody>
          <a:bodyPr wrap="square">
            <a:spAutoFit/>
          </a:bodyPr>
          <a:lstStyle/>
          <a:p>
            <a:pPr>
              <a:buNone/>
            </a:pPr>
            <a:r>
              <a:rPr lang="en-US" sz="1800" b="0" i="0" dirty="0" smtClean="0">
                <a:solidFill>
                  <a:schemeClr val="tx1"/>
                </a:solidFill>
                <a:latin typeface="Calibri" pitchFamily="34" charset="0"/>
              </a:rPr>
              <a:t>0.2</a:t>
            </a:r>
            <a:endParaRPr lang="en-US" sz="1800" b="0" i="0" dirty="0">
              <a:solidFill>
                <a:schemeClr val="tx1"/>
              </a:solidFill>
              <a:latin typeface="Calibri" pitchFamily="34" charset="0"/>
            </a:endParaRPr>
          </a:p>
        </p:txBody>
      </p:sp>
      <p:sp>
        <p:nvSpPr>
          <p:cNvPr id="34" name="TextBox 8"/>
          <p:cNvSpPr txBox="1">
            <a:spLocks noChangeArrowheads="1"/>
          </p:cNvSpPr>
          <p:nvPr/>
        </p:nvSpPr>
        <p:spPr bwMode="auto">
          <a:xfrm>
            <a:off x="5486400" y="1524000"/>
            <a:ext cx="609600" cy="369332"/>
          </a:xfrm>
          <a:prstGeom prst="rect">
            <a:avLst/>
          </a:prstGeom>
          <a:noFill/>
          <a:ln w="9525">
            <a:noFill/>
            <a:miter lim="800000"/>
            <a:headEnd/>
            <a:tailEnd/>
          </a:ln>
        </p:spPr>
        <p:txBody>
          <a:bodyPr wrap="square">
            <a:spAutoFit/>
          </a:bodyPr>
          <a:lstStyle/>
          <a:p>
            <a:pPr>
              <a:buNone/>
            </a:pPr>
            <a:r>
              <a:rPr lang="en-US" sz="1800" b="0" i="0" dirty="0" smtClean="0">
                <a:solidFill>
                  <a:schemeClr val="tx1"/>
                </a:solidFill>
                <a:latin typeface="Calibri" pitchFamily="34" charset="0"/>
              </a:rPr>
              <a:t>0.6</a:t>
            </a:r>
            <a:endParaRPr lang="en-US" sz="1800" b="0" i="0" dirty="0">
              <a:solidFill>
                <a:schemeClr val="tx1"/>
              </a:solidFill>
              <a:latin typeface="Calibri" pitchFamily="34" charset="0"/>
            </a:endParaRPr>
          </a:p>
        </p:txBody>
      </p:sp>
      <p:sp>
        <p:nvSpPr>
          <p:cNvPr id="35" name="TextBox 8"/>
          <p:cNvSpPr txBox="1">
            <a:spLocks noChangeArrowheads="1"/>
          </p:cNvSpPr>
          <p:nvPr/>
        </p:nvSpPr>
        <p:spPr bwMode="auto">
          <a:xfrm>
            <a:off x="6324600" y="1143000"/>
            <a:ext cx="609600" cy="369332"/>
          </a:xfrm>
          <a:prstGeom prst="rect">
            <a:avLst/>
          </a:prstGeom>
          <a:noFill/>
          <a:ln w="9525">
            <a:noFill/>
            <a:miter lim="800000"/>
            <a:headEnd/>
            <a:tailEnd/>
          </a:ln>
        </p:spPr>
        <p:txBody>
          <a:bodyPr wrap="square">
            <a:spAutoFit/>
          </a:bodyPr>
          <a:lstStyle/>
          <a:p>
            <a:pPr>
              <a:buNone/>
            </a:pPr>
            <a:r>
              <a:rPr lang="en-US" sz="1800" b="0" i="0" dirty="0" smtClean="0">
                <a:solidFill>
                  <a:schemeClr val="tx1"/>
                </a:solidFill>
                <a:latin typeface="Calibri" pitchFamily="34" charset="0"/>
              </a:rPr>
              <a:t>1.0</a:t>
            </a:r>
            <a:endParaRPr lang="en-US" sz="1800" b="0" i="0" dirty="0">
              <a:solidFill>
                <a:schemeClr val="tx1"/>
              </a:solidFill>
              <a:latin typeface="Calibri" pitchFamily="34" charset="0"/>
            </a:endParaRPr>
          </a:p>
        </p:txBody>
      </p:sp>
      <p:sp>
        <p:nvSpPr>
          <p:cNvPr id="36" name="TextBox 8"/>
          <p:cNvSpPr txBox="1">
            <a:spLocks noChangeArrowheads="1"/>
          </p:cNvSpPr>
          <p:nvPr/>
        </p:nvSpPr>
        <p:spPr bwMode="auto">
          <a:xfrm>
            <a:off x="7315200" y="1307068"/>
            <a:ext cx="609600" cy="369332"/>
          </a:xfrm>
          <a:prstGeom prst="rect">
            <a:avLst/>
          </a:prstGeom>
          <a:noFill/>
          <a:ln w="9525">
            <a:noFill/>
            <a:miter lim="800000"/>
            <a:headEnd/>
            <a:tailEnd/>
          </a:ln>
        </p:spPr>
        <p:txBody>
          <a:bodyPr wrap="square">
            <a:spAutoFit/>
          </a:bodyPr>
          <a:lstStyle/>
          <a:p>
            <a:pPr>
              <a:buNone/>
            </a:pPr>
            <a:r>
              <a:rPr lang="en-US" sz="1800" b="0" i="0" dirty="0" smtClean="0">
                <a:solidFill>
                  <a:schemeClr val="tx1"/>
                </a:solidFill>
                <a:latin typeface="Calibri" pitchFamily="34" charset="0"/>
              </a:rPr>
              <a:t>1.8</a:t>
            </a:r>
            <a:endParaRPr lang="en-US" sz="1800" b="0" i="0" dirty="0">
              <a:solidFill>
                <a:schemeClr val="tx1"/>
              </a:solidFill>
              <a:latin typeface="Calibri" pitchFamily="34" charset="0"/>
            </a:endParaRPr>
          </a:p>
        </p:txBody>
      </p:sp>
      <p:sp>
        <p:nvSpPr>
          <p:cNvPr id="38" name="TextBox 6"/>
          <p:cNvSpPr txBox="1">
            <a:spLocks noChangeArrowheads="1"/>
          </p:cNvSpPr>
          <p:nvPr/>
        </p:nvSpPr>
        <p:spPr bwMode="auto">
          <a:xfrm>
            <a:off x="2075286" y="2799808"/>
            <a:ext cx="750526"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Ψ</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Ψ</a:t>
            </a:r>
            <a:r>
              <a:rPr lang="en-US" sz="2000" b="0" i="0" baseline="-25000" dirty="0" smtClean="0">
                <a:solidFill>
                  <a:schemeClr val="tx1"/>
                </a:solidFill>
                <a:latin typeface="Calibri" pitchFamily="34" charset="0"/>
              </a:rPr>
              <a:t>a</a:t>
            </a:r>
            <a:endParaRPr lang="en-US" sz="2000" b="0" i="0" baseline="-25000" dirty="0">
              <a:solidFill>
                <a:schemeClr val="tx1"/>
              </a:solidFill>
              <a:latin typeface="Calibri" pitchFamily="34" charset="0"/>
            </a:endParaRPr>
          </a:p>
        </p:txBody>
      </p:sp>
      <p:sp>
        <p:nvSpPr>
          <p:cNvPr id="39" name="TextBox 38"/>
          <p:cNvSpPr txBox="1"/>
          <p:nvPr/>
        </p:nvSpPr>
        <p:spPr>
          <a:xfrm>
            <a:off x="1066800" y="1600200"/>
            <a:ext cx="476412" cy="369332"/>
          </a:xfrm>
          <a:prstGeom prst="rect">
            <a:avLst/>
          </a:prstGeom>
          <a:noFill/>
        </p:spPr>
        <p:txBody>
          <a:bodyPr wrap="none" rtlCol="0">
            <a:spAutoFit/>
          </a:bodyPr>
          <a:lstStyle/>
          <a:p>
            <a:pPr>
              <a:buNone/>
            </a:pPr>
            <a:r>
              <a:rPr lang="en-US" sz="1800" b="0" i="0" dirty="0" smtClean="0">
                <a:latin typeface="Calibri" pitchFamily="34" charset="0"/>
              </a:rPr>
              <a:t>0.2</a:t>
            </a:r>
            <a:endParaRPr lang="en-US" sz="1800" b="0" i="0" dirty="0">
              <a:latin typeface="Calibri" pitchFamily="34" charset="0"/>
            </a:endParaRPr>
          </a:p>
        </p:txBody>
      </p:sp>
      <p:sp>
        <p:nvSpPr>
          <p:cNvPr id="40" name="TextBox 39"/>
          <p:cNvSpPr txBox="1"/>
          <p:nvPr/>
        </p:nvSpPr>
        <p:spPr>
          <a:xfrm>
            <a:off x="1199988" y="1154668"/>
            <a:ext cx="476412" cy="369332"/>
          </a:xfrm>
          <a:prstGeom prst="rect">
            <a:avLst/>
          </a:prstGeom>
          <a:noFill/>
        </p:spPr>
        <p:txBody>
          <a:bodyPr wrap="none" rtlCol="0">
            <a:spAutoFit/>
          </a:bodyPr>
          <a:lstStyle/>
          <a:p>
            <a:pPr>
              <a:buNone/>
            </a:pPr>
            <a:r>
              <a:rPr lang="en-US" sz="1800" b="0" i="0" dirty="0" smtClean="0">
                <a:latin typeface="Calibri" pitchFamily="34" charset="0"/>
              </a:rPr>
              <a:t>0.6</a:t>
            </a:r>
            <a:endParaRPr lang="en-US" sz="1800" b="0" i="0" dirty="0">
              <a:latin typeface="Calibri" pitchFamily="34" charset="0"/>
            </a:endParaRPr>
          </a:p>
        </p:txBody>
      </p:sp>
      <p:sp>
        <p:nvSpPr>
          <p:cNvPr id="41" name="TextBox 40"/>
          <p:cNvSpPr txBox="1"/>
          <p:nvPr/>
        </p:nvSpPr>
        <p:spPr>
          <a:xfrm>
            <a:off x="1752600" y="1066800"/>
            <a:ext cx="476412" cy="369332"/>
          </a:xfrm>
          <a:prstGeom prst="rect">
            <a:avLst/>
          </a:prstGeom>
          <a:noFill/>
        </p:spPr>
        <p:txBody>
          <a:bodyPr wrap="none" rtlCol="0">
            <a:spAutoFit/>
          </a:bodyPr>
          <a:lstStyle/>
          <a:p>
            <a:pPr>
              <a:buNone/>
            </a:pPr>
            <a:r>
              <a:rPr lang="en-US" sz="1800" b="0" i="0" dirty="0" smtClean="0">
                <a:latin typeface="Calibri" pitchFamily="34" charset="0"/>
              </a:rPr>
              <a:t>1.0</a:t>
            </a:r>
            <a:endParaRPr lang="en-US" sz="1800" b="0" i="0" dirty="0">
              <a:latin typeface="Calibri" pitchFamily="34" charset="0"/>
            </a:endParaRPr>
          </a:p>
        </p:txBody>
      </p:sp>
      <p:sp>
        <p:nvSpPr>
          <p:cNvPr id="42" name="TextBox 41"/>
          <p:cNvSpPr txBox="1"/>
          <p:nvPr/>
        </p:nvSpPr>
        <p:spPr>
          <a:xfrm>
            <a:off x="2209800" y="990600"/>
            <a:ext cx="476412" cy="369332"/>
          </a:xfrm>
          <a:prstGeom prst="rect">
            <a:avLst/>
          </a:prstGeom>
          <a:noFill/>
        </p:spPr>
        <p:txBody>
          <a:bodyPr wrap="none" rtlCol="0">
            <a:spAutoFit/>
          </a:bodyPr>
          <a:lstStyle/>
          <a:p>
            <a:pPr>
              <a:buNone/>
            </a:pPr>
            <a:r>
              <a:rPr lang="en-US" sz="1800" b="0" i="0" dirty="0" smtClean="0">
                <a:latin typeface="Calibri" pitchFamily="34" charset="0"/>
              </a:rPr>
              <a:t>1.8</a:t>
            </a:r>
            <a:endParaRPr lang="en-US" sz="1800" b="0" i="0" dirty="0">
              <a:latin typeface="Calibri" pitchFamily="34" charset="0"/>
            </a:endParaRPr>
          </a:p>
        </p:txBody>
      </p:sp>
      <p:cxnSp>
        <p:nvCxnSpPr>
          <p:cNvPr id="43" name="Straight Connector 17"/>
          <p:cNvCxnSpPr>
            <a:cxnSpLocks noChangeShapeType="1"/>
          </p:cNvCxnSpPr>
          <p:nvPr/>
        </p:nvCxnSpPr>
        <p:spPr bwMode="auto">
          <a:xfrm rot="5400000" flipH="1" flipV="1">
            <a:off x="3208020" y="1792224"/>
            <a:ext cx="1508760" cy="0"/>
          </a:xfrm>
          <a:prstGeom prst="line">
            <a:avLst/>
          </a:prstGeom>
          <a:noFill/>
          <a:ln w="15875" algn="ctr">
            <a:solidFill>
              <a:schemeClr val="tx1"/>
            </a:solidFill>
            <a:prstDash val="sysDash"/>
            <a:round/>
            <a:headEnd/>
            <a:tailEnd/>
          </a:ln>
        </p:spPr>
      </p:cxnSp>
      <p:sp>
        <p:nvSpPr>
          <p:cNvPr id="44" name="TextBox 6"/>
          <p:cNvSpPr txBox="1">
            <a:spLocks noChangeArrowheads="1"/>
          </p:cNvSpPr>
          <p:nvPr/>
        </p:nvSpPr>
        <p:spPr bwMode="auto">
          <a:xfrm>
            <a:off x="3017520" y="3337560"/>
            <a:ext cx="838200" cy="276999"/>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l-GR" i="0" dirty="0" smtClean="0">
                <a:solidFill>
                  <a:schemeClr val="tx1"/>
                </a:solidFill>
                <a:latin typeface="Calibri" pitchFamily="34" charset="0"/>
              </a:rPr>
              <a:t>ω</a:t>
            </a:r>
            <a:r>
              <a:rPr lang="el-GR" i="0" baseline="-25000" dirty="0" smtClean="0">
                <a:solidFill>
                  <a:schemeClr val="tx1"/>
                </a:solidFill>
                <a:latin typeface="Calibri" pitchFamily="34" charset="0"/>
              </a:rPr>
              <a:t>φ</a:t>
            </a:r>
            <a:r>
              <a:rPr lang="en-US" i="0" dirty="0" smtClean="0">
                <a:solidFill>
                  <a:schemeClr val="tx1"/>
                </a:solidFill>
                <a:latin typeface="Calibri" pitchFamily="34" charset="0"/>
              </a:rPr>
              <a:t>/</a:t>
            </a:r>
            <a:r>
              <a:rPr lang="el-GR" i="0" dirty="0" smtClean="0">
                <a:solidFill>
                  <a:schemeClr val="tx1"/>
                </a:solidFill>
                <a:latin typeface="Calibri" pitchFamily="34" charset="0"/>
              </a:rPr>
              <a:t> ω</a:t>
            </a:r>
            <a:r>
              <a:rPr lang="el-GR" i="0" baseline="-25000" dirty="0" smtClean="0">
                <a:solidFill>
                  <a:schemeClr val="tx1"/>
                </a:solidFill>
                <a:latin typeface="Calibri" pitchFamily="34" charset="0"/>
              </a:rPr>
              <a:t>φ</a:t>
            </a:r>
            <a:r>
              <a:rPr lang="en-US" i="0" baseline="30000" dirty="0" smtClean="0">
                <a:solidFill>
                  <a:schemeClr val="tx1"/>
                </a:solidFill>
                <a:latin typeface="Calibri" pitchFamily="34" charset="0"/>
              </a:rPr>
              <a:t>exp</a:t>
            </a:r>
            <a:endParaRPr lang="en-US" i="0" baseline="30000" dirty="0">
              <a:solidFill>
                <a:schemeClr val="tx1"/>
              </a:solidFill>
              <a:latin typeface="Calibri" pitchFamily="34" charset="0"/>
            </a:endParaRPr>
          </a:p>
        </p:txBody>
      </p:sp>
      <p:sp>
        <p:nvSpPr>
          <p:cNvPr id="45" name="TextBox 44"/>
          <p:cNvSpPr txBox="1"/>
          <p:nvPr/>
        </p:nvSpPr>
        <p:spPr>
          <a:xfrm>
            <a:off x="609600" y="1295400"/>
            <a:ext cx="445956" cy="400110"/>
          </a:xfrm>
          <a:prstGeom prst="rect">
            <a:avLst/>
          </a:prstGeom>
          <a:noFill/>
        </p:spPr>
        <p:txBody>
          <a:bodyPr wrap="none" rtlCol="0">
            <a:spAutoFit/>
          </a:bodyPr>
          <a:lstStyle/>
          <a:p>
            <a:pPr>
              <a:buNone/>
            </a:pPr>
            <a:r>
              <a:rPr lang="el-GR" sz="2000" b="0" i="0" dirty="0" smtClean="0">
                <a:latin typeface="Calibri" pitchFamily="34" charset="0"/>
              </a:rPr>
              <a:t>ω</a:t>
            </a:r>
            <a:r>
              <a:rPr lang="en-US" sz="2000" b="0" i="0" baseline="-25000" dirty="0" smtClean="0">
                <a:latin typeface="Calibri" pitchFamily="34" charset="0"/>
              </a:rPr>
              <a:t>E</a:t>
            </a:r>
            <a:endParaRPr lang="en-US" sz="2000" b="0" i="0" baseline="-25000" dirty="0">
              <a:solidFill>
                <a:schemeClr val="tx1"/>
              </a:solidFill>
              <a:latin typeface="Calibri" pitchFamily="34" charset="0"/>
            </a:endParaRPr>
          </a:p>
        </p:txBody>
      </p:sp>
      <p:sp>
        <p:nvSpPr>
          <p:cNvPr id="46" name="TextBox 45"/>
          <p:cNvSpPr txBox="1"/>
          <p:nvPr/>
        </p:nvSpPr>
        <p:spPr>
          <a:xfrm>
            <a:off x="598402" y="1981200"/>
            <a:ext cx="546945"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a:t>
            </a:r>
            <a:r>
              <a:rPr lang="el-GR" sz="2000" b="0" i="0" dirty="0" smtClean="0">
                <a:solidFill>
                  <a:srgbClr val="FF0000"/>
                </a:solidFill>
                <a:latin typeface="Calibri" pitchFamily="34" charset="0"/>
              </a:rPr>
              <a:t>ω</a:t>
            </a:r>
            <a:r>
              <a:rPr lang="en-US" sz="2000" b="0" i="0" baseline="-25000" dirty="0" smtClean="0">
                <a:solidFill>
                  <a:srgbClr val="FF0000"/>
                </a:solidFill>
                <a:latin typeface="Calibri" pitchFamily="34" charset="0"/>
              </a:rPr>
              <a:t>D</a:t>
            </a:r>
            <a:endParaRPr lang="en-US" sz="2000" b="0" i="0" baseline="-25000" dirty="0">
              <a:solidFill>
                <a:srgbClr val="FF0000"/>
              </a:solidFill>
              <a:latin typeface="Calibri" pitchFamily="34" charset="0"/>
            </a:endParaRPr>
          </a:p>
        </p:txBody>
      </p:sp>
      <p:sp>
        <p:nvSpPr>
          <p:cNvPr id="47" name="TextBox 46"/>
          <p:cNvSpPr txBox="1"/>
          <p:nvPr/>
        </p:nvSpPr>
        <p:spPr>
          <a:xfrm>
            <a:off x="609600" y="990600"/>
            <a:ext cx="452368"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b</a:t>
            </a:r>
            <a:endParaRPr lang="en-US" sz="2000" b="0" i="0" baseline="-25000" dirty="0">
              <a:solidFill>
                <a:schemeClr val="tx1"/>
              </a:solidFill>
              <a:latin typeface="Calibri" pitchFamily="34" charset="0"/>
            </a:endParaRPr>
          </a:p>
        </p:txBody>
      </p:sp>
      <p:sp>
        <p:nvSpPr>
          <p:cNvPr id="48" name="TextBox 6"/>
          <p:cNvSpPr txBox="1">
            <a:spLocks noChangeArrowheads="1"/>
          </p:cNvSpPr>
          <p:nvPr/>
        </p:nvSpPr>
        <p:spPr bwMode="auto">
          <a:xfrm rot="16200000">
            <a:off x="-277800" y="1552304"/>
            <a:ext cx="955711"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Tree>
  </p:cSld>
  <p:clrMapOvr>
    <a:masterClrMapping/>
  </p:clrMapOvr>
  <p:transition advTm="1287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4114800" y="2667000"/>
            <a:ext cx="4937760" cy="3474720"/>
          </a:xfrm>
          <a:prstGeom prst="rect">
            <a:avLst/>
          </a:prstGeom>
          <a:solidFill>
            <a:schemeClr val="bg1"/>
          </a:solidFill>
          <a:ln w="15875" cap="flat" cmpd="sng" algn="ctr">
            <a:noFill/>
            <a:prstDash val="solid"/>
            <a:round/>
            <a:headEnd type="none" w="med" len="med"/>
            <a:tailEnd type="triangle" w="med" len="med"/>
          </a:ln>
          <a:effectLst>
            <a:outerShdw blurRad="63500" sx="102000" sy="102000" algn="ctr"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4267200" y="3048000"/>
            <a:ext cx="4754880" cy="2760248"/>
          </a:xfrm>
          <a:prstGeom prst="rect">
            <a:avLst/>
          </a:prstGeom>
          <a:noFill/>
          <a:ln w="9525">
            <a:noFill/>
            <a:miter lim="800000"/>
            <a:headEnd/>
            <a:tailEn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35844"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The weakened stability rotation gap is altered </a:t>
            </a:r>
            <a:br>
              <a:rPr lang="en-US" sz="2800" dirty="0" smtClean="0">
                <a:latin typeface="Calibri" pitchFamily="34" charset="0"/>
              </a:rPr>
            </a:br>
            <a:r>
              <a:rPr lang="en-US" sz="2800" dirty="0" smtClean="0">
                <a:latin typeface="Calibri" pitchFamily="34" charset="0"/>
              </a:rPr>
              <a:t>by changing </a:t>
            </a:r>
            <a:r>
              <a:rPr lang="en-US" sz="2800" dirty="0" err="1" smtClean="0">
                <a:latin typeface="Calibri" pitchFamily="34" charset="0"/>
              </a:rPr>
              <a:t>collisionality</a:t>
            </a:r>
            <a:r>
              <a:rPr lang="en-US" sz="2800" dirty="0" smtClean="0">
                <a:latin typeface="Calibri" pitchFamily="34" charset="0"/>
              </a:rPr>
              <a:t> </a:t>
            </a:r>
          </a:p>
        </p:txBody>
      </p:sp>
      <p:sp>
        <p:nvSpPr>
          <p:cNvPr id="11"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13</a:t>
            </a:r>
            <a:endParaRPr lang="en-US" sz="900" i="0" dirty="0">
              <a:solidFill>
                <a:schemeClr val="accent2"/>
              </a:solidFill>
              <a:latin typeface="Arial" pitchFamily="34" charset="0"/>
            </a:endParaRPr>
          </a:p>
        </p:txBody>
      </p:sp>
      <p:sp>
        <p:nvSpPr>
          <p:cNvPr id="12" name="Rectangle 3"/>
          <p:cNvSpPr txBox="1">
            <a:spLocks noChangeArrowheads="1"/>
          </p:cNvSpPr>
          <p:nvPr/>
        </p:nvSpPr>
        <p:spPr bwMode="auto">
          <a:xfrm>
            <a:off x="0" y="914400"/>
            <a:ext cx="4572000" cy="19812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Scan of </a:t>
            </a:r>
            <a:r>
              <a:rPr lang="el-GR" sz="2800" b="0" i="0" kern="0" dirty="0">
                <a:solidFill>
                  <a:schemeClr val="tx1"/>
                </a:solidFill>
                <a:latin typeface="Calibri" pitchFamily="34" charset="0"/>
              </a:rPr>
              <a:t>ω</a:t>
            </a:r>
            <a:r>
              <a:rPr lang="el-GR" sz="2800" b="0" i="0" kern="0" baseline="-25000" dirty="0">
                <a:solidFill>
                  <a:schemeClr val="tx1"/>
                </a:solidFill>
                <a:latin typeface="Calibri" pitchFamily="34" charset="0"/>
              </a:rPr>
              <a:t>φ</a:t>
            </a:r>
            <a:r>
              <a:rPr lang="en-US" sz="2800" b="0" i="0" kern="0" dirty="0">
                <a:solidFill>
                  <a:schemeClr val="tx1"/>
                </a:solidFill>
                <a:latin typeface="Calibri" pitchFamily="34" charset="0"/>
              </a:rPr>
              <a:t> and </a:t>
            </a:r>
            <a:r>
              <a:rPr lang="en-US" sz="2800" b="0" i="0" kern="0" dirty="0" err="1">
                <a:solidFill>
                  <a:schemeClr val="tx1"/>
                </a:solidFill>
                <a:latin typeface="Calibri" pitchFamily="34" charset="0"/>
              </a:rPr>
              <a:t>collisionality</a:t>
            </a:r>
            <a:endParaRPr lang="en-US" sz="2800" b="0" i="0" kern="0" dirty="0">
              <a:solidFill>
                <a:schemeClr val="tx1"/>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pitchFamily="34" charset="0"/>
              </a:rPr>
              <a:t>scale </a:t>
            </a:r>
            <a:r>
              <a:rPr lang="en-US" sz="2400" b="0" kern="0" dirty="0" smtClean="0">
                <a:solidFill>
                  <a:schemeClr val="accent2"/>
                </a:solidFill>
                <a:latin typeface="Calibri" pitchFamily="34" charset="0"/>
              </a:rPr>
              <a:t>n</a:t>
            </a:r>
            <a:r>
              <a:rPr lang="en-US" sz="2400" b="0" i="0" kern="0" dirty="0" smtClean="0">
                <a:solidFill>
                  <a:schemeClr val="accent2"/>
                </a:solidFill>
                <a:latin typeface="Calibri" pitchFamily="34" charset="0"/>
              </a:rPr>
              <a:t> </a:t>
            </a:r>
            <a:r>
              <a:rPr lang="en-US" sz="2400" b="0" i="0" kern="0" dirty="0">
                <a:solidFill>
                  <a:schemeClr val="accent2"/>
                </a:solidFill>
                <a:latin typeface="Calibri" pitchFamily="34" charset="0"/>
              </a:rPr>
              <a:t>&amp; </a:t>
            </a:r>
            <a:r>
              <a:rPr lang="en-US" sz="2400" b="0" kern="0" dirty="0">
                <a:solidFill>
                  <a:schemeClr val="accent2"/>
                </a:solidFill>
                <a:latin typeface="Calibri" pitchFamily="34" charset="0"/>
              </a:rPr>
              <a:t>T</a:t>
            </a:r>
            <a:r>
              <a:rPr lang="en-US" sz="2400" b="0" i="0" kern="0" dirty="0">
                <a:solidFill>
                  <a:schemeClr val="accent2"/>
                </a:solidFill>
                <a:latin typeface="Calibri" pitchFamily="34" charset="0"/>
              </a:rPr>
              <a:t> at constant </a:t>
            </a:r>
            <a:r>
              <a:rPr lang="el-GR" sz="2400" b="0" i="0" kern="0" dirty="0" smtClean="0">
                <a:solidFill>
                  <a:schemeClr val="accent2"/>
                </a:solidFill>
                <a:latin typeface="Calibri" pitchFamily="34" charset="0"/>
              </a:rPr>
              <a:t>β</a:t>
            </a:r>
            <a:endParaRPr lang="en-US" sz="2400" b="0" i="0" kern="0" dirty="0">
              <a:solidFill>
                <a:schemeClr val="accent2"/>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a:rPr>
              <a:t>Changing</a:t>
            </a:r>
            <a:r>
              <a:rPr lang="en-US" sz="2400" b="0" kern="0" dirty="0" smtClean="0">
                <a:solidFill>
                  <a:schemeClr val="accent2"/>
                </a:solidFill>
                <a:latin typeface="Calibri"/>
              </a:rPr>
              <a:t> </a:t>
            </a:r>
            <a:r>
              <a:rPr lang="el-GR" sz="2400" b="0" kern="0" dirty="0" smtClean="0">
                <a:solidFill>
                  <a:schemeClr val="accent2"/>
                </a:solidFill>
                <a:latin typeface="Calibri"/>
              </a:rPr>
              <a:t>ν</a:t>
            </a:r>
            <a:r>
              <a:rPr lang="en-US" sz="2400" b="0" i="0" kern="0" dirty="0" smtClean="0">
                <a:solidFill>
                  <a:schemeClr val="accent2"/>
                </a:solidFill>
                <a:latin typeface="Calibri" pitchFamily="34" charset="0"/>
              </a:rPr>
              <a:t> shifts the rotation of weakened stability.</a:t>
            </a:r>
          </a:p>
          <a:p>
            <a:pPr marL="742950" lvl="1" indent="-285750" eaLnBrk="0" hangingPunct="0">
              <a:buFontTx/>
              <a:buNone/>
              <a:defRPr/>
            </a:pPr>
            <a:endParaRPr lang="en-US" sz="2400" b="0" i="0" kern="0" dirty="0">
              <a:solidFill>
                <a:schemeClr val="accent2"/>
              </a:solidFill>
              <a:latin typeface="Calibri" pitchFamily="34" charset="0"/>
            </a:endParaRPr>
          </a:p>
        </p:txBody>
      </p:sp>
      <p:pic>
        <p:nvPicPr>
          <p:cNvPr id="17" name="Picture 2"/>
          <p:cNvPicPr>
            <a:picLocks noChangeAspect="1" noChangeArrowheads="1"/>
          </p:cNvPicPr>
          <p:nvPr/>
        </p:nvPicPr>
        <p:blipFill>
          <a:blip r:embed="rId5" cstate="print"/>
          <a:srcRect r="58160"/>
          <a:stretch>
            <a:fillRect/>
          </a:stretch>
        </p:blipFill>
        <p:spPr bwMode="auto">
          <a:xfrm>
            <a:off x="289560" y="3317928"/>
            <a:ext cx="3672840" cy="2473272"/>
          </a:xfrm>
          <a:prstGeom prst="rect">
            <a:avLst/>
          </a:prstGeom>
          <a:noFill/>
          <a:ln w="9525">
            <a:noFill/>
            <a:miter lim="800000"/>
            <a:headEnd/>
            <a:tailEnd/>
          </a:ln>
        </p:spPr>
      </p:pic>
      <p:sp>
        <p:nvSpPr>
          <p:cNvPr id="22" name="TextBox 6"/>
          <p:cNvSpPr txBox="1">
            <a:spLocks noChangeArrowheads="1"/>
          </p:cNvSpPr>
          <p:nvPr/>
        </p:nvSpPr>
        <p:spPr bwMode="auto">
          <a:xfrm>
            <a:off x="3017520" y="3337560"/>
            <a:ext cx="838200" cy="276999"/>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l-GR" i="0" dirty="0" smtClean="0">
                <a:solidFill>
                  <a:schemeClr val="tx1"/>
                </a:solidFill>
                <a:latin typeface="Calibri" pitchFamily="34" charset="0"/>
              </a:rPr>
              <a:t>ω</a:t>
            </a:r>
            <a:r>
              <a:rPr lang="el-GR" i="0" baseline="-25000" dirty="0" smtClean="0">
                <a:solidFill>
                  <a:schemeClr val="tx1"/>
                </a:solidFill>
                <a:latin typeface="Calibri" pitchFamily="34" charset="0"/>
              </a:rPr>
              <a:t>φ</a:t>
            </a:r>
            <a:r>
              <a:rPr lang="en-US" i="0" dirty="0" smtClean="0">
                <a:solidFill>
                  <a:schemeClr val="tx1"/>
                </a:solidFill>
                <a:latin typeface="Calibri" pitchFamily="34" charset="0"/>
              </a:rPr>
              <a:t>/</a:t>
            </a:r>
            <a:r>
              <a:rPr lang="el-GR" i="0" dirty="0" smtClean="0">
                <a:solidFill>
                  <a:schemeClr val="tx1"/>
                </a:solidFill>
                <a:latin typeface="Calibri" pitchFamily="34" charset="0"/>
              </a:rPr>
              <a:t> ω</a:t>
            </a:r>
            <a:r>
              <a:rPr lang="el-GR" i="0" baseline="-25000" dirty="0" smtClean="0">
                <a:solidFill>
                  <a:schemeClr val="tx1"/>
                </a:solidFill>
                <a:latin typeface="Calibri" pitchFamily="34" charset="0"/>
              </a:rPr>
              <a:t>φ</a:t>
            </a:r>
            <a:r>
              <a:rPr lang="en-US" i="0" baseline="30000" dirty="0" smtClean="0">
                <a:solidFill>
                  <a:schemeClr val="tx1"/>
                </a:solidFill>
                <a:latin typeface="Calibri" pitchFamily="34" charset="0"/>
              </a:rPr>
              <a:t>exp</a:t>
            </a:r>
            <a:endParaRPr lang="en-US" i="0" baseline="30000" dirty="0">
              <a:solidFill>
                <a:schemeClr val="tx1"/>
              </a:solidFill>
              <a:latin typeface="Calibri" pitchFamily="34" charset="0"/>
            </a:endParaRPr>
          </a:p>
        </p:txBody>
      </p:sp>
      <p:sp>
        <p:nvSpPr>
          <p:cNvPr id="23" name="TextBox 22"/>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24" name="TextBox 23"/>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25" name="TextBox 24"/>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26" name="TextBox 25"/>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27" name="Oval 26"/>
          <p:cNvSpPr/>
          <p:nvPr/>
        </p:nvSpPr>
        <p:spPr bwMode="auto">
          <a:xfrm>
            <a:off x="1737360" y="47731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8" name="Oval 27"/>
          <p:cNvSpPr/>
          <p:nvPr/>
        </p:nvSpPr>
        <p:spPr bwMode="auto">
          <a:xfrm>
            <a:off x="3163824" y="43159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9"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30"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37" name="TextBox 36"/>
          <p:cNvSpPr txBox="1"/>
          <p:nvPr/>
        </p:nvSpPr>
        <p:spPr>
          <a:xfrm>
            <a:off x="6360566" y="5715000"/>
            <a:ext cx="1107034"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baseline="30000" dirty="0" smtClean="0">
                <a:solidFill>
                  <a:schemeClr val="tx1"/>
                </a:solidFill>
                <a:latin typeface="Calibri" pitchFamily="34" charset="0"/>
              </a:rPr>
              <a:t>exp</a:t>
            </a:r>
            <a:endParaRPr lang="en-US" sz="2000" b="0" i="0" baseline="30000" dirty="0">
              <a:solidFill>
                <a:schemeClr val="tx1"/>
              </a:solidFill>
              <a:latin typeface="Calibri" pitchFamily="34" charset="0"/>
            </a:endParaRPr>
          </a:p>
        </p:txBody>
      </p:sp>
      <p:sp>
        <p:nvSpPr>
          <p:cNvPr id="38" name="TextBox 37"/>
          <p:cNvSpPr txBox="1"/>
          <p:nvPr/>
        </p:nvSpPr>
        <p:spPr>
          <a:xfrm rot="16200000">
            <a:off x="3858263" y="4142739"/>
            <a:ext cx="760786" cy="400110"/>
          </a:xfrm>
          <a:prstGeom prst="rect">
            <a:avLst/>
          </a:prstGeom>
          <a:noFill/>
        </p:spPr>
        <p:txBody>
          <a:bodyPr wrap="none" rtlCol="0">
            <a:spAutoFit/>
          </a:bodyPr>
          <a:lstStyle/>
          <a:p>
            <a:pPr>
              <a:buNone/>
            </a:pPr>
            <a:r>
              <a:rPr lang="el-GR" sz="2000" b="0" dirty="0" smtClean="0">
                <a:solidFill>
                  <a:schemeClr val="tx1"/>
                </a:solidFill>
                <a:latin typeface="Calibri" pitchFamily="34" charset="0"/>
              </a:rPr>
              <a:t>ν</a:t>
            </a:r>
            <a:r>
              <a:rPr lang="en-US" sz="2000" b="0" i="0" dirty="0" smtClean="0">
                <a:solidFill>
                  <a:schemeClr val="tx1"/>
                </a:solidFill>
                <a:latin typeface="Calibri" pitchFamily="34" charset="0"/>
              </a:rPr>
              <a:t>/</a:t>
            </a:r>
            <a:r>
              <a:rPr lang="el-GR" sz="2000" b="0" dirty="0" smtClean="0">
                <a:solidFill>
                  <a:schemeClr val="tx1"/>
                </a:solidFill>
                <a:latin typeface="Calibri" pitchFamily="34" charset="0"/>
              </a:rPr>
              <a:t>ν</a:t>
            </a:r>
            <a:r>
              <a:rPr lang="en-US" sz="2000" b="0" i="0" baseline="30000" dirty="0" smtClean="0">
                <a:solidFill>
                  <a:schemeClr val="tx1"/>
                </a:solidFill>
                <a:latin typeface="Calibri" pitchFamily="34" charset="0"/>
              </a:rPr>
              <a:t>exp</a:t>
            </a:r>
            <a:endParaRPr lang="en-US" sz="2000" b="0" i="0" baseline="30000" dirty="0">
              <a:solidFill>
                <a:schemeClr val="tx1"/>
              </a:solidFill>
              <a:latin typeface="Calibri" pitchFamily="34" charset="0"/>
            </a:endParaRPr>
          </a:p>
        </p:txBody>
      </p:sp>
      <p:sp>
        <p:nvSpPr>
          <p:cNvPr id="33" name="Rectangle 32"/>
          <p:cNvSpPr/>
          <p:nvPr/>
        </p:nvSpPr>
        <p:spPr bwMode="auto">
          <a:xfrm>
            <a:off x="5120640" y="1551432"/>
            <a:ext cx="3413760" cy="734568"/>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lIns="0" tIns="0" rIns="0" bIns="0"/>
          <a:lstStyle/>
          <a:p>
            <a:pPr>
              <a:defRPr/>
            </a:pPr>
            <a:endParaRPr lang="en-US"/>
          </a:p>
        </p:txBody>
      </p:sp>
      <p:sp>
        <p:nvSpPr>
          <p:cNvPr id="35" name="Rounded Rectangle 34"/>
          <p:cNvSpPr/>
          <p:nvPr/>
        </p:nvSpPr>
        <p:spPr bwMode="auto">
          <a:xfrm>
            <a:off x="7467600" y="1905000"/>
            <a:ext cx="304800" cy="27432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34" name="Picture 33" descr="addin_tmp.png"/>
          <p:cNvPicPr>
            <a:picLocks noChangeAspect="1"/>
          </p:cNvPicPr>
          <p:nvPr>
            <p:custDataLst>
              <p:tags r:id="rId1"/>
            </p:custDataLst>
          </p:nvPr>
        </p:nvPicPr>
        <p:blipFill>
          <a:blip r:embed="rId6" cstate="print"/>
          <a:stretch>
            <a:fillRect/>
          </a:stretch>
        </p:blipFill>
        <p:spPr>
          <a:xfrm>
            <a:off x="5225129" y="1642872"/>
            <a:ext cx="3172111" cy="518160"/>
          </a:xfrm>
          <a:prstGeom prst="rect">
            <a:avLst/>
          </a:prstGeom>
        </p:spPr>
      </p:pic>
      <p:sp>
        <p:nvSpPr>
          <p:cNvPr id="36" name="TextBox 35"/>
          <p:cNvSpPr txBox="1"/>
          <p:nvPr/>
        </p:nvSpPr>
        <p:spPr>
          <a:xfrm>
            <a:off x="6096000" y="2667000"/>
            <a:ext cx="1665841" cy="400110"/>
          </a:xfrm>
          <a:prstGeom prst="rect">
            <a:avLst/>
          </a:prstGeom>
          <a:noFill/>
        </p:spPr>
        <p:txBody>
          <a:bodyPr wrap="none" rtlCol="0">
            <a:spAutoFit/>
          </a:bodyPr>
          <a:lstStyle/>
          <a:p>
            <a:pPr>
              <a:buNone/>
            </a:pP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A</a:t>
            </a:r>
            <a:r>
              <a:rPr lang="en-US" sz="2000" b="0" i="0" dirty="0" smtClean="0">
                <a:solidFill>
                  <a:schemeClr val="tx1"/>
                </a:solidFill>
                <a:latin typeface="Calibri" pitchFamily="34" charset="0"/>
              </a:rPr>
              <a:t>)</a:t>
            </a:r>
            <a:r>
              <a:rPr lang="en-US" sz="2000" b="0" i="0" baseline="-25000" dirty="0" smtClean="0">
                <a:solidFill>
                  <a:schemeClr val="tx1"/>
                </a:solidFill>
                <a:latin typeface="Calibri" pitchFamily="34" charset="0"/>
              </a:rPr>
              <a:t>q=2</a:t>
            </a:r>
            <a:r>
              <a:rPr lang="en-US" sz="2000" b="0" i="0" dirty="0" smtClean="0">
                <a:solidFill>
                  <a:schemeClr val="tx1"/>
                </a:solidFill>
                <a:latin typeface="Calibri" pitchFamily="34" charset="0"/>
              </a:rPr>
              <a:t> (%)</a:t>
            </a:r>
            <a:endParaRPr lang="en-US" sz="2000" b="0" i="0" dirty="0">
              <a:solidFill>
                <a:schemeClr val="tx1"/>
              </a:solidFill>
              <a:latin typeface="Calibri" pitchFamily="34" charset="0"/>
            </a:endParaRPr>
          </a:p>
        </p:txBody>
      </p:sp>
    </p:spTree>
  </p:cSld>
  <p:clrMapOvr>
    <a:masterClrMapping/>
  </p:clrMapOvr>
  <p:transition advTm="1348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4114800" y="2667000"/>
            <a:ext cx="4937760" cy="3474720"/>
          </a:xfrm>
          <a:prstGeom prst="rect">
            <a:avLst/>
          </a:prstGeom>
          <a:solidFill>
            <a:schemeClr val="bg1"/>
          </a:solidFill>
          <a:ln w="15875" cap="flat" cmpd="sng" algn="ctr">
            <a:noFill/>
            <a:prstDash val="solid"/>
            <a:round/>
            <a:headEnd type="none" w="med" len="med"/>
            <a:tailEnd type="triangle" w="med" len="med"/>
          </a:ln>
          <a:effectLst>
            <a:outerShdw blurRad="63500" sx="102000" sy="102000" algn="ctr"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34" charset="0"/>
            </a:endParaRPr>
          </a:p>
        </p:txBody>
      </p:sp>
      <p:pic>
        <p:nvPicPr>
          <p:cNvPr id="50" name="Picture 2"/>
          <p:cNvPicPr>
            <a:picLocks noChangeAspect="1" noChangeArrowheads="1"/>
          </p:cNvPicPr>
          <p:nvPr/>
        </p:nvPicPr>
        <p:blipFill>
          <a:blip r:embed="rId4" cstate="print"/>
          <a:srcRect/>
          <a:stretch>
            <a:fillRect/>
          </a:stretch>
        </p:blipFill>
        <p:spPr bwMode="auto">
          <a:xfrm>
            <a:off x="4267200" y="3048000"/>
            <a:ext cx="4754880" cy="2760248"/>
          </a:xfrm>
          <a:prstGeom prst="rect">
            <a:avLst/>
          </a:prstGeom>
          <a:noFill/>
          <a:ln w="9525">
            <a:noFill/>
            <a:miter lim="800000"/>
            <a:headEnd/>
            <a:tailEnd/>
          </a:ln>
        </p:spPr>
      </p:pic>
      <p:sp>
        <p:nvSpPr>
          <p:cNvPr id="53" name="TextBox 52"/>
          <p:cNvSpPr txBox="1"/>
          <p:nvPr/>
        </p:nvSpPr>
        <p:spPr>
          <a:xfrm>
            <a:off x="6360566" y="5715000"/>
            <a:ext cx="1107034"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baseline="30000" dirty="0" smtClean="0">
                <a:solidFill>
                  <a:schemeClr val="tx1"/>
                </a:solidFill>
                <a:latin typeface="Calibri" pitchFamily="34" charset="0"/>
              </a:rPr>
              <a:t>exp</a:t>
            </a:r>
            <a:endParaRPr lang="en-US" sz="2000" b="0" i="0" baseline="30000" dirty="0">
              <a:solidFill>
                <a:schemeClr val="tx1"/>
              </a:solidFill>
              <a:latin typeface="Calibri" pitchFamily="34" charset="0"/>
            </a:endParaRPr>
          </a:p>
        </p:txBody>
      </p:sp>
      <p:sp>
        <p:nvSpPr>
          <p:cNvPr id="56" name="TextBox 55"/>
          <p:cNvSpPr txBox="1"/>
          <p:nvPr/>
        </p:nvSpPr>
        <p:spPr>
          <a:xfrm rot="16200000">
            <a:off x="3858263" y="4142739"/>
            <a:ext cx="760786" cy="400110"/>
          </a:xfrm>
          <a:prstGeom prst="rect">
            <a:avLst/>
          </a:prstGeom>
          <a:noFill/>
        </p:spPr>
        <p:txBody>
          <a:bodyPr wrap="none" rtlCol="0">
            <a:spAutoFit/>
          </a:bodyPr>
          <a:lstStyle/>
          <a:p>
            <a:pPr>
              <a:buNone/>
            </a:pPr>
            <a:r>
              <a:rPr lang="el-GR" sz="2000" b="0" dirty="0" smtClean="0">
                <a:solidFill>
                  <a:schemeClr val="tx1"/>
                </a:solidFill>
                <a:latin typeface="Calibri" pitchFamily="34" charset="0"/>
              </a:rPr>
              <a:t>ν</a:t>
            </a:r>
            <a:r>
              <a:rPr lang="en-US" sz="2000" b="0" i="0" dirty="0" smtClean="0">
                <a:solidFill>
                  <a:schemeClr val="tx1"/>
                </a:solidFill>
                <a:latin typeface="Calibri" pitchFamily="34" charset="0"/>
              </a:rPr>
              <a:t>/</a:t>
            </a:r>
            <a:r>
              <a:rPr lang="el-GR" sz="2000" b="0" dirty="0" smtClean="0">
                <a:solidFill>
                  <a:schemeClr val="tx1"/>
                </a:solidFill>
                <a:latin typeface="Calibri" pitchFamily="34" charset="0"/>
              </a:rPr>
              <a:t>ν</a:t>
            </a:r>
            <a:r>
              <a:rPr lang="en-US" sz="2000" b="0" i="0" baseline="30000" dirty="0" smtClean="0">
                <a:solidFill>
                  <a:schemeClr val="tx1"/>
                </a:solidFill>
                <a:latin typeface="Calibri" pitchFamily="34" charset="0"/>
              </a:rPr>
              <a:t>exp</a:t>
            </a:r>
            <a:endParaRPr lang="en-US" sz="2000" b="0" i="0" baseline="30000" dirty="0">
              <a:solidFill>
                <a:schemeClr val="tx1"/>
              </a:solidFill>
              <a:latin typeface="Calibri" pitchFamily="34" charset="0"/>
            </a:endParaRPr>
          </a:p>
        </p:txBody>
      </p:sp>
      <p:sp>
        <p:nvSpPr>
          <p:cNvPr id="57" name="TextBox 56"/>
          <p:cNvSpPr txBox="1"/>
          <p:nvPr/>
        </p:nvSpPr>
        <p:spPr>
          <a:xfrm>
            <a:off x="6096000" y="2667000"/>
            <a:ext cx="1665841" cy="400110"/>
          </a:xfrm>
          <a:prstGeom prst="rect">
            <a:avLst/>
          </a:prstGeom>
          <a:noFill/>
        </p:spPr>
        <p:txBody>
          <a:bodyPr wrap="none" rtlCol="0">
            <a:spAutoFit/>
          </a:bodyPr>
          <a:lstStyle/>
          <a:p>
            <a:pPr>
              <a:buNone/>
            </a:pP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A</a:t>
            </a:r>
            <a:r>
              <a:rPr lang="en-US" sz="2000" b="0" i="0" dirty="0" smtClean="0">
                <a:solidFill>
                  <a:schemeClr val="tx1"/>
                </a:solidFill>
                <a:latin typeface="Calibri" pitchFamily="34" charset="0"/>
              </a:rPr>
              <a:t>)</a:t>
            </a:r>
            <a:r>
              <a:rPr lang="en-US" sz="2000" b="0" i="0" baseline="-25000" dirty="0" smtClean="0">
                <a:solidFill>
                  <a:schemeClr val="tx1"/>
                </a:solidFill>
                <a:latin typeface="Calibri" pitchFamily="34" charset="0"/>
              </a:rPr>
              <a:t>q=2</a:t>
            </a:r>
            <a:r>
              <a:rPr lang="en-US" sz="2000" b="0" i="0" dirty="0" smtClean="0">
                <a:solidFill>
                  <a:schemeClr val="tx1"/>
                </a:solidFill>
                <a:latin typeface="Calibri" pitchFamily="34" charset="0"/>
              </a:rPr>
              <a:t> (%)</a:t>
            </a:r>
            <a:endParaRPr lang="en-US" sz="2000" b="0" i="0" dirty="0">
              <a:solidFill>
                <a:schemeClr val="tx1"/>
              </a:solidFill>
              <a:latin typeface="Calibri" pitchFamily="34" charset="0"/>
            </a:endParaRPr>
          </a:p>
        </p:txBody>
      </p:sp>
      <p:pic>
        <p:nvPicPr>
          <p:cNvPr id="29" name="Picture 2"/>
          <p:cNvPicPr>
            <a:picLocks noChangeAspect="1" noChangeArrowheads="1"/>
          </p:cNvPicPr>
          <p:nvPr/>
        </p:nvPicPr>
        <p:blipFill>
          <a:blip r:embed="rId5" cstate="print"/>
          <a:srcRect r="58160"/>
          <a:stretch>
            <a:fillRect/>
          </a:stretch>
        </p:blipFill>
        <p:spPr bwMode="auto">
          <a:xfrm>
            <a:off x="289560" y="3317928"/>
            <a:ext cx="3672840" cy="2473272"/>
          </a:xfrm>
          <a:prstGeom prst="rect">
            <a:avLst/>
          </a:prstGeom>
          <a:noFill/>
          <a:ln w="9525">
            <a:noFill/>
            <a:miter lim="800000"/>
            <a:headEnd/>
            <a:tailEn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36868"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The weakened stability rotation gap is altered </a:t>
            </a:r>
            <a:br>
              <a:rPr lang="en-US" sz="2800" dirty="0" smtClean="0">
                <a:latin typeface="Calibri" pitchFamily="34" charset="0"/>
              </a:rPr>
            </a:br>
            <a:r>
              <a:rPr lang="en-US" sz="2800" dirty="0" smtClean="0">
                <a:latin typeface="Calibri" pitchFamily="34" charset="0"/>
              </a:rPr>
              <a:t>by changing </a:t>
            </a:r>
            <a:r>
              <a:rPr lang="en-US" sz="2800" dirty="0" err="1" smtClean="0">
                <a:latin typeface="Calibri" pitchFamily="34" charset="0"/>
              </a:rPr>
              <a:t>collisionality</a:t>
            </a:r>
            <a:r>
              <a:rPr lang="en-US" sz="2800" dirty="0" smtClean="0">
                <a:latin typeface="Calibri" pitchFamily="34" charset="0"/>
              </a:rPr>
              <a:t> </a:t>
            </a:r>
          </a:p>
        </p:txBody>
      </p:sp>
      <p:sp>
        <p:nvSpPr>
          <p:cNvPr id="36872" name="TextBox 8"/>
          <p:cNvSpPr txBox="1">
            <a:spLocks noChangeArrowheads="1"/>
          </p:cNvSpPr>
          <p:nvPr/>
        </p:nvSpPr>
        <p:spPr bwMode="auto">
          <a:xfrm>
            <a:off x="5584949" y="4064000"/>
            <a:ext cx="663451" cy="584775"/>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pPr>
            <a:r>
              <a:rPr lang="el-GR" sz="3200" i="0" spc="50" dirty="0">
                <a:ln w="11430"/>
                <a:solidFill>
                  <a:srgbClr val="FF0000"/>
                </a:solidFill>
                <a:effectLst>
                  <a:outerShdw blurRad="76200" dist="50800" dir="5400000" algn="tl" rotWithShape="0">
                    <a:srgbClr val="000000">
                      <a:alpha val="65000"/>
                    </a:srgbClr>
                  </a:outerShdw>
                </a:effectLst>
                <a:latin typeface="Calibri" pitchFamily="34" charset="0"/>
              </a:rPr>
              <a:t>ω</a:t>
            </a:r>
            <a:r>
              <a:rPr lang="en-US" sz="3200" i="0" spc="50" baseline="-25000" dirty="0">
                <a:ln w="11430"/>
                <a:solidFill>
                  <a:srgbClr val="FF0000"/>
                </a:solidFill>
                <a:effectLst>
                  <a:outerShdw blurRad="76200" dist="50800" dir="5400000" algn="tl" rotWithShape="0">
                    <a:srgbClr val="000000">
                      <a:alpha val="65000"/>
                    </a:srgbClr>
                  </a:outerShdw>
                </a:effectLst>
                <a:latin typeface="Calibri" pitchFamily="34" charset="0"/>
              </a:rPr>
              <a:t>D</a:t>
            </a:r>
          </a:p>
        </p:txBody>
      </p:sp>
      <p:sp>
        <p:nvSpPr>
          <p:cNvPr id="39" name="Rectangle 3"/>
          <p:cNvSpPr txBox="1">
            <a:spLocks noChangeArrowheads="1"/>
          </p:cNvSpPr>
          <p:nvPr/>
        </p:nvSpPr>
        <p:spPr bwMode="auto">
          <a:xfrm>
            <a:off x="0" y="914400"/>
            <a:ext cx="4572000" cy="19812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Scan of </a:t>
            </a:r>
            <a:r>
              <a:rPr lang="el-GR" sz="2800" b="0" i="0" kern="0" dirty="0">
                <a:solidFill>
                  <a:schemeClr val="tx1"/>
                </a:solidFill>
                <a:latin typeface="Calibri" pitchFamily="34" charset="0"/>
              </a:rPr>
              <a:t>ω</a:t>
            </a:r>
            <a:r>
              <a:rPr lang="el-GR" sz="2800" b="0" i="0" kern="0" baseline="-25000" dirty="0">
                <a:solidFill>
                  <a:schemeClr val="tx1"/>
                </a:solidFill>
                <a:latin typeface="Calibri" pitchFamily="34" charset="0"/>
              </a:rPr>
              <a:t>φ</a:t>
            </a:r>
            <a:r>
              <a:rPr lang="en-US" sz="2800" b="0" i="0" kern="0" dirty="0">
                <a:solidFill>
                  <a:schemeClr val="tx1"/>
                </a:solidFill>
                <a:latin typeface="Calibri" pitchFamily="34" charset="0"/>
              </a:rPr>
              <a:t> and </a:t>
            </a:r>
            <a:r>
              <a:rPr lang="en-US" sz="2800" b="0" i="0" kern="0" dirty="0" err="1">
                <a:solidFill>
                  <a:schemeClr val="tx1"/>
                </a:solidFill>
                <a:latin typeface="Calibri" pitchFamily="34" charset="0"/>
              </a:rPr>
              <a:t>collisionality</a:t>
            </a:r>
            <a:endParaRPr lang="en-US" sz="2800" b="0" i="0" kern="0" dirty="0">
              <a:solidFill>
                <a:schemeClr val="tx1"/>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pitchFamily="34" charset="0"/>
              </a:rPr>
              <a:t>scale </a:t>
            </a:r>
            <a:r>
              <a:rPr lang="en-US" sz="2400" b="0" kern="0" dirty="0" smtClean="0">
                <a:solidFill>
                  <a:schemeClr val="accent2"/>
                </a:solidFill>
                <a:latin typeface="Calibri" pitchFamily="34" charset="0"/>
              </a:rPr>
              <a:t>n</a:t>
            </a:r>
            <a:r>
              <a:rPr lang="en-US" sz="2400" b="0" i="0" kern="0" dirty="0" smtClean="0">
                <a:solidFill>
                  <a:schemeClr val="accent2"/>
                </a:solidFill>
                <a:latin typeface="Calibri" pitchFamily="34" charset="0"/>
              </a:rPr>
              <a:t> &amp; </a:t>
            </a:r>
            <a:r>
              <a:rPr lang="en-US" sz="2400" b="0" kern="0" dirty="0" smtClean="0">
                <a:solidFill>
                  <a:schemeClr val="accent2"/>
                </a:solidFill>
                <a:latin typeface="Calibri" pitchFamily="34" charset="0"/>
              </a:rPr>
              <a:t>T</a:t>
            </a:r>
            <a:r>
              <a:rPr lang="en-US" sz="2400" b="0" i="0" kern="0" dirty="0" smtClean="0">
                <a:solidFill>
                  <a:schemeClr val="accent2"/>
                </a:solidFill>
                <a:latin typeface="Calibri" pitchFamily="34" charset="0"/>
              </a:rPr>
              <a:t> at constant </a:t>
            </a:r>
            <a:r>
              <a:rPr lang="el-GR" sz="2400" b="0" i="0" kern="0" dirty="0" smtClean="0">
                <a:solidFill>
                  <a:schemeClr val="accent2"/>
                </a:solidFill>
                <a:latin typeface="Calibri" pitchFamily="34" charset="0"/>
              </a:rPr>
              <a:t>β</a:t>
            </a:r>
            <a:endParaRPr lang="en-US" sz="2400" b="0" i="0" kern="0" dirty="0" smtClean="0">
              <a:solidFill>
                <a:schemeClr val="accent2"/>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a:rPr>
              <a:t>Changing</a:t>
            </a:r>
            <a:r>
              <a:rPr lang="en-US" sz="2400" b="0" kern="0" dirty="0" smtClean="0">
                <a:solidFill>
                  <a:schemeClr val="accent2"/>
                </a:solidFill>
                <a:latin typeface="Calibri"/>
              </a:rPr>
              <a:t> </a:t>
            </a:r>
            <a:r>
              <a:rPr lang="el-GR" sz="2400" b="0" kern="0" dirty="0" smtClean="0">
                <a:solidFill>
                  <a:schemeClr val="accent2"/>
                </a:solidFill>
                <a:latin typeface="Calibri"/>
              </a:rPr>
              <a:t>ν</a:t>
            </a:r>
            <a:r>
              <a:rPr lang="en-US" sz="2400" b="0" i="0" kern="0" dirty="0" smtClean="0">
                <a:solidFill>
                  <a:schemeClr val="accent2"/>
                </a:solidFill>
                <a:latin typeface="Calibri" pitchFamily="34" charset="0"/>
              </a:rPr>
              <a:t> shifts </a:t>
            </a:r>
            <a:r>
              <a:rPr lang="en-US" sz="2400" b="0" i="0" kern="0" dirty="0">
                <a:solidFill>
                  <a:schemeClr val="accent2"/>
                </a:solidFill>
                <a:latin typeface="Calibri" pitchFamily="34" charset="0"/>
              </a:rPr>
              <a:t>the </a:t>
            </a:r>
            <a:r>
              <a:rPr lang="en-US" sz="2400" b="0" i="0" kern="0" dirty="0" smtClean="0">
                <a:solidFill>
                  <a:schemeClr val="accent2"/>
                </a:solidFill>
                <a:latin typeface="Calibri" pitchFamily="34" charset="0"/>
              </a:rPr>
              <a:t>rotation of weakened stability.</a:t>
            </a:r>
            <a:endParaRPr lang="en-US" sz="2400" b="0" i="0" kern="0" dirty="0">
              <a:solidFill>
                <a:schemeClr val="accent2"/>
              </a:solidFill>
              <a:latin typeface="Calibri" pitchFamily="34" charset="0"/>
            </a:endParaRPr>
          </a:p>
          <a:p>
            <a:pPr marL="742950" lvl="1" indent="-285750" eaLnBrk="0" hangingPunct="0">
              <a:buFontTx/>
              <a:buNone/>
              <a:defRPr/>
            </a:pPr>
            <a:endParaRPr lang="en-US" sz="2400" b="0" i="0" kern="0" dirty="0">
              <a:solidFill>
                <a:schemeClr val="accent2"/>
              </a:solidFill>
              <a:latin typeface="Calibri" pitchFamily="34" charset="0"/>
            </a:endParaRPr>
          </a:p>
        </p:txBody>
      </p:sp>
      <p:sp>
        <p:nvSpPr>
          <p:cNvPr id="24"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13</a:t>
            </a:r>
            <a:endParaRPr lang="en-US" sz="900" i="0" dirty="0">
              <a:solidFill>
                <a:schemeClr val="accent2"/>
              </a:solidFill>
              <a:latin typeface="Arial" pitchFamily="34" charset="0"/>
            </a:endParaRPr>
          </a:p>
        </p:txBody>
      </p:sp>
      <p:sp>
        <p:nvSpPr>
          <p:cNvPr id="31" name="TextBox 6"/>
          <p:cNvSpPr txBox="1">
            <a:spLocks noChangeArrowheads="1"/>
          </p:cNvSpPr>
          <p:nvPr/>
        </p:nvSpPr>
        <p:spPr bwMode="auto">
          <a:xfrm>
            <a:off x="3017520" y="3337560"/>
            <a:ext cx="838200" cy="276999"/>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l-GR" i="0" dirty="0" smtClean="0">
                <a:solidFill>
                  <a:schemeClr val="tx1"/>
                </a:solidFill>
                <a:latin typeface="Calibri" pitchFamily="34" charset="0"/>
              </a:rPr>
              <a:t>ω</a:t>
            </a:r>
            <a:r>
              <a:rPr lang="el-GR" i="0" baseline="-25000" dirty="0" smtClean="0">
                <a:solidFill>
                  <a:schemeClr val="tx1"/>
                </a:solidFill>
                <a:latin typeface="Calibri" pitchFamily="34" charset="0"/>
              </a:rPr>
              <a:t>φ</a:t>
            </a:r>
            <a:r>
              <a:rPr lang="en-US" i="0" dirty="0" smtClean="0">
                <a:solidFill>
                  <a:schemeClr val="tx1"/>
                </a:solidFill>
                <a:latin typeface="Calibri" pitchFamily="34" charset="0"/>
              </a:rPr>
              <a:t>/</a:t>
            </a:r>
            <a:r>
              <a:rPr lang="el-GR" i="0" dirty="0" smtClean="0">
                <a:solidFill>
                  <a:schemeClr val="tx1"/>
                </a:solidFill>
                <a:latin typeface="Calibri" pitchFamily="34" charset="0"/>
              </a:rPr>
              <a:t> ω</a:t>
            </a:r>
            <a:r>
              <a:rPr lang="el-GR" i="0" baseline="-25000" dirty="0" smtClean="0">
                <a:solidFill>
                  <a:schemeClr val="tx1"/>
                </a:solidFill>
                <a:latin typeface="Calibri" pitchFamily="34" charset="0"/>
              </a:rPr>
              <a:t>φ</a:t>
            </a:r>
            <a:r>
              <a:rPr lang="en-US" i="0" baseline="30000" dirty="0" smtClean="0">
                <a:solidFill>
                  <a:schemeClr val="tx1"/>
                </a:solidFill>
                <a:latin typeface="Calibri" pitchFamily="34" charset="0"/>
              </a:rPr>
              <a:t>exp</a:t>
            </a:r>
            <a:endParaRPr lang="en-US" i="0" baseline="30000" dirty="0">
              <a:solidFill>
                <a:schemeClr val="tx1"/>
              </a:solidFill>
              <a:latin typeface="Calibri" pitchFamily="34" charset="0"/>
            </a:endParaRPr>
          </a:p>
        </p:txBody>
      </p:sp>
      <p:sp>
        <p:nvSpPr>
          <p:cNvPr id="34" name="TextBox 33"/>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36" name="TextBox 35"/>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37" name="TextBox 36"/>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38" name="TextBox 37"/>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40" name="Oval 39"/>
          <p:cNvSpPr/>
          <p:nvPr/>
        </p:nvSpPr>
        <p:spPr bwMode="auto">
          <a:xfrm>
            <a:off x="1737360" y="47731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41" name="Oval 40"/>
          <p:cNvSpPr/>
          <p:nvPr/>
        </p:nvSpPr>
        <p:spPr bwMode="auto">
          <a:xfrm>
            <a:off x="3163824" y="43159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42"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45"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54" name="TextBox 9"/>
          <p:cNvSpPr txBox="1">
            <a:spLocks noChangeArrowheads="1"/>
          </p:cNvSpPr>
          <p:nvPr/>
        </p:nvSpPr>
        <p:spPr bwMode="auto">
          <a:xfrm>
            <a:off x="8296708" y="4038600"/>
            <a:ext cx="637803" cy="584775"/>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pPr>
            <a:r>
              <a:rPr lang="el-GR" sz="3200" i="0" spc="50" dirty="0">
                <a:ln w="11430"/>
                <a:solidFill>
                  <a:srgbClr val="FF0000"/>
                </a:solidFill>
                <a:effectLst>
                  <a:outerShdw blurRad="76200" dist="50800" dir="5400000" algn="tl" rotWithShape="0">
                    <a:srgbClr val="000000">
                      <a:alpha val="65000"/>
                    </a:srgbClr>
                  </a:outerShdw>
                </a:effectLst>
                <a:latin typeface="Calibri" pitchFamily="34" charset="0"/>
              </a:rPr>
              <a:t>ω</a:t>
            </a:r>
            <a:r>
              <a:rPr lang="en-US" sz="3200" i="0" spc="50" baseline="-25000" dirty="0">
                <a:ln w="11430"/>
                <a:solidFill>
                  <a:srgbClr val="FF0000"/>
                </a:solidFill>
                <a:effectLst>
                  <a:outerShdw blurRad="76200" dist="50800" dir="5400000" algn="tl" rotWithShape="0">
                    <a:srgbClr val="000000">
                      <a:alpha val="65000"/>
                    </a:srgbClr>
                  </a:outerShdw>
                </a:effectLst>
                <a:latin typeface="Calibri" pitchFamily="34" charset="0"/>
              </a:rPr>
              <a:t>b</a:t>
            </a:r>
          </a:p>
        </p:txBody>
      </p:sp>
      <p:sp>
        <p:nvSpPr>
          <p:cNvPr id="55" name="TextBox 54"/>
          <p:cNvSpPr txBox="1"/>
          <p:nvPr/>
        </p:nvSpPr>
        <p:spPr>
          <a:xfrm rot="3780000">
            <a:off x="5874313" y="4246041"/>
            <a:ext cx="2302297"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2000" i="0" spc="50" dirty="0" smtClean="0">
                <a:ln w="11430"/>
                <a:solidFill>
                  <a:srgbClr val="FF0000"/>
                </a:solidFill>
                <a:effectLst>
                  <a:outerShdw blurRad="76200" dist="50800" dir="5400000" algn="tl" rotWithShape="0">
                    <a:srgbClr val="000000">
                      <a:alpha val="65000"/>
                    </a:srgbClr>
                  </a:outerShdw>
                </a:effectLst>
                <a:latin typeface="Calibri" pitchFamily="34" charset="0"/>
              </a:rPr>
              <a:t>weakened stability</a:t>
            </a:r>
            <a:endParaRPr lang="en-US" sz="2000" i="0"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sp>
        <p:nvSpPr>
          <p:cNvPr id="43" name="Rectangle 42"/>
          <p:cNvSpPr/>
          <p:nvPr/>
        </p:nvSpPr>
        <p:spPr bwMode="auto">
          <a:xfrm>
            <a:off x="5120640" y="1551432"/>
            <a:ext cx="3413760" cy="734568"/>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lIns="0" tIns="0" rIns="0" bIns="0"/>
          <a:lstStyle/>
          <a:p>
            <a:pPr>
              <a:defRPr/>
            </a:pPr>
            <a:endParaRPr lang="en-US"/>
          </a:p>
        </p:txBody>
      </p:sp>
      <p:sp>
        <p:nvSpPr>
          <p:cNvPr id="44" name="Rounded Rectangle 43"/>
          <p:cNvSpPr/>
          <p:nvPr/>
        </p:nvSpPr>
        <p:spPr bwMode="auto">
          <a:xfrm>
            <a:off x="7467600" y="1905000"/>
            <a:ext cx="304800" cy="27432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47" name="Picture 46" descr="addin_tmp.png"/>
          <p:cNvPicPr>
            <a:picLocks noChangeAspect="1"/>
          </p:cNvPicPr>
          <p:nvPr>
            <p:custDataLst>
              <p:tags r:id="rId1"/>
            </p:custDataLst>
          </p:nvPr>
        </p:nvPicPr>
        <p:blipFill>
          <a:blip r:embed="rId6" cstate="print"/>
          <a:stretch>
            <a:fillRect/>
          </a:stretch>
        </p:blipFill>
        <p:spPr>
          <a:xfrm>
            <a:off x="5225129" y="1642872"/>
            <a:ext cx="3172111" cy="518160"/>
          </a:xfrm>
          <a:prstGeom prst="rect">
            <a:avLst/>
          </a:prstGeom>
        </p:spPr>
      </p:pic>
      <p:cxnSp>
        <p:nvCxnSpPr>
          <p:cNvPr id="58" name="Straight Arrow Connector 57"/>
          <p:cNvCxnSpPr/>
          <p:nvPr/>
        </p:nvCxnSpPr>
        <p:spPr bwMode="auto">
          <a:xfrm rot="5400000" flipH="1" flipV="1">
            <a:off x="5562603" y="4953001"/>
            <a:ext cx="1676399" cy="762001"/>
          </a:xfrm>
          <a:prstGeom prst="straightConnector1">
            <a:avLst/>
          </a:prstGeom>
          <a:noFill/>
          <a:ln w="15875" cap="flat" cmpd="sng"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prstDash val="solid"/>
            <a:round/>
            <a:headEnd type="none" w="med" len="med"/>
            <a:tailEnd type="arrow"/>
          </a:ln>
          <a:effectLst>
            <a:outerShdw blurRad="50800" dist="38100" dir="2700000" algn="tl" rotWithShape="0">
              <a:prstClr val="black">
                <a:alpha val="40000"/>
              </a:prstClr>
            </a:outerShdw>
          </a:effectLst>
        </p:spPr>
      </p:cxnSp>
      <p:sp>
        <p:nvSpPr>
          <p:cNvPr id="59" name="TextBox 58"/>
          <p:cNvSpPr txBox="1"/>
          <p:nvPr/>
        </p:nvSpPr>
        <p:spPr>
          <a:xfrm>
            <a:off x="4038600" y="6153090"/>
            <a:ext cx="2489079"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2000" i="0" spc="50" dirty="0" smtClean="0">
                <a:ln w="11430"/>
                <a:solidFill>
                  <a:srgbClr val="FF0000"/>
                </a:solidFill>
                <a:effectLst>
                  <a:outerShdw blurRad="76200" dist="50800" dir="5400000" algn="tl" rotWithShape="0">
                    <a:srgbClr val="000000">
                      <a:alpha val="65000"/>
                    </a:srgbClr>
                  </a:outerShdw>
                </a:effectLst>
                <a:latin typeface="Calibri" pitchFamily="34" charset="0"/>
              </a:rPr>
              <a:t>NSTX exp. instability</a:t>
            </a:r>
            <a:endParaRPr lang="en-US" sz="2000" i="0"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cxnSp>
        <p:nvCxnSpPr>
          <p:cNvPr id="48" name="Straight Arrow Connector 47"/>
          <p:cNvCxnSpPr/>
          <p:nvPr/>
        </p:nvCxnSpPr>
        <p:spPr bwMode="auto">
          <a:xfrm rot="10800000">
            <a:off x="1905000" y="4953000"/>
            <a:ext cx="2133600" cy="1295400"/>
          </a:xfrm>
          <a:prstGeom prst="straightConnector1">
            <a:avLst/>
          </a:prstGeom>
          <a:noFill/>
          <a:ln w="15875" cap="flat" cmpd="sng"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transition advTm="8671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Line 150"/>
          <p:cNvSpPr>
            <a:spLocks noChangeShapeType="1"/>
          </p:cNvSpPr>
          <p:nvPr/>
        </p:nvSpPr>
        <p:spPr bwMode="auto">
          <a:xfrm>
            <a:off x="0" y="0"/>
            <a:ext cx="914400" cy="0"/>
          </a:xfrm>
          <a:prstGeom prst="line">
            <a:avLst/>
          </a:prstGeom>
          <a:noFill/>
          <a:ln w="0">
            <a:solidFill>
              <a:srgbClr val="FBFFFF"/>
            </a:solidFill>
            <a:round/>
            <a:headEnd/>
            <a:tailEnd/>
          </a:ln>
        </p:spPr>
        <p:txBody>
          <a:bodyPr wrap="none" lIns="0" tIns="0" rIns="0" bIns="0" anchor="ctr"/>
          <a:lstStyle/>
          <a:p>
            <a:endParaRPr lang="en-US"/>
          </a:p>
        </p:txBody>
      </p:sp>
      <p:sp>
        <p:nvSpPr>
          <p:cNvPr id="3075" name="Line 131"/>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1525762" name="Rectangle 2"/>
          <p:cNvSpPr>
            <a:spLocks noChangeArrowheads="1"/>
          </p:cNvSpPr>
          <p:nvPr/>
        </p:nvSpPr>
        <p:spPr bwMode="auto">
          <a:xfrm>
            <a:off x="152400" y="838200"/>
            <a:ext cx="8839200" cy="914400"/>
          </a:xfrm>
          <a:prstGeom prst="rect">
            <a:avLst/>
          </a:prstGeom>
          <a:noFill/>
          <a:ln w="9525">
            <a:noFill/>
            <a:miter lim="800000"/>
            <a:headEnd/>
            <a:tailEnd/>
          </a:ln>
          <a:effectLst/>
        </p:spPr>
        <p:txBody>
          <a:bodyPr anchor="ctr"/>
          <a:lstStyle/>
          <a:p>
            <a:pPr algn="ctr" eaLnBrk="0" hangingPunct="0">
              <a:spcBef>
                <a:spcPct val="0"/>
              </a:spcBef>
              <a:buFontTx/>
              <a:buNone/>
              <a:defRPr/>
            </a:pPr>
            <a:r>
              <a:rPr lang="en-US" altLang="ja-JP" sz="3200" i="0" dirty="0">
                <a:solidFill>
                  <a:schemeClr val="accent2"/>
                </a:solidFill>
                <a:effectLst>
                  <a:outerShdw blurRad="38100" dist="38100" dir="2700000" algn="tl">
                    <a:srgbClr val="C0C0C0"/>
                  </a:outerShdw>
                </a:effectLst>
                <a:latin typeface="Calibri" pitchFamily="34" charset="0"/>
                <a:ea typeface="ＭＳ Ｐゴシック" pitchFamily="1" charset="-128"/>
              </a:rPr>
              <a:t>In collaboration with:</a:t>
            </a:r>
            <a:endParaRPr lang="en-US" sz="3200" i="0" dirty="0">
              <a:solidFill>
                <a:schemeClr val="accent2"/>
              </a:solidFill>
              <a:latin typeface="Calibri" pitchFamily="34" charset="0"/>
            </a:endParaRPr>
          </a:p>
        </p:txBody>
      </p:sp>
      <p:sp>
        <p:nvSpPr>
          <p:cNvPr id="3077" name="Line 132"/>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3078" name="Text Box 9"/>
          <p:cNvSpPr txBox="1">
            <a:spLocks noChangeArrowheads="1"/>
          </p:cNvSpPr>
          <p:nvPr/>
        </p:nvSpPr>
        <p:spPr bwMode="auto">
          <a:xfrm>
            <a:off x="1447800" y="1600201"/>
            <a:ext cx="6324600" cy="5109091"/>
          </a:xfrm>
          <a:prstGeom prst="rect">
            <a:avLst/>
          </a:prstGeom>
          <a:noFill/>
          <a:ln w="9525">
            <a:noFill/>
            <a:miter lim="800000"/>
            <a:headEnd/>
            <a:tailEnd/>
          </a:ln>
        </p:spPr>
        <p:txBody>
          <a:bodyPr wrap="square">
            <a:spAutoFit/>
          </a:bodyPr>
          <a:lstStyle/>
          <a:p>
            <a:pPr algn="ctr">
              <a:spcBef>
                <a:spcPct val="0"/>
              </a:spcBef>
              <a:buFontTx/>
              <a:buNone/>
            </a:pPr>
            <a:r>
              <a:rPr lang="en-US" sz="2400" i="0" dirty="0">
                <a:solidFill>
                  <a:schemeClr val="tx1"/>
                </a:solidFill>
                <a:latin typeface="Calibri" pitchFamily="34" charset="0"/>
              </a:rPr>
              <a:t>S.A. Sabbagh, H. Reimerdes</a:t>
            </a:r>
          </a:p>
          <a:p>
            <a:pPr algn="ctr">
              <a:spcBef>
                <a:spcPct val="0"/>
              </a:spcBef>
              <a:buFontTx/>
              <a:buNone/>
            </a:pPr>
            <a:r>
              <a:rPr lang="en-US" sz="1400" dirty="0">
                <a:solidFill>
                  <a:schemeClr val="tx1"/>
                </a:solidFill>
                <a:latin typeface="Calibri" pitchFamily="34" charset="0"/>
              </a:rPr>
              <a:t>Department of Applied Physics, Columbia University, New York, NY, USA</a:t>
            </a:r>
          </a:p>
          <a:p>
            <a:pPr algn="ctr">
              <a:spcBef>
                <a:spcPct val="0"/>
              </a:spcBef>
              <a:buFontTx/>
              <a:buNone/>
            </a:pPr>
            <a:endParaRPr lang="en-US" sz="1400" dirty="0">
              <a:solidFill>
                <a:schemeClr val="tx1"/>
              </a:solidFill>
              <a:latin typeface="Calibri" pitchFamily="34" charset="0"/>
            </a:endParaRPr>
          </a:p>
          <a:p>
            <a:pPr algn="ctr">
              <a:spcBef>
                <a:spcPct val="0"/>
              </a:spcBef>
              <a:buFontTx/>
              <a:buNone/>
            </a:pPr>
            <a:r>
              <a:rPr lang="en-US" sz="2400" i="0" dirty="0">
                <a:solidFill>
                  <a:schemeClr val="tx1"/>
                </a:solidFill>
                <a:latin typeface="Calibri" pitchFamily="34" charset="0"/>
              </a:rPr>
              <a:t>R. Betti, B. Hu</a:t>
            </a:r>
          </a:p>
          <a:p>
            <a:pPr algn="ctr">
              <a:spcBef>
                <a:spcPct val="0"/>
              </a:spcBef>
              <a:buFontTx/>
              <a:buNone/>
            </a:pPr>
            <a:r>
              <a:rPr lang="en-US" sz="1400" dirty="0">
                <a:solidFill>
                  <a:schemeClr val="tx1"/>
                </a:solidFill>
                <a:latin typeface="Calibri" pitchFamily="34" charset="0"/>
              </a:rPr>
              <a:t>Laboratory for Laser </a:t>
            </a:r>
            <a:r>
              <a:rPr lang="en-US" sz="1400" dirty="0" err="1">
                <a:solidFill>
                  <a:schemeClr val="tx1"/>
                </a:solidFill>
                <a:latin typeface="Calibri" pitchFamily="34" charset="0"/>
              </a:rPr>
              <a:t>Energetics</a:t>
            </a:r>
            <a:r>
              <a:rPr lang="en-US" sz="1400" dirty="0">
                <a:solidFill>
                  <a:schemeClr val="tx1"/>
                </a:solidFill>
                <a:latin typeface="Calibri" pitchFamily="34" charset="0"/>
              </a:rPr>
              <a:t>, University of Rochester, Rochester, NY, USA</a:t>
            </a:r>
          </a:p>
          <a:p>
            <a:pPr algn="ctr">
              <a:spcBef>
                <a:spcPct val="0"/>
              </a:spcBef>
              <a:buFontTx/>
              <a:buNone/>
            </a:pPr>
            <a:endParaRPr lang="en-US" sz="1400" dirty="0">
              <a:solidFill>
                <a:schemeClr val="tx1"/>
              </a:solidFill>
              <a:latin typeface="Calibri" pitchFamily="34" charset="0"/>
            </a:endParaRPr>
          </a:p>
          <a:p>
            <a:pPr algn="ctr">
              <a:spcBef>
                <a:spcPct val="0"/>
              </a:spcBef>
              <a:buFontTx/>
              <a:buNone/>
            </a:pPr>
            <a:r>
              <a:rPr lang="en-US" sz="2400" i="0" dirty="0">
                <a:solidFill>
                  <a:schemeClr val="tx1"/>
                </a:solidFill>
                <a:latin typeface="Calibri" pitchFamily="34" charset="0"/>
              </a:rPr>
              <a:t>R.E. Bell, S.P. Gerhardt, N. Gorelenkov, </a:t>
            </a:r>
          </a:p>
          <a:p>
            <a:pPr algn="ctr">
              <a:spcBef>
                <a:spcPct val="0"/>
              </a:spcBef>
              <a:buFontTx/>
              <a:buNone/>
            </a:pPr>
            <a:r>
              <a:rPr lang="en-US" sz="2400" i="0" dirty="0" smtClean="0">
                <a:solidFill>
                  <a:schemeClr val="tx1"/>
                </a:solidFill>
                <a:latin typeface="Calibri" pitchFamily="34" charset="0"/>
              </a:rPr>
              <a:t>B.P. LeBlanc, J</a:t>
            </a:r>
            <a:r>
              <a:rPr lang="en-US" sz="2400" i="0" dirty="0">
                <a:solidFill>
                  <a:schemeClr val="tx1"/>
                </a:solidFill>
                <a:latin typeface="Calibri" pitchFamily="34" charset="0"/>
              </a:rPr>
              <a:t>. Manickam, M. </a:t>
            </a:r>
            <a:r>
              <a:rPr lang="en-US" sz="2400" i="0" dirty="0" smtClean="0">
                <a:solidFill>
                  <a:schemeClr val="tx1"/>
                </a:solidFill>
                <a:latin typeface="Calibri" pitchFamily="34" charset="0"/>
              </a:rPr>
              <a:t>Podesta</a:t>
            </a:r>
            <a:endParaRPr lang="en-US" sz="2400" i="0" dirty="0">
              <a:solidFill>
                <a:schemeClr val="tx1"/>
              </a:solidFill>
              <a:latin typeface="Calibri" pitchFamily="34" charset="0"/>
            </a:endParaRPr>
          </a:p>
          <a:p>
            <a:pPr algn="ctr">
              <a:spcBef>
                <a:spcPct val="0"/>
              </a:spcBef>
              <a:buFontTx/>
              <a:buNone/>
            </a:pPr>
            <a:r>
              <a:rPr lang="en-US" sz="1400" dirty="0">
                <a:solidFill>
                  <a:schemeClr val="tx1"/>
                </a:solidFill>
                <a:latin typeface="Calibri" pitchFamily="34" charset="0"/>
              </a:rPr>
              <a:t>Princeton Plasma Physics Laboratory, Princeton University, Princeton, NJ, </a:t>
            </a:r>
            <a:r>
              <a:rPr lang="en-US" sz="1400" dirty="0" smtClean="0">
                <a:solidFill>
                  <a:schemeClr val="tx1"/>
                </a:solidFill>
                <a:latin typeface="Calibri" pitchFamily="34" charset="0"/>
              </a:rPr>
              <a:t>USA</a:t>
            </a:r>
          </a:p>
          <a:p>
            <a:pPr algn="ctr">
              <a:spcBef>
                <a:spcPct val="0"/>
              </a:spcBef>
              <a:buFontTx/>
              <a:buNone/>
            </a:pPr>
            <a:endParaRPr lang="en-US" sz="1400" dirty="0">
              <a:solidFill>
                <a:schemeClr val="tx1"/>
              </a:solidFill>
              <a:latin typeface="Calibri" pitchFamily="34" charset="0"/>
            </a:endParaRPr>
          </a:p>
          <a:p>
            <a:pPr algn="ctr">
              <a:spcBef>
                <a:spcPct val="0"/>
              </a:spcBef>
              <a:buFontTx/>
              <a:buNone/>
            </a:pPr>
            <a:r>
              <a:rPr lang="en-US" sz="2400" i="0" dirty="0" smtClean="0">
                <a:solidFill>
                  <a:schemeClr val="tx1"/>
                </a:solidFill>
                <a:latin typeface="Calibri" pitchFamily="34" charset="0"/>
              </a:rPr>
              <a:t>K. Tritz</a:t>
            </a:r>
          </a:p>
          <a:p>
            <a:pPr algn="ctr">
              <a:spcBef>
                <a:spcPct val="0"/>
              </a:spcBef>
              <a:buFontTx/>
              <a:buNone/>
            </a:pPr>
            <a:r>
              <a:rPr lang="en-US" sz="1400" dirty="0" smtClean="0">
                <a:solidFill>
                  <a:schemeClr val="tx1"/>
                </a:solidFill>
                <a:latin typeface="Calibri" pitchFamily="34" charset="0"/>
              </a:rPr>
              <a:t>Dept. of Physics and Astronomy, Johns Hopkins University, Baltimore, MD, USA</a:t>
            </a:r>
            <a:endParaRPr lang="en-US" sz="1400" dirty="0">
              <a:solidFill>
                <a:schemeClr val="tx1"/>
              </a:solidFill>
              <a:latin typeface="Calibri" pitchFamily="34" charset="0"/>
            </a:endParaRPr>
          </a:p>
          <a:p>
            <a:pPr algn="ctr">
              <a:spcBef>
                <a:spcPct val="0"/>
              </a:spcBef>
              <a:buFontTx/>
              <a:buNone/>
            </a:pPr>
            <a:endParaRPr lang="en-US" sz="1400" dirty="0">
              <a:solidFill>
                <a:schemeClr val="tx1"/>
              </a:solidFill>
              <a:latin typeface="Calibri" pitchFamily="34" charset="0"/>
            </a:endParaRPr>
          </a:p>
          <a:p>
            <a:pPr algn="ctr">
              <a:spcBef>
                <a:spcPct val="0"/>
              </a:spcBef>
              <a:buFontTx/>
              <a:buNone/>
            </a:pPr>
            <a:r>
              <a:rPr lang="en-US" sz="2400" i="0" dirty="0">
                <a:solidFill>
                  <a:schemeClr val="tx1"/>
                </a:solidFill>
                <a:latin typeface="Calibri" pitchFamily="34" charset="0"/>
              </a:rPr>
              <a:t>… and the NSTX team</a:t>
            </a:r>
          </a:p>
          <a:p>
            <a:pPr algn="ctr">
              <a:spcBef>
                <a:spcPct val="0"/>
              </a:spcBef>
              <a:buFontTx/>
              <a:buNone/>
            </a:pPr>
            <a:endParaRPr lang="en-US" sz="1400" dirty="0">
              <a:solidFill>
                <a:schemeClr val="tx1"/>
              </a:solidFill>
              <a:latin typeface="Calibri" pitchFamily="34" charset="0"/>
            </a:endParaRPr>
          </a:p>
          <a:p>
            <a:pPr algn="ctr">
              <a:spcBef>
                <a:spcPct val="0"/>
              </a:spcBef>
              <a:buFontTx/>
              <a:buNone/>
            </a:pPr>
            <a:r>
              <a:rPr lang="en-US" sz="1400" dirty="0">
                <a:solidFill>
                  <a:schemeClr val="tx1"/>
                </a:solidFill>
                <a:latin typeface="Calibri" pitchFamily="34" charset="0"/>
              </a:rPr>
              <a:t>Supported by:</a:t>
            </a:r>
          </a:p>
          <a:p>
            <a:pPr algn="ctr">
              <a:spcBef>
                <a:spcPct val="0"/>
              </a:spcBef>
              <a:buFontTx/>
              <a:buNone/>
            </a:pPr>
            <a:endParaRPr lang="en-US" sz="1400" dirty="0">
              <a:solidFill>
                <a:schemeClr val="tx1"/>
              </a:solidFill>
              <a:latin typeface="Calibri" pitchFamily="34" charset="0"/>
            </a:endParaRPr>
          </a:p>
          <a:p>
            <a:pPr algn="ctr">
              <a:spcBef>
                <a:spcPct val="0"/>
              </a:spcBef>
              <a:buFontTx/>
              <a:buNone/>
            </a:pPr>
            <a:r>
              <a:rPr lang="en-US" sz="1400" dirty="0">
                <a:solidFill>
                  <a:schemeClr val="tx1"/>
                </a:solidFill>
                <a:latin typeface="Calibri" pitchFamily="34" charset="0"/>
              </a:rPr>
              <a:t>U.S. Department of Energy Contracts </a:t>
            </a:r>
            <a:endParaRPr lang="en-US" sz="1400" dirty="0" smtClean="0">
              <a:solidFill>
                <a:schemeClr val="tx1"/>
              </a:solidFill>
              <a:latin typeface="Calibri" pitchFamily="34" charset="0"/>
            </a:endParaRPr>
          </a:p>
          <a:p>
            <a:pPr algn="ctr">
              <a:spcBef>
                <a:spcPct val="0"/>
              </a:spcBef>
              <a:buFontTx/>
              <a:buNone/>
            </a:pPr>
            <a:r>
              <a:rPr lang="en-US" sz="1400" dirty="0" smtClean="0">
                <a:solidFill>
                  <a:schemeClr val="tx1"/>
                </a:solidFill>
                <a:latin typeface="Calibri" pitchFamily="34" charset="0"/>
              </a:rPr>
              <a:t>DE-FG02-99ER54524, DE-AC02-09CH11466</a:t>
            </a:r>
            <a:r>
              <a:rPr lang="en-US" sz="1400" dirty="0">
                <a:solidFill>
                  <a:schemeClr val="tx1"/>
                </a:solidFill>
                <a:latin typeface="Calibri" pitchFamily="34" charset="0"/>
              </a:rPr>
              <a:t>, and </a:t>
            </a:r>
            <a:r>
              <a:rPr lang="en-US" sz="1400" dirty="0" smtClean="0">
                <a:solidFill>
                  <a:schemeClr val="tx1"/>
                </a:solidFill>
                <a:latin typeface="Calibri" pitchFamily="34" charset="0"/>
              </a:rPr>
              <a:t>DE-FG02-93ER54215</a:t>
            </a:r>
            <a:endParaRPr lang="en-US" sz="1400" dirty="0">
              <a:solidFill>
                <a:schemeClr val="tx1"/>
              </a:solidFill>
              <a:latin typeface="Calibri" pitchFamily="34" charset="0"/>
            </a:endParaRPr>
          </a:p>
        </p:txBody>
      </p:sp>
      <p:sp>
        <p:nvSpPr>
          <p:cNvPr id="3079" name="Line 13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3080" name="Line 13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3081" name="Line 13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3082" name="Line 139"/>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3083" name="Line 14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3084" name="Line 14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3085" name="Line 145"/>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3086" name="Line 146"/>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pic>
        <p:nvPicPr>
          <p:cNvPr id="3087" name="Picture 127"/>
          <p:cNvPicPr>
            <a:picLocks noChangeAspect="1" noChangeArrowheads="1"/>
          </p:cNvPicPr>
          <p:nvPr/>
        </p:nvPicPr>
        <p:blipFill>
          <a:blip r:embed="rId3" cstate="print"/>
          <a:srcRect/>
          <a:stretch>
            <a:fillRect/>
          </a:stretch>
        </p:blipFill>
        <p:spPr bwMode="auto">
          <a:xfrm>
            <a:off x="0" y="-1588"/>
            <a:ext cx="9144000" cy="839788"/>
          </a:xfrm>
          <a:prstGeom prst="rect">
            <a:avLst/>
          </a:prstGeom>
          <a:noFill/>
          <a:ln w="15875" algn="ctr">
            <a:noFill/>
            <a:miter lim="800000"/>
            <a:headEnd/>
            <a:tailEnd/>
          </a:ln>
        </p:spPr>
      </p:pic>
      <p:sp>
        <p:nvSpPr>
          <p:cNvPr id="3088" name="Line 147"/>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1525888" name="Text Box 128"/>
          <p:cNvSpPr txBox="1">
            <a:spLocks noChangeArrowheads="1"/>
          </p:cNvSpPr>
          <p:nvPr/>
        </p:nvSpPr>
        <p:spPr bwMode="auto">
          <a:xfrm>
            <a:off x="838200" y="109538"/>
            <a:ext cx="1219200" cy="549275"/>
          </a:xfrm>
          <a:prstGeom prst="rect">
            <a:avLst/>
          </a:prstGeom>
          <a:noFill/>
          <a:ln w="15875" algn="ctr">
            <a:noFill/>
            <a:miter lim="800000"/>
            <a:headEnd/>
            <a:tailEnd/>
          </a:ln>
          <a:effectLst/>
        </p:spPr>
        <p:txBody>
          <a:bodyPr wrap="none" lIns="0" tIns="0" rIns="0" bIns="0">
            <a:spAutoFit/>
          </a:bodyPr>
          <a:lstStyle/>
          <a:p>
            <a:pPr>
              <a:buFontTx/>
              <a:buNone/>
              <a:defRPr/>
            </a:pPr>
            <a:r>
              <a:rPr lang="en-US" sz="3600" b="0">
                <a:solidFill>
                  <a:srgbClr val="171FC7"/>
                </a:solidFill>
                <a:effectLst>
                  <a:outerShdw blurRad="38100" dist="38100" dir="2700000" algn="tl">
                    <a:srgbClr val="C0C0C0"/>
                  </a:outerShdw>
                </a:effectLst>
                <a:latin typeface="Arial" pitchFamily="34" charset="0"/>
              </a:rPr>
              <a:t>NSTX</a:t>
            </a:r>
          </a:p>
        </p:txBody>
      </p:sp>
      <p:sp>
        <p:nvSpPr>
          <p:cNvPr id="3090" name="Line 14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3091" name="Rectangle 129"/>
          <p:cNvSpPr>
            <a:spLocks noChangeArrowheads="1"/>
          </p:cNvSpPr>
          <p:nvPr/>
        </p:nvSpPr>
        <p:spPr bwMode="auto">
          <a:xfrm>
            <a:off x="3651250" y="228600"/>
            <a:ext cx="1530350" cy="381000"/>
          </a:xfrm>
          <a:prstGeom prst="rect">
            <a:avLst/>
          </a:prstGeom>
          <a:noFill/>
          <a:ln w="9525">
            <a:noFill/>
            <a:miter lim="800000"/>
            <a:headEnd/>
            <a:tailEnd/>
          </a:ln>
        </p:spPr>
        <p:txBody>
          <a:bodyPr lIns="0" tIns="0" rIns="0" bIns="0" anchor="ctr"/>
          <a:lstStyle/>
          <a:p>
            <a:pPr algn="r" eaLnBrk="0" hangingPunct="0">
              <a:spcBef>
                <a:spcPct val="0"/>
              </a:spcBef>
              <a:buFontTx/>
              <a:buNone/>
            </a:pPr>
            <a:r>
              <a:rPr lang="en-US" sz="1800">
                <a:solidFill>
                  <a:schemeClr val="accent2"/>
                </a:solidFill>
                <a:latin typeface="Arial" pitchFamily="34" charset="0"/>
              </a:rPr>
              <a:t>Supported by   </a:t>
            </a:r>
          </a:p>
        </p:txBody>
      </p:sp>
      <p:sp>
        <p:nvSpPr>
          <p:cNvPr id="3092" name="Line 149"/>
          <p:cNvSpPr>
            <a:spLocks noChangeShapeType="1"/>
          </p:cNvSpPr>
          <p:nvPr/>
        </p:nvSpPr>
        <p:spPr bwMode="auto">
          <a:xfrm>
            <a:off x="0" y="0"/>
            <a:ext cx="0" cy="457200"/>
          </a:xfrm>
          <a:prstGeom prst="line">
            <a:avLst/>
          </a:prstGeom>
          <a:noFill/>
          <a:ln w="0">
            <a:solidFill>
              <a:srgbClr val="FDFFFF"/>
            </a:solidFill>
            <a:round/>
            <a:headEnd/>
            <a:tailEnd/>
          </a:ln>
        </p:spPr>
        <p:txBody>
          <a:bodyPr wrap="none" lIns="0" tIns="0" rIns="0" bIns="0" anchor="ctr"/>
          <a:lstStyle/>
          <a:p>
            <a:endParaRPr lang="en-US"/>
          </a:p>
        </p:txBody>
      </p:sp>
      <p:sp>
        <p:nvSpPr>
          <p:cNvPr id="3093" name="Text Box 152"/>
          <p:cNvSpPr txBox="1">
            <a:spLocks noChangeArrowheads="1"/>
          </p:cNvSpPr>
          <p:nvPr/>
        </p:nvSpPr>
        <p:spPr bwMode="auto">
          <a:xfrm>
            <a:off x="76200" y="2057400"/>
            <a:ext cx="1333500" cy="4718050"/>
          </a:xfrm>
          <a:prstGeom prst="rect">
            <a:avLst/>
          </a:prstGeom>
          <a:gradFill rotWithShape="1">
            <a:gsLst>
              <a:gs pos="0">
                <a:srgbClr val="EAEAEA">
                  <a:alpha val="50998"/>
                </a:srgbClr>
              </a:gs>
              <a:gs pos="100000">
                <a:srgbClr val="B5B5B5">
                  <a:alpha val="50998"/>
                </a:srgbClr>
              </a:gs>
            </a:gsLst>
            <a:lin ang="0" scaled="1"/>
          </a:gradFill>
          <a:ln w="12700" algn="ctr">
            <a:solidFill>
              <a:srgbClr val="0000FF"/>
            </a:solidFill>
            <a:miter lim="800000"/>
            <a:headEnd/>
            <a:tailEnd/>
          </a:ln>
        </p:spPr>
        <p:txBody>
          <a:bodyPr lIns="91429" tIns="45714" rIns="91429" bIns="45714">
            <a:spAutoFit/>
          </a:bodyPr>
          <a:lstStyle/>
          <a:p>
            <a:pPr eaLnBrk="0" hangingPunct="0">
              <a:spcBef>
                <a:spcPct val="5000"/>
              </a:spcBef>
              <a:spcAft>
                <a:spcPct val="5000"/>
              </a:spcAft>
              <a:buFontTx/>
              <a:buNone/>
            </a:pPr>
            <a:r>
              <a:rPr lang="en-US" sz="900">
                <a:solidFill>
                  <a:srgbClr val="0000FF"/>
                </a:solidFill>
                <a:latin typeface="Arial" pitchFamily="34" charset="0"/>
              </a:rPr>
              <a:t>College W&amp;M</a:t>
            </a:r>
          </a:p>
          <a:p>
            <a:pPr eaLnBrk="0" hangingPunct="0">
              <a:spcBef>
                <a:spcPct val="5000"/>
              </a:spcBef>
              <a:spcAft>
                <a:spcPct val="5000"/>
              </a:spcAft>
              <a:buFontTx/>
              <a:buNone/>
            </a:pPr>
            <a:r>
              <a:rPr lang="en-US" sz="900">
                <a:solidFill>
                  <a:srgbClr val="0000FF"/>
                </a:solidFill>
                <a:latin typeface="Arial" pitchFamily="34" charset="0"/>
              </a:rPr>
              <a:t>Colorado Sch Mines</a:t>
            </a:r>
          </a:p>
          <a:p>
            <a:pPr eaLnBrk="0" hangingPunct="0">
              <a:spcBef>
                <a:spcPct val="5000"/>
              </a:spcBef>
              <a:spcAft>
                <a:spcPct val="5000"/>
              </a:spcAft>
              <a:buFontTx/>
              <a:buNone/>
            </a:pPr>
            <a:r>
              <a:rPr lang="en-US" sz="900">
                <a:solidFill>
                  <a:srgbClr val="0000FF"/>
                </a:solidFill>
                <a:latin typeface="Arial" pitchFamily="34" charset="0"/>
              </a:rPr>
              <a:t>Columbia U</a:t>
            </a:r>
          </a:p>
          <a:p>
            <a:pPr eaLnBrk="0" hangingPunct="0">
              <a:spcBef>
                <a:spcPct val="5000"/>
              </a:spcBef>
              <a:spcAft>
                <a:spcPct val="5000"/>
              </a:spcAft>
              <a:buFontTx/>
              <a:buNone/>
            </a:pPr>
            <a:r>
              <a:rPr lang="en-US" sz="900">
                <a:solidFill>
                  <a:srgbClr val="0000FF"/>
                </a:solidFill>
                <a:latin typeface="Arial" pitchFamily="34" charset="0"/>
              </a:rPr>
              <a:t>CompX</a:t>
            </a:r>
          </a:p>
          <a:p>
            <a:pPr eaLnBrk="0" hangingPunct="0">
              <a:spcBef>
                <a:spcPct val="5000"/>
              </a:spcBef>
              <a:spcAft>
                <a:spcPct val="5000"/>
              </a:spcAft>
              <a:buFontTx/>
              <a:buNone/>
            </a:pPr>
            <a:r>
              <a:rPr lang="en-US" sz="900">
                <a:solidFill>
                  <a:srgbClr val="0000FF"/>
                </a:solidFill>
                <a:latin typeface="Arial" pitchFamily="34" charset="0"/>
              </a:rPr>
              <a:t>General Atomics</a:t>
            </a:r>
          </a:p>
          <a:p>
            <a:pPr eaLnBrk="0" hangingPunct="0">
              <a:spcBef>
                <a:spcPct val="5000"/>
              </a:spcBef>
              <a:spcAft>
                <a:spcPct val="5000"/>
              </a:spcAft>
              <a:buFontTx/>
              <a:buNone/>
            </a:pPr>
            <a:r>
              <a:rPr lang="en-US" sz="900">
                <a:solidFill>
                  <a:srgbClr val="0000FF"/>
                </a:solidFill>
                <a:latin typeface="Arial" pitchFamily="34" charset="0"/>
              </a:rPr>
              <a:t>INEL</a:t>
            </a:r>
          </a:p>
          <a:p>
            <a:pPr eaLnBrk="0" hangingPunct="0">
              <a:spcBef>
                <a:spcPct val="5000"/>
              </a:spcBef>
              <a:spcAft>
                <a:spcPct val="5000"/>
              </a:spcAft>
              <a:buFontTx/>
              <a:buNone/>
            </a:pPr>
            <a:r>
              <a:rPr lang="en-US" sz="900">
                <a:solidFill>
                  <a:srgbClr val="0000FF"/>
                </a:solidFill>
                <a:latin typeface="Arial" pitchFamily="34" charset="0"/>
              </a:rPr>
              <a:t>Johns Hopkins U</a:t>
            </a:r>
          </a:p>
          <a:p>
            <a:pPr eaLnBrk="0" hangingPunct="0">
              <a:spcBef>
                <a:spcPct val="5000"/>
              </a:spcBef>
              <a:spcAft>
                <a:spcPct val="5000"/>
              </a:spcAft>
              <a:buFontTx/>
              <a:buNone/>
            </a:pPr>
            <a:r>
              <a:rPr lang="en-US" sz="900">
                <a:solidFill>
                  <a:srgbClr val="0000FF"/>
                </a:solidFill>
                <a:latin typeface="Arial" pitchFamily="34" charset="0"/>
              </a:rPr>
              <a:t>LANL</a:t>
            </a:r>
          </a:p>
          <a:p>
            <a:pPr eaLnBrk="0" hangingPunct="0">
              <a:spcBef>
                <a:spcPct val="5000"/>
              </a:spcBef>
              <a:spcAft>
                <a:spcPct val="5000"/>
              </a:spcAft>
              <a:buFontTx/>
              <a:buNone/>
            </a:pPr>
            <a:r>
              <a:rPr lang="en-US" sz="900">
                <a:solidFill>
                  <a:srgbClr val="0000FF"/>
                </a:solidFill>
                <a:latin typeface="Arial" pitchFamily="34" charset="0"/>
              </a:rPr>
              <a:t>LLNL</a:t>
            </a:r>
          </a:p>
          <a:p>
            <a:pPr eaLnBrk="0" hangingPunct="0">
              <a:spcBef>
                <a:spcPct val="5000"/>
              </a:spcBef>
              <a:spcAft>
                <a:spcPct val="5000"/>
              </a:spcAft>
              <a:buFontTx/>
              <a:buNone/>
            </a:pPr>
            <a:r>
              <a:rPr lang="en-US" sz="900">
                <a:solidFill>
                  <a:srgbClr val="0000FF"/>
                </a:solidFill>
                <a:latin typeface="Arial" pitchFamily="34" charset="0"/>
              </a:rPr>
              <a:t>Lodestar</a:t>
            </a:r>
          </a:p>
          <a:p>
            <a:pPr eaLnBrk="0" hangingPunct="0">
              <a:spcBef>
                <a:spcPct val="5000"/>
              </a:spcBef>
              <a:spcAft>
                <a:spcPct val="5000"/>
              </a:spcAft>
              <a:buFontTx/>
              <a:buNone/>
            </a:pPr>
            <a:r>
              <a:rPr lang="en-US" sz="900">
                <a:solidFill>
                  <a:srgbClr val="0000FF"/>
                </a:solidFill>
                <a:latin typeface="Arial" pitchFamily="34" charset="0"/>
              </a:rPr>
              <a:t>MIT</a:t>
            </a:r>
          </a:p>
          <a:p>
            <a:pPr eaLnBrk="0" hangingPunct="0">
              <a:spcBef>
                <a:spcPct val="5000"/>
              </a:spcBef>
              <a:spcAft>
                <a:spcPct val="5000"/>
              </a:spcAft>
              <a:buFontTx/>
              <a:buNone/>
            </a:pPr>
            <a:r>
              <a:rPr lang="en-US" sz="900">
                <a:solidFill>
                  <a:srgbClr val="0000FF"/>
                </a:solidFill>
                <a:latin typeface="Arial" pitchFamily="34" charset="0"/>
              </a:rPr>
              <a:t>Nova Photonics</a:t>
            </a:r>
          </a:p>
          <a:p>
            <a:pPr eaLnBrk="0" hangingPunct="0">
              <a:spcBef>
                <a:spcPct val="5000"/>
              </a:spcBef>
              <a:spcAft>
                <a:spcPct val="5000"/>
              </a:spcAft>
              <a:buFontTx/>
              <a:buNone/>
            </a:pPr>
            <a:r>
              <a:rPr lang="en-US" sz="900">
                <a:solidFill>
                  <a:srgbClr val="0000FF"/>
                </a:solidFill>
                <a:latin typeface="Arial" pitchFamily="34" charset="0"/>
              </a:rPr>
              <a:t>New York U</a:t>
            </a:r>
          </a:p>
          <a:p>
            <a:pPr eaLnBrk="0" hangingPunct="0">
              <a:spcBef>
                <a:spcPct val="5000"/>
              </a:spcBef>
              <a:spcAft>
                <a:spcPct val="5000"/>
              </a:spcAft>
              <a:buFontTx/>
              <a:buNone/>
            </a:pPr>
            <a:r>
              <a:rPr lang="en-US" sz="900">
                <a:solidFill>
                  <a:srgbClr val="0000FF"/>
                </a:solidFill>
                <a:latin typeface="Arial" pitchFamily="34" charset="0"/>
              </a:rPr>
              <a:t>Old Dominion U</a:t>
            </a:r>
          </a:p>
          <a:p>
            <a:pPr eaLnBrk="0" hangingPunct="0">
              <a:spcBef>
                <a:spcPct val="5000"/>
              </a:spcBef>
              <a:spcAft>
                <a:spcPct val="5000"/>
              </a:spcAft>
              <a:buFontTx/>
              <a:buNone/>
            </a:pPr>
            <a:r>
              <a:rPr lang="en-US" sz="900">
                <a:solidFill>
                  <a:srgbClr val="0000FF"/>
                </a:solidFill>
                <a:latin typeface="Arial" pitchFamily="34" charset="0"/>
              </a:rPr>
              <a:t>ORNL</a:t>
            </a:r>
          </a:p>
          <a:p>
            <a:pPr eaLnBrk="0" hangingPunct="0">
              <a:spcBef>
                <a:spcPct val="5000"/>
              </a:spcBef>
              <a:spcAft>
                <a:spcPct val="5000"/>
              </a:spcAft>
              <a:buFontTx/>
              <a:buNone/>
            </a:pPr>
            <a:r>
              <a:rPr lang="en-US" sz="900">
                <a:solidFill>
                  <a:srgbClr val="0000FF"/>
                </a:solidFill>
                <a:latin typeface="Arial" pitchFamily="34" charset="0"/>
              </a:rPr>
              <a:t>PPPL</a:t>
            </a:r>
          </a:p>
          <a:p>
            <a:pPr eaLnBrk="0" hangingPunct="0">
              <a:spcBef>
                <a:spcPct val="5000"/>
              </a:spcBef>
              <a:spcAft>
                <a:spcPct val="5000"/>
              </a:spcAft>
              <a:buFontTx/>
              <a:buNone/>
            </a:pPr>
            <a:r>
              <a:rPr lang="en-US" sz="900">
                <a:solidFill>
                  <a:srgbClr val="0000FF"/>
                </a:solidFill>
                <a:latin typeface="Arial" pitchFamily="34" charset="0"/>
              </a:rPr>
              <a:t>PSI</a:t>
            </a:r>
          </a:p>
          <a:p>
            <a:pPr eaLnBrk="0" hangingPunct="0">
              <a:spcBef>
                <a:spcPct val="5000"/>
              </a:spcBef>
              <a:spcAft>
                <a:spcPct val="5000"/>
              </a:spcAft>
              <a:buFontTx/>
              <a:buNone/>
            </a:pPr>
            <a:r>
              <a:rPr lang="en-US" sz="900">
                <a:solidFill>
                  <a:srgbClr val="0000FF"/>
                </a:solidFill>
                <a:latin typeface="Arial" pitchFamily="34" charset="0"/>
              </a:rPr>
              <a:t>Princeton U</a:t>
            </a:r>
          </a:p>
          <a:p>
            <a:pPr eaLnBrk="0" hangingPunct="0">
              <a:spcBef>
                <a:spcPct val="5000"/>
              </a:spcBef>
              <a:spcAft>
                <a:spcPct val="5000"/>
              </a:spcAft>
              <a:buFontTx/>
              <a:buNone/>
            </a:pPr>
            <a:r>
              <a:rPr lang="en-US" sz="900">
                <a:solidFill>
                  <a:srgbClr val="0000FF"/>
                </a:solidFill>
                <a:latin typeface="Arial" pitchFamily="34" charset="0"/>
              </a:rPr>
              <a:t>Purdue U</a:t>
            </a:r>
          </a:p>
          <a:p>
            <a:pPr eaLnBrk="0" hangingPunct="0">
              <a:spcBef>
                <a:spcPct val="5000"/>
              </a:spcBef>
              <a:spcAft>
                <a:spcPct val="5000"/>
              </a:spcAft>
              <a:buFontTx/>
              <a:buNone/>
            </a:pPr>
            <a:r>
              <a:rPr lang="en-US" sz="900">
                <a:solidFill>
                  <a:srgbClr val="0000FF"/>
                </a:solidFill>
                <a:latin typeface="Arial" pitchFamily="34" charset="0"/>
              </a:rPr>
              <a:t>SNL</a:t>
            </a:r>
          </a:p>
          <a:p>
            <a:pPr eaLnBrk="0" hangingPunct="0">
              <a:spcBef>
                <a:spcPct val="5000"/>
              </a:spcBef>
              <a:spcAft>
                <a:spcPct val="5000"/>
              </a:spcAft>
              <a:buFontTx/>
              <a:buNone/>
            </a:pPr>
            <a:r>
              <a:rPr lang="en-US" sz="900">
                <a:solidFill>
                  <a:srgbClr val="0000FF"/>
                </a:solidFill>
                <a:latin typeface="Arial" pitchFamily="34" charset="0"/>
              </a:rPr>
              <a:t>Think Tank, Inc.</a:t>
            </a:r>
          </a:p>
          <a:p>
            <a:pPr eaLnBrk="0" hangingPunct="0">
              <a:spcBef>
                <a:spcPct val="5000"/>
              </a:spcBef>
              <a:spcAft>
                <a:spcPct val="5000"/>
              </a:spcAft>
              <a:buFontTx/>
              <a:buNone/>
            </a:pPr>
            <a:r>
              <a:rPr lang="en-US" sz="900">
                <a:solidFill>
                  <a:srgbClr val="0000FF"/>
                </a:solidFill>
                <a:latin typeface="Arial" pitchFamily="34" charset="0"/>
              </a:rPr>
              <a:t>UC Davis</a:t>
            </a:r>
          </a:p>
          <a:p>
            <a:pPr eaLnBrk="0" hangingPunct="0">
              <a:spcBef>
                <a:spcPct val="5000"/>
              </a:spcBef>
              <a:spcAft>
                <a:spcPct val="5000"/>
              </a:spcAft>
              <a:buFontTx/>
              <a:buNone/>
            </a:pPr>
            <a:r>
              <a:rPr lang="en-US" sz="900">
                <a:solidFill>
                  <a:srgbClr val="0000FF"/>
                </a:solidFill>
                <a:latin typeface="Arial" pitchFamily="34" charset="0"/>
              </a:rPr>
              <a:t>UC Irvine</a:t>
            </a:r>
          </a:p>
          <a:p>
            <a:pPr eaLnBrk="0" hangingPunct="0">
              <a:spcBef>
                <a:spcPct val="5000"/>
              </a:spcBef>
              <a:spcAft>
                <a:spcPct val="5000"/>
              </a:spcAft>
              <a:buFontTx/>
              <a:buNone/>
            </a:pPr>
            <a:r>
              <a:rPr lang="en-US" sz="900">
                <a:solidFill>
                  <a:srgbClr val="0000FF"/>
                </a:solidFill>
                <a:latin typeface="Arial" pitchFamily="34" charset="0"/>
              </a:rPr>
              <a:t>UCLA</a:t>
            </a:r>
          </a:p>
          <a:p>
            <a:pPr eaLnBrk="0" hangingPunct="0">
              <a:spcBef>
                <a:spcPct val="5000"/>
              </a:spcBef>
              <a:spcAft>
                <a:spcPct val="5000"/>
              </a:spcAft>
              <a:buFontTx/>
              <a:buNone/>
            </a:pPr>
            <a:r>
              <a:rPr lang="en-US" sz="900">
                <a:solidFill>
                  <a:srgbClr val="0000FF"/>
                </a:solidFill>
                <a:latin typeface="Arial" pitchFamily="34" charset="0"/>
              </a:rPr>
              <a:t>UCSD</a:t>
            </a:r>
          </a:p>
          <a:p>
            <a:pPr eaLnBrk="0" hangingPunct="0">
              <a:spcBef>
                <a:spcPct val="5000"/>
              </a:spcBef>
              <a:spcAft>
                <a:spcPct val="5000"/>
              </a:spcAft>
              <a:buFontTx/>
              <a:buNone/>
            </a:pPr>
            <a:r>
              <a:rPr lang="en-US" sz="900">
                <a:solidFill>
                  <a:srgbClr val="0000FF"/>
                </a:solidFill>
                <a:latin typeface="Arial" pitchFamily="34" charset="0"/>
              </a:rPr>
              <a:t>U Colorado</a:t>
            </a:r>
          </a:p>
          <a:p>
            <a:pPr eaLnBrk="0" hangingPunct="0">
              <a:spcBef>
                <a:spcPct val="5000"/>
              </a:spcBef>
              <a:spcAft>
                <a:spcPct val="5000"/>
              </a:spcAft>
              <a:buFontTx/>
              <a:buNone/>
            </a:pPr>
            <a:r>
              <a:rPr lang="en-US" sz="900">
                <a:solidFill>
                  <a:srgbClr val="0000FF"/>
                </a:solidFill>
                <a:latin typeface="Arial" pitchFamily="34" charset="0"/>
              </a:rPr>
              <a:t>U Illinois</a:t>
            </a:r>
          </a:p>
          <a:p>
            <a:pPr eaLnBrk="0" hangingPunct="0">
              <a:spcBef>
                <a:spcPct val="5000"/>
              </a:spcBef>
              <a:spcAft>
                <a:spcPct val="5000"/>
              </a:spcAft>
              <a:buFontTx/>
              <a:buNone/>
            </a:pPr>
            <a:r>
              <a:rPr lang="en-US" sz="900">
                <a:solidFill>
                  <a:srgbClr val="0000FF"/>
                </a:solidFill>
                <a:latin typeface="Arial" pitchFamily="34" charset="0"/>
              </a:rPr>
              <a:t>U Maryland</a:t>
            </a:r>
          </a:p>
          <a:p>
            <a:pPr eaLnBrk="0" hangingPunct="0">
              <a:spcBef>
                <a:spcPct val="5000"/>
              </a:spcBef>
              <a:spcAft>
                <a:spcPct val="5000"/>
              </a:spcAft>
              <a:buFontTx/>
              <a:buNone/>
            </a:pPr>
            <a:r>
              <a:rPr lang="en-US" sz="900">
                <a:solidFill>
                  <a:srgbClr val="0000FF"/>
                </a:solidFill>
                <a:latin typeface="Arial" pitchFamily="34" charset="0"/>
              </a:rPr>
              <a:t>U Rochester</a:t>
            </a:r>
          </a:p>
          <a:p>
            <a:pPr eaLnBrk="0" hangingPunct="0">
              <a:spcBef>
                <a:spcPct val="5000"/>
              </a:spcBef>
              <a:spcAft>
                <a:spcPct val="5000"/>
              </a:spcAft>
              <a:buFontTx/>
              <a:buNone/>
            </a:pPr>
            <a:r>
              <a:rPr lang="en-US" sz="900">
                <a:solidFill>
                  <a:srgbClr val="0000FF"/>
                </a:solidFill>
                <a:latin typeface="Arial" pitchFamily="34" charset="0"/>
              </a:rPr>
              <a:t>U Washington</a:t>
            </a:r>
          </a:p>
          <a:p>
            <a:pPr eaLnBrk="0" hangingPunct="0">
              <a:spcBef>
                <a:spcPct val="5000"/>
              </a:spcBef>
              <a:spcAft>
                <a:spcPct val="5000"/>
              </a:spcAft>
              <a:buFontTx/>
              <a:buNone/>
            </a:pPr>
            <a:r>
              <a:rPr lang="en-US" sz="900">
                <a:solidFill>
                  <a:srgbClr val="0000FF"/>
                </a:solidFill>
                <a:latin typeface="Arial" pitchFamily="34" charset="0"/>
              </a:rPr>
              <a:t>U Wisconsin</a:t>
            </a:r>
          </a:p>
        </p:txBody>
      </p:sp>
      <p:sp>
        <p:nvSpPr>
          <p:cNvPr id="3094" name="Text Box 153"/>
          <p:cNvSpPr txBox="1">
            <a:spLocks noChangeArrowheads="1"/>
          </p:cNvSpPr>
          <p:nvPr/>
        </p:nvSpPr>
        <p:spPr bwMode="auto">
          <a:xfrm>
            <a:off x="7772400" y="2254250"/>
            <a:ext cx="1284288" cy="4527550"/>
          </a:xfrm>
          <a:prstGeom prst="rect">
            <a:avLst/>
          </a:prstGeom>
          <a:gradFill rotWithShape="1">
            <a:gsLst>
              <a:gs pos="0">
                <a:srgbClr val="B3B3B3">
                  <a:alpha val="50998"/>
                </a:srgbClr>
              </a:gs>
              <a:gs pos="100000">
                <a:srgbClr val="EAEAEA">
                  <a:alpha val="50998"/>
                </a:srgbClr>
              </a:gs>
            </a:gsLst>
            <a:lin ang="0" scaled="1"/>
          </a:gradFill>
          <a:ln w="12700" algn="ctr">
            <a:solidFill>
              <a:srgbClr val="FF0000"/>
            </a:solidFill>
            <a:miter lim="800000"/>
            <a:headEnd/>
            <a:tailEnd/>
          </a:ln>
        </p:spPr>
        <p:txBody>
          <a:bodyPr lIns="91429" tIns="45714" rIns="91429" bIns="45714" anchor="b">
            <a:spAutoFit/>
          </a:bodyPr>
          <a:lstStyle/>
          <a:p>
            <a:pPr algn="r" eaLnBrk="0" hangingPunct="0">
              <a:spcBef>
                <a:spcPct val="8000"/>
              </a:spcBef>
              <a:spcAft>
                <a:spcPct val="8000"/>
              </a:spcAft>
              <a:buFontTx/>
              <a:buNone/>
            </a:pPr>
            <a:r>
              <a:rPr lang="en-US" sz="900">
                <a:solidFill>
                  <a:srgbClr val="FF0000"/>
                </a:solidFill>
                <a:latin typeface="Arial" pitchFamily="34" charset="0"/>
              </a:rPr>
              <a:t>Culham Sci Ctr</a:t>
            </a:r>
          </a:p>
          <a:p>
            <a:pPr algn="r" eaLnBrk="0" hangingPunct="0">
              <a:spcBef>
                <a:spcPct val="8000"/>
              </a:spcBef>
              <a:spcAft>
                <a:spcPct val="8000"/>
              </a:spcAft>
              <a:buFontTx/>
              <a:buNone/>
            </a:pPr>
            <a:r>
              <a:rPr lang="en-US" sz="900">
                <a:solidFill>
                  <a:srgbClr val="FF0000"/>
                </a:solidFill>
                <a:latin typeface="Arial" pitchFamily="34" charset="0"/>
              </a:rPr>
              <a:t>U St. Andrews</a:t>
            </a:r>
          </a:p>
          <a:p>
            <a:pPr algn="r" eaLnBrk="0" hangingPunct="0">
              <a:spcBef>
                <a:spcPct val="8000"/>
              </a:spcBef>
              <a:spcAft>
                <a:spcPct val="8000"/>
              </a:spcAft>
              <a:buFontTx/>
              <a:buNone/>
            </a:pPr>
            <a:r>
              <a:rPr lang="en-US" sz="900">
                <a:solidFill>
                  <a:srgbClr val="FF0000"/>
                </a:solidFill>
                <a:latin typeface="Arial" pitchFamily="34" charset="0"/>
              </a:rPr>
              <a:t>York U</a:t>
            </a:r>
          </a:p>
          <a:p>
            <a:pPr algn="r" eaLnBrk="0" hangingPunct="0">
              <a:spcBef>
                <a:spcPct val="8000"/>
              </a:spcBef>
              <a:spcAft>
                <a:spcPct val="8000"/>
              </a:spcAft>
              <a:buFontTx/>
              <a:buNone/>
            </a:pPr>
            <a:r>
              <a:rPr lang="en-US" sz="900">
                <a:solidFill>
                  <a:srgbClr val="FF0000"/>
                </a:solidFill>
                <a:latin typeface="Arial" pitchFamily="34" charset="0"/>
              </a:rPr>
              <a:t>Chubu U</a:t>
            </a:r>
          </a:p>
          <a:p>
            <a:pPr algn="r" eaLnBrk="0" hangingPunct="0">
              <a:spcBef>
                <a:spcPct val="8000"/>
              </a:spcBef>
              <a:spcAft>
                <a:spcPct val="8000"/>
              </a:spcAft>
              <a:buFontTx/>
              <a:buNone/>
            </a:pPr>
            <a:r>
              <a:rPr lang="en-US" sz="900">
                <a:solidFill>
                  <a:srgbClr val="FF0000"/>
                </a:solidFill>
                <a:latin typeface="Arial" pitchFamily="34" charset="0"/>
              </a:rPr>
              <a:t>Fukui U</a:t>
            </a:r>
          </a:p>
          <a:p>
            <a:pPr algn="r" eaLnBrk="0" hangingPunct="0">
              <a:spcBef>
                <a:spcPct val="8000"/>
              </a:spcBef>
              <a:spcAft>
                <a:spcPct val="8000"/>
              </a:spcAft>
              <a:buFontTx/>
              <a:buNone/>
            </a:pPr>
            <a:r>
              <a:rPr lang="en-US" sz="900">
                <a:solidFill>
                  <a:srgbClr val="FF0000"/>
                </a:solidFill>
                <a:latin typeface="Arial" pitchFamily="34" charset="0"/>
              </a:rPr>
              <a:t>Hiroshima U</a:t>
            </a:r>
          </a:p>
          <a:p>
            <a:pPr algn="r" eaLnBrk="0" hangingPunct="0">
              <a:spcBef>
                <a:spcPct val="8000"/>
              </a:spcBef>
              <a:spcAft>
                <a:spcPct val="8000"/>
              </a:spcAft>
              <a:buFontTx/>
              <a:buNone/>
            </a:pPr>
            <a:r>
              <a:rPr lang="en-US" sz="900">
                <a:solidFill>
                  <a:srgbClr val="FF0000"/>
                </a:solidFill>
                <a:latin typeface="Arial" pitchFamily="34" charset="0"/>
              </a:rPr>
              <a:t>Hyogo U</a:t>
            </a:r>
          </a:p>
          <a:p>
            <a:pPr algn="r" eaLnBrk="0" hangingPunct="0">
              <a:spcBef>
                <a:spcPct val="8000"/>
              </a:spcBef>
              <a:spcAft>
                <a:spcPct val="8000"/>
              </a:spcAft>
              <a:buFontTx/>
              <a:buNone/>
            </a:pPr>
            <a:r>
              <a:rPr lang="en-US" sz="900">
                <a:solidFill>
                  <a:srgbClr val="FF0000"/>
                </a:solidFill>
                <a:latin typeface="Arial" pitchFamily="34" charset="0"/>
              </a:rPr>
              <a:t>Kyoto U</a:t>
            </a:r>
          </a:p>
          <a:p>
            <a:pPr algn="r" eaLnBrk="0" hangingPunct="0">
              <a:spcBef>
                <a:spcPct val="8000"/>
              </a:spcBef>
              <a:spcAft>
                <a:spcPct val="8000"/>
              </a:spcAft>
              <a:buFontTx/>
              <a:buNone/>
            </a:pPr>
            <a:r>
              <a:rPr lang="en-US" sz="900">
                <a:solidFill>
                  <a:srgbClr val="FF0000"/>
                </a:solidFill>
                <a:latin typeface="Arial" pitchFamily="34" charset="0"/>
              </a:rPr>
              <a:t>Kyushu U</a:t>
            </a:r>
          </a:p>
          <a:p>
            <a:pPr algn="r" eaLnBrk="0" hangingPunct="0">
              <a:spcBef>
                <a:spcPct val="8000"/>
              </a:spcBef>
              <a:spcAft>
                <a:spcPct val="8000"/>
              </a:spcAft>
              <a:buFontTx/>
              <a:buNone/>
            </a:pPr>
            <a:r>
              <a:rPr lang="en-US" sz="900">
                <a:solidFill>
                  <a:srgbClr val="FF0000"/>
                </a:solidFill>
                <a:latin typeface="Arial" pitchFamily="34" charset="0"/>
              </a:rPr>
              <a:t>Kyushu Tokai U</a:t>
            </a:r>
          </a:p>
          <a:p>
            <a:pPr algn="r" eaLnBrk="0" hangingPunct="0">
              <a:spcBef>
                <a:spcPct val="8000"/>
              </a:spcBef>
              <a:spcAft>
                <a:spcPct val="8000"/>
              </a:spcAft>
              <a:buFontTx/>
              <a:buNone/>
            </a:pPr>
            <a:r>
              <a:rPr lang="en-US" sz="900">
                <a:solidFill>
                  <a:srgbClr val="FF0000"/>
                </a:solidFill>
                <a:latin typeface="Arial" pitchFamily="34" charset="0"/>
              </a:rPr>
              <a:t>NIFS</a:t>
            </a:r>
          </a:p>
          <a:p>
            <a:pPr algn="r" eaLnBrk="0" hangingPunct="0">
              <a:spcBef>
                <a:spcPct val="8000"/>
              </a:spcBef>
              <a:spcAft>
                <a:spcPct val="8000"/>
              </a:spcAft>
              <a:buFontTx/>
              <a:buNone/>
            </a:pPr>
            <a:r>
              <a:rPr lang="en-US" sz="900">
                <a:solidFill>
                  <a:srgbClr val="FF0000"/>
                </a:solidFill>
                <a:latin typeface="Arial" pitchFamily="34" charset="0"/>
              </a:rPr>
              <a:t>Niigata U</a:t>
            </a:r>
          </a:p>
          <a:p>
            <a:pPr algn="r" eaLnBrk="0" hangingPunct="0">
              <a:spcBef>
                <a:spcPct val="8000"/>
              </a:spcBef>
              <a:spcAft>
                <a:spcPct val="8000"/>
              </a:spcAft>
              <a:buFontTx/>
              <a:buNone/>
            </a:pPr>
            <a:r>
              <a:rPr lang="en-US" sz="900">
                <a:solidFill>
                  <a:srgbClr val="FF0000"/>
                </a:solidFill>
                <a:latin typeface="Arial" pitchFamily="34" charset="0"/>
              </a:rPr>
              <a:t>U Tokyo</a:t>
            </a:r>
          </a:p>
          <a:p>
            <a:pPr algn="r" eaLnBrk="0" hangingPunct="0">
              <a:spcBef>
                <a:spcPct val="8000"/>
              </a:spcBef>
              <a:spcAft>
                <a:spcPct val="8000"/>
              </a:spcAft>
              <a:buFontTx/>
              <a:buNone/>
            </a:pPr>
            <a:r>
              <a:rPr lang="en-US" sz="900">
                <a:solidFill>
                  <a:srgbClr val="FF0000"/>
                </a:solidFill>
                <a:latin typeface="Arial" pitchFamily="34" charset="0"/>
              </a:rPr>
              <a:t>JAEA</a:t>
            </a:r>
          </a:p>
          <a:p>
            <a:pPr algn="r" eaLnBrk="0" hangingPunct="0">
              <a:spcBef>
                <a:spcPct val="8000"/>
              </a:spcBef>
              <a:spcAft>
                <a:spcPct val="8000"/>
              </a:spcAft>
              <a:buFontTx/>
              <a:buNone/>
            </a:pPr>
            <a:r>
              <a:rPr lang="en-US" sz="900">
                <a:solidFill>
                  <a:srgbClr val="FF0000"/>
                </a:solidFill>
                <a:latin typeface="Arial" pitchFamily="34" charset="0"/>
              </a:rPr>
              <a:t>Hebrew U</a:t>
            </a:r>
          </a:p>
          <a:p>
            <a:pPr algn="r" eaLnBrk="0" hangingPunct="0">
              <a:spcBef>
                <a:spcPct val="8000"/>
              </a:spcBef>
              <a:spcAft>
                <a:spcPct val="8000"/>
              </a:spcAft>
              <a:buFontTx/>
              <a:buNone/>
            </a:pPr>
            <a:r>
              <a:rPr lang="en-US" sz="900">
                <a:solidFill>
                  <a:srgbClr val="FF0000"/>
                </a:solidFill>
                <a:latin typeface="Arial" pitchFamily="34" charset="0"/>
              </a:rPr>
              <a:t>Ioffe Inst</a:t>
            </a:r>
          </a:p>
          <a:p>
            <a:pPr algn="r" eaLnBrk="0" hangingPunct="0">
              <a:spcBef>
                <a:spcPct val="8000"/>
              </a:spcBef>
              <a:spcAft>
                <a:spcPct val="8000"/>
              </a:spcAft>
              <a:buFontTx/>
              <a:buNone/>
            </a:pPr>
            <a:r>
              <a:rPr lang="en-US" sz="900">
                <a:solidFill>
                  <a:srgbClr val="FF0000"/>
                </a:solidFill>
                <a:latin typeface="Arial" pitchFamily="34" charset="0"/>
              </a:rPr>
              <a:t>RRC Kurchatov Inst</a:t>
            </a:r>
          </a:p>
          <a:p>
            <a:pPr algn="r" eaLnBrk="0" hangingPunct="0">
              <a:spcBef>
                <a:spcPct val="8000"/>
              </a:spcBef>
              <a:spcAft>
                <a:spcPct val="8000"/>
              </a:spcAft>
              <a:buFontTx/>
              <a:buNone/>
            </a:pPr>
            <a:r>
              <a:rPr lang="en-US" sz="900">
                <a:solidFill>
                  <a:srgbClr val="FF0000"/>
                </a:solidFill>
                <a:latin typeface="Arial" pitchFamily="34" charset="0"/>
              </a:rPr>
              <a:t>TRINITI</a:t>
            </a:r>
          </a:p>
          <a:p>
            <a:pPr algn="r" eaLnBrk="0" hangingPunct="0">
              <a:spcBef>
                <a:spcPct val="8000"/>
              </a:spcBef>
              <a:spcAft>
                <a:spcPct val="8000"/>
              </a:spcAft>
              <a:buFontTx/>
              <a:buNone/>
            </a:pPr>
            <a:r>
              <a:rPr lang="en-US" sz="900">
                <a:solidFill>
                  <a:srgbClr val="FF0000"/>
                </a:solidFill>
                <a:latin typeface="Arial" pitchFamily="34" charset="0"/>
              </a:rPr>
              <a:t>KBSI</a:t>
            </a:r>
          </a:p>
          <a:p>
            <a:pPr algn="r" eaLnBrk="0" hangingPunct="0">
              <a:spcBef>
                <a:spcPct val="8000"/>
              </a:spcBef>
              <a:spcAft>
                <a:spcPct val="8000"/>
              </a:spcAft>
              <a:buFontTx/>
              <a:buNone/>
            </a:pPr>
            <a:r>
              <a:rPr lang="en-US" sz="900">
                <a:solidFill>
                  <a:srgbClr val="FF0000"/>
                </a:solidFill>
                <a:latin typeface="Arial" pitchFamily="34" charset="0"/>
              </a:rPr>
              <a:t>KAIST</a:t>
            </a:r>
          </a:p>
          <a:p>
            <a:pPr algn="r" eaLnBrk="0" hangingPunct="0">
              <a:spcBef>
                <a:spcPct val="8000"/>
              </a:spcBef>
              <a:spcAft>
                <a:spcPct val="8000"/>
              </a:spcAft>
              <a:buFontTx/>
              <a:buNone/>
            </a:pPr>
            <a:r>
              <a:rPr lang="en-US" sz="900">
                <a:solidFill>
                  <a:srgbClr val="FF0000"/>
                </a:solidFill>
                <a:latin typeface="Arial" pitchFamily="34" charset="0"/>
              </a:rPr>
              <a:t>POSTECH</a:t>
            </a:r>
          </a:p>
          <a:p>
            <a:pPr algn="r" eaLnBrk="0" hangingPunct="0">
              <a:spcBef>
                <a:spcPct val="8000"/>
              </a:spcBef>
              <a:spcAft>
                <a:spcPct val="8000"/>
              </a:spcAft>
              <a:buFontTx/>
              <a:buNone/>
            </a:pPr>
            <a:r>
              <a:rPr lang="en-US" sz="900">
                <a:solidFill>
                  <a:srgbClr val="FF0000"/>
                </a:solidFill>
                <a:latin typeface="Arial" pitchFamily="34" charset="0"/>
              </a:rPr>
              <a:t>ASIPP</a:t>
            </a:r>
          </a:p>
          <a:p>
            <a:pPr algn="r" eaLnBrk="0" hangingPunct="0">
              <a:spcBef>
                <a:spcPct val="8000"/>
              </a:spcBef>
              <a:spcAft>
                <a:spcPct val="8000"/>
              </a:spcAft>
              <a:buFontTx/>
              <a:buNone/>
            </a:pPr>
            <a:r>
              <a:rPr lang="en-US" sz="900">
                <a:solidFill>
                  <a:srgbClr val="FF0000"/>
                </a:solidFill>
                <a:latin typeface="Arial" pitchFamily="34" charset="0"/>
              </a:rPr>
              <a:t>ENEA, Frascati</a:t>
            </a:r>
          </a:p>
          <a:p>
            <a:pPr algn="r" eaLnBrk="0" hangingPunct="0">
              <a:spcBef>
                <a:spcPct val="8000"/>
              </a:spcBef>
              <a:spcAft>
                <a:spcPct val="8000"/>
              </a:spcAft>
              <a:buFontTx/>
              <a:buNone/>
            </a:pPr>
            <a:r>
              <a:rPr lang="en-US" sz="900">
                <a:solidFill>
                  <a:srgbClr val="FF0000"/>
                </a:solidFill>
                <a:latin typeface="Arial" pitchFamily="34" charset="0"/>
              </a:rPr>
              <a:t>CEA, Cadarache</a:t>
            </a:r>
          </a:p>
          <a:p>
            <a:pPr algn="r" eaLnBrk="0" hangingPunct="0">
              <a:spcBef>
                <a:spcPct val="8000"/>
              </a:spcBef>
              <a:spcAft>
                <a:spcPct val="8000"/>
              </a:spcAft>
              <a:buFontTx/>
              <a:buNone/>
            </a:pPr>
            <a:r>
              <a:rPr lang="en-US" sz="900">
                <a:solidFill>
                  <a:srgbClr val="FF0000"/>
                </a:solidFill>
                <a:latin typeface="Arial" pitchFamily="34" charset="0"/>
              </a:rPr>
              <a:t>IPP, J</a:t>
            </a:r>
            <a:r>
              <a:rPr lang="en-US" sz="900">
                <a:solidFill>
                  <a:srgbClr val="FF0000"/>
                </a:solidFill>
                <a:latin typeface="Arial" pitchFamily="34" charset="0"/>
                <a:cs typeface="Arial" pitchFamily="34" charset="0"/>
              </a:rPr>
              <a:t>ü</a:t>
            </a:r>
            <a:r>
              <a:rPr lang="en-US" sz="900">
                <a:solidFill>
                  <a:srgbClr val="FF0000"/>
                </a:solidFill>
                <a:latin typeface="Arial" pitchFamily="34" charset="0"/>
              </a:rPr>
              <a:t>lich</a:t>
            </a:r>
          </a:p>
          <a:p>
            <a:pPr algn="r" eaLnBrk="0" hangingPunct="0">
              <a:spcBef>
                <a:spcPct val="8000"/>
              </a:spcBef>
              <a:spcAft>
                <a:spcPct val="8000"/>
              </a:spcAft>
              <a:buFontTx/>
              <a:buNone/>
            </a:pPr>
            <a:r>
              <a:rPr lang="en-US" sz="900">
                <a:solidFill>
                  <a:srgbClr val="FF0000"/>
                </a:solidFill>
                <a:latin typeface="Arial" pitchFamily="34" charset="0"/>
              </a:rPr>
              <a:t>IPP, Garching</a:t>
            </a:r>
          </a:p>
          <a:p>
            <a:pPr algn="r" eaLnBrk="0" hangingPunct="0">
              <a:spcBef>
                <a:spcPct val="8000"/>
              </a:spcBef>
              <a:spcAft>
                <a:spcPct val="8000"/>
              </a:spcAft>
              <a:buFontTx/>
              <a:buNone/>
            </a:pPr>
            <a:r>
              <a:rPr lang="en-US" sz="900">
                <a:solidFill>
                  <a:srgbClr val="FF0000"/>
                </a:solidFill>
                <a:latin typeface="Arial" pitchFamily="34" charset="0"/>
              </a:rPr>
              <a:t>ASCR, Czech Rep</a:t>
            </a:r>
          </a:p>
          <a:p>
            <a:pPr algn="r" eaLnBrk="0" hangingPunct="0">
              <a:spcBef>
                <a:spcPct val="8000"/>
              </a:spcBef>
              <a:spcAft>
                <a:spcPct val="8000"/>
              </a:spcAft>
              <a:buFontTx/>
              <a:buNone/>
            </a:pPr>
            <a:r>
              <a:rPr lang="en-US" sz="900">
                <a:solidFill>
                  <a:srgbClr val="FF0000"/>
                </a:solidFill>
                <a:latin typeface="Arial" pitchFamily="34" charset="0"/>
              </a:rPr>
              <a:t>U Quebec</a:t>
            </a:r>
          </a:p>
        </p:txBody>
      </p:sp>
    </p:spTree>
  </p:cSld>
  <p:clrMapOvr>
    <a:masterClrMapping/>
  </p:clrMapOvr>
  <p:transition advTm="982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32773"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Widely different experimentally marginally stable rotation profiles each are in the gap between stabilizing resonances</a:t>
            </a:r>
          </a:p>
        </p:txBody>
      </p:sp>
      <p:sp>
        <p:nvSpPr>
          <p:cNvPr id="16" name="Rectangle 3"/>
          <p:cNvSpPr txBox="1">
            <a:spLocks noChangeArrowheads="1"/>
          </p:cNvSpPr>
          <p:nvPr/>
        </p:nvSpPr>
        <p:spPr bwMode="auto">
          <a:xfrm>
            <a:off x="4572000" y="3124200"/>
            <a:ext cx="4572000" cy="33528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xxx</a:t>
            </a:r>
          </a:p>
          <a:p>
            <a:pPr marL="742950" lvl="1" indent="-285750" eaLnBrk="0" hangingPunct="0">
              <a:buFontTx/>
              <a:buChar char="–"/>
              <a:defRPr/>
            </a:pPr>
            <a:r>
              <a:rPr lang="en-US" sz="2400" b="0" i="0" kern="0" dirty="0">
                <a:solidFill>
                  <a:schemeClr val="accent2"/>
                </a:solidFill>
                <a:latin typeface="Calibri" pitchFamily="34" charset="0"/>
              </a:rPr>
              <a:t>xxx</a:t>
            </a:r>
          </a:p>
        </p:txBody>
      </p:sp>
      <p:sp>
        <p:nvSpPr>
          <p:cNvPr id="14" name="Rectangle 3"/>
          <p:cNvSpPr txBox="1">
            <a:spLocks noChangeArrowheads="1"/>
          </p:cNvSpPr>
          <p:nvPr/>
        </p:nvSpPr>
        <p:spPr bwMode="auto">
          <a:xfrm>
            <a:off x="152400" y="990600"/>
            <a:ext cx="4419600" cy="2286000"/>
          </a:xfrm>
          <a:prstGeom prst="rect">
            <a:avLst/>
          </a:prstGeom>
          <a:noFill/>
          <a:ln w="9525">
            <a:noFill/>
            <a:miter lim="800000"/>
            <a:headEnd/>
            <a:tailEnd/>
          </a:ln>
        </p:spPr>
        <p:txBody>
          <a:bodyPr/>
          <a:lstStyle/>
          <a:p>
            <a:pPr marL="285750" indent="-285750" eaLnBrk="0" hangingPunct="0">
              <a:buFontTx/>
              <a:buChar char="–"/>
              <a:defRPr/>
            </a:pPr>
            <a:r>
              <a:rPr lang="en-US" sz="2400" b="0" i="0" kern="0" dirty="0" smtClean="0">
                <a:solidFill>
                  <a:schemeClr val="accent2"/>
                </a:solidFill>
                <a:latin typeface="Calibri" pitchFamily="34" charset="0"/>
              </a:rPr>
              <a:t>Sometimes the </a:t>
            </a:r>
            <a:r>
              <a:rPr lang="en-US" sz="2400" b="0" i="0" kern="0" dirty="0">
                <a:solidFill>
                  <a:schemeClr val="accent2"/>
                </a:solidFill>
                <a:latin typeface="Calibri" pitchFamily="34" charset="0"/>
              </a:rPr>
              <a:t>stability reduction is not enough to quantitatively reach </a:t>
            </a:r>
            <a:r>
              <a:rPr lang="en-US" sz="2400" b="0" i="0" kern="0" dirty="0" smtClean="0">
                <a:solidFill>
                  <a:schemeClr val="accent2"/>
                </a:solidFill>
                <a:latin typeface="Calibri" pitchFamily="34" charset="0"/>
              </a:rPr>
              <a:t>marginal</a:t>
            </a:r>
          </a:p>
          <a:p>
            <a:pPr marL="285750" lvl="1" indent="-285750" eaLnBrk="0" hangingPunct="0">
              <a:buFontTx/>
              <a:buChar char="–"/>
              <a:defRPr/>
            </a:pPr>
            <a:r>
              <a:rPr lang="en-US" sz="2400" b="0" i="0" kern="0" dirty="0" smtClean="0">
                <a:solidFill>
                  <a:schemeClr val="accent2"/>
                </a:solidFill>
                <a:latin typeface="Calibri" pitchFamily="34" charset="0"/>
              </a:rPr>
              <a:t>Investigating sensitivities to inputs. </a:t>
            </a:r>
          </a:p>
          <a:p>
            <a:pPr marL="285750" indent="-285750" eaLnBrk="0" hangingPunct="0">
              <a:buFontTx/>
              <a:buChar char="–"/>
              <a:defRPr/>
            </a:pPr>
            <a:endParaRPr lang="en-US" sz="2000" b="0" i="0" kern="0" dirty="0">
              <a:solidFill>
                <a:schemeClr val="accent2"/>
              </a:solidFill>
              <a:latin typeface="Calibri" pitchFamily="34" charset="0"/>
            </a:endParaRPr>
          </a:p>
        </p:txBody>
      </p:sp>
      <p:sp>
        <p:nvSpPr>
          <p:cNvPr id="32777" name="TextBox 19"/>
          <p:cNvSpPr txBox="1">
            <a:spLocks noChangeArrowheads="1"/>
          </p:cNvSpPr>
          <p:nvPr/>
        </p:nvSpPr>
        <p:spPr bwMode="auto">
          <a:xfrm>
            <a:off x="1219200" y="6153150"/>
            <a:ext cx="2051050" cy="400050"/>
          </a:xfrm>
          <a:prstGeom prst="rect">
            <a:avLst/>
          </a:prstGeom>
          <a:noFill/>
          <a:ln w="9525">
            <a:noFill/>
            <a:miter lim="800000"/>
            <a:headEnd/>
            <a:tailEnd/>
          </a:ln>
        </p:spPr>
        <p:txBody>
          <a:bodyPr wrap="none">
            <a:spAutoFit/>
          </a:bodyPr>
          <a:lstStyle/>
          <a:p>
            <a:pPr>
              <a:buFontTx/>
              <a:buNone/>
            </a:pPr>
            <a:r>
              <a:rPr lang="en-US" sz="2000" b="0" i="0">
                <a:latin typeface="Calibri" pitchFamily="34" charset="0"/>
              </a:rPr>
              <a:t>121083 @ 0.475 s</a:t>
            </a:r>
          </a:p>
        </p:txBody>
      </p:sp>
      <p:sp>
        <p:nvSpPr>
          <p:cNvPr id="32778" name="TextBox 20"/>
          <p:cNvSpPr txBox="1">
            <a:spLocks noChangeArrowheads="1"/>
          </p:cNvSpPr>
          <p:nvPr/>
        </p:nvSpPr>
        <p:spPr bwMode="auto">
          <a:xfrm>
            <a:off x="4419600" y="6153150"/>
            <a:ext cx="2051050" cy="400050"/>
          </a:xfrm>
          <a:prstGeom prst="rect">
            <a:avLst/>
          </a:prstGeom>
          <a:noFill/>
          <a:ln w="9525">
            <a:noFill/>
            <a:miter lim="800000"/>
            <a:headEnd/>
            <a:tailEnd/>
          </a:ln>
        </p:spPr>
        <p:txBody>
          <a:bodyPr wrap="none">
            <a:spAutoFit/>
          </a:bodyPr>
          <a:lstStyle/>
          <a:p>
            <a:pPr>
              <a:buFontTx/>
              <a:buNone/>
            </a:pPr>
            <a:r>
              <a:rPr lang="en-US" sz="2000" b="0" i="0">
                <a:latin typeface="Calibri" pitchFamily="34" charset="0"/>
              </a:rPr>
              <a:t>128856 @ 0.526 s</a:t>
            </a:r>
          </a:p>
        </p:txBody>
      </p:sp>
      <p:sp>
        <p:nvSpPr>
          <p:cNvPr id="32779" name="TextBox 21"/>
          <p:cNvSpPr txBox="1">
            <a:spLocks noChangeArrowheads="1"/>
          </p:cNvSpPr>
          <p:nvPr/>
        </p:nvSpPr>
        <p:spPr bwMode="auto">
          <a:xfrm>
            <a:off x="6934200" y="6153150"/>
            <a:ext cx="2051050" cy="400050"/>
          </a:xfrm>
          <a:prstGeom prst="rect">
            <a:avLst/>
          </a:prstGeom>
          <a:noFill/>
          <a:ln w="9525">
            <a:noFill/>
            <a:miter lim="800000"/>
            <a:headEnd/>
            <a:tailEnd/>
          </a:ln>
        </p:spPr>
        <p:txBody>
          <a:bodyPr wrap="none">
            <a:spAutoFit/>
          </a:bodyPr>
          <a:lstStyle/>
          <a:p>
            <a:pPr>
              <a:buFontTx/>
              <a:buNone/>
            </a:pPr>
            <a:r>
              <a:rPr lang="en-US" sz="2000" b="0" i="0" dirty="0">
                <a:latin typeface="Calibri" pitchFamily="34" charset="0"/>
              </a:rPr>
              <a:t>130235 @ 0.745 s</a:t>
            </a:r>
          </a:p>
        </p:txBody>
      </p:sp>
      <p:sp>
        <p:nvSpPr>
          <p:cNvPr id="12"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14</a:t>
            </a:r>
            <a:endParaRPr lang="en-US" sz="900" i="0" dirty="0">
              <a:solidFill>
                <a:schemeClr val="accent2"/>
              </a:solidFill>
              <a:latin typeface="Arial" pitchFamily="34" charset="0"/>
            </a:endParaRPr>
          </a:p>
        </p:txBody>
      </p:sp>
      <p:pic>
        <p:nvPicPr>
          <p:cNvPr id="19" name="Picture 2"/>
          <p:cNvPicPr>
            <a:picLocks noChangeAspect="1" noChangeArrowheads="1"/>
          </p:cNvPicPr>
          <p:nvPr/>
        </p:nvPicPr>
        <p:blipFill>
          <a:blip r:embed="rId3" cstate="print"/>
          <a:srcRect/>
          <a:stretch>
            <a:fillRect/>
          </a:stretch>
        </p:blipFill>
        <p:spPr bwMode="auto">
          <a:xfrm>
            <a:off x="4727448" y="987552"/>
            <a:ext cx="4305300" cy="1943100"/>
          </a:xfrm>
          <a:prstGeom prst="rect">
            <a:avLst/>
          </a:prstGeom>
          <a:noFill/>
          <a:ln w="9525">
            <a:noFill/>
            <a:miter lim="800000"/>
            <a:headEnd/>
            <a:tailEnd/>
          </a:ln>
        </p:spPr>
      </p:pic>
      <p:sp>
        <p:nvSpPr>
          <p:cNvPr id="20" name="TextBox 19"/>
          <p:cNvSpPr txBox="1"/>
          <p:nvPr/>
        </p:nvSpPr>
        <p:spPr>
          <a:xfrm>
            <a:off x="6934200" y="1066800"/>
            <a:ext cx="1911485" cy="738664"/>
          </a:xfrm>
          <a:prstGeom prst="rect">
            <a:avLst/>
          </a:prstGeom>
          <a:noFill/>
        </p:spPr>
        <p:txBody>
          <a:bodyPr wrap="none" rtlCol="0">
            <a:spAutoFit/>
          </a:bodyPr>
          <a:lstStyle/>
          <a:p>
            <a:pPr>
              <a:spcBef>
                <a:spcPts val="0"/>
              </a:spcBef>
              <a:buNone/>
            </a:pPr>
            <a:r>
              <a:rPr lang="en-US" sz="1400" b="0" i="0" dirty="0" smtClean="0">
                <a:solidFill>
                  <a:schemeClr val="tx1"/>
                </a:solidFill>
                <a:latin typeface="Calibri" pitchFamily="34" charset="0"/>
              </a:rPr>
              <a:t>NSTX 121083 @ 0.475 s</a:t>
            </a:r>
          </a:p>
          <a:p>
            <a:pPr>
              <a:spcBef>
                <a:spcPts val="0"/>
              </a:spcBef>
              <a:buNone/>
            </a:pPr>
            <a:r>
              <a:rPr lang="en-US" sz="1400" b="0" i="0" dirty="0" smtClean="0">
                <a:solidFill>
                  <a:schemeClr val="tx1"/>
                </a:solidFill>
                <a:latin typeface="Calibri" pitchFamily="34" charset="0"/>
              </a:rPr>
              <a:t>          </a:t>
            </a:r>
            <a:r>
              <a:rPr lang="en-US" sz="1400" b="0" i="0" dirty="0" smtClean="0">
                <a:solidFill>
                  <a:srgbClr val="FF0000"/>
                </a:solidFill>
                <a:latin typeface="Calibri" pitchFamily="34" charset="0"/>
              </a:rPr>
              <a:t>128856 @ 0.526 s</a:t>
            </a:r>
          </a:p>
          <a:p>
            <a:pPr>
              <a:spcBef>
                <a:spcPts val="0"/>
              </a:spcBef>
              <a:buNone/>
            </a:pPr>
            <a:r>
              <a:rPr lang="en-US" sz="1400" b="0" i="0" dirty="0" smtClean="0">
                <a:solidFill>
                  <a:schemeClr val="tx1"/>
                </a:solidFill>
                <a:latin typeface="Calibri" pitchFamily="34" charset="0"/>
              </a:rPr>
              <a:t>          </a:t>
            </a:r>
            <a:r>
              <a:rPr lang="en-US" sz="1400" b="0" i="0" dirty="0" smtClean="0">
                <a:solidFill>
                  <a:schemeClr val="accent2"/>
                </a:solidFill>
                <a:latin typeface="Calibri" pitchFamily="34" charset="0"/>
              </a:rPr>
              <a:t>130235 @ 0.745 s</a:t>
            </a:r>
          </a:p>
        </p:txBody>
      </p:sp>
      <p:sp>
        <p:nvSpPr>
          <p:cNvPr id="21"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22"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pic>
        <p:nvPicPr>
          <p:cNvPr id="4098" name="Picture 2"/>
          <p:cNvPicPr>
            <a:picLocks noChangeAspect="1" noChangeArrowheads="1"/>
          </p:cNvPicPr>
          <p:nvPr/>
        </p:nvPicPr>
        <p:blipFill>
          <a:blip r:embed="rId4" cstate="print"/>
          <a:srcRect/>
          <a:stretch>
            <a:fillRect/>
          </a:stretch>
        </p:blipFill>
        <p:spPr bwMode="auto">
          <a:xfrm>
            <a:off x="289560" y="3317928"/>
            <a:ext cx="8778240" cy="2473272"/>
          </a:xfrm>
          <a:prstGeom prst="rect">
            <a:avLst/>
          </a:prstGeom>
          <a:noFill/>
          <a:ln w="9525">
            <a:noFill/>
            <a:miter lim="800000"/>
            <a:headEnd/>
            <a:tailEnd/>
          </a:ln>
        </p:spPr>
      </p:pic>
      <p:sp>
        <p:nvSpPr>
          <p:cNvPr id="25" name="TextBox 6"/>
          <p:cNvSpPr txBox="1">
            <a:spLocks noChangeArrowheads="1"/>
          </p:cNvSpPr>
          <p:nvPr/>
        </p:nvSpPr>
        <p:spPr bwMode="auto">
          <a:xfrm>
            <a:off x="3017520" y="3337560"/>
            <a:ext cx="838200" cy="276999"/>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l-GR" i="0" dirty="0" smtClean="0">
                <a:solidFill>
                  <a:schemeClr val="tx1"/>
                </a:solidFill>
                <a:latin typeface="Calibri" pitchFamily="34" charset="0"/>
              </a:rPr>
              <a:t>ω</a:t>
            </a:r>
            <a:r>
              <a:rPr lang="el-GR" i="0" baseline="-25000" dirty="0" smtClean="0">
                <a:solidFill>
                  <a:schemeClr val="tx1"/>
                </a:solidFill>
                <a:latin typeface="Calibri" pitchFamily="34" charset="0"/>
              </a:rPr>
              <a:t>φ</a:t>
            </a:r>
            <a:r>
              <a:rPr lang="en-US" i="0" dirty="0" smtClean="0">
                <a:solidFill>
                  <a:schemeClr val="tx1"/>
                </a:solidFill>
                <a:latin typeface="Calibri" pitchFamily="34" charset="0"/>
              </a:rPr>
              <a:t>/</a:t>
            </a:r>
            <a:r>
              <a:rPr lang="el-GR" i="0" dirty="0" smtClean="0">
                <a:solidFill>
                  <a:schemeClr val="tx1"/>
                </a:solidFill>
                <a:latin typeface="Calibri" pitchFamily="34" charset="0"/>
              </a:rPr>
              <a:t> ω</a:t>
            </a:r>
            <a:r>
              <a:rPr lang="el-GR" i="0" baseline="-25000" dirty="0" smtClean="0">
                <a:solidFill>
                  <a:schemeClr val="tx1"/>
                </a:solidFill>
                <a:latin typeface="Calibri" pitchFamily="34" charset="0"/>
              </a:rPr>
              <a:t>φ</a:t>
            </a:r>
            <a:r>
              <a:rPr lang="en-US" i="0" baseline="30000" dirty="0" smtClean="0">
                <a:solidFill>
                  <a:schemeClr val="tx1"/>
                </a:solidFill>
                <a:latin typeface="Calibri" pitchFamily="34" charset="0"/>
              </a:rPr>
              <a:t>exp</a:t>
            </a:r>
            <a:endParaRPr lang="en-US" i="0" baseline="30000" dirty="0">
              <a:solidFill>
                <a:schemeClr val="tx1"/>
              </a:solidFill>
              <a:latin typeface="Calibri" pitchFamily="34" charset="0"/>
            </a:endParaRPr>
          </a:p>
        </p:txBody>
      </p:sp>
      <p:sp>
        <p:nvSpPr>
          <p:cNvPr id="26" name="TextBox 25"/>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27" name="TextBox 26"/>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28" name="TextBox 27"/>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29" name="TextBox 28"/>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30" name="TextBox 29"/>
          <p:cNvSpPr txBox="1"/>
          <p:nvPr/>
        </p:nvSpPr>
        <p:spPr>
          <a:xfrm>
            <a:off x="43434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31" name="TextBox 30"/>
          <p:cNvSpPr txBox="1"/>
          <p:nvPr/>
        </p:nvSpPr>
        <p:spPr>
          <a:xfrm>
            <a:off x="4131197" y="48768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32" name="TextBox 31"/>
          <p:cNvSpPr txBox="1"/>
          <p:nvPr/>
        </p:nvSpPr>
        <p:spPr>
          <a:xfrm>
            <a:off x="528433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33" name="TextBox 32"/>
          <p:cNvSpPr txBox="1"/>
          <p:nvPr/>
        </p:nvSpPr>
        <p:spPr>
          <a:xfrm>
            <a:off x="70104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34" name="TextBox 33"/>
          <p:cNvSpPr txBox="1"/>
          <p:nvPr/>
        </p:nvSpPr>
        <p:spPr>
          <a:xfrm>
            <a:off x="6721997" y="4995446"/>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35" name="TextBox 34"/>
          <p:cNvSpPr txBox="1"/>
          <p:nvPr/>
        </p:nvSpPr>
        <p:spPr>
          <a:xfrm>
            <a:off x="78486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36" name="Oval 35"/>
          <p:cNvSpPr/>
          <p:nvPr/>
        </p:nvSpPr>
        <p:spPr bwMode="auto">
          <a:xfrm>
            <a:off x="1737360" y="47731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7" name="Oval 36"/>
          <p:cNvSpPr/>
          <p:nvPr/>
        </p:nvSpPr>
        <p:spPr bwMode="auto">
          <a:xfrm>
            <a:off x="3163824" y="43159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8" name="Oval 37"/>
          <p:cNvSpPr/>
          <p:nvPr/>
        </p:nvSpPr>
        <p:spPr bwMode="auto">
          <a:xfrm>
            <a:off x="5596128" y="4379976"/>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9" name="Oval 38"/>
          <p:cNvSpPr/>
          <p:nvPr/>
        </p:nvSpPr>
        <p:spPr bwMode="auto">
          <a:xfrm>
            <a:off x="7607808" y="4855464"/>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40" name="TextBox 6"/>
          <p:cNvSpPr txBox="1">
            <a:spLocks noChangeArrowheads="1"/>
          </p:cNvSpPr>
          <p:nvPr/>
        </p:nvSpPr>
        <p:spPr bwMode="auto">
          <a:xfrm>
            <a:off x="73914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41" name="TextBox 6"/>
          <p:cNvSpPr txBox="1">
            <a:spLocks noChangeArrowheads="1"/>
          </p:cNvSpPr>
          <p:nvPr/>
        </p:nvSpPr>
        <p:spPr bwMode="auto">
          <a:xfrm>
            <a:off x="48006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42"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43"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44" name="TextBox 6"/>
          <p:cNvSpPr txBox="1">
            <a:spLocks noChangeArrowheads="1"/>
          </p:cNvSpPr>
          <p:nvPr/>
        </p:nvSpPr>
        <p:spPr bwMode="auto">
          <a:xfrm>
            <a:off x="4988537" y="2286000"/>
            <a:ext cx="2326663" cy="338554"/>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rgbClr val="FF0000"/>
                </a:solidFill>
                <a:latin typeface="Calibri" pitchFamily="34" charset="0"/>
              </a:rPr>
              <a:t>marginally stable profiles</a:t>
            </a:r>
            <a:endParaRPr lang="en-US" sz="1600" i="0" dirty="0">
              <a:solidFill>
                <a:srgbClr val="FF0000"/>
              </a:solidFill>
              <a:latin typeface="Calibri" pitchFamily="34" charset="0"/>
            </a:endParaRPr>
          </a:p>
        </p:txBody>
      </p:sp>
    </p:spTree>
  </p:cSld>
  <p:clrMapOvr>
    <a:masterClrMapping/>
  </p:clrMapOvr>
  <p:transition advTm="4645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32773"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Widely different experimentally marginally stable rotation profiles each are in the gap between stabilizing resonances</a:t>
            </a:r>
          </a:p>
        </p:txBody>
      </p:sp>
      <p:sp>
        <p:nvSpPr>
          <p:cNvPr id="16" name="Rectangle 3"/>
          <p:cNvSpPr txBox="1">
            <a:spLocks noChangeArrowheads="1"/>
          </p:cNvSpPr>
          <p:nvPr/>
        </p:nvSpPr>
        <p:spPr bwMode="auto">
          <a:xfrm>
            <a:off x="4572000" y="3124200"/>
            <a:ext cx="4572000" cy="33528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xxx</a:t>
            </a:r>
          </a:p>
          <a:p>
            <a:pPr marL="742950" lvl="1" indent="-285750" eaLnBrk="0" hangingPunct="0">
              <a:buFontTx/>
              <a:buChar char="–"/>
              <a:defRPr/>
            </a:pPr>
            <a:r>
              <a:rPr lang="en-US" sz="2400" b="0" i="0" kern="0" dirty="0">
                <a:solidFill>
                  <a:schemeClr val="accent2"/>
                </a:solidFill>
                <a:latin typeface="Calibri" pitchFamily="34" charset="0"/>
              </a:rPr>
              <a:t>xxx</a:t>
            </a:r>
          </a:p>
        </p:txBody>
      </p:sp>
      <p:sp>
        <p:nvSpPr>
          <p:cNvPr id="32777" name="TextBox 19"/>
          <p:cNvSpPr txBox="1">
            <a:spLocks noChangeArrowheads="1"/>
          </p:cNvSpPr>
          <p:nvPr/>
        </p:nvSpPr>
        <p:spPr bwMode="auto">
          <a:xfrm>
            <a:off x="1219200" y="6153150"/>
            <a:ext cx="2051050" cy="400050"/>
          </a:xfrm>
          <a:prstGeom prst="rect">
            <a:avLst/>
          </a:prstGeom>
          <a:noFill/>
          <a:ln w="9525">
            <a:noFill/>
            <a:miter lim="800000"/>
            <a:headEnd/>
            <a:tailEnd/>
          </a:ln>
        </p:spPr>
        <p:txBody>
          <a:bodyPr wrap="none">
            <a:spAutoFit/>
          </a:bodyPr>
          <a:lstStyle/>
          <a:p>
            <a:pPr>
              <a:buFontTx/>
              <a:buNone/>
            </a:pPr>
            <a:r>
              <a:rPr lang="en-US" sz="2000" b="0" i="0">
                <a:latin typeface="Calibri" pitchFamily="34" charset="0"/>
              </a:rPr>
              <a:t>121083 @ 0.475 s</a:t>
            </a:r>
          </a:p>
        </p:txBody>
      </p:sp>
      <p:sp>
        <p:nvSpPr>
          <p:cNvPr id="32778" name="TextBox 20"/>
          <p:cNvSpPr txBox="1">
            <a:spLocks noChangeArrowheads="1"/>
          </p:cNvSpPr>
          <p:nvPr/>
        </p:nvSpPr>
        <p:spPr bwMode="auto">
          <a:xfrm>
            <a:off x="4419600" y="6153150"/>
            <a:ext cx="2051050" cy="400050"/>
          </a:xfrm>
          <a:prstGeom prst="rect">
            <a:avLst/>
          </a:prstGeom>
          <a:noFill/>
          <a:ln w="9525">
            <a:noFill/>
            <a:miter lim="800000"/>
            <a:headEnd/>
            <a:tailEnd/>
          </a:ln>
        </p:spPr>
        <p:txBody>
          <a:bodyPr wrap="none">
            <a:spAutoFit/>
          </a:bodyPr>
          <a:lstStyle/>
          <a:p>
            <a:pPr>
              <a:buFontTx/>
              <a:buNone/>
            </a:pPr>
            <a:r>
              <a:rPr lang="en-US" sz="2000" b="0" i="0">
                <a:latin typeface="Calibri" pitchFamily="34" charset="0"/>
              </a:rPr>
              <a:t>128856 @ 0.526 s</a:t>
            </a:r>
          </a:p>
        </p:txBody>
      </p:sp>
      <p:sp>
        <p:nvSpPr>
          <p:cNvPr id="32779" name="TextBox 21"/>
          <p:cNvSpPr txBox="1">
            <a:spLocks noChangeArrowheads="1"/>
          </p:cNvSpPr>
          <p:nvPr/>
        </p:nvSpPr>
        <p:spPr bwMode="auto">
          <a:xfrm>
            <a:off x="6934200" y="6153150"/>
            <a:ext cx="2051050" cy="400050"/>
          </a:xfrm>
          <a:prstGeom prst="rect">
            <a:avLst/>
          </a:prstGeom>
          <a:noFill/>
          <a:ln w="9525">
            <a:noFill/>
            <a:miter lim="800000"/>
            <a:headEnd/>
            <a:tailEnd/>
          </a:ln>
        </p:spPr>
        <p:txBody>
          <a:bodyPr wrap="none">
            <a:spAutoFit/>
          </a:bodyPr>
          <a:lstStyle/>
          <a:p>
            <a:pPr>
              <a:buFontTx/>
              <a:buNone/>
            </a:pPr>
            <a:r>
              <a:rPr lang="en-US" sz="2000" b="0" i="0" dirty="0">
                <a:latin typeface="Calibri" pitchFamily="34" charset="0"/>
              </a:rPr>
              <a:t>130235 @ 0.745 s</a:t>
            </a:r>
          </a:p>
        </p:txBody>
      </p:sp>
      <p:sp>
        <p:nvSpPr>
          <p:cNvPr id="12"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14</a:t>
            </a:r>
            <a:endParaRPr lang="en-US" sz="900" i="0" dirty="0">
              <a:solidFill>
                <a:schemeClr val="accent2"/>
              </a:solidFill>
              <a:latin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289560" y="3317928"/>
            <a:ext cx="8778240" cy="2473272"/>
          </a:xfrm>
          <a:prstGeom prst="rect">
            <a:avLst/>
          </a:prstGeom>
          <a:noFill/>
          <a:ln w="9525">
            <a:noFill/>
            <a:miter lim="800000"/>
            <a:headEnd/>
            <a:tailEnd/>
          </a:ln>
        </p:spPr>
      </p:pic>
      <p:sp>
        <p:nvSpPr>
          <p:cNvPr id="25" name="TextBox 6"/>
          <p:cNvSpPr txBox="1">
            <a:spLocks noChangeArrowheads="1"/>
          </p:cNvSpPr>
          <p:nvPr/>
        </p:nvSpPr>
        <p:spPr bwMode="auto">
          <a:xfrm>
            <a:off x="3017520" y="3337560"/>
            <a:ext cx="838200" cy="276999"/>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l-GR" i="0" dirty="0" smtClean="0">
                <a:solidFill>
                  <a:schemeClr val="tx1"/>
                </a:solidFill>
                <a:latin typeface="Calibri" pitchFamily="34" charset="0"/>
              </a:rPr>
              <a:t>ω</a:t>
            </a:r>
            <a:r>
              <a:rPr lang="el-GR" i="0" baseline="-25000" dirty="0" smtClean="0">
                <a:solidFill>
                  <a:schemeClr val="tx1"/>
                </a:solidFill>
                <a:latin typeface="Calibri" pitchFamily="34" charset="0"/>
              </a:rPr>
              <a:t>φ</a:t>
            </a:r>
            <a:r>
              <a:rPr lang="en-US" i="0" dirty="0" smtClean="0">
                <a:solidFill>
                  <a:schemeClr val="tx1"/>
                </a:solidFill>
                <a:latin typeface="Calibri" pitchFamily="34" charset="0"/>
              </a:rPr>
              <a:t>/</a:t>
            </a:r>
            <a:r>
              <a:rPr lang="el-GR" i="0" dirty="0" smtClean="0">
                <a:solidFill>
                  <a:schemeClr val="tx1"/>
                </a:solidFill>
                <a:latin typeface="Calibri" pitchFamily="34" charset="0"/>
              </a:rPr>
              <a:t> ω</a:t>
            </a:r>
            <a:r>
              <a:rPr lang="el-GR" i="0" baseline="-25000" dirty="0" smtClean="0">
                <a:solidFill>
                  <a:schemeClr val="tx1"/>
                </a:solidFill>
                <a:latin typeface="Calibri" pitchFamily="34" charset="0"/>
              </a:rPr>
              <a:t>φ</a:t>
            </a:r>
            <a:r>
              <a:rPr lang="en-US" i="0" baseline="30000" dirty="0" smtClean="0">
                <a:solidFill>
                  <a:schemeClr val="tx1"/>
                </a:solidFill>
                <a:latin typeface="Calibri" pitchFamily="34" charset="0"/>
              </a:rPr>
              <a:t>exp</a:t>
            </a:r>
            <a:endParaRPr lang="en-US" i="0" baseline="30000" dirty="0">
              <a:solidFill>
                <a:schemeClr val="tx1"/>
              </a:solidFill>
              <a:latin typeface="Calibri" pitchFamily="34" charset="0"/>
            </a:endParaRPr>
          </a:p>
        </p:txBody>
      </p:sp>
      <p:sp>
        <p:nvSpPr>
          <p:cNvPr id="26" name="TextBox 25"/>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27" name="TextBox 26"/>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28" name="TextBox 27"/>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29" name="TextBox 28"/>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30" name="TextBox 29"/>
          <p:cNvSpPr txBox="1"/>
          <p:nvPr/>
        </p:nvSpPr>
        <p:spPr>
          <a:xfrm>
            <a:off x="43434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31" name="TextBox 30"/>
          <p:cNvSpPr txBox="1"/>
          <p:nvPr/>
        </p:nvSpPr>
        <p:spPr>
          <a:xfrm>
            <a:off x="4131197" y="48768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32" name="TextBox 31"/>
          <p:cNvSpPr txBox="1"/>
          <p:nvPr/>
        </p:nvSpPr>
        <p:spPr>
          <a:xfrm>
            <a:off x="528433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33" name="TextBox 32"/>
          <p:cNvSpPr txBox="1"/>
          <p:nvPr/>
        </p:nvSpPr>
        <p:spPr>
          <a:xfrm>
            <a:off x="70104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34" name="TextBox 33"/>
          <p:cNvSpPr txBox="1"/>
          <p:nvPr/>
        </p:nvSpPr>
        <p:spPr>
          <a:xfrm>
            <a:off x="6721997" y="4995446"/>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35" name="TextBox 34"/>
          <p:cNvSpPr txBox="1"/>
          <p:nvPr/>
        </p:nvSpPr>
        <p:spPr>
          <a:xfrm>
            <a:off x="78486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36" name="Oval 35"/>
          <p:cNvSpPr/>
          <p:nvPr/>
        </p:nvSpPr>
        <p:spPr bwMode="auto">
          <a:xfrm>
            <a:off x="1737360" y="47731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7" name="Oval 36"/>
          <p:cNvSpPr/>
          <p:nvPr/>
        </p:nvSpPr>
        <p:spPr bwMode="auto">
          <a:xfrm>
            <a:off x="3163824" y="43159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8" name="Oval 37"/>
          <p:cNvSpPr/>
          <p:nvPr/>
        </p:nvSpPr>
        <p:spPr bwMode="auto">
          <a:xfrm>
            <a:off x="5596128" y="4379976"/>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9" name="Oval 38"/>
          <p:cNvSpPr/>
          <p:nvPr/>
        </p:nvSpPr>
        <p:spPr bwMode="auto">
          <a:xfrm>
            <a:off x="7607808" y="4855464"/>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40" name="TextBox 6"/>
          <p:cNvSpPr txBox="1">
            <a:spLocks noChangeArrowheads="1"/>
          </p:cNvSpPr>
          <p:nvPr/>
        </p:nvSpPr>
        <p:spPr bwMode="auto">
          <a:xfrm>
            <a:off x="73914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41" name="TextBox 6"/>
          <p:cNvSpPr txBox="1">
            <a:spLocks noChangeArrowheads="1"/>
          </p:cNvSpPr>
          <p:nvPr/>
        </p:nvSpPr>
        <p:spPr bwMode="auto">
          <a:xfrm>
            <a:off x="48006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42"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43"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cxnSp>
        <p:nvCxnSpPr>
          <p:cNvPr id="44" name="Straight Arrow Connector 43"/>
          <p:cNvCxnSpPr/>
          <p:nvPr/>
        </p:nvCxnSpPr>
        <p:spPr bwMode="auto">
          <a:xfrm flipV="1">
            <a:off x="1524000" y="4782312"/>
            <a:ext cx="533400" cy="152400"/>
          </a:xfrm>
          <a:prstGeom prst="straightConnector1">
            <a:avLst/>
          </a:prstGeom>
          <a:noFill/>
          <a:ln w="25400" cap="flat" cmpd="sng" algn="ctr">
            <a:solidFill>
              <a:schemeClr val="tx1"/>
            </a:solidFill>
            <a:prstDash val="solid"/>
            <a:round/>
            <a:headEnd type="none" w="lg" len="lg"/>
            <a:tailEnd type="none" w="lg" len="lg"/>
          </a:ln>
          <a:effectLst/>
        </p:spPr>
      </p:cxnSp>
      <p:cxnSp>
        <p:nvCxnSpPr>
          <p:cNvPr id="45" name="Straight Arrow Connector 44"/>
          <p:cNvCxnSpPr/>
          <p:nvPr/>
        </p:nvCxnSpPr>
        <p:spPr bwMode="auto">
          <a:xfrm rot="16500000" flipH="1">
            <a:off x="1417320" y="4910328"/>
            <a:ext cx="216490" cy="74977"/>
          </a:xfrm>
          <a:prstGeom prst="straightConnector1">
            <a:avLst/>
          </a:prstGeom>
          <a:noFill/>
          <a:ln w="25400" cap="flat" cmpd="sng" algn="ctr">
            <a:solidFill>
              <a:schemeClr val="tx1"/>
            </a:solidFill>
            <a:prstDash val="solid"/>
            <a:round/>
            <a:headEnd type="none" w="lg" len="lg"/>
            <a:tailEnd type="none" w="lg" len="lg"/>
          </a:ln>
          <a:effectLst/>
        </p:spPr>
      </p:cxnSp>
      <p:cxnSp>
        <p:nvCxnSpPr>
          <p:cNvPr id="46" name="Straight Arrow Connector 45"/>
          <p:cNvCxnSpPr/>
          <p:nvPr/>
        </p:nvCxnSpPr>
        <p:spPr bwMode="auto">
          <a:xfrm rot="16500000" flipH="1">
            <a:off x="1956816" y="4754880"/>
            <a:ext cx="216490" cy="74977"/>
          </a:xfrm>
          <a:prstGeom prst="straightConnector1">
            <a:avLst/>
          </a:prstGeom>
          <a:noFill/>
          <a:ln w="25400" cap="flat" cmpd="sng" algn="ctr">
            <a:solidFill>
              <a:schemeClr val="tx1"/>
            </a:solidFill>
            <a:prstDash val="solid"/>
            <a:round/>
            <a:headEnd type="none" w="lg" len="lg"/>
            <a:tailEnd type="none" w="lg" len="lg"/>
          </a:ln>
          <a:effectLst/>
        </p:spPr>
      </p:cxnSp>
      <p:sp>
        <p:nvSpPr>
          <p:cNvPr id="47" name="Rectangle 3"/>
          <p:cNvSpPr txBox="1">
            <a:spLocks noChangeArrowheads="1"/>
          </p:cNvSpPr>
          <p:nvPr/>
        </p:nvSpPr>
        <p:spPr bwMode="auto">
          <a:xfrm>
            <a:off x="152400" y="990600"/>
            <a:ext cx="4419600" cy="2286000"/>
          </a:xfrm>
          <a:prstGeom prst="rect">
            <a:avLst/>
          </a:prstGeom>
          <a:noFill/>
          <a:ln w="9525">
            <a:noFill/>
            <a:miter lim="800000"/>
            <a:headEnd/>
            <a:tailEnd/>
          </a:ln>
        </p:spPr>
        <p:txBody>
          <a:bodyPr/>
          <a:lstStyle/>
          <a:p>
            <a:pPr marL="285750" indent="-285750" eaLnBrk="0" hangingPunct="0">
              <a:buFontTx/>
              <a:buChar char="–"/>
              <a:defRPr/>
            </a:pPr>
            <a:r>
              <a:rPr lang="en-US" sz="2400" b="0" i="0" kern="0" dirty="0" smtClean="0">
                <a:solidFill>
                  <a:schemeClr val="accent2"/>
                </a:solidFill>
                <a:latin typeface="Calibri" pitchFamily="34" charset="0"/>
              </a:rPr>
              <a:t>Sometimes the </a:t>
            </a:r>
            <a:r>
              <a:rPr lang="en-US" sz="2400" b="0" i="0" kern="0" dirty="0">
                <a:solidFill>
                  <a:schemeClr val="accent2"/>
                </a:solidFill>
                <a:latin typeface="Calibri" pitchFamily="34" charset="0"/>
              </a:rPr>
              <a:t>stability reduction is not enough to quantitatively reach </a:t>
            </a:r>
            <a:r>
              <a:rPr lang="en-US" sz="2400" b="0" i="0" kern="0" dirty="0" smtClean="0">
                <a:solidFill>
                  <a:schemeClr val="accent2"/>
                </a:solidFill>
                <a:latin typeface="Calibri" pitchFamily="34" charset="0"/>
              </a:rPr>
              <a:t>marginal</a:t>
            </a:r>
          </a:p>
          <a:p>
            <a:pPr marL="285750" lvl="1" indent="-285750" eaLnBrk="0" hangingPunct="0">
              <a:buFontTx/>
              <a:buChar char="–"/>
              <a:defRPr/>
            </a:pPr>
            <a:r>
              <a:rPr lang="en-US" sz="2400" b="0" i="0" kern="0" dirty="0" smtClean="0">
                <a:solidFill>
                  <a:schemeClr val="accent2"/>
                </a:solidFill>
                <a:latin typeface="Calibri" pitchFamily="34" charset="0"/>
              </a:rPr>
              <a:t>Investigating sensitivities to inputs. ex: </a:t>
            </a:r>
            <a:r>
              <a:rPr lang="el-GR" sz="2400" b="0" i="0" kern="0" dirty="0" smtClean="0">
                <a:solidFill>
                  <a:schemeClr val="accent2"/>
                </a:solidFill>
                <a:latin typeface="Calibri" pitchFamily="34" charset="0"/>
              </a:rPr>
              <a:t>Δ</a:t>
            </a:r>
            <a:r>
              <a:rPr lang="en-US" sz="2400" b="0" i="0" kern="0" dirty="0" smtClean="0">
                <a:solidFill>
                  <a:schemeClr val="accent2"/>
                </a:solidFill>
                <a:latin typeface="Calibri" pitchFamily="34" charset="0"/>
              </a:rPr>
              <a:t>q = 0.15 – 0.25</a:t>
            </a:r>
          </a:p>
          <a:p>
            <a:pPr marL="285750" indent="-285750" eaLnBrk="0" hangingPunct="0">
              <a:buFontTx/>
              <a:buChar char="–"/>
              <a:defRPr/>
            </a:pPr>
            <a:endParaRPr lang="en-US" sz="2000" b="0" i="0" kern="0" dirty="0">
              <a:solidFill>
                <a:schemeClr val="accent2"/>
              </a:solidFill>
              <a:latin typeface="Calibri" pitchFamily="34" charset="0"/>
            </a:endParaRPr>
          </a:p>
        </p:txBody>
      </p:sp>
      <p:pic>
        <p:nvPicPr>
          <p:cNvPr id="48" name="Picture 5"/>
          <p:cNvPicPr>
            <a:picLocks noChangeAspect="1" noChangeArrowheads="1"/>
          </p:cNvPicPr>
          <p:nvPr/>
        </p:nvPicPr>
        <p:blipFill>
          <a:blip r:embed="rId4" cstate="print"/>
          <a:srcRect/>
          <a:stretch>
            <a:fillRect/>
          </a:stretch>
        </p:blipFill>
        <p:spPr bwMode="auto">
          <a:xfrm>
            <a:off x="4718304" y="914400"/>
            <a:ext cx="4429125" cy="2209800"/>
          </a:xfrm>
          <a:prstGeom prst="rect">
            <a:avLst/>
          </a:prstGeom>
          <a:noFill/>
          <a:ln w="9525">
            <a:noFill/>
            <a:miter lim="800000"/>
            <a:headEnd/>
            <a:tailEnd/>
          </a:ln>
        </p:spPr>
      </p:pic>
      <p:sp>
        <p:nvSpPr>
          <p:cNvPr id="51" name="TextBox 50"/>
          <p:cNvSpPr txBox="1"/>
          <p:nvPr/>
        </p:nvSpPr>
        <p:spPr>
          <a:xfrm>
            <a:off x="5181600" y="1063752"/>
            <a:ext cx="1911485" cy="307777"/>
          </a:xfrm>
          <a:prstGeom prst="rect">
            <a:avLst/>
          </a:prstGeom>
          <a:noFill/>
        </p:spPr>
        <p:txBody>
          <a:bodyPr wrap="none" rtlCol="0">
            <a:spAutoFit/>
          </a:bodyPr>
          <a:lstStyle/>
          <a:p>
            <a:pPr>
              <a:buNone/>
            </a:pPr>
            <a:r>
              <a:rPr lang="en-US" sz="1400" b="0" i="0" dirty="0" smtClean="0">
                <a:latin typeface="Calibri" pitchFamily="34" charset="0"/>
              </a:rPr>
              <a:t>NSTX 121083 @ 0.475 s</a:t>
            </a:r>
            <a:endParaRPr lang="en-US" sz="1400" b="0" i="0" dirty="0">
              <a:latin typeface="Calibri" pitchFamily="34" charset="0"/>
            </a:endParaRPr>
          </a:p>
        </p:txBody>
      </p:sp>
      <p:sp>
        <p:nvSpPr>
          <p:cNvPr id="52" name="TextBox 51"/>
          <p:cNvSpPr txBox="1"/>
          <p:nvPr/>
        </p:nvSpPr>
        <p:spPr>
          <a:xfrm>
            <a:off x="8305800" y="2895600"/>
            <a:ext cx="750526"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Ψ</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Ψ</a:t>
            </a:r>
            <a:r>
              <a:rPr lang="en-US" sz="2000" b="0" i="0" baseline="-25000" dirty="0" smtClean="0">
                <a:solidFill>
                  <a:schemeClr val="tx1"/>
                </a:solidFill>
                <a:latin typeface="Calibri" pitchFamily="34" charset="0"/>
              </a:rPr>
              <a:t>a</a:t>
            </a:r>
            <a:endParaRPr lang="en-US" sz="2000" b="0" i="0" baseline="-25000" dirty="0">
              <a:solidFill>
                <a:schemeClr val="tx1"/>
              </a:solidFill>
              <a:latin typeface="Calibri" pitchFamily="34" charset="0"/>
            </a:endParaRPr>
          </a:p>
        </p:txBody>
      </p:sp>
      <p:sp>
        <p:nvSpPr>
          <p:cNvPr id="53" name="TextBox 52"/>
          <p:cNvSpPr txBox="1"/>
          <p:nvPr/>
        </p:nvSpPr>
        <p:spPr>
          <a:xfrm rot="16200000">
            <a:off x="4282990" y="1597152"/>
            <a:ext cx="635110"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endParaRPr lang="en-US" sz="2000" b="0" i="0" baseline="-25000" dirty="0">
              <a:solidFill>
                <a:schemeClr val="tx1"/>
              </a:solidFill>
              <a:latin typeface="Calibri" pitchFamily="34" charset="0"/>
            </a:endParaRPr>
          </a:p>
        </p:txBody>
      </p:sp>
      <p:sp>
        <p:nvSpPr>
          <p:cNvPr id="54" name="TextBox 53"/>
          <p:cNvSpPr txBox="1"/>
          <p:nvPr/>
        </p:nvSpPr>
        <p:spPr>
          <a:xfrm rot="-1020000">
            <a:off x="5112712" y="1882172"/>
            <a:ext cx="1724703" cy="307777"/>
          </a:xfrm>
          <a:prstGeom prst="rect">
            <a:avLst/>
          </a:prstGeom>
          <a:noFill/>
        </p:spPr>
        <p:txBody>
          <a:bodyPr wrap="none" rtlCol="0">
            <a:spAutoFit/>
          </a:bodyPr>
          <a:lstStyle/>
          <a:p>
            <a:pPr>
              <a:buNone/>
            </a:pPr>
            <a:r>
              <a:rPr lang="en-US" sz="1400" b="0" i="0" dirty="0" smtClean="0">
                <a:solidFill>
                  <a:srgbClr val="FF0000"/>
                </a:solidFill>
                <a:latin typeface="Calibri" pitchFamily="34" charset="0"/>
              </a:rPr>
              <a:t>trapped thermal ions</a:t>
            </a:r>
            <a:endParaRPr lang="en-US" sz="1400" b="0" i="0" dirty="0">
              <a:solidFill>
                <a:srgbClr val="FF0000"/>
              </a:solidFill>
              <a:latin typeface="Calibri" pitchFamily="34" charset="0"/>
            </a:endParaRPr>
          </a:p>
        </p:txBody>
      </p:sp>
      <p:sp>
        <p:nvSpPr>
          <p:cNvPr id="55" name="TextBox 54"/>
          <p:cNvSpPr txBox="1"/>
          <p:nvPr/>
        </p:nvSpPr>
        <p:spPr>
          <a:xfrm rot="-780000">
            <a:off x="5715000" y="2054352"/>
            <a:ext cx="1481368" cy="307777"/>
          </a:xfrm>
          <a:prstGeom prst="rect">
            <a:avLst/>
          </a:prstGeom>
          <a:noFill/>
        </p:spPr>
        <p:txBody>
          <a:bodyPr wrap="none" rtlCol="0">
            <a:spAutoFit/>
          </a:bodyPr>
          <a:lstStyle/>
          <a:p>
            <a:pPr>
              <a:buNone/>
            </a:pPr>
            <a:r>
              <a:rPr lang="en-US" sz="1400" b="0" i="0" dirty="0" smtClean="0">
                <a:solidFill>
                  <a:schemeClr val="accent2"/>
                </a:solidFill>
                <a:latin typeface="Calibri" pitchFamily="34" charset="0"/>
              </a:rPr>
              <a:t>trapped electrons</a:t>
            </a:r>
            <a:endParaRPr lang="en-US" sz="1400" b="0" i="0" dirty="0">
              <a:solidFill>
                <a:schemeClr val="accent2"/>
              </a:solidFill>
              <a:latin typeface="Calibri" pitchFamily="34" charset="0"/>
            </a:endParaRPr>
          </a:p>
        </p:txBody>
      </p:sp>
      <p:sp>
        <p:nvSpPr>
          <p:cNvPr id="56" name="TextBox 55"/>
          <p:cNvSpPr txBox="1"/>
          <p:nvPr/>
        </p:nvSpPr>
        <p:spPr>
          <a:xfrm rot="-420000">
            <a:off x="5482587" y="2397605"/>
            <a:ext cx="1900392" cy="307777"/>
          </a:xfrm>
          <a:prstGeom prst="rect">
            <a:avLst/>
          </a:prstGeom>
          <a:noFill/>
        </p:spPr>
        <p:txBody>
          <a:bodyPr wrap="none" rtlCol="0">
            <a:spAutoFit/>
          </a:bodyPr>
          <a:lstStyle/>
          <a:p>
            <a:pPr>
              <a:buNone/>
            </a:pPr>
            <a:r>
              <a:rPr lang="en-US" sz="1400" b="0" i="0" dirty="0" smtClean="0">
                <a:solidFill>
                  <a:srgbClr val="00B050"/>
                </a:solidFill>
                <a:latin typeface="Calibri" pitchFamily="34" charset="0"/>
              </a:rPr>
              <a:t>circulating thermal ions</a:t>
            </a:r>
            <a:endParaRPr lang="en-US" sz="1400" b="0" i="0" dirty="0">
              <a:solidFill>
                <a:srgbClr val="00B050"/>
              </a:solidFill>
              <a:latin typeface="Calibri" pitchFamily="34" charset="0"/>
            </a:endParaRPr>
          </a:p>
        </p:txBody>
      </p:sp>
      <p:sp>
        <p:nvSpPr>
          <p:cNvPr id="57" name="TextBox 56"/>
          <p:cNvSpPr txBox="1"/>
          <p:nvPr/>
        </p:nvSpPr>
        <p:spPr>
          <a:xfrm>
            <a:off x="6854818" y="1670375"/>
            <a:ext cx="460382" cy="307777"/>
          </a:xfrm>
          <a:prstGeom prst="rect">
            <a:avLst/>
          </a:prstGeom>
          <a:noFill/>
        </p:spPr>
        <p:txBody>
          <a:bodyPr wrap="none" rtlCol="0">
            <a:spAutoFit/>
          </a:bodyPr>
          <a:lstStyle/>
          <a:p>
            <a:pPr>
              <a:buNone/>
            </a:pPr>
            <a:r>
              <a:rPr lang="en-US" sz="1400" b="0" i="0" dirty="0" smtClean="0">
                <a:solidFill>
                  <a:schemeClr val="tx1"/>
                </a:solidFill>
                <a:latin typeface="Calibri" pitchFamily="34" charset="0"/>
              </a:rPr>
              <a:t>q=2</a:t>
            </a:r>
            <a:endParaRPr lang="en-US" sz="1400" b="0" i="0" dirty="0">
              <a:solidFill>
                <a:schemeClr val="tx1"/>
              </a:solidFill>
              <a:latin typeface="Calibri" pitchFamily="34" charset="0"/>
            </a:endParaRPr>
          </a:p>
        </p:txBody>
      </p:sp>
      <p:sp>
        <p:nvSpPr>
          <p:cNvPr id="58" name="TextBox 57"/>
          <p:cNvSpPr txBox="1"/>
          <p:nvPr/>
        </p:nvSpPr>
        <p:spPr>
          <a:xfrm>
            <a:off x="7467600" y="1441775"/>
            <a:ext cx="595035" cy="307777"/>
          </a:xfrm>
          <a:prstGeom prst="rect">
            <a:avLst/>
          </a:prstGeom>
          <a:noFill/>
        </p:spPr>
        <p:txBody>
          <a:bodyPr wrap="none" rtlCol="0">
            <a:spAutoFit/>
          </a:bodyPr>
          <a:lstStyle/>
          <a:p>
            <a:pPr>
              <a:buNone/>
            </a:pPr>
            <a:r>
              <a:rPr lang="en-US" sz="1400" b="0" i="0" dirty="0" smtClean="0">
                <a:solidFill>
                  <a:schemeClr val="tx1"/>
                </a:solidFill>
                <a:latin typeface="Calibri" pitchFamily="34" charset="0"/>
              </a:rPr>
              <a:t>q=3…</a:t>
            </a:r>
            <a:endParaRPr lang="en-US" sz="1400" b="0" i="0" dirty="0">
              <a:solidFill>
                <a:schemeClr val="tx1"/>
              </a:solidFill>
              <a:latin typeface="Calibri" pitchFamily="34" charset="0"/>
            </a:endParaRPr>
          </a:p>
        </p:txBody>
      </p:sp>
      <p:cxnSp>
        <p:nvCxnSpPr>
          <p:cNvPr id="60" name="Straight Connector 59"/>
          <p:cNvCxnSpPr/>
          <p:nvPr/>
        </p:nvCxnSpPr>
        <p:spPr bwMode="auto">
          <a:xfrm>
            <a:off x="6705600" y="1947672"/>
            <a:ext cx="685800" cy="0"/>
          </a:xfrm>
          <a:prstGeom prst="line">
            <a:avLst/>
          </a:prstGeom>
          <a:noFill/>
          <a:ln w="25400" cap="flat" cmpd="sng" algn="ctr">
            <a:solidFill>
              <a:schemeClr val="tx1"/>
            </a:solidFill>
            <a:prstDash val="solid"/>
            <a:round/>
            <a:headEnd type="triangle" w="med" len="med"/>
            <a:tailEnd type="triangle" w="med" len="med"/>
          </a:ln>
          <a:effectLst/>
        </p:spPr>
      </p:cxnSp>
      <p:cxnSp>
        <p:nvCxnSpPr>
          <p:cNvPr id="49" name="Straight Connector 48"/>
          <p:cNvCxnSpPr/>
          <p:nvPr/>
        </p:nvCxnSpPr>
        <p:spPr bwMode="auto">
          <a:xfrm>
            <a:off x="7543800" y="1719072"/>
            <a:ext cx="381000" cy="0"/>
          </a:xfrm>
          <a:prstGeom prst="line">
            <a:avLst/>
          </a:prstGeom>
          <a:noFill/>
          <a:ln w="25400" cap="flat" cmpd="sng" algn="ctr">
            <a:solidFill>
              <a:schemeClr val="tx1"/>
            </a:solidFill>
            <a:prstDash val="solid"/>
            <a:round/>
            <a:headEnd type="triangle" w="med" len="med"/>
            <a:tailEnd type="triangle" w="med" len="med"/>
          </a:ln>
          <a:effectLst/>
        </p:spPr>
      </p:cxnSp>
    </p:spTree>
  </p:cSld>
  <p:clrMapOvr>
    <a:masterClrMapping/>
  </p:clrMapOvr>
  <p:transition advTm="47687"/>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52400" y="1066800"/>
            <a:ext cx="4648200" cy="1447800"/>
          </a:xfrm>
          <a:prstGeom prst="rect">
            <a:avLst/>
          </a:prstGeom>
          <a:solidFill>
            <a:schemeClr val="accent5"/>
          </a:solidFill>
          <a:ln w="12700">
            <a:solidFill>
              <a:schemeClr val="accent2"/>
            </a:solidFill>
            <a:miter lim="800000"/>
            <a:headEnd/>
            <a:tailEnd/>
          </a:ln>
        </p:spPr>
        <p:txBody>
          <a:bodyPr/>
          <a:lstStyle/>
          <a:p>
            <a:pPr marL="285750" indent="-285750" algn="ctr" eaLnBrk="0" hangingPunct="0">
              <a:buFontTx/>
              <a:buNone/>
              <a:defRPr/>
            </a:pPr>
            <a:r>
              <a:rPr lang="en-US" sz="2800" b="0" i="0" kern="0" dirty="0">
                <a:solidFill>
                  <a:schemeClr val="tx1"/>
                </a:solidFill>
                <a:latin typeface="Calibri" pitchFamily="34" charset="0"/>
              </a:rPr>
              <a:t>Thermal </a:t>
            </a:r>
            <a:r>
              <a:rPr lang="en-US" sz="2800" b="0" i="0" kern="0" dirty="0" smtClean="0">
                <a:solidFill>
                  <a:schemeClr val="tx1"/>
                </a:solidFill>
                <a:latin typeface="Calibri" pitchFamily="34" charset="0"/>
              </a:rPr>
              <a:t>Particles: </a:t>
            </a:r>
            <a:r>
              <a:rPr lang="en-US" sz="2800" b="0" i="0" kern="0" dirty="0" err="1" smtClean="0">
                <a:solidFill>
                  <a:schemeClr val="tx1"/>
                </a:solidFill>
                <a:latin typeface="Calibri" pitchFamily="34" charset="0"/>
              </a:rPr>
              <a:t>Maxwellian</a:t>
            </a:r>
            <a:endParaRPr lang="en-US" sz="2800" b="0" i="0" kern="0" dirty="0">
              <a:solidFill>
                <a:schemeClr val="tx1"/>
              </a:solidFill>
              <a:latin typeface="Calibri" pitchFamily="34" charset="0"/>
            </a:endParaRPr>
          </a:p>
          <a:p>
            <a:pPr marL="342900" indent="-342900" eaLnBrk="0" hangingPunct="0">
              <a:defRPr/>
            </a:pPr>
            <a:endParaRPr lang="en-US" sz="2800" b="0" i="0" kern="0" dirty="0">
              <a:solidFill>
                <a:schemeClr val="tx1"/>
              </a:solidFill>
              <a:latin typeface="+mn-lt"/>
            </a:endParaRPr>
          </a:p>
        </p:txBody>
      </p:sp>
      <p:sp>
        <p:nvSpPr>
          <p:cNvPr id="19" name="Rectangle 18"/>
          <p:cNvSpPr/>
          <p:nvPr/>
        </p:nvSpPr>
        <p:spPr bwMode="auto">
          <a:xfrm>
            <a:off x="304800" y="1600200"/>
            <a:ext cx="4419600" cy="7620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12" name="Rectangle 3"/>
          <p:cNvSpPr txBox="1">
            <a:spLocks noChangeArrowheads="1"/>
          </p:cNvSpPr>
          <p:nvPr/>
        </p:nvSpPr>
        <p:spPr bwMode="auto">
          <a:xfrm>
            <a:off x="5105400" y="1066800"/>
            <a:ext cx="3962400" cy="1447800"/>
          </a:xfrm>
          <a:prstGeom prst="rect">
            <a:avLst/>
          </a:prstGeom>
          <a:solidFill>
            <a:schemeClr val="accent5"/>
          </a:solidFill>
          <a:ln w="12700">
            <a:solidFill>
              <a:schemeClr val="accent2"/>
            </a:solidFill>
            <a:miter lim="800000"/>
            <a:headEnd/>
            <a:tailEnd/>
          </a:ln>
        </p:spPr>
        <p:txBody>
          <a:bodyPr/>
          <a:lstStyle/>
          <a:p>
            <a:pPr marL="285750" indent="-285750" algn="ctr" eaLnBrk="0" hangingPunct="0">
              <a:buFontTx/>
              <a:buNone/>
              <a:defRPr/>
            </a:pPr>
            <a:r>
              <a:rPr lang="en-US" sz="2800" b="0" i="0" kern="0" dirty="0" smtClean="0">
                <a:solidFill>
                  <a:schemeClr val="tx1"/>
                </a:solidFill>
                <a:latin typeface="Calibri" pitchFamily="34" charset="0"/>
              </a:rPr>
              <a:t>E.P.s: Slowing-down</a:t>
            </a:r>
            <a:endParaRPr lang="en-US" sz="2800" b="0" i="0" kern="0" dirty="0">
              <a:solidFill>
                <a:schemeClr val="tx1"/>
              </a:solidFill>
              <a:latin typeface="Calibri" pitchFamily="34" charset="0"/>
            </a:endParaRPr>
          </a:p>
          <a:p>
            <a:pPr marL="342900" indent="-342900" eaLnBrk="0" hangingPunct="0">
              <a:defRPr/>
            </a:pPr>
            <a:endParaRPr lang="en-US" sz="2800" b="0" i="0" kern="0" dirty="0">
              <a:solidFill>
                <a:schemeClr val="tx1"/>
              </a:solidFill>
              <a:latin typeface="+mn-lt"/>
            </a:endParaRPr>
          </a:p>
        </p:txBody>
      </p:sp>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63492"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Present inclusion of energetic particles in </a:t>
            </a:r>
            <a:r>
              <a:rPr lang="en-US" sz="2800" dirty="0" smtClean="0">
                <a:latin typeface="Courier New" pitchFamily="49" charset="0"/>
                <a:cs typeface="Courier New" pitchFamily="49" charset="0"/>
              </a:rPr>
              <a:t>MISK</a:t>
            </a:r>
            <a:r>
              <a:rPr lang="en-US" sz="2800" dirty="0" smtClean="0">
                <a:latin typeface="Calibri" pitchFamily="34" charset="0"/>
              </a:rPr>
              <a:t>: isotropic slowing down distribution (ex. alphas in ITER)</a:t>
            </a:r>
          </a:p>
        </p:txBody>
      </p:sp>
      <p:sp>
        <p:nvSpPr>
          <p:cNvPr id="4"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15</a:t>
            </a:r>
            <a:endParaRPr lang="en-US" sz="900" i="0" dirty="0">
              <a:solidFill>
                <a:schemeClr val="accent2"/>
              </a:solidFill>
              <a:latin typeface="Arial"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6162675" y="1676400"/>
            <a:ext cx="1914525" cy="685800"/>
          </a:xfrm>
          <a:prstGeom prst="rect">
            <a:avLst/>
          </a:prstGeom>
          <a:noFill/>
          <a:ln w="9525">
            <a:noFill/>
            <a:miter lim="800000"/>
            <a:headEnd/>
            <a:tailEnd/>
          </a:ln>
        </p:spPr>
      </p:pic>
      <p:sp>
        <p:nvSpPr>
          <p:cNvPr id="11" name="Rectangle 3"/>
          <p:cNvSpPr txBox="1">
            <a:spLocks noChangeArrowheads="1"/>
          </p:cNvSpPr>
          <p:nvPr/>
        </p:nvSpPr>
        <p:spPr bwMode="auto">
          <a:xfrm>
            <a:off x="0" y="2895600"/>
            <a:ext cx="4724400" cy="3657600"/>
          </a:xfrm>
          <a:prstGeom prst="rect">
            <a:avLst/>
          </a:prstGeom>
          <a:noFill/>
          <a:ln w="9525">
            <a:noFill/>
            <a:miter lim="800000"/>
            <a:headEnd/>
            <a:tailEnd/>
          </a:ln>
        </p:spPr>
        <p:txBody>
          <a:bodyPr/>
          <a:lstStyle/>
          <a:p>
            <a:pPr marL="342900" lvl="1" indent="-342900" eaLnBrk="0" hangingPunct="0">
              <a:defRPr/>
            </a:pPr>
            <a:r>
              <a:rPr lang="en-US" sz="2800" b="0" i="0" kern="0" dirty="0" smtClean="0">
                <a:solidFill>
                  <a:schemeClr val="tx1"/>
                </a:solidFill>
                <a:latin typeface="Calibri" pitchFamily="34" charset="0"/>
              </a:rPr>
              <a:t>Energetic particles add to </a:t>
            </a:r>
            <a:r>
              <a:rPr lang="el-GR" sz="2800" b="0" i="0" kern="0" dirty="0" smtClean="0">
                <a:solidFill>
                  <a:schemeClr val="tx1"/>
                </a:solidFill>
                <a:latin typeface="Calibri" pitchFamily="34" charset="0"/>
              </a:rPr>
              <a:t>δ</a:t>
            </a:r>
            <a:r>
              <a:rPr lang="en-US" sz="2800" b="0" i="0" kern="0" dirty="0" smtClean="0">
                <a:solidFill>
                  <a:schemeClr val="tx1"/>
                </a:solidFill>
                <a:latin typeface="Calibri" pitchFamily="34" charset="0"/>
              </a:rPr>
              <a:t>W</a:t>
            </a:r>
            <a:r>
              <a:rPr lang="en-US" sz="2800" b="0" i="0" kern="0" baseline="-25000" dirty="0" smtClean="0">
                <a:solidFill>
                  <a:schemeClr val="tx1"/>
                </a:solidFill>
                <a:latin typeface="Calibri" pitchFamily="34" charset="0"/>
              </a:rPr>
              <a:t>K</a:t>
            </a:r>
            <a:r>
              <a:rPr lang="en-US" sz="2800" b="0" i="0" kern="0" dirty="0" smtClean="0">
                <a:solidFill>
                  <a:schemeClr val="tx1"/>
                </a:solidFill>
                <a:latin typeface="Calibri" pitchFamily="34" charset="0"/>
              </a:rPr>
              <a:t>, lead to greater stability</a:t>
            </a:r>
            <a:endParaRPr lang="en-US" sz="2800" b="0" i="0" kern="0" dirty="0">
              <a:solidFill>
                <a:schemeClr val="tx1"/>
              </a:solidFill>
              <a:latin typeface="Calibri" pitchFamily="34" charset="0"/>
            </a:endParaRPr>
          </a:p>
          <a:p>
            <a:pPr marL="342900" lvl="1" indent="-342900" eaLnBrk="0" hangingPunct="0">
              <a:defRPr/>
            </a:pPr>
            <a:r>
              <a:rPr lang="en-US" sz="2800" b="0" i="0" kern="0" dirty="0" smtClean="0">
                <a:solidFill>
                  <a:schemeClr val="tx1"/>
                </a:solidFill>
                <a:latin typeface="Calibri" pitchFamily="34" charset="0"/>
              </a:rPr>
              <a:t>Example: </a:t>
            </a:r>
            <a:r>
              <a:rPr lang="el-GR" sz="2800" b="0" i="0" kern="0" dirty="0" smtClean="0">
                <a:solidFill>
                  <a:schemeClr val="tx1"/>
                </a:solidFill>
                <a:latin typeface="Calibri" pitchFamily="34" charset="0"/>
              </a:rPr>
              <a:t>α</a:t>
            </a:r>
            <a:r>
              <a:rPr lang="en-US" sz="2800" b="0" i="0" kern="0" dirty="0" smtClean="0">
                <a:solidFill>
                  <a:schemeClr val="tx1"/>
                </a:solidFill>
                <a:latin typeface="Calibri" pitchFamily="34" charset="0"/>
              </a:rPr>
              <a:t> particles in ITER</a:t>
            </a:r>
          </a:p>
          <a:p>
            <a:pPr marL="742950" lvl="1" indent="-285750" eaLnBrk="0" hangingPunct="0">
              <a:buFontTx/>
              <a:buChar char="–"/>
              <a:defRPr/>
            </a:pPr>
            <a:r>
              <a:rPr lang="en-US" sz="2400" b="0" i="0" kern="0" dirty="0" smtClean="0">
                <a:solidFill>
                  <a:schemeClr val="accent2"/>
                </a:solidFill>
                <a:latin typeface="Calibri" pitchFamily="34" charset="0"/>
              </a:rPr>
              <a:t>Higher </a:t>
            </a:r>
            <a:r>
              <a:rPr lang="el-GR" sz="2400" b="0" i="0" kern="0" dirty="0" smtClean="0">
                <a:solidFill>
                  <a:schemeClr val="accent2"/>
                </a:solidFill>
                <a:latin typeface="Calibri" pitchFamily="34" charset="0"/>
              </a:rPr>
              <a:t>β</a:t>
            </a:r>
            <a:r>
              <a:rPr lang="el-GR" sz="2400" b="0" i="0" kern="0" baseline="-25000" dirty="0" smtClean="0">
                <a:solidFill>
                  <a:schemeClr val="accent2"/>
                </a:solidFill>
                <a:latin typeface="Calibri" pitchFamily="34" charset="0"/>
              </a:rPr>
              <a:t>α</a:t>
            </a:r>
            <a:r>
              <a:rPr lang="en-US" sz="2400" b="0" i="0" kern="0" dirty="0" smtClean="0">
                <a:solidFill>
                  <a:schemeClr val="accent2"/>
                </a:solidFill>
                <a:latin typeface="Calibri" pitchFamily="34" charset="0"/>
              </a:rPr>
              <a:t> leads to greater stability</a:t>
            </a:r>
          </a:p>
          <a:p>
            <a:pPr marL="742950" lvl="1" indent="-285750" eaLnBrk="0" hangingPunct="0">
              <a:buFontTx/>
              <a:buChar char="–"/>
              <a:defRPr/>
            </a:pPr>
            <a:r>
              <a:rPr lang="en-US" sz="2400" b="0" i="0" kern="0" dirty="0" smtClean="0">
                <a:solidFill>
                  <a:schemeClr val="accent2"/>
                </a:solidFill>
                <a:latin typeface="Calibri" pitchFamily="34" charset="0"/>
              </a:rPr>
              <a:t>Isotropic  </a:t>
            </a:r>
            <a:r>
              <a:rPr lang="en-US" sz="2400" b="0" kern="0" dirty="0" smtClean="0">
                <a:solidFill>
                  <a:schemeClr val="accent2"/>
                </a:solidFill>
                <a:latin typeface="Calibri" pitchFamily="34" charset="0"/>
              </a:rPr>
              <a:t>f</a:t>
            </a:r>
            <a:r>
              <a:rPr lang="en-US" sz="2400" b="0" i="0" kern="0" dirty="0" smtClean="0">
                <a:solidFill>
                  <a:schemeClr val="accent2"/>
                </a:solidFill>
                <a:latin typeface="Calibri" pitchFamily="34" charset="0"/>
              </a:rPr>
              <a:t>  is a good approx.</a:t>
            </a:r>
          </a:p>
        </p:txBody>
      </p:sp>
      <p:pic>
        <p:nvPicPr>
          <p:cNvPr id="2051" name="Picture 3"/>
          <p:cNvPicPr>
            <a:picLocks noChangeAspect="1" noChangeArrowheads="1"/>
          </p:cNvPicPr>
          <p:nvPr/>
        </p:nvPicPr>
        <p:blipFill>
          <a:blip r:embed="rId5" cstate="print"/>
          <a:srcRect l="8524" b="7617"/>
          <a:stretch>
            <a:fillRect/>
          </a:stretch>
        </p:blipFill>
        <p:spPr bwMode="auto">
          <a:xfrm>
            <a:off x="4953000" y="2667000"/>
            <a:ext cx="4191000" cy="3581400"/>
          </a:xfrm>
          <a:prstGeom prst="rect">
            <a:avLst/>
          </a:prstGeom>
          <a:noFill/>
          <a:ln w="9525">
            <a:noFill/>
            <a:miter lim="800000"/>
            <a:headEnd/>
            <a:tailEnd/>
          </a:ln>
        </p:spPr>
      </p:pic>
      <p:sp>
        <p:nvSpPr>
          <p:cNvPr id="13" name="TextBox 12"/>
          <p:cNvSpPr txBox="1"/>
          <p:nvPr/>
        </p:nvSpPr>
        <p:spPr>
          <a:xfrm>
            <a:off x="6172200" y="4419600"/>
            <a:ext cx="1081130" cy="400110"/>
          </a:xfrm>
          <a:prstGeom prst="rect">
            <a:avLst/>
          </a:prstGeom>
          <a:noFill/>
        </p:spPr>
        <p:txBody>
          <a:bodyPr wrap="none" rtlCol="0">
            <a:spAutoFit/>
          </a:bodyPr>
          <a:lstStyle/>
          <a:p>
            <a:pPr>
              <a:buNone/>
            </a:pPr>
            <a:r>
              <a:rPr lang="en-US" sz="2000" b="0" i="0" dirty="0" smtClean="0">
                <a:latin typeface="Calibri" pitchFamily="34" charset="0"/>
              </a:rPr>
              <a:t>unstable</a:t>
            </a:r>
            <a:endParaRPr lang="en-US" sz="2000" b="0" i="0" dirty="0">
              <a:latin typeface="Calibri" pitchFamily="34" charset="0"/>
            </a:endParaRPr>
          </a:p>
        </p:txBody>
      </p:sp>
      <p:sp>
        <p:nvSpPr>
          <p:cNvPr id="14" name="TextBox 13"/>
          <p:cNvSpPr txBox="1"/>
          <p:nvPr/>
        </p:nvSpPr>
        <p:spPr>
          <a:xfrm>
            <a:off x="7722575" y="2819400"/>
            <a:ext cx="811825"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stable</a:t>
            </a:r>
            <a:endParaRPr lang="en-US" sz="2000" b="0" i="0" dirty="0">
              <a:solidFill>
                <a:srgbClr val="FF0000"/>
              </a:solidFill>
              <a:latin typeface="Calibri" pitchFamily="34" charset="0"/>
            </a:endParaRPr>
          </a:p>
        </p:txBody>
      </p:sp>
      <p:sp>
        <p:nvSpPr>
          <p:cNvPr id="16" name="TextBox 15"/>
          <p:cNvSpPr txBox="1"/>
          <p:nvPr/>
        </p:nvSpPr>
        <p:spPr>
          <a:xfrm rot="600000">
            <a:off x="7501506" y="3851130"/>
            <a:ext cx="1096454" cy="400110"/>
          </a:xfrm>
          <a:prstGeom prst="rect">
            <a:avLst/>
          </a:prstGeom>
          <a:noFill/>
        </p:spPr>
        <p:txBody>
          <a:bodyPr wrap="none" rtlCol="0">
            <a:spAutoFit/>
          </a:bodyPr>
          <a:lstStyle/>
          <a:p>
            <a:pPr>
              <a:buNone/>
            </a:pPr>
            <a:r>
              <a:rPr lang="en-US" sz="2000" b="0" i="0" dirty="0" smtClean="0">
                <a:solidFill>
                  <a:schemeClr val="tx1"/>
                </a:solidFill>
                <a:latin typeface="Calibri" pitchFamily="34" charset="0"/>
              </a:rPr>
              <a:t>marginal</a:t>
            </a:r>
            <a:endParaRPr lang="en-US" sz="2000" b="0" i="0" dirty="0">
              <a:solidFill>
                <a:schemeClr val="tx1"/>
              </a:solidFill>
              <a:latin typeface="Calibri" pitchFamily="34" charset="0"/>
            </a:endParaRPr>
          </a:p>
        </p:txBody>
      </p:sp>
      <p:sp>
        <p:nvSpPr>
          <p:cNvPr id="18" name="TextBox 17"/>
          <p:cNvSpPr txBox="1"/>
          <p:nvPr/>
        </p:nvSpPr>
        <p:spPr>
          <a:xfrm>
            <a:off x="5638801" y="5165669"/>
            <a:ext cx="3200399" cy="701731"/>
          </a:xfrm>
          <a:prstGeom prst="rect">
            <a:avLst/>
          </a:prstGeom>
          <a:solidFill>
            <a:schemeClr val="bg1"/>
          </a:solidFill>
        </p:spPr>
        <p:txBody>
          <a:bodyPr wrap="square" rtlCol="0">
            <a:spAutoFit/>
          </a:bodyPr>
          <a:lstStyle/>
          <a:p>
            <a:pPr algn="ctr">
              <a:buNone/>
            </a:pPr>
            <a:r>
              <a:rPr lang="en-US" sz="1800" b="0" i="0" u="sng" dirty="0" smtClean="0">
                <a:solidFill>
                  <a:schemeClr val="tx1"/>
                </a:solidFill>
                <a:latin typeface="Calibri" pitchFamily="34" charset="0"/>
              </a:rPr>
              <a:t>ITER </a:t>
            </a:r>
            <a:r>
              <a:rPr lang="en-US" sz="1800" b="0" i="0" u="sng" dirty="0" smtClean="0">
                <a:solidFill>
                  <a:schemeClr val="tx1"/>
                </a:solidFill>
                <a:latin typeface="Calibri" pitchFamily="34" charset="0"/>
              </a:rPr>
              <a:t>Advanced Scenario 4:</a:t>
            </a:r>
          </a:p>
          <a:p>
            <a:pPr>
              <a:buNone/>
            </a:pPr>
            <a:r>
              <a:rPr lang="el-GR" sz="1800" b="0" i="0" dirty="0" smtClean="0">
                <a:solidFill>
                  <a:schemeClr val="tx1"/>
                </a:solidFill>
                <a:latin typeface="Calibri" pitchFamily="34" charset="0"/>
              </a:rPr>
              <a:t>β</a:t>
            </a:r>
            <a:r>
              <a:rPr lang="en-US" sz="1800" b="0" i="0" baseline="-25000" dirty="0" smtClean="0">
                <a:solidFill>
                  <a:schemeClr val="tx1"/>
                </a:solidFill>
                <a:latin typeface="Calibri" pitchFamily="34" charset="0"/>
              </a:rPr>
              <a:t>N</a:t>
            </a:r>
            <a:r>
              <a:rPr lang="en-US" sz="1800" b="0" i="0" dirty="0" smtClean="0">
                <a:solidFill>
                  <a:schemeClr val="tx1"/>
                </a:solidFill>
                <a:latin typeface="Calibri" pitchFamily="34" charset="0"/>
              </a:rPr>
              <a:t> ~20% above the no-wall limit</a:t>
            </a:r>
            <a:endParaRPr lang="en-US" sz="1800" b="0" i="0" dirty="0">
              <a:solidFill>
                <a:schemeClr val="tx1"/>
              </a:solidFill>
              <a:latin typeface="Calibri" pitchFamily="34" charset="0"/>
            </a:endParaRPr>
          </a:p>
        </p:txBody>
      </p:sp>
      <p:pic>
        <p:nvPicPr>
          <p:cNvPr id="17" name="Picture 16" descr="addin_tmp.png"/>
          <p:cNvPicPr>
            <a:picLocks noChangeAspect="1"/>
          </p:cNvPicPr>
          <p:nvPr>
            <p:custDataLst>
              <p:tags r:id="rId1"/>
            </p:custDataLst>
          </p:nvPr>
        </p:nvPicPr>
        <p:blipFill>
          <a:blip r:embed="rId6" cstate="print"/>
          <a:stretch>
            <a:fillRect/>
          </a:stretch>
        </p:blipFill>
        <p:spPr>
          <a:xfrm>
            <a:off x="457200" y="1639919"/>
            <a:ext cx="4142042" cy="646081"/>
          </a:xfrm>
          <a:prstGeom prst="rect">
            <a:avLst/>
          </a:prstGeom>
        </p:spPr>
      </p:pic>
      <p:sp>
        <p:nvSpPr>
          <p:cNvPr id="20" name="TextBox 19"/>
          <p:cNvSpPr txBox="1"/>
          <p:nvPr/>
        </p:nvSpPr>
        <p:spPr>
          <a:xfrm>
            <a:off x="6705600" y="6153090"/>
            <a:ext cx="1300356"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baseline="30000" dirty="0" smtClean="0">
                <a:solidFill>
                  <a:schemeClr val="tx1"/>
                </a:solidFill>
                <a:latin typeface="Calibri" pitchFamily="34" charset="0"/>
              </a:rPr>
              <a:t>model</a:t>
            </a:r>
            <a:endParaRPr lang="en-US" sz="2000" b="0" i="0" baseline="30000" dirty="0">
              <a:solidFill>
                <a:schemeClr val="tx1"/>
              </a:solidFill>
              <a:latin typeface="Calibri" pitchFamily="34" charset="0"/>
            </a:endParaRPr>
          </a:p>
        </p:txBody>
      </p:sp>
      <p:sp>
        <p:nvSpPr>
          <p:cNvPr id="21" name="TextBox 20"/>
          <p:cNvSpPr txBox="1"/>
          <p:nvPr/>
        </p:nvSpPr>
        <p:spPr>
          <a:xfrm rot="16200000">
            <a:off x="4284070" y="4163463"/>
            <a:ext cx="975973"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β</a:t>
            </a:r>
            <a:r>
              <a:rPr lang="el-GR" sz="2000" b="0" i="0" baseline="-25000" dirty="0" smtClean="0">
                <a:solidFill>
                  <a:schemeClr val="tx1"/>
                </a:solidFill>
                <a:latin typeface="Calibri" pitchFamily="34" charset="0"/>
              </a:rPr>
              <a:t>α</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β</a:t>
            </a:r>
            <a:r>
              <a:rPr lang="en-US" sz="2000" b="0" i="0" baseline="-25000" dirty="0" smtClean="0">
                <a:solidFill>
                  <a:schemeClr val="tx1"/>
                </a:solidFill>
                <a:latin typeface="Calibri" pitchFamily="34" charset="0"/>
              </a:rPr>
              <a:t>total</a:t>
            </a:r>
            <a:endParaRPr lang="en-US" sz="2000" b="0" i="0" baseline="-25000" dirty="0">
              <a:solidFill>
                <a:schemeClr val="tx1"/>
              </a:solidFill>
              <a:latin typeface="Calibri" pitchFamily="34" charset="0"/>
            </a:endParaRPr>
          </a:p>
        </p:txBody>
      </p:sp>
    </p:spTree>
  </p:cSld>
  <p:clrMapOvr>
    <a:masterClrMapping/>
  </p:clrMapOvr>
  <p:transition advTm="10242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685800" y="990600"/>
            <a:ext cx="4572000" cy="3590128"/>
          </a:xfrm>
          <a:prstGeom prst="rect">
            <a:avLst/>
          </a:prstGeom>
          <a:noFill/>
          <a:ln w="9525">
            <a:noFill/>
            <a:miter lim="800000"/>
            <a:headEnd/>
            <a:tailEn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9"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16</a:t>
            </a:r>
            <a:endParaRPr lang="en-US" sz="900" i="0" dirty="0">
              <a:solidFill>
                <a:schemeClr val="accent2"/>
              </a:solidFill>
              <a:latin typeface="Arial" pitchFamily="34" charset="0"/>
            </a:endParaRPr>
          </a:p>
        </p:txBody>
      </p:sp>
      <p:sp>
        <p:nvSpPr>
          <p:cNvPr id="13"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latin typeface="Calibri" pitchFamily="34" charset="0"/>
              </a:rPr>
              <a:t>Energetic particles provide a stabilizing force that is independent of rotation and </a:t>
            </a:r>
            <a:r>
              <a:rPr lang="en-US" sz="2800" dirty="0" err="1" smtClean="0">
                <a:latin typeface="Calibri" pitchFamily="34" charset="0"/>
              </a:rPr>
              <a:t>collisionality</a:t>
            </a:r>
            <a:endParaRPr lang="en-US" sz="2800" dirty="0" smtClean="0">
              <a:latin typeface="Calibri" pitchFamily="34" charset="0"/>
            </a:endParaRPr>
          </a:p>
        </p:txBody>
      </p:sp>
      <p:sp>
        <p:nvSpPr>
          <p:cNvPr id="32" name="Line 149"/>
          <p:cNvSpPr>
            <a:spLocks noChangeShapeType="1"/>
          </p:cNvSpPr>
          <p:nvPr/>
        </p:nvSpPr>
        <p:spPr bwMode="auto">
          <a:xfrm>
            <a:off x="1905000" y="5791200"/>
            <a:ext cx="0" cy="457200"/>
          </a:xfrm>
          <a:prstGeom prst="line">
            <a:avLst/>
          </a:prstGeom>
          <a:noFill/>
          <a:ln w="0">
            <a:solidFill>
              <a:srgbClr val="FDFFFF"/>
            </a:solidFill>
            <a:round/>
            <a:headEnd/>
            <a:tailEnd/>
          </a:ln>
        </p:spPr>
        <p:txBody>
          <a:bodyPr wrap="none" lIns="0" tIns="0" rIns="0" bIns="0" anchor="ctr"/>
          <a:lstStyle/>
          <a:p>
            <a:endParaRPr lang="en-US"/>
          </a:p>
        </p:txBody>
      </p:sp>
      <p:sp>
        <p:nvSpPr>
          <p:cNvPr id="33" name="Rectangle 3"/>
          <p:cNvSpPr txBox="1">
            <a:spLocks noChangeArrowheads="1"/>
          </p:cNvSpPr>
          <p:nvPr/>
        </p:nvSpPr>
        <p:spPr bwMode="auto">
          <a:xfrm>
            <a:off x="0" y="4953000"/>
            <a:ext cx="9144000" cy="1676400"/>
          </a:xfrm>
          <a:prstGeom prst="rect">
            <a:avLst/>
          </a:prstGeom>
          <a:noFill/>
          <a:ln w="9525">
            <a:noFill/>
            <a:miter lim="800000"/>
            <a:headEnd/>
            <a:tailEnd/>
          </a:ln>
        </p:spPr>
        <p:txBody>
          <a:bodyPr/>
          <a:lstStyle/>
          <a:p>
            <a:pPr marL="742950" lvl="1" indent="-285750" eaLnBrk="0" hangingPunct="0">
              <a:buFontTx/>
              <a:buChar char="–"/>
              <a:defRPr/>
            </a:pPr>
            <a:r>
              <a:rPr lang="en-US" sz="2400" b="0" i="0" kern="0" dirty="0" smtClean="0">
                <a:solidFill>
                  <a:schemeClr val="accent2"/>
                </a:solidFill>
                <a:latin typeface="Calibri" pitchFamily="34" charset="0"/>
              </a:rPr>
              <a:t>Significant Re(</a:t>
            </a:r>
            <a:r>
              <a:rPr lang="en-US" sz="2400" b="0" i="0" kern="0" dirty="0" err="1" smtClean="0">
                <a:solidFill>
                  <a:schemeClr val="accent2"/>
                </a:solidFill>
                <a:latin typeface="Calibri" pitchFamily="34" charset="0"/>
              </a:rPr>
              <a:t>δW</a:t>
            </a:r>
            <a:r>
              <a:rPr lang="en-US" sz="2400" b="0" i="0" kern="0" baseline="-25000" dirty="0" err="1" smtClean="0">
                <a:solidFill>
                  <a:schemeClr val="accent2"/>
                </a:solidFill>
                <a:latin typeface="Calibri" pitchFamily="34" charset="0"/>
              </a:rPr>
              <a:t>K</a:t>
            </a:r>
            <a:r>
              <a:rPr lang="en-US" sz="2400" b="0" i="0" kern="0" dirty="0" smtClean="0">
                <a:solidFill>
                  <a:schemeClr val="accent2"/>
                </a:solidFill>
                <a:latin typeface="Calibri" pitchFamily="34" charset="0"/>
              </a:rPr>
              <a:t>), but nearly independent of </a:t>
            </a:r>
            <a:r>
              <a:rPr lang="el-GR" sz="2400" b="0" i="0" kern="0" dirty="0" smtClean="0">
                <a:solidFill>
                  <a:schemeClr val="accent2"/>
                </a:solidFill>
                <a:latin typeface="Calibri" pitchFamily="34" charset="0"/>
              </a:rPr>
              <a:t>ω</a:t>
            </a:r>
            <a:r>
              <a:rPr lang="el-GR" sz="2400" b="0" i="0" kern="0" baseline="-25000" dirty="0" smtClean="0">
                <a:solidFill>
                  <a:schemeClr val="accent2"/>
                </a:solidFill>
                <a:latin typeface="Calibri" pitchFamily="34" charset="0"/>
              </a:rPr>
              <a:t>φ</a:t>
            </a:r>
            <a:endParaRPr lang="en-US" sz="2400" b="0" i="0" kern="0" dirty="0" smtClean="0">
              <a:solidFill>
                <a:schemeClr val="accent2"/>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pitchFamily="34" charset="0"/>
              </a:rPr>
              <a:t>Energetic particles are </a:t>
            </a:r>
            <a:r>
              <a:rPr lang="en-US" sz="2400" b="0" i="0" u="sng" kern="0" dirty="0" smtClean="0">
                <a:solidFill>
                  <a:schemeClr val="accent2"/>
                </a:solidFill>
                <a:latin typeface="Calibri" pitchFamily="34" charset="0"/>
              </a:rPr>
              <a:t>not</a:t>
            </a:r>
            <a:r>
              <a:rPr lang="en-US" sz="2400" b="0" i="0" kern="0" dirty="0" smtClean="0">
                <a:solidFill>
                  <a:schemeClr val="accent2"/>
                </a:solidFill>
                <a:latin typeface="Calibri" pitchFamily="34" charset="0"/>
              </a:rPr>
              <a:t> in mode resonance</a:t>
            </a:r>
          </a:p>
          <a:p>
            <a:pPr marL="742950" lvl="1" indent="-285750" eaLnBrk="0" hangingPunct="0">
              <a:buFontTx/>
              <a:buChar char="–"/>
              <a:defRPr/>
            </a:pPr>
            <a:r>
              <a:rPr lang="en-US" sz="2400" b="0" i="0" kern="0" dirty="0" smtClean="0">
                <a:solidFill>
                  <a:schemeClr val="accent2"/>
                </a:solidFill>
                <a:latin typeface="Calibri" pitchFamily="34" charset="0"/>
              </a:rPr>
              <a:t>Effect is not energy dissipation, but rather a restoring force</a:t>
            </a:r>
            <a:endParaRPr lang="en-US" sz="2400" b="0" i="0" kern="0" dirty="0" smtClean="0">
              <a:solidFill>
                <a:schemeClr val="tx1"/>
              </a:solidFill>
              <a:latin typeface="Calibri" pitchFamily="34" charset="0"/>
            </a:endParaRPr>
          </a:p>
        </p:txBody>
      </p:sp>
      <p:sp>
        <p:nvSpPr>
          <p:cNvPr id="42" name="TextBox 41"/>
          <p:cNvSpPr txBox="1"/>
          <p:nvPr/>
        </p:nvSpPr>
        <p:spPr>
          <a:xfrm>
            <a:off x="3124200" y="1219200"/>
            <a:ext cx="1911485" cy="307777"/>
          </a:xfrm>
          <a:prstGeom prst="rect">
            <a:avLst/>
          </a:prstGeom>
          <a:noFill/>
        </p:spPr>
        <p:txBody>
          <a:bodyPr wrap="none" rtlCol="0">
            <a:spAutoFit/>
          </a:bodyPr>
          <a:lstStyle/>
          <a:p>
            <a:pPr>
              <a:buNone/>
            </a:pPr>
            <a:r>
              <a:rPr lang="en-US" sz="1400" b="0" i="0" dirty="0" smtClean="0">
                <a:latin typeface="Calibri" pitchFamily="34" charset="0"/>
              </a:rPr>
              <a:t>NSTX 121083 @ 0.475 s</a:t>
            </a:r>
            <a:endParaRPr lang="en-US" sz="1400" b="0" i="0" dirty="0">
              <a:latin typeface="Calibri" pitchFamily="34" charset="0"/>
            </a:endParaRPr>
          </a:p>
        </p:txBody>
      </p:sp>
      <p:sp>
        <p:nvSpPr>
          <p:cNvPr id="34" name="Rectangle 33"/>
          <p:cNvSpPr/>
          <p:nvPr/>
        </p:nvSpPr>
        <p:spPr bwMode="auto">
          <a:xfrm>
            <a:off x="5577840" y="1932432"/>
            <a:ext cx="3413760" cy="734568"/>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lIns="0" tIns="0" rIns="0" bIns="0"/>
          <a:lstStyle/>
          <a:p>
            <a:pPr>
              <a:defRPr/>
            </a:pPr>
            <a:endParaRPr lang="en-US"/>
          </a:p>
        </p:txBody>
      </p:sp>
      <p:sp>
        <p:nvSpPr>
          <p:cNvPr id="38" name="Rounded Rectangle 37"/>
          <p:cNvSpPr/>
          <p:nvPr/>
        </p:nvSpPr>
        <p:spPr bwMode="auto">
          <a:xfrm>
            <a:off x="7330440" y="2280412"/>
            <a:ext cx="304800" cy="27432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9" name="Rounded Rectangle 38"/>
          <p:cNvSpPr/>
          <p:nvPr/>
        </p:nvSpPr>
        <p:spPr bwMode="auto">
          <a:xfrm>
            <a:off x="6644640" y="2280412"/>
            <a:ext cx="381000" cy="27432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37" name="Picture 36" descr="addin_tmp.png"/>
          <p:cNvPicPr>
            <a:picLocks noChangeAspect="1"/>
          </p:cNvPicPr>
          <p:nvPr>
            <p:custDataLst>
              <p:tags r:id="rId1"/>
            </p:custDataLst>
          </p:nvPr>
        </p:nvPicPr>
        <p:blipFill>
          <a:blip r:embed="rId5" cstate="print"/>
          <a:stretch>
            <a:fillRect/>
          </a:stretch>
        </p:blipFill>
        <p:spPr>
          <a:xfrm>
            <a:off x="5682329" y="2023872"/>
            <a:ext cx="3172111" cy="518160"/>
          </a:xfrm>
          <a:prstGeom prst="rect">
            <a:avLst/>
          </a:prstGeom>
        </p:spPr>
      </p:pic>
      <p:sp>
        <p:nvSpPr>
          <p:cNvPr id="35" name="TextBox 34"/>
          <p:cNvSpPr txBox="1"/>
          <p:nvPr/>
        </p:nvSpPr>
        <p:spPr>
          <a:xfrm>
            <a:off x="3733800" y="2362200"/>
            <a:ext cx="1182953" cy="338554"/>
          </a:xfrm>
          <a:prstGeom prst="rect">
            <a:avLst/>
          </a:prstGeom>
          <a:noFill/>
        </p:spPr>
        <p:txBody>
          <a:bodyPr wrap="none" rtlCol="0">
            <a:spAutoFit/>
          </a:bodyPr>
          <a:lstStyle/>
          <a:p>
            <a:pPr>
              <a:buNone/>
            </a:pPr>
            <a:r>
              <a:rPr lang="en-US" sz="1600" b="0" i="0" dirty="0" smtClean="0">
                <a:solidFill>
                  <a:srgbClr val="FF0000"/>
                </a:solidFill>
                <a:latin typeface="Calibri" pitchFamily="34" charset="0"/>
              </a:rPr>
              <a:t>Real Therm.</a:t>
            </a:r>
            <a:endParaRPr lang="en-US" sz="1600" b="0" i="0" dirty="0">
              <a:solidFill>
                <a:srgbClr val="FF0000"/>
              </a:solidFill>
              <a:latin typeface="Calibri" pitchFamily="34" charset="0"/>
            </a:endParaRPr>
          </a:p>
        </p:txBody>
      </p:sp>
      <p:sp>
        <p:nvSpPr>
          <p:cNvPr id="36" name="TextBox 35"/>
          <p:cNvSpPr txBox="1"/>
          <p:nvPr/>
        </p:nvSpPr>
        <p:spPr>
          <a:xfrm rot="-2700000">
            <a:off x="769343" y="2386831"/>
            <a:ext cx="1287532" cy="338554"/>
          </a:xfrm>
          <a:prstGeom prst="rect">
            <a:avLst/>
          </a:prstGeom>
          <a:noFill/>
        </p:spPr>
        <p:txBody>
          <a:bodyPr wrap="none" rtlCol="0">
            <a:spAutoFit/>
          </a:bodyPr>
          <a:lstStyle/>
          <a:p>
            <a:pPr>
              <a:buNone/>
            </a:pPr>
            <a:r>
              <a:rPr lang="en-US" sz="1600" b="0" i="0" dirty="0" err="1" smtClean="0">
                <a:solidFill>
                  <a:srgbClr val="FF0000"/>
                </a:solidFill>
                <a:latin typeface="Calibri" pitchFamily="34" charset="0"/>
              </a:rPr>
              <a:t>Imag</a:t>
            </a:r>
            <a:r>
              <a:rPr lang="en-US" sz="1600" b="0" i="0" dirty="0" smtClean="0">
                <a:solidFill>
                  <a:srgbClr val="FF0000"/>
                </a:solidFill>
                <a:latin typeface="Calibri" pitchFamily="34" charset="0"/>
              </a:rPr>
              <a:t>. Therm.</a:t>
            </a:r>
            <a:endParaRPr lang="en-US" sz="1600" b="0" i="0" dirty="0">
              <a:solidFill>
                <a:srgbClr val="FF0000"/>
              </a:solidFill>
              <a:latin typeface="Calibri" pitchFamily="34" charset="0"/>
            </a:endParaRPr>
          </a:p>
        </p:txBody>
      </p:sp>
      <p:sp>
        <p:nvSpPr>
          <p:cNvPr id="40" name="TextBox 39"/>
          <p:cNvSpPr txBox="1"/>
          <p:nvPr/>
        </p:nvSpPr>
        <p:spPr>
          <a:xfrm>
            <a:off x="2819400" y="3124200"/>
            <a:ext cx="869854" cy="338554"/>
          </a:xfrm>
          <a:prstGeom prst="rect">
            <a:avLst/>
          </a:prstGeom>
          <a:noFill/>
        </p:spPr>
        <p:txBody>
          <a:bodyPr wrap="none" rtlCol="0">
            <a:spAutoFit/>
          </a:bodyPr>
          <a:lstStyle/>
          <a:p>
            <a:pPr>
              <a:buNone/>
            </a:pPr>
            <a:r>
              <a:rPr lang="en-US" sz="1600" b="0" i="0" dirty="0" smtClean="0">
                <a:solidFill>
                  <a:schemeClr val="accent2"/>
                </a:solidFill>
                <a:latin typeface="Calibri" pitchFamily="34" charset="0"/>
              </a:rPr>
              <a:t>Real E.P.</a:t>
            </a:r>
            <a:endParaRPr lang="en-US" sz="1600" b="0" i="0" dirty="0">
              <a:solidFill>
                <a:schemeClr val="accent2"/>
              </a:solidFill>
              <a:latin typeface="Calibri" pitchFamily="34" charset="0"/>
            </a:endParaRPr>
          </a:p>
        </p:txBody>
      </p:sp>
      <p:sp>
        <p:nvSpPr>
          <p:cNvPr id="44" name="TextBox 43"/>
          <p:cNvSpPr txBox="1"/>
          <p:nvPr/>
        </p:nvSpPr>
        <p:spPr>
          <a:xfrm>
            <a:off x="1600200" y="3581400"/>
            <a:ext cx="974434" cy="338554"/>
          </a:xfrm>
          <a:prstGeom prst="rect">
            <a:avLst/>
          </a:prstGeom>
          <a:noFill/>
        </p:spPr>
        <p:txBody>
          <a:bodyPr wrap="none" rtlCol="0">
            <a:spAutoFit/>
          </a:bodyPr>
          <a:lstStyle/>
          <a:p>
            <a:pPr>
              <a:buNone/>
            </a:pPr>
            <a:r>
              <a:rPr lang="en-US" sz="1600" b="0" i="0" dirty="0" err="1" smtClean="0">
                <a:solidFill>
                  <a:schemeClr val="accent2"/>
                </a:solidFill>
                <a:latin typeface="Calibri" pitchFamily="34" charset="0"/>
              </a:rPr>
              <a:t>Imag</a:t>
            </a:r>
            <a:r>
              <a:rPr lang="en-US" sz="1600" b="0" i="0" dirty="0" smtClean="0">
                <a:solidFill>
                  <a:schemeClr val="accent2"/>
                </a:solidFill>
                <a:latin typeface="Calibri" pitchFamily="34" charset="0"/>
              </a:rPr>
              <a:t>. E.P.</a:t>
            </a:r>
            <a:endParaRPr lang="en-US" sz="1600" b="0" i="0" dirty="0">
              <a:solidFill>
                <a:schemeClr val="accent2"/>
              </a:solidFill>
              <a:latin typeface="Calibri" pitchFamily="34" charset="0"/>
            </a:endParaRPr>
          </a:p>
        </p:txBody>
      </p:sp>
      <p:sp>
        <p:nvSpPr>
          <p:cNvPr id="45" name="TextBox 6"/>
          <p:cNvSpPr txBox="1">
            <a:spLocks noChangeArrowheads="1"/>
          </p:cNvSpPr>
          <p:nvPr/>
        </p:nvSpPr>
        <p:spPr bwMode="auto">
          <a:xfrm rot="16200000">
            <a:off x="111100" y="2388099"/>
            <a:ext cx="635110"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endParaRPr lang="en-US" sz="2000" b="0" i="0" dirty="0">
              <a:solidFill>
                <a:schemeClr val="tx1"/>
              </a:solidFill>
              <a:latin typeface="Calibri" pitchFamily="34" charset="0"/>
            </a:endParaRPr>
          </a:p>
        </p:txBody>
      </p:sp>
      <p:sp>
        <p:nvSpPr>
          <p:cNvPr id="47" name="TextBox 46"/>
          <p:cNvSpPr txBox="1"/>
          <p:nvPr/>
        </p:nvSpPr>
        <p:spPr>
          <a:xfrm>
            <a:off x="2514600" y="4572000"/>
            <a:ext cx="1107034"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baseline="30000" dirty="0" smtClean="0">
                <a:solidFill>
                  <a:schemeClr val="tx1"/>
                </a:solidFill>
                <a:latin typeface="Calibri" pitchFamily="34" charset="0"/>
              </a:rPr>
              <a:t>exp</a:t>
            </a:r>
            <a:endParaRPr lang="en-US" sz="2000" b="0" i="0" baseline="30000" dirty="0">
              <a:solidFill>
                <a:schemeClr val="tx1"/>
              </a:solidFill>
              <a:latin typeface="Calibri" pitchFamily="34" charset="0"/>
            </a:endParaRPr>
          </a:p>
        </p:txBody>
      </p:sp>
      <p:sp>
        <p:nvSpPr>
          <p:cNvPr id="20" name="TextBox 19"/>
          <p:cNvSpPr txBox="1"/>
          <p:nvPr/>
        </p:nvSpPr>
        <p:spPr>
          <a:xfrm>
            <a:off x="6096000" y="1524000"/>
            <a:ext cx="2535118" cy="400110"/>
          </a:xfrm>
          <a:prstGeom prst="rect">
            <a:avLst/>
          </a:prstGeom>
          <a:noFill/>
        </p:spPr>
        <p:txBody>
          <a:bodyPr wrap="none" rtlCol="0">
            <a:spAutoFit/>
          </a:bodyPr>
          <a:lstStyle/>
          <a:p>
            <a:pPr>
              <a:buNone/>
            </a:pPr>
            <a:r>
              <a:rPr lang="en-US" sz="2000" b="0" i="0" dirty="0" smtClean="0">
                <a:latin typeface="Calibri" pitchFamily="34" charset="0"/>
              </a:rPr>
              <a:t>for energetic particles:</a:t>
            </a:r>
            <a:endParaRPr lang="en-US" sz="2000" b="0" i="0" dirty="0">
              <a:latin typeface="Calibri" pitchFamily="34" charset="0"/>
            </a:endParaRPr>
          </a:p>
        </p:txBody>
      </p:sp>
      <p:sp>
        <p:nvSpPr>
          <p:cNvPr id="21" name="Right Brace 20"/>
          <p:cNvSpPr/>
          <p:nvPr/>
        </p:nvSpPr>
        <p:spPr bwMode="auto">
          <a:xfrm rot="5400000">
            <a:off x="8077200" y="2209800"/>
            <a:ext cx="457200" cy="1066800"/>
          </a:xfrm>
          <a:prstGeom prst="rightBrace">
            <a:avLst/>
          </a:prstGeom>
          <a:no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2" name="TextBox 21"/>
          <p:cNvSpPr txBox="1"/>
          <p:nvPr/>
        </p:nvSpPr>
        <p:spPr>
          <a:xfrm>
            <a:off x="7953907" y="2895600"/>
            <a:ext cx="732893"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small</a:t>
            </a:r>
            <a:endParaRPr lang="en-US" sz="2000" b="0" i="0" dirty="0">
              <a:solidFill>
                <a:srgbClr val="FF0000"/>
              </a:solidFill>
              <a:latin typeface="Calibri" pitchFamily="34" charset="0"/>
            </a:endParaRPr>
          </a:p>
        </p:txBody>
      </p:sp>
    </p:spTree>
  </p:cSld>
  <p:clrMapOvr>
    <a:masterClrMapping/>
  </p:clrMapOvr>
  <p:transition advTm="75437"/>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5952" b="8819"/>
          <a:stretch>
            <a:fillRect/>
          </a:stretch>
        </p:blipFill>
        <p:spPr bwMode="auto">
          <a:xfrm>
            <a:off x="3581400" y="1581090"/>
            <a:ext cx="5486400" cy="2430684"/>
          </a:xfrm>
          <a:prstGeom prst="rect">
            <a:avLst/>
          </a:prstGeom>
          <a:noFill/>
          <a:ln w="9525">
            <a:noFill/>
            <a:miter lim="800000"/>
            <a:headEnd/>
            <a:tailEnd/>
          </a:ln>
        </p:spPr>
      </p:pic>
      <p:sp>
        <p:nvSpPr>
          <p:cNvPr id="62468"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NSTX experiment in 2009 found that energetic particles contribute linearly to RWM stability</a:t>
            </a:r>
          </a:p>
        </p:txBody>
      </p:sp>
      <p:sp>
        <p:nvSpPr>
          <p:cNvPr id="4"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17</a:t>
            </a:r>
            <a:endParaRPr lang="en-US" sz="900" i="0" dirty="0">
              <a:solidFill>
                <a:schemeClr val="accent2"/>
              </a:solidFill>
              <a:latin typeface="Arial" pitchFamily="34" charset="0"/>
            </a:endParaRPr>
          </a:p>
        </p:txBody>
      </p:sp>
      <p:sp>
        <p:nvSpPr>
          <p:cNvPr id="10" name="TextBox 9"/>
          <p:cNvSpPr txBox="1"/>
          <p:nvPr/>
        </p:nvSpPr>
        <p:spPr>
          <a:xfrm>
            <a:off x="4114800" y="1828800"/>
            <a:ext cx="2209800" cy="769441"/>
          </a:xfrm>
          <a:prstGeom prst="rect">
            <a:avLst/>
          </a:prstGeom>
          <a:noFill/>
        </p:spPr>
        <p:txBody>
          <a:bodyPr wrap="square" rtlCol="0">
            <a:spAutoFit/>
          </a:bodyPr>
          <a:lstStyle/>
          <a:p>
            <a:pPr>
              <a:buNone/>
            </a:pPr>
            <a:r>
              <a:rPr lang="en-US" sz="2000" b="0" i="0" dirty="0" smtClean="0">
                <a:solidFill>
                  <a:srgbClr val="FF0000"/>
                </a:solidFill>
                <a:latin typeface="Calibri" pitchFamily="34" charset="0"/>
              </a:rPr>
              <a:t>NSTX discharges at </a:t>
            </a:r>
          </a:p>
          <a:p>
            <a:pPr>
              <a:buNone/>
            </a:pPr>
            <a:r>
              <a:rPr lang="en-US" sz="2000" b="0" i="0" dirty="0" smtClean="0">
                <a:solidFill>
                  <a:srgbClr val="FF0000"/>
                </a:solidFill>
                <a:latin typeface="Calibri" pitchFamily="34" charset="0"/>
              </a:rPr>
              <a:t>marginal stability</a:t>
            </a:r>
            <a:endParaRPr lang="en-US" sz="2000" b="0" i="0" dirty="0">
              <a:solidFill>
                <a:srgbClr val="FF0000"/>
              </a:solidFill>
              <a:latin typeface="Calibri" pitchFamily="34" charset="0"/>
            </a:endParaRPr>
          </a:p>
        </p:txBody>
      </p:sp>
      <p:sp>
        <p:nvSpPr>
          <p:cNvPr id="18" name="Rectangle 3"/>
          <p:cNvSpPr txBox="1">
            <a:spLocks noChangeArrowheads="1"/>
          </p:cNvSpPr>
          <p:nvPr/>
        </p:nvSpPr>
        <p:spPr bwMode="auto">
          <a:xfrm>
            <a:off x="152400" y="4343400"/>
            <a:ext cx="8991600" cy="2209800"/>
          </a:xfrm>
          <a:prstGeom prst="rect">
            <a:avLst/>
          </a:prstGeom>
          <a:noFill/>
          <a:ln w="9525">
            <a:noFill/>
            <a:miter lim="800000"/>
            <a:headEnd/>
            <a:tailEnd/>
          </a:ln>
        </p:spPr>
        <p:txBody>
          <a:bodyPr/>
          <a:lstStyle/>
          <a:p>
            <a:pPr marL="347472" lvl="2" indent="-347472" eaLnBrk="0" hangingPunct="0">
              <a:defRPr/>
            </a:pPr>
            <a:r>
              <a:rPr lang="en-US" sz="2800" b="0" i="0" kern="0" dirty="0" smtClean="0">
                <a:solidFill>
                  <a:schemeClr val="tx1"/>
                </a:solidFill>
                <a:latin typeface="Calibri" pitchFamily="34" charset="0"/>
              </a:rPr>
              <a:t>Despite the additional theoretical stability, these shots experimentally went unstable</a:t>
            </a:r>
          </a:p>
          <a:p>
            <a:pPr marL="742950" lvl="1" indent="-285750" eaLnBrk="0" hangingPunct="0">
              <a:buFontTx/>
              <a:buChar char="–"/>
              <a:defRPr/>
            </a:pPr>
            <a:r>
              <a:rPr lang="en-US" sz="2400" b="0" i="0" kern="0" dirty="0" smtClean="0">
                <a:solidFill>
                  <a:schemeClr val="accent2"/>
                </a:solidFill>
                <a:latin typeface="Calibri" pitchFamily="34" charset="0"/>
              </a:rPr>
              <a:t>Investigating whether stabilization from thermal particles is </a:t>
            </a:r>
            <a:r>
              <a:rPr lang="en-US" sz="2400" b="0" i="0" kern="0" dirty="0" err="1" smtClean="0">
                <a:solidFill>
                  <a:schemeClr val="accent2"/>
                </a:solidFill>
                <a:latin typeface="Calibri" pitchFamily="34" charset="0"/>
              </a:rPr>
              <a:t>overpredicted</a:t>
            </a:r>
            <a:r>
              <a:rPr lang="en-US" sz="2400" b="0" i="0" kern="0" dirty="0" smtClean="0">
                <a:solidFill>
                  <a:schemeClr val="accent2"/>
                </a:solidFill>
                <a:latin typeface="Calibri" pitchFamily="34" charset="0"/>
              </a:rPr>
              <a:t> by </a:t>
            </a:r>
            <a:r>
              <a:rPr lang="en-US" sz="2400" b="0" i="0" kern="0" dirty="0" smtClean="0">
                <a:solidFill>
                  <a:schemeClr val="accent2"/>
                </a:solidFill>
                <a:latin typeface="Courier New" pitchFamily="49" charset="0"/>
                <a:cs typeface="Courier New" pitchFamily="49" charset="0"/>
              </a:rPr>
              <a:t>MISK</a:t>
            </a:r>
            <a:r>
              <a:rPr lang="en-US" sz="2400" b="0" i="0" kern="0" dirty="0" smtClean="0">
                <a:solidFill>
                  <a:schemeClr val="accent2"/>
                </a:solidFill>
                <a:latin typeface="Calibri" pitchFamily="34" charset="0"/>
              </a:rPr>
              <a:t>.</a:t>
            </a:r>
          </a:p>
          <a:p>
            <a:pPr marL="742950" lvl="1" indent="-285750" eaLnBrk="0" hangingPunct="0">
              <a:buFontTx/>
              <a:buChar char="–"/>
              <a:defRPr/>
            </a:pPr>
            <a:r>
              <a:rPr lang="en-US" sz="2400" b="0" i="0" kern="0" dirty="0" smtClean="0">
                <a:solidFill>
                  <a:schemeClr val="accent2"/>
                </a:solidFill>
                <a:latin typeface="Calibri" pitchFamily="34" charset="0"/>
              </a:rPr>
              <a:t>The </a:t>
            </a:r>
            <a:r>
              <a:rPr lang="en-US" sz="2400" b="0" i="0" kern="0" dirty="0" err="1" smtClean="0">
                <a:solidFill>
                  <a:schemeClr val="accent2"/>
                </a:solidFill>
                <a:latin typeface="Calibri" pitchFamily="34" charset="0"/>
              </a:rPr>
              <a:t>overprediction</a:t>
            </a:r>
            <a:r>
              <a:rPr lang="en-US" sz="2400" b="0" i="0" kern="0" dirty="0" smtClean="0">
                <a:solidFill>
                  <a:schemeClr val="accent2"/>
                </a:solidFill>
                <a:latin typeface="Calibri" pitchFamily="34" charset="0"/>
              </a:rPr>
              <a:t> of -</a:t>
            </a:r>
            <a:r>
              <a:rPr lang="el-GR" sz="2400" b="0" i="0" kern="0" dirty="0" smtClean="0">
                <a:solidFill>
                  <a:schemeClr val="accent2"/>
                </a:solidFill>
                <a:latin typeface="Calibri" pitchFamily="34" charset="0"/>
              </a:rPr>
              <a:t>Δγ</a:t>
            </a:r>
            <a:r>
              <a:rPr lang="en-US" sz="2400" b="0" i="0" kern="0" dirty="0" smtClean="0">
                <a:solidFill>
                  <a:schemeClr val="accent2"/>
                </a:solidFill>
                <a:latin typeface="Calibri" pitchFamily="34" charset="0"/>
              </a:rPr>
              <a:t> from E.P.s is under investigation…</a:t>
            </a:r>
            <a:endParaRPr lang="en-US" sz="2400" b="0" i="0" kern="0" dirty="0" smtClean="0">
              <a:solidFill>
                <a:schemeClr val="tx1"/>
              </a:solidFill>
              <a:latin typeface="Calibri" pitchFamily="34" charset="0"/>
            </a:endParaRPr>
          </a:p>
        </p:txBody>
      </p:sp>
      <p:sp>
        <p:nvSpPr>
          <p:cNvPr id="9" name="TextBox 8"/>
          <p:cNvSpPr txBox="1"/>
          <p:nvPr/>
        </p:nvSpPr>
        <p:spPr>
          <a:xfrm>
            <a:off x="5791200" y="3943290"/>
            <a:ext cx="1132618"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β</a:t>
            </a:r>
            <a:r>
              <a:rPr lang="en-US" sz="2000" b="0" i="0" baseline="-25000" dirty="0" smtClean="0">
                <a:solidFill>
                  <a:schemeClr val="tx1"/>
                </a:solidFill>
                <a:latin typeface="Calibri" pitchFamily="34" charset="0"/>
              </a:rPr>
              <a:t>fast</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β</a:t>
            </a:r>
            <a:r>
              <a:rPr lang="en-US" sz="2000" b="0" i="0" baseline="-25000" dirty="0" smtClean="0">
                <a:solidFill>
                  <a:schemeClr val="tx1"/>
                </a:solidFill>
                <a:latin typeface="Calibri" pitchFamily="34" charset="0"/>
              </a:rPr>
              <a:t>total</a:t>
            </a:r>
            <a:endParaRPr lang="en-US" sz="2000" b="0" i="0" baseline="-25000" dirty="0">
              <a:solidFill>
                <a:schemeClr val="tx1"/>
              </a:solidFill>
              <a:latin typeface="Calibri" pitchFamily="34" charset="0"/>
            </a:endParaRPr>
          </a:p>
        </p:txBody>
      </p:sp>
      <p:sp>
        <p:nvSpPr>
          <p:cNvPr id="11" name="TextBox 10"/>
          <p:cNvSpPr txBox="1"/>
          <p:nvPr/>
        </p:nvSpPr>
        <p:spPr>
          <a:xfrm rot="16200000">
            <a:off x="3029200" y="2514291"/>
            <a:ext cx="742511" cy="400110"/>
          </a:xfrm>
          <a:prstGeom prst="rect">
            <a:avLst/>
          </a:prstGeom>
          <a:noFill/>
        </p:spPr>
        <p:txBody>
          <a:bodyPr wrap="none" rtlCol="0">
            <a:spAutoFit/>
          </a:bodyPr>
          <a:lstStyle/>
          <a:p>
            <a:pPr>
              <a:buNone/>
            </a:pP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Δγτ</a:t>
            </a:r>
            <a:r>
              <a:rPr lang="en-US" sz="2000" b="0" i="0" baseline="-25000" dirty="0" smtClean="0">
                <a:solidFill>
                  <a:schemeClr val="tx1"/>
                </a:solidFill>
                <a:latin typeface="Calibri" pitchFamily="34" charset="0"/>
              </a:rPr>
              <a:t>w</a:t>
            </a:r>
            <a:endParaRPr lang="en-US" sz="2000" b="0" i="0" baseline="-25000" dirty="0">
              <a:solidFill>
                <a:schemeClr val="tx1"/>
              </a:solidFill>
              <a:latin typeface="Calibri" pitchFamily="34" charset="0"/>
            </a:endParaRPr>
          </a:p>
        </p:txBody>
      </p:sp>
      <p:pic>
        <p:nvPicPr>
          <p:cNvPr id="5122" name="Picture 2"/>
          <p:cNvPicPr>
            <a:picLocks noChangeAspect="1" noChangeArrowheads="1"/>
          </p:cNvPicPr>
          <p:nvPr/>
        </p:nvPicPr>
        <p:blipFill>
          <a:blip r:embed="rId4" cstate="print"/>
          <a:srcRect/>
          <a:stretch>
            <a:fillRect/>
          </a:stretch>
        </p:blipFill>
        <p:spPr bwMode="auto">
          <a:xfrm>
            <a:off x="533400" y="1005840"/>
            <a:ext cx="2663272" cy="3108960"/>
          </a:xfrm>
          <a:prstGeom prst="rect">
            <a:avLst/>
          </a:prstGeom>
          <a:noFill/>
          <a:ln w="9525">
            <a:noFill/>
            <a:miter lim="800000"/>
            <a:headEnd/>
            <a:tailEnd/>
          </a:ln>
        </p:spPr>
      </p:pic>
      <p:sp>
        <p:nvSpPr>
          <p:cNvPr id="12" name="TextBox 6"/>
          <p:cNvSpPr txBox="1">
            <a:spLocks noChangeArrowheads="1"/>
          </p:cNvSpPr>
          <p:nvPr/>
        </p:nvSpPr>
        <p:spPr bwMode="auto">
          <a:xfrm>
            <a:off x="1618086" y="409569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13" name="TextBox 6"/>
          <p:cNvSpPr txBox="1">
            <a:spLocks noChangeArrowheads="1"/>
          </p:cNvSpPr>
          <p:nvPr/>
        </p:nvSpPr>
        <p:spPr bwMode="auto">
          <a:xfrm rot="16200000">
            <a:off x="-461800" y="2186090"/>
            <a:ext cx="1476110"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s-FIDA (</a:t>
            </a:r>
            <a:r>
              <a:rPr lang="en-US" sz="2000" b="0" i="0" dirty="0" err="1" smtClean="0">
                <a:solidFill>
                  <a:schemeClr val="tx1"/>
                </a:solidFill>
                <a:latin typeface="Calibri" pitchFamily="34" charset="0"/>
              </a:rPr>
              <a:t>arb</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14" name="TextBox 13"/>
          <p:cNvSpPr txBox="1"/>
          <p:nvPr/>
        </p:nvSpPr>
        <p:spPr>
          <a:xfrm>
            <a:off x="1828799" y="1009769"/>
            <a:ext cx="1295401" cy="1169551"/>
          </a:xfrm>
          <a:prstGeom prst="rect">
            <a:avLst/>
          </a:prstGeom>
          <a:noFill/>
        </p:spPr>
        <p:txBody>
          <a:bodyPr wrap="square" rtlCol="0">
            <a:spAutoFit/>
          </a:bodyPr>
          <a:lstStyle/>
          <a:p>
            <a:pPr>
              <a:spcBef>
                <a:spcPts val="0"/>
              </a:spcBef>
              <a:buNone/>
            </a:pPr>
            <a:r>
              <a:rPr lang="en-US" sz="1400" b="0" i="0" dirty="0" smtClean="0">
                <a:solidFill>
                  <a:schemeClr val="tx1"/>
                </a:solidFill>
                <a:latin typeface="Calibri" pitchFamily="34" charset="0"/>
              </a:rPr>
              <a:t>0.7 MA, 0.35 T</a:t>
            </a:r>
          </a:p>
          <a:p>
            <a:pPr>
              <a:spcBef>
                <a:spcPts val="0"/>
              </a:spcBef>
              <a:buNone/>
            </a:pPr>
            <a:r>
              <a:rPr lang="en-US" sz="1400" b="0" i="0" dirty="0" smtClean="0">
                <a:solidFill>
                  <a:srgbClr val="FF0000"/>
                </a:solidFill>
                <a:latin typeface="Calibri" pitchFamily="34" charset="0"/>
              </a:rPr>
              <a:t>0.8 MA, 0.40 T</a:t>
            </a:r>
          </a:p>
          <a:p>
            <a:pPr>
              <a:spcBef>
                <a:spcPts val="0"/>
              </a:spcBef>
              <a:buNone/>
            </a:pPr>
            <a:r>
              <a:rPr lang="en-US" sz="1400" b="0" i="0" dirty="0" smtClean="0">
                <a:solidFill>
                  <a:srgbClr val="00B050"/>
                </a:solidFill>
                <a:latin typeface="Calibri" pitchFamily="34" charset="0"/>
              </a:rPr>
              <a:t>0.9 MA, 0.45 T</a:t>
            </a:r>
          </a:p>
          <a:p>
            <a:pPr>
              <a:spcBef>
                <a:spcPts val="0"/>
              </a:spcBef>
              <a:buNone/>
            </a:pPr>
            <a:r>
              <a:rPr lang="en-US" sz="1400" b="0" i="0" dirty="0" smtClean="0">
                <a:solidFill>
                  <a:schemeClr val="accent2"/>
                </a:solidFill>
                <a:latin typeface="Calibri" pitchFamily="34" charset="0"/>
              </a:rPr>
              <a:t>1.0 MA, 0.50 T</a:t>
            </a:r>
          </a:p>
          <a:p>
            <a:pPr>
              <a:spcBef>
                <a:spcPts val="0"/>
              </a:spcBef>
              <a:buNone/>
            </a:pPr>
            <a:r>
              <a:rPr lang="en-US" sz="1400" b="0" i="0" dirty="0" smtClean="0">
                <a:solidFill>
                  <a:srgbClr val="FF9933"/>
                </a:solidFill>
                <a:latin typeface="Calibri" pitchFamily="34" charset="0"/>
              </a:rPr>
              <a:t>1.1 MA, 0.55 T</a:t>
            </a:r>
          </a:p>
        </p:txBody>
      </p:sp>
      <p:sp>
        <p:nvSpPr>
          <p:cNvPr id="15" name="TextBox 14"/>
          <p:cNvSpPr txBox="1"/>
          <p:nvPr/>
        </p:nvSpPr>
        <p:spPr>
          <a:xfrm>
            <a:off x="3886200" y="1143000"/>
            <a:ext cx="5029200" cy="400110"/>
          </a:xfrm>
          <a:prstGeom prst="rect">
            <a:avLst/>
          </a:prstGeom>
          <a:noFill/>
        </p:spPr>
        <p:txBody>
          <a:bodyPr wrap="square" rtlCol="0">
            <a:spAutoFit/>
          </a:bodyPr>
          <a:lstStyle/>
          <a:p>
            <a:pPr algn="ctr">
              <a:buNone/>
            </a:pPr>
            <a:r>
              <a:rPr lang="en-US" sz="2000" b="0" i="0" u="sng" dirty="0" smtClean="0">
                <a:latin typeface="Calibri" pitchFamily="34" charset="0"/>
              </a:rPr>
              <a:t>Change in growth rate from energetic particles</a:t>
            </a:r>
            <a:endParaRPr lang="en-US" sz="2000" b="0" i="0" u="sng" dirty="0">
              <a:latin typeface="Calibri" pitchFamily="34" charset="0"/>
            </a:endParaRPr>
          </a:p>
        </p:txBody>
      </p:sp>
    </p:spTree>
  </p:cSld>
  <p:clrMapOvr>
    <a:masterClrMapping/>
  </p:clrMapOvr>
  <p:transition advTm="11087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A new, more accurate energetic particle distribution function is being implemented</a:t>
            </a:r>
          </a:p>
        </p:txBody>
      </p:sp>
      <p:sp>
        <p:nvSpPr>
          <p:cNvPr id="4"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18</a:t>
            </a:r>
            <a:endParaRPr lang="en-US" sz="900" i="0" dirty="0">
              <a:solidFill>
                <a:schemeClr val="accent2"/>
              </a:solidFill>
              <a:latin typeface="Arial" pitchFamily="34" charset="0"/>
            </a:endParaRPr>
          </a:p>
        </p:txBody>
      </p:sp>
      <p:pic>
        <p:nvPicPr>
          <p:cNvPr id="3074" name="Picture 2"/>
          <p:cNvPicPr>
            <a:picLocks noChangeAspect="1" noChangeArrowheads="1"/>
          </p:cNvPicPr>
          <p:nvPr/>
        </p:nvPicPr>
        <p:blipFill>
          <a:blip r:embed="rId3" cstate="print"/>
          <a:srcRect l="5411"/>
          <a:stretch>
            <a:fillRect/>
          </a:stretch>
        </p:blipFill>
        <p:spPr bwMode="auto">
          <a:xfrm>
            <a:off x="4648200" y="990600"/>
            <a:ext cx="4495800" cy="4543425"/>
          </a:xfrm>
          <a:prstGeom prst="rect">
            <a:avLst/>
          </a:prstGeom>
          <a:noFill/>
          <a:ln w="9525">
            <a:noFill/>
            <a:miter lim="800000"/>
            <a:headEnd/>
            <a:tailEnd/>
          </a:ln>
        </p:spPr>
      </p:pic>
      <p:sp>
        <p:nvSpPr>
          <p:cNvPr id="6" name="Oval 5"/>
          <p:cNvSpPr/>
          <p:nvPr/>
        </p:nvSpPr>
        <p:spPr bwMode="auto">
          <a:xfrm>
            <a:off x="7743825" y="1371600"/>
            <a:ext cx="609600" cy="228600"/>
          </a:xfrm>
          <a:prstGeom prst="ellipse">
            <a:avLst/>
          </a:prstGeom>
          <a:noFill/>
          <a:ln w="15875" cap="flat" cmpd="sng" algn="ctr">
            <a:solidFill>
              <a:schemeClr val="accent2"/>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11" name="Freeform 10"/>
          <p:cNvSpPr/>
          <p:nvPr/>
        </p:nvSpPr>
        <p:spPr bwMode="auto">
          <a:xfrm>
            <a:off x="7239000" y="1600201"/>
            <a:ext cx="809625" cy="2667000"/>
          </a:xfrm>
          <a:custGeom>
            <a:avLst/>
            <a:gdLst>
              <a:gd name="connsiteX0" fmla="*/ 437882 w 437882"/>
              <a:gd name="connsiteY0" fmla="*/ 0 h 2678805"/>
              <a:gd name="connsiteX1" fmla="*/ 0 w 437882"/>
              <a:gd name="connsiteY1" fmla="*/ 2678805 h 2678805"/>
            </a:gdLst>
            <a:ahLst/>
            <a:cxnLst>
              <a:cxn ang="0">
                <a:pos x="connsiteX0" y="connsiteY0"/>
              </a:cxn>
              <a:cxn ang="0">
                <a:pos x="connsiteX1" y="connsiteY1"/>
              </a:cxn>
            </a:cxnLst>
            <a:rect l="l" t="t" r="r" b="b"/>
            <a:pathLst>
              <a:path w="437882" h="2678805">
                <a:moveTo>
                  <a:pt x="437882" y="0"/>
                </a:moveTo>
                <a:cubicBezTo>
                  <a:pt x="304800" y="1188076"/>
                  <a:pt x="171718" y="2376152"/>
                  <a:pt x="0" y="2678805"/>
                </a:cubicBezTo>
              </a:path>
            </a:pathLst>
          </a:custGeom>
          <a:noFill/>
          <a:ln w="38100" cap="flat" cmpd="sng" algn="ctr">
            <a:solidFill>
              <a:srgbClr val="FFFF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14" name="TextBox 13"/>
          <p:cNvSpPr txBox="1"/>
          <p:nvPr/>
        </p:nvSpPr>
        <p:spPr>
          <a:xfrm rot="17209997">
            <a:off x="6703038" y="2690048"/>
            <a:ext cx="1618905" cy="400110"/>
          </a:xfrm>
          <a:prstGeom prst="rect">
            <a:avLst/>
          </a:prstGeom>
          <a:noFill/>
        </p:spPr>
        <p:txBody>
          <a:bodyPr wrap="none" rtlCol="0">
            <a:spAutoFit/>
          </a:bodyPr>
          <a:lstStyle/>
          <a:p>
            <a:pPr>
              <a:buNone/>
            </a:pPr>
            <a:r>
              <a:rPr lang="en-US" sz="2000" b="0" i="0" dirty="0" smtClean="0">
                <a:solidFill>
                  <a:srgbClr val="FFFF00"/>
                </a:solidFill>
                <a:latin typeface="Calibri" pitchFamily="34" charset="0"/>
              </a:rPr>
              <a:t>slowing down</a:t>
            </a:r>
            <a:endParaRPr lang="en-US" sz="2000" b="0" i="0" dirty="0">
              <a:solidFill>
                <a:srgbClr val="FFFF00"/>
              </a:solidFill>
              <a:latin typeface="Calibri" pitchFamily="34" charset="0"/>
            </a:endParaRPr>
          </a:p>
        </p:txBody>
      </p:sp>
      <p:sp>
        <p:nvSpPr>
          <p:cNvPr id="15" name="TextBox 14"/>
          <p:cNvSpPr txBox="1"/>
          <p:nvPr/>
        </p:nvSpPr>
        <p:spPr>
          <a:xfrm>
            <a:off x="6135143" y="5269468"/>
            <a:ext cx="1964064" cy="400110"/>
          </a:xfrm>
          <a:prstGeom prst="rect">
            <a:avLst/>
          </a:prstGeom>
          <a:solidFill>
            <a:schemeClr val="bg1"/>
          </a:solidFill>
        </p:spPr>
        <p:txBody>
          <a:bodyPr wrap="none" rtlCol="0">
            <a:spAutoFit/>
          </a:bodyPr>
          <a:lstStyle/>
          <a:p>
            <a:pPr>
              <a:buNone/>
            </a:pPr>
            <a:r>
              <a:rPr lang="en-US" sz="2000" b="0" i="0" dirty="0" smtClean="0">
                <a:solidFill>
                  <a:schemeClr val="tx1"/>
                </a:solidFill>
                <a:latin typeface="Calibri" pitchFamily="34" charset="0"/>
              </a:rPr>
              <a:t>pitch angle (v</a:t>
            </a:r>
            <a:r>
              <a:rPr lang="en-US" sz="2000" b="0" i="0" baseline="-25000" dirty="0" smtClean="0">
                <a:solidFill>
                  <a:schemeClr val="tx1"/>
                </a:solidFill>
                <a:latin typeface="Cambria Math"/>
                <a:ea typeface="Cambria Math"/>
                <a:sym typeface="Symbol"/>
              </a:rPr>
              <a:t>‖</a:t>
            </a:r>
            <a:r>
              <a:rPr lang="en-US" sz="2000" b="0" i="0" dirty="0" smtClean="0">
                <a:solidFill>
                  <a:schemeClr val="tx1"/>
                </a:solidFill>
                <a:latin typeface="Calibri" pitchFamily="34" charset="0"/>
              </a:rPr>
              <a:t>/v)</a:t>
            </a:r>
            <a:endParaRPr lang="en-US" sz="2000" b="0" i="0" dirty="0">
              <a:solidFill>
                <a:schemeClr val="tx1"/>
              </a:solidFill>
              <a:latin typeface="Calibri" pitchFamily="34" charset="0"/>
            </a:endParaRPr>
          </a:p>
        </p:txBody>
      </p:sp>
      <p:sp>
        <p:nvSpPr>
          <p:cNvPr id="17" name="Rectangle 3"/>
          <p:cNvSpPr txBox="1">
            <a:spLocks noChangeArrowheads="1"/>
          </p:cNvSpPr>
          <p:nvPr/>
        </p:nvSpPr>
        <p:spPr bwMode="auto">
          <a:xfrm>
            <a:off x="0" y="1143000"/>
            <a:ext cx="4572000" cy="4419600"/>
          </a:xfrm>
          <a:prstGeom prst="rect">
            <a:avLst/>
          </a:prstGeom>
          <a:noFill/>
          <a:ln w="9525">
            <a:noFill/>
            <a:miter lim="800000"/>
            <a:headEnd/>
            <a:tailEnd/>
          </a:ln>
        </p:spPr>
        <p:txBody>
          <a:bodyPr/>
          <a:lstStyle/>
          <a:p>
            <a:pPr marL="342900" lvl="1" indent="-342900" eaLnBrk="0" hangingPunct="0">
              <a:defRPr/>
            </a:pPr>
            <a:r>
              <a:rPr lang="en-US" sz="2800" b="0" i="0" kern="0" dirty="0" smtClean="0">
                <a:solidFill>
                  <a:schemeClr val="tx1"/>
                </a:solidFill>
                <a:latin typeface="Calibri" pitchFamily="34" charset="0"/>
              </a:rPr>
              <a:t>Presently </a:t>
            </a:r>
            <a:r>
              <a:rPr lang="en-US" sz="2800" b="0" kern="0" dirty="0" smtClean="0">
                <a:solidFill>
                  <a:schemeClr val="tx1"/>
                </a:solidFill>
                <a:latin typeface="Calibri" pitchFamily="34" charset="0"/>
              </a:rPr>
              <a:t>f</a:t>
            </a:r>
            <a:r>
              <a:rPr lang="en-US" sz="2800" b="0" i="0" kern="0" dirty="0" smtClean="0">
                <a:solidFill>
                  <a:schemeClr val="tx1"/>
                </a:solidFill>
                <a:latin typeface="Calibri" pitchFamily="34" charset="0"/>
              </a:rPr>
              <a:t> is considered independent of pitch angle</a:t>
            </a:r>
            <a:endParaRPr lang="en-US" sz="2800" b="0" i="0" kern="0" dirty="0">
              <a:solidFill>
                <a:schemeClr val="tx1"/>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pitchFamily="34" charset="0"/>
              </a:rPr>
              <a:t>Not a good approximation for beam ions</a:t>
            </a:r>
          </a:p>
          <a:p>
            <a:pPr marL="742950" lvl="1" indent="-285750" eaLnBrk="0" hangingPunct="0">
              <a:buFontTx/>
              <a:buChar char="–"/>
              <a:defRPr/>
            </a:pPr>
            <a:r>
              <a:rPr lang="en-US" sz="2400" b="0" i="0" kern="0" dirty="0" err="1" smtClean="0">
                <a:solidFill>
                  <a:schemeClr val="accent2"/>
                </a:solidFill>
                <a:latin typeface="Calibri" pitchFamily="34" charset="0"/>
              </a:rPr>
              <a:t>Overpredicts</a:t>
            </a:r>
            <a:r>
              <a:rPr lang="en-US" sz="2400" b="0" i="0" kern="0" dirty="0" smtClean="0">
                <a:solidFill>
                  <a:schemeClr val="accent2"/>
                </a:solidFill>
                <a:latin typeface="Calibri" pitchFamily="34" charset="0"/>
              </a:rPr>
              <a:t> stabilizing trapped fraction</a:t>
            </a:r>
          </a:p>
          <a:p>
            <a:pPr marL="342900" lvl="1" indent="-342900" eaLnBrk="0" hangingPunct="0">
              <a:defRPr/>
            </a:pPr>
            <a:r>
              <a:rPr lang="en-US" sz="2800" b="0" i="0" kern="0" dirty="0" smtClean="0">
                <a:solidFill>
                  <a:schemeClr val="tx1"/>
                </a:solidFill>
                <a:latin typeface="Calibri" pitchFamily="34" charset="0"/>
              </a:rPr>
              <a:t>Towards better quantitative agreement:</a:t>
            </a:r>
          </a:p>
          <a:p>
            <a:pPr marL="742950" lvl="1" indent="-285750" eaLnBrk="0" hangingPunct="0">
              <a:buFontTx/>
              <a:buChar char="–"/>
              <a:defRPr/>
            </a:pPr>
            <a:r>
              <a:rPr lang="en-US" sz="2400" b="0" i="0" kern="0" dirty="0" smtClean="0">
                <a:solidFill>
                  <a:schemeClr val="accent2"/>
                </a:solidFill>
                <a:latin typeface="Calibri" pitchFamily="34" charset="0"/>
              </a:rPr>
              <a:t>Use </a:t>
            </a:r>
            <a:r>
              <a:rPr lang="en-US" sz="2400" b="0" kern="0" dirty="0" smtClean="0">
                <a:solidFill>
                  <a:schemeClr val="accent2"/>
                </a:solidFill>
                <a:latin typeface="Calibri" pitchFamily="34" charset="0"/>
              </a:rPr>
              <a:t>f </a:t>
            </a:r>
            <a:r>
              <a:rPr lang="en-US" sz="2400" b="0" i="0" kern="0" dirty="0" smtClean="0">
                <a:solidFill>
                  <a:schemeClr val="accent2"/>
                </a:solidFill>
                <a:latin typeface="Calibri" pitchFamily="34" charset="0"/>
              </a:rPr>
              <a:t> from </a:t>
            </a:r>
            <a:r>
              <a:rPr lang="en-US" sz="2400" b="0" i="0" kern="0" dirty="0" smtClean="0">
                <a:solidFill>
                  <a:schemeClr val="accent2"/>
                </a:solidFill>
                <a:latin typeface="Courier New" pitchFamily="49" charset="0"/>
              </a:rPr>
              <a:t>TRANSP</a:t>
            </a:r>
            <a:r>
              <a:rPr lang="en-US" sz="2400" b="0" i="0" kern="0" dirty="0" smtClean="0">
                <a:solidFill>
                  <a:schemeClr val="accent2"/>
                </a:solidFill>
                <a:latin typeface="Calibri" pitchFamily="34" charset="0"/>
              </a:rPr>
              <a:t> directly</a:t>
            </a:r>
          </a:p>
          <a:p>
            <a:pPr marL="742950" lvl="1" indent="-285750" eaLnBrk="0" hangingPunct="0">
              <a:buFontTx/>
              <a:buChar char="–"/>
              <a:defRPr/>
            </a:pPr>
            <a:endParaRPr lang="en-US" sz="2400" b="0" i="0" kern="0" dirty="0" smtClean="0">
              <a:solidFill>
                <a:schemeClr val="accent2"/>
              </a:solidFill>
              <a:latin typeface="Calibri" pitchFamily="34" charset="0"/>
            </a:endParaRPr>
          </a:p>
        </p:txBody>
      </p:sp>
      <p:cxnSp>
        <p:nvCxnSpPr>
          <p:cNvPr id="20" name="Straight Connector 19"/>
          <p:cNvCxnSpPr/>
          <p:nvPr/>
        </p:nvCxnSpPr>
        <p:spPr bwMode="auto">
          <a:xfrm rot="5400000" flipH="1" flipV="1">
            <a:off x="4267200" y="3048000"/>
            <a:ext cx="3810000" cy="0"/>
          </a:xfrm>
          <a:prstGeom prst="line">
            <a:avLst/>
          </a:prstGeom>
          <a:noFill/>
          <a:ln w="25400" cap="flat" cmpd="sng" algn="ctr">
            <a:solidFill>
              <a:schemeClr val="accent1">
                <a:lumMod val="40000"/>
                <a:lumOff val="60000"/>
              </a:schemeClr>
            </a:solidFill>
            <a:prstDash val="dash"/>
            <a:round/>
            <a:headEnd type="none" w="med" len="med"/>
            <a:tailEnd type="none" w="med" len="med"/>
          </a:ln>
          <a:effectLst/>
        </p:spPr>
      </p:cxnSp>
      <p:sp>
        <p:nvSpPr>
          <p:cNvPr id="12" name="TextBox 11"/>
          <p:cNvSpPr txBox="1"/>
          <p:nvPr/>
        </p:nvSpPr>
        <p:spPr>
          <a:xfrm>
            <a:off x="5229225" y="1219200"/>
            <a:ext cx="1752600" cy="1277273"/>
          </a:xfrm>
          <a:prstGeom prst="rect">
            <a:avLst/>
          </a:prstGeom>
          <a:solidFill>
            <a:schemeClr val="bg1"/>
          </a:solidFill>
        </p:spPr>
        <p:txBody>
          <a:bodyPr wrap="square" rtlCol="0">
            <a:spAutoFit/>
          </a:bodyPr>
          <a:lstStyle/>
          <a:p>
            <a:pPr>
              <a:spcBef>
                <a:spcPts val="200"/>
              </a:spcBef>
              <a:buNone/>
            </a:pPr>
            <a:r>
              <a:rPr lang="en-US" sz="1800" b="0" u="sng" dirty="0" smtClean="0">
                <a:latin typeface="Calibri" pitchFamily="34" charset="0"/>
              </a:rPr>
              <a:t>f </a:t>
            </a:r>
            <a:r>
              <a:rPr lang="en-US" sz="1800" b="0" i="0" u="sng" dirty="0" smtClean="0">
                <a:latin typeface="Calibri" pitchFamily="34" charset="0"/>
              </a:rPr>
              <a:t> from </a:t>
            </a:r>
            <a:r>
              <a:rPr lang="en-US" sz="1800" b="0" i="0" u="sng" dirty="0" smtClean="0">
                <a:latin typeface="Courier New" pitchFamily="49" charset="0"/>
                <a:cs typeface="Courier New" pitchFamily="49" charset="0"/>
              </a:rPr>
              <a:t>TRANSP</a:t>
            </a:r>
          </a:p>
          <a:p>
            <a:pPr>
              <a:spcBef>
                <a:spcPts val="200"/>
              </a:spcBef>
              <a:buNone/>
            </a:pPr>
            <a:r>
              <a:rPr lang="en-US" sz="1800" b="0" i="0" dirty="0" smtClean="0">
                <a:latin typeface="Calibri" pitchFamily="34" charset="0"/>
              </a:rPr>
              <a:t>NSTX 121090</a:t>
            </a:r>
          </a:p>
          <a:p>
            <a:pPr>
              <a:spcBef>
                <a:spcPts val="200"/>
              </a:spcBef>
              <a:buNone/>
            </a:pPr>
            <a:r>
              <a:rPr lang="en-US" sz="1800" b="0" i="0" dirty="0" smtClean="0">
                <a:latin typeface="Calibri" pitchFamily="34" charset="0"/>
              </a:rPr>
              <a:t>@ 0.6s</a:t>
            </a:r>
          </a:p>
          <a:p>
            <a:pPr>
              <a:spcBef>
                <a:spcPts val="200"/>
              </a:spcBef>
              <a:buNone/>
            </a:pPr>
            <a:r>
              <a:rPr lang="en-US" sz="1800" b="0" i="0" dirty="0" smtClean="0">
                <a:latin typeface="Calibri" pitchFamily="34" charset="0"/>
              </a:rPr>
              <a:t>r/a = 0.25</a:t>
            </a:r>
            <a:endParaRPr lang="en-US" sz="1800" b="0" i="0" dirty="0">
              <a:latin typeface="Calibri" pitchFamily="34" charset="0"/>
            </a:endParaRPr>
          </a:p>
        </p:txBody>
      </p:sp>
      <p:cxnSp>
        <p:nvCxnSpPr>
          <p:cNvPr id="21" name="Straight Connector 20"/>
          <p:cNvCxnSpPr/>
          <p:nvPr/>
        </p:nvCxnSpPr>
        <p:spPr bwMode="auto">
          <a:xfrm rot="5400000" flipH="1" flipV="1">
            <a:off x="5943600" y="3048000"/>
            <a:ext cx="3810000" cy="0"/>
          </a:xfrm>
          <a:prstGeom prst="line">
            <a:avLst/>
          </a:prstGeom>
          <a:noFill/>
          <a:ln w="25400" cap="flat" cmpd="sng" algn="ctr">
            <a:solidFill>
              <a:schemeClr val="accent1">
                <a:lumMod val="60000"/>
                <a:lumOff val="40000"/>
              </a:schemeClr>
            </a:solidFill>
            <a:prstDash val="dash"/>
            <a:round/>
            <a:headEnd type="none" w="med" len="med"/>
            <a:tailEnd type="none" w="med" len="med"/>
          </a:ln>
          <a:effectLst/>
        </p:spPr>
      </p:cxnSp>
      <p:cxnSp>
        <p:nvCxnSpPr>
          <p:cNvPr id="23" name="Straight Arrow Connector 22"/>
          <p:cNvCxnSpPr/>
          <p:nvPr/>
        </p:nvCxnSpPr>
        <p:spPr bwMode="auto">
          <a:xfrm>
            <a:off x="6172200" y="4495800"/>
            <a:ext cx="1600200" cy="1588"/>
          </a:xfrm>
          <a:prstGeom prst="straightConnector1">
            <a:avLst/>
          </a:prstGeom>
          <a:noFill/>
          <a:ln w="25400" cap="flat" cmpd="sng" algn="ctr">
            <a:solidFill>
              <a:schemeClr val="accent1">
                <a:lumMod val="40000"/>
                <a:lumOff val="60000"/>
              </a:schemeClr>
            </a:solidFill>
            <a:prstDash val="solid"/>
            <a:round/>
            <a:headEnd type="arrow" w="med" len="med"/>
            <a:tailEnd type="arrow"/>
          </a:ln>
          <a:effectLst/>
        </p:spPr>
      </p:cxnSp>
      <p:sp>
        <p:nvSpPr>
          <p:cNvPr id="25" name="TextBox 24"/>
          <p:cNvSpPr txBox="1"/>
          <p:nvPr/>
        </p:nvSpPr>
        <p:spPr>
          <a:xfrm>
            <a:off x="6477000" y="4476690"/>
            <a:ext cx="1011367" cy="400110"/>
          </a:xfrm>
          <a:prstGeom prst="rect">
            <a:avLst/>
          </a:prstGeom>
          <a:noFill/>
          <a:ln>
            <a:noFill/>
          </a:ln>
        </p:spPr>
        <p:txBody>
          <a:bodyPr wrap="none" rtlCol="0">
            <a:spAutoFit/>
          </a:bodyPr>
          <a:lstStyle/>
          <a:p>
            <a:pPr>
              <a:buNone/>
            </a:pPr>
            <a:r>
              <a:rPr lang="en-US" sz="2000" b="0" i="0" dirty="0" smtClean="0">
                <a:solidFill>
                  <a:schemeClr val="accent1">
                    <a:lumMod val="40000"/>
                    <a:lumOff val="60000"/>
                  </a:schemeClr>
                </a:solidFill>
                <a:latin typeface="Calibri" pitchFamily="34" charset="0"/>
              </a:rPr>
              <a:t>trapped</a:t>
            </a:r>
            <a:endParaRPr lang="en-US" sz="2000" b="0" i="0" dirty="0">
              <a:solidFill>
                <a:schemeClr val="accent1">
                  <a:lumMod val="40000"/>
                  <a:lumOff val="60000"/>
                </a:schemeClr>
              </a:solidFill>
              <a:latin typeface="Calibri" pitchFamily="34" charset="0"/>
            </a:endParaRPr>
          </a:p>
        </p:txBody>
      </p:sp>
      <p:sp>
        <p:nvSpPr>
          <p:cNvPr id="13" name="TextBox 12"/>
          <p:cNvSpPr txBox="1"/>
          <p:nvPr/>
        </p:nvSpPr>
        <p:spPr>
          <a:xfrm>
            <a:off x="7747234" y="971490"/>
            <a:ext cx="1091966" cy="400110"/>
          </a:xfrm>
          <a:prstGeom prst="rect">
            <a:avLst/>
          </a:prstGeom>
          <a:solidFill>
            <a:schemeClr val="bg1"/>
          </a:solidFill>
          <a:ln>
            <a:solidFill>
              <a:schemeClr val="tx1"/>
            </a:solidFill>
          </a:ln>
        </p:spPr>
        <p:txBody>
          <a:bodyPr wrap="none" rtlCol="0">
            <a:spAutoFit/>
          </a:bodyPr>
          <a:lstStyle/>
          <a:p>
            <a:pPr>
              <a:buNone/>
            </a:pPr>
            <a:r>
              <a:rPr lang="en-US" sz="2000" b="0" i="0" dirty="0" smtClean="0">
                <a:latin typeface="Calibri" pitchFamily="34" charset="0"/>
              </a:rPr>
              <a:t>injection</a:t>
            </a:r>
            <a:endParaRPr lang="en-US" sz="2000" b="0" i="0" dirty="0">
              <a:latin typeface="Calibri" pitchFamily="34" charset="0"/>
            </a:endParaRPr>
          </a:p>
        </p:txBody>
      </p:sp>
      <p:sp>
        <p:nvSpPr>
          <p:cNvPr id="16" name="TextBox 15"/>
          <p:cNvSpPr txBox="1"/>
          <p:nvPr/>
        </p:nvSpPr>
        <p:spPr>
          <a:xfrm rot="16200000">
            <a:off x="4150870" y="2764220"/>
            <a:ext cx="899349"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ε</a:t>
            </a:r>
            <a:r>
              <a:rPr lang="en-US" sz="2000" b="0" i="0" dirty="0" smtClean="0">
                <a:solidFill>
                  <a:schemeClr val="tx1"/>
                </a:solidFill>
                <a:latin typeface="Calibri" pitchFamily="34" charset="0"/>
              </a:rPr>
              <a:t> (</a:t>
            </a:r>
            <a:r>
              <a:rPr lang="en-US" sz="2000" b="0" i="0" dirty="0" err="1" smtClean="0">
                <a:solidFill>
                  <a:schemeClr val="tx1"/>
                </a:solidFill>
                <a:latin typeface="Calibri" pitchFamily="34" charset="0"/>
              </a:rPr>
              <a:t>keV</a:t>
            </a:r>
            <a:r>
              <a:rPr lang="en-US" sz="2000" b="0" i="0" dirty="0" smtClean="0">
                <a:solidFill>
                  <a:schemeClr val="tx1"/>
                </a:solidFill>
                <a:latin typeface="Calibri" pitchFamily="34" charset="0"/>
              </a:rPr>
              <a:t>)</a:t>
            </a:r>
            <a:endParaRPr lang="en-US" sz="2000" b="0" i="0" baseline="-25000" dirty="0">
              <a:solidFill>
                <a:schemeClr val="tx1"/>
              </a:solidFill>
              <a:latin typeface="Calibri" pitchFamily="34" charset="0"/>
            </a:endParaRPr>
          </a:p>
        </p:txBody>
      </p:sp>
    </p:spTree>
  </p:cSld>
  <p:clrMapOvr>
    <a:masterClrMapping/>
  </p:clrMapOvr>
  <p:transition advTm="8531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Kinetic RWM stability theory can explain complex relationship of marginal stability with </a:t>
            </a:r>
            <a:r>
              <a:rPr lang="el-GR" sz="2800" dirty="0" smtClean="0">
                <a:latin typeface="Calibri" pitchFamily="34" charset="0"/>
              </a:rPr>
              <a:t>ω</a:t>
            </a:r>
            <a:r>
              <a:rPr lang="el-GR" sz="2800" baseline="-25000" dirty="0" smtClean="0">
                <a:latin typeface="Calibri" pitchFamily="34" charset="0"/>
              </a:rPr>
              <a:t>φ</a:t>
            </a:r>
            <a:endParaRPr lang="en-US" sz="2800" dirty="0" smtClean="0">
              <a:latin typeface="Calibri" pitchFamily="34" charset="0"/>
            </a:endParaRPr>
          </a:p>
        </p:txBody>
      </p:sp>
      <p:sp>
        <p:nvSpPr>
          <p:cNvPr id="18" name="Rectangle 3"/>
          <p:cNvSpPr txBox="1">
            <a:spLocks noChangeArrowheads="1"/>
          </p:cNvSpPr>
          <p:nvPr/>
        </p:nvSpPr>
        <p:spPr bwMode="auto">
          <a:xfrm>
            <a:off x="0" y="1219200"/>
            <a:ext cx="9144000" cy="4114800"/>
          </a:xfrm>
          <a:prstGeom prst="rect">
            <a:avLst/>
          </a:prstGeom>
          <a:noFill/>
          <a:ln w="9525">
            <a:noFill/>
            <a:miter lim="800000"/>
            <a:headEnd/>
            <a:tailEnd/>
          </a:ln>
        </p:spPr>
        <p:txBody>
          <a:bodyPr/>
          <a:lstStyle/>
          <a:p>
            <a:pPr marL="342900" indent="-342900" eaLnBrk="0" hangingPunct="0">
              <a:defRPr/>
            </a:pPr>
            <a:r>
              <a:rPr lang="en-US" sz="2800" b="0" i="0" kern="0" dirty="0" smtClean="0">
                <a:solidFill>
                  <a:schemeClr val="tx1"/>
                </a:solidFill>
                <a:latin typeface="Calibri" pitchFamily="34" charset="0"/>
              </a:rPr>
              <a:t>High plasma rotation alone is inadequate to ensure RWM stability in future devices</a:t>
            </a:r>
          </a:p>
          <a:p>
            <a:pPr marL="742950" lvl="1" indent="-285750" eaLnBrk="0" hangingPunct="0">
              <a:buFontTx/>
              <a:buChar char="–"/>
              <a:defRPr/>
            </a:pPr>
            <a:r>
              <a:rPr lang="en-US" sz="2000" b="0" i="0" kern="0" dirty="0" smtClean="0">
                <a:solidFill>
                  <a:schemeClr val="accent2"/>
                </a:solidFill>
                <a:latin typeface="Calibri" pitchFamily="34" charset="0"/>
              </a:rPr>
              <a:t>A weakened stability gap in </a:t>
            </a:r>
            <a:r>
              <a:rPr lang="el-GR" sz="2000" b="0" i="0" kern="0" dirty="0" smtClean="0">
                <a:solidFill>
                  <a:schemeClr val="accent2"/>
                </a:solidFill>
                <a:latin typeface="Calibri" pitchFamily="34" charset="0"/>
              </a:rPr>
              <a:t>ω</a:t>
            </a:r>
            <a:r>
              <a:rPr lang="el-GR" sz="2000" b="0" i="0" kern="0" baseline="-25000" dirty="0" smtClean="0">
                <a:solidFill>
                  <a:schemeClr val="accent2"/>
                </a:solidFill>
                <a:latin typeface="Calibri" pitchFamily="34" charset="0"/>
              </a:rPr>
              <a:t>φ</a:t>
            </a:r>
            <a:r>
              <a:rPr lang="en-US" sz="2000" b="0" i="0" kern="0" dirty="0" smtClean="0">
                <a:solidFill>
                  <a:schemeClr val="accent2"/>
                </a:solidFill>
                <a:latin typeface="Calibri" pitchFamily="34" charset="0"/>
              </a:rPr>
              <a:t> exists between </a:t>
            </a:r>
            <a:r>
              <a:rPr lang="el-GR" sz="2000" b="0" i="0" kern="0" dirty="0" smtClean="0">
                <a:solidFill>
                  <a:schemeClr val="accent2"/>
                </a:solidFill>
                <a:latin typeface="Calibri" pitchFamily="34" charset="0"/>
              </a:rPr>
              <a:t>ω</a:t>
            </a:r>
            <a:r>
              <a:rPr lang="en-US" sz="2000" b="0" i="0" kern="0" baseline="-25000" dirty="0" smtClean="0">
                <a:solidFill>
                  <a:schemeClr val="accent2"/>
                </a:solidFill>
                <a:latin typeface="Calibri" pitchFamily="34" charset="0"/>
              </a:rPr>
              <a:t>b</a:t>
            </a:r>
            <a:r>
              <a:rPr lang="en-US" sz="2000" b="0" i="0" kern="0" dirty="0" smtClean="0">
                <a:solidFill>
                  <a:schemeClr val="accent2"/>
                </a:solidFill>
                <a:latin typeface="Calibri" pitchFamily="34" charset="0"/>
              </a:rPr>
              <a:t> and </a:t>
            </a:r>
            <a:r>
              <a:rPr lang="el-GR" sz="2000" b="0" i="0" kern="0" dirty="0" smtClean="0">
                <a:solidFill>
                  <a:schemeClr val="accent2"/>
                </a:solidFill>
                <a:latin typeface="Calibri" pitchFamily="34" charset="0"/>
              </a:rPr>
              <a:t>ω</a:t>
            </a:r>
            <a:r>
              <a:rPr lang="en-US" sz="2000" b="0" i="0" kern="0" baseline="-25000" dirty="0" smtClean="0">
                <a:solidFill>
                  <a:schemeClr val="accent2"/>
                </a:solidFill>
                <a:latin typeface="Calibri" pitchFamily="34" charset="0"/>
              </a:rPr>
              <a:t>D</a:t>
            </a:r>
            <a:r>
              <a:rPr lang="en-US" sz="2000" b="0" i="0" kern="0" dirty="0" smtClean="0">
                <a:solidFill>
                  <a:schemeClr val="accent2"/>
                </a:solidFill>
                <a:latin typeface="Calibri" pitchFamily="34" charset="0"/>
              </a:rPr>
              <a:t> resonances.</a:t>
            </a:r>
          </a:p>
          <a:p>
            <a:pPr marL="742950" lvl="1" indent="-285750" eaLnBrk="0" hangingPunct="0">
              <a:buFontTx/>
              <a:buChar char="–"/>
              <a:defRPr/>
            </a:pPr>
            <a:r>
              <a:rPr lang="en-US" sz="2000" b="0" i="0" kern="0" dirty="0" smtClean="0">
                <a:solidFill>
                  <a:schemeClr val="accent2"/>
                </a:solidFill>
                <a:latin typeface="Calibri" pitchFamily="34" charset="0"/>
              </a:rPr>
              <a:t>Use </a:t>
            </a:r>
            <a:r>
              <a:rPr lang="el-GR" sz="2000" b="0" i="0" kern="0" dirty="0" smtClean="0">
                <a:solidFill>
                  <a:schemeClr val="accent2"/>
                </a:solidFill>
                <a:latin typeface="Calibri" pitchFamily="34" charset="0"/>
              </a:rPr>
              <a:t>ω</a:t>
            </a:r>
            <a:r>
              <a:rPr lang="el-GR" sz="2000" b="0" i="0" kern="0" baseline="-25000" dirty="0" smtClean="0">
                <a:solidFill>
                  <a:schemeClr val="accent2"/>
                </a:solidFill>
                <a:latin typeface="Calibri" pitchFamily="34" charset="0"/>
              </a:rPr>
              <a:t>φ</a:t>
            </a:r>
            <a:r>
              <a:rPr lang="en-US" sz="2000" b="0" i="0" kern="0" dirty="0" smtClean="0">
                <a:solidFill>
                  <a:schemeClr val="accent2"/>
                </a:solidFill>
                <a:latin typeface="Calibri" pitchFamily="34" charset="0"/>
              </a:rPr>
              <a:t> control to stay away from, and active control to navigate through gap.</a:t>
            </a:r>
          </a:p>
          <a:p>
            <a:pPr marL="342900" indent="-342900" eaLnBrk="0" hangingPunct="0">
              <a:defRPr/>
            </a:pPr>
            <a:r>
              <a:rPr lang="en-US" sz="2800" b="0" i="0" kern="0" dirty="0" smtClean="0">
                <a:solidFill>
                  <a:schemeClr val="tx1"/>
                </a:solidFill>
                <a:latin typeface="Calibri" pitchFamily="34" charset="0"/>
              </a:rPr>
              <a:t>Favorable comparison between NSTX experimental results and theory</a:t>
            </a:r>
          </a:p>
          <a:p>
            <a:pPr marL="742950" lvl="1" indent="-285750" eaLnBrk="0" hangingPunct="0">
              <a:buFontTx/>
              <a:buChar char="–"/>
              <a:defRPr/>
            </a:pPr>
            <a:r>
              <a:rPr lang="en-US" sz="2000" b="0" i="0" kern="0" dirty="0" smtClean="0">
                <a:solidFill>
                  <a:schemeClr val="accent2"/>
                </a:solidFill>
                <a:latin typeface="Calibri" pitchFamily="34" charset="0"/>
              </a:rPr>
              <a:t>Multiple NSTX discharges with widely different marginally stable </a:t>
            </a:r>
            <a:r>
              <a:rPr lang="el-GR" sz="2000" b="0" i="0" kern="0" dirty="0" smtClean="0">
                <a:solidFill>
                  <a:schemeClr val="accent2"/>
                </a:solidFill>
                <a:latin typeface="Calibri" pitchFamily="34" charset="0"/>
              </a:rPr>
              <a:t>ω</a:t>
            </a:r>
            <a:r>
              <a:rPr lang="el-GR" sz="2000" b="0" i="0" kern="0" baseline="-25000" dirty="0" smtClean="0">
                <a:solidFill>
                  <a:schemeClr val="accent2"/>
                </a:solidFill>
                <a:latin typeface="Calibri" pitchFamily="34" charset="0"/>
              </a:rPr>
              <a:t>φ</a:t>
            </a:r>
            <a:r>
              <a:rPr lang="en-US" sz="2000" b="0" i="0" kern="0" dirty="0" smtClean="0">
                <a:solidFill>
                  <a:schemeClr val="accent2"/>
                </a:solidFill>
                <a:latin typeface="Calibri" pitchFamily="34" charset="0"/>
              </a:rPr>
              <a:t> profiles fall in this gap.</a:t>
            </a:r>
          </a:p>
          <a:p>
            <a:pPr marL="342900" indent="-342900" eaLnBrk="0" hangingPunct="0">
              <a:defRPr/>
            </a:pPr>
            <a:r>
              <a:rPr lang="en-US" sz="2800" b="0" i="0" kern="0" dirty="0" smtClean="0">
                <a:solidFill>
                  <a:schemeClr val="tx1"/>
                </a:solidFill>
                <a:latin typeface="Calibri" pitchFamily="34" charset="0"/>
              </a:rPr>
              <a:t>Energetic particles provide an important stabilizing effect</a:t>
            </a:r>
          </a:p>
          <a:p>
            <a:pPr marL="742950" lvl="1" indent="-285750" eaLnBrk="0" hangingPunct="0">
              <a:buFontTx/>
              <a:buChar char="–"/>
              <a:defRPr/>
            </a:pPr>
            <a:r>
              <a:rPr lang="en-US" sz="2000" b="0" i="0" kern="0" dirty="0" smtClean="0">
                <a:solidFill>
                  <a:schemeClr val="accent2"/>
                </a:solidFill>
                <a:latin typeface="Calibri" pitchFamily="34" charset="0"/>
              </a:rPr>
              <a:t>Works towards quantitative agreement with experiment is ongoing.</a:t>
            </a:r>
          </a:p>
          <a:p>
            <a:pPr marL="342900" lvl="1" indent="-342900" eaLnBrk="0" hangingPunct="0">
              <a:defRPr/>
            </a:pPr>
            <a:endParaRPr lang="en-US" sz="2800" b="0" i="0" kern="0" dirty="0" smtClean="0">
              <a:solidFill>
                <a:schemeClr val="tx1"/>
              </a:solidFill>
              <a:latin typeface="Calibri" pitchFamily="34" charset="0"/>
            </a:endParaRPr>
          </a:p>
        </p:txBody>
      </p:sp>
      <p:sp>
        <p:nvSpPr>
          <p:cNvPr id="19"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19</a:t>
            </a:r>
            <a:endParaRPr lang="en-US" sz="900" i="0" dirty="0">
              <a:solidFill>
                <a:schemeClr val="accent2"/>
              </a:solidFill>
              <a:latin typeface="Arial" pitchFamily="34" charset="0"/>
            </a:endParaRPr>
          </a:p>
        </p:txBody>
      </p:sp>
      <p:sp>
        <p:nvSpPr>
          <p:cNvPr id="21" name="TextBox 20"/>
          <p:cNvSpPr txBox="1"/>
          <p:nvPr/>
        </p:nvSpPr>
        <p:spPr>
          <a:xfrm>
            <a:off x="2286000" y="5772090"/>
            <a:ext cx="4953000" cy="400110"/>
          </a:xfrm>
          <a:prstGeom prst="rect">
            <a:avLst/>
          </a:prstGeom>
          <a:solidFill>
            <a:srgbClr val="FFFF99"/>
          </a:solidFill>
          <a:ln>
            <a:solidFill>
              <a:srgbClr val="FF0000"/>
            </a:solidFill>
          </a:ln>
          <a:scene3d>
            <a:camera prst="orthographicFront"/>
            <a:lightRig rig="threePt" dir="t"/>
          </a:scene3d>
          <a:sp3d>
            <a:bevelT/>
          </a:sp3d>
        </p:spPr>
        <p:txBody>
          <a:bodyPr wrap="square" rtlCol="0">
            <a:spAutoFit/>
          </a:bodyPr>
          <a:lstStyle/>
          <a:p>
            <a:pPr marL="0" lvl="1" algn="ctr">
              <a:buNone/>
            </a:pPr>
            <a:r>
              <a:rPr lang="en-US" sz="2000" b="0" i="0" kern="0" dirty="0" smtClean="0">
                <a:solidFill>
                  <a:srgbClr val="FF0000"/>
                </a:solidFill>
                <a:latin typeface="Calibri" pitchFamily="34" charset="0"/>
              </a:rPr>
              <a:t>Visit the poster this afternoon for more detail</a:t>
            </a:r>
            <a:endParaRPr lang="en-US" sz="2800" b="0" i="0" kern="0" dirty="0" smtClean="0">
              <a:solidFill>
                <a:srgbClr val="FF0000"/>
              </a:solidFill>
              <a:latin typeface="Calibri" pitchFamily="34" charset="0"/>
            </a:endParaRPr>
          </a:p>
        </p:txBody>
      </p:sp>
    </p:spTree>
  </p:cSld>
  <p:clrMapOvr>
    <a:masterClrMapping/>
  </p:clrMapOvr>
  <p:transition advTm="3107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Tree>
  </p:cSld>
  <p:clrMapOvr>
    <a:masterClrMapping/>
  </p:clrMapOvr>
  <p:transition advTm="340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Zooming in on rotation near the edge</a:t>
            </a:r>
          </a:p>
        </p:txBody>
      </p:sp>
      <p:sp>
        <p:nvSpPr>
          <p:cNvPr id="12"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14</a:t>
            </a:r>
            <a:endParaRPr lang="en-US" sz="900" i="0" dirty="0">
              <a:solidFill>
                <a:schemeClr val="accent2"/>
              </a:solidFill>
              <a:latin typeface="Arial" pitchFamily="34" charset="0"/>
            </a:endParaRPr>
          </a:p>
        </p:txBody>
      </p:sp>
      <p:pic>
        <p:nvPicPr>
          <p:cNvPr id="44" name="Picture 2"/>
          <p:cNvPicPr>
            <a:picLocks noChangeAspect="1" noChangeArrowheads="1"/>
          </p:cNvPicPr>
          <p:nvPr/>
        </p:nvPicPr>
        <p:blipFill>
          <a:blip r:embed="rId3" cstate="print"/>
          <a:srcRect/>
          <a:stretch>
            <a:fillRect/>
          </a:stretch>
        </p:blipFill>
        <p:spPr bwMode="auto">
          <a:xfrm>
            <a:off x="409644" y="3314700"/>
            <a:ext cx="4305300" cy="1943100"/>
          </a:xfrm>
          <a:prstGeom prst="rect">
            <a:avLst/>
          </a:prstGeom>
          <a:noFill/>
          <a:ln w="9525">
            <a:noFill/>
            <a:miter lim="800000"/>
            <a:headEnd/>
            <a:tailEnd/>
          </a:ln>
        </p:spPr>
      </p:pic>
      <p:sp>
        <p:nvSpPr>
          <p:cNvPr id="45" name="TextBox 44"/>
          <p:cNvSpPr txBox="1"/>
          <p:nvPr/>
        </p:nvSpPr>
        <p:spPr>
          <a:xfrm>
            <a:off x="939996" y="4267200"/>
            <a:ext cx="1136017" cy="461665"/>
          </a:xfrm>
          <a:prstGeom prst="rect">
            <a:avLst/>
          </a:prstGeom>
          <a:noFill/>
        </p:spPr>
        <p:txBody>
          <a:bodyPr wrap="none" rtlCol="0">
            <a:spAutoFit/>
          </a:bodyPr>
          <a:lstStyle/>
          <a:p>
            <a:pPr>
              <a:buNone/>
            </a:pPr>
            <a:r>
              <a:rPr lang="en-US" sz="2400" b="0" i="0" dirty="0" smtClean="0">
                <a:solidFill>
                  <a:srgbClr val="873AC0"/>
                </a:solidFill>
                <a:latin typeface="Calibri" pitchFamily="34" charset="0"/>
              </a:rPr>
              <a:t>stable!!</a:t>
            </a:r>
            <a:endParaRPr lang="en-US" sz="2400" b="0" i="0" dirty="0">
              <a:solidFill>
                <a:srgbClr val="873AC0"/>
              </a:solidFill>
              <a:latin typeface="Calibri" pitchFamily="34" charset="0"/>
            </a:endParaRPr>
          </a:p>
        </p:txBody>
      </p:sp>
      <p:sp>
        <p:nvSpPr>
          <p:cNvPr id="46" name="TextBox 45"/>
          <p:cNvSpPr txBox="1"/>
          <p:nvPr/>
        </p:nvSpPr>
        <p:spPr>
          <a:xfrm>
            <a:off x="2159196" y="5558135"/>
            <a:ext cx="2666999" cy="461665"/>
          </a:xfrm>
          <a:prstGeom prst="rect">
            <a:avLst/>
          </a:prstGeom>
          <a:noFill/>
        </p:spPr>
        <p:txBody>
          <a:bodyPr wrap="square" rtlCol="0">
            <a:spAutoFit/>
          </a:bodyPr>
          <a:lstStyle/>
          <a:p>
            <a:pPr>
              <a:buNone/>
            </a:pPr>
            <a:r>
              <a:rPr lang="en-US" sz="2400" b="0" i="0" dirty="0" smtClean="0">
                <a:solidFill>
                  <a:srgbClr val="00B050"/>
                </a:solidFill>
                <a:latin typeface="Calibri" pitchFamily="34" charset="0"/>
              </a:rPr>
              <a:t>stable 40ms earlier</a:t>
            </a:r>
            <a:endParaRPr lang="en-US" sz="2400" b="0" i="0" dirty="0">
              <a:solidFill>
                <a:srgbClr val="00B050"/>
              </a:solidFill>
              <a:latin typeface="Calibri" pitchFamily="34" charset="0"/>
            </a:endParaRPr>
          </a:p>
        </p:txBody>
      </p:sp>
      <p:cxnSp>
        <p:nvCxnSpPr>
          <p:cNvPr id="47" name="Straight Arrow Connector 46"/>
          <p:cNvCxnSpPr/>
          <p:nvPr/>
        </p:nvCxnSpPr>
        <p:spPr bwMode="auto">
          <a:xfrm rot="5400000" flipH="1" flipV="1">
            <a:off x="3264095" y="4914902"/>
            <a:ext cx="914402" cy="533399"/>
          </a:xfrm>
          <a:prstGeom prst="straightConnector1">
            <a:avLst/>
          </a:prstGeom>
          <a:noFill/>
          <a:ln w="15875" cap="flat" cmpd="sng" algn="ctr">
            <a:solidFill>
              <a:srgbClr val="00B050"/>
            </a:solidFill>
            <a:prstDash val="solid"/>
            <a:round/>
            <a:headEnd type="none" w="med" len="med"/>
            <a:tailEnd type="arrow"/>
          </a:ln>
          <a:effectLst/>
        </p:spPr>
      </p:cxnSp>
      <p:pic>
        <p:nvPicPr>
          <p:cNvPr id="48" name="Picture 2"/>
          <p:cNvPicPr>
            <a:picLocks noChangeAspect="1" noChangeArrowheads="1"/>
          </p:cNvPicPr>
          <p:nvPr/>
        </p:nvPicPr>
        <p:blipFill>
          <a:blip r:embed="rId4" cstate="print"/>
          <a:srcRect/>
          <a:stretch>
            <a:fillRect/>
          </a:stretch>
        </p:blipFill>
        <p:spPr bwMode="auto">
          <a:xfrm>
            <a:off x="409644" y="987552"/>
            <a:ext cx="4305300" cy="1943100"/>
          </a:xfrm>
          <a:prstGeom prst="rect">
            <a:avLst/>
          </a:prstGeom>
          <a:noFill/>
          <a:ln w="9525">
            <a:noFill/>
            <a:miter lim="800000"/>
            <a:headEnd/>
            <a:tailEnd/>
          </a:ln>
        </p:spPr>
      </p:pic>
      <p:sp>
        <p:nvSpPr>
          <p:cNvPr id="49" name="TextBox 48"/>
          <p:cNvSpPr txBox="1"/>
          <p:nvPr/>
        </p:nvSpPr>
        <p:spPr>
          <a:xfrm>
            <a:off x="2616396" y="1066800"/>
            <a:ext cx="1911485" cy="738664"/>
          </a:xfrm>
          <a:prstGeom prst="rect">
            <a:avLst/>
          </a:prstGeom>
          <a:noFill/>
        </p:spPr>
        <p:txBody>
          <a:bodyPr wrap="none" rtlCol="0">
            <a:spAutoFit/>
          </a:bodyPr>
          <a:lstStyle/>
          <a:p>
            <a:pPr>
              <a:spcBef>
                <a:spcPts val="0"/>
              </a:spcBef>
              <a:buNone/>
            </a:pPr>
            <a:r>
              <a:rPr lang="en-US" sz="1400" b="0" i="0" dirty="0" smtClean="0">
                <a:solidFill>
                  <a:schemeClr val="tx1"/>
                </a:solidFill>
                <a:latin typeface="Calibri" pitchFamily="34" charset="0"/>
              </a:rPr>
              <a:t>NSTX 121083 @ 0.475 s</a:t>
            </a:r>
          </a:p>
          <a:p>
            <a:pPr>
              <a:spcBef>
                <a:spcPts val="0"/>
              </a:spcBef>
              <a:buNone/>
            </a:pPr>
            <a:r>
              <a:rPr lang="en-US" sz="1400" b="0" i="0" dirty="0" smtClean="0">
                <a:solidFill>
                  <a:schemeClr val="tx1"/>
                </a:solidFill>
                <a:latin typeface="Calibri" pitchFamily="34" charset="0"/>
              </a:rPr>
              <a:t>          </a:t>
            </a:r>
            <a:r>
              <a:rPr lang="en-US" sz="1400" b="0" i="0" dirty="0" smtClean="0">
                <a:solidFill>
                  <a:srgbClr val="FF0000"/>
                </a:solidFill>
                <a:latin typeface="Calibri" pitchFamily="34" charset="0"/>
              </a:rPr>
              <a:t>128856 @ 0.526 s</a:t>
            </a:r>
          </a:p>
          <a:p>
            <a:pPr>
              <a:spcBef>
                <a:spcPts val="0"/>
              </a:spcBef>
              <a:buNone/>
            </a:pPr>
            <a:r>
              <a:rPr lang="en-US" sz="1400" b="0" i="0" dirty="0" smtClean="0">
                <a:solidFill>
                  <a:schemeClr val="tx1"/>
                </a:solidFill>
                <a:latin typeface="Calibri" pitchFamily="34" charset="0"/>
              </a:rPr>
              <a:t>          </a:t>
            </a:r>
            <a:r>
              <a:rPr lang="en-US" sz="1400" b="0" i="0" dirty="0" smtClean="0">
                <a:solidFill>
                  <a:schemeClr val="accent2"/>
                </a:solidFill>
                <a:latin typeface="Calibri" pitchFamily="34" charset="0"/>
              </a:rPr>
              <a:t>130235 @ 0.745 s</a:t>
            </a:r>
          </a:p>
        </p:txBody>
      </p:sp>
      <p:sp>
        <p:nvSpPr>
          <p:cNvPr id="50" name="TextBox 6"/>
          <p:cNvSpPr txBox="1">
            <a:spLocks noChangeArrowheads="1"/>
          </p:cNvSpPr>
          <p:nvPr/>
        </p:nvSpPr>
        <p:spPr bwMode="auto">
          <a:xfrm>
            <a:off x="2311596"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51" name="TextBox 6"/>
          <p:cNvSpPr txBox="1">
            <a:spLocks noChangeArrowheads="1"/>
          </p:cNvSpPr>
          <p:nvPr/>
        </p:nvSpPr>
        <p:spPr bwMode="auto">
          <a:xfrm rot="16200000">
            <a:off x="-326618"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52" name="TextBox 51"/>
          <p:cNvSpPr txBox="1"/>
          <p:nvPr/>
        </p:nvSpPr>
        <p:spPr>
          <a:xfrm>
            <a:off x="2609911" y="3409890"/>
            <a:ext cx="1935145" cy="738664"/>
          </a:xfrm>
          <a:prstGeom prst="rect">
            <a:avLst/>
          </a:prstGeom>
          <a:noFill/>
        </p:spPr>
        <p:txBody>
          <a:bodyPr wrap="none" rtlCol="0">
            <a:spAutoFit/>
          </a:bodyPr>
          <a:lstStyle/>
          <a:p>
            <a:pPr>
              <a:spcBef>
                <a:spcPts val="0"/>
              </a:spcBef>
              <a:buNone/>
            </a:pPr>
            <a:r>
              <a:rPr lang="en-US" sz="1400" b="0" i="0" dirty="0" smtClean="0">
                <a:solidFill>
                  <a:schemeClr val="tx1"/>
                </a:solidFill>
                <a:latin typeface="Calibri" pitchFamily="34" charset="0"/>
              </a:rPr>
              <a:t>NSTX 121083 @ 0.475 s</a:t>
            </a:r>
          </a:p>
          <a:p>
            <a:pPr>
              <a:spcBef>
                <a:spcPts val="0"/>
              </a:spcBef>
              <a:buNone/>
            </a:pPr>
            <a:r>
              <a:rPr lang="en-US" sz="1400" b="0" i="0" dirty="0" smtClean="0">
                <a:solidFill>
                  <a:schemeClr val="tx1"/>
                </a:solidFill>
                <a:latin typeface="Calibri" pitchFamily="34" charset="0"/>
              </a:rPr>
              <a:t>          </a:t>
            </a:r>
            <a:r>
              <a:rPr lang="en-US" sz="1400" b="0" i="0" dirty="0" smtClean="0">
                <a:solidFill>
                  <a:srgbClr val="00B050"/>
                </a:solidFill>
                <a:latin typeface="Calibri" pitchFamily="34" charset="0"/>
              </a:rPr>
              <a:t>121083 @ 0.435 s</a:t>
            </a:r>
          </a:p>
          <a:p>
            <a:pPr>
              <a:spcBef>
                <a:spcPts val="0"/>
              </a:spcBef>
              <a:buNone/>
            </a:pPr>
            <a:r>
              <a:rPr lang="en-US" sz="1400" b="0" i="0" dirty="0" smtClean="0">
                <a:solidFill>
                  <a:schemeClr val="tx1"/>
                </a:solidFill>
                <a:latin typeface="Calibri" pitchFamily="34" charset="0"/>
              </a:rPr>
              <a:t>          </a:t>
            </a:r>
            <a:r>
              <a:rPr lang="en-US" sz="1400" b="0" i="0" dirty="0" smtClean="0">
                <a:solidFill>
                  <a:srgbClr val="7030A0"/>
                </a:solidFill>
                <a:latin typeface="Calibri" pitchFamily="34" charset="0"/>
              </a:rPr>
              <a:t>135306 @ 0.686 s</a:t>
            </a:r>
            <a:r>
              <a:rPr lang="en-US" sz="1400" b="0" i="0" dirty="0" smtClean="0">
                <a:solidFill>
                  <a:schemeClr val="tx1"/>
                </a:solidFill>
                <a:latin typeface="Calibri" pitchFamily="34" charset="0"/>
              </a:rPr>
              <a:t> </a:t>
            </a:r>
            <a:endParaRPr lang="en-US" sz="1400" b="0" i="0" dirty="0" smtClean="0">
              <a:solidFill>
                <a:srgbClr val="7030A0"/>
              </a:solidFill>
              <a:latin typeface="Calibri" pitchFamily="34" charset="0"/>
            </a:endParaRPr>
          </a:p>
        </p:txBody>
      </p:sp>
      <p:sp>
        <p:nvSpPr>
          <p:cNvPr id="53" name="TextBox 6"/>
          <p:cNvSpPr txBox="1">
            <a:spLocks noChangeArrowheads="1"/>
          </p:cNvSpPr>
          <p:nvPr/>
        </p:nvSpPr>
        <p:spPr bwMode="auto">
          <a:xfrm>
            <a:off x="2305111" y="523869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54" name="TextBox 6"/>
          <p:cNvSpPr txBox="1">
            <a:spLocks noChangeArrowheads="1"/>
          </p:cNvSpPr>
          <p:nvPr/>
        </p:nvSpPr>
        <p:spPr bwMode="auto">
          <a:xfrm rot="16200000">
            <a:off x="-333103" y="397159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pic>
        <p:nvPicPr>
          <p:cNvPr id="3074" name="Picture 2"/>
          <p:cNvPicPr>
            <a:picLocks noChangeAspect="1" noChangeArrowheads="1"/>
          </p:cNvPicPr>
          <p:nvPr/>
        </p:nvPicPr>
        <p:blipFill>
          <a:blip r:embed="rId5" cstate="print"/>
          <a:srcRect/>
          <a:stretch>
            <a:fillRect/>
          </a:stretch>
        </p:blipFill>
        <p:spPr bwMode="auto">
          <a:xfrm>
            <a:off x="4829175" y="990600"/>
            <a:ext cx="4314825" cy="1952625"/>
          </a:xfrm>
          <a:prstGeom prst="rect">
            <a:avLst/>
          </a:prstGeom>
          <a:noFill/>
          <a:ln w="9525">
            <a:noFill/>
            <a:miter lim="800000"/>
            <a:headEnd/>
            <a:tailEnd/>
          </a:ln>
        </p:spPr>
      </p:pic>
      <p:sp>
        <p:nvSpPr>
          <p:cNvPr id="55" name="TextBox 6"/>
          <p:cNvSpPr txBox="1">
            <a:spLocks noChangeArrowheads="1"/>
          </p:cNvSpPr>
          <p:nvPr/>
        </p:nvSpPr>
        <p:spPr bwMode="auto">
          <a:xfrm>
            <a:off x="6647286"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pic>
        <p:nvPicPr>
          <p:cNvPr id="3075" name="Picture 3"/>
          <p:cNvPicPr>
            <a:picLocks noChangeAspect="1" noChangeArrowheads="1"/>
          </p:cNvPicPr>
          <p:nvPr/>
        </p:nvPicPr>
        <p:blipFill>
          <a:blip r:embed="rId6" cstate="print"/>
          <a:srcRect/>
          <a:stretch>
            <a:fillRect/>
          </a:stretch>
        </p:blipFill>
        <p:spPr bwMode="auto">
          <a:xfrm>
            <a:off x="4829175" y="3305175"/>
            <a:ext cx="4314825" cy="1952625"/>
          </a:xfrm>
          <a:prstGeom prst="rect">
            <a:avLst/>
          </a:prstGeom>
          <a:noFill/>
          <a:ln w="9525">
            <a:noFill/>
            <a:miter lim="800000"/>
            <a:headEnd/>
            <a:tailEnd/>
          </a:ln>
        </p:spPr>
      </p:pic>
      <p:sp>
        <p:nvSpPr>
          <p:cNvPr id="56" name="TextBox 6"/>
          <p:cNvSpPr txBox="1">
            <a:spLocks noChangeArrowheads="1"/>
          </p:cNvSpPr>
          <p:nvPr/>
        </p:nvSpPr>
        <p:spPr bwMode="auto">
          <a:xfrm>
            <a:off x="6705600" y="523869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114800" y="2667000"/>
            <a:ext cx="4937760" cy="3474720"/>
          </a:xfrm>
          <a:prstGeom prst="rect">
            <a:avLst/>
          </a:prstGeom>
          <a:solidFill>
            <a:schemeClr val="bg1"/>
          </a:solidFill>
          <a:ln w="15875" cap="flat" cmpd="sng" algn="ctr">
            <a:noFill/>
            <a:prstDash val="solid"/>
            <a:round/>
            <a:headEnd type="none" w="med" len="med"/>
            <a:tailEnd type="triangle" w="med" len="med"/>
          </a:ln>
          <a:effectLst>
            <a:outerShdw blurRad="63500" sx="102000" sy="102000" algn="ctr"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34" charset="0"/>
            </a:endParaRPr>
          </a:p>
        </p:txBody>
      </p:sp>
      <p:pic>
        <p:nvPicPr>
          <p:cNvPr id="14" name="Picture 2"/>
          <p:cNvPicPr>
            <a:picLocks noChangeAspect="1" noChangeArrowheads="1"/>
          </p:cNvPicPr>
          <p:nvPr/>
        </p:nvPicPr>
        <p:blipFill>
          <a:blip r:embed="rId3" cstate="print"/>
          <a:srcRect/>
          <a:stretch>
            <a:fillRect/>
          </a:stretch>
        </p:blipFill>
        <p:spPr bwMode="auto">
          <a:xfrm>
            <a:off x="4267200" y="3048000"/>
            <a:ext cx="4754880" cy="2760248"/>
          </a:xfrm>
          <a:prstGeom prst="rect">
            <a:avLst/>
          </a:prstGeom>
          <a:noFill/>
          <a:ln w="9525">
            <a:noFill/>
            <a:miter lim="800000"/>
            <a:headEnd/>
            <a:tailEnd/>
          </a:ln>
        </p:spPr>
      </p:pic>
      <p:sp>
        <p:nvSpPr>
          <p:cNvPr id="15" name="TextBox 14"/>
          <p:cNvSpPr txBox="1"/>
          <p:nvPr/>
        </p:nvSpPr>
        <p:spPr>
          <a:xfrm>
            <a:off x="6360566" y="5715000"/>
            <a:ext cx="1107034"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baseline="30000" dirty="0" smtClean="0">
                <a:solidFill>
                  <a:schemeClr val="tx1"/>
                </a:solidFill>
                <a:latin typeface="Calibri" pitchFamily="34" charset="0"/>
              </a:rPr>
              <a:t>exp</a:t>
            </a:r>
            <a:endParaRPr lang="en-US" sz="2000" b="0" i="0" baseline="30000" dirty="0">
              <a:solidFill>
                <a:schemeClr val="tx1"/>
              </a:solidFill>
              <a:latin typeface="Calibri" pitchFamily="34" charset="0"/>
            </a:endParaRPr>
          </a:p>
        </p:txBody>
      </p:sp>
      <p:sp>
        <p:nvSpPr>
          <p:cNvPr id="17" name="TextBox 16"/>
          <p:cNvSpPr txBox="1"/>
          <p:nvPr/>
        </p:nvSpPr>
        <p:spPr>
          <a:xfrm rot="16200000">
            <a:off x="3858263" y="4142739"/>
            <a:ext cx="760786" cy="400110"/>
          </a:xfrm>
          <a:prstGeom prst="rect">
            <a:avLst/>
          </a:prstGeom>
          <a:noFill/>
        </p:spPr>
        <p:txBody>
          <a:bodyPr wrap="none" rtlCol="0">
            <a:spAutoFit/>
          </a:bodyPr>
          <a:lstStyle/>
          <a:p>
            <a:pPr>
              <a:buNone/>
            </a:pPr>
            <a:r>
              <a:rPr lang="el-GR" sz="2000" b="0" dirty="0" smtClean="0">
                <a:solidFill>
                  <a:schemeClr val="tx1"/>
                </a:solidFill>
                <a:latin typeface="Calibri" pitchFamily="34" charset="0"/>
              </a:rPr>
              <a:t>ν</a:t>
            </a:r>
            <a:r>
              <a:rPr lang="en-US" sz="2000" b="0" i="0" dirty="0" smtClean="0">
                <a:solidFill>
                  <a:schemeClr val="tx1"/>
                </a:solidFill>
                <a:latin typeface="Calibri" pitchFamily="34" charset="0"/>
              </a:rPr>
              <a:t>/</a:t>
            </a:r>
            <a:r>
              <a:rPr lang="el-GR" sz="2000" b="0" dirty="0" smtClean="0">
                <a:solidFill>
                  <a:schemeClr val="tx1"/>
                </a:solidFill>
                <a:latin typeface="Calibri" pitchFamily="34" charset="0"/>
              </a:rPr>
              <a:t>ν</a:t>
            </a:r>
            <a:r>
              <a:rPr lang="en-US" sz="2000" b="0" i="0" baseline="30000" dirty="0" smtClean="0">
                <a:solidFill>
                  <a:schemeClr val="tx1"/>
                </a:solidFill>
                <a:latin typeface="Calibri" pitchFamily="34" charset="0"/>
              </a:rPr>
              <a:t>exp</a:t>
            </a:r>
            <a:endParaRPr lang="en-US" sz="2000" b="0" i="0" baseline="30000" dirty="0">
              <a:solidFill>
                <a:schemeClr val="tx1"/>
              </a:solidFill>
              <a:latin typeface="Calibri" pitchFamily="34" charset="0"/>
            </a:endParaRPr>
          </a:p>
        </p:txBody>
      </p:sp>
      <p:sp>
        <p:nvSpPr>
          <p:cNvPr id="20" name="TextBox 19"/>
          <p:cNvSpPr txBox="1"/>
          <p:nvPr/>
        </p:nvSpPr>
        <p:spPr>
          <a:xfrm>
            <a:off x="6096000" y="2667000"/>
            <a:ext cx="1665841" cy="400110"/>
          </a:xfrm>
          <a:prstGeom prst="rect">
            <a:avLst/>
          </a:prstGeom>
          <a:noFill/>
        </p:spPr>
        <p:txBody>
          <a:bodyPr wrap="none" rtlCol="0">
            <a:spAutoFit/>
          </a:bodyPr>
          <a:lstStyle/>
          <a:p>
            <a:pPr>
              <a:buNone/>
            </a:pP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ω</a:t>
            </a:r>
            <a:r>
              <a:rPr lang="en-US" sz="2000" b="0" i="0" baseline="-25000" dirty="0" smtClean="0">
                <a:solidFill>
                  <a:schemeClr val="tx1"/>
                </a:solidFill>
                <a:latin typeface="Calibri" pitchFamily="34" charset="0"/>
              </a:rPr>
              <a:t>A</a:t>
            </a:r>
            <a:r>
              <a:rPr lang="en-US" sz="2000" b="0" i="0" dirty="0" smtClean="0">
                <a:solidFill>
                  <a:schemeClr val="tx1"/>
                </a:solidFill>
                <a:latin typeface="Calibri" pitchFamily="34" charset="0"/>
              </a:rPr>
              <a:t>)</a:t>
            </a:r>
            <a:r>
              <a:rPr lang="en-US" sz="2000" b="0" i="0" baseline="-25000" dirty="0" smtClean="0">
                <a:solidFill>
                  <a:schemeClr val="tx1"/>
                </a:solidFill>
                <a:latin typeface="Calibri" pitchFamily="34" charset="0"/>
              </a:rPr>
              <a:t>q=2</a:t>
            </a:r>
            <a:r>
              <a:rPr lang="en-US" sz="2000" b="0" i="0" dirty="0" smtClean="0">
                <a:solidFill>
                  <a:schemeClr val="tx1"/>
                </a:solidFill>
                <a:latin typeface="Calibri" pitchFamily="34" charset="0"/>
              </a:rPr>
              <a:t> (%)</a:t>
            </a:r>
            <a:endParaRPr lang="en-US" sz="2000" b="0" i="0" dirty="0">
              <a:solidFill>
                <a:schemeClr val="tx1"/>
              </a:solidFill>
              <a:latin typeface="Calibri" pitchFamily="34" charset="0"/>
            </a:endParaRPr>
          </a:p>
        </p:txBody>
      </p:sp>
      <p:sp>
        <p:nvSpPr>
          <p:cNvPr id="24" name="TextBox 8"/>
          <p:cNvSpPr txBox="1">
            <a:spLocks noChangeArrowheads="1"/>
          </p:cNvSpPr>
          <p:nvPr/>
        </p:nvSpPr>
        <p:spPr bwMode="auto">
          <a:xfrm>
            <a:off x="5584949" y="4064000"/>
            <a:ext cx="663451" cy="584775"/>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pPr>
            <a:r>
              <a:rPr lang="el-GR" sz="3200" i="0" spc="50" dirty="0">
                <a:ln w="11430"/>
                <a:solidFill>
                  <a:srgbClr val="FF0000"/>
                </a:solidFill>
                <a:effectLst>
                  <a:outerShdw blurRad="76200" dist="50800" dir="5400000" algn="tl" rotWithShape="0">
                    <a:srgbClr val="000000">
                      <a:alpha val="65000"/>
                    </a:srgbClr>
                  </a:outerShdw>
                </a:effectLst>
                <a:latin typeface="Calibri" pitchFamily="34" charset="0"/>
              </a:rPr>
              <a:t>ω</a:t>
            </a:r>
            <a:r>
              <a:rPr lang="en-US" sz="3200" i="0" spc="50" baseline="-25000" dirty="0">
                <a:ln w="11430"/>
                <a:solidFill>
                  <a:srgbClr val="FF0000"/>
                </a:solidFill>
                <a:effectLst>
                  <a:outerShdw blurRad="76200" dist="50800" dir="5400000" algn="tl" rotWithShape="0">
                    <a:srgbClr val="000000">
                      <a:alpha val="65000"/>
                    </a:srgbClr>
                  </a:outerShdw>
                </a:effectLst>
                <a:latin typeface="Calibri" pitchFamily="34" charset="0"/>
              </a:rPr>
              <a:t>D</a:t>
            </a:r>
          </a:p>
        </p:txBody>
      </p:sp>
      <p:sp>
        <p:nvSpPr>
          <p:cNvPr id="29" name="TextBox 9"/>
          <p:cNvSpPr txBox="1">
            <a:spLocks noChangeArrowheads="1"/>
          </p:cNvSpPr>
          <p:nvPr/>
        </p:nvSpPr>
        <p:spPr bwMode="auto">
          <a:xfrm>
            <a:off x="8296708" y="4038600"/>
            <a:ext cx="637803" cy="584775"/>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pPr>
            <a:r>
              <a:rPr lang="el-GR" sz="3200" i="0" spc="50" dirty="0">
                <a:ln w="11430"/>
                <a:solidFill>
                  <a:srgbClr val="FF0000"/>
                </a:solidFill>
                <a:effectLst>
                  <a:outerShdw blurRad="76200" dist="50800" dir="5400000" algn="tl" rotWithShape="0">
                    <a:srgbClr val="000000">
                      <a:alpha val="65000"/>
                    </a:srgbClr>
                  </a:outerShdw>
                </a:effectLst>
                <a:latin typeface="Calibri" pitchFamily="34" charset="0"/>
              </a:rPr>
              <a:t>ω</a:t>
            </a:r>
            <a:r>
              <a:rPr lang="en-US" sz="3200" i="0" spc="50" baseline="-25000" dirty="0">
                <a:ln w="11430"/>
                <a:solidFill>
                  <a:srgbClr val="FF0000"/>
                </a:solidFill>
                <a:effectLst>
                  <a:outerShdw blurRad="76200" dist="50800" dir="5400000" algn="tl" rotWithShape="0">
                    <a:srgbClr val="000000">
                      <a:alpha val="65000"/>
                    </a:srgbClr>
                  </a:outerShdw>
                </a:effectLst>
                <a:latin typeface="Calibri" pitchFamily="34" charset="0"/>
              </a:rPr>
              <a:t>b</a:t>
            </a:r>
          </a:p>
        </p:txBody>
      </p:sp>
      <p:sp>
        <p:nvSpPr>
          <p:cNvPr id="30" name="TextBox 29"/>
          <p:cNvSpPr txBox="1"/>
          <p:nvPr/>
        </p:nvSpPr>
        <p:spPr>
          <a:xfrm rot="3780000">
            <a:off x="5874313" y="4246041"/>
            <a:ext cx="2302297"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2000" i="0" spc="50" dirty="0" smtClean="0">
                <a:ln w="11430"/>
                <a:solidFill>
                  <a:srgbClr val="FF0000"/>
                </a:solidFill>
                <a:effectLst>
                  <a:outerShdw blurRad="76200" dist="50800" dir="5400000" algn="tl" rotWithShape="0">
                    <a:srgbClr val="000000">
                      <a:alpha val="65000"/>
                    </a:srgbClr>
                  </a:outerShdw>
                </a:effectLst>
                <a:latin typeface="Calibri" pitchFamily="34" charset="0"/>
              </a:rPr>
              <a:t>weakened stability</a:t>
            </a:r>
            <a:endParaRPr lang="en-US" sz="2000" i="0"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sp>
        <p:nvSpPr>
          <p:cNvPr id="39939"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Kinetic RWM stability theory may explain complex relationship of marginal stability with </a:t>
            </a:r>
            <a:r>
              <a:rPr lang="el-GR" sz="2800" dirty="0" smtClean="0">
                <a:latin typeface="Calibri" pitchFamily="34" charset="0"/>
              </a:rPr>
              <a:t>ω</a:t>
            </a:r>
            <a:r>
              <a:rPr lang="el-GR" sz="2800" baseline="-25000" dirty="0" smtClean="0">
                <a:latin typeface="Calibri" pitchFamily="34" charset="0"/>
              </a:rPr>
              <a:t>φ</a:t>
            </a:r>
            <a:endParaRPr lang="en-US" sz="2800" dirty="0" smtClean="0">
              <a:latin typeface="Calibri" pitchFamily="34" charset="0"/>
            </a:endParaRPr>
          </a:p>
        </p:txBody>
      </p:sp>
      <p:sp>
        <p:nvSpPr>
          <p:cNvPr id="5" name="Rectangle 3"/>
          <p:cNvSpPr txBox="1">
            <a:spLocks noChangeArrowheads="1"/>
          </p:cNvSpPr>
          <p:nvPr/>
        </p:nvSpPr>
        <p:spPr bwMode="auto">
          <a:xfrm>
            <a:off x="0" y="914400"/>
            <a:ext cx="9144000" cy="3429000"/>
          </a:xfrm>
          <a:prstGeom prst="rect">
            <a:avLst/>
          </a:prstGeom>
          <a:noFill/>
          <a:ln w="9525">
            <a:noFill/>
            <a:miter lim="800000"/>
            <a:headEnd/>
            <a:tailEnd/>
          </a:ln>
        </p:spPr>
        <p:txBody>
          <a:bodyPr/>
          <a:lstStyle/>
          <a:p>
            <a:pPr marL="342900" indent="-342900" eaLnBrk="0" hangingPunct="0">
              <a:defRPr/>
            </a:pPr>
            <a:r>
              <a:rPr lang="en-US" sz="2800" b="0" i="0" kern="0" dirty="0" smtClean="0">
                <a:solidFill>
                  <a:schemeClr val="tx1"/>
                </a:solidFill>
                <a:latin typeface="Calibri" pitchFamily="34" charset="0"/>
              </a:rPr>
              <a:t>High plasma rotation alone is inadequate to ensure RWM stability in future devices</a:t>
            </a:r>
            <a:endParaRPr lang="en-US" sz="2800" b="0" i="0" kern="0" dirty="0">
              <a:solidFill>
                <a:schemeClr val="tx1"/>
              </a:solidFill>
              <a:latin typeface="Calibri" pitchFamily="34" charset="0"/>
            </a:endParaRPr>
          </a:p>
          <a:p>
            <a:pPr marL="742950" lvl="1" indent="-285750" eaLnBrk="0" hangingPunct="0">
              <a:buFontTx/>
              <a:buChar char="–"/>
              <a:defRPr/>
            </a:pPr>
            <a:r>
              <a:rPr lang="en-US" sz="2000" b="0" i="0" kern="0" dirty="0" smtClean="0">
                <a:solidFill>
                  <a:schemeClr val="accent2"/>
                </a:solidFill>
                <a:latin typeface="Calibri" pitchFamily="34" charset="0"/>
              </a:rPr>
              <a:t>A weakened stability gap exists between </a:t>
            </a:r>
            <a:r>
              <a:rPr lang="el-GR" sz="2000" b="0" i="0" kern="0" dirty="0" smtClean="0">
                <a:solidFill>
                  <a:schemeClr val="accent2"/>
                </a:solidFill>
                <a:latin typeface="Calibri" pitchFamily="34" charset="0"/>
              </a:rPr>
              <a:t>ω</a:t>
            </a:r>
            <a:r>
              <a:rPr lang="en-US" sz="2000" b="0" i="0" kern="0" baseline="-25000" dirty="0" smtClean="0">
                <a:solidFill>
                  <a:schemeClr val="accent2"/>
                </a:solidFill>
                <a:latin typeface="Calibri" pitchFamily="34" charset="0"/>
              </a:rPr>
              <a:t>b</a:t>
            </a:r>
            <a:r>
              <a:rPr lang="en-US" sz="2000" b="0" i="0" kern="0" dirty="0" smtClean="0">
                <a:solidFill>
                  <a:schemeClr val="accent2"/>
                </a:solidFill>
                <a:latin typeface="Calibri" pitchFamily="34" charset="0"/>
              </a:rPr>
              <a:t> and </a:t>
            </a:r>
            <a:r>
              <a:rPr lang="el-GR" sz="2000" b="0" i="0" kern="0" dirty="0" smtClean="0">
                <a:solidFill>
                  <a:schemeClr val="accent2"/>
                </a:solidFill>
                <a:latin typeface="Calibri" pitchFamily="34" charset="0"/>
              </a:rPr>
              <a:t>ω</a:t>
            </a:r>
            <a:r>
              <a:rPr lang="en-US" sz="2000" b="0" i="0" kern="0" baseline="-25000" dirty="0" smtClean="0">
                <a:solidFill>
                  <a:schemeClr val="accent2"/>
                </a:solidFill>
                <a:latin typeface="Calibri" pitchFamily="34" charset="0"/>
              </a:rPr>
              <a:t>D</a:t>
            </a:r>
            <a:r>
              <a:rPr lang="en-US" sz="2000" b="0" i="0" kern="0" dirty="0" smtClean="0">
                <a:solidFill>
                  <a:schemeClr val="accent2"/>
                </a:solidFill>
                <a:latin typeface="Calibri" pitchFamily="34" charset="0"/>
              </a:rPr>
              <a:t> resonances.</a:t>
            </a:r>
          </a:p>
          <a:p>
            <a:pPr marL="742950" lvl="1" indent="-285750" eaLnBrk="0" hangingPunct="0">
              <a:buFontTx/>
              <a:buChar char="–"/>
              <a:defRPr/>
            </a:pPr>
            <a:r>
              <a:rPr lang="en-US" sz="2000" b="0" i="0" kern="0" dirty="0" smtClean="0">
                <a:solidFill>
                  <a:schemeClr val="accent2"/>
                </a:solidFill>
                <a:latin typeface="Calibri" pitchFamily="34" charset="0"/>
              </a:rPr>
              <a:t>Use </a:t>
            </a:r>
            <a:r>
              <a:rPr lang="el-GR" sz="2000" b="0" i="0" kern="0" dirty="0" smtClean="0">
                <a:solidFill>
                  <a:schemeClr val="accent2"/>
                </a:solidFill>
                <a:latin typeface="Calibri" pitchFamily="34" charset="0"/>
              </a:rPr>
              <a:t>ω</a:t>
            </a:r>
            <a:r>
              <a:rPr lang="el-GR" sz="2000" b="0" i="0" kern="0" baseline="-25000" dirty="0" smtClean="0">
                <a:solidFill>
                  <a:schemeClr val="accent2"/>
                </a:solidFill>
                <a:latin typeface="Calibri" pitchFamily="34" charset="0"/>
              </a:rPr>
              <a:t>φ</a:t>
            </a:r>
            <a:r>
              <a:rPr lang="en-US" sz="2000" b="0" i="0" kern="0" dirty="0" smtClean="0">
                <a:solidFill>
                  <a:schemeClr val="accent2"/>
                </a:solidFill>
                <a:latin typeface="Calibri" pitchFamily="34" charset="0"/>
              </a:rPr>
              <a:t> control to stay away from, and active control to navigate through gap.</a:t>
            </a:r>
            <a:endParaRPr lang="en-US" sz="2000" b="0" i="0" kern="0" dirty="0">
              <a:solidFill>
                <a:schemeClr val="accent2"/>
              </a:solidFill>
              <a:latin typeface="Calibri" pitchFamily="34" charset="0"/>
            </a:endParaRPr>
          </a:p>
        </p:txBody>
      </p:sp>
      <p:sp>
        <p:nvSpPr>
          <p:cNvPr id="18" name="Rectangle 3"/>
          <p:cNvSpPr txBox="1">
            <a:spLocks noChangeArrowheads="1"/>
          </p:cNvSpPr>
          <p:nvPr/>
        </p:nvSpPr>
        <p:spPr bwMode="auto">
          <a:xfrm>
            <a:off x="0" y="2667000"/>
            <a:ext cx="4343400" cy="3886200"/>
          </a:xfrm>
          <a:prstGeom prst="rect">
            <a:avLst/>
          </a:prstGeom>
          <a:noFill/>
          <a:ln w="9525">
            <a:noFill/>
            <a:miter lim="800000"/>
            <a:headEnd/>
            <a:tailEnd/>
          </a:ln>
        </p:spPr>
        <p:txBody>
          <a:bodyPr/>
          <a:lstStyle/>
          <a:p>
            <a:pPr marL="342900" indent="-342900" eaLnBrk="0" hangingPunct="0">
              <a:defRPr/>
            </a:pPr>
            <a:r>
              <a:rPr lang="en-US" sz="2800" b="0" i="0" kern="0" dirty="0" smtClean="0">
                <a:solidFill>
                  <a:schemeClr val="tx1"/>
                </a:solidFill>
                <a:latin typeface="Calibri" pitchFamily="34" charset="0"/>
              </a:rPr>
              <a:t>Favorable comparison between NSTX exp. results and theory</a:t>
            </a:r>
          </a:p>
          <a:p>
            <a:pPr marL="742950" lvl="1" indent="-285750" eaLnBrk="0" hangingPunct="0">
              <a:buFontTx/>
              <a:buChar char="–"/>
              <a:defRPr/>
            </a:pPr>
            <a:r>
              <a:rPr lang="en-US" sz="2000" b="0" i="0" kern="0" dirty="0" smtClean="0">
                <a:solidFill>
                  <a:schemeClr val="accent2"/>
                </a:solidFill>
                <a:latin typeface="Calibri" pitchFamily="34" charset="0"/>
              </a:rPr>
              <a:t>Multiple NSTX discharges with different marginally stable </a:t>
            </a:r>
            <a:r>
              <a:rPr lang="el-GR" sz="2000" b="0" i="0" kern="0" dirty="0" smtClean="0">
                <a:solidFill>
                  <a:schemeClr val="accent2"/>
                </a:solidFill>
                <a:latin typeface="Calibri" pitchFamily="34" charset="0"/>
              </a:rPr>
              <a:t>ω</a:t>
            </a:r>
            <a:r>
              <a:rPr lang="el-GR" sz="2000" b="0" i="0" kern="0" baseline="-25000" dirty="0" smtClean="0">
                <a:solidFill>
                  <a:schemeClr val="accent2"/>
                </a:solidFill>
                <a:latin typeface="Calibri" pitchFamily="34" charset="0"/>
              </a:rPr>
              <a:t>φ</a:t>
            </a:r>
            <a:r>
              <a:rPr lang="en-US" sz="2000" b="0" i="0" kern="0" dirty="0" smtClean="0">
                <a:solidFill>
                  <a:schemeClr val="accent2"/>
                </a:solidFill>
                <a:latin typeface="Calibri" pitchFamily="34" charset="0"/>
              </a:rPr>
              <a:t> profiles fall in this gap</a:t>
            </a:r>
          </a:p>
          <a:p>
            <a:pPr marL="342900" lvl="1" indent="-342900" eaLnBrk="0" hangingPunct="0">
              <a:defRPr/>
            </a:pPr>
            <a:r>
              <a:rPr lang="en-US" sz="2800" b="0" i="0" kern="0" dirty="0" smtClean="0">
                <a:solidFill>
                  <a:schemeClr val="tx1"/>
                </a:solidFill>
                <a:latin typeface="Calibri" pitchFamily="34" charset="0"/>
              </a:rPr>
              <a:t>Energetic particles provide an important stabilizing effect</a:t>
            </a:r>
            <a:endParaRPr lang="en-US" sz="2000" b="0" i="0" kern="0" dirty="0">
              <a:solidFill>
                <a:schemeClr val="tx1"/>
              </a:solidFill>
              <a:latin typeface="Calibri" pitchFamily="34" charset="0"/>
            </a:endParaRPr>
          </a:p>
        </p:txBody>
      </p:sp>
      <p:sp>
        <p:nvSpPr>
          <p:cNvPr id="19"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19</a:t>
            </a:r>
            <a:endParaRPr lang="en-US" sz="900" i="0" dirty="0">
              <a:solidFill>
                <a:schemeClr val="accent2"/>
              </a:solidFill>
              <a:latin typeface="Arial" pitchFamily="34" charset="0"/>
            </a:endParaRPr>
          </a:p>
        </p:txBody>
      </p:sp>
      <p:sp>
        <p:nvSpPr>
          <p:cNvPr id="21" name="TextBox 20"/>
          <p:cNvSpPr txBox="1"/>
          <p:nvPr/>
        </p:nvSpPr>
        <p:spPr>
          <a:xfrm>
            <a:off x="4114800" y="6214646"/>
            <a:ext cx="4953000" cy="338554"/>
          </a:xfrm>
          <a:prstGeom prst="rect">
            <a:avLst/>
          </a:prstGeom>
          <a:solidFill>
            <a:srgbClr val="FFFF99"/>
          </a:solidFill>
          <a:ln>
            <a:solidFill>
              <a:srgbClr val="FF0000"/>
            </a:solidFill>
          </a:ln>
          <a:scene3d>
            <a:camera prst="orthographicFront"/>
            <a:lightRig rig="threePt" dir="t"/>
          </a:scene3d>
          <a:sp3d>
            <a:bevelT/>
          </a:sp3d>
        </p:spPr>
        <p:txBody>
          <a:bodyPr wrap="square" rtlCol="0">
            <a:spAutoFit/>
          </a:bodyPr>
          <a:lstStyle/>
          <a:p>
            <a:pPr marL="0" lvl="1" algn="ctr">
              <a:buNone/>
            </a:pPr>
            <a:r>
              <a:rPr lang="en-US" sz="1600" i="0" kern="0" dirty="0" smtClean="0">
                <a:solidFill>
                  <a:srgbClr val="FF0000"/>
                </a:solidFill>
                <a:latin typeface="Calibri" pitchFamily="34" charset="0"/>
              </a:rPr>
              <a:t>Visit the poster this afternoon for more detail</a:t>
            </a:r>
          </a:p>
        </p:txBody>
      </p:sp>
      <p:cxnSp>
        <p:nvCxnSpPr>
          <p:cNvPr id="12" name="Straight Arrow Connector 11"/>
          <p:cNvCxnSpPr/>
          <p:nvPr/>
        </p:nvCxnSpPr>
        <p:spPr bwMode="auto">
          <a:xfrm rot="5400000" flipH="1" flipV="1">
            <a:off x="5829303" y="4838701"/>
            <a:ext cx="1295399" cy="609601"/>
          </a:xfrm>
          <a:prstGeom prst="straightConnector1">
            <a:avLst/>
          </a:prstGeom>
          <a:noFill/>
          <a:ln w="15875" cap="flat" cmpd="sng"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prstDash val="solid"/>
            <a:round/>
            <a:headEnd type="none" w="med" len="med"/>
            <a:tailEnd type="arrow"/>
          </a:ln>
          <a:effectLst>
            <a:outerShdw blurRad="50800" dist="38100" dir="2700000" algn="tl" rotWithShape="0">
              <a:prstClr val="black">
                <a:alpha val="40000"/>
              </a:prstClr>
            </a:outerShdw>
          </a:effectLst>
        </p:spPr>
      </p:cxnSp>
      <p:sp>
        <p:nvSpPr>
          <p:cNvPr id="10" name="TextBox 9"/>
          <p:cNvSpPr txBox="1"/>
          <p:nvPr/>
        </p:nvSpPr>
        <p:spPr>
          <a:xfrm>
            <a:off x="4064121" y="5772090"/>
            <a:ext cx="2489079"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2000" i="0" spc="50" dirty="0" smtClean="0">
                <a:ln w="11430"/>
                <a:solidFill>
                  <a:srgbClr val="FF0000"/>
                </a:solidFill>
                <a:effectLst>
                  <a:outerShdw blurRad="76200" dist="50800" dir="5400000" algn="tl" rotWithShape="0">
                    <a:srgbClr val="000000">
                      <a:alpha val="65000"/>
                    </a:srgbClr>
                  </a:outerShdw>
                </a:effectLst>
                <a:latin typeface="Calibri" pitchFamily="34" charset="0"/>
              </a:rPr>
              <a:t>NSTX exp. instability</a:t>
            </a:r>
            <a:endParaRPr lang="en-US" sz="2000" i="0"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0" y="1143000"/>
            <a:ext cx="8458200" cy="4876800"/>
          </a:xfrm>
          <a:prstGeom prst="rect">
            <a:avLst/>
          </a:prstGeom>
          <a:noFill/>
          <a:ln w="9525">
            <a:noFill/>
            <a:miter lim="800000"/>
            <a:headEnd/>
            <a:tailEnd/>
          </a:ln>
        </p:spPr>
        <p:txBody>
          <a:bodyPr/>
          <a:lstStyle/>
          <a:p>
            <a:pPr marL="342900" lvl="1" indent="-342900" eaLnBrk="0" hangingPunct="0">
              <a:defRPr/>
            </a:pPr>
            <a:r>
              <a:rPr lang="en-US" sz="2800" b="0" i="0" kern="0" dirty="0" smtClean="0">
                <a:solidFill>
                  <a:schemeClr val="tx1"/>
                </a:solidFill>
                <a:latin typeface="Calibri" pitchFamily="34" charset="0"/>
              </a:rPr>
              <a:t>Motivation</a:t>
            </a:r>
          </a:p>
          <a:p>
            <a:pPr marL="742950" lvl="1" indent="-285750" eaLnBrk="0" hangingPunct="0">
              <a:buFontTx/>
              <a:buChar char="–"/>
              <a:defRPr/>
            </a:pPr>
            <a:r>
              <a:rPr lang="en-US" sz="2400" b="0" i="0" kern="0" dirty="0" smtClean="0">
                <a:solidFill>
                  <a:schemeClr val="accent2"/>
                </a:solidFill>
                <a:latin typeface="Calibri" pitchFamily="34" charset="0"/>
              </a:rPr>
              <a:t>The RWM limits plasma pressure</a:t>
            </a:r>
            <a:r>
              <a:rPr lang="el-GR" sz="2400" b="0" i="0" kern="0" dirty="0" smtClean="0">
                <a:solidFill>
                  <a:schemeClr val="accent2"/>
                </a:solidFill>
                <a:latin typeface="Calibri" pitchFamily="34" charset="0"/>
              </a:rPr>
              <a:t> </a:t>
            </a:r>
            <a:r>
              <a:rPr lang="en-US" sz="2400" b="0" i="0" kern="0" dirty="0" smtClean="0">
                <a:solidFill>
                  <a:schemeClr val="accent2"/>
                </a:solidFill>
                <a:latin typeface="Calibri" pitchFamily="34" charset="0"/>
              </a:rPr>
              <a:t>and leads to disruptions.  </a:t>
            </a:r>
          </a:p>
          <a:p>
            <a:pPr marL="742950" lvl="1" indent="-285750" eaLnBrk="0" hangingPunct="0">
              <a:buFontTx/>
              <a:buChar char="–"/>
              <a:defRPr/>
            </a:pPr>
            <a:r>
              <a:rPr lang="en-US" sz="2400" b="0" i="0" kern="0" dirty="0" smtClean="0">
                <a:solidFill>
                  <a:schemeClr val="accent2"/>
                </a:solidFill>
                <a:latin typeface="Calibri" pitchFamily="34" charset="0"/>
              </a:rPr>
              <a:t>Physics of RWM stabilization is key for extrapolation to: </a:t>
            </a:r>
          </a:p>
          <a:p>
            <a:pPr marL="1200150" lvl="2" indent="-285750" eaLnBrk="0" hangingPunct="0">
              <a:buFont typeface="Arial" pitchFamily="34" charset="0"/>
              <a:buChar char="•"/>
              <a:defRPr/>
            </a:pPr>
            <a:r>
              <a:rPr lang="en-US" sz="2000" b="0" i="0" kern="0" dirty="0" smtClean="0">
                <a:solidFill>
                  <a:srgbClr val="FF0000"/>
                </a:solidFill>
                <a:latin typeface="Calibri" pitchFamily="34" charset="0"/>
              </a:rPr>
              <a:t>sustained operation of a future NBI driven, rotating ST-CTF, and</a:t>
            </a:r>
          </a:p>
          <a:p>
            <a:pPr marL="1200150" lvl="2" indent="-285750" eaLnBrk="0" hangingPunct="0">
              <a:buFont typeface="Arial" pitchFamily="34" charset="0"/>
              <a:buChar char="•"/>
              <a:defRPr/>
            </a:pPr>
            <a:r>
              <a:rPr lang="en-US" sz="2000" b="0" i="0" kern="0" dirty="0" smtClean="0">
                <a:solidFill>
                  <a:srgbClr val="FF0000"/>
                </a:solidFill>
                <a:latin typeface="Calibri" pitchFamily="34" charset="0"/>
              </a:rPr>
              <a:t>disruption-free operation </a:t>
            </a:r>
            <a:r>
              <a:rPr lang="en-US" sz="2000" b="0" i="0" kern="0" dirty="0">
                <a:solidFill>
                  <a:srgbClr val="FF0000"/>
                </a:solidFill>
                <a:latin typeface="Calibri" pitchFamily="34" charset="0"/>
              </a:rPr>
              <a:t>of </a:t>
            </a:r>
            <a:r>
              <a:rPr lang="en-US" sz="2000" b="0" i="0" kern="0" dirty="0" smtClean="0">
                <a:solidFill>
                  <a:srgbClr val="FF0000"/>
                </a:solidFill>
                <a:latin typeface="Calibri" pitchFamily="34" charset="0"/>
              </a:rPr>
              <a:t>a low rotation burning plasma (ITER).</a:t>
            </a:r>
          </a:p>
          <a:p>
            <a:pPr marL="342900" lvl="1" indent="-342900" eaLnBrk="0" hangingPunct="0">
              <a:defRPr/>
            </a:pPr>
            <a:r>
              <a:rPr lang="en-US" sz="2800" b="0" i="0" kern="0" dirty="0" smtClean="0">
                <a:solidFill>
                  <a:schemeClr val="tx1"/>
                </a:solidFill>
                <a:latin typeface="Calibri" pitchFamily="34" charset="0"/>
              </a:rPr>
              <a:t>Outline</a:t>
            </a:r>
          </a:p>
          <a:p>
            <a:pPr marL="742950" lvl="1" indent="-285750" eaLnBrk="0" hangingPunct="0">
              <a:buFontTx/>
              <a:buChar char="–"/>
              <a:defRPr/>
            </a:pPr>
            <a:r>
              <a:rPr lang="en-US" sz="2400" b="0" i="0" kern="0" dirty="0" smtClean="0">
                <a:solidFill>
                  <a:schemeClr val="accent2"/>
                </a:solidFill>
                <a:latin typeface="Calibri" pitchFamily="34" charset="0"/>
              </a:rPr>
              <a:t>RWM experimental characteristics in NSTX</a:t>
            </a:r>
          </a:p>
          <a:p>
            <a:pPr marL="742950" lvl="1" indent="-285750" eaLnBrk="0" hangingPunct="0">
              <a:buFontTx/>
              <a:buChar char="–"/>
              <a:defRPr/>
            </a:pPr>
            <a:r>
              <a:rPr lang="en-US" sz="2400" b="0" i="0" kern="0" dirty="0" smtClean="0">
                <a:solidFill>
                  <a:schemeClr val="accent2"/>
                </a:solidFill>
                <a:latin typeface="Calibri" pitchFamily="34" charset="0"/>
              </a:rPr>
              <a:t>Kinetic RWM stabilization theory: window of </a:t>
            </a:r>
            <a:r>
              <a:rPr lang="el-GR" sz="2400" b="0" i="0" kern="0" dirty="0" smtClean="0">
                <a:solidFill>
                  <a:schemeClr val="accent2"/>
                </a:solidFill>
                <a:latin typeface="Calibri" pitchFamily="34" charset="0"/>
              </a:rPr>
              <a:t>ω</a:t>
            </a:r>
            <a:r>
              <a:rPr lang="el-GR" sz="2400" b="0" i="0" kern="0" baseline="-25000" dirty="0" smtClean="0">
                <a:solidFill>
                  <a:schemeClr val="accent2"/>
                </a:solidFill>
                <a:latin typeface="Calibri" pitchFamily="34" charset="0"/>
              </a:rPr>
              <a:t>φ</a:t>
            </a:r>
            <a:r>
              <a:rPr lang="en-US" sz="2400" b="0" i="0" kern="0" dirty="0" smtClean="0">
                <a:solidFill>
                  <a:schemeClr val="accent2"/>
                </a:solidFill>
                <a:latin typeface="Calibri" pitchFamily="34" charset="0"/>
              </a:rPr>
              <a:t> with weakened stability</a:t>
            </a:r>
          </a:p>
          <a:p>
            <a:pPr marL="742950" lvl="1" indent="-285750" eaLnBrk="0" hangingPunct="0">
              <a:buFontTx/>
              <a:buChar char="–"/>
              <a:defRPr/>
            </a:pPr>
            <a:r>
              <a:rPr lang="en-US" sz="2400" b="0" i="0" kern="0" dirty="0" smtClean="0">
                <a:solidFill>
                  <a:schemeClr val="accent2"/>
                </a:solidFill>
                <a:latin typeface="Calibri" pitchFamily="34" charset="0"/>
              </a:rPr>
              <a:t>Comparison of theory and NSTX experimental results</a:t>
            </a:r>
          </a:p>
          <a:p>
            <a:pPr marL="742950" lvl="1" indent="-285750" eaLnBrk="0" hangingPunct="0">
              <a:buFontTx/>
              <a:buChar char="–"/>
              <a:defRPr/>
            </a:pPr>
            <a:r>
              <a:rPr lang="en-US" sz="2400" b="0" i="0" kern="0" dirty="0" smtClean="0">
                <a:solidFill>
                  <a:schemeClr val="accent2"/>
                </a:solidFill>
                <a:latin typeface="Calibri" pitchFamily="34" charset="0"/>
              </a:rPr>
              <a:t>The role of energetic particles</a:t>
            </a:r>
            <a:endParaRPr lang="en-US" sz="2400" dirty="0" smtClean="0">
              <a:latin typeface="Calibri" pitchFamily="34" charset="0"/>
            </a:endParaRPr>
          </a:p>
        </p:txBody>
      </p:sp>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5124" name="Rectangle 2"/>
          <p:cNvSpPr>
            <a:spLocks noGrp="1" noChangeArrowheads="1"/>
          </p:cNvSpPr>
          <p:nvPr>
            <p:ph type="title"/>
          </p:nvPr>
        </p:nvSpPr>
        <p:spPr>
          <a:noFill/>
        </p:spPr>
        <p:txBody>
          <a:bodyPr/>
          <a:lstStyle/>
          <a:p>
            <a:pPr marL="342900" indent="-342900">
              <a:spcBef>
                <a:spcPct val="20000"/>
              </a:spcBef>
            </a:pPr>
            <a:r>
              <a:rPr lang="en-US" sz="2800" dirty="0" smtClean="0">
                <a:latin typeface="Calibri" pitchFamily="34" charset="0"/>
              </a:rPr>
              <a:t>The resistive wall mode (RWM) is disruptive; it is important to understand the physics of its stabilization</a:t>
            </a:r>
          </a:p>
        </p:txBody>
      </p:sp>
      <p:sp>
        <p:nvSpPr>
          <p:cNvPr id="8"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3</a:t>
            </a:r>
            <a:endParaRPr lang="en-US" sz="900" i="0" dirty="0">
              <a:solidFill>
                <a:schemeClr val="accent2"/>
              </a:solidFill>
              <a:latin typeface="Arial" pitchFamily="34" charset="0"/>
            </a:endParaRPr>
          </a:p>
        </p:txBody>
      </p:sp>
    </p:spTree>
  </p:cSld>
  <p:clrMapOvr>
    <a:masterClrMapping/>
  </p:clrMapOvr>
  <p:transition advTm="62984"/>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noFill/>
        </p:spPr>
        <p:txBody>
          <a:bodyPr/>
          <a:lstStyle/>
          <a:p>
            <a:pPr>
              <a:lnSpc>
                <a:spcPct val="90000"/>
              </a:lnSpc>
            </a:pPr>
            <a:r>
              <a:rPr lang="en-US" sz="2800" smtClean="0">
                <a:latin typeface="Calibri" pitchFamily="34" charset="0"/>
              </a:rPr>
              <a:t>Abstract</a:t>
            </a:r>
          </a:p>
        </p:txBody>
      </p:sp>
      <p:sp>
        <p:nvSpPr>
          <p:cNvPr id="46081" name="Rectangle 1"/>
          <p:cNvSpPr>
            <a:spLocks noChangeArrowheads="1"/>
          </p:cNvSpPr>
          <p:nvPr/>
        </p:nvSpPr>
        <p:spPr bwMode="auto">
          <a:xfrm>
            <a:off x="0" y="936278"/>
            <a:ext cx="9144000"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Continuous, disruption-free operation of </a:t>
            </a:r>
            <a:r>
              <a:rPr kumimoji="0" lang="en-US" sz="18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tokamaks</a:t>
            </a: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requires stabilization of the resistive wall mode (RWM). Theoretically, the RWM is thought to be stabilized by energy dissipation mechanisms that depend on plasma rotation and other parameters, with kinetic effects being emphasized</a:t>
            </a:r>
            <a:r>
              <a:rPr kumimoji="0" lang="en-US" sz="18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1</a:t>
            </a: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Experiments in NSTX show that the RWM can be destabilized in high rotation plasmas while low rotation plasmas can be stable, which calls into question the concept of a simple critical plasma rotation threshold for stability. The present work tests theoretical stabilization mechanisms against experimental discharges with various plasma rotation profiles created by applying non-resonant n=3 braking, and with various fast particle fractions. Kinetic modification of ideal stability is calculated with the MISK code, using experimental equilibrium reconstructions. Analysis of NSTX discharges with unstable RWMs predicts near-marginal mode growth rates. Trapped ions provide the dominant kinetic resonances, while fast particles contribute an important stabilizing effect. Increasing or decreasing rotation in the calculation drives the prediction farther from the marginal point, showing that unlike simpler critical rotation theories, kinetic theory allows a more complex relationship between plasma rotation and RWM stability. Results from JT-60U show that energetic particle modes can trigger RWMs</a:t>
            </a:r>
            <a:r>
              <a:rPr kumimoji="0" lang="en-US" sz="18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2</a:t>
            </a: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Kinetic theory may explain how fast particle loss can trigger RWMs through the loss of an important stabilization mechanism. These results are applied to ITER advanced scenario </a:t>
            </a:r>
            <a:r>
              <a:rPr kumimoji="0" lang="en-US" sz="18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equilibria</a:t>
            </a: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to determine the impact on RWM stability.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B. Hu et al., </a:t>
            </a:r>
            <a:r>
              <a:rPr kumimoji="0" lang="fr-FR" sz="16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Phys. Plasmas</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12</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(2005) 057301. [2] G. </a:t>
            </a:r>
            <a:r>
              <a:rPr kumimoji="0" lang="fr-FR" sz="1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Matsunaga</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et al., IAEA FEC 2008 </a:t>
            </a:r>
            <a:r>
              <a:rPr kumimoji="0" lang="fr-FR" sz="1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Paper</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EX/5-2.</a:t>
            </a:r>
            <a:endParaRPr kumimoji="0" lang="fr-FR" sz="16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srcRect r="58275"/>
          <a:stretch>
            <a:fillRect/>
          </a:stretch>
        </p:blipFill>
        <p:spPr bwMode="auto">
          <a:xfrm>
            <a:off x="292608" y="3319272"/>
            <a:ext cx="3669792" cy="2478024"/>
          </a:xfrm>
          <a:prstGeom prst="rect">
            <a:avLst/>
          </a:prstGeom>
          <a:noFill/>
          <a:ln w="9525">
            <a:noFill/>
            <a:miter lim="800000"/>
            <a:headEnd/>
            <a:tailEnd/>
          </a:ln>
        </p:spPr>
      </p:pic>
      <p:sp>
        <p:nvSpPr>
          <p:cNvPr id="34" name="Rectangle 33"/>
          <p:cNvSpPr/>
          <p:nvPr/>
        </p:nvSpPr>
        <p:spPr bwMode="auto">
          <a:xfrm>
            <a:off x="533400" y="2133600"/>
            <a:ext cx="3048000" cy="609600"/>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14" name="Rectangle 3"/>
          <p:cNvSpPr txBox="1">
            <a:spLocks noChangeArrowheads="1"/>
          </p:cNvSpPr>
          <p:nvPr/>
        </p:nvSpPr>
        <p:spPr bwMode="auto">
          <a:xfrm>
            <a:off x="0" y="2438400"/>
            <a:ext cx="9144000" cy="762000"/>
          </a:xfrm>
          <a:prstGeom prst="rect">
            <a:avLst/>
          </a:prstGeom>
          <a:noFill/>
          <a:ln w="9525">
            <a:noFill/>
            <a:miter lim="800000"/>
            <a:headEnd/>
            <a:tailEnd/>
          </a:ln>
        </p:spPr>
        <p:txBody>
          <a:bodyPr/>
          <a:lstStyle/>
          <a:p>
            <a:pPr marL="742950" lvl="1" indent="-285750" eaLnBrk="0" hangingPunct="0">
              <a:buFontTx/>
              <a:buChar char="–"/>
              <a:defRPr/>
            </a:pPr>
            <a:endParaRPr lang="en-US" sz="2400" b="0" i="0" kern="0" dirty="0" smtClean="0">
              <a:solidFill>
                <a:schemeClr val="accent2"/>
              </a:solidFill>
              <a:latin typeface="Calibri" pitchFamily="34" charset="0"/>
            </a:endParaRPr>
          </a:p>
        </p:txBody>
      </p:sp>
      <p:sp>
        <p:nvSpPr>
          <p:cNvPr id="15"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endParaRPr lang="en-US" sz="900" i="0" dirty="0">
              <a:solidFill>
                <a:schemeClr val="accent2"/>
              </a:solidFill>
              <a:latin typeface="Arial" pitchFamily="34" charset="0"/>
            </a:endParaRPr>
          </a:p>
        </p:txBody>
      </p:sp>
      <p:sp>
        <p:nvSpPr>
          <p:cNvPr id="24"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latin typeface="Calibri" pitchFamily="34" charset="0"/>
              </a:rPr>
              <a:t>Non-linear inclusion of </a:t>
            </a:r>
            <a:r>
              <a:rPr lang="el-GR" sz="2800" dirty="0" smtClean="0">
                <a:latin typeface="Calibri" pitchFamily="34" charset="0"/>
              </a:rPr>
              <a:t>γ </a:t>
            </a:r>
            <a:r>
              <a:rPr lang="en-US" sz="2800" dirty="0" smtClean="0">
                <a:latin typeface="Calibri" pitchFamily="34" charset="0"/>
              </a:rPr>
              <a:t>and </a:t>
            </a:r>
            <a:r>
              <a:rPr lang="el-GR" sz="2800" dirty="0" smtClean="0">
                <a:latin typeface="Calibri" pitchFamily="34" charset="0"/>
              </a:rPr>
              <a:t>ω</a:t>
            </a:r>
            <a:r>
              <a:rPr lang="en-US" sz="2800" baseline="-25000" dirty="0" smtClean="0">
                <a:latin typeface="Calibri" pitchFamily="34" charset="0"/>
              </a:rPr>
              <a:t>r</a:t>
            </a:r>
            <a:r>
              <a:rPr lang="en-US" sz="2800" dirty="0" smtClean="0">
                <a:latin typeface="Calibri" pitchFamily="34" charset="0"/>
              </a:rPr>
              <a:t> in dispersion relation makes very little difference to </a:t>
            </a:r>
            <a:r>
              <a:rPr lang="en-US" sz="2800" dirty="0" smtClean="0">
                <a:latin typeface="Courier New" pitchFamily="49" charset="0"/>
                <a:cs typeface="Courier New" pitchFamily="49" charset="0"/>
              </a:rPr>
              <a:t>MISK</a:t>
            </a:r>
            <a:r>
              <a:rPr lang="en-US" sz="2800" dirty="0" smtClean="0">
                <a:latin typeface="Calibri" pitchFamily="34" charset="0"/>
              </a:rPr>
              <a:t> results</a:t>
            </a:r>
          </a:p>
        </p:txBody>
      </p:sp>
      <p:sp>
        <p:nvSpPr>
          <p:cNvPr id="23" name="Rectangle 22"/>
          <p:cNvSpPr/>
          <p:nvPr/>
        </p:nvSpPr>
        <p:spPr bwMode="auto">
          <a:xfrm>
            <a:off x="4267200" y="2057400"/>
            <a:ext cx="4419600" cy="762000"/>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9" name="Rounded Rectangle 28"/>
          <p:cNvSpPr/>
          <p:nvPr/>
        </p:nvSpPr>
        <p:spPr bwMode="auto">
          <a:xfrm>
            <a:off x="6096000" y="2133600"/>
            <a:ext cx="762000" cy="27432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0" name="Rounded Rectangle 29"/>
          <p:cNvSpPr/>
          <p:nvPr/>
        </p:nvSpPr>
        <p:spPr bwMode="auto">
          <a:xfrm>
            <a:off x="7726680" y="2459736"/>
            <a:ext cx="762000" cy="27432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26" name="Picture 25" descr="addin_tmp.png"/>
          <p:cNvPicPr>
            <a:picLocks noChangeAspect="1"/>
          </p:cNvPicPr>
          <p:nvPr>
            <p:custDataLst>
              <p:tags r:id="rId1"/>
            </p:custDataLst>
          </p:nvPr>
        </p:nvPicPr>
        <p:blipFill>
          <a:blip r:embed="rId6" cstate="print"/>
          <a:stretch>
            <a:fillRect/>
          </a:stretch>
        </p:blipFill>
        <p:spPr>
          <a:xfrm>
            <a:off x="4419600" y="2133600"/>
            <a:ext cx="4142042" cy="646081"/>
          </a:xfrm>
          <a:prstGeom prst="rect">
            <a:avLst/>
          </a:prstGeom>
        </p:spPr>
      </p:pic>
      <p:sp>
        <p:nvSpPr>
          <p:cNvPr id="31" name="Rounded Rectangle 30"/>
          <p:cNvSpPr/>
          <p:nvPr/>
        </p:nvSpPr>
        <p:spPr bwMode="auto">
          <a:xfrm>
            <a:off x="685800" y="2322576"/>
            <a:ext cx="762000" cy="27432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33" name="Picture 32" descr="addin_tmp.png"/>
          <p:cNvPicPr>
            <a:picLocks noChangeAspect="1"/>
          </p:cNvPicPr>
          <p:nvPr>
            <p:custDataLst>
              <p:tags r:id="rId2"/>
            </p:custDataLst>
          </p:nvPr>
        </p:nvPicPr>
        <p:blipFill>
          <a:blip r:embed="rId7" cstate="print"/>
          <a:stretch>
            <a:fillRect/>
          </a:stretch>
        </p:blipFill>
        <p:spPr>
          <a:xfrm>
            <a:off x="653605" y="2209800"/>
            <a:ext cx="2775395" cy="480917"/>
          </a:xfrm>
          <a:prstGeom prst="rect">
            <a:avLst/>
          </a:prstGeom>
        </p:spPr>
      </p:pic>
      <p:sp>
        <p:nvSpPr>
          <p:cNvPr id="35" name="Rectangle 3"/>
          <p:cNvSpPr txBox="1">
            <a:spLocks noChangeArrowheads="1"/>
          </p:cNvSpPr>
          <p:nvPr/>
        </p:nvSpPr>
        <p:spPr bwMode="auto">
          <a:xfrm>
            <a:off x="0" y="990600"/>
            <a:ext cx="9144000" cy="838200"/>
          </a:xfrm>
          <a:prstGeom prst="rect">
            <a:avLst/>
          </a:prstGeom>
          <a:noFill/>
          <a:ln w="9525">
            <a:noFill/>
            <a:miter lim="800000"/>
            <a:headEnd/>
            <a:tailEnd/>
          </a:ln>
        </p:spPr>
        <p:txBody>
          <a:bodyPr/>
          <a:lstStyle/>
          <a:p>
            <a:pPr marL="365760" lvl="1" eaLnBrk="0" hangingPunct="0">
              <a:buNone/>
              <a:defRPr/>
            </a:pPr>
            <a:r>
              <a:rPr lang="el-GR" sz="2800" b="0" i="0" kern="0" dirty="0" smtClean="0">
                <a:solidFill>
                  <a:schemeClr val="tx1"/>
                </a:solidFill>
                <a:latin typeface="Calibri" pitchFamily="34" charset="0"/>
              </a:rPr>
              <a:t>γ </a:t>
            </a:r>
            <a:r>
              <a:rPr lang="en-US" sz="2800" b="0" i="0" kern="0" dirty="0" smtClean="0">
                <a:solidFill>
                  <a:schemeClr val="tx1"/>
                </a:solidFill>
                <a:latin typeface="Calibri" pitchFamily="34" charset="0"/>
              </a:rPr>
              <a:t>and </a:t>
            </a:r>
            <a:r>
              <a:rPr lang="el-GR" sz="2800" b="0" i="0" kern="0" dirty="0" smtClean="0">
                <a:solidFill>
                  <a:schemeClr val="tx1"/>
                </a:solidFill>
                <a:latin typeface="Calibri" pitchFamily="34" charset="0"/>
              </a:rPr>
              <a:t>ω</a:t>
            </a:r>
            <a:r>
              <a:rPr lang="en-US" sz="2800" b="0" i="0" kern="0" baseline="-25000" dirty="0" smtClean="0">
                <a:solidFill>
                  <a:schemeClr val="tx1"/>
                </a:solidFill>
                <a:latin typeface="Calibri" pitchFamily="34" charset="0"/>
              </a:rPr>
              <a:t>r</a:t>
            </a:r>
            <a:r>
              <a:rPr lang="en-US" sz="2800" b="0" i="0" kern="0" dirty="0" smtClean="0">
                <a:solidFill>
                  <a:schemeClr val="tx1"/>
                </a:solidFill>
                <a:latin typeface="Calibri" pitchFamily="34" charset="0"/>
              </a:rPr>
              <a:t> appear non-linearly on both sides of the dispersion relation.</a:t>
            </a:r>
          </a:p>
        </p:txBody>
      </p:sp>
      <p:sp>
        <p:nvSpPr>
          <p:cNvPr id="36" name="Rectangle 3"/>
          <p:cNvSpPr txBox="1">
            <a:spLocks noChangeArrowheads="1"/>
          </p:cNvSpPr>
          <p:nvPr/>
        </p:nvSpPr>
        <p:spPr bwMode="auto">
          <a:xfrm>
            <a:off x="4191000" y="3352800"/>
            <a:ext cx="4800600" cy="2667000"/>
          </a:xfrm>
          <a:prstGeom prst="rect">
            <a:avLst/>
          </a:prstGeom>
          <a:noFill/>
          <a:ln w="9525">
            <a:noFill/>
            <a:miter lim="800000"/>
            <a:headEnd/>
            <a:tailEnd/>
          </a:ln>
        </p:spPr>
        <p:txBody>
          <a:bodyPr/>
          <a:lstStyle/>
          <a:p>
            <a:pPr marL="742950" lvl="1" indent="-285750" eaLnBrk="0" hangingPunct="0">
              <a:buFontTx/>
              <a:buChar char="–"/>
              <a:defRPr/>
            </a:pPr>
            <a:r>
              <a:rPr lang="en-US" sz="2400" b="0" i="0" kern="0" dirty="0" smtClean="0">
                <a:solidFill>
                  <a:schemeClr val="accent2"/>
                </a:solidFill>
                <a:latin typeface="Courier New" pitchFamily="49" charset="0"/>
                <a:cs typeface="Courier New" pitchFamily="49" charset="0"/>
              </a:rPr>
              <a:t>MARS-K</a:t>
            </a:r>
            <a:r>
              <a:rPr lang="en-US" sz="2400" b="0" i="0" kern="0" dirty="0" smtClean="0">
                <a:solidFill>
                  <a:schemeClr val="accent2"/>
                </a:solidFill>
                <a:latin typeface="Calibri" pitchFamily="34" charset="0"/>
              </a:rPr>
              <a:t> is self-consistent, </a:t>
            </a:r>
            <a:r>
              <a:rPr lang="en-US" sz="2400" b="0" i="0" kern="0" dirty="0" smtClean="0">
                <a:solidFill>
                  <a:schemeClr val="accent2"/>
                </a:solidFill>
                <a:latin typeface="Courier New" pitchFamily="49" charset="0"/>
                <a:cs typeface="Courier New" pitchFamily="49" charset="0"/>
              </a:rPr>
              <a:t>MISK</a:t>
            </a:r>
            <a:r>
              <a:rPr lang="en-US" sz="2400" b="0" i="0" kern="0" dirty="0" smtClean="0">
                <a:solidFill>
                  <a:schemeClr val="accent2"/>
                </a:solidFill>
                <a:latin typeface="Calibri" pitchFamily="34" charset="0"/>
              </a:rPr>
              <a:t> can use iteration to include the non-linear effect.</a:t>
            </a:r>
          </a:p>
          <a:p>
            <a:pPr marL="742950" lvl="1" indent="-285750" eaLnBrk="0" hangingPunct="0">
              <a:buFontTx/>
              <a:buChar char="–"/>
              <a:defRPr/>
            </a:pPr>
            <a:r>
              <a:rPr lang="en-US" sz="2400" b="0" i="0" kern="0" dirty="0" smtClean="0">
                <a:solidFill>
                  <a:schemeClr val="accent2"/>
                </a:solidFill>
                <a:latin typeface="Calibri" pitchFamily="34" charset="0"/>
              </a:rPr>
              <a:t>Iteration with </a:t>
            </a:r>
            <a:r>
              <a:rPr lang="el-GR" sz="2400" b="0" i="0" kern="0" dirty="0" smtClean="0">
                <a:solidFill>
                  <a:schemeClr val="accent2"/>
                </a:solidFill>
                <a:latin typeface="Calibri" pitchFamily="34" charset="0"/>
              </a:rPr>
              <a:t>τ</a:t>
            </a:r>
            <a:r>
              <a:rPr lang="en-US" sz="2400" b="0" i="0" kern="0" baseline="-25000" dirty="0" smtClean="0">
                <a:solidFill>
                  <a:schemeClr val="accent2"/>
                </a:solidFill>
                <a:latin typeface="Calibri" pitchFamily="34" charset="0"/>
              </a:rPr>
              <a:t>w</a:t>
            </a:r>
            <a:r>
              <a:rPr lang="en-US" sz="2400" b="0" i="0" kern="0" dirty="0" smtClean="0">
                <a:solidFill>
                  <a:schemeClr val="accent2"/>
                </a:solidFill>
                <a:latin typeface="Calibri" pitchFamily="34" charset="0"/>
              </a:rPr>
              <a:t> = 1ms (dashed line) makes very little difference to the result, especially when </a:t>
            </a:r>
            <a:r>
              <a:rPr lang="el-GR" sz="2400" b="0" i="0" kern="0" dirty="0" smtClean="0">
                <a:solidFill>
                  <a:schemeClr val="accent2"/>
                </a:solidFill>
                <a:latin typeface="Calibri" pitchFamily="34" charset="0"/>
              </a:rPr>
              <a:t>γ</a:t>
            </a:r>
            <a:r>
              <a:rPr lang="en-US" sz="2400" b="0" i="0" kern="0" dirty="0" smtClean="0">
                <a:solidFill>
                  <a:schemeClr val="accent2"/>
                </a:solidFill>
                <a:latin typeface="Calibri" pitchFamily="34" charset="0"/>
              </a:rPr>
              <a:t> is small.</a:t>
            </a:r>
          </a:p>
        </p:txBody>
      </p:sp>
      <p:sp>
        <p:nvSpPr>
          <p:cNvPr id="38" name="TextBox 6"/>
          <p:cNvSpPr txBox="1">
            <a:spLocks noChangeArrowheads="1"/>
          </p:cNvSpPr>
          <p:nvPr/>
        </p:nvSpPr>
        <p:spPr bwMode="auto">
          <a:xfrm>
            <a:off x="3017520" y="3337560"/>
            <a:ext cx="838200" cy="276999"/>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l-GR" i="0" dirty="0" smtClean="0">
                <a:solidFill>
                  <a:schemeClr val="tx1"/>
                </a:solidFill>
                <a:latin typeface="Calibri" pitchFamily="34" charset="0"/>
              </a:rPr>
              <a:t>ω</a:t>
            </a:r>
            <a:r>
              <a:rPr lang="el-GR" i="0" baseline="-25000" dirty="0" smtClean="0">
                <a:solidFill>
                  <a:schemeClr val="tx1"/>
                </a:solidFill>
                <a:latin typeface="Calibri" pitchFamily="34" charset="0"/>
              </a:rPr>
              <a:t>φ</a:t>
            </a:r>
            <a:r>
              <a:rPr lang="en-US" i="0" dirty="0" smtClean="0">
                <a:solidFill>
                  <a:schemeClr val="tx1"/>
                </a:solidFill>
                <a:latin typeface="Calibri" pitchFamily="34" charset="0"/>
              </a:rPr>
              <a:t>/</a:t>
            </a:r>
            <a:r>
              <a:rPr lang="el-GR" i="0" dirty="0" smtClean="0">
                <a:solidFill>
                  <a:schemeClr val="tx1"/>
                </a:solidFill>
                <a:latin typeface="Calibri" pitchFamily="34" charset="0"/>
              </a:rPr>
              <a:t> ω</a:t>
            </a:r>
            <a:r>
              <a:rPr lang="el-GR" i="0" baseline="-25000" dirty="0" smtClean="0">
                <a:solidFill>
                  <a:schemeClr val="tx1"/>
                </a:solidFill>
                <a:latin typeface="Calibri" pitchFamily="34" charset="0"/>
              </a:rPr>
              <a:t>φ</a:t>
            </a:r>
            <a:r>
              <a:rPr lang="en-US" i="0" baseline="30000" dirty="0" smtClean="0">
                <a:solidFill>
                  <a:schemeClr val="tx1"/>
                </a:solidFill>
                <a:latin typeface="Calibri" pitchFamily="34" charset="0"/>
              </a:rPr>
              <a:t>exp</a:t>
            </a:r>
            <a:endParaRPr lang="en-US" i="0" baseline="30000" dirty="0">
              <a:solidFill>
                <a:schemeClr val="tx1"/>
              </a:solidFill>
              <a:latin typeface="Calibri" pitchFamily="34" charset="0"/>
            </a:endParaRPr>
          </a:p>
        </p:txBody>
      </p:sp>
      <p:sp>
        <p:nvSpPr>
          <p:cNvPr id="39" name="TextBox 38"/>
          <p:cNvSpPr txBox="1"/>
          <p:nvPr/>
        </p:nvSpPr>
        <p:spPr>
          <a:xfrm>
            <a:off x="990600" y="5181600"/>
            <a:ext cx="909223" cy="338554"/>
          </a:xfrm>
          <a:prstGeom prst="rect">
            <a:avLst/>
          </a:prstGeom>
          <a:noFill/>
        </p:spPr>
        <p:txBody>
          <a:bodyPr wrap="none" rtlCol="0">
            <a:spAutoFit/>
          </a:bodyPr>
          <a:lstStyle/>
          <a:p>
            <a:pPr>
              <a:buNone/>
            </a:pPr>
            <a:r>
              <a:rPr lang="el-GR" sz="1600" b="0" i="0" dirty="0" smtClean="0">
                <a:solidFill>
                  <a:schemeClr val="tx1"/>
                </a:solidFill>
                <a:latin typeface="Calibri" pitchFamily="34" charset="0"/>
              </a:rPr>
              <a:t>γτ</a:t>
            </a:r>
            <a:r>
              <a:rPr lang="en-US" sz="1600" b="0" i="0" baseline="-25000" dirty="0" smtClean="0">
                <a:solidFill>
                  <a:schemeClr val="tx1"/>
                </a:solidFill>
                <a:latin typeface="Calibri" pitchFamily="34" charset="0"/>
              </a:rPr>
              <a:t>w</a:t>
            </a:r>
            <a:r>
              <a:rPr lang="en-US" sz="1600" b="0" i="0" dirty="0" smtClean="0">
                <a:solidFill>
                  <a:schemeClr val="tx1"/>
                </a:solidFill>
                <a:latin typeface="Calibri" pitchFamily="34" charset="0"/>
              </a:rPr>
              <a:t> = 0.0</a:t>
            </a:r>
            <a:endParaRPr lang="en-US" sz="1600" b="0" i="0" dirty="0">
              <a:solidFill>
                <a:schemeClr val="tx1"/>
              </a:solidFill>
              <a:latin typeface="Calibri" pitchFamily="34" charset="0"/>
            </a:endParaRPr>
          </a:p>
        </p:txBody>
      </p:sp>
      <p:sp>
        <p:nvSpPr>
          <p:cNvPr id="40" name="TextBox 39"/>
          <p:cNvSpPr txBox="1"/>
          <p:nvPr/>
        </p:nvSpPr>
        <p:spPr>
          <a:xfrm>
            <a:off x="625997" y="4953000"/>
            <a:ext cx="898003"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unstable</a:t>
            </a:r>
            <a:endParaRPr lang="en-US" sz="1600" b="0" i="0" dirty="0">
              <a:solidFill>
                <a:schemeClr val="tx1"/>
              </a:solidFill>
              <a:latin typeface="Calibri" pitchFamily="34" charset="0"/>
            </a:endParaRPr>
          </a:p>
        </p:txBody>
      </p:sp>
      <p:sp>
        <p:nvSpPr>
          <p:cNvPr id="41" name="TextBox 40"/>
          <p:cNvSpPr txBox="1"/>
          <p:nvPr/>
        </p:nvSpPr>
        <p:spPr>
          <a:xfrm>
            <a:off x="1917848"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-0.2</a:t>
            </a:r>
            <a:endParaRPr lang="en-US" sz="1600" b="0" i="0" dirty="0">
              <a:solidFill>
                <a:schemeClr val="tx1"/>
              </a:solidFill>
              <a:latin typeface="Calibri" pitchFamily="34" charset="0"/>
            </a:endParaRPr>
          </a:p>
        </p:txBody>
      </p:sp>
      <p:sp>
        <p:nvSpPr>
          <p:cNvPr id="42" name="TextBox 41"/>
          <p:cNvSpPr txBox="1"/>
          <p:nvPr/>
        </p:nvSpPr>
        <p:spPr>
          <a:xfrm>
            <a:off x="2667000" y="5181600"/>
            <a:ext cx="506870" cy="338554"/>
          </a:xfrm>
          <a:prstGeom prst="rect">
            <a:avLst/>
          </a:prstGeom>
          <a:noFill/>
        </p:spPr>
        <p:txBody>
          <a:bodyPr wrap="none" rtlCol="0">
            <a:spAutoFit/>
          </a:bodyPr>
          <a:lstStyle/>
          <a:p>
            <a:pPr>
              <a:buNone/>
            </a:pPr>
            <a:r>
              <a:rPr lang="en-US" sz="1600" b="0" i="0" dirty="0" smtClean="0">
                <a:solidFill>
                  <a:schemeClr val="tx1"/>
                </a:solidFill>
                <a:latin typeface="Calibri" pitchFamily="34" charset="0"/>
              </a:rPr>
              <a:t>-0.4</a:t>
            </a:r>
            <a:endParaRPr lang="en-US" sz="1600" b="0" i="0" dirty="0">
              <a:solidFill>
                <a:schemeClr val="tx1"/>
              </a:solidFill>
              <a:latin typeface="Calibri" pitchFamily="34" charset="0"/>
            </a:endParaRPr>
          </a:p>
        </p:txBody>
      </p:sp>
      <p:sp>
        <p:nvSpPr>
          <p:cNvPr id="43" name="Oval 42"/>
          <p:cNvSpPr/>
          <p:nvPr/>
        </p:nvSpPr>
        <p:spPr bwMode="auto">
          <a:xfrm>
            <a:off x="1737360" y="47731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44" name="Oval 43"/>
          <p:cNvSpPr/>
          <p:nvPr/>
        </p:nvSpPr>
        <p:spPr bwMode="auto">
          <a:xfrm>
            <a:off x="3163824" y="4315968"/>
            <a:ext cx="164592" cy="164592"/>
          </a:xfrm>
          <a:prstGeom prst="ellipse">
            <a:avLst/>
          </a:prstGeom>
          <a:noFill/>
          <a:ln w="25400" cap="flat" cmpd="sng" algn="ctr">
            <a:solidFill>
              <a:srgbClr val="66FF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45" name="TextBox 6"/>
          <p:cNvSpPr txBox="1">
            <a:spLocks noChangeArrowheads="1"/>
          </p:cNvSpPr>
          <p:nvPr/>
        </p:nvSpPr>
        <p:spPr bwMode="auto">
          <a:xfrm rot="16200000">
            <a:off x="-406899" y="4216900"/>
            <a:ext cx="1061509"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err="1" smtClean="0">
                <a:solidFill>
                  <a:schemeClr val="tx1"/>
                </a:solidFill>
                <a:latin typeface="Calibri" pitchFamily="34" charset="0"/>
              </a:rPr>
              <a:t>Im</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
        <p:nvSpPr>
          <p:cNvPr id="46" name="TextBox 6"/>
          <p:cNvSpPr txBox="1">
            <a:spLocks noChangeArrowheads="1"/>
          </p:cNvSpPr>
          <p:nvPr/>
        </p:nvSpPr>
        <p:spPr bwMode="auto">
          <a:xfrm>
            <a:off x="1600200" y="5772090"/>
            <a:ext cx="105541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Re(</a:t>
            </a:r>
            <a:r>
              <a:rPr lang="el-GR" sz="2000" b="0" i="0" dirty="0" smtClean="0">
                <a:solidFill>
                  <a:schemeClr val="tx1"/>
                </a:solidFill>
                <a:latin typeface="Calibri" pitchFamily="34" charset="0"/>
              </a:rPr>
              <a:t>δ</a:t>
            </a:r>
            <a:r>
              <a:rPr lang="en-US" sz="2000" b="0" i="0" dirty="0" smtClean="0">
                <a:solidFill>
                  <a:schemeClr val="tx1"/>
                </a:solidFill>
                <a:latin typeface="Calibri" pitchFamily="34" charset="0"/>
              </a:rPr>
              <a:t>W</a:t>
            </a:r>
            <a:r>
              <a:rPr lang="en-US" sz="2000" b="0" i="0" baseline="-25000" dirty="0" smtClean="0">
                <a:solidFill>
                  <a:schemeClr val="tx1"/>
                </a:solidFill>
                <a:latin typeface="Calibri" pitchFamily="34" charset="0"/>
              </a:rPr>
              <a:t>K</a:t>
            </a:r>
            <a:r>
              <a:rPr lang="en-US" sz="2000" b="0" i="0" dirty="0" smtClean="0">
                <a:solidFill>
                  <a:schemeClr val="tx1"/>
                </a:solidFill>
                <a:latin typeface="Calibri" pitchFamily="34" charset="0"/>
              </a:rPr>
              <a:t>)</a:t>
            </a:r>
            <a:endParaRPr lang="en-US" sz="2000" b="0" i="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6" name="Picture 14"/>
          <p:cNvPicPr>
            <a:picLocks noChangeAspect="1" noChangeArrowheads="1"/>
          </p:cNvPicPr>
          <p:nvPr/>
        </p:nvPicPr>
        <p:blipFill>
          <a:blip r:embed="rId3" cstate="print"/>
          <a:srcRect r="54319"/>
          <a:stretch>
            <a:fillRect/>
          </a:stretch>
        </p:blipFill>
        <p:spPr bwMode="auto">
          <a:xfrm>
            <a:off x="0" y="3200400"/>
            <a:ext cx="4191000" cy="2670143"/>
          </a:xfrm>
          <a:prstGeom prst="rect">
            <a:avLst/>
          </a:prstGeom>
          <a:noFill/>
          <a:ln w="15875" cap="flat" cmpd="sng" algn="ctr">
            <a:noFill/>
            <a:prstDash val="solid"/>
            <a:miter lim="800000"/>
            <a:headEnd type="none" w="med" len="med"/>
            <a:tailEnd type="none" w="med" len="me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14" name="Rectangle 3"/>
          <p:cNvSpPr txBox="1">
            <a:spLocks noChangeArrowheads="1"/>
          </p:cNvSpPr>
          <p:nvPr/>
        </p:nvSpPr>
        <p:spPr bwMode="auto">
          <a:xfrm>
            <a:off x="0" y="914400"/>
            <a:ext cx="4572000" cy="2286000"/>
          </a:xfrm>
          <a:prstGeom prst="rect">
            <a:avLst/>
          </a:prstGeom>
          <a:noFill/>
          <a:ln w="9525">
            <a:noFill/>
            <a:miter lim="800000"/>
            <a:headEnd/>
            <a:tailEnd/>
          </a:ln>
        </p:spPr>
        <p:txBody>
          <a:bodyPr/>
          <a:lstStyle/>
          <a:p>
            <a:pPr marL="342900" indent="-342900" eaLnBrk="0" hangingPunct="0">
              <a:buNone/>
              <a:defRPr/>
            </a:pPr>
            <a:r>
              <a:rPr lang="en-US" sz="2800" b="0" i="0" kern="0" dirty="0" smtClean="0">
                <a:solidFill>
                  <a:schemeClr val="tx1"/>
                </a:solidFill>
                <a:latin typeface="Calibri" pitchFamily="34" charset="0"/>
              </a:rPr>
              <a:t>1. Examine sensitivity of calc.</a:t>
            </a:r>
            <a:endParaRPr lang="en-US" sz="2800" b="0" i="0" kern="0" dirty="0">
              <a:solidFill>
                <a:schemeClr val="tx1"/>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pitchFamily="34" charset="0"/>
              </a:rPr>
              <a:t>Non-linear </a:t>
            </a:r>
            <a:r>
              <a:rPr lang="en-US" sz="2400" b="0" i="0" kern="0" dirty="0">
                <a:solidFill>
                  <a:schemeClr val="accent2"/>
                </a:solidFill>
                <a:latin typeface="Calibri" pitchFamily="34" charset="0"/>
              </a:rPr>
              <a:t>inclusion of </a:t>
            </a:r>
            <a:r>
              <a:rPr lang="el-GR" sz="2400" b="0" i="0" kern="0" dirty="0">
                <a:solidFill>
                  <a:schemeClr val="accent2"/>
                </a:solidFill>
                <a:latin typeface="Calibri" pitchFamily="34" charset="0"/>
              </a:rPr>
              <a:t>ω</a:t>
            </a:r>
            <a:r>
              <a:rPr lang="en-US" sz="2400" b="0" i="0" kern="0" baseline="-25000" dirty="0">
                <a:solidFill>
                  <a:schemeClr val="accent2"/>
                </a:solidFill>
                <a:latin typeface="Calibri" pitchFamily="34" charset="0"/>
              </a:rPr>
              <a:t>r</a:t>
            </a:r>
            <a:r>
              <a:rPr lang="en-US" sz="2400" b="0" i="0" kern="0" dirty="0">
                <a:solidFill>
                  <a:schemeClr val="accent2"/>
                </a:solidFill>
                <a:latin typeface="Calibri" pitchFamily="34" charset="0"/>
              </a:rPr>
              <a:t> and </a:t>
            </a:r>
            <a:r>
              <a:rPr lang="el-GR" sz="2400" b="0" i="0" kern="0" dirty="0" smtClean="0">
                <a:solidFill>
                  <a:schemeClr val="accent2"/>
                </a:solidFill>
                <a:latin typeface="Calibri" pitchFamily="34" charset="0"/>
              </a:rPr>
              <a:t>γ</a:t>
            </a:r>
            <a:r>
              <a:rPr lang="en-US" sz="2400" b="0" i="0" kern="0" dirty="0" smtClean="0">
                <a:solidFill>
                  <a:schemeClr val="accent2"/>
                </a:solidFill>
                <a:latin typeface="Calibri" pitchFamily="34" charset="0"/>
              </a:rPr>
              <a:t>: Iteration (</a:t>
            </a:r>
            <a:r>
              <a:rPr lang="el-GR" sz="2400" b="0" i="0" kern="0" dirty="0" smtClean="0">
                <a:solidFill>
                  <a:schemeClr val="accent2"/>
                </a:solidFill>
                <a:latin typeface="Calibri" pitchFamily="34" charset="0"/>
              </a:rPr>
              <a:t>τ</a:t>
            </a:r>
            <a:r>
              <a:rPr lang="en-US" sz="2400" b="0" i="0" kern="0" baseline="-25000" dirty="0" smtClean="0">
                <a:solidFill>
                  <a:schemeClr val="accent2"/>
                </a:solidFill>
                <a:latin typeface="Calibri" pitchFamily="34" charset="0"/>
              </a:rPr>
              <a:t>w</a:t>
            </a:r>
            <a:r>
              <a:rPr lang="en-US" sz="2400" b="0" i="0" kern="0" dirty="0" smtClean="0">
                <a:solidFill>
                  <a:schemeClr val="accent2"/>
                </a:solidFill>
                <a:latin typeface="Calibri" pitchFamily="34" charset="0"/>
              </a:rPr>
              <a:t> = 1ms)</a:t>
            </a:r>
          </a:p>
          <a:p>
            <a:pPr marL="742950" lvl="1" indent="-285750" eaLnBrk="0" hangingPunct="0">
              <a:buFontTx/>
              <a:buChar char="–"/>
              <a:defRPr/>
            </a:pPr>
            <a:r>
              <a:rPr lang="en-US" sz="2400" b="0" i="0" kern="0" dirty="0" smtClean="0">
                <a:solidFill>
                  <a:schemeClr val="accent2"/>
                </a:solidFill>
                <a:latin typeface="Calibri" pitchFamily="34" charset="0"/>
              </a:rPr>
              <a:t>Sensitivities to inputs:               ex: </a:t>
            </a:r>
            <a:r>
              <a:rPr lang="el-GR" sz="2400" b="0" i="0" kern="0" dirty="0" smtClean="0">
                <a:solidFill>
                  <a:schemeClr val="accent2"/>
                </a:solidFill>
                <a:latin typeface="Calibri" pitchFamily="34" charset="0"/>
              </a:rPr>
              <a:t>Δ</a:t>
            </a:r>
            <a:r>
              <a:rPr lang="en-US" sz="2400" b="0" i="0" kern="0" dirty="0" smtClean="0">
                <a:solidFill>
                  <a:schemeClr val="accent2"/>
                </a:solidFill>
                <a:latin typeface="Calibri" pitchFamily="34" charset="0"/>
              </a:rPr>
              <a:t>q = 0.15 – 0.25</a:t>
            </a:r>
            <a:endParaRPr lang="en-US" sz="2400" b="0" i="0" kern="0" dirty="0">
              <a:solidFill>
                <a:schemeClr val="accent2"/>
              </a:solidFill>
              <a:latin typeface="Calibri" pitchFamily="34" charset="0"/>
            </a:endParaRPr>
          </a:p>
        </p:txBody>
      </p:sp>
      <p:sp>
        <p:nvSpPr>
          <p:cNvPr id="33800" name="TextBox 19"/>
          <p:cNvSpPr txBox="1">
            <a:spLocks noChangeArrowheads="1"/>
          </p:cNvSpPr>
          <p:nvPr/>
        </p:nvSpPr>
        <p:spPr bwMode="auto">
          <a:xfrm>
            <a:off x="1219200" y="5943600"/>
            <a:ext cx="2051050" cy="400050"/>
          </a:xfrm>
          <a:prstGeom prst="rect">
            <a:avLst/>
          </a:prstGeom>
          <a:noFill/>
          <a:ln w="9525">
            <a:noFill/>
            <a:miter lim="800000"/>
            <a:headEnd/>
            <a:tailEnd/>
          </a:ln>
        </p:spPr>
        <p:txBody>
          <a:bodyPr wrap="none">
            <a:spAutoFit/>
          </a:bodyPr>
          <a:lstStyle/>
          <a:p>
            <a:pPr>
              <a:buFontTx/>
              <a:buNone/>
            </a:pPr>
            <a:r>
              <a:rPr lang="en-US" sz="2000" b="0" i="0" dirty="0">
                <a:latin typeface="Calibri" pitchFamily="34" charset="0"/>
              </a:rPr>
              <a:t>121083 @ 0.475 s</a:t>
            </a:r>
          </a:p>
        </p:txBody>
      </p:sp>
      <p:sp>
        <p:nvSpPr>
          <p:cNvPr id="15"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endParaRPr lang="en-US" sz="900" i="0" dirty="0">
              <a:solidFill>
                <a:schemeClr val="accent2"/>
              </a:solidFill>
              <a:latin typeface="Arial" pitchFamily="34" charset="0"/>
            </a:endParaRPr>
          </a:p>
        </p:txBody>
      </p:sp>
      <p:cxnSp>
        <p:nvCxnSpPr>
          <p:cNvPr id="16" name="Straight Arrow Connector 15"/>
          <p:cNvCxnSpPr/>
          <p:nvPr/>
        </p:nvCxnSpPr>
        <p:spPr bwMode="auto">
          <a:xfrm flipV="1">
            <a:off x="1554480" y="4754880"/>
            <a:ext cx="609600" cy="152400"/>
          </a:xfrm>
          <a:prstGeom prst="straightConnector1">
            <a:avLst/>
          </a:prstGeom>
          <a:noFill/>
          <a:ln w="25400" cap="flat" cmpd="sng" algn="ctr">
            <a:solidFill>
              <a:schemeClr val="tx1"/>
            </a:solidFill>
            <a:prstDash val="solid"/>
            <a:round/>
            <a:headEnd type="none" w="lg" len="lg"/>
            <a:tailEnd type="none" w="lg" len="lg"/>
          </a:ln>
          <a:effectLst/>
        </p:spPr>
      </p:cxnSp>
      <p:sp>
        <p:nvSpPr>
          <p:cNvPr id="20" name="Rectangle 3"/>
          <p:cNvSpPr txBox="1">
            <a:spLocks noChangeArrowheads="1"/>
          </p:cNvSpPr>
          <p:nvPr/>
        </p:nvSpPr>
        <p:spPr bwMode="auto">
          <a:xfrm>
            <a:off x="4572000" y="914400"/>
            <a:ext cx="4572000" cy="2286000"/>
          </a:xfrm>
          <a:prstGeom prst="rect">
            <a:avLst/>
          </a:prstGeom>
          <a:noFill/>
          <a:ln w="9525">
            <a:noFill/>
            <a:miter lim="800000"/>
            <a:headEnd/>
            <a:tailEnd/>
          </a:ln>
        </p:spPr>
        <p:txBody>
          <a:bodyPr/>
          <a:lstStyle/>
          <a:p>
            <a:pPr marL="342900" indent="-342900" eaLnBrk="0" hangingPunct="0">
              <a:buNone/>
              <a:defRPr/>
            </a:pPr>
            <a:r>
              <a:rPr lang="en-US" sz="2800" b="0" i="0" kern="0" dirty="0" smtClean="0">
                <a:solidFill>
                  <a:schemeClr val="tx1"/>
                </a:solidFill>
                <a:latin typeface="Calibri" pitchFamily="34" charset="0"/>
              </a:rPr>
              <a:t>2. Include energetic particles</a:t>
            </a:r>
            <a:endParaRPr lang="en-US" sz="2800" b="0" i="0" kern="0" dirty="0">
              <a:solidFill>
                <a:schemeClr val="tx1"/>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pitchFamily="34" charset="0"/>
              </a:rPr>
              <a:t>Important stabilizing kinetic effects in theory</a:t>
            </a:r>
          </a:p>
          <a:p>
            <a:pPr marL="742950" lvl="1" indent="-285750" eaLnBrk="0" hangingPunct="0">
              <a:buFontTx/>
              <a:buChar char="–"/>
              <a:defRPr/>
            </a:pPr>
            <a:r>
              <a:rPr lang="en-US" sz="2400" b="0" i="0" kern="0" dirty="0" smtClean="0">
                <a:solidFill>
                  <a:schemeClr val="accent2"/>
                </a:solidFill>
                <a:latin typeface="Calibri" pitchFamily="34" charset="0"/>
              </a:rPr>
              <a:t>E.P. modes known to “trigger” RWM in experiment</a:t>
            </a:r>
            <a:endParaRPr lang="en-US" sz="2400" b="0" i="0" kern="0" dirty="0">
              <a:solidFill>
                <a:schemeClr val="accent2"/>
              </a:solidFill>
              <a:latin typeface="Calibri" pitchFamily="34" charset="0"/>
            </a:endParaRPr>
          </a:p>
        </p:txBody>
      </p:sp>
      <p:cxnSp>
        <p:nvCxnSpPr>
          <p:cNvPr id="22" name="Straight Connector 21"/>
          <p:cNvCxnSpPr/>
          <p:nvPr/>
        </p:nvCxnSpPr>
        <p:spPr bwMode="auto">
          <a:xfrm>
            <a:off x="4572000" y="914400"/>
            <a:ext cx="0" cy="5669280"/>
          </a:xfrm>
          <a:prstGeom prst="line">
            <a:avLst/>
          </a:prstGeom>
          <a:noFill/>
          <a:ln w="34925" cap="flat" cmpd="sng" algn="ctr">
            <a:solidFill>
              <a:srgbClr val="C00000"/>
            </a:solidFill>
            <a:prstDash val="solid"/>
            <a:round/>
            <a:headEnd type="none" w="med" len="med"/>
            <a:tailEnd type="none" w="med" len="med"/>
          </a:ln>
          <a:effectLst/>
        </p:spPr>
      </p:cxnSp>
      <p:sp>
        <p:nvSpPr>
          <p:cNvPr id="24"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latin typeface="Calibri" pitchFamily="34" charset="0"/>
              </a:rPr>
              <a:t>Improvements to the theory and calculation, to use as a quantitative predictor of instability</a:t>
            </a:r>
          </a:p>
        </p:txBody>
      </p:sp>
      <p:pic>
        <p:nvPicPr>
          <p:cNvPr id="14338" name="Picture 2"/>
          <p:cNvPicPr>
            <a:picLocks noChangeAspect="1" noChangeArrowheads="1"/>
          </p:cNvPicPr>
          <p:nvPr/>
        </p:nvPicPr>
        <p:blipFill>
          <a:blip r:embed="rId4" cstate="print"/>
          <a:srcRect/>
          <a:stretch>
            <a:fillRect/>
          </a:stretch>
        </p:blipFill>
        <p:spPr bwMode="auto">
          <a:xfrm>
            <a:off x="5010150" y="3152775"/>
            <a:ext cx="3676650" cy="3400425"/>
          </a:xfrm>
          <a:prstGeom prst="rect">
            <a:avLst/>
          </a:prstGeom>
          <a:noFill/>
          <a:ln w="9525">
            <a:noFill/>
            <a:miter lim="800000"/>
            <a:headEnd/>
            <a:tailEnd/>
          </a:ln>
        </p:spPr>
      </p:pic>
      <p:sp>
        <p:nvSpPr>
          <p:cNvPr id="25" name="Text Box 32"/>
          <p:cNvSpPr txBox="1">
            <a:spLocks noChangeArrowheads="1"/>
          </p:cNvSpPr>
          <p:nvPr/>
        </p:nvSpPr>
        <p:spPr bwMode="auto">
          <a:xfrm rot="5400000">
            <a:off x="7645045" y="4444645"/>
            <a:ext cx="2385333" cy="307777"/>
          </a:xfrm>
          <a:prstGeom prst="rect">
            <a:avLst/>
          </a:prstGeom>
          <a:noFill/>
          <a:ln w="12700">
            <a:noFill/>
            <a:miter lim="800000"/>
            <a:headEnd/>
            <a:tailEnd/>
          </a:ln>
        </p:spPr>
        <p:txBody>
          <a:bodyPr wrap="none">
            <a:spAutoFit/>
          </a:bodyPr>
          <a:lstStyle/>
          <a:p>
            <a:pPr algn="ctr" eaLnBrk="0" hangingPunct="0">
              <a:buFontTx/>
              <a:buNone/>
            </a:pPr>
            <a:r>
              <a:rPr lang="en-US" sz="1400" i="0" dirty="0" smtClean="0">
                <a:solidFill>
                  <a:schemeClr val="accent1"/>
                </a:solidFill>
                <a:latin typeface="Calibri" pitchFamily="34" charset="0"/>
              </a:rPr>
              <a:t>(</a:t>
            </a:r>
            <a:r>
              <a:rPr lang="en-US" sz="1400" i="0" dirty="0" err="1" smtClean="0">
                <a:solidFill>
                  <a:schemeClr val="accent1"/>
                </a:solidFill>
                <a:latin typeface="Calibri" pitchFamily="34" charset="0"/>
              </a:rPr>
              <a:t>Matsunaga</a:t>
            </a:r>
            <a:r>
              <a:rPr lang="en-US" sz="1400" i="0" dirty="0" smtClean="0">
                <a:solidFill>
                  <a:schemeClr val="accent1"/>
                </a:solidFill>
                <a:latin typeface="Calibri" pitchFamily="34" charset="0"/>
              </a:rPr>
              <a:t> et al., PRL, 2009)</a:t>
            </a:r>
            <a:endParaRPr lang="en-US" sz="1400" i="0" dirty="0">
              <a:solidFill>
                <a:schemeClr val="accent1"/>
              </a:solidFill>
              <a:latin typeface="Calibri" pitchFamily="34" charset="0"/>
            </a:endParaRPr>
          </a:p>
        </p:txBody>
      </p:sp>
      <p:cxnSp>
        <p:nvCxnSpPr>
          <p:cNvPr id="13" name="Straight Arrow Connector 12"/>
          <p:cNvCxnSpPr/>
          <p:nvPr/>
        </p:nvCxnSpPr>
        <p:spPr bwMode="auto">
          <a:xfrm rot="16500000" flipH="1">
            <a:off x="1453243" y="4871356"/>
            <a:ext cx="216490" cy="74977"/>
          </a:xfrm>
          <a:prstGeom prst="straightConnector1">
            <a:avLst/>
          </a:prstGeom>
          <a:noFill/>
          <a:ln w="25400" cap="flat" cmpd="sng" algn="ctr">
            <a:solidFill>
              <a:schemeClr val="tx1"/>
            </a:solidFill>
            <a:prstDash val="solid"/>
            <a:round/>
            <a:headEnd type="none" w="lg" len="lg"/>
            <a:tailEnd type="none" w="lg" len="lg"/>
          </a:ln>
          <a:effectLst/>
        </p:spPr>
      </p:cxnSp>
      <p:cxnSp>
        <p:nvCxnSpPr>
          <p:cNvPr id="19" name="Straight Arrow Connector 18"/>
          <p:cNvCxnSpPr/>
          <p:nvPr/>
        </p:nvCxnSpPr>
        <p:spPr bwMode="auto">
          <a:xfrm rot="16500000" flipH="1">
            <a:off x="2054774" y="4721812"/>
            <a:ext cx="216490" cy="74977"/>
          </a:xfrm>
          <a:prstGeom prst="straightConnector1">
            <a:avLst/>
          </a:prstGeom>
          <a:noFill/>
          <a:ln w="25400" cap="flat" cmpd="sng" algn="ctr">
            <a:solidFill>
              <a:schemeClr val="tx1"/>
            </a:solidFill>
            <a:prstDash val="solid"/>
            <a:round/>
            <a:headEnd type="none" w="lg" len="lg"/>
            <a:tailEnd type="none" w="lg" len="lg"/>
          </a:ln>
          <a:effectLst/>
        </p:spPr>
      </p:cxnSp>
      <p:sp>
        <p:nvSpPr>
          <p:cNvPr id="18" name="TextBox 19"/>
          <p:cNvSpPr txBox="1">
            <a:spLocks noChangeArrowheads="1"/>
          </p:cNvSpPr>
          <p:nvPr/>
        </p:nvSpPr>
        <p:spPr bwMode="auto">
          <a:xfrm>
            <a:off x="5715000" y="5638800"/>
            <a:ext cx="894797" cy="400110"/>
          </a:xfrm>
          <a:prstGeom prst="rect">
            <a:avLst/>
          </a:prstGeom>
          <a:noFill/>
          <a:ln w="9525">
            <a:noFill/>
            <a:miter lim="800000"/>
            <a:headEnd/>
            <a:tailEnd/>
          </a:ln>
        </p:spPr>
        <p:txBody>
          <a:bodyPr wrap="none">
            <a:spAutoFit/>
          </a:bodyPr>
          <a:lstStyle/>
          <a:p>
            <a:pPr>
              <a:buFontTx/>
              <a:buNone/>
            </a:pPr>
            <a:r>
              <a:rPr lang="en-US" sz="2000" b="0" i="0" dirty="0" smtClean="0">
                <a:latin typeface="Calibri" pitchFamily="34" charset="0"/>
              </a:rPr>
              <a:t>JT-60U</a:t>
            </a:r>
            <a:endParaRPr lang="en-US" sz="2000" b="0" i="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6" name="Rectangle 3"/>
          <p:cNvSpPr txBox="1">
            <a:spLocks noChangeArrowheads="1"/>
          </p:cNvSpPr>
          <p:nvPr/>
        </p:nvSpPr>
        <p:spPr bwMode="auto">
          <a:xfrm>
            <a:off x="4648200" y="4267200"/>
            <a:ext cx="4495800" cy="914400"/>
          </a:xfrm>
          <a:prstGeom prst="rect">
            <a:avLst/>
          </a:prstGeom>
          <a:noFill/>
          <a:ln w="9525">
            <a:noFill/>
            <a:miter lim="800000"/>
            <a:headEnd/>
            <a:tailEnd/>
          </a:ln>
        </p:spPr>
        <p:txBody>
          <a:bodyPr/>
          <a:lstStyle/>
          <a:p>
            <a:pPr marL="285750" indent="-285750" eaLnBrk="0" hangingPunct="0">
              <a:buFontTx/>
              <a:buChar char="–"/>
              <a:defRPr/>
            </a:pPr>
            <a:r>
              <a:rPr lang="en-US" sz="2400" b="0" i="0" kern="0" dirty="0" smtClean="0">
                <a:solidFill>
                  <a:schemeClr val="accent2"/>
                </a:solidFill>
                <a:latin typeface="Calibri" pitchFamily="34" charset="0"/>
              </a:rPr>
              <a:t>Higher n</a:t>
            </a:r>
            <a:r>
              <a:rPr lang="en-US" sz="2400" b="0" i="0" kern="0" baseline="-25000" dirty="0" smtClean="0">
                <a:solidFill>
                  <a:schemeClr val="accent2"/>
                </a:solidFill>
                <a:latin typeface="Calibri" pitchFamily="34" charset="0"/>
              </a:rPr>
              <a:t>e</a:t>
            </a:r>
            <a:r>
              <a:rPr lang="en-US" sz="2400" b="0" i="0" kern="0" dirty="0" smtClean="0">
                <a:solidFill>
                  <a:schemeClr val="accent2"/>
                </a:solidFill>
                <a:latin typeface="Calibri" pitchFamily="34" charset="0"/>
              </a:rPr>
              <a:t> and </a:t>
            </a:r>
            <a:r>
              <a:rPr lang="en-US" sz="2400" b="0" i="0" kern="0" dirty="0" err="1" smtClean="0">
                <a:solidFill>
                  <a:schemeClr val="accent2"/>
                </a:solidFill>
                <a:latin typeface="Calibri" pitchFamily="34" charset="0"/>
              </a:rPr>
              <a:t>I</a:t>
            </a:r>
            <a:r>
              <a:rPr lang="en-US" sz="2400" b="0" i="0" kern="0" baseline="-25000" dirty="0" err="1" smtClean="0">
                <a:solidFill>
                  <a:schemeClr val="accent2"/>
                </a:solidFill>
                <a:latin typeface="Calibri" pitchFamily="34" charset="0"/>
              </a:rPr>
              <a:t>p</a:t>
            </a:r>
            <a:r>
              <a:rPr lang="en-US" sz="2400" b="0" i="0" kern="0" baseline="-25000" dirty="0" smtClean="0">
                <a:solidFill>
                  <a:schemeClr val="accent2"/>
                </a:solidFill>
                <a:latin typeface="Calibri" pitchFamily="34" charset="0"/>
              </a:rPr>
              <a:t> </a:t>
            </a:r>
            <a:r>
              <a:rPr lang="en-US" sz="2400" b="0" i="0" kern="0" dirty="0" smtClean="0">
                <a:solidFill>
                  <a:schemeClr val="accent2"/>
                </a:solidFill>
                <a:latin typeface="Calibri" pitchFamily="34" charset="0"/>
              </a:rPr>
              <a:t>reduced </a:t>
            </a:r>
            <a:r>
              <a:rPr lang="en-US" sz="2400" b="0" i="0" kern="0" dirty="0" err="1" smtClean="0">
                <a:solidFill>
                  <a:schemeClr val="accent2"/>
                </a:solidFill>
                <a:latin typeface="Calibri" pitchFamily="34" charset="0"/>
              </a:rPr>
              <a:t>W</a:t>
            </a:r>
            <a:r>
              <a:rPr lang="en-US" sz="2400" b="0" i="0" kern="0" baseline="-25000" dirty="0" err="1" smtClean="0">
                <a:solidFill>
                  <a:schemeClr val="accent2"/>
                </a:solidFill>
                <a:latin typeface="Calibri" pitchFamily="34" charset="0"/>
              </a:rPr>
              <a:t>f</a:t>
            </a:r>
            <a:r>
              <a:rPr lang="en-US" sz="2400" b="0" i="0" kern="0" dirty="0" smtClean="0">
                <a:solidFill>
                  <a:schemeClr val="accent2"/>
                </a:solidFill>
                <a:latin typeface="Calibri" pitchFamily="34" charset="0"/>
              </a:rPr>
              <a:t>/W</a:t>
            </a:r>
            <a:r>
              <a:rPr lang="en-US" sz="2400" b="0" i="0" kern="0" baseline="-25000" dirty="0" smtClean="0">
                <a:solidFill>
                  <a:schemeClr val="accent2"/>
                </a:solidFill>
                <a:latin typeface="Calibri" pitchFamily="34" charset="0"/>
              </a:rPr>
              <a:t>t</a:t>
            </a:r>
            <a:r>
              <a:rPr lang="en-US" sz="2400" b="0" i="0" kern="0" dirty="0" smtClean="0">
                <a:solidFill>
                  <a:schemeClr val="accent2"/>
                </a:solidFill>
                <a:latin typeface="Calibri" pitchFamily="34" charset="0"/>
              </a:rPr>
              <a:t> by 40% over previous exp.</a:t>
            </a:r>
            <a:endParaRPr lang="en-US" sz="2400" b="0" i="0" kern="0" baseline="30000" dirty="0" smtClean="0">
              <a:solidFill>
                <a:schemeClr val="accent2"/>
              </a:solidFill>
              <a:latin typeface="Calibri" pitchFamily="34" charset="0"/>
            </a:endParaRPr>
          </a:p>
        </p:txBody>
      </p:sp>
      <p:sp>
        <p:nvSpPr>
          <p:cNvPr id="8" name="TextBox 7"/>
          <p:cNvSpPr txBox="1"/>
          <p:nvPr/>
        </p:nvSpPr>
        <p:spPr>
          <a:xfrm>
            <a:off x="4572000" y="990600"/>
            <a:ext cx="4572000" cy="461665"/>
          </a:xfrm>
          <a:prstGeom prst="rect">
            <a:avLst/>
          </a:prstGeom>
          <a:noFill/>
        </p:spPr>
        <p:txBody>
          <a:bodyPr wrap="square" rtlCol="0">
            <a:spAutoFit/>
          </a:bodyPr>
          <a:lstStyle/>
          <a:p>
            <a:pPr algn="ctr">
              <a:buNone/>
            </a:pPr>
            <a:r>
              <a:rPr lang="en-US" sz="2400" b="0" i="0" u="sng" dirty="0" smtClean="0">
                <a:latin typeface="Calibri" pitchFamily="34" charset="0"/>
              </a:rPr>
              <a:t>DIII-D Experiment (with Reimerdes)</a:t>
            </a:r>
            <a:endParaRPr lang="en-US" sz="2400" b="0" i="0" u="sng" dirty="0">
              <a:latin typeface="Calibri" pitchFamily="34" charset="0"/>
            </a:endParaRPr>
          </a:p>
        </p:txBody>
      </p:sp>
      <p:sp>
        <p:nvSpPr>
          <p:cNvPr id="9"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endParaRPr lang="en-US" sz="900" i="0" dirty="0">
              <a:solidFill>
                <a:schemeClr val="accent2"/>
              </a:solidFill>
              <a:latin typeface="Arial" pitchFamily="34" charset="0"/>
            </a:endParaRPr>
          </a:p>
        </p:txBody>
      </p:sp>
      <p:pic>
        <p:nvPicPr>
          <p:cNvPr id="12" name="Picture 2"/>
          <p:cNvPicPr>
            <a:picLocks noChangeAspect="1" noChangeArrowheads="1"/>
          </p:cNvPicPr>
          <p:nvPr/>
        </p:nvPicPr>
        <p:blipFill>
          <a:blip r:embed="rId3" cstate="print"/>
          <a:srcRect l="1667" t="87699" r="82500"/>
          <a:stretch>
            <a:fillRect/>
          </a:stretch>
        </p:blipFill>
        <p:spPr bwMode="auto">
          <a:xfrm>
            <a:off x="7620000" y="5715000"/>
            <a:ext cx="1447800" cy="844362"/>
          </a:xfrm>
          <a:prstGeom prst="rect">
            <a:avLst/>
          </a:prstGeom>
          <a:noFill/>
          <a:ln w="9525">
            <a:noFill/>
            <a:miter lim="800000"/>
            <a:headEnd/>
            <a:tailEnd/>
          </a:ln>
        </p:spPr>
      </p:pic>
      <p:sp>
        <p:nvSpPr>
          <p:cNvPr id="14" name="Rectangle 3"/>
          <p:cNvSpPr txBox="1">
            <a:spLocks noChangeArrowheads="1"/>
          </p:cNvSpPr>
          <p:nvPr/>
        </p:nvSpPr>
        <p:spPr bwMode="auto">
          <a:xfrm>
            <a:off x="4648200" y="5105400"/>
            <a:ext cx="3276600" cy="1219200"/>
          </a:xfrm>
          <a:prstGeom prst="rect">
            <a:avLst/>
          </a:prstGeom>
          <a:noFill/>
          <a:ln w="9525">
            <a:noFill/>
            <a:miter lim="800000"/>
            <a:headEnd/>
            <a:tailEnd/>
          </a:ln>
        </p:spPr>
        <p:txBody>
          <a:bodyPr/>
          <a:lstStyle/>
          <a:p>
            <a:pPr marL="285750" indent="-285750" eaLnBrk="0" hangingPunct="0">
              <a:buFontTx/>
              <a:buChar char="–"/>
              <a:defRPr/>
            </a:pPr>
            <a:r>
              <a:rPr lang="en-US" sz="2400" b="0" i="0" kern="0" dirty="0" smtClean="0">
                <a:solidFill>
                  <a:schemeClr val="accent2"/>
                </a:solidFill>
                <a:latin typeface="Calibri" pitchFamily="34" charset="0"/>
              </a:rPr>
              <a:t>RWM remains stable, but response higher as </a:t>
            </a:r>
            <a:r>
              <a:rPr lang="el-GR" sz="2400" b="0" i="0" kern="0" dirty="0" smtClean="0">
                <a:solidFill>
                  <a:schemeClr val="accent2"/>
                </a:solidFill>
                <a:latin typeface="Calibri" pitchFamily="34" charset="0"/>
              </a:rPr>
              <a:t>ω</a:t>
            </a:r>
            <a:r>
              <a:rPr lang="el-GR" sz="2400" b="0" i="0" kern="0" baseline="-25000" dirty="0" smtClean="0">
                <a:solidFill>
                  <a:schemeClr val="accent2"/>
                </a:solidFill>
                <a:latin typeface="Calibri" pitchFamily="34" charset="0"/>
              </a:rPr>
              <a:t>φ</a:t>
            </a:r>
            <a:r>
              <a:rPr lang="en-US" sz="2400" b="0" i="0" kern="0" dirty="0" smtClean="0">
                <a:solidFill>
                  <a:schemeClr val="accent2"/>
                </a:solidFill>
                <a:latin typeface="Calibri" pitchFamily="34" charset="0"/>
                <a:sym typeface="Symbol"/>
              </a:rPr>
              <a:t></a:t>
            </a:r>
            <a:r>
              <a:rPr lang="el-GR" sz="2400" b="0" i="0" kern="0" dirty="0" smtClean="0">
                <a:solidFill>
                  <a:schemeClr val="accent2"/>
                </a:solidFill>
                <a:latin typeface="Calibri" pitchFamily="34" charset="0"/>
              </a:rPr>
              <a:t>ω</a:t>
            </a:r>
            <a:r>
              <a:rPr lang="el-GR" sz="2400" b="0" i="0" kern="0" baseline="-25000" dirty="0" smtClean="0">
                <a:solidFill>
                  <a:schemeClr val="accent2"/>
                </a:solidFill>
                <a:latin typeface="Calibri" pitchFamily="34" charset="0"/>
              </a:rPr>
              <a:t>φ</a:t>
            </a:r>
            <a:r>
              <a:rPr lang="en-US" sz="2400" b="0" i="0" kern="0" baseline="30000" dirty="0" smtClean="0">
                <a:solidFill>
                  <a:schemeClr val="accent2"/>
                </a:solidFill>
                <a:latin typeface="Calibri" pitchFamily="34" charset="0"/>
              </a:rPr>
              <a:t>weak</a:t>
            </a:r>
          </a:p>
        </p:txBody>
      </p:sp>
      <p:sp>
        <p:nvSpPr>
          <p:cNvPr id="13"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latin typeface="Calibri" pitchFamily="34" charset="0"/>
              </a:rPr>
              <a:t>DIII-D experiment motivated by </a:t>
            </a:r>
            <a:r>
              <a:rPr lang="en-US" sz="2800" dirty="0" smtClean="0">
                <a:latin typeface="Courier New" pitchFamily="49" charset="0"/>
                <a:cs typeface="Courier New" pitchFamily="49" charset="0"/>
              </a:rPr>
              <a:t>MISK</a:t>
            </a:r>
            <a:r>
              <a:rPr lang="en-US" sz="2800" dirty="0" smtClean="0">
                <a:latin typeface="Calibri" pitchFamily="34" charset="0"/>
              </a:rPr>
              <a:t> results explored the effect of energetic particles on RWM stability</a:t>
            </a:r>
          </a:p>
        </p:txBody>
      </p:sp>
      <p:pic>
        <p:nvPicPr>
          <p:cNvPr id="18" name="Picture 17" descr="rev_138407_9_forJack.png"/>
          <p:cNvPicPr>
            <a:picLocks noChangeAspect="1"/>
          </p:cNvPicPr>
          <p:nvPr/>
        </p:nvPicPr>
        <p:blipFill>
          <a:blip r:embed="rId4" cstate="print"/>
          <a:stretch>
            <a:fillRect/>
          </a:stretch>
        </p:blipFill>
        <p:spPr>
          <a:xfrm>
            <a:off x="4590288" y="1551588"/>
            <a:ext cx="4526280" cy="2480594"/>
          </a:xfrm>
          <a:prstGeom prst="rect">
            <a:avLst/>
          </a:prstGeom>
        </p:spPr>
      </p:pic>
      <p:cxnSp>
        <p:nvCxnSpPr>
          <p:cNvPr id="16" name="Straight Connector 15"/>
          <p:cNvCxnSpPr/>
          <p:nvPr/>
        </p:nvCxnSpPr>
        <p:spPr bwMode="auto">
          <a:xfrm>
            <a:off x="4526280" y="914400"/>
            <a:ext cx="0" cy="5669280"/>
          </a:xfrm>
          <a:prstGeom prst="line">
            <a:avLst/>
          </a:prstGeom>
          <a:noFill/>
          <a:ln w="34925" cap="flat" cmpd="sng" algn="ctr">
            <a:solidFill>
              <a:srgbClr val="C00000"/>
            </a:solidFill>
            <a:prstDash val="solid"/>
            <a:round/>
            <a:headEnd type="none" w="med" len="med"/>
            <a:tailEnd type="none" w="med" len="med"/>
          </a:ln>
          <a:effectLst/>
        </p:spPr>
      </p:cxnSp>
      <p:pic>
        <p:nvPicPr>
          <p:cNvPr id="11" name="Picture 2"/>
          <p:cNvPicPr>
            <a:picLocks noChangeAspect="1" noChangeArrowheads="1"/>
          </p:cNvPicPr>
          <p:nvPr/>
        </p:nvPicPr>
        <p:blipFill>
          <a:blip r:embed="rId5" cstate="print"/>
          <a:srcRect l="50833" t="19982" b="31173"/>
          <a:stretch>
            <a:fillRect/>
          </a:stretch>
        </p:blipFill>
        <p:spPr bwMode="auto">
          <a:xfrm>
            <a:off x="0" y="1295400"/>
            <a:ext cx="4495800" cy="3352800"/>
          </a:xfrm>
          <a:prstGeom prst="rect">
            <a:avLst/>
          </a:prstGeom>
          <a:noFill/>
          <a:ln w="9525">
            <a:noFill/>
            <a:miter lim="800000"/>
            <a:headEnd/>
            <a:tailEnd/>
          </a:ln>
        </p:spPr>
      </p:pic>
      <p:sp>
        <p:nvSpPr>
          <p:cNvPr id="15" name="TextBox 14"/>
          <p:cNvSpPr txBox="1"/>
          <p:nvPr/>
        </p:nvSpPr>
        <p:spPr>
          <a:xfrm>
            <a:off x="0" y="990600"/>
            <a:ext cx="4572000" cy="461665"/>
          </a:xfrm>
          <a:prstGeom prst="rect">
            <a:avLst/>
          </a:prstGeom>
          <a:noFill/>
        </p:spPr>
        <p:txBody>
          <a:bodyPr wrap="square" rtlCol="0">
            <a:spAutoFit/>
          </a:bodyPr>
          <a:lstStyle/>
          <a:p>
            <a:pPr algn="ctr">
              <a:buNone/>
            </a:pPr>
            <a:r>
              <a:rPr lang="en-US" sz="2400" b="0" i="0" u="sng" dirty="0" smtClean="0">
                <a:latin typeface="Courier New" pitchFamily="49" charset="0"/>
                <a:cs typeface="Courier New" pitchFamily="49" charset="0"/>
              </a:rPr>
              <a:t>MISK</a:t>
            </a:r>
            <a:r>
              <a:rPr lang="en-US" sz="2400" b="0" i="0" u="sng" dirty="0" smtClean="0">
                <a:latin typeface="Calibri" pitchFamily="34" charset="0"/>
              </a:rPr>
              <a:t> Analysis</a:t>
            </a:r>
            <a:endParaRPr lang="en-US" sz="2400" b="0" i="0" u="sng" dirty="0">
              <a:latin typeface="Calibri" pitchFamily="34" charset="0"/>
            </a:endParaRPr>
          </a:p>
        </p:txBody>
      </p:sp>
      <p:sp>
        <p:nvSpPr>
          <p:cNvPr id="17" name="Rectangle 3"/>
          <p:cNvSpPr txBox="1">
            <a:spLocks noChangeArrowheads="1"/>
          </p:cNvSpPr>
          <p:nvPr/>
        </p:nvSpPr>
        <p:spPr bwMode="auto">
          <a:xfrm>
            <a:off x="0" y="4495800"/>
            <a:ext cx="4572000" cy="2133600"/>
          </a:xfrm>
          <a:prstGeom prst="rect">
            <a:avLst/>
          </a:prstGeom>
          <a:noFill/>
          <a:ln w="9525">
            <a:noFill/>
            <a:miter lim="800000"/>
            <a:headEnd/>
            <a:tailEnd/>
          </a:ln>
        </p:spPr>
        <p:txBody>
          <a:bodyPr/>
          <a:lstStyle/>
          <a:p>
            <a:pPr marL="285750" indent="-285750" eaLnBrk="0" hangingPunct="0">
              <a:buFontTx/>
              <a:buChar char="–"/>
              <a:defRPr/>
            </a:pPr>
            <a:r>
              <a:rPr lang="en-US" sz="2400" b="0" i="0" kern="0" dirty="0" smtClean="0">
                <a:solidFill>
                  <a:schemeClr val="accent2"/>
                </a:solidFill>
                <a:latin typeface="Calibri" pitchFamily="34" charset="0"/>
              </a:rPr>
              <a:t>Predicted instability inconsistent with experiment</a:t>
            </a:r>
          </a:p>
          <a:p>
            <a:pPr marL="285750" indent="-285750" eaLnBrk="0" hangingPunct="0">
              <a:buFontTx/>
              <a:buChar char="–"/>
              <a:defRPr/>
            </a:pPr>
            <a:r>
              <a:rPr lang="en-US" sz="2400" b="0" i="0" kern="0" dirty="0" smtClean="0">
                <a:solidFill>
                  <a:schemeClr val="accent2"/>
                </a:solidFill>
                <a:latin typeface="Calibri" pitchFamily="34" charset="0"/>
              </a:rPr>
              <a:t>Adding energetic particles makes RWM stable - consistent</a:t>
            </a:r>
          </a:p>
          <a:p>
            <a:pPr marL="285750" indent="-285750" eaLnBrk="0" hangingPunct="0">
              <a:buFontTx/>
              <a:buChar char="–"/>
              <a:defRPr/>
            </a:pPr>
            <a:r>
              <a:rPr lang="en-US" sz="2400" b="0" i="0" kern="0" dirty="0" smtClean="0">
                <a:solidFill>
                  <a:schemeClr val="accent2"/>
                </a:solidFill>
                <a:latin typeface="Calibri" pitchFamily="34" charset="0"/>
              </a:rPr>
              <a:t>Weakened </a:t>
            </a:r>
            <a:r>
              <a:rPr lang="el-GR" sz="2400" b="0" i="0" kern="0" dirty="0" smtClean="0">
                <a:solidFill>
                  <a:schemeClr val="accent2"/>
                </a:solidFill>
                <a:latin typeface="Calibri" pitchFamily="34" charset="0"/>
              </a:rPr>
              <a:t>ω</a:t>
            </a:r>
            <a:r>
              <a:rPr lang="el-GR" sz="2400" b="0" i="0" kern="0" baseline="-25000" dirty="0" smtClean="0">
                <a:solidFill>
                  <a:schemeClr val="accent2"/>
                </a:solidFill>
                <a:latin typeface="Calibri" pitchFamily="34" charset="0"/>
              </a:rPr>
              <a:t>φ</a:t>
            </a:r>
            <a:r>
              <a:rPr lang="en-US" sz="2400" b="0" i="0" kern="0" dirty="0" smtClean="0">
                <a:solidFill>
                  <a:schemeClr val="accent2"/>
                </a:solidFill>
                <a:latin typeface="Calibri" pitchFamily="34" charset="0"/>
              </a:rPr>
              <a:t> profile remains</a:t>
            </a:r>
          </a:p>
          <a:p>
            <a:pPr marL="285750" indent="-285750" eaLnBrk="0" hangingPunct="0">
              <a:buFontTx/>
              <a:buChar char="–"/>
              <a:defRPr/>
            </a:pPr>
            <a:endParaRPr lang="en-US" sz="2400" b="0" i="0" kern="0" baseline="30000" dirty="0" smtClean="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200400" y="987552"/>
            <a:ext cx="3125636" cy="363016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0" y="987552"/>
            <a:ext cx="3125636" cy="3630168"/>
          </a:xfrm>
          <a:prstGeom prst="rect">
            <a:avLst/>
          </a:prstGeom>
          <a:noFill/>
          <a:ln w="9525">
            <a:noFill/>
            <a:miter lim="800000"/>
            <a:headEnd/>
            <a:tailEn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6148" name="Rectangle 2"/>
          <p:cNvSpPr>
            <a:spLocks noGrp="1" noChangeArrowheads="1"/>
          </p:cNvSpPr>
          <p:nvPr>
            <p:ph type="title"/>
          </p:nvPr>
        </p:nvSpPr>
        <p:spPr>
          <a:noFill/>
        </p:spPr>
        <p:txBody>
          <a:bodyPr/>
          <a:lstStyle/>
          <a:p>
            <a:pPr marL="342900" indent="-342900">
              <a:spcBef>
                <a:spcPct val="20000"/>
              </a:spcBef>
            </a:pPr>
            <a:r>
              <a:rPr lang="en-US" sz="2800" dirty="0" smtClean="0">
                <a:latin typeface="Calibri" pitchFamily="34" charset="0"/>
              </a:rPr>
              <a:t>The RWM is identified in NSTX by a variety of observations</a:t>
            </a:r>
          </a:p>
        </p:txBody>
      </p:sp>
      <p:pic>
        <p:nvPicPr>
          <p:cNvPr id="6149" name="Picture 2"/>
          <p:cNvPicPr>
            <a:picLocks noChangeAspect="1" noChangeArrowheads="1"/>
          </p:cNvPicPr>
          <p:nvPr/>
        </p:nvPicPr>
        <p:blipFill>
          <a:blip r:embed="rId5" cstate="print"/>
          <a:srcRect l="69167"/>
          <a:stretch>
            <a:fillRect/>
          </a:stretch>
        </p:blipFill>
        <p:spPr bwMode="auto">
          <a:xfrm>
            <a:off x="6324600" y="990600"/>
            <a:ext cx="2819400" cy="3632200"/>
          </a:xfrm>
          <a:prstGeom prst="rect">
            <a:avLst/>
          </a:prstGeom>
          <a:noFill/>
          <a:ln w="15875" algn="ctr">
            <a:noFill/>
            <a:miter lim="800000"/>
            <a:headEnd/>
            <a:tailEnd/>
          </a:ln>
        </p:spPr>
      </p:pic>
      <p:sp>
        <p:nvSpPr>
          <p:cNvPr id="6" name="Rectangle 3"/>
          <p:cNvSpPr txBox="1">
            <a:spLocks noChangeArrowheads="1"/>
          </p:cNvSpPr>
          <p:nvPr/>
        </p:nvSpPr>
        <p:spPr bwMode="auto">
          <a:xfrm>
            <a:off x="76200" y="4724400"/>
            <a:ext cx="8686800" cy="1752600"/>
          </a:xfrm>
          <a:prstGeom prst="rect">
            <a:avLst/>
          </a:prstGeom>
          <a:noFill/>
          <a:ln w="9525">
            <a:noFill/>
            <a:miter lim="800000"/>
            <a:headEnd/>
            <a:tailEnd/>
          </a:ln>
        </p:spPr>
        <p:txBody>
          <a:bodyPr/>
          <a:lstStyle/>
          <a:p>
            <a:pPr marL="742950" lvl="1" indent="-285750" eaLnBrk="0" hangingPunct="0">
              <a:buFontTx/>
              <a:buChar char="–"/>
              <a:defRPr/>
            </a:pPr>
            <a:r>
              <a:rPr lang="en-US" sz="2400" b="0" i="0" kern="0" dirty="0" smtClean="0">
                <a:solidFill>
                  <a:schemeClr val="accent2"/>
                </a:solidFill>
                <a:latin typeface="Calibri" pitchFamily="34" charset="0"/>
              </a:rPr>
              <a:t>Change in plasma rotation frequency, </a:t>
            </a:r>
            <a:r>
              <a:rPr lang="el-GR" sz="2400" b="0" i="0" kern="0" dirty="0" smtClean="0">
                <a:solidFill>
                  <a:schemeClr val="accent2"/>
                </a:solidFill>
                <a:latin typeface="Calibri" pitchFamily="34" charset="0"/>
              </a:rPr>
              <a:t>ω</a:t>
            </a:r>
            <a:r>
              <a:rPr lang="el-GR" sz="2400" b="0" i="0" kern="0" baseline="-25000" dirty="0" smtClean="0">
                <a:solidFill>
                  <a:schemeClr val="accent2"/>
                </a:solidFill>
                <a:latin typeface="Calibri" pitchFamily="34" charset="0"/>
              </a:rPr>
              <a:t>φ</a:t>
            </a:r>
            <a:endParaRPr lang="en-US" sz="2400" b="0" i="0" kern="0" dirty="0" smtClean="0">
              <a:solidFill>
                <a:schemeClr val="accent2"/>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pitchFamily="34" charset="0"/>
              </a:rPr>
              <a:t>Growing </a:t>
            </a:r>
            <a:r>
              <a:rPr lang="en-US" sz="2400" b="0" i="0" kern="0" dirty="0">
                <a:solidFill>
                  <a:schemeClr val="accent2"/>
                </a:solidFill>
                <a:latin typeface="Calibri" pitchFamily="34" charset="0"/>
              </a:rPr>
              <a:t>signal on low frequency </a:t>
            </a:r>
            <a:r>
              <a:rPr lang="en-US" sz="2400" b="0" i="0" kern="0" dirty="0" err="1">
                <a:solidFill>
                  <a:schemeClr val="accent2"/>
                </a:solidFill>
                <a:latin typeface="Calibri" pitchFamily="34" charset="0"/>
              </a:rPr>
              <a:t>poloidal</a:t>
            </a:r>
            <a:r>
              <a:rPr lang="en-US" sz="2400" b="0" i="0" kern="0" dirty="0">
                <a:solidFill>
                  <a:schemeClr val="accent2"/>
                </a:solidFill>
                <a:latin typeface="Calibri" pitchFamily="34" charset="0"/>
              </a:rPr>
              <a:t> magnetic </a:t>
            </a:r>
            <a:r>
              <a:rPr lang="en-US" sz="2400" b="0" i="0" kern="0" dirty="0" smtClean="0">
                <a:solidFill>
                  <a:schemeClr val="accent2"/>
                </a:solidFill>
                <a:latin typeface="Calibri" pitchFamily="34" charset="0"/>
              </a:rPr>
              <a:t>sensors</a:t>
            </a:r>
            <a:endParaRPr lang="en-US" sz="2400" b="0" i="0" kern="0" dirty="0">
              <a:solidFill>
                <a:schemeClr val="accent2"/>
              </a:solidFill>
              <a:latin typeface="Calibri" pitchFamily="34" charset="0"/>
            </a:endParaRPr>
          </a:p>
          <a:p>
            <a:pPr marL="742950" lvl="1" indent="-285750" eaLnBrk="0" hangingPunct="0">
              <a:buFontTx/>
              <a:buChar char="–"/>
              <a:defRPr/>
            </a:pPr>
            <a:r>
              <a:rPr lang="en-US" sz="2400" b="0" i="0" kern="0" dirty="0">
                <a:solidFill>
                  <a:schemeClr val="accent2"/>
                </a:solidFill>
                <a:latin typeface="Calibri" pitchFamily="34" charset="0"/>
              </a:rPr>
              <a:t>Global collapse in USXR signals, with no clear phase </a:t>
            </a:r>
            <a:r>
              <a:rPr lang="en-US" sz="2400" b="0" i="0" kern="0" dirty="0" smtClean="0">
                <a:solidFill>
                  <a:schemeClr val="accent2"/>
                </a:solidFill>
                <a:latin typeface="Calibri" pitchFamily="34" charset="0"/>
              </a:rPr>
              <a:t>inversion</a:t>
            </a:r>
            <a:endParaRPr lang="en-US" sz="2400" b="0" i="0" kern="0" dirty="0">
              <a:solidFill>
                <a:schemeClr val="accent2"/>
              </a:solidFill>
              <a:latin typeface="Calibri" pitchFamily="34" charset="0"/>
            </a:endParaRPr>
          </a:p>
          <a:p>
            <a:pPr marL="742950" lvl="1" indent="-285750" eaLnBrk="0" hangingPunct="0">
              <a:buFontTx/>
              <a:buChar char="–"/>
              <a:defRPr/>
            </a:pPr>
            <a:r>
              <a:rPr lang="en-US" sz="2400" b="0" i="0" kern="0" dirty="0">
                <a:solidFill>
                  <a:schemeClr val="accent2"/>
                </a:solidFill>
                <a:latin typeface="Calibri" pitchFamily="34" charset="0"/>
              </a:rPr>
              <a:t>Causes a collapse in </a:t>
            </a:r>
            <a:r>
              <a:rPr lang="el-GR" sz="2400" b="0" i="0" kern="0" dirty="0">
                <a:solidFill>
                  <a:schemeClr val="accent2"/>
                </a:solidFill>
                <a:latin typeface="Calibri" pitchFamily="34" charset="0"/>
              </a:rPr>
              <a:t>β</a:t>
            </a:r>
            <a:r>
              <a:rPr lang="en-US" sz="2400" b="0" i="0" kern="0" dirty="0">
                <a:solidFill>
                  <a:schemeClr val="accent2"/>
                </a:solidFill>
                <a:latin typeface="Calibri" pitchFamily="34" charset="0"/>
              </a:rPr>
              <a:t> and disruption of the </a:t>
            </a:r>
            <a:r>
              <a:rPr lang="en-US" sz="2400" b="0" i="0" kern="0" dirty="0" smtClean="0">
                <a:solidFill>
                  <a:schemeClr val="accent2"/>
                </a:solidFill>
                <a:latin typeface="Calibri" pitchFamily="34" charset="0"/>
              </a:rPr>
              <a:t>plasma</a:t>
            </a:r>
            <a:endParaRPr lang="en-US" sz="2400" b="0" i="0" kern="0" dirty="0">
              <a:solidFill>
                <a:schemeClr val="accent2"/>
              </a:solidFill>
              <a:latin typeface="Calibri" pitchFamily="34" charset="0"/>
            </a:endParaRPr>
          </a:p>
        </p:txBody>
      </p:sp>
      <p:sp>
        <p:nvSpPr>
          <p:cNvPr id="6151" name="TextBox 6"/>
          <p:cNvSpPr txBox="1">
            <a:spLocks noChangeArrowheads="1"/>
          </p:cNvSpPr>
          <p:nvPr/>
        </p:nvSpPr>
        <p:spPr bwMode="auto">
          <a:xfrm>
            <a:off x="7162800" y="4648200"/>
            <a:ext cx="1673225" cy="276225"/>
          </a:xfrm>
          <a:prstGeom prst="rect">
            <a:avLst/>
          </a:prstGeom>
          <a:noFill/>
          <a:ln w="9525">
            <a:noFill/>
            <a:miter lim="800000"/>
            <a:headEnd/>
            <a:tailEnd/>
          </a:ln>
        </p:spPr>
        <p:txBody>
          <a:bodyPr wrap="none">
            <a:spAutoFit/>
          </a:bodyPr>
          <a:lstStyle/>
          <a:p>
            <a:pPr>
              <a:buFontTx/>
              <a:buNone/>
            </a:pPr>
            <a:r>
              <a:rPr lang="en-US" b="0" i="0" dirty="0">
                <a:latin typeface="Calibri" pitchFamily="34" charset="0"/>
              </a:rPr>
              <a:t>NSTX 130235 @ 0.746 s</a:t>
            </a:r>
          </a:p>
        </p:txBody>
      </p:sp>
      <p:sp>
        <p:nvSpPr>
          <p:cNvPr id="8"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endParaRPr lang="en-US" sz="900" i="0" dirty="0">
              <a:solidFill>
                <a:schemeClr val="accent2"/>
              </a:solidFill>
              <a:latin typeface="Arial" pitchFamily="34" charset="0"/>
            </a:endParaRPr>
          </a:p>
        </p:txBody>
      </p:sp>
      <p:sp>
        <p:nvSpPr>
          <p:cNvPr id="9" name="TextBox 6"/>
          <p:cNvSpPr txBox="1">
            <a:spLocks noChangeArrowheads="1"/>
          </p:cNvSpPr>
          <p:nvPr/>
        </p:nvSpPr>
        <p:spPr bwMode="auto">
          <a:xfrm>
            <a:off x="4191000" y="1066800"/>
            <a:ext cx="1471878"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i="0" dirty="0" smtClean="0">
                <a:solidFill>
                  <a:srgbClr val="FF0000"/>
                </a:solidFill>
                <a:latin typeface="Calibri" pitchFamily="34" charset="0"/>
              </a:rPr>
              <a:t>upper B</a:t>
            </a:r>
            <a:r>
              <a:rPr lang="en-US" i="0" baseline="-25000" dirty="0" smtClean="0">
                <a:solidFill>
                  <a:srgbClr val="FF0000"/>
                </a:solidFill>
                <a:latin typeface="Calibri" pitchFamily="34" charset="0"/>
              </a:rPr>
              <a:t>p</a:t>
            </a:r>
            <a:r>
              <a:rPr lang="en-US" i="0" dirty="0" smtClean="0">
                <a:solidFill>
                  <a:srgbClr val="FF0000"/>
                </a:solidFill>
                <a:latin typeface="Calibri" pitchFamily="34" charset="0"/>
              </a:rPr>
              <a:t> </a:t>
            </a:r>
            <a:r>
              <a:rPr lang="en-US" dirty="0" smtClean="0">
                <a:solidFill>
                  <a:srgbClr val="FF0000"/>
                </a:solidFill>
                <a:latin typeface="Calibri" pitchFamily="34" charset="0"/>
              </a:rPr>
              <a:t>n=1 </a:t>
            </a:r>
            <a:r>
              <a:rPr lang="en-US" i="0" dirty="0" smtClean="0">
                <a:solidFill>
                  <a:srgbClr val="FF0000"/>
                </a:solidFill>
                <a:latin typeface="Calibri" pitchFamily="34" charset="0"/>
              </a:rPr>
              <a:t>sensor</a:t>
            </a:r>
            <a:endParaRPr lang="en-US" i="0" dirty="0">
              <a:solidFill>
                <a:srgbClr val="FF0000"/>
              </a:solidFill>
              <a:latin typeface="Calibri" pitchFamily="34" charset="0"/>
            </a:endParaRPr>
          </a:p>
        </p:txBody>
      </p:sp>
      <p:sp>
        <p:nvSpPr>
          <p:cNvPr id="10" name="TextBox 6"/>
          <p:cNvSpPr txBox="1">
            <a:spLocks noChangeArrowheads="1"/>
          </p:cNvSpPr>
          <p:nvPr/>
        </p:nvSpPr>
        <p:spPr bwMode="auto">
          <a:xfrm>
            <a:off x="4191000" y="1856601"/>
            <a:ext cx="1430200"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i="0" dirty="0" smtClean="0">
                <a:solidFill>
                  <a:srgbClr val="FF0000"/>
                </a:solidFill>
                <a:latin typeface="Calibri" pitchFamily="34" charset="0"/>
              </a:rPr>
              <a:t>upper B</a:t>
            </a:r>
            <a:r>
              <a:rPr lang="en-US" i="0" baseline="-25000" dirty="0" smtClean="0">
                <a:solidFill>
                  <a:srgbClr val="FF0000"/>
                </a:solidFill>
                <a:latin typeface="Calibri" pitchFamily="34" charset="0"/>
              </a:rPr>
              <a:t>p</a:t>
            </a:r>
            <a:r>
              <a:rPr lang="en-US" i="0" dirty="0" smtClean="0">
                <a:solidFill>
                  <a:srgbClr val="FF0000"/>
                </a:solidFill>
                <a:latin typeface="Calibri" pitchFamily="34" charset="0"/>
              </a:rPr>
              <a:t> </a:t>
            </a:r>
            <a:r>
              <a:rPr lang="en-US" dirty="0" smtClean="0">
                <a:solidFill>
                  <a:srgbClr val="FF0000"/>
                </a:solidFill>
                <a:latin typeface="Calibri" pitchFamily="34" charset="0"/>
              </a:rPr>
              <a:t>n=1 </a:t>
            </a:r>
            <a:r>
              <a:rPr lang="en-US" i="0" dirty="0" smtClean="0">
                <a:solidFill>
                  <a:srgbClr val="FF0000"/>
                </a:solidFill>
                <a:latin typeface="Calibri" pitchFamily="34" charset="0"/>
              </a:rPr>
              <a:t>phase</a:t>
            </a:r>
            <a:endParaRPr lang="en-US" i="0" dirty="0">
              <a:solidFill>
                <a:srgbClr val="FF0000"/>
              </a:solidFill>
              <a:latin typeface="Calibri" pitchFamily="34" charset="0"/>
            </a:endParaRPr>
          </a:p>
        </p:txBody>
      </p:sp>
      <p:sp>
        <p:nvSpPr>
          <p:cNvPr id="11" name="TextBox 6"/>
          <p:cNvSpPr txBox="1">
            <a:spLocks noChangeArrowheads="1"/>
          </p:cNvSpPr>
          <p:nvPr/>
        </p:nvSpPr>
        <p:spPr bwMode="auto">
          <a:xfrm>
            <a:off x="4191000" y="2743200"/>
            <a:ext cx="1455911"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i="0" dirty="0" smtClean="0">
                <a:solidFill>
                  <a:srgbClr val="FF0000"/>
                </a:solidFill>
                <a:latin typeface="Calibri" pitchFamily="34" charset="0"/>
              </a:rPr>
              <a:t>lower B</a:t>
            </a:r>
            <a:r>
              <a:rPr lang="en-US" i="0" baseline="-25000" dirty="0" smtClean="0">
                <a:solidFill>
                  <a:srgbClr val="FF0000"/>
                </a:solidFill>
                <a:latin typeface="Calibri" pitchFamily="34" charset="0"/>
              </a:rPr>
              <a:t>p</a:t>
            </a:r>
            <a:r>
              <a:rPr lang="en-US" i="0" dirty="0" smtClean="0">
                <a:solidFill>
                  <a:srgbClr val="FF0000"/>
                </a:solidFill>
                <a:latin typeface="Calibri" pitchFamily="34" charset="0"/>
              </a:rPr>
              <a:t> </a:t>
            </a:r>
            <a:r>
              <a:rPr lang="en-US" dirty="0" smtClean="0">
                <a:solidFill>
                  <a:srgbClr val="FF0000"/>
                </a:solidFill>
                <a:latin typeface="Calibri" pitchFamily="34" charset="0"/>
              </a:rPr>
              <a:t>n=1 </a:t>
            </a:r>
            <a:r>
              <a:rPr lang="en-US" i="0" dirty="0" smtClean="0">
                <a:solidFill>
                  <a:srgbClr val="FF0000"/>
                </a:solidFill>
                <a:latin typeface="Calibri" pitchFamily="34" charset="0"/>
              </a:rPr>
              <a:t>sensor</a:t>
            </a:r>
            <a:endParaRPr lang="en-US" i="0" dirty="0">
              <a:solidFill>
                <a:srgbClr val="FF0000"/>
              </a:solidFill>
              <a:latin typeface="Calibri" pitchFamily="34" charset="0"/>
            </a:endParaRPr>
          </a:p>
        </p:txBody>
      </p:sp>
      <p:sp>
        <p:nvSpPr>
          <p:cNvPr id="12" name="TextBox 6"/>
          <p:cNvSpPr txBox="1">
            <a:spLocks noChangeArrowheads="1"/>
          </p:cNvSpPr>
          <p:nvPr/>
        </p:nvSpPr>
        <p:spPr bwMode="auto">
          <a:xfrm>
            <a:off x="4191000" y="3581400"/>
            <a:ext cx="1471878"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i="0" dirty="0" smtClean="0">
                <a:solidFill>
                  <a:srgbClr val="FF0000"/>
                </a:solidFill>
                <a:latin typeface="Calibri" pitchFamily="34" charset="0"/>
              </a:rPr>
              <a:t>upper B</a:t>
            </a:r>
            <a:r>
              <a:rPr lang="en-US" i="0" baseline="-25000" dirty="0" smtClean="0">
                <a:solidFill>
                  <a:srgbClr val="FF0000"/>
                </a:solidFill>
                <a:latin typeface="Calibri" pitchFamily="34" charset="0"/>
              </a:rPr>
              <a:t>p</a:t>
            </a:r>
            <a:r>
              <a:rPr lang="en-US" i="0" dirty="0" smtClean="0">
                <a:solidFill>
                  <a:srgbClr val="FF0000"/>
                </a:solidFill>
                <a:latin typeface="Calibri" pitchFamily="34" charset="0"/>
              </a:rPr>
              <a:t> </a:t>
            </a:r>
            <a:r>
              <a:rPr lang="en-US" dirty="0" smtClean="0">
                <a:solidFill>
                  <a:srgbClr val="FF0000"/>
                </a:solidFill>
                <a:latin typeface="Calibri" pitchFamily="34" charset="0"/>
              </a:rPr>
              <a:t>n=2</a:t>
            </a:r>
            <a:r>
              <a:rPr lang="en-US" i="0" dirty="0" smtClean="0">
                <a:solidFill>
                  <a:srgbClr val="FF0000"/>
                </a:solidFill>
                <a:latin typeface="Calibri" pitchFamily="34" charset="0"/>
              </a:rPr>
              <a:t> sensor</a:t>
            </a:r>
            <a:endParaRPr lang="en-US" i="0" dirty="0">
              <a:solidFill>
                <a:srgbClr val="FF0000"/>
              </a:solidFill>
              <a:latin typeface="Calibri" pitchFamily="34" charset="0"/>
            </a:endParaRPr>
          </a:p>
        </p:txBody>
      </p:sp>
      <p:sp>
        <p:nvSpPr>
          <p:cNvPr id="13" name="TextBox 6"/>
          <p:cNvSpPr txBox="1">
            <a:spLocks noChangeArrowheads="1"/>
          </p:cNvSpPr>
          <p:nvPr/>
        </p:nvSpPr>
        <p:spPr bwMode="auto">
          <a:xfrm>
            <a:off x="6895237" y="2209800"/>
            <a:ext cx="877163"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i="0" dirty="0" smtClean="0">
                <a:solidFill>
                  <a:srgbClr val="FF0000"/>
                </a:solidFill>
                <a:latin typeface="Calibri" pitchFamily="34" charset="0"/>
              </a:rPr>
              <a:t>magnitude</a:t>
            </a:r>
            <a:endParaRPr lang="en-US" i="0" dirty="0">
              <a:solidFill>
                <a:srgbClr val="FF0000"/>
              </a:solidFill>
              <a:latin typeface="Calibri" pitchFamily="34" charset="0"/>
            </a:endParaRPr>
          </a:p>
        </p:txBody>
      </p:sp>
      <p:sp>
        <p:nvSpPr>
          <p:cNvPr id="14" name="TextBox 6"/>
          <p:cNvSpPr txBox="1">
            <a:spLocks noChangeArrowheads="1"/>
          </p:cNvSpPr>
          <p:nvPr/>
        </p:nvSpPr>
        <p:spPr bwMode="auto">
          <a:xfrm>
            <a:off x="6895237" y="2771001"/>
            <a:ext cx="564578"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i="0" dirty="0" smtClean="0">
                <a:solidFill>
                  <a:srgbClr val="FF0000"/>
                </a:solidFill>
                <a:latin typeface="Calibri" pitchFamily="34" charset="0"/>
              </a:rPr>
              <a:t>phase</a:t>
            </a:r>
            <a:endParaRPr lang="en-US" i="0" dirty="0">
              <a:solidFill>
                <a:srgbClr val="FF0000"/>
              </a:solidFill>
              <a:latin typeface="Calibri" pitchFamily="34" charset="0"/>
            </a:endParaRPr>
          </a:p>
        </p:txBody>
      </p:sp>
      <p:sp>
        <p:nvSpPr>
          <p:cNvPr id="15" name="TextBox 6"/>
          <p:cNvSpPr txBox="1">
            <a:spLocks noChangeArrowheads="1"/>
          </p:cNvSpPr>
          <p:nvPr/>
        </p:nvSpPr>
        <p:spPr bwMode="auto">
          <a:xfrm>
            <a:off x="1676400" y="2237601"/>
            <a:ext cx="1197828"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i="0" dirty="0" smtClean="0">
                <a:solidFill>
                  <a:srgbClr val="FF0000"/>
                </a:solidFill>
                <a:latin typeface="Calibri" pitchFamily="34" charset="0"/>
              </a:rPr>
              <a:t>plasma rotation</a:t>
            </a:r>
            <a:endParaRPr lang="en-US" i="0" dirty="0">
              <a:solidFill>
                <a:srgbClr val="FF0000"/>
              </a:solidFill>
              <a:latin typeface="Calibri" pitchFamily="34" charset="0"/>
            </a:endParaRPr>
          </a:p>
        </p:txBody>
      </p:sp>
      <p:sp>
        <p:nvSpPr>
          <p:cNvPr id="16" name="TextBox 6"/>
          <p:cNvSpPr txBox="1">
            <a:spLocks noChangeArrowheads="1"/>
          </p:cNvSpPr>
          <p:nvPr/>
        </p:nvSpPr>
        <p:spPr bwMode="auto">
          <a:xfrm>
            <a:off x="1676400" y="1752600"/>
            <a:ext cx="761747"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i="0" dirty="0" smtClean="0">
                <a:solidFill>
                  <a:srgbClr val="FF0000"/>
                </a:solidFill>
                <a:latin typeface="Calibri" pitchFamily="34" charset="0"/>
              </a:rPr>
              <a:t>plasma </a:t>
            </a:r>
            <a:r>
              <a:rPr lang="el-GR" i="0" dirty="0" smtClean="0">
                <a:solidFill>
                  <a:srgbClr val="FF0000"/>
                </a:solidFill>
                <a:latin typeface="Calibri" pitchFamily="34" charset="0"/>
              </a:rPr>
              <a:t>β</a:t>
            </a:r>
            <a:endParaRPr lang="en-US" i="0" dirty="0">
              <a:solidFill>
                <a:srgbClr val="FF0000"/>
              </a:solidFill>
              <a:latin typeface="Calibri" pitchFamily="34" charset="0"/>
            </a:endParaRPr>
          </a:p>
        </p:txBody>
      </p:sp>
      <p:sp>
        <p:nvSpPr>
          <p:cNvPr id="17" name="TextBox 6"/>
          <p:cNvSpPr txBox="1">
            <a:spLocks noChangeArrowheads="1"/>
          </p:cNvSpPr>
          <p:nvPr/>
        </p:nvSpPr>
        <p:spPr bwMode="auto">
          <a:xfrm>
            <a:off x="1315487" y="3228201"/>
            <a:ext cx="1580113"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i="0" dirty="0" smtClean="0">
                <a:solidFill>
                  <a:srgbClr val="FF0000"/>
                </a:solidFill>
                <a:latin typeface="Calibri" pitchFamily="34" charset="0"/>
              </a:rPr>
              <a:t>predicted growth rate</a:t>
            </a:r>
            <a:endParaRPr lang="en-US" i="0"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43012" name="Rectangle 2"/>
          <p:cNvSpPr>
            <a:spLocks noGrp="1" noChangeArrowheads="1"/>
          </p:cNvSpPr>
          <p:nvPr>
            <p:ph type="title"/>
          </p:nvPr>
        </p:nvSpPr>
        <p:spPr>
          <a:noFill/>
        </p:spPr>
        <p:txBody>
          <a:bodyPr/>
          <a:lstStyle/>
          <a:p>
            <a:pPr>
              <a:lnSpc>
                <a:spcPct val="90000"/>
              </a:lnSpc>
            </a:pPr>
            <a:r>
              <a:rPr lang="en-US" sz="2800" smtClean="0">
                <a:latin typeface="Calibri" pitchFamily="34" charset="0"/>
              </a:rPr>
              <a:t>NSTX 121083 @ 0.475 RWM characteristics</a:t>
            </a:r>
          </a:p>
        </p:txBody>
      </p:sp>
      <p:pic>
        <p:nvPicPr>
          <p:cNvPr id="43013" name="Picture 2"/>
          <p:cNvPicPr>
            <a:picLocks noChangeAspect="1" noChangeArrowheads="1"/>
          </p:cNvPicPr>
          <p:nvPr/>
        </p:nvPicPr>
        <p:blipFill>
          <a:blip r:embed="rId3" cstate="print"/>
          <a:srcRect/>
          <a:stretch>
            <a:fillRect/>
          </a:stretch>
        </p:blipFill>
        <p:spPr bwMode="auto">
          <a:xfrm>
            <a:off x="0" y="990600"/>
            <a:ext cx="9144000" cy="3636963"/>
          </a:xfrm>
          <a:prstGeom prst="rect">
            <a:avLst/>
          </a:prstGeom>
          <a:noFill/>
          <a:ln w="15875" algn="ctr">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Present isotropic distribution function for energetic particles overestimates the trapped ion fraction</a:t>
            </a:r>
          </a:p>
        </p:txBody>
      </p:sp>
      <p:pic>
        <p:nvPicPr>
          <p:cNvPr id="1026" name="Picture 2"/>
          <p:cNvPicPr>
            <a:picLocks noChangeAspect="1" noChangeArrowheads="1"/>
          </p:cNvPicPr>
          <p:nvPr/>
        </p:nvPicPr>
        <p:blipFill>
          <a:blip r:embed="rId3" cstate="print"/>
          <a:srcRect/>
          <a:stretch>
            <a:fillRect/>
          </a:stretch>
        </p:blipFill>
        <p:spPr bwMode="auto">
          <a:xfrm>
            <a:off x="0" y="2438400"/>
            <a:ext cx="9144000" cy="4101630"/>
          </a:xfrm>
          <a:prstGeom prst="rect">
            <a:avLst/>
          </a:prstGeom>
          <a:noFill/>
          <a:ln w="9525">
            <a:noFill/>
            <a:miter lim="800000"/>
            <a:headEnd/>
            <a:tailEnd/>
          </a:ln>
        </p:spPr>
      </p:pic>
      <p:sp>
        <p:nvSpPr>
          <p:cNvPr id="5" name="Rectangle 3"/>
          <p:cNvSpPr txBox="1">
            <a:spLocks noChangeArrowheads="1"/>
          </p:cNvSpPr>
          <p:nvPr/>
        </p:nvSpPr>
        <p:spPr bwMode="auto">
          <a:xfrm>
            <a:off x="0" y="1066800"/>
            <a:ext cx="9144000" cy="1371600"/>
          </a:xfrm>
          <a:prstGeom prst="rect">
            <a:avLst/>
          </a:prstGeom>
          <a:noFill/>
          <a:ln w="9525">
            <a:noFill/>
            <a:miter lim="800000"/>
            <a:headEnd/>
            <a:tailEnd/>
          </a:ln>
        </p:spPr>
        <p:txBody>
          <a:bodyPr/>
          <a:lstStyle/>
          <a:p>
            <a:pPr marL="342900" lvl="1" indent="-342900" eaLnBrk="0" hangingPunct="0">
              <a:defRPr/>
            </a:pPr>
            <a:r>
              <a:rPr lang="en-US" sz="2800" b="0" i="0" kern="0" dirty="0" smtClean="0">
                <a:solidFill>
                  <a:schemeClr val="tx1"/>
                </a:solidFill>
                <a:latin typeface="Calibri" pitchFamily="34" charset="0"/>
              </a:rPr>
              <a:t>First-order check:</a:t>
            </a:r>
            <a:endParaRPr lang="en-US" sz="2800" b="0" i="0" kern="0" dirty="0">
              <a:solidFill>
                <a:schemeClr val="tx1"/>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Calibri" pitchFamily="34" charset="0"/>
              </a:rPr>
              <a:t>MISK isotropic f overestimates the trapped ion fraction (compared to TRANSP).</a:t>
            </a:r>
          </a:p>
        </p:txBody>
      </p:sp>
      <p:sp>
        <p:nvSpPr>
          <p:cNvPr id="6" name="TextBox 5"/>
          <p:cNvSpPr txBox="1"/>
          <p:nvPr/>
        </p:nvSpPr>
        <p:spPr>
          <a:xfrm>
            <a:off x="2895600" y="2667000"/>
            <a:ext cx="3050707" cy="400110"/>
          </a:xfrm>
          <a:prstGeom prst="rect">
            <a:avLst/>
          </a:prstGeom>
          <a:noFill/>
        </p:spPr>
        <p:txBody>
          <a:bodyPr wrap="none" rtlCol="0">
            <a:spAutoFit/>
          </a:bodyPr>
          <a:lstStyle/>
          <a:p>
            <a:pPr>
              <a:buNone/>
            </a:pPr>
            <a:r>
              <a:rPr lang="en-US" sz="2000" b="0" i="0" dirty="0" smtClean="0">
                <a:latin typeface="Calibri" pitchFamily="34" charset="0"/>
              </a:rPr>
              <a:t>NSTX 121090 @ 0.59-0.60 s</a:t>
            </a:r>
            <a:endParaRPr lang="en-US" sz="2000" b="0" i="0"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65540" name="Rectangle 2"/>
          <p:cNvSpPr>
            <a:spLocks noGrp="1" noChangeArrowheads="1"/>
          </p:cNvSpPr>
          <p:nvPr>
            <p:ph type="title"/>
          </p:nvPr>
        </p:nvSpPr>
        <p:spPr>
          <a:noFill/>
        </p:spPr>
        <p:txBody>
          <a:bodyPr/>
          <a:lstStyle/>
          <a:p>
            <a:pPr>
              <a:lnSpc>
                <a:spcPct val="90000"/>
              </a:lnSpc>
            </a:pPr>
            <a:r>
              <a:rPr lang="en-US" sz="2800" dirty="0" smtClean="0">
                <a:latin typeface="Courier New" pitchFamily="49" charset="0"/>
              </a:rPr>
              <a:t>MISK</a:t>
            </a:r>
            <a:r>
              <a:rPr lang="en-US" sz="2800" dirty="0" smtClean="0">
                <a:latin typeface="Calibri" pitchFamily="34" charset="0"/>
              </a:rPr>
              <a:t> sometimes </a:t>
            </a:r>
            <a:r>
              <a:rPr lang="en-US" sz="2800" dirty="0" err="1" smtClean="0">
                <a:latin typeface="Calibri" pitchFamily="34" charset="0"/>
              </a:rPr>
              <a:t>overpredicts</a:t>
            </a:r>
            <a:r>
              <a:rPr lang="en-US" sz="2800" dirty="0" smtClean="0">
                <a:latin typeface="Calibri" pitchFamily="34" charset="0"/>
              </a:rPr>
              <a:t> stability</a:t>
            </a:r>
          </a:p>
        </p:txBody>
      </p:sp>
      <p:pic>
        <p:nvPicPr>
          <p:cNvPr id="4" name="Picture 2"/>
          <p:cNvPicPr>
            <a:picLocks noChangeAspect="1" noChangeArrowheads="1"/>
          </p:cNvPicPr>
          <p:nvPr/>
        </p:nvPicPr>
        <p:blipFill>
          <a:blip r:embed="rId3" cstate="print"/>
          <a:srcRect/>
          <a:stretch>
            <a:fillRect/>
          </a:stretch>
        </p:blipFill>
        <p:spPr bwMode="auto">
          <a:xfrm>
            <a:off x="4800600" y="1828800"/>
            <a:ext cx="4343400" cy="33274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0" y="1981200"/>
            <a:ext cx="4343400" cy="3162300"/>
          </a:xfrm>
          <a:prstGeom prst="rect">
            <a:avLst/>
          </a:prstGeom>
          <a:noFill/>
          <a:ln w="9525">
            <a:noFill/>
            <a:miter lim="800000"/>
            <a:headEnd/>
            <a:tailEnd/>
          </a:ln>
        </p:spPr>
      </p:pic>
      <p:cxnSp>
        <p:nvCxnSpPr>
          <p:cNvPr id="8" name="Straight Arrow Connector 7"/>
          <p:cNvCxnSpPr/>
          <p:nvPr/>
        </p:nvCxnSpPr>
        <p:spPr bwMode="auto">
          <a:xfrm rot="5400000">
            <a:off x="1981200" y="3810000"/>
            <a:ext cx="381000" cy="381000"/>
          </a:xfrm>
          <a:prstGeom prst="straightConnector1">
            <a:avLst/>
          </a:prstGeom>
          <a:noFill/>
          <a:ln w="15875" cap="flat" cmpd="sng" algn="ctr">
            <a:solidFill>
              <a:schemeClr val="tx1"/>
            </a:solidFill>
            <a:prstDash val="solid"/>
            <a:round/>
            <a:headEnd type="arrow" w="med" len="med"/>
            <a:tailEnd type="arrow"/>
          </a:ln>
          <a:effectLst/>
        </p:spPr>
      </p:cxnSp>
      <p:cxnSp>
        <p:nvCxnSpPr>
          <p:cNvPr id="10" name="Straight Arrow Connector 9"/>
          <p:cNvCxnSpPr/>
          <p:nvPr/>
        </p:nvCxnSpPr>
        <p:spPr bwMode="auto">
          <a:xfrm rot="10800000" flipV="1">
            <a:off x="6172200" y="4038600"/>
            <a:ext cx="685800" cy="304800"/>
          </a:xfrm>
          <a:prstGeom prst="straightConnector1">
            <a:avLst/>
          </a:prstGeom>
          <a:noFill/>
          <a:ln w="15875" cap="flat" cmpd="sng" algn="ctr">
            <a:solidFill>
              <a:schemeClr val="tx1"/>
            </a:solidFill>
            <a:prstDash val="solid"/>
            <a:round/>
            <a:headEnd type="arrow" w="med" len="med"/>
            <a:tailEnd type="arrow"/>
          </a:ln>
          <a:effectLst/>
        </p:spPr>
      </p:cxnSp>
      <p:sp>
        <p:nvSpPr>
          <p:cNvPr id="12" name="TextBox 11"/>
          <p:cNvSpPr txBox="1"/>
          <p:nvPr/>
        </p:nvSpPr>
        <p:spPr>
          <a:xfrm>
            <a:off x="1905000" y="1524000"/>
            <a:ext cx="1081130" cy="400110"/>
          </a:xfrm>
          <a:prstGeom prst="rect">
            <a:avLst/>
          </a:prstGeom>
          <a:noFill/>
        </p:spPr>
        <p:txBody>
          <a:bodyPr wrap="none" rtlCol="0">
            <a:spAutoFit/>
          </a:bodyPr>
          <a:lstStyle/>
          <a:p>
            <a:pPr>
              <a:buNone/>
            </a:pPr>
            <a:r>
              <a:rPr lang="en-US" sz="2000" b="0" i="0" dirty="0" smtClean="0">
                <a:latin typeface="Calibri" pitchFamily="34" charset="0"/>
              </a:rPr>
              <a:t>unstable</a:t>
            </a:r>
            <a:endParaRPr lang="en-US" sz="2000" b="0" i="0" dirty="0">
              <a:latin typeface="Calibri" pitchFamily="34" charset="0"/>
            </a:endParaRPr>
          </a:p>
        </p:txBody>
      </p:sp>
      <p:sp>
        <p:nvSpPr>
          <p:cNvPr id="13" name="TextBox 12"/>
          <p:cNvSpPr txBox="1"/>
          <p:nvPr/>
        </p:nvSpPr>
        <p:spPr>
          <a:xfrm>
            <a:off x="6477000" y="1447800"/>
            <a:ext cx="811825" cy="400110"/>
          </a:xfrm>
          <a:prstGeom prst="rect">
            <a:avLst/>
          </a:prstGeom>
          <a:noFill/>
        </p:spPr>
        <p:txBody>
          <a:bodyPr wrap="none" rtlCol="0">
            <a:spAutoFit/>
          </a:bodyPr>
          <a:lstStyle/>
          <a:p>
            <a:pPr>
              <a:buNone/>
            </a:pPr>
            <a:r>
              <a:rPr lang="en-US" sz="2000" b="0" i="0" dirty="0" smtClean="0">
                <a:latin typeface="Calibri" pitchFamily="34" charset="0"/>
              </a:rPr>
              <a:t>stable</a:t>
            </a:r>
            <a:endParaRPr lang="en-US" sz="2000" b="0" i="0" dirty="0">
              <a:latin typeface="Calibri" pitchFamily="34" charset="0"/>
            </a:endParaRPr>
          </a:p>
        </p:txBody>
      </p:sp>
      <p:sp>
        <p:nvSpPr>
          <p:cNvPr id="14" name="TextBox 13"/>
          <p:cNvSpPr txBox="1"/>
          <p:nvPr/>
        </p:nvSpPr>
        <p:spPr>
          <a:xfrm>
            <a:off x="1447800" y="5238690"/>
            <a:ext cx="1891865" cy="400110"/>
          </a:xfrm>
          <a:prstGeom prst="rect">
            <a:avLst/>
          </a:prstGeom>
          <a:noFill/>
        </p:spPr>
        <p:txBody>
          <a:bodyPr wrap="none" rtlCol="0">
            <a:spAutoFit/>
          </a:bodyPr>
          <a:lstStyle/>
          <a:p>
            <a:pPr>
              <a:buNone/>
            </a:pPr>
            <a:r>
              <a:rPr lang="en-US" sz="2000" b="0" i="0" dirty="0" smtClean="0">
                <a:latin typeface="Calibri" pitchFamily="34" charset="0"/>
              </a:rPr>
              <a:t>128856 @ 0.529</a:t>
            </a:r>
            <a:endParaRPr lang="en-US" sz="2000" b="0" i="0" dirty="0">
              <a:latin typeface="Calibri" pitchFamily="34" charset="0"/>
            </a:endParaRPr>
          </a:p>
        </p:txBody>
      </p:sp>
      <p:sp>
        <p:nvSpPr>
          <p:cNvPr id="15" name="TextBox 14"/>
          <p:cNvSpPr txBox="1"/>
          <p:nvPr/>
        </p:nvSpPr>
        <p:spPr>
          <a:xfrm>
            <a:off x="6185335" y="5257800"/>
            <a:ext cx="1891865" cy="400110"/>
          </a:xfrm>
          <a:prstGeom prst="rect">
            <a:avLst/>
          </a:prstGeom>
          <a:noFill/>
        </p:spPr>
        <p:txBody>
          <a:bodyPr wrap="none" rtlCol="0">
            <a:spAutoFit/>
          </a:bodyPr>
          <a:lstStyle/>
          <a:p>
            <a:pPr>
              <a:buNone/>
            </a:pPr>
            <a:r>
              <a:rPr lang="en-US" sz="2000" b="0" i="0" dirty="0" smtClean="0">
                <a:latin typeface="Calibri" pitchFamily="34" charset="0"/>
              </a:rPr>
              <a:t>133367 @ 0.635</a:t>
            </a:r>
            <a:endParaRPr lang="en-US" sz="2000" b="0" i="0"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7" name="Rectangle 2"/>
          <p:cNvSpPr txBox="1">
            <a:spLocks noChangeArrowheads="1"/>
          </p:cNvSpPr>
          <p:nvPr/>
        </p:nvSpPr>
        <p:spPr bwMode="auto">
          <a:xfrm>
            <a:off x="0" y="2438400"/>
            <a:ext cx="9144000" cy="914400"/>
          </a:xfrm>
          <a:prstGeom prst="rect">
            <a:avLst/>
          </a:prstGeom>
          <a:noFill/>
          <a:ln w="9525">
            <a:noFill/>
            <a:miter lim="800000"/>
            <a:headEnd/>
            <a:tailEnd/>
          </a:ln>
        </p:spPr>
        <p:txBody>
          <a:bodyPr anchor="ctr"/>
          <a:lstStyle/>
          <a:p>
            <a:pPr algn="ctr" eaLnBrk="0" hangingPunct="0">
              <a:lnSpc>
                <a:spcPct val="90000"/>
              </a:lnSpc>
              <a:spcBef>
                <a:spcPct val="0"/>
              </a:spcBef>
              <a:buFontTx/>
              <a:buNone/>
              <a:defRPr/>
            </a:pPr>
            <a:r>
              <a:rPr lang="en-US" sz="3600" i="0" kern="0" dirty="0" err="1">
                <a:solidFill>
                  <a:schemeClr val="accent2"/>
                </a:solidFill>
                <a:latin typeface="Calibri" pitchFamily="34" charset="0"/>
                <a:ea typeface="+mj-ea"/>
                <a:cs typeface="+mj-cs"/>
              </a:rPr>
              <a:t>Perturbative</a:t>
            </a:r>
            <a:r>
              <a:rPr lang="en-US" sz="3600" i="0" kern="0" dirty="0">
                <a:solidFill>
                  <a:schemeClr val="accent2"/>
                </a:solidFill>
                <a:latin typeface="Calibri" pitchFamily="34" charset="0"/>
                <a:ea typeface="+mj-ea"/>
                <a:cs typeface="+mj-cs"/>
              </a:rPr>
              <a:t> vs. Self-consistent Approaches </a:t>
            </a:r>
          </a:p>
          <a:p>
            <a:pPr algn="ctr" eaLnBrk="0" hangingPunct="0">
              <a:lnSpc>
                <a:spcPct val="90000"/>
              </a:lnSpc>
              <a:spcBef>
                <a:spcPct val="0"/>
              </a:spcBef>
              <a:buFontTx/>
              <a:buNone/>
              <a:defRPr/>
            </a:pPr>
            <a:r>
              <a:rPr lang="en-US" sz="3600" i="0" kern="0" dirty="0">
                <a:solidFill>
                  <a:schemeClr val="accent2"/>
                </a:solidFill>
                <a:latin typeface="Calibri" pitchFamily="34" charset="0"/>
                <a:ea typeface="+mj-ea"/>
                <a:cs typeface="+mj-cs"/>
              </a:rPr>
              <a:t>and</a:t>
            </a:r>
          </a:p>
          <a:p>
            <a:pPr algn="ctr" eaLnBrk="0" hangingPunct="0">
              <a:lnSpc>
                <a:spcPct val="90000"/>
              </a:lnSpc>
              <a:spcBef>
                <a:spcPct val="0"/>
              </a:spcBef>
              <a:buFontTx/>
              <a:buNone/>
              <a:defRPr/>
            </a:pPr>
            <a:r>
              <a:rPr lang="en-US" sz="3600" i="0" kern="0" dirty="0">
                <a:solidFill>
                  <a:schemeClr val="accent2"/>
                </a:solidFill>
                <a:latin typeface="Calibri" pitchFamily="34" charset="0"/>
                <a:ea typeface="+mj-ea"/>
                <a:cs typeface="+mj-cs"/>
              </a:rPr>
              <a:t>Three Roots of the RWM Dispersion Relation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a:lnSpc>
                <a:spcPct val="90000"/>
              </a:lnSpc>
            </a:pPr>
            <a:r>
              <a:rPr lang="el-GR" sz="2800" smtClean="0">
                <a:latin typeface="Calibri" pitchFamily="34" charset="0"/>
              </a:rPr>
              <a:t>γ</a:t>
            </a:r>
            <a:r>
              <a:rPr lang="en-US" sz="2800" smtClean="0">
                <a:latin typeface="Calibri" pitchFamily="34" charset="0"/>
              </a:rPr>
              <a:t> is found with a self-consistent or perturbative approach </a:t>
            </a:r>
          </a:p>
        </p:txBody>
      </p:sp>
      <p:pic>
        <p:nvPicPr>
          <p:cNvPr id="46084" name="Picture 2"/>
          <p:cNvPicPr>
            <a:picLocks noChangeAspect="1" noChangeArrowheads="1"/>
          </p:cNvPicPr>
          <p:nvPr/>
        </p:nvPicPr>
        <p:blipFill>
          <a:blip r:embed="rId3" cstate="print"/>
          <a:srcRect/>
          <a:stretch>
            <a:fillRect/>
          </a:stretch>
        </p:blipFill>
        <p:spPr bwMode="auto">
          <a:xfrm>
            <a:off x="685800" y="1600200"/>
            <a:ext cx="5991225" cy="2390775"/>
          </a:xfrm>
          <a:prstGeom prst="rect">
            <a:avLst/>
          </a:prstGeom>
          <a:noFill/>
          <a:ln w="15875" algn="ctr">
            <a:noFill/>
            <a:miter lim="800000"/>
            <a:headEnd/>
            <a:tailEnd/>
          </a:ln>
        </p:spPr>
      </p:pic>
      <p:sp>
        <p:nvSpPr>
          <p:cNvPr id="46085" name="TextBox 14"/>
          <p:cNvSpPr txBox="1">
            <a:spLocks noChangeArrowheads="1"/>
          </p:cNvSpPr>
          <p:nvPr/>
        </p:nvSpPr>
        <p:spPr bwMode="auto">
          <a:xfrm>
            <a:off x="838200" y="1219200"/>
            <a:ext cx="5343525" cy="338138"/>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The self-consistent (MARS) approach: solve for </a:t>
            </a:r>
            <a:r>
              <a:rPr lang="el-GR" sz="1600" b="0" i="0">
                <a:latin typeface="Calibri" pitchFamily="34" charset="0"/>
              </a:rPr>
              <a:t>γ</a:t>
            </a:r>
            <a:r>
              <a:rPr lang="en-US" sz="1600" b="0" i="0">
                <a:latin typeface="Calibri" pitchFamily="34" charset="0"/>
              </a:rPr>
              <a:t> and </a:t>
            </a:r>
            <a:r>
              <a:rPr lang="el-GR" sz="1600" b="0" i="0">
                <a:latin typeface="Calibri" pitchFamily="34" charset="0"/>
              </a:rPr>
              <a:t>ω</a:t>
            </a:r>
            <a:r>
              <a:rPr lang="en-US" sz="1600" b="0" i="0">
                <a:latin typeface="Calibri" pitchFamily="34" charset="0"/>
              </a:rPr>
              <a:t> from:</a:t>
            </a:r>
          </a:p>
        </p:txBody>
      </p:sp>
      <p:pic>
        <p:nvPicPr>
          <p:cNvPr id="46086" name="Picture 3"/>
          <p:cNvPicPr>
            <a:picLocks noChangeAspect="1" noChangeArrowheads="1"/>
          </p:cNvPicPr>
          <p:nvPr/>
        </p:nvPicPr>
        <p:blipFill>
          <a:blip r:embed="rId4" cstate="print"/>
          <a:srcRect/>
          <a:stretch>
            <a:fillRect/>
          </a:stretch>
        </p:blipFill>
        <p:spPr bwMode="auto">
          <a:xfrm>
            <a:off x="762000" y="4419600"/>
            <a:ext cx="2552700" cy="609600"/>
          </a:xfrm>
          <a:prstGeom prst="rect">
            <a:avLst/>
          </a:prstGeom>
          <a:noFill/>
          <a:ln w="15875" algn="ctr">
            <a:noFill/>
            <a:miter lim="800000"/>
            <a:headEnd/>
            <a:tailEnd/>
          </a:ln>
        </p:spPr>
      </p:pic>
      <p:sp>
        <p:nvSpPr>
          <p:cNvPr id="46087" name="TextBox 16"/>
          <p:cNvSpPr txBox="1">
            <a:spLocks noChangeArrowheads="1"/>
          </p:cNvSpPr>
          <p:nvPr/>
        </p:nvSpPr>
        <p:spPr bwMode="auto">
          <a:xfrm>
            <a:off x="838200" y="3962400"/>
            <a:ext cx="5018088" cy="338138"/>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The perturbative (MISK) approach: solve for </a:t>
            </a:r>
            <a:r>
              <a:rPr lang="el-GR" sz="1600" b="0" i="0">
                <a:latin typeface="Calibri" pitchFamily="34" charset="0"/>
              </a:rPr>
              <a:t>γ</a:t>
            </a:r>
            <a:r>
              <a:rPr lang="en-US" sz="1600" b="0" i="0">
                <a:latin typeface="Calibri" pitchFamily="34" charset="0"/>
              </a:rPr>
              <a:t> and </a:t>
            </a:r>
            <a:r>
              <a:rPr lang="el-GR" sz="1600" b="0" i="0">
                <a:latin typeface="Calibri" pitchFamily="34" charset="0"/>
              </a:rPr>
              <a:t>ω</a:t>
            </a:r>
            <a:r>
              <a:rPr lang="en-US" sz="1600" b="0" i="0">
                <a:latin typeface="Calibri" pitchFamily="34" charset="0"/>
              </a:rPr>
              <a:t> from:</a:t>
            </a:r>
          </a:p>
        </p:txBody>
      </p:sp>
      <p:sp>
        <p:nvSpPr>
          <p:cNvPr id="46088" name="TextBox 17"/>
          <p:cNvSpPr txBox="1">
            <a:spLocks noChangeArrowheads="1"/>
          </p:cNvSpPr>
          <p:nvPr/>
        </p:nvSpPr>
        <p:spPr bwMode="auto">
          <a:xfrm>
            <a:off x="838200" y="5148263"/>
            <a:ext cx="7640638" cy="338137"/>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with </a:t>
            </a:r>
            <a:r>
              <a:rPr lang="el-GR" sz="1600" b="0" i="0">
                <a:latin typeface="Calibri" pitchFamily="34" charset="0"/>
              </a:rPr>
              <a:t>δ</a:t>
            </a:r>
            <a:r>
              <a:rPr lang="en-US" sz="1600" b="0" i="0">
                <a:latin typeface="Calibri" pitchFamily="34" charset="0"/>
              </a:rPr>
              <a:t>W</a:t>
            </a:r>
            <a:r>
              <a:rPr lang="el-GR" sz="1600" b="0" i="0" baseline="-25000">
                <a:latin typeface="Calibri" pitchFamily="34" charset="0"/>
              </a:rPr>
              <a:t>∞</a:t>
            </a:r>
            <a:r>
              <a:rPr lang="en-US" sz="1600" b="0" i="0">
                <a:latin typeface="Calibri" pitchFamily="34" charset="0"/>
              </a:rPr>
              <a:t> and </a:t>
            </a:r>
            <a:r>
              <a:rPr lang="el-GR" sz="1600" b="0" i="0">
                <a:latin typeface="Calibri" pitchFamily="34" charset="0"/>
              </a:rPr>
              <a:t>δ</a:t>
            </a:r>
            <a:r>
              <a:rPr lang="en-US" sz="1600" b="0" i="0">
                <a:latin typeface="Calibri" pitchFamily="34" charset="0"/>
              </a:rPr>
              <a:t>W</a:t>
            </a:r>
            <a:r>
              <a:rPr lang="en-US" sz="1600" b="0" i="0" baseline="-25000">
                <a:latin typeface="Calibri" pitchFamily="34" charset="0"/>
              </a:rPr>
              <a:t>b</a:t>
            </a:r>
            <a:r>
              <a:rPr lang="en-US" sz="1600" b="0" i="0">
                <a:latin typeface="Calibri" pitchFamily="34" charset="0"/>
              </a:rPr>
              <a:t> from PEST.  There are three main differences between the approaches:</a:t>
            </a:r>
          </a:p>
        </p:txBody>
      </p:sp>
      <p:sp>
        <p:nvSpPr>
          <p:cNvPr id="46089" name="TextBox 18"/>
          <p:cNvSpPr txBox="1">
            <a:spLocks noChangeArrowheads="1"/>
          </p:cNvSpPr>
          <p:nvPr/>
        </p:nvSpPr>
        <p:spPr bwMode="auto">
          <a:xfrm>
            <a:off x="914400" y="5562600"/>
            <a:ext cx="7620000" cy="930275"/>
          </a:xfrm>
          <a:prstGeom prst="rect">
            <a:avLst/>
          </a:prstGeom>
          <a:noFill/>
          <a:ln w="9525">
            <a:noFill/>
            <a:miter lim="800000"/>
            <a:headEnd/>
            <a:tailEnd/>
          </a:ln>
        </p:spPr>
        <p:txBody>
          <a:bodyPr>
            <a:spAutoFit/>
          </a:bodyPr>
          <a:lstStyle/>
          <a:p>
            <a:pPr marL="342900" indent="-342900">
              <a:buFontTx/>
              <a:buAutoNum type="arabicPeriod"/>
            </a:pPr>
            <a:r>
              <a:rPr lang="en-US" sz="1600" b="0" i="0">
                <a:latin typeface="Calibri" pitchFamily="34" charset="0"/>
              </a:rPr>
              <a:t>The way that rational surfaces are treated. </a:t>
            </a:r>
          </a:p>
          <a:p>
            <a:pPr marL="342900" indent="-342900">
              <a:buFontTx/>
              <a:buAutoNum type="arabicPeriod"/>
            </a:pPr>
            <a:r>
              <a:rPr lang="en-US" sz="1600" b="0" i="0">
                <a:latin typeface="Calibri" pitchFamily="34" charset="0"/>
              </a:rPr>
              <a:t>Whether </a:t>
            </a:r>
            <a:r>
              <a:rPr lang="el-GR" sz="1600" b="0" i="0">
                <a:latin typeface="Calibri" pitchFamily="34" charset="0"/>
              </a:rPr>
              <a:t>ξ</a:t>
            </a:r>
            <a:r>
              <a:rPr lang="en-US" sz="1600" b="0" i="0">
                <a:latin typeface="Calibri" pitchFamily="34" charset="0"/>
              </a:rPr>
              <a:t> is changed or unchanged by kinetic effects. </a:t>
            </a:r>
          </a:p>
          <a:p>
            <a:pPr marL="342900" indent="-342900">
              <a:buFontTx/>
              <a:buAutoNum type="arabicPeriod"/>
            </a:pPr>
            <a:r>
              <a:rPr lang="en-US" sz="1600" b="0" i="0">
                <a:latin typeface="Calibri" pitchFamily="34" charset="0"/>
              </a:rPr>
              <a:t>Whether </a:t>
            </a:r>
            <a:r>
              <a:rPr lang="el-GR" sz="1600" b="0" i="0">
                <a:latin typeface="Calibri" pitchFamily="34" charset="0"/>
              </a:rPr>
              <a:t>γ</a:t>
            </a:r>
            <a:r>
              <a:rPr lang="en-US" sz="1600" b="0" i="0">
                <a:latin typeface="Calibri" pitchFamily="34" charset="0"/>
              </a:rPr>
              <a:t> and </a:t>
            </a:r>
            <a:r>
              <a:rPr lang="el-GR" sz="1600" b="0" i="0">
                <a:latin typeface="Calibri" pitchFamily="34" charset="0"/>
              </a:rPr>
              <a:t>ω</a:t>
            </a:r>
            <a:r>
              <a:rPr lang="en-US" sz="1600" b="0" i="0">
                <a:latin typeface="Calibri" pitchFamily="34" charset="0"/>
              </a:rPr>
              <a:t> are non-linearly included in the calculation.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457200" y="1066800"/>
            <a:ext cx="4400550" cy="3467100"/>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l="74167" b="9790"/>
          <a:stretch>
            <a:fillRect/>
          </a:stretch>
        </p:blipFill>
        <p:spPr bwMode="auto">
          <a:xfrm>
            <a:off x="5943600" y="990600"/>
            <a:ext cx="2362200" cy="3276600"/>
          </a:xfrm>
          <a:prstGeom prst="rect">
            <a:avLst/>
          </a:prstGeom>
          <a:noFill/>
          <a:ln w="15875" algn="ctr">
            <a:noFill/>
            <a:miter lim="800000"/>
            <a:headEnd/>
            <a:tailEnd/>
          </a:ln>
        </p:spPr>
      </p:pic>
      <p:sp>
        <p:nvSpPr>
          <p:cNvPr id="6148" name="Rectangle 2"/>
          <p:cNvSpPr>
            <a:spLocks noGrp="1" noChangeArrowheads="1"/>
          </p:cNvSpPr>
          <p:nvPr>
            <p:ph type="title"/>
          </p:nvPr>
        </p:nvSpPr>
        <p:spPr>
          <a:noFill/>
        </p:spPr>
        <p:txBody>
          <a:bodyPr/>
          <a:lstStyle/>
          <a:p>
            <a:pPr marL="342900" indent="-342900">
              <a:spcBef>
                <a:spcPct val="20000"/>
              </a:spcBef>
            </a:pPr>
            <a:r>
              <a:rPr lang="en-US" sz="2800" dirty="0" smtClean="0">
                <a:latin typeface="Calibri" pitchFamily="34" charset="0"/>
              </a:rPr>
              <a:t>The RWM is identified in NSTX by a variety of observations</a:t>
            </a:r>
          </a:p>
        </p:txBody>
      </p:sp>
      <p:sp>
        <p:nvSpPr>
          <p:cNvPr id="6" name="Rectangle 3"/>
          <p:cNvSpPr txBox="1">
            <a:spLocks noChangeArrowheads="1"/>
          </p:cNvSpPr>
          <p:nvPr/>
        </p:nvSpPr>
        <p:spPr bwMode="auto">
          <a:xfrm>
            <a:off x="76200" y="5029200"/>
            <a:ext cx="8686800" cy="1447800"/>
          </a:xfrm>
          <a:prstGeom prst="rect">
            <a:avLst/>
          </a:prstGeom>
          <a:noFill/>
          <a:ln w="9525">
            <a:noFill/>
            <a:miter lim="800000"/>
            <a:headEnd/>
            <a:tailEnd/>
          </a:ln>
        </p:spPr>
        <p:txBody>
          <a:bodyPr/>
          <a:lstStyle/>
          <a:p>
            <a:pPr marL="742950" lvl="1" indent="-285750" eaLnBrk="0" hangingPunct="0">
              <a:buFontTx/>
              <a:buChar char="–"/>
              <a:defRPr/>
            </a:pPr>
            <a:r>
              <a:rPr lang="en-US" sz="2400" b="0" i="0" kern="0" dirty="0" smtClean="0">
                <a:solidFill>
                  <a:schemeClr val="accent2"/>
                </a:solidFill>
                <a:latin typeface="Calibri" pitchFamily="34" charset="0"/>
              </a:rPr>
              <a:t>Growing </a:t>
            </a:r>
            <a:r>
              <a:rPr lang="en-US" sz="2400" b="0" i="0" kern="0" dirty="0">
                <a:solidFill>
                  <a:schemeClr val="accent2"/>
                </a:solidFill>
                <a:latin typeface="Calibri" pitchFamily="34" charset="0"/>
              </a:rPr>
              <a:t>signal on low frequency </a:t>
            </a:r>
            <a:r>
              <a:rPr lang="en-US" sz="2400" b="0" i="0" kern="0" dirty="0" err="1">
                <a:solidFill>
                  <a:schemeClr val="accent2"/>
                </a:solidFill>
                <a:latin typeface="Calibri" pitchFamily="34" charset="0"/>
              </a:rPr>
              <a:t>poloidal</a:t>
            </a:r>
            <a:r>
              <a:rPr lang="en-US" sz="2400" b="0" i="0" kern="0" dirty="0">
                <a:solidFill>
                  <a:schemeClr val="accent2"/>
                </a:solidFill>
                <a:latin typeface="Calibri" pitchFamily="34" charset="0"/>
              </a:rPr>
              <a:t> magnetic </a:t>
            </a:r>
            <a:r>
              <a:rPr lang="en-US" sz="2400" b="0" i="0" kern="0" dirty="0" smtClean="0">
                <a:solidFill>
                  <a:schemeClr val="accent2"/>
                </a:solidFill>
                <a:latin typeface="Calibri" pitchFamily="34" charset="0"/>
              </a:rPr>
              <a:t>sensors</a:t>
            </a:r>
            <a:endParaRPr lang="en-US" sz="2400" b="0" i="0" kern="0" dirty="0">
              <a:solidFill>
                <a:schemeClr val="accent2"/>
              </a:solidFill>
              <a:latin typeface="Calibri" pitchFamily="34" charset="0"/>
            </a:endParaRPr>
          </a:p>
          <a:p>
            <a:pPr marL="742950" lvl="1" indent="-285750" eaLnBrk="0" hangingPunct="0">
              <a:buFontTx/>
              <a:buChar char="–"/>
              <a:defRPr/>
            </a:pPr>
            <a:r>
              <a:rPr lang="en-US" sz="2400" b="0" i="0" kern="0" dirty="0">
                <a:solidFill>
                  <a:schemeClr val="accent2"/>
                </a:solidFill>
                <a:latin typeface="Calibri" pitchFamily="34" charset="0"/>
              </a:rPr>
              <a:t>Global collapse in USXR signals, with no clear phase </a:t>
            </a:r>
            <a:r>
              <a:rPr lang="en-US" sz="2400" b="0" i="0" kern="0" dirty="0" smtClean="0">
                <a:solidFill>
                  <a:schemeClr val="accent2"/>
                </a:solidFill>
                <a:latin typeface="Calibri" pitchFamily="34" charset="0"/>
              </a:rPr>
              <a:t>inversion</a:t>
            </a:r>
            <a:endParaRPr lang="en-US" sz="2400" b="0" i="0" kern="0" dirty="0">
              <a:solidFill>
                <a:schemeClr val="accent2"/>
              </a:solidFill>
              <a:latin typeface="Calibri" pitchFamily="34" charset="0"/>
            </a:endParaRPr>
          </a:p>
          <a:p>
            <a:pPr marL="742950" lvl="1" indent="-285750" eaLnBrk="0" hangingPunct="0">
              <a:buFontTx/>
              <a:buChar char="–"/>
              <a:defRPr/>
            </a:pPr>
            <a:r>
              <a:rPr lang="en-US" sz="2400" b="0" i="0" kern="0" dirty="0">
                <a:solidFill>
                  <a:schemeClr val="accent2"/>
                </a:solidFill>
                <a:latin typeface="Calibri" pitchFamily="34" charset="0"/>
              </a:rPr>
              <a:t>Causes a collapse in </a:t>
            </a:r>
            <a:r>
              <a:rPr lang="el-GR" sz="2400" b="0" i="0" kern="0" dirty="0">
                <a:solidFill>
                  <a:schemeClr val="accent2"/>
                </a:solidFill>
                <a:latin typeface="Calibri" pitchFamily="34" charset="0"/>
              </a:rPr>
              <a:t>β</a:t>
            </a:r>
            <a:r>
              <a:rPr lang="en-US" sz="2400" b="0" i="0" kern="0" dirty="0">
                <a:solidFill>
                  <a:schemeClr val="accent2"/>
                </a:solidFill>
                <a:latin typeface="Calibri" pitchFamily="34" charset="0"/>
              </a:rPr>
              <a:t> and disruption of the </a:t>
            </a:r>
            <a:r>
              <a:rPr lang="en-US" sz="2400" b="0" i="0" kern="0" dirty="0" smtClean="0">
                <a:solidFill>
                  <a:schemeClr val="accent2"/>
                </a:solidFill>
                <a:latin typeface="Calibri" pitchFamily="34" charset="0"/>
              </a:rPr>
              <a:t>plasma</a:t>
            </a:r>
            <a:endParaRPr lang="en-US" sz="2400" b="0" i="0" kern="0" dirty="0">
              <a:solidFill>
                <a:schemeClr val="accent2"/>
              </a:solidFill>
              <a:latin typeface="Calibri" pitchFamily="34" charset="0"/>
            </a:endParaRPr>
          </a:p>
        </p:txBody>
      </p:sp>
      <p:sp>
        <p:nvSpPr>
          <p:cNvPr id="6151" name="TextBox 6"/>
          <p:cNvSpPr txBox="1">
            <a:spLocks noChangeArrowheads="1"/>
          </p:cNvSpPr>
          <p:nvPr/>
        </p:nvSpPr>
        <p:spPr bwMode="auto">
          <a:xfrm>
            <a:off x="914400" y="1752600"/>
            <a:ext cx="1287725" cy="338554"/>
          </a:xfrm>
          <a:prstGeom prst="rect">
            <a:avLst/>
          </a:prstGeom>
          <a:noFill/>
          <a:ln w="9525">
            <a:noFill/>
            <a:miter lim="800000"/>
            <a:headEnd/>
            <a:tailEnd/>
          </a:ln>
        </p:spPr>
        <p:txBody>
          <a:bodyPr wrap="none">
            <a:spAutoFit/>
          </a:bodyPr>
          <a:lstStyle/>
          <a:p>
            <a:pPr>
              <a:buFontTx/>
              <a:buNone/>
            </a:pPr>
            <a:r>
              <a:rPr lang="en-US" sz="1600" b="0" i="0" dirty="0">
                <a:latin typeface="Calibri" pitchFamily="34" charset="0"/>
              </a:rPr>
              <a:t>NSTX </a:t>
            </a:r>
            <a:r>
              <a:rPr lang="en-US" sz="1600" b="0" i="0" dirty="0" smtClean="0">
                <a:latin typeface="Calibri" pitchFamily="34" charset="0"/>
              </a:rPr>
              <a:t>130235</a:t>
            </a:r>
            <a:endParaRPr lang="en-US" sz="1600" b="0" i="0" dirty="0">
              <a:latin typeface="Calibri" pitchFamily="34" charset="0"/>
            </a:endParaRPr>
          </a:p>
        </p:txBody>
      </p:sp>
      <p:sp>
        <p:nvSpPr>
          <p:cNvPr id="13" name="TextBox 6"/>
          <p:cNvSpPr txBox="1">
            <a:spLocks noChangeArrowheads="1"/>
          </p:cNvSpPr>
          <p:nvPr/>
        </p:nvSpPr>
        <p:spPr bwMode="auto">
          <a:xfrm>
            <a:off x="5475582" y="1676400"/>
            <a:ext cx="1611018" cy="3385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rgbClr val="FF0000"/>
                </a:solidFill>
                <a:latin typeface="Calibri" pitchFamily="34" charset="0"/>
              </a:rPr>
              <a:t>USXR magnitude</a:t>
            </a:r>
            <a:endParaRPr lang="en-US" sz="1600" i="0" dirty="0">
              <a:solidFill>
                <a:srgbClr val="FF0000"/>
              </a:solidFill>
              <a:latin typeface="Calibri" pitchFamily="34" charset="0"/>
            </a:endParaRPr>
          </a:p>
        </p:txBody>
      </p:sp>
      <p:sp>
        <p:nvSpPr>
          <p:cNvPr id="14" name="TextBox 6"/>
          <p:cNvSpPr txBox="1">
            <a:spLocks noChangeArrowheads="1"/>
          </p:cNvSpPr>
          <p:nvPr/>
        </p:nvSpPr>
        <p:spPr bwMode="auto">
          <a:xfrm>
            <a:off x="5486400" y="3200400"/>
            <a:ext cx="1197444" cy="3385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rgbClr val="FF0000"/>
                </a:solidFill>
                <a:latin typeface="Calibri" pitchFamily="34" charset="0"/>
              </a:rPr>
              <a:t>USXR phase</a:t>
            </a:r>
            <a:endParaRPr lang="en-US" sz="1600" i="0" dirty="0">
              <a:solidFill>
                <a:srgbClr val="FF0000"/>
              </a:solidFill>
              <a:latin typeface="Calibri" pitchFamily="34" charset="0"/>
            </a:endParaRPr>
          </a:p>
        </p:txBody>
      </p:sp>
      <p:sp>
        <p:nvSpPr>
          <p:cNvPr id="23" name="TextBox 6"/>
          <p:cNvSpPr txBox="1">
            <a:spLocks noChangeArrowheads="1"/>
          </p:cNvSpPr>
          <p:nvPr/>
        </p:nvSpPr>
        <p:spPr bwMode="auto">
          <a:xfrm>
            <a:off x="6553200" y="4495800"/>
            <a:ext cx="101822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Time (s)</a:t>
            </a:r>
            <a:endParaRPr lang="en-US" sz="2000" b="0" i="0" dirty="0">
              <a:solidFill>
                <a:schemeClr val="tx1"/>
              </a:solidFill>
              <a:latin typeface="Calibri" pitchFamily="34" charset="0"/>
            </a:endParaRPr>
          </a:p>
        </p:txBody>
      </p:sp>
      <p:sp>
        <p:nvSpPr>
          <p:cNvPr id="24" name="TextBox 6"/>
          <p:cNvSpPr txBox="1">
            <a:spLocks noChangeArrowheads="1"/>
          </p:cNvSpPr>
          <p:nvPr/>
        </p:nvSpPr>
        <p:spPr bwMode="auto">
          <a:xfrm>
            <a:off x="5715000" y="4267200"/>
            <a:ext cx="543739" cy="338554"/>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chemeClr val="tx1"/>
                </a:solidFill>
                <a:latin typeface="Palatino Linotype" pitchFamily="18" charset="0"/>
              </a:rPr>
              <a:t>0.73</a:t>
            </a:r>
            <a:endParaRPr lang="en-US" sz="1600" i="0" dirty="0">
              <a:solidFill>
                <a:schemeClr val="tx1"/>
              </a:solidFill>
              <a:latin typeface="Palatino Linotype" pitchFamily="18" charset="0"/>
            </a:endParaRPr>
          </a:p>
        </p:txBody>
      </p:sp>
      <p:sp>
        <p:nvSpPr>
          <p:cNvPr id="25" name="TextBox 6"/>
          <p:cNvSpPr txBox="1">
            <a:spLocks noChangeArrowheads="1"/>
          </p:cNvSpPr>
          <p:nvPr/>
        </p:nvSpPr>
        <p:spPr bwMode="auto">
          <a:xfrm>
            <a:off x="6781800" y="4267200"/>
            <a:ext cx="543739" cy="338554"/>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chemeClr val="tx1"/>
                </a:solidFill>
                <a:latin typeface="Palatino Linotype" pitchFamily="18" charset="0"/>
              </a:rPr>
              <a:t>0.75</a:t>
            </a:r>
            <a:endParaRPr lang="en-US" sz="1600" i="0" dirty="0">
              <a:solidFill>
                <a:schemeClr val="tx1"/>
              </a:solidFill>
              <a:latin typeface="Palatino Linotype" pitchFamily="18" charset="0"/>
            </a:endParaRPr>
          </a:p>
        </p:txBody>
      </p:sp>
      <p:sp>
        <p:nvSpPr>
          <p:cNvPr id="26" name="TextBox 6"/>
          <p:cNvSpPr txBox="1">
            <a:spLocks noChangeArrowheads="1"/>
          </p:cNvSpPr>
          <p:nvPr/>
        </p:nvSpPr>
        <p:spPr bwMode="auto">
          <a:xfrm>
            <a:off x="7909652" y="4267200"/>
            <a:ext cx="543739" cy="338554"/>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chemeClr val="tx1"/>
                </a:solidFill>
                <a:latin typeface="Palatino Linotype" pitchFamily="18" charset="0"/>
              </a:rPr>
              <a:t>0.77</a:t>
            </a:r>
            <a:endParaRPr lang="en-US" sz="1600" i="0" dirty="0">
              <a:solidFill>
                <a:schemeClr val="tx1"/>
              </a:solidFill>
              <a:latin typeface="Palatino Linotype" pitchFamily="18" charset="0"/>
            </a:endParaRPr>
          </a:p>
        </p:txBody>
      </p:sp>
      <p:sp>
        <p:nvSpPr>
          <p:cNvPr id="27" name="TextBox 6"/>
          <p:cNvSpPr txBox="1">
            <a:spLocks noChangeArrowheads="1"/>
          </p:cNvSpPr>
          <p:nvPr/>
        </p:nvSpPr>
        <p:spPr bwMode="auto">
          <a:xfrm>
            <a:off x="5378984" y="3962400"/>
            <a:ext cx="640816"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core</a:t>
            </a:r>
            <a:endParaRPr lang="en-US" sz="2000" b="0" i="0" dirty="0">
              <a:solidFill>
                <a:schemeClr val="tx1"/>
              </a:solidFill>
              <a:latin typeface="Calibri" pitchFamily="34" charset="0"/>
            </a:endParaRPr>
          </a:p>
        </p:txBody>
      </p:sp>
      <p:sp>
        <p:nvSpPr>
          <p:cNvPr id="28" name="TextBox 6"/>
          <p:cNvSpPr txBox="1">
            <a:spLocks noChangeArrowheads="1"/>
          </p:cNvSpPr>
          <p:nvPr/>
        </p:nvSpPr>
        <p:spPr bwMode="auto">
          <a:xfrm>
            <a:off x="5334000" y="2514600"/>
            <a:ext cx="69390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edge</a:t>
            </a:r>
            <a:endParaRPr lang="en-US" sz="2000" b="0" i="0" dirty="0">
              <a:solidFill>
                <a:schemeClr val="tx1"/>
              </a:solidFill>
              <a:latin typeface="Calibri" pitchFamily="34" charset="0"/>
            </a:endParaRPr>
          </a:p>
        </p:txBody>
      </p:sp>
      <p:sp>
        <p:nvSpPr>
          <p:cNvPr id="29" name="TextBox 6"/>
          <p:cNvSpPr txBox="1">
            <a:spLocks noChangeArrowheads="1"/>
          </p:cNvSpPr>
          <p:nvPr/>
        </p:nvSpPr>
        <p:spPr bwMode="auto">
          <a:xfrm>
            <a:off x="5378984" y="2286000"/>
            <a:ext cx="640816"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core</a:t>
            </a:r>
            <a:endParaRPr lang="en-US" sz="2000" b="0" i="0" dirty="0">
              <a:solidFill>
                <a:schemeClr val="tx1"/>
              </a:solidFill>
              <a:latin typeface="Calibri" pitchFamily="34" charset="0"/>
            </a:endParaRPr>
          </a:p>
        </p:txBody>
      </p:sp>
      <p:sp>
        <p:nvSpPr>
          <p:cNvPr id="30" name="TextBox 6"/>
          <p:cNvSpPr txBox="1">
            <a:spLocks noChangeArrowheads="1"/>
          </p:cNvSpPr>
          <p:nvPr/>
        </p:nvSpPr>
        <p:spPr bwMode="auto">
          <a:xfrm>
            <a:off x="5334000" y="838200"/>
            <a:ext cx="69390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edge</a:t>
            </a:r>
            <a:endParaRPr lang="en-US" sz="2000" b="0" i="0" dirty="0">
              <a:solidFill>
                <a:schemeClr val="tx1"/>
              </a:solidFill>
              <a:latin typeface="Calibri" pitchFamily="34" charset="0"/>
            </a:endParaRPr>
          </a:p>
        </p:txBody>
      </p:sp>
      <p:sp>
        <p:nvSpPr>
          <p:cNvPr id="35" name="TextBox 6"/>
          <p:cNvSpPr txBox="1">
            <a:spLocks noChangeArrowheads="1"/>
          </p:cNvSpPr>
          <p:nvPr/>
        </p:nvSpPr>
        <p:spPr bwMode="auto">
          <a:xfrm>
            <a:off x="2209800" y="4495800"/>
            <a:ext cx="1018227"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Time (s)</a:t>
            </a:r>
            <a:endParaRPr lang="en-US" sz="2000" b="0" i="0" dirty="0">
              <a:solidFill>
                <a:schemeClr val="tx1"/>
              </a:solidFill>
              <a:latin typeface="Calibri" pitchFamily="34" charset="0"/>
            </a:endParaRPr>
          </a:p>
        </p:txBody>
      </p:sp>
      <p:sp>
        <p:nvSpPr>
          <p:cNvPr id="36" name="TextBox 6"/>
          <p:cNvSpPr txBox="1">
            <a:spLocks noChangeArrowheads="1"/>
          </p:cNvSpPr>
          <p:nvPr/>
        </p:nvSpPr>
        <p:spPr bwMode="auto">
          <a:xfrm>
            <a:off x="838200" y="2328446"/>
            <a:ext cx="1898277" cy="3385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rgbClr val="FF0000"/>
                </a:solidFill>
                <a:latin typeface="Calibri" pitchFamily="34" charset="0"/>
              </a:rPr>
              <a:t>upper B</a:t>
            </a:r>
            <a:r>
              <a:rPr lang="en-US" sz="1600" i="0" baseline="-25000" dirty="0" smtClean="0">
                <a:solidFill>
                  <a:srgbClr val="FF0000"/>
                </a:solidFill>
                <a:latin typeface="Calibri" pitchFamily="34" charset="0"/>
              </a:rPr>
              <a:t>p</a:t>
            </a:r>
            <a:r>
              <a:rPr lang="en-US" sz="1600" i="0" dirty="0" smtClean="0">
                <a:solidFill>
                  <a:srgbClr val="FF0000"/>
                </a:solidFill>
                <a:latin typeface="Calibri" pitchFamily="34" charset="0"/>
              </a:rPr>
              <a:t> </a:t>
            </a:r>
            <a:r>
              <a:rPr lang="en-US" sz="1600" dirty="0" smtClean="0">
                <a:solidFill>
                  <a:srgbClr val="FF0000"/>
                </a:solidFill>
                <a:latin typeface="Calibri" pitchFamily="34" charset="0"/>
              </a:rPr>
              <a:t>n=1 </a:t>
            </a:r>
            <a:r>
              <a:rPr lang="en-US" sz="1600" i="0" dirty="0" smtClean="0">
                <a:solidFill>
                  <a:srgbClr val="FF0000"/>
                </a:solidFill>
                <a:latin typeface="Calibri" pitchFamily="34" charset="0"/>
              </a:rPr>
              <a:t>sensor</a:t>
            </a:r>
            <a:endParaRPr lang="en-US" sz="1600" i="0" dirty="0">
              <a:solidFill>
                <a:srgbClr val="FF0000"/>
              </a:solidFill>
              <a:latin typeface="Calibri" pitchFamily="34" charset="0"/>
            </a:endParaRPr>
          </a:p>
        </p:txBody>
      </p:sp>
      <p:sp>
        <p:nvSpPr>
          <p:cNvPr id="37" name="TextBox 6"/>
          <p:cNvSpPr txBox="1">
            <a:spLocks noChangeArrowheads="1"/>
          </p:cNvSpPr>
          <p:nvPr/>
        </p:nvSpPr>
        <p:spPr bwMode="auto">
          <a:xfrm>
            <a:off x="838200" y="3395246"/>
            <a:ext cx="1877052" cy="3385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rgbClr val="FF0000"/>
                </a:solidFill>
                <a:latin typeface="Calibri" pitchFamily="34" charset="0"/>
              </a:rPr>
              <a:t>lower B</a:t>
            </a:r>
            <a:r>
              <a:rPr lang="en-US" sz="1600" i="0" baseline="-25000" dirty="0" smtClean="0">
                <a:solidFill>
                  <a:srgbClr val="FF0000"/>
                </a:solidFill>
                <a:latin typeface="Calibri" pitchFamily="34" charset="0"/>
              </a:rPr>
              <a:t>p</a:t>
            </a:r>
            <a:r>
              <a:rPr lang="en-US" sz="1600" i="0" dirty="0" smtClean="0">
                <a:solidFill>
                  <a:srgbClr val="FF0000"/>
                </a:solidFill>
                <a:latin typeface="Calibri" pitchFamily="34" charset="0"/>
              </a:rPr>
              <a:t> </a:t>
            </a:r>
            <a:r>
              <a:rPr lang="en-US" sz="1600" dirty="0" smtClean="0">
                <a:solidFill>
                  <a:srgbClr val="FF0000"/>
                </a:solidFill>
                <a:latin typeface="Calibri" pitchFamily="34" charset="0"/>
              </a:rPr>
              <a:t>n=1 </a:t>
            </a:r>
            <a:r>
              <a:rPr lang="en-US" sz="1600" i="0" dirty="0" smtClean="0">
                <a:solidFill>
                  <a:srgbClr val="FF0000"/>
                </a:solidFill>
                <a:latin typeface="Calibri" pitchFamily="34" charset="0"/>
              </a:rPr>
              <a:t>sensor</a:t>
            </a:r>
            <a:endParaRPr lang="en-US" sz="1600" i="0" dirty="0">
              <a:solidFill>
                <a:srgbClr val="FF0000"/>
              </a:solidFill>
              <a:latin typeface="Calibri" pitchFamily="34" charset="0"/>
            </a:endParaRPr>
          </a:p>
        </p:txBody>
      </p:sp>
      <p:sp>
        <p:nvSpPr>
          <p:cNvPr id="38" name="TextBox 6"/>
          <p:cNvSpPr txBox="1">
            <a:spLocks noChangeArrowheads="1"/>
          </p:cNvSpPr>
          <p:nvPr/>
        </p:nvSpPr>
        <p:spPr bwMode="auto">
          <a:xfrm rot="16200000">
            <a:off x="-195244" y="3595644"/>
            <a:ext cx="790601"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B</a:t>
            </a:r>
            <a:r>
              <a:rPr lang="en-US" sz="2000" b="0" i="0" baseline="-25000" dirty="0" smtClean="0">
                <a:solidFill>
                  <a:schemeClr val="tx1"/>
                </a:solidFill>
                <a:latin typeface="Calibri" pitchFamily="34" charset="0"/>
              </a:rPr>
              <a:t>p</a:t>
            </a:r>
            <a:r>
              <a:rPr lang="en-US" sz="2000" b="0" i="0" dirty="0" smtClean="0">
                <a:solidFill>
                  <a:schemeClr val="tx1"/>
                </a:solidFill>
                <a:latin typeface="Calibri" pitchFamily="34" charset="0"/>
              </a:rPr>
              <a:t> (G)</a:t>
            </a:r>
            <a:endParaRPr lang="en-US" sz="2000" b="0" i="0" dirty="0">
              <a:solidFill>
                <a:schemeClr val="tx1"/>
              </a:solidFill>
              <a:latin typeface="Calibri" pitchFamily="34" charset="0"/>
            </a:endParaRPr>
          </a:p>
        </p:txBody>
      </p:sp>
      <p:sp>
        <p:nvSpPr>
          <p:cNvPr id="39" name="TextBox 6"/>
          <p:cNvSpPr txBox="1">
            <a:spLocks noChangeArrowheads="1"/>
          </p:cNvSpPr>
          <p:nvPr/>
        </p:nvSpPr>
        <p:spPr bwMode="auto">
          <a:xfrm rot="16200000">
            <a:off x="-195245" y="2557446"/>
            <a:ext cx="790601"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B</a:t>
            </a:r>
            <a:r>
              <a:rPr lang="en-US" sz="2000" b="0" i="0" baseline="-25000" dirty="0" smtClean="0">
                <a:solidFill>
                  <a:schemeClr val="tx1"/>
                </a:solidFill>
                <a:latin typeface="Calibri" pitchFamily="34" charset="0"/>
              </a:rPr>
              <a:t>p</a:t>
            </a:r>
            <a:r>
              <a:rPr lang="en-US" sz="2000" b="0" i="0" dirty="0" smtClean="0">
                <a:solidFill>
                  <a:schemeClr val="tx1"/>
                </a:solidFill>
                <a:latin typeface="Calibri" pitchFamily="34" charset="0"/>
              </a:rPr>
              <a:t> (G)</a:t>
            </a:r>
            <a:endParaRPr lang="en-US" sz="2000" b="0" i="0" dirty="0">
              <a:solidFill>
                <a:schemeClr val="tx1"/>
              </a:solidFill>
              <a:latin typeface="Calibri" pitchFamily="34" charset="0"/>
            </a:endParaRPr>
          </a:p>
        </p:txBody>
      </p:sp>
      <p:sp>
        <p:nvSpPr>
          <p:cNvPr id="40" name="TextBox 6"/>
          <p:cNvSpPr txBox="1">
            <a:spLocks noChangeArrowheads="1"/>
          </p:cNvSpPr>
          <p:nvPr/>
        </p:nvSpPr>
        <p:spPr bwMode="auto">
          <a:xfrm rot="16200000">
            <a:off x="-15709" y="1414446"/>
            <a:ext cx="43152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β</a:t>
            </a:r>
            <a:r>
              <a:rPr lang="en-US" sz="2000" b="0" i="0" baseline="-25000" dirty="0" smtClean="0">
                <a:solidFill>
                  <a:schemeClr val="tx1"/>
                </a:solidFill>
                <a:latin typeface="Calibri" pitchFamily="34" charset="0"/>
              </a:rPr>
              <a:t>N</a:t>
            </a:r>
            <a:endParaRPr lang="en-US" sz="2000" b="0" i="0" baseline="-25000" dirty="0">
              <a:solidFill>
                <a:schemeClr val="tx1"/>
              </a:solidFill>
              <a:latin typeface="Calibri" pitchFamily="34" charset="0"/>
            </a:endParaRPr>
          </a:p>
        </p:txBody>
      </p:sp>
      <p:sp>
        <p:nvSpPr>
          <p:cNvPr id="43"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4</a:t>
            </a:r>
            <a:endParaRPr lang="en-US" sz="900" i="0" dirty="0">
              <a:solidFill>
                <a:schemeClr val="accent2"/>
              </a:solidFill>
              <a:latin typeface="Arial" pitchFamily="34" charset="0"/>
            </a:endParaRPr>
          </a:p>
        </p:txBody>
      </p:sp>
    </p:spTree>
  </p:cSld>
  <p:clrMapOvr>
    <a:masterClrMapping/>
  </p:clrMapOvr>
  <p:transition advTm="81687"/>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a:lnSpc>
                <a:spcPct val="90000"/>
              </a:lnSpc>
            </a:pPr>
            <a:r>
              <a:rPr lang="en-US" sz="2800" smtClean="0">
                <a:latin typeface="Calibri" pitchFamily="34" charset="0"/>
              </a:rPr>
              <a:t>Rational surfaces are treated differently</a:t>
            </a:r>
          </a:p>
        </p:txBody>
      </p:sp>
      <p:pic>
        <p:nvPicPr>
          <p:cNvPr id="47108" name="Picture 2"/>
          <p:cNvPicPr>
            <a:picLocks noChangeAspect="1" noChangeArrowheads="1"/>
          </p:cNvPicPr>
          <p:nvPr/>
        </p:nvPicPr>
        <p:blipFill>
          <a:blip r:embed="rId3" cstate="print"/>
          <a:srcRect/>
          <a:stretch>
            <a:fillRect/>
          </a:stretch>
        </p:blipFill>
        <p:spPr bwMode="auto">
          <a:xfrm>
            <a:off x="685800" y="1600200"/>
            <a:ext cx="5991225" cy="2390775"/>
          </a:xfrm>
          <a:prstGeom prst="rect">
            <a:avLst/>
          </a:prstGeom>
          <a:noFill/>
          <a:ln w="15875" algn="ctr">
            <a:noFill/>
            <a:miter lim="800000"/>
            <a:headEnd/>
            <a:tailEnd/>
          </a:ln>
        </p:spPr>
      </p:pic>
      <p:sp>
        <p:nvSpPr>
          <p:cNvPr id="47109" name="TextBox 14"/>
          <p:cNvSpPr txBox="1">
            <a:spLocks noChangeArrowheads="1"/>
          </p:cNvSpPr>
          <p:nvPr/>
        </p:nvSpPr>
        <p:spPr bwMode="auto">
          <a:xfrm>
            <a:off x="838200" y="1219200"/>
            <a:ext cx="5343525" cy="338138"/>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The self-consistent (MARS) approach: solve for </a:t>
            </a:r>
            <a:r>
              <a:rPr lang="el-GR" sz="1600" b="0" i="0">
                <a:latin typeface="Calibri" pitchFamily="34" charset="0"/>
              </a:rPr>
              <a:t>γ</a:t>
            </a:r>
            <a:r>
              <a:rPr lang="en-US" sz="1600" b="0" i="0">
                <a:latin typeface="Calibri" pitchFamily="34" charset="0"/>
              </a:rPr>
              <a:t> and </a:t>
            </a:r>
            <a:r>
              <a:rPr lang="el-GR" sz="1600" b="0" i="0">
                <a:latin typeface="Calibri" pitchFamily="34" charset="0"/>
              </a:rPr>
              <a:t>ω</a:t>
            </a:r>
            <a:r>
              <a:rPr lang="en-US" sz="1600" b="0" i="0">
                <a:latin typeface="Calibri" pitchFamily="34" charset="0"/>
              </a:rPr>
              <a:t> from:</a:t>
            </a:r>
          </a:p>
        </p:txBody>
      </p:sp>
      <p:sp>
        <p:nvSpPr>
          <p:cNvPr id="47110" name="Oval 9"/>
          <p:cNvSpPr>
            <a:spLocks noChangeArrowheads="1"/>
          </p:cNvSpPr>
          <p:nvPr/>
        </p:nvSpPr>
        <p:spPr bwMode="auto">
          <a:xfrm>
            <a:off x="4419600" y="1981200"/>
            <a:ext cx="2362200" cy="533400"/>
          </a:xfrm>
          <a:prstGeom prst="ellipse">
            <a:avLst/>
          </a:prstGeom>
          <a:noFill/>
          <a:ln w="15875" algn="ctr">
            <a:solidFill>
              <a:srgbClr val="FF0000"/>
            </a:solidFill>
            <a:round/>
            <a:headEnd/>
            <a:tailEnd type="triangle" w="med" len="med"/>
          </a:ln>
        </p:spPr>
        <p:txBody>
          <a:bodyPr lIns="0" tIns="0" rIns="0" bIns="0"/>
          <a:lstStyle/>
          <a:p>
            <a:endParaRPr lang="en-US"/>
          </a:p>
        </p:txBody>
      </p:sp>
      <p:cxnSp>
        <p:nvCxnSpPr>
          <p:cNvPr id="47111" name="Straight Arrow Connector 11"/>
          <p:cNvCxnSpPr>
            <a:cxnSpLocks noChangeShapeType="1"/>
          </p:cNvCxnSpPr>
          <p:nvPr/>
        </p:nvCxnSpPr>
        <p:spPr bwMode="auto">
          <a:xfrm rot="10800000">
            <a:off x="5715000" y="2590800"/>
            <a:ext cx="1981200" cy="1828800"/>
          </a:xfrm>
          <a:prstGeom prst="straightConnector1">
            <a:avLst/>
          </a:prstGeom>
          <a:noFill/>
          <a:ln w="15875" algn="ctr">
            <a:solidFill>
              <a:schemeClr val="tx1"/>
            </a:solidFill>
            <a:round/>
            <a:headEnd/>
            <a:tailEnd type="arrow" w="med" len="med"/>
          </a:ln>
        </p:spPr>
      </p:cxnSp>
      <p:sp>
        <p:nvSpPr>
          <p:cNvPr id="14" name="TextBox 13"/>
          <p:cNvSpPr txBox="1"/>
          <p:nvPr/>
        </p:nvSpPr>
        <p:spPr>
          <a:xfrm>
            <a:off x="838200" y="4419600"/>
            <a:ext cx="7620000"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buFontTx/>
              <a:buNone/>
              <a:defRPr/>
            </a:pPr>
            <a:r>
              <a:rPr lang="en-US" sz="1600" b="0" i="0" dirty="0">
                <a:solidFill>
                  <a:srgbClr val="FF0000"/>
                </a:solidFill>
                <a:latin typeface="Calibri" pitchFamily="34" charset="0"/>
              </a:rPr>
              <a:t>MARS-K: “continuum damping included through MHD terms”.  This term includes parallel sound wave damping.</a:t>
            </a:r>
          </a:p>
        </p:txBody>
      </p:sp>
      <p:sp>
        <p:nvSpPr>
          <p:cNvPr id="47113" name="TextBox 16"/>
          <p:cNvSpPr txBox="1">
            <a:spLocks noChangeArrowheads="1"/>
          </p:cNvSpPr>
          <p:nvPr/>
        </p:nvSpPr>
        <p:spPr bwMode="auto">
          <a:xfrm>
            <a:off x="838200" y="5410200"/>
            <a:ext cx="8305800" cy="584200"/>
          </a:xfrm>
          <a:prstGeom prst="rect">
            <a:avLst/>
          </a:prstGeom>
          <a:noFill/>
          <a:ln w="9525">
            <a:noFill/>
            <a:miter lim="800000"/>
            <a:headEnd/>
            <a:tailEnd/>
          </a:ln>
        </p:spPr>
        <p:txBody>
          <a:bodyPr>
            <a:spAutoFit/>
          </a:bodyPr>
          <a:lstStyle/>
          <a:p>
            <a:pPr>
              <a:buFontTx/>
              <a:buNone/>
            </a:pPr>
            <a:r>
              <a:rPr lang="en-US" sz="1600" b="0" i="0">
                <a:latin typeface="Calibri" pitchFamily="34" charset="0"/>
              </a:rPr>
              <a:t>In MISK a layer of surfaces at a rational ±</a:t>
            </a:r>
            <a:r>
              <a:rPr lang="el-GR" sz="1600" b="0" i="0">
                <a:latin typeface="Calibri" pitchFamily="34" charset="0"/>
              </a:rPr>
              <a:t>Δ</a:t>
            </a:r>
            <a:r>
              <a:rPr lang="en-US" sz="1600" b="0" i="0">
                <a:latin typeface="Calibri" pitchFamily="34" charset="0"/>
              </a:rPr>
              <a:t>q is removed from the calculation and treated separately through shear Alfvén damping.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a:lnSpc>
                <a:spcPct val="90000"/>
              </a:lnSpc>
            </a:pPr>
            <a:r>
              <a:rPr lang="en-US" sz="2800" smtClean="0">
                <a:latin typeface="Calibri" pitchFamily="34" charset="0"/>
              </a:rPr>
              <a:t>Unchanging </a:t>
            </a:r>
            <a:r>
              <a:rPr lang="el-GR" sz="2800" smtClean="0">
                <a:latin typeface="Calibri" pitchFamily="34" charset="0"/>
              </a:rPr>
              <a:t>ξ</a:t>
            </a:r>
            <a:r>
              <a:rPr lang="en-US" sz="2800" smtClean="0">
                <a:latin typeface="Calibri" pitchFamily="34" charset="0"/>
              </a:rPr>
              <a:t> may be a good assumption</a:t>
            </a:r>
          </a:p>
        </p:txBody>
      </p:sp>
      <p:pic>
        <p:nvPicPr>
          <p:cNvPr id="48132" name="Picture 4"/>
          <p:cNvPicPr>
            <a:picLocks noChangeAspect="1" noChangeArrowheads="1"/>
          </p:cNvPicPr>
          <p:nvPr/>
        </p:nvPicPr>
        <p:blipFill>
          <a:blip r:embed="rId3" cstate="print"/>
          <a:srcRect/>
          <a:stretch>
            <a:fillRect/>
          </a:stretch>
        </p:blipFill>
        <p:spPr bwMode="auto">
          <a:xfrm>
            <a:off x="0" y="1676400"/>
            <a:ext cx="9144000" cy="4062413"/>
          </a:xfrm>
          <a:prstGeom prst="rect">
            <a:avLst/>
          </a:prstGeom>
          <a:noFill/>
          <a:ln w="15875" algn="ctr">
            <a:noFill/>
            <a:miter lim="800000"/>
            <a:headEnd/>
            <a:tailEnd/>
          </a:ln>
        </p:spPr>
      </p:pic>
      <p:sp>
        <p:nvSpPr>
          <p:cNvPr id="48133" name="Text Box 32"/>
          <p:cNvSpPr txBox="1">
            <a:spLocks noChangeArrowheads="1"/>
          </p:cNvSpPr>
          <p:nvPr/>
        </p:nvSpPr>
        <p:spPr bwMode="auto">
          <a:xfrm>
            <a:off x="7010400" y="5943600"/>
            <a:ext cx="1801813" cy="307975"/>
          </a:xfrm>
          <a:prstGeom prst="rect">
            <a:avLst/>
          </a:prstGeom>
          <a:noFill/>
          <a:ln w="12700">
            <a:noFill/>
            <a:miter lim="800000"/>
            <a:headEnd/>
            <a:tailEnd/>
          </a:ln>
        </p:spPr>
        <p:txBody>
          <a:bodyPr wrap="none">
            <a:spAutoFit/>
          </a:bodyPr>
          <a:lstStyle/>
          <a:p>
            <a:pPr algn="ctr"/>
            <a:r>
              <a:rPr lang="en-US" sz="1400">
                <a:solidFill>
                  <a:schemeClr val="accent1"/>
                </a:solidFill>
                <a:latin typeface="Calibri" pitchFamily="34" charset="0"/>
              </a:rPr>
              <a:t>(Y. Liu, APS DPP 2008)</a:t>
            </a:r>
          </a:p>
        </p:txBody>
      </p:sp>
      <p:sp>
        <p:nvSpPr>
          <p:cNvPr id="48134" name="TextBox 5"/>
          <p:cNvSpPr txBox="1">
            <a:spLocks noChangeArrowheads="1"/>
          </p:cNvSpPr>
          <p:nvPr/>
        </p:nvSpPr>
        <p:spPr bwMode="auto">
          <a:xfrm>
            <a:off x="381000" y="1219200"/>
            <a:ext cx="6630988" cy="338138"/>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For DIII-D shot 125701, the eignfunction doesn’t change due to kinetic effects.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nSpc>
                <a:spcPct val="90000"/>
              </a:lnSpc>
            </a:pPr>
            <a:r>
              <a:rPr lang="en-US" sz="2800" smtClean="0">
                <a:latin typeface="Calibri" pitchFamily="34" charset="0"/>
              </a:rPr>
              <a:t>Non-linear inclusion of </a:t>
            </a:r>
            <a:r>
              <a:rPr lang="el-GR" sz="2800" smtClean="0">
                <a:latin typeface="Calibri" pitchFamily="34" charset="0"/>
              </a:rPr>
              <a:t>γ</a:t>
            </a:r>
            <a:r>
              <a:rPr lang="en-US" sz="2800" smtClean="0">
                <a:latin typeface="Calibri" pitchFamily="34" charset="0"/>
              </a:rPr>
              <a:t> and </a:t>
            </a:r>
            <a:r>
              <a:rPr lang="el-GR" sz="2800" smtClean="0">
                <a:latin typeface="Calibri" pitchFamily="34" charset="0"/>
              </a:rPr>
              <a:t>ω</a:t>
            </a:r>
            <a:r>
              <a:rPr lang="en-US" sz="2800" smtClean="0">
                <a:latin typeface="Calibri" pitchFamily="34" charset="0"/>
              </a:rPr>
              <a:t> can be achieved in the perturbative approach through iteration</a:t>
            </a:r>
          </a:p>
        </p:txBody>
      </p:sp>
      <p:pic>
        <p:nvPicPr>
          <p:cNvPr id="49156" name="Picture 3"/>
          <p:cNvPicPr>
            <a:picLocks noChangeAspect="1" noChangeArrowheads="1"/>
          </p:cNvPicPr>
          <p:nvPr/>
        </p:nvPicPr>
        <p:blipFill>
          <a:blip r:embed="rId3" cstate="print"/>
          <a:srcRect/>
          <a:stretch>
            <a:fillRect/>
          </a:stretch>
        </p:blipFill>
        <p:spPr bwMode="auto">
          <a:xfrm>
            <a:off x="838200" y="1295400"/>
            <a:ext cx="2552700" cy="609600"/>
          </a:xfrm>
          <a:prstGeom prst="rect">
            <a:avLst/>
          </a:prstGeom>
          <a:noFill/>
          <a:ln w="15875" algn="ctr">
            <a:noFill/>
            <a:miter lim="800000"/>
            <a:headEnd/>
            <a:tailEnd/>
          </a:ln>
        </p:spPr>
      </p:pic>
      <p:sp>
        <p:nvSpPr>
          <p:cNvPr id="49157" name="TextBox 5"/>
          <p:cNvSpPr txBox="1">
            <a:spLocks noChangeArrowheads="1"/>
          </p:cNvSpPr>
          <p:nvPr/>
        </p:nvSpPr>
        <p:spPr bwMode="auto">
          <a:xfrm>
            <a:off x="5562600" y="1600200"/>
            <a:ext cx="2835275" cy="338138"/>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Example: NSTX 121083 @ 0.475</a:t>
            </a:r>
          </a:p>
        </p:txBody>
      </p:sp>
      <p:graphicFrame>
        <p:nvGraphicFramePr>
          <p:cNvPr id="6" name="Table 5"/>
          <p:cNvGraphicFramePr>
            <a:graphicFrameLocks noGrp="1"/>
          </p:cNvGraphicFramePr>
          <p:nvPr/>
        </p:nvGraphicFramePr>
        <p:xfrm>
          <a:off x="838200" y="2362200"/>
          <a:ext cx="7696199" cy="3566160"/>
        </p:xfrm>
        <a:graphic>
          <a:graphicData uri="http://schemas.openxmlformats.org/drawingml/2006/table">
            <a:tbl>
              <a:tblPr firstRow="1" bandRow="1">
                <a:tableStyleId>{93296810-A885-4BE3-A3E7-6D5BEEA58F35}</a:tableStyleId>
              </a:tblPr>
              <a:tblGrid>
                <a:gridCol w="1099457"/>
                <a:gridCol w="1099457"/>
                <a:gridCol w="1099457"/>
                <a:gridCol w="1099457"/>
                <a:gridCol w="1099457"/>
                <a:gridCol w="1099457"/>
                <a:gridCol w="1099457"/>
              </a:tblGrid>
              <a:tr h="370840">
                <a:tc>
                  <a:txBody>
                    <a:bodyPr/>
                    <a:lstStyle/>
                    <a:p>
                      <a:pPr algn="ctr"/>
                      <a:endParaRPr lang="en-US" sz="2000" b="0" i="0" baseline="0" dirty="0">
                        <a:latin typeface="Calibri" pitchFamily="34" charset="0"/>
                      </a:endParaRPr>
                    </a:p>
                  </a:txBody>
                  <a:tcPr/>
                </a:tc>
                <a:tc gridSpan="2">
                  <a:txBody>
                    <a:bodyPr/>
                    <a:lstStyle/>
                    <a:p>
                      <a:pPr algn="ctr"/>
                      <a:r>
                        <a:rPr lang="el-GR" sz="2000" baseline="0" dirty="0" smtClean="0"/>
                        <a:t>τ</a:t>
                      </a:r>
                      <a:r>
                        <a:rPr lang="en-US" sz="2000" baseline="-25000" dirty="0" smtClean="0"/>
                        <a:t>w</a:t>
                      </a:r>
                      <a:r>
                        <a:rPr lang="en-US" sz="2000" baseline="0" dirty="0" smtClean="0"/>
                        <a:t> = 0.1ms</a:t>
                      </a:r>
                      <a:endParaRPr lang="en-US" sz="2000" b="0" i="0" baseline="0" dirty="0" smtClean="0">
                        <a:latin typeface="Calibri" pitchFamily="34" charset="0"/>
                      </a:endParaRPr>
                    </a:p>
                  </a:txBody>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aseline="0" dirty="0" smtClean="0"/>
                        <a:t>τ</a:t>
                      </a:r>
                      <a:r>
                        <a:rPr lang="en-US" sz="2000" baseline="-25000" dirty="0" smtClean="0"/>
                        <a:t>w</a:t>
                      </a:r>
                      <a:r>
                        <a:rPr lang="en-US" sz="2000" baseline="0" dirty="0" smtClean="0"/>
                        <a:t> = 0.5ms</a:t>
                      </a:r>
                      <a:endParaRPr lang="en-US" sz="2000" b="0" i="0" baseline="0" dirty="0" smtClean="0">
                        <a:latin typeface="Calibri" pitchFamily="34" charset="0"/>
                      </a:endParaRPr>
                    </a:p>
                  </a:txBody>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aseline="0" dirty="0" smtClean="0"/>
                        <a:t>τ</a:t>
                      </a:r>
                      <a:r>
                        <a:rPr lang="en-US" sz="2000" baseline="-25000" dirty="0" smtClean="0"/>
                        <a:t>w</a:t>
                      </a:r>
                      <a:r>
                        <a:rPr lang="en-US" sz="2000" baseline="0" dirty="0" smtClean="0"/>
                        <a:t> = 1.0ms</a:t>
                      </a:r>
                      <a:endParaRPr lang="en-US" sz="2000" b="0" i="0" baseline="0" dirty="0" smtClean="0">
                        <a:latin typeface="Calibri" pitchFamily="34" charset="0"/>
                      </a:endParaRPr>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Iteration</a:t>
                      </a:r>
                      <a:endParaRPr lang="en-US" sz="2000" b="0" i="0" baseline="0" dirty="0" smtClean="0">
                        <a:latin typeface="Calibri" pitchFamily="34" charset="0"/>
                      </a:endParaRPr>
                    </a:p>
                  </a:txBody>
                  <a:tcPr/>
                </a:tc>
                <a:tc>
                  <a:txBody>
                    <a:bodyPr/>
                    <a:lstStyle/>
                    <a:p>
                      <a:pPr algn="ctr"/>
                      <a:r>
                        <a:rPr lang="el-GR" sz="2000" baseline="0" dirty="0" smtClean="0"/>
                        <a:t>γ</a:t>
                      </a:r>
                      <a:endParaRPr lang="en-US" sz="2000" b="0" i="0" baseline="0" dirty="0">
                        <a:latin typeface="Calibri" pitchFamily="34" charset="0"/>
                      </a:endParaRPr>
                    </a:p>
                  </a:txBody>
                  <a:tcPr/>
                </a:tc>
                <a:tc>
                  <a:txBody>
                    <a:bodyPr/>
                    <a:lstStyle/>
                    <a:p>
                      <a:pPr algn="ctr"/>
                      <a:r>
                        <a:rPr lang="el-GR" sz="2000" baseline="0" dirty="0" smtClean="0"/>
                        <a:t>ω</a:t>
                      </a:r>
                      <a:endParaRPr lang="en-US" sz="2000" b="0" i="0" baseline="0" dirty="0">
                        <a:latin typeface="Calibri" pitchFamily="34" charset="0"/>
                      </a:endParaRPr>
                    </a:p>
                  </a:txBody>
                  <a:tcPr/>
                </a:tc>
                <a:tc>
                  <a:txBody>
                    <a:bodyPr/>
                    <a:lstStyle/>
                    <a:p>
                      <a:pPr algn="ctr"/>
                      <a:r>
                        <a:rPr lang="el-GR" sz="2000" baseline="0" dirty="0" smtClean="0"/>
                        <a:t>γ</a:t>
                      </a:r>
                      <a:endParaRPr lang="en-US" sz="2000" b="0" i="0" baseline="0" dirty="0">
                        <a:latin typeface="Calibri" pitchFamily="34" charset="0"/>
                      </a:endParaRPr>
                    </a:p>
                  </a:txBody>
                  <a:tcPr/>
                </a:tc>
                <a:tc>
                  <a:txBody>
                    <a:bodyPr/>
                    <a:lstStyle/>
                    <a:p>
                      <a:pPr algn="ctr"/>
                      <a:r>
                        <a:rPr lang="el-GR" sz="2000" baseline="0" dirty="0" smtClean="0"/>
                        <a:t>ω</a:t>
                      </a:r>
                      <a:endParaRPr lang="en-US" sz="2000" b="0" i="0" baseline="0" dirty="0">
                        <a:latin typeface="Calibri" pitchFamily="34" charset="0"/>
                      </a:endParaRPr>
                    </a:p>
                  </a:txBody>
                  <a:tcPr/>
                </a:tc>
                <a:tc>
                  <a:txBody>
                    <a:bodyPr/>
                    <a:lstStyle/>
                    <a:p>
                      <a:pPr algn="ctr"/>
                      <a:r>
                        <a:rPr lang="el-GR" sz="2000" baseline="0" dirty="0" smtClean="0"/>
                        <a:t>γ</a:t>
                      </a:r>
                      <a:endParaRPr lang="en-US" sz="2000" b="0" i="0" baseline="0" dirty="0">
                        <a:latin typeface="Calibri" pitchFamily="34" charset="0"/>
                      </a:endParaRPr>
                    </a:p>
                  </a:txBody>
                  <a:tcPr/>
                </a:tc>
                <a:tc>
                  <a:txBody>
                    <a:bodyPr/>
                    <a:lstStyle/>
                    <a:p>
                      <a:pPr algn="ctr"/>
                      <a:r>
                        <a:rPr lang="el-GR" sz="2000" baseline="0" dirty="0" smtClean="0"/>
                        <a:t>ω</a:t>
                      </a:r>
                      <a:endParaRPr lang="en-US" sz="2000" b="0" i="0" baseline="0" dirty="0">
                        <a:latin typeface="Calibri" pitchFamily="34" charset="0"/>
                      </a:endParaRPr>
                    </a:p>
                  </a:txBody>
                  <a:tcPr/>
                </a:tc>
              </a:tr>
              <a:tr h="370840">
                <a:tc>
                  <a:txBody>
                    <a:bodyPr/>
                    <a:lstStyle/>
                    <a:p>
                      <a:pPr algn="ctr"/>
                      <a:r>
                        <a:rPr lang="en-US" sz="2000" baseline="0" dirty="0" smtClean="0"/>
                        <a:t>0</a:t>
                      </a:r>
                      <a:endParaRPr lang="en-US" sz="2000" b="0" i="0" baseline="0" dirty="0">
                        <a:latin typeface="Calibri" pitchFamily="34" charset="0"/>
                      </a:endParaRPr>
                    </a:p>
                  </a:txBody>
                  <a:tcPr/>
                </a:tc>
                <a:tc>
                  <a:txBody>
                    <a:bodyPr/>
                    <a:lstStyle/>
                    <a:p>
                      <a:pPr algn="ctr" fontAlgn="b"/>
                      <a:r>
                        <a:rPr lang="en-US" sz="2000" u="none" strike="noStrike" dirty="0"/>
                        <a:t>-2577</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r>
                        <a:rPr lang="en-US" sz="2000" u="none" strike="noStrike"/>
                        <a:t>-1576</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a:t>-515</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a:t>-315</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dirty="0"/>
                        <a:t>-258</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r>
                        <a:rPr lang="en-US" sz="2000" u="none" strike="noStrike"/>
                        <a:t>-158</a:t>
                      </a:r>
                      <a:endParaRPr lang="en-US" sz="2000" b="0" i="0" u="none" strike="noStrike">
                        <a:solidFill>
                          <a:srgbClr val="000000"/>
                        </a:solidFill>
                        <a:latin typeface="Calibri" pitchFamily="34" charset="0"/>
                      </a:endParaRPr>
                    </a:p>
                  </a:txBody>
                  <a:tcPr marL="9525" marR="9525" marT="9525" marB="0" anchor="ctr"/>
                </a:tc>
              </a:tr>
              <a:tr h="370840">
                <a:tc>
                  <a:txBody>
                    <a:bodyPr/>
                    <a:lstStyle/>
                    <a:p>
                      <a:pPr algn="ctr"/>
                      <a:r>
                        <a:rPr lang="en-US" sz="2000" baseline="0" dirty="0" smtClean="0"/>
                        <a:t>1</a:t>
                      </a:r>
                      <a:endParaRPr lang="en-US" sz="2000" b="0" i="0" baseline="0" dirty="0" smtClean="0">
                        <a:latin typeface="Calibri" pitchFamily="34" charset="0"/>
                      </a:endParaRPr>
                    </a:p>
                  </a:txBody>
                  <a:tcPr/>
                </a:tc>
                <a:tc>
                  <a:txBody>
                    <a:bodyPr/>
                    <a:lstStyle/>
                    <a:p>
                      <a:pPr algn="ctr" fontAlgn="b"/>
                      <a:r>
                        <a:rPr lang="en-US" sz="2000" u="none" strike="noStrike" dirty="0"/>
                        <a:t>-4906</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r>
                        <a:rPr lang="en-US" sz="2000" u="none" strike="noStrike" dirty="0"/>
                        <a:t>431</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r>
                        <a:rPr lang="en-US" sz="2000" u="none" strike="noStrike"/>
                        <a:t>-508</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a:t>-172</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dirty="0"/>
                        <a:t>-256</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r>
                        <a:rPr lang="en-US" sz="2000" u="none" strike="noStrike" dirty="0"/>
                        <a:t>-139</a:t>
                      </a:r>
                      <a:endParaRPr lang="en-US" sz="2000" b="0" i="0" u="none" strike="noStrike" dirty="0">
                        <a:solidFill>
                          <a:srgbClr val="000000"/>
                        </a:solidFill>
                        <a:latin typeface="Calibri" pitchFamily="34" charset="0"/>
                      </a:endParaRPr>
                    </a:p>
                  </a:txBody>
                  <a:tcPr marL="9525" marR="9525" marT="9525" marB="0" anchor="ctr"/>
                </a:tc>
              </a:tr>
              <a:tr h="370840">
                <a:tc>
                  <a:txBody>
                    <a:bodyPr/>
                    <a:lstStyle/>
                    <a:p>
                      <a:pPr algn="ctr"/>
                      <a:r>
                        <a:rPr lang="en-US" sz="2000" baseline="0" dirty="0" smtClean="0"/>
                        <a:t>2</a:t>
                      </a:r>
                      <a:endParaRPr lang="en-US" sz="2000" b="0" i="0" baseline="0" dirty="0">
                        <a:latin typeface="Calibri" pitchFamily="34" charset="0"/>
                      </a:endParaRPr>
                    </a:p>
                  </a:txBody>
                  <a:tcPr/>
                </a:tc>
                <a:tc>
                  <a:txBody>
                    <a:bodyPr/>
                    <a:lstStyle/>
                    <a:p>
                      <a:pPr algn="ctr" fontAlgn="b"/>
                      <a:r>
                        <a:rPr lang="en-US" sz="2000" u="none" strike="noStrike" dirty="0"/>
                        <a:t>-5619</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r>
                        <a:rPr lang="en-US" sz="2000" u="none" strike="noStrike"/>
                        <a:t>800</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dirty="0"/>
                        <a:t>-505</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r>
                        <a:rPr lang="en-US" sz="2000" u="none" strike="noStrike" dirty="0"/>
                        <a:t>-177</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r>
                        <a:rPr lang="en-US" sz="2000" u="none" strike="noStrike"/>
                        <a:t>-257</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dirty="0"/>
                        <a:t>-140</a:t>
                      </a:r>
                      <a:endParaRPr lang="en-US" sz="2000" b="0" i="0" u="none" strike="noStrike" dirty="0">
                        <a:solidFill>
                          <a:srgbClr val="000000"/>
                        </a:solidFill>
                        <a:latin typeface="Calibri" pitchFamily="34" charset="0"/>
                      </a:endParaRPr>
                    </a:p>
                  </a:txBody>
                  <a:tcPr marL="9525" marR="9525" marT="9525" marB="0" anchor="ctr"/>
                </a:tc>
              </a:tr>
              <a:tr h="370840">
                <a:tc>
                  <a:txBody>
                    <a:bodyPr/>
                    <a:lstStyle/>
                    <a:p>
                      <a:pPr algn="ctr"/>
                      <a:r>
                        <a:rPr lang="en-US" sz="2000" baseline="0" dirty="0" smtClean="0"/>
                        <a:t>3</a:t>
                      </a:r>
                      <a:endParaRPr lang="en-US" sz="2000" b="0" i="0" baseline="0" dirty="0">
                        <a:latin typeface="Calibri" pitchFamily="34" charset="0"/>
                      </a:endParaRPr>
                    </a:p>
                  </a:txBody>
                  <a:tcPr/>
                </a:tc>
                <a:tc>
                  <a:txBody>
                    <a:bodyPr/>
                    <a:lstStyle/>
                    <a:p>
                      <a:pPr algn="ctr" fontAlgn="b"/>
                      <a:r>
                        <a:rPr lang="en-US" sz="2000" u="none" strike="noStrike"/>
                        <a:t>-5745</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dirty="0"/>
                        <a:t>828</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r>
                        <a:rPr lang="en-US" sz="2000" u="none" strike="noStrike"/>
                        <a:t>-504</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dirty="0"/>
                        <a:t>-179</a:t>
                      </a:r>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endParaRPr lang="en-US" sz="2000" b="0" i="0" u="none" strike="noStrike" dirty="0">
                        <a:solidFill>
                          <a:srgbClr val="000000"/>
                        </a:solidFill>
                        <a:latin typeface="Calibri" pitchFamily="34" charset="0"/>
                      </a:endParaRPr>
                    </a:p>
                  </a:txBody>
                  <a:tcPr marL="9525" marR="9525" marT="9525" marB="0" anchor="ctr"/>
                </a:tc>
                <a:tc>
                  <a:txBody>
                    <a:bodyPr/>
                    <a:lstStyle/>
                    <a:p>
                      <a:pPr algn="ctr" fontAlgn="b"/>
                      <a:endParaRPr lang="en-US" sz="2000" b="0" i="0" u="none" strike="noStrike" dirty="0">
                        <a:solidFill>
                          <a:srgbClr val="000000"/>
                        </a:solidFill>
                        <a:latin typeface="Calibri" pitchFamily="34" charset="0"/>
                      </a:endParaRPr>
                    </a:p>
                  </a:txBody>
                  <a:tcPr marL="9525" marR="9525" marT="9525" marB="0" anchor="ctr"/>
                </a:tc>
              </a:tr>
              <a:tr h="370840">
                <a:tc>
                  <a:txBody>
                    <a:bodyPr/>
                    <a:lstStyle/>
                    <a:p>
                      <a:pPr algn="ctr"/>
                      <a:r>
                        <a:rPr lang="en-US" sz="2000" baseline="0" dirty="0" smtClean="0"/>
                        <a:t>4</a:t>
                      </a:r>
                      <a:endParaRPr lang="en-US" sz="2000" b="0" i="0" baseline="0" dirty="0">
                        <a:latin typeface="Calibri" pitchFamily="34" charset="0"/>
                      </a:endParaRPr>
                    </a:p>
                  </a:txBody>
                  <a:tcPr/>
                </a:tc>
                <a:tc>
                  <a:txBody>
                    <a:bodyPr/>
                    <a:lstStyle/>
                    <a:p>
                      <a:pPr algn="ctr" fontAlgn="b"/>
                      <a:r>
                        <a:rPr lang="en-US" sz="2000" u="none" strike="noStrike"/>
                        <a:t>-5834</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dirty="0"/>
                        <a:t>835</a:t>
                      </a:r>
                      <a:endParaRPr lang="en-US" sz="2000" b="0" i="0" u="none" strike="noStrike" dirty="0">
                        <a:solidFill>
                          <a:srgbClr val="000000"/>
                        </a:solidFill>
                        <a:latin typeface="Calibri" pitchFamily="34" charset="0"/>
                      </a:endParaRPr>
                    </a:p>
                  </a:txBody>
                  <a:tcPr marL="9525" marR="9525" marT="9525" marB="0" anchor="ctr"/>
                </a:tc>
                <a:tc>
                  <a:txBody>
                    <a:bodyPr/>
                    <a:lstStyle/>
                    <a:p>
                      <a:pPr algn="ctr"/>
                      <a:endParaRPr lang="en-US" sz="2000">
                        <a:latin typeface="Calibri" pitchFamily="34" charset="0"/>
                      </a:endParaRPr>
                    </a:p>
                  </a:txBody>
                  <a:tcPr marL="9525" marR="9525" marT="9525" marB="0" anchor="ctr"/>
                </a:tc>
                <a:tc>
                  <a:txBody>
                    <a:bodyPr/>
                    <a:lstStyle/>
                    <a:p>
                      <a:pPr algn="ctr"/>
                      <a:endParaRPr lang="en-US" sz="2000" dirty="0">
                        <a:latin typeface="Calibri" pitchFamily="34" charset="0"/>
                      </a:endParaRPr>
                    </a:p>
                  </a:txBody>
                  <a:tcPr marL="9525" marR="9525" marT="9525" marB="0" anchor="ctr"/>
                </a:tc>
                <a:tc>
                  <a:txBody>
                    <a:bodyPr/>
                    <a:lstStyle/>
                    <a:p>
                      <a:pPr algn="ctr"/>
                      <a:endParaRPr lang="en-US" sz="2000" dirty="0">
                        <a:latin typeface="Calibri" pitchFamily="34" charset="0"/>
                      </a:endParaRPr>
                    </a:p>
                  </a:txBody>
                  <a:tcPr marL="9525" marR="9525" marT="9525" marB="0" anchor="ctr"/>
                </a:tc>
                <a:tc>
                  <a:txBody>
                    <a:bodyPr/>
                    <a:lstStyle/>
                    <a:p>
                      <a:pPr algn="ctr"/>
                      <a:endParaRPr lang="en-US" sz="2000">
                        <a:latin typeface="Calibri" pitchFamily="34" charset="0"/>
                      </a:endParaRPr>
                    </a:p>
                  </a:txBody>
                  <a:tcPr marL="9525" marR="9525" marT="9525" marB="0" anchor="ctr"/>
                </a:tc>
              </a:tr>
              <a:tr h="370840">
                <a:tc>
                  <a:txBody>
                    <a:bodyPr/>
                    <a:lstStyle/>
                    <a:p>
                      <a:pPr algn="ctr"/>
                      <a:r>
                        <a:rPr lang="en-US" sz="2000" baseline="0" dirty="0" smtClean="0"/>
                        <a:t>5</a:t>
                      </a:r>
                      <a:endParaRPr lang="en-US" sz="2000" b="0" i="0" baseline="0" dirty="0">
                        <a:latin typeface="Calibri" pitchFamily="34" charset="0"/>
                      </a:endParaRPr>
                    </a:p>
                  </a:txBody>
                  <a:tcPr/>
                </a:tc>
                <a:tc>
                  <a:txBody>
                    <a:bodyPr/>
                    <a:lstStyle/>
                    <a:p>
                      <a:pPr algn="ctr" fontAlgn="b"/>
                      <a:r>
                        <a:rPr lang="en-US" sz="2000" u="none" strike="noStrike"/>
                        <a:t>-5855</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dirty="0"/>
                        <a:t>838</a:t>
                      </a:r>
                      <a:endParaRPr lang="en-US" sz="2000" b="0" i="0" u="none" strike="noStrike" dirty="0">
                        <a:solidFill>
                          <a:srgbClr val="000000"/>
                        </a:solidFill>
                        <a:latin typeface="Calibri" pitchFamily="34" charset="0"/>
                      </a:endParaRPr>
                    </a:p>
                  </a:txBody>
                  <a:tcPr marL="9525" marR="9525" marT="9525" marB="0" anchor="ctr"/>
                </a:tc>
                <a:tc>
                  <a:txBody>
                    <a:bodyPr/>
                    <a:lstStyle/>
                    <a:p>
                      <a:pPr algn="ctr"/>
                      <a:endParaRPr lang="en-US" sz="2000" dirty="0">
                        <a:latin typeface="Calibri" pitchFamily="34" charset="0"/>
                      </a:endParaRPr>
                    </a:p>
                  </a:txBody>
                  <a:tcPr marL="9525" marR="9525" marT="9525" marB="0" anchor="ctr"/>
                </a:tc>
                <a:tc>
                  <a:txBody>
                    <a:bodyPr/>
                    <a:lstStyle/>
                    <a:p>
                      <a:pPr algn="ctr"/>
                      <a:endParaRPr lang="en-US" sz="2000">
                        <a:latin typeface="Calibri" pitchFamily="34" charset="0"/>
                      </a:endParaRPr>
                    </a:p>
                  </a:txBody>
                  <a:tcPr marL="9525" marR="9525" marT="9525" marB="0" anchor="ctr"/>
                </a:tc>
                <a:tc>
                  <a:txBody>
                    <a:bodyPr/>
                    <a:lstStyle/>
                    <a:p>
                      <a:pPr algn="ctr"/>
                      <a:endParaRPr lang="en-US" sz="2000" dirty="0">
                        <a:latin typeface="Calibri" pitchFamily="34" charset="0"/>
                      </a:endParaRPr>
                    </a:p>
                  </a:txBody>
                  <a:tcPr marL="9525" marR="9525" marT="9525" marB="0" anchor="ctr"/>
                </a:tc>
                <a:tc>
                  <a:txBody>
                    <a:bodyPr/>
                    <a:lstStyle/>
                    <a:p>
                      <a:pPr algn="ctr"/>
                      <a:endParaRPr lang="en-US" sz="2000" dirty="0">
                        <a:latin typeface="Calibri" pitchFamily="34" charset="0"/>
                      </a:endParaRPr>
                    </a:p>
                  </a:txBody>
                  <a:tcPr marL="9525" marR="9525" marT="9525" marB="0" anchor="ctr"/>
                </a:tc>
              </a:tr>
              <a:tr h="370840">
                <a:tc>
                  <a:txBody>
                    <a:bodyPr/>
                    <a:lstStyle/>
                    <a:p>
                      <a:pPr algn="ctr"/>
                      <a:r>
                        <a:rPr lang="en-US" sz="2000" baseline="0" dirty="0" smtClean="0"/>
                        <a:t>6</a:t>
                      </a:r>
                      <a:endParaRPr lang="en-US" sz="2000" b="0" i="0" baseline="0" dirty="0">
                        <a:latin typeface="Calibri" pitchFamily="34" charset="0"/>
                      </a:endParaRPr>
                    </a:p>
                  </a:txBody>
                  <a:tcPr/>
                </a:tc>
                <a:tc>
                  <a:txBody>
                    <a:bodyPr/>
                    <a:lstStyle/>
                    <a:p>
                      <a:pPr algn="ctr" fontAlgn="b"/>
                      <a:r>
                        <a:rPr lang="en-US" sz="2000" u="none" strike="noStrike"/>
                        <a:t>-5835</a:t>
                      </a:r>
                      <a:endParaRPr lang="en-US" sz="2000" b="0" i="0" u="none" strike="noStrike">
                        <a:solidFill>
                          <a:srgbClr val="000000"/>
                        </a:solidFill>
                        <a:latin typeface="Calibri" pitchFamily="34" charset="0"/>
                      </a:endParaRPr>
                    </a:p>
                  </a:txBody>
                  <a:tcPr marL="9525" marR="9525" marT="9525" marB="0" anchor="ctr"/>
                </a:tc>
                <a:tc>
                  <a:txBody>
                    <a:bodyPr/>
                    <a:lstStyle/>
                    <a:p>
                      <a:pPr algn="ctr" fontAlgn="b"/>
                      <a:r>
                        <a:rPr lang="en-US" sz="2000" u="none" strike="noStrike" dirty="0"/>
                        <a:t>819</a:t>
                      </a:r>
                      <a:endParaRPr lang="en-US" sz="2000" b="0" i="0" u="none" strike="noStrike" dirty="0">
                        <a:solidFill>
                          <a:srgbClr val="000000"/>
                        </a:solidFill>
                        <a:latin typeface="Calibri" pitchFamily="34" charset="0"/>
                      </a:endParaRPr>
                    </a:p>
                  </a:txBody>
                  <a:tcPr marL="9525" marR="9525" marT="9525" marB="0" anchor="ctr"/>
                </a:tc>
                <a:tc>
                  <a:txBody>
                    <a:bodyPr/>
                    <a:lstStyle/>
                    <a:p>
                      <a:pPr algn="ctr"/>
                      <a:endParaRPr lang="en-US" sz="2000">
                        <a:latin typeface="Calibri" pitchFamily="34" charset="0"/>
                      </a:endParaRPr>
                    </a:p>
                  </a:txBody>
                  <a:tcPr marL="9525" marR="9525" marT="9525" marB="0" anchor="ctr"/>
                </a:tc>
                <a:tc>
                  <a:txBody>
                    <a:bodyPr/>
                    <a:lstStyle/>
                    <a:p>
                      <a:pPr algn="ctr"/>
                      <a:endParaRPr lang="en-US" sz="2000" dirty="0">
                        <a:latin typeface="Calibri" pitchFamily="34" charset="0"/>
                      </a:endParaRPr>
                    </a:p>
                  </a:txBody>
                  <a:tcPr marL="9525" marR="9525" marT="9525" marB="0" anchor="ctr"/>
                </a:tc>
                <a:tc>
                  <a:txBody>
                    <a:bodyPr/>
                    <a:lstStyle/>
                    <a:p>
                      <a:pPr algn="ctr"/>
                      <a:endParaRPr lang="en-US" sz="2000" dirty="0">
                        <a:latin typeface="Calibri" pitchFamily="34" charset="0"/>
                      </a:endParaRPr>
                    </a:p>
                  </a:txBody>
                  <a:tcPr marL="9525" marR="9525" marT="9525" marB="0" anchor="ctr"/>
                </a:tc>
                <a:tc>
                  <a:txBody>
                    <a:bodyPr/>
                    <a:lstStyle/>
                    <a:p>
                      <a:pPr algn="ctr"/>
                      <a:endParaRPr lang="en-US" sz="2000" dirty="0">
                        <a:latin typeface="Calibri"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a:lnSpc>
                <a:spcPct val="90000"/>
              </a:lnSpc>
            </a:pPr>
            <a:r>
              <a:rPr lang="en-US" sz="2800" smtClean="0">
                <a:latin typeface="Calibri" pitchFamily="34" charset="0"/>
              </a:rPr>
              <a:t>The effect of iteration depends on the magnitudes of </a:t>
            </a:r>
            <a:r>
              <a:rPr lang="el-GR" sz="2800" smtClean="0">
                <a:latin typeface="Calibri" pitchFamily="34" charset="0"/>
              </a:rPr>
              <a:t>γ</a:t>
            </a:r>
            <a:r>
              <a:rPr lang="en-US" sz="2800" smtClean="0">
                <a:latin typeface="Calibri" pitchFamily="34" charset="0"/>
              </a:rPr>
              <a:t>, </a:t>
            </a:r>
            <a:r>
              <a:rPr lang="el-GR" sz="2800" smtClean="0">
                <a:latin typeface="Calibri" pitchFamily="34" charset="0"/>
              </a:rPr>
              <a:t>ω</a:t>
            </a:r>
            <a:endParaRPr lang="en-US" sz="2800" smtClean="0">
              <a:latin typeface="Calibri" pitchFamily="34" charset="0"/>
            </a:endParaRPr>
          </a:p>
        </p:txBody>
      </p:sp>
      <p:pic>
        <p:nvPicPr>
          <p:cNvPr id="50180" name="Picture 4" descr="stabilityplot.eps"/>
          <p:cNvPicPr>
            <a:picLocks noChangeAspect="1"/>
          </p:cNvPicPr>
          <p:nvPr/>
        </p:nvPicPr>
        <p:blipFill>
          <a:blip r:embed="rId3" cstate="print"/>
          <a:srcRect/>
          <a:stretch>
            <a:fillRect/>
          </a:stretch>
        </p:blipFill>
        <p:spPr bwMode="auto">
          <a:xfrm>
            <a:off x="914400" y="914400"/>
            <a:ext cx="7315200" cy="548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a:lnSpc>
                <a:spcPct val="90000"/>
              </a:lnSpc>
            </a:pPr>
            <a:r>
              <a:rPr lang="en-US" sz="2800" smtClean="0">
                <a:latin typeface="Calibri" pitchFamily="34" charset="0"/>
              </a:rPr>
              <a:t>The dispersion relation has three roots</a:t>
            </a:r>
          </a:p>
        </p:txBody>
      </p:sp>
      <p:pic>
        <p:nvPicPr>
          <p:cNvPr id="51204" name="Picture 2"/>
          <p:cNvPicPr>
            <a:picLocks noChangeAspect="1" noChangeArrowheads="1"/>
          </p:cNvPicPr>
          <p:nvPr/>
        </p:nvPicPr>
        <p:blipFill>
          <a:blip r:embed="rId5" cstate="print"/>
          <a:srcRect/>
          <a:stretch>
            <a:fillRect/>
          </a:stretch>
        </p:blipFill>
        <p:spPr bwMode="auto">
          <a:xfrm>
            <a:off x="219075" y="2286000"/>
            <a:ext cx="5038725" cy="3905250"/>
          </a:xfrm>
          <a:prstGeom prst="rect">
            <a:avLst/>
          </a:prstGeom>
          <a:noFill/>
          <a:ln w="9525">
            <a:noFill/>
            <a:miter lim="800000"/>
            <a:headEnd/>
            <a:tailEnd/>
          </a:ln>
        </p:spPr>
      </p:pic>
      <p:pic>
        <p:nvPicPr>
          <p:cNvPr id="51205" name="Picture 15" descr="addin_tmp.png"/>
          <p:cNvPicPr>
            <a:picLocks noChangeAspect="1"/>
          </p:cNvPicPr>
          <p:nvPr>
            <p:custDataLst>
              <p:tags r:id="rId1"/>
            </p:custDataLst>
          </p:nvPr>
        </p:nvPicPr>
        <p:blipFill>
          <a:blip r:embed="rId6" cstate="print"/>
          <a:srcRect/>
          <a:stretch>
            <a:fillRect/>
          </a:stretch>
        </p:blipFill>
        <p:spPr bwMode="auto">
          <a:xfrm>
            <a:off x="5943600" y="2057400"/>
            <a:ext cx="2806700" cy="269875"/>
          </a:xfrm>
          <a:prstGeom prst="rect">
            <a:avLst/>
          </a:prstGeom>
          <a:noFill/>
          <a:ln w="9525">
            <a:noFill/>
            <a:miter lim="800000"/>
            <a:headEnd/>
            <a:tailEnd/>
          </a:ln>
        </p:spPr>
      </p:pic>
      <p:sp>
        <p:nvSpPr>
          <p:cNvPr id="51206" name="Text Box 32"/>
          <p:cNvSpPr txBox="1">
            <a:spLocks noChangeArrowheads="1"/>
          </p:cNvSpPr>
          <p:nvPr/>
        </p:nvSpPr>
        <p:spPr bwMode="auto">
          <a:xfrm>
            <a:off x="3352800" y="5943600"/>
            <a:ext cx="1801813" cy="307975"/>
          </a:xfrm>
          <a:prstGeom prst="rect">
            <a:avLst/>
          </a:prstGeom>
          <a:noFill/>
          <a:ln w="12700">
            <a:noFill/>
            <a:miter lim="800000"/>
            <a:headEnd/>
            <a:tailEnd/>
          </a:ln>
        </p:spPr>
        <p:txBody>
          <a:bodyPr wrap="none">
            <a:spAutoFit/>
          </a:bodyPr>
          <a:lstStyle/>
          <a:p>
            <a:pPr algn="ctr">
              <a:buFontTx/>
              <a:buNone/>
            </a:pPr>
            <a:r>
              <a:rPr lang="en-US" sz="1400">
                <a:solidFill>
                  <a:schemeClr val="accent1"/>
                </a:solidFill>
                <a:latin typeface="Calibri" pitchFamily="34" charset="0"/>
              </a:rPr>
              <a:t>(Y. Liu, APS DPP 2008)</a:t>
            </a:r>
          </a:p>
        </p:txBody>
      </p:sp>
      <p:pic>
        <p:nvPicPr>
          <p:cNvPr id="51207" name="Picture 7" descr="rootcontour_1.eps"/>
          <p:cNvPicPr>
            <a:picLocks noChangeAspect="1"/>
          </p:cNvPicPr>
          <p:nvPr/>
        </p:nvPicPr>
        <p:blipFill>
          <a:blip r:embed="rId7" cstate="print"/>
          <a:srcRect b="4041"/>
          <a:stretch>
            <a:fillRect/>
          </a:stretch>
        </p:blipFill>
        <p:spPr bwMode="auto">
          <a:xfrm>
            <a:off x="5867400" y="3048000"/>
            <a:ext cx="3017838" cy="2895600"/>
          </a:xfrm>
          <a:prstGeom prst="rect">
            <a:avLst/>
          </a:prstGeom>
          <a:noFill/>
          <a:ln w="9525">
            <a:noFill/>
            <a:miter lim="800000"/>
            <a:headEnd/>
            <a:tailEnd/>
          </a:ln>
        </p:spPr>
      </p:pic>
      <p:cxnSp>
        <p:nvCxnSpPr>
          <p:cNvPr id="51208" name="Straight Arrow Connector 9"/>
          <p:cNvCxnSpPr>
            <a:cxnSpLocks noChangeShapeType="1"/>
          </p:cNvCxnSpPr>
          <p:nvPr/>
        </p:nvCxnSpPr>
        <p:spPr bwMode="auto">
          <a:xfrm>
            <a:off x="838200" y="6323013"/>
            <a:ext cx="6248400" cy="1587"/>
          </a:xfrm>
          <a:prstGeom prst="straightConnector1">
            <a:avLst/>
          </a:prstGeom>
          <a:noFill/>
          <a:ln w="15875" algn="ctr">
            <a:solidFill>
              <a:schemeClr val="tx1"/>
            </a:solidFill>
            <a:round/>
            <a:headEnd/>
            <a:tailEnd/>
          </a:ln>
        </p:spPr>
      </p:cxnSp>
      <p:sp>
        <p:nvSpPr>
          <p:cNvPr id="51209" name="TextBox 10"/>
          <p:cNvSpPr txBox="1">
            <a:spLocks noChangeArrowheads="1"/>
          </p:cNvSpPr>
          <p:nvPr/>
        </p:nvSpPr>
        <p:spPr bwMode="auto">
          <a:xfrm>
            <a:off x="6477000" y="2709863"/>
            <a:ext cx="2055813" cy="338137"/>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Plot contours of 1/|D|</a:t>
            </a:r>
          </a:p>
        </p:txBody>
      </p:sp>
      <p:cxnSp>
        <p:nvCxnSpPr>
          <p:cNvPr id="51210" name="Straight Connector 12"/>
          <p:cNvCxnSpPr>
            <a:cxnSpLocks noChangeShapeType="1"/>
          </p:cNvCxnSpPr>
          <p:nvPr/>
        </p:nvCxnSpPr>
        <p:spPr bwMode="auto">
          <a:xfrm rot="5400000">
            <a:off x="685800" y="6172200"/>
            <a:ext cx="304800" cy="0"/>
          </a:xfrm>
          <a:prstGeom prst="line">
            <a:avLst/>
          </a:prstGeom>
          <a:noFill/>
          <a:ln w="15875" algn="ctr">
            <a:solidFill>
              <a:schemeClr val="tx1"/>
            </a:solidFill>
            <a:round/>
            <a:headEnd/>
            <a:tailEnd/>
          </a:ln>
        </p:spPr>
      </p:cxnSp>
      <p:cxnSp>
        <p:nvCxnSpPr>
          <p:cNvPr id="51211" name="Straight Arrow Connector 14"/>
          <p:cNvCxnSpPr>
            <a:cxnSpLocks noChangeShapeType="1"/>
          </p:cNvCxnSpPr>
          <p:nvPr/>
        </p:nvCxnSpPr>
        <p:spPr bwMode="auto">
          <a:xfrm rot="5400000" flipH="1" flipV="1">
            <a:off x="6896894" y="6133306"/>
            <a:ext cx="381000" cy="1588"/>
          </a:xfrm>
          <a:prstGeom prst="straightConnector1">
            <a:avLst/>
          </a:prstGeom>
          <a:noFill/>
          <a:ln w="15875" algn="ctr">
            <a:solidFill>
              <a:schemeClr val="tx1"/>
            </a:solidFill>
            <a:round/>
            <a:headEnd/>
            <a:tailEnd type="arrow" w="med" len="med"/>
          </a:ln>
        </p:spPr>
      </p:cxnSp>
      <p:sp>
        <p:nvSpPr>
          <p:cNvPr id="51212" name="TextBox 19"/>
          <p:cNvSpPr txBox="1">
            <a:spLocks noChangeArrowheads="1"/>
          </p:cNvSpPr>
          <p:nvPr/>
        </p:nvSpPr>
        <p:spPr bwMode="auto">
          <a:xfrm>
            <a:off x="7315200" y="5943600"/>
            <a:ext cx="331788" cy="338138"/>
          </a:xfrm>
          <a:prstGeom prst="rect">
            <a:avLst/>
          </a:prstGeom>
          <a:noFill/>
          <a:ln w="9525">
            <a:noFill/>
            <a:miter lim="800000"/>
            <a:headEnd/>
            <a:tailEnd/>
          </a:ln>
        </p:spPr>
        <p:txBody>
          <a:bodyPr wrap="none">
            <a:spAutoFit/>
          </a:bodyPr>
          <a:lstStyle/>
          <a:p>
            <a:r>
              <a:rPr lang="el-GR" sz="1600" b="0" i="0">
                <a:latin typeface="Calibri" pitchFamily="34" charset="0"/>
              </a:rPr>
              <a:t>ω</a:t>
            </a:r>
            <a:endParaRPr lang="en-US" sz="1600" b="0" i="0">
              <a:latin typeface="Calibri" pitchFamily="34" charset="0"/>
            </a:endParaRPr>
          </a:p>
        </p:txBody>
      </p:sp>
      <p:sp>
        <p:nvSpPr>
          <p:cNvPr id="51213" name="TextBox 20"/>
          <p:cNvSpPr txBox="1">
            <a:spLocks noChangeArrowheads="1"/>
          </p:cNvSpPr>
          <p:nvPr/>
        </p:nvSpPr>
        <p:spPr bwMode="auto">
          <a:xfrm>
            <a:off x="5638800" y="4267200"/>
            <a:ext cx="280988" cy="338138"/>
          </a:xfrm>
          <a:prstGeom prst="rect">
            <a:avLst/>
          </a:prstGeom>
          <a:noFill/>
          <a:ln w="9525">
            <a:noFill/>
            <a:miter lim="800000"/>
            <a:headEnd/>
            <a:tailEnd/>
          </a:ln>
        </p:spPr>
        <p:txBody>
          <a:bodyPr wrap="none">
            <a:spAutoFit/>
          </a:bodyPr>
          <a:lstStyle/>
          <a:p>
            <a:r>
              <a:rPr lang="el-GR" sz="1600" b="0" i="0">
                <a:latin typeface="Calibri" pitchFamily="34" charset="0"/>
              </a:rPr>
              <a:t>γ</a:t>
            </a:r>
            <a:endParaRPr lang="en-US" sz="1600" b="0" i="0">
              <a:latin typeface="Calibri" pitchFamily="34" charset="0"/>
            </a:endParaRPr>
          </a:p>
        </p:txBody>
      </p:sp>
      <p:pic>
        <p:nvPicPr>
          <p:cNvPr id="51214" name="Picture 21" descr="addin_tmp.png"/>
          <p:cNvPicPr>
            <a:picLocks noChangeAspect="1"/>
          </p:cNvPicPr>
          <p:nvPr>
            <p:custDataLst>
              <p:tags r:id="rId2"/>
            </p:custDataLst>
          </p:nvPr>
        </p:nvPicPr>
        <p:blipFill>
          <a:blip r:embed="rId8" cstate="print"/>
          <a:srcRect/>
          <a:stretch>
            <a:fillRect/>
          </a:stretch>
        </p:blipFill>
        <p:spPr bwMode="auto">
          <a:xfrm>
            <a:off x="381000" y="1143000"/>
            <a:ext cx="8316913" cy="514350"/>
          </a:xfrm>
          <a:prstGeom prst="rect">
            <a:avLst/>
          </a:prstGeom>
          <a:noFill/>
          <a:ln w="9525">
            <a:noFill/>
            <a:miter lim="800000"/>
            <a:headEnd/>
            <a:tailEnd/>
          </a:ln>
        </p:spPr>
      </p:pic>
      <p:sp>
        <p:nvSpPr>
          <p:cNvPr id="51215" name="TextBox 22"/>
          <p:cNvSpPr txBox="1">
            <a:spLocks noChangeArrowheads="1"/>
          </p:cNvSpPr>
          <p:nvPr/>
        </p:nvSpPr>
        <p:spPr bwMode="auto">
          <a:xfrm>
            <a:off x="1066800" y="1905000"/>
            <a:ext cx="3886200" cy="338138"/>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Liu’s simple example: a=0, c</a:t>
            </a:r>
            <a:r>
              <a:rPr lang="en-US" sz="1600" b="0" i="0" baseline="-25000">
                <a:latin typeface="Calibri" pitchFamily="34" charset="0"/>
              </a:rPr>
              <a:t>2</a:t>
            </a:r>
            <a:r>
              <a:rPr lang="en-US" sz="1600" b="0" i="0">
                <a:latin typeface="Calibri" pitchFamily="34" charset="0"/>
              </a:rPr>
              <a:t> = 0.18, </a:t>
            </a:r>
            <a:r>
              <a:rPr lang="el-GR" sz="1600" b="0" i="0">
                <a:latin typeface="Calibri" pitchFamily="34" charset="0"/>
              </a:rPr>
              <a:t>ω</a:t>
            </a:r>
            <a:r>
              <a:rPr lang="en-US" sz="1600" b="0" i="0" baseline="-25000">
                <a:latin typeface="Calibri" pitchFamily="34" charset="0"/>
              </a:rPr>
              <a:t>*T</a:t>
            </a:r>
            <a:r>
              <a:rPr lang="en-US" sz="1600" b="0" i="0">
                <a:latin typeface="Calibri" pitchFamily="34" charset="0"/>
              </a:rPr>
              <a:t> = 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7" name="Rectangle 2"/>
          <p:cNvSpPr txBox="1">
            <a:spLocks noChangeArrowheads="1"/>
          </p:cNvSpPr>
          <p:nvPr/>
        </p:nvSpPr>
        <p:spPr bwMode="auto">
          <a:xfrm>
            <a:off x="0" y="2438400"/>
            <a:ext cx="9144000" cy="914400"/>
          </a:xfrm>
          <a:prstGeom prst="rect">
            <a:avLst/>
          </a:prstGeom>
          <a:noFill/>
          <a:ln w="9525">
            <a:noFill/>
            <a:miter lim="800000"/>
            <a:headEnd/>
            <a:tailEnd/>
          </a:ln>
        </p:spPr>
        <p:txBody>
          <a:bodyPr anchor="ctr"/>
          <a:lstStyle/>
          <a:p>
            <a:pPr algn="ctr" eaLnBrk="0" hangingPunct="0">
              <a:lnSpc>
                <a:spcPct val="90000"/>
              </a:lnSpc>
              <a:spcBef>
                <a:spcPct val="0"/>
              </a:spcBef>
              <a:buFontTx/>
              <a:buNone/>
              <a:defRPr/>
            </a:pPr>
            <a:r>
              <a:rPr lang="en-US" sz="3600" i="0" kern="0" dirty="0">
                <a:solidFill>
                  <a:schemeClr val="accent2"/>
                </a:solidFill>
                <a:latin typeface="Calibri" pitchFamily="34" charset="0"/>
                <a:ea typeface="+mj-ea"/>
                <a:cs typeface="+mj-cs"/>
              </a:rPr>
              <a:t>MISK and MARS-K Benchmarking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noFill/>
        </p:spPr>
        <p:txBody>
          <a:bodyPr/>
          <a:lstStyle/>
          <a:p>
            <a:pPr>
              <a:lnSpc>
                <a:spcPct val="90000"/>
              </a:lnSpc>
            </a:pPr>
            <a:r>
              <a:rPr lang="en-US" sz="2800" smtClean="0">
                <a:latin typeface="Calibri" pitchFamily="34" charset="0"/>
              </a:rPr>
              <a:t>MISK and MARS-K were benchmarked</a:t>
            </a:r>
            <a:br>
              <a:rPr lang="en-US" sz="2800" smtClean="0">
                <a:latin typeface="Calibri" pitchFamily="34" charset="0"/>
              </a:rPr>
            </a:br>
            <a:r>
              <a:rPr lang="en-US" sz="2800" smtClean="0">
                <a:latin typeface="Calibri" pitchFamily="34" charset="0"/>
              </a:rPr>
              <a:t> using a Solov’ev equilibrium</a:t>
            </a:r>
          </a:p>
        </p:txBody>
      </p:sp>
      <p:sp>
        <p:nvSpPr>
          <p:cNvPr id="53252" name="Text Box 32"/>
          <p:cNvSpPr txBox="1">
            <a:spLocks noChangeArrowheads="1"/>
          </p:cNvSpPr>
          <p:nvPr/>
        </p:nvSpPr>
        <p:spPr bwMode="auto">
          <a:xfrm>
            <a:off x="152400" y="6096000"/>
            <a:ext cx="3659188" cy="307975"/>
          </a:xfrm>
          <a:prstGeom prst="rect">
            <a:avLst/>
          </a:prstGeom>
          <a:noFill/>
          <a:ln w="12700">
            <a:noFill/>
            <a:miter lim="800000"/>
            <a:headEnd/>
            <a:tailEnd/>
          </a:ln>
        </p:spPr>
        <p:txBody>
          <a:bodyPr wrap="none">
            <a:spAutoFit/>
          </a:bodyPr>
          <a:lstStyle/>
          <a:p>
            <a:pPr algn="ctr">
              <a:buFontTx/>
              <a:buNone/>
            </a:pPr>
            <a:r>
              <a:rPr lang="en-US" sz="1400">
                <a:solidFill>
                  <a:schemeClr val="accent1"/>
                </a:solidFill>
                <a:latin typeface="Calibri" pitchFamily="34" charset="0"/>
              </a:rPr>
              <a:t>(Liu, </a:t>
            </a:r>
            <a:r>
              <a:rPr lang="sv-SE" sz="1400">
                <a:solidFill>
                  <a:schemeClr val="accent1"/>
                </a:solidFill>
                <a:latin typeface="Calibri" pitchFamily="34" charset="0"/>
              </a:rPr>
              <a:t>ITPA MHD TG Meeting, Feb. 25-29, 2008</a:t>
            </a:r>
            <a:r>
              <a:rPr lang="en-US" sz="1400">
                <a:solidFill>
                  <a:schemeClr val="accent1"/>
                </a:solidFill>
                <a:latin typeface="Calibri" pitchFamily="34" charset="0"/>
              </a:rPr>
              <a:t>)</a:t>
            </a:r>
          </a:p>
        </p:txBody>
      </p:sp>
      <p:pic>
        <p:nvPicPr>
          <p:cNvPr id="53253" name="Picture 8" descr="SolovGeom"/>
          <p:cNvPicPr>
            <a:picLocks noGrp="1" noChangeAspect="1" noChangeArrowheads="1"/>
          </p:cNvPicPr>
          <p:nvPr>
            <p:ph sz="quarter" idx="4294967295"/>
          </p:nvPr>
        </p:nvPicPr>
        <p:blipFill>
          <a:blip r:embed="rId6" cstate="print"/>
          <a:srcRect/>
          <a:stretch>
            <a:fillRect/>
          </a:stretch>
        </p:blipFill>
        <p:spPr>
          <a:xfrm>
            <a:off x="381000" y="2667000"/>
            <a:ext cx="3455988" cy="3275013"/>
          </a:xfrm>
          <a:noFill/>
        </p:spPr>
      </p:pic>
      <p:sp>
        <p:nvSpPr>
          <p:cNvPr id="17" name="Rectangle 3"/>
          <p:cNvSpPr txBox="1">
            <a:spLocks noChangeArrowheads="1"/>
          </p:cNvSpPr>
          <p:nvPr/>
        </p:nvSpPr>
        <p:spPr bwMode="auto">
          <a:xfrm>
            <a:off x="4191000" y="1295400"/>
            <a:ext cx="4800600" cy="3505200"/>
          </a:xfrm>
          <a:prstGeom prst="rect">
            <a:avLst/>
          </a:prstGeom>
          <a:noFill/>
          <a:ln w="9525">
            <a:noFill/>
            <a:miter lim="800000"/>
            <a:headEnd/>
            <a:tailEnd/>
          </a:ln>
        </p:spPr>
        <p:txBody>
          <a:bodyPr/>
          <a:lstStyle/>
          <a:p>
            <a:pPr marL="742950" lvl="1" indent="-285750" eaLnBrk="0" hangingPunct="0">
              <a:buFontTx/>
              <a:buChar char="–"/>
              <a:defRPr/>
            </a:pPr>
            <a:r>
              <a:rPr lang="en-US" sz="2400" b="0" i="0" kern="0" dirty="0">
                <a:solidFill>
                  <a:schemeClr val="accent2"/>
                </a:solidFill>
                <a:latin typeface="Calibri" pitchFamily="34" charset="0"/>
              </a:rPr>
              <a:t>Simple, analytical solution to the Grad-</a:t>
            </a:r>
            <a:r>
              <a:rPr lang="en-US" sz="2400" b="0" i="0" kern="0" dirty="0" err="1">
                <a:solidFill>
                  <a:schemeClr val="accent2"/>
                </a:solidFill>
                <a:latin typeface="Calibri" pitchFamily="34" charset="0"/>
              </a:rPr>
              <a:t>Shafranov</a:t>
            </a:r>
            <a:r>
              <a:rPr lang="en-US" sz="2400" b="0" i="0" kern="0" dirty="0">
                <a:solidFill>
                  <a:schemeClr val="accent2"/>
                </a:solidFill>
                <a:latin typeface="Calibri" pitchFamily="34" charset="0"/>
              </a:rPr>
              <a:t> equation.</a:t>
            </a:r>
          </a:p>
          <a:p>
            <a:pPr marL="742950" lvl="1" indent="-285750" eaLnBrk="0" hangingPunct="0">
              <a:buFontTx/>
              <a:buChar char="–"/>
              <a:defRPr/>
            </a:pPr>
            <a:r>
              <a:rPr lang="en-US" sz="2400" b="0" i="0" kern="0" dirty="0">
                <a:solidFill>
                  <a:schemeClr val="accent2"/>
                </a:solidFill>
                <a:latin typeface="Calibri" pitchFamily="34" charset="0"/>
              </a:rPr>
              <a:t>Flat density profile means </a:t>
            </a:r>
            <a:r>
              <a:rPr lang="el-GR" sz="2400" b="0" i="0" dirty="0">
                <a:latin typeface="Calibri" pitchFamily="34" charset="0"/>
              </a:rPr>
              <a:t>ω</a:t>
            </a:r>
            <a:r>
              <a:rPr lang="en-US" sz="2400" b="0" i="0" kern="0" baseline="-25000" dirty="0">
                <a:solidFill>
                  <a:schemeClr val="accent2"/>
                </a:solidFill>
                <a:latin typeface="Calibri" pitchFamily="34" charset="0"/>
              </a:rPr>
              <a:t>*N </a:t>
            </a:r>
            <a:r>
              <a:rPr lang="en-US" sz="2400" b="0" i="0" kern="0" dirty="0">
                <a:solidFill>
                  <a:schemeClr val="accent2"/>
                </a:solidFill>
                <a:latin typeface="Calibri" pitchFamily="34" charset="0"/>
              </a:rPr>
              <a:t>= 0.</a:t>
            </a:r>
          </a:p>
          <a:p>
            <a:pPr marL="742950" lvl="1" indent="-285750" eaLnBrk="0" hangingPunct="0">
              <a:buFontTx/>
              <a:buChar char="–"/>
              <a:defRPr/>
            </a:pPr>
            <a:r>
              <a:rPr lang="en-US" sz="2400" b="0" i="0" kern="0" dirty="0">
                <a:solidFill>
                  <a:schemeClr val="accent2"/>
                </a:solidFill>
                <a:latin typeface="Calibri" pitchFamily="34" charset="0"/>
              </a:rPr>
              <a:t>Also, </a:t>
            </a:r>
            <a:r>
              <a:rPr lang="el-GR" sz="2400" b="0" i="0" dirty="0">
                <a:latin typeface="Calibri" pitchFamily="34" charset="0"/>
              </a:rPr>
              <a:t>ω</a:t>
            </a:r>
            <a:r>
              <a:rPr lang="en-US" sz="2400" b="0" i="0" kern="0" dirty="0">
                <a:solidFill>
                  <a:schemeClr val="accent2"/>
                </a:solidFill>
                <a:latin typeface="Calibri" pitchFamily="34" charset="0"/>
              </a:rPr>
              <a:t>, γ, and </a:t>
            </a:r>
            <a:r>
              <a:rPr lang="el-GR" sz="2400" b="0" i="0" kern="0" dirty="0">
                <a:solidFill>
                  <a:schemeClr val="accent2"/>
                </a:solidFill>
                <a:latin typeface="Calibri" pitchFamily="34" charset="0"/>
              </a:rPr>
              <a:t>ν</a:t>
            </a:r>
            <a:r>
              <a:rPr lang="en-US" sz="2400" b="0" i="0" kern="0" baseline="-25000" dirty="0" err="1">
                <a:solidFill>
                  <a:schemeClr val="accent2"/>
                </a:solidFill>
                <a:latin typeface="Calibri" pitchFamily="34" charset="0"/>
              </a:rPr>
              <a:t>eff</a:t>
            </a:r>
            <a:r>
              <a:rPr lang="en-US" sz="2400" b="0" i="0" kern="0" dirty="0">
                <a:solidFill>
                  <a:schemeClr val="accent2"/>
                </a:solidFill>
                <a:latin typeface="Calibri" pitchFamily="34" charset="0"/>
              </a:rPr>
              <a:t> are taken to be zero for this comparison, so the frequency resonance term is simply:</a:t>
            </a:r>
          </a:p>
          <a:p>
            <a:pPr marL="742950" lvl="1" indent="-285750" eaLnBrk="0" hangingPunct="0">
              <a:buFontTx/>
              <a:buChar char="–"/>
              <a:defRPr/>
            </a:pPr>
            <a:endParaRPr lang="en-US" sz="2400" b="0" i="0" kern="0" dirty="0">
              <a:solidFill>
                <a:schemeClr val="accent2"/>
              </a:solidFill>
              <a:latin typeface="+mn-lt"/>
            </a:endParaRPr>
          </a:p>
        </p:txBody>
      </p:sp>
      <p:sp>
        <p:nvSpPr>
          <p:cNvPr id="19" name="Rectangle 3"/>
          <p:cNvSpPr txBox="1">
            <a:spLocks noChangeArrowheads="1"/>
          </p:cNvSpPr>
          <p:nvPr/>
        </p:nvSpPr>
        <p:spPr bwMode="auto">
          <a:xfrm>
            <a:off x="4572000" y="5486400"/>
            <a:ext cx="4419600" cy="685800"/>
          </a:xfrm>
          <a:prstGeom prst="rect">
            <a:avLst/>
          </a:prstGeom>
          <a:noFill/>
          <a:ln w="25400">
            <a:solidFill>
              <a:srgbClr val="FF0000"/>
            </a:solidFill>
            <a:miter lim="800000"/>
            <a:headEnd/>
            <a:tailEnd/>
          </a:ln>
        </p:spPr>
        <p:txBody>
          <a:bodyPr anchor="ctr"/>
          <a:lstStyle/>
          <a:p>
            <a:pPr lvl="1" indent="-285750" eaLnBrk="0" hangingPunct="0">
              <a:buFontTx/>
              <a:buNone/>
              <a:defRPr/>
            </a:pPr>
            <a:r>
              <a:rPr lang="en-US" sz="2400" b="0" i="0" kern="0" dirty="0">
                <a:solidFill>
                  <a:schemeClr val="accent2"/>
                </a:solidFill>
                <a:latin typeface="Calibri" pitchFamily="34" charset="0"/>
              </a:rPr>
              <a:t>MARS-K: </a:t>
            </a:r>
            <a:r>
              <a:rPr lang="en-US" sz="2000" dirty="0">
                <a:solidFill>
                  <a:schemeClr val="accent1"/>
                </a:solidFill>
                <a:latin typeface="Calibri" pitchFamily="34" charset="0"/>
              </a:rPr>
              <a:t>(Liu, </a:t>
            </a:r>
            <a:r>
              <a:rPr lang="sv-SE" sz="2000" dirty="0">
                <a:solidFill>
                  <a:schemeClr val="accent1"/>
                </a:solidFill>
                <a:latin typeface="Calibri" pitchFamily="34" charset="0"/>
              </a:rPr>
              <a:t>Phys. Plasmas, 2008</a:t>
            </a:r>
            <a:r>
              <a:rPr lang="en-US" sz="2000" dirty="0">
                <a:solidFill>
                  <a:schemeClr val="accent1"/>
                </a:solidFill>
                <a:latin typeface="Calibri" pitchFamily="34" charset="0"/>
              </a:rPr>
              <a:t>)</a:t>
            </a:r>
          </a:p>
        </p:txBody>
      </p:sp>
      <p:pic>
        <p:nvPicPr>
          <p:cNvPr id="53256" name="Picture 17" descr="addin_tmp.png"/>
          <p:cNvPicPr>
            <a:picLocks noChangeAspect="1"/>
          </p:cNvPicPr>
          <p:nvPr>
            <p:custDataLst>
              <p:tags r:id="rId1"/>
            </p:custDataLst>
          </p:nvPr>
        </p:nvPicPr>
        <p:blipFill>
          <a:blip r:embed="rId7" cstate="print"/>
          <a:srcRect/>
          <a:stretch>
            <a:fillRect/>
          </a:stretch>
        </p:blipFill>
        <p:spPr bwMode="auto">
          <a:xfrm>
            <a:off x="609600" y="1219200"/>
            <a:ext cx="2935288" cy="498475"/>
          </a:xfrm>
          <a:prstGeom prst="rect">
            <a:avLst/>
          </a:prstGeom>
          <a:noFill/>
          <a:ln w="9525">
            <a:noFill/>
            <a:miter lim="800000"/>
            <a:headEnd/>
            <a:tailEnd/>
          </a:ln>
        </p:spPr>
      </p:pic>
      <p:pic>
        <p:nvPicPr>
          <p:cNvPr id="53257" name="Picture 19" descr="addin_tmp.png"/>
          <p:cNvPicPr>
            <a:picLocks noChangeAspect="1"/>
          </p:cNvPicPr>
          <p:nvPr>
            <p:custDataLst>
              <p:tags r:id="rId2"/>
            </p:custDataLst>
          </p:nvPr>
        </p:nvPicPr>
        <p:blipFill>
          <a:blip r:embed="rId8" cstate="print"/>
          <a:srcRect/>
          <a:stretch>
            <a:fillRect/>
          </a:stretch>
        </p:blipFill>
        <p:spPr bwMode="auto">
          <a:xfrm>
            <a:off x="609600" y="1905000"/>
            <a:ext cx="3856038" cy="498475"/>
          </a:xfrm>
          <a:prstGeom prst="rect">
            <a:avLst/>
          </a:prstGeom>
          <a:noFill/>
          <a:ln w="9525">
            <a:noFill/>
            <a:miter lim="800000"/>
            <a:headEnd/>
            <a:tailEnd/>
          </a:ln>
        </p:spPr>
      </p:pic>
      <p:pic>
        <p:nvPicPr>
          <p:cNvPr id="53258" name="Picture 20" descr="addin_tmp.png"/>
          <p:cNvPicPr>
            <a:picLocks noChangeAspect="1"/>
          </p:cNvPicPr>
          <p:nvPr>
            <p:custDataLst>
              <p:tags r:id="rId3"/>
            </p:custDataLst>
          </p:nvPr>
        </p:nvPicPr>
        <p:blipFill>
          <a:blip r:embed="rId9" cstate="print"/>
          <a:srcRect/>
          <a:stretch>
            <a:fillRect/>
          </a:stretch>
        </p:blipFill>
        <p:spPr bwMode="auto">
          <a:xfrm>
            <a:off x="5029200" y="4648200"/>
            <a:ext cx="3524250" cy="60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noFill/>
        </p:spPr>
        <p:txBody>
          <a:bodyPr/>
          <a:lstStyle/>
          <a:p>
            <a:pPr>
              <a:lnSpc>
                <a:spcPct val="90000"/>
              </a:lnSpc>
            </a:pPr>
            <a:r>
              <a:rPr lang="en-US" sz="2800" smtClean="0">
                <a:latin typeface="Calibri" pitchFamily="34" charset="0"/>
              </a:rPr>
              <a:t>Drift frequency calculations match for MISK and MARS-K</a:t>
            </a:r>
          </a:p>
        </p:txBody>
      </p:sp>
      <p:pic>
        <p:nvPicPr>
          <p:cNvPr id="7" name="Picture 4" descr="OmegaD1"/>
          <p:cNvPicPr>
            <a:picLocks noChangeAspect="1" noChangeArrowheads="1"/>
          </p:cNvPicPr>
          <p:nvPr/>
        </p:nvPicPr>
        <p:blipFill>
          <a:blip r:embed="rId5" cstate="print"/>
          <a:srcRect/>
          <a:stretch>
            <a:fillRect/>
          </a:stretch>
        </p:blipFill>
        <p:spPr bwMode="auto">
          <a:xfrm>
            <a:off x="457200" y="1066800"/>
            <a:ext cx="3860800" cy="2984500"/>
          </a:xfrm>
          <a:prstGeom prst="rect">
            <a:avLst/>
          </a:prstGeom>
          <a:noFill/>
          <a:ln w="9525">
            <a:noFill/>
            <a:miter lim="800000"/>
            <a:headEnd/>
            <a:tailEnd/>
          </a:ln>
        </p:spPr>
      </p:pic>
      <p:sp>
        <p:nvSpPr>
          <p:cNvPr id="54277" name="Text Box 32"/>
          <p:cNvSpPr txBox="1">
            <a:spLocks noChangeArrowheads="1"/>
          </p:cNvSpPr>
          <p:nvPr/>
        </p:nvSpPr>
        <p:spPr bwMode="auto">
          <a:xfrm>
            <a:off x="533400" y="4495800"/>
            <a:ext cx="3659188" cy="307975"/>
          </a:xfrm>
          <a:prstGeom prst="rect">
            <a:avLst/>
          </a:prstGeom>
          <a:noFill/>
          <a:ln w="12700">
            <a:noFill/>
            <a:miter lim="800000"/>
            <a:headEnd/>
            <a:tailEnd/>
          </a:ln>
        </p:spPr>
        <p:txBody>
          <a:bodyPr wrap="none">
            <a:spAutoFit/>
          </a:bodyPr>
          <a:lstStyle/>
          <a:p>
            <a:pPr algn="ctr">
              <a:buFontTx/>
              <a:buNone/>
            </a:pPr>
            <a:r>
              <a:rPr lang="en-US" sz="1400">
                <a:solidFill>
                  <a:schemeClr val="accent1"/>
                </a:solidFill>
                <a:latin typeface="Calibri" pitchFamily="34" charset="0"/>
              </a:rPr>
              <a:t>(Liu, </a:t>
            </a:r>
            <a:r>
              <a:rPr lang="sv-SE" sz="1400">
                <a:solidFill>
                  <a:schemeClr val="accent1"/>
                </a:solidFill>
                <a:latin typeface="Calibri" pitchFamily="34" charset="0"/>
              </a:rPr>
              <a:t>ITPA MHD TG Meeting, Feb. 25-29, 2008</a:t>
            </a:r>
            <a:r>
              <a:rPr lang="en-US" sz="1400">
                <a:solidFill>
                  <a:schemeClr val="accent1"/>
                </a:solidFill>
                <a:latin typeface="Calibri" pitchFamily="34" charset="0"/>
              </a:rPr>
              <a:t>)</a:t>
            </a:r>
          </a:p>
        </p:txBody>
      </p:sp>
      <p:sp>
        <p:nvSpPr>
          <p:cNvPr id="54278" name="TextBox 21"/>
          <p:cNvSpPr txBox="1">
            <a:spLocks noChangeArrowheads="1"/>
          </p:cNvSpPr>
          <p:nvPr/>
        </p:nvSpPr>
        <p:spPr bwMode="auto">
          <a:xfrm>
            <a:off x="2057400" y="4191000"/>
            <a:ext cx="682625" cy="338138"/>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MARS</a:t>
            </a:r>
          </a:p>
        </p:txBody>
      </p:sp>
      <p:sp>
        <p:nvSpPr>
          <p:cNvPr id="54279" name="TextBox 22"/>
          <p:cNvSpPr txBox="1">
            <a:spLocks noChangeArrowheads="1"/>
          </p:cNvSpPr>
          <p:nvPr/>
        </p:nvSpPr>
        <p:spPr bwMode="auto">
          <a:xfrm>
            <a:off x="6550025" y="4310063"/>
            <a:ext cx="612775" cy="338137"/>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MISK</a:t>
            </a:r>
          </a:p>
        </p:txBody>
      </p:sp>
      <p:pic>
        <p:nvPicPr>
          <p:cNvPr id="54280" name="Picture 11" descr="wD02.eps"/>
          <p:cNvPicPr>
            <a:picLocks noChangeAspect="1"/>
          </p:cNvPicPr>
          <p:nvPr/>
        </p:nvPicPr>
        <p:blipFill>
          <a:blip r:embed="rId6" cstate="print"/>
          <a:srcRect/>
          <a:stretch>
            <a:fillRect/>
          </a:stretch>
        </p:blipFill>
        <p:spPr bwMode="auto">
          <a:xfrm>
            <a:off x="4722813" y="990600"/>
            <a:ext cx="3887787" cy="3311525"/>
          </a:xfrm>
          <a:prstGeom prst="rect">
            <a:avLst/>
          </a:prstGeom>
          <a:noFill/>
          <a:ln w="9525">
            <a:noFill/>
            <a:miter lim="800000"/>
            <a:headEnd/>
            <a:tailEnd/>
          </a:ln>
        </p:spPr>
      </p:pic>
      <p:pic>
        <p:nvPicPr>
          <p:cNvPr id="54281" name="Picture 12" descr="addin_tmp.png"/>
          <p:cNvPicPr>
            <a:picLocks noChangeAspect="1"/>
          </p:cNvPicPr>
          <p:nvPr>
            <p:custDataLst>
              <p:tags r:id="rId1"/>
            </p:custDataLst>
          </p:nvPr>
        </p:nvPicPr>
        <p:blipFill>
          <a:blip r:embed="rId7" cstate="print"/>
          <a:srcRect/>
          <a:stretch>
            <a:fillRect/>
          </a:stretch>
        </p:blipFill>
        <p:spPr bwMode="auto">
          <a:xfrm>
            <a:off x="5943600" y="5334000"/>
            <a:ext cx="1776413" cy="557213"/>
          </a:xfrm>
          <a:prstGeom prst="rect">
            <a:avLst/>
          </a:prstGeom>
          <a:noFill/>
          <a:ln w="9525">
            <a:noFill/>
            <a:miter lim="800000"/>
            <a:headEnd/>
            <a:tailEnd/>
          </a:ln>
        </p:spPr>
      </p:pic>
      <p:pic>
        <p:nvPicPr>
          <p:cNvPr id="54282" name="Picture 13" descr="addin_tmp.png"/>
          <p:cNvPicPr>
            <a:picLocks noChangeAspect="1"/>
          </p:cNvPicPr>
          <p:nvPr>
            <p:custDataLst>
              <p:tags r:id="rId2"/>
            </p:custDataLst>
          </p:nvPr>
        </p:nvPicPr>
        <p:blipFill>
          <a:blip r:embed="rId8" cstate="print"/>
          <a:srcRect/>
          <a:stretch>
            <a:fillRect/>
          </a:stretch>
        </p:blipFill>
        <p:spPr bwMode="auto">
          <a:xfrm>
            <a:off x="381000" y="5334000"/>
            <a:ext cx="4629150" cy="608013"/>
          </a:xfrm>
          <a:prstGeom prst="rect">
            <a:avLst/>
          </a:prstGeom>
          <a:noFill/>
          <a:ln w="9525">
            <a:noFill/>
            <a:miter lim="800000"/>
            <a:headEnd/>
            <a:tailEnd/>
          </a:ln>
        </p:spPr>
      </p:pic>
      <p:sp>
        <p:nvSpPr>
          <p:cNvPr id="54283" name="Text Box 32"/>
          <p:cNvSpPr txBox="1">
            <a:spLocks noChangeArrowheads="1"/>
          </p:cNvSpPr>
          <p:nvPr/>
        </p:nvSpPr>
        <p:spPr bwMode="auto">
          <a:xfrm>
            <a:off x="304800" y="4876800"/>
            <a:ext cx="4805363" cy="338138"/>
          </a:xfrm>
          <a:prstGeom prst="rect">
            <a:avLst/>
          </a:prstGeom>
          <a:noFill/>
          <a:ln w="12700">
            <a:noFill/>
            <a:miter lim="800000"/>
            <a:headEnd/>
            <a:tailEnd/>
          </a:ln>
        </p:spPr>
        <p:txBody>
          <a:bodyPr wrap="none">
            <a:spAutoFit/>
          </a:bodyPr>
          <a:lstStyle/>
          <a:p>
            <a:pPr algn="ctr">
              <a:buFontTx/>
              <a:buNone/>
            </a:pPr>
            <a:r>
              <a:rPr lang="en-US" sz="1600" b="0" i="0" u="sng">
                <a:solidFill>
                  <a:schemeClr val="accent2"/>
                </a:solidFill>
                <a:latin typeface="Calibri" pitchFamily="34" charset="0"/>
              </a:rPr>
              <a:t>large aspect ratio approximation</a:t>
            </a:r>
            <a:r>
              <a:rPr lang="en-US" sz="1600" b="0" i="0">
                <a:solidFill>
                  <a:schemeClr val="accent1"/>
                </a:solidFill>
                <a:latin typeface="Calibri" pitchFamily="34" charset="0"/>
              </a:rPr>
              <a:t> </a:t>
            </a:r>
            <a:r>
              <a:rPr lang="en-US" sz="1400">
                <a:solidFill>
                  <a:schemeClr val="accent1"/>
                </a:solidFill>
                <a:latin typeface="Calibri" pitchFamily="34" charset="0"/>
              </a:rPr>
              <a:t>(Jucker et al., PPCF, 2008)</a:t>
            </a:r>
          </a:p>
        </p:txBody>
      </p:sp>
      <p:sp>
        <p:nvSpPr>
          <p:cNvPr id="54284" name="Text Box 32"/>
          <p:cNvSpPr txBox="1">
            <a:spLocks noChangeArrowheads="1"/>
          </p:cNvSpPr>
          <p:nvPr/>
        </p:nvSpPr>
        <p:spPr bwMode="auto">
          <a:xfrm>
            <a:off x="0" y="5969000"/>
            <a:ext cx="9144000" cy="584200"/>
          </a:xfrm>
          <a:prstGeom prst="rect">
            <a:avLst/>
          </a:prstGeom>
          <a:noFill/>
          <a:ln w="12700">
            <a:noFill/>
            <a:miter lim="800000"/>
            <a:headEnd/>
            <a:tailEnd/>
          </a:ln>
        </p:spPr>
        <p:txBody>
          <a:bodyPr>
            <a:spAutoFit/>
          </a:bodyPr>
          <a:lstStyle/>
          <a:p>
            <a:pPr>
              <a:buFontTx/>
              <a:buNone/>
            </a:pPr>
            <a:r>
              <a:rPr lang="en-US" sz="1600" b="0" i="0">
                <a:solidFill>
                  <a:schemeClr val="accent2"/>
                </a:solidFill>
                <a:latin typeface="Calibri" pitchFamily="34" charset="0"/>
              </a:rPr>
              <a:t>here, </a:t>
            </a:r>
            <a:r>
              <a:rPr lang="az-Cyrl-AZ" sz="1600" b="0" i="0">
                <a:solidFill>
                  <a:schemeClr val="accent2"/>
                </a:solidFill>
                <a:latin typeface="Calibri" pitchFamily="34" charset="0"/>
              </a:rPr>
              <a:t>є</a:t>
            </a:r>
            <a:r>
              <a:rPr lang="en-US" sz="1600" b="0" i="0" baseline="-25000">
                <a:solidFill>
                  <a:schemeClr val="accent2"/>
                </a:solidFill>
                <a:latin typeface="Calibri" pitchFamily="34" charset="0"/>
              </a:rPr>
              <a:t>r</a:t>
            </a:r>
            <a:r>
              <a:rPr lang="en-US" sz="1600" b="0" i="0">
                <a:solidFill>
                  <a:schemeClr val="accent2"/>
                </a:solidFill>
                <a:latin typeface="Calibri" pitchFamily="34" charset="0"/>
              </a:rPr>
              <a:t> is the inverse aspect ratio, s is the magnetic shear, K and E are the complete elliptic integrals of the first and second kind, and </a:t>
            </a:r>
            <a:r>
              <a:rPr lang="el-GR" sz="1600" b="0" i="0">
                <a:solidFill>
                  <a:schemeClr val="accent2"/>
                </a:solidFill>
                <a:latin typeface="Calibri" pitchFamily="34" charset="0"/>
              </a:rPr>
              <a:t>Λ</a:t>
            </a:r>
            <a:r>
              <a:rPr lang="en-US" sz="1600" b="0" i="0">
                <a:solidFill>
                  <a:schemeClr val="accent2"/>
                </a:solidFill>
                <a:latin typeface="Calibri" pitchFamily="34" charset="0"/>
              </a:rPr>
              <a:t> = </a:t>
            </a:r>
            <a:r>
              <a:rPr lang="el-GR" sz="1600" b="0" i="0">
                <a:solidFill>
                  <a:schemeClr val="accent2"/>
                </a:solidFill>
                <a:latin typeface="Calibri" pitchFamily="34" charset="0"/>
              </a:rPr>
              <a:t>μ</a:t>
            </a:r>
            <a:r>
              <a:rPr lang="en-US" sz="1600" b="0" i="0">
                <a:solidFill>
                  <a:schemeClr val="accent2"/>
                </a:solidFill>
                <a:latin typeface="Calibri" pitchFamily="34" charset="0"/>
              </a:rPr>
              <a:t>B</a:t>
            </a:r>
            <a:r>
              <a:rPr lang="en-US" sz="1600" b="0" i="0" baseline="-25000">
                <a:solidFill>
                  <a:schemeClr val="accent2"/>
                </a:solidFill>
                <a:latin typeface="Calibri" pitchFamily="34" charset="0"/>
              </a:rPr>
              <a:t>0</a:t>
            </a:r>
            <a:r>
              <a:rPr lang="en-US" sz="1600" b="0" i="0">
                <a:solidFill>
                  <a:schemeClr val="accent2"/>
                </a:solidFill>
                <a:latin typeface="Calibri" pitchFamily="34" charset="0"/>
              </a:rPr>
              <a:t>/</a:t>
            </a:r>
            <a:r>
              <a:rPr lang="el-GR" sz="1600" b="0" i="0">
                <a:solidFill>
                  <a:schemeClr val="accent2"/>
                </a:solidFill>
                <a:latin typeface="Calibri" pitchFamily="34" charset="0"/>
              </a:rPr>
              <a:t>ε</a:t>
            </a:r>
            <a:r>
              <a:rPr lang="en-US" sz="1600" b="0" i="0">
                <a:solidFill>
                  <a:schemeClr val="accent2"/>
                </a:solidFill>
                <a:latin typeface="Calibri" pitchFamily="34" charset="0"/>
              </a:rPr>
              <a:t>, where </a:t>
            </a:r>
            <a:r>
              <a:rPr lang="el-GR" sz="1600" b="0" i="0">
                <a:solidFill>
                  <a:schemeClr val="accent2"/>
                </a:solidFill>
                <a:latin typeface="Calibri" pitchFamily="34" charset="0"/>
              </a:rPr>
              <a:t>μ</a:t>
            </a:r>
            <a:r>
              <a:rPr lang="en-US" sz="1600" b="0" i="0">
                <a:solidFill>
                  <a:schemeClr val="accent2"/>
                </a:solidFill>
                <a:latin typeface="Calibri" pitchFamily="34" charset="0"/>
              </a:rPr>
              <a:t> is the magnetic moment and </a:t>
            </a:r>
            <a:r>
              <a:rPr lang="el-GR" sz="1600" b="0" i="0">
                <a:solidFill>
                  <a:schemeClr val="accent2"/>
                </a:solidFill>
                <a:latin typeface="Calibri" pitchFamily="34" charset="0"/>
              </a:rPr>
              <a:t>ε</a:t>
            </a:r>
            <a:r>
              <a:rPr lang="en-US" sz="1600" b="0" i="0">
                <a:solidFill>
                  <a:schemeClr val="accent2"/>
                </a:solidFill>
                <a:latin typeface="Calibri" pitchFamily="34" charset="0"/>
              </a:rPr>
              <a:t> is the kinetic energy.</a:t>
            </a:r>
            <a:endParaRPr lang="en-US" sz="140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noFill/>
        </p:spPr>
        <p:txBody>
          <a:bodyPr/>
          <a:lstStyle/>
          <a:p>
            <a:pPr>
              <a:lnSpc>
                <a:spcPct val="90000"/>
              </a:lnSpc>
            </a:pPr>
            <a:r>
              <a:rPr lang="en-US" sz="2800" smtClean="0">
                <a:latin typeface="Calibri" pitchFamily="34" charset="0"/>
              </a:rPr>
              <a:t>Bounce frequency calculations match for MISK and MARS-K</a:t>
            </a:r>
          </a:p>
        </p:txBody>
      </p:sp>
      <p:pic>
        <p:nvPicPr>
          <p:cNvPr id="55300" name="Picture 3" descr="OmegaB1"/>
          <p:cNvPicPr>
            <a:picLocks noGrp="1" noChangeAspect="1" noChangeArrowheads="1"/>
          </p:cNvPicPr>
          <p:nvPr>
            <p:ph sz="quarter" idx="1"/>
          </p:nvPr>
        </p:nvPicPr>
        <p:blipFill>
          <a:blip r:embed="rId6" cstate="print"/>
          <a:srcRect/>
          <a:stretch>
            <a:fillRect/>
          </a:stretch>
        </p:blipFill>
        <p:spPr>
          <a:xfrm>
            <a:off x="228600" y="1066800"/>
            <a:ext cx="3889375" cy="3090863"/>
          </a:xfrm>
          <a:noFill/>
        </p:spPr>
      </p:pic>
      <p:sp>
        <p:nvSpPr>
          <p:cNvPr id="55301" name="Text Box 32"/>
          <p:cNvSpPr txBox="1">
            <a:spLocks noChangeArrowheads="1"/>
          </p:cNvSpPr>
          <p:nvPr/>
        </p:nvSpPr>
        <p:spPr bwMode="auto">
          <a:xfrm>
            <a:off x="304800" y="4876800"/>
            <a:ext cx="5214938" cy="338138"/>
          </a:xfrm>
          <a:prstGeom prst="rect">
            <a:avLst/>
          </a:prstGeom>
          <a:noFill/>
          <a:ln w="12700">
            <a:noFill/>
            <a:miter lim="800000"/>
            <a:headEnd/>
            <a:tailEnd/>
          </a:ln>
        </p:spPr>
        <p:txBody>
          <a:bodyPr wrap="none">
            <a:spAutoFit/>
          </a:bodyPr>
          <a:lstStyle/>
          <a:p>
            <a:pPr algn="ctr">
              <a:buFontTx/>
              <a:buNone/>
            </a:pPr>
            <a:r>
              <a:rPr lang="en-US" sz="1600" b="0" i="0" u="sng">
                <a:solidFill>
                  <a:schemeClr val="accent2"/>
                </a:solidFill>
                <a:latin typeface="Calibri" pitchFamily="34" charset="0"/>
              </a:rPr>
              <a:t>large aspect ratio approximation</a:t>
            </a:r>
            <a:r>
              <a:rPr lang="en-US" sz="1600" b="0" i="0">
                <a:solidFill>
                  <a:schemeClr val="accent1"/>
                </a:solidFill>
                <a:latin typeface="Calibri" pitchFamily="34" charset="0"/>
              </a:rPr>
              <a:t> </a:t>
            </a:r>
            <a:r>
              <a:rPr lang="en-US" sz="1400">
                <a:solidFill>
                  <a:schemeClr val="accent1"/>
                </a:solidFill>
                <a:latin typeface="Calibri" pitchFamily="34" charset="0"/>
              </a:rPr>
              <a:t>(Bondeson and Chu, PoP, 1996)</a:t>
            </a:r>
          </a:p>
        </p:txBody>
      </p:sp>
      <p:sp>
        <p:nvSpPr>
          <p:cNvPr id="55302" name="Text Box 32"/>
          <p:cNvSpPr txBox="1">
            <a:spLocks noChangeArrowheads="1"/>
          </p:cNvSpPr>
          <p:nvPr/>
        </p:nvSpPr>
        <p:spPr bwMode="auto">
          <a:xfrm>
            <a:off x="609600" y="4495800"/>
            <a:ext cx="3659188" cy="307975"/>
          </a:xfrm>
          <a:prstGeom prst="rect">
            <a:avLst/>
          </a:prstGeom>
          <a:noFill/>
          <a:ln w="12700">
            <a:noFill/>
            <a:miter lim="800000"/>
            <a:headEnd/>
            <a:tailEnd/>
          </a:ln>
        </p:spPr>
        <p:txBody>
          <a:bodyPr wrap="none">
            <a:spAutoFit/>
          </a:bodyPr>
          <a:lstStyle/>
          <a:p>
            <a:pPr algn="ctr">
              <a:buFontTx/>
              <a:buNone/>
            </a:pPr>
            <a:r>
              <a:rPr lang="en-US" sz="1400">
                <a:solidFill>
                  <a:schemeClr val="accent1"/>
                </a:solidFill>
                <a:latin typeface="Calibri" pitchFamily="34" charset="0"/>
              </a:rPr>
              <a:t>(Liu, </a:t>
            </a:r>
            <a:r>
              <a:rPr lang="sv-SE" sz="1400">
                <a:solidFill>
                  <a:schemeClr val="accent1"/>
                </a:solidFill>
                <a:latin typeface="Calibri" pitchFamily="34" charset="0"/>
              </a:rPr>
              <a:t>ITPA MHD TG Meeting, Feb. 25-29, 2008</a:t>
            </a:r>
            <a:r>
              <a:rPr lang="en-US" sz="1400">
                <a:solidFill>
                  <a:schemeClr val="accent1"/>
                </a:solidFill>
                <a:latin typeface="Calibri" pitchFamily="34" charset="0"/>
              </a:rPr>
              <a:t>)</a:t>
            </a:r>
          </a:p>
        </p:txBody>
      </p:sp>
      <p:sp>
        <p:nvSpPr>
          <p:cNvPr id="55303" name="TextBox 13"/>
          <p:cNvSpPr txBox="1">
            <a:spLocks noChangeArrowheads="1"/>
          </p:cNvSpPr>
          <p:nvPr/>
        </p:nvSpPr>
        <p:spPr bwMode="auto">
          <a:xfrm>
            <a:off x="2057400" y="4191000"/>
            <a:ext cx="682625" cy="338138"/>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MARS</a:t>
            </a:r>
          </a:p>
        </p:txBody>
      </p:sp>
      <p:sp>
        <p:nvSpPr>
          <p:cNvPr id="55304" name="TextBox 14"/>
          <p:cNvSpPr txBox="1">
            <a:spLocks noChangeArrowheads="1"/>
          </p:cNvSpPr>
          <p:nvPr/>
        </p:nvSpPr>
        <p:spPr bwMode="auto">
          <a:xfrm>
            <a:off x="6397625" y="4310063"/>
            <a:ext cx="612775" cy="338137"/>
          </a:xfrm>
          <a:prstGeom prst="rect">
            <a:avLst/>
          </a:prstGeom>
          <a:noFill/>
          <a:ln w="9525">
            <a:noFill/>
            <a:miter lim="800000"/>
            <a:headEnd/>
            <a:tailEnd/>
          </a:ln>
        </p:spPr>
        <p:txBody>
          <a:bodyPr wrap="none">
            <a:spAutoFit/>
          </a:bodyPr>
          <a:lstStyle/>
          <a:p>
            <a:pPr>
              <a:buFontTx/>
              <a:buNone/>
            </a:pPr>
            <a:r>
              <a:rPr lang="en-US" sz="1600" b="0" i="0">
                <a:latin typeface="Calibri" pitchFamily="34" charset="0"/>
              </a:rPr>
              <a:t>MISK</a:t>
            </a:r>
          </a:p>
        </p:txBody>
      </p:sp>
      <p:pic>
        <p:nvPicPr>
          <p:cNvPr id="55305" name="Picture 25" descr="addin_tmp.png"/>
          <p:cNvPicPr>
            <a:picLocks noChangeAspect="1"/>
          </p:cNvPicPr>
          <p:nvPr>
            <p:custDataLst>
              <p:tags r:id="rId1"/>
            </p:custDataLst>
          </p:nvPr>
        </p:nvPicPr>
        <p:blipFill>
          <a:blip r:embed="rId7" cstate="print"/>
          <a:srcRect/>
          <a:stretch>
            <a:fillRect/>
          </a:stretch>
        </p:blipFill>
        <p:spPr bwMode="auto">
          <a:xfrm>
            <a:off x="457200" y="5334000"/>
            <a:ext cx="3140075" cy="530225"/>
          </a:xfrm>
          <a:prstGeom prst="rect">
            <a:avLst/>
          </a:prstGeom>
          <a:noFill/>
          <a:ln w="9525">
            <a:noFill/>
            <a:miter lim="800000"/>
            <a:headEnd/>
            <a:tailEnd/>
          </a:ln>
        </p:spPr>
      </p:pic>
      <p:pic>
        <p:nvPicPr>
          <p:cNvPr id="55306" name="Picture 26" descr="addin_tmp.png"/>
          <p:cNvPicPr>
            <a:picLocks noChangeAspect="1"/>
          </p:cNvPicPr>
          <p:nvPr>
            <p:custDataLst>
              <p:tags r:id="rId2"/>
            </p:custDataLst>
          </p:nvPr>
        </p:nvPicPr>
        <p:blipFill>
          <a:blip r:embed="rId8" cstate="print"/>
          <a:srcRect/>
          <a:stretch>
            <a:fillRect/>
          </a:stretch>
        </p:blipFill>
        <p:spPr bwMode="auto">
          <a:xfrm>
            <a:off x="4114800" y="5337175"/>
            <a:ext cx="4221163" cy="530225"/>
          </a:xfrm>
          <a:prstGeom prst="rect">
            <a:avLst/>
          </a:prstGeom>
          <a:noFill/>
          <a:ln w="9525">
            <a:noFill/>
            <a:miter lim="800000"/>
            <a:headEnd/>
            <a:tailEnd/>
          </a:ln>
        </p:spPr>
      </p:pic>
      <p:pic>
        <p:nvPicPr>
          <p:cNvPr id="55307" name="Picture 27" descr="addin_tmp.png"/>
          <p:cNvPicPr>
            <a:picLocks noChangeAspect="1"/>
          </p:cNvPicPr>
          <p:nvPr>
            <p:custDataLst>
              <p:tags r:id="rId3"/>
            </p:custDataLst>
          </p:nvPr>
        </p:nvPicPr>
        <p:blipFill>
          <a:blip r:embed="rId9" cstate="print"/>
          <a:srcRect/>
          <a:stretch>
            <a:fillRect/>
          </a:stretch>
        </p:blipFill>
        <p:spPr bwMode="auto">
          <a:xfrm>
            <a:off x="381000" y="5943600"/>
            <a:ext cx="1776413" cy="557213"/>
          </a:xfrm>
          <a:prstGeom prst="rect">
            <a:avLst/>
          </a:prstGeom>
          <a:noFill/>
          <a:ln w="9525">
            <a:noFill/>
            <a:miter lim="800000"/>
            <a:headEnd/>
            <a:tailEnd/>
          </a:ln>
        </p:spPr>
      </p:pic>
      <p:pic>
        <p:nvPicPr>
          <p:cNvPr id="55308" name="Picture 24" descr="wb02.eps"/>
          <p:cNvPicPr>
            <a:picLocks noChangeAspect="1"/>
          </p:cNvPicPr>
          <p:nvPr/>
        </p:nvPicPr>
        <p:blipFill>
          <a:blip r:embed="rId10" cstate="print"/>
          <a:srcRect/>
          <a:stretch>
            <a:fillRect/>
          </a:stretch>
        </p:blipFill>
        <p:spPr bwMode="auto">
          <a:xfrm>
            <a:off x="4570413" y="1066800"/>
            <a:ext cx="3887787"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noFill/>
        </p:spPr>
        <p:txBody>
          <a:bodyPr/>
          <a:lstStyle/>
          <a:p>
            <a:pPr>
              <a:lnSpc>
                <a:spcPct val="90000"/>
              </a:lnSpc>
            </a:pPr>
            <a:r>
              <a:rPr lang="en-US" sz="2800" smtClean="0">
                <a:latin typeface="Calibri" pitchFamily="34" charset="0"/>
              </a:rPr>
              <a:t>MISK and MARS-K match well at reasonable rotation</a:t>
            </a:r>
          </a:p>
        </p:txBody>
      </p:sp>
      <p:pic>
        <p:nvPicPr>
          <p:cNvPr id="56324" name="Picture 12" descr="dWK_ti_real.eps"/>
          <p:cNvPicPr>
            <a:picLocks noChangeAspect="1"/>
          </p:cNvPicPr>
          <p:nvPr/>
        </p:nvPicPr>
        <p:blipFill>
          <a:blip r:embed="rId3" cstate="print"/>
          <a:srcRect/>
          <a:stretch>
            <a:fillRect/>
          </a:stretch>
        </p:blipFill>
        <p:spPr bwMode="auto">
          <a:xfrm>
            <a:off x="2057400" y="914400"/>
            <a:ext cx="3657600" cy="2684463"/>
          </a:xfrm>
          <a:prstGeom prst="rect">
            <a:avLst/>
          </a:prstGeom>
          <a:noFill/>
          <a:ln w="9525">
            <a:noFill/>
            <a:miter lim="800000"/>
            <a:headEnd/>
            <a:tailEnd/>
          </a:ln>
        </p:spPr>
      </p:pic>
      <p:pic>
        <p:nvPicPr>
          <p:cNvPr id="56325" name="Picture 14" descr="dWK_te_imag.eps"/>
          <p:cNvPicPr>
            <a:picLocks noChangeAspect="1"/>
          </p:cNvPicPr>
          <p:nvPr/>
        </p:nvPicPr>
        <p:blipFill>
          <a:blip r:embed="rId4" cstate="print"/>
          <a:srcRect/>
          <a:stretch>
            <a:fillRect/>
          </a:stretch>
        </p:blipFill>
        <p:spPr bwMode="auto">
          <a:xfrm>
            <a:off x="5486400" y="3581400"/>
            <a:ext cx="3657600" cy="2684463"/>
          </a:xfrm>
          <a:prstGeom prst="rect">
            <a:avLst/>
          </a:prstGeom>
          <a:noFill/>
          <a:ln w="9525">
            <a:noFill/>
            <a:miter lim="800000"/>
            <a:headEnd/>
            <a:tailEnd/>
          </a:ln>
        </p:spPr>
      </p:pic>
      <p:pic>
        <p:nvPicPr>
          <p:cNvPr id="56326" name="Picture 15" descr="dWK_te_real.eps"/>
          <p:cNvPicPr>
            <a:picLocks noChangeAspect="1"/>
          </p:cNvPicPr>
          <p:nvPr/>
        </p:nvPicPr>
        <p:blipFill>
          <a:blip r:embed="rId5" cstate="print"/>
          <a:srcRect/>
          <a:stretch>
            <a:fillRect/>
          </a:stretch>
        </p:blipFill>
        <p:spPr bwMode="auto">
          <a:xfrm>
            <a:off x="2057400" y="3581400"/>
            <a:ext cx="3657600" cy="2684463"/>
          </a:xfrm>
          <a:prstGeom prst="rect">
            <a:avLst/>
          </a:prstGeom>
          <a:noFill/>
          <a:ln w="9525">
            <a:noFill/>
            <a:miter lim="800000"/>
            <a:headEnd/>
            <a:tailEnd/>
          </a:ln>
        </p:spPr>
      </p:pic>
      <p:pic>
        <p:nvPicPr>
          <p:cNvPr id="56327" name="Picture 16" descr="dWK_ti_imag.eps"/>
          <p:cNvPicPr>
            <a:picLocks noChangeAspect="1"/>
          </p:cNvPicPr>
          <p:nvPr/>
        </p:nvPicPr>
        <p:blipFill>
          <a:blip r:embed="rId6" cstate="print"/>
          <a:srcRect/>
          <a:stretch>
            <a:fillRect/>
          </a:stretch>
        </p:blipFill>
        <p:spPr bwMode="auto">
          <a:xfrm>
            <a:off x="5486400" y="896938"/>
            <a:ext cx="3657600" cy="2684462"/>
          </a:xfrm>
          <a:prstGeom prst="rect">
            <a:avLst/>
          </a:prstGeom>
          <a:noFill/>
          <a:ln w="9525">
            <a:noFill/>
            <a:miter lim="800000"/>
            <a:headEnd/>
            <a:tailEnd/>
          </a:ln>
        </p:spPr>
      </p:pic>
      <p:sp>
        <p:nvSpPr>
          <p:cNvPr id="56328" name="TextBox 17"/>
          <p:cNvSpPr txBox="1">
            <a:spLocks noChangeArrowheads="1"/>
          </p:cNvSpPr>
          <p:nvPr/>
        </p:nvSpPr>
        <p:spPr bwMode="auto">
          <a:xfrm>
            <a:off x="0" y="1397000"/>
            <a:ext cx="2209800" cy="4413250"/>
          </a:xfrm>
          <a:prstGeom prst="rect">
            <a:avLst/>
          </a:prstGeom>
          <a:noFill/>
          <a:ln w="9525">
            <a:noFill/>
            <a:miter lim="800000"/>
            <a:headEnd/>
            <a:tailEnd/>
          </a:ln>
        </p:spPr>
        <p:txBody>
          <a:bodyPr>
            <a:spAutoFit/>
          </a:bodyPr>
          <a:lstStyle/>
          <a:p>
            <a:pPr>
              <a:buFontTx/>
              <a:buNone/>
            </a:pPr>
            <a:r>
              <a:rPr lang="en-US" sz="1800" b="0" i="0">
                <a:latin typeface="Calibri" pitchFamily="34" charset="0"/>
              </a:rPr>
              <a:t>Good match for trapped ions and electrons at high rotation, but poor at low rotation.</a:t>
            </a:r>
          </a:p>
          <a:p>
            <a:pPr>
              <a:buFontTx/>
              <a:buNone/>
            </a:pPr>
            <a:endParaRPr lang="en-US" sz="1800" b="0" i="0">
              <a:latin typeface="Calibri" pitchFamily="34" charset="0"/>
            </a:endParaRPr>
          </a:p>
          <a:p>
            <a:pPr>
              <a:buFontTx/>
              <a:buNone/>
            </a:pPr>
            <a:endParaRPr lang="en-US" sz="1800" b="0" i="0">
              <a:latin typeface="Calibri" pitchFamily="34" charset="0"/>
            </a:endParaRPr>
          </a:p>
          <a:p>
            <a:pPr>
              <a:buFontTx/>
              <a:buNone/>
            </a:pPr>
            <a:r>
              <a:rPr lang="en-US" sz="1800" b="0" i="0">
                <a:latin typeface="Calibri" pitchFamily="34" charset="0"/>
              </a:rPr>
              <a:t>The simple frequency resonance term denominator causes numerical integration problems with MISK that don’t happen with realistic equilibria.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727448" y="3314700"/>
            <a:ext cx="4305300" cy="1943100"/>
          </a:xfrm>
          <a:prstGeom prst="rect">
            <a:avLst/>
          </a:prstGeom>
          <a:noFill/>
          <a:ln w="9525">
            <a:noFill/>
            <a:miter lim="800000"/>
            <a:headEnd/>
            <a:tailEnd/>
          </a:ln>
        </p:spPr>
      </p:pic>
      <p:sp>
        <p:nvSpPr>
          <p:cNvPr id="5124" name="Rectangle 2"/>
          <p:cNvSpPr>
            <a:spLocks noGrp="1" noChangeArrowheads="1"/>
          </p:cNvSpPr>
          <p:nvPr>
            <p:ph type="title"/>
          </p:nvPr>
        </p:nvSpPr>
        <p:spPr>
          <a:noFill/>
        </p:spPr>
        <p:txBody>
          <a:bodyPr/>
          <a:lstStyle/>
          <a:p>
            <a:pPr marL="342900" indent="-342900">
              <a:spcBef>
                <a:spcPct val="20000"/>
              </a:spcBef>
            </a:pPr>
            <a:r>
              <a:rPr lang="en-US" sz="2800" dirty="0" smtClean="0">
                <a:latin typeface="Calibri" pitchFamily="34" charset="0"/>
              </a:rPr>
              <a:t>NSTX experimental RWM instability can not be explained by scalar critical rotation</a:t>
            </a:r>
            <a:r>
              <a:rPr lang="en-US" sz="2800" baseline="-25000" dirty="0" smtClean="0">
                <a:latin typeface="Calibri" pitchFamily="34" charset="0"/>
              </a:rPr>
              <a:t> </a:t>
            </a:r>
            <a:r>
              <a:rPr lang="en-US" sz="2800" dirty="0" smtClean="0">
                <a:latin typeface="Calibri" pitchFamily="34" charset="0"/>
              </a:rPr>
              <a:t>theory</a:t>
            </a:r>
          </a:p>
        </p:txBody>
      </p:sp>
      <p:sp>
        <p:nvSpPr>
          <p:cNvPr id="6" name="Rectangle 3"/>
          <p:cNvSpPr txBox="1">
            <a:spLocks noChangeArrowheads="1"/>
          </p:cNvSpPr>
          <p:nvPr/>
        </p:nvSpPr>
        <p:spPr bwMode="auto">
          <a:xfrm>
            <a:off x="152400" y="1219200"/>
            <a:ext cx="4343400" cy="4724400"/>
          </a:xfrm>
          <a:prstGeom prst="rect">
            <a:avLst/>
          </a:prstGeom>
          <a:noFill/>
          <a:ln w="9525">
            <a:noFill/>
            <a:miter lim="800000"/>
            <a:headEnd/>
            <a:tailEnd/>
          </a:ln>
        </p:spPr>
        <p:txBody>
          <a:bodyPr/>
          <a:lstStyle/>
          <a:p>
            <a:pPr marL="274320" lvl="1" eaLnBrk="0" hangingPunct="0">
              <a:buNone/>
              <a:defRPr/>
            </a:pPr>
            <a:r>
              <a:rPr lang="en-US" sz="2400" b="0" i="0" kern="0" dirty="0" smtClean="0">
                <a:solidFill>
                  <a:schemeClr val="accent2"/>
                </a:solidFill>
                <a:latin typeface="Calibri" pitchFamily="34" charset="0"/>
              </a:rPr>
              <a:t>In NSTX, the RWM can go unstable with a wide range of </a:t>
            </a:r>
            <a:r>
              <a:rPr lang="en-US" sz="2400" b="0" i="0" kern="0" dirty="0" err="1" smtClean="0">
                <a:solidFill>
                  <a:schemeClr val="accent2"/>
                </a:solidFill>
                <a:latin typeface="Calibri" pitchFamily="34" charset="0"/>
              </a:rPr>
              <a:t>toroidal</a:t>
            </a:r>
            <a:r>
              <a:rPr lang="en-US" sz="2400" b="0" i="0" kern="0" dirty="0" smtClean="0">
                <a:solidFill>
                  <a:schemeClr val="accent2"/>
                </a:solidFill>
                <a:latin typeface="Calibri" pitchFamily="34" charset="0"/>
              </a:rPr>
              <a:t> plasma rotation, </a:t>
            </a:r>
            <a:r>
              <a:rPr lang="el-GR" sz="2400" b="0" i="0" kern="0" dirty="0" smtClean="0">
                <a:solidFill>
                  <a:schemeClr val="accent2"/>
                </a:solidFill>
                <a:latin typeface="Calibri" pitchFamily="34" charset="0"/>
              </a:rPr>
              <a:t>ω</a:t>
            </a:r>
            <a:r>
              <a:rPr lang="el-GR" sz="2400" b="0" i="0" kern="0" baseline="-25000" dirty="0" smtClean="0">
                <a:solidFill>
                  <a:schemeClr val="accent2"/>
                </a:solidFill>
                <a:latin typeface="Calibri" pitchFamily="34" charset="0"/>
              </a:rPr>
              <a:t>φ</a:t>
            </a:r>
            <a:r>
              <a:rPr lang="en-US" sz="2400" b="0" i="0" kern="0" dirty="0" smtClean="0">
                <a:solidFill>
                  <a:schemeClr val="accent2"/>
                </a:solidFill>
                <a:latin typeface="Calibri" pitchFamily="34" charset="0"/>
              </a:rPr>
              <a:t>.</a:t>
            </a:r>
          </a:p>
          <a:p>
            <a:pPr marL="274320" lvl="1" eaLnBrk="0" hangingPunct="0">
              <a:buNone/>
              <a:defRPr/>
            </a:pPr>
            <a:r>
              <a:rPr lang="en-US" sz="1600" dirty="0" smtClean="0">
                <a:solidFill>
                  <a:schemeClr val="accent1"/>
                </a:solidFill>
                <a:latin typeface="Calibri" pitchFamily="34" charset="0"/>
              </a:rPr>
              <a:t>A.C. Sontag et. al., </a:t>
            </a:r>
            <a:r>
              <a:rPr lang="en-US" sz="1600" dirty="0" err="1" smtClean="0">
                <a:solidFill>
                  <a:schemeClr val="accent1"/>
                </a:solidFill>
                <a:latin typeface="Calibri" pitchFamily="34" charset="0"/>
              </a:rPr>
              <a:t>Nucl</a:t>
            </a:r>
            <a:r>
              <a:rPr lang="en-US" sz="1600" dirty="0" smtClean="0">
                <a:solidFill>
                  <a:schemeClr val="accent1"/>
                </a:solidFill>
                <a:latin typeface="Calibri" pitchFamily="34" charset="0"/>
              </a:rPr>
              <a:t>. </a:t>
            </a:r>
            <a:r>
              <a:rPr lang="en-US" sz="1600" dirty="0" err="1" smtClean="0">
                <a:solidFill>
                  <a:schemeClr val="accent1"/>
                </a:solidFill>
                <a:latin typeface="Calibri" pitchFamily="34" charset="0"/>
              </a:rPr>
              <a:t>Fus</a:t>
            </a:r>
            <a:r>
              <a:rPr lang="en-US" sz="1600" dirty="0" smtClean="0">
                <a:solidFill>
                  <a:schemeClr val="accent1"/>
                </a:solidFill>
                <a:latin typeface="Calibri" pitchFamily="34" charset="0"/>
              </a:rPr>
              <a:t>., 47 (2007) 1005</a:t>
            </a:r>
          </a:p>
          <a:p>
            <a:pPr marL="274320" lvl="1" eaLnBrk="0" hangingPunct="0">
              <a:buNone/>
              <a:defRPr/>
            </a:pPr>
            <a:endParaRPr lang="en-US" sz="2400" b="0" i="0" kern="0" dirty="0" smtClean="0">
              <a:solidFill>
                <a:schemeClr val="accent2"/>
              </a:solidFill>
              <a:latin typeface="Calibri" pitchFamily="34" charset="0"/>
            </a:endParaRPr>
          </a:p>
          <a:p>
            <a:pPr marL="274320" lvl="1" eaLnBrk="0" hangingPunct="0">
              <a:buNone/>
              <a:defRPr/>
            </a:pPr>
            <a:endParaRPr lang="en-US" sz="2400" b="0" i="0" kern="0" dirty="0" smtClean="0">
              <a:solidFill>
                <a:schemeClr val="accent2"/>
              </a:solidFill>
              <a:latin typeface="Calibri" pitchFamily="34" charset="0"/>
            </a:endParaRPr>
          </a:p>
          <a:p>
            <a:pPr marL="274320" lvl="1" eaLnBrk="0" hangingPunct="0">
              <a:buNone/>
              <a:defRPr/>
            </a:pPr>
            <a:r>
              <a:rPr lang="en-US" sz="2400" b="0" i="0" kern="0" dirty="0" smtClean="0">
                <a:solidFill>
                  <a:schemeClr val="accent2"/>
                </a:solidFill>
                <a:latin typeface="Calibri" pitchFamily="34" charset="0"/>
              </a:rPr>
              <a:t>Stable discharges can have very low </a:t>
            </a:r>
            <a:r>
              <a:rPr lang="el-GR" sz="2400" b="0" i="0" kern="0" dirty="0" smtClean="0">
                <a:solidFill>
                  <a:schemeClr val="accent2"/>
                </a:solidFill>
                <a:latin typeface="Calibri" pitchFamily="34" charset="0"/>
              </a:rPr>
              <a:t>ω</a:t>
            </a:r>
            <a:r>
              <a:rPr lang="el-GR" sz="2400" b="0" i="0" kern="0" baseline="-25000" dirty="0" smtClean="0">
                <a:solidFill>
                  <a:schemeClr val="accent2"/>
                </a:solidFill>
                <a:latin typeface="Calibri" pitchFamily="34" charset="0"/>
              </a:rPr>
              <a:t>φ</a:t>
            </a:r>
            <a:r>
              <a:rPr lang="en-US" sz="2400" b="0" i="0" kern="0" dirty="0" smtClean="0">
                <a:solidFill>
                  <a:schemeClr val="accent2"/>
                </a:solidFill>
                <a:latin typeface="Calibri" pitchFamily="34" charset="0"/>
              </a:rPr>
              <a:t>.</a:t>
            </a:r>
          </a:p>
        </p:txBody>
      </p:sp>
      <p:sp>
        <p:nvSpPr>
          <p:cNvPr id="8"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5</a:t>
            </a:r>
            <a:endParaRPr lang="en-US" sz="900" i="0" dirty="0">
              <a:solidFill>
                <a:schemeClr val="accent2"/>
              </a:solidFill>
              <a:latin typeface="Arial" pitchFamily="34" charset="0"/>
            </a:endParaRPr>
          </a:p>
        </p:txBody>
      </p:sp>
      <p:sp>
        <p:nvSpPr>
          <p:cNvPr id="9" name="TextBox 8"/>
          <p:cNvSpPr txBox="1"/>
          <p:nvPr/>
        </p:nvSpPr>
        <p:spPr>
          <a:xfrm>
            <a:off x="228600" y="6015335"/>
            <a:ext cx="8610600" cy="461665"/>
          </a:xfrm>
          <a:prstGeom prst="rect">
            <a:avLst/>
          </a:prstGeom>
          <a:solidFill>
            <a:srgbClr val="FFFF99"/>
          </a:solidFill>
          <a:ln>
            <a:solidFill>
              <a:srgbClr val="FF0000"/>
            </a:solidFill>
          </a:ln>
        </p:spPr>
        <p:txBody>
          <a:bodyPr wrap="square" rtlCol="0">
            <a:spAutoFit/>
          </a:bodyPr>
          <a:lstStyle/>
          <a:p>
            <a:pPr marL="0" lvl="1" algn="ctr">
              <a:buNone/>
            </a:pPr>
            <a:r>
              <a:rPr lang="en-US" sz="2000" b="0" i="0" kern="0" dirty="0" smtClean="0">
                <a:solidFill>
                  <a:srgbClr val="FF0000"/>
                </a:solidFill>
                <a:latin typeface="Calibri" pitchFamily="34" charset="0"/>
              </a:rPr>
              <a:t>A theoretical model broad enough in scope to explain these results is needed</a:t>
            </a:r>
            <a:r>
              <a:rPr lang="en-US" sz="2400" b="0" i="0" kern="0" dirty="0" smtClean="0">
                <a:solidFill>
                  <a:srgbClr val="FF0000"/>
                </a:solidFill>
                <a:latin typeface="Calibri" pitchFamily="34" charset="0"/>
              </a:rPr>
              <a:t>.</a:t>
            </a:r>
            <a:endParaRPr lang="en-US" sz="2800" b="0" i="0" kern="0" dirty="0" smtClean="0">
              <a:solidFill>
                <a:srgbClr val="FF0000"/>
              </a:solidFill>
              <a:latin typeface="Calibri" pitchFamily="34" charset="0"/>
            </a:endParaRPr>
          </a:p>
        </p:txBody>
      </p:sp>
      <p:sp>
        <p:nvSpPr>
          <p:cNvPr id="17" name="TextBox 16"/>
          <p:cNvSpPr txBox="1"/>
          <p:nvPr/>
        </p:nvSpPr>
        <p:spPr>
          <a:xfrm>
            <a:off x="5257800" y="4267200"/>
            <a:ext cx="1136017" cy="461665"/>
          </a:xfrm>
          <a:prstGeom prst="rect">
            <a:avLst/>
          </a:prstGeom>
          <a:noFill/>
        </p:spPr>
        <p:txBody>
          <a:bodyPr wrap="none" rtlCol="0">
            <a:spAutoFit/>
          </a:bodyPr>
          <a:lstStyle/>
          <a:p>
            <a:pPr>
              <a:buNone/>
            </a:pPr>
            <a:r>
              <a:rPr lang="en-US" sz="2400" b="0" i="0" dirty="0" smtClean="0">
                <a:solidFill>
                  <a:srgbClr val="873AC0"/>
                </a:solidFill>
                <a:latin typeface="Calibri" pitchFamily="34" charset="0"/>
              </a:rPr>
              <a:t>stable!!</a:t>
            </a:r>
            <a:endParaRPr lang="en-US" sz="2400" b="0" i="0" dirty="0">
              <a:solidFill>
                <a:srgbClr val="873AC0"/>
              </a:solidFill>
              <a:latin typeface="Calibri" pitchFamily="34" charset="0"/>
            </a:endParaRPr>
          </a:p>
        </p:txBody>
      </p:sp>
      <p:pic>
        <p:nvPicPr>
          <p:cNvPr id="4098" name="Picture 2"/>
          <p:cNvPicPr>
            <a:picLocks noChangeAspect="1" noChangeArrowheads="1"/>
          </p:cNvPicPr>
          <p:nvPr/>
        </p:nvPicPr>
        <p:blipFill>
          <a:blip r:embed="rId4" cstate="print"/>
          <a:srcRect/>
          <a:stretch>
            <a:fillRect/>
          </a:stretch>
        </p:blipFill>
        <p:spPr bwMode="auto">
          <a:xfrm>
            <a:off x="4727448" y="987552"/>
            <a:ext cx="4305300" cy="1943100"/>
          </a:xfrm>
          <a:prstGeom prst="rect">
            <a:avLst/>
          </a:prstGeom>
          <a:noFill/>
          <a:ln w="9525">
            <a:noFill/>
            <a:miter lim="800000"/>
            <a:headEnd/>
            <a:tailEnd/>
          </a:ln>
        </p:spPr>
      </p:pic>
      <p:sp>
        <p:nvSpPr>
          <p:cNvPr id="24" name="TextBox 23"/>
          <p:cNvSpPr txBox="1"/>
          <p:nvPr/>
        </p:nvSpPr>
        <p:spPr>
          <a:xfrm>
            <a:off x="6934200" y="1066800"/>
            <a:ext cx="1911485" cy="738664"/>
          </a:xfrm>
          <a:prstGeom prst="rect">
            <a:avLst/>
          </a:prstGeom>
          <a:noFill/>
        </p:spPr>
        <p:txBody>
          <a:bodyPr wrap="none" rtlCol="0">
            <a:spAutoFit/>
          </a:bodyPr>
          <a:lstStyle/>
          <a:p>
            <a:pPr>
              <a:spcBef>
                <a:spcPts val="0"/>
              </a:spcBef>
              <a:buNone/>
            </a:pPr>
            <a:r>
              <a:rPr lang="en-US" sz="1400" b="0" i="0" dirty="0" smtClean="0">
                <a:solidFill>
                  <a:schemeClr val="tx1"/>
                </a:solidFill>
                <a:latin typeface="Calibri" pitchFamily="34" charset="0"/>
              </a:rPr>
              <a:t>NSTX 121083 @ 0.475 s</a:t>
            </a:r>
          </a:p>
          <a:p>
            <a:pPr>
              <a:spcBef>
                <a:spcPts val="0"/>
              </a:spcBef>
              <a:buNone/>
            </a:pPr>
            <a:r>
              <a:rPr lang="en-US" sz="1400" b="0" i="0" dirty="0" smtClean="0">
                <a:solidFill>
                  <a:schemeClr val="tx1"/>
                </a:solidFill>
                <a:latin typeface="Calibri" pitchFamily="34" charset="0"/>
              </a:rPr>
              <a:t>          </a:t>
            </a:r>
            <a:r>
              <a:rPr lang="en-US" sz="1400" b="0" i="0" dirty="0" smtClean="0">
                <a:solidFill>
                  <a:srgbClr val="FF0000"/>
                </a:solidFill>
                <a:latin typeface="Calibri" pitchFamily="34" charset="0"/>
              </a:rPr>
              <a:t>128856 @ 0.526 s</a:t>
            </a:r>
          </a:p>
          <a:p>
            <a:pPr>
              <a:spcBef>
                <a:spcPts val="0"/>
              </a:spcBef>
              <a:buNone/>
            </a:pPr>
            <a:r>
              <a:rPr lang="en-US" sz="1400" b="0" i="0" dirty="0" smtClean="0">
                <a:solidFill>
                  <a:schemeClr val="tx1"/>
                </a:solidFill>
                <a:latin typeface="Calibri" pitchFamily="34" charset="0"/>
              </a:rPr>
              <a:t>          </a:t>
            </a:r>
            <a:r>
              <a:rPr lang="en-US" sz="1400" b="0" i="0" dirty="0" smtClean="0">
                <a:solidFill>
                  <a:schemeClr val="accent2"/>
                </a:solidFill>
                <a:latin typeface="Calibri" pitchFamily="34" charset="0"/>
              </a:rPr>
              <a:t>130235 @ 0.745 s</a:t>
            </a:r>
          </a:p>
        </p:txBody>
      </p:sp>
      <p:sp>
        <p:nvSpPr>
          <p:cNvPr id="25"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26"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32" name="TextBox 31"/>
          <p:cNvSpPr txBox="1"/>
          <p:nvPr/>
        </p:nvSpPr>
        <p:spPr>
          <a:xfrm>
            <a:off x="6927715" y="3409890"/>
            <a:ext cx="1935145" cy="738664"/>
          </a:xfrm>
          <a:prstGeom prst="rect">
            <a:avLst/>
          </a:prstGeom>
          <a:noFill/>
        </p:spPr>
        <p:txBody>
          <a:bodyPr wrap="none" rtlCol="0">
            <a:spAutoFit/>
          </a:bodyPr>
          <a:lstStyle/>
          <a:p>
            <a:pPr>
              <a:spcBef>
                <a:spcPts val="0"/>
              </a:spcBef>
              <a:buNone/>
            </a:pPr>
            <a:r>
              <a:rPr lang="en-US" sz="1400" b="0" i="0" dirty="0" smtClean="0">
                <a:solidFill>
                  <a:schemeClr val="tx1"/>
                </a:solidFill>
                <a:latin typeface="Calibri" pitchFamily="34" charset="0"/>
              </a:rPr>
              <a:t>NSTX 121083 @ 0.475 s</a:t>
            </a:r>
          </a:p>
          <a:p>
            <a:pPr>
              <a:spcBef>
                <a:spcPts val="0"/>
              </a:spcBef>
              <a:buNone/>
            </a:pPr>
            <a:r>
              <a:rPr lang="en-US" sz="1400" b="0" i="0" dirty="0" smtClean="0">
                <a:solidFill>
                  <a:schemeClr val="tx1"/>
                </a:solidFill>
                <a:latin typeface="Calibri" pitchFamily="34" charset="0"/>
              </a:rPr>
              <a:t>          </a:t>
            </a:r>
            <a:r>
              <a:rPr lang="en-US" sz="1400" b="0" i="0" dirty="0" smtClean="0">
                <a:solidFill>
                  <a:srgbClr val="00B050"/>
                </a:solidFill>
                <a:latin typeface="Calibri" pitchFamily="34" charset="0"/>
              </a:rPr>
              <a:t>121083 @ 0.435 s</a:t>
            </a:r>
          </a:p>
          <a:p>
            <a:pPr>
              <a:spcBef>
                <a:spcPts val="0"/>
              </a:spcBef>
              <a:buNone/>
            </a:pPr>
            <a:r>
              <a:rPr lang="en-US" sz="1400" b="0" i="0" dirty="0" smtClean="0">
                <a:solidFill>
                  <a:schemeClr val="tx1"/>
                </a:solidFill>
                <a:latin typeface="Calibri" pitchFamily="34" charset="0"/>
              </a:rPr>
              <a:t>          </a:t>
            </a:r>
            <a:r>
              <a:rPr lang="en-US" sz="1400" b="0" i="0" dirty="0" smtClean="0">
                <a:solidFill>
                  <a:srgbClr val="7030A0"/>
                </a:solidFill>
                <a:latin typeface="Calibri" pitchFamily="34" charset="0"/>
              </a:rPr>
              <a:t>135306 @ 0.686 s</a:t>
            </a:r>
            <a:r>
              <a:rPr lang="en-US" sz="1400" b="0" i="0" dirty="0" smtClean="0">
                <a:solidFill>
                  <a:schemeClr val="tx1"/>
                </a:solidFill>
                <a:latin typeface="Calibri" pitchFamily="34" charset="0"/>
              </a:rPr>
              <a:t> </a:t>
            </a:r>
            <a:endParaRPr lang="en-US" sz="1400" b="0" i="0" dirty="0" smtClean="0">
              <a:solidFill>
                <a:srgbClr val="7030A0"/>
              </a:solidFill>
              <a:latin typeface="Calibri" pitchFamily="34" charset="0"/>
            </a:endParaRPr>
          </a:p>
        </p:txBody>
      </p:sp>
      <p:sp>
        <p:nvSpPr>
          <p:cNvPr id="33" name="TextBox 6"/>
          <p:cNvSpPr txBox="1">
            <a:spLocks noChangeArrowheads="1"/>
          </p:cNvSpPr>
          <p:nvPr/>
        </p:nvSpPr>
        <p:spPr bwMode="auto">
          <a:xfrm>
            <a:off x="6622915" y="523869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34" name="TextBox 6"/>
          <p:cNvSpPr txBox="1">
            <a:spLocks noChangeArrowheads="1"/>
          </p:cNvSpPr>
          <p:nvPr/>
        </p:nvSpPr>
        <p:spPr bwMode="auto">
          <a:xfrm rot="16200000">
            <a:off x="3984701" y="397159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19" name="TextBox 6"/>
          <p:cNvSpPr txBox="1">
            <a:spLocks noChangeArrowheads="1"/>
          </p:cNvSpPr>
          <p:nvPr/>
        </p:nvSpPr>
        <p:spPr bwMode="auto">
          <a:xfrm>
            <a:off x="4988537" y="2286000"/>
            <a:ext cx="2326663" cy="338554"/>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rgbClr val="FF0000"/>
                </a:solidFill>
                <a:latin typeface="Calibri" pitchFamily="34" charset="0"/>
              </a:rPr>
              <a:t>marginally stable profiles</a:t>
            </a:r>
            <a:endParaRPr lang="en-US" sz="1600" i="0" dirty="0">
              <a:solidFill>
                <a:srgbClr val="FF0000"/>
              </a:solidFill>
              <a:latin typeface="Calibri" pitchFamily="34" charset="0"/>
            </a:endParaRPr>
          </a:p>
        </p:txBody>
      </p:sp>
      <p:sp>
        <p:nvSpPr>
          <p:cNvPr id="20" name="TextBox 19"/>
          <p:cNvSpPr txBox="1"/>
          <p:nvPr/>
        </p:nvSpPr>
        <p:spPr>
          <a:xfrm>
            <a:off x="7772400" y="4191000"/>
            <a:ext cx="990600" cy="461665"/>
          </a:xfrm>
          <a:prstGeom prst="rect">
            <a:avLst/>
          </a:prstGeom>
          <a:noFill/>
        </p:spPr>
        <p:txBody>
          <a:bodyPr wrap="square" rtlCol="0">
            <a:spAutoFit/>
          </a:bodyPr>
          <a:lstStyle/>
          <a:p>
            <a:pPr>
              <a:buNone/>
            </a:pPr>
            <a:r>
              <a:rPr lang="en-US" sz="2400" b="0" i="0" dirty="0" smtClean="0">
                <a:solidFill>
                  <a:srgbClr val="00B050"/>
                </a:solidFill>
                <a:latin typeface="Calibri" pitchFamily="34" charset="0"/>
              </a:rPr>
              <a:t>stable</a:t>
            </a:r>
            <a:endParaRPr lang="en-US" sz="2400" b="0" i="0" dirty="0">
              <a:solidFill>
                <a:srgbClr val="00B050"/>
              </a:solidFill>
              <a:latin typeface="Calibri" pitchFamily="34" charset="0"/>
            </a:endParaRPr>
          </a:p>
        </p:txBody>
      </p:sp>
    </p:spTree>
  </p:cSld>
  <p:clrMapOvr>
    <a:masterClrMapping/>
  </p:clrMapOvr>
  <p:transition advTm="135641"/>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7" name="Rectangle 2"/>
          <p:cNvSpPr txBox="1">
            <a:spLocks noChangeArrowheads="1"/>
          </p:cNvSpPr>
          <p:nvPr/>
        </p:nvSpPr>
        <p:spPr bwMode="auto">
          <a:xfrm>
            <a:off x="0" y="2438400"/>
            <a:ext cx="9144000" cy="914400"/>
          </a:xfrm>
          <a:prstGeom prst="rect">
            <a:avLst/>
          </a:prstGeom>
          <a:noFill/>
          <a:ln w="9525">
            <a:noFill/>
            <a:miter lim="800000"/>
            <a:headEnd/>
            <a:tailEnd/>
          </a:ln>
        </p:spPr>
        <p:txBody>
          <a:bodyPr anchor="ctr"/>
          <a:lstStyle/>
          <a:p>
            <a:pPr algn="ctr" eaLnBrk="0" hangingPunct="0">
              <a:lnSpc>
                <a:spcPct val="90000"/>
              </a:lnSpc>
              <a:spcBef>
                <a:spcPct val="0"/>
              </a:spcBef>
              <a:buFontTx/>
              <a:buNone/>
              <a:defRPr/>
            </a:pPr>
            <a:r>
              <a:rPr lang="en-US" sz="3600" i="0" kern="0" dirty="0" smtClean="0">
                <a:solidFill>
                  <a:schemeClr val="accent2"/>
                </a:solidFill>
                <a:latin typeface="Calibri" pitchFamily="34" charset="0"/>
                <a:ea typeface="+mj-ea"/>
                <a:cs typeface="+mj-cs"/>
              </a:rPr>
              <a:t>DIII-D Energetic Particle Experiment</a:t>
            </a:r>
            <a:endParaRPr lang="en-US" sz="3600" i="0" kern="0" dirty="0">
              <a:solidFill>
                <a:schemeClr val="accent2"/>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65540" name="Rectangle 2"/>
          <p:cNvSpPr>
            <a:spLocks noGrp="1" noChangeArrowheads="1"/>
          </p:cNvSpPr>
          <p:nvPr>
            <p:ph type="title"/>
          </p:nvPr>
        </p:nvSpPr>
        <p:spPr>
          <a:noFill/>
        </p:spPr>
        <p:txBody>
          <a:bodyPr/>
          <a:lstStyle/>
          <a:p>
            <a:pPr>
              <a:lnSpc>
                <a:spcPct val="90000"/>
              </a:lnSpc>
            </a:pPr>
            <a:r>
              <a:rPr lang="en-US" sz="2800" smtClean="0">
                <a:latin typeface="Calibri" pitchFamily="34" charset="0"/>
              </a:rPr>
              <a:t>xxx</a:t>
            </a:r>
          </a:p>
        </p:txBody>
      </p:sp>
      <p:pic>
        <p:nvPicPr>
          <p:cNvPr id="15362" name="Picture 2"/>
          <p:cNvPicPr>
            <a:picLocks noChangeAspect="1" noChangeArrowheads="1"/>
          </p:cNvPicPr>
          <p:nvPr/>
        </p:nvPicPr>
        <p:blipFill>
          <a:blip r:embed="rId3" cstate="print"/>
          <a:srcRect/>
          <a:stretch>
            <a:fillRect/>
          </a:stretch>
        </p:blipFill>
        <p:spPr bwMode="auto">
          <a:xfrm>
            <a:off x="0" y="0"/>
            <a:ext cx="9144000" cy="686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65540" name="Rectangle 2"/>
          <p:cNvSpPr>
            <a:spLocks noGrp="1" noChangeArrowheads="1"/>
          </p:cNvSpPr>
          <p:nvPr>
            <p:ph type="title"/>
          </p:nvPr>
        </p:nvSpPr>
        <p:spPr>
          <a:noFill/>
        </p:spPr>
        <p:txBody>
          <a:bodyPr/>
          <a:lstStyle/>
          <a:p>
            <a:pPr>
              <a:lnSpc>
                <a:spcPct val="90000"/>
              </a:lnSpc>
            </a:pPr>
            <a:r>
              <a:rPr lang="en-US" sz="2800" smtClean="0">
                <a:latin typeface="Calibri" pitchFamily="34" charset="0"/>
              </a:rPr>
              <a:t>xxx</a:t>
            </a:r>
          </a:p>
        </p:txBody>
      </p:sp>
      <p:pic>
        <p:nvPicPr>
          <p:cNvPr id="16386" name="Picture 2"/>
          <p:cNvPicPr>
            <a:picLocks noChangeAspect="1" noChangeArrowheads="1"/>
          </p:cNvPicPr>
          <p:nvPr/>
        </p:nvPicPr>
        <p:blipFill>
          <a:blip r:embed="rId3" cstate="print"/>
          <a:srcRect/>
          <a:stretch>
            <a:fillRect/>
          </a:stretch>
        </p:blipFill>
        <p:spPr bwMode="auto">
          <a:xfrm>
            <a:off x="0" y="0"/>
            <a:ext cx="9144000" cy="686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noFill/>
        </p:spPr>
        <p:txBody>
          <a:bodyPr/>
          <a:lstStyle/>
          <a:p>
            <a:pPr>
              <a:lnSpc>
                <a:spcPct val="90000"/>
              </a:lnSpc>
            </a:pPr>
            <a:r>
              <a:rPr lang="el-GR" sz="2800" dirty="0" smtClean="0">
                <a:latin typeface="Calibri" pitchFamily="34" charset="0"/>
              </a:rPr>
              <a:t>δ</a:t>
            </a:r>
            <a:r>
              <a:rPr lang="en-US" sz="2800" dirty="0" smtClean="0">
                <a:latin typeface="Calibri" pitchFamily="34" charset="0"/>
              </a:rPr>
              <a:t>W</a:t>
            </a:r>
            <a:r>
              <a:rPr lang="en-US" sz="2800" baseline="-25000" dirty="0" smtClean="0">
                <a:latin typeface="Calibri" pitchFamily="34" charset="0"/>
              </a:rPr>
              <a:t>K</a:t>
            </a:r>
            <a:r>
              <a:rPr lang="en-US" sz="2800" dirty="0" smtClean="0">
                <a:latin typeface="Calibri" pitchFamily="34" charset="0"/>
              </a:rPr>
              <a:t> in the limit of high particle energy</a:t>
            </a:r>
          </a:p>
        </p:txBody>
      </p:sp>
      <p:pic>
        <p:nvPicPr>
          <p:cNvPr id="2050" name="Picture 2"/>
          <p:cNvPicPr>
            <a:picLocks noChangeAspect="1" noChangeArrowheads="1"/>
          </p:cNvPicPr>
          <p:nvPr/>
        </p:nvPicPr>
        <p:blipFill>
          <a:blip r:embed="rId3" cstate="print"/>
          <a:srcRect/>
          <a:stretch>
            <a:fillRect/>
          </a:stretch>
        </p:blipFill>
        <p:spPr bwMode="auto">
          <a:xfrm>
            <a:off x="0" y="1524000"/>
            <a:ext cx="9144000" cy="78193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38113" y="2971800"/>
            <a:ext cx="8867775" cy="81915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52400" y="4438650"/>
            <a:ext cx="8867775" cy="819150"/>
          </a:xfrm>
          <a:prstGeom prst="rect">
            <a:avLst/>
          </a:prstGeom>
          <a:noFill/>
          <a:ln w="9525">
            <a:noFill/>
            <a:miter lim="800000"/>
            <a:headEnd/>
            <a:tailEnd/>
          </a:ln>
        </p:spPr>
      </p:pic>
      <p:sp>
        <p:nvSpPr>
          <p:cNvPr id="7" name="TextBox 6"/>
          <p:cNvSpPr txBox="1"/>
          <p:nvPr/>
        </p:nvSpPr>
        <p:spPr>
          <a:xfrm>
            <a:off x="152400" y="1066800"/>
            <a:ext cx="3644139" cy="400110"/>
          </a:xfrm>
          <a:prstGeom prst="rect">
            <a:avLst/>
          </a:prstGeom>
          <a:noFill/>
        </p:spPr>
        <p:txBody>
          <a:bodyPr wrap="none" rtlCol="0">
            <a:spAutoFit/>
          </a:bodyPr>
          <a:lstStyle/>
          <a:p>
            <a:pPr>
              <a:buNone/>
            </a:pPr>
            <a:r>
              <a:rPr lang="en-US" sz="2000" b="0" i="0" dirty="0" smtClean="0">
                <a:latin typeface="Calibri" pitchFamily="34" charset="0"/>
              </a:rPr>
              <a:t>Writing </a:t>
            </a:r>
            <a:r>
              <a:rPr lang="el-GR" sz="2000" b="0" i="0" dirty="0" smtClean="0">
                <a:latin typeface="Calibri" pitchFamily="34" charset="0"/>
              </a:rPr>
              <a:t>δ</a:t>
            </a:r>
            <a:r>
              <a:rPr lang="en-US" sz="2000" b="0" i="0" dirty="0" smtClean="0">
                <a:latin typeface="Calibri" pitchFamily="34" charset="0"/>
              </a:rPr>
              <a:t>W</a:t>
            </a:r>
            <a:r>
              <a:rPr lang="en-US" sz="2000" b="0" i="0" baseline="-25000" dirty="0" smtClean="0">
                <a:latin typeface="Calibri" pitchFamily="34" charset="0"/>
              </a:rPr>
              <a:t>K</a:t>
            </a:r>
            <a:r>
              <a:rPr lang="en-US" sz="2000" b="0" i="0" dirty="0" smtClean="0">
                <a:latin typeface="Calibri" pitchFamily="34" charset="0"/>
              </a:rPr>
              <a:t> without specifying </a:t>
            </a:r>
            <a:r>
              <a:rPr lang="en-US" sz="2000" b="0" dirty="0" smtClean="0">
                <a:latin typeface="Calibri" pitchFamily="34" charset="0"/>
              </a:rPr>
              <a:t>f</a:t>
            </a:r>
            <a:r>
              <a:rPr lang="en-US" sz="2000" b="0" i="0" dirty="0" smtClean="0">
                <a:latin typeface="Calibri" pitchFamily="34" charset="0"/>
              </a:rPr>
              <a:t>:</a:t>
            </a:r>
            <a:endParaRPr lang="en-US" sz="2000" b="0" i="0" dirty="0">
              <a:latin typeface="Calibri" pitchFamily="34" charset="0"/>
            </a:endParaRPr>
          </a:p>
        </p:txBody>
      </p:sp>
      <p:sp>
        <p:nvSpPr>
          <p:cNvPr id="8" name="TextBox 7"/>
          <p:cNvSpPr txBox="1"/>
          <p:nvPr/>
        </p:nvSpPr>
        <p:spPr>
          <a:xfrm>
            <a:off x="152400" y="2438400"/>
            <a:ext cx="4693529" cy="400110"/>
          </a:xfrm>
          <a:prstGeom prst="rect">
            <a:avLst/>
          </a:prstGeom>
          <a:noFill/>
        </p:spPr>
        <p:txBody>
          <a:bodyPr wrap="none" rtlCol="0">
            <a:spAutoFit/>
          </a:bodyPr>
          <a:lstStyle/>
          <a:p>
            <a:pPr>
              <a:buNone/>
            </a:pPr>
            <a:r>
              <a:rPr lang="en-US" sz="2000" b="0" i="0" dirty="0" smtClean="0">
                <a:latin typeface="Calibri" pitchFamily="34" charset="0"/>
              </a:rPr>
              <a:t>Rewriting with explicit energy dependence:</a:t>
            </a:r>
            <a:endParaRPr lang="en-US" sz="2000" b="0" i="0" dirty="0">
              <a:latin typeface="Calibri" pitchFamily="34" charset="0"/>
            </a:endParaRPr>
          </a:p>
        </p:txBody>
      </p:sp>
      <p:sp>
        <p:nvSpPr>
          <p:cNvPr id="9" name="TextBox 8"/>
          <p:cNvSpPr txBox="1"/>
          <p:nvPr/>
        </p:nvSpPr>
        <p:spPr>
          <a:xfrm>
            <a:off x="152400" y="3943290"/>
            <a:ext cx="5661165" cy="400110"/>
          </a:xfrm>
          <a:prstGeom prst="rect">
            <a:avLst/>
          </a:prstGeom>
          <a:noFill/>
        </p:spPr>
        <p:txBody>
          <a:bodyPr wrap="none" rtlCol="0">
            <a:spAutoFit/>
          </a:bodyPr>
          <a:lstStyle/>
          <a:p>
            <a:pPr>
              <a:buNone/>
            </a:pPr>
            <a:r>
              <a:rPr lang="en-US" sz="2000" b="0" i="0" dirty="0" smtClean="0">
                <a:latin typeface="Calibri" pitchFamily="34" charset="0"/>
              </a:rPr>
              <a:t>So that, for energetic particles, where </a:t>
            </a:r>
            <a:r>
              <a:rPr lang="el-GR" sz="2000" b="0" i="0" dirty="0" smtClean="0">
                <a:latin typeface="Calibri" pitchFamily="34" charset="0"/>
              </a:rPr>
              <a:t>ε</a:t>
            </a:r>
            <a:r>
              <a:rPr lang="en-US" sz="2000" b="0" i="0" dirty="0" smtClean="0">
                <a:latin typeface="Calibri" pitchFamily="34" charset="0"/>
              </a:rPr>
              <a:t> is very large:</a:t>
            </a:r>
            <a:endParaRPr lang="en-US" sz="2000" b="0" i="0" dirty="0">
              <a:latin typeface="Calibri" pitchFamily="34" charset="0"/>
            </a:endParaRPr>
          </a:p>
        </p:txBody>
      </p:sp>
      <p:cxnSp>
        <p:nvCxnSpPr>
          <p:cNvPr id="11" name="Straight Arrow Connector 10"/>
          <p:cNvCxnSpPr/>
          <p:nvPr/>
        </p:nvCxnSpPr>
        <p:spPr bwMode="auto">
          <a:xfrm flipV="1">
            <a:off x="5791200" y="4876800"/>
            <a:ext cx="685800" cy="228600"/>
          </a:xfrm>
          <a:prstGeom prst="straightConnector1">
            <a:avLst/>
          </a:prstGeom>
          <a:noFill/>
          <a:ln w="15875"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V="1">
            <a:off x="6629400" y="4953000"/>
            <a:ext cx="304800" cy="152400"/>
          </a:xfrm>
          <a:prstGeom prst="straightConnector1">
            <a:avLst/>
          </a:prstGeom>
          <a:noFill/>
          <a:ln w="1587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7086600" y="4953000"/>
            <a:ext cx="304800" cy="152400"/>
          </a:xfrm>
          <a:prstGeom prst="straightConnector1">
            <a:avLst/>
          </a:prstGeom>
          <a:noFill/>
          <a:ln w="1587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V="1">
            <a:off x="7543800" y="4953000"/>
            <a:ext cx="304800" cy="152400"/>
          </a:xfrm>
          <a:prstGeom prst="straightConnector1">
            <a:avLst/>
          </a:prstGeom>
          <a:noFill/>
          <a:ln w="15875" cap="flat" cmpd="sng" algn="ctr">
            <a:solidFill>
              <a:srgbClr val="FF0000"/>
            </a:solidFill>
            <a:prstDash val="solid"/>
            <a:round/>
            <a:headEnd type="none" w="med" len="med"/>
            <a:tailEnd type="arrow"/>
          </a:ln>
          <a:effectLst/>
        </p:spPr>
      </p:cxnSp>
      <p:sp>
        <p:nvSpPr>
          <p:cNvPr id="23" name="Oval 22"/>
          <p:cNvSpPr/>
          <p:nvPr/>
        </p:nvSpPr>
        <p:spPr bwMode="auto">
          <a:xfrm>
            <a:off x="7696200" y="4648200"/>
            <a:ext cx="381000" cy="381000"/>
          </a:xfrm>
          <a:prstGeom prst="ellipse">
            <a:avLst/>
          </a:prstGeom>
          <a:noFill/>
          <a:ln w="15875"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4" name="Oval 23"/>
          <p:cNvSpPr/>
          <p:nvPr/>
        </p:nvSpPr>
        <p:spPr bwMode="auto">
          <a:xfrm>
            <a:off x="5181600" y="4876800"/>
            <a:ext cx="228600" cy="304800"/>
          </a:xfrm>
          <a:prstGeom prst="ellipse">
            <a:avLst/>
          </a:prstGeom>
          <a:noFill/>
          <a:ln w="15875"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5" name="Oval 24"/>
          <p:cNvSpPr/>
          <p:nvPr/>
        </p:nvSpPr>
        <p:spPr bwMode="auto">
          <a:xfrm>
            <a:off x="4343400" y="4876800"/>
            <a:ext cx="152400" cy="228600"/>
          </a:xfrm>
          <a:prstGeom prst="ellipse">
            <a:avLst/>
          </a:prstGeom>
          <a:noFill/>
          <a:ln w="15875"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0" name="Left Brace 29"/>
          <p:cNvSpPr/>
          <p:nvPr/>
        </p:nvSpPr>
        <p:spPr bwMode="auto">
          <a:xfrm rot="16200000">
            <a:off x="8229600" y="4800600"/>
            <a:ext cx="304800" cy="762000"/>
          </a:xfrm>
          <a:prstGeom prst="leftBrace">
            <a:avLst/>
          </a:prstGeom>
          <a:no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1" name="TextBox 30"/>
          <p:cNvSpPr txBox="1"/>
          <p:nvPr/>
        </p:nvSpPr>
        <p:spPr>
          <a:xfrm>
            <a:off x="3962400" y="5181600"/>
            <a:ext cx="700000"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large</a:t>
            </a:r>
            <a:endParaRPr lang="en-US" sz="2000" b="0" i="0" dirty="0">
              <a:solidFill>
                <a:srgbClr val="FF0000"/>
              </a:solidFill>
              <a:latin typeface="Calibri" pitchFamily="34" charset="0"/>
            </a:endParaRPr>
          </a:p>
        </p:txBody>
      </p:sp>
      <p:sp>
        <p:nvSpPr>
          <p:cNvPr id="32" name="TextBox 31"/>
          <p:cNvSpPr txBox="1"/>
          <p:nvPr/>
        </p:nvSpPr>
        <p:spPr>
          <a:xfrm>
            <a:off x="4953000" y="5181600"/>
            <a:ext cx="700000"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large</a:t>
            </a:r>
            <a:endParaRPr lang="en-US" sz="2000" b="0" i="0" dirty="0">
              <a:solidFill>
                <a:srgbClr val="FF0000"/>
              </a:solidFill>
              <a:latin typeface="Calibri" pitchFamily="34" charset="0"/>
            </a:endParaRPr>
          </a:p>
        </p:txBody>
      </p:sp>
      <p:sp>
        <p:nvSpPr>
          <p:cNvPr id="33" name="TextBox 32"/>
          <p:cNvSpPr txBox="1"/>
          <p:nvPr/>
        </p:nvSpPr>
        <p:spPr>
          <a:xfrm>
            <a:off x="7529600" y="4191000"/>
            <a:ext cx="700000" cy="400110"/>
          </a:xfrm>
          <a:prstGeom prst="rect">
            <a:avLst/>
          </a:prstGeom>
          <a:noFill/>
        </p:spPr>
        <p:txBody>
          <a:bodyPr wrap="none" rtlCol="0">
            <a:spAutoFit/>
          </a:bodyPr>
          <a:lstStyle/>
          <a:p>
            <a:pPr>
              <a:buNone/>
            </a:pPr>
            <a:r>
              <a:rPr lang="en-US" sz="2000" b="0" i="0" dirty="0" smtClean="0">
                <a:solidFill>
                  <a:srgbClr val="FF0000"/>
                </a:solidFill>
                <a:latin typeface="Calibri" pitchFamily="34" charset="0"/>
              </a:rPr>
              <a:t>large</a:t>
            </a:r>
            <a:endParaRPr lang="en-US" sz="2000" b="0" i="0" dirty="0">
              <a:solidFill>
                <a:srgbClr val="FF0000"/>
              </a:solidFill>
              <a:latin typeface="Calibri" pitchFamily="34" charset="0"/>
            </a:endParaRPr>
          </a:p>
        </p:txBody>
      </p:sp>
      <p:sp>
        <p:nvSpPr>
          <p:cNvPr id="34" name="TextBox 33"/>
          <p:cNvSpPr txBox="1"/>
          <p:nvPr/>
        </p:nvSpPr>
        <p:spPr>
          <a:xfrm>
            <a:off x="7620000" y="5314890"/>
            <a:ext cx="1524000" cy="523220"/>
          </a:xfrm>
          <a:prstGeom prst="rect">
            <a:avLst/>
          </a:prstGeom>
          <a:noFill/>
        </p:spPr>
        <p:txBody>
          <a:bodyPr wrap="square" rtlCol="0">
            <a:spAutoFit/>
          </a:bodyPr>
          <a:lstStyle/>
          <a:p>
            <a:pPr>
              <a:buNone/>
            </a:pPr>
            <a:r>
              <a:rPr lang="en-US" sz="1400" b="0" i="0" dirty="0" smtClean="0">
                <a:solidFill>
                  <a:srgbClr val="FF0000"/>
                </a:solidFill>
                <a:latin typeface="Calibri" pitchFamily="34" charset="0"/>
              </a:rPr>
              <a:t>Note: this term is independent of </a:t>
            </a:r>
            <a:r>
              <a:rPr lang="el-GR" sz="1400" b="0" i="0" dirty="0" smtClean="0">
                <a:solidFill>
                  <a:srgbClr val="FF0000"/>
                </a:solidFill>
                <a:latin typeface="Calibri" pitchFamily="34" charset="0"/>
              </a:rPr>
              <a:t>ε</a:t>
            </a:r>
            <a:r>
              <a:rPr lang="en-US" sz="1400" b="0" i="0" dirty="0" smtClean="0">
                <a:solidFill>
                  <a:srgbClr val="FF0000"/>
                </a:solidFill>
                <a:latin typeface="Calibri" pitchFamily="34" charset="0"/>
              </a:rPr>
              <a:t>.</a:t>
            </a:r>
            <a:endParaRPr lang="en-US" sz="1400" b="0" i="0"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65540" name="Rectangle 2"/>
          <p:cNvSpPr>
            <a:spLocks noGrp="1" noChangeArrowheads="1"/>
          </p:cNvSpPr>
          <p:nvPr>
            <p:ph type="title"/>
          </p:nvPr>
        </p:nvSpPr>
        <p:spPr>
          <a:noFill/>
        </p:spPr>
        <p:txBody>
          <a:bodyPr/>
          <a:lstStyle/>
          <a:p>
            <a:pPr>
              <a:lnSpc>
                <a:spcPct val="90000"/>
              </a:lnSpc>
            </a:pPr>
            <a:r>
              <a:rPr lang="en-US" sz="2800" smtClean="0">
                <a:latin typeface="Calibri" pitchFamily="34" charset="0"/>
              </a:rPr>
              <a:t>xxx</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Kinetic </a:t>
            </a:r>
            <a:r>
              <a:rPr lang="el-GR" sz="2800" dirty="0" smtClean="0">
                <a:latin typeface="Calibri" pitchFamily="34" charset="0"/>
              </a:rPr>
              <a:t>δ</a:t>
            </a:r>
            <a:r>
              <a:rPr lang="en-US" sz="2800" dirty="0" smtClean="0">
                <a:latin typeface="Calibri" pitchFamily="34" charset="0"/>
              </a:rPr>
              <a:t>W</a:t>
            </a:r>
            <a:r>
              <a:rPr lang="en-US" sz="2800" baseline="-25000" dirty="0" smtClean="0">
                <a:latin typeface="Calibri" pitchFamily="34" charset="0"/>
              </a:rPr>
              <a:t>K</a:t>
            </a:r>
            <a:r>
              <a:rPr lang="en-US" sz="2800" dirty="0" smtClean="0">
                <a:latin typeface="Calibri" pitchFamily="34" charset="0"/>
              </a:rPr>
              <a:t> term in the RWM dispersion relation </a:t>
            </a:r>
            <a:br>
              <a:rPr lang="en-US" sz="2800" dirty="0" smtClean="0">
                <a:latin typeface="Calibri" pitchFamily="34" charset="0"/>
              </a:rPr>
            </a:br>
            <a:r>
              <a:rPr lang="en-US" sz="2800" dirty="0" smtClean="0">
                <a:latin typeface="Calibri" pitchFamily="34" charset="0"/>
              </a:rPr>
              <a:t>provides dissipation that enables stabilization</a:t>
            </a:r>
          </a:p>
        </p:txBody>
      </p:sp>
      <p:sp>
        <p:nvSpPr>
          <p:cNvPr id="7181" name="TextBox 27"/>
          <p:cNvSpPr txBox="1">
            <a:spLocks noChangeArrowheads="1"/>
          </p:cNvSpPr>
          <p:nvPr/>
        </p:nvSpPr>
        <p:spPr bwMode="auto">
          <a:xfrm>
            <a:off x="533400" y="3770293"/>
            <a:ext cx="3657600" cy="954107"/>
          </a:xfrm>
          <a:prstGeom prst="rect">
            <a:avLst/>
          </a:prstGeom>
          <a:noFill/>
          <a:ln w="9525">
            <a:noFill/>
            <a:miter lim="800000"/>
            <a:headEnd/>
            <a:tailEnd/>
          </a:ln>
        </p:spPr>
        <p:txBody>
          <a:bodyPr wrap="square">
            <a:spAutoFit/>
          </a:bodyPr>
          <a:lstStyle/>
          <a:p>
            <a:pPr>
              <a:buFontTx/>
              <a:buNone/>
            </a:pPr>
            <a:r>
              <a:rPr lang="en-US" sz="2800" b="0" i="0" dirty="0" smtClean="0">
                <a:solidFill>
                  <a:schemeClr val="tx1"/>
                </a:solidFill>
                <a:latin typeface="Calibri" pitchFamily="34" charset="0"/>
              </a:rPr>
              <a:t>Dissipation enables stabilization:</a:t>
            </a:r>
            <a:endParaRPr lang="en-US" sz="2800" b="0" i="0" dirty="0">
              <a:solidFill>
                <a:schemeClr val="tx1"/>
              </a:solidFill>
              <a:latin typeface="Calibri" pitchFamily="34" charset="0"/>
            </a:endParaRPr>
          </a:p>
        </p:txBody>
      </p:sp>
      <p:sp>
        <p:nvSpPr>
          <p:cNvPr id="19"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6</a:t>
            </a:r>
            <a:endParaRPr lang="en-US" sz="900" i="0" dirty="0">
              <a:solidFill>
                <a:schemeClr val="accent2"/>
              </a:solidFill>
              <a:latin typeface="Arial" pitchFamily="34" charset="0"/>
            </a:endParaRPr>
          </a:p>
        </p:txBody>
      </p:sp>
      <p:sp>
        <p:nvSpPr>
          <p:cNvPr id="31" name="TextBox 27"/>
          <p:cNvSpPr txBox="1">
            <a:spLocks noChangeArrowheads="1"/>
          </p:cNvSpPr>
          <p:nvPr/>
        </p:nvSpPr>
        <p:spPr bwMode="auto">
          <a:xfrm>
            <a:off x="457201" y="1219200"/>
            <a:ext cx="3657600" cy="1384995"/>
          </a:xfrm>
          <a:prstGeom prst="rect">
            <a:avLst/>
          </a:prstGeom>
          <a:noFill/>
          <a:ln w="9525">
            <a:noFill/>
            <a:miter lim="800000"/>
            <a:headEnd/>
            <a:tailEnd/>
          </a:ln>
        </p:spPr>
        <p:txBody>
          <a:bodyPr wrap="square">
            <a:spAutoFit/>
          </a:bodyPr>
          <a:lstStyle/>
          <a:p>
            <a:pPr>
              <a:buFontTx/>
              <a:buNone/>
            </a:pPr>
            <a:r>
              <a:rPr lang="en-US" sz="2800" b="0" i="0" dirty="0" smtClean="0">
                <a:solidFill>
                  <a:schemeClr val="tx1"/>
                </a:solidFill>
                <a:latin typeface="Calibri" pitchFamily="34" charset="0"/>
              </a:rPr>
              <a:t>Ideal theory alone shows instability above the no-wall limit:</a:t>
            </a:r>
            <a:endParaRPr lang="en-US" sz="2800" b="0" i="0" dirty="0">
              <a:solidFill>
                <a:schemeClr val="tx1"/>
              </a:solidFill>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295400" y="2743200"/>
            <a:ext cx="1600200" cy="704850"/>
          </a:xfrm>
          <a:prstGeom prst="rect">
            <a:avLst/>
          </a:prstGeom>
          <a:noFill/>
          <a:ln w="76200">
            <a:solidFill>
              <a:schemeClr val="accent5"/>
            </a:solidFill>
            <a:miter lim="800000"/>
            <a:headEnd/>
            <a:tailEnd/>
          </a:ln>
        </p:spPr>
      </p:pic>
      <p:sp>
        <p:nvSpPr>
          <p:cNvPr id="45" name="Rectangle 3"/>
          <p:cNvSpPr txBox="1">
            <a:spLocks noChangeArrowheads="1"/>
          </p:cNvSpPr>
          <p:nvPr/>
        </p:nvSpPr>
        <p:spPr bwMode="auto">
          <a:xfrm>
            <a:off x="4343400" y="1219200"/>
            <a:ext cx="48006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800" b="0" i="0" kern="0" dirty="0" smtClean="0">
                <a:solidFill>
                  <a:schemeClr val="tx1"/>
                </a:solidFill>
                <a:latin typeface="Calibri" pitchFamily="34" charset="0"/>
              </a:rPr>
              <a:t>C</a:t>
            </a:r>
            <a:r>
              <a:rPr kumimoji="0" lang="en-US" sz="2800" b="0" i="0" u="none" strike="noStrike" kern="0" cap="none" spc="0" normalizeH="0" baseline="0" noProof="0" dirty="0" err="1" smtClean="0">
                <a:ln>
                  <a:noFill/>
                </a:ln>
                <a:solidFill>
                  <a:schemeClr val="tx1"/>
                </a:solidFill>
                <a:effectLst/>
                <a:uLnTx/>
                <a:uFillTx/>
                <a:latin typeface="Calibri" pitchFamily="34" charset="0"/>
                <a:ea typeface="+mn-ea"/>
                <a:cs typeface="+mn-cs"/>
              </a:rPr>
              <a:t>alculation</a:t>
            </a: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 of </a:t>
            </a:r>
            <a:r>
              <a:rPr kumimoji="0" lang="el-GR" sz="2800" b="0" i="0" u="none" strike="noStrike" kern="0" cap="none" spc="0" normalizeH="0" baseline="0" noProof="0" dirty="0" smtClean="0">
                <a:ln>
                  <a:noFill/>
                </a:ln>
                <a:solidFill>
                  <a:schemeClr val="tx1"/>
                </a:solidFill>
                <a:effectLst/>
                <a:uLnTx/>
                <a:uFillTx/>
                <a:latin typeface="Calibri" pitchFamily="34" charset="0"/>
                <a:ea typeface="+mn-ea"/>
                <a:cs typeface="+mn-cs"/>
              </a:rPr>
              <a:t>δ</a:t>
            </a: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W</a:t>
            </a:r>
            <a:r>
              <a:rPr kumimoji="0" lang="en-US" sz="2800" b="0" i="0" u="none" strike="noStrike" kern="0" cap="none" spc="0" normalizeH="0" baseline="-25000" noProof="0" dirty="0" smtClean="0">
                <a:ln>
                  <a:noFill/>
                </a:ln>
                <a:solidFill>
                  <a:schemeClr val="tx1"/>
                </a:solidFill>
                <a:effectLst/>
                <a:uLnTx/>
                <a:uFillTx/>
                <a:latin typeface="Calibri" pitchFamily="34" charset="0"/>
                <a:ea typeface="+mn-ea"/>
                <a:cs typeface="+mn-cs"/>
              </a:rPr>
              <a:t>K</a:t>
            </a: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 with the </a:t>
            </a:r>
            <a:r>
              <a:rPr kumimoji="0" lang="en-US" sz="2800" b="0" i="0" u="none" strike="noStrike" kern="0" cap="none" spc="0" normalizeH="0" noProof="0" dirty="0" smtClean="0">
                <a:ln>
                  <a:noFill/>
                </a:ln>
                <a:solidFill>
                  <a:schemeClr val="tx1"/>
                </a:solidFill>
                <a:effectLst/>
                <a:uLnTx/>
                <a:uFillTx/>
                <a:latin typeface="Courier New" pitchFamily="49" charset="0"/>
                <a:ea typeface="+mn-ea"/>
                <a:cs typeface="+mn-cs"/>
              </a:rPr>
              <a:t>MISK</a:t>
            </a: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 code includes: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accent2"/>
                </a:solidFill>
                <a:effectLst/>
                <a:uLnTx/>
                <a:uFillTx/>
                <a:latin typeface="Calibri" pitchFamily="34" charset="0"/>
              </a:rPr>
              <a:t>Trapped Thermal Ions</a:t>
            </a:r>
            <a:r>
              <a:rPr kumimoji="0" lang="en-US" sz="2400" b="0" i="0" u="none" strike="noStrike" kern="0" cap="none" spc="0" normalizeH="0" noProof="0" dirty="0" smtClean="0">
                <a:ln>
                  <a:noFill/>
                </a:ln>
                <a:solidFill>
                  <a:schemeClr val="accent2"/>
                </a:solidFill>
                <a:effectLst/>
                <a:uLnTx/>
                <a:uFillTx/>
                <a:latin typeface="Calibri" pitchFamily="34" charset="0"/>
              </a:rPr>
              <a:t>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400" b="0" i="0" kern="0" baseline="0" dirty="0" smtClean="0">
                <a:solidFill>
                  <a:schemeClr val="accent2"/>
                </a:solidFill>
                <a:latin typeface="Calibri" pitchFamily="34" charset="0"/>
              </a:rPr>
              <a:t>Trapped </a:t>
            </a:r>
            <a:r>
              <a:rPr kumimoji="0" lang="en-US" sz="2400" b="0" i="0" u="none" strike="noStrike" kern="0" cap="none" spc="0" normalizeH="0" baseline="0" noProof="0" dirty="0" smtClean="0">
                <a:ln>
                  <a:noFill/>
                </a:ln>
                <a:solidFill>
                  <a:schemeClr val="accent2"/>
                </a:solidFill>
                <a:effectLst/>
                <a:uLnTx/>
                <a:uFillTx/>
                <a:latin typeface="Calibri" pitchFamily="34" charset="0"/>
              </a:rPr>
              <a:t>Electrons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accent2"/>
                </a:solidFill>
                <a:effectLst/>
                <a:uLnTx/>
                <a:uFillTx/>
                <a:latin typeface="Calibri" pitchFamily="34" charset="0"/>
              </a:rPr>
              <a:t>Circulating Thermal 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accent2"/>
                </a:solidFill>
                <a:effectLst/>
                <a:uLnTx/>
                <a:uFillTx/>
                <a:latin typeface="Calibri" pitchFamily="34" charset="0"/>
              </a:rPr>
              <a:t>Alfven Layers (analytic)</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accent2"/>
                </a:solidFill>
                <a:effectLst/>
                <a:uLnTx/>
                <a:uFillTx/>
                <a:latin typeface="Calibri" pitchFamily="34" charset="0"/>
              </a:rPr>
              <a:t>Trapped Energetic Particles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accent2"/>
              </a:solidFill>
              <a:effectLst/>
              <a:uLnTx/>
              <a:uFillTx/>
              <a:latin typeface="Calibri" pitchFamily="34" charset="0"/>
            </a:endParaRPr>
          </a:p>
          <a:p>
            <a:pPr marL="347472" lvl="1" eaLnBrk="0" hangingPunct="0">
              <a:buNone/>
              <a:defRPr/>
            </a:pPr>
            <a:r>
              <a:rPr kumimoji="0" lang="en-US" sz="2800" b="0" i="0" u="none" strike="noStrike" kern="0" cap="none" spc="0" normalizeH="0" baseline="0" noProof="0" dirty="0" smtClean="0">
                <a:ln>
                  <a:noFill/>
                </a:ln>
                <a:solidFill>
                  <a:schemeClr val="tx1"/>
                </a:solidFill>
                <a:effectLst/>
                <a:uLnTx/>
                <a:uFillTx/>
                <a:latin typeface="Calibri" pitchFamily="34" charset="0"/>
              </a:rPr>
              <a:t>Typically, trapped thermal ions account for 70-80% of Re(</a:t>
            </a:r>
            <a:r>
              <a:rPr kumimoji="0" lang="el-GR" sz="2800" b="0" i="0" u="none" strike="noStrike" kern="0" cap="none" spc="0" normalizeH="0" baseline="0" noProof="0" dirty="0" smtClean="0">
                <a:ln>
                  <a:noFill/>
                </a:ln>
                <a:solidFill>
                  <a:schemeClr val="tx1"/>
                </a:solidFill>
                <a:effectLst/>
                <a:uLnTx/>
                <a:uFillTx/>
                <a:latin typeface="Calibri" pitchFamily="34" charset="0"/>
              </a:rPr>
              <a:t>δ</a:t>
            </a:r>
            <a:r>
              <a:rPr kumimoji="0" lang="en-US" sz="2800" b="0" i="0" u="none" strike="noStrike" kern="0" cap="none" spc="0" normalizeH="0" baseline="0" noProof="0" dirty="0" smtClean="0">
                <a:ln>
                  <a:noFill/>
                </a:ln>
                <a:solidFill>
                  <a:schemeClr val="tx1"/>
                </a:solidFill>
                <a:effectLst/>
                <a:uLnTx/>
                <a:uFillTx/>
                <a:latin typeface="Calibri" pitchFamily="34" charset="0"/>
              </a:rPr>
              <a:t>W</a:t>
            </a:r>
            <a:r>
              <a:rPr kumimoji="0" lang="en-US" sz="2800" b="0" i="0" u="none" strike="noStrike" kern="0" cap="none" spc="0" normalizeH="0" baseline="-25000" noProof="0" dirty="0" smtClean="0">
                <a:ln>
                  <a:noFill/>
                </a:ln>
                <a:solidFill>
                  <a:schemeClr val="tx1"/>
                </a:solidFill>
                <a:effectLst/>
                <a:uLnTx/>
                <a:uFillTx/>
                <a:latin typeface="Calibri" pitchFamily="34" charset="0"/>
              </a:rPr>
              <a:t>K</a:t>
            </a:r>
            <a:r>
              <a:rPr kumimoji="0" lang="en-US" sz="2800" b="0" i="0" u="none" strike="noStrike" kern="0" cap="none" spc="0" normalizeH="0" baseline="0" noProof="0" dirty="0" smtClean="0">
                <a:ln>
                  <a:noFill/>
                </a:ln>
                <a:solidFill>
                  <a:schemeClr val="tx1"/>
                </a:solidFill>
                <a:effectLst/>
                <a:uLnTx/>
                <a:uFillTx/>
                <a:latin typeface="Calibri" pitchFamily="34" charset="0"/>
              </a:rPr>
              <a:t>)</a:t>
            </a:r>
          </a:p>
        </p:txBody>
      </p:sp>
      <p:sp>
        <p:nvSpPr>
          <p:cNvPr id="26" name="Text Box 32"/>
          <p:cNvSpPr txBox="1">
            <a:spLocks noChangeArrowheads="1"/>
          </p:cNvSpPr>
          <p:nvPr/>
        </p:nvSpPr>
        <p:spPr bwMode="auto">
          <a:xfrm>
            <a:off x="846138" y="6016625"/>
            <a:ext cx="2949575" cy="307975"/>
          </a:xfrm>
          <a:prstGeom prst="rect">
            <a:avLst/>
          </a:prstGeom>
          <a:noFill/>
          <a:ln w="12700">
            <a:noFill/>
            <a:miter lim="800000"/>
            <a:headEnd/>
            <a:tailEnd/>
          </a:ln>
        </p:spPr>
        <p:txBody>
          <a:bodyPr wrap="none">
            <a:spAutoFit/>
          </a:bodyPr>
          <a:lstStyle/>
          <a:p>
            <a:pPr algn="ctr" eaLnBrk="0" hangingPunct="0">
              <a:buFontTx/>
              <a:buNone/>
            </a:pPr>
            <a:r>
              <a:rPr lang="en-US" sz="1400" dirty="0">
                <a:solidFill>
                  <a:schemeClr val="accent1"/>
                </a:solidFill>
                <a:latin typeface="Calibri" pitchFamily="34" charset="0"/>
              </a:rPr>
              <a:t>(Hu, Betti, and Manickam, </a:t>
            </a:r>
            <a:r>
              <a:rPr lang="en-US" sz="1400" dirty="0" err="1">
                <a:solidFill>
                  <a:schemeClr val="accent1"/>
                </a:solidFill>
                <a:latin typeface="Calibri" pitchFamily="34" charset="0"/>
              </a:rPr>
              <a:t>PoP</a:t>
            </a:r>
            <a:r>
              <a:rPr lang="en-US" sz="1400" dirty="0">
                <a:solidFill>
                  <a:schemeClr val="accent1"/>
                </a:solidFill>
                <a:latin typeface="Calibri" pitchFamily="34" charset="0"/>
              </a:rPr>
              <a:t>, 2005)</a:t>
            </a:r>
          </a:p>
        </p:txBody>
      </p:sp>
      <p:pic>
        <p:nvPicPr>
          <p:cNvPr id="32" name="Picture 12"/>
          <p:cNvPicPr>
            <a:picLocks noChangeAspect="1" noChangeArrowheads="1"/>
          </p:cNvPicPr>
          <p:nvPr/>
        </p:nvPicPr>
        <p:blipFill>
          <a:blip r:embed="rId4" cstate="print"/>
          <a:srcRect/>
          <a:stretch>
            <a:fillRect/>
          </a:stretch>
        </p:blipFill>
        <p:spPr bwMode="auto">
          <a:xfrm>
            <a:off x="617538" y="4932362"/>
            <a:ext cx="3200400" cy="630238"/>
          </a:xfrm>
          <a:prstGeom prst="rect">
            <a:avLst/>
          </a:prstGeom>
          <a:noFill/>
          <a:ln w="76200" algn="ctr">
            <a:solidFill>
              <a:schemeClr val="accent5"/>
            </a:solidFill>
            <a:miter lim="800000"/>
            <a:headEnd/>
            <a:tailEnd/>
          </a:ln>
        </p:spPr>
      </p:pic>
      <p:grpSp>
        <p:nvGrpSpPr>
          <p:cNvPr id="27" name="Group 44"/>
          <p:cNvGrpSpPr>
            <a:grpSpLocks/>
          </p:cNvGrpSpPr>
          <p:nvPr/>
        </p:nvGrpSpPr>
        <p:grpSpPr bwMode="auto">
          <a:xfrm>
            <a:off x="76200" y="3713203"/>
            <a:ext cx="400050" cy="461963"/>
            <a:chOff x="882" y="3329"/>
            <a:chExt cx="252" cy="291"/>
          </a:xfrm>
        </p:grpSpPr>
        <p:sp>
          <p:nvSpPr>
            <p:cNvPr id="28" name="Oval 45"/>
            <p:cNvSpPr>
              <a:spLocks noChangeArrowheads="1"/>
            </p:cNvSpPr>
            <p:nvPr/>
          </p:nvSpPr>
          <p:spPr bwMode="auto">
            <a:xfrm>
              <a:off x="882" y="3338"/>
              <a:ext cx="252" cy="271"/>
            </a:xfrm>
            <a:prstGeom prst="ellipse">
              <a:avLst/>
            </a:prstGeom>
            <a:solidFill>
              <a:srgbClr val="FFFF66"/>
            </a:solidFill>
            <a:ln w="12700">
              <a:solidFill>
                <a:srgbClr val="FF0000"/>
              </a:solidFill>
              <a:round/>
              <a:headEnd/>
              <a:tailEnd/>
            </a:ln>
          </p:spPr>
          <p:txBody>
            <a:bodyPr wrap="none" anchor="ctr"/>
            <a:lstStyle/>
            <a:p>
              <a:endParaRPr lang="en-US"/>
            </a:p>
          </p:txBody>
        </p:sp>
        <p:sp>
          <p:nvSpPr>
            <p:cNvPr id="39" name="Text Box 46"/>
            <p:cNvSpPr txBox="1">
              <a:spLocks noChangeArrowheads="1"/>
            </p:cNvSpPr>
            <p:nvPr/>
          </p:nvSpPr>
          <p:spPr bwMode="auto">
            <a:xfrm>
              <a:off x="900" y="3329"/>
              <a:ext cx="224" cy="291"/>
            </a:xfrm>
            <a:prstGeom prst="rect">
              <a:avLst/>
            </a:prstGeom>
            <a:noFill/>
            <a:ln w="12700">
              <a:noFill/>
              <a:miter lim="800000"/>
              <a:headEnd/>
              <a:tailEnd/>
            </a:ln>
          </p:spPr>
          <p:txBody>
            <a:bodyPr wrap="none">
              <a:spAutoFit/>
            </a:bodyPr>
            <a:lstStyle/>
            <a:p>
              <a:pPr>
                <a:buNone/>
              </a:pPr>
              <a:r>
                <a:rPr lang="en-US" sz="2400" b="0" i="0" dirty="0" smtClean="0">
                  <a:solidFill>
                    <a:srgbClr val="FF0000"/>
                  </a:solidFill>
                  <a:latin typeface="Arial" charset="0"/>
                </a:rPr>
                <a:t>2</a:t>
              </a:r>
              <a:endParaRPr lang="en-US" sz="2400" b="0" i="0" dirty="0">
                <a:solidFill>
                  <a:srgbClr val="FF0000"/>
                </a:solidFill>
                <a:latin typeface="Arial" charset="0"/>
              </a:endParaRPr>
            </a:p>
          </p:txBody>
        </p:sp>
      </p:grpSp>
      <p:grpSp>
        <p:nvGrpSpPr>
          <p:cNvPr id="40" name="Group 44"/>
          <p:cNvGrpSpPr>
            <a:grpSpLocks/>
          </p:cNvGrpSpPr>
          <p:nvPr/>
        </p:nvGrpSpPr>
        <p:grpSpPr bwMode="auto">
          <a:xfrm>
            <a:off x="76200" y="1290637"/>
            <a:ext cx="400050" cy="461963"/>
            <a:chOff x="882" y="3329"/>
            <a:chExt cx="252" cy="291"/>
          </a:xfrm>
        </p:grpSpPr>
        <p:sp>
          <p:nvSpPr>
            <p:cNvPr id="41" name="Oval 45"/>
            <p:cNvSpPr>
              <a:spLocks noChangeArrowheads="1"/>
            </p:cNvSpPr>
            <p:nvPr/>
          </p:nvSpPr>
          <p:spPr bwMode="auto">
            <a:xfrm>
              <a:off x="882" y="3338"/>
              <a:ext cx="252" cy="271"/>
            </a:xfrm>
            <a:prstGeom prst="ellipse">
              <a:avLst/>
            </a:prstGeom>
            <a:solidFill>
              <a:srgbClr val="FFFF66"/>
            </a:solidFill>
            <a:ln w="12700">
              <a:solidFill>
                <a:srgbClr val="FF0000"/>
              </a:solidFill>
              <a:round/>
              <a:headEnd/>
              <a:tailEnd/>
            </a:ln>
          </p:spPr>
          <p:txBody>
            <a:bodyPr wrap="none" anchor="ctr"/>
            <a:lstStyle/>
            <a:p>
              <a:endParaRPr lang="en-US"/>
            </a:p>
          </p:txBody>
        </p:sp>
        <p:sp>
          <p:nvSpPr>
            <p:cNvPr id="42" name="Text Box 46"/>
            <p:cNvSpPr txBox="1">
              <a:spLocks noChangeArrowheads="1"/>
            </p:cNvSpPr>
            <p:nvPr/>
          </p:nvSpPr>
          <p:spPr bwMode="auto">
            <a:xfrm>
              <a:off x="900" y="3329"/>
              <a:ext cx="224" cy="291"/>
            </a:xfrm>
            <a:prstGeom prst="rect">
              <a:avLst/>
            </a:prstGeom>
            <a:noFill/>
            <a:ln w="12700">
              <a:noFill/>
              <a:miter lim="800000"/>
              <a:headEnd/>
              <a:tailEnd/>
            </a:ln>
          </p:spPr>
          <p:txBody>
            <a:bodyPr wrap="none">
              <a:spAutoFit/>
            </a:bodyPr>
            <a:lstStyle/>
            <a:p>
              <a:pPr>
                <a:buNone/>
              </a:pPr>
              <a:r>
                <a:rPr lang="en-US" sz="2400" b="0" i="0" dirty="0">
                  <a:solidFill>
                    <a:srgbClr val="FF0000"/>
                  </a:solidFill>
                  <a:latin typeface="Arial" charset="0"/>
                </a:rPr>
                <a:t>1</a:t>
              </a:r>
            </a:p>
          </p:txBody>
        </p:sp>
      </p:grpSp>
      <p:grpSp>
        <p:nvGrpSpPr>
          <p:cNvPr id="43" name="Group 44"/>
          <p:cNvGrpSpPr>
            <a:grpSpLocks/>
          </p:cNvGrpSpPr>
          <p:nvPr/>
        </p:nvGrpSpPr>
        <p:grpSpPr bwMode="auto">
          <a:xfrm>
            <a:off x="4248150" y="1295400"/>
            <a:ext cx="400050" cy="461963"/>
            <a:chOff x="882" y="3329"/>
            <a:chExt cx="252" cy="291"/>
          </a:xfrm>
        </p:grpSpPr>
        <p:sp>
          <p:nvSpPr>
            <p:cNvPr id="44" name="Oval 45"/>
            <p:cNvSpPr>
              <a:spLocks noChangeArrowheads="1"/>
            </p:cNvSpPr>
            <p:nvPr/>
          </p:nvSpPr>
          <p:spPr bwMode="auto">
            <a:xfrm>
              <a:off x="882" y="3338"/>
              <a:ext cx="252" cy="271"/>
            </a:xfrm>
            <a:prstGeom prst="ellipse">
              <a:avLst/>
            </a:prstGeom>
            <a:solidFill>
              <a:srgbClr val="FFFF66"/>
            </a:solidFill>
            <a:ln w="12700">
              <a:solidFill>
                <a:srgbClr val="FF0000"/>
              </a:solidFill>
              <a:round/>
              <a:headEnd/>
              <a:tailEnd/>
            </a:ln>
          </p:spPr>
          <p:txBody>
            <a:bodyPr wrap="none" anchor="ctr"/>
            <a:lstStyle/>
            <a:p>
              <a:endParaRPr lang="en-US"/>
            </a:p>
          </p:txBody>
        </p:sp>
        <p:sp>
          <p:nvSpPr>
            <p:cNvPr id="49" name="Text Box 46"/>
            <p:cNvSpPr txBox="1">
              <a:spLocks noChangeArrowheads="1"/>
            </p:cNvSpPr>
            <p:nvPr/>
          </p:nvSpPr>
          <p:spPr bwMode="auto">
            <a:xfrm>
              <a:off x="900" y="3329"/>
              <a:ext cx="224" cy="291"/>
            </a:xfrm>
            <a:prstGeom prst="rect">
              <a:avLst/>
            </a:prstGeom>
            <a:noFill/>
            <a:ln w="12700">
              <a:noFill/>
              <a:miter lim="800000"/>
              <a:headEnd/>
              <a:tailEnd/>
            </a:ln>
          </p:spPr>
          <p:txBody>
            <a:bodyPr wrap="none">
              <a:spAutoFit/>
            </a:bodyPr>
            <a:lstStyle/>
            <a:p>
              <a:pPr>
                <a:buNone/>
              </a:pPr>
              <a:r>
                <a:rPr lang="en-US" sz="2400" b="0" i="0" dirty="0" smtClean="0">
                  <a:solidFill>
                    <a:srgbClr val="FF0000"/>
                  </a:solidFill>
                  <a:latin typeface="Arial" charset="0"/>
                </a:rPr>
                <a:t>3</a:t>
              </a:r>
              <a:endParaRPr lang="en-US" sz="2400" b="0" i="0" dirty="0">
                <a:solidFill>
                  <a:srgbClr val="FF0000"/>
                </a:solidFill>
                <a:latin typeface="Arial" charset="0"/>
              </a:endParaRPr>
            </a:p>
          </p:txBody>
        </p:sp>
      </p:grpSp>
    </p:spTree>
  </p:cSld>
  <p:clrMapOvr>
    <a:masterClrMapping/>
  </p:clrMapOvr>
  <p:transition advTm="12293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1066800" y="3276600"/>
            <a:ext cx="5334000" cy="3124200"/>
          </a:xfrm>
          <a:prstGeom prst="rect">
            <a:avLst/>
          </a:prstGeom>
          <a:solidFill>
            <a:schemeClr val="bg1"/>
          </a:solidFill>
          <a:ln w="15875" cap="flat" cmpd="sng" algn="ctr">
            <a:noFill/>
            <a:prstDash val="solid"/>
            <a:round/>
            <a:headEnd type="none" w="med" len="med"/>
            <a:tailEnd type="triangle" w="med" len="med"/>
          </a:ln>
          <a:effectLst>
            <a:outerShdw blurRad="63500" sx="102000" sy="102000" algn="ctr"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34" charset="0"/>
            </a:endParaRPr>
          </a:p>
        </p:txBody>
      </p:sp>
      <p:sp>
        <p:nvSpPr>
          <p:cNvPr id="34" name="Rectangle 3"/>
          <p:cNvSpPr txBox="1">
            <a:spLocks noChangeArrowheads="1"/>
          </p:cNvSpPr>
          <p:nvPr/>
        </p:nvSpPr>
        <p:spPr bwMode="auto">
          <a:xfrm>
            <a:off x="1600200" y="1143000"/>
            <a:ext cx="4724400" cy="1447800"/>
          </a:xfrm>
          <a:prstGeom prst="rect">
            <a:avLst/>
          </a:prstGeom>
          <a:solidFill>
            <a:schemeClr val="accent5"/>
          </a:solidFill>
          <a:ln w="12700">
            <a:solidFill>
              <a:schemeClr val="accent2"/>
            </a:solidFill>
            <a:miter lim="800000"/>
            <a:headEnd/>
            <a:tailEnd/>
          </a:ln>
        </p:spPr>
        <p:txBody>
          <a:bodyPr/>
          <a:lstStyle/>
          <a:p>
            <a:pPr marL="0" lvl="1" algn="ctr" eaLnBrk="0" hangingPunct="0">
              <a:buFontTx/>
              <a:buNone/>
              <a:defRPr/>
            </a:pPr>
            <a:r>
              <a:rPr lang="en-US" sz="2800" b="0" i="0" kern="0" dirty="0" smtClean="0">
                <a:solidFill>
                  <a:schemeClr val="tx1"/>
                </a:solidFill>
                <a:latin typeface="Calibri" pitchFamily="34" charset="0"/>
              </a:rPr>
              <a:t>Trapped Ions:</a:t>
            </a:r>
            <a:endParaRPr lang="en-US" sz="2800" b="0" i="0" kern="0" dirty="0">
              <a:solidFill>
                <a:schemeClr val="tx1"/>
              </a:solidFill>
              <a:latin typeface="Calibri" pitchFamily="34" charset="0"/>
            </a:endParaRPr>
          </a:p>
          <a:p>
            <a:pPr marL="342900" indent="-342900" eaLnBrk="0" hangingPunct="0">
              <a:defRPr/>
            </a:pPr>
            <a:endParaRPr lang="en-US" sz="2800" b="0" i="0" kern="0" dirty="0">
              <a:solidFill>
                <a:schemeClr val="tx1"/>
              </a:solidFill>
              <a:latin typeface="+mn-lt"/>
            </a:endParaRPr>
          </a:p>
        </p:txBody>
      </p:sp>
      <p:sp>
        <p:nvSpPr>
          <p:cNvPr id="68" name="Rectangle 67"/>
          <p:cNvSpPr/>
          <p:nvPr/>
        </p:nvSpPr>
        <p:spPr bwMode="auto">
          <a:xfrm>
            <a:off x="1752600" y="1676400"/>
            <a:ext cx="4419600" cy="8382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7171"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The dependence of stability on plasma rotation is complex</a:t>
            </a:r>
          </a:p>
        </p:txBody>
      </p:sp>
      <p:sp>
        <p:nvSpPr>
          <p:cNvPr id="19"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7</a:t>
            </a:r>
            <a:endParaRPr lang="en-US" sz="900" i="0" dirty="0">
              <a:solidFill>
                <a:schemeClr val="accent2"/>
              </a:solidFill>
              <a:latin typeface="Arial" pitchFamily="34" charset="0"/>
            </a:endParaRPr>
          </a:p>
        </p:txBody>
      </p:sp>
      <p:sp>
        <p:nvSpPr>
          <p:cNvPr id="36" name="TextBox 35"/>
          <p:cNvSpPr txBox="1"/>
          <p:nvPr/>
        </p:nvSpPr>
        <p:spPr>
          <a:xfrm>
            <a:off x="1600200" y="2743200"/>
            <a:ext cx="1643591" cy="369332"/>
          </a:xfrm>
          <a:prstGeom prst="rect">
            <a:avLst/>
          </a:prstGeom>
          <a:noFill/>
        </p:spPr>
        <p:txBody>
          <a:bodyPr wrap="none" rtlCol="0">
            <a:spAutoFit/>
          </a:bodyPr>
          <a:lstStyle/>
          <a:p>
            <a:pPr>
              <a:buNone/>
            </a:pPr>
            <a:r>
              <a:rPr lang="en-US" sz="1800" b="0" i="0" u="sng" dirty="0" smtClean="0">
                <a:solidFill>
                  <a:srgbClr val="FF0000"/>
                </a:solidFill>
                <a:latin typeface="Calibri" pitchFamily="34" charset="0"/>
              </a:rPr>
              <a:t>precession drift</a:t>
            </a:r>
            <a:endParaRPr lang="en-US" sz="1800" b="0" i="0" u="sng" dirty="0">
              <a:solidFill>
                <a:srgbClr val="FF0000"/>
              </a:solidFill>
              <a:latin typeface="Calibri" pitchFamily="34" charset="0"/>
            </a:endParaRPr>
          </a:p>
        </p:txBody>
      </p:sp>
      <p:sp>
        <p:nvSpPr>
          <p:cNvPr id="37" name="TextBox 36"/>
          <p:cNvSpPr txBox="1"/>
          <p:nvPr/>
        </p:nvSpPr>
        <p:spPr>
          <a:xfrm>
            <a:off x="3276600" y="2743200"/>
            <a:ext cx="885179" cy="369332"/>
          </a:xfrm>
          <a:prstGeom prst="rect">
            <a:avLst/>
          </a:prstGeom>
          <a:noFill/>
        </p:spPr>
        <p:txBody>
          <a:bodyPr wrap="none" rtlCol="0">
            <a:spAutoFit/>
          </a:bodyPr>
          <a:lstStyle/>
          <a:p>
            <a:pPr>
              <a:buNone/>
            </a:pPr>
            <a:r>
              <a:rPr lang="en-US" sz="1800" b="0" i="0" u="sng" dirty="0" smtClean="0">
                <a:solidFill>
                  <a:srgbClr val="FF0000"/>
                </a:solidFill>
                <a:latin typeface="Calibri" pitchFamily="34" charset="0"/>
              </a:rPr>
              <a:t>bounce</a:t>
            </a:r>
            <a:endParaRPr lang="en-US" sz="1800" b="0" i="0" u="sng" dirty="0">
              <a:solidFill>
                <a:srgbClr val="FF0000"/>
              </a:solidFill>
              <a:latin typeface="Calibri" pitchFamily="34" charset="0"/>
            </a:endParaRPr>
          </a:p>
        </p:txBody>
      </p:sp>
      <p:sp>
        <p:nvSpPr>
          <p:cNvPr id="38" name="TextBox 37"/>
          <p:cNvSpPr txBox="1"/>
          <p:nvPr/>
        </p:nvSpPr>
        <p:spPr>
          <a:xfrm>
            <a:off x="4191000" y="2743200"/>
            <a:ext cx="1344920" cy="369332"/>
          </a:xfrm>
          <a:prstGeom prst="rect">
            <a:avLst/>
          </a:prstGeom>
          <a:noFill/>
        </p:spPr>
        <p:txBody>
          <a:bodyPr wrap="none" rtlCol="0">
            <a:spAutoFit/>
          </a:bodyPr>
          <a:lstStyle/>
          <a:p>
            <a:pPr>
              <a:buNone/>
            </a:pPr>
            <a:r>
              <a:rPr lang="en-US" sz="1800" b="0" i="0" u="sng" dirty="0" err="1" smtClean="0">
                <a:solidFill>
                  <a:srgbClr val="FF0000"/>
                </a:solidFill>
                <a:latin typeface="Calibri" pitchFamily="34" charset="0"/>
              </a:rPr>
              <a:t>collisionality</a:t>
            </a:r>
            <a:endParaRPr lang="en-US" sz="1800" b="0" i="0" u="sng" dirty="0">
              <a:solidFill>
                <a:srgbClr val="FF0000"/>
              </a:solidFill>
              <a:latin typeface="Calibri" pitchFamily="34" charset="0"/>
            </a:endParaRPr>
          </a:p>
        </p:txBody>
      </p:sp>
      <p:cxnSp>
        <p:nvCxnSpPr>
          <p:cNvPr id="46" name="Straight Arrow Connector 45"/>
          <p:cNvCxnSpPr/>
          <p:nvPr/>
        </p:nvCxnSpPr>
        <p:spPr bwMode="auto">
          <a:xfrm rot="5400000" flipH="1" flipV="1">
            <a:off x="2514600" y="2362200"/>
            <a:ext cx="457200" cy="457200"/>
          </a:xfrm>
          <a:prstGeom prst="straightConnector1">
            <a:avLst/>
          </a:prstGeom>
          <a:noFill/>
          <a:ln w="15875" cap="flat" cmpd="sng" algn="ctr">
            <a:solidFill>
              <a:srgbClr val="FF0000"/>
            </a:solidFill>
            <a:prstDash val="solid"/>
            <a:round/>
            <a:headEnd type="none" w="med" len="med"/>
            <a:tailEnd type="arrow"/>
          </a:ln>
          <a:effectLst/>
        </p:spPr>
      </p:cxnSp>
      <p:cxnSp>
        <p:nvCxnSpPr>
          <p:cNvPr id="47" name="Straight Arrow Connector 46"/>
          <p:cNvCxnSpPr/>
          <p:nvPr/>
        </p:nvCxnSpPr>
        <p:spPr bwMode="auto">
          <a:xfrm rot="5400000" flipH="1" flipV="1">
            <a:off x="3390900" y="2552700"/>
            <a:ext cx="457200" cy="76200"/>
          </a:xfrm>
          <a:prstGeom prst="straightConnector1">
            <a:avLst/>
          </a:prstGeom>
          <a:noFill/>
          <a:ln w="15875" cap="flat" cmpd="sng" algn="ctr">
            <a:solidFill>
              <a:srgbClr val="FF0000"/>
            </a:solidFill>
            <a:prstDash val="solid"/>
            <a:round/>
            <a:headEnd type="none" w="med" len="med"/>
            <a:tailEnd type="arrow"/>
          </a:ln>
          <a:effectLst/>
        </p:spPr>
      </p:cxnSp>
      <p:cxnSp>
        <p:nvCxnSpPr>
          <p:cNvPr id="48" name="Straight Arrow Connector 47"/>
          <p:cNvCxnSpPr/>
          <p:nvPr/>
        </p:nvCxnSpPr>
        <p:spPr bwMode="auto">
          <a:xfrm rot="16200000" flipV="1">
            <a:off x="4147066" y="2470666"/>
            <a:ext cx="468868" cy="228600"/>
          </a:xfrm>
          <a:prstGeom prst="straightConnector1">
            <a:avLst/>
          </a:prstGeom>
          <a:noFill/>
          <a:ln w="15875" cap="flat" cmpd="sng" algn="ctr">
            <a:solidFill>
              <a:srgbClr val="FF0000"/>
            </a:solidFill>
            <a:prstDash val="solid"/>
            <a:round/>
            <a:headEnd type="none" w="med" len="med"/>
            <a:tailEnd type="arrow"/>
          </a:ln>
          <a:effectLst/>
        </p:spPr>
      </p:cxnSp>
      <p:cxnSp>
        <p:nvCxnSpPr>
          <p:cNvPr id="52" name="Straight Arrow Connector 51"/>
          <p:cNvCxnSpPr/>
          <p:nvPr/>
        </p:nvCxnSpPr>
        <p:spPr bwMode="auto">
          <a:xfrm rot="10800000">
            <a:off x="4953000" y="2362200"/>
            <a:ext cx="762000" cy="457200"/>
          </a:xfrm>
          <a:prstGeom prst="straightConnector1">
            <a:avLst/>
          </a:prstGeom>
          <a:noFill/>
          <a:ln w="15875" cap="flat" cmpd="sng" algn="ctr">
            <a:solidFill>
              <a:srgbClr val="FF0000"/>
            </a:solidFill>
            <a:prstDash val="solid"/>
            <a:round/>
            <a:headEnd type="none" w="med" len="med"/>
            <a:tailEnd type="arrow"/>
          </a:ln>
          <a:effectLst/>
        </p:spPr>
      </p:cxnSp>
      <p:sp>
        <p:nvSpPr>
          <p:cNvPr id="54" name="TextBox 53"/>
          <p:cNvSpPr txBox="1"/>
          <p:nvPr/>
        </p:nvSpPr>
        <p:spPr>
          <a:xfrm>
            <a:off x="5650903" y="2743200"/>
            <a:ext cx="562975" cy="369332"/>
          </a:xfrm>
          <a:prstGeom prst="rect">
            <a:avLst/>
          </a:prstGeom>
          <a:noFill/>
        </p:spPr>
        <p:txBody>
          <a:bodyPr wrap="none" rtlCol="0">
            <a:spAutoFit/>
          </a:bodyPr>
          <a:lstStyle/>
          <a:p>
            <a:pPr>
              <a:buNone/>
            </a:pPr>
            <a:r>
              <a:rPr lang="en-US" sz="1800" b="0" i="0" u="sng" dirty="0" smtClean="0">
                <a:solidFill>
                  <a:srgbClr val="FF0000"/>
                </a:solidFill>
                <a:latin typeface="Calibri" pitchFamily="34" charset="0"/>
              </a:rPr>
              <a:t>E</a:t>
            </a:r>
            <a:r>
              <a:rPr lang="en-US" sz="1400" b="0" i="0" u="sng" dirty="0" smtClean="0">
                <a:solidFill>
                  <a:srgbClr val="FF0000"/>
                </a:solidFill>
                <a:latin typeface="Cambria Math"/>
                <a:ea typeface="Cambria Math"/>
              </a:rPr>
              <a:t>⨉</a:t>
            </a:r>
            <a:r>
              <a:rPr lang="en-US" sz="1800" b="0" i="0" u="sng" dirty="0" smtClean="0">
                <a:solidFill>
                  <a:srgbClr val="FF0000"/>
                </a:solidFill>
                <a:latin typeface="Calibri" pitchFamily="34" charset="0"/>
              </a:rPr>
              <a:t>B</a:t>
            </a:r>
            <a:endParaRPr lang="en-US" sz="1800" b="0" i="0" u="sng" dirty="0">
              <a:solidFill>
                <a:srgbClr val="FF0000"/>
              </a:solidFill>
              <a:latin typeface="Calibri" pitchFamily="34" charset="0"/>
            </a:endParaRPr>
          </a:p>
        </p:txBody>
      </p:sp>
      <p:sp>
        <p:nvSpPr>
          <p:cNvPr id="43" name="TextBox 8"/>
          <p:cNvSpPr txBox="1">
            <a:spLocks noChangeArrowheads="1"/>
          </p:cNvSpPr>
          <p:nvPr/>
        </p:nvSpPr>
        <p:spPr bwMode="auto">
          <a:xfrm>
            <a:off x="3125787" y="4445000"/>
            <a:ext cx="663451" cy="584775"/>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pPr>
            <a:r>
              <a:rPr lang="el-GR" sz="3200" i="0" spc="50" dirty="0">
                <a:ln w="11430"/>
                <a:solidFill>
                  <a:srgbClr val="FF0000"/>
                </a:solidFill>
                <a:effectLst>
                  <a:outerShdw blurRad="76200" dist="50800" dir="5400000" algn="tl" rotWithShape="0">
                    <a:srgbClr val="000000">
                      <a:alpha val="65000"/>
                    </a:srgbClr>
                  </a:outerShdw>
                </a:effectLst>
                <a:latin typeface="Calibri" pitchFamily="34" charset="0"/>
              </a:rPr>
              <a:t>ω</a:t>
            </a:r>
            <a:r>
              <a:rPr lang="en-US" sz="3200" i="0" spc="50" baseline="-25000" dirty="0">
                <a:ln w="11430"/>
                <a:solidFill>
                  <a:srgbClr val="FF0000"/>
                </a:solidFill>
                <a:effectLst>
                  <a:outerShdw blurRad="76200" dist="50800" dir="5400000" algn="tl" rotWithShape="0">
                    <a:srgbClr val="000000">
                      <a:alpha val="65000"/>
                    </a:srgbClr>
                  </a:outerShdw>
                </a:effectLst>
                <a:latin typeface="Calibri" pitchFamily="34" charset="0"/>
              </a:rPr>
              <a:t>D</a:t>
            </a:r>
          </a:p>
        </p:txBody>
      </p:sp>
      <p:sp>
        <p:nvSpPr>
          <p:cNvPr id="50" name="TextBox 9"/>
          <p:cNvSpPr txBox="1">
            <a:spLocks noChangeArrowheads="1"/>
          </p:cNvSpPr>
          <p:nvPr/>
        </p:nvSpPr>
        <p:spPr bwMode="auto">
          <a:xfrm>
            <a:off x="5564187" y="4445000"/>
            <a:ext cx="637803" cy="584775"/>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pPr>
            <a:r>
              <a:rPr lang="el-GR" sz="3200" i="0" spc="50" dirty="0">
                <a:ln w="11430"/>
                <a:solidFill>
                  <a:srgbClr val="FF0000"/>
                </a:solidFill>
                <a:effectLst>
                  <a:outerShdw blurRad="76200" dist="50800" dir="5400000" algn="tl" rotWithShape="0">
                    <a:srgbClr val="000000">
                      <a:alpha val="65000"/>
                    </a:srgbClr>
                  </a:outerShdw>
                </a:effectLst>
                <a:latin typeface="Calibri" pitchFamily="34" charset="0"/>
              </a:rPr>
              <a:t>ω</a:t>
            </a:r>
            <a:r>
              <a:rPr lang="en-US" sz="3200" i="0" spc="50" baseline="-25000" dirty="0">
                <a:ln w="11430"/>
                <a:solidFill>
                  <a:srgbClr val="FF0000"/>
                </a:solidFill>
                <a:effectLst>
                  <a:outerShdw blurRad="76200" dist="50800" dir="5400000" algn="tl" rotWithShape="0">
                    <a:srgbClr val="000000">
                      <a:alpha val="65000"/>
                    </a:srgbClr>
                  </a:outerShdw>
                </a:effectLst>
                <a:latin typeface="Calibri" pitchFamily="34" charset="0"/>
              </a:rPr>
              <a:t>b</a:t>
            </a:r>
          </a:p>
        </p:txBody>
      </p:sp>
      <p:sp>
        <p:nvSpPr>
          <p:cNvPr id="51" name="TextBox 50"/>
          <p:cNvSpPr txBox="1"/>
          <p:nvPr/>
        </p:nvSpPr>
        <p:spPr>
          <a:xfrm rot="3780000">
            <a:off x="3298249" y="4526502"/>
            <a:ext cx="2302297"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2000" i="0" spc="50" dirty="0" smtClean="0">
                <a:ln w="11430"/>
                <a:solidFill>
                  <a:srgbClr val="FF0000"/>
                </a:solidFill>
                <a:effectLst>
                  <a:outerShdw blurRad="76200" dist="50800" dir="5400000" algn="tl" rotWithShape="0">
                    <a:srgbClr val="000000">
                      <a:alpha val="65000"/>
                    </a:srgbClr>
                  </a:outerShdw>
                </a:effectLst>
                <a:latin typeface="Calibri" pitchFamily="34" charset="0"/>
              </a:rPr>
              <a:t>weakened stability</a:t>
            </a:r>
            <a:endParaRPr lang="en-US" sz="2000" i="0"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sp>
        <p:nvSpPr>
          <p:cNvPr id="56" name="Rectangle 55"/>
          <p:cNvSpPr/>
          <p:nvPr/>
        </p:nvSpPr>
        <p:spPr bwMode="auto">
          <a:xfrm>
            <a:off x="6781800" y="1905000"/>
            <a:ext cx="1736725" cy="641350"/>
          </a:xfrm>
          <a:prstGeom prst="rect">
            <a:avLst/>
          </a:prstGeom>
          <a:solidFill>
            <a:schemeClr val="accent5"/>
          </a:solidFill>
          <a:ln w="15875" cap="flat" cmpd="sng" algn="ctr">
            <a:noFill/>
            <a:prstDash val="solid"/>
            <a:round/>
            <a:headEnd type="none" w="med" len="med"/>
            <a:tailEnd type="triangle" w="med" len="med"/>
          </a:ln>
          <a:effectLst/>
        </p:spPr>
        <p:txBody>
          <a:bodyPr lIns="0" tIns="0" rIns="0" bIns="0"/>
          <a:lstStyle/>
          <a:p>
            <a:pPr>
              <a:defRPr/>
            </a:pPr>
            <a:endParaRPr lang="en-US"/>
          </a:p>
        </p:txBody>
      </p:sp>
      <p:sp>
        <p:nvSpPr>
          <p:cNvPr id="57" name="Rectangle 56"/>
          <p:cNvSpPr/>
          <p:nvPr/>
        </p:nvSpPr>
        <p:spPr bwMode="auto">
          <a:xfrm>
            <a:off x="6873240" y="1996440"/>
            <a:ext cx="1554480" cy="4572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34" charset="0"/>
            </a:endParaRPr>
          </a:p>
        </p:txBody>
      </p:sp>
      <p:sp>
        <p:nvSpPr>
          <p:cNvPr id="58" name="Rounded Rectangle 57"/>
          <p:cNvSpPr/>
          <p:nvPr/>
        </p:nvSpPr>
        <p:spPr bwMode="auto">
          <a:xfrm>
            <a:off x="7528560" y="2087880"/>
            <a:ext cx="304800" cy="27432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59" name="Picture 58" descr="addin_tmp.png"/>
          <p:cNvPicPr>
            <a:picLocks noChangeAspect="1"/>
          </p:cNvPicPr>
          <p:nvPr>
            <p:custDataLst>
              <p:tags r:id="rId1"/>
            </p:custDataLst>
          </p:nvPr>
        </p:nvPicPr>
        <p:blipFill>
          <a:blip r:embed="rId5" cstate="print"/>
          <a:stretch>
            <a:fillRect/>
          </a:stretch>
        </p:blipFill>
        <p:spPr>
          <a:xfrm>
            <a:off x="6995160" y="2164080"/>
            <a:ext cx="1350455" cy="158687"/>
          </a:xfrm>
          <a:prstGeom prst="rect">
            <a:avLst/>
          </a:prstGeom>
        </p:spPr>
      </p:pic>
      <p:sp>
        <p:nvSpPr>
          <p:cNvPr id="62" name="TextBox 61"/>
          <p:cNvSpPr txBox="1"/>
          <p:nvPr/>
        </p:nvSpPr>
        <p:spPr>
          <a:xfrm>
            <a:off x="6705600" y="3597295"/>
            <a:ext cx="1828800" cy="15081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None/>
            </a:pPr>
            <a:r>
              <a:rPr lang="en-US" sz="2000" b="0" i="0" u="sng" dirty="0" smtClean="0">
                <a:solidFill>
                  <a:schemeClr val="tx1"/>
                </a:solidFill>
                <a:latin typeface="Calibri" pitchFamily="34" charset="0"/>
              </a:rPr>
              <a:t>Contours of </a:t>
            </a:r>
            <a:r>
              <a:rPr lang="el-GR" sz="2000" b="0" i="0" u="sng" dirty="0" smtClean="0">
                <a:solidFill>
                  <a:schemeClr val="tx1"/>
                </a:solidFill>
                <a:latin typeface="Calibri" pitchFamily="34" charset="0"/>
              </a:rPr>
              <a:t>γτ</a:t>
            </a:r>
            <a:r>
              <a:rPr lang="en-US" sz="2000" b="0" i="0" u="sng" baseline="-25000" dirty="0" smtClean="0">
                <a:solidFill>
                  <a:schemeClr val="tx1"/>
                </a:solidFill>
                <a:latin typeface="Calibri" pitchFamily="34" charset="0"/>
              </a:rPr>
              <a:t>w</a:t>
            </a:r>
            <a:endParaRPr lang="en-US" sz="2000" b="0" i="0" u="sng" dirty="0" smtClean="0">
              <a:solidFill>
                <a:schemeClr val="tx1"/>
              </a:solidFill>
              <a:latin typeface="Calibri" pitchFamily="34" charset="0"/>
            </a:endParaRPr>
          </a:p>
          <a:p>
            <a:pPr>
              <a:buNone/>
            </a:pPr>
            <a:r>
              <a:rPr lang="en-US" sz="2000" b="0" i="0" dirty="0" smtClean="0">
                <a:solidFill>
                  <a:schemeClr val="accent2"/>
                </a:solidFill>
                <a:latin typeface="Calibri" pitchFamily="34" charset="0"/>
              </a:rPr>
              <a:t>blue stable</a:t>
            </a:r>
          </a:p>
          <a:p>
            <a:pPr>
              <a:buNone/>
            </a:pPr>
            <a:r>
              <a:rPr lang="en-US" sz="2000" b="0" i="0" dirty="0" smtClean="0">
                <a:solidFill>
                  <a:srgbClr val="FF0000"/>
                </a:solidFill>
                <a:latin typeface="Calibri" pitchFamily="34" charset="0"/>
              </a:rPr>
              <a:t>red unstable</a:t>
            </a:r>
          </a:p>
          <a:p>
            <a:pPr>
              <a:buNone/>
            </a:pPr>
            <a:r>
              <a:rPr lang="en-US" sz="2000" b="0" i="0" dirty="0" smtClean="0">
                <a:solidFill>
                  <a:schemeClr val="tx1"/>
                </a:solidFill>
                <a:latin typeface="Calibri" pitchFamily="34" charset="0"/>
              </a:rPr>
              <a:t>white marginal</a:t>
            </a:r>
            <a:endParaRPr lang="en-US" sz="2000" b="0" i="0" dirty="0">
              <a:solidFill>
                <a:schemeClr val="tx1"/>
              </a:solidFill>
              <a:latin typeface="Calibri" pitchFamily="34" charset="0"/>
            </a:endParaRPr>
          </a:p>
        </p:txBody>
      </p:sp>
      <p:pic>
        <p:nvPicPr>
          <p:cNvPr id="67" name="Picture 66" descr="addin_tmp.png"/>
          <p:cNvPicPr>
            <a:picLocks noChangeAspect="1"/>
          </p:cNvPicPr>
          <p:nvPr>
            <p:custDataLst>
              <p:tags r:id="rId2"/>
            </p:custDataLst>
          </p:nvPr>
        </p:nvPicPr>
        <p:blipFill>
          <a:blip r:embed="rId6" cstate="print"/>
          <a:stretch>
            <a:fillRect/>
          </a:stretch>
        </p:blipFill>
        <p:spPr>
          <a:xfrm>
            <a:off x="1905000" y="1752600"/>
            <a:ext cx="4142042" cy="646081"/>
          </a:xfrm>
          <a:prstGeom prst="rect">
            <a:avLst/>
          </a:prstGeom>
        </p:spPr>
      </p:pic>
      <p:pic>
        <p:nvPicPr>
          <p:cNvPr id="5" name="Picture 2"/>
          <p:cNvPicPr>
            <a:picLocks noChangeAspect="1" noChangeArrowheads="1"/>
          </p:cNvPicPr>
          <p:nvPr/>
        </p:nvPicPr>
        <p:blipFill>
          <a:blip r:embed="rId7" cstate="print"/>
          <a:srcRect/>
          <a:stretch>
            <a:fillRect/>
          </a:stretch>
        </p:blipFill>
        <p:spPr bwMode="auto">
          <a:xfrm>
            <a:off x="1371600" y="3276601"/>
            <a:ext cx="5029200" cy="2848291"/>
          </a:xfrm>
          <a:prstGeom prst="rect">
            <a:avLst/>
          </a:prstGeom>
          <a:noFill/>
          <a:ln w="9525">
            <a:noFill/>
            <a:miter lim="800000"/>
            <a:headEnd/>
            <a:tailEnd/>
          </a:ln>
        </p:spPr>
      </p:pic>
      <p:sp>
        <p:nvSpPr>
          <p:cNvPr id="70" name="TextBox 69"/>
          <p:cNvSpPr txBox="1"/>
          <p:nvPr/>
        </p:nvSpPr>
        <p:spPr>
          <a:xfrm>
            <a:off x="2971253" y="6019800"/>
            <a:ext cx="1829347" cy="400110"/>
          </a:xfrm>
          <a:prstGeom prst="rect">
            <a:avLst/>
          </a:prstGeom>
          <a:noFill/>
        </p:spPr>
        <p:txBody>
          <a:bodyPr wrap="none" rtlCol="0">
            <a:spAutoFit/>
          </a:bodyPr>
          <a:lstStyle/>
          <a:p>
            <a:pPr>
              <a:buNone/>
            </a:pPr>
            <a:r>
              <a:rPr lang="en-US" sz="2000" b="0" i="0" dirty="0" smtClean="0">
                <a:solidFill>
                  <a:schemeClr val="tx1"/>
                </a:solidFill>
                <a:latin typeface="Calibri" pitchFamily="34" charset="0"/>
              </a:rPr>
              <a:t>plasma rotation</a:t>
            </a:r>
            <a:endParaRPr lang="en-US" sz="2000" b="0" i="0" dirty="0">
              <a:solidFill>
                <a:schemeClr val="tx1"/>
              </a:solidFill>
              <a:latin typeface="Calibri" pitchFamily="34" charset="0"/>
            </a:endParaRPr>
          </a:p>
        </p:txBody>
      </p:sp>
      <p:sp>
        <p:nvSpPr>
          <p:cNvPr id="71" name="TextBox 70"/>
          <p:cNvSpPr txBox="1"/>
          <p:nvPr/>
        </p:nvSpPr>
        <p:spPr>
          <a:xfrm rot="16200000">
            <a:off x="508856" y="4471256"/>
            <a:ext cx="1477777" cy="400110"/>
          </a:xfrm>
          <a:prstGeom prst="rect">
            <a:avLst/>
          </a:prstGeom>
          <a:noFill/>
        </p:spPr>
        <p:txBody>
          <a:bodyPr wrap="none" rtlCol="0">
            <a:spAutoFit/>
          </a:bodyPr>
          <a:lstStyle/>
          <a:p>
            <a:pPr>
              <a:buNone/>
            </a:pPr>
            <a:r>
              <a:rPr lang="en-US" sz="2000" b="0" i="0" dirty="0" err="1" smtClean="0">
                <a:solidFill>
                  <a:schemeClr val="tx1"/>
                </a:solidFill>
                <a:latin typeface="Calibri" pitchFamily="34" charset="0"/>
              </a:rPr>
              <a:t>collisionality</a:t>
            </a:r>
            <a:endParaRPr lang="en-US" sz="2000" b="0" i="0" dirty="0">
              <a:solidFill>
                <a:schemeClr val="tx1"/>
              </a:solidFill>
              <a:latin typeface="Calibri" pitchFamily="34" charset="0"/>
            </a:endParaRPr>
          </a:p>
        </p:txBody>
      </p:sp>
      <p:sp>
        <p:nvSpPr>
          <p:cNvPr id="72" name="TextBox 8"/>
          <p:cNvSpPr txBox="1">
            <a:spLocks noChangeArrowheads="1"/>
          </p:cNvSpPr>
          <p:nvPr/>
        </p:nvSpPr>
        <p:spPr bwMode="auto">
          <a:xfrm>
            <a:off x="2590800" y="4316939"/>
            <a:ext cx="663451" cy="584775"/>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pPr>
            <a:r>
              <a:rPr lang="el-GR" sz="3200" i="0" spc="50" dirty="0">
                <a:ln w="11430"/>
                <a:solidFill>
                  <a:srgbClr val="FF0000"/>
                </a:solidFill>
                <a:effectLst>
                  <a:outerShdw blurRad="76200" dist="50800" dir="5400000" algn="tl" rotWithShape="0">
                    <a:srgbClr val="000000">
                      <a:alpha val="65000"/>
                    </a:srgbClr>
                  </a:outerShdw>
                </a:effectLst>
                <a:latin typeface="Calibri" pitchFamily="34" charset="0"/>
              </a:rPr>
              <a:t>ω</a:t>
            </a:r>
            <a:r>
              <a:rPr lang="en-US" sz="3200" i="0" spc="50" baseline="-25000" dirty="0">
                <a:ln w="11430"/>
                <a:solidFill>
                  <a:srgbClr val="FF0000"/>
                </a:solidFill>
                <a:effectLst>
                  <a:outerShdw blurRad="76200" dist="50800" dir="5400000" algn="tl" rotWithShape="0">
                    <a:srgbClr val="000000">
                      <a:alpha val="65000"/>
                    </a:srgbClr>
                  </a:outerShdw>
                </a:effectLst>
                <a:latin typeface="Calibri" pitchFamily="34" charset="0"/>
              </a:rPr>
              <a:t>D</a:t>
            </a:r>
          </a:p>
        </p:txBody>
      </p:sp>
      <p:sp>
        <p:nvSpPr>
          <p:cNvPr id="73" name="TextBox 9"/>
          <p:cNvSpPr txBox="1">
            <a:spLocks noChangeArrowheads="1"/>
          </p:cNvSpPr>
          <p:nvPr/>
        </p:nvSpPr>
        <p:spPr bwMode="auto">
          <a:xfrm>
            <a:off x="5686797" y="4316939"/>
            <a:ext cx="637803" cy="584775"/>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pPr>
            <a:r>
              <a:rPr lang="el-GR" sz="3200" i="0" spc="50" dirty="0">
                <a:ln w="11430"/>
                <a:solidFill>
                  <a:srgbClr val="FF0000"/>
                </a:solidFill>
                <a:effectLst>
                  <a:outerShdw blurRad="76200" dist="50800" dir="5400000" algn="tl" rotWithShape="0">
                    <a:srgbClr val="000000">
                      <a:alpha val="65000"/>
                    </a:srgbClr>
                  </a:outerShdw>
                </a:effectLst>
                <a:latin typeface="Calibri" pitchFamily="34" charset="0"/>
              </a:rPr>
              <a:t>ω</a:t>
            </a:r>
            <a:r>
              <a:rPr lang="en-US" sz="3200" i="0" spc="50" baseline="-25000" dirty="0">
                <a:ln w="11430"/>
                <a:solidFill>
                  <a:srgbClr val="FF0000"/>
                </a:solidFill>
                <a:effectLst>
                  <a:outerShdw blurRad="76200" dist="50800" dir="5400000" algn="tl" rotWithShape="0">
                    <a:srgbClr val="000000">
                      <a:alpha val="65000"/>
                    </a:srgbClr>
                  </a:outerShdw>
                </a:effectLst>
                <a:latin typeface="Calibri" pitchFamily="34" charset="0"/>
              </a:rPr>
              <a:t>b</a:t>
            </a:r>
          </a:p>
        </p:txBody>
      </p:sp>
      <p:sp>
        <p:nvSpPr>
          <p:cNvPr id="74" name="TextBox 73"/>
          <p:cNvSpPr txBox="1"/>
          <p:nvPr/>
        </p:nvSpPr>
        <p:spPr>
          <a:xfrm rot="3780000">
            <a:off x="2963659" y="4398441"/>
            <a:ext cx="2302297"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2000" i="0" spc="50" dirty="0" smtClean="0">
                <a:ln w="11430"/>
                <a:solidFill>
                  <a:srgbClr val="FF0000"/>
                </a:solidFill>
                <a:effectLst>
                  <a:outerShdw blurRad="76200" dist="50800" dir="5400000" algn="tl" rotWithShape="0">
                    <a:srgbClr val="000000">
                      <a:alpha val="65000"/>
                    </a:srgbClr>
                  </a:outerShdw>
                </a:effectLst>
                <a:latin typeface="Calibri" pitchFamily="34" charset="0"/>
              </a:rPr>
              <a:t>weakened stability</a:t>
            </a:r>
            <a:endParaRPr lang="en-US" sz="2000" i="0"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spTree>
  </p:cSld>
  <p:clrMapOvr>
    <a:masterClrMapping/>
  </p:clrMapOvr>
  <p:transition advTm="9356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304800" y="1066800"/>
            <a:ext cx="3886200" cy="129540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3076" name="Picture 4"/>
          <p:cNvPicPr>
            <a:picLocks noChangeAspect="1" noChangeArrowheads="1"/>
          </p:cNvPicPr>
          <p:nvPr/>
        </p:nvPicPr>
        <p:blipFill>
          <a:blip r:embed="rId7" cstate="print"/>
          <a:srcRect/>
          <a:stretch>
            <a:fillRect/>
          </a:stretch>
        </p:blipFill>
        <p:spPr bwMode="auto">
          <a:xfrm>
            <a:off x="4727448" y="987552"/>
            <a:ext cx="4305300" cy="1943100"/>
          </a:xfrm>
          <a:prstGeom prst="rect">
            <a:avLst/>
          </a:prstGeom>
          <a:noFill/>
          <a:ln w="9525">
            <a:noFill/>
            <a:miter lim="800000"/>
            <a:headEnd/>
            <a:tailEnd/>
          </a:ln>
        </p:spPr>
      </p:pic>
      <p:sp>
        <p:nvSpPr>
          <p:cNvPr id="33" name="Rectangle 32"/>
          <p:cNvSpPr/>
          <p:nvPr/>
        </p:nvSpPr>
        <p:spPr bwMode="auto">
          <a:xfrm>
            <a:off x="5638800" y="3352800"/>
            <a:ext cx="3413760" cy="734568"/>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lIns="0" tIns="0" rIns="0" bIns="0"/>
          <a:lstStyle/>
          <a:p>
            <a:pPr>
              <a:defRPr/>
            </a:pPr>
            <a:endParaRPr lang="en-US"/>
          </a:p>
        </p:txBody>
      </p:sp>
      <p:sp>
        <p:nvSpPr>
          <p:cNvPr id="30" name="Rectangle 29"/>
          <p:cNvSpPr/>
          <p:nvPr/>
        </p:nvSpPr>
        <p:spPr bwMode="auto">
          <a:xfrm>
            <a:off x="7507224" y="4169664"/>
            <a:ext cx="1554480" cy="457200"/>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34" charset="0"/>
            </a:endParaRPr>
          </a:p>
        </p:txBody>
      </p:sp>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12292"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A window of weakened stability can be found between the bounce and precession drift stabilizing resonances</a:t>
            </a:r>
          </a:p>
        </p:txBody>
      </p:sp>
      <p:sp>
        <p:nvSpPr>
          <p:cNvPr id="11" name="Rectangle 3"/>
          <p:cNvSpPr txBox="1">
            <a:spLocks noChangeArrowheads="1"/>
          </p:cNvSpPr>
          <p:nvPr/>
        </p:nvSpPr>
        <p:spPr bwMode="auto">
          <a:xfrm>
            <a:off x="0" y="990600"/>
            <a:ext cx="4648200" cy="43434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What causes this rotation profile to be marginally stable to the </a:t>
            </a:r>
            <a:r>
              <a:rPr lang="en-US" sz="2800" b="0" i="0" kern="0" dirty="0" smtClean="0">
                <a:solidFill>
                  <a:schemeClr val="tx1"/>
                </a:solidFill>
                <a:latin typeface="Calibri" pitchFamily="34" charset="0"/>
              </a:rPr>
              <a:t>RWM?</a:t>
            </a:r>
          </a:p>
          <a:p>
            <a:pPr marL="342900" indent="-342900" eaLnBrk="0" hangingPunct="0">
              <a:defRPr/>
            </a:pPr>
            <a:r>
              <a:rPr lang="en-US" sz="2800" b="0" i="0" kern="0" dirty="0" smtClean="0">
                <a:solidFill>
                  <a:schemeClr val="tx1"/>
                </a:solidFill>
                <a:latin typeface="Calibri" pitchFamily="34" charset="0"/>
              </a:rPr>
              <a:t>Examine relation of </a:t>
            </a:r>
            <a:r>
              <a:rPr lang="el-GR" sz="2800" b="0" i="0" kern="0" dirty="0" smtClean="0">
                <a:solidFill>
                  <a:schemeClr val="tx1"/>
                </a:solidFill>
                <a:latin typeface="Calibri" pitchFamily="34" charset="0"/>
              </a:rPr>
              <a:t>ω</a:t>
            </a:r>
            <a:r>
              <a:rPr lang="el-GR" sz="2800" b="0" i="0" kern="0" baseline="-25000" dirty="0" smtClean="0">
                <a:solidFill>
                  <a:schemeClr val="tx1"/>
                </a:solidFill>
                <a:latin typeface="Calibri" pitchFamily="34" charset="0"/>
              </a:rPr>
              <a:t>φ</a:t>
            </a:r>
            <a:r>
              <a:rPr lang="en-US" sz="2800" b="0" i="0" kern="0" dirty="0" smtClean="0">
                <a:solidFill>
                  <a:schemeClr val="tx1"/>
                </a:solidFill>
                <a:latin typeface="Calibri" pitchFamily="34" charset="0"/>
              </a:rPr>
              <a:t> to other frequencies:</a:t>
            </a:r>
            <a:endParaRPr lang="en-US" sz="2800" b="0" i="0" kern="0" dirty="0">
              <a:solidFill>
                <a:schemeClr val="tx1"/>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Script MT Bold" pitchFamily="66" charset="0"/>
              </a:rPr>
              <a:t>l</a:t>
            </a:r>
            <a:r>
              <a:rPr lang="en-US" sz="2400" b="0" i="0" kern="0" dirty="0" smtClean="0">
                <a:solidFill>
                  <a:schemeClr val="accent2"/>
                </a:solidFill>
                <a:latin typeface="Calibri" pitchFamily="34" charset="0"/>
              </a:rPr>
              <a:t>=0 harmonic: resonance with precession drift frequency:</a:t>
            </a:r>
          </a:p>
          <a:p>
            <a:pPr marL="742950" lvl="1" indent="-285750" eaLnBrk="0" hangingPunct="0">
              <a:buFontTx/>
              <a:buChar char="–"/>
              <a:defRPr/>
            </a:pPr>
            <a:endParaRPr lang="en-US" sz="2400" b="0" i="0" kern="0" dirty="0" smtClean="0">
              <a:solidFill>
                <a:schemeClr val="accent2"/>
              </a:solidFill>
              <a:latin typeface="Calibri" pitchFamily="34" charset="0"/>
            </a:endParaRPr>
          </a:p>
          <a:p>
            <a:pPr marL="742950" lvl="1" indent="-285750" eaLnBrk="0" hangingPunct="0">
              <a:buFontTx/>
              <a:buChar char="–"/>
              <a:defRPr/>
            </a:pPr>
            <a:r>
              <a:rPr lang="en-US" sz="2400" b="0" i="0" kern="0" dirty="0" smtClean="0">
                <a:solidFill>
                  <a:schemeClr val="accent2"/>
                </a:solidFill>
                <a:latin typeface="Script MT Bold" pitchFamily="66" charset="0"/>
              </a:rPr>
              <a:t>l</a:t>
            </a:r>
            <a:r>
              <a:rPr lang="en-US" sz="2400" b="0" i="0" kern="0" dirty="0" smtClean="0">
                <a:solidFill>
                  <a:schemeClr val="accent2"/>
                </a:solidFill>
                <a:latin typeface="Calibri" pitchFamily="34" charset="0"/>
              </a:rPr>
              <a:t>=-1 harmonic: resonance with bounce frequency:</a:t>
            </a:r>
          </a:p>
        </p:txBody>
      </p:sp>
      <p:sp>
        <p:nvSpPr>
          <p:cNvPr id="12"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8</a:t>
            </a:r>
            <a:endParaRPr lang="en-US" sz="900" i="0" dirty="0">
              <a:solidFill>
                <a:schemeClr val="accent2"/>
              </a:solidFill>
              <a:latin typeface="Arial" pitchFamily="34" charset="0"/>
            </a:endParaRPr>
          </a:p>
        </p:txBody>
      </p:sp>
      <p:sp>
        <p:nvSpPr>
          <p:cNvPr id="31" name="Rounded Rectangle 30"/>
          <p:cNvSpPr/>
          <p:nvPr/>
        </p:nvSpPr>
        <p:spPr bwMode="auto">
          <a:xfrm>
            <a:off x="8153400" y="4267200"/>
            <a:ext cx="304800" cy="274320"/>
          </a:xfrm>
          <a:prstGeom prst="roundRect">
            <a:avLst/>
          </a:prstGeom>
          <a:solidFill>
            <a:srgbClr val="FFFF99"/>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28" name="Picture 27" descr="addin_tmp.png"/>
          <p:cNvPicPr>
            <a:picLocks noChangeAspect="1"/>
          </p:cNvPicPr>
          <p:nvPr>
            <p:custDataLst>
              <p:tags r:id="rId1"/>
            </p:custDataLst>
          </p:nvPr>
        </p:nvPicPr>
        <p:blipFill>
          <a:blip r:embed="rId8" cstate="print"/>
          <a:stretch>
            <a:fillRect/>
          </a:stretch>
        </p:blipFill>
        <p:spPr>
          <a:xfrm>
            <a:off x="7620000" y="4337113"/>
            <a:ext cx="1350455" cy="158687"/>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5743289" y="3444240"/>
            <a:ext cx="3172111" cy="518160"/>
          </a:xfrm>
          <a:prstGeom prst="rect">
            <a:avLst/>
          </a:prstGeom>
        </p:spPr>
      </p:pic>
      <p:sp>
        <p:nvSpPr>
          <p:cNvPr id="14" name="TextBox 6"/>
          <p:cNvSpPr txBox="1">
            <a:spLocks noChangeArrowheads="1"/>
          </p:cNvSpPr>
          <p:nvPr/>
        </p:nvSpPr>
        <p:spPr bwMode="auto">
          <a:xfrm>
            <a:off x="4994090" y="2286000"/>
            <a:ext cx="2244910" cy="338554"/>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rgbClr val="FF0000"/>
                </a:solidFill>
                <a:latin typeface="Calibri" pitchFamily="34" charset="0"/>
              </a:rPr>
              <a:t>marginally stable profile</a:t>
            </a:r>
            <a:endParaRPr lang="en-US" sz="1600" i="0" dirty="0">
              <a:solidFill>
                <a:srgbClr val="FF0000"/>
              </a:solidFill>
              <a:latin typeface="Calibri" pitchFamily="34" charset="0"/>
            </a:endParaRPr>
          </a:p>
        </p:txBody>
      </p:sp>
      <p:pic>
        <p:nvPicPr>
          <p:cNvPr id="17" name="Picture 16" descr="addin_tmp.png"/>
          <p:cNvPicPr>
            <a:picLocks noChangeAspect="1"/>
          </p:cNvPicPr>
          <p:nvPr>
            <p:custDataLst>
              <p:tags r:id="rId3"/>
            </p:custDataLst>
          </p:nvPr>
        </p:nvPicPr>
        <p:blipFill>
          <a:blip r:embed="rId10" cstate="print"/>
          <a:stretch>
            <a:fillRect/>
          </a:stretch>
        </p:blipFill>
        <p:spPr>
          <a:xfrm>
            <a:off x="1893760" y="4267200"/>
            <a:ext cx="1382840" cy="216980"/>
          </a:xfrm>
          <a:prstGeom prst="rect">
            <a:avLst/>
          </a:prstGeom>
        </p:spPr>
      </p:pic>
      <p:sp>
        <p:nvSpPr>
          <p:cNvPr id="18" name="Rectangle 17"/>
          <p:cNvSpPr/>
          <p:nvPr/>
        </p:nvSpPr>
        <p:spPr bwMode="auto">
          <a:xfrm>
            <a:off x="1752600" y="4191000"/>
            <a:ext cx="1676400" cy="381000"/>
          </a:xfrm>
          <a:prstGeom prst="rect">
            <a:avLst/>
          </a:prstGeom>
          <a:noFill/>
          <a:ln w="76200" cap="flat" cmpd="sng" algn="ctr">
            <a:solidFill>
              <a:schemeClr val="accent5"/>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19" name="Picture 18" descr="addin_tmp.png"/>
          <p:cNvPicPr>
            <a:picLocks noChangeAspect="1"/>
          </p:cNvPicPr>
          <p:nvPr>
            <p:custDataLst>
              <p:tags r:id="rId4"/>
            </p:custDataLst>
          </p:nvPr>
        </p:nvPicPr>
        <p:blipFill>
          <a:blip r:embed="rId11" cstate="print"/>
          <a:stretch>
            <a:fillRect/>
          </a:stretch>
        </p:blipFill>
        <p:spPr>
          <a:xfrm>
            <a:off x="1714405" y="5562600"/>
            <a:ext cx="1866995" cy="216980"/>
          </a:xfrm>
          <a:prstGeom prst="rect">
            <a:avLst/>
          </a:prstGeom>
        </p:spPr>
      </p:pic>
      <p:sp>
        <p:nvSpPr>
          <p:cNvPr id="20" name="Rectangle 19"/>
          <p:cNvSpPr/>
          <p:nvPr/>
        </p:nvSpPr>
        <p:spPr bwMode="auto">
          <a:xfrm>
            <a:off x="1600200" y="5486400"/>
            <a:ext cx="2133600" cy="381000"/>
          </a:xfrm>
          <a:prstGeom prst="rect">
            <a:avLst/>
          </a:prstGeom>
          <a:noFill/>
          <a:ln w="76200" cap="flat" cmpd="sng" algn="ctr">
            <a:solidFill>
              <a:schemeClr val="accent5"/>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1" name="TextBox 20"/>
          <p:cNvSpPr txBox="1"/>
          <p:nvPr/>
        </p:nvSpPr>
        <p:spPr>
          <a:xfrm>
            <a:off x="6934200" y="1066800"/>
            <a:ext cx="1911485" cy="307777"/>
          </a:xfrm>
          <a:prstGeom prst="rect">
            <a:avLst/>
          </a:prstGeom>
          <a:noFill/>
        </p:spPr>
        <p:txBody>
          <a:bodyPr wrap="none" rtlCol="0">
            <a:spAutoFit/>
          </a:bodyPr>
          <a:lstStyle/>
          <a:p>
            <a:pPr>
              <a:buNone/>
            </a:pPr>
            <a:r>
              <a:rPr lang="en-US" sz="1400" b="0" i="0" dirty="0" smtClean="0">
                <a:solidFill>
                  <a:schemeClr val="tx1"/>
                </a:solidFill>
                <a:latin typeface="Calibri" pitchFamily="34" charset="0"/>
              </a:rPr>
              <a:t>NSTX 121083 @ 0.475 s</a:t>
            </a:r>
            <a:endParaRPr lang="en-US" sz="1400" b="0" i="0" dirty="0">
              <a:solidFill>
                <a:schemeClr val="tx1"/>
              </a:solidFill>
              <a:latin typeface="Calibri" pitchFamily="34" charset="0"/>
            </a:endParaRPr>
          </a:p>
        </p:txBody>
      </p:sp>
      <p:sp>
        <p:nvSpPr>
          <p:cNvPr id="22"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23"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Tree>
  </p:cSld>
  <p:clrMapOvr>
    <a:masterClrMapping/>
  </p:clrMapOvr>
  <p:transition advTm="8531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7" cstate="print"/>
          <a:srcRect/>
          <a:stretch>
            <a:fillRect/>
          </a:stretch>
        </p:blipFill>
        <p:spPr bwMode="auto">
          <a:xfrm>
            <a:off x="292608" y="987552"/>
            <a:ext cx="4114800" cy="3666565"/>
          </a:xfrm>
          <a:prstGeom prst="rect">
            <a:avLst/>
          </a:prstGeom>
          <a:noFill/>
          <a:ln w="9525">
            <a:noFill/>
            <a:miter lim="800000"/>
            <a:headEnd/>
            <a:tailEnd/>
          </a:ln>
        </p:spPr>
      </p:pic>
      <p:sp>
        <p:nvSpPr>
          <p:cNvPr id="5" name="Rectangle 3"/>
          <p:cNvSpPr txBox="1">
            <a:spLocks noChangeArrowheads="1"/>
          </p:cNvSpPr>
          <p:nvPr/>
        </p:nvSpPr>
        <p:spPr bwMode="auto">
          <a:xfrm>
            <a:off x="0" y="990600"/>
            <a:ext cx="9144000" cy="4876800"/>
          </a:xfrm>
          <a:prstGeom prst="rect">
            <a:avLst/>
          </a:prstGeom>
          <a:noFill/>
          <a:ln w="9525">
            <a:noFill/>
            <a:miter lim="800000"/>
            <a:headEnd/>
            <a:tailEnd/>
          </a:ln>
        </p:spPr>
        <p:txBody>
          <a:bodyPr/>
          <a:lstStyle/>
          <a:p>
            <a:pPr marL="342900" indent="-342900" eaLnBrk="0" hangingPunct="0">
              <a:defRPr/>
            </a:pPr>
            <a:endParaRPr lang="en-US" sz="2000" b="0" i="0" kern="0" dirty="0">
              <a:solidFill>
                <a:schemeClr val="accent2"/>
              </a:solidFill>
              <a:latin typeface="Calibri" pitchFamily="34" charset="0"/>
            </a:endParaRPr>
          </a:p>
        </p:txBody>
      </p:sp>
      <p:sp>
        <p:nvSpPr>
          <p:cNvPr id="17412"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A window of weakened stability can be found between the bounce and precession drift stabilizing resonances</a:t>
            </a:r>
          </a:p>
        </p:txBody>
      </p:sp>
      <p:sp>
        <p:nvSpPr>
          <p:cNvPr id="11" name="Rectangle 3"/>
          <p:cNvSpPr txBox="1">
            <a:spLocks noChangeArrowheads="1"/>
          </p:cNvSpPr>
          <p:nvPr/>
        </p:nvSpPr>
        <p:spPr bwMode="auto">
          <a:xfrm>
            <a:off x="228600" y="5029200"/>
            <a:ext cx="8686800" cy="1447800"/>
          </a:xfrm>
          <a:prstGeom prst="rect">
            <a:avLst/>
          </a:prstGeom>
          <a:noFill/>
          <a:ln w="9525">
            <a:noFill/>
            <a:miter lim="800000"/>
            <a:headEnd/>
            <a:tailEnd/>
          </a:ln>
        </p:spPr>
        <p:txBody>
          <a:bodyPr/>
          <a:lstStyle/>
          <a:p>
            <a:pPr marL="342900" indent="-342900" eaLnBrk="0" hangingPunct="0">
              <a:defRPr/>
            </a:pPr>
            <a:r>
              <a:rPr lang="en-US" sz="2800" b="0" i="0" kern="0" dirty="0">
                <a:solidFill>
                  <a:schemeClr val="tx1"/>
                </a:solidFill>
                <a:latin typeface="Calibri" pitchFamily="34" charset="0"/>
              </a:rPr>
              <a:t>The experimentally marginally stable </a:t>
            </a:r>
            <a:r>
              <a:rPr lang="el-GR" sz="2800" b="0" i="0" kern="0" dirty="0" smtClean="0">
                <a:solidFill>
                  <a:schemeClr val="tx1"/>
                </a:solidFill>
                <a:latin typeface="Calibri" pitchFamily="34" charset="0"/>
              </a:rPr>
              <a:t>ω</a:t>
            </a:r>
            <a:r>
              <a:rPr lang="el-GR" sz="2800" b="0" i="0" kern="0" baseline="-25000" dirty="0" smtClean="0">
                <a:solidFill>
                  <a:schemeClr val="tx1"/>
                </a:solidFill>
                <a:latin typeface="Calibri" pitchFamily="34" charset="0"/>
              </a:rPr>
              <a:t>φ</a:t>
            </a:r>
            <a:r>
              <a:rPr lang="en-US" sz="2800" b="0" i="0" kern="0" dirty="0" smtClean="0">
                <a:solidFill>
                  <a:schemeClr val="tx1"/>
                </a:solidFill>
                <a:latin typeface="Calibri" pitchFamily="34" charset="0"/>
              </a:rPr>
              <a:t> </a:t>
            </a:r>
            <a:r>
              <a:rPr lang="en-US" sz="2800" b="0" i="0" kern="0" dirty="0">
                <a:solidFill>
                  <a:schemeClr val="tx1"/>
                </a:solidFill>
                <a:latin typeface="Calibri" pitchFamily="34" charset="0"/>
              </a:rPr>
              <a:t>profile is in-between the stabilizing resonances.</a:t>
            </a:r>
          </a:p>
          <a:p>
            <a:pPr marL="742950" lvl="1" indent="-285750" eaLnBrk="0" hangingPunct="0">
              <a:buFontTx/>
              <a:buChar char="–"/>
              <a:defRPr/>
            </a:pPr>
            <a:r>
              <a:rPr lang="en-US" sz="2400" b="0" i="0" kern="0" dirty="0">
                <a:solidFill>
                  <a:schemeClr val="accent2"/>
                </a:solidFill>
                <a:latin typeface="Calibri" pitchFamily="34" charset="0"/>
              </a:rPr>
              <a:t>Is this true for each of the widely different unstable profiles?</a:t>
            </a:r>
            <a:endParaRPr lang="en-US" sz="2800" b="0" i="0" kern="0" dirty="0">
              <a:solidFill>
                <a:schemeClr val="tx1"/>
              </a:solidFill>
              <a:latin typeface="Calibri" pitchFamily="34" charset="0"/>
            </a:endParaRPr>
          </a:p>
          <a:p>
            <a:pPr marL="342900" indent="-342900" eaLnBrk="0" hangingPunct="0">
              <a:defRPr/>
            </a:pPr>
            <a:endParaRPr lang="en-US" sz="2400" b="0" i="0" kern="0" dirty="0">
              <a:solidFill>
                <a:schemeClr val="accent2"/>
              </a:solidFill>
              <a:latin typeface="Calibri" pitchFamily="34" charset="0"/>
            </a:endParaRPr>
          </a:p>
        </p:txBody>
      </p:sp>
      <p:sp>
        <p:nvSpPr>
          <p:cNvPr id="12" name="Rectangle 208"/>
          <p:cNvSpPr>
            <a:spLocks noChangeArrowheads="1"/>
          </p:cNvSpPr>
          <p:nvPr/>
        </p:nvSpPr>
        <p:spPr bwMode="auto">
          <a:xfrm>
            <a:off x="8610600" y="6580188"/>
            <a:ext cx="533400" cy="277812"/>
          </a:xfrm>
          <a:prstGeom prst="rect">
            <a:avLst/>
          </a:prstGeom>
          <a:noFill/>
          <a:ln w="9525">
            <a:noFill/>
            <a:miter lim="800000"/>
            <a:headEnd/>
            <a:tailEnd/>
          </a:ln>
          <a:effectLst/>
        </p:spPr>
        <p:txBody>
          <a:bodyPr lIns="0" tIns="0" rIns="0" bIns="0" anchor="ctr"/>
          <a:lstStyle/>
          <a:p>
            <a:pPr algn="ctr">
              <a:spcBef>
                <a:spcPct val="0"/>
              </a:spcBef>
              <a:buFontTx/>
              <a:buNone/>
              <a:defRPr/>
            </a:pPr>
            <a:r>
              <a:rPr lang="en-US" sz="900" i="0" dirty="0" smtClean="0">
                <a:solidFill>
                  <a:schemeClr val="accent2"/>
                </a:solidFill>
                <a:latin typeface="Arial" pitchFamily="34" charset="0"/>
              </a:rPr>
              <a:t>8</a:t>
            </a:r>
            <a:endParaRPr lang="en-US" sz="900" i="0" dirty="0">
              <a:solidFill>
                <a:schemeClr val="accent2"/>
              </a:solidFill>
              <a:latin typeface="Arial" pitchFamily="34" charset="0"/>
            </a:endParaRPr>
          </a:p>
        </p:txBody>
      </p:sp>
      <p:pic>
        <p:nvPicPr>
          <p:cNvPr id="25" name="Picture 24" descr="addin_tmp.png"/>
          <p:cNvPicPr>
            <a:picLocks noChangeAspect="1"/>
          </p:cNvPicPr>
          <p:nvPr>
            <p:custDataLst>
              <p:tags r:id="rId1"/>
            </p:custDataLst>
          </p:nvPr>
        </p:nvPicPr>
        <p:blipFill>
          <a:blip r:embed="rId8" cstate="print"/>
          <a:stretch>
            <a:fillRect/>
          </a:stretch>
        </p:blipFill>
        <p:spPr>
          <a:xfrm>
            <a:off x="3216211" y="1828800"/>
            <a:ext cx="974789" cy="216980"/>
          </a:xfrm>
          <a:prstGeom prst="rect">
            <a:avLst/>
          </a:prstGeom>
        </p:spPr>
      </p:pic>
      <p:pic>
        <p:nvPicPr>
          <p:cNvPr id="27" name="Picture 26" descr="addin_tmp.png"/>
          <p:cNvPicPr>
            <a:picLocks noChangeAspect="1"/>
          </p:cNvPicPr>
          <p:nvPr>
            <p:custDataLst>
              <p:tags r:id="rId2"/>
            </p:custDataLst>
          </p:nvPr>
        </p:nvPicPr>
        <p:blipFill>
          <a:blip r:embed="rId9" cstate="print"/>
          <a:stretch>
            <a:fillRect/>
          </a:stretch>
        </p:blipFill>
        <p:spPr>
          <a:xfrm>
            <a:off x="1219200" y="3429000"/>
            <a:ext cx="1467041" cy="216980"/>
          </a:xfrm>
          <a:prstGeom prst="rect">
            <a:avLst/>
          </a:prstGeom>
        </p:spPr>
      </p:pic>
      <p:sp>
        <p:nvSpPr>
          <p:cNvPr id="30" name="Rectangle 29"/>
          <p:cNvSpPr/>
          <p:nvPr/>
        </p:nvSpPr>
        <p:spPr bwMode="auto">
          <a:xfrm>
            <a:off x="5638800" y="3352800"/>
            <a:ext cx="3413760" cy="734568"/>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lIns="0" tIns="0" rIns="0" bIns="0"/>
          <a:lstStyle/>
          <a:p>
            <a:pPr>
              <a:defRPr/>
            </a:pPr>
            <a:endParaRPr lang="en-US"/>
          </a:p>
        </p:txBody>
      </p:sp>
      <p:pic>
        <p:nvPicPr>
          <p:cNvPr id="35" name="Picture 34" descr="addin_tmp.png"/>
          <p:cNvPicPr>
            <a:picLocks noChangeAspect="1"/>
          </p:cNvPicPr>
          <p:nvPr>
            <p:custDataLst>
              <p:tags r:id="rId3"/>
            </p:custDataLst>
          </p:nvPr>
        </p:nvPicPr>
        <p:blipFill>
          <a:blip r:embed="rId10" cstate="print"/>
          <a:stretch>
            <a:fillRect/>
          </a:stretch>
        </p:blipFill>
        <p:spPr>
          <a:xfrm>
            <a:off x="5743289" y="3444240"/>
            <a:ext cx="3172111" cy="518160"/>
          </a:xfrm>
          <a:prstGeom prst="rect">
            <a:avLst/>
          </a:prstGeom>
        </p:spPr>
      </p:pic>
      <p:pic>
        <p:nvPicPr>
          <p:cNvPr id="37" name="Picture 2"/>
          <p:cNvPicPr>
            <a:picLocks noChangeAspect="1" noChangeArrowheads="1"/>
          </p:cNvPicPr>
          <p:nvPr/>
        </p:nvPicPr>
        <p:blipFill>
          <a:blip r:embed="rId11" cstate="print"/>
          <a:srcRect/>
          <a:stretch>
            <a:fillRect/>
          </a:stretch>
        </p:blipFill>
        <p:spPr bwMode="auto">
          <a:xfrm>
            <a:off x="4727448" y="987552"/>
            <a:ext cx="4305300" cy="1943100"/>
          </a:xfrm>
          <a:prstGeom prst="rect">
            <a:avLst/>
          </a:prstGeom>
          <a:noFill/>
          <a:ln w="9525">
            <a:noFill/>
            <a:miter lim="800000"/>
            <a:headEnd/>
            <a:tailEnd/>
          </a:ln>
        </p:spPr>
      </p:pic>
      <p:sp>
        <p:nvSpPr>
          <p:cNvPr id="38" name="TextBox 37"/>
          <p:cNvSpPr txBox="1"/>
          <p:nvPr/>
        </p:nvSpPr>
        <p:spPr>
          <a:xfrm>
            <a:off x="6934200" y="1066800"/>
            <a:ext cx="1911485" cy="738664"/>
          </a:xfrm>
          <a:prstGeom prst="rect">
            <a:avLst/>
          </a:prstGeom>
          <a:noFill/>
        </p:spPr>
        <p:txBody>
          <a:bodyPr wrap="none" rtlCol="0">
            <a:spAutoFit/>
          </a:bodyPr>
          <a:lstStyle/>
          <a:p>
            <a:pPr>
              <a:spcBef>
                <a:spcPts val="0"/>
              </a:spcBef>
              <a:buNone/>
            </a:pPr>
            <a:r>
              <a:rPr lang="en-US" sz="1400" b="0" i="0" dirty="0" smtClean="0">
                <a:solidFill>
                  <a:schemeClr val="tx1"/>
                </a:solidFill>
                <a:latin typeface="Calibri" pitchFamily="34" charset="0"/>
              </a:rPr>
              <a:t>NSTX 121083 @ 0.475 s</a:t>
            </a:r>
          </a:p>
          <a:p>
            <a:pPr>
              <a:spcBef>
                <a:spcPts val="0"/>
              </a:spcBef>
              <a:buNone/>
            </a:pPr>
            <a:r>
              <a:rPr lang="en-US" sz="1400" b="0" i="0" dirty="0" smtClean="0">
                <a:solidFill>
                  <a:schemeClr val="tx1"/>
                </a:solidFill>
                <a:latin typeface="Calibri" pitchFamily="34" charset="0"/>
              </a:rPr>
              <a:t>          </a:t>
            </a:r>
            <a:r>
              <a:rPr lang="en-US" sz="1400" b="0" i="0" dirty="0" smtClean="0">
                <a:solidFill>
                  <a:srgbClr val="FF0000"/>
                </a:solidFill>
                <a:latin typeface="Calibri" pitchFamily="34" charset="0"/>
              </a:rPr>
              <a:t>128856 @ 0.526 s</a:t>
            </a:r>
          </a:p>
          <a:p>
            <a:pPr>
              <a:spcBef>
                <a:spcPts val="0"/>
              </a:spcBef>
              <a:buNone/>
            </a:pPr>
            <a:r>
              <a:rPr lang="en-US" sz="1400" b="0" i="0" dirty="0" smtClean="0">
                <a:solidFill>
                  <a:schemeClr val="tx1"/>
                </a:solidFill>
                <a:latin typeface="Calibri" pitchFamily="34" charset="0"/>
              </a:rPr>
              <a:t>          </a:t>
            </a:r>
            <a:r>
              <a:rPr lang="en-US" sz="1400" b="0" i="0" dirty="0" smtClean="0">
                <a:solidFill>
                  <a:schemeClr val="accent2"/>
                </a:solidFill>
                <a:latin typeface="Calibri" pitchFamily="34" charset="0"/>
              </a:rPr>
              <a:t>130235 @ 0.745 s</a:t>
            </a:r>
          </a:p>
        </p:txBody>
      </p:sp>
      <p:sp>
        <p:nvSpPr>
          <p:cNvPr id="39" name="TextBox 6"/>
          <p:cNvSpPr txBox="1">
            <a:spLocks noChangeArrowheads="1"/>
          </p:cNvSpPr>
          <p:nvPr/>
        </p:nvSpPr>
        <p:spPr bwMode="auto">
          <a:xfrm>
            <a:off x="6629400" y="2895600"/>
            <a:ext cx="744114"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dirty="0" smtClean="0">
                <a:solidFill>
                  <a:schemeClr val="tx1"/>
                </a:solidFill>
                <a:latin typeface="Calibri" pitchFamily="34" charset="0"/>
              </a:rPr>
              <a:t>R (m)</a:t>
            </a:r>
            <a:endParaRPr lang="en-US" sz="2000" b="0" i="0" dirty="0">
              <a:solidFill>
                <a:schemeClr val="tx1"/>
              </a:solidFill>
              <a:latin typeface="Calibri" pitchFamily="34" charset="0"/>
            </a:endParaRPr>
          </a:p>
        </p:txBody>
      </p:sp>
      <p:sp>
        <p:nvSpPr>
          <p:cNvPr id="40" name="TextBox 6"/>
          <p:cNvSpPr txBox="1">
            <a:spLocks noChangeArrowheads="1"/>
          </p:cNvSpPr>
          <p:nvPr/>
        </p:nvSpPr>
        <p:spPr bwMode="auto">
          <a:xfrm rot="16200000">
            <a:off x="3991186" y="1628505"/>
            <a:ext cx="1066318"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l-GR" sz="2000" b="0" i="0" dirty="0" smtClean="0">
                <a:solidFill>
                  <a:schemeClr val="tx1"/>
                </a:solidFill>
                <a:latin typeface="Calibri" pitchFamily="34" charset="0"/>
              </a:rPr>
              <a:t>ω</a:t>
            </a:r>
            <a:r>
              <a:rPr lang="el-GR" sz="2000" b="0" i="0" baseline="-25000" dirty="0" smtClean="0">
                <a:solidFill>
                  <a:schemeClr val="tx1"/>
                </a:solidFill>
                <a:latin typeface="Calibri" pitchFamily="34" charset="0"/>
              </a:rPr>
              <a:t>φ</a:t>
            </a:r>
            <a:r>
              <a:rPr lang="en-US" sz="2000" b="0" i="0" dirty="0" smtClean="0">
                <a:solidFill>
                  <a:schemeClr val="tx1"/>
                </a:solidFill>
                <a:latin typeface="Calibri" pitchFamily="34" charset="0"/>
              </a:rPr>
              <a:t> (kHz)</a:t>
            </a:r>
            <a:endParaRPr lang="en-US" sz="2000" b="0" i="0" dirty="0">
              <a:solidFill>
                <a:schemeClr val="tx1"/>
              </a:solidFill>
              <a:latin typeface="Calibri" pitchFamily="34" charset="0"/>
            </a:endParaRPr>
          </a:p>
        </p:txBody>
      </p:sp>
      <p:sp>
        <p:nvSpPr>
          <p:cNvPr id="41" name="TextBox 40"/>
          <p:cNvSpPr txBox="1"/>
          <p:nvPr/>
        </p:nvSpPr>
        <p:spPr>
          <a:xfrm>
            <a:off x="2068874" y="4648200"/>
            <a:ext cx="750526" cy="400110"/>
          </a:xfrm>
          <a:prstGeom prst="rect">
            <a:avLst/>
          </a:prstGeom>
          <a:noFill/>
        </p:spPr>
        <p:txBody>
          <a:bodyPr wrap="none" rtlCol="0">
            <a:spAutoFit/>
          </a:bodyPr>
          <a:lstStyle/>
          <a:p>
            <a:pPr>
              <a:buNone/>
            </a:pPr>
            <a:r>
              <a:rPr lang="el-GR" sz="2000" b="0" i="0" dirty="0" smtClean="0">
                <a:solidFill>
                  <a:schemeClr val="tx1"/>
                </a:solidFill>
                <a:latin typeface="Calibri" pitchFamily="34" charset="0"/>
              </a:rPr>
              <a:t>Ψ</a:t>
            </a:r>
            <a:r>
              <a:rPr lang="en-US" sz="2000" b="0" i="0" dirty="0" smtClean="0">
                <a:solidFill>
                  <a:schemeClr val="tx1"/>
                </a:solidFill>
                <a:latin typeface="Calibri" pitchFamily="34" charset="0"/>
              </a:rPr>
              <a:t>/</a:t>
            </a:r>
            <a:r>
              <a:rPr lang="el-GR" sz="2000" b="0" i="0" dirty="0" smtClean="0">
                <a:solidFill>
                  <a:schemeClr val="tx1"/>
                </a:solidFill>
                <a:latin typeface="Calibri" pitchFamily="34" charset="0"/>
              </a:rPr>
              <a:t>Ψ</a:t>
            </a:r>
            <a:r>
              <a:rPr lang="en-US" sz="2000" b="0" i="0" baseline="-25000" dirty="0" smtClean="0">
                <a:solidFill>
                  <a:schemeClr val="tx1"/>
                </a:solidFill>
                <a:latin typeface="Calibri" pitchFamily="34" charset="0"/>
              </a:rPr>
              <a:t>a</a:t>
            </a:r>
            <a:endParaRPr lang="en-US" sz="2000" b="0" i="0" baseline="-25000" dirty="0">
              <a:solidFill>
                <a:schemeClr val="tx1"/>
              </a:solidFill>
              <a:latin typeface="Calibri" pitchFamily="34" charset="0"/>
            </a:endParaRPr>
          </a:p>
        </p:txBody>
      </p:sp>
      <p:sp>
        <p:nvSpPr>
          <p:cNvPr id="42" name="TextBox 41"/>
          <p:cNvSpPr txBox="1"/>
          <p:nvPr/>
        </p:nvSpPr>
        <p:spPr>
          <a:xfrm rot="16200000">
            <a:off x="-1282692" y="2487894"/>
            <a:ext cx="2965492" cy="400110"/>
          </a:xfrm>
          <a:prstGeom prst="rect">
            <a:avLst/>
          </a:prstGeom>
          <a:noFill/>
        </p:spPr>
        <p:txBody>
          <a:bodyPr wrap="none" rtlCol="0">
            <a:spAutoFit/>
          </a:bodyPr>
          <a:lstStyle/>
          <a:p>
            <a:pPr>
              <a:buNone/>
            </a:pPr>
            <a:r>
              <a:rPr lang="en-US" sz="2000" b="0" i="0" dirty="0" smtClean="0">
                <a:solidFill>
                  <a:schemeClr val="tx1"/>
                </a:solidFill>
                <a:latin typeface="Calibri" pitchFamily="34" charset="0"/>
              </a:rPr>
              <a:t>frequency resonance (kHz)</a:t>
            </a:r>
            <a:endParaRPr lang="en-US" sz="2000" b="0" i="0" baseline="-25000" dirty="0">
              <a:solidFill>
                <a:schemeClr val="tx1"/>
              </a:solidFill>
              <a:latin typeface="Calibri" pitchFamily="34" charset="0"/>
            </a:endParaRPr>
          </a:p>
        </p:txBody>
      </p:sp>
      <p:sp>
        <p:nvSpPr>
          <p:cNvPr id="20" name="Rectangle 19"/>
          <p:cNvSpPr/>
          <p:nvPr/>
        </p:nvSpPr>
        <p:spPr bwMode="auto">
          <a:xfrm>
            <a:off x="7507224" y="4169664"/>
            <a:ext cx="1554480" cy="457200"/>
          </a:xfrm>
          <a:prstGeom prst="rect">
            <a:avLst/>
          </a:prstGeom>
          <a:solidFill>
            <a:schemeClr val="bg1"/>
          </a:solidFill>
          <a:ln w="76200" cap="flat" cmpd="sng" algn="ctr">
            <a:solidFill>
              <a:schemeClr val="accent5"/>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34" charset="0"/>
            </a:endParaRPr>
          </a:p>
        </p:txBody>
      </p:sp>
      <p:pic>
        <p:nvPicPr>
          <p:cNvPr id="22" name="Picture 21" descr="addin_tmp.png"/>
          <p:cNvPicPr>
            <a:picLocks noChangeAspect="1"/>
          </p:cNvPicPr>
          <p:nvPr>
            <p:custDataLst>
              <p:tags r:id="rId4"/>
            </p:custDataLst>
          </p:nvPr>
        </p:nvPicPr>
        <p:blipFill>
          <a:blip r:embed="rId12" cstate="print"/>
          <a:stretch>
            <a:fillRect/>
          </a:stretch>
        </p:blipFill>
        <p:spPr>
          <a:xfrm>
            <a:off x="7620000" y="4337113"/>
            <a:ext cx="1350455" cy="158687"/>
          </a:xfrm>
          <a:prstGeom prst="rect">
            <a:avLst/>
          </a:prstGeom>
        </p:spPr>
      </p:pic>
      <p:sp>
        <p:nvSpPr>
          <p:cNvPr id="19" name="TextBox 6"/>
          <p:cNvSpPr txBox="1">
            <a:spLocks noChangeArrowheads="1"/>
          </p:cNvSpPr>
          <p:nvPr/>
        </p:nvSpPr>
        <p:spPr bwMode="auto">
          <a:xfrm>
            <a:off x="2667000" y="1447800"/>
            <a:ext cx="1664045"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kern="0" dirty="0" smtClean="0">
                <a:solidFill>
                  <a:schemeClr val="accent2"/>
                </a:solidFill>
                <a:latin typeface="Script MT Bold" pitchFamily="66" charset="0"/>
              </a:rPr>
              <a:t>l</a:t>
            </a:r>
            <a:r>
              <a:rPr lang="en-US" sz="2000" b="0" i="0" kern="0" dirty="0" smtClean="0">
                <a:solidFill>
                  <a:schemeClr val="accent2"/>
                </a:solidFill>
                <a:latin typeface="Calibri" pitchFamily="34" charset="0"/>
              </a:rPr>
              <a:t>=0</a:t>
            </a:r>
            <a:r>
              <a:rPr lang="en-US" sz="2000" b="0" i="0" dirty="0" smtClean="0">
                <a:solidFill>
                  <a:schemeClr val="accent2"/>
                </a:solidFill>
                <a:latin typeface="Calibri" pitchFamily="34" charset="0"/>
              </a:rPr>
              <a:t> resonance</a:t>
            </a:r>
            <a:endParaRPr lang="en-US" sz="2000" b="0" i="0" dirty="0">
              <a:solidFill>
                <a:schemeClr val="accent2"/>
              </a:solidFill>
              <a:latin typeface="Calibri" pitchFamily="34" charset="0"/>
            </a:endParaRPr>
          </a:p>
        </p:txBody>
      </p:sp>
      <p:sp>
        <p:nvSpPr>
          <p:cNvPr id="21" name="TextBox 6"/>
          <p:cNvSpPr txBox="1">
            <a:spLocks noChangeArrowheads="1"/>
          </p:cNvSpPr>
          <p:nvPr/>
        </p:nvSpPr>
        <p:spPr bwMode="auto">
          <a:xfrm>
            <a:off x="1143000" y="3638490"/>
            <a:ext cx="1742593" cy="400110"/>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2000" b="0" i="0" kern="0" dirty="0" smtClean="0">
                <a:solidFill>
                  <a:schemeClr val="accent2"/>
                </a:solidFill>
                <a:latin typeface="Script MT Bold" pitchFamily="66" charset="0"/>
              </a:rPr>
              <a:t>l</a:t>
            </a:r>
            <a:r>
              <a:rPr lang="en-US" sz="2000" b="0" i="0" kern="0" dirty="0" smtClean="0">
                <a:solidFill>
                  <a:schemeClr val="accent2"/>
                </a:solidFill>
                <a:latin typeface="Calibri" pitchFamily="34" charset="0"/>
              </a:rPr>
              <a:t>=-1</a:t>
            </a:r>
            <a:r>
              <a:rPr lang="en-US" sz="2000" b="0" i="0" dirty="0" smtClean="0">
                <a:solidFill>
                  <a:schemeClr val="accent2"/>
                </a:solidFill>
                <a:latin typeface="Calibri" pitchFamily="34" charset="0"/>
              </a:rPr>
              <a:t> resonance</a:t>
            </a:r>
            <a:endParaRPr lang="en-US" sz="2000" b="0" i="0" dirty="0">
              <a:solidFill>
                <a:schemeClr val="accent2"/>
              </a:solidFill>
              <a:latin typeface="Calibri" pitchFamily="34" charset="0"/>
            </a:endParaRPr>
          </a:p>
        </p:txBody>
      </p:sp>
      <p:sp>
        <p:nvSpPr>
          <p:cNvPr id="23" name="TextBox 6"/>
          <p:cNvSpPr txBox="1">
            <a:spLocks noChangeArrowheads="1"/>
          </p:cNvSpPr>
          <p:nvPr/>
        </p:nvSpPr>
        <p:spPr bwMode="auto">
          <a:xfrm>
            <a:off x="4988537" y="2286000"/>
            <a:ext cx="2326663" cy="338554"/>
          </a:xfrm>
          <a:prstGeom prst="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wrap="none">
            <a:spAutoFit/>
          </a:bodyPr>
          <a:lstStyle/>
          <a:p>
            <a:pPr>
              <a:buFontTx/>
              <a:buNone/>
            </a:pPr>
            <a:r>
              <a:rPr lang="en-US" sz="1600" i="0" dirty="0" smtClean="0">
                <a:solidFill>
                  <a:srgbClr val="FF0000"/>
                </a:solidFill>
                <a:latin typeface="Calibri" pitchFamily="34" charset="0"/>
              </a:rPr>
              <a:t>marginally stable profiles</a:t>
            </a:r>
            <a:endParaRPr lang="en-US" sz="1600" i="0" dirty="0">
              <a:solidFill>
                <a:srgbClr val="FF0000"/>
              </a:solidFill>
              <a:latin typeface="Calibri" pitchFamily="34" charset="0"/>
            </a:endParaRPr>
          </a:p>
        </p:txBody>
      </p:sp>
    </p:spTree>
  </p:cSld>
  <p:clrMapOvr>
    <a:masterClrMapping/>
  </p:clrMapOvr>
  <p:transition advTm="5068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E} = \omega_{\phi}-\omega_{*i}$&#10;&#10;&#10;\end{document}"/>
  <p:tag name="IGUANATEXSIZE" val="17"/>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E} = \omega_{\phi}-\omega_{*i}$&#10;&#10;&#10;\end{document}"/>
  <p:tag name="IGUANATEXSIZE" val="17"/>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1} {\langle\omega_{D}\rangle+l\omega_{b}-i\nu_{\mathrm{eff}}+\omega_{E}}\right]&#10;\end{equation}&#10;&#10;&#10;\end{document}"/>
  <p:tag name="IGUANATEXSIZE" val="17"/>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omega_{E}+\langle\omega_{D}\rangle\end{equation}&#10;&#10;&#10;\end{document}"/>
  <p:tag name="IGUANATEXSIZE" val="17"/>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omega_{E}+\langle\omega_{D}\rangle -\omega_{b}\end{equation}&#10;&#10;&#10;\end{document}"/>
  <p:tag name="IGUANATEXSIZE" val="17"/>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E} = \omega_{\phi}-\omega_{*i}$&#10;&#10;&#10;\end{document}"/>
  <p:tag name="IGUANATEXSIZE" val="17"/>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1} {\langle\omega_{D}\rangle+l\omega_{b}-i\nu_{\mathrm{eff}}+\omega_{E}}\right]&#10;\end{equation}&#10;&#10;&#10;\end{document}"/>
  <p:tag name="IGUANATEXSIZE" val="17"/>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E} = \omega_{\phi}-\omega_{*i}$&#10;&#10;&#10;\end{document}"/>
  <p:tag name="IGUANATEXSIZE" val="17"/>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1} {\langle\omega_{D}\rangle+l\omega_{b}-i\nu_{\mathrm{eff}}+\omega_{E}}\right]&#10;\end{equation}&#10;&#10;&#10;\end{document}"/>
  <p:tag name="IGUANATEXSIZE" val="17"/>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1} {\langle\omega_{D}\rangle+l\omega_{b}-i\nu_{\mathrm{eff}}+\omega_{E}}\right]&#10;\end{equation}&#10;&#10;&#10;\end{document}"/>
  <p:tag name="IGUANATEXSIZE" val="17"/>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omega_{r} + i\gamma)\frac{\partial f}{\partial\varepsilon}+\frac{\partial f}{\partial\Psi}} {\langle\omega_{D}\rangle+l\omega_{b}-i\nu_{\mathrm{eff}}+\omega_{E}-\omega_{r}-i\gamma}\right]&#10;\end{equation}&#10;&#10;&#10;\end{document}"/>
  <p:tag name="IGUANATEXSIZE" val="17"/>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omega_{r} + i\gamma)\frac{\partial f}{\partial\varepsilon}+\frac{\partial f}{\partial\Psi}} {\langle\omega_{D}\rangle+l\omega_{b}-i\nu_{\mathrm{eff}}+\omega_{E}-\omega_{r}-i\gamma}\right]&#10;\end{equation}&#10;&#10;&#10;\end{document}"/>
  <p:tag name="IGUANATEXSIZE" val="17"/>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1} {\langle\omega_{D}\rangle+l\omega_{b}-i\nu_{\mathrm{eff}}+\omega_{E}}\right]&#10;\end{equation}&#10;&#10;&#10;\end{document}"/>
  <p:tag name="IGUANATEXSIZE" val="17"/>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omega_{r} + i\gamma)\frac{\partial f}{\partial\varepsilon}+\frac{\partial f}{\partial\Psi}} {\langle\omega_{D}\rangle+l\omega_{b}-i\nu_{\mathrm{eff}}+\omega_{E}-\omega_{r}-i\gamma}\right]&#10;\end{equation}&#10;&#10;&#10;\end{document}"/>
  <p:tag name="IGUANATEXSIZE" val="17"/>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gamma - i\omega_{r})\tau_{w} = -\frac{\delta W_{\infty}+\delta W_{K}}{\delta W_{b}+\delta W_{K}}&#10;\end{equation}&#10;&#10;&#10;\end{document}"/>
  <p:tag name="IGUANATEXSIZE" val="17"/>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 = (\hat{\gamma} + i\hat{\omega})(\hat{\gamma}_{f}^{-1}+C)-1+C&#10;\end{equation}&#10;\end{document}"/>
  <p:tag name="IGUANATEXSIZE" val="16"/>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C = c_{2}\int_{0}^{\infty}\left[\frac{\hat{\omega}_{*N}+(\hat{\varepsilon}-\frac{3}{2})\hat{\omega}_{*T}+\hat{\omega}_{E}+\hat{\omega}-i\hat{\gamma}}{\hat{\omega}_{D}\hat{\varepsilon}^{a}+\hat{\omega}_{E}+\hat{\omega}-i\hat{\gamma}}+\frac{-\hat{\omega}_{*N}-(\hat{\varepsilon}-\frac{3}{2})\hat{\omega}_{*T}+\hat{\omega}_{E}+\hat{\omega}-i\hat{\gamma}}{-\hat{\omega}_{D}\hat{\varepsilon}^{a}+\hat{\omega}_{E}+\hat{\omega}-i\hat{\gamma}}\right]\hat{\varepsilon}^{\frac{5}{2}}e^{-\hat{\varepsilon}}d\hat{\varepsilon}&#10;\end{equation}&#10;\end{document}"/>
  <p:tag name="IGUANATEXSIZE" val="16"/>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nonumber&#10; \mu_{0}P(\psi) = -\frac{1+\kappa^{2}}{\kappa R_{0}^{3}q_{0}}\psi,~~~F(\psi) = 1&#10;\end{eqnarray}&#10;&#10;\end{document}"/>
  <p:tag name="IGUANATEXSIZE" val="16"/>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egin{eqnarray}\nonumber&#10; \psi = \frac{\kappa}{2R_{0}^{3}q_{0}}\left[\frac{R^{2}Z^{2}}{\kappa^{2}}+\frac{1}{4}\left(R^{2}-R_{0}^{2}\right)^{2}- a^{2}R_{0}^{2}\right]&#10;\end{eqnarray}&#10;&#10;&#10;\end{document}"/>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egin{eqnarray}\nonumber&#10;  \delta W_{K} \propto \int \left[\frac{\left(\hat{\varepsilon}-\frac{3}{2}\right)\omega_{*T}+\omega_{E}} {\langle\omega_{D}\rangle+l\omega_{b}+\omega_{E}}\right] \hat{\varepsilon}^{\frac{5}{2}}e^{-\hat{\varepsilon}}d\hat{\varepsilon}&#10;\end{eqnarray}&#10;&#10;\end{document}"/>
  <p:tag name="IGUANATEXSIZE" val="16"/>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nonumber&#10; k = \left[\frac{1-\Lambda+\epsilon_{r}\Lambda}{2\epsilon_{r}\Lambda}\right]^{\frac{1}{2}}&#10;\end{eqnarray}&#10;&#10;\end{document}"/>
  <p:tag name="IGUANATEXSIZE" val="16"/>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nonumber&#10; \frac{\langle\omega_{D}\rangle}{\varepsilon/e} = \frac{2q\Lambda}{R_{0}^{2}B_{0}\epsilon_{r}}\left[\left(2s+1\right)\frac{E\left(k^{2}\right)}{K\left(k^{2}\right)}+2s\left(k^{2}-1\right)-\frac{1}{2}\right]&#10;\end{eqnarray}&#10;&#10;\end{document}"/>
  <p:tag name="IGUANATEXSIZE" val="16"/>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E} = \omega_{\phi}-\omega_{*i}$&#10;&#10;&#10;\end{document}"/>
  <p:tag name="IGUANATEXSIZE" val="17"/>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narray}\nonumber&#10; \frac{\omega_{b}}{\sqrt{2\varepsilon/m_{i}}}  = \frac{\sqrt{2\epsilon_{r}\Lambda}}{4qR_{0}}\frac{\pi}{K(k)}~~\mathrm{(trapped)}&#10;\end{eqnarray}&#10;\end{document}"/>
  <p:tag name="IGUANATEXSIZE" val="16"/>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nonumber&#10; \frac{\omega_{b}}{\sqrt{2\varepsilon/m_{i}}} = \frac{\sqrt{1-\Lambda+\epsilon_{r}\Lambda}}{2qR_{0}}\frac{\pi}{K(1/k)}~~\mathrm{(circulating)}&#10;\end{eqnarray}&#10;&#10;\end{document}"/>
  <p:tag name="IGUANATEXSIZE" val="16"/>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nonumber&#10; k = \left[\frac{1-\Lambda+\epsilon_{r}\Lambda}{2\epsilon_{r}\Lambda}\right]^{\frac{1}{2}}&#10;\end{eqnarray}&#10;&#10;\end{document}"/>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1} {\langle\omega_{D}\rangle+l\omega_{b}-i\nu_{\mathrm{eff}}+\omega_{E}}\right]&#10;\end{equation}&#10;&#10;&#10;\end{document}"/>
  <p:tag name="IGUANATEXSIZE" val="17"/>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omega_{E}+\langle\omega_{D}\rangle = 0\end{equation}&#10;&#10;&#10;\end{document}"/>
  <p:tag name="IGUANATEXSIZE" val="17"/>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omega_{E}+\langle\omega_{D}\rangle -\omega_{b}= 0\end{equation}&#10;&#10;&#10;\end{document}"/>
  <p:tag name="IGUANATEXSIZE" val="17"/>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omega_{E}+\langle\omega_{D}\rangle\end{equation}&#10;&#10;&#10;\end{document}"/>
  <p:tag name="IGUANATEXSIZE" val="17"/>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omega_{E}+\langle\omega_{D}\rangle -\omega_{b}\end{equation}&#10;&#10;&#10;\end{document}"/>
  <p:tag name="IGUANATEXSIZE" val="17"/>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delta W_{K} \sim \left[\frac{1} {\langle\omega_{D}\rangle+l\omega_{b}-i\nu_{\mathrm{eff}}+\omega_{E}}\right]&#10;\end{equation}&#10;&#10;&#10;\end{document}"/>
  <p:tag name="IGUANATEXSIZE" val="17"/>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74532</TotalTime>
  <Words>3984</Words>
  <Application>Microsoft Office PowerPoint</Application>
  <PresentationFormat>On-screen Show (4:3)</PresentationFormat>
  <Paragraphs>839</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Blank Presentation</vt:lpstr>
      <vt:lpstr>Slide 1</vt:lpstr>
      <vt:lpstr>Slide 2</vt:lpstr>
      <vt:lpstr>The resistive wall mode (RWM) is disruptive; it is important to understand the physics of its stabilization</vt:lpstr>
      <vt:lpstr>The RWM is identified in NSTX by a variety of observations</vt:lpstr>
      <vt:lpstr>NSTX experimental RWM instability can not be explained by scalar critical rotation theory</vt:lpstr>
      <vt:lpstr>Kinetic δWK term in the RWM dispersion relation  provides dissipation that enables stabilization</vt:lpstr>
      <vt:lpstr>The dependence of stability on plasma rotation is complex</vt:lpstr>
      <vt:lpstr>A window of weakened stability can be found between the bounce and precession drift stabilizing resonances</vt:lpstr>
      <vt:lpstr>A window of weakened stability can be found between the bounce and precession drift stabilizing resonances</vt:lpstr>
      <vt:lpstr>A window of weakened stability can be found between the bounce and precession drift stabilizing resonances</vt:lpstr>
      <vt:lpstr>When the rotation is in resonance, the plasma is stable</vt:lpstr>
      <vt:lpstr>Full MISK calculation shows that trapped thermal ions are the most important contributors to stability</vt:lpstr>
      <vt:lpstr>The dispersion relation can be rewritten in a form convenient for making stability diagrams</vt:lpstr>
      <vt:lpstr>Scaling the experimental rotation profile illuminates the complex relationship between rotation and stability</vt:lpstr>
      <vt:lpstr>Scaling the experimental rotation profile illuminates the complex relationship between rotation and stability</vt:lpstr>
      <vt:lpstr>Scaling the experimental rotation profile illuminates the complex relationship between rotation and stability</vt:lpstr>
      <vt:lpstr>Scaling the experimental rotation profile illuminates the complex relationship between rotation and stability</vt:lpstr>
      <vt:lpstr>The weakened stability rotation gap is altered  by changing collisionality </vt:lpstr>
      <vt:lpstr>The weakened stability rotation gap is altered  by changing collisionality </vt:lpstr>
      <vt:lpstr>Widely different experimentally marginally stable rotation profiles each are in the gap between stabilizing resonances</vt:lpstr>
      <vt:lpstr>Widely different experimentally marginally stable rotation profiles each are in the gap between stabilizing resonances</vt:lpstr>
      <vt:lpstr>Present inclusion of energetic particles in MISK: isotropic slowing down distribution (ex. alphas in ITER)</vt:lpstr>
      <vt:lpstr>Energetic particles provide a stabilizing force that is independent of rotation and collisionality</vt:lpstr>
      <vt:lpstr>NSTX experiment in 2009 found that energetic particles contribute linearly to RWM stability</vt:lpstr>
      <vt:lpstr>A new, more accurate energetic particle distribution function is being implemented</vt:lpstr>
      <vt:lpstr>Kinetic RWM stability theory can explain complex relationship of marginal stability with ωφ</vt:lpstr>
      <vt:lpstr>Slide 27</vt:lpstr>
      <vt:lpstr>Zooming in on rotation near the edge</vt:lpstr>
      <vt:lpstr>Kinetic RWM stability theory may explain complex relationship of marginal stability with ωφ</vt:lpstr>
      <vt:lpstr>Abstract</vt:lpstr>
      <vt:lpstr>Non-linear inclusion of γ and ωr in dispersion relation makes very little difference to MISK results</vt:lpstr>
      <vt:lpstr>Improvements to the theory and calculation, to use as a quantitative predictor of instability</vt:lpstr>
      <vt:lpstr>DIII-D experiment motivated by MISK results explored the effect of energetic particles on RWM stability</vt:lpstr>
      <vt:lpstr>The RWM is identified in NSTX by a variety of observations</vt:lpstr>
      <vt:lpstr>NSTX 121083 @ 0.475 RWM characteristics</vt:lpstr>
      <vt:lpstr>Present isotropic distribution function for energetic particles overestimates the trapped ion fraction</vt:lpstr>
      <vt:lpstr>MISK sometimes overpredicts stability</vt:lpstr>
      <vt:lpstr>Slide 38</vt:lpstr>
      <vt:lpstr>γ is found with a self-consistent or perturbative approach </vt:lpstr>
      <vt:lpstr>Rational surfaces are treated differently</vt:lpstr>
      <vt:lpstr>Unchanging ξ may be a good assumption</vt:lpstr>
      <vt:lpstr>Non-linear inclusion of γ and ω can be achieved in the perturbative approach through iteration</vt:lpstr>
      <vt:lpstr>The effect of iteration depends on the magnitudes of γ, ω</vt:lpstr>
      <vt:lpstr>The dispersion relation has three roots</vt:lpstr>
      <vt:lpstr>Slide 45</vt:lpstr>
      <vt:lpstr>MISK and MARS-K were benchmarked  using a Solov’ev equilibrium</vt:lpstr>
      <vt:lpstr>Drift frequency calculations match for MISK and MARS-K</vt:lpstr>
      <vt:lpstr>Bounce frequency calculations match for MISK and MARS-K</vt:lpstr>
      <vt:lpstr>MISK and MARS-K match well at reasonable rotation</vt:lpstr>
      <vt:lpstr>Slide 50</vt:lpstr>
      <vt:lpstr>xxx</vt:lpstr>
      <vt:lpstr>xxx</vt:lpstr>
      <vt:lpstr>δWK in the limit of high particle energy</vt:lpstr>
      <vt:lpstr>xxx</vt:lpstr>
    </vt:vector>
  </TitlesOfParts>
  <Company>Princeton Plasma Physics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John (Jack) Berkery</cp:lastModifiedBy>
  <cp:revision>12691</cp:revision>
  <dcterms:created xsi:type="dcterms:W3CDTF">2003-10-01T16:23:57Z</dcterms:created>
  <dcterms:modified xsi:type="dcterms:W3CDTF">2009-10-30T13:33:57Z</dcterms:modified>
</cp:coreProperties>
</file>