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50" r:id="rId1"/>
  </p:sldMasterIdLst>
  <p:notesMasterIdLst>
    <p:notesMasterId r:id="rId11"/>
  </p:notesMasterIdLst>
  <p:handoutMasterIdLst>
    <p:handoutMasterId r:id="rId12"/>
  </p:handoutMasterIdLst>
  <p:sldIdLst>
    <p:sldId id="1217" r:id="rId2"/>
    <p:sldId id="1225" r:id="rId3"/>
    <p:sldId id="1226" r:id="rId4"/>
    <p:sldId id="1227" r:id="rId5"/>
    <p:sldId id="1228" r:id="rId6"/>
    <p:sldId id="1229" r:id="rId7"/>
    <p:sldId id="1230" r:id="rId8"/>
    <p:sldId id="1231" r:id="rId9"/>
    <p:sldId id="1232" r:id="rId10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3300"/>
    <a:srgbClr val="9999FF"/>
    <a:srgbClr val="FF0000"/>
    <a:srgbClr val="00CC66"/>
    <a:srgbClr val="FF9933"/>
    <a:srgbClr val="FFCC00"/>
    <a:srgbClr val="FF33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8201" autoAdjust="0"/>
    <p:restoredTop sz="94558" autoAdjust="0"/>
  </p:normalViewPr>
  <p:slideViewPr>
    <p:cSldViewPr>
      <p:cViewPr varScale="1">
        <p:scale>
          <a:sx n="151" d="100"/>
          <a:sy n="151" d="100"/>
        </p:scale>
        <p:origin x="-864" y="-120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esProps" Target="pres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8CEE83D-934B-45AC-8983-28EBB03C1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821897F-147E-49F9-9E99-D5D1A67B0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5E9C22-BA6E-4118-B928-415BE26CFE7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1FE67-BB2C-4D9E-B6C3-D7767D5F574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68155-7E2B-4179-A26C-0EB5A96A8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539750" cy="1825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</a:rPr>
              <a:t>NSTX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</a:defRPr>
            </a:lvl1pPr>
          </a:lstStyle>
          <a:p>
            <a:pPr>
              <a:defRPr/>
            </a:pPr>
            <a:fld id="{5D979B0C-EB9A-49B0-AD33-1B61E0903A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629400"/>
            <a:ext cx="5486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i="0" dirty="0" smtClean="0"/>
              <a:t>APS-DPP</a:t>
            </a:r>
            <a:r>
              <a:rPr lang="en-US" sz="800" i="0" baseline="0" dirty="0" smtClean="0"/>
              <a:t> 2010 </a:t>
            </a:r>
            <a:r>
              <a:rPr lang="en-US" sz="800" i="0" dirty="0" smtClean="0"/>
              <a:t>– Edge Stability of</a:t>
            </a:r>
            <a:r>
              <a:rPr lang="en-US" sz="800" i="0" baseline="0" dirty="0" smtClean="0"/>
              <a:t> Small-ELM Regime</a:t>
            </a:r>
            <a:r>
              <a:rPr lang="en-US" sz="800" i="0" dirty="0" smtClean="0"/>
              <a:t>,  Sontag  (11/10/2010)</a:t>
            </a:r>
            <a:endParaRPr lang="en-US" sz="800" i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wmf"/><Relationship Id="rId6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200" i="0" dirty="0" smtClean="0">
                <a:solidFill>
                  <a:schemeClr val="accent2"/>
                </a:solidFill>
                <a:latin typeface="Arial" charset="0"/>
              </a:rPr>
              <a:t>Edge Stability of Small-ELM Regimes in NSTX</a:t>
            </a:r>
            <a:endParaRPr lang="en-US" sz="3200" i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371600" y="2057400"/>
            <a:ext cx="6324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i="0" dirty="0" smtClean="0">
                <a:solidFill>
                  <a:schemeClr val="tx1"/>
                </a:solidFill>
                <a:latin typeface="Arial" pitchFamily="34" charset="0"/>
              </a:rPr>
              <a:t>Aaron Sontag</a:t>
            </a:r>
          </a:p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</a:rPr>
              <a:t>J. </a:t>
            </a:r>
            <a:r>
              <a:rPr lang="en-US" sz="1800" b="0" dirty="0" err="1" smtClean="0">
                <a:solidFill>
                  <a:schemeClr val="tx1"/>
                </a:solidFill>
                <a:latin typeface="Arial" pitchFamily="34" charset="0"/>
              </a:rPr>
              <a:t>Canik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</a:rPr>
              <a:t>, R. </a:t>
            </a:r>
            <a:r>
              <a:rPr lang="en-US" sz="1800" b="0" dirty="0" err="1" smtClean="0">
                <a:solidFill>
                  <a:schemeClr val="tx1"/>
                </a:solidFill>
                <a:latin typeface="Arial" pitchFamily="34" charset="0"/>
              </a:rPr>
              <a:t>Maingi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</a:rPr>
              <a:t>, R. Bell, S. Gerhardt, S. Kubota, </a:t>
            </a:r>
          </a:p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</a:rPr>
              <a:t>B. LeBlanc, J. </a:t>
            </a:r>
            <a:r>
              <a:rPr lang="en-US" sz="1800" b="0" dirty="0" err="1" smtClean="0">
                <a:solidFill>
                  <a:schemeClr val="tx1"/>
                </a:solidFill>
                <a:latin typeface="Arial" pitchFamily="34" charset="0"/>
              </a:rPr>
              <a:t>Manickam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</a:rPr>
              <a:t>, T. Osborne, P. Snyder, K. </a:t>
            </a:r>
            <a:r>
              <a:rPr lang="en-US" sz="1800" b="0" dirty="0" err="1" smtClean="0">
                <a:solidFill>
                  <a:schemeClr val="tx1"/>
                </a:solidFill>
                <a:latin typeface="Arial" pitchFamily="34" charset="0"/>
              </a:rPr>
              <a:t>Tritz</a:t>
            </a:r>
            <a:endParaRPr lang="en-US" b="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en-US" sz="1600" b="0" dirty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r>
              <a:rPr lang="en-US" sz="1600" b="0" dirty="0">
                <a:solidFill>
                  <a:schemeClr val="tx1"/>
                </a:solidFill>
                <a:latin typeface="Arial" pitchFamily="34" charset="0"/>
              </a:rPr>
              <a:t>and the NSTX Research Team</a:t>
            </a:r>
          </a:p>
        </p:txBody>
      </p: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676400" y="3581400"/>
            <a:ext cx="5715000" cy="62786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APS - DPP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Chicago, Il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Nov. 10, 2010</a:t>
            </a:r>
            <a:endParaRPr lang="en-US" sz="1600" i="0" dirty="0">
              <a:solidFill>
                <a:srgbClr val="FF0000"/>
              </a:solidFill>
            </a:endParaRPr>
          </a:p>
        </p:txBody>
      </p: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219200" cy="5492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NSTX</a:t>
            </a:r>
          </a:p>
        </p:txBody>
      </p: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 dirty="0">
                <a:solidFill>
                  <a:schemeClr val="accent2"/>
                </a:solidFill>
                <a:latin typeface="Arial" pitchFamily="34" charset="0"/>
              </a:rPr>
              <a:t>Supported by   </a:t>
            </a:r>
          </a:p>
        </p:txBody>
      </p:sp>
      <p:pic>
        <p:nvPicPr>
          <p:cNvPr id="2092" name="Picture 48" descr="ppi221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981200"/>
            <a:ext cx="1333500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4" name="Text Box 152"/>
          <p:cNvSpPr txBox="1">
            <a:spLocks noChangeArrowheads="1"/>
          </p:cNvSpPr>
          <p:nvPr/>
        </p:nvSpPr>
        <p:spPr bwMode="auto">
          <a:xfrm>
            <a:off x="38100" y="1987550"/>
            <a:ext cx="1333500" cy="47942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College W&amp;M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Colorado Sch Mines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CompX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INL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Old Dominion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PSI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Illinois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Wisconsin</a:t>
            </a:r>
          </a:p>
        </p:txBody>
      </p:sp>
      <p:pic>
        <p:nvPicPr>
          <p:cNvPr id="2096" name="Picture 53" descr="ppi224.tmp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2254250"/>
            <a:ext cx="1284288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8" name="Text Box 153"/>
          <p:cNvSpPr txBox="1">
            <a:spLocks noChangeArrowheads="1"/>
          </p:cNvSpPr>
          <p:nvPr/>
        </p:nvSpPr>
        <p:spPr bwMode="auto">
          <a:xfrm>
            <a:off x="7772400" y="2254250"/>
            <a:ext cx="1284288" cy="4527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Culham Sci Ctr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Ioffe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RRC Kurchatov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KBSI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ENEA, Frascati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CEA, Cadarache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IPP, J</a:t>
            </a:r>
            <a:r>
              <a:rPr lang="en-US" sz="9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ü</a:t>
            </a: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lich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IPP, Garching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ASCR, Czech Rep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U Quebec</a:t>
            </a:r>
          </a:p>
        </p:txBody>
      </p:sp>
      <p:pic>
        <p:nvPicPr>
          <p:cNvPr id="2100" name="Picture 155" descr="nstx_sm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4419600"/>
            <a:ext cx="20272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2" name="Picture 160" descr="framed_team_pictur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4225925"/>
            <a:ext cx="3357563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 descr="ORNL 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9800" y="85343"/>
            <a:ext cx="1356399" cy="679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Small-ELM Regime in NSTX Coincident with Edge Instability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5105400" cy="5562600"/>
          </a:xfrm>
        </p:spPr>
        <p:txBody>
          <a:bodyPr/>
          <a:lstStyle/>
          <a:p>
            <a:pPr marL="455613" indent="-455613"/>
            <a:r>
              <a:rPr lang="en-US" sz="18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Small-ELM (Type-V*) operation highly desirable in NSTX</a:t>
            </a:r>
          </a:p>
          <a:p>
            <a:pPr marL="862013" lvl="1" indent="-404813"/>
            <a:r>
              <a:rPr lang="en-US" sz="1600" dirty="0" err="1" smtClean="0">
                <a:latin typeface="Symbol" pitchFamily="-112" charset="2"/>
                <a:ea typeface="Symbol" pitchFamily="-112" charset="2"/>
                <a:cs typeface="Symbol" pitchFamily="-112" charset="2"/>
              </a:rPr>
              <a:t>d</a:t>
            </a:r>
            <a:r>
              <a:rPr lang="en-US" sz="1600" dirty="0" err="1" smtClean="0">
                <a:ea typeface="ＭＳ Ｐゴシック" pitchFamily="-112" charset="-128"/>
                <a:cs typeface="ＭＳ Ｐゴシック" pitchFamily="-112" charset="-128"/>
              </a:rPr>
              <a:t>W</a:t>
            </a:r>
            <a:r>
              <a:rPr lang="en-US" sz="1600" baseline="-25000" dirty="0" err="1" smtClean="0">
                <a:ea typeface="ＭＳ Ｐゴシック" pitchFamily="-112" charset="-128"/>
                <a:cs typeface="ＭＳ Ｐゴシック" pitchFamily="-112" charset="-128"/>
              </a:rPr>
              <a:t>MHD</a:t>
            </a:r>
            <a:r>
              <a:rPr lang="en-US" sz="1600" dirty="0" smtClean="0">
                <a:ea typeface="ＭＳ Ｐゴシック" pitchFamily="-112" charset="-128"/>
                <a:cs typeface="ＭＳ Ｐゴシック" pitchFamily="-112" charset="-128"/>
              </a:rPr>
              <a:t> &lt; 1% per ELM</a:t>
            </a:r>
          </a:p>
          <a:p>
            <a:pPr marL="455613" indent="-455613"/>
            <a:r>
              <a:rPr lang="en-US" sz="18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Downward bias &amp; high edge </a:t>
            </a:r>
            <a:r>
              <a:rPr lang="en-US" sz="1800" dirty="0" err="1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collisionality</a:t>
            </a:r>
            <a:r>
              <a:rPr lang="en-US" sz="18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required for access</a:t>
            </a:r>
          </a:p>
          <a:p>
            <a:pPr marL="862013" lvl="1" indent="-404813"/>
            <a:r>
              <a:rPr lang="en-US" sz="1600" dirty="0" err="1" smtClean="0">
                <a:latin typeface="Symbol" pitchFamily="-112" charset="2"/>
                <a:ea typeface="Symbol" pitchFamily="-112" charset="2"/>
                <a:cs typeface="Symbol" pitchFamily="-112" charset="2"/>
              </a:rPr>
              <a:t>d</a:t>
            </a:r>
            <a:r>
              <a:rPr lang="en-US" sz="1600" baseline="-25000" dirty="0" err="1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r</a:t>
            </a:r>
            <a:r>
              <a:rPr lang="en-US" sz="1600" baseline="30000" dirty="0" err="1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sep</a:t>
            </a:r>
            <a:r>
              <a:rPr lang="en-US" sz="16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&lt; -5 mm necessary </a:t>
            </a:r>
          </a:p>
          <a:p>
            <a:pPr marL="862013" lvl="1" indent="-404813"/>
            <a:r>
              <a:rPr lang="en-US" sz="1600" dirty="0" err="1" smtClean="0">
                <a:latin typeface="Symbol" pitchFamily="-112" charset="2"/>
                <a:ea typeface="Symbol" pitchFamily="-112" charset="2"/>
                <a:cs typeface="Symbol" pitchFamily="-112" charset="2"/>
              </a:rPr>
              <a:t>n</a:t>
            </a:r>
            <a:r>
              <a:rPr lang="en-US" sz="1600" baseline="300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*</a:t>
            </a:r>
            <a:r>
              <a:rPr lang="en-US" sz="1600" baseline="-25000" dirty="0" err="1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ped</a:t>
            </a:r>
            <a:r>
              <a:rPr lang="en-US" sz="16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&gt; 1-2</a:t>
            </a:r>
          </a:p>
          <a:p>
            <a:pPr marL="862013" lvl="1" indent="-404813"/>
            <a:r>
              <a:rPr lang="en-US" sz="16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no correlation with edge rotation or rotation shear</a:t>
            </a:r>
          </a:p>
          <a:p>
            <a:pPr marL="1319213" lvl="2" indent="-404813"/>
            <a:r>
              <a:rPr lang="en-US" sz="14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still need to determine E </a:t>
            </a:r>
            <a:r>
              <a:rPr lang="en-US" sz="1400" dirty="0" err="1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x</a:t>
            </a:r>
            <a:r>
              <a:rPr lang="en-US" sz="14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B shear correlation</a:t>
            </a:r>
            <a:endParaRPr lang="en-US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marL="455613" indent="-455613"/>
            <a:r>
              <a:rPr lang="en-US" sz="1800" dirty="0" smtClean="0">
                <a:ea typeface="ＭＳ Ｐゴシック" pitchFamily="-112" charset="-128"/>
                <a:cs typeface="ＭＳ Ｐゴシック" pitchFamily="-112" charset="-128"/>
              </a:rPr>
              <a:t>Low-</a:t>
            </a:r>
            <a:r>
              <a:rPr lang="en-US" sz="1800" dirty="0" err="1" smtClean="0">
                <a:ea typeface="ＭＳ Ｐゴシック" pitchFamily="-112" charset="-128"/>
                <a:cs typeface="ＭＳ Ｐゴシック" pitchFamily="-112" charset="-128"/>
              </a:rPr>
              <a:t>f</a:t>
            </a:r>
            <a:r>
              <a:rPr lang="en-US" sz="1800" dirty="0" smtClean="0">
                <a:ea typeface="ＭＳ Ｐゴシック" pitchFamily="-112" charset="-128"/>
                <a:cs typeface="ＭＳ Ｐゴシック" pitchFamily="-112" charset="-128"/>
              </a:rPr>
              <a:t> (&lt; 10 kHz) oscillations coincident with Type-V ELM transition</a:t>
            </a:r>
          </a:p>
          <a:p>
            <a:pPr marL="862013" lvl="1" indent="-404813"/>
            <a:r>
              <a:rPr lang="en-US" sz="16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ST equivalent to edge harmonic oscillation (EHO)?</a:t>
            </a:r>
          </a:p>
          <a:p>
            <a:pPr marL="1319213" lvl="2" indent="-404813"/>
            <a:r>
              <a:rPr lang="en-US" sz="14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EHO allows access to ELM-free QH-mode at standard-A</a:t>
            </a:r>
          </a:p>
          <a:p>
            <a:pPr marL="1319213" lvl="2" indent="-404813"/>
            <a:r>
              <a:rPr lang="en-US" sz="14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EHO provides edge transport, reduces peeling-ballooning instability drive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65123-B982-445A-AFE1-0FB4E74111C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1" name="Picture 4" descr="ITPA_plots_135162.png"/>
          <p:cNvPicPr>
            <a:picLocks noChangeAspect="1"/>
          </p:cNvPicPr>
          <p:nvPr/>
        </p:nvPicPr>
        <p:blipFill>
          <a:blip r:embed="rId3"/>
          <a:srcRect l="5380" t="2010" r="4649" b="3519"/>
          <a:stretch>
            <a:fillRect/>
          </a:stretch>
        </p:blipFill>
        <p:spPr bwMode="auto">
          <a:xfrm>
            <a:off x="5334000" y="1219200"/>
            <a:ext cx="365067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6"/>
          <p:cNvSpPr/>
          <p:nvPr/>
        </p:nvSpPr>
        <p:spPr bwMode="auto">
          <a:xfrm>
            <a:off x="5562600" y="4419600"/>
            <a:ext cx="3352800" cy="381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44" name="Picture 43" descr="mhd_135162.png"/>
          <p:cNvPicPr>
            <a:picLocks noChangeAspect="1"/>
          </p:cNvPicPr>
          <p:nvPr/>
        </p:nvPicPr>
        <p:blipFill>
          <a:blip r:embed="rId4"/>
          <a:srcRect l="6247" t="8313" r="5307" b="4404"/>
          <a:stretch>
            <a:fillRect/>
          </a:stretch>
        </p:blipFill>
        <p:spPr>
          <a:xfrm>
            <a:off x="5181600" y="4495800"/>
            <a:ext cx="3810000" cy="1600200"/>
          </a:xfrm>
          <a:prstGeom prst="rect">
            <a:avLst/>
          </a:prstGeom>
        </p:spPr>
      </p:pic>
      <p:sp>
        <p:nvSpPr>
          <p:cNvPr id="29" name="Oval 154"/>
          <p:cNvSpPr>
            <a:spLocks noChangeArrowheads="1"/>
          </p:cNvSpPr>
          <p:nvPr/>
        </p:nvSpPr>
        <p:spPr bwMode="auto">
          <a:xfrm>
            <a:off x="7467600" y="4572000"/>
            <a:ext cx="745327" cy="6858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31" name="TextBox 156"/>
          <p:cNvSpPr txBox="1">
            <a:spLocks noChangeArrowheads="1"/>
          </p:cNvSpPr>
          <p:nvPr/>
        </p:nvSpPr>
        <p:spPr bwMode="auto">
          <a:xfrm>
            <a:off x="5867400" y="4648200"/>
            <a:ext cx="10426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06400" indent="-406400">
              <a:buFontTx/>
              <a:buNone/>
            </a:pPr>
            <a:r>
              <a:rPr lang="en-US" sz="1400" b="0" i="0" dirty="0">
                <a:solidFill>
                  <a:schemeClr val="tx1"/>
                </a:solidFill>
              </a:rPr>
              <a:t>Harmonics</a:t>
            </a:r>
          </a:p>
        </p:txBody>
      </p:sp>
      <p:cxnSp>
        <p:nvCxnSpPr>
          <p:cNvPr id="32" name="Straight Connector 158"/>
          <p:cNvCxnSpPr>
            <a:cxnSpLocks noChangeShapeType="1"/>
          </p:cNvCxnSpPr>
          <p:nvPr/>
        </p:nvCxnSpPr>
        <p:spPr bwMode="auto">
          <a:xfrm>
            <a:off x="6858000" y="4876800"/>
            <a:ext cx="498065" cy="78826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med"/>
          </a:ln>
        </p:spPr>
      </p:cxnSp>
      <p:sp>
        <p:nvSpPr>
          <p:cNvPr id="28" name="Oval 153"/>
          <p:cNvSpPr>
            <a:spLocks noChangeArrowheads="1"/>
          </p:cNvSpPr>
          <p:nvPr/>
        </p:nvSpPr>
        <p:spPr bwMode="auto">
          <a:xfrm>
            <a:off x="6705600" y="5181600"/>
            <a:ext cx="1505266" cy="306904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30" name="TextBox 155"/>
          <p:cNvSpPr txBox="1">
            <a:spLocks noChangeArrowheads="1"/>
          </p:cNvSpPr>
          <p:nvPr/>
        </p:nvSpPr>
        <p:spPr bwMode="auto">
          <a:xfrm>
            <a:off x="5791200" y="4919246"/>
            <a:ext cx="12326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06400" indent="-406400">
              <a:buFontTx/>
              <a:buNone/>
            </a:pPr>
            <a:r>
              <a:rPr lang="en-US" sz="1400" b="0" i="0" dirty="0">
                <a:solidFill>
                  <a:schemeClr val="tx1"/>
                </a:solidFill>
              </a:rPr>
              <a:t>Fundamental</a:t>
            </a:r>
          </a:p>
        </p:txBody>
      </p:sp>
      <p:cxnSp>
        <p:nvCxnSpPr>
          <p:cNvPr id="33" name="Straight Connector 160"/>
          <p:cNvCxnSpPr>
            <a:cxnSpLocks noChangeShapeType="1"/>
          </p:cNvCxnSpPr>
          <p:nvPr/>
        </p:nvCxnSpPr>
        <p:spPr bwMode="auto">
          <a:xfrm>
            <a:off x="6248400" y="5181600"/>
            <a:ext cx="381000" cy="1524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med"/>
          </a:ln>
        </p:spPr>
      </p:cxnSp>
      <p:sp>
        <p:nvSpPr>
          <p:cNvPr id="14" name="TextBox 13"/>
          <p:cNvSpPr txBox="1"/>
          <p:nvPr/>
        </p:nvSpPr>
        <p:spPr>
          <a:xfrm>
            <a:off x="762000" y="6276201"/>
            <a:ext cx="3298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b="0" i="0" dirty="0" smtClean="0">
                <a:solidFill>
                  <a:srgbClr val="FF0000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 *R. </a:t>
            </a:r>
            <a:r>
              <a:rPr lang="en-US" b="0" i="0" dirty="0" err="1" smtClean="0">
                <a:solidFill>
                  <a:srgbClr val="FF0000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Maingi</a:t>
            </a:r>
            <a:r>
              <a:rPr lang="en-US" b="0" i="0" dirty="0" smtClean="0">
                <a:solidFill>
                  <a:srgbClr val="FF0000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, </a:t>
            </a:r>
            <a:r>
              <a:rPr lang="en-US" b="0" dirty="0" smtClean="0">
                <a:solidFill>
                  <a:srgbClr val="FF0000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et al.</a:t>
            </a:r>
            <a:r>
              <a:rPr lang="en-US" b="0" i="0" dirty="0" smtClean="0">
                <a:solidFill>
                  <a:srgbClr val="FF0000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, </a:t>
            </a:r>
            <a:r>
              <a:rPr lang="en-US" b="0" dirty="0" err="1" smtClean="0">
                <a:solidFill>
                  <a:srgbClr val="FF0000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Nucl</a:t>
            </a:r>
            <a:r>
              <a:rPr lang="en-US" b="0" dirty="0" smtClean="0">
                <a:solidFill>
                  <a:srgbClr val="FF0000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. Fusion</a:t>
            </a:r>
            <a:r>
              <a:rPr lang="en-US" b="0" i="0" dirty="0" smtClean="0">
                <a:solidFill>
                  <a:srgbClr val="FF0000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i="0" dirty="0" smtClean="0">
                <a:solidFill>
                  <a:srgbClr val="FF0000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45</a:t>
            </a:r>
            <a:r>
              <a:rPr lang="en-US" b="0" i="0" dirty="0" smtClean="0">
                <a:solidFill>
                  <a:srgbClr val="FF0000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 (2005) 264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Instability Observed in Multiple Diagnostics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1143000"/>
            <a:ext cx="4724400" cy="5257800"/>
          </a:xfrm>
        </p:spPr>
        <p:txBody>
          <a:bodyPr/>
          <a:lstStyle/>
          <a:p>
            <a:r>
              <a:rPr lang="en-US" sz="1800" dirty="0" smtClean="0"/>
              <a:t>USXR signal peaks near top of pedestal</a:t>
            </a:r>
          </a:p>
          <a:p>
            <a:pPr lvl="1"/>
            <a:r>
              <a:rPr lang="en-US" sz="1400" dirty="0" smtClean="0"/>
              <a:t>peak amplitude at USXR </a:t>
            </a:r>
            <a:r>
              <a:rPr lang="en-US" sz="1400" dirty="0" err="1" smtClean="0"/>
              <a:t>R</a:t>
            </a:r>
            <a:r>
              <a:rPr lang="en-US" sz="1400" baseline="-25000" dirty="0" err="1" smtClean="0"/>
              <a:t>tan</a:t>
            </a:r>
            <a:r>
              <a:rPr lang="en-US" sz="1400" dirty="0" smtClean="0"/>
              <a:t>~ 140 cm</a:t>
            </a:r>
          </a:p>
          <a:p>
            <a:pPr lvl="1"/>
            <a:r>
              <a:rPr lang="en-US" sz="1600" dirty="0" smtClean="0"/>
              <a:t>10 </a:t>
            </a:r>
            <a:r>
              <a:rPr lang="en-US" sz="1600" dirty="0" smtClean="0">
                <a:latin typeface="Symbol" charset="2"/>
                <a:cs typeface="Symbol" charset="2"/>
              </a:rPr>
              <a:t>m</a:t>
            </a:r>
            <a:r>
              <a:rPr lang="en-US" sz="1600" dirty="0" smtClean="0"/>
              <a:t>m Be filter eliminates edge light</a:t>
            </a:r>
          </a:p>
          <a:p>
            <a:pPr lvl="1"/>
            <a:r>
              <a:rPr lang="en-US" sz="1600" dirty="0" smtClean="0"/>
              <a:t>unfiltered USXR shows ELM spikes independent of mode</a:t>
            </a:r>
          </a:p>
          <a:p>
            <a:pPr lvl="1"/>
            <a:r>
              <a:rPr lang="en-US" sz="1600" dirty="0" smtClean="0"/>
              <a:t>oscillations not observed inside 130 cm</a:t>
            </a:r>
          </a:p>
          <a:p>
            <a:r>
              <a:rPr lang="en-US" sz="2000" dirty="0" smtClean="0"/>
              <a:t>Low-</a:t>
            </a:r>
            <a:r>
              <a:rPr lang="en-US" sz="2000" dirty="0" err="1" smtClean="0"/>
              <a:t>f</a:t>
            </a:r>
            <a:r>
              <a:rPr lang="en-US" sz="2000" dirty="0" smtClean="0"/>
              <a:t> matches plasma rotation frequency</a:t>
            </a:r>
          </a:p>
          <a:p>
            <a:pPr lvl="1"/>
            <a:r>
              <a:rPr lang="en-US" sz="1600" dirty="0" err="1" smtClean="0"/>
              <a:t>Mirnov</a:t>
            </a:r>
            <a:r>
              <a:rPr lang="en-US" sz="1600" dirty="0" smtClean="0"/>
              <a:t> array indicates </a:t>
            </a:r>
            <a:r>
              <a:rPr lang="en-US" sz="1600" dirty="0" err="1" smtClean="0"/>
              <a:t>n</a:t>
            </a:r>
            <a:r>
              <a:rPr lang="en-US" sz="1600" dirty="0" smtClean="0"/>
              <a:t> = 1 fundamental </a:t>
            </a:r>
          </a:p>
          <a:p>
            <a:pPr lvl="1"/>
            <a:r>
              <a:rPr lang="en-US" sz="1600" dirty="0" smtClean="0"/>
              <a:t>f</a:t>
            </a:r>
            <a:r>
              <a:rPr lang="en-US" sz="1600" baseline="-25000" dirty="0" smtClean="0">
                <a:latin typeface="Symbol" charset="2"/>
                <a:cs typeface="Symbol" charset="2"/>
              </a:rPr>
              <a:t>f</a:t>
            </a:r>
            <a:r>
              <a:rPr lang="en-US" sz="1600" dirty="0" smtClean="0">
                <a:cs typeface="Symbol" charset="2"/>
              </a:rPr>
              <a:t> = 2 kHz at 140 cm</a:t>
            </a:r>
            <a:endParaRPr lang="en-US" sz="1600" baseline="-25000" dirty="0" smtClean="0">
              <a:latin typeface="Symbol" charset="2"/>
              <a:cs typeface="Symbol" charset="2"/>
            </a:endParaRPr>
          </a:p>
          <a:p>
            <a:pPr marL="404813" indent="-404813"/>
            <a:r>
              <a:rPr lang="en-US" sz="18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Edge </a:t>
            </a:r>
            <a:r>
              <a:rPr lang="en-US" sz="1800" dirty="0" err="1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reflectometer</a:t>
            </a:r>
            <a:r>
              <a:rPr lang="en-US" sz="18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shows density fluctuations</a:t>
            </a:r>
          </a:p>
          <a:p>
            <a:pPr marL="862013" lvl="1" indent="-404813"/>
            <a:r>
              <a:rPr lang="en-US" sz="1600" dirty="0" err="1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R</a:t>
            </a:r>
            <a:r>
              <a:rPr lang="en-US" sz="1600" baseline="-25000" dirty="0" err="1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cutoff</a:t>
            </a:r>
            <a:r>
              <a:rPr lang="en-US" sz="1600" baseline="-250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16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~ 140 cm during mode</a:t>
            </a:r>
          </a:p>
          <a:p>
            <a:pPr marL="862013" lvl="1" indent="-404813"/>
            <a:r>
              <a:rPr lang="en-US" sz="16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fluctuations at same frequency as </a:t>
            </a:r>
            <a:r>
              <a:rPr lang="en-US" sz="1600" dirty="0" err="1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Mirnovs</a:t>
            </a:r>
            <a:r>
              <a:rPr lang="en-US" sz="16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/USXR</a:t>
            </a:r>
          </a:p>
          <a:p>
            <a:pPr marL="862013" lvl="1" indent="-404813"/>
            <a:r>
              <a:rPr lang="en-US" sz="16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relatively weak compared to core modes</a:t>
            </a:r>
          </a:p>
          <a:p>
            <a:pPr marL="461963" indent="-404813"/>
            <a:r>
              <a:rPr lang="en-US" sz="18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Edge transport analysis needed to determine if mode is </a:t>
            </a:r>
            <a:r>
              <a:rPr lang="en-US" sz="1800" dirty="0" smtClean="0"/>
              <a:t>affecting stability</a:t>
            </a:r>
            <a:endParaRPr lang="en-US" sz="1800" dirty="0" smtClean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7" name="Picture 6" descr="135162 usxr reflectome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524000"/>
            <a:ext cx="4192471" cy="4572000"/>
          </a:xfrm>
          <a:prstGeom prst="rect">
            <a:avLst/>
          </a:prstGeom>
        </p:spPr>
      </p:pic>
      <p:sp>
        <p:nvSpPr>
          <p:cNvPr id="9" name="TextBox 156"/>
          <p:cNvSpPr txBox="1">
            <a:spLocks noChangeArrowheads="1"/>
          </p:cNvSpPr>
          <p:nvPr/>
        </p:nvSpPr>
        <p:spPr bwMode="auto">
          <a:xfrm>
            <a:off x="5486400" y="4267200"/>
            <a:ext cx="10426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06400" indent="-406400">
              <a:buFontTx/>
              <a:buNone/>
            </a:pPr>
            <a:r>
              <a:rPr lang="en-US" sz="1400" b="0" i="0" dirty="0">
                <a:solidFill>
                  <a:schemeClr val="tx1"/>
                </a:solidFill>
              </a:rPr>
              <a:t>Harmonics</a:t>
            </a:r>
          </a:p>
        </p:txBody>
      </p:sp>
      <p:cxnSp>
        <p:nvCxnSpPr>
          <p:cNvPr id="10" name="Straight Connector 158"/>
          <p:cNvCxnSpPr>
            <a:cxnSpLocks noChangeShapeType="1"/>
          </p:cNvCxnSpPr>
          <p:nvPr/>
        </p:nvCxnSpPr>
        <p:spPr bwMode="auto">
          <a:xfrm>
            <a:off x="6553200" y="4419600"/>
            <a:ext cx="574265" cy="155026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med"/>
          </a:ln>
        </p:spPr>
      </p:cxnSp>
      <p:sp>
        <p:nvSpPr>
          <p:cNvPr id="11" name="Oval 153"/>
          <p:cNvSpPr>
            <a:spLocks noChangeArrowheads="1"/>
          </p:cNvSpPr>
          <p:nvPr/>
        </p:nvSpPr>
        <p:spPr bwMode="auto">
          <a:xfrm>
            <a:off x="6324600" y="5029200"/>
            <a:ext cx="1886266" cy="306904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12" name="TextBox 155"/>
          <p:cNvSpPr txBox="1">
            <a:spLocks noChangeArrowheads="1"/>
          </p:cNvSpPr>
          <p:nvPr/>
        </p:nvSpPr>
        <p:spPr bwMode="auto">
          <a:xfrm>
            <a:off x="5410200" y="4538246"/>
            <a:ext cx="12326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06400" indent="-406400">
              <a:buFontTx/>
              <a:buNone/>
            </a:pPr>
            <a:r>
              <a:rPr lang="en-US" sz="1400" b="0" i="0" dirty="0">
                <a:solidFill>
                  <a:schemeClr val="tx1"/>
                </a:solidFill>
              </a:rPr>
              <a:t>Fundamental</a:t>
            </a:r>
          </a:p>
        </p:txBody>
      </p:sp>
      <p:cxnSp>
        <p:nvCxnSpPr>
          <p:cNvPr id="13" name="Straight Connector 160"/>
          <p:cNvCxnSpPr>
            <a:cxnSpLocks noChangeShapeType="1"/>
          </p:cNvCxnSpPr>
          <p:nvPr/>
        </p:nvCxnSpPr>
        <p:spPr bwMode="auto">
          <a:xfrm>
            <a:off x="6019800" y="4876800"/>
            <a:ext cx="381000" cy="1524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med"/>
          </a:ln>
        </p:spPr>
      </p:cxnSp>
      <p:sp>
        <p:nvSpPr>
          <p:cNvPr id="14" name="Oval 13"/>
          <p:cNvSpPr/>
          <p:nvPr/>
        </p:nvSpPr>
        <p:spPr bwMode="auto">
          <a:xfrm>
            <a:off x="7162800" y="4800600"/>
            <a:ext cx="990600" cy="22860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20699999"/>
            </a:camera>
            <a:lightRig rig="threePt" dir="t"/>
          </a:scene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7162800" y="4572000"/>
            <a:ext cx="990600" cy="22860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20699999"/>
            </a:camera>
            <a:lightRig rig="threePt" dir="t"/>
          </a:scene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162800" y="4267200"/>
            <a:ext cx="990600" cy="22860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20699999"/>
            </a:camera>
            <a:lightRig rig="threePt" dir="t"/>
          </a:scene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7162800" y="4038600"/>
            <a:ext cx="990600" cy="22860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20699999"/>
            </a:camera>
            <a:lightRig rig="threePt" dir="t"/>
          </a:scene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9" name="TextBox 156"/>
          <p:cNvSpPr txBox="1">
            <a:spLocks noChangeArrowheads="1"/>
          </p:cNvSpPr>
          <p:nvPr/>
        </p:nvSpPr>
        <p:spPr bwMode="auto">
          <a:xfrm>
            <a:off x="5352734" y="2209800"/>
            <a:ext cx="10426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06400" indent="-406400">
              <a:buFontTx/>
              <a:buNone/>
            </a:pPr>
            <a:r>
              <a:rPr lang="en-US" sz="1400" b="0" i="0" dirty="0">
                <a:solidFill>
                  <a:schemeClr val="tx1"/>
                </a:solidFill>
              </a:rPr>
              <a:t>Harmonics</a:t>
            </a:r>
          </a:p>
        </p:txBody>
      </p:sp>
      <p:cxnSp>
        <p:nvCxnSpPr>
          <p:cNvPr id="20" name="Straight Connector 158"/>
          <p:cNvCxnSpPr>
            <a:cxnSpLocks noChangeShapeType="1"/>
          </p:cNvCxnSpPr>
          <p:nvPr/>
        </p:nvCxnSpPr>
        <p:spPr bwMode="auto">
          <a:xfrm>
            <a:off x="6419534" y="2362200"/>
            <a:ext cx="574265" cy="155026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med"/>
          </a:ln>
        </p:spPr>
      </p:cxnSp>
      <p:sp>
        <p:nvSpPr>
          <p:cNvPr id="21" name="Oval 153"/>
          <p:cNvSpPr>
            <a:spLocks noChangeArrowheads="1"/>
          </p:cNvSpPr>
          <p:nvPr/>
        </p:nvSpPr>
        <p:spPr bwMode="auto">
          <a:xfrm>
            <a:off x="6190934" y="2971800"/>
            <a:ext cx="1886266" cy="306904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2" name="TextBox 155"/>
          <p:cNvSpPr txBox="1">
            <a:spLocks noChangeArrowheads="1"/>
          </p:cNvSpPr>
          <p:nvPr/>
        </p:nvSpPr>
        <p:spPr bwMode="auto">
          <a:xfrm>
            <a:off x="5276534" y="2480846"/>
            <a:ext cx="12326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06400" indent="-406400">
              <a:buFontTx/>
              <a:buNone/>
            </a:pPr>
            <a:r>
              <a:rPr lang="en-US" sz="1400" b="0" i="0" dirty="0">
                <a:solidFill>
                  <a:schemeClr val="tx1"/>
                </a:solidFill>
              </a:rPr>
              <a:t>Fundamental</a:t>
            </a:r>
          </a:p>
        </p:txBody>
      </p:sp>
      <p:cxnSp>
        <p:nvCxnSpPr>
          <p:cNvPr id="23" name="Straight Connector 160"/>
          <p:cNvCxnSpPr>
            <a:cxnSpLocks noChangeShapeType="1"/>
          </p:cNvCxnSpPr>
          <p:nvPr/>
        </p:nvCxnSpPr>
        <p:spPr bwMode="auto">
          <a:xfrm>
            <a:off x="5886134" y="2819400"/>
            <a:ext cx="381000" cy="1524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med"/>
          </a:ln>
        </p:spPr>
      </p:cxnSp>
      <p:sp>
        <p:nvSpPr>
          <p:cNvPr id="24" name="Oval 23"/>
          <p:cNvSpPr/>
          <p:nvPr/>
        </p:nvSpPr>
        <p:spPr bwMode="auto">
          <a:xfrm>
            <a:off x="7029134" y="2743200"/>
            <a:ext cx="990600" cy="22860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20699999"/>
            </a:camera>
            <a:lightRig rig="threePt" dir="t"/>
          </a:scene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7029134" y="2514600"/>
            <a:ext cx="990600" cy="22860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20699999"/>
            </a:camera>
            <a:lightRig rig="threePt" dir="t"/>
          </a:scene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029134" y="2209800"/>
            <a:ext cx="990600" cy="22860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20699999"/>
            </a:camera>
            <a:lightRig rig="threePt" dir="t"/>
          </a:scene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029134" y="1981200"/>
            <a:ext cx="990600" cy="22860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20699999"/>
            </a:camera>
            <a:lightRig rig="threePt" dir="t"/>
          </a:scene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40965123-B982-445A-AFE1-0FB4E74111C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lots_135155_9.png"/>
          <p:cNvPicPr>
            <a:picLocks noChangeAspect="1"/>
          </p:cNvPicPr>
          <p:nvPr/>
        </p:nvPicPr>
        <p:blipFill>
          <a:blip r:embed="rId2"/>
          <a:srcRect l="8961" r="4688"/>
          <a:stretch>
            <a:fillRect/>
          </a:stretch>
        </p:blipFill>
        <p:spPr bwMode="auto">
          <a:xfrm>
            <a:off x="5019448" y="1371600"/>
            <a:ext cx="397215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Type-I ELM Stabilization Observed with Change in </a:t>
            </a:r>
            <a:r>
              <a:rPr lang="en-US" dirty="0" err="1" smtClean="0"/>
              <a:t>Triangularity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5029200" cy="4953000"/>
          </a:xfrm>
        </p:spPr>
        <p:txBody>
          <a:bodyPr/>
          <a:lstStyle/>
          <a:p>
            <a:r>
              <a:rPr lang="en-US" sz="2000" dirty="0" smtClean="0"/>
              <a:t>Both shots have Type-I prior to 0.3 </a:t>
            </a:r>
            <a:r>
              <a:rPr lang="en-US" sz="2000" dirty="0" err="1" smtClean="0"/>
              <a:t>s</a:t>
            </a:r>
            <a:endParaRPr lang="en-US" sz="2000" dirty="0" smtClean="0"/>
          </a:p>
          <a:p>
            <a:pPr lvl="1"/>
            <a:r>
              <a:rPr lang="en-US" sz="1800" dirty="0" err="1" smtClean="0">
                <a:latin typeface="Symbol" charset="2"/>
                <a:cs typeface="Symbol" charset="2"/>
              </a:rPr>
              <a:t>d</a:t>
            </a:r>
            <a:r>
              <a:rPr lang="en-US" sz="1800" dirty="0" err="1" smtClean="0"/>
              <a:t>W</a:t>
            </a:r>
            <a:r>
              <a:rPr lang="en-US" sz="1800" baseline="-25000" dirty="0" err="1" smtClean="0"/>
              <a:t>MHD</a:t>
            </a:r>
            <a:r>
              <a:rPr lang="en-US" sz="1800" dirty="0" smtClean="0"/>
              <a:t> &gt; 10% for Type-I</a:t>
            </a:r>
          </a:p>
          <a:p>
            <a:pPr lvl="1"/>
            <a:r>
              <a:rPr lang="en-US" sz="1800" dirty="0" err="1" smtClean="0">
                <a:latin typeface="Symbol" charset="2"/>
                <a:cs typeface="Symbol" charset="2"/>
              </a:rPr>
              <a:t>d</a:t>
            </a:r>
            <a:r>
              <a:rPr lang="en-US" sz="1800" dirty="0" err="1" smtClean="0"/>
              <a:t>W</a:t>
            </a:r>
            <a:r>
              <a:rPr lang="en-US" sz="1800" baseline="-25000" dirty="0" err="1" smtClean="0"/>
              <a:t>MHD</a:t>
            </a:r>
            <a:r>
              <a:rPr lang="en-US" sz="1800" dirty="0" smtClean="0"/>
              <a:t> &lt; 1% for Type-V</a:t>
            </a:r>
          </a:p>
          <a:p>
            <a:pPr lvl="1"/>
            <a:endParaRPr lang="en-US" sz="1800" dirty="0" smtClean="0"/>
          </a:p>
          <a:p>
            <a:r>
              <a:rPr lang="en-US" sz="2000" dirty="0" err="1" smtClean="0">
                <a:latin typeface="Symbol" charset="2"/>
                <a:cs typeface="Symbol" charset="2"/>
              </a:rPr>
              <a:t>d</a:t>
            </a:r>
            <a:r>
              <a:rPr lang="en-US" sz="2000" dirty="0" smtClean="0"/>
              <a:t> ramp down triggers transition</a:t>
            </a:r>
          </a:p>
          <a:p>
            <a:pPr lvl="1"/>
            <a:r>
              <a:rPr lang="en-US" sz="1800" dirty="0" smtClean="0"/>
              <a:t>other shape parameters constant</a:t>
            </a:r>
          </a:p>
          <a:p>
            <a:pPr lvl="1"/>
            <a:r>
              <a:rPr lang="en-US" sz="1800" dirty="0" smtClean="0"/>
              <a:t>plasma moves down in vessel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Multiple factors could be affecting edge stability</a:t>
            </a:r>
          </a:p>
          <a:p>
            <a:pPr lvl="1"/>
            <a:r>
              <a:rPr lang="en-US" sz="1800" dirty="0" smtClean="0"/>
              <a:t>shape change affects peeling-ballooning stability</a:t>
            </a:r>
          </a:p>
          <a:p>
            <a:pPr lvl="1"/>
            <a:r>
              <a:rPr lang="en-US" sz="1800" dirty="0" smtClean="0"/>
              <a:t>downward motion changing </a:t>
            </a:r>
            <a:r>
              <a:rPr lang="en-US" sz="1800" dirty="0" err="1" smtClean="0">
                <a:latin typeface="Symbol" charset="2"/>
                <a:cs typeface="Symbol" charset="2"/>
              </a:rPr>
              <a:t>d</a:t>
            </a:r>
            <a:r>
              <a:rPr lang="en-US" sz="1800" baseline="-25000" dirty="0" err="1" smtClean="0"/>
              <a:t>r</a:t>
            </a:r>
            <a:r>
              <a:rPr lang="en-US" sz="1800" baseline="30000" dirty="0" err="1" smtClean="0"/>
              <a:t>sep</a:t>
            </a:r>
            <a:endParaRPr lang="en-US" sz="1800" dirty="0" smtClean="0"/>
          </a:p>
          <a:p>
            <a:pPr lvl="1"/>
            <a:r>
              <a:rPr lang="en-US" sz="1800" dirty="0" smtClean="0"/>
              <a:t>fueling affected by moving lower X-point near </a:t>
            </a:r>
            <a:r>
              <a:rPr lang="en-US" sz="1800" dirty="0" err="1" smtClean="0"/>
              <a:t>divertor</a:t>
            </a:r>
            <a:r>
              <a:rPr lang="en-US" sz="1800" dirty="0" smtClean="0"/>
              <a:t> plate </a:t>
            </a:r>
            <a:endParaRPr lang="en-US" sz="1800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40965123-B982-445A-AFE1-0FB4E74111C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Time Slice Averaging Used to Analyze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3733800" cy="4953000"/>
          </a:xfrm>
        </p:spPr>
        <p:txBody>
          <a:bodyPr/>
          <a:lstStyle/>
          <a:p>
            <a:r>
              <a:rPr lang="en-US" sz="1800" dirty="0" smtClean="0"/>
              <a:t>Technique developed on DIII-D</a:t>
            </a:r>
          </a:p>
          <a:p>
            <a:pPr marL="862013" lvl="1" indent="-404813"/>
            <a:r>
              <a:rPr lang="en-US" sz="14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run EFIT at TS laser times</a:t>
            </a:r>
          </a:p>
          <a:p>
            <a:pPr marL="862013" lvl="1" indent="-404813"/>
            <a:r>
              <a:rPr lang="en-US" sz="14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map n</a:t>
            </a:r>
            <a:r>
              <a:rPr lang="en-US" sz="1400" baseline="-250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e</a:t>
            </a:r>
            <a:r>
              <a:rPr lang="en-US" sz="14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, T</a:t>
            </a:r>
            <a:r>
              <a:rPr lang="en-US" sz="1400" baseline="-250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e</a:t>
            </a:r>
            <a:r>
              <a:rPr lang="en-US" sz="14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, T</a:t>
            </a:r>
            <a:r>
              <a:rPr lang="en-US" sz="1400" baseline="-250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i</a:t>
            </a:r>
            <a:r>
              <a:rPr lang="en-US" sz="14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to </a:t>
            </a:r>
            <a:r>
              <a:rPr lang="en-US" sz="1400" dirty="0" err="1" smtClean="0">
                <a:latin typeface="Symbol" pitchFamily="-112" charset="2"/>
                <a:ea typeface="Symbol" pitchFamily="-112" charset="2"/>
                <a:cs typeface="Symbol" pitchFamily="-112" charset="2"/>
              </a:rPr>
              <a:t>y</a:t>
            </a:r>
            <a:r>
              <a:rPr lang="en-US" sz="1400" baseline="-25000" dirty="0" err="1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N</a:t>
            </a:r>
            <a:r>
              <a:rPr lang="en-US" sz="14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space</a:t>
            </a:r>
          </a:p>
          <a:p>
            <a:pPr marL="862013" lvl="1" indent="-404813"/>
            <a:r>
              <a:rPr lang="en-US" sz="14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fit </a:t>
            </a:r>
            <a:r>
              <a:rPr lang="en-US" sz="1400" dirty="0" err="1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tanh</a:t>
            </a:r>
            <a:r>
              <a:rPr lang="en-US" sz="14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function to re-mapped profiles</a:t>
            </a:r>
          </a:p>
          <a:p>
            <a:pPr marL="862013" lvl="1" indent="-404813"/>
            <a:r>
              <a:rPr lang="en-US" sz="14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compute kinetic EFIT using </a:t>
            </a:r>
            <a:r>
              <a:rPr lang="en-US" sz="1400" dirty="0" err="1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tanh</a:t>
            </a:r>
            <a:r>
              <a:rPr lang="en-US" sz="14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fits</a:t>
            </a:r>
          </a:p>
          <a:p>
            <a:pPr marL="862013" lvl="1" indent="-404813"/>
            <a:r>
              <a:rPr lang="en-US" sz="14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calculate </a:t>
            </a:r>
            <a:r>
              <a:rPr lang="en-US" sz="1400" dirty="0" err="1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j</a:t>
            </a:r>
            <a:r>
              <a:rPr lang="en-US" sz="1400" baseline="-25000" dirty="0" err="1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BS</a:t>
            </a:r>
            <a:r>
              <a:rPr lang="en-US" sz="14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from </a:t>
            </a:r>
            <a:r>
              <a:rPr lang="en-US" sz="1400" dirty="0" err="1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Sauter</a:t>
            </a:r>
            <a:r>
              <a:rPr lang="en-US" sz="14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model</a:t>
            </a:r>
          </a:p>
          <a:p>
            <a:pPr marL="862013" lvl="1" indent="-404813"/>
            <a:endParaRPr lang="en-US" sz="1400" dirty="0" smtClean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marL="404813" indent="-404813"/>
            <a:r>
              <a:rPr lang="en-US" sz="1800" dirty="0" smtClean="0">
                <a:ea typeface="ＭＳ Ｐゴシック" pitchFamily="-112" charset="-128"/>
                <a:cs typeface="ＭＳ Ｐゴシック" pitchFamily="-112" charset="-128"/>
              </a:rPr>
              <a:t>Pedestal pressure peak shifted inward &amp; increased for Type-V</a:t>
            </a:r>
            <a:r>
              <a:rPr lang="en-US" sz="1600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</a:p>
          <a:p>
            <a:pPr marL="862013" lvl="1" indent="-404813"/>
            <a:r>
              <a:rPr lang="en-US" sz="1400" dirty="0" err="1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P</a:t>
            </a:r>
            <a:r>
              <a:rPr lang="en-US" sz="1400" baseline="-25000" dirty="0" err="1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e</a:t>
            </a:r>
            <a:r>
              <a:rPr lang="en-US" sz="14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nearly identical</a:t>
            </a:r>
            <a:endParaRPr lang="en-US" sz="1400" baseline="-25000" dirty="0" smtClean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marL="862013" lvl="1" indent="-404813"/>
            <a:r>
              <a:rPr lang="en-US" sz="14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Pi most strongly affected</a:t>
            </a:r>
          </a:p>
          <a:p>
            <a:pPr marL="862013" lvl="1" indent="-404813"/>
            <a:endParaRPr lang="en-US" sz="1400" dirty="0" smtClean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marL="461963" indent="-404813"/>
            <a:r>
              <a:rPr lang="en-US" sz="18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Type-V case has higher magnitude pressure gradient </a:t>
            </a:r>
          </a:p>
          <a:p>
            <a:pPr marL="461963" indent="-404813"/>
            <a:endParaRPr lang="en-US" sz="18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marL="461963" indent="-404813"/>
            <a:r>
              <a:rPr lang="en-US" sz="1800" dirty="0" smtClean="0">
                <a:ea typeface="ＭＳ Ｐゴシック" pitchFamily="-112" charset="-128"/>
                <a:cs typeface="ＭＳ Ｐゴシック" pitchFamily="-112" charset="-128"/>
              </a:rPr>
              <a:t>Need more shots for statistics</a:t>
            </a:r>
          </a:p>
          <a:p>
            <a:pPr lvl="1"/>
            <a:endParaRPr lang="en-US" sz="1400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40965123-B982-445A-AFE1-0FB4E74111C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126" descr="profile data fits.png"/>
          <p:cNvPicPr>
            <a:picLocks noChangeAspect="1"/>
          </p:cNvPicPr>
          <p:nvPr/>
        </p:nvPicPr>
        <p:blipFill>
          <a:blip r:embed="rId2"/>
          <a:srcRect l="9286"/>
          <a:stretch>
            <a:fillRect/>
          </a:stretch>
        </p:blipFill>
        <p:spPr bwMode="auto">
          <a:xfrm>
            <a:off x="3930650" y="1752600"/>
            <a:ext cx="23939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8"/>
          <p:cNvSpPr txBox="1">
            <a:spLocks noChangeArrowheads="1"/>
          </p:cNvSpPr>
          <p:nvPr/>
        </p:nvSpPr>
        <p:spPr bwMode="auto">
          <a:xfrm>
            <a:off x="4727972" y="1371600"/>
            <a:ext cx="13516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06400" indent="-406400">
              <a:buFontTx/>
              <a:buNone/>
            </a:pPr>
            <a:r>
              <a:rPr lang="en-US" sz="1600" b="0" i="0" dirty="0">
                <a:solidFill>
                  <a:schemeClr val="accent2"/>
                </a:solidFill>
              </a:rPr>
              <a:t>Shot 135155</a:t>
            </a:r>
            <a:r>
              <a:rPr lang="en-US" sz="1600" b="0" i="0" dirty="0" smtClean="0">
                <a:solidFill>
                  <a:schemeClr val="accent2"/>
                </a:solidFill>
              </a:rPr>
              <a:t> </a:t>
            </a:r>
            <a:endParaRPr lang="en-US" sz="1600" b="0" i="0" dirty="0">
              <a:solidFill>
                <a:schemeClr val="accent2"/>
              </a:solidFill>
            </a:endParaRPr>
          </a:p>
        </p:txBody>
      </p:sp>
      <p:pic>
        <p:nvPicPr>
          <p:cNvPr id="7" name="Picture 129" descr="pressure profiles 135155-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526" y="1371600"/>
            <a:ext cx="2797274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Increased </a:t>
            </a:r>
            <a:r>
              <a:rPr lang="en-US" dirty="0" err="1" smtClean="0"/>
              <a:t>Collisionality</a:t>
            </a:r>
            <a:r>
              <a:rPr lang="en-US" dirty="0" smtClean="0"/>
              <a:t> May Affect Edge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5334000" cy="4953000"/>
          </a:xfrm>
        </p:spPr>
        <p:txBody>
          <a:bodyPr/>
          <a:lstStyle/>
          <a:p>
            <a:r>
              <a:rPr lang="en-US" dirty="0" smtClean="0"/>
              <a:t>No correlation with </a:t>
            </a:r>
            <a:r>
              <a:rPr lang="en-US" dirty="0" err="1" smtClean="0"/>
              <a:t>toroidal</a:t>
            </a:r>
            <a:r>
              <a:rPr lang="en-US" dirty="0" smtClean="0"/>
              <a:t> rotation or rotation shear</a:t>
            </a:r>
          </a:p>
          <a:p>
            <a:pPr lvl="1"/>
            <a:r>
              <a:rPr lang="en-US" dirty="0" smtClean="0"/>
              <a:t>consistent across single time database and multi time slice averaged profiles</a:t>
            </a:r>
          </a:p>
          <a:p>
            <a:pPr lvl="1"/>
            <a:r>
              <a:rPr lang="en-US" dirty="0" smtClean="0"/>
              <a:t>large error bars near edge</a:t>
            </a:r>
          </a:p>
          <a:p>
            <a:pPr lvl="1"/>
            <a:r>
              <a:rPr lang="en-US" dirty="0" smtClean="0"/>
              <a:t>large relative fluctuations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Edge </a:t>
            </a:r>
            <a:r>
              <a:rPr lang="en-US" dirty="0" err="1" smtClean="0"/>
              <a:t>collisionality</a:t>
            </a:r>
            <a:r>
              <a:rPr lang="en-US" dirty="0" smtClean="0"/>
              <a:t> increased in Type-V case</a:t>
            </a:r>
          </a:p>
          <a:p>
            <a:pPr lvl="1"/>
            <a:r>
              <a:rPr lang="en-US" dirty="0" smtClean="0"/>
              <a:t>consistent with previous observation of increased </a:t>
            </a:r>
            <a:r>
              <a:rPr lang="en-US" dirty="0" err="1" smtClean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* stabilizing Type-I*</a:t>
            </a:r>
          </a:p>
          <a:p>
            <a:pPr lvl="1"/>
            <a:r>
              <a:rPr lang="en-US" dirty="0" smtClean="0"/>
              <a:t>is </a:t>
            </a:r>
            <a:r>
              <a:rPr lang="en-US" dirty="0" err="1" smtClean="0"/>
              <a:t>collisionality</a:t>
            </a:r>
            <a:r>
              <a:rPr lang="en-US" dirty="0" smtClean="0"/>
              <a:t> altering </a:t>
            </a:r>
            <a:r>
              <a:rPr lang="en-US" dirty="0" err="1" smtClean="0"/>
              <a:t>j</a:t>
            </a:r>
            <a:r>
              <a:rPr lang="en-US" baseline="-25000" dirty="0" err="1" smtClean="0"/>
              <a:t>BS</a:t>
            </a:r>
            <a:r>
              <a:rPr lang="en-US" dirty="0" smtClean="0"/>
              <a:t> or indicative of increased edge pressure?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40965123-B982-445A-AFE1-0FB4E74111C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127" descr="rotation-shear fits 135155-9.png"/>
          <p:cNvPicPr>
            <a:picLocks noChangeAspect="1"/>
          </p:cNvPicPr>
          <p:nvPr/>
        </p:nvPicPr>
        <p:blipFill>
          <a:blip r:embed="rId2"/>
          <a:srcRect l="4240"/>
          <a:stretch>
            <a:fillRect/>
          </a:stretch>
        </p:blipFill>
        <p:spPr bwMode="auto">
          <a:xfrm>
            <a:off x="5410200" y="1066800"/>
            <a:ext cx="326029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4" descr="nustar 135155-9.png"/>
          <p:cNvPicPr>
            <a:picLocks noChangeAspect="1"/>
          </p:cNvPicPr>
          <p:nvPr/>
        </p:nvPicPr>
        <p:blipFill>
          <a:blip r:embed="rId3"/>
          <a:srcRect l="4327" t="4231" b="7111"/>
          <a:stretch>
            <a:fillRect/>
          </a:stretch>
        </p:blipFill>
        <p:spPr bwMode="auto">
          <a:xfrm>
            <a:off x="5766604" y="4343400"/>
            <a:ext cx="314879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6276201"/>
            <a:ext cx="3298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b="0" i="0" dirty="0" smtClean="0">
                <a:solidFill>
                  <a:srgbClr val="FF0000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 *R. </a:t>
            </a:r>
            <a:r>
              <a:rPr lang="en-US" b="0" i="0" dirty="0" err="1" smtClean="0">
                <a:solidFill>
                  <a:srgbClr val="FF0000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Maingi</a:t>
            </a:r>
            <a:r>
              <a:rPr lang="en-US" b="0" i="0" dirty="0" smtClean="0">
                <a:solidFill>
                  <a:srgbClr val="FF0000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, </a:t>
            </a:r>
            <a:r>
              <a:rPr lang="en-US" b="0" dirty="0" smtClean="0">
                <a:solidFill>
                  <a:srgbClr val="FF0000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et al.</a:t>
            </a:r>
            <a:r>
              <a:rPr lang="en-US" b="0" i="0" dirty="0" smtClean="0">
                <a:solidFill>
                  <a:srgbClr val="FF0000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, </a:t>
            </a:r>
            <a:r>
              <a:rPr lang="en-US" b="0" dirty="0" err="1" smtClean="0">
                <a:solidFill>
                  <a:srgbClr val="FF0000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Nucl</a:t>
            </a:r>
            <a:r>
              <a:rPr lang="en-US" b="0" dirty="0" smtClean="0">
                <a:solidFill>
                  <a:srgbClr val="FF0000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. Fusion</a:t>
            </a:r>
            <a:r>
              <a:rPr lang="en-US" b="0" i="0" dirty="0" smtClean="0">
                <a:solidFill>
                  <a:srgbClr val="FF0000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i="0" dirty="0" smtClean="0">
                <a:solidFill>
                  <a:srgbClr val="FF0000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45</a:t>
            </a:r>
            <a:r>
              <a:rPr lang="en-US" b="0" i="0" dirty="0" smtClean="0">
                <a:solidFill>
                  <a:srgbClr val="FF0000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 (2005) 264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Current Slightly Reduced in Type-V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1981200"/>
          </a:xfrm>
        </p:spPr>
        <p:txBody>
          <a:bodyPr/>
          <a:lstStyle/>
          <a:p>
            <a:r>
              <a:rPr lang="en-US" dirty="0" err="1" smtClean="0"/>
              <a:t>j</a:t>
            </a:r>
            <a:r>
              <a:rPr lang="en-US" baseline="-25000" dirty="0" err="1" smtClean="0"/>
              <a:t>BS</a:t>
            </a:r>
            <a:r>
              <a:rPr lang="en-US" dirty="0" smtClean="0"/>
              <a:t> slightly increased in Type-V </a:t>
            </a:r>
            <a:r>
              <a:rPr lang="en-US" dirty="0" smtClean="0"/>
              <a:t>case</a:t>
            </a:r>
          </a:p>
          <a:p>
            <a:pPr lvl="1"/>
            <a:r>
              <a:rPr lang="en-US" dirty="0" smtClean="0"/>
              <a:t>increased pressure dominating over increased </a:t>
            </a:r>
            <a:r>
              <a:rPr lang="en-US" dirty="0" err="1" smtClean="0">
                <a:latin typeface="Symbol" charset="2"/>
                <a:cs typeface="Symbol" charset="2"/>
              </a:rPr>
              <a:t>n</a:t>
            </a:r>
            <a:r>
              <a:rPr lang="en-US" baseline="30000" dirty="0" smtClean="0"/>
              <a:t>*</a:t>
            </a:r>
            <a:endParaRPr lang="en-US" baseline="30000" dirty="0" smtClean="0"/>
          </a:p>
          <a:p>
            <a:r>
              <a:rPr lang="en-US" dirty="0" smtClean="0"/>
              <a:t>More </a:t>
            </a:r>
            <a:r>
              <a:rPr lang="en-US" dirty="0" smtClean="0"/>
              <a:t>shots for statistics</a:t>
            </a:r>
          </a:p>
          <a:p>
            <a:pPr lvl="1"/>
            <a:r>
              <a:rPr lang="en-US" dirty="0" smtClean="0"/>
              <a:t>need peeling-ballooning stability calculations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40965123-B982-445A-AFE1-0FB4E74111C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5" name="Group 149"/>
          <p:cNvGrpSpPr>
            <a:grpSpLocks/>
          </p:cNvGrpSpPr>
          <p:nvPr/>
        </p:nvGrpSpPr>
        <p:grpSpPr bwMode="auto">
          <a:xfrm>
            <a:off x="4927600" y="3243262"/>
            <a:ext cx="3911600" cy="3227388"/>
            <a:chOff x="8751054" y="38480926"/>
            <a:chExt cx="3910234" cy="3227128"/>
          </a:xfrm>
        </p:grpSpPr>
        <p:pic>
          <p:nvPicPr>
            <p:cNvPr id="6" name="Picture 136" descr="J_bs_135155_9.png"/>
            <p:cNvPicPr>
              <a:picLocks noChangeAspect="1"/>
            </p:cNvPicPr>
            <p:nvPr/>
          </p:nvPicPr>
          <p:blipFill>
            <a:blip r:embed="rId2"/>
            <a:srcRect r="6148"/>
            <a:stretch>
              <a:fillRect/>
            </a:stretch>
          </p:blipFill>
          <p:spPr bwMode="auto">
            <a:xfrm>
              <a:off x="8751054" y="38964854"/>
              <a:ext cx="3910234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145"/>
            <p:cNvSpPr txBox="1">
              <a:spLocks noChangeArrowheads="1"/>
            </p:cNvSpPr>
            <p:nvPr/>
          </p:nvSpPr>
          <p:spPr bwMode="auto">
            <a:xfrm>
              <a:off x="8843372" y="38480926"/>
              <a:ext cx="37255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406400" indent="-406400">
                <a:buFontTx/>
                <a:buNone/>
              </a:pPr>
              <a:r>
                <a:rPr lang="en-US" sz="2400" b="0" i="0">
                  <a:solidFill>
                    <a:schemeClr val="accent2"/>
                  </a:solidFill>
                </a:rPr>
                <a:t>Bootstrap Current Profiles</a:t>
              </a:r>
            </a:p>
          </p:txBody>
        </p:sp>
      </p:grpSp>
      <p:grpSp>
        <p:nvGrpSpPr>
          <p:cNvPr id="8" name="Group 150"/>
          <p:cNvGrpSpPr>
            <a:grpSpLocks/>
          </p:cNvGrpSpPr>
          <p:nvPr/>
        </p:nvGrpSpPr>
        <p:grpSpPr bwMode="auto">
          <a:xfrm>
            <a:off x="431800" y="3236912"/>
            <a:ext cx="3802063" cy="3240088"/>
            <a:chOff x="12843156" y="38480926"/>
            <a:chExt cx="3801245" cy="3239950"/>
          </a:xfrm>
        </p:grpSpPr>
        <p:pic>
          <p:nvPicPr>
            <p:cNvPr id="9" name="Picture 138" descr="jtor_135155_9.png"/>
            <p:cNvPicPr>
              <a:picLocks noChangeAspect="1"/>
            </p:cNvPicPr>
            <p:nvPr/>
          </p:nvPicPr>
          <p:blipFill>
            <a:blip r:embed="rId3"/>
            <a:srcRect r="6200"/>
            <a:stretch>
              <a:fillRect/>
            </a:stretch>
          </p:blipFill>
          <p:spPr bwMode="auto">
            <a:xfrm>
              <a:off x="12843156" y="38977676"/>
              <a:ext cx="3801245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146"/>
            <p:cNvSpPr txBox="1">
              <a:spLocks noChangeArrowheads="1"/>
            </p:cNvSpPr>
            <p:nvPr/>
          </p:nvSpPr>
          <p:spPr bwMode="auto">
            <a:xfrm>
              <a:off x="12929475" y="38480926"/>
              <a:ext cx="34860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406400" indent="-406400">
                <a:buFontTx/>
                <a:buNone/>
              </a:pPr>
              <a:r>
                <a:rPr lang="en-US" sz="2400" b="0" i="0">
                  <a:solidFill>
                    <a:schemeClr val="accent2"/>
                  </a:solidFill>
                </a:rPr>
                <a:t>Toroidal Current Profiles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ELITE Shows Type-V Case Closer to Ballooning Boundary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5486400" cy="5181600"/>
          </a:xfrm>
        </p:spPr>
        <p:txBody>
          <a:bodyPr/>
          <a:lstStyle/>
          <a:p>
            <a:r>
              <a:rPr lang="en-US" sz="2000" dirty="0" err="1" smtClean="0"/>
              <a:t>n</a:t>
            </a:r>
            <a:r>
              <a:rPr lang="en-US" sz="2000" dirty="0" smtClean="0"/>
              <a:t> = 3 most unstable for both cases</a:t>
            </a:r>
          </a:p>
          <a:p>
            <a:pPr lvl="1"/>
            <a:r>
              <a:rPr lang="en-US" sz="1800" dirty="0" smtClean="0"/>
              <a:t>calculation run for </a:t>
            </a:r>
            <a:r>
              <a:rPr lang="en-US" sz="1800" dirty="0" err="1" smtClean="0"/>
              <a:t>n</a:t>
            </a:r>
            <a:r>
              <a:rPr lang="en-US" sz="1800" dirty="0" smtClean="0"/>
              <a:t> = 3, 6, 9, 12, 15</a:t>
            </a:r>
          </a:p>
          <a:p>
            <a:pPr lvl="1"/>
            <a:r>
              <a:rPr lang="en-US" sz="1800" dirty="0" smtClean="0"/>
              <a:t>PEST also shows </a:t>
            </a:r>
            <a:r>
              <a:rPr lang="en-US" sz="1800" dirty="0" err="1" smtClean="0"/>
              <a:t>n</a:t>
            </a:r>
            <a:r>
              <a:rPr lang="en-US" sz="1800" dirty="0" smtClean="0"/>
              <a:t> = 3 most unstable</a:t>
            </a:r>
          </a:p>
          <a:p>
            <a:pPr lvl="1"/>
            <a:r>
              <a:rPr lang="en-US" sz="1800" dirty="0" smtClean="0"/>
              <a:t>NSTX typically on peeling side of curve</a:t>
            </a:r>
          </a:p>
          <a:p>
            <a:pPr lvl="2"/>
            <a:r>
              <a:rPr lang="en-US" sz="1600" dirty="0" smtClean="0"/>
              <a:t>ST geometry naturally leads to higher </a:t>
            </a:r>
            <a:r>
              <a:rPr lang="en-US" sz="1600" dirty="0" err="1" smtClean="0"/>
              <a:t>j</a:t>
            </a:r>
            <a:r>
              <a:rPr lang="en-US" sz="1600" baseline="-25000" dirty="0" err="1" smtClean="0"/>
              <a:t>BS</a:t>
            </a:r>
            <a:endParaRPr lang="en-US" sz="1600" dirty="0" smtClean="0"/>
          </a:p>
          <a:p>
            <a:pPr lvl="2"/>
            <a:r>
              <a:rPr lang="en-US" sz="1600" dirty="0" smtClean="0"/>
              <a:t>high shaping stabilizing to ballooning</a:t>
            </a:r>
          </a:p>
          <a:p>
            <a:pPr lvl="2"/>
            <a:endParaRPr lang="en-US" sz="1600" dirty="0" smtClean="0"/>
          </a:p>
          <a:p>
            <a:r>
              <a:rPr lang="en-US" sz="2000" dirty="0" smtClean="0"/>
              <a:t>Decreased </a:t>
            </a:r>
            <a:r>
              <a:rPr lang="en-US" sz="2000" dirty="0" err="1" smtClean="0">
                <a:latin typeface="Symbol" charset="2"/>
                <a:cs typeface="Symbol" charset="2"/>
              </a:rPr>
              <a:t>d</a:t>
            </a:r>
            <a:r>
              <a:rPr lang="en-US" sz="2000" dirty="0" smtClean="0"/>
              <a:t> moves operating point closer to ballooning boundary</a:t>
            </a:r>
          </a:p>
          <a:p>
            <a:pPr lvl="1"/>
            <a:r>
              <a:rPr lang="en-US" sz="1800" dirty="0" smtClean="0"/>
              <a:t>near to </a:t>
            </a:r>
            <a:r>
              <a:rPr lang="en-US" sz="1800" dirty="0" err="1" smtClean="0"/>
              <a:t>n</a:t>
            </a:r>
            <a:r>
              <a:rPr lang="en-US" sz="1800" dirty="0" smtClean="0"/>
              <a:t> = 15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Change in operating point not the same as </a:t>
            </a:r>
            <a:r>
              <a:rPr lang="en-US" sz="2000" dirty="0" err="1" smtClean="0"/>
              <a:t>ELMy</a:t>
            </a:r>
            <a:r>
              <a:rPr lang="en-US" sz="2000" dirty="0" smtClean="0"/>
              <a:t> to QH-mode</a:t>
            </a:r>
          </a:p>
          <a:p>
            <a:pPr lvl="1"/>
            <a:r>
              <a:rPr lang="en-US" sz="1800" dirty="0" smtClean="0"/>
              <a:t>EHO moves operating point across peeling boundary</a:t>
            </a:r>
          </a:p>
          <a:p>
            <a:pPr lvl="1"/>
            <a:r>
              <a:rPr lang="en-US" sz="1800" dirty="0" smtClean="0"/>
              <a:t>both NSTX cases still on peeling boundary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40965123-B982-445A-AFE1-0FB4E74111C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5500846" y="3810000"/>
            <a:ext cx="3185954" cy="2560320"/>
            <a:chOff x="5500846" y="3810000"/>
            <a:chExt cx="3185954" cy="2560320"/>
          </a:xfrm>
        </p:grpSpPr>
        <p:pic>
          <p:nvPicPr>
            <p:cNvPr id="14" name="Picture 65" descr="135159 ELITE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00846" y="3810000"/>
              <a:ext cx="3185954" cy="2560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63"/>
            <p:cNvSpPr txBox="1">
              <a:spLocks noChangeArrowheads="1"/>
            </p:cNvSpPr>
            <p:nvPr/>
          </p:nvSpPr>
          <p:spPr bwMode="auto">
            <a:xfrm>
              <a:off x="5943600" y="4267200"/>
              <a:ext cx="99448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406400" indent="-406400">
                <a:buFontTx/>
                <a:buNone/>
              </a:pPr>
              <a:r>
                <a:rPr lang="en-US" sz="1600" b="0" i="0" dirty="0">
                  <a:solidFill>
                    <a:srgbClr val="F2F2F2"/>
                  </a:solidFill>
                </a:rPr>
                <a:t>Unstable</a:t>
              </a:r>
            </a:p>
          </p:txBody>
        </p:sp>
        <p:sp>
          <p:nvSpPr>
            <p:cNvPr id="10" name="TextBox 63"/>
            <p:cNvSpPr txBox="1">
              <a:spLocks noChangeArrowheads="1"/>
            </p:cNvSpPr>
            <p:nvPr/>
          </p:nvSpPr>
          <p:spPr bwMode="auto">
            <a:xfrm>
              <a:off x="6172200" y="5638800"/>
              <a:ext cx="7664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406400" indent="-406400">
                <a:buFontTx/>
                <a:buNone/>
              </a:pPr>
              <a:r>
                <a:rPr lang="en-US" sz="1600" b="0" i="0" dirty="0">
                  <a:solidFill>
                    <a:srgbClr val="F2F2F2"/>
                  </a:solidFill>
                </a:rPr>
                <a:t>Stable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62521" y="1066800"/>
            <a:ext cx="3062605" cy="2560320"/>
            <a:chOff x="5257800" y="1219200"/>
            <a:chExt cx="3062605" cy="2560320"/>
          </a:xfrm>
        </p:grpSpPr>
        <p:pic>
          <p:nvPicPr>
            <p:cNvPr id="13" name="Picture 63" descr="135155 ELITE.png"/>
            <p:cNvPicPr>
              <a:picLocks noChangeAspect="1"/>
            </p:cNvPicPr>
            <p:nvPr/>
          </p:nvPicPr>
          <p:blipFill>
            <a:blip r:embed="rId3"/>
            <a:srcRect l="21162" b="29295"/>
            <a:stretch>
              <a:fillRect/>
            </a:stretch>
          </p:blipFill>
          <p:spPr bwMode="auto">
            <a:xfrm>
              <a:off x="5257800" y="1219200"/>
              <a:ext cx="3062605" cy="2560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3"/>
            <p:cNvSpPr txBox="1">
              <a:spLocks noChangeArrowheads="1"/>
            </p:cNvSpPr>
            <p:nvPr/>
          </p:nvSpPr>
          <p:spPr bwMode="auto">
            <a:xfrm>
              <a:off x="5856288" y="2971803"/>
              <a:ext cx="7664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406400" indent="-406400">
                <a:buFontTx/>
                <a:buNone/>
              </a:pPr>
              <a:r>
                <a:rPr lang="en-US" sz="1600" b="0" i="0" dirty="0">
                  <a:solidFill>
                    <a:srgbClr val="F2F2F2"/>
                  </a:solidFill>
                </a:rPr>
                <a:t>Stable</a:t>
              </a:r>
            </a:p>
          </p:txBody>
        </p:sp>
        <p:sp>
          <p:nvSpPr>
            <p:cNvPr id="8" name="TextBox 63"/>
            <p:cNvSpPr txBox="1">
              <a:spLocks noChangeArrowheads="1"/>
            </p:cNvSpPr>
            <p:nvPr/>
          </p:nvSpPr>
          <p:spPr bwMode="auto">
            <a:xfrm>
              <a:off x="5795963" y="1524003"/>
              <a:ext cx="99448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406400" indent="-406400">
                <a:buFontTx/>
                <a:buNone/>
              </a:pPr>
              <a:r>
                <a:rPr lang="en-US" sz="1600" b="0" i="0" dirty="0">
                  <a:solidFill>
                    <a:srgbClr val="F2F2F2"/>
                  </a:solidFill>
                </a:rPr>
                <a:t>Unstable</a:t>
              </a:r>
            </a:p>
          </p:txBody>
        </p:sp>
        <p:sp>
          <p:nvSpPr>
            <p:cNvPr id="11" name="TextBox 63"/>
            <p:cNvSpPr txBox="1">
              <a:spLocks noChangeArrowheads="1"/>
            </p:cNvSpPr>
            <p:nvPr/>
          </p:nvSpPr>
          <p:spPr bwMode="auto">
            <a:xfrm>
              <a:off x="6934200" y="2819400"/>
              <a:ext cx="121022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406400" indent="-406400">
                <a:buFontTx/>
                <a:buNone/>
              </a:pPr>
              <a:r>
                <a:rPr lang="en-US" sz="1600" b="0" i="0" dirty="0" err="1">
                  <a:solidFill>
                    <a:srgbClr val="F2F2F2"/>
                  </a:solidFill>
                  <a:latin typeface="Symbol" pitchFamily="-112" charset="2"/>
                  <a:ea typeface="Symbol" pitchFamily="-112" charset="2"/>
                  <a:cs typeface="Symbol" pitchFamily="-112" charset="2"/>
                </a:rPr>
                <a:t>g</a:t>
              </a:r>
              <a:r>
                <a:rPr lang="en-US" sz="1600" b="0" i="0" dirty="0" err="1">
                  <a:solidFill>
                    <a:srgbClr val="F2F2F2"/>
                  </a:solidFill>
                </a:rPr>
                <a:t>/</a:t>
              </a:r>
              <a:r>
                <a:rPr lang="en-US" sz="1600" b="0" i="0" dirty="0" err="1">
                  <a:solidFill>
                    <a:srgbClr val="F2F2F2"/>
                  </a:solidFill>
                  <a:latin typeface="Symbol" pitchFamily="-112" charset="2"/>
                  <a:ea typeface="Symbol" pitchFamily="-112" charset="2"/>
                  <a:cs typeface="Symbol" pitchFamily="-112" charset="2"/>
                </a:rPr>
                <a:t>w</a:t>
              </a:r>
              <a:r>
                <a:rPr lang="en-US" sz="1600" b="0" i="0" baseline="-25000" dirty="0">
                  <a:solidFill>
                    <a:srgbClr val="F2F2F2"/>
                  </a:solidFill>
                </a:rPr>
                <a:t>*</a:t>
              </a:r>
              <a:r>
                <a:rPr lang="en-US" sz="1600" b="0" i="0" dirty="0">
                  <a:solidFill>
                    <a:srgbClr val="F2F2F2"/>
                  </a:solidFill>
                </a:rPr>
                <a:t>/2 = 0.1</a:t>
              </a:r>
            </a:p>
          </p:txBody>
        </p:sp>
        <p:cxnSp>
          <p:nvCxnSpPr>
            <p:cNvPr id="12" name="Straight Connector 170"/>
            <p:cNvCxnSpPr>
              <a:cxnSpLocks noChangeShapeType="1"/>
              <a:stCxn id="11" idx="0"/>
            </p:cNvCxnSpPr>
            <p:nvPr/>
          </p:nvCxnSpPr>
          <p:spPr bwMode="auto">
            <a:xfrm rot="5400000" flipH="1" flipV="1">
              <a:off x="7389155" y="2512355"/>
              <a:ext cx="457200" cy="156890"/>
            </a:xfrm>
            <a:prstGeom prst="line">
              <a:avLst/>
            </a:prstGeom>
            <a:noFill/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lg" len="med"/>
            </a:ln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Further Analysis Required to Determine Cause of Stabilization of Type-I </a:t>
            </a:r>
            <a:r>
              <a:rPr lang="en-US" dirty="0" err="1" smtClean="0">
                <a:ea typeface="ＭＳ Ｐゴシック" pitchFamily="-106" charset="-128"/>
                <a:cs typeface="ＭＳ Ｐゴシック" pitchFamily="-106" charset="-128"/>
              </a:rPr>
              <a:t>ELMs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4813" indent="-404813"/>
            <a:r>
              <a:rPr lang="en-US" sz="2000" dirty="0" smtClean="0">
                <a:ea typeface="ＭＳ Ｐゴシック" pitchFamily="-106" charset="-128"/>
                <a:cs typeface="ＭＳ Ｐゴシック" pitchFamily="-106" charset="-128"/>
              </a:rPr>
              <a:t>Edge instability observed coincident with small-ELM transition</a:t>
            </a:r>
          </a:p>
          <a:p>
            <a:pPr marL="862013" lvl="1" indent="-404813"/>
            <a:r>
              <a:rPr lang="en-US" sz="1800" dirty="0" smtClean="0">
                <a:ea typeface="ＭＳ Ｐゴシック" pitchFamily="-106" charset="-128"/>
                <a:cs typeface="ＭＳ Ｐゴシック" pitchFamily="-106" charset="-128"/>
              </a:rPr>
              <a:t>observed in many NSTX discharges</a:t>
            </a:r>
          </a:p>
          <a:p>
            <a:pPr marL="862013" lvl="1" indent="-404813"/>
            <a:r>
              <a:rPr lang="en-US" sz="1800" dirty="0" smtClean="0">
                <a:ea typeface="ＭＳ Ｐゴシック" pitchFamily="-106" charset="-128"/>
                <a:cs typeface="ＭＳ Ｐゴシック" pitchFamily="-106" charset="-128"/>
              </a:rPr>
              <a:t>may have similar role to EHO at normal-A </a:t>
            </a:r>
            <a:r>
              <a:rPr lang="en-US" sz="1800" dirty="0" err="1" smtClean="0">
                <a:latin typeface="Wingdings" pitchFamily="-106" charset="2"/>
                <a:ea typeface="Wingdings" pitchFamily="-106" charset="2"/>
                <a:cs typeface="Wingdings" pitchFamily="-106" charset="2"/>
              </a:rPr>
              <a:t></a:t>
            </a:r>
            <a:r>
              <a:rPr lang="en-US" sz="1800" dirty="0" smtClean="0">
                <a:ea typeface="ＭＳ Ｐゴシック" pitchFamily="-106" charset="-128"/>
                <a:cs typeface="ＭＳ Ｐゴシック" pitchFamily="-106" charset="-128"/>
              </a:rPr>
              <a:t> need to determine how instability affects transport</a:t>
            </a:r>
          </a:p>
          <a:p>
            <a:pPr marL="404813" indent="-404813">
              <a:buClr>
                <a:schemeClr val="tx1"/>
              </a:buClr>
              <a:buSzPct val="90000"/>
            </a:pPr>
            <a:r>
              <a:rPr lang="en-US" sz="2000" dirty="0" smtClean="0">
                <a:ea typeface="ＭＳ Ｐゴシック" pitchFamily="-106" charset="-128"/>
                <a:cs typeface="ＭＳ Ｐゴシック" pitchFamily="-106" charset="-128"/>
              </a:rPr>
              <a:t>No correlation with </a:t>
            </a:r>
            <a:r>
              <a:rPr lang="en-US" sz="2000" dirty="0" err="1" smtClean="0">
                <a:ea typeface="ＭＳ Ｐゴシック" pitchFamily="-106" charset="-128"/>
                <a:cs typeface="ＭＳ Ｐゴシック" pitchFamily="-106" charset="-128"/>
              </a:rPr>
              <a:t>toroidal</a:t>
            </a:r>
            <a:r>
              <a:rPr lang="en-US" sz="2000" dirty="0" smtClean="0">
                <a:ea typeface="ＭＳ Ｐゴシック" pitchFamily="-106" charset="-128"/>
                <a:cs typeface="ＭＳ Ｐゴシック" pitchFamily="-106" charset="-128"/>
              </a:rPr>
              <a:t> rotation or rotation shear</a:t>
            </a:r>
          </a:p>
          <a:p>
            <a:pPr marL="862013" lvl="1" indent="-404813"/>
            <a:r>
              <a:rPr lang="en-US" sz="1800" dirty="0" smtClean="0">
                <a:ea typeface="ＭＳ Ｐゴシック" pitchFamily="-106" charset="-128"/>
                <a:cs typeface="ＭＳ Ｐゴシック" pitchFamily="-106" charset="-128"/>
              </a:rPr>
              <a:t>need to examine </a:t>
            </a:r>
            <a:r>
              <a:rPr lang="en-US" sz="1800" dirty="0" err="1" smtClean="0">
                <a:ea typeface="ＭＳ Ｐゴシック" pitchFamily="-106" charset="-128"/>
                <a:cs typeface="ＭＳ Ｐゴシック" pitchFamily="-106" charset="-128"/>
              </a:rPr>
              <a:t>ExB</a:t>
            </a:r>
            <a:r>
              <a:rPr lang="en-US" sz="1800" dirty="0" smtClean="0">
                <a:ea typeface="ＭＳ Ｐゴシック" pitchFamily="-106" charset="-128"/>
                <a:cs typeface="ＭＳ Ｐゴシック" pitchFamily="-106" charset="-128"/>
              </a:rPr>
              <a:t> shearing rate</a:t>
            </a:r>
            <a:r>
              <a:rPr lang="en-US" dirty="0" smtClean="0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</a:p>
          <a:p>
            <a:pPr marL="404813" indent="-404813">
              <a:buClr>
                <a:schemeClr val="tx1"/>
              </a:buClr>
              <a:buSzPct val="90000"/>
            </a:pPr>
            <a:r>
              <a:rPr lang="en-US" sz="2000" dirty="0" smtClean="0">
                <a:ea typeface="ＭＳ Ｐゴシック" pitchFamily="-106" charset="-128"/>
                <a:cs typeface="ＭＳ Ｐゴシック" pitchFamily="-106" charset="-128"/>
              </a:rPr>
              <a:t>Increased </a:t>
            </a:r>
            <a:r>
              <a:rPr lang="en-US" sz="2000" dirty="0" err="1" smtClean="0">
                <a:ea typeface="ＭＳ Ｐゴシック" pitchFamily="-106" charset="-128"/>
                <a:cs typeface="ＭＳ Ｐゴシック" pitchFamily="-106" charset="-128"/>
              </a:rPr>
              <a:t>collisionality</a:t>
            </a:r>
            <a:r>
              <a:rPr lang="en-US" sz="2000" dirty="0" smtClean="0">
                <a:ea typeface="ＭＳ Ｐゴシック" pitchFamily="-106" charset="-128"/>
                <a:cs typeface="ＭＳ Ｐゴシック" pitchFamily="-106" charset="-128"/>
              </a:rPr>
              <a:t> (</a:t>
            </a:r>
            <a:r>
              <a:rPr lang="en-US" sz="2000" dirty="0" smtClean="0">
                <a:latin typeface="Symbol" pitchFamily="-106" charset="2"/>
                <a:ea typeface="Symbol" pitchFamily="-106" charset="2"/>
                <a:cs typeface="Symbol" pitchFamily="-106" charset="2"/>
              </a:rPr>
              <a:t>n</a:t>
            </a:r>
            <a:r>
              <a:rPr lang="en-US" sz="2000" baseline="-25000" dirty="0" smtClean="0">
                <a:ea typeface="ＭＳ Ｐゴシック" pitchFamily="-106" charset="-128"/>
                <a:cs typeface="ＭＳ Ｐゴシック" pitchFamily="-106" charset="-128"/>
              </a:rPr>
              <a:t>e</a:t>
            </a:r>
            <a:r>
              <a:rPr lang="en-US" sz="2000" baseline="30000" dirty="0" smtClean="0">
                <a:ea typeface="ＭＳ Ｐゴシック" pitchFamily="-106" charset="-128"/>
                <a:cs typeface="ＭＳ Ｐゴシック" pitchFamily="-106" charset="-128"/>
              </a:rPr>
              <a:t>*</a:t>
            </a:r>
            <a:r>
              <a:rPr lang="en-US" sz="2000" dirty="0" smtClean="0">
                <a:ea typeface="ＭＳ Ｐゴシック" pitchFamily="-106" charset="-128"/>
                <a:cs typeface="ＭＳ Ｐゴシック" pitchFamily="-106" charset="-128"/>
              </a:rPr>
              <a:t> &gt; 2) and </a:t>
            </a:r>
            <a:r>
              <a:rPr lang="en-US" sz="2000" dirty="0" err="1" smtClean="0">
                <a:latin typeface="Symbol" pitchFamily="-106" charset="2"/>
                <a:ea typeface="Symbol" pitchFamily="-106" charset="2"/>
                <a:cs typeface="Symbol" pitchFamily="-106" charset="2"/>
              </a:rPr>
              <a:t>d</a:t>
            </a:r>
            <a:r>
              <a:rPr lang="en-US" sz="2000" baseline="-25000" dirty="0" err="1" smtClean="0">
                <a:ea typeface="ＭＳ Ｐゴシック" pitchFamily="-106" charset="-128"/>
                <a:cs typeface="ＭＳ Ｐゴシック" pitchFamily="-106" charset="-128"/>
              </a:rPr>
              <a:t>r</a:t>
            </a:r>
            <a:r>
              <a:rPr lang="en-US" sz="2000" baseline="30000" dirty="0" err="1" smtClean="0">
                <a:ea typeface="ＭＳ Ｐゴシック" pitchFamily="-106" charset="-128"/>
                <a:cs typeface="ＭＳ Ｐゴシック" pitchFamily="-106" charset="-128"/>
              </a:rPr>
              <a:t>sep</a:t>
            </a:r>
            <a:r>
              <a:rPr lang="en-US" sz="2000" dirty="0" smtClean="0">
                <a:ea typeface="ＭＳ Ｐゴシック" pitchFamily="-106" charset="-128"/>
                <a:cs typeface="ＭＳ Ｐゴシック" pitchFamily="-106" charset="-128"/>
              </a:rPr>
              <a:t> &lt; -5 mm needed for Type-V </a:t>
            </a:r>
            <a:r>
              <a:rPr lang="en-US" sz="2000" dirty="0" err="1" smtClean="0">
                <a:ea typeface="ＭＳ Ｐゴシック" pitchFamily="-106" charset="-128"/>
                <a:cs typeface="ＭＳ Ｐゴシック" pitchFamily="-106" charset="-128"/>
              </a:rPr>
              <a:t>ELMs</a:t>
            </a:r>
            <a:endParaRPr lang="en-US" sz="2000" dirty="0" smtClean="0">
              <a:ea typeface="ＭＳ Ｐゴシック" pitchFamily="-106" charset="-128"/>
              <a:cs typeface="ＭＳ Ｐゴシック" pitchFamily="-106" charset="-128"/>
            </a:endParaRPr>
          </a:p>
          <a:p>
            <a:pPr marL="862013" lvl="1" indent="-404813"/>
            <a:r>
              <a:rPr lang="en-US" sz="1800" dirty="0" smtClean="0">
                <a:ea typeface="ＭＳ Ｐゴシック" pitchFamily="-106" charset="-128"/>
                <a:cs typeface="ＭＳ Ｐゴシック" pitchFamily="-106" charset="-128"/>
              </a:rPr>
              <a:t>Type V cases have increased pedestal pressure</a:t>
            </a:r>
          </a:p>
          <a:p>
            <a:pPr marL="404813" indent="-404813"/>
            <a:r>
              <a:rPr lang="en-US" sz="2000" dirty="0" smtClean="0">
                <a:ea typeface="ＭＳ Ｐゴシック" pitchFamily="-106" charset="-128"/>
                <a:cs typeface="ＭＳ Ｐゴシック" pitchFamily="-106" charset="-128"/>
              </a:rPr>
              <a:t>Stability analysis shows Type-V case closer to ballooning boundary</a:t>
            </a:r>
          </a:p>
          <a:p>
            <a:pPr marL="862013" lvl="1" indent="-404813"/>
            <a:r>
              <a:rPr lang="en-US" sz="1800" dirty="0" smtClean="0">
                <a:ea typeface="ＭＳ Ｐゴシック" pitchFamily="-106" charset="-128"/>
                <a:cs typeface="ＭＳ Ｐゴシック" pitchFamily="-106" charset="-128"/>
              </a:rPr>
              <a:t>need to include MSE in equilibrium reconstructions</a:t>
            </a:r>
          </a:p>
          <a:p>
            <a:pPr marL="862013" lvl="1" indent="-404813"/>
            <a:r>
              <a:rPr lang="en-US" sz="1800" dirty="0" smtClean="0">
                <a:ea typeface="ＭＳ Ｐゴシック" pitchFamily="-106" charset="-128"/>
                <a:cs typeface="ＭＳ Ｐゴシック" pitchFamily="-106" charset="-128"/>
              </a:rPr>
              <a:t>need to analyze more shots for better statistics </a:t>
            </a:r>
          </a:p>
          <a:p>
            <a:pPr marL="404813" indent="-404813"/>
            <a:r>
              <a:rPr lang="en-US" sz="2000" dirty="0" smtClean="0">
                <a:ea typeface="ＭＳ Ｐゴシック" pitchFamily="-106" charset="-128"/>
                <a:cs typeface="ＭＳ Ｐゴシック" pitchFamily="-106" charset="-128"/>
              </a:rPr>
              <a:t>Need to include particle sources and sinks to determine if mode is affecting transport</a:t>
            </a:r>
            <a:endParaRPr lang="en-US" sz="1800" dirty="0" smtClean="0">
              <a:solidFill>
                <a:schemeClr val="accent2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endParaRPr lang="en-US" sz="1800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40965123-B982-445A-AFE1-0FB4E74111C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68987</TotalTime>
  <Words>963</Words>
  <Application>Microsoft Office PowerPoint</Application>
  <PresentationFormat>On-screen Show (4:3)</PresentationFormat>
  <Paragraphs>190</Paragraphs>
  <Slides>9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 Presentation</vt:lpstr>
      <vt:lpstr>Slide 1</vt:lpstr>
      <vt:lpstr>Small-ELM Regime in NSTX Coincident with Edge Instability</vt:lpstr>
      <vt:lpstr>Edge Instability Observed in Multiple Diagnostics</vt:lpstr>
      <vt:lpstr>Type-I ELM Stabilization Observed with Change in Triangularity</vt:lpstr>
      <vt:lpstr>Multiple Time Slice Averaging Used to Analyze Profiles</vt:lpstr>
      <vt:lpstr>Increased Collisionality May Affect Edge Stability</vt:lpstr>
      <vt:lpstr>Edge Current Slightly Reduced in Type-V Case</vt:lpstr>
      <vt:lpstr>ELITE Shows Type-V Case Closer to Ballooning Boundary</vt:lpstr>
      <vt:lpstr>Further Analysis Required to Determine Cause of Stabilization of Type-I ELMs</vt:lpstr>
    </vt:vector>
  </TitlesOfParts>
  <Company>Princeton Plasma Physics Laboratory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Sontag, Aaron C.</cp:lastModifiedBy>
  <cp:revision>12357</cp:revision>
  <dcterms:created xsi:type="dcterms:W3CDTF">2010-11-02T13:42:44Z</dcterms:created>
  <dcterms:modified xsi:type="dcterms:W3CDTF">2010-11-02T13:44:28Z</dcterms:modified>
</cp:coreProperties>
</file>