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7"/>
  </p:notesMasterIdLst>
  <p:handoutMasterIdLst>
    <p:handoutMasterId r:id="rId28"/>
  </p:handoutMasterIdLst>
  <p:sldIdLst>
    <p:sldId id="1217" r:id="rId2"/>
    <p:sldId id="1249" r:id="rId3"/>
    <p:sldId id="1248" r:id="rId4"/>
    <p:sldId id="1250" r:id="rId5"/>
    <p:sldId id="1266" r:id="rId6"/>
    <p:sldId id="1225" r:id="rId7"/>
    <p:sldId id="1230" r:id="rId8"/>
    <p:sldId id="1253" r:id="rId9"/>
    <p:sldId id="1279" r:id="rId10"/>
    <p:sldId id="1268" r:id="rId11"/>
    <p:sldId id="1254" r:id="rId12"/>
    <p:sldId id="1255" r:id="rId13"/>
    <p:sldId id="1277" r:id="rId14"/>
    <p:sldId id="1256" r:id="rId15"/>
    <p:sldId id="1257" r:id="rId16"/>
    <p:sldId id="1265" r:id="rId17"/>
    <p:sldId id="1278" r:id="rId18"/>
    <p:sldId id="1258" r:id="rId19"/>
    <p:sldId id="1275" r:id="rId20"/>
    <p:sldId id="1274" r:id="rId21"/>
    <p:sldId id="1267" r:id="rId22"/>
    <p:sldId id="1259" r:id="rId23"/>
    <p:sldId id="1263" r:id="rId24"/>
    <p:sldId id="1262" r:id="rId25"/>
    <p:sldId id="1260" r:id="rId2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33FF"/>
    <a:srgbClr val="FFFFFF"/>
    <a:srgbClr val="6600FF"/>
    <a:srgbClr val="FFCCCC"/>
    <a:srgbClr val="3366FF"/>
    <a:srgbClr val="FF0000"/>
    <a:srgbClr val="EAEAEA"/>
    <a:srgbClr val="CCFFFF"/>
    <a:srgbClr val="33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01" autoAdjust="0"/>
    <p:restoredTop sz="94558" autoAdjust="0"/>
  </p:normalViewPr>
  <p:slideViewPr>
    <p:cSldViewPr>
      <p:cViewPr varScale="1">
        <p:scale>
          <a:sx n="76" d="100"/>
          <a:sy n="76" d="100"/>
        </p:scale>
        <p:origin x="-1188" y="-90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255" cy="48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06" tIns="48354" rIns="96706" bIns="48354" numCol="1" anchor="t" anchorCtr="0" compatLnSpc="1">
            <a:prstTxWarp prst="textNoShape">
              <a:avLst/>
            </a:prstTxWarp>
          </a:bodyPr>
          <a:lstStyle>
            <a:lvl1pPr defTabSz="967396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46" y="0"/>
            <a:ext cx="3170254" cy="48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06" tIns="48354" rIns="96706" bIns="48354" numCol="1" anchor="t" anchorCtr="0" compatLnSpc="1">
            <a:prstTxWarp prst="textNoShape">
              <a:avLst/>
            </a:prstTxWarp>
          </a:bodyPr>
          <a:lstStyle>
            <a:lvl1pPr algn="r" defTabSz="967396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0149"/>
            <a:ext cx="3170255" cy="48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06" tIns="48354" rIns="96706" bIns="48354" numCol="1" anchor="b" anchorCtr="0" compatLnSpc="1">
            <a:prstTxWarp prst="textNoShape">
              <a:avLst/>
            </a:prstTxWarp>
          </a:bodyPr>
          <a:lstStyle>
            <a:lvl1pPr defTabSz="967396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46" y="9120149"/>
            <a:ext cx="3170254" cy="48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06" tIns="48354" rIns="96706" bIns="48354" numCol="1" anchor="b" anchorCtr="0" compatLnSpc="1">
            <a:prstTxWarp prst="textNoShape">
              <a:avLst/>
            </a:prstTxWarp>
          </a:bodyPr>
          <a:lstStyle>
            <a:lvl1pPr algn="r" defTabSz="967396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8CEE83D-934B-45AC-8983-28EBB03C1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35086" cy="47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0" tIns="47861" rIns="95720" bIns="47861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80115" y="1"/>
            <a:ext cx="3135086" cy="47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0" tIns="47861" rIns="95720" bIns="4786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7138" y="712788"/>
            <a:ext cx="4860925" cy="3644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319" y="4595616"/>
            <a:ext cx="5382567" cy="427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0" tIns="47861" rIns="95720" bIns="478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1883"/>
            <a:ext cx="3135086" cy="47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0" tIns="47861" rIns="95720" bIns="47861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80115" y="9111883"/>
            <a:ext cx="3135086" cy="47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0" tIns="47861" rIns="95720" bIns="4786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821897F-147E-49F9-9E99-D5D1A67B0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5E9C22-BA6E-4118-B928-415BE26CFE7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E1FE67-BB2C-4D9E-B6C3-D7767D5F574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E1FE67-BB2C-4D9E-B6C3-D7767D5F574C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E1FE67-BB2C-4D9E-B6C3-D7767D5F574C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E1FE67-BB2C-4D9E-B6C3-D7767D5F574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E1FE67-BB2C-4D9E-B6C3-D7767D5F574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E1FE67-BB2C-4D9E-B6C3-D7767D5F574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E1FE67-BB2C-4D9E-B6C3-D7767D5F574C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E1FE67-BB2C-4D9E-B6C3-D7767D5F574C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21897F-147E-49F9-9E99-D5D1A67B00E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21897F-147E-49F9-9E99-D5D1A67B00E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E1FE67-BB2C-4D9E-B6C3-D7767D5F574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E1FE67-BB2C-4D9E-B6C3-D7767D5F574C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E1FE67-BB2C-4D9E-B6C3-D7767D5F574C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E1FE67-BB2C-4D9E-B6C3-D7767D5F574C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21897F-147E-49F9-9E99-D5D1A67B00E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21897F-147E-49F9-9E99-D5D1A67B00E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21897F-147E-49F9-9E99-D5D1A67B00E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E1FE67-BB2C-4D9E-B6C3-D7767D5F574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E1FE67-BB2C-4D9E-B6C3-D7767D5F574C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496168-80DF-44C0-9589-B9FA75130529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E1FE67-BB2C-4D9E-B6C3-D7767D5F574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E1FE67-BB2C-4D9E-B6C3-D7767D5F574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E1FE67-BB2C-4D9E-B6C3-D7767D5F574C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21897F-147E-49F9-9E99-D5D1A67B00E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68155-7E2B-4179-A26C-0EB5A96A8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539750" cy="1825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</a:rPr>
              <a:t>NSTX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</a:defRPr>
            </a:lvl1pPr>
          </a:lstStyle>
          <a:p>
            <a:pPr>
              <a:defRPr/>
            </a:pPr>
            <a:fld id="{5D979B0C-EB9A-49B0-AD33-1B61E0903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219200" y="6629400"/>
            <a:ext cx="67056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" i="0" dirty="0" smtClean="0"/>
              <a:t>APS</a:t>
            </a:r>
            <a:r>
              <a:rPr lang="en-US" sz="800" i="0" baseline="0" dirty="0" smtClean="0"/>
              <a:t> DPP 2010 </a:t>
            </a:r>
            <a:r>
              <a:rPr lang="en-US" sz="800" i="0" dirty="0" smtClean="0"/>
              <a:t>– Role of plasma edge region in global stability on NSTX,  J. Menard  (11/09/2010)</a:t>
            </a:r>
            <a:endParaRPr lang="en-US" sz="800" i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9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52400" y="9906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200" i="0" dirty="0" smtClean="0">
                <a:solidFill>
                  <a:schemeClr val="accent2"/>
                </a:solidFill>
                <a:latin typeface="Arial" charset="0"/>
                <a:ea typeface="ＭＳ Ｐゴシック" pitchFamily="-128" charset="-128"/>
              </a:rPr>
              <a:t>Role of plasma edge region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3200" i="0" dirty="0" smtClean="0">
                <a:solidFill>
                  <a:schemeClr val="accent2"/>
                </a:solidFill>
                <a:latin typeface="Arial" charset="0"/>
                <a:ea typeface="ＭＳ Ｐゴシック" pitchFamily="-128" charset="-128"/>
              </a:rPr>
              <a:t>in global stability on NSTX*</a:t>
            </a:r>
            <a:endParaRPr lang="en-US" sz="3200" i="0" dirty="0">
              <a:solidFill>
                <a:schemeClr val="accent2"/>
              </a:solidFill>
              <a:latin typeface="Arial" charset="0"/>
            </a:endParaRP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524000" y="2057400"/>
            <a:ext cx="6019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i="0" dirty="0" smtClean="0">
                <a:solidFill>
                  <a:schemeClr val="tx1"/>
                </a:solidFill>
                <a:latin typeface="Arial" pitchFamily="34" charset="0"/>
              </a:rPr>
              <a:t>J. Menard (PPPL), Y.Q. Liu (CCFE)</a:t>
            </a:r>
            <a:endParaRPr lang="en-US" sz="2000" i="0" dirty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</a:rPr>
              <a:t>R. Bell, S. Gerhardt (PPPL)</a:t>
            </a:r>
          </a:p>
          <a:p>
            <a:pPr algn="ctr"/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</a:rPr>
              <a:t>S. </a:t>
            </a:r>
            <a:r>
              <a:rPr lang="en-US" sz="1800" b="0" dirty="0" err="1" smtClean="0">
                <a:solidFill>
                  <a:schemeClr val="tx1"/>
                </a:solidFill>
                <a:latin typeface="Arial" pitchFamily="34" charset="0"/>
              </a:rPr>
              <a:t>Sabbagh</a:t>
            </a: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</a:rPr>
              <a:t> (Columbia University)</a:t>
            </a:r>
            <a:endParaRPr lang="en-US" b="0" dirty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r>
              <a:rPr lang="en-US" sz="1600" b="0" dirty="0" smtClean="0">
                <a:solidFill>
                  <a:schemeClr val="tx1"/>
                </a:solidFill>
                <a:latin typeface="Arial" pitchFamily="34" charset="0"/>
              </a:rPr>
              <a:t>and </a:t>
            </a:r>
            <a:r>
              <a:rPr lang="en-US" sz="1600" b="0" dirty="0">
                <a:solidFill>
                  <a:schemeClr val="tx1"/>
                </a:solidFill>
                <a:latin typeface="Arial" pitchFamily="34" charset="0"/>
              </a:rPr>
              <a:t>the NSTX Research Team</a:t>
            </a:r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4" name="Text Box 10"/>
          <p:cNvSpPr txBox="1">
            <a:spLocks noChangeArrowheads="1"/>
          </p:cNvSpPr>
          <p:nvPr/>
        </p:nvSpPr>
        <p:spPr bwMode="auto">
          <a:xfrm>
            <a:off x="1676400" y="3505200"/>
            <a:ext cx="5715000" cy="61555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52</a:t>
            </a:r>
            <a:r>
              <a:rPr lang="en-US" sz="1600" i="0" baseline="30000" dirty="0" smtClean="0">
                <a:solidFill>
                  <a:srgbClr val="FF0000"/>
                </a:solidFill>
              </a:rPr>
              <a:t>nd</a:t>
            </a:r>
            <a:r>
              <a:rPr lang="en-US" sz="1600" i="0" dirty="0" smtClean="0">
                <a:solidFill>
                  <a:srgbClr val="FF0000"/>
                </a:solidFill>
              </a:rPr>
              <a:t> Annual Meeting of the APS DPP 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November 8-12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Chicago, IL</a:t>
            </a:r>
            <a:endParaRPr lang="en-US" sz="1600" i="0" dirty="0">
              <a:solidFill>
                <a:srgbClr val="FF0000"/>
              </a:solidFill>
            </a:endParaRPr>
          </a:p>
        </p:txBody>
      </p: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219200" cy="5492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NSTX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/>
            <a:r>
              <a:rPr lang="en-US" sz="1800">
                <a:solidFill>
                  <a:schemeClr val="accent2"/>
                </a:solidFill>
                <a:latin typeface="Arial" pitchFamily="34" charset="0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92" name="Picture 48" descr="ppi221.tmp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981200"/>
            <a:ext cx="1333500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3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4" name="Text Box 152"/>
          <p:cNvSpPr txBox="1">
            <a:spLocks noChangeArrowheads="1"/>
          </p:cNvSpPr>
          <p:nvPr/>
        </p:nvSpPr>
        <p:spPr bwMode="auto">
          <a:xfrm>
            <a:off x="38100" y="1987550"/>
            <a:ext cx="1333500" cy="47942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College W&amp;M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Colorado Sch Mines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Columbia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CompX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General Atomics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INL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Johns Hopkins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LANL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LLNL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Lodestar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MIT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Nova Photonics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New York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Old Dominion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ORNL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PPPL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PSI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Princeton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Purdue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SNL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Think Tank, Inc.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UC Davis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UC Irvine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UCLA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UCSD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Colorado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Illinois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Maryland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Rochester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Washington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Wisconsin</a:t>
            </a:r>
          </a:p>
        </p:txBody>
      </p:sp>
      <p:cxnSp>
        <p:nvCxnSpPr>
          <p:cNvPr id="2095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96" name="Picture 53" descr="ppi224.tmp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2254250"/>
            <a:ext cx="1284288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7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8" name="Text Box 153"/>
          <p:cNvSpPr txBox="1">
            <a:spLocks noChangeArrowheads="1"/>
          </p:cNvSpPr>
          <p:nvPr/>
        </p:nvSpPr>
        <p:spPr bwMode="auto">
          <a:xfrm>
            <a:off x="7772400" y="2254250"/>
            <a:ext cx="1284288" cy="4527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Culham Sci Ctr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U St. Andrews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York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Chubu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Fukui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Hiroshima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Hyogo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Kyoto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Kyushu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Kyushu Tokai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NIFS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Niigata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U Tokyo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JAEA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Hebrew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Ioffe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RRC Kurchatov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TRINITI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KBSI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KAIST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POSTECH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ASIPP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ENEA, Frascati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CEA, Cadarache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IPP, J</a:t>
            </a:r>
            <a:r>
              <a:rPr lang="en-US" sz="9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ü</a:t>
            </a: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lich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IPP, Garching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ASCR, Czech Rep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U Quebec</a:t>
            </a:r>
          </a:p>
        </p:txBody>
      </p:sp>
      <p:cxnSp>
        <p:nvCxnSpPr>
          <p:cNvPr id="2099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100" name="Picture 155" descr="nstx_sma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4724400"/>
            <a:ext cx="182451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01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102" name="Picture 160" descr="framed_team_pictur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4699577"/>
            <a:ext cx="2819400" cy="208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03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sp>
        <p:nvSpPr>
          <p:cNvPr id="56" name="TextBox 55"/>
          <p:cNvSpPr txBox="1"/>
          <p:nvPr/>
        </p:nvSpPr>
        <p:spPr>
          <a:xfrm>
            <a:off x="2438400" y="4394284"/>
            <a:ext cx="42546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0" baseline="30000" dirty="0" smtClean="0">
                <a:solidFill>
                  <a:srgbClr val="0000CC"/>
                </a:solidFill>
              </a:rPr>
              <a:t>*</a:t>
            </a:r>
            <a:r>
              <a:rPr lang="en-US" sz="1050" i="0" dirty="0" smtClean="0">
                <a:solidFill>
                  <a:srgbClr val="0000CC"/>
                </a:solidFill>
              </a:rPr>
              <a:t>This work supported by US </a:t>
            </a:r>
            <a:r>
              <a:rPr lang="en-US" sz="1050" i="0" dirty="0" err="1" smtClean="0">
                <a:solidFill>
                  <a:srgbClr val="0000CC"/>
                </a:solidFill>
              </a:rPr>
              <a:t>DoE</a:t>
            </a:r>
            <a:r>
              <a:rPr lang="en-US" sz="1050" i="0" dirty="0" smtClean="0">
                <a:solidFill>
                  <a:srgbClr val="0000CC"/>
                </a:solidFill>
              </a:rPr>
              <a:t> contract DE-AC02-09CH11466</a:t>
            </a:r>
            <a:endParaRPr lang="en-US" sz="1050" i="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05800" cy="3200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sz="3200" dirty="0" smtClean="0"/>
          </a:p>
          <a:p>
            <a:pPr marL="857250" lvl="1" indent="-457200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Experimentally unstable case</a:t>
            </a:r>
          </a:p>
          <a:p>
            <a:pPr marL="857250" lvl="1" indent="-457200">
              <a:buFont typeface="Wingdings" pitchFamily="2" charset="2"/>
              <a:buChar char="§"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857250" lvl="1" indent="-457200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Experimentally stable case</a:t>
            </a:r>
          </a:p>
          <a:p>
            <a:pPr marL="857250" lvl="1" indent="-457200">
              <a:buFont typeface="Wingdings" pitchFamily="2" charset="2"/>
              <a:buChar char="§"/>
            </a:pPr>
            <a:endParaRPr lang="en-US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857250" lvl="1" indent="-457200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Comparison of unstable and stable cases</a:t>
            </a:r>
            <a:endParaRPr lang="en-US" sz="32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65123-B982-445A-AFE1-0FB4E74111C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cxnSp>
        <p:nvCxnSpPr>
          <p:cNvPr id="308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/>
            <a:r>
              <a:rPr lang="en-US" sz="3200" dirty="0" smtClean="0"/>
              <a:t>Kinetic stability analysis using MARS-F</a:t>
            </a:r>
          </a:p>
        </p:txBody>
      </p:sp>
      <p:sp>
        <p:nvSpPr>
          <p:cNvPr id="12" name="Right Arrow 11"/>
          <p:cNvSpPr/>
          <p:nvPr/>
        </p:nvSpPr>
        <p:spPr bwMode="auto">
          <a:xfrm>
            <a:off x="228600" y="2514600"/>
            <a:ext cx="609600" cy="381000"/>
          </a:xfrm>
          <a:prstGeom prst="rightArrow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ts val="2800"/>
              </a:lnSpc>
            </a:pPr>
            <a:r>
              <a:rPr lang="en-US" dirty="0" smtClean="0"/>
              <a:t>MARS-F using marginally unstable </a:t>
            </a:r>
            <a:r>
              <a:rPr lang="en-US" sz="2800" dirty="0" err="1" smtClean="0">
                <a:latin typeface="Symbol" pitchFamily="18" charset="2"/>
              </a:rPr>
              <a:t>w</a:t>
            </a:r>
            <a:r>
              <a:rPr lang="en-US" sz="2800" baseline="-25000" dirty="0" err="1" smtClean="0"/>
              <a:t>E</a:t>
            </a:r>
            <a:r>
              <a:rPr lang="en-US" dirty="0" smtClean="0"/>
              <a:t> = </a:t>
            </a:r>
            <a:r>
              <a:rPr lang="en-US" dirty="0" err="1" smtClean="0">
                <a:latin typeface="Symbol" pitchFamily="18" charset="2"/>
              </a:rPr>
              <a:t>W</a:t>
            </a:r>
            <a:r>
              <a:rPr lang="en-US" baseline="-25000" dirty="0" err="1" smtClean="0">
                <a:latin typeface="Symbol" pitchFamily="18" charset="2"/>
              </a:rPr>
              <a:t>f</a:t>
            </a:r>
            <a:r>
              <a:rPr lang="en-US" baseline="-25000" dirty="0" smtClean="0"/>
              <a:t>-C</a:t>
            </a:r>
            <a:r>
              <a:rPr lang="en-US" dirty="0" smtClean="0"/>
              <a:t> predicts n=1 RWM to be robustly unstable </a:t>
            </a:r>
            <a:r>
              <a:rPr lang="en-US" dirty="0" smtClean="0">
                <a:sym typeface="Wingdings" pitchFamily="2" charset="2"/>
              </a:rPr>
              <a:t> inconsistent with experiment</a:t>
            </a:r>
            <a:endParaRPr lang="en-US" baseline="-25000" dirty="0"/>
          </a:p>
        </p:txBody>
      </p: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65123-B982-445A-AFE1-0FB4E74111C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cxnSp>
        <p:nvCxnSpPr>
          <p:cNvPr id="308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2640" y="4495800"/>
            <a:ext cx="3032760" cy="187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228600" y="1295400"/>
            <a:ext cx="56388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algn="ctr" eaLnBrk="0" hangingPunct="0">
              <a:lnSpc>
                <a:spcPts val="2400"/>
              </a:lnSpc>
              <a:spcBef>
                <a:spcPct val="20000"/>
              </a:spcBef>
            </a:pPr>
            <a:r>
              <a:rPr lang="en-US" sz="2400" i="0" kern="0" dirty="0" smtClean="0">
                <a:solidFill>
                  <a:schemeClr val="tx1"/>
                </a:solidFill>
              </a:rPr>
              <a:t>Calculated n=1 </a:t>
            </a:r>
            <a:r>
              <a:rPr lang="en-US" sz="2800" i="0" kern="0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en-US" sz="600" i="0" kern="0" dirty="0" smtClean="0">
                <a:solidFill>
                  <a:schemeClr val="tx1"/>
                </a:solidFill>
                <a:latin typeface="Symbol" pitchFamily="18" charset="2"/>
              </a:rPr>
              <a:t> </a:t>
            </a:r>
            <a:r>
              <a:rPr lang="en-US" sz="2800" i="0" kern="0" dirty="0" err="1" smtClean="0">
                <a:solidFill>
                  <a:schemeClr val="tx1"/>
                </a:solidFill>
                <a:latin typeface="Symbol" pitchFamily="18" charset="2"/>
              </a:rPr>
              <a:t>t</a:t>
            </a:r>
            <a:r>
              <a:rPr lang="en-US" sz="2800" i="0" kern="0" baseline="-25000" dirty="0" err="1" smtClean="0">
                <a:solidFill>
                  <a:schemeClr val="tx1"/>
                </a:solidFill>
              </a:rPr>
              <a:t>wall</a:t>
            </a:r>
            <a:endParaRPr lang="en-US" sz="2400" i="0" kern="0" dirty="0" smtClean="0">
              <a:solidFill>
                <a:schemeClr val="tx1"/>
              </a:solidFill>
            </a:endParaRPr>
          </a:p>
          <a:p>
            <a:pPr marL="228600" indent="-228600" algn="ctr" eaLnBrk="0" hangingPunct="0">
              <a:lnSpc>
                <a:spcPts val="2400"/>
              </a:lnSpc>
              <a:spcBef>
                <a:spcPct val="20000"/>
              </a:spcBef>
            </a:pPr>
            <a:r>
              <a:rPr lang="en-US" sz="1800" i="0" kern="0" dirty="0" smtClean="0">
                <a:solidFill>
                  <a:schemeClr val="tx1"/>
                </a:solidFill>
              </a:rPr>
              <a:t>Using experimentally marginally unstable profiles</a:t>
            </a:r>
          </a:p>
        </p:txBody>
      </p:sp>
      <p:cxnSp>
        <p:nvCxnSpPr>
          <p:cNvPr id="35" name="Straight Arrow Connector 34"/>
          <p:cNvCxnSpPr/>
          <p:nvPr/>
        </p:nvCxnSpPr>
        <p:spPr bwMode="auto">
          <a:xfrm flipV="1">
            <a:off x="6629400" y="5410200"/>
            <a:ext cx="685800" cy="30480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6840164" y="990600"/>
            <a:ext cx="2345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err="1" smtClean="0">
                <a:latin typeface="Symbol" pitchFamily="18" charset="2"/>
              </a:rPr>
              <a:t>b</a:t>
            </a:r>
            <a:r>
              <a:rPr lang="en-US" sz="1600" i="0" baseline="-25000" dirty="0" err="1" smtClean="0"/>
              <a:t>N</a:t>
            </a:r>
            <a:r>
              <a:rPr lang="en-US" sz="1600" i="0" baseline="-25000" dirty="0" smtClean="0"/>
              <a:t> </a:t>
            </a:r>
            <a:r>
              <a:rPr lang="en-US" sz="1600" i="0" dirty="0" smtClean="0"/>
              <a:t>          – </a:t>
            </a:r>
            <a:r>
              <a:rPr lang="en-US" sz="1600" i="0" dirty="0" err="1" smtClean="0">
                <a:latin typeface="Symbol" pitchFamily="18" charset="2"/>
              </a:rPr>
              <a:t>b</a:t>
            </a:r>
            <a:r>
              <a:rPr lang="en-US" sz="1600" i="0" baseline="-25000" dirty="0" err="1" smtClean="0"/>
              <a:t>N</a:t>
            </a:r>
            <a:r>
              <a:rPr lang="en-US" sz="1600" i="0" baseline="-25000" dirty="0" smtClean="0"/>
              <a:t> </a:t>
            </a:r>
            <a:r>
              <a:rPr lang="en-US" sz="1600" i="0" dirty="0" smtClean="0"/>
              <a:t>(no-wall) </a:t>
            </a:r>
          </a:p>
          <a:p>
            <a:endParaRPr lang="en-US" sz="800" i="0" dirty="0" smtClean="0"/>
          </a:p>
          <a:p>
            <a:r>
              <a:rPr lang="en-US" sz="1600" i="0" dirty="0" err="1" smtClean="0">
                <a:latin typeface="Symbol" pitchFamily="18" charset="2"/>
              </a:rPr>
              <a:t>b</a:t>
            </a:r>
            <a:r>
              <a:rPr lang="en-US" sz="1600" i="0" baseline="-25000" dirty="0" err="1" smtClean="0"/>
              <a:t>N</a:t>
            </a:r>
            <a:r>
              <a:rPr lang="en-US" sz="1600" i="0" baseline="-25000" dirty="0" smtClean="0"/>
              <a:t> </a:t>
            </a:r>
            <a:r>
              <a:rPr lang="en-US" sz="1600" i="0" dirty="0" smtClean="0"/>
              <a:t>(wall) – </a:t>
            </a:r>
            <a:r>
              <a:rPr lang="en-US" sz="1600" i="0" dirty="0" err="1" smtClean="0">
                <a:latin typeface="Symbol" pitchFamily="18" charset="2"/>
              </a:rPr>
              <a:t>b</a:t>
            </a:r>
            <a:r>
              <a:rPr lang="en-US" sz="1600" i="0" baseline="-25000" dirty="0" err="1" smtClean="0"/>
              <a:t>N</a:t>
            </a:r>
            <a:r>
              <a:rPr lang="en-US" sz="1600" i="0" baseline="-25000" dirty="0" smtClean="0"/>
              <a:t> </a:t>
            </a:r>
            <a:r>
              <a:rPr lang="en-US" sz="1600" i="0" dirty="0" smtClean="0"/>
              <a:t>(no-wall) </a:t>
            </a:r>
          </a:p>
        </p:txBody>
      </p:sp>
      <p:cxnSp>
        <p:nvCxnSpPr>
          <p:cNvPr id="57" name="Straight Connector 56"/>
          <p:cNvCxnSpPr/>
          <p:nvPr/>
        </p:nvCxnSpPr>
        <p:spPr bwMode="auto">
          <a:xfrm rot="10800000">
            <a:off x="6870644" y="1371599"/>
            <a:ext cx="210312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Rectangle 64"/>
          <p:cNvSpPr/>
          <p:nvPr/>
        </p:nvSpPr>
        <p:spPr>
          <a:xfrm>
            <a:off x="6074467" y="1138535"/>
            <a:ext cx="841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i="0" dirty="0" err="1" smtClean="0">
                <a:latin typeface="+mn-lt"/>
              </a:rPr>
              <a:t>C</a:t>
            </a:r>
            <a:r>
              <a:rPr lang="en-US" sz="2400" i="0" baseline="-25000" dirty="0" err="1" smtClean="0">
                <a:latin typeface="Symbol" pitchFamily="18" charset="2"/>
              </a:rPr>
              <a:t>b</a:t>
            </a:r>
            <a:r>
              <a:rPr lang="en-US" sz="2400" i="0" dirty="0" smtClean="0">
                <a:latin typeface="Symbol" pitchFamily="18" charset="2"/>
              </a:rPr>
              <a:t> </a:t>
            </a:r>
            <a:r>
              <a:rPr lang="en-US" sz="2400" i="0" dirty="0" smtClean="0">
                <a:latin typeface="+mn-lt"/>
                <a:sym typeface="Symbol"/>
              </a:rPr>
              <a:t></a:t>
            </a:r>
            <a:r>
              <a:rPr lang="en-US" sz="2400" i="0" dirty="0" smtClean="0">
                <a:latin typeface="Symbol" pitchFamily="18" charset="2"/>
              </a:rPr>
              <a:t> </a:t>
            </a:r>
            <a:endParaRPr lang="en-US" sz="2400" i="0" dirty="0" smtClean="0"/>
          </a:p>
        </p:txBody>
      </p:sp>
      <p:sp>
        <p:nvSpPr>
          <p:cNvPr id="79" name="Right Arrow 78"/>
          <p:cNvSpPr/>
          <p:nvPr/>
        </p:nvSpPr>
        <p:spPr bwMode="auto">
          <a:xfrm rot="10800000">
            <a:off x="5257800" y="2971800"/>
            <a:ext cx="685800" cy="609600"/>
          </a:xfrm>
          <a:prstGeom prst="rightArrow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80" name="Rectangle 3"/>
          <p:cNvSpPr txBox="1">
            <a:spLocks noChangeArrowheads="1"/>
          </p:cNvSpPr>
          <p:nvPr/>
        </p:nvSpPr>
        <p:spPr bwMode="auto">
          <a:xfrm>
            <a:off x="5791200" y="2514600"/>
            <a:ext cx="3200400" cy="1524000"/>
          </a:xfrm>
          <a:prstGeom prst="rect">
            <a:avLst/>
          </a:prstGeom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3363" lvl="0" indent="-233363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i="0" kern="0" dirty="0" smtClean="0">
                <a:solidFill>
                  <a:schemeClr val="tx1"/>
                </a:solidFill>
              </a:rPr>
              <a:t> </a:t>
            </a:r>
            <a:r>
              <a:rPr lang="en-US" sz="2800" i="0" kern="0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en-US" sz="2400" b="0" i="0" kern="0" dirty="0" smtClean="0">
                <a:solidFill>
                  <a:schemeClr val="tx1"/>
                </a:solidFill>
              </a:rPr>
              <a:t> depends only weakly on rotation</a:t>
            </a:r>
          </a:p>
          <a:p>
            <a:pPr marL="233363" lvl="0" indent="-233363" eaLnBrk="0" hangingPunct="0">
              <a:spcBef>
                <a:spcPct val="20000"/>
              </a:spcBef>
              <a:buFontTx/>
              <a:buChar char="•"/>
            </a:pPr>
            <a:r>
              <a:rPr lang="en-US" sz="2800" i="0" kern="0" dirty="0" smtClean="0">
                <a:solidFill>
                  <a:schemeClr val="tx1"/>
                </a:solidFill>
              </a:rPr>
              <a:t> </a:t>
            </a:r>
            <a:r>
              <a:rPr lang="en-US" sz="2800" i="0" kern="0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en-US" sz="2400" b="0" i="0" kern="0" dirty="0" smtClean="0">
                <a:solidFill>
                  <a:schemeClr val="tx1"/>
                </a:solidFill>
              </a:rPr>
              <a:t> increases with </a:t>
            </a:r>
            <a:r>
              <a:rPr lang="en-US" sz="2400" b="0" i="0" kern="0" dirty="0" err="1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2400" b="0" i="0" kern="0" baseline="-25000" dirty="0" err="1" smtClean="0">
                <a:solidFill>
                  <a:schemeClr val="tx1"/>
                </a:solidFill>
              </a:rPr>
              <a:t>N</a:t>
            </a:r>
            <a:endParaRPr lang="en-US" sz="2800" b="0" i="0" kern="0" baseline="-25000" dirty="0" smtClean="0">
              <a:solidFill>
                <a:schemeClr val="tx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371600" y="5486400"/>
            <a:ext cx="3276600" cy="4411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91440" rIns="0" bIns="9144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i="0" dirty="0" smtClean="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en-US" sz="2000" i="0" baseline="-25000" dirty="0" smtClean="0">
                <a:solidFill>
                  <a:schemeClr val="tx1"/>
                </a:solidFill>
              </a:rPr>
              <a:t>*C </a:t>
            </a:r>
            <a:r>
              <a:rPr lang="en-US" sz="2000" i="0" dirty="0" smtClean="0">
                <a:solidFill>
                  <a:schemeClr val="tx1"/>
                </a:solidFill>
                <a:latin typeface="Symbol" pitchFamily="18" charset="2"/>
              </a:rPr>
              <a:t>/</a:t>
            </a:r>
            <a:r>
              <a:rPr lang="en-US" sz="2000" i="0" dirty="0" smtClean="0">
                <a:solidFill>
                  <a:schemeClr val="tx1"/>
                </a:solidFill>
              </a:rPr>
              <a:t> </a:t>
            </a:r>
            <a:r>
              <a:rPr lang="en-US" sz="2000" i="0" dirty="0" smtClean="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en-US" sz="2000" i="0" baseline="-25000" dirty="0" smtClean="0">
                <a:solidFill>
                  <a:schemeClr val="tx1"/>
                </a:solidFill>
              </a:rPr>
              <a:t>*C</a:t>
            </a:r>
            <a:r>
              <a:rPr lang="en-US" sz="2000" i="0" dirty="0" smtClean="0">
                <a:solidFill>
                  <a:schemeClr val="tx1"/>
                </a:solidFill>
                <a:sym typeface="Symbol"/>
              </a:rPr>
              <a:t> (</a:t>
            </a:r>
            <a:r>
              <a:rPr lang="en-US" sz="2000" i="0" dirty="0" err="1" smtClean="0">
                <a:solidFill>
                  <a:schemeClr val="tx1"/>
                </a:solidFill>
                <a:sym typeface="Symbol"/>
              </a:rPr>
              <a:t>expt</a:t>
            </a:r>
            <a:r>
              <a:rPr lang="en-US" sz="2000" i="0" dirty="0" smtClean="0">
                <a:solidFill>
                  <a:schemeClr val="tx1"/>
                </a:solidFill>
                <a:sym typeface="Symbol"/>
              </a:rPr>
              <a:t>) = 0, </a:t>
            </a:r>
            <a:r>
              <a:rPr lang="en-US" sz="2000" i="0" dirty="0" err="1" smtClean="0">
                <a:solidFill>
                  <a:schemeClr val="tx1"/>
                </a:solidFill>
                <a:sym typeface="Symbol"/>
              </a:rPr>
              <a:t>u</a:t>
            </a:r>
            <a:r>
              <a:rPr lang="en-US" sz="2000" i="0" baseline="-25000" dirty="0" err="1" smtClean="0">
                <a:solidFill>
                  <a:schemeClr val="tx1"/>
                </a:solidFill>
                <a:latin typeface="Symbol" pitchFamily="18" charset="2"/>
                <a:sym typeface="Symbol"/>
              </a:rPr>
              <a:t>q</a:t>
            </a:r>
            <a:r>
              <a:rPr lang="en-US" sz="2000" i="0" baseline="-25000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en-US" sz="2000" i="0" dirty="0" smtClean="0">
                <a:solidFill>
                  <a:schemeClr val="tx1"/>
                </a:solidFill>
                <a:sym typeface="Symbol"/>
              </a:rPr>
              <a:t>= 0</a:t>
            </a:r>
            <a:endParaRPr lang="en-US" sz="2000" i="0" baseline="-25000" dirty="0">
              <a:solidFill>
                <a:schemeClr val="tx1"/>
              </a:solidFill>
            </a:endParaRPr>
          </a:p>
        </p:txBody>
      </p:sp>
      <p:cxnSp>
        <p:nvCxnSpPr>
          <p:cNvPr id="82" name="Straight Arrow Connector 81"/>
          <p:cNvCxnSpPr/>
          <p:nvPr/>
        </p:nvCxnSpPr>
        <p:spPr bwMode="auto">
          <a:xfrm>
            <a:off x="4648200" y="5715000"/>
            <a:ext cx="1981200" cy="1588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6" name="Group 45"/>
          <p:cNvGrpSpPr/>
          <p:nvPr/>
        </p:nvGrpSpPr>
        <p:grpSpPr>
          <a:xfrm>
            <a:off x="83820" y="1981200"/>
            <a:ext cx="5097780" cy="3242310"/>
            <a:chOff x="83820" y="1981200"/>
            <a:chExt cx="5097780" cy="324231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820" y="1981200"/>
              <a:ext cx="5097780" cy="3242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3" name="Group 32"/>
            <p:cNvGrpSpPr/>
            <p:nvPr/>
          </p:nvGrpSpPr>
          <p:grpSpPr>
            <a:xfrm>
              <a:off x="3200400" y="3124200"/>
              <a:ext cx="762000" cy="609600"/>
              <a:chOff x="1981200" y="4114800"/>
              <a:chExt cx="762000" cy="609600"/>
            </a:xfrm>
          </p:grpSpPr>
          <p:sp>
            <p:nvSpPr>
              <p:cNvPr id="36" name="Rounded Rectangle 35"/>
              <p:cNvSpPr/>
              <p:nvPr/>
            </p:nvSpPr>
            <p:spPr bwMode="auto">
              <a:xfrm rot="10800000">
                <a:off x="2133600" y="4267200"/>
                <a:ext cx="457200" cy="304800"/>
              </a:xfrm>
              <a:prstGeom prst="roundRect">
                <a:avLst>
                  <a:gd name="adj" fmla="val 23810"/>
                </a:avLst>
              </a:prstGeom>
              <a:gradFill flip="none" rotWithShape="1">
                <a:gsLst>
                  <a:gs pos="0">
                    <a:srgbClr val="FFC000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  <a:tileRect r="-100000" b="-100000"/>
              </a:gradFill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200" b="1" i="1" u="none" strike="noStrike" cap="none" normalizeH="0" baseline="0" smtClean="0">
                  <a:ln>
                    <a:noFill/>
                  </a:ln>
                  <a:solidFill>
                    <a:srgbClr val="1822CD"/>
                  </a:solidFill>
                  <a:effectLst/>
                  <a:latin typeface="Helvetica" pitchFamily="-12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057400" y="4267200"/>
                <a:ext cx="59429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0" dirty="0" err="1" smtClean="0">
                    <a:solidFill>
                      <a:schemeClr val="tx1"/>
                    </a:solidFill>
                  </a:rPr>
                  <a:t>Expt</a:t>
                </a:r>
                <a:endParaRPr lang="en-US" i="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9" name="Straight Connector 38"/>
              <p:cNvCxnSpPr/>
              <p:nvPr/>
            </p:nvCxnSpPr>
            <p:spPr bwMode="auto">
              <a:xfrm rot="5400000" flipH="1" flipV="1">
                <a:off x="2286000" y="4191000"/>
                <a:ext cx="152400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Straight Connector 39"/>
              <p:cNvCxnSpPr/>
              <p:nvPr/>
            </p:nvCxnSpPr>
            <p:spPr bwMode="auto">
              <a:xfrm rot="5400000" flipH="1" flipV="1">
                <a:off x="2286000" y="4648200"/>
                <a:ext cx="152400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>
                <a:off x="2590800" y="4419600"/>
                <a:ext cx="152400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>
                <a:off x="1981200" y="4419600"/>
                <a:ext cx="152400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cxnSp>
        <p:nvCxnSpPr>
          <p:cNvPr id="43" name="Straight Arrow Connector 42"/>
          <p:cNvCxnSpPr/>
          <p:nvPr/>
        </p:nvCxnSpPr>
        <p:spPr bwMode="auto">
          <a:xfrm rot="5400000" flipH="1" flipV="1">
            <a:off x="1485900" y="5295900"/>
            <a:ext cx="381000" cy="1588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4" name="Rectangle 43"/>
          <p:cNvSpPr/>
          <p:nvPr/>
        </p:nvSpPr>
        <p:spPr>
          <a:xfrm>
            <a:off x="5083326" y="4110335"/>
            <a:ext cx="936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i="0" dirty="0" err="1" smtClean="0">
                <a:latin typeface="+mn-lt"/>
              </a:rPr>
              <a:t>C</a:t>
            </a:r>
            <a:r>
              <a:rPr lang="en-US" sz="2400" i="0" baseline="-25000" dirty="0" err="1" smtClean="0">
                <a:latin typeface="Symbol" pitchFamily="18" charset="2"/>
              </a:rPr>
              <a:t>b</a:t>
            </a:r>
            <a:r>
              <a:rPr lang="en-US" sz="2400" i="0" dirty="0" smtClean="0">
                <a:latin typeface="Symbol" pitchFamily="18" charset="2"/>
                <a:sym typeface="Symbol"/>
              </a:rPr>
              <a:t>=</a:t>
            </a:r>
            <a:r>
              <a:rPr lang="en-US" sz="2400" i="0" dirty="0" smtClean="0">
                <a:latin typeface="+mn-lt"/>
                <a:sym typeface="Symbol"/>
              </a:rPr>
              <a:t>0</a:t>
            </a:r>
            <a:r>
              <a:rPr lang="en-US" sz="2400" i="0" dirty="0" smtClean="0">
                <a:latin typeface="Symbol" pitchFamily="18" charset="2"/>
              </a:rPr>
              <a:t> </a:t>
            </a:r>
            <a:endParaRPr lang="en-US" sz="2400" i="0" dirty="0" smtClean="0"/>
          </a:p>
        </p:txBody>
      </p:sp>
      <p:sp>
        <p:nvSpPr>
          <p:cNvPr id="45" name="Rectangle 44"/>
          <p:cNvSpPr/>
          <p:nvPr/>
        </p:nvSpPr>
        <p:spPr>
          <a:xfrm>
            <a:off x="5007125" y="1828800"/>
            <a:ext cx="936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i="0" dirty="0" err="1" smtClean="0">
                <a:latin typeface="+mn-lt"/>
              </a:rPr>
              <a:t>C</a:t>
            </a:r>
            <a:r>
              <a:rPr lang="en-US" sz="2400" i="0" baseline="-25000" dirty="0" err="1" smtClean="0">
                <a:latin typeface="Symbol" pitchFamily="18" charset="2"/>
              </a:rPr>
              <a:t>b</a:t>
            </a:r>
            <a:r>
              <a:rPr lang="en-US" sz="2400" i="0" dirty="0" smtClean="0">
                <a:latin typeface="Symbol" pitchFamily="18" charset="2"/>
                <a:sym typeface="Symbol"/>
              </a:rPr>
              <a:t>=</a:t>
            </a:r>
            <a:r>
              <a:rPr lang="en-US" sz="2400" i="0" dirty="0" smtClean="0">
                <a:latin typeface="+mn-lt"/>
                <a:sym typeface="Symbol"/>
              </a:rPr>
              <a:t>1</a:t>
            </a:r>
            <a:r>
              <a:rPr lang="en-US" sz="2400" i="0" dirty="0" smtClean="0">
                <a:latin typeface="Symbol" pitchFamily="18" charset="2"/>
              </a:rPr>
              <a:t> </a:t>
            </a:r>
            <a:endParaRPr lang="en-US" sz="2400" i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MARS-F using marginally unstable full </a:t>
            </a:r>
            <a:r>
              <a:rPr lang="en-US" sz="2800" dirty="0" err="1" smtClean="0">
                <a:latin typeface="Symbol" pitchFamily="18" charset="2"/>
              </a:rPr>
              <a:t>w</a:t>
            </a:r>
            <a:r>
              <a:rPr lang="en-US" sz="2800" baseline="-25000" dirty="0" err="1" smtClean="0"/>
              <a:t>E</a:t>
            </a:r>
            <a:r>
              <a:rPr lang="en-US" dirty="0" smtClean="0"/>
              <a:t> predicts n=1 RWM to be marginally unstable </a:t>
            </a:r>
            <a:r>
              <a:rPr lang="en-US" dirty="0" smtClean="0">
                <a:sym typeface="Wingdings" pitchFamily="2" charset="2"/>
              </a:rPr>
              <a:t> more consistent with experiment</a:t>
            </a:r>
            <a:endParaRPr lang="en-US" baseline="-25000" dirty="0"/>
          </a:p>
        </p:txBody>
      </p: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65123-B982-445A-AFE1-0FB4E74111C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cxnSp>
        <p:nvCxnSpPr>
          <p:cNvPr id="308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533400" y="1143000"/>
            <a:ext cx="82296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algn="ctr" eaLnBrk="0" hangingPunct="0">
              <a:lnSpc>
                <a:spcPts val="2400"/>
              </a:lnSpc>
              <a:spcBef>
                <a:spcPct val="20000"/>
              </a:spcBef>
            </a:pPr>
            <a:r>
              <a:rPr lang="en-US" sz="2400" i="0" kern="0" dirty="0" smtClean="0">
                <a:solidFill>
                  <a:schemeClr val="tx1"/>
                </a:solidFill>
              </a:rPr>
              <a:t>Calculated n=1 </a:t>
            </a:r>
            <a:r>
              <a:rPr lang="en-US" sz="2800" i="0" kern="0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en-US" sz="600" i="0" kern="0" dirty="0" smtClean="0">
                <a:solidFill>
                  <a:schemeClr val="tx1"/>
                </a:solidFill>
                <a:latin typeface="Symbol" pitchFamily="18" charset="2"/>
              </a:rPr>
              <a:t> </a:t>
            </a:r>
            <a:r>
              <a:rPr lang="en-US" sz="2800" i="0" kern="0" dirty="0" err="1" smtClean="0">
                <a:solidFill>
                  <a:schemeClr val="tx1"/>
                </a:solidFill>
                <a:latin typeface="Symbol" pitchFamily="18" charset="2"/>
              </a:rPr>
              <a:t>t</a:t>
            </a:r>
            <a:r>
              <a:rPr lang="en-US" sz="2800" i="0" kern="0" baseline="-25000" dirty="0" err="1" smtClean="0">
                <a:solidFill>
                  <a:schemeClr val="tx1"/>
                </a:solidFill>
              </a:rPr>
              <a:t>wall</a:t>
            </a:r>
            <a:endParaRPr lang="en-US" sz="2400" i="0" kern="0" dirty="0" smtClean="0">
              <a:solidFill>
                <a:schemeClr val="tx1"/>
              </a:solidFill>
            </a:endParaRPr>
          </a:p>
          <a:p>
            <a:pPr marL="228600" indent="-228600" algn="ctr" eaLnBrk="0" hangingPunct="0">
              <a:lnSpc>
                <a:spcPts val="2400"/>
              </a:lnSpc>
              <a:spcBef>
                <a:spcPct val="20000"/>
              </a:spcBef>
            </a:pPr>
            <a:r>
              <a:rPr lang="en-US" sz="1800" i="0" kern="0" dirty="0" smtClean="0">
                <a:solidFill>
                  <a:schemeClr val="tx1"/>
                </a:solidFill>
              </a:rPr>
              <a:t>using experimentally marginally unstable profiles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38200" y="5033506"/>
            <a:ext cx="2133600" cy="605294"/>
          </a:xfrm>
          <a:prstGeom prst="rect">
            <a:avLst/>
          </a:prstGeom>
          <a:ln>
            <a:solidFill>
              <a:srgbClr val="3333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45720" rIns="91440" bIns="45720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z="1800" i="0" dirty="0" smtClean="0">
                <a:solidFill>
                  <a:srgbClr val="3333FF"/>
                </a:solidFill>
                <a:latin typeface="Symbol" pitchFamily="18" charset="2"/>
              </a:rPr>
              <a:t>w</a:t>
            </a:r>
            <a:r>
              <a:rPr lang="en-US" sz="1800" i="0" baseline="-25000" dirty="0" smtClean="0">
                <a:solidFill>
                  <a:srgbClr val="3333FF"/>
                </a:solidFill>
              </a:rPr>
              <a:t>*C </a:t>
            </a:r>
            <a:r>
              <a:rPr lang="en-US" sz="1800" i="0" dirty="0" smtClean="0">
                <a:solidFill>
                  <a:srgbClr val="3333FF"/>
                </a:solidFill>
                <a:latin typeface="Symbol" pitchFamily="18" charset="2"/>
              </a:rPr>
              <a:t>/</a:t>
            </a:r>
            <a:r>
              <a:rPr lang="en-US" sz="1800" i="0" dirty="0" smtClean="0">
                <a:solidFill>
                  <a:srgbClr val="3333FF"/>
                </a:solidFill>
              </a:rPr>
              <a:t> </a:t>
            </a:r>
            <a:r>
              <a:rPr lang="en-US" sz="1800" i="0" dirty="0" smtClean="0">
                <a:solidFill>
                  <a:srgbClr val="3333FF"/>
                </a:solidFill>
                <a:latin typeface="Symbol" pitchFamily="18" charset="2"/>
              </a:rPr>
              <a:t>w</a:t>
            </a:r>
            <a:r>
              <a:rPr lang="en-US" sz="1800" i="0" baseline="-25000" dirty="0" smtClean="0">
                <a:solidFill>
                  <a:srgbClr val="3333FF"/>
                </a:solidFill>
              </a:rPr>
              <a:t>*C</a:t>
            </a:r>
            <a:r>
              <a:rPr lang="en-US" sz="1800" i="0" dirty="0" smtClean="0">
                <a:solidFill>
                  <a:srgbClr val="3333FF"/>
                </a:solidFill>
                <a:sym typeface="Symbol"/>
              </a:rPr>
              <a:t> (</a:t>
            </a:r>
            <a:r>
              <a:rPr lang="en-US" sz="1800" i="0" dirty="0" err="1" smtClean="0">
                <a:solidFill>
                  <a:srgbClr val="3333FF"/>
                </a:solidFill>
                <a:sym typeface="Symbol"/>
              </a:rPr>
              <a:t>expt</a:t>
            </a:r>
            <a:r>
              <a:rPr lang="en-US" sz="1800" i="0" dirty="0" smtClean="0">
                <a:solidFill>
                  <a:srgbClr val="3333FF"/>
                </a:solidFill>
                <a:sym typeface="Symbol"/>
              </a:rPr>
              <a:t>) = 1</a:t>
            </a:r>
          </a:p>
          <a:p>
            <a:pPr algn="r">
              <a:lnSpc>
                <a:spcPts val="2000"/>
              </a:lnSpc>
            </a:pPr>
            <a:r>
              <a:rPr lang="en-US" sz="1800" i="0" dirty="0" err="1" smtClean="0">
                <a:solidFill>
                  <a:srgbClr val="3333FF"/>
                </a:solidFill>
                <a:sym typeface="Symbol"/>
              </a:rPr>
              <a:t>u</a:t>
            </a:r>
            <a:r>
              <a:rPr lang="en-US" sz="1800" i="0" baseline="-25000" dirty="0" err="1" smtClean="0">
                <a:solidFill>
                  <a:srgbClr val="3333FF"/>
                </a:solidFill>
                <a:latin typeface="Symbol" pitchFamily="18" charset="2"/>
                <a:sym typeface="Symbol"/>
              </a:rPr>
              <a:t>q</a:t>
            </a:r>
            <a:r>
              <a:rPr lang="en-US" sz="1800" i="0" baseline="-25000" dirty="0" smtClean="0">
                <a:solidFill>
                  <a:srgbClr val="3333FF"/>
                </a:solidFill>
                <a:sym typeface="Symbol"/>
              </a:rPr>
              <a:t> </a:t>
            </a:r>
            <a:r>
              <a:rPr lang="en-US" sz="1800" i="0" dirty="0" smtClean="0">
                <a:solidFill>
                  <a:srgbClr val="3333FF"/>
                </a:solidFill>
                <a:sym typeface="Symbol"/>
              </a:rPr>
              <a:t>= 0</a:t>
            </a:r>
            <a:endParaRPr lang="en-US" sz="1800" i="0" baseline="-25000" dirty="0">
              <a:solidFill>
                <a:srgbClr val="3333FF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828800"/>
            <a:ext cx="4457224" cy="284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" name="Group 60"/>
          <p:cNvGrpSpPr/>
          <p:nvPr/>
        </p:nvGrpSpPr>
        <p:grpSpPr>
          <a:xfrm>
            <a:off x="6934200" y="2743200"/>
            <a:ext cx="762000" cy="609600"/>
            <a:chOff x="1981200" y="4114800"/>
            <a:chExt cx="762000" cy="609600"/>
          </a:xfrm>
        </p:grpSpPr>
        <p:sp>
          <p:nvSpPr>
            <p:cNvPr id="62" name="Rounded Rectangle 61"/>
            <p:cNvSpPr/>
            <p:nvPr/>
          </p:nvSpPr>
          <p:spPr bwMode="auto">
            <a:xfrm rot="10800000">
              <a:off x="2133600" y="4267200"/>
              <a:ext cx="457200" cy="304800"/>
            </a:xfrm>
            <a:prstGeom prst="roundRect">
              <a:avLst>
                <a:gd name="adj" fmla="val 23810"/>
              </a:avLst>
            </a:prstGeom>
            <a:gradFill flip="none" rotWithShape="1">
              <a:gsLst>
                <a:gs pos="0">
                  <a:srgbClr val="FFC000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 r="-100000" b="-100000"/>
            </a:gradFill>
            <a:ln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057400" y="4267200"/>
              <a:ext cx="5942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0" dirty="0" err="1" smtClean="0">
                  <a:solidFill>
                    <a:schemeClr val="tx1"/>
                  </a:solidFill>
                </a:rPr>
                <a:t>Expt</a:t>
              </a:r>
              <a:endParaRPr lang="en-US" i="0" dirty="0">
                <a:solidFill>
                  <a:schemeClr val="tx1"/>
                </a:solidFill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 bwMode="auto">
            <a:xfrm rot="5400000" flipH="1" flipV="1">
              <a:off x="2286000" y="4191000"/>
              <a:ext cx="1524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rot="5400000" flipH="1" flipV="1">
              <a:off x="2286000" y="4648200"/>
              <a:ext cx="1524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2590800" y="4419600"/>
              <a:ext cx="1524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1981200" y="4419600"/>
              <a:ext cx="1524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8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801177"/>
            <a:ext cx="4433888" cy="284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3" name="Group 82"/>
          <p:cNvGrpSpPr/>
          <p:nvPr/>
        </p:nvGrpSpPr>
        <p:grpSpPr>
          <a:xfrm>
            <a:off x="2798064" y="2743200"/>
            <a:ext cx="762000" cy="609600"/>
            <a:chOff x="1981200" y="4114800"/>
            <a:chExt cx="762000" cy="609600"/>
          </a:xfrm>
        </p:grpSpPr>
        <p:sp>
          <p:nvSpPr>
            <p:cNvPr id="84" name="Rounded Rectangle 83"/>
            <p:cNvSpPr/>
            <p:nvPr/>
          </p:nvSpPr>
          <p:spPr bwMode="auto">
            <a:xfrm rot="10800000">
              <a:off x="2133600" y="4267200"/>
              <a:ext cx="457200" cy="304800"/>
            </a:xfrm>
            <a:prstGeom prst="roundRect">
              <a:avLst>
                <a:gd name="adj" fmla="val 23810"/>
              </a:avLst>
            </a:prstGeom>
            <a:gradFill flip="none" rotWithShape="1">
              <a:gsLst>
                <a:gs pos="0">
                  <a:srgbClr val="FFC000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 r="-100000" b="-100000"/>
            </a:gradFill>
            <a:ln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057400" y="4267200"/>
              <a:ext cx="5942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0" dirty="0" err="1" smtClean="0">
                  <a:solidFill>
                    <a:schemeClr val="tx1"/>
                  </a:solidFill>
                </a:rPr>
                <a:t>Expt</a:t>
              </a:r>
              <a:endParaRPr lang="en-US" i="0" dirty="0">
                <a:solidFill>
                  <a:schemeClr val="tx1"/>
                </a:solidFill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 bwMode="auto">
            <a:xfrm rot="5400000" flipH="1" flipV="1">
              <a:off x="2286000" y="4191000"/>
              <a:ext cx="1524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 rot="5400000" flipH="1" flipV="1">
              <a:off x="2286000" y="4648200"/>
              <a:ext cx="1524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2590800" y="4419600"/>
              <a:ext cx="1524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>
              <a:off x="1981200" y="4419600"/>
              <a:ext cx="1524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90" name="Straight Arrow Connector 89"/>
          <p:cNvCxnSpPr/>
          <p:nvPr/>
        </p:nvCxnSpPr>
        <p:spPr bwMode="auto">
          <a:xfrm rot="5400000" flipH="1" flipV="1">
            <a:off x="1181894" y="4762500"/>
            <a:ext cx="532606" cy="794"/>
          </a:xfrm>
          <a:prstGeom prst="straightConnector1">
            <a:avLst/>
          </a:prstGeom>
          <a:noFill/>
          <a:ln w="31750" cap="flat" cmpd="sng" algn="ctr">
            <a:solidFill>
              <a:srgbClr val="3333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rot="5400000" flipH="1" flipV="1">
            <a:off x="7810501" y="4762501"/>
            <a:ext cx="533398" cy="1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92" name="Picture 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4648200"/>
            <a:ext cx="3032760" cy="187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3" name="Straight Arrow Connector 92"/>
          <p:cNvCxnSpPr/>
          <p:nvPr/>
        </p:nvCxnSpPr>
        <p:spPr bwMode="auto">
          <a:xfrm rot="10800000" flipV="1">
            <a:off x="6019800" y="5486399"/>
            <a:ext cx="609600" cy="150245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4" name="Straight Arrow Connector 93"/>
          <p:cNvCxnSpPr/>
          <p:nvPr/>
        </p:nvCxnSpPr>
        <p:spPr bwMode="auto">
          <a:xfrm>
            <a:off x="2971800" y="5638800"/>
            <a:ext cx="1295400" cy="152400"/>
          </a:xfrm>
          <a:prstGeom prst="straightConnector1">
            <a:avLst/>
          </a:prstGeom>
          <a:noFill/>
          <a:ln w="31750" cap="flat" cmpd="sng" algn="ctr">
            <a:solidFill>
              <a:srgbClr val="3333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6629400" y="5029200"/>
            <a:ext cx="2209800" cy="60529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0" bIns="4572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800" i="0" dirty="0" smtClean="0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en-US" sz="1800" i="0" baseline="-25000" dirty="0" smtClean="0">
                <a:solidFill>
                  <a:srgbClr val="FF0000"/>
                </a:solidFill>
              </a:rPr>
              <a:t>*C </a:t>
            </a:r>
            <a:r>
              <a:rPr lang="en-US" sz="1800" i="0" dirty="0" smtClean="0">
                <a:solidFill>
                  <a:srgbClr val="FF0000"/>
                </a:solidFill>
                <a:latin typeface="Symbol" pitchFamily="18" charset="2"/>
              </a:rPr>
              <a:t>/</a:t>
            </a:r>
            <a:r>
              <a:rPr lang="en-US" sz="1800" i="0" dirty="0" smtClean="0">
                <a:solidFill>
                  <a:srgbClr val="FF0000"/>
                </a:solidFill>
              </a:rPr>
              <a:t> </a:t>
            </a:r>
            <a:r>
              <a:rPr lang="en-US" sz="1800" i="0" dirty="0" smtClean="0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en-US" sz="1800" i="0" baseline="-25000" dirty="0" smtClean="0">
                <a:solidFill>
                  <a:srgbClr val="FF0000"/>
                </a:solidFill>
              </a:rPr>
              <a:t>*C</a:t>
            </a:r>
            <a:r>
              <a:rPr lang="en-US" sz="1800" i="0" dirty="0" smtClean="0">
                <a:solidFill>
                  <a:srgbClr val="FF0000"/>
                </a:solidFill>
                <a:sym typeface="Symbol"/>
              </a:rPr>
              <a:t> (</a:t>
            </a:r>
            <a:r>
              <a:rPr lang="en-US" sz="1800" i="0" dirty="0" err="1" smtClean="0">
                <a:solidFill>
                  <a:srgbClr val="FF0000"/>
                </a:solidFill>
                <a:sym typeface="Symbol"/>
              </a:rPr>
              <a:t>expt</a:t>
            </a:r>
            <a:r>
              <a:rPr lang="en-US" sz="1800" i="0" dirty="0" smtClean="0">
                <a:solidFill>
                  <a:srgbClr val="FF0000"/>
                </a:solidFill>
                <a:sym typeface="Symbol"/>
              </a:rPr>
              <a:t>) = 1</a:t>
            </a:r>
          </a:p>
          <a:p>
            <a:pPr algn="ctr">
              <a:lnSpc>
                <a:spcPts val="2000"/>
              </a:lnSpc>
            </a:pPr>
            <a:r>
              <a:rPr lang="en-US" sz="1800" i="0" dirty="0" err="1" smtClean="0">
                <a:solidFill>
                  <a:srgbClr val="FF0000"/>
                </a:solidFill>
                <a:sym typeface="Symbol"/>
              </a:rPr>
              <a:t>u</a:t>
            </a:r>
            <a:r>
              <a:rPr lang="en-US" sz="1800" i="0" baseline="-25000" dirty="0" err="1" smtClean="0">
                <a:solidFill>
                  <a:srgbClr val="FF0000"/>
                </a:solidFill>
                <a:latin typeface="Symbol" pitchFamily="18" charset="2"/>
                <a:sym typeface="Symbol"/>
              </a:rPr>
              <a:t>q</a:t>
            </a:r>
            <a:r>
              <a:rPr lang="en-US" sz="1800" i="0" baseline="-250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1800" i="0" dirty="0" smtClean="0">
                <a:solidFill>
                  <a:srgbClr val="FF0000"/>
                </a:solidFill>
                <a:sym typeface="Symbol"/>
              </a:rPr>
              <a:t>= neoclassical</a:t>
            </a:r>
            <a:endParaRPr lang="en-US" sz="1800" i="0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05800" cy="2895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sz="3200" dirty="0" smtClean="0"/>
          </a:p>
          <a:p>
            <a:pPr marL="857250" lvl="1" indent="-457200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Experimentally unstable case</a:t>
            </a:r>
          </a:p>
          <a:p>
            <a:pPr marL="857250" lvl="1" indent="-457200">
              <a:buFont typeface="Wingdings" pitchFamily="2" charset="2"/>
              <a:buChar char="§"/>
            </a:pPr>
            <a:endParaRPr lang="en-US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857250" lvl="1" indent="-457200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Experimentally stable case</a:t>
            </a:r>
          </a:p>
          <a:p>
            <a:pPr marL="857250" lvl="1" indent="-457200">
              <a:buFont typeface="Wingdings" pitchFamily="2" charset="2"/>
              <a:buChar char="§"/>
            </a:pPr>
            <a:endParaRPr lang="en-US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857250" lvl="1" indent="-457200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Comparison of unstable and stable cases</a:t>
            </a:r>
            <a:endParaRPr lang="en-US" sz="32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65123-B982-445A-AFE1-0FB4E74111C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cxnSp>
        <p:nvCxnSpPr>
          <p:cNvPr id="308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/>
            <a:r>
              <a:rPr lang="en-US" sz="3200" dirty="0" smtClean="0"/>
              <a:t>Kinetic stability analysis using MARS-F</a:t>
            </a:r>
          </a:p>
        </p:txBody>
      </p:sp>
      <p:sp>
        <p:nvSpPr>
          <p:cNvPr id="12" name="Right Arrow 11"/>
          <p:cNvSpPr/>
          <p:nvPr/>
        </p:nvSpPr>
        <p:spPr bwMode="auto">
          <a:xfrm>
            <a:off x="228600" y="3505200"/>
            <a:ext cx="609600" cy="381000"/>
          </a:xfrm>
          <a:prstGeom prst="rightArrow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ts val="2800"/>
              </a:lnSpc>
            </a:pPr>
            <a:r>
              <a:rPr lang="en-US" dirty="0" smtClean="0"/>
              <a:t>MARS-F using stable </a:t>
            </a:r>
            <a:r>
              <a:rPr lang="en-US" sz="2800" dirty="0" err="1" smtClean="0">
                <a:latin typeface="Symbol" pitchFamily="18" charset="2"/>
              </a:rPr>
              <a:t>w</a:t>
            </a:r>
            <a:r>
              <a:rPr lang="en-US" sz="2800" baseline="-25000" dirty="0" err="1" smtClean="0"/>
              <a:t>E</a:t>
            </a:r>
            <a:r>
              <a:rPr lang="en-US" dirty="0" smtClean="0"/>
              <a:t> = </a:t>
            </a:r>
            <a:r>
              <a:rPr lang="en-US" dirty="0" err="1" smtClean="0">
                <a:latin typeface="Symbol" pitchFamily="18" charset="2"/>
              </a:rPr>
              <a:t>W</a:t>
            </a:r>
            <a:r>
              <a:rPr lang="en-US" baseline="-25000" dirty="0" err="1" smtClean="0">
                <a:latin typeface="Symbol" pitchFamily="18" charset="2"/>
              </a:rPr>
              <a:t>f</a:t>
            </a:r>
            <a:r>
              <a:rPr lang="en-US" baseline="-25000" dirty="0" smtClean="0"/>
              <a:t>-C</a:t>
            </a:r>
            <a:r>
              <a:rPr lang="en-US" dirty="0" smtClean="0"/>
              <a:t> profile predicts </a:t>
            </a:r>
            <a:br>
              <a:rPr lang="en-US" dirty="0" smtClean="0"/>
            </a:br>
            <a:r>
              <a:rPr lang="en-US" dirty="0" smtClean="0"/>
              <a:t>n=1 RWM to be unstable </a:t>
            </a:r>
            <a:r>
              <a:rPr lang="en-US" dirty="0" smtClean="0">
                <a:sym typeface="Wingdings" pitchFamily="2" charset="2"/>
              </a:rPr>
              <a:t> inconsistent with experiment</a:t>
            </a:r>
            <a:endParaRPr lang="en-US" baseline="-25000" dirty="0"/>
          </a:p>
        </p:txBody>
      </p: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65123-B982-445A-AFE1-0FB4E74111C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cxnSp>
        <p:nvCxnSpPr>
          <p:cNvPr id="308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457200" y="1352426"/>
            <a:ext cx="5257800" cy="70497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algn="ctr" eaLnBrk="0" hangingPunct="0">
              <a:lnSpc>
                <a:spcPts val="2400"/>
              </a:lnSpc>
              <a:spcBef>
                <a:spcPct val="20000"/>
              </a:spcBef>
            </a:pPr>
            <a:r>
              <a:rPr lang="en-US" sz="2400" i="0" kern="0" dirty="0" smtClean="0">
                <a:solidFill>
                  <a:schemeClr val="tx1"/>
                </a:solidFill>
              </a:rPr>
              <a:t>Calculated n=1 </a:t>
            </a:r>
            <a:r>
              <a:rPr lang="en-US" sz="2800" i="0" kern="0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en-US" sz="600" i="0" kern="0" dirty="0" smtClean="0">
                <a:solidFill>
                  <a:schemeClr val="tx1"/>
                </a:solidFill>
                <a:latin typeface="Symbol" pitchFamily="18" charset="2"/>
              </a:rPr>
              <a:t> </a:t>
            </a:r>
            <a:r>
              <a:rPr lang="en-US" sz="2800" i="0" kern="0" dirty="0" err="1" smtClean="0">
                <a:solidFill>
                  <a:schemeClr val="tx1"/>
                </a:solidFill>
                <a:latin typeface="Symbol" pitchFamily="18" charset="2"/>
              </a:rPr>
              <a:t>t</a:t>
            </a:r>
            <a:r>
              <a:rPr lang="en-US" sz="2800" i="0" kern="0" baseline="-25000" dirty="0" err="1" smtClean="0">
                <a:solidFill>
                  <a:schemeClr val="tx1"/>
                </a:solidFill>
              </a:rPr>
              <a:t>wall</a:t>
            </a:r>
            <a:endParaRPr lang="en-US" sz="2400" i="0" kern="0" dirty="0" smtClean="0">
              <a:solidFill>
                <a:schemeClr val="tx1"/>
              </a:solidFill>
            </a:endParaRPr>
          </a:p>
          <a:p>
            <a:pPr marL="228600" indent="-228600" algn="ctr" eaLnBrk="0" hangingPunct="0">
              <a:lnSpc>
                <a:spcPts val="2400"/>
              </a:lnSpc>
              <a:spcBef>
                <a:spcPct val="20000"/>
              </a:spcBef>
            </a:pPr>
            <a:r>
              <a:rPr lang="en-US" sz="1800" i="0" kern="0" dirty="0" smtClean="0">
                <a:solidFill>
                  <a:schemeClr val="tx1"/>
                </a:solidFill>
              </a:rPr>
              <a:t>using experimentally stable profiles</a:t>
            </a:r>
          </a:p>
        </p:txBody>
      </p: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644390"/>
            <a:ext cx="3017520" cy="183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3" name="Straight Arrow Connector 52"/>
          <p:cNvCxnSpPr/>
          <p:nvPr/>
        </p:nvCxnSpPr>
        <p:spPr bwMode="auto">
          <a:xfrm flipV="1">
            <a:off x="6629400" y="5410200"/>
            <a:ext cx="685800" cy="30480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>
            <a:off x="4648200" y="5715000"/>
            <a:ext cx="1981200" cy="1588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1371600" y="5502454"/>
            <a:ext cx="3276600" cy="4411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91440" rIns="0" bIns="9144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i="0" dirty="0" smtClean="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en-US" sz="2000" i="0" baseline="-25000" dirty="0" smtClean="0">
                <a:solidFill>
                  <a:schemeClr val="tx1"/>
                </a:solidFill>
              </a:rPr>
              <a:t>*C </a:t>
            </a:r>
            <a:r>
              <a:rPr lang="en-US" sz="2000" i="0" dirty="0" smtClean="0">
                <a:solidFill>
                  <a:schemeClr val="tx1"/>
                </a:solidFill>
                <a:latin typeface="Symbol" pitchFamily="18" charset="2"/>
              </a:rPr>
              <a:t>/</a:t>
            </a:r>
            <a:r>
              <a:rPr lang="en-US" sz="2000" i="0" dirty="0" smtClean="0">
                <a:solidFill>
                  <a:schemeClr val="tx1"/>
                </a:solidFill>
              </a:rPr>
              <a:t> </a:t>
            </a:r>
            <a:r>
              <a:rPr lang="en-US" sz="2000" i="0" dirty="0" smtClean="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en-US" sz="2000" i="0" baseline="-25000" dirty="0" smtClean="0">
                <a:solidFill>
                  <a:schemeClr val="tx1"/>
                </a:solidFill>
              </a:rPr>
              <a:t>*C</a:t>
            </a:r>
            <a:r>
              <a:rPr lang="en-US" sz="2000" i="0" dirty="0" smtClean="0">
                <a:solidFill>
                  <a:schemeClr val="tx1"/>
                </a:solidFill>
                <a:sym typeface="Symbol"/>
              </a:rPr>
              <a:t> (</a:t>
            </a:r>
            <a:r>
              <a:rPr lang="en-US" sz="2000" i="0" dirty="0" err="1" smtClean="0">
                <a:solidFill>
                  <a:schemeClr val="tx1"/>
                </a:solidFill>
                <a:sym typeface="Symbol"/>
              </a:rPr>
              <a:t>expt</a:t>
            </a:r>
            <a:r>
              <a:rPr lang="en-US" sz="2000" i="0" dirty="0" smtClean="0">
                <a:solidFill>
                  <a:schemeClr val="tx1"/>
                </a:solidFill>
                <a:sym typeface="Symbol"/>
              </a:rPr>
              <a:t>) = 0, </a:t>
            </a:r>
            <a:r>
              <a:rPr lang="en-US" sz="2000" i="0" dirty="0" err="1" smtClean="0">
                <a:solidFill>
                  <a:schemeClr val="tx1"/>
                </a:solidFill>
                <a:sym typeface="Symbol"/>
              </a:rPr>
              <a:t>u</a:t>
            </a:r>
            <a:r>
              <a:rPr lang="en-US" sz="2000" i="0" baseline="-25000" dirty="0" err="1" smtClean="0">
                <a:solidFill>
                  <a:schemeClr val="tx1"/>
                </a:solidFill>
                <a:latin typeface="Symbol" pitchFamily="18" charset="2"/>
                <a:sym typeface="Symbol"/>
              </a:rPr>
              <a:t>q</a:t>
            </a:r>
            <a:r>
              <a:rPr lang="en-US" sz="2000" i="0" baseline="-25000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en-US" sz="2000" i="0" dirty="0" smtClean="0">
                <a:solidFill>
                  <a:schemeClr val="tx1"/>
                </a:solidFill>
                <a:sym typeface="Symbol"/>
              </a:rPr>
              <a:t>= 0</a:t>
            </a:r>
            <a:endParaRPr lang="en-US" sz="2000" i="0" baseline="-25000" dirty="0">
              <a:solidFill>
                <a:schemeClr val="tx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" y="2057400"/>
            <a:ext cx="5186172" cy="330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22"/>
          <p:cNvGrpSpPr/>
          <p:nvPr/>
        </p:nvGrpSpPr>
        <p:grpSpPr>
          <a:xfrm>
            <a:off x="3276601" y="3124200"/>
            <a:ext cx="762000" cy="609600"/>
            <a:chOff x="1981200" y="4114800"/>
            <a:chExt cx="762000" cy="609600"/>
          </a:xfrm>
        </p:grpSpPr>
        <p:sp>
          <p:nvSpPr>
            <p:cNvPr id="29" name="Rounded Rectangle 28"/>
            <p:cNvSpPr/>
            <p:nvPr/>
          </p:nvSpPr>
          <p:spPr bwMode="auto">
            <a:xfrm rot="10800000">
              <a:off x="2133600" y="4267200"/>
              <a:ext cx="457200" cy="304800"/>
            </a:xfrm>
            <a:prstGeom prst="roundRect">
              <a:avLst>
                <a:gd name="adj" fmla="val 23810"/>
              </a:avLst>
            </a:prstGeom>
            <a:gradFill flip="none" rotWithShape="1">
              <a:gsLst>
                <a:gs pos="0">
                  <a:srgbClr val="FFC000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 r="-100000" b="-100000"/>
            </a:gradFill>
            <a:ln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57400" y="4267200"/>
              <a:ext cx="5942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0" dirty="0" err="1" smtClean="0">
                  <a:solidFill>
                    <a:schemeClr val="tx1"/>
                  </a:solidFill>
                </a:rPr>
                <a:t>Expt</a:t>
              </a:r>
              <a:endParaRPr lang="en-US" i="0" dirty="0">
                <a:solidFill>
                  <a:schemeClr val="tx1"/>
                </a:solidFill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 rot="5400000" flipH="1" flipV="1">
              <a:off x="2286000" y="4191000"/>
              <a:ext cx="1524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2286000" y="4648200"/>
              <a:ext cx="1524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2590800" y="4419600"/>
              <a:ext cx="1524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1981200" y="4419600"/>
              <a:ext cx="1524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5" name="Straight Arrow Connector 34"/>
          <p:cNvCxnSpPr/>
          <p:nvPr/>
        </p:nvCxnSpPr>
        <p:spPr bwMode="auto">
          <a:xfrm rot="5400000" flipH="1" flipV="1">
            <a:off x="1485900" y="5311954"/>
            <a:ext cx="381000" cy="1588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4" name="Right Arrow 43"/>
          <p:cNvSpPr/>
          <p:nvPr/>
        </p:nvSpPr>
        <p:spPr bwMode="auto">
          <a:xfrm rot="10800000">
            <a:off x="5181600" y="3048000"/>
            <a:ext cx="685800" cy="609600"/>
          </a:xfrm>
          <a:prstGeom prst="rightArrow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 bwMode="auto">
          <a:xfrm>
            <a:off x="5638800" y="2362200"/>
            <a:ext cx="3276600" cy="1981200"/>
          </a:xfrm>
          <a:prstGeom prst="rect">
            <a:avLst/>
          </a:prstGeom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3363" lvl="0" indent="-233363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i="0" kern="0" dirty="0" smtClean="0">
                <a:solidFill>
                  <a:schemeClr val="tx1"/>
                </a:solidFill>
              </a:rPr>
              <a:t>n=1 RWM predicted to be unstable for  </a:t>
            </a:r>
            <a:r>
              <a:rPr lang="en-US" sz="2400" i="0" kern="0" dirty="0" err="1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2400" i="0" kern="0" baseline="-25000" dirty="0" err="1" smtClean="0">
                <a:solidFill>
                  <a:schemeClr val="tx1"/>
                </a:solidFill>
              </a:rPr>
              <a:t>N</a:t>
            </a:r>
            <a:r>
              <a:rPr lang="en-US" sz="2400" i="0" kern="0" dirty="0" smtClean="0">
                <a:solidFill>
                  <a:schemeClr val="tx1"/>
                </a:solidFill>
              </a:rPr>
              <a:t> &gt; 4.6, but actual plasma operates stably at </a:t>
            </a:r>
            <a:r>
              <a:rPr lang="en-US" sz="2400" i="0" kern="0" dirty="0" err="1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2400" i="0" kern="0" baseline="-25000" dirty="0" err="1" smtClean="0">
                <a:solidFill>
                  <a:schemeClr val="tx1"/>
                </a:solidFill>
              </a:rPr>
              <a:t>N</a:t>
            </a:r>
            <a:r>
              <a:rPr lang="en-US" sz="2400" i="0" kern="0" dirty="0" smtClean="0">
                <a:solidFill>
                  <a:schemeClr val="tx1"/>
                </a:solidFill>
              </a:rPr>
              <a:t> ≥ 5</a:t>
            </a:r>
            <a:endParaRPr lang="en-US" sz="2800" i="0" kern="0" baseline="-25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MARS-F using stable full </a:t>
            </a:r>
            <a:r>
              <a:rPr lang="en-US" sz="2800" dirty="0" err="1" smtClean="0">
                <a:latin typeface="Symbol" pitchFamily="18" charset="2"/>
              </a:rPr>
              <a:t>w</a:t>
            </a:r>
            <a:r>
              <a:rPr lang="en-US" sz="2800" baseline="-25000" dirty="0" err="1" smtClean="0"/>
              <a:t>E</a:t>
            </a:r>
            <a:r>
              <a:rPr lang="en-US" dirty="0" smtClean="0"/>
              <a:t> profile predicts wide region </a:t>
            </a:r>
            <a:br>
              <a:rPr lang="en-US" dirty="0" smtClean="0"/>
            </a:br>
            <a:r>
              <a:rPr lang="en-US" dirty="0" smtClean="0"/>
              <a:t>of marginal stability </a:t>
            </a:r>
            <a:r>
              <a:rPr lang="en-US" dirty="0" smtClean="0">
                <a:sym typeface="Wingdings" pitchFamily="2" charset="2"/>
              </a:rPr>
              <a:t> more c</a:t>
            </a:r>
            <a:r>
              <a:rPr lang="en-US" dirty="0" smtClean="0"/>
              <a:t>onsistent with experiment</a:t>
            </a:r>
            <a:endParaRPr lang="en-US" baseline="-25000" dirty="0"/>
          </a:p>
        </p:txBody>
      </p: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65123-B982-445A-AFE1-0FB4E74111C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cxnSp>
        <p:nvCxnSpPr>
          <p:cNvPr id="308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sp>
        <p:nvSpPr>
          <p:cNvPr id="90" name="Rectangle 3"/>
          <p:cNvSpPr txBox="1">
            <a:spLocks noChangeArrowheads="1"/>
          </p:cNvSpPr>
          <p:nvPr/>
        </p:nvSpPr>
        <p:spPr bwMode="auto">
          <a:xfrm>
            <a:off x="533400" y="1162050"/>
            <a:ext cx="82296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0" bIns="91440"/>
          <a:lstStyle/>
          <a:p>
            <a:pPr marL="228600" indent="-228600" algn="ctr" eaLnBrk="0" hangingPunct="0">
              <a:lnSpc>
                <a:spcPts val="2400"/>
              </a:lnSpc>
              <a:spcBef>
                <a:spcPct val="20000"/>
              </a:spcBef>
              <a:defRPr/>
            </a:pPr>
            <a:r>
              <a:rPr lang="en-US" sz="2400" i="0" kern="0" dirty="0">
                <a:solidFill>
                  <a:schemeClr val="tx1"/>
                </a:solidFill>
              </a:rPr>
              <a:t>Calculated n=1 </a:t>
            </a:r>
            <a:r>
              <a:rPr lang="en-US" sz="2800" i="0" kern="0" dirty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en-US" sz="600" i="0" kern="0" dirty="0">
                <a:solidFill>
                  <a:schemeClr val="tx1"/>
                </a:solidFill>
                <a:latin typeface="Symbol" pitchFamily="18" charset="2"/>
              </a:rPr>
              <a:t> </a:t>
            </a:r>
            <a:r>
              <a:rPr lang="en-US" sz="2800" i="0" kern="0" dirty="0" err="1">
                <a:solidFill>
                  <a:schemeClr val="tx1"/>
                </a:solidFill>
                <a:latin typeface="Symbol" pitchFamily="18" charset="2"/>
              </a:rPr>
              <a:t>t</a:t>
            </a:r>
            <a:r>
              <a:rPr lang="en-US" sz="2800" i="0" kern="0" baseline="-25000" dirty="0" err="1">
                <a:solidFill>
                  <a:schemeClr val="tx1"/>
                </a:solidFill>
              </a:rPr>
              <a:t>wall</a:t>
            </a:r>
            <a:endParaRPr lang="en-US" sz="2400" i="0" kern="0" dirty="0">
              <a:solidFill>
                <a:schemeClr val="tx1"/>
              </a:solidFill>
            </a:endParaRPr>
          </a:p>
          <a:p>
            <a:pPr marL="228600" indent="-228600" algn="ctr" eaLnBrk="0" hangingPunct="0">
              <a:lnSpc>
                <a:spcPts val="2400"/>
              </a:lnSpc>
              <a:spcBef>
                <a:spcPct val="20000"/>
              </a:spcBef>
              <a:defRPr/>
            </a:pPr>
            <a:r>
              <a:rPr lang="en-US" sz="1800" i="0" kern="0" dirty="0">
                <a:solidFill>
                  <a:schemeClr val="tx1"/>
                </a:solidFill>
              </a:rPr>
              <a:t>using experimentally stable profiles</a:t>
            </a:r>
          </a:p>
        </p:txBody>
      </p:sp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721225"/>
            <a:ext cx="3017837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870710"/>
            <a:ext cx="4420553" cy="285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905000"/>
            <a:ext cx="4447223" cy="2830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0" name="Group 62"/>
          <p:cNvGrpSpPr>
            <a:grpSpLocks/>
          </p:cNvGrpSpPr>
          <p:nvPr/>
        </p:nvGrpSpPr>
        <p:grpSpPr bwMode="auto">
          <a:xfrm>
            <a:off x="2819400" y="2819400"/>
            <a:ext cx="762000" cy="609600"/>
            <a:chOff x="1981200" y="4114800"/>
            <a:chExt cx="762000" cy="609600"/>
          </a:xfrm>
        </p:grpSpPr>
        <p:sp>
          <p:nvSpPr>
            <p:cNvPr id="61" name="Rounded Rectangle 60"/>
            <p:cNvSpPr/>
            <p:nvPr/>
          </p:nvSpPr>
          <p:spPr bwMode="auto">
            <a:xfrm rot="10800000">
              <a:off x="2133600" y="4267200"/>
              <a:ext cx="457200" cy="304800"/>
            </a:xfrm>
            <a:prstGeom prst="roundRect">
              <a:avLst>
                <a:gd name="adj" fmla="val 23810"/>
              </a:avLst>
            </a:prstGeom>
            <a:gradFill flip="none" rotWithShape="1">
              <a:gsLst>
                <a:gs pos="0">
                  <a:srgbClr val="FFC000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 r="-100000" b="-100000"/>
            </a:gradFill>
            <a:ln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solidFill>
                  <a:srgbClr val="1822CD"/>
                </a:solidFill>
                <a:latin typeface="Helvetica" pitchFamily="-128" charset="0"/>
              </a:endParaRPr>
            </a:p>
          </p:txBody>
        </p:sp>
        <p:sp>
          <p:nvSpPr>
            <p:cNvPr id="62" name="TextBox 104"/>
            <p:cNvSpPr txBox="1">
              <a:spLocks noChangeArrowheads="1"/>
            </p:cNvSpPr>
            <p:nvPr/>
          </p:nvSpPr>
          <p:spPr bwMode="auto">
            <a:xfrm>
              <a:off x="2057400" y="4267200"/>
              <a:ext cx="59429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i="0">
                  <a:solidFill>
                    <a:schemeClr val="tx1"/>
                  </a:solidFill>
                </a:rPr>
                <a:t>Expt</a:t>
              </a:r>
            </a:p>
          </p:txBody>
        </p:sp>
        <p:cxnSp>
          <p:nvCxnSpPr>
            <p:cNvPr id="63" name="Straight Connector 105"/>
            <p:cNvCxnSpPr>
              <a:cxnSpLocks noChangeShapeType="1"/>
            </p:cNvCxnSpPr>
            <p:nvPr/>
          </p:nvCxnSpPr>
          <p:spPr bwMode="auto">
            <a:xfrm rot="5400000" flipH="1" flipV="1">
              <a:off x="2286000" y="4191000"/>
              <a:ext cx="152400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4" name="Straight Connector 106"/>
            <p:cNvCxnSpPr>
              <a:cxnSpLocks noChangeShapeType="1"/>
            </p:cNvCxnSpPr>
            <p:nvPr/>
          </p:nvCxnSpPr>
          <p:spPr bwMode="auto">
            <a:xfrm rot="5400000" flipH="1" flipV="1">
              <a:off x="2286000" y="4648200"/>
              <a:ext cx="152400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5" name="Straight Connector 107"/>
            <p:cNvCxnSpPr>
              <a:cxnSpLocks noChangeShapeType="1"/>
            </p:cNvCxnSpPr>
            <p:nvPr/>
          </p:nvCxnSpPr>
          <p:spPr bwMode="auto">
            <a:xfrm>
              <a:off x="2590800" y="4419600"/>
              <a:ext cx="152400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6" name="Straight Connector 108"/>
            <p:cNvCxnSpPr>
              <a:cxnSpLocks noChangeShapeType="1"/>
            </p:cNvCxnSpPr>
            <p:nvPr/>
          </p:nvCxnSpPr>
          <p:spPr bwMode="auto">
            <a:xfrm>
              <a:off x="1981200" y="4419600"/>
              <a:ext cx="152400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69" name="Group 72"/>
          <p:cNvGrpSpPr>
            <a:grpSpLocks/>
          </p:cNvGrpSpPr>
          <p:nvPr/>
        </p:nvGrpSpPr>
        <p:grpSpPr bwMode="auto">
          <a:xfrm>
            <a:off x="6934200" y="2819400"/>
            <a:ext cx="762000" cy="609600"/>
            <a:chOff x="1981200" y="4114800"/>
            <a:chExt cx="762000" cy="609600"/>
          </a:xfrm>
        </p:grpSpPr>
        <p:sp>
          <p:nvSpPr>
            <p:cNvPr id="70" name="Rounded Rectangle 69"/>
            <p:cNvSpPr/>
            <p:nvPr/>
          </p:nvSpPr>
          <p:spPr bwMode="auto">
            <a:xfrm rot="10800000">
              <a:off x="2133600" y="4267200"/>
              <a:ext cx="457200" cy="304800"/>
            </a:xfrm>
            <a:prstGeom prst="roundRect">
              <a:avLst>
                <a:gd name="adj" fmla="val 23810"/>
              </a:avLst>
            </a:prstGeom>
            <a:gradFill flip="none" rotWithShape="1">
              <a:gsLst>
                <a:gs pos="0">
                  <a:srgbClr val="FFC000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 r="-100000" b="-100000"/>
            </a:gradFill>
            <a:ln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solidFill>
                  <a:srgbClr val="1822CD"/>
                </a:solidFill>
                <a:latin typeface="Helvetica" pitchFamily="-128" charset="0"/>
              </a:endParaRPr>
            </a:p>
          </p:txBody>
        </p:sp>
        <p:sp>
          <p:nvSpPr>
            <p:cNvPr id="71" name="TextBox 93"/>
            <p:cNvSpPr txBox="1">
              <a:spLocks noChangeArrowheads="1"/>
            </p:cNvSpPr>
            <p:nvPr/>
          </p:nvSpPr>
          <p:spPr bwMode="auto">
            <a:xfrm>
              <a:off x="2057400" y="4267200"/>
              <a:ext cx="59429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i="0">
                  <a:solidFill>
                    <a:schemeClr val="tx1"/>
                  </a:solidFill>
                </a:rPr>
                <a:t>Expt</a:t>
              </a:r>
            </a:p>
          </p:txBody>
        </p:sp>
        <p:cxnSp>
          <p:nvCxnSpPr>
            <p:cNvPr id="72" name="Straight Connector 94"/>
            <p:cNvCxnSpPr>
              <a:cxnSpLocks noChangeShapeType="1"/>
            </p:cNvCxnSpPr>
            <p:nvPr/>
          </p:nvCxnSpPr>
          <p:spPr bwMode="auto">
            <a:xfrm rot="5400000" flipH="1" flipV="1">
              <a:off x="2286000" y="4191000"/>
              <a:ext cx="152400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3" name="Straight Connector 95"/>
            <p:cNvCxnSpPr>
              <a:cxnSpLocks noChangeShapeType="1"/>
            </p:cNvCxnSpPr>
            <p:nvPr/>
          </p:nvCxnSpPr>
          <p:spPr bwMode="auto">
            <a:xfrm rot="5400000" flipH="1" flipV="1">
              <a:off x="2286000" y="4648200"/>
              <a:ext cx="152400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2" name="Straight Connector 96"/>
            <p:cNvCxnSpPr>
              <a:cxnSpLocks noChangeShapeType="1"/>
            </p:cNvCxnSpPr>
            <p:nvPr/>
          </p:nvCxnSpPr>
          <p:spPr bwMode="auto">
            <a:xfrm>
              <a:off x="2590800" y="4419600"/>
              <a:ext cx="152400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3" name="Straight Connector 97"/>
            <p:cNvCxnSpPr>
              <a:cxnSpLocks noChangeShapeType="1"/>
            </p:cNvCxnSpPr>
            <p:nvPr/>
          </p:nvCxnSpPr>
          <p:spPr bwMode="auto">
            <a:xfrm>
              <a:off x="1981200" y="4419600"/>
              <a:ext cx="152400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95" name="TextBox 94"/>
          <p:cNvSpPr txBox="1"/>
          <p:nvPr/>
        </p:nvSpPr>
        <p:spPr>
          <a:xfrm>
            <a:off x="838200" y="5033506"/>
            <a:ext cx="2133600" cy="605294"/>
          </a:xfrm>
          <a:prstGeom prst="rect">
            <a:avLst/>
          </a:prstGeom>
          <a:ln>
            <a:solidFill>
              <a:srgbClr val="3333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45720" rIns="91440" bIns="45720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z="1800" i="0" dirty="0" smtClean="0">
                <a:solidFill>
                  <a:srgbClr val="3333FF"/>
                </a:solidFill>
                <a:latin typeface="Symbol" pitchFamily="18" charset="2"/>
              </a:rPr>
              <a:t>w</a:t>
            </a:r>
            <a:r>
              <a:rPr lang="en-US" sz="1800" i="0" baseline="-25000" dirty="0" smtClean="0">
                <a:solidFill>
                  <a:srgbClr val="3333FF"/>
                </a:solidFill>
              </a:rPr>
              <a:t>*C </a:t>
            </a:r>
            <a:r>
              <a:rPr lang="en-US" sz="1800" i="0" dirty="0" smtClean="0">
                <a:solidFill>
                  <a:srgbClr val="3333FF"/>
                </a:solidFill>
                <a:latin typeface="Symbol" pitchFamily="18" charset="2"/>
              </a:rPr>
              <a:t>/</a:t>
            </a:r>
            <a:r>
              <a:rPr lang="en-US" sz="1800" i="0" dirty="0" smtClean="0">
                <a:solidFill>
                  <a:srgbClr val="3333FF"/>
                </a:solidFill>
              </a:rPr>
              <a:t> </a:t>
            </a:r>
            <a:r>
              <a:rPr lang="en-US" sz="1800" i="0" dirty="0" smtClean="0">
                <a:solidFill>
                  <a:srgbClr val="3333FF"/>
                </a:solidFill>
                <a:latin typeface="Symbol" pitchFamily="18" charset="2"/>
              </a:rPr>
              <a:t>w</a:t>
            </a:r>
            <a:r>
              <a:rPr lang="en-US" sz="1800" i="0" baseline="-25000" dirty="0" smtClean="0">
                <a:solidFill>
                  <a:srgbClr val="3333FF"/>
                </a:solidFill>
              </a:rPr>
              <a:t>*C</a:t>
            </a:r>
            <a:r>
              <a:rPr lang="en-US" sz="1800" i="0" dirty="0" smtClean="0">
                <a:solidFill>
                  <a:srgbClr val="3333FF"/>
                </a:solidFill>
                <a:sym typeface="Symbol"/>
              </a:rPr>
              <a:t> (</a:t>
            </a:r>
            <a:r>
              <a:rPr lang="en-US" sz="1800" i="0" dirty="0" err="1" smtClean="0">
                <a:solidFill>
                  <a:srgbClr val="3333FF"/>
                </a:solidFill>
                <a:sym typeface="Symbol"/>
              </a:rPr>
              <a:t>expt</a:t>
            </a:r>
            <a:r>
              <a:rPr lang="en-US" sz="1800" i="0" dirty="0" smtClean="0">
                <a:solidFill>
                  <a:srgbClr val="3333FF"/>
                </a:solidFill>
                <a:sym typeface="Symbol"/>
              </a:rPr>
              <a:t>) = 1</a:t>
            </a:r>
          </a:p>
          <a:p>
            <a:pPr algn="r">
              <a:lnSpc>
                <a:spcPts val="2000"/>
              </a:lnSpc>
            </a:pPr>
            <a:r>
              <a:rPr lang="en-US" sz="1800" i="0" dirty="0" err="1" smtClean="0">
                <a:solidFill>
                  <a:srgbClr val="3333FF"/>
                </a:solidFill>
                <a:sym typeface="Symbol"/>
              </a:rPr>
              <a:t>u</a:t>
            </a:r>
            <a:r>
              <a:rPr lang="en-US" sz="1800" i="0" baseline="-25000" dirty="0" err="1" smtClean="0">
                <a:solidFill>
                  <a:srgbClr val="3333FF"/>
                </a:solidFill>
                <a:latin typeface="Symbol" pitchFamily="18" charset="2"/>
                <a:sym typeface="Symbol"/>
              </a:rPr>
              <a:t>q</a:t>
            </a:r>
            <a:r>
              <a:rPr lang="en-US" sz="1800" i="0" baseline="-25000" dirty="0" smtClean="0">
                <a:solidFill>
                  <a:srgbClr val="3333FF"/>
                </a:solidFill>
                <a:sym typeface="Symbol"/>
              </a:rPr>
              <a:t> </a:t>
            </a:r>
            <a:r>
              <a:rPr lang="en-US" sz="1800" i="0" dirty="0" smtClean="0">
                <a:solidFill>
                  <a:srgbClr val="3333FF"/>
                </a:solidFill>
                <a:sym typeface="Symbol"/>
              </a:rPr>
              <a:t>= 0</a:t>
            </a:r>
            <a:endParaRPr lang="en-US" sz="1800" i="0" baseline="-25000" dirty="0">
              <a:solidFill>
                <a:srgbClr val="3333FF"/>
              </a:solidFill>
            </a:endParaRPr>
          </a:p>
        </p:txBody>
      </p:sp>
      <p:cxnSp>
        <p:nvCxnSpPr>
          <p:cNvPr id="96" name="Straight Arrow Connector 95"/>
          <p:cNvCxnSpPr/>
          <p:nvPr/>
        </p:nvCxnSpPr>
        <p:spPr bwMode="auto">
          <a:xfrm rot="5400000" flipH="1" flipV="1">
            <a:off x="1181894" y="4762500"/>
            <a:ext cx="532606" cy="794"/>
          </a:xfrm>
          <a:prstGeom prst="straightConnector1">
            <a:avLst/>
          </a:prstGeom>
          <a:noFill/>
          <a:ln w="31750" cap="flat" cmpd="sng" algn="ctr">
            <a:solidFill>
              <a:srgbClr val="3333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7" name="Straight Arrow Connector 96"/>
          <p:cNvCxnSpPr/>
          <p:nvPr/>
        </p:nvCxnSpPr>
        <p:spPr bwMode="auto">
          <a:xfrm rot="5400000" flipH="1" flipV="1">
            <a:off x="7810501" y="4762501"/>
            <a:ext cx="533398" cy="1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8" name="Straight Arrow Connector 97"/>
          <p:cNvCxnSpPr/>
          <p:nvPr/>
        </p:nvCxnSpPr>
        <p:spPr bwMode="auto">
          <a:xfrm rot="5400000">
            <a:off x="5943600" y="5486399"/>
            <a:ext cx="685804" cy="685803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2" name="Straight Arrow Connector 101"/>
          <p:cNvCxnSpPr/>
          <p:nvPr/>
        </p:nvCxnSpPr>
        <p:spPr bwMode="auto">
          <a:xfrm>
            <a:off x="2971800" y="5181600"/>
            <a:ext cx="1371600" cy="228600"/>
          </a:xfrm>
          <a:prstGeom prst="straightConnector1">
            <a:avLst/>
          </a:prstGeom>
          <a:noFill/>
          <a:ln w="31750" cap="flat" cmpd="sng" algn="ctr">
            <a:solidFill>
              <a:srgbClr val="3333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6629400" y="5029200"/>
            <a:ext cx="2209800" cy="60529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0" bIns="4572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800" i="0" dirty="0" smtClean="0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en-US" sz="1800" i="0" baseline="-25000" dirty="0" smtClean="0">
                <a:solidFill>
                  <a:srgbClr val="FF0000"/>
                </a:solidFill>
              </a:rPr>
              <a:t>*C </a:t>
            </a:r>
            <a:r>
              <a:rPr lang="en-US" sz="1800" i="0" dirty="0" smtClean="0">
                <a:solidFill>
                  <a:srgbClr val="FF0000"/>
                </a:solidFill>
                <a:latin typeface="Symbol" pitchFamily="18" charset="2"/>
              </a:rPr>
              <a:t>/</a:t>
            </a:r>
            <a:r>
              <a:rPr lang="en-US" sz="1800" i="0" dirty="0" smtClean="0">
                <a:solidFill>
                  <a:srgbClr val="FF0000"/>
                </a:solidFill>
              </a:rPr>
              <a:t> </a:t>
            </a:r>
            <a:r>
              <a:rPr lang="en-US" sz="1800" i="0" dirty="0" smtClean="0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en-US" sz="1800" i="0" baseline="-25000" dirty="0" smtClean="0">
                <a:solidFill>
                  <a:srgbClr val="FF0000"/>
                </a:solidFill>
              </a:rPr>
              <a:t>*C</a:t>
            </a:r>
            <a:r>
              <a:rPr lang="en-US" sz="1800" i="0" dirty="0" smtClean="0">
                <a:solidFill>
                  <a:srgbClr val="FF0000"/>
                </a:solidFill>
                <a:sym typeface="Symbol"/>
              </a:rPr>
              <a:t> (</a:t>
            </a:r>
            <a:r>
              <a:rPr lang="en-US" sz="1800" i="0" dirty="0" err="1" smtClean="0">
                <a:solidFill>
                  <a:srgbClr val="FF0000"/>
                </a:solidFill>
                <a:sym typeface="Symbol"/>
              </a:rPr>
              <a:t>expt</a:t>
            </a:r>
            <a:r>
              <a:rPr lang="en-US" sz="1800" i="0" dirty="0" smtClean="0">
                <a:solidFill>
                  <a:srgbClr val="FF0000"/>
                </a:solidFill>
                <a:sym typeface="Symbol"/>
              </a:rPr>
              <a:t>) = 1</a:t>
            </a:r>
          </a:p>
          <a:p>
            <a:pPr algn="ctr">
              <a:lnSpc>
                <a:spcPts val="2000"/>
              </a:lnSpc>
            </a:pPr>
            <a:r>
              <a:rPr lang="en-US" sz="1800" i="0" dirty="0" err="1" smtClean="0">
                <a:solidFill>
                  <a:srgbClr val="FF0000"/>
                </a:solidFill>
                <a:sym typeface="Symbol"/>
              </a:rPr>
              <a:t>u</a:t>
            </a:r>
            <a:r>
              <a:rPr lang="en-US" sz="1800" i="0" baseline="-25000" dirty="0" err="1" smtClean="0">
                <a:solidFill>
                  <a:srgbClr val="FF0000"/>
                </a:solidFill>
                <a:latin typeface="Symbol" pitchFamily="18" charset="2"/>
                <a:sym typeface="Symbol"/>
              </a:rPr>
              <a:t>q</a:t>
            </a:r>
            <a:r>
              <a:rPr lang="en-US" sz="1800" i="0" baseline="-250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1800" i="0" dirty="0" smtClean="0">
                <a:solidFill>
                  <a:srgbClr val="FF0000"/>
                </a:solidFill>
                <a:sym typeface="Symbol"/>
              </a:rPr>
              <a:t>= neoclassical</a:t>
            </a:r>
            <a:endParaRPr lang="en-US" sz="1800" i="0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Inclusion of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pol</a:t>
            </a:r>
            <a:r>
              <a:rPr lang="en-US" dirty="0" smtClean="0"/>
              <a:t> in </a:t>
            </a:r>
            <a:r>
              <a:rPr lang="en-US" dirty="0" err="1" smtClean="0">
                <a:latin typeface="Symbol" pitchFamily="18" charset="2"/>
              </a:rPr>
              <a:t>w</a:t>
            </a:r>
            <a:r>
              <a:rPr lang="en-US" baseline="-25000" dirty="0" err="1" smtClean="0"/>
              <a:t>E</a:t>
            </a:r>
            <a:r>
              <a:rPr lang="en-US" dirty="0" smtClean="0"/>
              <a:t> can sometimes modify marginal stability boundary – example: wall position variation</a:t>
            </a:r>
            <a:endParaRPr lang="en-US" baseline="-25000" dirty="0"/>
          </a:p>
        </p:txBody>
      </p: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65123-B982-445A-AFE1-0FB4E74111C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cxnSp>
        <p:nvCxnSpPr>
          <p:cNvPr id="308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sp>
        <p:nvSpPr>
          <p:cNvPr id="112" name="Rectangle 111"/>
          <p:cNvSpPr/>
          <p:nvPr/>
        </p:nvSpPr>
        <p:spPr bwMode="auto">
          <a:xfrm>
            <a:off x="762000" y="4881106"/>
            <a:ext cx="8077200" cy="38100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676400" y="4957306"/>
            <a:ext cx="2362200" cy="605294"/>
          </a:xfrm>
          <a:prstGeom prst="rect">
            <a:avLst/>
          </a:prstGeom>
          <a:ln>
            <a:solidFill>
              <a:srgbClr val="3333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0" bIns="4572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800" i="0" dirty="0" smtClean="0">
                <a:solidFill>
                  <a:srgbClr val="3333FF"/>
                </a:solidFill>
                <a:latin typeface="Symbol" pitchFamily="18" charset="2"/>
              </a:rPr>
              <a:t>w</a:t>
            </a:r>
            <a:r>
              <a:rPr lang="en-US" sz="1800" i="0" baseline="-25000" dirty="0" smtClean="0">
                <a:solidFill>
                  <a:srgbClr val="3333FF"/>
                </a:solidFill>
              </a:rPr>
              <a:t>*C </a:t>
            </a:r>
            <a:r>
              <a:rPr lang="en-US" sz="1800" i="0" dirty="0" smtClean="0">
                <a:solidFill>
                  <a:srgbClr val="3333FF"/>
                </a:solidFill>
                <a:latin typeface="Symbol" pitchFamily="18" charset="2"/>
              </a:rPr>
              <a:t>/</a:t>
            </a:r>
            <a:r>
              <a:rPr lang="en-US" sz="1800" i="0" dirty="0" smtClean="0">
                <a:solidFill>
                  <a:srgbClr val="3333FF"/>
                </a:solidFill>
              </a:rPr>
              <a:t> </a:t>
            </a:r>
            <a:r>
              <a:rPr lang="en-US" sz="1800" i="0" dirty="0" smtClean="0">
                <a:solidFill>
                  <a:srgbClr val="3333FF"/>
                </a:solidFill>
                <a:latin typeface="Symbol" pitchFamily="18" charset="2"/>
              </a:rPr>
              <a:t>w</a:t>
            </a:r>
            <a:r>
              <a:rPr lang="en-US" sz="1800" i="0" baseline="-25000" dirty="0" smtClean="0">
                <a:solidFill>
                  <a:srgbClr val="3333FF"/>
                </a:solidFill>
              </a:rPr>
              <a:t>*C</a:t>
            </a:r>
            <a:r>
              <a:rPr lang="en-US" sz="1800" i="0" dirty="0" smtClean="0">
                <a:solidFill>
                  <a:srgbClr val="3333FF"/>
                </a:solidFill>
                <a:sym typeface="Symbol"/>
              </a:rPr>
              <a:t> (</a:t>
            </a:r>
            <a:r>
              <a:rPr lang="en-US" sz="1800" i="0" dirty="0" err="1" smtClean="0">
                <a:solidFill>
                  <a:srgbClr val="3333FF"/>
                </a:solidFill>
                <a:sym typeface="Symbol"/>
              </a:rPr>
              <a:t>expt</a:t>
            </a:r>
            <a:r>
              <a:rPr lang="en-US" sz="1800" i="0" dirty="0" smtClean="0">
                <a:solidFill>
                  <a:srgbClr val="3333FF"/>
                </a:solidFill>
                <a:sym typeface="Symbol"/>
              </a:rPr>
              <a:t>) = 1</a:t>
            </a:r>
          </a:p>
          <a:p>
            <a:pPr algn="ctr">
              <a:lnSpc>
                <a:spcPts val="2000"/>
              </a:lnSpc>
            </a:pPr>
            <a:r>
              <a:rPr lang="en-US" sz="1800" i="0" dirty="0" err="1" smtClean="0">
                <a:solidFill>
                  <a:srgbClr val="3333FF"/>
                </a:solidFill>
                <a:sym typeface="Symbol"/>
              </a:rPr>
              <a:t>u</a:t>
            </a:r>
            <a:r>
              <a:rPr lang="en-US" sz="1800" i="0" baseline="-25000" dirty="0" err="1" smtClean="0">
                <a:solidFill>
                  <a:srgbClr val="3333FF"/>
                </a:solidFill>
                <a:latin typeface="Symbol" pitchFamily="18" charset="2"/>
                <a:sym typeface="Symbol"/>
              </a:rPr>
              <a:t>q</a:t>
            </a:r>
            <a:r>
              <a:rPr lang="en-US" sz="1800" i="0" baseline="-25000" dirty="0" smtClean="0">
                <a:solidFill>
                  <a:srgbClr val="3333FF"/>
                </a:solidFill>
                <a:sym typeface="Symbol"/>
              </a:rPr>
              <a:t> </a:t>
            </a:r>
            <a:r>
              <a:rPr lang="en-US" sz="1800" i="0" dirty="0" smtClean="0">
                <a:solidFill>
                  <a:srgbClr val="3333FF"/>
                </a:solidFill>
                <a:sym typeface="Symbol"/>
              </a:rPr>
              <a:t>= 0</a:t>
            </a:r>
            <a:endParaRPr lang="en-US" sz="1800" i="0" baseline="-25000" dirty="0">
              <a:solidFill>
                <a:srgbClr val="3333FF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867400" y="4957306"/>
            <a:ext cx="2362200" cy="60529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0" bIns="4572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800" i="0" dirty="0" smtClean="0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en-US" sz="1800" i="0" baseline="-25000" dirty="0" smtClean="0">
                <a:solidFill>
                  <a:srgbClr val="FF0000"/>
                </a:solidFill>
              </a:rPr>
              <a:t>*C </a:t>
            </a:r>
            <a:r>
              <a:rPr lang="en-US" sz="1800" i="0" dirty="0" smtClean="0">
                <a:solidFill>
                  <a:srgbClr val="FF0000"/>
                </a:solidFill>
                <a:latin typeface="Symbol" pitchFamily="18" charset="2"/>
              </a:rPr>
              <a:t>/</a:t>
            </a:r>
            <a:r>
              <a:rPr lang="en-US" sz="1800" i="0" dirty="0" smtClean="0">
                <a:solidFill>
                  <a:srgbClr val="FF0000"/>
                </a:solidFill>
              </a:rPr>
              <a:t> </a:t>
            </a:r>
            <a:r>
              <a:rPr lang="en-US" sz="1800" i="0" dirty="0" smtClean="0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en-US" sz="1800" i="0" baseline="-25000" dirty="0" smtClean="0">
                <a:solidFill>
                  <a:srgbClr val="FF0000"/>
                </a:solidFill>
              </a:rPr>
              <a:t>*C</a:t>
            </a:r>
            <a:r>
              <a:rPr lang="en-US" sz="1800" i="0" dirty="0" smtClean="0">
                <a:solidFill>
                  <a:srgbClr val="FF0000"/>
                </a:solidFill>
                <a:sym typeface="Symbol"/>
              </a:rPr>
              <a:t> (</a:t>
            </a:r>
            <a:r>
              <a:rPr lang="en-US" sz="1800" i="0" dirty="0" err="1" smtClean="0">
                <a:solidFill>
                  <a:srgbClr val="FF0000"/>
                </a:solidFill>
                <a:sym typeface="Symbol"/>
              </a:rPr>
              <a:t>expt</a:t>
            </a:r>
            <a:r>
              <a:rPr lang="en-US" sz="1800" i="0" dirty="0" smtClean="0">
                <a:solidFill>
                  <a:srgbClr val="FF0000"/>
                </a:solidFill>
                <a:sym typeface="Symbol"/>
              </a:rPr>
              <a:t>) = 1</a:t>
            </a:r>
          </a:p>
          <a:p>
            <a:pPr algn="ctr">
              <a:lnSpc>
                <a:spcPts val="2000"/>
              </a:lnSpc>
            </a:pPr>
            <a:r>
              <a:rPr lang="en-US" sz="1800" i="0" dirty="0" err="1" smtClean="0">
                <a:solidFill>
                  <a:srgbClr val="FF0000"/>
                </a:solidFill>
                <a:sym typeface="Symbol"/>
              </a:rPr>
              <a:t>u</a:t>
            </a:r>
            <a:r>
              <a:rPr lang="en-US" sz="1800" i="0" baseline="-25000" dirty="0" err="1" smtClean="0">
                <a:solidFill>
                  <a:srgbClr val="FF0000"/>
                </a:solidFill>
                <a:latin typeface="Symbol" pitchFamily="18" charset="2"/>
                <a:sym typeface="Symbol"/>
              </a:rPr>
              <a:t>q</a:t>
            </a:r>
            <a:r>
              <a:rPr lang="en-US" sz="1800" i="0" baseline="-250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1800" i="0" dirty="0" smtClean="0">
                <a:solidFill>
                  <a:srgbClr val="FF0000"/>
                </a:solidFill>
                <a:sym typeface="Symbol"/>
              </a:rPr>
              <a:t>= neoclassical</a:t>
            </a:r>
            <a:endParaRPr lang="en-US" sz="1800" i="0" baseline="-250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400" y="5646003"/>
            <a:ext cx="80772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2400" b="0" i="0" kern="0" dirty="0" smtClean="0">
                <a:solidFill>
                  <a:schemeClr val="tx1"/>
                </a:solidFill>
              </a:rPr>
              <a:t>Increased wall distance lowers with-wall limit to </a:t>
            </a:r>
            <a:r>
              <a:rPr lang="en-US" sz="2400" b="0" i="0" kern="0" dirty="0" err="1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2400" b="0" i="0" kern="0" baseline="-25000" dirty="0" err="1" smtClean="0">
                <a:solidFill>
                  <a:schemeClr val="tx1"/>
                </a:solidFill>
              </a:rPr>
              <a:t>N</a:t>
            </a:r>
            <a:r>
              <a:rPr lang="en-US" sz="2400" b="0" i="0" kern="0" dirty="0" smtClean="0">
                <a:solidFill>
                  <a:schemeClr val="tx1"/>
                </a:solidFill>
              </a:rPr>
              <a:t> ~ 5.5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400" b="0" i="0" kern="0" dirty="0" smtClean="0">
                <a:solidFill>
                  <a:schemeClr val="tx1"/>
                </a:solidFill>
              </a:rPr>
              <a:t>Case with </a:t>
            </a:r>
            <a:r>
              <a:rPr lang="en-US" sz="2400" b="0" i="0" kern="0" dirty="0" err="1" smtClean="0">
                <a:solidFill>
                  <a:schemeClr val="tx1"/>
                </a:solidFill>
              </a:rPr>
              <a:t>u</a:t>
            </a:r>
            <a:r>
              <a:rPr lang="en-US" sz="2400" b="0" i="0" kern="0" baseline="-25000" dirty="0" err="1" smtClean="0">
                <a:solidFill>
                  <a:schemeClr val="tx1"/>
                </a:solidFill>
                <a:latin typeface="Symbol" pitchFamily="18" charset="2"/>
              </a:rPr>
              <a:t>q</a:t>
            </a:r>
            <a:r>
              <a:rPr lang="en-US" sz="2400" b="0" i="0" kern="0" dirty="0" smtClean="0">
                <a:solidFill>
                  <a:schemeClr val="tx1"/>
                </a:solidFill>
              </a:rPr>
              <a:t>=0 has lower marginal stability limit </a:t>
            </a:r>
            <a:r>
              <a:rPr lang="en-US" sz="2400" b="0" i="0" kern="0" dirty="0" err="1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2400" b="0" i="0" kern="0" baseline="-25000" dirty="0" err="1" smtClean="0">
                <a:solidFill>
                  <a:schemeClr val="tx1"/>
                </a:solidFill>
              </a:rPr>
              <a:t>N</a:t>
            </a:r>
            <a:r>
              <a:rPr lang="en-US" sz="2400" b="0" i="0" kern="0" dirty="0" smtClean="0">
                <a:solidFill>
                  <a:schemeClr val="tx1"/>
                </a:solidFill>
              </a:rPr>
              <a:t> ~ 5</a:t>
            </a:r>
            <a:endParaRPr lang="en-US" sz="2400" dirty="0"/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152400" y="1066800"/>
            <a:ext cx="89154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0" rIns="91440" bIns="91440" numCol="1" anchor="t" anchorCtr="0" compatLnSpc="1">
            <a:prstTxWarp prst="textNoShape">
              <a:avLst/>
            </a:prstTxWarp>
          </a:bodyPr>
          <a:lstStyle/>
          <a:p>
            <a:pPr marL="228600" indent="-228600" algn="ctr" eaLnBrk="0" hangingPunct="0">
              <a:lnSpc>
                <a:spcPts val="2400"/>
              </a:lnSpc>
              <a:spcBef>
                <a:spcPct val="20000"/>
              </a:spcBef>
            </a:pPr>
            <a:r>
              <a:rPr lang="en-US" sz="2400" i="0" kern="0" dirty="0" smtClean="0">
                <a:solidFill>
                  <a:schemeClr val="tx1"/>
                </a:solidFill>
              </a:rPr>
              <a:t>Calculated n=1 </a:t>
            </a:r>
            <a:r>
              <a:rPr lang="en-US" sz="2800" i="0" kern="0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en-US" sz="600" i="0" kern="0" dirty="0" smtClean="0">
                <a:solidFill>
                  <a:schemeClr val="tx1"/>
                </a:solidFill>
                <a:latin typeface="Symbol" pitchFamily="18" charset="2"/>
              </a:rPr>
              <a:t> </a:t>
            </a:r>
            <a:r>
              <a:rPr lang="en-US" sz="2800" i="0" kern="0" dirty="0" err="1" smtClean="0">
                <a:solidFill>
                  <a:schemeClr val="tx1"/>
                </a:solidFill>
                <a:latin typeface="Symbol" pitchFamily="18" charset="2"/>
              </a:rPr>
              <a:t>t</a:t>
            </a:r>
            <a:r>
              <a:rPr lang="en-US" sz="2800" i="0" kern="0" baseline="-25000" dirty="0" err="1" smtClean="0">
                <a:solidFill>
                  <a:schemeClr val="tx1"/>
                </a:solidFill>
              </a:rPr>
              <a:t>wall</a:t>
            </a:r>
            <a:endParaRPr lang="en-US" sz="2400" i="0" kern="0" dirty="0" smtClean="0">
              <a:solidFill>
                <a:schemeClr val="tx1"/>
              </a:solidFill>
            </a:endParaRPr>
          </a:p>
          <a:p>
            <a:pPr marL="228600" indent="-228600" algn="ctr" eaLnBrk="0" hangingPunct="0">
              <a:lnSpc>
                <a:spcPts val="2400"/>
              </a:lnSpc>
              <a:spcBef>
                <a:spcPct val="20000"/>
              </a:spcBef>
            </a:pPr>
            <a:r>
              <a:rPr lang="en-US" sz="1800" i="0" kern="0" dirty="0" smtClean="0">
                <a:solidFill>
                  <a:schemeClr val="tx1"/>
                </a:solidFill>
              </a:rPr>
              <a:t>experimentally stable profiles </a:t>
            </a:r>
            <a:r>
              <a:rPr lang="en-US" sz="2000" i="0" u="sng" kern="0" dirty="0" smtClean="0">
                <a:solidFill>
                  <a:schemeClr val="tx1"/>
                </a:solidFill>
              </a:rPr>
              <a:t>and </a:t>
            </a:r>
            <a:r>
              <a:rPr lang="en-US" sz="2000" i="0" u="sng" kern="0" dirty="0" err="1" smtClean="0">
                <a:solidFill>
                  <a:schemeClr val="tx1"/>
                </a:solidFill>
              </a:rPr>
              <a:t>b</a:t>
            </a:r>
            <a:r>
              <a:rPr lang="en-US" sz="2000" i="0" u="sng" kern="0" baseline="-25000" dirty="0" err="1" smtClean="0">
                <a:solidFill>
                  <a:schemeClr val="tx1"/>
                </a:solidFill>
              </a:rPr>
              <a:t>wall</a:t>
            </a:r>
            <a:r>
              <a:rPr lang="en-US" sz="2000" i="0" u="sng" kern="0" dirty="0" smtClean="0">
                <a:solidFill>
                  <a:schemeClr val="tx1"/>
                </a:solidFill>
              </a:rPr>
              <a:t> / a artificially increased × 1.1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905000"/>
            <a:ext cx="4420934" cy="2900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Group 72"/>
          <p:cNvGrpSpPr/>
          <p:nvPr/>
        </p:nvGrpSpPr>
        <p:grpSpPr>
          <a:xfrm>
            <a:off x="7086600" y="2895600"/>
            <a:ext cx="762000" cy="609600"/>
            <a:chOff x="1981200" y="4114800"/>
            <a:chExt cx="762000" cy="609600"/>
          </a:xfrm>
        </p:grpSpPr>
        <p:sp>
          <p:nvSpPr>
            <p:cNvPr id="51" name="Rounded Rectangle 50"/>
            <p:cNvSpPr/>
            <p:nvPr/>
          </p:nvSpPr>
          <p:spPr bwMode="auto">
            <a:xfrm rot="10800000">
              <a:off x="2133600" y="4267200"/>
              <a:ext cx="457200" cy="304800"/>
            </a:xfrm>
            <a:prstGeom prst="roundRect">
              <a:avLst>
                <a:gd name="adj" fmla="val 23810"/>
              </a:avLst>
            </a:prstGeom>
            <a:gradFill flip="none" rotWithShape="1">
              <a:gsLst>
                <a:gs pos="0">
                  <a:srgbClr val="FFC000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 r="-100000" b="-100000"/>
            </a:gradFill>
            <a:ln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57400" y="4267200"/>
              <a:ext cx="5942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0" dirty="0" err="1" smtClean="0">
                  <a:solidFill>
                    <a:schemeClr val="tx1"/>
                  </a:solidFill>
                </a:rPr>
                <a:t>Expt</a:t>
              </a:r>
              <a:endParaRPr lang="en-US" i="0" dirty="0">
                <a:solidFill>
                  <a:schemeClr val="tx1"/>
                </a:solidFill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 bwMode="auto">
            <a:xfrm rot="5400000" flipH="1" flipV="1">
              <a:off x="2286000" y="4191000"/>
              <a:ext cx="1524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rot="5400000" flipH="1" flipV="1">
              <a:off x="2286000" y="4648200"/>
              <a:ext cx="1524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2590800" y="4419600"/>
              <a:ext cx="1524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1981200" y="4419600"/>
              <a:ext cx="1524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235" y="1905000"/>
            <a:ext cx="445816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8" name="Group 62"/>
          <p:cNvGrpSpPr/>
          <p:nvPr/>
        </p:nvGrpSpPr>
        <p:grpSpPr>
          <a:xfrm>
            <a:off x="2895600" y="2895600"/>
            <a:ext cx="762000" cy="609600"/>
            <a:chOff x="1981200" y="4114800"/>
            <a:chExt cx="762000" cy="609600"/>
          </a:xfrm>
        </p:grpSpPr>
        <p:sp>
          <p:nvSpPr>
            <p:cNvPr id="59" name="Rounded Rectangle 58"/>
            <p:cNvSpPr/>
            <p:nvPr/>
          </p:nvSpPr>
          <p:spPr bwMode="auto">
            <a:xfrm rot="10800000">
              <a:off x="2133600" y="4267200"/>
              <a:ext cx="457200" cy="304800"/>
            </a:xfrm>
            <a:prstGeom prst="roundRect">
              <a:avLst>
                <a:gd name="adj" fmla="val 23810"/>
              </a:avLst>
            </a:prstGeom>
            <a:gradFill flip="none" rotWithShape="1">
              <a:gsLst>
                <a:gs pos="0">
                  <a:srgbClr val="FFC000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 r="-100000" b="-100000"/>
            </a:gradFill>
            <a:ln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057400" y="4267200"/>
              <a:ext cx="5942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0" dirty="0" err="1" smtClean="0">
                  <a:solidFill>
                    <a:schemeClr val="tx1"/>
                  </a:solidFill>
                </a:rPr>
                <a:t>Expt</a:t>
              </a:r>
              <a:endParaRPr lang="en-US" i="0" dirty="0">
                <a:solidFill>
                  <a:schemeClr val="tx1"/>
                </a:solidFill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 bwMode="auto">
            <a:xfrm rot="5400000" flipH="1" flipV="1">
              <a:off x="2286000" y="4191000"/>
              <a:ext cx="1524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 rot="5400000" flipH="1" flipV="1">
              <a:off x="2286000" y="4648200"/>
              <a:ext cx="1524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2590800" y="4419600"/>
              <a:ext cx="1524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1981200" y="4419600"/>
              <a:ext cx="1524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65" name="Straight Arrow Connector 116"/>
          <p:cNvCxnSpPr>
            <a:cxnSpLocks noChangeShapeType="1"/>
          </p:cNvCxnSpPr>
          <p:nvPr/>
        </p:nvCxnSpPr>
        <p:spPr bwMode="auto">
          <a:xfrm rot="5400000" flipH="1" flipV="1">
            <a:off x="7887494" y="4761706"/>
            <a:ext cx="381000" cy="1588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66" name="Straight Arrow Connector 114"/>
          <p:cNvCxnSpPr>
            <a:cxnSpLocks noChangeShapeType="1"/>
          </p:cNvCxnSpPr>
          <p:nvPr/>
        </p:nvCxnSpPr>
        <p:spPr bwMode="auto">
          <a:xfrm rot="5400000" flipH="1" flipV="1">
            <a:off x="1639094" y="4761706"/>
            <a:ext cx="381000" cy="1588"/>
          </a:xfrm>
          <a:prstGeom prst="straightConnector1">
            <a:avLst/>
          </a:prstGeom>
          <a:noFill/>
          <a:ln w="31750" algn="ctr">
            <a:solidFill>
              <a:srgbClr val="3333FF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05800" cy="2895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sz="3200" dirty="0" smtClean="0"/>
          </a:p>
          <a:p>
            <a:pPr marL="857250" lvl="1" indent="-457200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Experimentally unstable case</a:t>
            </a:r>
          </a:p>
          <a:p>
            <a:pPr marL="857250" lvl="1" indent="-457200">
              <a:buFont typeface="Wingdings" pitchFamily="2" charset="2"/>
              <a:buChar char="§"/>
            </a:pPr>
            <a:endParaRPr lang="en-US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857250" lvl="1" indent="-457200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Experimentally stable case</a:t>
            </a:r>
          </a:p>
          <a:p>
            <a:pPr marL="857250" lvl="1" indent="-457200">
              <a:buFont typeface="Wingdings" pitchFamily="2" charset="2"/>
              <a:buChar char="§"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857250" lvl="1" indent="-457200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Comparison of unstable and stable cases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65123-B982-445A-AFE1-0FB4E74111C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cxnSp>
        <p:nvCxnSpPr>
          <p:cNvPr id="308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/>
            <a:r>
              <a:rPr lang="en-US" sz="3200" dirty="0" smtClean="0"/>
              <a:t>Kinetic stability analysis using MARS-F</a:t>
            </a:r>
          </a:p>
        </p:txBody>
      </p:sp>
      <p:sp>
        <p:nvSpPr>
          <p:cNvPr id="12" name="Right Arrow 11"/>
          <p:cNvSpPr/>
          <p:nvPr/>
        </p:nvSpPr>
        <p:spPr bwMode="auto">
          <a:xfrm>
            <a:off x="228600" y="4495800"/>
            <a:ext cx="609600" cy="381000"/>
          </a:xfrm>
          <a:prstGeom prst="rightArrow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Inclusion of 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baseline="-25000" dirty="0" smtClean="0"/>
              <a:t>*C</a:t>
            </a:r>
            <a:r>
              <a:rPr lang="en-US" dirty="0" smtClean="0"/>
              <a:t> in </a:t>
            </a:r>
            <a:r>
              <a:rPr lang="en-US" dirty="0" err="1" smtClean="0">
                <a:latin typeface="Symbol" pitchFamily="18" charset="2"/>
              </a:rPr>
              <a:t>w</a:t>
            </a:r>
            <a:r>
              <a:rPr lang="en-US" baseline="-25000" dirty="0" err="1" smtClean="0"/>
              <a:t>E</a:t>
            </a:r>
            <a:r>
              <a:rPr lang="en-US" dirty="0" smtClean="0"/>
              <a:t> increases separation between stable and unstable </a:t>
            </a:r>
            <a:r>
              <a:rPr lang="en-US" dirty="0" err="1" smtClean="0">
                <a:latin typeface="Symbol" pitchFamily="18" charset="2"/>
              </a:rPr>
              <a:t>w</a:t>
            </a:r>
            <a:r>
              <a:rPr lang="en-US" baseline="-25000" dirty="0" err="1" smtClean="0"/>
              <a:t>E</a:t>
            </a:r>
            <a:r>
              <a:rPr lang="en-US" dirty="0" smtClean="0"/>
              <a:t>(</a:t>
            </a:r>
            <a:r>
              <a:rPr lang="en-US" dirty="0" smtClean="0">
                <a:latin typeface="Symbol" pitchFamily="18" charset="2"/>
              </a:rPr>
              <a:t>y</a:t>
            </a:r>
            <a:r>
              <a:rPr lang="en-US" dirty="0" smtClean="0"/>
              <a:t>) and provides consistency w/ experiment </a:t>
            </a:r>
            <a:endParaRPr lang="en-US" dirty="0"/>
          </a:p>
        </p:txBody>
      </p:sp>
      <p:sp>
        <p:nvSpPr>
          <p:cNvPr id="80" name="Rectangle 3"/>
          <p:cNvSpPr txBox="1">
            <a:spLocks noChangeArrowheads="1"/>
          </p:cNvSpPr>
          <p:nvPr/>
        </p:nvSpPr>
        <p:spPr bwMode="auto">
          <a:xfrm>
            <a:off x="4549515" y="4112647"/>
            <a:ext cx="2286000" cy="228600"/>
          </a:xfrm>
          <a:prstGeom prst="rect">
            <a:avLst/>
          </a:prstGeom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0" rIns="91440" bIns="91440" numCol="1" anchor="t" anchorCtr="0" compatLnSpc="1">
            <a:prstTxWarp prst="textNoShape">
              <a:avLst/>
            </a:prstTxWarp>
          </a:bodyPr>
          <a:lstStyle/>
          <a:p>
            <a:pPr marL="228600" indent="-228600" algn="ctr" eaLnBrk="0" hangingPunct="0">
              <a:spcBef>
                <a:spcPct val="20000"/>
              </a:spcBef>
            </a:pPr>
            <a:r>
              <a:rPr lang="en-US" sz="1400" i="0" kern="0" dirty="0" smtClean="0">
                <a:solidFill>
                  <a:srgbClr val="FF0000"/>
                </a:solidFill>
              </a:rPr>
              <a:t>Unstable rotation profile</a:t>
            </a:r>
            <a:endParaRPr lang="en-US" i="0" kern="0" dirty="0" smtClean="0">
              <a:solidFill>
                <a:srgbClr val="FF0000"/>
              </a:solidFill>
            </a:endParaRPr>
          </a:p>
        </p:txBody>
      </p:sp>
      <p:sp>
        <p:nvSpPr>
          <p:cNvPr id="91" name="Rectangle 3"/>
          <p:cNvSpPr txBox="1">
            <a:spLocks noChangeArrowheads="1"/>
          </p:cNvSpPr>
          <p:nvPr/>
        </p:nvSpPr>
        <p:spPr bwMode="auto">
          <a:xfrm>
            <a:off x="7010400" y="4112647"/>
            <a:ext cx="2057400" cy="228600"/>
          </a:xfrm>
          <a:prstGeom prst="rect">
            <a:avLst/>
          </a:prstGeom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0" rIns="91440" bIns="91440" numCol="1" anchor="t" anchorCtr="0" compatLnSpc="1">
            <a:prstTxWarp prst="textNoShape">
              <a:avLst/>
            </a:prstTxWarp>
          </a:bodyPr>
          <a:lstStyle/>
          <a:p>
            <a:pPr marL="228600" indent="-228600" algn="ctr" eaLnBrk="0" hangingPunct="0">
              <a:spcBef>
                <a:spcPct val="20000"/>
              </a:spcBef>
            </a:pPr>
            <a:r>
              <a:rPr lang="en-US" sz="1400" i="0" kern="0" dirty="0" smtClean="0">
                <a:solidFill>
                  <a:schemeClr val="accent1">
                    <a:lumMod val="75000"/>
                  </a:schemeClr>
                </a:solidFill>
              </a:rPr>
              <a:t>Stable rotation profile</a:t>
            </a:r>
            <a:endParaRPr lang="en-US" i="0" kern="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40965123-B982-445A-AFE1-0FB4E74111C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1768031"/>
            <a:ext cx="2529840" cy="161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768031"/>
            <a:ext cx="2548890" cy="162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5962" y="4416669"/>
            <a:ext cx="2515553" cy="160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4416669"/>
            <a:ext cx="249211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" name="Rectangle 3"/>
          <p:cNvSpPr txBox="1">
            <a:spLocks noChangeArrowheads="1"/>
          </p:cNvSpPr>
          <p:nvPr/>
        </p:nvSpPr>
        <p:spPr bwMode="auto">
          <a:xfrm>
            <a:off x="4530090" y="1484186"/>
            <a:ext cx="2286000" cy="228600"/>
          </a:xfrm>
          <a:prstGeom prst="rect">
            <a:avLst/>
          </a:prstGeom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0" rIns="91440" bIns="91440" numCol="1" anchor="t" anchorCtr="0" compatLnSpc="1">
            <a:prstTxWarp prst="textNoShape">
              <a:avLst/>
            </a:prstTxWarp>
          </a:bodyPr>
          <a:lstStyle/>
          <a:p>
            <a:pPr marL="228600" indent="-228600" algn="ctr" eaLnBrk="0" hangingPunct="0">
              <a:spcBef>
                <a:spcPct val="20000"/>
              </a:spcBef>
            </a:pPr>
            <a:r>
              <a:rPr lang="en-US" sz="1400" i="0" kern="0" dirty="0" smtClean="0">
                <a:solidFill>
                  <a:srgbClr val="FF0000"/>
                </a:solidFill>
              </a:rPr>
              <a:t>Unstable rotation profile</a:t>
            </a:r>
            <a:endParaRPr lang="en-US" i="0" kern="0" dirty="0" smtClean="0">
              <a:solidFill>
                <a:srgbClr val="FF0000"/>
              </a:solidFill>
            </a:endParaRPr>
          </a:p>
        </p:txBody>
      </p:sp>
      <p:sp>
        <p:nvSpPr>
          <p:cNvPr id="134" name="Rectangle 3"/>
          <p:cNvSpPr txBox="1">
            <a:spLocks noChangeArrowheads="1"/>
          </p:cNvSpPr>
          <p:nvPr/>
        </p:nvSpPr>
        <p:spPr bwMode="auto">
          <a:xfrm>
            <a:off x="7010400" y="1484186"/>
            <a:ext cx="2057400" cy="228600"/>
          </a:xfrm>
          <a:prstGeom prst="rect">
            <a:avLst/>
          </a:prstGeom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0" rIns="91440" bIns="91440" numCol="1" anchor="t" anchorCtr="0" compatLnSpc="1">
            <a:prstTxWarp prst="textNoShape">
              <a:avLst/>
            </a:prstTxWarp>
          </a:bodyPr>
          <a:lstStyle/>
          <a:p>
            <a:pPr marL="228600" indent="-228600" algn="ctr" eaLnBrk="0" hangingPunct="0">
              <a:spcBef>
                <a:spcPct val="20000"/>
              </a:spcBef>
            </a:pPr>
            <a:r>
              <a:rPr lang="en-US" sz="1400" i="0" kern="0" dirty="0" smtClean="0">
                <a:solidFill>
                  <a:schemeClr val="accent1">
                    <a:lumMod val="75000"/>
                  </a:schemeClr>
                </a:solidFill>
              </a:rPr>
              <a:t>Stable rotation profile</a:t>
            </a:r>
            <a:endParaRPr lang="en-US" i="0" kern="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609600" y="1178110"/>
            <a:ext cx="3581400" cy="302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0" rIns="91440" bIns="4572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i="0" dirty="0" err="1" smtClean="0">
                <a:solidFill>
                  <a:schemeClr val="tx1"/>
                </a:solidFill>
              </a:rPr>
              <a:t>Toroidal</a:t>
            </a:r>
            <a:r>
              <a:rPr lang="en-US" sz="2000" i="0" dirty="0" smtClean="0">
                <a:solidFill>
                  <a:schemeClr val="tx1"/>
                </a:solidFill>
              </a:rPr>
              <a:t> rotation only</a:t>
            </a:r>
            <a:endParaRPr lang="en-US" sz="2000" i="0" dirty="0" smtClean="0">
              <a:solidFill>
                <a:srgbClr val="3333FF"/>
              </a:solidFill>
            </a:endParaRPr>
          </a:p>
        </p:txBody>
      </p:sp>
      <p:grpSp>
        <p:nvGrpSpPr>
          <p:cNvPr id="137" name="Group 72"/>
          <p:cNvGrpSpPr/>
          <p:nvPr/>
        </p:nvGrpSpPr>
        <p:grpSpPr>
          <a:xfrm>
            <a:off x="5791200" y="2246186"/>
            <a:ext cx="457200" cy="457200"/>
            <a:chOff x="1981200" y="4114800"/>
            <a:chExt cx="762000" cy="609600"/>
          </a:xfrm>
        </p:grpSpPr>
        <p:sp>
          <p:nvSpPr>
            <p:cNvPr id="138" name="Rounded Rectangle 137"/>
            <p:cNvSpPr/>
            <p:nvPr/>
          </p:nvSpPr>
          <p:spPr bwMode="auto">
            <a:xfrm rot="10800000">
              <a:off x="2133600" y="4267200"/>
              <a:ext cx="457200" cy="304800"/>
            </a:xfrm>
            <a:prstGeom prst="roundRect">
              <a:avLst>
                <a:gd name="adj" fmla="val 23810"/>
              </a:avLst>
            </a:prstGeom>
            <a:gradFill flip="none" rotWithShape="1">
              <a:gsLst>
                <a:gs pos="0">
                  <a:srgbClr val="FFC000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 r="-100000" b="-100000"/>
            </a:gradFill>
            <a:ln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6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057400" y="4267200"/>
              <a:ext cx="5942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i="0" dirty="0" err="1" smtClean="0">
                  <a:solidFill>
                    <a:schemeClr val="tx1"/>
                  </a:solidFill>
                </a:rPr>
                <a:t>Expt</a:t>
              </a:r>
              <a:endParaRPr lang="en-US" sz="600" i="0" dirty="0">
                <a:solidFill>
                  <a:schemeClr val="tx1"/>
                </a:solidFill>
              </a:endParaRPr>
            </a:p>
          </p:txBody>
        </p:sp>
        <p:cxnSp>
          <p:nvCxnSpPr>
            <p:cNvPr id="140" name="Straight Connector 139"/>
            <p:cNvCxnSpPr/>
            <p:nvPr/>
          </p:nvCxnSpPr>
          <p:spPr bwMode="auto">
            <a:xfrm rot="5400000" flipH="1" flipV="1">
              <a:off x="2286000" y="4191000"/>
              <a:ext cx="1524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" name="Straight Connector 140"/>
            <p:cNvCxnSpPr/>
            <p:nvPr/>
          </p:nvCxnSpPr>
          <p:spPr bwMode="auto">
            <a:xfrm rot="5400000" flipH="1" flipV="1">
              <a:off x="2286000" y="4648200"/>
              <a:ext cx="1524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2590800" y="4419600"/>
              <a:ext cx="1524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" name="Straight Connector 142"/>
            <p:cNvCxnSpPr/>
            <p:nvPr/>
          </p:nvCxnSpPr>
          <p:spPr bwMode="auto">
            <a:xfrm>
              <a:off x="1981200" y="4419600"/>
              <a:ext cx="1524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4" name="Group 72"/>
          <p:cNvGrpSpPr/>
          <p:nvPr/>
        </p:nvGrpSpPr>
        <p:grpSpPr>
          <a:xfrm>
            <a:off x="8077200" y="2246186"/>
            <a:ext cx="457200" cy="457200"/>
            <a:chOff x="1981200" y="4114800"/>
            <a:chExt cx="762000" cy="609600"/>
          </a:xfrm>
        </p:grpSpPr>
        <p:sp>
          <p:nvSpPr>
            <p:cNvPr id="145" name="Rounded Rectangle 144"/>
            <p:cNvSpPr/>
            <p:nvPr/>
          </p:nvSpPr>
          <p:spPr bwMode="auto">
            <a:xfrm rot="10800000">
              <a:off x="2133600" y="4267200"/>
              <a:ext cx="457200" cy="304800"/>
            </a:xfrm>
            <a:prstGeom prst="roundRect">
              <a:avLst>
                <a:gd name="adj" fmla="val 23810"/>
              </a:avLst>
            </a:prstGeom>
            <a:gradFill flip="none" rotWithShape="1">
              <a:gsLst>
                <a:gs pos="0">
                  <a:srgbClr val="FFC000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 r="-100000" b="-100000"/>
            </a:gradFill>
            <a:ln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6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2057400" y="4267200"/>
              <a:ext cx="5942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i="0" dirty="0" err="1" smtClean="0">
                  <a:solidFill>
                    <a:schemeClr val="tx1"/>
                  </a:solidFill>
                </a:rPr>
                <a:t>Expt</a:t>
              </a:r>
              <a:endParaRPr lang="en-US" sz="600" i="0" dirty="0">
                <a:solidFill>
                  <a:schemeClr val="tx1"/>
                </a:solidFill>
              </a:endParaRPr>
            </a:p>
          </p:txBody>
        </p:sp>
        <p:cxnSp>
          <p:nvCxnSpPr>
            <p:cNvPr id="147" name="Straight Connector 146"/>
            <p:cNvCxnSpPr/>
            <p:nvPr/>
          </p:nvCxnSpPr>
          <p:spPr bwMode="auto">
            <a:xfrm rot="5400000" flipH="1" flipV="1">
              <a:off x="2286000" y="4191000"/>
              <a:ext cx="1524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" name="Straight Connector 147"/>
            <p:cNvCxnSpPr/>
            <p:nvPr/>
          </p:nvCxnSpPr>
          <p:spPr bwMode="auto">
            <a:xfrm rot="5400000" flipH="1" flipV="1">
              <a:off x="2286000" y="4648200"/>
              <a:ext cx="1524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" name="Straight Connector 148"/>
            <p:cNvCxnSpPr/>
            <p:nvPr/>
          </p:nvCxnSpPr>
          <p:spPr bwMode="auto">
            <a:xfrm>
              <a:off x="2590800" y="4419600"/>
              <a:ext cx="1524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/>
            <p:cNvCxnSpPr/>
            <p:nvPr/>
          </p:nvCxnSpPr>
          <p:spPr bwMode="auto">
            <a:xfrm>
              <a:off x="1981200" y="4419600"/>
              <a:ext cx="1524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1" name="Group 72"/>
          <p:cNvGrpSpPr/>
          <p:nvPr/>
        </p:nvGrpSpPr>
        <p:grpSpPr>
          <a:xfrm>
            <a:off x="5791200" y="4874647"/>
            <a:ext cx="457200" cy="457200"/>
            <a:chOff x="1981200" y="4114800"/>
            <a:chExt cx="762000" cy="609600"/>
          </a:xfrm>
        </p:grpSpPr>
        <p:sp>
          <p:nvSpPr>
            <p:cNvPr id="152" name="Rounded Rectangle 151"/>
            <p:cNvSpPr/>
            <p:nvPr/>
          </p:nvSpPr>
          <p:spPr bwMode="auto">
            <a:xfrm rot="10800000">
              <a:off x="2133600" y="4267200"/>
              <a:ext cx="457200" cy="304800"/>
            </a:xfrm>
            <a:prstGeom prst="roundRect">
              <a:avLst>
                <a:gd name="adj" fmla="val 23810"/>
              </a:avLst>
            </a:prstGeom>
            <a:gradFill flip="none" rotWithShape="1">
              <a:gsLst>
                <a:gs pos="0">
                  <a:srgbClr val="FFC000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 r="-100000" b="-100000"/>
            </a:gradFill>
            <a:ln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6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2057400" y="4267200"/>
              <a:ext cx="5942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i="0" dirty="0" err="1" smtClean="0">
                  <a:solidFill>
                    <a:schemeClr val="tx1"/>
                  </a:solidFill>
                </a:rPr>
                <a:t>Expt</a:t>
              </a:r>
              <a:endParaRPr lang="en-US" sz="600" i="0" dirty="0">
                <a:solidFill>
                  <a:schemeClr val="tx1"/>
                </a:solidFill>
              </a:endParaRPr>
            </a:p>
          </p:txBody>
        </p:sp>
        <p:cxnSp>
          <p:nvCxnSpPr>
            <p:cNvPr id="154" name="Straight Connector 153"/>
            <p:cNvCxnSpPr/>
            <p:nvPr/>
          </p:nvCxnSpPr>
          <p:spPr bwMode="auto">
            <a:xfrm rot="5400000" flipH="1" flipV="1">
              <a:off x="2286000" y="4191000"/>
              <a:ext cx="1524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Straight Connector 154"/>
            <p:cNvCxnSpPr/>
            <p:nvPr/>
          </p:nvCxnSpPr>
          <p:spPr bwMode="auto">
            <a:xfrm rot="5400000" flipH="1" flipV="1">
              <a:off x="2286000" y="4648200"/>
              <a:ext cx="1524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Straight Connector 155"/>
            <p:cNvCxnSpPr/>
            <p:nvPr/>
          </p:nvCxnSpPr>
          <p:spPr bwMode="auto">
            <a:xfrm>
              <a:off x="2590800" y="4419600"/>
              <a:ext cx="1524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" name="Straight Connector 156"/>
            <p:cNvCxnSpPr/>
            <p:nvPr/>
          </p:nvCxnSpPr>
          <p:spPr bwMode="auto">
            <a:xfrm>
              <a:off x="1981200" y="4419600"/>
              <a:ext cx="1524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8" name="Group 72"/>
          <p:cNvGrpSpPr/>
          <p:nvPr/>
        </p:nvGrpSpPr>
        <p:grpSpPr>
          <a:xfrm>
            <a:off x="8077200" y="4874647"/>
            <a:ext cx="457200" cy="457200"/>
            <a:chOff x="1981200" y="4114800"/>
            <a:chExt cx="762000" cy="609600"/>
          </a:xfrm>
        </p:grpSpPr>
        <p:sp>
          <p:nvSpPr>
            <p:cNvPr id="159" name="Rounded Rectangle 158"/>
            <p:cNvSpPr/>
            <p:nvPr/>
          </p:nvSpPr>
          <p:spPr bwMode="auto">
            <a:xfrm rot="10800000">
              <a:off x="2133600" y="4267200"/>
              <a:ext cx="457200" cy="304800"/>
            </a:xfrm>
            <a:prstGeom prst="roundRect">
              <a:avLst>
                <a:gd name="adj" fmla="val 23810"/>
              </a:avLst>
            </a:prstGeom>
            <a:gradFill flip="none" rotWithShape="1">
              <a:gsLst>
                <a:gs pos="0">
                  <a:srgbClr val="FFC000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 r="-100000" b="-100000"/>
            </a:gradFill>
            <a:ln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6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2057400" y="4267200"/>
              <a:ext cx="5942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i="0" dirty="0" err="1" smtClean="0">
                  <a:solidFill>
                    <a:schemeClr val="tx1"/>
                  </a:solidFill>
                </a:rPr>
                <a:t>Expt</a:t>
              </a:r>
              <a:endParaRPr lang="en-US" sz="600" i="0" dirty="0">
                <a:solidFill>
                  <a:schemeClr val="tx1"/>
                </a:solidFill>
              </a:endParaRPr>
            </a:p>
          </p:txBody>
        </p:sp>
        <p:cxnSp>
          <p:nvCxnSpPr>
            <p:cNvPr id="161" name="Straight Connector 160"/>
            <p:cNvCxnSpPr/>
            <p:nvPr/>
          </p:nvCxnSpPr>
          <p:spPr bwMode="auto">
            <a:xfrm rot="5400000" flipH="1" flipV="1">
              <a:off x="2286000" y="4191000"/>
              <a:ext cx="1524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Straight Connector 161"/>
            <p:cNvCxnSpPr/>
            <p:nvPr/>
          </p:nvCxnSpPr>
          <p:spPr bwMode="auto">
            <a:xfrm rot="5400000" flipH="1" flipV="1">
              <a:off x="2286000" y="4648200"/>
              <a:ext cx="1524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Straight Connector 162"/>
            <p:cNvCxnSpPr/>
            <p:nvPr/>
          </p:nvCxnSpPr>
          <p:spPr bwMode="auto">
            <a:xfrm>
              <a:off x="2590800" y="4419600"/>
              <a:ext cx="1524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Straight Connector 163"/>
            <p:cNvCxnSpPr/>
            <p:nvPr/>
          </p:nvCxnSpPr>
          <p:spPr bwMode="auto">
            <a:xfrm>
              <a:off x="1981200" y="4419600"/>
              <a:ext cx="1524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5126" name="Picture 6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105656"/>
            <a:ext cx="4264914" cy="227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474946"/>
            <a:ext cx="4270439" cy="203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" name="TextBox 164"/>
          <p:cNvSpPr txBox="1"/>
          <p:nvPr/>
        </p:nvSpPr>
        <p:spPr>
          <a:xfrm>
            <a:off x="685800" y="3886200"/>
            <a:ext cx="3581400" cy="302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0" rIns="91440" bIns="4572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i="0" dirty="0" err="1" smtClean="0">
                <a:solidFill>
                  <a:schemeClr val="tx1"/>
                </a:solidFill>
              </a:rPr>
              <a:t>Toroidal</a:t>
            </a:r>
            <a:r>
              <a:rPr lang="en-US" sz="2000" i="0" dirty="0" smtClean="0">
                <a:solidFill>
                  <a:schemeClr val="tx1"/>
                </a:solidFill>
              </a:rPr>
              <a:t> + diamagnetic</a:t>
            </a:r>
          </a:p>
        </p:txBody>
      </p:sp>
      <p:sp>
        <p:nvSpPr>
          <p:cNvPr id="167" name="Rectangle 3"/>
          <p:cNvSpPr txBox="1">
            <a:spLocks noChangeArrowheads="1"/>
          </p:cNvSpPr>
          <p:nvPr/>
        </p:nvSpPr>
        <p:spPr bwMode="auto">
          <a:xfrm>
            <a:off x="1752600" y="2246186"/>
            <a:ext cx="762000" cy="2286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28600" indent="-228600" algn="ctr" eaLnBrk="0" hangingPunct="0">
              <a:spcBef>
                <a:spcPct val="20000"/>
              </a:spcBef>
            </a:pPr>
            <a:r>
              <a:rPr lang="en-US" sz="1400" i="0" kern="0" dirty="0" smtClean="0">
                <a:solidFill>
                  <a:schemeClr val="accent1">
                    <a:lumMod val="75000"/>
                  </a:schemeClr>
                </a:solidFill>
              </a:rPr>
              <a:t>Stable</a:t>
            </a:r>
            <a:endParaRPr lang="en-US" i="0" kern="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8" name="Rectangle 3"/>
          <p:cNvSpPr txBox="1">
            <a:spLocks noChangeArrowheads="1"/>
          </p:cNvSpPr>
          <p:nvPr/>
        </p:nvSpPr>
        <p:spPr bwMode="auto">
          <a:xfrm>
            <a:off x="1752600" y="2779586"/>
            <a:ext cx="936885" cy="2286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28600" indent="-228600" algn="ctr" eaLnBrk="0" hangingPunct="0">
              <a:spcBef>
                <a:spcPct val="20000"/>
              </a:spcBef>
            </a:pPr>
            <a:r>
              <a:rPr lang="en-US" sz="1400" i="0" kern="0" dirty="0" smtClean="0">
                <a:solidFill>
                  <a:srgbClr val="FF0000"/>
                </a:solidFill>
              </a:rPr>
              <a:t>Unstable</a:t>
            </a:r>
            <a:endParaRPr lang="en-US" i="0" kern="0" dirty="0" smtClean="0">
              <a:solidFill>
                <a:srgbClr val="FF0000"/>
              </a:solidFill>
            </a:endParaRPr>
          </a:p>
        </p:txBody>
      </p:sp>
      <p:sp>
        <p:nvSpPr>
          <p:cNvPr id="169" name="Rectangle 3"/>
          <p:cNvSpPr txBox="1">
            <a:spLocks noChangeArrowheads="1"/>
          </p:cNvSpPr>
          <p:nvPr/>
        </p:nvSpPr>
        <p:spPr bwMode="auto">
          <a:xfrm>
            <a:off x="1676400" y="4950847"/>
            <a:ext cx="632085" cy="2286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28600" indent="-228600" algn="ctr" eaLnBrk="0" hangingPunct="0">
              <a:spcBef>
                <a:spcPct val="20000"/>
              </a:spcBef>
            </a:pPr>
            <a:r>
              <a:rPr lang="en-US" sz="1400" i="0" kern="0" dirty="0" smtClean="0">
                <a:solidFill>
                  <a:schemeClr val="accent1">
                    <a:lumMod val="75000"/>
                  </a:schemeClr>
                </a:solidFill>
              </a:rPr>
              <a:t>Stable</a:t>
            </a:r>
            <a:endParaRPr lang="en-US" i="0" kern="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0" name="Rectangle 3"/>
          <p:cNvSpPr txBox="1">
            <a:spLocks noChangeArrowheads="1"/>
          </p:cNvSpPr>
          <p:nvPr/>
        </p:nvSpPr>
        <p:spPr bwMode="auto">
          <a:xfrm>
            <a:off x="1600200" y="5609215"/>
            <a:ext cx="914400" cy="2286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28600" indent="-228600" algn="ctr" eaLnBrk="0" hangingPunct="0">
              <a:spcBef>
                <a:spcPct val="20000"/>
              </a:spcBef>
            </a:pPr>
            <a:r>
              <a:rPr lang="en-US" sz="1400" i="0" kern="0" dirty="0" smtClean="0">
                <a:solidFill>
                  <a:srgbClr val="FF0000"/>
                </a:solidFill>
              </a:rPr>
              <a:t>Unstable</a:t>
            </a:r>
            <a:endParaRPr lang="en-US" i="0" kern="0" dirty="0" smtClean="0">
              <a:solidFill>
                <a:srgbClr val="FF0000"/>
              </a:solidFill>
            </a:endParaRPr>
          </a:p>
        </p:txBody>
      </p:sp>
      <p:cxnSp>
        <p:nvCxnSpPr>
          <p:cNvPr id="172" name="Straight Connector 171"/>
          <p:cNvCxnSpPr/>
          <p:nvPr/>
        </p:nvCxnSpPr>
        <p:spPr bwMode="auto">
          <a:xfrm>
            <a:off x="762000" y="2779776"/>
            <a:ext cx="3374136" cy="0"/>
          </a:xfrm>
          <a:prstGeom prst="line">
            <a:avLst/>
          </a:prstGeom>
          <a:noFill/>
          <a:ln w="127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/>
          <p:nvPr/>
        </p:nvCxnSpPr>
        <p:spPr bwMode="auto">
          <a:xfrm>
            <a:off x="762000" y="5431536"/>
            <a:ext cx="3374136" cy="0"/>
          </a:xfrm>
          <a:prstGeom prst="line">
            <a:avLst/>
          </a:prstGeom>
          <a:noFill/>
          <a:ln w="127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5090200" y="3426023"/>
            <a:ext cx="3672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Predictions inconsistent with experiment</a:t>
            </a:r>
            <a:endParaRPr lang="en-US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4912381" y="6019800"/>
            <a:ext cx="40030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Predictions </a:t>
            </a:r>
            <a:r>
              <a:rPr lang="en-US" sz="1400" dirty="0" smtClean="0"/>
              <a:t>more consistent </a:t>
            </a:r>
            <a:r>
              <a:rPr lang="en-US" sz="1400" dirty="0" smtClean="0"/>
              <a:t>with experiment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damping in last 10% of minor radius calculated </a:t>
            </a:r>
            <a:br>
              <a:rPr lang="en-US" dirty="0" smtClean="0"/>
            </a:br>
            <a:r>
              <a:rPr lang="en-US" dirty="0" smtClean="0"/>
              <a:t>to determine stability of RWM in </a:t>
            </a:r>
            <a:r>
              <a:rPr lang="en-US" dirty="0" smtClean="0"/>
              <a:t>n=1 EFC </a:t>
            </a:r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4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40965123-B982-445A-AFE1-0FB4E74111C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5572" y="1219200"/>
            <a:ext cx="364902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07" y="3276600"/>
            <a:ext cx="3757493" cy="264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5422" y="3276600"/>
            <a:ext cx="3782378" cy="261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" name="Content Placeholder 2"/>
          <p:cNvSpPr txBox="1">
            <a:spLocks/>
          </p:cNvSpPr>
          <p:nvPr/>
        </p:nvSpPr>
        <p:spPr bwMode="auto">
          <a:xfrm>
            <a:off x="1905000" y="6248400"/>
            <a:ext cx="274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800" i="0" kern="0" noProof="0" dirty="0" smtClean="0">
                <a:solidFill>
                  <a:srgbClr val="FF0000"/>
                </a:solidFill>
                <a:latin typeface="+mn-lt"/>
              </a:rPr>
              <a:t>Lower</a:t>
            </a: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edge damping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3" name="Right Arrow 112"/>
          <p:cNvSpPr/>
          <p:nvPr/>
        </p:nvSpPr>
        <p:spPr bwMode="auto">
          <a:xfrm rot="16200000">
            <a:off x="2495550" y="5734051"/>
            <a:ext cx="495300" cy="457200"/>
          </a:xfrm>
          <a:prstGeom prst="rightArrow">
            <a:avLst/>
          </a:prstGeom>
          <a:solidFill>
            <a:srgbClr val="FFCCCC"/>
          </a:solidFill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14" name="Right Arrow 113"/>
          <p:cNvSpPr/>
          <p:nvPr/>
        </p:nvSpPr>
        <p:spPr bwMode="auto">
          <a:xfrm rot="16200000">
            <a:off x="762000" y="5562600"/>
            <a:ext cx="304800" cy="457200"/>
          </a:xfrm>
          <a:prstGeom prst="rightArrow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15" name="Content Placeholder 2"/>
          <p:cNvSpPr txBox="1">
            <a:spLocks/>
          </p:cNvSpPr>
          <p:nvPr/>
        </p:nvSpPr>
        <p:spPr bwMode="auto">
          <a:xfrm>
            <a:off x="76200" y="59436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800" i="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kumimoji="0" lang="en-US" sz="180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igher</a:t>
            </a: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core damping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Content Placeholder 2"/>
          <p:cNvSpPr txBox="1">
            <a:spLocks/>
          </p:cNvSpPr>
          <p:nvPr/>
        </p:nvSpPr>
        <p:spPr bwMode="auto">
          <a:xfrm>
            <a:off x="6705600" y="6248400"/>
            <a:ext cx="2438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800" i="0" kern="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Higher</a:t>
            </a: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edge damping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7" name="Right Arrow 116"/>
          <p:cNvSpPr/>
          <p:nvPr/>
        </p:nvSpPr>
        <p:spPr bwMode="auto">
          <a:xfrm rot="16200000">
            <a:off x="7448551" y="5734051"/>
            <a:ext cx="495300" cy="4572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18" name="Right Arrow 117"/>
          <p:cNvSpPr/>
          <p:nvPr/>
        </p:nvSpPr>
        <p:spPr bwMode="auto">
          <a:xfrm rot="16200000">
            <a:off x="6019800" y="5562601"/>
            <a:ext cx="304800" cy="457200"/>
          </a:xfrm>
          <a:prstGeom prst="rightArrow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19" name="Content Placeholder 2"/>
          <p:cNvSpPr txBox="1">
            <a:spLocks/>
          </p:cNvSpPr>
          <p:nvPr/>
        </p:nvSpPr>
        <p:spPr bwMode="auto">
          <a:xfrm>
            <a:off x="4876800" y="59436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Lower core damping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Right Arrow 119"/>
          <p:cNvSpPr/>
          <p:nvPr/>
        </p:nvSpPr>
        <p:spPr bwMode="auto">
          <a:xfrm rot="16200000">
            <a:off x="8210550" y="5734051"/>
            <a:ext cx="495300" cy="4572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grpSp>
        <p:nvGrpSpPr>
          <p:cNvPr id="121" name="Group 43"/>
          <p:cNvGrpSpPr/>
          <p:nvPr/>
        </p:nvGrpSpPr>
        <p:grpSpPr>
          <a:xfrm>
            <a:off x="3886200" y="3843516"/>
            <a:ext cx="1371600" cy="1261884"/>
            <a:chOff x="3810000" y="3886200"/>
            <a:chExt cx="1524000" cy="1261884"/>
          </a:xfrm>
        </p:grpSpPr>
        <p:sp>
          <p:nvSpPr>
            <p:cNvPr id="122" name="TextBox 121"/>
            <p:cNvSpPr txBox="1"/>
            <p:nvPr/>
          </p:nvSpPr>
          <p:spPr>
            <a:xfrm>
              <a:off x="3810000" y="3886200"/>
              <a:ext cx="1524000" cy="126188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i="0" dirty="0" smtClean="0">
                  <a:solidFill>
                    <a:schemeClr val="tx1"/>
                  </a:solidFill>
                </a:rPr>
                <a:t>Local mode </a:t>
              </a:r>
            </a:p>
            <a:p>
              <a:pPr algn="ctr"/>
              <a:r>
                <a:rPr lang="en-US" sz="1600" i="0" dirty="0" smtClean="0">
                  <a:solidFill>
                    <a:schemeClr val="tx1"/>
                  </a:solidFill>
                </a:rPr>
                <a:t>damping </a:t>
              </a:r>
              <a:r>
                <a:rPr lang="en-US" sz="2000" i="0" dirty="0" smtClean="0">
                  <a:solidFill>
                    <a:schemeClr val="tx1"/>
                  </a:solidFill>
                  <a:sym typeface="Symbol"/>
                </a:rPr>
                <a:t></a:t>
              </a:r>
              <a:endParaRPr lang="en-US" sz="1600" i="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1600" i="0" dirty="0" smtClean="0">
                  <a:solidFill>
                    <a:schemeClr val="tx1"/>
                  </a:solidFill>
                  <a:sym typeface="Symbol"/>
                </a:rPr>
                <a:t></a:t>
              </a:r>
              <a:r>
                <a:rPr lang="en-US" sz="1600" i="0" dirty="0" smtClean="0">
                  <a:solidFill>
                    <a:schemeClr val="tx1"/>
                  </a:solidFill>
                </a:rPr>
                <a:t>(</a:t>
              </a:r>
              <a:r>
                <a:rPr lang="en-US" sz="1600" i="0" dirty="0" smtClean="0">
                  <a:solidFill>
                    <a:schemeClr val="tx1"/>
                  </a:solidFill>
                  <a:sym typeface="Symbol"/>
                </a:rPr>
                <a:t></a:t>
              </a:r>
              <a:r>
                <a:rPr lang="en-US" sz="1600" i="0" dirty="0" smtClean="0">
                  <a:solidFill>
                    <a:schemeClr val="tx1"/>
                  </a:solidFill>
                </a:rPr>
                <a:t>W</a:t>
              </a:r>
              <a:r>
                <a:rPr lang="en-US" sz="1600" i="0" baseline="-25000" dirty="0" smtClean="0">
                  <a:solidFill>
                    <a:schemeClr val="tx1"/>
                  </a:solidFill>
                </a:rPr>
                <a:t>K-</a:t>
              </a:r>
              <a:r>
                <a:rPr lang="en-US" sz="1600" i="0" baseline="-25000" dirty="0" err="1" smtClean="0">
                  <a:solidFill>
                    <a:schemeClr val="tx1"/>
                  </a:solidFill>
                </a:rPr>
                <a:t>imag</a:t>
              </a:r>
              <a:r>
                <a:rPr lang="en-US" sz="1600" i="0" dirty="0" smtClean="0">
                  <a:solidFill>
                    <a:schemeClr val="tx1"/>
                  </a:solidFill>
                </a:rPr>
                <a:t>)</a:t>
              </a:r>
            </a:p>
            <a:p>
              <a:pPr algn="ctr"/>
              <a:endParaRPr lang="en-US" sz="300" i="0" dirty="0" smtClean="0">
                <a:solidFill>
                  <a:schemeClr val="tx1"/>
                </a:solidFill>
                <a:sym typeface="Symbol"/>
              </a:endParaRPr>
            </a:p>
            <a:p>
              <a:pPr algn="ctr"/>
              <a:endParaRPr lang="en-US" sz="300" i="0" dirty="0" smtClean="0">
                <a:solidFill>
                  <a:schemeClr val="tx1"/>
                </a:solidFill>
                <a:sym typeface="Symbol"/>
              </a:endParaRPr>
            </a:p>
            <a:p>
              <a:pPr algn="ctr"/>
              <a:r>
                <a:rPr lang="en-US" sz="1600" i="0" dirty="0" smtClean="0">
                  <a:solidFill>
                    <a:schemeClr val="tx1"/>
                  </a:solidFill>
                  <a:sym typeface="Symbol"/>
                </a:rPr>
                <a:t> </a:t>
              </a:r>
              <a:r>
                <a:rPr lang="en-US" sz="1600" i="0" dirty="0" smtClean="0">
                  <a:solidFill>
                    <a:schemeClr val="tx1"/>
                  </a:solidFill>
                </a:rPr>
                <a:t>V      </a:t>
              </a:r>
              <a:endParaRPr lang="en-US" sz="1600" i="0" dirty="0">
                <a:solidFill>
                  <a:schemeClr val="tx1"/>
                </a:solidFill>
              </a:endParaRPr>
            </a:p>
          </p:txBody>
        </p:sp>
        <p:cxnSp>
          <p:nvCxnSpPr>
            <p:cNvPr id="123" name="Straight Connector 122"/>
            <p:cNvCxnSpPr/>
            <p:nvPr/>
          </p:nvCxnSpPr>
          <p:spPr bwMode="auto">
            <a:xfrm>
              <a:off x="4038600" y="4788781"/>
              <a:ext cx="106680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4" name="Right Arrow 123"/>
          <p:cNvSpPr/>
          <p:nvPr/>
        </p:nvSpPr>
        <p:spPr bwMode="auto">
          <a:xfrm rot="5400000">
            <a:off x="6961451" y="3020750"/>
            <a:ext cx="605430" cy="355131"/>
          </a:xfrm>
          <a:prstGeom prst="rightArrow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25" name="Rectangle 3"/>
          <p:cNvSpPr txBox="1">
            <a:spLocks noChangeArrowheads="1"/>
          </p:cNvSpPr>
          <p:nvPr/>
        </p:nvSpPr>
        <p:spPr bwMode="auto">
          <a:xfrm>
            <a:off x="6629400" y="2133600"/>
            <a:ext cx="1295400" cy="914400"/>
          </a:xfrm>
          <a:prstGeom prst="rect">
            <a:avLst/>
          </a:prstGeom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0" rIns="91440" bIns="91440" numCol="1" anchor="t" anchorCtr="0" compatLnSpc="1">
            <a:prstTxWarp prst="textNoShape">
              <a:avLst/>
            </a:prstTxWarp>
          </a:bodyPr>
          <a:lstStyle/>
          <a:p>
            <a:pPr marL="228600" indent="-228600" algn="ctr" eaLnBrk="0" hangingPunct="0">
              <a:lnSpc>
                <a:spcPts val="2000"/>
              </a:lnSpc>
              <a:spcBef>
                <a:spcPct val="20000"/>
              </a:spcBef>
            </a:pPr>
            <a:r>
              <a:rPr lang="en-US" sz="2000" i="0" kern="0" dirty="0" smtClean="0">
                <a:solidFill>
                  <a:schemeClr val="accent1">
                    <a:lumMod val="75000"/>
                  </a:schemeClr>
                </a:solidFill>
              </a:rPr>
              <a:t>Stable</a:t>
            </a:r>
          </a:p>
          <a:p>
            <a:pPr marL="228600" indent="-228600" algn="ctr" eaLnBrk="0" hangingPunct="0">
              <a:lnSpc>
                <a:spcPts val="2000"/>
              </a:lnSpc>
              <a:spcBef>
                <a:spcPct val="20000"/>
              </a:spcBef>
            </a:pPr>
            <a:r>
              <a:rPr lang="en-US" sz="2000" i="0" kern="0" dirty="0" smtClean="0">
                <a:solidFill>
                  <a:schemeClr val="accent1">
                    <a:lumMod val="75000"/>
                  </a:schemeClr>
                </a:solidFill>
              </a:rPr>
              <a:t>rotation</a:t>
            </a:r>
          </a:p>
          <a:p>
            <a:pPr marL="228600" indent="-228600" algn="ctr" eaLnBrk="0" hangingPunct="0">
              <a:lnSpc>
                <a:spcPts val="2000"/>
              </a:lnSpc>
              <a:spcBef>
                <a:spcPct val="20000"/>
              </a:spcBef>
            </a:pPr>
            <a:r>
              <a:rPr lang="en-US" sz="2000" i="0" kern="0" dirty="0" smtClean="0">
                <a:solidFill>
                  <a:schemeClr val="accent1">
                    <a:lumMod val="75000"/>
                  </a:schemeClr>
                </a:solidFill>
              </a:rPr>
              <a:t>profile</a:t>
            </a:r>
            <a:endParaRPr lang="en-US" sz="1800" i="0" kern="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32" name="Straight Arrow Connector 131"/>
          <p:cNvCxnSpPr>
            <a:stCxn id="125" idx="1"/>
          </p:cNvCxnSpPr>
          <p:nvPr/>
        </p:nvCxnSpPr>
        <p:spPr bwMode="auto">
          <a:xfrm rot="10800000">
            <a:off x="6172200" y="2590800"/>
            <a:ext cx="457200" cy="1588"/>
          </a:xfrm>
          <a:prstGeom prst="straightConnector1">
            <a:avLst/>
          </a:prstGeom>
          <a:noFill/>
          <a:ln w="317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1219200"/>
            <a:ext cx="419100" cy="36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" name="Right Arrow 138"/>
          <p:cNvSpPr/>
          <p:nvPr/>
        </p:nvSpPr>
        <p:spPr bwMode="auto">
          <a:xfrm rot="5400000">
            <a:off x="1551250" y="3020750"/>
            <a:ext cx="605430" cy="355131"/>
          </a:xfrm>
          <a:prstGeom prst="rightArrow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40" name="Rectangle 3"/>
          <p:cNvSpPr txBox="1">
            <a:spLocks noChangeArrowheads="1"/>
          </p:cNvSpPr>
          <p:nvPr/>
        </p:nvSpPr>
        <p:spPr bwMode="auto">
          <a:xfrm>
            <a:off x="1219200" y="2133600"/>
            <a:ext cx="1295400" cy="914400"/>
          </a:xfrm>
          <a:prstGeom prst="rect">
            <a:avLst/>
          </a:prstGeom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0" rIns="91440" bIns="91440" numCol="1" anchor="t" anchorCtr="0" compatLnSpc="1">
            <a:prstTxWarp prst="textNoShape">
              <a:avLst/>
            </a:prstTxWarp>
          </a:bodyPr>
          <a:lstStyle/>
          <a:p>
            <a:pPr marL="228600" indent="-228600" algn="ctr" eaLnBrk="0" hangingPunct="0">
              <a:lnSpc>
                <a:spcPts val="2000"/>
              </a:lnSpc>
              <a:spcBef>
                <a:spcPct val="20000"/>
              </a:spcBef>
            </a:pPr>
            <a:r>
              <a:rPr lang="en-US" sz="2000" i="0" kern="0" dirty="0" smtClean="0">
                <a:solidFill>
                  <a:srgbClr val="FF0000"/>
                </a:solidFill>
              </a:rPr>
              <a:t>Unstable</a:t>
            </a:r>
          </a:p>
          <a:p>
            <a:pPr marL="228600" indent="-228600" algn="ctr" eaLnBrk="0" hangingPunct="0">
              <a:lnSpc>
                <a:spcPts val="2000"/>
              </a:lnSpc>
              <a:spcBef>
                <a:spcPct val="20000"/>
              </a:spcBef>
            </a:pPr>
            <a:r>
              <a:rPr lang="en-US" sz="2000" i="0" kern="0" dirty="0" smtClean="0">
                <a:solidFill>
                  <a:srgbClr val="FF0000"/>
                </a:solidFill>
              </a:rPr>
              <a:t>rotation</a:t>
            </a:r>
          </a:p>
          <a:p>
            <a:pPr marL="228600" indent="-228600" algn="ctr" eaLnBrk="0" hangingPunct="0">
              <a:lnSpc>
                <a:spcPts val="2000"/>
              </a:lnSpc>
              <a:spcBef>
                <a:spcPct val="20000"/>
              </a:spcBef>
            </a:pPr>
            <a:r>
              <a:rPr lang="en-US" sz="2000" i="0" kern="0" dirty="0" smtClean="0">
                <a:solidFill>
                  <a:srgbClr val="FF0000"/>
                </a:solidFill>
              </a:rPr>
              <a:t>profile</a:t>
            </a:r>
            <a:endParaRPr lang="en-US" sz="1800" i="0" kern="0" dirty="0" smtClean="0">
              <a:solidFill>
                <a:srgbClr val="FF0000"/>
              </a:solidFill>
            </a:endParaRPr>
          </a:p>
        </p:txBody>
      </p:sp>
      <p:cxnSp>
        <p:nvCxnSpPr>
          <p:cNvPr id="141" name="Straight Arrow Connector 140"/>
          <p:cNvCxnSpPr/>
          <p:nvPr/>
        </p:nvCxnSpPr>
        <p:spPr bwMode="auto">
          <a:xfrm flipV="1">
            <a:off x="2514600" y="2286000"/>
            <a:ext cx="990600" cy="304800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2" name="TextBox 141"/>
          <p:cNvSpPr txBox="1"/>
          <p:nvPr/>
        </p:nvSpPr>
        <p:spPr>
          <a:xfrm>
            <a:off x="7239000" y="1029325"/>
            <a:ext cx="1752600" cy="7232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i="0" dirty="0" err="1" smtClean="0">
                <a:latin typeface="Symbol" pitchFamily="18" charset="2"/>
              </a:rPr>
              <a:t>w</a:t>
            </a:r>
            <a:r>
              <a:rPr lang="en-US" sz="1100" i="0" baseline="-25000" dirty="0" err="1" smtClean="0"/>
              <a:t>E</a:t>
            </a:r>
            <a:r>
              <a:rPr lang="en-US" sz="1100" i="0" dirty="0" smtClean="0"/>
              <a:t> / </a:t>
            </a:r>
            <a:r>
              <a:rPr lang="en-US" sz="1100" i="0" dirty="0" err="1" smtClean="0">
                <a:latin typeface="Symbol" pitchFamily="18" charset="2"/>
              </a:rPr>
              <a:t>w</a:t>
            </a:r>
            <a:r>
              <a:rPr lang="en-US" sz="1100" i="0" baseline="-25000" dirty="0" err="1" smtClean="0"/>
              <a:t>E</a:t>
            </a:r>
            <a:r>
              <a:rPr lang="en-US" sz="1100" i="0" dirty="0" smtClean="0"/>
              <a:t> </a:t>
            </a:r>
            <a:r>
              <a:rPr lang="en-US" sz="1000" i="0" dirty="0" smtClean="0"/>
              <a:t>(</a:t>
            </a:r>
            <a:r>
              <a:rPr lang="en-US" sz="1000" i="0" dirty="0" err="1" smtClean="0"/>
              <a:t>expt</a:t>
            </a:r>
            <a:r>
              <a:rPr lang="en-US" sz="1000" i="0" dirty="0" smtClean="0"/>
              <a:t>) = 0.5 used so unstable modes can be identified and local damping computed </a:t>
            </a:r>
            <a:endParaRPr lang="en-US" sz="1000" i="0" dirty="0"/>
          </a:p>
        </p:txBody>
      </p:sp>
      <p:sp>
        <p:nvSpPr>
          <p:cNvPr id="28" name="TextBox 27"/>
          <p:cNvSpPr txBox="1"/>
          <p:nvPr/>
        </p:nvSpPr>
        <p:spPr>
          <a:xfrm>
            <a:off x="2819400" y="990601"/>
            <a:ext cx="3581400" cy="295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0" rIns="91440" bIns="4572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i="0" dirty="0" err="1" smtClean="0">
                <a:solidFill>
                  <a:schemeClr val="tx1"/>
                </a:solidFill>
              </a:rPr>
              <a:t>Toroidal</a:t>
            </a:r>
            <a:r>
              <a:rPr lang="en-US" sz="2000" i="0" dirty="0" smtClean="0">
                <a:solidFill>
                  <a:schemeClr val="tx1"/>
                </a:solidFill>
              </a:rPr>
              <a:t> + diamagnetic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Outline</a:t>
            </a:r>
            <a:endParaRPr lang="en-US" sz="2800" dirty="0"/>
          </a:p>
        </p:txBody>
      </p: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05800" cy="4038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Experimental motivation</a:t>
            </a:r>
          </a:p>
          <a:p>
            <a:pPr marL="457200" indent="-457200">
              <a:buFont typeface="+mj-lt"/>
              <a:buAutoNum type="arabicPeriod"/>
            </a:pPr>
            <a:endParaRPr lang="en-US" sz="3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Role of E×B drift frequency profile</a:t>
            </a:r>
          </a:p>
          <a:p>
            <a:pPr marL="457200" indent="-457200">
              <a:buFont typeface="+mj-lt"/>
              <a:buAutoNum type="arabicPeriod"/>
            </a:pPr>
            <a:endParaRPr lang="en-US" sz="3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Kinetic stability analysis using MARS code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800" dirty="0" smtClean="0"/>
              <a:t>Comparisons with experiment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800" dirty="0" smtClean="0"/>
              <a:t>Self-consistent vs. </a:t>
            </a:r>
            <a:r>
              <a:rPr lang="en-US" sz="2800" dirty="0" err="1" smtClean="0"/>
              <a:t>perturbative</a:t>
            </a:r>
            <a:r>
              <a:rPr lang="en-US" sz="2800" dirty="0" smtClean="0"/>
              <a:t> approach</a:t>
            </a:r>
          </a:p>
          <a:p>
            <a:pPr marL="457200" indent="-457200">
              <a:buFont typeface="+mj-lt"/>
              <a:buAutoNum type="arabicPeriod"/>
            </a:pPr>
            <a:endParaRPr lang="en-US" sz="3200" dirty="0" smtClean="0"/>
          </a:p>
          <a:p>
            <a:pPr marL="457200" indent="-457200">
              <a:buFont typeface="+mj-lt"/>
              <a:buAutoNum type="arabicPeriod"/>
            </a:pPr>
            <a:endParaRPr lang="en-US" sz="3200" dirty="0" smtClean="0"/>
          </a:p>
        </p:txBody>
      </p: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65123-B982-445A-AFE1-0FB4E74111C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cxnSp>
        <p:nvCxnSpPr>
          <p:cNvPr id="308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438400"/>
            <a:ext cx="8305800" cy="2971800"/>
          </a:xfrm>
        </p:spPr>
        <p:txBody>
          <a:bodyPr/>
          <a:lstStyle/>
          <a:p>
            <a:pPr marL="857250" lvl="1" indent="-457200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Comparison with experiment</a:t>
            </a:r>
          </a:p>
          <a:p>
            <a:pPr marL="857250" lvl="1" indent="-457200">
              <a:buFont typeface="Wingdings" pitchFamily="2" charset="2"/>
              <a:buChar char="§"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857250" lvl="1" indent="-457200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Self-consistent vs. </a:t>
            </a:r>
            <a:r>
              <a:rPr lang="en-US" sz="2800" dirty="0" err="1" smtClean="0">
                <a:solidFill>
                  <a:schemeClr val="tx1"/>
                </a:solidFill>
              </a:rPr>
              <a:t>perturbative</a:t>
            </a:r>
            <a:r>
              <a:rPr lang="en-US" sz="2800" dirty="0" smtClean="0">
                <a:solidFill>
                  <a:schemeClr val="tx1"/>
                </a:solidFill>
              </a:rPr>
              <a:t> approach</a:t>
            </a:r>
          </a:p>
          <a:p>
            <a:pPr marL="857250" lvl="1" indent="-457200">
              <a:buFont typeface="Wingdings" pitchFamily="2" charset="2"/>
              <a:buChar char="§"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857250" lvl="1" indent="-457200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Modifications of RWM </a:t>
            </a:r>
            <a:r>
              <a:rPr lang="en-US" sz="2800" dirty="0" err="1" smtClean="0">
                <a:solidFill>
                  <a:schemeClr val="tx1"/>
                </a:solidFill>
              </a:rPr>
              <a:t>eigenfunction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b="1" dirty="0" smtClean="0"/>
          </a:p>
        </p:txBody>
      </p: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65123-B982-445A-AFE1-0FB4E74111C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cxnSp>
        <p:nvCxnSpPr>
          <p:cNvPr id="308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/>
            <a:r>
              <a:rPr lang="en-US" sz="3200" dirty="0" smtClean="0"/>
              <a:t>Kinetic stability analysis using MARS-K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MARS-K consistent with EFC results and MARS-F trends</a:t>
            </a:r>
            <a:endParaRPr lang="en-US" dirty="0"/>
          </a:p>
        </p:txBody>
      </p: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65123-B982-445A-AFE1-0FB4E74111C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cxnSp>
        <p:nvCxnSpPr>
          <p:cNvPr id="308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52400" y="2590800"/>
            <a:ext cx="2133600" cy="609600"/>
          </a:xfrm>
          <a:prstGeom prst="rect">
            <a:avLst/>
          </a:prstGeom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algn="ctr" eaLnBrk="0" hangingPunct="0">
              <a:lnSpc>
                <a:spcPts val="1800"/>
              </a:lnSpc>
              <a:spcBef>
                <a:spcPct val="20000"/>
              </a:spcBef>
            </a:pPr>
            <a:r>
              <a:rPr lang="en-US" sz="2000" i="0" kern="0" dirty="0" smtClean="0">
                <a:solidFill>
                  <a:srgbClr val="FF0000"/>
                </a:solidFill>
              </a:rPr>
              <a:t>Experimentally</a:t>
            </a:r>
          </a:p>
          <a:p>
            <a:pPr marL="228600" indent="-228600" algn="ctr" eaLnBrk="0" hangingPunct="0">
              <a:lnSpc>
                <a:spcPts val="1800"/>
              </a:lnSpc>
              <a:spcBef>
                <a:spcPct val="20000"/>
              </a:spcBef>
            </a:pPr>
            <a:r>
              <a:rPr lang="en-US" sz="2000" i="0" kern="0" dirty="0" smtClean="0">
                <a:solidFill>
                  <a:srgbClr val="FF0000"/>
                </a:solidFill>
              </a:rPr>
              <a:t>unstable case</a:t>
            </a:r>
            <a:endParaRPr lang="en-US" sz="1800" i="0" kern="0" dirty="0" smtClean="0">
              <a:solidFill>
                <a:srgbClr val="FF0000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1143000"/>
          </a:xfrm>
        </p:spPr>
        <p:txBody>
          <a:bodyPr/>
          <a:lstStyle/>
          <a:p>
            <a:pPr>
              <a:lnSpc>
                <a:spcPts val="2200"/>
              </a:lnSpc>
            </a:pPr>
            <a:r>
              <a:rPr lang="en-US" dirty="0" smtClean="0"/>
              <a:t>MARS-K full kinetic 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W</a:t>
            </a:r>
            <a:r>
              <a:rPr lang="en-US" baseline="-25000" dirty="0" err="1" smtClean="0"/>
              <a:t>K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multiple modes can be present</a:t>
            </a:r>
          </a:p>
          <a:p>
            <a:pPr lvl="1">
              <a:lnSpc>
                <a:spcPts val="2200"/>
              </a:lnSpc>
            </a:pPr>
            <a:r>
              <a:rPr lang="en-US" dirty="0" smtClean="0">
                <a:sym typeface="Wingdings" pitchFamily="2" charset="2"/>
              </a:rPr>
              <a:t>Mode identification and </a:t>
            </a:r>
            <a:r>
              <a:rPr lang="en-US" dirty="0" err="1" smtClean="0">
                <a:sym typeface="Wingdings" pitchFamily="2" charset="2"/>
              </a:rPr>
              <a:t>eigenvalue</a:t>
            </a:r>
            <a:r>
              <a:rPr lang="en-US" dirty="0" smtClean="0">
                <a:sym typeface="Wingdings" pitchFamily="2" charset="2"/>
              </a:rPr>
              <a:t> tracking more challenging</a:t>
            </a:r>
          </a:p>
          <a:p>
            <a:pPr>
              <a:lnSpc>
                <a:spcPts val="2500"/>
              </a:lnSpc>
            </a:pPr>
            <a:r>
              <a:rPr lang="en-US" dirty="0" smtClean="0">
                <a:sym typeface="Wingdings" pitchFamily="2" charset="2"/>
              </a:rPr>
              <a:t>Track roots by scanning fractions of experimental </a:t>
            </a:r>
            <a:r>
              <a:rPr lang="en-US" b="1" dirty="0" err="1" smtClean="0">
                <a:latin typeface="Symbol" pitchFamily="18" charset="2"/>
                <a:sym typeface="Wingdings" pitchFamily="2" charset="2"/>
              </a:rPr>
              <a:t>w</a:t>
            </a:r>
            <a:r>
              <a:rPr lang="en-US" baseline="-25000" dirty="0" err="1" smtClean="0">
                <a:sym typeface="Wingdings" pitchFamily="2" charset="2"/>
              </a:rPr>
              <a:t>E</a:t>
            </a:r>
            <a:r>
              <a:rPr lang="en-US" dirty="0" smtClean="0">
                <a:sym typeface="Wingdings" pitchFamily="2" charset="2"/>
              </a:rPr>
              <a:t> and </a:t>
            </a:r>
            <a:r>
              <a:rPr lang="en-US" dirty="0" err="1" smtClean="0">
                <a:latin typeface="Symbol" pitchFamily="18" charset="2"/>
                <a:sym typeface="Wingdings" pitchFamily="2" charset="2"/>
              </a:rPr>
              <a:t>d</a:t>
            </a:r>
            <a:r>
              <a:rPr lang="en-US" dirty="0" err="1" smtClean="0">
                <a:sym typeface="Wingdings" pitchFamily="2" charset="2"/>
              </a:rPr>
              <a:t>W</a:t>
            </a:r>
            <a:r>
              <a:rPr lang="en-US" baseline="-25000" dirty="0" err="1" smtClean="0">
                <a:sym typeface="Wingdings" pitchFamily="2" charset="2"/>
              </a:rPr>
              <a:t>K</a:t>
            </a:r>
            <a:r>
              <a:rPr lang="en-US" dirty="0" smtClean="0">
                <a:sym typeface="Wingdings" pitchFamily="2" charset="2"/>
              </a:rPr>
              <a:t>:</a:t>
            </a:r>
          </a:p>
        </p:txBody>
      </p:sp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352800"/>
            <a:ext cx="393858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ight Arrow 37"/>
          <p:cNvSpPr/>
          <p:nvPr/>
        </p:nvSpPr>
        <p:spPr bwMode="auto">
          <a:xfrm rot="8070640">
            <a:off x="6329847" y="5105537"/>
            <a:ext cx="838200" cy="152400"/>
          </a:xfrm>
          <a:prstGeom prst="rightArrow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81800" y="4543425"/>
            <a:ext cx="22098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i="0" dirty="0" smtClean="0">
                <a:solidFill>
                  <a:schemeClr val="accent1">
                    <a:lumMod val="75000"/>
                  </a:schemeClr>
                </a:solidFill>
              </a:rPr>
              <a:t>Mode stabilized at low rotation and small fraction of </a:t>
            </a:r>
            <a:r>
              <a:rPr lang="en-US" sz="1600" i="0" dirty="0" err="1" smtClean="0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d</a:t>
            </a:r>
            <a:r>
              <a:rPr lang="en-US" sz="1600" i="0" dirty="0" err="1" smtClean="0">
                <a:solidFill>
                  <a:schemeClr val="accent1">
                    <a:lumMod val="75000"/>
                  </a:schemeClr>
                </a:solidFill>
              </a:rPr>
              <a:t>W</a:t>
            </a:r>
            <a:r>
              <a:rPr lang="en-US" sz="1600" i="0" baseline="-25000" dirty="0" err="1" smtClean="0">
                <a:solidFill>
                  <a:schemeClr val="accent1">
                    <a:lumMod val="75000"/>
                  </a:schemeClr>
                </a:solidFill>
              </a:rPr>
              <a:t>K</a:t>
            </a:r>
            <a:endParaRPr lang="en-US" sz="1600" i="0" baseline="-25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80535" y="5788223"/>
            <a:ext cx="611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chemeClr val="tx1"/>
                </a:solidFill>
              </a:rPr>
              <a:t>Fluid</a:t>
            </a:r>
            <a:endParaRPr lang="en-US" sz="1400" i="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63017" y="3276600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chemeClr val="tx1"/>
                </a:solidFill>
              </a:rPr>
              <a:t>Kinetic</a:t>
            </a:r>
            <a:endParaRPr lang="en-US" sz="1400" i="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429000"/>
            <a:ext cx="3814762" cy="302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ight Arrow 33"/>
          <p:cNvSpPr/>
          <p:nvPr/>
        </p:nvSpPr>
        <p:spPr bwMode="auto">
          <a:xfrm rot="20456785">
            <a:off x="2693096" y="3586645"/>
            <a:ext cx="838200" cy="324014"/>
          </a:xfrm>
          <a:prstGeom prst="rightArrow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45722" y="3733800"/>
            <a:ext cx="17526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i="0" dirty="0" smtClean="0">
                <a:solidFill>
                  <a:srgbClr val="FF0000"/>
                </a:solidFill>
              </a:rPr>
              <a:t>Mode remains unstable even at high rotation</a:t>
            </a:r>
            <a:endParaRPr lang="en-US" sz="1600" i="0" baseline="-250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9535" y="5788223"/>
            <a:ext cx="611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chemeClr val="tx1"/>
                </a:solidFill>
              </a:rPr>
              <a:t>Fluid</a:t>
            </a:r>
            <a:endParaRPr lang="en-US" sz="1400" i="0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8600" y="3276600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chemeClr val="tx1"/>
                </a:solidFill>
              </a:rPr>
              <a:t>Kinetic</a:t>
            </a:r>
            <a:endParaRPr lang="en-US" sz="1400" i="0" dirty="0">
              <a:solidFill>
                <a:schemeClr val="tx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2590800" y="2542401"/>
            <a:ext cx="4114800" cy="657999"/>
            <a:chOff x="2667000" y="2771001"/>
            <a:chExt cx="4114800" cy="657999"/>
          </a:xfrm>
        </p:grpSpPr>
        <p:sp>
          <p:nvSpPr>
            <p:cNvPr id="47" name="Rectangle 46"/>
            <p:cNvSpPr/>
            <p:nvPr/>
          </p:nvSpPr>
          <p:spPr bwMode="auto">
            <a:xfrm>
              <a:off x="2667000" y="2819400"/>
              <a:ext cx="4114800" cy="6096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pic>
          <p:nvPicPr>
            <p:cNvPr id="48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43200" y="3029724"/>
              <a:ext cx="3829050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TextBox 48"/>
            <p:cNvSpPr txBox="1"/>
            <p:nvPr/>
          </p:nvSpPr>
          <p:spPr>
            <a:xfrm>
              <a:off x="3714702" y="2771001"/>
              <a:ext cx="6286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/>
                <a:t>stable</a:t>
              </a:r>
              <a:endParaRPr lang="en-US" i="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963947" y="2771001"/>
              <a:ext cx="8178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>
                  <a:solidFill>
                    <a:srgbClr val="FF0000"/>
                  </a:solidFill>
                </a:rPr>
                <a:t>unstable</a:t>
              </a:r>
              <a:endParaRPr lang="en-US" i="0" dirty="0">
                <a:solidFill>
                  <a:srgbClr val="FF0000"/>
                </a:solidFill>
              </a:endParaRPr>
            </a:p>
          </p:txBody>
        </p:sp>
      </p:grpSp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6934200" y="2590800"/>
            <a:ext cx="2133600" cy="609600"/>
          </a:xfrm>
          <a:prstGeom prst="rect">
            <a:avLst/>
          </a:prstGeom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algn="ctr" eaLnBrk="0" hangingPunct="0">
              <a:lnSpc>
                <a:spcPts val="1800"/>
              </a:lnSpc>
              <a:spcBef>
                <a:spcPct val="20000"/>
              </a:spcBef>
            </a:pPr>
            <a:r>
              <a:rPr lang="en-US" sz="2000" i="0" kern="0" dirty="0" smtClean="0">
                <a:solidFill>
                  <a:schemeClr val="accent1">
                    <a:lumMod val="75000"/>
                  </a:schemeClr>
                </a:solidFill>
              </a:rPr>
              <a:t>Experimentally</a:t>
            </a:r>
          </a:p>
          <a:p>
            <a:pPr marL="228600" indent="-228600" algn="ctr" eaLnBrk="0" hangingPunct="0">
              <a:lnSpc>
                <a:spcPts val="1800"/>
              </a:lnSpc>
              <a:spcBef>
                <a:spcPct val="20000"/>
              </a:spcBef>
            </a:pPr>
            <a:r>
              <a:rPr lang="en-US" sz="2000" i="0" kern="0" dirty="0" smtClean="0">
                <a:solidFill>
                  <a:schemeClr val="accent1">
                    <a:lumMod val="75000"/>
                  </a:schemeClr>
                </a:solidFill>
              </a:rPr>
              <a:t>stable case</a:t>
            </a:r>
            <a:endParaRPr lang="en-US" sz="1800" i="0" kern="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Right Arrow 27"/>
          <p:cNvSpPr/>
          <p:nvPr/>
        </p:nvSpPr>
        <p:spPr bwMode="auto">
          <a:xfrm>
            <a:off x="1295400" y="5715000"/>
            <a:ext cx="457200" cy="121919"/>
          </a:xfrm>
          <a:prstGeom prst="rightArrow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 rot="16200000">
            <a:off x="1318261" y="5158740"/>
            <a:ext cx="838200" cy="121920"/>
          </a:xfrm>
          <a:prstGeom prst="rightArrow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32" name="Right Arrow 31"/>
          <p:cNvSpPr/>
          <p:nvPr/>
        </p:nvSpPr>
        <p:spPr bwMode="auto">
          <a:xfrm>
            <a:off x="1828800" y="4724400"/>
            <a:ext cx="1600200" cy="121919"/>
          </a:xfrm>
          <a:prstGeom prst="rightArrow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40" name="Right Arrow 39"/>
          <p:cNvSpPr/>
          <p:nvPr/>
        </p:nvSpPr>
        <p:spPr bwMode="auto">
          <a:xfrm rot="16200000">
            <a:off x="3032760" y="4206240"/>
            <a:ext cx="762000" cy="121920"/>
          </a:xfrm>
          <a:prstGeom prst="rightArrow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41" name="Right Arrow 40"/>
          <p:cNvSpPr/>
          <p:nvPr/>
        </p:nvSpPr>
        <p:spPr bwMode="auto">
          <a:xfrm>
            <a:off x="5562600" y="5715000"/>
            <a:ext cx="457200" cy="121919"/>
          </a:xfrm>
          <a:prstGeom prst="rightArrow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67200" y="3429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err="1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1800" i="0" baseline="-25000" dirty="0" err="1" smtClean="0">
                <a:solidFill>
                  <a:schemeClr val="tx1"/>
                </a:solidFill>
              </a:rPr>
              <a:t>N</a:t>
            </a:r>
            <a:r>
              <a:rPr lang="en-US" sz="1800" i="0" dirty="0" smtClean="0">
                <a:solidFill>
                  <a:schemeClr val="tx1"/>
                </a:solidFill>
              </a:rPr>
              <a:t>=4.9</a:t>
            </a:r>
            <a:endParaRPr lang="en-US" sz="180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 smtClean="0"/>
              <a:t>Perturbative</a:t>
            </a:r>
            <a:r>
              <a:rPr lang="en-US" dirty="0" smtClean="0"/>
              <a:t> approach predicts unstable case to be stable </a:t>
            </a:r>
            <a:r>
              <a:rPr lang="en-US" dirty="0" smtClean="0">
                <a:sym typeface="Wingdings" pitchFamily="2" charset="2"/>
              </a:rPr>
              <a:t> inconsistent with self-consistent treatment and experiment</a:t>
            </a:r>
            <a:endParaRPr lang="en-US" dirty="0"/>
          </a:p>
        </p:txBody>
      </p: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65123-B982-445A-AFE1-0FB4E74111C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cxnSp>
        <p:nvCxnSpPr>
          <p:cNvPr id="308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sp>
        <p:nvSpPr>
          <p:cNvPr id="5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1600200"/>
          </a:xfrm>
        </p:spPr>
        <p:txBody>
          <a:bodyPr/>
          <a:lstStyle/>
          <a:p>
            <a:r>
              <a:rPr lang="en-US" dirty="0" err="1" smtClean="0"/>
              <a:t>Perturbative</a:t>
            </a:r>
            <a:r>
              <a:rPr lang="en-US" dirty="0" smtClean="0"/>
              <a:t> approach uses marginally unstable fluid </a:t>
            </a:r>
            <a:r>
              <a:rPr lang="en-US" dirty="0" err="1" smtClean="0"/>
              <a:t>eigenfunction</a:t>
            </a:r>
            <a:r>
              <a:rPr lang="en-US" dirty="0" smtClean="0"/>
              <a:t> at zero rotation in limit of no kinetic dissipation</a:t>
            </a:r>
          </a:p>
          <a:p>
            <a:r>
              <a:rPr lang="en-US" dirty="0" smtClean="0"/>
              <a:t>For cases treated here, |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W</a:t>
            </a:r>
            <a:r>
              <a:rPr lang="en-US" baseline="-25000" dirty="0" err="1" smtClean="0"/>
              <a:t>K</a:t>
            </a:r>
            <a:r>
              <a:rPr lang="en-US" dirty="0" smtClean="0"/>
              <a:t>|  can be </a:t>
            </a:r>
            <a:r>
              <a:rPr lang="en-US" dirty="0" smtClean="0">
                <a:sym typeface="Symbol"/>
              </a:rPr>
              <a:t> </a:t>
            </a:r>
            <a:r>
              <a:rPr lang="en-US" dirty="0" smtClean="0"/>
              <a:t>|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W</a:t>
            </a:r>
            <a:r>
              <a:rPr lang="en-US" baseline="-25000" dirty="0" smtClean="0">
                <a:sym typeface="Math1"/>
              </a:rPr>
              <a:t></a:t>
            </a:r>
            <a:r>
              <a:rPr lang="en-US" dirty="0" smtClean="0"/>
              <a:t>|  and |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W</a:t>
            </a:r>
            <a:r>
              <a:rPr lang="en-US" baseline="-25000" dirty="0" err="1" smtClean="0"/>
              <a:t>b</a:t>
            </a:r>
            <a:r>
              <a:rPr lang="en-US" dirty="0" smtClean="0"/>
              <a:t>|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Possibility that rotation/dissipation can modify </a:t>
            </a:r>
            <a:r>
              <a:rPr lang="en-US" dirty="0" err="1" smtClean="0">
                <a:solidFill>
                  <a:srgbClr val="FF0000"/>
                </a:solidFill>
              </a:rPr>
              <a:t>eigenfunction</a:t>
            </a:r>
            <a:r>
              <a:rPr lang="en-US" dirty="0" smtClean="0">
                <a:solidFill>
                  <a:srgbClr val="FF0000"/>
                </a:solidFill>
              </a:rPr>
              <a:t> &amp; stability</a:t>
            </a:r>
          </a:p>
          <a:p>
            <a:endParaRPr lang="en-US" dirty="0" smtClean="0">
              <a:sym typeface="Wingdings" pitchFamily="2" charset="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819400"/>
            <a:ext cx="371918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7770" y="2819400"/>
            <a:ext cx="3897630" cy="341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7696200" y="5984557"/>
            <a:ext cx="1447800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600" i="0" dirty="0" smtClean="0">
                <a:solidFill>
                  <a:srgbClr val="3333FF"/>
                </a:solidFill>
                <a:sym typeface="Symbol"/>
              </a:rPr>
              <a:t>Experimental</a:t>
            </a:r>
          </a:p>
          <a:p>
            <a:pPr algn="ctr"/>
            <a:r>
              <a:rPr lang="en-US" sz="1600" i="0" dirty="0" smtClean="0">
                <a:solidFill>
                  <a:srgbClr val="3333FF"/>
                </a:solidFill>
                <a:sym typeface="Symbol"/>
              </a:rPr>
              <a:t>rotation</a:t>
            </a:r>
            <a:endParaRPr lang="en-US" sz="1600" i="0" baseline="-25000" dirty="0">
              <a:solidFill>
                <a:srgbClr val="3333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95600" y="5985509"/>
            <a:ext cx="1447800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600" i="0" dirty="0" smtClean="0">
                <a:solidFill>
                  <a:srgbClr val="3333FF"/>
                </a:solidFill>
                <a:sym typeface="Symbol"/>
              </a:rPr>
              <a:t>Experimental</a:t>
            </a:r>
          </a:p>
          <a:p>
            <a:pPr algn="ctr"/>
            <a:r>
              <a:rPr lang="en-US" sz="1600" i="0" dirty="0" smtClean="0">
                <a:solidFill>
                  <a:srgbClr val="3333FF"/>
                </a:solidFill>
                <a:sym typeface="Symbol"/>
              </a:rPr>
              <a:t>rotation</a:t>
            </a:r>
            <a:endParaRPr lang="en-US" sz="1600" i="0" baseline="-25000" dirty="0">
              <a:solidFill>
                <a:srgbClr val="3333FF"/>
              </a:solidFill>
            </a:endParaRPr>
          </a:p>
        </p:txBody>
      </p:sp>
      <p:sp>
        <p:nvSpPr>
          <p:cNvPr id="22" name="Right Arrow 21"/>
          <p:cNvSpPr/>
          <p:nvPr/>
        </p:nvSpPr>
        <p:spPr bwMode="auto">
          <a:xfrm rot="7600832">
            <a:off x="3079438" y="3809372"/>
            <a:ext cx="838200" cy="152400"/>
          </a:xfrm>
          <a:prstGeom prst="rightArrow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3200400" y="2743200"/>
            <a:ext cx="3048000" cy="381000"/>
          </a:xfrm>
          <a:prstGeom prst="rect">
            <a:avLst/>
          </a:prstGeom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algn="ctr" eaLnBrk="0" hangingPunct="0">
              <a:spcBef>
                <a:spcPct val="20000"/>
              </a:spcBef>
            </a:pPr>
            <a:r>
              <a:rPr lang="en-US" sz="1600" i="0" kern="0" dirty="0" smtClean="0">
                <a:solidFill>
                  <a:srgbClr val="FF0000"/>
                </a:solidFill>
              </a:rPr>
              <a:t>Experimentally unstable case</a:t>
            </a:r>
            <a:endParaRPr lang="en-US" sz="1400" i="0" kern="0" dirty="0" smtClean="0">
              <a:solidFill>
                <a:srgbClr val="FF0000"/>
              </a:solidFill>
            </a:endParaRPr>
          </a:p>
        </p:txBody>
      </p:sp>
      <p:sp>
        <p:nvSpPr>
          <p:cNvPr id="25" name="Right Arrow 24"/>
          <p:cNvSpPr/>
          <p:nvPr/>
        </p:nvSpPr>
        <p:spPr bwMode="auto">
          <a:xfrm rot="9580257">
            <a:off x="2510477" y="3680593"/>
            <a:ext cx="1075045" cy="169012"/>
          </a:xfrm>
          <a:prstGeom prst="rightArrow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05200" y="3236893"/>
            <a:ext cx="1447800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i="0" dirty="0" err="1" smtClean="0">
                <a:solidFill>
                  <a:schemeClr val="tx1"/>
                </a:solidFill>
              </a:rPr>
              <a:t>Perturbative</a:t>
            </a:r>
            <a:r>
              <a:rPr lang="en-US" sz="1400" i="0" dirty="0" smtClean="0">
                <a:solidFill>
                  <a:schemeClr val="tx1"/>
                </a:solidFill>
              </a:rPr>
              <a:t> kinetic RWM </a:t>
            </a:r>
            <a:r>
              <a:rPr lang="en-US" sz="1400" u="sng" dirty="0" smtClean="0">
                <a:solidFill>
                  <a:schemeClr val="tx1"/>
                </a:solidFill>
              </a:rPr>
              <a:t>stable</a:t>
            </a:r>
            <a:r>
              <a:rPr lang="en-US" sz="1400" i="0" dirty="0" smtClean="0">
                <a:solidFill>
                  <a:schemeClr val="tx1"/>
                </a:solidFill>
              </a:rPr>
              <a:t> for all rotation values</a:t>
            </a:r>
            <a:endParaRPr lang="en-US" sz="1400" i="0" baseline="-25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191000"/>
            <a:ext cx="1668471" cy="546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MARS-K self-consistent calculations for stable case indicate modifications to </a:t>
            </a:r>
            <a:r>
              <a:rPr lang="en-US" dirty="0" err="1" smtClean="0"/>
              <a:t>eigenfunction</a:t>
            </a:r>
            <a:r>
              <a:rPr lang="en-US" dirty="0" smtClean="0"/>
              <a:t> begin to occur at low rotation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72000"/>
            <a:ext cx="6858000" cy="1905000"/>
          </a:xfrm>
        </p:spPr>
        <p:txBody>
          <a:bodyPr/>
          <a:lstStyle/>
          <a:p>
            <a:pPr marL="233363" indent="-233363"/>
            <a:r>
              <a:rPr lang="en-US" dirty="0" smtClean="0"/>
              <a:t>Self-consistent (SC) </a:t>
            </a:r>
            <a:r>
              <a:rPr lang="en-US" dirty="0" err="1" smtClean="0"/>
              <a:t>eigenfunction</a:t>
            </a:r>
            <a:r>
              <a:rPr lang="en-US" dirty="0" smtClean="0"/>
              <a:t> qualitatively similar to fluid </a:t>
            </a:r>
            <a:r>
              <a:rPr lang="en-US" dirty="0" err="1" smtClean="0"/>
              <a:t>eigenfunction</a:t>
            </a:r>
            <a:r>
              <a:rPr lang="en-US" dirty="0" smtClean="0"/>
              <a:t> in plasma core</a:t>
            </a:r>
          </a:p>
          <a:p>
            <a:pPr marL="233363" indent="-233363"/>
            <a:r>
              <a:rPr lang="en-US" dirty="0" smtClean="0"/>
              <a:t>SC RWM </a:t>
            </a:r>
            <a:r>
              <a:rPr lang="en-US" dirty="0" smtClean="0">
                <a:sym typeface="Math1"/>
              </a:rPr>
              <a:t></a:t>
            </a:r>
            <a:r>
              <a:rPr lang="en-US" baseline="-25000" dirty="0" smtClean="0">
                <a:sym typeface="Symbol"/>
              </a:rPr>
              <a:t>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/>
              <a:t>amplitude reduced at larger r/a</a:t>
            </a:r>
          </a:p>
          <a:p>
            <a:pPr marL="457200" lvl="1" indent="-168275">
              <a:lnSpc>
                <a:spcPts val="2000"/>
              </a:lnSpc>
            </a:pPr>
            <a:r>
              <a:rPr lang="en-US" dirty="0" smtClean="0">
                <a:solidFill>
                  <a:srgbClr val="FF0000"/>
                </a:solidFill>
              </a:rPr>
              <a:t>Low </a:t>
            </a:r>
            <a:r>
              <a:rPr lang="en-US" dirty="0" err="1" smtClean="0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en-US" baseline="-25000" dirty="0" err="1" smtClean="0">
                <a:solidFill>
                  <a:srgbClr val="FF0000"/>
                </a:solidFill>
              </a:rPr>
              <a:t>E</a:t>
            </a:r>
            <a:r>
              <a:rPr lang="en-US" baseline="-250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/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en-US" baseline="-25000" dirty="0" err="1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(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expt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) = 0.3%,</a:t>
            </a:r>
            <a:r>
              <a:rPr lang="en-US" dirty="0" smtClean="0">
                <a:solidFill>
                  <a:srgbClr val="0000CC"/>
                </a:solidFill>
                <a:sym typeface="Symbol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Symbol" pitchFamily="18" charset="2"/>
                <a:sym typeface="Symbol"/>
              </a:rPr>
              <a:t>d</a:t>
            </a:r>
            <a:r>
              <a:rPr lang="en-US" dirty="0" err="1" smtClean="0">
                <a:solidFill>
                  <a:srgbClr val="0000CC"/>
                </a:solidFill>
                <a:sym typeface="Symbol"/>
              </a:rPr>
              <a:t>W</a:t>
            </a:r>
            <a:r>
              <a:rPr lang="en-US" baseline="-25000" dirty="0" err="1" smtClean="0">
                <a:solidFill>
                  <a:srgbClr val="0000CC"/>
                </a:solidFill>
                <a:sym typeface="Symbol"/>
              </a:rPr>
              <a:t>K</a:t>
            </a:r>
            <a:r>
              <a:rPr lang="en-US" dirty="0" smtClean="0">
                <a:solidFill>
                  <a:srgbClr val="0000CC"/>
                </a:solidFill>
                <a:sym typeface="Symbol"/>
              </a:rPr>
              <a:t>/</a:t>
            </a:r>
            <a:r>
              <a:rPr lang="en-US" dirty="0" err="1" smtClean="0">
                <a:solidFill>
                  <a:srgbClr val="0000CC"/>
                </a:solidFill>
                <a:latin typeface="Symbol" pitchFamily="18" charset="2"/>
                <a:sym typeface="Symbol"/>
              </a:rPr>
              <a:t>d</a:t>
            </a:r>
            <a:r>
              <a:rPr lang="en-US" dirty="0" err="1" smtClean="0">
                <a:solidFill>
                  <a:srgbClr val="0000CC"/>
                </a:solidFill>
                <a:sym typeface="Symbol"/>
              </a:rPr>
              <a:t>W</a:t>
            </a:r>
            <a:r>
              <a:rPr lang="en-US" baseline="-25000" dirty="0" err="1" smtClean="0">
                <a:solidFill>
                  <a:srgbClr val="0000CC"/>
                </a:solidFill>
                <a:sym typeface="Symbol"/>
              </a:rPr>
              <a:t>K</a:t>
            </a:r>
            <a:r>
              <a:rPr lang="en-US" dirty="0" smtClean="0">
                <a:solidFill>
                  <a:srgbClr val="0000CC"/>
                </a:solidFill>
                <a:sym typeface="Symbol"/>
              </a:rPr>
              <a:t> (</a:t>
            </a:r>
            <a:r>
              <a:rPr lang="en-US" dirty="0" err="1" smtClean="0">
                <a:solidFill>
                  <a:srgbClr val="0000CC"/>
                </a:solidFill>
                <a:sym typeface="Symbol"/>
              </a:rPr>
              <a:t>expt</a:t>
            </a:r>
            <a:r>
              <a:rPr lang="en-US" dirty="0" smtClean="0">
                <a:solidFill>
                  <a:srgbClr val="0000CC"/>
                </a:solidFill>
                <a:sym typeface="Symbol"/>
              </a:rPr>
              <a:t>) = 12%</a:t>
            </a:r>
            <a:endParaRPr lang="en-US" dirty="0" smtClean="0">
              <a:solidFill>
                <a:srgbClr val="0000CC"/>
              </a:solidFill>
            </a:endParaRPr>
          </a:p>
          <a:p>
            <a:pPr marL="457200" lvl="1" indent="-168275">
              <a:lnSpc>
                <a:spcPts val="2000"/>
              </a:lnSpc>
            </a:pPr>
            <a:r>
              <a:rPr lang="en-US" dirty="0" smtClean="0"/>
              <a:t>Reduced amplitude could reduce dissipation, stability</a:t>
            </a:r>
            <a:endParaRPr lang="en-US" dirty="0" smtClean="0">
              <a:sym typeface="Wingdings" pitchFamily="2" charset="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95304"/>
            <a:ext cx="4320540" cy="342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Bent-Up Arrow 15"/>
          <p:cNvSpPr/>
          <p:nvPr/>
        </p:nvSpPr>
        <p:spPr bwMode="auto">
          <a:xfrm rot="10800000" flipH="1" flipV="1">
            <a:off x="7162800" y="3200400"/>
            <a:ext cx="1600200" cy="2514600"/>
          </a:xfrm>
          <a:prstGeom prst="bentUpArrow">
            <a:avLst>
              <a:gd name="adj1" fmla="val 13756"/>
              <a:gd name="adj2" fmla="val 13170"/>
              <a:gd name="adj3" fmla="val 25000"/>
            </a:avLst>
          </a:prstGeom>
          <a:solidFill>
            <a:schemeClr val="dk1">
              <a:alpha val="30000"/>
            </a:schemeClr>
          </a:solidFill>
          <a:ln w="6350">
            <a:headEnd type="none" w="med" len="med"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96200" y="1182469"/>
            <a:ext cx="133882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i="0" dirty="0" smtClean="0">
                <a:solidFill>
                  <a:schemeClr val="tx1"/>
                </a:solidFill>
              </a:rPr>
              <a:t>Self-</a:t>
            </a:r>
          </a:p>
          <a:p>
            <a:pPr algn="ctr"/>
            <a:r>
              <a:rPr lang="en-US" sz="1800" i="0" dirty="0" smtClean="0">
                <a:solidFill>
                  <a:schemeClr val="tx1"/>
                </a:solidFill>
              </a:rPr>
              <a:t>consistent</a:t>
            </a:r>
            <a:endParaRPr lang="en-US" sz="1800" i="0" dirty="0">
              <a:solidFill>
                <a:schemeClr val="tx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990600"/>
            <a:ext cx="426053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3276600" y="1200090"/>
            <a:ext cx="867545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i="0" dirty="0" smtClean="0">
                <a:solidFill>
                  <a:schemeClr val="tx1"/>
                </a:solidFill>
              </a:rPr>
              <a:t>Fluid </a:t>
            </a:r>
            <a:endParaRPr lang="en-US" sz="2000" i="0" dirty="0">
              <a:solidFill>
                <a:schemeClr val="tx1"/>
              </a:solidFill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3733800" y="3962400"/>
            <a:ext cx="2057400" cy="304800"/>
          </a:xfrm>
          <a:prstGeom prst="rect">
            <a:avLst/>
          </a:prstGeom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algn="ctr" eaLnBrk="0" hangingPunct="0">
              <a:spcBef>
                <a:spcPct val="20000"/>
              </a:spcBef>
            </a:pPr>
            <a:r>
              <a:rPr lang="en-US" sz="1400" i="0" kern="0" dirty="0" smtClean="0">
                <a:solidFill>
                  <a:schemeClr val="accent1">
                    <a:lumMod val="75000"/>
                  </a:schemeClr>
                </a:solidFill>
              </a:rPr>
              <a:t>Experimentally stable</a:t>
            </a:r>
            <a:endParaRPr lang="en-US" i="0" kern="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25" y="1135171"/>
            <a:ext cx="1133475" cy="16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1146089"/>
            <a:ext cx="1143000" cy="14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40965123-B982-445A-AFE1-0FB4E74111C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3" name="Right Arrow 12"/>
          <p:cNvSpPr/>
          <p:nvPr/>
        </p:nvSpPr>
        <p:spPr bwMode="auto">
          <a:xfrm rot="16200000">
            <a:off x="1409700" y="3924300"/>
            <a:ext cx="1219200" cy="228600"/>
          </a:xfrm>
          <a:prstGeom prst="rightArrow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 rot="16200000">
            <a:off x="5905500" y="3924300"/>
            <a:ext cx="1219200" cy="228600"/>
          </a:xfrm>
          <a:prstGeom prst="rightArrow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MARS-K self-consistent calculations indicate expt. rotation </a:t>
            </a:r>
            <a:br>
              <a:rPr lang="en-US" dirty="0" smtClean="0"/>
            </a:br>
            <a:r>
              <a:rPr lang="en-US" dirty="0" smtClean="0"/>
              <a:t>and dissipation can strongly modify RWM </a:t>
            </a:r>
            <a:r>
              <a:rPr lang="en-US" dirty="0" err="1" smtClean="0"/>
              <a:t>eigenfunction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7086600" cy="838200"/>
          </a:xfrm>
        </p:spPr>
        <p:txBody>
          <a:bodyPr/>
          <a:lstStyle/>
          <a:p>
            <a:pPr marL="233363" indent="-233363"/>
            <a:r>
              <a:rPr lang="en-US" dirty="0" smtClean="0"/>
              <a:t>Self-consistent (SC) </a:t>
            </a:r>
            <a:r>
              <a:rPr lang="en-US" dirty="0" err="1" smtClean="0"/>
              <a:t>eigenfunction</a:t>
            </a:r>
            <a:r>
              <a:rPr lang="en-US" dirty="0" smtClean="0"/>
              <a:t> shape </a:t>
            </a:r>
            <a:r>
              <a:rPr lang="en-US" b="1" dirty="0" smtClean="0"/>
              <a:t>differs</a:t>
            </a:r>
            <a:r>
              <a:rPr lang="en-US" dirty="0" smtClean="0"/>
              <a:t> from fluid </a:t>
            </a:r>
            <a:r>
              <a:rPr lang="en-US" dirty="0" err="1" smtClean="0"/>
              <a:t>eigenfunction</a:t>
            </a:r>
            <a:r>
              <a:rPr lang="en-US" dirty="0" smtClean="0"/>
              <a:t> in plasma core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990600"/>
            <a:ext cx="8839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3200400" y="1276290"/>
            <a:ext cx="867545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i="0" dirty="0" smtClean="0">
                <a:solidFill>
                  <a:schemeClr val="tx1"/>
                </a:solidFill>
              </a:rPr>
              <a:t>Fluid </a:t>
            </a:r>
            <a:endParaRPr lang="en-US" sz="2000" i="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43800" y="1273314"/>
            <a:ext cx="1467068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i="0" dirty="0" smtClean="0">
                <a:solidFill>
                  <a:schemeClr val="tx1"/>
                </a:solidFill>
              </a:rPr>
              <a:t>Self-</a:t>
            </a:r>
          </a:p>
          <a:p>
            <a:pPr algn="ctr"/>
            <a:r>
              <a:rPr lang="en-US" sz="2000" i="0" dirty="0" smtClean="0">
                <a:solidFill>
                  <a:schemeClr val="tx1"/>
                </a:solidFill>
              </a:rPr>
              <a:t>consistent</a:t>
            </a:r>
            <a:endParaRPr lang="en-US" sz="2000" i="0" dirty="0">
              <a:solidFill>
                <a:schemeClr val="tx1"/>
              </a:solidFill>
            </a:endParaRPr>
          </a:p>
        </p:txBody>
      </p:sp>
      <p:sp>
        <p:nvSpPr>
          <p:cNvPr id="37" name="Bent-Up Arrow 36"/>
          <p:cNvSpPr/>
          <p:nvPr/>
        </p:nvSpPr>
        <p:spPr bwMode="auto">
          <a:xfrm rot="10800000" flipH="1" flipV="1">
            <a:off x="7162801" y="2971800"/>
            <a:ext cx="914399" cy="2590800"/>
          </a:xfrm>
          <a:prstGeom prst="bentUpArrow">
            <a:avLst>
              <a:gd name="adj1" fmla="val 27243"/>
              <a:gd name="adj2" fmla="val 25744"/>
              <a:gd name="adj3" fmla="val 30634"/>
            </a:avLst>
          </a:prstGeom>
          <a:solidFill>
            <a:schemeClr val="dk1">
              <a:alpha val="30000"/>
            </a:schemeClr>
          </a:solidFill>
          <a:ln w="6350">
            <a:headEnd type="none" w="med" len="med"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3657600" y="3962400"/>
            <a:ext cx="2362200" cy="304800"/>
          </a:xfrm>
          <a:prstGeom prst="rect">
            <a:avLst/>
          </a:prstGeom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algn="ctr" eaLnBrk="0" hangingPunct="0">
              <a:spcBef>
                <a:spcPct val="20000"/>
              </a:spcBef>
            </a:pPr>
            <a:r>
              <a:rPr lang="en-US" sz="1400" i="0" kern="0" dirty="0" smtClean="0">
                <a:solidFill>
                  <a:srgbClr val="FF0000"/>
                </a:solidFill>
              </a:rPr>
              <a:t>Experimentally unstable</a:t>
            </a:r>
            <a:endParaRPr lang="en-US" i="0" kern="0" dirty="0" smtClean="0">
              <a:solidFill>
                <a:srgbClr val="FF0000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219200"/>
            <a:ext cx="1143000" cy="1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1219200"/>
            <a:ext cx="958707" cy="185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Content Placeholder 2"/>
          <p:cNvSpPr txBox="1">
            <a:spLocks/>
          </p:cNvSpPr>
          <p:nvPr/>
        </p:nvSpPr>
        <p:spPr bwMode="auto">
          <a:xfrm>
            <a:off x="457200" y="5181600"/>
            <a:ext cx="8305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 RWM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sym typeface="Math1"/>
              </a:rPr>
              <a:t>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sym typeface="Symbol"/>
              </a:rPr>
              <a:t>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substantially different at larger r/a</a:t>
            </a:r>
          </a:p>
          <a:p>
            <a:pPr marL="457200" marR="0" lvl="1" indent="-168275" algn="l" defTabSz="914400" rtl="0" eaLnBrk="0" fontAlgn="base" latinLnBrk="0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Moderate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</a:rPr>
              <a:t>w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E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</a:rPr>
              <a:t>/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</a:rPr>
              <a:t>w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Symbol"/>
              </a:rPr>
              <a:t> (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Symbol"/>
              </a:rPr>
              <a:t>expt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Symbol"/>
              </a:rPr>
              <a:t>) = 22%,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sym typeface="Symbo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Symbol" pitchFamily="18" charset="2"/>
                <a:sym typeface="Symbol"/>
              </a:rPr>
              <a:t>d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sym typeface="Symbol"/>
              </a:rPr>
              <a:t>W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sym typeface="Symbol"/>
              </a:rPr>
              <a:t>K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sym typeface="Symbol"/>
              </a:rPr>
              <a:t>/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Symbol" pitchFamily="18" charset="2"/>
                <a:sym typeface="Symbol"/>
              </a:rPr>
              <a:t>d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sym typeface="Symbol"/>
              </a:rPr>
              <a:t>W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sym typeface="Symbol"/>
              </a:rPr>
              <a:t>K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sym typeface="Symbol"/>
              </a:rPr>
              <a:t> (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sym typeface="Symbol"/>
              </a:rPr>
              <a:t>expt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sym typeface="Symbol"/>
              </a:rPr>
              <a:t>) = 37%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</a:endParaRPr>
          </a:p>
          <a:p>
            <a:pPr marL="457200" marR="0" lvl="1" indent="-168275" algn="l" defTabSz="914400" rtl="0" eaLnBrk="0" fontAlgn="base" latinLnBrk="0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Differences could be even larger at full rotation and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ymbol" pitchFamily="18" charset="2"/>
                <a:sym typeface="Wingdings" pitchFamily="2" charset="2"/>
              </a:rPr>
              <a:t>d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W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K</a:t>
            </a:r>
            <a:endParaRPr kumimoji="0" lang="en-US" sz="2000" b="0" i="0" u="none" strike="noStrike" kern="0" cap="none" spc="0" normalizeH="0" baseline="-2500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lvl="1" indent="-168275" eaLnBrk="0" hangingPunct="0">
              <a:lnSpc>
                <a:spcPts val="2000"/>
              </a:lnSpc>
              <a:spcBef>
                <a:spcPct val="20000"/>
              </a:spcBef>
              <a:buFontTx/>
              <a:buChar char="–"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Does reduced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edge </a:t>
            </a:r>
            <a:r>
              <a:rPr lang="en-US" sz="2000" i="0" kern="0" dirty="0" smtClean="0">
                <a:solidFill>
                  <a:srgbClr val="0000CC"/>
                </a:solidFill>
                <a:latin typeface="Symbol" pitchFamily="18" charset="2"/>
                <a:sym typeface="Math1"/>
              </a:rPr>
              <a:t></a:t>
            </a:r>
            <a:r>
              <a:rPr lang="en-US" sz="2000" i="0" kern="0" baseline="-25000" dirty="0" smtClean="0">
                <a:solidFill>
                  <a:srgbClr val="0000CC"/>
                </a:solidFill>
                <a:latin typeface="Symbol" pitchFamily="18" charset="2"/>
                <a:sym typeface="Symbol"/>
              </a:rPr>
              <a:t></a:t>
            </a:r>
            <a:r>
              <a:rPr lang="en-US" sz="2000" i="0" kern="0" dirty="0" smtClean="0">
                <a:solidFill>
                  <a:srgbClr val="0000CC"/>
                </a:solidFill>
                <a:sym typeface="Symbol"/>
              </a:rPr>
              <a:t>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amplitude explain reduced stability?</a:t>
            </a:r>
          </a:p>
        </p:txBody>
      </p:sp>
      <p:sp>
        <p:nvSpPr>
          <p:cNvPr id="4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40965123-B982-445A-AFE1-0FB4E74111C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13" name="Right Arrow 12"/>
          <p:cNvSpPr/>
          <p:nvPr/>
        </p:nvSpPr>
        <p:spPr bwMode="auto">
          <a:xfrm rot="16200000">
            <a:off x="1371599" y="3733800"/>
            <a:ext cx="1143000" cy="228600"/>
          </a:xfrm>
          <a:prstGeom prst="rightArrow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 rot="16200000">
            <a:off x="5943600" y="3733800"/>
            <a:ext cx="1143000" cy="228600"/>
          </a:xfrm>
          <a:prstGeom prst="rightArrow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Summary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029200"/>
          </a:xfrm>
        </p:spPr>
        <p:txBody>
          <a:bodyPr rIns="0"/>
          <a:lstStyle/>
          <a:p>
            <a:pPr marL="233363" indent="-233363"/>
            <a:r>
              <a:rPr lang="en-US" sz="2800" dirty="0" smtClean="0"/>
              <a:t>Edge rotation (q </a:t>
            </a:r>
            <a:r>
              <a:rPr lang="en-US" sz="2800" dirty="0" smtClean="0">
                <a:sym typeface="Symbol"/>
              </a:rPr>
              <a:t> 4, r/a  0.8) important for RWM</a:t>
            </a:r>
          </a:p>
          <a:p>
            <a:pPr lvl="1"/>
            <a:r>
              <a:rPr lang="en-US" sz="2400" dirty="0" smtClean="0">
                <a:sym typeface="Symbol"/>
              </a:rPr>
              <a:t>Trends consistent with stability calculations using MARS-F</a:t>
            </a:r>
          </a:p>
          <a:p>
            <a:pPr lvl="1"/>
            <a:r>
              <a:rPr lang="en-US" sz="2400" dirty="0" smtClean="0">
                <a:sym typeface="Symbol"/>
              </a:rPr>
              <a:t>Provides insight, method for optimal error field correction</a:t>
            </a:r>
          </a:p>
          <a:p>
            <a:endParaRPr lang="en-US" sz="600" dirty="0" smtClean="0">
              <a:sym typeface="Symbol"/>
            </a:endParaRPr>
          </a:p>
          <a:p>
            <a:pPr marL="233363" indent="-233363"/>
            <a:r>
              <a:rPr lang="en-US" sz="2800" dirty="0" smtClean="0">
                <a:sym typeface="Symbol"/>
              </a:rPr>
              <a:t>Stability quite sensitive to edge </a:t>
            </a:r>
            <a:r>
              <a:rPr lang="en-US" sz="2800" dirty="0" err="1" smtClean="0">
                <a:latin typeface="Symbol" pitchFamily="18" charset="2"/>
                <a:sym typeface="Symbol"/>
              </a:rPr>
              <a:t>w</a:t>
            </a:r>
            <a:r>
              <a:rPr lang="en-US" sz="2800" baseline="-25000" dirty="0" err="1" smtClean="0">
                <a:sym typeface="Symbol"/>
              </a:rPr>
              <a:t>E</a:t>
            </a:r>
            <a:r>
              <a:rPr lang="en-US" sz="2800" dirty="0" smtClean="0">
                <a:sym typeface="Symbol"/>
              </a:rPr>
              <a:t> profile</a:t>
            </a:r>
          </a:p>
          <a:p>
            <a:pPr lvl="1"/>
            <a:r>
              <a:rPr lang="en-US" sz="2400" dirty="0" smtClean="0">
                <a:sym typeface="Symbol"/>
              </a:rPr>
              <a:t>Essential to include accurate edge </a:t>
            </a:r>
            <a:r>
              <a:rPr lang="en-US" sz="2400" dirty="0" smtClean="0">
                <a:latin typeface="Symbol" pitchFamily="18" charset="2"/>
                <a:sym typeface="Math1"/>
              </a:rPr>
              <a:t></a:t>
            </a:r>
            <a:r>
              <a:rPr lang="en-US" sz="2400" dirty="0" smtClean="0">
                <a:sym typeface="Symbol"/>
              </a:rPr>
              <a:t>p in </a:t>
            </a:r>
            <a:r>
              <a:rPr lang="en-US" sz="2400" dirty="0" err="1" smtClean="0">
                <a:sym typeface="Symbol"/>
              </a:rPr>
              <a:t>E</a:t>
            </a:r>
            <a:r>
              <a:rPr lang="en-US" sz="2400" baseline="-25000" dirty="0" err="1" smtClean="0">
                <a:sym typeface="Symbol"/>
              </a:rPr>
              <a:t>r</a:t>
            </a:r>
            <a:r>
              <a:rPr lang="en-US" sz="2400" dirty="0" smtClean="0">
                <a:sym typeface="Symbol"/>
              </a:rPr>
              <a:t> profile</a:t>
            </a:r>
          </a:p>
          <a:p>
            <a:pPr lvl="1"/>
            <a:r>
              <a:rPr lang="en-US" sz="2400" dirty="0" err="1" smtClean="0">
                <a:sym typeface="Symbol"/>
              </a:rPr>
              <a:t>Poloidal</a:t>
            </a:r>
            <a:r>
              <a:rPr lang="en-US" sz="2400" dirty="0" smtClean="0">
                <a:sym typeface="Symbol"/>
              </a:rPr>
              <a:t> rotation can also influence marginal stability</a:t>
            </a:r>
            <a:endParaRPr lang="en-US" sz="2400" dirty="0" smtClean="0"/>
          </a:p>
          <a:p>
            <a:endParaRPr lang="en-US" sz="600" dirty="0" smtClean="0"/>
          </a:p>
          <a:p>
            <a:pPr marL="233363" indent="-233363"/>
            <a:r>
              <a:rPr lang="en-US" sz="2800" dirty="0" smtClean="0"/>
              <a:t>Full kinetic stability (MARS-K) consistent w/ experiment</a:t>
            </a:r>
          </a:p>
          <a:p>
            <a:pPr marL="233363" indent="-233363"/>
            <a:endParaRPr lang="en-US" sz="600" dirty="0" smtClean="0"/>
          </a:p>
          <a:p>
            <a:pPr marL="233363" indent="-233363"/>
            <a:r>
              <a:rPr lang="en-US" sz="2800" dirty="0" err="1" smtClean="0"/>
              <a:t>Perturbative</a:t>
            </a:r>
            <a:r>
              <a:rPr lang="en-US" sz="2800" dirty="0" smtClean="0"/>
              <a:t> treatment inconsistent  – overly stable</a:t>
            </a:r>
            <a:endParaRPr lang="en-US" sz="2400" dirty="0" smtClean="0"/>
          </a:p>
          <a:p>
            <a:pPr lvl="1"/>
            <a:r>
              <a:rPr lang="en-US" sz="2400" dirty="0" smtClean="0"/>
              <a:t>Edge </a:t>
            </a:r>
            <a:r>
              <a:rPr lang="en-US" sz="2400" dirty="0" err="1" smtClean="0"/>
              <a:t>eigenfunction</a:t>
            </a:r>
            <a:r>
              <a:rPr lang="en-US" sz="2400" dirty="0" smtClean="0"/>
              <a:t> strongly modified by rotation/dissipation</a:t>
            </a:r>
          </a:p>
          <a:p>
            <a:pPr lvl="1"/>
            <a:r>
              <a:rPr lang="en-US" sz="2400" dirty="0" smtClean="0"/>
              <a:t>Reduction in </a:t>
            </a:r>
            <a:r>
              <a:rPr lang="en-US" sz="2400" dirty="0" smtClean="0">
                <a:solidFill>
                  <a:srgbClr val="0000CC"/>
                </a:solidFill>
                <a:latin typeface="Symbol" pitchFamily="18" charset="2"/>
                <a:sym typeface="Math1"/>
              </a:rPr>
              <a:t></a:t>
            </a:r>
            <a:r>
              <a:rPr lang="en-US" sz="2400" baseline="-25000" dirty="0" smtClean="0">
                <a:solidFill>
                  <a:srgbClr val="0000CC"/>
                </a:solidFill>
                <a:latin typeface="Symbol" pitchFamily="18" charset="2"/>
                <a:sym typeface="Symbol"/>
              </a:rPr>
              <a:t></a:t>
            </a:r>
            <a:r>
              <a:rPr lang="en-US" sz="2400" dirty="0" smtClean="0"/>
              <a:t> amplitude may reduce kinetic stabilization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40965123-B982-445A-AFE1-0FB4E74111C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Error field correction (EFC) often necessary to maintain rotation, stabilize n=1 resistive wall mode (RWM) at high </a:t>
            </a:r>
            <a:r>
              <a:rPr lang="en-US" dirty="0" err="1" smtClean="0">
                <a:latin typeface="Symbol" pitchFamily="18" charset="2"/>
              </a:rPr>
              <a:t>b</a:t>
            </a:r>
            <a:r>
              <a:rPr lang="en-US" baseline="-25000" dirty="0" err="1" smtClean="0"/>
              <a:t>N</a:t>
            </a:r>
            <a:endParaRPr lang="en-US" dirty="0"/>
          </a:p>
        </p:txBody>
      </p: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65123-B982-445A-AFE1-0FB4E74111C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cxnSp>
        <p:nvCxnSpPr>
          <p:cNvPr id="308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931" y="2286000"/>
            <a:ext cx="3726469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143000"/>
            <a:ext cx="471054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892445" y="6322368"/>
            <a:ext cx="27943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 smtClean="0"/>
              <a:t>J.E. Menard et al, Nucl. Fusion 50 (2010) 045008</a:t>
            </a:r>
            <a:endParaRPr lang="en-US" sz="900" dirty="0"/>
          </a:p>
        </p:txBody>
      </p:sp>
      <p:sp>
        <p:nvSpPr>
          <p:cNvPr id="16" name="Right Arrow 15"/>
          <p:cNvSpPr/>
          <p:nvPr/>
        </p:nvSpPr>
        <p:spPr bwMode="auto">
          <a:xfrm>
            <a:off x="3733800" y="1447800"/>
            <a:ext cx="533400" cy="381000"/>
          </a:xfrm>
          <a:prstGeom prst="rightArrow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152400" y="1295400"/>
            <a:ext cx="3733800" cy="762000"/>
          </a:xfrm>
          <a:prstGeom prst="rect">
            <a:avLst/>
          </a:prstGeom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4300" marR="0" lvl="0" indent="-1143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EFC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n=1 RWM unstable</a:t>
            </a:r>
          </a:p>
          <a:p>
            <a:pPr marL="114300" marR="0" lvl="0" indent="-1143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EFC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n=1 RWM stable 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lvl="0"/>
            <a:r>
              <a:rPr lang="en-US" sz="2800" dirty="0" smtClean="0"/>
              <a:t>EFC experiments show edge region with</a:t>
            </a:r>
            <a:br>
              <a:rPr lang="en-US" sz="2800" dirty="0" smtClean="0"/>
            </a:br>
            <a:r>
              <a:rPr lang="en-US" sz="2800" dirty="0" smtClean="0"/>
              <a:t>q ≥ 4 and r/a ≥ 0.8 apparently determine stability</a:t>
            </a:r>
            <a:endParaRPr lang="en-US" sz="2800" dirty="0"/>
          </a:p>
        </p:txBody>
      </p: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65123-B982-445A-AFE1-0FB4E74111C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cxnSp>
        <p:nvCxnSpPr>
          <p:cNvPr id="308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228600" y="1066800"/>
            <a:ext cx="419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i="0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n=3 EFC </a:t>
            </a:r>
            <a:r>
              <a:rPr kumimoji="0" lang="en-US" sz="2400" b="1" i="0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stable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EFC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n=1 RWM unstable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5029200" y="1066800"/>
            <a:ext cx="4038600" cy="762000"/>
          </a:xfrm>
          <a:prstGeom prst="rect">
            <a:avLst/>
          </a:prstGeom>
          <a:noFill/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i="0" kern="0" dirty="0" smtClean="0">
                <a:solidFill>
                  <a:srgbClr val="3333FF"/>
                </a:solidFill>
              </a:rPr>
              <a:t>n=1 EFC</a:t>
            </a:r>
            <a:r>
              <a:rPr lang="en-US" sz="2400" i="0" kern="0" dirty="0" smtClean="0">
                <a:solidFill>
                  <a:srgbClr val="3333FF"/>
                </a:solidFill>
                <a:sym typeface="Wingdings" pitchFamily="2" charset="2"/>
              </a:rPr>
              <a:t> </a:t>
            </a:r>
            <a:r>
              <a:rPr lang="en-US" sz="2400" i="0" kern="0" dirty="0" smtClean="0">
                <a:solidFill>
                  <a:srgbClr val="3333FF"/>
                </a:solidFill>
              </a:rPr>
              <a:t>stable </a:t>
            </a:r>
            <a:endParaRPr lang="en-US" sz="2000" i="0" kern="0" dirty="0" smtClean="0">
              <a:solidFill>
                <a:srgbClr val="3333FF"/>
              </a:solidFill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EFC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n=1 RWM unstable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81000" y="1928812"/>
            <a:ext cx="3843338" cy="4548188"/>
            <a:chOff x="381000" y="1928812"/>
            <a:chExt cx="3843338" cy="4548188"/>
          </a:xfrm>
        </p:grpSpPr>
        <p:grpSp>
          <p:nvGrpSpPr>
            <p:cNvPr id="2" name="Group 32"/>
            <p:cNvGrpSpPr/>
            <p:nvPr/>
          </p:nvGrpSpPr>
          <p:grpSpPr>
            <a:xfrm>
              <a:off x="381000" y="1928812"/>
              <a:ext cx="3843338" cy="4548188"/>
              <a:chOff x="423862" y="1981200"/>
              <a:chExt cx="3843338" cy="4548188"/>
            </a:xfrm>
          </p:grpSpPr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3862" y="1981200"/>
                <a:ext cx="3843338" cy="4548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" name="Rectangle 26"/>
              <p:cNvSpPr/>
              <p:nvPr/>
            </p:nvSpPr>
            <p:spPr bwMode="auto">
              <a:xfrm>
                <a:off x="1865376" y="4169664"/>
                <a:ext cx="2249424" cy="1865376"/>
              </a:xfrm>
              <a:prstGeom prst="rect">
                <a:avLst/>
              </a:prstGeom>
              <a:solidFill>
                <a:schemeClr val="tx1">
                  <a:alpha val="5000"/>
                </a:schemeClr>
              </a:solidFill>
              <a:ln w="158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200" b="1" i="1" u="none" strike="noStrike" cap="none" normalizeH="0" baseline="0" smtClean="0">
                  <a:ln>
                    <a:noFill/>
                  </a:ln>
                  <a:solidFill>
                    <a:srgbClr val="1822CD"/>
                  </a:solidFill>
                  <a:effectLst/>
                  <a:latin typeface="Helvetica" pitchFamily="-128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3547872" y="2286000"/>
                <a:ext cx="566928" cy="1051560"/>
              </a:xfrm>
              <a:prstGeom prst="rect">
                <a:avLst/>
              </a:prstGeom>
              <a:solidFill>
                <a:schemeClr val="tx1">
                  <a:alpha val="5000"/>
                </a:schemeClr>
              </a:solidFill>
              <a:ln w="158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200" b="1" i="1" u="none" strike="noStrike" cap="none" normalizeH="0" baseline="0" smtClean="0">
                  <a:ln>
                    <a:noFill/>
                  </a:ln>
                  <a:solidFill>
                    <a:srgbClr val="1822CD"/>
                  </a:solidFill>
                  <a:effectLst/>
                  <a:latin typeface="Helvetica" pitchFamily="-128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586359" y="5562600"/>
              <a:ext cx="9188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0" dirty="0" smtClean="0">
                  <a:solidFill>
                    <a:srgbClr val="FF0000"/>
                  </a:solidFill>
                </a:rPr>
                <a:t>unstable</a:t>
              </a:r>
              <a:endParaRPr lang="en-US" sz="1400" i="0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590800" y="5029200"/>
              <a:ext cx="7008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0" dirty="0" smtClean="0">
                  <a:solidFill>
                    <a:srgbClr val="3333FF"/>
                  </a:solidFill>
                </a:rPr>
                <a:t>stable</a:t>
              </a:r>
              <a:endParaRPr lang="en-US" sz="1400" i="0" dirty="0">
                <a:solidFill>
                  <a:srgbClr val="3333FF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891087" y="1976437"/>
            <a:ext cx="3871913" cy="4500563"/>
            <a:chOff x="4891087" y="1928812"/>
            <a:chExt cx="3871913" cy="4500563"/>
          </a:xfrm>
        </p:grpSpPr>
        <p:grpSp>
          <p:nvGrpSpPr>
            <p:cNvPr id="3" name="Group 31"/>
            <p:cNvGrpSpPr/>
            <p:nvPr/>
          </p:nvGrpSpPr>
          <p:grpSpPr>
            <a:xfrm>
              <a:off x="4891087" y="1928812"/>
              <a:ext cx="3871913" cy="4500563"/>
              <a:chOff x="4967287" y="2052637"/>
              <a:chExt cx="3871913" cy="4500563"/>
            </a:xfrm>
          </p:grpSpPr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967287" y="2052637"/>
                <a:ext cx="3871913" cy="4500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Rectangle 29"/>
              <p:cNvSpPr/>
              <p:nvPr/>
            </p:nvSpPr>
            <p:spPr bwMode="auto">
              <a:xfrm>
                <a:off x="8001000" y="2340864"/>
                <a:ext cx="685800" cy="1051560"/>
              </a:xfrm>
              <a:prstGeom prst="rect">
                <a:avLst/>
              </a:prstGeom>
              <a:solidFill>
                <a:schemeClr val="tx1">
                  <a:alpha val="5000"/>
                </a:schemeClr>
              </a:solidFill>
              <a:ln w="158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200" b="1" i="1" u="none" strike="noStrike" cap="none" normalizeH="0" baseline="0" smtClean="0">
                  <a:ln>
                    <a:noFill/>
                  </a:ln>
                  <a:solidFill>
                    <a:srgbClr val="1822CD"/>
                  </a:solidFill>
                  <a:effectLst/>
                  <a:latin typeface="Helvetica" pitchFamily="-128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6400800" y="4230624"/>
                <a:ext cx="2286000" cy="1865376"/>
              </a:xfrm>
              <a:prstGeom prst="rect">
                <a:avLst/>
              </a:prstGeom>
              <a:solidFill>
                <a:schemeClr val="tx1">
                  <a:alpha val="5000"/>
                </a:schemeClr>
              </a:solidFill>
              <a:ln w="158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200" b="1" i="1" u="none" strike="noStrike" cap="none" normalizeH="0" baseline="0" smtClean="0">
                  <a:ln>
                    <a:noFill/>
                  </a:ln>
                  <a:solidFill>
                    <a:srgbClr val="1822CD"/>
                  </a:solidFill>
                  <a:effectLst/>
                  <a:latin typeface="Helvetica" pitchFamily="-128" charset="0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6853559" y="5562600"/>
              <a:ext cx="9188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0" dirty="0" smtClean="0">
                  <a:solidFill>
                    <a:srgbClr val="FF0000"/>
                  </a:solidFill>
                </a:rPr>
                <a:t>unstable</a:t>
              </a:r>
              <a:endParaRPr lang="en-US" sz="1400" i="0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858000" y="4873823"/>
              <a:ext cx="7008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0" dirty="0" smtClean="0">
                  <a:solidFill>
                    <a:srgbClr val="3333FF"/>
                  </a:solidFill>
                </a:rPr>
                <a:t>stable</a:t>
              </a:r>
              <a:endParaRPr lang="en-US" sz="1400" i="0" dirty="0">
                <a:solidFill>
                  <a:srgbClr val="3333FF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524000" y="2667000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rgbClr val="3333FF"/>
                </a:solidFill>
              </a:rPr>
              <a:t>stable</a:t>
            </a:r>
            <a:endParaRPr lang="en-US" sz="1400" i="0" dirty="0">
              <a:solidFill>
                <a:srgbClr val="3333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24000" y="2283023"/>
            <a:ext cx="918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rgbClr val="FF0000"/>
                </a:solidFill>
              </a:rPr>
              <a:t>unstable</a:t>
            </a:r>
            <a:endParaRPr lang="en-US" sz="1400" i="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09567" y="2209800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rgbClr val="3333FF"/>
                </a:solidFill>
              </a:rPr>
              <a:t>stable</a:t>
            </a:r>
            <a:endParaRPr lang="en-US" sz="1400" i="0" dirty="0">
              <a:solidFill>
                <a:srgbClr val="3333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15359" y="2590800"/>
            <a:ext cx="918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rgbClr val="FF0000"/>
                </a:solidFill>
              </a:rPr>
              <a:t>unstable</a:t>
            </a:r>
            <a:endParaRPr lang="en-US" sz="1400" i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8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4099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MARS is linear MHD stability code that </a:t>
            </a:r>
            <a:br>
              <a:rPr lang="en-US" dirty="0" smtClean="0"/>
            </a:br>
            <a:r>
              <a:rPr lang="en-US" dirty="0" smtClean="0"/>
              <a:t>includes </a:t>
            </a:r>
            <a:r>
              <a:rPr lang="en-US" dirty="0" err="1" smtClean="0"/>
              <a:t>toroidal</a:t>
            </a:r>
            <a:r>
              <a:rPr lang="en-US" dirty="0" smtClean="0"/>
              <a:t> rotation and drift-kinetic effects</a:t>
            </a:r>
          </a:p>
        </p:txBody>
      </p:sp>
      <p:cxnSp>
        <p:nvCxnSpPr>
          <p:cNvPr id="4101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4103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4104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EA3B1E98-87D2-4520-B8DD-45FBE059A87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cxnSp>
        <p:nvCxnSpPr>
          <p:cNvPr id="4106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76200" y="9906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3363" lvl="0" indent="-233363" eaLnBrk="0" hangingPunct="0"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2000" i="0" kern="0" dirty="0" smtClean="0">
                <a:solidFill>
                  <a:srgbClr val="0000CC"/>
                </a:solidFill>
                <a:latin typeface="+mn-lt"/>
              </a:rPr>
              <a:t>Single-fluid linear MHD 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76200" y="3352800"/>
            <a:ext cx="464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10000"/>
              </a:buClr>
              <a:buSzTx/>
              <a:buFontTx/>
              <a:buChar char="•"/>
              <a:tabLst/>
              <a:defRPr/>
            </a:pPr>
            <a:r>
              <a:rPr lang="en-US" sz="2000" i="0" kern="0" dirty="0" smtClean="0">
                <a:solidFill>
                  <a:srgbClr val="0000CC"/>
                </a:solidFill>
                <a:latin typeface="+mn-lt"/>
              </a:rPr>
              <a:t>Mode-particle resonance operator: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4822" y="1795546"/>
            <a:ext cx="2248577" cy="94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4876800" y="990600"/>
            <a:ext cx="411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3363" lvl="0" indent="-233363" eaLnBrk="0" hangingPunct="0"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2000" i="0" kern="0" dirty="0" smtClean="0">
                <a:solidFill>
                  <a:srgbClr val="0000CC"/>
                </a:solidFill>
                <a:latin typeface="+mn-lt"/>
              </a:rPr>
              <a:t>Kinetic effects in perturbed </a:t>
            </a:r>
            <a:r>
              <a:rPr lang="en-US" sz="2000" kern="0" dirty="0" smtClean="0">
                <a:solidFill>
                  <a:srgbClr val="0000CC"/>
                </a:solidFill>
                <a:latin typeface="+mn-lt"/>
              </a:rPr>
              <a:t>p</a:t>
            </a:r>
            <a:r>
              <a:rPr lang="en-US" sz="2000" i="0" kern="0" dirty="0" smtClean="0">
                <a:solidFill>
                  <a:srgbClr val="0000CC"/>
                </a:solidFill>
                <a:latin typeface="+mn-lt"/>
              </a:rPr>
              <a:t>:</a:t>
            </a: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743200"/>
            <a:ext cx="3810000" cy="47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/>
          <p:nvPr/>
        </p:nvSpPr>
        <p:spPr>
          <a:xfrm>
            <a:off x="1371600" y="3957935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 smtClean="0"/>
              <a:t>MARS-K:</a:t>
            </a:r>
            <a:endParaRPr lang="en-US" sz="2400" i="0" dirty="0"/>
          </a:p>
        </p:txBody>
      </p:sp>
      <p:sp>
        <p:nvSpPr>
          <p:cNvPr id="45" name="TextBox 44"/>
          <p:cNvSpPr txBox="1"/>
          <p:nvPr/>
        </p:nvSpPr>
        <p:spPr>
          <a:xfrm>
            <a:off x="1375632" y="4948535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 smtClean="0">
                <a:solidFill>
                  <a:srgbClr val="FF0000"/>
                </a:solidFill>
              </a:rPr>
              <a:t>MARS-F:</a:t>
            </a:r>
            <a:endParaRPr lang="en-US" sz="2400" i="0" dirty="0">
              <a:solidFill>
                <a:srgbClr val="FF0000"/>
              </a:solidFill>
            </a:endParaRPr>
          </a:p>
        </p:txBody>
      </p:sp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01418" y="3810000"/>
            <a:ext cx="5813982" cy="923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199" y="4800601"/>
            <a:ext cx="575977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7" name="Straight Connector 56"/>
          <p:cNvCxnSpPr/>
          <p:nvPr/>
        </p:nvCxnSpPr>
        <p:spPr bwMode="auto">
          <a:xfrm>
            <a:off x="4724400" y="4876800"/>
            <a:ext cx="533400" cy="304800"/>
          </a:xfrm>
          <a:prstGeom prst="lin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6553200" y="4876800"/>
            <a:ext cx="533400" cy="304800"/>
          </a:xfrm>
          <a:prstGeom prst="lin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7924800" y="5334000"/>
            <a:ext cx="533400" cy="304800"/>
          </a:xfrm>
          <a:prstGeom prst="lin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4191000" y="5334000"/>
            <a:ext cx="533400" cy="304800"/>
          </a:xfrm>
          <a:prstGeom prst="lin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4038600" y="5791200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0" dirty="0" smtClean="0">
                <a:solidFill>
                  <a:srgbClr val="FF0000"/>
                </a:solidFill>
              </a:rPr>
              <a:t>+ additional approximations/simplifications in </a:t>
            </a:r>
            <a:r>
              <a:rPr lang="en-US" sz="1600" dirty="0" smtClean="0">
                <a:solidFill>
                  <a:srgbClr val="FF0000"/>
                </a:solidFill>
              </a:rPr>
              <a:t>f</a:t>
            </a:r>
            <a:r>
              <a:rPr lang="en-US" sz="1600" baseline="-25000" dirty="0" smtClean="0">
                <a:solidFill>
                  <a:srgbClr val="FF0000"/>
                </a:solidFill>
              </a:rPr>
              <a:t>L</a:t>
            </a:r>
            <a:r>
              <a:rPr lang="en-US" sz="1600" baseline="30000" dirty="0" smtClean="0">
                <a:solidFill>
                  <a:srgbClr val="FF0000"/>
                </a:solidFill>
              </a:rPr>
              <a:t>1</a:t>
            </a:r>
            <a:endParaRPr lang="en-US" sz="1600" baseline="30000" dirty="0">
              <a:solidFill>
                <a:srgbClr val="FF0000"/>
              </a:solidFill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7239000" y="4724400"/>
            <a:ext cx="1143000" cy="4572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4800600" y="5257800"/>
            <a:ext cx="533400" cy="4572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7239000" y="5257800"/>
            <a:ext cx="533400" cy="4572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8534400" y="5257800"/>
            <a:ext cx="533400" cy="4572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1415644"/>
            <a:ext cx="2362200" cy="33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Down Arrow 46"/>
          <p:cNvSpPr/>
          <p:nvPr/>
        </p:nvSpPr>
        <p:spPr bwMode="auto">
          <a:xfrm>
            <a:off x="7543800" y="3124200"/>
            <a:ext cx="228600" cy="609600"/>
          </a:xfrm>
          <a:prstGeom prst="downArrow">
            <a:avLst>
              <a:gd name="adj1" fmla="val 68750"/>
              <a:gd name="adj2" fmla="val 46875"/>
            </a:avLst>
          </a:prstGeom>
          <a:solidFill>
            <a:schemeClr val="accent3">
              <a:lumMod val="7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76200" y="6172200"/>
            <a:ext cx="899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3363" lvl="0" indent="-233363" eaLnBrk="0" hangingPunct="0">
              <a:spcBef>
                <a:spcPct val="20000"/>
              </a:spcBef>
              <a:buClr>
                <a:srgbClr val="010000"/>
              </a:buClr>
              <a:buFontTx/>
              <a:buChar char="•"/>
              <a:defRPr/>
            </a:pPr>
            <a:r>
              <a:rPr lang="en-US" sz="2000" i="0" kern="0" dirty="0" smtClean="0">
                <a:solidFill>
                  <a:srgbClr val="0000CC"/>
                </a:solidFill>
                <a:latin typeface="+mn-lt"/>
              </a:rPr>
              <a:t>Fast ions:  MARS-K:  slowing-down f(v),  </a:t>
            </a:r>
            <a:r>
              <a:rPr lang="en-US" sz="2000" i="0" kern="0" dirty="0" smtClean="0">
                <a:solidFill>
                  <a:srgbClr val="FF0000"/>
                </a:solidFill>
                <a:latin typeface="+mn-lt"/>
              </a:rPr>
              <a:t>MARS-F: lumped with thermal 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1371600"/>
            <a:ext cx="4204687" cy="17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Bent-Up Arrow 48"/>
          <p:cNvSpPr/>
          <p:nvPr/>
        </p:nvSpPr>
        <p:spPr bwMode="auto">
          <a:xfrm rot="16200000" flipV="1">
            <a:off x="3657600" y="304801"/>
            <a:ext cx="228600" cy="2971800"/>
          </a:xfrm>
          <a:prstGeom prst="bentUpArrow">
            <a:avLst>
              <a:gd name="adj1" fmla="val 50000"/>
              <a:gd name="adj2" fmla="val 38865"/>
              <a:gd name="adj3" fmla="val 45134"/>
            </a:avLst>
          </a:prstGeom>
          <a:solidFill>
            <a:schemeClr val="bg1">
              <a:lumMod val="75000"/>
            </a:schemeClr>
          </a:solidFill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90600" y="3121968"/>
            <a:ext cx="271741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Y.Q. Liu, et al., Phys. Plasmas 15, 112503 2008</a:t>
            </a:r>
            <a:endParaRPr lang="en-US" sz="9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9200" y="3124202"/>
            <a:ext cx="2362200" cy="457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lvl="0"/>
            <a:r>
              <a:rPr lang="en-US" sz="2800" dirty="0" smtClean="0"/>
              <a:t>Sensitivity of stability to rotation motivates study </a:t>
            </a:r>
            <a:br>
              <a:rPr lang="en-US" sz="2800" dirty="0" smtClean="0"/>
            </a:br>
            <a:r>
              <a:rPr lang="en-US" sz="2800" dirty="0" smtClean="0"/>
              <a:t>of all components of E×B drift frequency </a:t>
            </a:r>
            <a:r>
              <a:rPr lang="en-US" sz="2800" dirty="0" err="1" smtClean="0">
                <a:latin typeface="Symbol" pitchFamily="18" charset="2"/>
              </a:rPr>
              <a:t>w</a:t>
            </a:r>
            <a:r>
              <a:rPr lang="en-US" sz="2800" baseline="-25000" dirty="0" err="1" smtClean="0"/>
              <a:t>E</a:t>
            </a:r>
            <a:r>
              <a:rPr lang="en-US" sz="2800" dirty="0" smtClean="0"/>
              <a:t>(</a:t>
            </a:r>
            <a:r>
              <a:rPr lang="en-US" sz="2800" dirty="0" smtClean="0">
                <a:latin typeface="Symbol" pitchFamily="18" charset="2"/>
              </a:rPr>
              <a:t>y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457200"/>
          </a:xfrm>
        </p:spPr>
        <p:txBody>
          <a:bodyPr rIns="0"/>
          <a:lstStyle/>
          <a:p>
            <a:pPr marL="233363" indent="-233363"/>
            <a:r>
              <a:rPr lang="en-US" dirty="0" smtClean="0"/>
              <a:t>Decompose flow of species </a:t>
            </a:r>
            <a:r>
              <a:rPr lang="en-US" i="1" dirty="0" smtClean="0"/>
              <a:t>j</a:t>
            </a:r>
            <a:r>
              <a:rPr lang="en-US" dirty="0" smtClean="0"/>
              <a:t> into </a:t>
            </a:r>
            <a:r>
              <a:rPr lang="en-US" dirty="0" err="1" smtClean="0"/>
              <a:t>poloidal</a:t>
            </a:r>
            <a:r>
              <a:rPr lang="en-US" dirty="0" smtClean="0"/>
              <a:t> + </a:t>
            </a:r>
            <a:r>
              <a:rPr lang="en-US" dirty="0" err="1" smtClean="0"/>
              <a:t>toroidal</a:t>
            </a:r>
            <a:r>
              <a:rPr lang="en-US" dirty="0" smtClean="0"/>
              <a:t> components:</a:t>
            </a:r>
          </a:p>
          <a:p>
            <a:endParaRPr lang="en-US" sz="2800" dirty="0" smtClean="0"/>
          </a:p>
        </p:txBody>
      </p: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65123-B982-445A-AFE1-0FB4E74111C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cxnSp>
        <p:nvCxnSpPr>
          <p:cNvPr id="308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94460"/>
            <a:ext cx="4697254" cy="58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1521619"/>
            <a:ext cx="1446848" cy="38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2209800"/>
            <a:ext cx="3123724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40881" y="2655094"/>
            <a:ext cx="1712119" cy="31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953000" y="14478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marL="233363" marR="0" lvl="0" indent="-23336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b="0" i="0" kern="0" dirty="0" smtClean="0">
                <a:solidFill>
                  <a:schemeClr val="tx1"/>
                </a:solidFill>
                <a:latin typeface="+mn-lt"/>
              </a:rPr>
              <a:t>satisfying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0" y="2133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marL="233363" lvl="0" indent="-233363" eaLnBrk="0" hangingPunct="0">
              <a:spcBef>
                <a:spcPct val="20000"/>
              </a:spcBef>
              <a:buFontTx/>
              <a:buChar char="•"/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rbit-average E×B drift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frequency: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1295400" y="25908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Bounce average: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0" y="3124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marL="233363" lvl="0" indent="-233363" eaLnBrk="0" hangingPunct="0">
              <a:spcBef>
                <a:spcPct val="20000"/>
              </a:spcBef>
              <a:buFontTx/>
              <a:buChar char="•"/>
            </a:pPr>
            <a:r>
              <a:rPr lang="en-US" sz="2400" b="0" i="0" kern="0" dirty="0" smtClean="0">
                <a:solidFill>
                  <a:schemeClr val="tx1"/>
                </a:solidFill>
                <a:latin typeface="+mn-lt"/>
              </a:rPr>
              <a:t>Ignoring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centrifugal effects (ok in plasma edge),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en-US" sz="2400" b="0" i="0" kern="0" dirty="0" smtClean="0">
                <a:solidFill>
                  <a:schemeClr val="tx1"/>
                </a:solidFill>
                <a:sym typeface="Symbol"/>
              </a:rPr>
              <a:t></a:t>
            </a:r>
            <a:r>
              <a:rPr lang="en-US" sz="2400" b="0" i="0" kern="0" baseline="-25000" dirty="0" smtClean="0">
                <a:solidFill>
                  <a:schemeClr val="tx1"/>
                </a:solidFill>
              </a:rPr>
              <a:t>E</a:t>
            </a:r>
            <a:r>
              <a:rPr lang="en-US" sz="2400" b="0" i="0" kern="0" dirty="0" smtClean="0">
                <a:solidFill>
                  <a:schemeClr val="tx1"/>
                </a:solidFill>
              </a:rPr>
              <a:t> reduces to: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6477000" y="25908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marL="233363" lvl="0" indent="-233363" eaLnBrk="0" hangingPunct="0">
              <a:spcBef>
                <a:spcPct val="20000"/>
              </a:spcBef>
            </a:pP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= E×B drift velocity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2672" y="2667000"/>
            <a:ext cx="334328" cy="26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8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447800" y="5505450"/>
            <a:ext cx="4262438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64730" y="6012180"/>
            <a:ext cx="1703070" cy="23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Rectangle 3"/>
          <p:cNvSpPr txBox="1">
            <a:spLocks noChangeArrowheads="1"/>
          </p:cNvSpPr>
          <p:nvPr/>
        </p:nvSpPr>
        <p:spPr bwMode="auto">
          <a:xfrm>
            <a:off x="7315200" y="57150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marL="233363" lvl="0" indent="-233363" algn="r" eaLnBrk="0" hangingPunct="0">
              <a:spcBef>
                <a:spcPct val="20000"/>
              </a:spcBef>
            </a:pPr>
            <a:r>
              <a:rPr lang="en-US" b="0" kern="0" dirty="0" smtClean="0">
                <a:solidFill>
                  <a:schemeClr val="tx1"/>
                </a:solidFill>
                <a:latin typeface="+mn-lt"/>
              </a:rPr>
              <a:t>Flux-surface average:</a:t>
            </a:r>
            <a:endParaRPr kumimoji="0" lang="en-US" sz="1400" b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6" name="Straight Arrow Connector 85"/>
          <p:cNvCxnSpPr/>
          <p:nvPr/>
        </p:nvCxnSpPr>
        <p:spPr bwMode="auto">
          <a:xfrm rot="5400000">
            <a:off x="3925094" y="5447506"/>
            <a:ext cx="228600" cy="1588"/>
          </a:xfrm>
          <a:prstGeom prst="straightConnector1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87" name="Picture 14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304800" y="4086227"/>
            <a:ext cx="5150644" cy="86677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8" name="Rectangle 3"/>
          <p:cNvSpPr txBox="1">
            <a:spLocks noChangeArrowheads="1"/>
          </p:cNvSpPr>
          <p:nvPr/>
        </p:nvSpPr>
        <p:spPr bwMode="auto">
          <a:xfrm>
            <a:off x="2286000" y="61722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0" i="0" kern="0" dirty="0" smtClean="0">
                <a:solidFill>
                  <a:srgbClr val="3333FF"/>
                </a:solidFill>
                <a:latin typeface="+mn-lt"/>
              </a:rPr>
              <a:t>measured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9" name="Straight Arrow Connector 88"/>
          <p:cNvCxnSpPr/>
          <p:nvPr/>
        </p:nvCxnSpPr>
        <p:spPr bwMode="auto">
          <a:xfrm rot="5400000" flipH="1" flipV="1">
            <a:off x="2629694" y="6133306"/>
            <a:ext cx="228600" cy="1588"/>
          </a:xfrm>
          <a:prstGeom prst="straightConnector1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0" name="Rectangle 3"/>
          <p:cNvSpPr txBox="1">
            <a:spLocks noChangeArrowheads="1"/>
          </p:cNvSpPr>
          <p:nvPr/>
        </p:nvSpPr>
        <p:spPr bwMode="auto">
          <a:xfrm>
            <a:off x="4191000" y="61722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0" i="0" kern="0" dirty="0" smtClean="0">
                <a:solidFill>
                  <a:srgbClr val="3333FF"/>
                </a:solidFill>
                <a:latin typeface="+mn-lt"/>
              </a:rPr>
              <a:t>reconstructions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1" name="Right Brace 90"/>
          <p:cNvSpPr/>
          <p:nvPr/>
        </p:nvSpPr>
        <p:spPr bwMode="auto">
          <a:xfrm rot="5400000">
            <a:off x="4991100" y="5448300"/>
            <a:ext cx="228600" cy="1371600"/>
          </a:xfrm>
          <a:prstGeom prst="rightBrace">
            <a:avLst>
              <a:gd name="adj1" fmla="val 34749"/>
              <a:gd name="adj2" fmla="val 50000"/>
            </a:avLst>
          </a:prstGeom>
          <a:noFill/>
          <a:ln w="254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pic>
        <p:nvPicPr>
          <p:cNvPr id="92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96200" y="6248400"/>
            <a:ext cx="1021080" cy="22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" name="Rectangle 3"/>
          <p:cNvSpPr txBox="1">
            <a:spLocks noChangeArrowheads="1"/>
          </p:cNvSpPr>
          <p:nvPr/>
        </p:nvSpPr>
        <p:spPr bwMode="auto">
          <a:xfrm>
            <a:off x="3810000" y="49530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0" i="0" kern="0" dirty="0" smtClean="0">
                <a:solidFill>
                  <a:srgbClr val="3333FF"/>
                </a:solidFill>
                <a:latin typeface="+mn-lt"/>
              </a:rPr>
              <a:t>measured or neoclassical theory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4" name="Rectangle 3"/>
          <p:cNvSpPr txBox="1">
            <a:spLocks noChangeArrowheads="1"/>
          </p:cNvSpPr>
          <p:nvPr/>
        </p:nvSpPr>
        <p:spPr bwMode="auto">
          <a:xfrm>
            <a:off x="2362200" y="49530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0" i="0" kern="0" dirty="0" smtClean="0">
                <a:solidFill>
                  <a:srgbClr val="3333FF"/>
                </a:solidFill>
                <a:latin typeface="+mn-lt"/>
              </a:rPr>
              <a:t>measured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9" name="Straight Arrow Connector 98"/>
          <p:cNvCxnSpPr/>
          <p:nvPr/>
        </p:nvCxnSpPr>
        <p:spPr bwMode="auto">
          <a:xfrm rot="5400000" flipH="1" flipV="1">
            <a:off x="1485900" y="5143500"/>
            <a:ext cx="685800" cy="1588"/>
          </a:xfrm>
          <a:prstGeom prst="straightConnector1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02" name="Straight Arrow Connector 101"/>
          <p:cNvCxnSpPr/>
          <p:nvPr/>
        </p:nvCxnSpPr>
        <p:spPr bwMode="auto">
          <a:xfrm rot="5400000" flipH="1" flipV="1">
            <a:off x="3009900" y="4914900"/>
            <a:ext cx="227806" cy="794"/>
          </a:xfrm>
          <a:prstGeom prst="straightConnector1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4" name="Straight Arrow Connector 103"/>
          <p:cNvCxnSpPr/>
          <p:nvPr/>
        </p:nvCxnSpPr>
        <p:spPr bwMode="auto">
          <a:xfrm rot="5400000" flipH="1" flipV="1">
            <a:off x="3925094" y="4914900"/>
            <a:ext cx="228600" cy="1588"/>
          </a:xfrm>
          <a:prstGeom prst="straightConnector1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762000" y="3657600"/>
            <a:ext cx="1944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>
                <a:solidFill>
                  <a:srgbClr val="FF0000"/>
                </a:solidFill>
              </a:rPr>
              <a:t>1. parallel/</a:t>
            </a:r>
            <a:r>
              <a:rPr lang="en-US" sz="1600" i="0" dirty="0" err="1" smtClean="0">
                <a:solidFill>
                  <a:srgbClr val="FF0000"/>
                </a:solidFill>
              </a:rPr>
              <a:t>toroidal</a:t>
            </a:r>
            <a:endParaRPr lang="en-US" sz="1600" i="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43200" y="3657600"/>
            <a:ext cx="1611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>
                <a:solidFill>
                  <a:srgbClr val="FF0000"/>
                </a:solidFill>
              </a:rPr>
              <a:t>2. diamagnetic</a:t>
            </a:r>
            <a:endParaRPr lang="en-US" sz="1600" i="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43400" y="3660577"/>
            <a:ext cx="12586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>
                <a:solidFill>
                  <a:srgbClr val="FF0000"/>
                </a:solidFill>
              </a:rPr>
              <a:t>3.  </a:t>
            </a:r>
            <a:r>
              <a:rPr lang="en-US" sz="1600" i="0" dirty="0" err="1" smtClean="0">
                <a:solidFill>
                  <a:srgbClr val="FF0000"/>
                </a:solidFill>
              </a:rPr>
              <a:t>poloidal</a:t>
            </a:r>
            <a:endParaRPr lang="en-US" sz="1600" i="0" dirty="0">
              <a:solidFill>
                <a:srgbClr val="FF0000"/>
              </a:solidFill>
            </a:endParaRPr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76200" y="61722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marL="233363" marR="0" lvl="0" indent="-233363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0" i="0" kern="0" dirty="0" smtClean="0">
                <a:solidFill>
                  <a:srgbClr val="3333FF"/>
                </a:solidFill>
                <a:latin typeface="+mn-lt"/>
              </a:rPr>
              <a:t>flux function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 rot="5400000" flipH="1" flipV="1">
            <a:off x="1485106" y="6133306"/>
            <a:ext cx="228600" cy="1588"/>
          </a:xfrm>
          <a:prstGeom prst="straightConnector1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rot="-5400000" flipH="1" flipV="1">
            <a:off x="2096294" y="4075906"/>
            <a:ext cx="228600" cy="158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 rot="5400000">
            <a:off x="4344194" y="4114006"/>
            <a:ext cx="304800" cy="158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 rot="5400000">
            <a:off x="2972594" y="4114006"/>
            <a:ext cx="304800" cy="158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4" name="Rectangle 43"/>
          <p:cNvSpPr/>
          <p:nvPr/>
        </p:nvSpPr>
        <p:spPr>
          <a:xfrm>
            <a:off x="6516358" y="5560368"/>
            <a:ext cx="26276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Y.B. Kim, et al., Phys. Fluids B 3 (1991) 2050 </a:t>
            </a:r>
            <a:endParaRPr lang="en-US" sz="900" dirty="0"/>
          </a:p>
        </p:txBody>
      </p:sp>
      <p:sp>
        <p:nvSpPr>
          <p:cNvPr id="45" name="Rectangle 44"/>
          <p:cNvSpPr/>
          <p:nvPr/>
        </p:nvSpPr>
        <p:spPr>
          <a:xfrm>
            <a:off x="6338310" y="2895600"/>
            <a:ext cx="265329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F. </a:t>
            </a:r>
            <a:r>
              <a:rPr lang="en-US" sz="900" dirty="0" err="1" smtClean="0"/>
              <a:t>Porcelli</a:t>
            </a:r>
            <a:r>
              <a:rPr lang="en-US" sz="900" dirty="0" smtClean="0"/>
              <a:t>, et al., Phys. Plasmas 1 (1994) 470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NSTX edge </a:t>
            </a:r>
            <a:r>
              <a:rPr lang="en-US" sz="2800" dirty="0" err="1" smtClean="0"/>
              <a:t>v</a:t>
            </a:r>
            <a:r>
              <a:rPr lang="en-US" sz="2800" baseline="-25000" dirty="0" err="1" smtClean="0"/>
              <a:t>pol</a:t>
            </a:r>
            <a:r>
              <a:rPr lang="en-US" sz="2800" dirty="0" smtClean="0"/>
              <a:t>  </a:t>
            </a:r>
            <a:r>
              <a:rPr lang="en-US" sz="2800" dirty="0" smtClean="0">
                <a:sym typeface="Symbol"/>
              </a:rPr>
              <a:t> </a:t>
            </a:r>
            <a:r>
              <a:rPr lang="en-US" sz="2800" dirty="0" smtClean="0"/>
              <a:t>neoclassical (within factor of ~2)</a:t>
            </a:r>
          </a:p>
        </p:txBody>
      </p: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343400"/>
            <a:ext cx="4648200" cy="533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Measured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pol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      </a:t>
            </a:r>
            <a:r>
              <a:rPr lang="en-US" dirty="0" smtClean="0"/>
              <a:t>neoclassical</a:t>
            </a:r>
            <a:endParaRPr lang="en-US" dirty="0"/>
          </a:p>
        </p:txBody>
      </p: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65123-B982-445A-AFE1-0FB4E74111C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cxnSp>
        <p:nvCxnSpPr>
          <p:cNvPr id="308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90675"/>
            <a:ext cx="4433888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676401"/>
            <a:ext cx="912019" cy="81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5337" y="1590675"/>
            <a:ext cx="4462463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8600" y="1676401"/>
            <a:ext cx="904875" cy="85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 bwMode="auto">
          <a:xfrm>
            <a:off x="3429000" y="2209799"/>
            <a:ext cx="762000" cy="1524001"/>
          </a:xfrm>
          <a:prstGeom prst="rect">
            <a:avLst/>
          </a:prstGeom>
          <a:solidFill>
            <a:schemeClr val="tx1">
              <a:alpha val="10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924800" y="2209800"/>
            <a:ext cx="685800" cy="1524000"/>
          </a:xfrm>
          <a:prstGeom prst="rect">
            <a:avLst/>
          </a:prstGeom>
          <a:solidFill>
            <a:schemeClr val="tx1">
              <a:alpha val="10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0260" y="1219200"/>
            <a:ext cx="139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smtClean="0">
                <a:solidFill>
                  <a:srgbClr val="FF0000"/>
                </a:solidFill>
              </a:rPr>
              <a:t>B</a:t>
            </a:r>
            <a:r>
              <a:rPr lang="en-US" sz="2000" i="0" baseline="-25000" dirty="0" smtClean="0">
                <a:solidFill>
                  <a:srgbClr val="FF0000"/>
                </a:solidFill>
              </a:rPr>
              <a:t>T </a:t>
            </a:r>
            <a:r>
              <a:rPr lang="en-US" sz="2000" i="0" dirty="0" smtClean="0">
                <a:solidFill>
                  <a:srgbClr val="FF0000"/>
                </a:solidFill>
              </a:rPr>
              <a:t>= 0.34T</a:t>
            </a:r>
            <a:endParaRPr lang="en-US" sz="2000" i="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88660" y="1219200"/>
            <a:ext cx="139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smtClean="0">
                <a:solidFill>
                  <a:srgbClr val="FF0000"/>
                </a:solidFill>
              </a:rPr>
              <a:t>B</a:t>
            </a:r>
            <a:r>
              <a:rPr lang="en-US" sz="2000" i="0" baseline="-25000" dirty="0" smtClean="0">
                <a:solidFill>
                  <a:srgbClr val="FF0000"/>
                </a:solidFill>
              </a:rPr>
              <a:t>T </a:t>
            </a:r>
            <a:r>
              <a:rPr lang="en-US" sz="2000" i="0" dirty="0" smtClean="0">
                <a:solidFill>
                  <a:srgbClr val="FF0000"/>
                </a:solidFill>
              </a:rPr>
              <a:t>= 0.54T</a:t>
            </a:r>
            <a:endParaRPr lang="en-US" sz="2000" i="0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76600" y="986135"/>
            <a:ext cx="29718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i="0" dirty="0" err="1" smtClean="0">
                <a:solidFill>
                  <a:srgbClr val="FF0000"/>
                </a:solidFill>
              </a:rPr>
              <a:t>V</a:t>
            </a:r>
            <a:r>
              <a:rPr lang="en-US" sz="1800" i="0" baseline="-25000" dirty="0" err="1" smtClean="0">
                <a:solidFill>
                  <a:srgbClr val="FF0000"/>
                </a:solidFill>
              </a:rPr>
              <a:t>pol</a:t>
            </a:r>
            <a:r>
              <a:rPr lang="en-US" sz="1800" i="0" baseline="-25000" dirty="0" smtClean="0">
                <a:solidFill>
                  <a:srgbClr val="FF0000"/>
                </a:solidFill>
              </a:rPr>
              <a:t> </a:t>
            </a:r>
            <a:r>
              <a:rPr lang="en-US" sz="1800" i="0" dirty="0" smtClean="0">
                <a:solidFill>
                  <a:srgbClr val="FF0000"/>
                </a:solidFill>
                <a:sym typeface="Symbol"/>
              </a:rPr>
              <a:t> </a:t>
            </a:r>
            <a:r>
              <a:rPr lang="en-US" sz="1800" i="0" dirty="0" smtClean="0">
                <a:solidFill>
                  <a:srgbClr val="FF0000"/>
                </a:solidFill>
              </a:rPr>
              <a:t>1/B </a:t>
            </a:r>
            <a:r>
              <a:rPr lang="en-US" sz="1600" i="0" dirty="0" smtClean="0">
                <a:solidFill>
                  <a:srgbClr val="FF0000"/>
                </a:solidFill>
              </a:rPr>
              <a:t>– trend</a:t>
            </a:r>
          </a:p>
          <a:p>
            <a:pPr algn="ctr"/>
            <a:r>
              <a:rPr lang="en-US" sz="1600" i="0" dirty="0" smtClean="0">
                <a:solidFill>
                  <a:srgbClr val="FF0000"/>
                </a:solidFill>
              </a:rPr>
              <a:t>consistent with neoclassical</a:t>
            </a:r>
            <a:endParaRPr lang="en-US" sz="1600" i="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66800" y="602998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buClr>
                <a:srgbClr val="010000"/>
              </a:buClr>
            </a:pPr>
            <a:r>
              <a:rPr lang="en-US" sz="1400" dirty="0" smtClean="0"/>
              <a:t>NSTX results:  </a:t>
            </a:r>
            <a:r>
              <a:rPr lang="en-US" sz="1400" b="0" dirty="0" smtClean="0"/>
              <a:t>R. E. Bell, et al., Phys. Plasmas </a:t>
            </a:r>
            <a:r>
              <a:rPr lang="en-US" sz="1400" dirty="0" smtClean="0"/>
              <a:t>17</a:t>
            </a:r>
            <a:r>
              <a:rPr lang="en-US" sz="1400" b="0" dirty="0" smtClean="0"/>
              <a:t>, 082507 (2010)</a:t>
            </a:r>
          </a:p>
          <a:p>
            <a:pPr marL="0" lvl="1" algn="ctr">
              <a:buClr>
                <a:srgbClr val="010000"/>
              </a:buClr>
            </a:pPr>
            <a:r>
              <a:rPr lang="en-US" sz="1400" dirty="0" smtClean="0"/>
              <a:t>Neoclassical:  </a:t>
            </a:r>
            <a:r>
              <a:rPr lang="en-US" sz="1400" b="0" dirty="0" smtClean="0"/>
              <a:t>W. </a:t>
            </a:r>
            <a:r>
              <a:rPr lang="fr-FR" sz="1400" b="0" dirty="0" err="1" smtClean="0"/>
              <a:t>Houlberg</a:t>
            </a:r>
            <a:r>
              <a:rPr lang="fr-FR" sz="1400" b="0" dirty="0" smtClean="0"/>
              <a:t>, et al., Phys. Plasmas </a:t>
            </a:r>
            <a:r>
              <a:rPr lang="fr-FR" sz="1400" dirty="0" smtClean="0"/>
              <a:t>4</a:t>
            </a:r>
            <a:r>
              <a:rPr lang="fr-FR" sz="1400" b="0" dirty="0" smtClean="0"/>
              <a:t>, 3230 (1997)</a:t>
            </a:r>
            <a:endParaRPr lang="en-US" sz="1400" b="0" dirty="0"/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4953000" y="4343400"/>
            <a:ext cx="381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10000"/>
              </a:buClr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Largest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deviation in core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452897" y="4953000"/>
            <a:ext cx="6252033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i="0" dirty="0" smtClean="0">
                <a:solidFill>
                  <a:srgbClr val="FF0000"/>
                </a:solidFill>
              </a:rPr>
              <a:t>Subsequent MARS calculations use </a:t>
            </a:r>
          </a:p>
          <a:p>
            <a:pPr algn="ctr"/>
            <a:r>
              <a:rPr lang="en-US" sz="2400" i="0" dirty="0" smtClean="0">
                <a:solidFill>
                  <a:srgbClr val="FF0000"/>
                </a:solidFill>
              </a:rPr>
              <a:t>neoclassical </a:t>
            </a:r>
            <a:r>
              <a:rPr lang="en-US" sz="2400" i="0" dirty="0" err="1" smtClean="0">
                <a:solidFill>
                  <a:srgbClr val="FF0000"/>
                </a:solidFill>
              </a:rPr>
              <a:t>v</a:t>
            </a:r>
            <a:r>
              <a:rPr lang="en-US" sz="2400" i="0" baseline="-25000" dirty="0" err="1" smtClean="0">
                <a:solidFill>
                  <a:srgbClr val="FF0000"/>
                </a:solidFill>
              </a:rPr>
              <a:t>pol</a:t>
            </a:r>
            <a:r>
              <a:rPr lang="en-US" sz="2400" i="0" dirty="0" smtClean="0">
                <a:solidFill>
                  <a:srgbClr val="FF0000"/>
                </a:solidFill>
              </a:rPr>
              <a:t>, but </a:t>
            </a:r>
            <a:r>
              <a:rPr lang="en-US" sz="2400" i="0" dirty="0" err="1" smtClean="0">
                <a:solidFill>
                  <a:srgbClr val="FF0000"/>
                </a:solidFill>
              </a:rPr>
              <a:t>v</a:t>
            </a:r>
            <a:r>
              <a:rPr lang="en-US" sz="2400" i="0" baseline="-25000" dirty="0" err="1" smtClean="0">
                <a:solidFill>
                  <a:srgbClr val="FF0000"/>
                </a:solidFill>
              </a:rPr>
              <a:t>pol</a:t>
            </a:r>
            <a:r>
              <a:rPr lang="en-US" sz="2400" i="0" dirty="0" smtClean="0">
                <a:solidFill>
                  <a:srgbClr val="FF0000"/>
                </a:solidFill>
              </a:rPr>
              <a:t> </a:t>
            </a:r>
            <a:r>
              <a:rPr lang="en-US" sz="2400" i="0" dirty="0" smtClean="0">
                <a:solidFill>
                  <a:srgbClr val="FF0000"/>
                </a:solidFill>
                <a:sym typeface="Wingdings" pitchFamily="2" charset="2"/>
              </a:rPr>
              <a:t>=</a:t>
            </a:r>
            <a:r>
              <a:rPr lang="en-US" sz="2400" i="0" dirty="0" smtClean="0">
                <a:solidFill>
                  <a:srgbClr val="FF0000"/>
                </a:solidFill>
              </a:rPr>
              <a:t> 0 for r/a &lt; 0.6</a:t>
            </a:r>
            <a:endParaRPr lang="en-US" sz="2400" i="0" dirty="0">
              <a:solidFill>
                <a:srgbClr val="FF0000"/>
              </a:solidFill>
            </a:endParaRPr>
          </a:p>
        </p:txBody>
      </p:sp>
      <p:sp>
        <p:nvSpPr>
          <p:cNvPr id="27" name="Right Arrow 26"/>
          <p:cNvSpPr/>
          <p:nvPr/>
        </p:nvSpPr>
        <p:spPr bwMode="auto">
          <a:xfrm rot="17237327">
            <a:off x="1151436" y="3506891"/>
            <a:ext cx="1905181" cy="107401"/>
          </a:xfrm>
          <a:prstGeom prst="rightArrow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 rot="16443416">
            <a:off x="4523326" y="3309600"/>
            <a:ext cx="1911006" cy="150719"/>
          </a:xfrm>
          <a:prstGeom prst="rightArrow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33800" y="4038600"/>
            <a:ext cx="934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err="1" smtClean="0">
                <a:solidFill>
                  <a:srgbClr val="6600FF"/>
                </a:solidFill>
                <a:latin typeface="+mn-lt"/>
              </a:rPr>
              <a:t>Separatrix</a:t>
            </a:r>
            <a:endParaRPr lang="en-US" i="0" dirty="0">
              <a:solidFill>
                <a:srgbClr val="6600FF"/>
              </a:solidFill>
              <a:latin typeface="+mn-lt"/>
            </a:endParaRPr>
          </a:p>
        </p:txBody>
      </p:sp>
      <p:cxnSp>
        <p:nvCxnSpPr>
          <p:cNvPr id="43" name="Straight Connector 42"/>
          <p:cNvCxnSpPr/>
          <p:nvPr/>
        </p:nvCxnSpPr>
        <p:spPr bwMode="auto">
          <a:xfrm rot="5400000" flipH="1" flipV="1">
            <a:off x="3962401" y="3886202"/>
            <a:ext cx="380998" cy="76199"/>
          </a:xfrm>
          <a:prstGeom prst="line">
            <a:avLst/>
          </a:prstGeom>
          <a:noFill/>
          <a:ln w="28575" cap="flat" cmpd="sng" algn="ctr">
            <a:solidFill>
              <a:srgbClr val="66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8132929" y="4038600"/>
            <a:ext cx="934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err="1" smtClean="0">
                <a:solidFill>
                  <a:srgbClr val="6600FF"/>
                </a:solidFill>
                <a:latin typeface="+mn-lt"/>
              </a:rPr>
              <a:t>Separatrix</a:t>
            </a:r>
            <a:endParaRPr lang="en-US" i="0" dirty="0">
              <a:solidFill>
                <a:srgbClr val="6600FF"/>
              </a:solidFill>
              <a:latin typeface="+mn-lt"/>
            </a:endParaRPr>
          </a:p>
        </p:txBody>
      </p:sp>
      <p:cxnSp>
        <p:nvCxnSpPr>
          <p:cNvPr id="49" name="Straight Connector 48"/>
          <p:cNvCxnSpPr/>
          <p:nvPr/>
        </p:nvCxnSpPr>
        <p:spPr bwMode="auto">
          <a:xfrm rot="5400000" flipH="1" flipV="1">
            <a:off x="8382001" y="3886203"/>
            <a:ext cx="380999" cy="76197"/>
          </a:xfrm>
          <a:prstGeom prst="line">
            <a:avLst/>
          </a:prstGeom>
          <a:noFill/>
          <a:ln w="28575" cap="flat" cmpd="sng" algn="ctr">
            <a:solidFill>
              <a:srgbClr val="66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 rot="10800000" flipV="1">
            <a:off x="2362200" y="1856600"/>
            <a:ext cx="228600" cy="1"/>
          </a:xfrm>
          <a:prstGeom prst="line">
            <a:avLst/>
          </a:prstGeom>
          <a:noFill/>
          <a:ln w="28575" cap="flat" cmpd="sng" algn="ctr">
            <a:solidFill>
              <a:srgbClr val="66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2514600" y="1704201"/>
            <a:ext cx="761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0" dirty="0" smtClean="0">
                <a:solidFill>
                  <a:srgbClr val="6600FF"/>
                </a:solidFill>
              </a:rPr>
              <a:t>r/a = 0.6</a:t>
            </a:r>
            <a:endParaRPr lang="en-US" i="0" dirty="0">
              <a:solidFill>
                <a:srgbClr val="6600FF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10400" y="1676400"/>
            <a:ext cx="761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0" dirty="0" smtClean="0">
                <a:solidFill>
                  <a:srgbClr val="6600FF"/>
                </a:solidFill>
              </a:rPr>
              <a:t>r/a = 0.6</a:t>
            </a:r>
            <a:endParaRPr lang="en-US" i="0" dirty="0">
              <a:solidFill>
                <a:srgbClr val="6600FF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 bwMode="auto">
          <a:xfrm rot="5400000">
            <a:off x="2018109" y="2010965"/>
            <a:ext cx="695326" cy="7144"/>
          </a:xfrm>
          <a:prstGeom prst="line">
            <a:avLst/>
          </a:prstGeom>
          <a:noFill/>
          <a:ln w="15875" cap="flat" cmpd="sng" algn="ctr">
            <a:solidFill>
              <a:srgbClr val="66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rot="5400000">
            <a:off x="6513910" y="2010965"/>
            <a:ext cx="695327" cy="7146"/>
          </a:xfrm>
          <a:prstGeom prst="line">
            <a:avLst/>
          </a:prstGeom>
          <a:noFill/>
          <a:ln w="15875" cap="flat" cmpd="sng" algn="ctr">
            <a:solidFill>
              <a:srgbClr val="66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 rot="10800000" flipV="1">
            <a:off x="6858000" y="1828800"/>
            <a:ext cx="228600" cy="1"/>
          </a:xfrm>
          <a:prstGeom prst="line">
            <a:avLst/>
          </a:prstGeom>
          <a:noFill/>
          <a:ln w="28575" cap="flat" cmpd="sng" algn="ctr">
            <a:solidFill>
              <a:srgbClr val="66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6" name="Right Arrow 35"/>
          <p:cNvSpPr/>
          <p:nvPr/>
        </p:nvSpPr>
        <p:spPr bwMode="auto">
          <a:xfrm rot="17237327">
            <a:off x="2440603" y="3821158"/>
            <a:ext cx="1214795" cy="100729"/>
          </a:xfrm>
          <a:prstGeom prst="rightArrow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ts val="2600"/>
              </a:lnSpc>
            </a:pPr>
            <a:r>
              <a:rPr lang="en-US" dirty="0" smtClean="0"/>
              <a:t>n=1 EFC profiles show impurity C diamagnetic and </a:t>
            </a:r>
            <a:r>
              <a:rPr lang="en-US" dirty="0" err="1" smtClean="0"/>
              <a:t>poloidal</a:t>
            </a:r>
            <a:r>
              <a:rPr lang="en-US" dirty="0" smtClean="0"/>
              <a:t> rotation modify |</a:t>
            </a:r>
            <a:r>
              <a:rPr lang="en-US" sz="2800" dirty="0" err="1" smtClean="0">
                <a:latin typeface="Symbol" pitchFamily="18" charset="2"/>
              </a:rPr>
              <a:t>w</a:t>
            </a:r>
            <a:r>
              <a:rPr lang="en-US" baseline="-25000" dirty="0" err="1" smtClean="0"/>
              <a:t>E</a:t>
            </a:r>
            <a:r>
              <a:rPr lang="en-US" dirty="0" smtClean="0"/>
              <a:t> </a:t>
            </a:r>
            <a:r>
              <a:rPr lang="en-US" sz="2800" dirty="0" err="1" smtClean="0">
                <a:latin typeface="Symbol" pitchFamily="18" charset="2"/>
              </a:rPr>
              <a:t>t</a:t>
            </a:r>
            <a:r>
              <a:rPr lang="en-US" baseline="-25000" dirty="0" err="1" smtClean="0"/>
              <a:t>A</a:t>
            </a:r>
            <a:r>
              <a:rPr lang="en-US" dirty="0" smtClean="0"/>
              <a:t>| ~ 1% in edge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potentially important</a:t>
            </a:r>
            <a:endParaRPr lang="en-US" baseline="-25000" dirty="0"/>
          </a:p>
        </p:txBody>
      </p: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65123-B982-445A-AFE1-0FB4E74111C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cxnSp>
        <p:nvCxnSpPr>
          <p:cNvPr id="308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457200" y="55626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marL="233363" lvl="0" indent="-233363" eaLnBrk="0" hangingPunct="0">
              <a:lnSpc>
                <a:spcPts val="2800"/>
              </a:lnSpc>
              <a:spcBef>
                <a:spcPct val="20000"/>
              </a:spcBef>
              <a:buFontTx/>
              <a:buChar char="•"/>
              <a:tabLst>
                <a:tab pos="4343400" algn="l"/>
              </a:tabLst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Diamagnetic contribution to </a:t>
            </a:r>
            <a:r>
              <a:rPr kumimoji="0" lang="en-US" sz="280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</a:rPr>
              <a:t>w</a:t>
            </a:r>
            <a:r>
              <a:rPr kumimoji="0" lang="en-US" sz="28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lang="en-US" sz="2800" b="0" i="0" kern="0" dirty="0" err="1" smtClean="0">
                <a:solidFill>
                  <a:schemeClr val="tx1"/>
                </a:solidFill>
                <a:latin typeface="Symbol" pitchFamily="18" charset="2"/>
              </a:rPr>
              <a:t>t</a:t>
            </a:r>
            <a:r>
              <a:rPr lang="en-US" sz="2800" b="0" i="0" kern="0" baseline="-25000" dirty="0" err="1" smtClean="0">
                <a:solidFill>
                  <a:schemeClr val="tx1"/>
                </a:solidFill>
              </a:rPr>
              <a:t>A</a:t>
            </a:r>
            <a:r>
              <a:rPr lang="en-US" sz="2400" b="0" i="0" kern="0" baseline="-25000" dirty="0" smtClean="0">
                <a:solidFill>
                  <a:srgbClr val="FF0000"/>
                </a:solidFill>
              </a:rPr>
              <a:t> 	</a:t>
            </a:r>
            <a:r>
              <a:rPr lang="en-US" sz="2400" b="0" i="0" kern="0" dirty="0" smtClean="0">
                <a:solidFill>
                  <a:srgbClr val="3333FF"/>
                </a:solidFill>
                <a:latin typeface="+mn-lt"/>
                <a:sym typeface="Symbol"/>
              </a:rPr>
              <a:t></a:t>
            </a:r>
            <a:r>
              <a:rPr lang="en-US" sz="2400" b="0" i="0" kern="0" dirty="0" smtClean="0">
                <a:solidFill>
                  <a:srgbClr val="3333FF"/>
                </a:solidFill>
                <a:latin typeface="+mn-lt"/>
              </a:rPr>
              <a:t> -0.5 to -1.0%</a:t>
            </a:r>
          </a:p>
          <a:p>
            <a:pPr marL="233363" lvl="0" indent="-233363" eaLnBrk="0" hangingPunct="0">
              <a:lnSpc>
                <a:spcPts val="2800"/>
              </a:lnSpc>
              <a:spcBef>
                <a:spcPct val="20000"/>
              </a:spcBef>
              <a:buFontTx/>
              <a:buChar char="•"/>
              <a:tabLst>
                <a:tab pos="4343400" algn="l"/>
              </a:tabLst>
            </a:pPr>
            <a:r>
              <a:rPr lang="en-US" sz="2400" b="0" i="0" kern="0" dirty="0" smtClean="0">
                <a:solidFill>
                  <a:schemeClr val="tx1"/>
                </a:solidFill>
                <a:latin typeface="+mn-lt"/>
              </a:rPr>
              <a:t>Neoclassical </a:t>
            </a:r>
            <a:r>
              <a:rPr lang="en-US" sz="2400" b="0" i="0" kern="0" dirty="0" err="1" smtClean="0">
                <a:solidFill>
                  <a:schemeClr val="tx1"/>
                </a:solidFill>
                <a:latin typeface="+mn-lt"/>
              </a:rPr>
              <a:t>v</a:t>
            </a:r>
            <a:r>
              <a:rPr lang="en-US" sz="2400" b="0" i="0" kern="0" baseline="-25000" dirty="0" err="1" smtClean="0">
                <a:solidFill>
                  <a:schemeClr val="tx1"/>
                </a:solidFill>
                <a:latin typeface="+mn-lt"/>
              </a:rPr>
              <a:t>pol</a:t>
            </a:r>
            <a:r>
              <a:rPr lang="en-US" sz="2400" b="0" i="0" kern="0" dirty="0" smtClean="0">
                <a:solidFill>
                  <a:schemeClr val="tx1"/>
                </a:solidFill>
                <a:latin typeface="+mn-lt"/>
              </a:rPr>
              <a:t> contribution to </a:t>
            </a:r>
            <a:r>
              <a:rPr lang="en-US" sz="2800" i="0" kern="0" dirty="0" err="1" smtClean="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en-US" sz="2800" b="0" i="0" kern="0" baseline="-25000" dirty="0" err="1" smtClean="0">
                <a:solidFill>
                  <a:schemeClr val="tx1"/>
                </a:solidFill>
              </a:rPr>
              <a:t>E</a:t>
            </a:r>
            <a:r>
              <a:rPr lang="en-US" sz="2800" b="0" i="0" kern="0" dirty="0" err="1" smtClean="0">
                <a:solidFill>
                  <a:schemeClr val="tx1"/>
                </a:solidFill>
                <a:latin typeface="Symbol" pitchFamily="18" charset="2"/>
              </a:rPr>
              <a:t>t</a:t>
            </a:r>
            <a:r>
              <a:rPr lang="en-US" sz="2800" b="0" i="0" kern="0" baseline="-25000" dirty="0" err="1" smtClean="0">
                <a:solidFill>
                  <a:schemeClr val="tx1"/>
                </a:solidFill>
              </a:rPr>
              <a:t>A</a:t>
            </a:r>
            <a:r>
              <a:rPr lang="en-US" sz="2800" b="0" i="0" kern="0" baseline="-25000" dirty="0" smtClean="0">
                <a:solidFill>
                  <a:schemeClr val="tx1"/>
                </a:solidFill>
              </a:rPr>
              <a:t> 	</a:t>
            </a:r>
            <a:r>
              <a:rPr lang="en-US" sz="2400" b="0" i="0" kern="0" dirty="0" smtClean="0">
                <a:solidFill>
                  <a:srgbClr val="FF0000"/>
                </a:solidFill>
                <a:sym typeface="Symbol"/>
              </a:rPr>
              <a:t></a:t>
            </a:r>
            <a:r>
              <a:rPr lang="en-US" sz="2400" b="0" i="0" kern="0" dirty="0" smtClean="0">
                <a:solidFill>
                  <a:srgbClr val="FF0000"/>
                </a:solidFill>
              </a:rPr>
              <a:t> -0.2 to -0.4%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7" name="Group 36"/>
          <p:cNvGrpSpPr>
            <a:grpSpLocks noChangeAspect="1"/>
          </p:cNvGrpSpPr>
          <p:nvPr/>
        </p:nvGrpSpPr>
        <p:grpSpPr>
          <a:xfrm>
            <a:off x="152400" y="1455610"/>
            <a:ext cx="8686800" cy="3116390"/>
            <a:chOff x="0" y="2057400"/>
            <a:chExt cx="9144000" cy="3280410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7199" y="2084832"/>
              <a:ext cx="4876801" cy="3205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2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2057400"/>
              <a:ext cx="4928236" cy="3280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5181600" y="1074610"/>
            <a:ext cx="3429000" cy="381000"/>
          </a:xfrm>
          <a:prstGeom prst="rect">
            <a:avLst/>
          </a:prstGeom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algn="ctr" eaLnBrk="0" hangingPunct="0">
              <a:spcBef>
                <a:spcPct val="20000"/>
              </a:spcBef>
            </a:pPr>
            <a:r>
              <a:rPr lang="en-US" sz="2000" i="0" kern="0" dirty="0" smtClean="0">
                <a:solidFill>
                  <a:schemeClr val="tx1"/>
                </a:solidFill>
              </a:rPr>
              <a:t>n=1 RWM stable (n=1 EFC)</a:t>
            </a:r>
            <a:endParaRPr lang="en-US" sz="1800" i="0" kern="0" dirty="0" smtClean="0">
              <a:solidFill>
                <a:schemeClr val="tx1"/>
              </a:solidFill>
            </a:endParaRP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609600" y="1074610"/>
            <a:ext cx="4191000" cy="381000"/>
          </a:xfrm>
          <a:prstGeom prst="rect">
            <a:avLst/>
          </a:prstGeom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algn="ctr" eaLnBrk="0" hangingPunct="0">
              <a:spcBef>
                <a:spcPct val="20000"/>
              </a:spcBef>
            </a:pPr>
            <a:r>
              <a:rPr lang="en-US" sz="2000" i="0" kern="0" dirty="0" smtClean="0">
                <a:solidFill>
                  <a:schemeClr val="tx1"/>
                </a:solidFill>
              </a:rPr>
              <a:t>n=1 RWM unstable (no n=1 EFC)</a:t>
            </a:r>
            <a:endParaRPr lang="en-US" sz="1800" i="0" kern="0" dirty="0" smtClean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962400" y="1595735"/>
            <a:ext cx="609600" cy="400110"/>
          </a:xfrm>
          <a:prstGeom prst="rect">
            <a:avLst/>
          </a:prstGeom>
          <a:solidFill>
            <a:schemeClr val="lt1"/>
          </a:solidFill>
        </p:spPr>
        <p:txBody>
          <a:bodyPr wrap="square" lIns="0" rIns="0" rtlCol="0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b="0" i="0" dirty="0" smtClean="0">
                <a:solidFill>
                  <a:schemeClr val="tx1"/>
                </a:solidFill>
              </a:rPr>
              <a:t>119609</a:t>
            </a:r>
          </a:p>
          <a:p>
            <a:pPr algn="r">
              <a:lnSpc>
                <a:spcPts val="1200"/>
              </a:lnSpc>
            </a:pPr>
            <a:r>
              <a:rPr lang="en-US" sz="1100" b="0" i="0" dirty="0" smtClean="0">
                <a:solidFill>
                  <a:schemeClr val="tx1"/>
                </a:solidFill>
              </a:rPr>
              <a:t>t=470ms</a:t>
            </a:r>
            <a:endParaRPr lang="en-US" sz="1100" b="0" i="0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974850" y="1600200"/>
            <a:ext cx="635750" cy="400110"/>
          </a:xfrm>
          <a:prstGeom prst="rect">
            <a:avLst/>
          </a:prstGeom>
          <a:solidFill>
            <a:schemeClr val="lt1"/>
          </a:solidFill>
        </p:spPr>
        <p:txBody>
          <a:bodyPr wrap="none" lIns="0" rtlCol="0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b="0" i="0" dirty="0" smtClean="0">
                <a:solidFill>
                  <a:schemeClr val="tx1"/>
                </a:solidFill>
              </a:rPr>
              <a:t>119621</a:t>
            </a:r>
          </a:p>
          <a:p>
            <a:pPr algn="r">
              <a:lnSpc>
                <a:spcPts val="1200"/>
              </a:lnSpc>
            </a:pPr>
            <a:r>
              <a:rPr lang="en-US" sz="1100" b="0" i="0" dirty="0" smtClean="0">
                <a:solidFill>
                  <a:schemeClr val="tx1"/>
                </a:solidFill>
              </a:rPr>
              <a:t>t=470ms</a:t>
            </a:r>
            <a:endParaRPr lang="en-US" sz="1100" b="0" i="0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33400" y="4572000"/>
            <a:ext cx="8077200" cy="914400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77352" y="4648200"/>
            <a:ext cx="3833248" cy="815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0" rIns="0" bIns="4572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i="0" dirty="0" smtClean="0">
                <a:solidFill>
                  <a:schemeClr val="tx1"/>
                </a:solidFill>
                <a:latin typeface="Symbol" pitchFamily="18" charset="2"/>
              </a:rPr>
              <a:t> </a:t>
            </a:r>
            <a:r>
              <a:rPr lang="en-US" sz="2000" i="0" dirty="0" err="1" smtClean="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en-US" sz="2000" i="0" baseline="-25000" dirty="0" err="1" smtClean="0">
                <a:solidFill>
                  <a:schemeClr val="tx1"/>
                </a:solidFill>
              </a:rPr>
              <a:t>E</a:t>
            </a:r>
            <a:r>
              <a:rPr lang="en-US" sz="2000" i="0" dirty="0" smtClean="0">
                <a:solidFill>
                  <a:schemeClr val="tx1"/>
                </a:solidFill>
              </a:rPr>
              <a:t> = </a:t>
            </a:r>
            <a:r>
              <a:rPr lang="en-US" sz="2000" i="0" dirty="0" err="1" smtClean="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en-US" sz="2000" i="0" baseline="-25000" dirty="0" err="1" smtClean="0">
                <a:solidFill>
                  <a:schemeClr val="tx1"/>
                </a:solidFill>
                <a:latin typeface="Symbol" pitchFamily="18" charset="2"/>
              </a:rPr>
              <a:t>f</a:t>
            </a:r>
            <a:r>
              <a:rPr lang="en-US" sz="2000" i="0" baseline="-25000" dirty="0" smtClean="0">
                <a:solidFill>
                  <a:schemeClr val="tx1"/>
                </a:solidFill>
              </a:rPr>
              <a:t>-C</a:t>
            </a:r>
            <a:r>
              <a:rPr lang="en-US" sz="2000" i="0" dirty="0" smtClean="0">
                <a:solidFill>
                  <a:schemeClr val="tx1"/>
                </a:solidFill>
              </a:rPr>
              <a:t>(</a:t>
            </a:r>
            <a:r>
              <a:rPr lang="en-US" sz="2000" i="0" dirty="0" smtClean="0">
                <a:solidFill>
                  <a:schemeClr val="tx1"/>
                </a:solidFill>
                <a:latin typeface="Symbol" pitchFamily="18" charset="2"/>
              </a:rPr>
              <a:t>y</a:t>
            </a:r>
            <a:r>
              <a:rPr lang="en-US" sz="2000" i="0" dirty="0" smtClean="0">
                <a:solidFill>
                  <a:schemeClr val="tx1"/>
                </a:solidFill>
              </a:rPr>
              <a:t>)    </a:t>
            </a:r>
          </a:p>
          <a:p>
            <a:pPr>
              <a:lnSpc>
                <a:spcPts val="2000"/>
              </a:lnSpc>
            </a:pPr>
            <a:r>
              <a:rPr lang="en-US" sz="2000" i="0" dirty="0" smtClean="0">
                <a:solidFill>
                  <a:srgbClr val="3333FF"/>
                </a:solidFill>
                <a:latin typeface="Symbol" pitchFamily="18" charset="2"/>
              </a:rPr>
              <a:t> </a:t>
            </a:r>
            <a:r>
              <a:rPr lang="en-US" sz="2000" i="0" dirty="0" err="1" smtClean="0">
                <a:solidFill>
                  <a:srgbClr val="3333FF"/>
                </a:solidFill>
                <a:latin typeface="Symbol" pitchFamily="18" charset="2"/>
              </a:rPr>
              <a:t>w</a:t>
            </a:r>
            <a:r>
              <a:rPr lang="en-US" sz="2000" i="0" baseline="-25000" dirty="0" err="1" smtClean="0">
                <a:solidFill>
                  <a:srgbClr val="3333FF"/>
                </a:solidFill>
              </a:rPr>
              <a:t>E</a:t>
            </a:r>
            <a:r>
              <a:rPr lang="en-US" sz="2000" i="0" dirty="0" smtClean="0">
                <a:solidFill>
                  <a:srgbClr val="3333FF"/>
                </a:solidFill>
              </a:rPr>
              <a:t> = </a:t>
            </a:r>
            <a:r>
              <a:rPr lang="en-US" sz="2000" i="0" dirty="0" err="1" smtClean="0">
                <a:solidFill>
                  <a:srgbClr val="3333FF"/>
                </a:solidFill>
                <a:latin typeface="Symbol" pitchFamily="18" charset="2"/>
              </a:rPr>
              <a:t>W</a:t>
            </a:r>
            <a:r>
              <a:rPr lang="en-US" sz="2000" i="0" baseline="-25000" dirty="0" err="1" smtClean="0">
                <a:solidFill>
                  <a:srgbClr val="3333FF"/>
                </a:solidFill>
                <a:latin typeface="Symbol" pitchFamily="18" charset="2"/>
              </a:rPr>
              <a:t>f</a:t>
            </a:r>
            <a:r>
              <a:rPr lang="en-US" sz="2000" i="0" baseline="-25000" dirty="0" smtClean="0">
                <a:solidFill>
                  <a:srgbClr val="3333FF"/>
                </a:solidFill>
              </a:rPr>
              <a:t>-C</a:t>
            </a:r>
            <a:r>
              <a:rPr lang="en-US" sz="2000" i="0" dirty="0" smtClean="0">
                <a:solidFill>
                  <a:srgbClr val="3333FF"/>
                </a:solidFill>
              </a:rPr>
              <a:t>(</a:t>
            </a:r>
            <a:r>
              <a:rPr lang="en-US" sz="2000" i="0" dirty="0" smtClean="0">
                <a:solidFill>
                  <a:srgbClr val="3333FF"/>
                </a:solidFill>
                <a:latin typeface="Symbol" pitchFamily="18" charset="2"/>
              </a:rPr>
              <a:t>y</a:t>
            </a:r>
            <a:r>
              <a:rPr lang="en-US" sz="2000" i="0" dirty="0" smtClean="0">
                <a:solidFill>
                  <a:srgbClr val="3333FF"/>
                </a:solidFill>
              </a:rPr>
              <a:t>) – </a:t>
            </a:r>
            <a:r>
              <a:rPr lang="en-US" sz="2000" i="0" dirty="0" smtClean="0">
                <a:solidFill>
                  <a:srgbClr val="3333FF"/>
                </a:solidFill>
                <a:latin typeface="Symbol" pitchFamily="18" charset="2"/>
              </a:rPr>
              <a:t>w</a:t>
            </a:r>
            <a:r>
              <a:rPr lang="en-US" sz="2000" i="0" baseline="-25000" dirty="0" smtClean="0">
                <a:solidFill>
                  <a:srgbClr val="3333FF"/>
                </a:solidFill>
              </a:rPr>
              <a:t>*C</a:t>
            </a:r>
          </a:p>
          <a:p>
            <a:pPr>
              <a:lnSpc>
                <a:spcPts val="2000"/>
              </a:lnSpc>
            </a:pPr>
            <a:r>
              <a:rPr lang="en-US" sz="2000" i="0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sz="2000" i="0" dirty="0" err="1" smtClean="0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en-US" sz="2000" i="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2000" i="0" dirty="0" smtClean="0">
                <a:solidFill>
                  <a:srgbClr val="FF0000"/>
                </a:solidFill>
              </a:rPr>
              <a:t> = </a:t>
            </a:r>
            <a:r>
              <a:rPr lang="en-US" sz="2000" i="0" dirty="0" smtClean="0">
                <a:solidFill>
                  <a:srgbClr val="FF0000"/>
                </a:solidFill>
                <a:sym typeface="Symbol"/>
              </a:rPr>
              <a:t></a:t>
            </a:r>
            <a:r>
              <a:rPr lang="en-US" sz="2000" i="0" dirty="0" err="1" smtClean="0">
                <a:solidFill>
                  <a:srgbClr val="FF0000"/>
                </a:solidFill>
                <a:sym typeface="Symbol"/>
              </a:rPr>
              <a:t>u</a:t>
            </a:r>
            <a:r>
              <a:rPr lang="en-US" sz="2000" i="0" baseline="-25000" dirty="0" err="1" smtClean="0">
                <a:solidFill>
                  <a:srgbClr val="FF0000"/>
                </a:solidFill>
                <a:sym typeface="Symbol"/>
              </a:rPr>
              <a:t>C</a:t>
            </a:r>
            <a:r>
              <a:rPr lang="en-US" sz="2000" i="0" dirty="0" err="1" smtClean="0">
                <a:solidFill>
                  <a:srgbClr val="FF0000"/>
                </a:solidFill>
                <a:sym typeface="Symbol"/>
              </a:rPr>
              <a:t>B</a:t>
            </a:r>
            <a:r>
              <a:rPr lang="en-US" sz="2000" i="0" dirty="0" smtClean="0">
                <a:solidFill>
                  <a:srgbClr val="FF0000"/>
                </a:solidFill>
                <a:sym typeface="Symbol"/>
              </a:rPr>
              <a:t>/F </a:t>
            </a:r>
            <a:r>
              <a:rPr lang="en-US" sz="2000" i="0" dirty="0" smtClean="0">
                <a:solidFill>
                  <a:srgbClr val="FF0000"/>
                </a:solidFill>
              </a:rPr>
              <a:t>– </a:t>
            </a:r>
            <a:r>
              <a:rPr lang="en-US" sz="2000" i="0" dirty="0" smtClean="0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en-US" sz="2000" i="0" baseline="-25000" dirty="0" smtClean="0">
                <a:solidFill>
                  <a:srgbClr val="FF0000"/>
                </a:solidFill>
              </a:rPr>
              <a:t>*C</a:t>
            </a:r>
            <a:r>
              <a:rPr lang="en-US" sz="2000" i="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000" i="0" dirty="0" smtClean="0">
                <a:solidFill>
                  <a:srgbClr val="FF0000"/>
                </a:solidFill>
                <a:latin typeface="+mn-lt"/>
                <a:sym typeface="Symbol"/>
              </a:rPr>
              <a:t>–</a:t>
            </a:r>
            <a:r>
              <a:rPr lang="en-US" sz="2000" i="0" dirty="0" smtClean="0">
                <a:solidFill>
                  <a:srgbClr val="FF0000"/>
                </a:solidFill>
                <a:sym typeface="Symbol"/>
              </a:rPr>
              <a:t> u</a:t>
            </a:r>
            <a:r>
              <a:rPr lang="en-US" sz="2000" i="0" baseline="-25000" dirty="0" smtClean="0">
                <a:solidFill>
                  <a:srgbClr val="FF0000"/>
                </a:solidFill>
                <a:latin typeface="Symbol" pitchFamily="18" charset="2"/>
                <a:sym typeface="Symbol"/>
              </a:rPr>
              <a:t>q</a:t>
            </a:r>
            <a:r>
              <a:rPr lang="en-US" sz="2000" i="0" baseline="-25000" dirty="0" smtClean="0">
                <a:solidFill>
                  <a:srgbClr val="FF0000"/>
                </a:solidFill>
                <a:latin typeface="+mn-lt"/>
                <a:sym typeface="Symbol"/>
              </a:rPr>
              <a:t>-C</a:t>
            </a:r>
            <a:r>
              <a:rPr lang="en-US" sz="2000" i="0" dirty="0" smtClean="0">
                <a:solidFill>
                  <a:srgbClr val="FF0000"/>
                </a:solidFill>
                <a:sym typeface="Symbol"/>
              </a:rPr>
              <a:t>B</a:t>
            </a:r>
            <a:r>
              <a:rPr lang="en-US" sz="2000" i="0" baseline="30000" dirty="0" smtClean="0">
                <a:solidFill>
                  <a:srgbClr val="FF0000"/>
                </a:solidFill>
                <a:sym typeface="Symbol"/>
              </a:rPr>
              <a:t>2</a:t>
            </a:r>
            <a:r>
              <a:rPr lang="en-US" sz="2000" i="0" dirty="0" smtClean="0">
                <a:solidFill>
                  <a:srgbClr val="FF0000"/>
                </a:solidFill>
                <a:sym typeface="Symbol"/>
              </a:rPr>
              <a:t>/F </a:t>
            </a:r>
            <a:endParaRPr lang="en-US" sz="2000" i="0" baseline="-250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3400" y="4670792"/>
            <a:ext cx="4343400" cy="815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0" rIns="91440" bIns="45720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z="2000" i="0" dirty="0" smtClean="0">
                <a:solidFill>
                  <a:schemeClr val="tx1"/>
                </a:solidFill>
              </a:rPr>
              <a:t>C</a:t>
            </a:r>
            <a:r>
              <a:rPr lang="en-US" sz="2000" i="0" baseline="30000" dirty="0" smtClean="0">
                <a:solidFill>
                  <a:schemeClr val="tx1"/>
                </a:solidFill>
              </a:rPr>
              <a:t>6+ </a:t>
            </a:r>
            <a:r>
              <a:rPr lang="en-US" sz="2000" i="0" dirty="0" err="1" smtClean="0">
                <a:solidFill>
                  <a:schemeClr val="tx1"/>
                </a:solidFill>
              </a:rPr>
              <a:t>Toroidal</a:t>
            </a:r>
            <a:r>
              <a:rPr lang="en-US" sz="2000" i="0" dirty="0" smtClean="0">
                <a:solidFill>
                  <a:schemeClr val="tx1"/>
                </a:solidFill>
              </a:rPr>
              <a:t> rotation only:</a:t>
            </a:r>
          </a:p>
          <a:p>
            <a:pPr algn="r">
              <a:lnSpc>
                <a:spcPts val="2000"/>
              </a:lnSpc>
            </a:pPr>
            <a:r>
              <a:rPr lang="en-US" sz="2000" i="0" dirty="0" err="1" smtClean="0">
                <a:solidFill>
                  <a:srgbClr val="3333FF"/>
                </a:solidFill>
              </a:rPr>
              <a:t>Toroidal</a:t>
            </a:r>
            <a:r>
              <a:rPr lang="en-US" sz="2000" i="0" dirty="0" smtClean="0">
                <a:solidFill>
                  <a:srgbClr val="3333FF"/>
                </a:solidFill>
              </a:rPr>
              <a:t> + diamagnetic:</a:t>
            </a:r>
          </a:p>
          <a:p>
            <a:pPr algn="r">
              <a:lnSpc>
                <a:spcPts val="2000"/>
              </a:lnSpc>
            </a:pPr>
            <a:r>
              <a:rPr lang="en-US" sz="2000" i="0" dirty="0" err="1" smtClean="0">
                <a:solidFill>
                  <a:srgbClr val="FF0000"/>
                </a:solidFill>
              </a:rPr>
              <a:t>Toroidal</a:t>
            </a:r>
            <a:r>
              <a:rPr lang="en-US" sz="2000" i="0" dirty="0" smtClean="0">
                <a:solidFill>
                  <a:srgbClr val="FF0000"/>
                </a:solidFill>
              </a:rPr>
              <a:t> + diamagnetic + </a:t>
            </a:r>
            <a:r>
              <a:rPr lang="en-US" sz="2000" i="0" dirty="0" err="1" smtClean="0">
                <a:solidFill>
                  <a:srgbClr val="FF0000"/>
                </a:solidFill>
              </a:rPr>
              <a:t>poloidal</a:t>
            </a:r>
            <a:r>
              <a:rPr lang="en-US" sz="2000" i="0" dirty="0" smtClean="0">
                <a:solidFill>
                  <a:srgbClr val="FF0000"/>
                </a:solidFill>
              </a:rPr>
              <a:t>:</a:t>
            </a:r>
            <a:endParaRPr lang="en-US" sz="2000" i="0" baseline="-250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28800" y="2438400"/>
            <a:ext cx="893386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800" i="0" dirty="0" err="1" smtClean="0">
                <a:solidFill>
                  <a:schemeClr val="tx1"/>
                </a:solidFill>
              </a:rPr>
              <a:t>Toroidal</a:t>
            </a:r>
            <a:endParaRPr lang="en-US" sz="1800" i="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28800" y="3581400"/>
            <a:ext cx="1652568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800" i="0" dirty="0" smtClean="0">
                <a:solidFill>
                  <a:srgbClr val="FF0000"/>
                </a:solidFill>
              </a:rPr>
              <a:t>Tor + </a:t>
            </a:r>
            <a:r>
              <a:rPr lang="en-US" sz="1800" i="0" dirty="0" err="1" smtClean="0">
                <a:solidFill>
                  <a:srgbClr val="FF0000"/>
                </a:solidFill>
              </a:rPr>
              <a:t>dia</a:t>
            </a:r>
            <a:r>
              <a:rPr lang="en-US" sz="1800" i="0" dirty="0" smtClean="0">
                <a:solidFill>
                  <a:srgbClr val="FF0000"/>
                </a:solidFill>
              </a:rPr>
              <a:t> + </a:t>
            </a:r>
            <a:r>
              <a:rPr lang="en-US" sz="1800" i="0" dirty="0" err="1" smtClean="0">
                <a:solidFill>
                  <a:srgbClr val="FF0000"/>
                </a:solidFill>
              </a:rPr>
              <a:t>pol</a:t>
            </a:r>
            <a:endParaRPr lang="en-US" sz="1800" i="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28800" y="2971800"/>
            <a:ext cx="951094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800" i="0" dirty="0" smtClean="0">
                <a:solidFill>
                  <a:srgbClr val="3333FF"/>
                </a:solidFill>
              </a:rPr>
              <a:t>Tor + </a:t>
            </a:r>
            <a:r>
              <a:rPr lang="en-US" sz="1800" i="0" dirty="0" err="1" smtClean="0">
                <a:solidFill>
                  <a:srgbClr val="3333FF"/>
                </a:solidFill>
              </a:rPr>
              <a:t>dia</a:t>
            </a:r>
            <a:endParaRPr lang="en-US" sz="1800" i="0" dirty="0">
              <a:solidFill>
                <a:srgbClr val="3333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36214" y="2438400"/>
            <a:ext cx="893386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800" i="0" dirty="0" err="1" smtClean="0">
                <a:solidFill>
                  <a:schemeClr val="tx1"/>
                </a:solidFill>
              </a:rPr>
              <a:t>Toroidal</a:t>
            </a:r>
            <a:endParaRPr lang="en-US" sz="1800" i="0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38832" y="3553599"/>
            <a:ext cx="1652568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800" i="0" dirty="0" smtClean="0">
                <a:solidFill>
                  <a:srgbClr val="FF0000"/>
                </a:solidFill>
              </a:rPr>
              <a:t>Tor + </a:t>
            </a:r>
            <a:r>
              <a:rPr lang="en-US" sz="1800" i="0" dirty="0" err="1" smtClean="0">
                <a:solidFill>
                  <a:srgbClr val="FF0000"/>
                </a:solidFill>
              </a:rPr>
              <a:t>dia</a:t>
            </a:r>
            <a:r>
              <a:rPr lang="en-US" sz="1800" i="0" dirty="0" smtClean="0">
                <a:solidFill>
                  <a:srgbClr val="FF0000"/>
                </a:solidFill>
              </a:rPr>
              <a:t> + </a:t>
            </a:r>
            <a:r>
              <a:rPr lang="en-US" sz="1800" i="0" dirty="0" err="1" smtClean="0">
                <a:solidFill>
                  <a:srgbClr val="FF0000"/>
                </a:solidFill>
              </a:rPr>
              <a:t>pol</a:t>
            </a:r>
            <a:endParaRPr lang="en-US" sz="1800" i="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15200" y="2971800"/>
            <a:ext cx="951094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800" i="0" dirty="0" smtClean="0">
                <a:solidFill>
                  <a:srgbClr val="3333FF"/>
                </a:solidFill>
              </a:rPr>
              <a:t>Tor + </a:t>
            </a:r>
            <a:r>
              <a:rPr lang="en-US" sz="1800" i="0" dirty="0" err="1" smtClean="0">
                <a:solidFill>
                  <a:srgbClr val="3333FF"/>
                </a:solidFill>
              </a:rPr>
              <a:t>dia</a:t>
            </a:r>
            <a:endParaRPr lang="en-US" sz="1800" i="0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800"/>
              </a:lnSpc>
            </a:pPr>
            <a:r>
              <a:rPr lang="en-US" sz="2800" dirty="0" smtClean="0"/>
              <a:t>A range of edge </a:t>
            </a:r>
            <a:r>
              <a:rPr lang="en-US" sz="2800" dirty="0" err="1" smtClean="0">
                <a:latin typeface="Symbol" pitchFamily="18" charset="2"/>
              </a:rPr>
              <a:t>w</a:t>
            </a:r>
            <a:r>
              <a:rPr lang="en-US" sz="2800" baseline="-25000" dirty="0" err="1" smtClean="0"/>
              <a:t>E</a:t>
            </a:r>
            <a:r>
              <a:rPr lang="en-US" sz="2800" dirty="0" smtClean="0"/>
              <a:t> profile shapes can be stable, </a:t>
            </a:r>
            <a:br>
              <a:rPr lang="en-US" sz="2800" dirty="0" smtClean="0"/>
            </a:br>
            <a:r>
              <a:rPr lang="en-US" sz="2800" dirty="0" smtClean="0"/>
              <a:t>but unstable profiles can often be nearby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295400"/>
            <a:ext cx="4191000" cy="502920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174625" indent="-174625"/>
            <a:r>
              <a:rPr lang="en-US" dirty="0" smtClean="0"/>
              <a:t>Separation between    </a:t>
            </a:r>
            <a:r>
              <a:rPr lang="en-US" b="1" dirty="0" smtClean="0">
                <a:solidFill>
                  <a:srgbClr val="00B050"/>
                </a:solidFill>
              </a:rPr>
              <a:t>stable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unstable</a:t>
            </a:r>
            <a:r>
              <a:rPr lang="en-US" dirty="0" smtClean="0"/>
              <a:t> profiles typically small:</a:t>
            </a:r>
          </a:p>
          <a:p>
            <a:pPr marL="174625" indent="-174625">
              <a:buFont typeface="Symbol"/>
              <a:buChar char=" "/>
            </a:pPr>
            <a:r>
              <a:rPr lang="en-US" b="1" dirty="0" smtClean="0">
                <a:latin typeface="Symbol" pitchFamily="18" charset="2"/>
              </a:rPr>
              <a:t>D(</a:t>
            </a:r>
            <a:r>
              <a:rPr lang="en-US" b="1" dirty="0" err="1" smtClean="0">
                <a:latin typeface="Symbol" pitchFamily="18" charset="2"/>
              </a:rPr>
              <a:t>w</a:t>
            </a:r>
            <a:r>
              <a:rPr lang="en-US" b="1" baseline="-25000" dirty="0" err="1" smtClean="0"/>
              <a:t>E</a:t>
            </a:r>
            <a:r>
              <a:rPr lang="en-US" b="1" dirty="0" err="1" smtClean="0">
                <a:latin typeface="Symbol" pitchFamily="18" charset="2"/>
              </a:rPr>
              <a:t>t</a:t>
            </a:r>
            <a:r>
              <a:rPr lang="en-US" b="1" baseline="-25000" dirty="0" err="1" smtClean="0"/>
              <a:t>A</a:t>
            </a:r>
            <a:r>
              <a:rPr lang="en-US" b="1" baseline="-25000" dirty="0" smtClean="0"/>
              <a:t> </a:t>
            </a:r>
            <a:r>
              <a:rPr lang="en-US" b="1" dirty="0" smtClean="0"/>
              <a:t>) </a:t>
            </a:r>
            <a:r>
              <a:rPr lang="en-US" b="1" dirty="0" smtClean="0">
                <a:sym typeface="Symbol"/>
              </a:rPr>
              <a:t> 1% </a:t>
            </a:r>
            <a:endParaRPr lang="en-US" b="1" dirty="0" smtClean="0">
              <a:sym typeface="Symbol"/>
            </a:endParaRPr>
          </a:p>
          <a:p>
            <a:pPr marL="174625" indent="-174625"/>
            <a:endParaRPr lang="en-US" sz="1000" dirty="0" smtClean="0">
              <a:solidFill>
                <a:srgbClr val="FF0000"/>
              </a:solidFill>
            </a:endParaRPr>
          </a:p>
          <a:p>
            <a:pPr marL="174625" indent="-174625"/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en-US" baseline="-25000" dirty="0" err="1" smtClean="0">
                <a:solidFill>
                  <a:srgbClr val="FF0000"/>
                </a:solidFill>
              </a:rPr>
              <a:t>E</a:t>
            </a:r>
            <a:r>
              <a:rPr lang="en-US" baseline="-250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 0 over most of edge may correlate with instability</a:t>
            </a:r>
          </a:p>
          <a:p>
            <a:pPr marL="225425" indent="-225425"/>
            <a:endParaRPr lang="en-US" sz="1000" dirty="0" smtClean="0">
              <a:sym typeface="Symbol"/>
            </a:endParaRPr>
          </a:p>
          <a:p>
            <a:pPr marL="225425" indent="-225425"/>
            <a:r>
              <a:rPr lang="en-US" dirty="0" smtClean="0">
                <a:sym typeface="Symbol"/>
              </a:rPr>
              <a:t>Edge </a:t>
            </a:r>
            <a:r>
              <a:rPr lang="en-US" dirty="0" err="1" smtClean="0">
                <a:latin typeface="Symbol" pitchFamily="18" charset="2"/>
              </a:rPr>
              <a:t>w</a:t>
            </a:r>
            <a:r>
              <a:rPr lang="en-US" baseline="-25000" dirty="0" err="1" smtClean="0"/>
              <a:t>E</a:t>
            </a:r>
            <a:r>
              <a:rPr lang="en-US" baseline="-25000" dirty="0" smtClean="0"/>
              <a:t> </a:t>
            </a:r>
            <a:r>
              <a:rPr lang="en-US" dirty="0" smtClean="0">
                <a:sym typeface="Symbol"/>
              </a:rPr>
              <a:t>(r) control could potentially provide RWM stabilization technique</a:t>
            </a:r>
          </a:p>
          <a:p>
            <a:pPr marL="225425" indent="-225425"/>
            <a:endParaRPr lang="en-US" sz="1000" dirty="0" smtClean="0">
              <a:sym typeface="Symbol"/>
            </a:endParaRPr>
          </a:p>
          <a:p>
            <a:pPr marL="225425" indent="-225425"/>
            <a:r>
              <a:rPr lang="en-US" dirty="0" smtClean="0">
                <a:sym typeface="Symbol"/>
              </a:rPr>
              <a:t>Motivation for RWM active feedback control remains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" y="1371600"/>
            <a:ext cx="4526280" cy="196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32860" y="1407537"/>
            <a:ext cx="685800" cy="4847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0" dirty="0" smtClean="0">
                <a:solidFill>
                  <a:srgbClr val="FF0000"/>
                </a:solidFill>
              </a:rPr>
              <a:t>127427</a:t>
            </a:r>
          </a:p>
          <a:p>
            <a:pPr algn="ctr"/>
            <a:r>
              <a:rPr lang="en-US" sz="1000" i="0" dirty="0" smtClean="0">
                <a:solidFill>
                  <a:srgbClr val="00B050"/>
                </a:solidFill>
              </a:rPr>
              <a:t>124428</a:t>
            </a:r>
          </a:p>
          <a:p>
            <a:pPr algn="ctr"/>
            <a:r>
              <a:rPr lang="en-US" sz="900" i="0" dirty="0" smtClean="0">
                <a:solidFill>
                  <a:schemeClr val="tx1"/>
                </a:solidFill>
              </a:rPr>
              <a:t>t=580ms</a:t>
            </a:r>
            <a:endParaRPr lang="en-US" sz="900" i="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3988" y="1480805"/>
            <a:ext cx="1526380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n=3 EFC</a:t>
            </a:r>
          </a:p>
          <a:p>
            <a:pPr algn="ctr"/>
            <a:r>
              <a:rPr lang="en-US" dirty="0" err="1" smtClean="0">
                <a:latin typeface="Symbol" pitchFamily="18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=4.5, q*=3.5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" y="2920985"/>
            <a:ext cx="4594860" cy="197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828800" y="2989565"/>
            <a:ext cx="1752600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n=3 braking</a:t>
            </a:r>
          </a:p>
          <a:p>
            <a:pPr algn="ctr"/>
            <a:r>
              <a:rPr lang="en-US" dirty="0" err="1" smtClean="0">
                <a:latin typeface="Symbol" pitchFamily="18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=4, q*=2.8</a:t>
            </a:r>
            <a:endParaRPr lang="en-US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2130" y="4468294"/>
            <a:ext cx="4453691" cy="195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/>
        </p:nvCxnSpPr>
        <p:spPr bwMode="auto">
          <a:xfrm>
            <a:off x="952500" y="2504019"/>
            <a:ext cx="3566160" cy="0"/>
          </a:xfrm>
          <a:prstGeom prst="line">
            <a:avLst/>
          </a:prstGeom>
          <a:noFill/>
          <a:ln w="1587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952500" y="4042954"/>
            <a:ext cx="3566160" cy="0"/>
          </a:xfrm>
          <a:prstGeom prst="line">
            <a:avLst/>
          </a:prstGeom>
          <a:noFill/>
          <a:ln w="1587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952500" y="5606578"/>
            <a:ext cx="3566160" cy="0"/>
          </a:xfrm>
          <a:prstGeom prst="line">
            <a:avLst/>
          </a:prstGeom>
          <a:noFill/>
          <a:ln w="1587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947019" y="4566905"/>
            <a:ext cx="1526381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n=1 EFC</a:t>
            </a:r>
          </a:p>
          <a:p>
            <a:pPr algn="ctr"/>
            <a:r>
              <a:rPr lang="en-US" dirty="0" err="1" smtClean="0">
                <a:latin typeface="Symbol" pitchFamily="18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=5, q*=3.5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32860" y="2984877"/>
            <a:ext cx="685800" cy="4847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0" dirty="0" smtClean="0">
                <a:solidFill>
                  <a:srgbClr val="FF0000"/>
                </a:solidFill>
              </a:rPr>
              <a:t>128901</a:t>
            </a:r>
          </a:p>
          <a:p>
            <a:pPr algn="ctr"/>
            <a:r>
              <a:rPr lang="en-US" sz="1000" i="0" dirty="0" smtClean="0">
                <a:solidFill>
                  <a:srgbClr val="00B050"/>
                </a:solidFill>
              </a:rPr>
              <a:t>128897</a:t>
            </a:r>
          </a:p>
          <a:p>
            <a:pPr algn="ctr"/>
            <a:r>
              <a:rPr lang="en-US" sz="900" i="0" dirty="0" smtClean="0">
                <a:solidFill>
                  <a:schemeClr val="tx1"/>
                </a:solidFill>
              </a:rPr>
              <a:t>t=450ms</a:t>
            </a:r>
            <a:endParaRPr lang="en-US" sz="900" i="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32860" y="4562217"/>
            <a:ext cx="685800" cy="4847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0" dirty="0" smtClean="0">
                <a:solidFill>
                  <a:srgbClr val="FF0000"/>
                </a:solidFill>
              </a:rPr>
              <a:t>119609</a:t>
            </a:r>
          </a:p>
          <a:p>
            <a:pPr algn="ctr"/>
            <a:r>
              <a:rPr lang="en-US" sz="1000" i="0" dirty="0" smtClean="0">
                <a:solidFill>
                  <a:srgbClr val="00B050"/>
                </a:solidFill>
              </a:rPr>
              <a:t>119621</a:t>
            </a:r>
          </a:p>
          <a:p>
            <a:pPr algn="ctr"/>
            <a:r>
              <a:rPr lang="en-US" sz="900" i="0" dirty="0" smtClean="0">
                <a:solidFill>
                  <a:schemeClr val="tx1"/>
                </a:solidFill>
              </a:rPr>
              <a:t>t=470ms</a:t>
            </a:r>
            <a:endParaRPr lang="en-US" sz="900" i="0" dirty="0">
              <a:solidFill>
                <a:schemeClr val="tx1"/>
              </a:solidFill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3606884" y="2029445"/>
            <a:ext cx="685800" cy="20574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28600" indent="-228600" algn="ctr" eaLnBrk="0" hangingPunct="0">
              <a:spcBef>
                <a:spcPct val="20000"/>
              </a:spcBef>
            </a:pPr>
            <a:r>
              <a:rPr lang="en-US" sz="1400" i="0" kern="0" dirty="0" smtClean="0">
                <a:solidFill>
                  <a:schemeClr val="accent1">
                    <a:lumMod val="75000"/>
                  </a:schemeClr>
                </a:solidFill>
              </a:rPr>
              <a:t>Stable</a:t>
            </a:r>
            <a:endParaRPr lang="en-US" i="0" kern="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3606884" y="2537460"/>
            <a:ext cx="843197" cy="20574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28600" indent="-228600" algn="ctr" eaLnBrk="0" hangingPunct="0">
              <a:spcBef>
                <a:spcPct val="20000"/>
              </a:spcBef>
            </a:pPr>
            <a:r>
              <a:rPr lang="en-US" sz="1400" i="0" kern="0" dirty="0" smtClean="0">
                <a:solidFill>
                  <a:srgbClr val="FF0000"/>
                </a:solidFill>
              </a:rPr>
              <a:t>Unstable</a:t>
            </a:r>
            <a:endParaRPr lang="en-US" i="0" kern="0" dirty="0" smtClean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" y="1068953"/>
            <a:ext cx="4419600" cy="302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0" rIns="91440" bIns="4572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i="0" dirty="0" err="1" smtClean="0">
                <a:solidFill>
                  <a:schemeClr val="tx1"/>
                </a:solidFill>
              </a:rPr>
              <a:t>Toroidal</a:t>
            </a:r>
            <a:r>
              <a:rPr lang="en-US" sz="2000" i="0" dirty="0" smtClean="0">
                <a:solidFill>
                  <a:schemeClr val="tx1"/>
                </a:solidFill>
              </a:rPr>
              <a:t> + </a:t>
            </a:r>
            <a:r>
              <a:rPr lang="en-US" sz="2000" i="0" dirty="0" smtClean="0">
                <a:solidFill>
                  <a:schemeClr val="tx1"/>
                </a:solidFill>
              </a:rPr>
              <a:t>diamagnetic + </a:t>
            </a:r>
            <a:r>
              <a:rPr lang="en-US" sz="2000" i="0" dirty="0" err="1" smtClean="0">
                <a:solidFill>
                  <a:schemeClr val="tx1"/>
                </a:solidFill>
              </a:rPr>
              <a:t>poloidal</a:t>
            </a:r>
            <a:endParaRPr lang="en-US" sz="200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77752</TotalTime>
  <Words>1624</Words>
  <Application>Microsoft Office PowerPoint</Application>
  <PresentationFormat>On-screen Show (4:3)</PresentationFormat>
  <Paragraphs>405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Blank Presentation</vt:lpstr>
      <vt:lpstr>Slide 1</vt:lpstr>
      <vt:lpstr>Outline</vt:lpstr>
      <vt:lpstr>Error field correction (EFC) often necessary to maintain rotation, stabilize n=1 resistive wall mode (RWM) at high bN</vt:lpstr>
      <vt:lpstr>EFC experiments show edge region with q ≥ 4 and r/a ≥ 0.8 apparently determine stability</vt:lpstr>
      <vt:lpstr>MARS is linear MHD stability code that  includes toroidal rotation and drift-kinetic effects</vt:lpstr>
      <vt:lpstr>Sensitivity of stability to rotation motivates study  of all components of E×B drift frequency wE(y)</vt:lpstr>
      <vt:lpstr>NSTX edge vpol   neoclassical (within factor of ~2)</vt:lpstr>
      <vt:lpstr>n=1 EFC profiles show impurity C diamagnetic and poloidal rotation modify |wE tA| ~ 1% in edge  potentially important</vt:lpstr>
      <vt:lpstr>A range of edge wE profile shapes can be stable,  but unstable profiles can often be nearby</vt:lpstr>
      <vt:lpstr>Kinetic stability analysis using MARS-F</vt:lpstr>
      <vt:lpstr>MARS-F using marginally unstable wE = Wf-C predicts n=1 RWM to be robustly unstable  inconsistent with experiment</vt:lpstr>
      <vt:lpstr>MARS-F using marginally unstable full wE predicts n=1 RWM to be marginally unstable  more consistent with experiment</vt:lpstr>
      <vt:lpstr>Kinetic stability analysis using MARS-F</vt:lpstr>
      <vt:lpstr>MARS-F using stable wE = Wf-C profile predicts  n=1 RWM to be unstable  inconsistent with experiment</vt:lpstr>
      <vt:lpstr>MARS-F using stable full wE profile predicts wide region  of marginal stability  more consistent with experiment</vt:lpstr>
      <vt:lpstr>Inclusion of vpol in wE can sometimes modify marginal stability boundary – example: wall position variation</vt:lpstr>
      <vt:lpstr>Kinetic stability analysis using MARS-F</vt:lpstr>
      <vt:lpstr>Inclusion of w*C in wE increases separation between stable and unstable wE(y) and provides consistency w/ experiment </vt:lpstr>
      <vt:lpstr>Mode damping in last 10% of minor radius calculated  to determine stability of RWM in n=1 EFC experiments</vt:lpstr>
      <vt:lpstr>Kinetic stability analysis using MARS-K</vt:lpstr>
      <vt:lpstr>MARS-K consistent with EFC results and MARS-F trends</vt:lpstr>
      <vt:lpstr>Perturbative approach predicts unstable case to be stable  inconsistent with self-consistent treatment and experiment</vt:lpstr>
      <vt:lpstr>MARS-K self-consistent calculations for stable case indicate modifications to eigenfunction begin to occur at low rotation</vt:lpstr>
      <vt:lpstr>MARS-K self-consistent calculations indicate expt. rotation  and dissipation can strongly modify RWM eigenfunction</vt:lpstr>
      <vt:lpstr>Summary</vt:lpstr>
    </vt:vector>
  </TitlesOfParts>
  <Company>Princeton Plasma Physics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Edge effects in global stability</dc:title>
  <dc:creator>J. Menard (PPPL)</dc:creator>
  <cp:lastModifiedBy>jmenard</cp:lastModifiedBy>
  <cp:revision>12701</cp:revision>
  <dcterms:created xsi:type="dcterms:W3CDTF">2003-10-01T16:23:57Z</dcterms:created>
  <dcterms:modified xsi:type="dcterms:W3CDTF">2010-11-09T08:13:46Z</dcterms:modified>
</cp:coreProperties>
</file>