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1232" r:id="rId2"/>
    <p:sldId id="1250" r:id="rId3"/>
    <p:sldId id="1254" r:id="rId4"/>
    <p:sldId id="1264" r:id="rId5"/>
    <p:sldId id="1265" r:id="rId6"/>
    <p:sldId id="1235" r:id="rId7"/>
    <p:sldId id="1241" r:id="rId8"/>
    <p:sldId id="1269" r:id="rId9"/>
    <p:sldId id="1256" r:id="rId10"/>
    <p:sldId id="1270" r:id="rId11"/>
    <p:sldId id="1257" r:id="rId12"/>
    <p:sldId id="1258" r:id="rId13"/>
    <p:sldId id="1238" r:id="rId14"/>
    <p:sldId id="1260" r:id="rId15"/>
    <p:sldId id="1267" r:id="rId16"/>
    <p:sldId id="1262" r:id="rId17"/>
    <p:sldId id="1263" r:id="rId18"/>
    <p:sldId id="1252" r:id="rId19"/>
    <p:sldId id="1253" r:id="rId20"/>
    <p:sldId id="1244" r:id="rId21"/>
    <p:sldId id="1255" r:id="rId22"/>
    <p:sldId id="1268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21814F6-490F-6B45-8CD1-45ECF0BF06FA}">
          <p14:sldIdLst>
            <p14:sldId id="1232"/>
            <p14:sldId id="1250"/>
            <p14:sldId id="1254"/>
            <p14:sldId id="1264"/>
            <p14:sldId id="1265"/>
            <p14:sldId id="1235"/>
            <p14:sldId id="1241"/>
            <p14:sldId id="1269"/>
          </p14:sldIdLst>
        </p14:section>
        <p14:section name="Backup Slides" id="{DFEE5986-4BA1-AA47-AE0D-04CEA0C303C0}">
          <p14:sldIdLst>
            <p14:sldId id="1256"/>
            <p14:sldId id="1270"/>
            <p14:sldId id="1257"/>
            <p14:sldId id="1258"/>
            <p14:sldId id="1238"/>
            <p14:sldId id="1260"/>
            <p14:sldId id="1267"/>
            <p14:sldId id="1262"/>
            <p14:sldId id="1263"/>
            <p14:sldId id="1252"/>
            <p14:sldId id="1253"/>
            <p14:sldId id="1244"/>
            <p14:sldId id="1255"/>
            <p14:sldId id="1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928"/>
    <a:srgbClr val="0A244B"/>
    <a:srgbClr val="5F1233"/>
    <a:srgbClr val="06172F"/>
    <a:srgbClr val="7D007F"/>
    <a:srgbClr val="007E7F"/>
    <a:srgbClr val="3333CC"/>
    <a:srgbClr val="FFFFCC"/>
    <a:srgbClr val="FF33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558" autoAdjust="0"/>
  </p:normalViewPr>
  <p:slideViewPr>
    <p:cSldViewPr snapToGrid="0">
      <p:cViewPr>
        <p:scale>
          <a:sx n="100" d="100"/>
          <a:sy n="100" d="100"/>
        </p:scale>
        <p:origin x="-1464" y="-32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t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11" tIns="48356" rIns="96711" bIns="48356" numCol="1" anchor="b" anchorCtr="0" compatLnSpc="1">
            <a:prstTxWarp prst="textNoShape">
              <a:avLst/>
            </a:prstTxWarp>
          </a:bodyPr>
          <a:lstStyle>
            <a:lvl1pPr algn="r" defTabSz="967442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B82B3C3-DB21-425E-98F9-C96B70590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9888" y="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595813"/>
            <a:ext cx="53816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2250"/>
            <a:ext cx="31353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9888" y="9112250"/>
            <a:ext cx="3135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5" tIns="47863" rIns="95725" bIns="4786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506BB1F-C964-46D8-ABCA-FF9594E4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0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77943" indent="-299209" eaLnBrk="0" hangingPunct="0"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96835" indent="-239367" eaLnBrk="0" hangingPunct="0"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75569" indent="-239367" eaLnBrk="0" hangingPunct="0"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154304" indent="-239367" eaLnBrk="0" hangingPunct="0"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633038" indent="-23936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3111772" indent="-23936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590506" indent="-23936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4069240" indent="-239367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5BBCA1-985B-774A-BE6D-A4F1010E79E6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48C8E-22AB-8F42-A6E6-3EEE10F7626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80336-FC05-2C4D-AC01-E937E6F6E4C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48C8E-22AB-8F42-A6E6-3EEE10F7626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7AB76-68D0-704E-94F9-A6DB9734FDB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48C8E-22AB-8F42-A6E6-3EEE10F7626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27138" y="712788"/>
            <a:ext cx="4860925" cy="36449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C3F18-7646-465F-8AE7-221D59B6C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307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7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14400" y="6581001"/>
            <a:ext cx="7505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GO6.00003, “CAE</a:t>
            </a:r>
            <a:r>
              <a:rPr lang="en-US" sz="1200" b="1" i="0" kern="1200" baseline="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 &amp; GAE Structure and Identification,” </a:t>
            </a:r>
            <a:r>
              <a:rPr lang="en-US" sz="1200" b="1" i="0" kern="120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N. </a:t>
            </a:r>
            <a:r>
              <a:rPr lang="en-US" sz="1200" b="1" i="0" kern="1200" baseline="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A. Crocker – </a:t>
            </a:r>
            <a:r>
              <a:rPr lang="en-US" sz="1200" b="1" i="0" kern="120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54th APS DPP,</a:t>
            </a:r>
            <a:r>
              <a:rPr lang="en-US" sz="1200" b="1" i="0" kern="1200" baseline="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 </a:t>
            </a:r>
            <a:r>
              <a:rPr lang="en-US" sz="1200" b="1" i="0" kern="1200" dirty="0" smtClean="0">
                <a:solidFill>
                  <a:srgbClr val="1822CD"/>
                </a:solidFill>
                <a:latin typeface="Helvetica" pitchFamily="34" charset="0"/>
                <a:ea typeface="+mn-ea"/>
                <a:cs typeface="Arial" charset="0"/>
              </a:rPr>
              <a:t>Providence, RI</a:t>
            </a:r>
          </a:p>
        </p:txBody>
      </p:sp>
      <p:pic>
        <p:nvPicPr>
          <p:cNvPr id="9" name="Picture 11" descr="ucla_cw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19632" r="8073" b="19632"/>
          <a:stretch>
            <a:fillRect/>
          </a:stretch>
        </p:blipFill>
        <p:spPr bwMode="auto">
          <a:xfrm>
            <a:off x="8483600" y="6626225"/>
            <a:ext cx="635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6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1.emf"/><Relationship Id="rId10" Type="http://schemas.openxmlformats.org/officeDocument/2006/relationships/image" Target="../media/image3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+mn-cs"/>
              </a:rPr>
              <a:t>Structure, Amplitude and Identification of CAEs and GAEs in NSTX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371600" y="2057400"/>
            <a:ext cx="6324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Neal A. Crocker</a:t>
            </a:r>
            <a:endParaRPr lang="en-US" sz="2000" i="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E. </a:t>
            </a:r>
            <a:r>
              <a:rPr lang="en-US" sz="1800" b="0" dirty="0" err="1">
                <a:solidFill>
                  <a:schemeClr val="tx1"/>
                </a:solidFill>
                <a:latin typeface="Arial" charset="0"/>
              </a:rPr>
              <a:t>Belova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, E. D.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Fredrickson,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N. N.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Gorelenkov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 </a:t>
            </a:r>
            <a:br>
              <a:rPr lang="en-US" sz="18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W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. A.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Peebles, S. Kubota, R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. E.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Bell,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B. P.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LeBlanc, </a:t>
            </a:r>
            <a:br>
              <a:rPr lang="en-US" sz="1800" b="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J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. E.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Menard, M. 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Podestà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K.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Tritz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rial" charset="0"/>
              </a:rPr>
              <a:t>and H</a:t>
            </a: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sz="1800" b="0" dirty="0" err="1" smtClean="0">
                <a:solidFill>
                  <a:schemeClr val="tx1"/>
                </a:solidFill>
                <a:latin typeface="Arial" charset="0"/>
              </a:rPr>
              <a:t>Yuh</a:t>
            </a:r>
            <a:endParaRPr lang="en-US" sz="1600" b="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505200"/>
            <a:ext cx="57150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54th Annual Meeting of the APS </a:t>
            </a:r>
            <a:r>
              <a:rPr lang="en-US" sz="1600" i="0" dirty="0" smtClean="0">
                <a:solidFill>
                  <a:srgbClr val="FF0000"/>
                </a:solidFill>
              </a:rPr>
              <a:t>Div. </a:t>
            </a:r>
            <a:r>
              <a:rPr lang="en-US" sz="1600" i="0" dirty="0">
                <a:solidFill>
                  <a:srgbClr val="FF0000"/>
                </a:solidFill>
              </a:rPr>
              <a:t>of Plasma Physics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>
                <a:solidFill>
                  <a:srgbClr val="FF0000"/>
                </a:solidFill>
              </a:rPr>
              <a:t>October 29 - November 2, </a:t>
            </a:r>
            <a:r>
              <a:rPr lang="en-US" sz="1600" i="0" dirty="0" smtClean="0">
                <a:solidFill>
                  <a:srgbClr val="FF0000"/>
                </a:solidFill>
              </a:rPr>
              <a:t>2012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sz="1600" i="0" dirty="0" smtClean="0">
                <a:solidFill>
                  <a:srgbClr val="FF0000"/>
                </a:solidFill>
              </a:rPr>
              <a:t>Providence</a:t>
            </a:r>
            <a:r>
              <a:rPr lang="en-US" sz="1600" i="0" dirty="0">
                <a:solidFill>
                  <a:srgbClr val="FF0000"/>
                </a:solidFill>
              </a:rPr>
              <a:t>, Rhode Island</a:t>
            </a:r>
            <a:endParaRPr lang="en-US" sz="1600" i="0" dirty="0" smtClean="0">
              <a:solidFill>
                <a:srgbClr val="FF0000"/>
              </a:solidFill>
            </a:endParaRP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1" descr="ucla_cw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t="19632" r="8073" b="19632"/>
          <a:stretch>
            <a:fillRect/>
          </a:stretch>
        </p:blipFill>
        <p:spPr bwMode="auto">
          <a:xfrm>
            <a:off x="5626684" y="2197100"/>
            <a:ext cx="635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80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_refl_svd_mode_structures_141398_t580_583_f383_800_normxi_for_APS_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44" y="2311400"/>
            <a:ext cx="3419856" cy="252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/>
              <a:t>Motivation</a:t>
            </a:r>
            <a:r>
              <a:rPr lang="en-US" dirty="0"/>
              <a:t>: b</a:t>
            </a:r>
            <a:r>
              <a:rPr lang="en-US" dirty="0" smtClean="0"/>
              <a:t>eam-ion-excited high frequency Alfvén Eigenmodes (AE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correlate with enhanced core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fr-FR" sz="1800" dirty="0" smtClean="0">
                <a:solidFill>
                  <a:schemeClr val="tx1"/>
                </a:solidFill>
                <a:cs typeface="Arial"/>
              </a:rPr>
              <a:t>[D. </a:t>
            </a:r>
            <a:r>
              <a:rPr lang="fr-FR" sz="1800" dirty="0" err="1" smtClean="0">
                <a:solidFill>
                  <a:schemeClr val="tx1"/>
                </a:solidFill>
                <a:cs typeface="Arial"/>
              </a:rPr>
              <a:t>Stutman</a:t>
            </a:r>
            <a:r>
              <a:rPr lang="fr-FR" sz="1800" dirty="0" smtClean="0">
                <a:solidFill>
                  <a:schemeClr val="tx1"/>
                </a:solidFill>
                <a:cs typeface="Arial"/>
              </a:rPr>
              <a:t> et al., PRL 102 115002 (2009)]</a:t>
            </a:r>
            <a:endParaRPr lang="fr-FR" dirty="0" smtClean="0">
              <a:solidFill>
                <a:schemeClr val="tx1"/>
              </a:solidFill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/>
                <a:cs typeface="Arial"/>
              </a:rPr>
              <a:t>posited </a:t>
            </a:r>
            <a:r>
              <a:rPr lang="en-US" dirty="0" smtClean="0">
                <a:latin typeface="Arial (Body)"/>
                <a:cs typeface="Arial (Body)"/>
              </a:rPr>
              <a:t>cause</a:t>
            </a:r>
            <a:r>
              <a:rPr lang="en-US" dirty="0" smtClean="0">
                <a:latin typeface="Arial"/>
                <a:cs typeface="Arial"/>
              </a:rPr>
              <a:t>: resonant </a:t>
            </a:r>
            <a:r>
              <a:rPr lang="en-US" dirty="0">
                <a:latin typeface="Arial"/>
                <a:cs typeface="Arial"/>
              </a:rPr>
              <a:t>interaction in </a:t>
            </a:r>
            <a:r>
              <a:rPr lang="en-US" dirty="0" smtClean="0">
                <a:latin typeface="Arial"/>
                <a:cs typeface="Arial"/>
              </a:rPr>
              <a:t>presence </a:t>
            </a:r>
            <a:r>
              <a:rPr lang="en-US" dirty="0">
                <a:latin typeface="Arial"/>
                <a:cs typeface="Arial"/>
              </a:rPr>
              <a:t>of multiple </a:t>
            </a:r>
            <a:r>
              <a:rPr lang="en-US" dirty="0" smtClean="0">
                <a:latin typeface="Arial"/>
                <a:cs typeface="Arial"/>
              </a:rPr>
              <a:t>modes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u="sng" dirty="0" smtClean="0"/>
              <a:t>Structure measurements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frequency </a:t>
            </a:r>
            <a:r>
              <a:rPr lang="en-US" dirty="0" smtClean="0"/>
              <a:t>AE </a:t>
            </a:r>
            <a:r>
              <a:rPr lang="en-US" dirty="0" smtClean="0">
                <a:cs typeface="Arial"/>
              </a:rPr>
              <a:t>structure 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measured with reflectometer array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cs typeface="Arial"/>
              </a:rPr>
              <a:t>Measurements reveal </a:t>
            </a:r>
            <a:r>
              <a:rPr lang="en-US" dirty="0">
                <a:solidFill>
                  <a:srgbClr val="FF0000"/>
                </a:solidFill>
                <a:cs typeface="Arial"/>
              </a:rPr>
              <a:t>two kinds of mode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u="sng" dirty="0" smtClean="0">
                <a:cs typeface="Arial"/>
              </a:rPr>
              <a:t>Identification analysis</a:t>
            </a:r>
            <a:r>
              <a:rPr lang="en-US" dirty="0" smtClean="0">
                <a:cs typeface="Arial"/>
              </a:rPr>
              <a:t>: local dispersion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relations used with </a:t>
            </a:r>
            <a:r>
              <a:rPr lang="en-US" i="1" dirty="0" smtClean="0">
                <a:cs typeface="Arial"/>
              </a:rPr>
              <a:t>f </a:t>
            </a:r>
            <a:r>
              <a:rPr lang="en-US" dirty="0" smtClean="0">
                <a:cs typeface="Arial"/>
              </a:rPr>
              <a:t>&amp; </a:t>
            </a:r>
            <a:r>
              <a:rPr lang="en-US" i="1" dirty="0" smtClean="0">
                <a:cs typeface="Arial"/>
              </a:rPr>
              <a:t>n</a:t>
            </a:r>
            <a:r>
              <a:rPr lang="en-US" dirty="0" smtClean="0">
                <a:cs typeface="Arial"/>
              </a:rPr>
              <a:t> to identify modes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Arial"/>
              </a:rPr>
              <a:t>Two kinds of mode are CAEs (</a:t>
            </a:r>
            <a:r>
              <a:rPr lang="en-US" i="1" dirty="0" smtClean="0">
                <a:cs typeface="Arial"/>
              </a:rPr>
              <a:t>f </a:t>
            </a:r>
            <a:r>
              <a:rPr lang="en-US" dirty="0" smtClean="0">
                <a:cs typeface="Arial"/>
              </a:rPr>
              <a:t>&gt; ~ 600 kHz) and GAEs (</a:t>
            </a:r>
            <a:r>
              <a:rPr lang="en-US" i="1" dirty="0" smtClean="0">
                <a:cs typeface="Arial"/>
              </a:rPr>
              <a:t>f</a:t>
            </a:r>
            <a:r>
              <a:rPr lang="en-US" dirty="0" smtClean="0">
                <a:cs typeface="Arial"/>
              </a:rPr>
              <a:t> </a:t>
            </a:r>
            <a:r>
              <a:rPr lang="en-US" i="1" dirty="0" smtClean="0">
                <a:cs typeface="Arial"/>
              </a:rPr>
              <a:t>&lt; </a:t>
            </a:r>
            <a:r>
              <a:rPr lang="en-US" dirty="0" smtClean="0">
                <a:cs typeface="Arial"/>
              </a:rPr>
              <a:t>~ 600 kHz)</a:t>
            </a:r>
            <a:endParaRPr lang="en-US" sz="2200" dirty="0" smtClean="0"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u="sng" dirty="0" smtClean="0">
                <a:cs typeface="Arial"/>
              </a:rPr>
              <a:t>Comparison with transport hypothesis</a:t>
            </a:r>
            <a:r>
              <a:rPr lang="en-US" dirty="0" smtClean="0">
                <a:cs typeface="Arial"/>
              </a:rPr>
              <a:t>:</a:t>
            </a:r>
            <a:br>
              <a:rPr lang="en-US" dirty="0" smtClean="0">
                <a:cs typeface="Arial"/>
              </a:rPr>
            </a:br>
            <a:r>
              <a:rPr lang="da-DK" sz="1800" dirty="0" smtClean="0">
                <a:solidFill>
                  <a:srgbClr val="000000"/>
                </a:solidFill>
              </a:rPr>
              <a:t>[</a:t>
            </a:r>
            <a:r>
              <a:rPr lang="da-DK" sz="1800" dirty="0">
                <a:solidFill>
                  <a:srgbClr val="000000"/>
                </a:solidFill>
              </a:rPr>
              <a:t>N. N. </a:t>
            </a:r>
            <a:r>
              <a:rPr lang="da-DK" sz="1800" dirty="0" err="1">
                <a:solidFill>
                  <a:srgbClr val="000000"/>
                </a:solidFill>
              </a:rPr>
              <a:t>Gorelenkov</a:t>
            </a:r>
            <a:r>
              <a:rPr lang="da-DK" sz="1800" dirty="0">
                <a:solidFill>
                  <a:srgbClr val="000000"/>
                </a:solidFill>
              </a:rPr>
              <a:t> et al., </a:t>
            </a:r>
            <a:r>
              <a:rPr lang="da-DK" sz="1800" dirty="0" err="1">
                <a:solidFill>
                  <a:srgbClr val="000000"/>
                </a:solidFill>
              </a:rPr>
              <a:t>Nucl</a:t>
            </a:r>
            <a:r>
              <a:rPr lang="da-DK" sz="1800" dirty="0">
                <a:solidFill>
                  <a:srgbClr val="000000"/>
                </a:solidFill>
              </a:rPr>
              <a:t>. Fusion 50, 084012 (2010)</a:t>
            </a:r>
            <a:r>
              <a:rPr lang="da-DK" sz="1800" dirty="0" smtClean="0">
                <a:solidFill>
                  <a:srgbClr val="000000"/>
                </a:solidFill>
              </a:rPr>
              <a:t>]</a:t>
            </a:r>
            <a:endParaRPr lang="en-US" dirty="0" smtClean="0">
              <a:cs typeface="Arial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cs typeface="Arial"/>
              </a:rPr>
              <a:t>Amplitude and number of modes consistent with posited cause of enhanced core electron thermal transport</a:t>
            </a:r>
          </a:p>
          <a:p>
            <a:pPr marL="1314450" lvl="2" indent="-457200">
              <a:lnSpc>
                <a:spcPct val="90000"/>
              </a:lnSpc>
              <a:buFontTx/>
              <a:buAutoNum type="arabicParenBoth"/>
            </a:pPr>
            <a:endParaRPr lang="en-US" dirty="0" smtClean="0"/>
          </a:p>
          <a:p>
            <a:pPr marL="914400" lvl="1" indent="-457200">
              <a:lnSpc>
                <a:spcPct val="90000"/>
              </a:lnSpc>
              <a:buAutoNum type="arabicParenBoth"/>
            </a:pPr>
            <a:endParaRPr lang="en-US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90000"/>
              </a:lnSpc>
              <a:buAutoNum type="arabicParenBoth"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48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9861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High frequency AEs </a:t>
            </a:r>
            <a:r>
              <a:rPr lang="en-US" dirty="0"/>
              <a:t>proposed as cause</a:t>
            </a:r>
            <a:r>
              <a:rPr lang="en-US" i="1" baseline="-25000" dirty="0"/>
              <a:t> </a:t>
            </a:r>
            <a:r>
              <a:rPr lang="en-US" dirty="0" smtClean="0">
                <a:cs typeface="+mj-cs"/>
              </a:rPr>
              <a:t>of observed</a:t>
            </a:r>
            <a:r>
              <a:rPr lang="en-US" dirty="0" smtClean="0"/>
              <a:t> </a:t>
            </a:r>
            <a:r>
              <a:rPr lang="en-US" i="1" dirty="0" err="1" smtClean="0">
                <a:latin typeface="Symbol" charset="2"/>
                <a:cs typeface="Symbol" charset="2"/>
              </a:rPr>
              <a:t>c</a:t>
            </a:r>
            <a:r>
              <a:rPr lang="en-US" i="1" baseline="-25000" dirty="0" err="1" smtClean="0"/>
              <a:t>e</a:t>
            </a:r>
            <a:r>
              <a:rPr lang="en-US" dirty="0" smtClean="0"/>
              <a:t> enhancement </a:t>
            </a:r>
            <a:r>
              <a:rPr lang="fr-FR" sz="1800" dirty="0" smtClean="0"/>
              <a:t>[</a:t>
            </a:r>
            <a:r>
              <a:rPr lang="fr-FR" sz="1800" dirty="0"/>
              <a:t>D. </a:t>
            </a:r>
            <a:r>
              <a:rPr lang="fr-FR" sz="1800" dirty="0" err="1"/>
              <a:t>Stutman</a:t>
            </a:r>
            <a:r>
              <a:rPr lang="fr-FR" sz="1800" dirty="0"/>
              <a:t> et al., PRL 102 115002 (2009)</a:t>
            </a:r>
            <a:r>
              <a:rPr lang="fr-FR" sz="1800" dirty="0" smtClean="0"/>
              <a:t>]</a:t>
            </a:r>
            <a:r>
              <a:rPr lang="en-US" dirty="0" smtClean="0"/>
              <a:t> 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839200" cy="5715000"/>
          </a:xfrm>
        </p:spPr>
        <p:txBody>
          <a:bodyPr/>
          <a:lstStyle/>
          <a:p>
            <a:pPr marL="342771" indent="-342771">
              <a:spcBef>
                <a:spcPts val="600"/>
              </a:spcBef>
              <a:spcAft>
                <a:spcPts val="600"/>
              </a:spcAft>
              <a:tabLst>
                <a:tab pos="2404153" algn="ctr"/>
              </a:tabLst>
              <a:defRPr/>
            </a:pPr>
            <a:r>
              <a:rPr lang="en-US" dirty="0" smtClean="0"/>
              <a:t>high </a:t>
            </a:r>
            <a:r>
              <a:rPr lang="en-US" i="1" dirty="0" smtClean="0"/>
              <a:t>f </a:t>
            </a:r>
            <a:r>
              <a:rPr lang="en-US" dirty="0" smtClean="0"/>
              <a:t>AE activity in </a:t>
            </a:r>
            <a:r>
              <a:rPr lang="en-US" dirty="0"/>
              <a:t>core of NSTX </a:t>
            </a:r>
            <a:r>
              <a:rPr lang="en-US" dirty="0" smtClean="0"/>
              <a:t>beam</a:t>
            </a:r>
            <a:r>
              <a:rPr lang="en-US" dirty="0"/>
              <a:t>-</a:t>
            </a:r>
            <a:r>
              <a:rPr lang="en-US" dirty="0" smtClean="0"/>
              <a:t>heated</a:t>
            </a:r>
            <a:r>
              <a:rPr lang="en-US" dirty="0"/>
              <a:t> </a:t>
            </a:r>
            <a:r>
              <a:rPr lang="en-US" dirty="0" smtClean="0"/>
              <a:t>plasmas – correlates with enhanced </a:t>
            </a:r>
            <a:r>
              <a:rPr lang="en-US" b="1" i="1" dirty="0" err="1" smtClean="0">
                <a:latin typeface="Symbol" charset="2"/>
                <a:cs typeface="Symbol" charset="2"/>
              </a:rPr>
              <a:t>c</a:t>
            </a:r>
            <a:r>
              <a:rPr lang="en-US" b="1" i="1" baseline="-25000" dirty="0" err="1" smtClean="0"/>
              <a:t>e</a:t>
            </a:r>
            <a:endParaRPr lang="en-US" b="1" i="1" baseline="-25000" dirty="0" smtClean="0"/>
          </a:p>
          <a:p>
            <a:pPr marL="342771" indent="-342771">
              <a:spcBef>
                <a:spcPts val="1200"/>
              </a:spcBef>
              <a:spcAft>
                <a:spcPts val="0"/>
              </a:spcAft>
              <a:tabLst>
                <a:tab pos="2404153" algn="ctr"/>
              </a:tabLst>
              <a:defRPr/>
            </a:pP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/>
              <a:t>~ </a:t>
            </a:r>
            <a:r>
              <a:rPr lang="en-US" i="1" dirty="0" err="1"/>
              <a:t>f</a:t>
            </a:r>
            <a:r>
              <a:rPr lang="en-US" baseline="-25000" dirty="0" err="1"/>
              <a:t>be</a:t>
            </a:r>
            <a:r>
              <a:rPr lang="en-US" dirty="0"/>
              <a:t> ~ 600 kHz </a:t>
            </a:r>
            <a:r>
              <a:rPr lang="en-US" dirty="0" smtClean="0"/>
              <a:t>⇒ resonant orbit</a:t>
            </a:r>
            <a:br>
              <a:rPr lang="en-US" dirty="0" smtClean="0"/>
            </a:br>
            <a:r>
              <a:rPr lang="en-US" dirty="0" smtClean="0"/>
              <a:t> modification</a:t>
            </a:r>
          </a:p>
          <a:p>
            <a:pPr marL="742821" lvl="1" indent="-342771">
              <a:spcBef>
                <a:spcPts val="600"/>
              </a:spcBef>
              <a:tabLst>
                <a:tab pos="2404153" algn="ctr"/>
              </a:tabLst>
              <a:defRPr/>
            </a:pPr>
            <a:r>
              <a:rPr lang="en-US" i="1" dirty="0" err="1"/>
              <a:t>f</a:t>
            </a:r>
            <a:r>
              <a:rPr lang="en-US" baseline="-25000" dirty="0" err="1"/>
              <a:t>be</a:t>
            </a:r>
            <a:r>
              <a:rPr lang="en-US" dirty="0" smtClean="0"/>
              <a:t> ≡ trapped </a:t>
            </a:r>
            <a:r>
              <a:rPr lang="en-US" dirty="0"/>
              <a:t>electron bounce </a:t>
            </a:r>
            <a:r>
              <a:rPr lang="en-US" dirty="0" smtClean="0"/>
              <a:t>frequency</a:t>
            </a:r>
          </a:p>
          <a:p>
            <a:pPr marL="342771" indent="-342771">
              <a:spcBef>
                <a:spcPts val="1200"/>
              </a:spcBef>
              <a:spcAft>
                <a:spcPts val="0"/>
              </a:spcAft>
              <a:tabLst>
                <a:tab pos="2404153" algn="ctr"/>
              </a:tabLst>
              <a:defRPr/>
            </a:pPr>
            <a:r>
              <a:rPr lang="en-US" dirty="0"/>
              <a:t>High </a:t>
            </a:r>
            <a:r>
              <a:rPr lang="en-US" i="1" dirty="0" smtClean="0"/>
              <a:t>f </a:t>
            </a:r>
            <a:r>
              <a:rPr lang="en-US" dirty="0" smtClean="0"/>
              <a:t>AEs identified </a:t>
            </a:r>
            <a:r>
              <a:rPr lang="en-US" dirty="0"/>
              <a:t>as </a:t>
            </a:r>
            <a:r>
              <a:rPr lang="en-US" dirty="0" smtClean="0"/>
              <a:t>GAEs </a:t>
            </a:r>
          </a:p>
          <a:p>
            <a:pPr marL="342771" indent="-342771">
              <a:spcBef>
                <a:spcPts val="1200"/>
              </a:spcBef>
              <a:spcAft>
                <a:spcPts val="0"/>
              </a:spcAft>
              <a:tabLst>
                <a:tab pos="2404153" algn="ctr"/>
              </a:tabLst>
              <a:defRPr/>
            </a:pPr>
            <a:r>
              <a:rPr lang="en-US" dirty="0" smtClean="0"/>
              <a:t>GAE core </a:t>
            </a:r>
            <a:r>
              <a:rPr lang="en-US" dirty="0"/>
              <a:t>localization expected </a:t>
            </a:r>
            <a:r>
              <a:rPr lang="en-US" dirty="0" smtClean="0"/>
              <a:t>⇒ </a:t>
            </a:r>
            <a:br>
              <a:rPr lang="en-US" dirty="0" smtClean="0"/>
            </a:br>
            <a:r>
              <a:rPr lang="en-US" dirty="0" smtClean="0"/>
              <a:t>active </a:t>
            </a:r>
            <a:r>
              <a:rPr lang="en-US" dirty="0"/>
              <a:t>in region of enhanced </a:t>
            </a:r>
            <a:r>
              <a:rPr lang="en-US" b="1" i="1" dirty="0" smtClean="0">
                <a:latin typeface="Symbol" charset="2"/>
                <a:cs typeface="Symbol" charset="2"/>
              </a:rPr>
              <a:t>c</a:t>
            </a:r>
            <a:r>
              <a:rPr lang="en-US" b="1" i="1" baseline="-25000" dirty="0" smtClean="0"/>
              <a:t>e</a:t>
            </a:r>
            <a:endParaRPr lang="en-US" dirty="0"/>
          </a:p>
          <a:p>
            <a:pPr marL="342771" indent="-342771">
              <a:spcBef>
                <a:spcPts val="1200"/>
              </a:spcBef>
              <a:tabLst>
                <a:tab pos="2404153" algn="ctr"/>
              </a:tabLst>
              <a:defRPr/>
            </a:pPr>
            <a:r>
              <a:rPr lang="en-US" dirty="0" smtClean="0"/>
              <a:t>Orbit modeling </a:t>
            </a:r>
            <a:r>
              <a:rPr lang="en-US" dirty="0"/>
              <a:t>⇒ 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>
                <a:sym typeface="Symbol" charset="0"/>
              </a:rPr>
              <a:t>significant </a:t>
            </a:r>
            <a:r>
              <a:rPr lang="en-US" b="1" i="1" dirty="0">
                <a:latin typeface="Symbol" charset="2"/>
                <a:cs typeface="Symbol" charset="2"/>
              </a:rPr>
              <a:t>c</a:t>
            </a:r>
            <a:r>
              <a:rPr lang="en-US" b="1" i="1" baseline="-25000" dirty="0"/>
              <a:t>e</a:t>
            </a:r>
            <a:r>
              <a:rPr lang="en-US" dirty="0" smtClean="0">
                <a:sym typeface="Symbol" charset="0"/>
              </a:rPr>
              <a:t> enhancement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from </a:t>
            </a:r>
            <a:r>
              <a:rPr lang="en-US" dirty="0" smtClean="0"/>
              <a:t>multiple modes </a:t>
            </a:r>
          </a:p>
          <a:p>
            <a:pPr marL="400050" lvl="1" indent="0">
              <a:lnSpc>
                <a:spcPct val="70000"/>
              </a:lnSpc>
              <a:buNone/>
              <a:tabLst>
                <a:tab pos="2404153" algn="ctr"/>
              </a:tabLst>
              <a:defRPr/>
            </a:pPr>
            <a:r>
              <a:rPr lang="da-DK" sz="1400" dirty="0"/>
              <a:t>[N. N. </a:t>
            </a:r>
            <a:r>
              <a:rPr lang="da-DK" sz="1400" dirty="0" err="1"/>
              <a:t>Gorelenkov</a:t>
            </a:r>
            <a:r>
              <a:rPr lang="da-DK" sz="1400" dirty="0"/>
              <a:t> et al., </a:t>
            </a:r>
            <a:r>
              <a:rPr lang="da-DK" sz="1400" dirty="0" err="1"/>
              <a:t>Nucl</a:t>
            </a:r>
            <a:r>
              <a:rPr lang="da-DK" sz="1400" dirty="0"/>
              <a:t>. Fusion 50, 084012 (2010)</a:t>
            </a:r>
            <a:r>
              <a:rPr lang="da-DK" sz="1400" dirty="0" smtClean="0"/>
              <a:t>]</a:t>
            </a:r>
            <a:endParaRPr lang="en-US" sz="1400" dirty="0" smtClean="0"/>
          </a:p>
          <a:p>
            <a:pPr marL="742821" lvl="1" indent="-342771">
              <a:spcBef>
                <a:spcPts val="600"/>
              </a:spcBef>
              <a:tabLst>
                <a:tab pos="2404153" algn="ctr"/>
              </a:tabLst>
              <a:defRPr/>
            </a:pPr>
            <a:r>
              <a:rPr lang="en-US" dirty="0" smtClean="0"/>
              <a:t>threshold at ~ 15 modes</a:t>
            </a:r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1127127" y="1673226"/>
            <a:ext cx="187028" cy="2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5451" name="Rectangle 59"/>
          <p:cNvSpPr>
            <a:spLocks noChangeArrowheads="1"/>
          </p:cNvSpPr>
          <p:nvPr/>
        </p:nvSpPr>
        <p:spPr bwMode="auto">
          <a:xfrm>
            <a:off x="5468938" y="2776537"/>
            <a:ext cx="238126" cy="111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8" rIns="91416" bIns="4570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" descr="Fig_from_Stutman_PRL_enhanced_chi_e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4114800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 radial structure measured with array of reflectometers</a:t>
            </a:r>
            <a:endParaRPr lang="en-US" dirty="0" smtClean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01700"/>
            <a:ext cx="8763000" cy="5549900"/>
          </a:xfrm>
        </p:spPr>
        <p:txBody>
          <a:bodyPr/>
          <a:lstStyle/>
          <a:p>
            <a:r>
              <a:rPr lang="en-US" dirty="0"/>
              <a:t>Reflectometer measures path length change of microwaves reflected from plasma</a:t>
            </a:r>
          </a:p>
          <a:p>
            <a:pPr lvl="1"/>
            <a:r>
              <a:rPr lang="en-US" dirty="0" smtClean="0"/>
              <a:t>Microwaves </a:t>
            </a:r>
            <a:r>
              <a:rPr lang="en-US" dirty="0"/>
              <a:t>propagate to </a:t>
            </a:r>
            <a:r>
              <a:rPr lang="ja-JP" altLang="en-US" dirty="0"/>
              <a:t>“</a:t>
            </a:r>
            <a:r>
              <a:rPr lang="en-US" dirty="0"/>
              <a:t>cutoff</a:t>
            </a:r>
            <a:r>
              <a:rPr lang="ja-JP" altLang="en-US" dirty="0"/>
              <a:t>”</a:t>
            </a:r>
            <a:r>
              <a:rPr lang="en-US" dirty="0"/>
              <a:t> layer, where density high enough for reflection (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baseline="-25000" dirty="0"/>
              <a:t>p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e</a:t>
            </a:r>
            <a:r>
              <a:rPr lang="en-US" baseline="30000" dirty="0"/>
              <a:t>2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i="1" dirty="0">
                <a:sym typeface="Symbol" charset="0"/>
              </a:rPr>
              <a:t></a:t>
            </a:r>
            <a:r>
              <a:rPr lang="en-US" baseline="-25000" dirty="0"/>
              <a:t>0</a:t>
            </a:r>
            <a:r>
              <a:rPr lang="en-US" i="1" dirty="0"/>
              <a:t>m</a:t>
            </a:r>
            <a:r>
              <a:rPr lang="en-US" baseline="-25000" dirty="0"/>
              <a:t>e</a:t>
            </a:r>
            <a:r>
              <a:rPr lang="en-US" dirty="0"/>
              <a:t>)</a:t>
            </a:r>
          </a:p>
          <a:p>
            <a:r>
              <a:rPr lang="en-US" dirty="0" smtClean="0">
                <a:sym typeface="Symbol" charset="0"/>
              </a:rPr>
              <a:t>for large scale modes, cutoff displaces due to </a:t>
            </a:r>
            <a:r>
              <a:rPr lang="en-US" i="1" dirty="0" smtClean="0">
                <a:sym typeface="Symbol" charset="0"/>
              </a:rPr>
              <a:t>n</a:t>
            </a:r>
            <a:r>
              <a:rPr lang="en-US" dirty="0" smtClean="0">
                <a:sym typeface="Symbol" charset="0"/>
              </a:rPr>
              <a:t> at cutoff </a:t>
            </a:r>
            <a:r>
              <a:rPr lang="en-US" dirty="0" smtClean="0"/>
              <a:t>⇒ 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  <a:sym typeface="Symbol" charset="0"/>
              </a:rPr>
              <a:t>“effective displacement”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  <a:sym typeface="Symbol" charset="0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≡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Symbol" charset="0"/>
              </a:rPr>
              <a:t>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/2</a:t>
            </a:r>
            <a:r>
              <a:rPr lang="en-US" i="1" dirty="0">
                <a:solidFill>
                  <a:srgbClr val="FF0000"/>
                </a:solidFill>
                <a:sym typeface="Symbol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sym typeface="Symbol" charset="0"/>
              </a:rPr>
              <a:t>vac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approximates cutoff displacement</a:t>
            </a:r>
            <a:endParaRPr lang="en-US" dirty="0" smtClean="0"/>
          </a:p>
          <a:p>
            <a:pPr lvl="1"/>
            <a:r>
              <a:rPr lang="en-US" i="1" dirty="0" smtClean="0">
                <a:sym typeface="Symbol" charset="0"/>
              </a:rPr>
              <a:t></a:t>
            </a:r>
            <a:r>
              <a:rPr lang="en-US" dirty="0" smtClean="0"/>
              <a:t> = phase between reflected and launched waves changes</a:t>
            </a:r>
            <a:endParaRPr lang="en-US" dirty="0" smtClean="0">
              <a:sym typeface="Symbol" charset="0"/>
            </a:endParaRPr>
          </a:p>
          <a:p>
            <a:r>
              <a:rPr lang="en-US" dirty="0"/>
              <a:t>Two arrays of reflectometers:</a:t>
            </a:r>
            <a:endParaRPr lang="en-US" altLang="ja-JP" dirty="0"/>
          </a:p>
          <a:p>
            <a:pPr lvl="1"/>
            <a:r>
              <a:rPr lang="en-US" dirty="0"/>
              <a:t>Q-band: 8 channels — 30–50 GHz</a:t>
            </a:r>
          </a:p>
          <a:p>
            <a:pPr lvl="1"/>
            <a:r>
              <a:rPr lang="en-US" dirty="0"/>
              <a:t>V-band:  8 channels — 55–75 GHz</a:t>
            </a:r>
          </a:p>
          <a:p>
            <a:r>
              <a:rPr lang="en-US" dirty="0" smtClean="0"/>
              <a:t>Cutoffs span large radial range </a:t>
            </a:r>
            <a:br>
              <a:rPr lang="en-US" dirty="0" smtClean="0"/>
            </a:br>
            <a:r>
              <a:rPr lang="en-US" dirty="0" smtClean="0"/>
              <a:t>in high density plasmas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 ~ 1 – 7 x 10</a:t>
            </a:r>
            <a:r>
              <a:rPr lang="en-US" baseline="30000" dirty="0"/>
              <a:t>19</a:t>
            </a:r>
            <a:r>
              <a:rPr lang="en-US" dirty="0"/>
              <a:t> m</a:t>
            </a:r>
            <a:r>
              <a:rPr lang="en-US" baseline="30000" dirty="0"/>
              <a:t>-3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9" name="Picture 39" descr="cutoff_omode_plot_141398_581p668_nesc1p0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86" y="4056423"/>
            <a:ext cx="3677228" cy="24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68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g_refl_svd_mode_structures_141398_t580_583_f383_800_normxi_for_APS_20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88" y="965200"/>
            <a:ext cx="3419856" cy="25287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42000" y="3257004"/>
            <a:ext cx="3140075" cy="3400971"/>
            <a:chOff x="5842000" y="3257004"/>
            <a:chExt cx="3140075" cy="3400971"/>
          </a:xfrm>
        </p:grpSpPr>
        <p:grpSp>
          <p:nvGrpSpPr>
            <p:cNvPr id="5" name="Group 4"/>
            <p:cNvGrpSpPr/>
            <p:nvPr/>
          </p:nvGrpSpPr>
          <p:grpSpPr>
            <a:xfrm>
              <a:off x="6438900" y="3492500"/>
              <a:ext cx="2438400" cy="2705100"/>
              <a:chOff x="6438900" y="3492500"/>
              <a:chExt cx="2438400" cy="27051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6438900" y="3492500"/>
                <a:ext cx="1219200" cy="2705100"/>
              </a:xfrm>
              <a:prstGeom prst="rect">
                <a:avLst/>
              </a:prstGeom>
              <a:solidFill>
                <a:srgbClr val="7D007F">
                  <a:alpha val="50000"/>
                </a:srgb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7658100" y="3492500"/>
                <a:ext cx="1219200" cy="2705100"/>
              </a:xfrm>
              <a:prstGeom prst="rect">
                <a:avLst/>
              </a:prstGeom>
              <a:solidFill>
                <a:srgbClr val="007E7F">
                  <a:alpha val="50000"/>
                </a:srgb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pic>
          <p:nvPicPr>
            <p:cNvPr id="47" name="Picture 42" descr="The Other Side VI:Users:ncrocker:Documents:Presentations:IAEA 2012:figures for Synopsis:mag_refl_svd_mode_amplR1p16_141398_t580_583_f383_800_for_IAEA_2012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rcRect/>
            <a:stretch>
              <a:fillRect/>
            </a:stretch>
          </p:blipFill>
          <p:spPr bwMode="auto">
            <a:xfrm>
              <a:off x="5842000" y="4725299"/>
              <a:ext cx="3140075" cy="193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3" descr="The Other Side VI:Users:ncrocker:Documents:Presentations:IAEA 2012:figures for Synopsis:mag_refl_svd_mode_spectra_and_analyzed_modes_141398_t580_583_for_IAEA_2012_alt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</a:blip>
            <a:srcRect b="21516"/>
            <a:stretch>
              <a:fillRect/>
            </a:stretch>
          </p:blipFill>
          <p:spPr bwMode="auto">
            <a:xfrm>
              <a:off x="5845283" y="3257004"/>
              <a:ext cx="3110524" cy="151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63"/>
            <a:ext cx="9144000" cy="914400"/>
          </a:xfrm>
        </p:spPr>
        <p:txBody>
          <a:bodyPr/>
          <a:lstStyle/>
          <a:p>
            <a:r>
              <a:rPr lang="en-US" dirty="0" smtClean="0"/>
              <a:t>Measurements reveal </a:t>
            </a:r>
            <a:r>
              <a:rPr lang="en-US" dirty="0" smtClean="0">
                <a:solidFill>
                  <a:srgbClr val="FF0000"/>
                </a:solidFill>
              </a:rPr>
              <a:t>two kinds of high frequency AEs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H</a:t>
            </a:r>
            <a:r>
              <a:rPr lang="en-US" dirty="0"/>
              <a:t>-mode </a:t>
            </a:r>
            <a:r>
              <a:rPr lang="en-US" dirty="0" smtClean="0"/>
              <a:t>beam-heated plasmas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375400" cy="5562600"/>
          </a:xfrm>
        </p:spPr>
        <p:txBody>
          <a:bodyPr/>
          <a:lstStyle/>
          <a:p>
            <a:pPr marL="342771" indent="-342771">
              <a:tabLst>
                <a:tab pos="2404153" algn="ctr"/>
              </a:tabLst>
              <a:defRPr/>
            </a:pPr>
            <a:r>
              <a:rPr lang="en-US" sz="2000" i="1" dirty="0" smtClean="0"/>
              <a:t>Effective displacement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Symbol" charset="2"/>
                <a:cs typeface="Symbol" charset="2"/>
              </a:rPr>
              <a:t>x</a:t>
            </a:r>
            <a:r>
              <a:rPr lang="en-US" sz="2000" dirty="0" smtClean="0"/>
              <a:t>) measured at 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16 radii </a:t>
            </a:r>
            <a:r>
              <a:rPr lang="en-US" sz="2000" dirty="0" smtClean="0"/>
              <a:t>with reflectometer array</a:t>
            </a:r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sz="1800" dirty="0" smtClean="0"/>
              <a:t>shear AEs: </a:t>
            </a:r>
            <a:r>
              <a:rPr lang="en-US" sz="1800" dirty="0">
                <a:latin typeface="Symbol" charset="2"/>
                <a:cs typeface="Symbol" charset="2"/>
              </a:rPr>
              <a:t>x</a:t>
            </a:r>
            <a:r>
              <a:rPr lang="en-US" sz="1800" dirty="0" smtClean="0"/>
              <a:t> dominated by displacement of </a:t>
            </a:r>
            <a:r>
              <a:rPr lang="en-US" altLang="ja-JP" sz="1800" dirty="0" smtClean="0">
                <a:latin typeface="Symbol" charset="0"/>
                <a:cs typeface="ＭＳ Ｐゴシック" charset="0"/>
                <a:sym typeface="Symbol" charset="0"/>
              </a:rPr>
              <a:t></a:t>
            </a:r>
            <a:r>
              <a:rPr lang="en-US" sz="1800" i="1" dirty="0" smtClean="0">
                <a:sym typeface="Symbol" charset="0"/>
              </a:rPr>
              <a:t>n</a:t>
            </a:r>
            <a:r>
              <a:rPr lang="en-US" sz="1800" baseline="-25000" dirty="0" smtClean="0">
                <a:sym typeface="Symbol" charset="0"/>
              </a:rPr>
              <a:t>0</a:t>
            </a:r>
            <a:endParaRPr lang="en-US" sz="1800" dirty="0" smtClean="0"/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sz="1800" dirty="0" smtClean="0"/>
              <a:t>compressional </a:t>
            </a:r>
            <a:r>
              <a:rPr lang="en-US" sz="1800" dirty="0"/>
              <a:t>AEs: compressional </a:t>
            </a:r>
            <a:r>
              <a:rPr lang="en-US" sz="1800" i="1" dirty="0">
                <a:sym typeface="Symbol" charset="0"/>
              </a:rPr>
              <a:t>n</a:t>
            </a:r>
            <a:r>
              <a:rPr lang="en-US" sz="1800" i="1" dirty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contributes to </a:t>
            </a:r>
            <a:r>
              <a:rPr lang="en-US" sz="1800" dirty="0" smtClean="0">
                <a:latin typeface="Symbol" charset="2"/>
                <a:cs typeface="Symbol" charset="2"/>
              </a:rPr>
              <a:t>x</a:t>
            </a:r>
            <a:endParaRPr lang="en-US" sz="1800" dirty="0" smtClean="0"/>
          </a:p>
          <a:p>
            <a:pPr marL="342771" indent="-342771">
              <a:tabLst>
                <a:tab pos="2404153" algn="ctr"/>
              </a:tabLst>
              <a:defRPr/>
            </a:pPr>
            <a:r>
              <a:rPr lang="en-US" sz="2000" dirty="0" smtClean="0"/>
              <a:t>Toroidal mode number (</a:t>
            </a:r>
            <a:r>
              <a:rPr lang="en-US" sz="2000" i="1" dirty="0" smtClean="0"/>
              <a:t>n</a:t>
            </a:r>
            <a:r>
              <a:rPr lang="en-US" sz="2000" dirty="0" smtClean="0"/>
              <a:t>) measured with </a:t>
            </a:r>
            <a:br>
              <a:rPr lang="en-US" sz="2000" dirty="0" smtClean="0"/>
            </a:br>
            <a:r>
              <a:rPr lang="en-US" sz="2000" i="1" dirty="0" err="1" smtClean="0">
                <a:latin typeface="Symbol" charset="2"/>
                <a:cs typeface="Symbol" charset="2"/>
              </a:rPr>
              <a:t>d</a:t>
            </a:r>
            <a:r>
              <a:rPr lang="en-US" sz="2000" i="1" dirty="0" err="1" smtClean="0"/>
              <a:t>b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2000" i="1" dirty="0" smtClean="0"/>
              <a:t> </a:t>
            </a:r>
            <a:r>
              <a:rPr lang="en-US" sz="2000" dirty="0" smtClean="0"/>
              <a:t>edge toroidal array</a:t>
            </a:r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sz="1800" dirty="0" smtClean="0"/>
              <a:t>12 locations, irregular spacing (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i="1" dirty="0" err="1" smtClean="0">
                <a:latin typeface="Symbol" charset="2"/>
                <a:cs typeface="Symbol" charset="2"/>
              </a:rPr>
              <a:t>f</a:t>
            </a:r>
            <a:r>
              <a:rPr lang="en-US" sz="1800" dirty="0" smtClean="0">
                <a:latin typeface="Symbol" charset="2"/>
                <a:cs typeface="Symbol" charset="2"/>
              </a:rPr>
              <a:t>)</a:t>
            </a:r>
            <a:endParaRPr lang="en-US" sz="1800" dirty="0" smtClean="0"/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sz="1800" dirty="0"/>
              <a:t>10</a:t>
            </a:r>
            <a:r>
              <a:rPr lang="en-US" sz="1800" dirty="0" smtClean="0"/>
              <a:t>° ≤ 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i="1" dirty="0" err="1" smtClean="0">
                <a:latin typeface="Symbol" charset="2"/>
                <a:cs typeface="Symbol" charset="2"/>
              </a:rPr>
              <a:t>f</a:t>
            </a:r>
            <a:r>
              <a:rPr lang="en-US" sz="1800" dirty="0" smtClean="0"/>
              <a:t> ≤ 180° </a:t>
            </a:r>
            <a:r>
              <a:rPr lang="en-US" sz="1800" dirty="0" smtClean="0">
                <a:latin typeface="Symbol" charset="2"/>
                <a:cs typeface="Symbol" charset="2"/>
              </a:rPr>
              <a:t>⇒</a:t>
            </a:r>
            <a:r>
              <a:rPr lang="en-US" sz="1800" dirty="0" smtClean="0"/>
              <a:t> resolves |n| ≤ 18</a:t>
            </a:r>
          </a:p>
          <a:p>
            <a:pPr marL="342771" indent="-342771">
              <a:tabLst>
                <a:tab pos="2404153" algn="ctr"/>
              </a:tabLst>
              <a:defRPr/>
            </a:pPr>
            <a:r>
              <a:rPr lang="en-US" sz="2000" dirty="0" smtClean="0"/>
              <a:t>Modes structures tend to fall in two categories:</a:t>
            </a:r>
            <a:endParaRPr lang="en-US" sz="2000" dirty="0"/>
          </a:p>
          <a:p>
            <a:pPr marL="742844" lvl="1" indent="-342900">
              <a:lnSpc>
                <a:spcPct val="90000"/>
              </a:lnSpc>
              <a:buFontTx/>
              <a:buAutoNum type="arabicParenBoth"/>
              <a:tabLst>
                <a:tab pos="2404153" algn="ctr"/>
              </a:tabLst>
              <a:defRPr/>
            </a:pPr>
            <a:r>
              <a:rPr lang="en-US" sz="1800" b="1" dirty="0" smtClean="0">
                <a:solidFill>
                  <a:srgbClr val="7D007F"/>
                </a:solidFill>
              </a:rPr>
              <a:t>broad structure</a:t>
            </a:r>
            <a:r>
              <a:rPr lang="en-US" sz="1800" dirty="0" smtClean="0">
                <a:solidFill>
                  <a:srgbClr val="7D007F"/>
                </a:solidFill>
              </a:rPr>
              <a:t>, peaking toward core </a:t>
            </a:r>
            <a:br>
              <a:rPr lang="en-US" sz="1800" dirty="0" smtClean="0">
                <a:solidFill>
                  <a:srgbClr val="7D007F"/>
                </a:solidFill>
              </a:rPr>
            </a:br>
            <a:r>
              <a:rPr lang="en-US" sz="1800" dirty="0" smtClean="0">
                <a:solidFill>
                  <a:srgbClr val="7D007F"/>
                </a:solidFill>
              </a:rPr>
              <a:t>with significant edge </a:t>
            </a:r>
            <a:r>
              <a:rPr lang="en-US" sz="1800" dirty="0">
                <a:solidFill>
                  <a:srgbClr val="7D007F"/>
                </a:solidFill>
              </a:rPr>
              <a:t>|</a:t>
            </a:r>
            <a:r>
              <a:rPr lang="en-US" sz="1800" dirty="0">
                <a:solidFill>
                  <a:srgbClr val="7D007F"/>
                </a:solidFill>
                <a:latin typeface="Symbol" charset="2"/>
                <a:cs typeface="Symbol" charset="2"/>
              </a:rPr>
              <a:t>x</a:t>
            </a:r>
            <a:r>
              <a:rPr lang="en-US" sz="1800" dirty="0" smtClean="0">
                <a:solidFill>
                  <a:srgbClr val="7D007F"/>
                </a:solidFill>
              </a:rPr>
              <a:t>|</a:t>
            </a:r>
          </a:p>
          <a:p>
            <a:pPr marL="1085744" lvl="2" indent="-285750">
              <a:lnSpc>
                <a:spcPct val="90000"/>
              </a:lnSpc>
              <a:buFont typeface="Wingdings" charset="2"/>
              <a:buChar char="§"/>
              <a:tabLst>
                <a:tab pos="2404153" algn="ctr"/>
              </a:tabLst>
              <a:defRPr/>
            </a:pPr>
            <a:r>
              <a:rPr lang="en-US" dirty="0" smtClean="0">
                <a:solidFill>
                  <a:srgbClr val="7D007F"/>
                </a:solidFill>
              </a:rPr>
              <a:t>mostly </a:t>
            </a:r>
            <a:r>
              <a:rPr lang="en-US" i="1" dirty="0">
                <a:solidFill>
                  <a:srgbClr val="7D007F"/>
                </a:solidFill>
              </a:rPr>
              <a:t>f &lt; ~ 600 kHz, </a:t>
            </a:r>
            <a:r>
              <a:rPr lang="en-US" i="1" dirty="0" smtClean="0">
                <a:solidFill>
                  <a:srgbClr val="7D007F"/>
                </a:solidFill>
              </a:rPr>
              <a:t>n </a:t>
            </a:r>
            <a:r>
              <a:rPr lang="en-US" i="1" dirty="0">
                <a:solidFill>
                  <a:srgbClr val="7D007F"/>
                </a:solidFill>
              </a:rPr>
              <a:t>= -6 – -</a:t>
            </a:r>
            <a:r>
              <a:rPr lang="en-US" i="1" dirty="0" smtClean="0">
                <a:solidFill>
                  <a:srgbClr val="7D007F"/>
                </a:solidFill>
              </a:rPr>
              <a:t>8</a:t>
            </a:r>
          </a:p>
          <a:p>
            <a:pPr marL="1085744" lvl="2" indent="-285750">
              <a:lnSpc>
                <a:spcPct val="90000"/>
              </a:lnSpc>
              <a:buFont typeface="Wingdings" charset="2"/>
              <a:buChar char="§"/>
              <a:tabLst>
                <a:tab pos="2404153" algn="ctr"/>
              </a:tabLst>
              <a:defRPr/>
            </a:pPr>
            <a:r>
              <a:rPr lang="en-US" dirty="0">
                <a:solidFill>
                  <a:srgbClr val="7D007F"/>
                </a:solidFill>
              </a:rPr>
              <a:t>t</a:t>
            </a:r>
            <a:r>
              <a:rPr lang="en-US" dirty="0" smtClean="0">
                <a:solidFill>
                  <a:srgbClr val="7D007F"/>
                </a:solidFill>
              </a:rPr>
              <a:t>ypically larger </a:t>
            </a:r>
            <a:r>
              <a:rPr lang="en-US" dirty="0">
                <a:solidFill>
                  <a:srgbClr val="7D007F"/>
                </a:solidFill>
              </a:rPr>
              <a:t>core |</a:t>
            </a:r>
            <a:r>
              <a:rPr lang="en-US" dirty="0">
                <a:solidFill>
                  <a:srgbClr val="7D007F"/>
                </a:solidFill>
                <a:latin typeface="Symbol" charset="2"/>
                <a:cs typeface="Symbol" charset="2"/>
              </a:rPr>
              <a:t>x</a:t>
            </a:r>
            <a:r>
              <a:rPr lang="en-US" dirty="0" smtClean="0">
                <a:solidFill>
                  <a:srgbClr val="7D007F"/>
                </a:solidFill>
              </a:rPr>
              <a:t>| &amp; larger </a:t>
            </a:r>
            <a:r>
              <a:rPr lang="en-US" dirty="0">
                <a:solidFill>
                  <a:srgbClr val="7D007F"/>
                </a:solidFill>
              </a:rPr>
              <a:t>edge </a:t>
            </a:r>
            <a:r>
              <a:rPr lang="en-US" i="1" dirty="0" smtClean="0">
                <a:solidFill>
                  <a:srgbClr val="7D007F"/>
                </a:solidFill>
                <a:latin typeface="Symbol" charset="2"/>
                <a:cs typeface="Symbol" charset="2"/>
              </a:rPr>
              <a:t>d</a:t>
            </a:r>
            <a:r>
              <a:rPr lang="en-US" i="1" dirty="0" smtClean="0">
                <a:solidFill>
                  <a:srgbClr val="7D007F"/>
                </a:solidFill>
              </a:rPr>
              <a:t>b</a:t>
            </a:r>
            <a:endParaRPr lang="en-US" dirty="0" smtClean="0">
              <a:solidFill>
                <a:srgbClr val="7D007F"/>
              </a:solidFill>
            </a:endParaRPr>
          </a:p>
          <a:p>
            <a:pPr marL="399944" lvl="1" indent="0">
              <a:lnSpc>
                <a:spcPct val="90000"/>
              </a:lnSpc>
              <a:buNone/>
              <a:tabLst>
                <a:tab pos="2404153" algn="ctr"/>
              </a:tabLst>
              <a:defRPr/>
            </a:pPr>
            <a:r>
              <a:rPr lang="en-US" sz="1800" dirty="0" smtClean="0">
                <a:solidFill>
                  <a:srgbClr val="007E7F"/>
                </a:solidFill>
              </a:rPr>
              <a:t>(2) </a:t>
            </a:r>
            <a:r>
              <a:rPr lang="en-US" sz="1800" b="1" dirty="0">
                <a:solidFill>
                  <a:srgbClr val="007E7F"/>
                </a:solidFill>
              </a:rPr>
              <a:t>strongly core </a:t>
            </a:r>
            <a:r>
              <a:rPr lang="en-US" sz="1800" b="1" dirty="0" smtClean="0">
                <a:solidFill>
                  <a:srgbClr val="007E7F"/>
                </a:solidFill>
              </a:rPr>
              <a:t>localized</a:t>
            </a:r>
            <a:r>
              <a:rPr lang="en-US" sz="1800" dirty="0" smtClean="0">
                <a:solidFill>
                  <a:srgbClr val="007E7F"/>
                </a:solidFill>
              </a:rPr>
              <a:t>, vanishing </a:t>
            </a:r>
            <a:r>
              <a:rPr lang="en-US" sz="1800" dirty="0">
                <a:solidFill>
                  <a:srgbClr val="007E7F"/>
                </a:solidFill>
              </a:rPr>
              <a:t>edge |</a:t>
            </a:r>
            <a:r>
              <a:rPr lang="en-US" sz="1800" dirty="0" smtClean="0">
                <a:solidFill>
                  <a:srgbClr val="007E7F"/>
                </a:solidFill>
                <a:latin typeface="Symbol" charset="2"/>
                <a:cs typeface="Symbol" charset="2"/>
              </a:rPr>
              <a:t>x</a:t>
            </a:r>
            <a:r>
              <a:rPr lang="en-US" sz="1800" dirty="0">
                <a:solidFill>
                  <a:srgbClr val="007E7F"/>
                </a:solidFill>
              </a:rPr>
              <a:t>|</a:t>
            </a:r>
            <a:endParaRPr lang="en-US" sz="1800" dirty="0">
              <a:solidFill>
                <a:srgbClr val="007E7F"/>
              </a:solidFill>
              <a:cs typeface="Symbol" charset="2"/>
            </a:endParaRPr>
          </a:p>
          <a:p>
            <a:pPr marL="1085744" lvl="2" indent="-285750">
              <a:lnSpc>
                <a:spcPct val="90000"/>
              </a:lnSpc>
              <a:buFont typeface="Wingdings" charset="2"/>
              <a:buChar char="§"/>
              <a:tabLst>
                <a:tab pos="2404153" algn="ctr"/>
              </a:tabLst>
              <a:defRPr/>
            </a:pPr>
            <a:r>
              <a:rPr lang="en-US" dirty="0">
                <a:solidFill>
                  <a:srgbClr val="007E7F"/>
                </a:solidFill>
              </a:rPr>
              <a:t>mostly</a:t>
            </a:r>
            <a:r>
              <a:rPr lang="en-US" i="1" dirty="0">
                <a:solidFill>
                  <a:srgbClr val="007E7F"/>
                </a:solidFill>
              </a:rPr>
              <a:t> f &gt; ~ 600 kHz, </a:t>
            </a:r>
            <a:r>
              <a:rPr lang="en-US" i="1" dirty="0" smtClean="0">
                <a:solidFill>
                  <a:srgbClr val="007E7F"/>
                </a:solidFill>
              </a:rPr>
              <a:t>n </a:t>
            </a:r>
            <a:r>
              <a:rPr lang="en-US" i="1" dirty="0">
                <a:solidFill>
                  <a:srgbClr val="007E7F"/>
                </a:solidFill>
              </a:rPr>
              <a:t>= -3 – -</a:t>
            </a:r>
            <a:r>
              <a:rPr lang="en-US" i="1" dirty="0" smtClean="0">
                <a:solidFill>
                  <a:srgbClr val="007E7F"/>
                </a:solidFill>
              </a:rPr>
              <a:t>5</a:t>
            </a:r>
            <a:endParaRPr lang="en-US" i="1" dirty="0">
              <a:solidFill>
                <a:srgbClr val="007E7F"/>
              </a:solidFill>
            </a:endParaRPr>
          </a:p>
          <a:p>
            <a:pPr marL="1085744" lvl="2" indent="-285750">
              <a:lnSpc>
                <a:spcPct val="90000"/>
              </a:lnSpc>
              <a:buFont typeface="Wingdings" charset="2"/>
              <a:buChar char="§"/>
              <a:tabLst>
                <a:tab pos="2404153" algn="ctr"/>
              </a:tabLst>
              <a:defRPr/>
            </a:pPr>
            <a:r>
              <a:rPr lang="en-US" dirty="0">
                <a:solidFill>
                  <a:srgbClr val="007E7F"/>
                </a:solidFill>
              </a:rPr>
              <a:t>typically larger </a:t>
            </a:r>
            <a:r>
              <a:rPr lang="en-US" dirty="0" smtClean="0">
                <a:solidFill>
                  <a:srgbClr val="007E7F"/>
                </a:solidFill>
              </a:rPr>
              <a:t>larger </a:t>
            </a:r>
            <a:r>
              <a:rPr lang="en-US" dirty="0">
                <a:solidFill>
                  <a:srgbClr val="007E7F"/>
                </a:solidFill>
              </a:rPr>
              <a:t>core </a:t>
            </a:r>
            <a:r>
              <a:rPr lang="en-US" dirty="0" smtClean="0">
                <a:solidFill>
                  <a:srgbClr val="007E7F"/>
                </a:solidFill>
              </a:rPr>
              <a:t>|</a:t>
            </a:r>
            <a:r>
              <a:rPr lang="en-US" dirty="0">
                <a:solidFill>
                  <a:srgbClr val="007E7F"/>
                </a:solidFill>
                <a:latin typeface="Symbol" charset="2"/>
                <a:cs typeface="Symbol" charset="2"/>
              </a:rPr>
              <a:t>x</a:t>
            </a:r>
            <a:r>
              <a:rPr lang="en-US" dirty="0" smtClean="0">
                <a:solidFill>
                  <a:srgbClr val="007E7F"/>
                </a:solidFill>
              </a:rPr>
              <a:t>| </a:t>
            </a:r>
            <a:r>
              <a:rPr lang="en-US" dirty="0">
                <a:solidFill>
                  <a:srgbClr val="007E7F"/>
                </a:solidFill>
              </a:rPr>
              <a:t>&amp; </a:t>
            </a:r>
            <a:r>
              <a:rPr lang="en-US" dirty="0" smtClean="0">
                <a:solidFill>
                  <a:srgbClr val="007E7F"/>
                </a:solidFill>
              </a:rPr>
              <a:t/>
            </a:r>
            <a:br>
              <a:rPr lang="en-US" dirty="0" smtClean="0">
                <a:solidFill>
                  <a:srgbClr val="007E7F"/>
                </a:solidFill>
              </a:rPr>
            </a:br>
            <a:r>
              <a:rPr lang="en-US" dirty="0" smtClean="0">
                <a:solidFill>
                  <a:srgbClr val="007E7F"/>
                </a:solidFill>
              </a:rPr>
              <a:t>smaller </a:t>
            </a:r>
            <a:r>
              <a:rPr lang="en-US" dirty="0">
                <a:solidFill>
                  <a:srgbClr val="007E7F"/>
                </a:solidFill>
              </a:rPr>
              <a:t>edge </a:t>
            </a:r>
            <a:r>
              <a:rPr lang="en-US" sz="2000" i="1" dirty="0" smtClean="0">
                <a:solidFill>
                  <a:srgbClr val="007E7F"/>
                </a:solidFill>
                <a:latin typeface="Symbol" charset="2"/>
                <a:cs typeface="Symbol" charset="2"/>
              </a:rPr>
              <a:t>d</a:t>
            </a:r>
            <a:r>
              <a:rPr lang="en-US" sz="2000" i="1" dirty="0" smtClean="0">
                <a:solidFill>
                  <a:srgbClr val="007E7F"/>
                </a:solidFill>
              </a:rPr>
              <a:t>b</a:t>
            </a:r>
            <a:endParaRPr lang="en-US" sz="2000" dirty="0">
              <a:solidFill>
                <a:srgbClr val="007E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5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30385"/>
          </a:xfrm>
        </p:spPr>
        <p:txBody>
          <a:bodyPr/>
          <a:lstStyle/>
          <a:p>
            <a:r>
              <a:rPr lang="en-US" sz="2700" dirty="0"/>
              <a:t>Modes can be identified as CAEs or GAEs </a:t>
            </a:r>
            <a:br>
              <a:rPr lang="en-US" sz="2700" dirty="0"/>
            </a:br>
            <a:r>
              <a:rPr lang="en-US" sz="2700" dirty="0"/>
              <a:t>via mode number and frequency evolution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882177" y="1066800"/>
            <a:ext cx="3032242" cy="2637262"/>
            <a:chOff x="-54708" y="4111118"/>
            <a:chExt cx="2584939" cy="2248224"/>
          </a:xfrm>
        </p:grpSpPr>
        <p:pic>
          <p:nvPicPr>
            <p:cNvPr id="27" name="Content Placeholder 11" descr="mag_spec_c_10_7_141398_0_1000_w1_o0p5_for_APS_2011.png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27" r="9538" b="-423"/>
            <a:stretch/>
          </p:blipFill>
          <p:spPr bwMode="auto">
            <a:xfrm>
              <a:off x="-54708" y="4403968"/>
              <a:ext cx="2584939" cy="1955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491956" y="4111118"/>
              <a:ext cx="1866779" cy="262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AE frequency evolution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1874121" y="4448510"/>
              <a:ext cx="484569" cy="146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1738075" y="4391965"/>
              <a:ext cx="724561" cy="196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900" i="0" dirty="0">
                  <a:solidFill>
                    <a:schemeClr val="tx1"/>
                  </a:solidFill>
                  <a:latin typeface="Arial" charset="0"/>
                </a:rPr>
                <a:t>141398</a:t>
              </a:r>
              <a:endParaRPr lang="en-US" sz="900" dirty="0">
                <a:latin typeface="Arial" charset="0"/>
                <a:cs typeface="+mn-cs"/>
              </a:endParaRPr>
            </a:p>
          </p:txBody>
        </p:sp>
        <p:cxnSp>
          <p:nvCxnSpPr>
            <p:cNvPr id="43" name="Straight Arrow Connector 42"/>
            <p:cNvCxnSpPr>
              <a:stCxn id="61" idx="1"/>
            </p:cNvCxnSpPr>
            <p:nvPr/>
          </p:nvCxnSpPr>
          <p:spPr bwMode="auto">
            <a:xfrm flipH="1">
              <a:off x="1690080" y="4713093"/>
              <a:ext cx="290266" cy="142215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860793" y="5292684"/>
              <a:ext cx="506913" cy="223022"/>
              <a:chOff x="4849699" y="4782731"/>
              <a:chExt cx="376695" cy="223022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13151" y="4839274"/>
                <a:ext cx="245001" cy="166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Text Box 14"/>
              <p:cNvSpPr txBox="1">
                <a:spLocks noChangeArrowheads="1"/>
              </p:cNvSpPr>
              <p:nvPr/>
            </p:nvSpPr>
            <p:spPr bwMode="auto">
              <a:xfrm>
                <a:off x="4849699" y="4782731"/>
                <a:ext cx="376695" cy="196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n=</a:t>
                </a:r>
                <a:r>
                  <a:rPr lang="en-US" sz="900" i="0" dirty="0">
                    <a:solidFill>
                      <a:schemeClr val="tx1"/>
                    </a:solidFill>
                    <a:latin typeface="Symbol" charset="2"/>
                    <a:cs typeface="Symbol" charset="2"/>
                  </a:rPr>
                  <a:t>-</a:t>
                </a: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4</a:t>
                </a:r>
                <a:endParaRPr lang="en-US" sz="900" i="0" dirty="0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50" name="Straight Arrow Connector 49"/>
            <p:cNvCxnSpPr>
              <a:stCxn id="49" idx="3"/>
            </p:cNvCxnSpPr>
            <p:nvPr/>
          </p:nvCxnSpPr>
          <p:spPr bwMode="auto">
            <a:xfrm flipV="1">
              <a:off x="1367706" y="5167924"/>
              <a:ext cx="195371" cy="223151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grpSp>
          <p:nvGrpSpPr>
            <p:cNvPr id="59" name="Group 58"/>
            <p:cNvGrpSpPr/>
            <p:nvPr/>
          </p:nvGrpSpPr>
          <p:grpSpPr>
            <a:xfrm>
              <a:off x="1980346" y="4614702"/>
              <a:ext cx="506913" cy="223022"/>
              <a:chOff x="4849699" y="4782731"/>
              <a:chExt cx="376695" cy="223022"/>
            </a:xfrm>
          </p:grpSpPr>
          <p:sp>
            <p:nvSpPr>
              <p:cNvPr id="60" name="Rectangle 13"/>
              <p:cNvSpPr>
                <a:spLocks noChangeArrowheads="1"/>
              </p:cNvSpPr>
              <p:nvPr/>
            </p:nvSpPr>
            <p:spPr bwMode="auto">
              <a:xfrm>
                <a:off x="4913151" y="4839274"/>
                <a:ext cx="245001" cy="166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" name="Text Box 14"/>
              <p:cNvSpPr txBox="1">
                <a:spLocks noChangeArrowheads="1"/>
              </p:cNvSpPr>
              <p:nvPr/>
            </p:nvSpPr>
            <p:spPr bwMode="auto">
              <a:xfrm>
                <a:off x="4849699" y="4782731"/>
                <a:ext cx="376695" cy="196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n=</a:t>
                </a:r>
                <a:r>
                  <a:rPr lang="en-US" sz="900" i="0" dirty="0">
                    <a:solidFill>
                      <a:schemeClr val="tx1"/>
                    </a:solidFill>
                    <a:latin typeface="Symbol" charset="2"/>
                    <a:cs typeface="Symbol" charset="2"/>
                  </a:rPr>
                  <a:t>-</a:t>
                </a: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3</a:t>
                </a:r>
                <a:endParaRPr lang="en-US" sz="900" i="0" dirty="0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63" name="Straight Arrow Connector 62"/>
            <p:cNvCxnSpPr>
              <a:stCxn id="66" idx="1"/>
            </p:cNvCxnSpPr>
            <p:nvPr/>
          </p:nvCxnSpPr>
          <p:spPr bwMode="auto">
            <a:xfrm flipH="1">
              <a:off x="1797540" y="5012028"/>
              <a:ext cx="198438" cy="97275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1995978" y="4913638"/>
              <a:ext cx="506913" cy="223022"/>
              <a:chOff x="4849699" y="4782731"/>
              <a:chExt cx="376695" cy="223022"/>
            </a:xfrm>
          </p:grpSpPr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4913151" y="4839274"/>
                <a:ext cx="245001" cy="166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" name="Text Box 14"/>
              <p:cNvSpPr txBox="1">
                <a:spLocks noChangeArrowheads="1"/>
              </p:cNvSpPr>
              <p:nvPr/>
            </p:nvSpPr>
            <p:spPr bwMode="auto">
              <a:xfrm>
                <a:off x="4849699" y="4782731"/>
                <a:ext cx="376695" cy="196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n=</a:t>
                </a:r>
                <a:r>
                  <a:rPr lang="en-US" sz="900" i="0" dirty="0">
                    <a:solidFill>
                      <a:schemeClr val="tx1"/>
                    </a:solidFill>
                    <a:latin typeface="Symbol" charset="2"/>
                    <a:cs typeface="Symbol" charset="2"/>
                  </a:rPr>
                  <a:t>-</a:t>
                </a: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3</a:t>
                </a:r>
                <a:endParaRPr lang="en-US" sz="900" i="0" dirty="0">
                  <a:latin typeface="Arial" charset="0"/>
                  <a:cs typeface="+mn-cs"/>
                </a:endParaRPr>
              </a:p>
            </p:txBody>
          </p:sp>
        </p:grpSp>
        <p:cxnSp>
          <p:nvCxnSpPr>
            <p:cNvPr id="67" name="Straight Arrow Connector 66"/>
            <p:cNvCxnSpPr>
              <a:stCxn id="70" idx="1"/>
            </p:cNvCxnSpPr>
            <p:nvPr/>
          </p:nvCxnSpPr>
          <p:spPr bwMode="auto">
            <a:xfrm flipH="1">
              <a:off x="1715484" y="5734956"/>
              <a:ext cx="251185" cy="151988"/>
            </a:xfrm>
            <a:prstGeom prst="straightConnector1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grpSp>
          <p:nvGrpSpPr>
            <p:cNvPr id="68" name="Group 67"/>
            <p:cNvGrpSpPr/>
            <p:nvPr/>
          </p:nvGrpSpPr>
          <p:grpSpPr>
            <a:xfrm>
              <a:off x="1966668" y="5636566"/>
              <a:ext cx="506913" cy="223022"/>
              <a:chOff x="4849699" y="4782731"/>
              <a:chExt cx="376695" cy="223022"/>
            </a:xfrm>
          </p:grpSpPr>
          <p:sp>
            <p:nvSpPr>
              <p:cNvPr id="69" name="Rectangle 13"/>
              <p:cNvSpPr>
                <a:spLocks noChangeArrowheads="1"/>
              </p:cNvSpPr>
              <p:nvPr/>
            </p:nvSpPr>
            <p:spPr bwMode="auto">
              <a:xfrm>
                <a:off x="4913151" y="4839274"/>
                <a:ext cx="245001" cy="1664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Text Box 14"/>
              <p:cNvSpPr txBox="1">
                <a:spLocks noChangeArrowheads="1"/>
              </p:cNvSpPr>
              <p:nvPr/>
            </p:nvSpPr>
            <p:spPr bwMode="auto">
              <a:xfrm>
                <a:off x="4849699" y="4782731"/>
                <a:ext cx="376695" cy="196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n=</a:t>
                </a:r>
                <a:r>
                  <a:rPr lang="en-US" sz="900" i="0" dirty="0">
                    <a:solidFill>
                      <a:schemeClr val="tx1"/>
                    </a:solidFill>
                    <a:latin typeface="Symbol" charset="2"/>
                    <a:cs typeface="Symbol" charset="2"/>
                  </a:rPr>
                  <a:t>-</a:t>
                </a:r>
                <a:r>
                  <a:rPr lang="en-US" sz="900" i="0" dirty="0">
                    <a:solidFill>
                      <a:schemeClr val="tx1"/>
                    </a:solidFill>
                    <a:latin typeface="Arial" charset="0"/>
                  </a:rPr>
                  <a:t>8</a:t>
                </a:r>
                <a:endParaRPr lang="en-US" sz="900" i="0" dirty="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75" name="Rectangle 13"/>
            <p:cNvSpPr>
              <a:spLocks noChangeArrowheads="1"/>
            </p:cNvSpPr>
            <p:nvPr/>
          </p:nvSpPr>
          <p:spPr bwMode="auto">
            <a:xfrm>
              <a:off x="416884" y="4425460"/>
              <a:ext cx="237658" cy="244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" name="Text Box 14"/>
            <p:cNvSpPr txBox="1">
              <a:spLocks noChangeArrowheads="1"/>
            </p:cNvSpPr>
            <p:nvPr/>
          </p:nvSpPr>
          <p:spPr bwMode="auto">
            <a:xfrm>
              <a:off x="282455" y="4372426"/>
              <a:ext cx="460011" cy="262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400" dirty="0">
                <a:latin typeface="Arial" charset="0"/>
                <a:cs typeface="+mn-cs"/>
              </a:endParaRP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-9768" y="871416"/>
            <a:ext cx="6258168" cy="6138984"/>
          </a:xfrm>
        </p:spPr>
        <p:txBody>
          <a:bodyPr/>
          <a:lstStyle/>
          <a:p>
            <a:r>
              <a:rPr lang="en-US" sz="2000" dirty="0" smtClean="0"/>
              <a:t>Dispersion relation parameters measured:</a:t>
            </a:r>
            <a:endParaRPr lang="en-US" sz="2000" dirty="0"/>
          </a:p>
          <a:p>
            <a:pPr lvl="1"/>
            <a:r>
              <a:rPr lang="en-US" sz="1800" i="1" dirty="0"/>
              <a:t>q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i="1" dirty="0"/>
              <a:t>B</a:t>
            </a:r>
            <a:r>
              <a:rPr lang="en-US" sz="1800" baseline="-25000" dirty="0"/>
              <a:t>0</a:t>
            </a:r>
            <a:r>
              <a:rPr lang="en-US" sz="1800" dirty="0"/>
              <a:t> from </a:t>
            </a:r>
            <a:r>
              <a:rPr lang="en-US" sz="1800" dirty="0" smtClean="0"/>
              <a:t>equilibrium </a:t>
            </a:r>
            <a:r>
              <a:rPr lang="en-US" sz="1800" dirty="0"/>
              <a:t>reconstruction using magnetic field pitch from Motional Start Effect</a:t>
            </a:r>
          </a:p>
          <a:p>
            <a:pPr lvl="1"/>
            <a:r>
              <a:rPr lang="en-US" sz="1800" i="1" dirty="0"/>
              <a:t>n</a:t>
            </a:r>
            <a:r>
              <a:rPr lang="en-US" sz="1800" baseline="-25000" dirty="0"/>
              <a:t>e0</a:t>
            </a:r>
            <a:r>
              <a:rPr lang="en-US" sz="1800" dirty="0"/>
              <a:t> measured via Multipoint Thomson Scattering</a:t>
            </a:r>
          </a:p>
          <a:p>
            <a:pPr lvl="1"/>
            <a:r>
              <a:rPr lang="en-US" sz="1800" dirty="0" smtClean="0"/>
              <a:t>Alfvén velocity, </a:t>
            </a:r>
            <a:r>
              <a:rPr lang="en-US" sz="1800" i="1" dirty="0" smtClean="0"/>
              <a:t>v</a:t>
            </a:r>
            <a:r>
              <a:rPr lang="en-US" sz="1800" baseline="-25000" dirty="0" smtClean="0"/>
              <a:t>A0</a:t>
            </a:r>
            <a:r>
              <a:rPr lang="en-US" sz="1800" dirty="0" smtClean="0"/>
              <a:t> = </a:t>
            </a:r>
            <a:r>
              <a:rPr lang="en-US" sz="1800" i="1" dirty="0" smtClean="0"/>
              <a:t>B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/(</a:t>
            </a:r>
            <a:r>
              <a:rPr lang="en-US" sz="1800" i="1" dirty="0" smtClean="0">
                <a:latin typeface="Symbol" charset="2"/>
                <a:cs typeface="Symbol" charset="2"/>
              </a:rPr>
              <a:t>m</a:t>
            </a:r>
            <a:r>
              <a:rPr lang="en-US" sz="1800" baseline="-25000" dirty="0" smtClean="0"/>
              <a:t>0</a:t>
            </a:r>
            <a:r>
              <a:rPr lang="en-US" sz="1800" i="1" dirty="0" smtClean="0">
                <a:latin typeface="Symbol" charset="2"/>
                <a:cs typeface="Symbol" charset="2"/>
              </a:rPr>
              <a:t>r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)</a:t>
            </a:r>
            <a:r>
              <a:rPr lang="en-US" sz="1800" baseline="30000" dirty="0" smtClean="0"/>
              <a:t>½</a:t>
            </a:r>
            <a:r>
              <a:rPr lang="en-US" sz="1800" dirty="0" smtClean="0"/>
              <a:t> </a:t>
            </a:r>
          </a:p>
          <a:p>
            <a:pPr lvl="2"/>
            <a:r>
              <a:rPr lang="en-US" sz="1600" i="1" dirty="0" smtClean="0">
                <a:latin typeface="Symbol" charset="2"/>
                <a:cs typeface="Symbol" charset="2"/>
              </a:rPr>
              <a:t>r</a:t>
            </a:r>
            <a:r>
              <a:rPr lang="en-US" sz="1600" baseline="-25000" dirty="0" smtClean="0"/>
              <a:t>0</a:t>
            </a:r>
            <a:r>
              <a:rPr lang="en-US" sz="1600" dirty="0"/>
              <a:t>=</a:t>
            </a:r>
            <a:r>
              <a:rPr lang="en-US" sz="1600" i="1" dirty="0"/>
              <a:t>m</a:t>
            </a:r>
            <a:r>
              <a:rPr lang="en-US" sz="1600" baseline="-25000" dirty="0"/>
              <a:t>D</a:t>
            </a:r>
            <a:r>
              <a:rPr lang="en-US" sz="1600" i="1" dirty="0"/>
              <a:t>n</a:t>
            </a:r>
            <a:r>
              <a:rPr lang="en-US" sz="1600" baseline="-25000" dirty="0"/>
              <a:t>e0,</a:t>
            </a:r>
            <a:r>
              <a:rPr lang="en-US" sz="1600" dirty="0"/>
              <a:t> </a:t>
            </a:r>
            <a:r>
              <a:rPr lang="en-US" sz="1600" i="1" dirty="0" err="1"/>
              <a:t>m</a:t>
            </a:r>
            <a:r>
              <a:rPr lang="en-US" sz="1600" baseline="-25000" dirty="0" err="1"/>
              <a:t>D</a:t>
            </a:r>
            <a:r>
              <a:rPr lang="en-US" sz="1600" dirty="0"/>
              <a:t>=Deuterium mass</a:t>
            </a:r>
          </a:p>
          <a:p>
            <a:pPr lvl="1"/>
            <a:r>
              <a:rPr lang="en-US" sz="1800" dirty="0"/>
              <a:t>Toroidal rotation frequency, </a:t>
            </a:r>
            <a:r>
              <a:rPr lang="en-US" sz="1800" i="1" dirty="0"/>
              <a:t>f</a:t>
            </a:r>
            <a:r>
              <a:rPr lang="en-US" sz="1800" baseline="-25000" dirty="0"/>
              <a:t>ROT0</a:t>
            </a:r>
            <a:r>
              <a:rPr lang="en-US" sz="1800" dirty="0"/>
              <a:t>, from Charge Exchange Recombination </a:t>
            </a:r>
            <a:r>
              <a:rPr lang="en-US" sz="1800" dirty="0" smtClean="0"/>
              <a:t>Spectroscopy</a:t>
            </a:r>
          </a:p>
          <a:p>
            <a:pPr>
              <a:spcAft>
                <a:spcPts val="4200"/>
              </a:spcAft>
            </a:pPr>
            <a:r>
              <a:rPr lang="en-US" sz="2000" dirty="0" smtClean="0"/>
              <a:t>For GAEs, expect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t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smtClean="0"/>
              <a:t>consistent with local shear Alfvén dispersion relation, but not CAEs</a:t>
            </a:r>
            <a:endParaRPr lang="en-US" sz="2000" dirty="0"/>
          </a:p>
          <a:p>
            <a:r>
              <a:rPr lang="en-US" sz="2000" dirty="0" smtClean="0"/>
              <a:t>Expect CAEs to fit in CAE “well”, but not GAEs</a:t>
            </a:r>
          </a:p>
          <a:p>
            <a:pPr lvl="1">
              <a:spcAft>
                <a:spcPts val="800"/>
              </a:spcAft>
            </a:pPr>
            <a:r>
              <a:rPr lang="en-US" sz="1800" dirty="0"/>
              <a:t>compressional </a:t>
            </a:r>
            <a:r>
              <a:rPr lang="en-US" sz="1800" dirty="0" smtClean="0"/>
              <a:t>Alfvén waves propagate ONLY where:</a:t>
            </a:r>
          </a:p>
          <a:p>
            <a:pPr lvl="1"/>
            <a:r>
              <a:rPr lang="en-US" sz="1800" dirty="0" smtClean="0"/>
              <a:t>“wavelength” in </a:t>
            </a:r>
            <a:r>
              <a:rPr lang="en-US" sz="1800" i="1" dirty="0" smtClean="0"/>
              <a:t>R</a:t>
            </a:r>
            <a:r>
              <a:rPr lang="en-US" sz="1800" dirty="0" smtClean="0"/>
              <a:t>-</a:t>
            </a:r>
            <a:r>
              <a:rPr lang="en-US" sz="1800" i="1" dirty="0" smtClean="0"/>
              <a:t>Z</a:t>
            </a:r>
            <a:r>
              <a:rPr lang="en-US" sz="1800" dirty="0" smtClean="0"/>
              <a:t> plane must fit inside “well”</a:t>
            </a:r>
          </a:p>
          <a:p>
            <a:pPr lvl="2"/>
            <a:endParaRPr lang="en-US" sz="1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909791" y="3886200"/>
            <a:ext cx="3234209" cy="2623327"/>
            <a:chOff x="2960084" y="4271862"/>
            <a:chExt cx="2857500" cy="2317771"/>
          </a:xfrm>
        </p:grpSpPr>
        <p:pic>
          <p:nvPicPr>
            <p:cNvPr id="13" name="Picture 12" descr="fAE_calc_trends_141398_t400_700_for_APS2011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084" y="4313158"/>
              <a:ext cx="2857500" cy="227647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397619" y="4271862"/>
              <a:ext cx="2013498" cy="231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</a:rPr>
                <a:t>Equilibrium trends</a:t>
              </a:r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669692" y="5119078"/>
              <a:ext cx="674077" cy="19538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267">
                <a:spcBef>
                  <a:spcPct val="20000"/>
                </a:spcBef>
                <a:buFontTx/>
                <a:buChar char="•"/>
              </a:pPr>
              <a:endParaRPr lang="en-US">
                <a:latin typeface="Helvetica" pitchFamily="-12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62767" y="5412156"/>
              <a:ext cx="361462" cy="215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0" dirty="0">
                  <a:solidFill>
                    <a:srgbClr val="FF0000"/>
                  </a:solidFill>
                </a:rPr>
                <a:t>q</a:t>
              </a:r>
              <a:r>
                <a:rPr lang="en-US" sz="1000" b="0" i="0" baseline="-25000" dirty="0">
                  <a:solidFill>
                    <a:srgbClr val="FF0000"/>
                  </a:solidFill>
                </a:rPr>
                <a:t>0</a:t>
              </a:r>
              <a:endParaRPr lang="en-US" b="0" i="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5197231" y="5568462"/>
              <a:ext cx="195384" cy="9769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  <p:graphicFrame>
        <p:nvGraphicFramePr>
          <p:cNvPr id="80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844583"/>
              </p:ext>
            </p:extLst>
          </p:nvPr>
        </p:nvGraphicFramePr>
        <p:xfrm>
          <a:off x="1828800" y="5181600"/>
          <a:ext cx="20542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" name="Equation" r:id="rId5" imgW="1638300" imgH="457200" progId="Equation.3">
                  <p:embed/>
                </p:oleObj>
              </mc:Choice>
              <mc:Fallback>
                <p:oleObj name="Equation" r:id="rId5" imgW="1638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5181600"/>
                        <a:ext cx="2054225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249172"/>
              </p:ext>
            </p:extLst>
          </p:nvPr>
        </p:nvGraphicFramePr>
        <p:xfrm>
          <a:off x="1371600" y="4010406"/>
          <a:ext cx="2739001" cy="63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Equation" r:id="rId7" imgW="2006600" imgH="457200" progId="Equation.3">
                  <p:embed/>
                </p:oleObj>
              </mc:Choice>
              <mc:Fallback>
                <p:oleObj name="Equation" r:id="rId7" imgW="200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1600" y="4010406"/>
                        <a:ext cx="2739001" cy="63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11989"/>
              </p:ext>
            </p:extLst>
          </p:nvPr>
        </p:nvGraphicFramePr>
        <p:xfrm>
          <a:off x="1414462" y="5908055"/>
          <a:ext cx="3233738" cy="64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" name="Equation" r:id="rId9" imgW="2730500" imgH="546100" progId="Equation.3">
                  <p:embed/>
                </p:oleObj>
              </mc:Choice>
              <mc:Fallback>
                <p:oleObj name="Equation" r:id="rId9" imgW="2730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4462" y="5908055"/>
                        <a:ext cx="3233738" cy="64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61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80" y="71120"/>
            <a:ext cx="8373143" cy="914400"/>
          </a:xfrm>
        </p:spPr>
        <p:txBody>
          <a:bodyPr/>
          <a:lstStyle/>
          <a:p>
            <a:r>
              <a:rPr lang="en-US" smtClean="0"/>
              <a:t>Sensitivity of </a:t>
            </a:r>
            <a:r>
              <a:rPr lang="en-US" i="1" smtClean="0"/>
              <a:t>f</a:t>
            </a:r>
            <a:r>
              <a:rPr lang="en-US" baseline="-25000" smtClean="0"/>
              <a:t>GAE </a:t>
            </a:r>
            <a:r>
              <a:rPr lang="en-US" smtClean="0"/>
              <a:t>to </a:t>
            </a:r>
            <a:r>
              <a:rPr lang="en-US" i="1" smtClean="0"/>
              <a:t>q</a:t>
            </a:r>
            <a:r>
              <a:rPr lang="en-US" baseline="-25000" smtClean="0"/>
              <a:t>0</a:t>
            </a:r>
            <a:r>
              <a:rPr lang="en-US" smtClean="0"/>
              <a:t> helps distinguish </a:t>
            </a:r>
            <a:r>
              <a:rPr lang="en-US" dirty="0" smtClean="0"/>
              <a:t>CAEs &amp; GAEs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37920"/>
            <a:ext cx="5791200" cy="5110480"/>
          </a:xfrm>
        </p:spPr>
        <p:txBody>
          <a:bodyPr/>
          <a:lstStyle/>
          <a:p>
            <a:pPr>
              <a:spcAft>
                <a:spcPts val="5200"/>
              </a:spcAft>
            </a:pPr>
            <a:r>
              <a:rPr lang="en-US" sz="2000" dirty="0" smtClean="0"/>
              <a:t>GAEs are shear Alfvén:</a:t>
            </a:r>
          </a:p>
          <a:p>
            <a:r>
              <a:rPr lang="en-US" sz="2000" i="1" dirty="0" err="1"/>
              <a:t>f</a:t>
            </a:r>
            <a:r>
              <a:rPr lang="en-US" sz="2000" baseline="-25000" dirty="0" err="1"/>
              <a:t>GAE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sensitive </a:t>
            </a:r>
            <a:r>
              <a:rPr lang="en-US" sz="2000" dirty="0" smtClean="0"/>
              <a:t>to </a:t>
            </a:r>
            <a:r>
              <a:rPr lang="en-US" sz="2000" i="1" dirty="0" smtClean="0"/>
              <a:t>m</a:t>
            </a:r>
            <a:r>
              <a:rPr lang="en-US" sz="2000" dirty="0" smtClean="0"/>
              <a:t>/</a:t>
            </a:r>
            <a:r>
              <a:rPr lang="en-US" sz="2000" i="1" dirty="0" smtClean="0"/>
              <a:t>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if |</a:t>
            </a:r>
            <a:r>
              <a:rPr lang="en-US" sz="2000" i="1" dirty="0" smtClean="0"/>
              <a:t>m</a:t>
            </a:r>
            <a:r>
              <a:rPr lang="en-US" sz="2000" dirty="0" smtClean="0"/>
              <a:t>| &gt;&gt; 1</a:t>
            </a:r>
          </a:p>
          <a:p>
            <a:r>
              <a:rPr lang="en-US" sz="2000" i="1" dirty="0"/>
              <a:t>q</a:t>
            </a:r>
            <a:r>
              <a:rPr lang="en-US" sz="2000" baseline="-25000" dirty="0"/>
              <a:t>0</a:t>
            </a:r>
            <a:r>
              <a:rPr lang="en-US" sz="2000" dirty="0" smtClean="0"/>
              <a:t> varies substantially (1.7 – 1.1) over </a:t>
            </a:r>
            <a:br>
              <a:rPr lang="en-US" sz="2000" dirty="0" smtClean="0"/>
            </a:br>
            <a:r>
              <a:rPr lang="en-US" sz="2000" i="1" dirty="0" smtClean="0"/>
              <a:t>t</a:t>
            </a:r>
            <a:r>
              <a:rPr lang="en-US" sz="2000" dirty="0" smtClean="0"/>
              <a:t> = 400 – 700 </a:t>
            </a:r>
            <a:r>
              <a:rPr lang="en-US" sz="2000" dirty="0" err="1" smtClean="0"/>
              <a:t>ms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7D007F"/>
                </a:solidFill>
              </a:rPr>
              <a:t>Modes with </a:t>
            </a:r>
            <a:r>
              <a:rPr lang="en-US" sz="2000" i="1" dirty="0" smtClean="0">
                <a:solidFill>
                  <a:srgbClr val="7D007F"/>
                </a:solidFill>
              </a:rPr>
              <a:t>f</a:t>
            </a:r>
            <a:r>
              <a:rPr lang="en-US" sz="2000" dirty="0" smtClean="0">
                <a:solidFill>
                  <a:srgbClr val="7D007F"/>
                </a:solidFill>
              </a:rPr>
              <a:t> &lt; ~ 600 kHz, </a:t>
            </a:r>
            <a:r>
              <a:rPr lang="en-US" sz="2000" i="1" dirty="0" smtClean="0">
                <a:solidFill>
                  <a:srgbClr val="7D007F"/>
                </a:solidFill>
              </a:rPr>
              <a:t>n</a:t>
            </a:r>
            <a:r>
              <a:rPr lang="en-US" sz="2000" dirty="0" smtClean="0">
                <a:solidFill>
                  <a:srgbClr val="7D007F"/>
                </a:solidFill>
              </a:rPr>
              <a:t> = -6 </a:t>
            </a:r>
            <a:r>
              <a:rPr lang="en-US" sz="2000" dirty="0">
                <a:solidFill>
                  <a:srgbClr val="7D007F"/>
                </a:solidFill>
              </a:rPr>
              <a:t>–</a:t>
            </a:r>
            <a:r>
              <a:rPr lang="en-US" sz="2000" dirty="0" smtClean="0">
                <a:solidFill>
                  <a:srgbClr val="7D007F"/>
                </a:solidFill>
              </a:rPr>
              <a:t> -8: </a:t>
            </a:r>
            <a:br>
              <a:rPr lang="en-US" sz="2000" dirty="0" smtClean="0">
                <a:solidFill>
                  <a:srgbClr val="7D007F"/>
                </a:solidFill>
              </a:rPr>
            </a:br>
            <a:r>
              <a:rPr lang="en-US" sz="2000" i="1" dirty="0" smtClean="0">
                <a:solidFill>
                  <a:srgbClr val="7D007F"/>
                </a:solidFill>
              </a:rPr>
              <a:t>f</a:t>
            </a:r>
            <a:r>
              <a:rPr lang="en-US" sz="2000" dirty="0">
                <a:solidFill>
                  <a:srgbClr val="7D007F"/>
                </a:solidFill>
              </a:rPr>
              <a:t>(</a:t>
            </a:r>
            <a:r>
              <a:rPr lang="en-US" sz="2000" i="1" dirty="0">
                <a:solidFill>
                  <a:srgbClr val="7D007F"/>
                </a:solidFill>
              </a:rPr>
              <a:t>t</a:t>
            </a:r>
            <a:r>
              <a:rPr lang="en-US" sz="2000" dirty="0">
                <a:solidFill>
                  <a:srgbClr val="7D007F"/>
                </a:solidFill>
              </a:rPr>
              <a:t>) ~ </a:t>
            </a:r>
            <a:r>
              <a:rPr lang="en-US" sz="2000" i="1" dirty="0" err="1">
                <a:solidFill>
                  <a:srgbClr val="7D007F"/>
                </a:solidFill>
              </a:rPr>
              <a:t>f</a:t>
            </a:r>
            <a:r>
              <a:rPr lang="en-US" sz="2000" baseline="-25000" dirty="0" err="1">
                <a:solidFill>
                  <a:srgbClr val="7D007F"/>
                </a:solidFill>
              </a:rPr>
              <a:t>GAE</a:t>
            </a:r>
            <a:r>
              <a:rPr lang="en-US" sz="2000" baseline="-25000" dirty="0">
                <a:solidFill>
                  <a:srgbClr val="7D007F"/>
                </a:solidFill>
              </a:rPr>
              <a:t> </a:t>
            </a:r>
            <a:r>
              <a:rPr lang="en-US" sz="2000" dirty="0">
                <a:solidFill>
                  <a:srgbClr val="7D007F"/>
                </a:solidFill>
              </a:rPr>
              <a:t>(</a:t>
            </a:r>
            <a:r>
              <a:rPr lang="en-US" sz="2000" i="1" dirty="0">
                <a:solidFill>
                  <a:srgbClr val="7D007F"/>
                </a:solidFill>
              </a:rPr>
              <a:t>t</a:t>
            </a:r>
            <a:r>
              <a:rPr lang="en-US" sz="2000" dirty="0">
                <a:solidFill>
                  <a:srgbClr val="7D007F"/>
                </a:solidFill>
              </a:rPr>
              <a:t>) </a:t>
            </a:r>
            <a:endParaRPr lang="en-US" dirty="0" smtClean="0">
              <a:solidFill>
                <a:srgbClr val="7D007F"/>
              </a:solidFill>
            </a:endParaRPr>
          </a:p>
          <a:p>
            <a:pPr lvl="1"/>
            <a:r>
              <a:rPr lang="en-US" dirty="0" smtClean="0">
                <a:solidFill>
                  <a:srgbClr val="7D007F"/>
                </a:solidFill>
              </a:rPr>
              <a:t>|</a:t>
            </a:r>
            <a:r>
              <a:rPr lang="en-US" i="1" dirty="0" smtClean="0">
                <a:solidFill>
                  <a:srgbClr val="7D007F"/>
                </a:solidFill>
              </a:rPr>
              <a:t>n</a:t>
            </a:r>
            <a:r>
              <a:rPr lang="en-US" dirty="0" smtClean="0">
                <a:solidFill>
                  <a:srgbClr val="7D007F"/>
                </a:solidFill>
              </a:rPr>
              <a:t>| &gt;&gt; 1 </a:t>
            </a:r>
            <a:r>
              <a:rPr lang="en-US" dirty="0" smtClean="0">
                <a:solidFill>
                  <a:srgbClr val="7D007F"/>
                </a:solidFill>
                <a:sym typeface="Symbol" charset="0"/>
              </a:rPr>
              <a:t>⇒</a:t>
            </a:r>
            <a:r>
              <a:rPr lang="en-US" dirty="0" smtClean="0">
                <a:solidFill>
                  <a:srgbClr val="7D007F"/>
                </a:solidFill>
              </a:rPr>
              <a:t> low |</a:t>
            </a:r>
            <a:r>
              <a:rPr lang="en-US" i="1" dirty="0">
                <a:solidFill>
                  <a:srgbClr val="7D007F"/>
                </a:solidFill>
              </a:rPr>
              <a:t>m</a:t>
            </a:r>
            <a:r>
              <a:rPr lang="en-US" dirty="0" smtClean="0">
                <a:solidFill>
                  <a:srgbClr val="7D007F"/>
                </a:solidFill>
              </a:rPr>
              <a:t>| </a:t>
            </a:r>
            <a:r>
              <a:rPr lang="en-US" dirty="0" smtClean="0">
                <a:solidFill>
                  <a:srgbClr val="7D007F"/>
                </a:solidFill>
                <a:sym typeface="Symbol" charset="0"/>
              </a:rPr>
              <a:t>⇒</a:t>
            </a:r>
            <a:r>
              <a:rPr lang="en-US" dirty="0" smtClean="0">
                <a:solidFill>
                  <a:srgbClr val="7D007F"/>
                </a:solidFill>
              </a:rPr>
              <a:t> </a:t>
            </a:r>
            <a:r>
              <a:rPr lang="en-US" i="1" dirty="0" err="1">
                <a:solidFill>
                  <a:srgbClr val="7D007F"/>
                </a:solidFill>
              </a:rPr>
              <a:t>f</a:t>
            </a:r>
            <a:r>
              <a:rPr lang="en-US" baseline="-25000" dirty="0" err="1">
                <a:solidFill>
                  <a:srgbClr val="7D007F"/>
                </a:solidFill>
              </a:rPr>
              <a:t>GAE</a:t>
            </a:r>
            <a:r>
              <a:rPr lang="en-US" baseline="-25000" dirty="0">
                <a:solidFill>
                  <a:srgbClr val="7D007F"/>
                </a:solidFill>
              </a:rPr>
              <a:t> </a:t>
            </a:r>
            <a:r>
              <a:rPr lang="en-US" baseline="-25000" dirty="0" smtClean="0">
                <a:solidFill>
                  <a:srgbClr val="7D007F"/>
                </a:solidFill>
              </a:rPr>
              <a:t/>
            </a:r>
            <a:br>
              <a:rPr lang="en-US" baseline="-25000" dirty="0" smtClean="0">
                <a:solidFill>
                  <a:srgbClr val="7D007F"/>
                </a:solidFill>
              </a:rPr>
            </a:br>
            <a:r>
              <a:rPr lang="en-US" dirty="0" smtClean="0">
                <a:solidFill>
                  <a:srgbClr val="7D007F"/>
                </a:solidFill>
              </a:rPr>
              <a:t>insensitive to </a:t>
            </a:r>
            <a:r>
              <a:rPr lang="en-US" i="1" dirty="0">
                <a:solidFill>
                  <a:srgbClr val="7D007F"/>
                </a:solidFill>
              </a:rPr>
              <a:t>q</a:t>
            </a:r>
            <a:r>
              <a:rPr lang="en-US" baseline="-25000" dirty="0">
                <a:solidFill>
                  <a:srgbClr val="7D007F"/>
                </a:solidFill>
              </a:rPr>
              <a:t>0</a:t>
            </a:r>
            <a:endParaRPr lang="en-US" dirty="0" smtClean="0">
              <a:solidFill>
                <a:srgbClr val="7D007F"/>
              </a:solidFill>
            </a:endParaRPr>
          </a:p>
          <a:p>
            <a:r>
              <a:rPr lang="en-US" sz="2000" dirty="0" smtClean="0">
                <a:solidFill>
                  <a:srgbClr val="007E7F"/>
                </a:solidFill>
              </a:rPr>
              <a:t>Modes with </a:t>
            </a:r>
            <a:r>
              <a:rPr lang="en-US" sz="2000" i="1" dirty="0" smtClean="0">
                <a:solidFill>
                  <a:srgbClr val="007E7F"/>
                </a:solidFill>
              </a:rPr>
              <a:t>f</a:t>
            </a:r>
            <a:r>
              <a:rPr lang="en-US" sz="2000" dirty="0" smtClean="0">
                <a:solidFill>
                  <a:srgbClr val="007E7F"/>
                </a:solidFill>
              </a:rPr>
              <a:t> &gt; ~ 600 kHz, </a:t>
            </a:r>
            <a:r>
              <a:rPr lang="en-US" sz="2000" i="1" dirty="0" smtClean="0">
                <a:solidFill>
                  <a:srgbClr val="007E7F"/>
                </a:solidFill>
              </a:rPr>
              <a:t>n</a:t>
            </a:r>
            <a:r>
              <a:rPr lang="en-US" sz="2000" dirty="0" smtClean="0">
                <a:solidFill>
                  <a:srgbClr val="007E7F"/>
                </a:solidFill>
              </a:rPr>
              <a:t> = -3 – -5:</a:t>
            </a:r>
            <a:r>
              <a:rPr lang="en-US" sz="2000" dirty="0">
                <a:solidFill>
                  <a:srgbClr val="007E7F"/>
                </a:solidFill>
              </a:rPr>
              <a:t/>
            </a:r>
            <a:br>
              <a:rPr lang="en-US" sz="2000" dirty="0">
                <a:solidFill>
                  <a:srgbClr val="007E7F"/>
                </a:solidFill>
              </a:rPr>
            </a:br>
            <a:r>
              <a:rPr lang="en-US" sz="2000" i="1" dirty="0" smtClean="0">
                <a:solidFill>
                  <a:srgbClr val="007E7F"/>
                </a:solidFill>
              </a:rPr>
              <a:t>f</a:t>
            </a:r>
            <a:r>
              <a:rPr lang="en-US" sz="2000" dirty="0" smtClean="0">
                <a:solidFill>
                  <a:srgbClr val="007E7F"/>
                </a:solidFill>
              </a:rPr>
              <a:t>(</a:t>
            </a:r>
            <a:r>
              <a:rPr lang="en-US" sz="2000" i="1" dirty="0" smtClean="0">
                <a:solidFill>
                  <a:srgbClr val="007E7F"/>
                </a:solidFill>
              </a:rPr>
              <a:t>t</a:t>
            </a:r>
            <a:r>
              <a:rPr lang="en-US" sz="2000" dirty="0" smtClean="0">
                <a:solidFill>
                  <a:srgbClr val="007E7F"/>
                </a:solidFill>
              </a:rPr>
              <a:t>) NOT consistent with </a:t>
            </a:r>
            <a:r>
              <a:rPr lang="en-US" sz="2000" i="1" dirty="0" err="1" smtClean="0">
                <a:solidFill>
                  <a:srgbClr val="007E7F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007E7F"/>
                </a:solidFill>
              </a:rPr>
              <a:t>GAE</a:t>
            </a:r>
            <a:r>
              <a:rPr lang="en-US" sz="2000" dirty="0" smtClean="0">
                <a:solidFill>
                  <a:srgbClr val="007E7F"/>
                </a:solidFill>
              </a:rPr>
              <a:t>(</a:t>
            </a:r>
            <a:r>
              <a:rPr lang="en-US" sz="2000" i="1" dirty="0">
                <a:solidFill>
                  <a:srgbClr val="007E7F"/>
                </a:solidFill>
              </a:rPr>
              <a:t>t</a:t>
            </a:r>
            <a:r>
              <a:rPr lang="en-US" sz="2000" dirty="0" smtClean="0">
                <a:solidFill>
                  <a:srgbClr val="007E7F"/>
                </a:solidFill>
              </a:rPr>
              <a:t>)  </a:t>
            </a:r>
          </a:p>
          <a:p>
            <a:pPr lvl="1"/>
            <a:r>
              <a:rPr lang="en-US" dirty="0" smtClean="0">
                <a:solidFill>
                  <a:srgbClr val="007E7F"/>
                </a:solidFill>
              </a:rPr>
              <a:t>low |</a:t>
            </a:r>
            <a:r>
              <a:rPr lang="en-US" i="1" dirty="0" smtClean="0">
                <a:solidFill>
                  <a:srgbClr val="007E7F"/>
                </a:solidFill>
              </a:rPr>
              <a:t>n</a:t>
            </a:r>
            <a:r>
              <a:rPr lang="en-US" dirty="0" smtClean="0">
                <a:solidFill>
                  <a:srgbClr val="007E7F"/>
                </a:solidFill>
              </a:rPr>
              <a:t>|, high </a:t>
            </a:r>
            <a:r>
              <a:rPr lang="en-US" i="1" dirty="0" smtClean="0">
                <a:solidFill>
                  <a:srgbClr val="007E7F"/>
                </a:solidFill>
              </a:rPr>
              <a:t>f</a:t>
            </a:r>
            <a:r>
              <a:rPr lang="en-US" dirty="0" smtClean="0">
                <a:solidFill>
                  <a:srgbClr val="007E7F"/>
                </a:solidFill>
              </a:rPr>
              <a:t> </a:t>
            </a:r>
            <a:r>
              <a:rPr lang="en-US" dirty="0" smtClean="0">
                <a:solidFill>
                  <a:srgbClr val="007E7F"/>
                </a:solidFill>
                <a:sym typeface="Symbol" charset="0"/>
              </a:rPr>
              <a:t>⇒</a:t>
            </a:r>
            <a:r>
              <a:rPr lang="en-US" dirty="0" smtClean="0">
                <a:solidFill>
                  <a:srgbClr val="007E7F"/>
                </a:solidFill>
              </a:rPr>
              <a:t> high |</a:t>
            </a:r>
            <a:r>
              <a:rPr lang="en-US" i="1" dirty="0">
                <a:solidFill>
                  <a:srgbClr val="007E7F"/>
                </a:solidFill>
              </a:rPr>
              <a:t>m</a:t>
            </a:r>
            <a:r>
              <a:rPr lang="en-US" dirty="0" smtClean="0">
                <a:solidFill>
                  <a:srgbClr val="007E7F"/>
                </a:solidFill>
              </a:rPr>
              <a:t>| </a:t>
            </a:r>
            <a:r>
              <a:rPr lang="en-US" dirty="0" smtClean="0">
                <a:solidFill>
                  <a:srgbClr val="007E7F"/>
                </a:solidFill>
                <a:sym typeface="Symbol" charset="0"/>
              </a:rPr>
              <a:t>⇒</a:t>
            </a:r>
            <a:r>
              <a:rPr lang="en-US" dirty="0" smtClean="0">
                <a:solidFill>
                  <a:srgbClr val="007E7F"/>
                </a:solidFill>
              </a:rPr>
              <a:t> </a:t>
            </a:r>
            <a:br>
              <a:rPr lang="en-US" dirty="0" smtClean="0">
                <a:solidFill>
                  <a:srgbClr val="007E7F"/>
                </a:solidFill>
              </a:rPr>
            </a:br>
            <a:r>
              <a:rPr lang="en-US" dirty="0" smtClean="0">
                <a:solidFill>
                  <a:srgbClr val="007E7F"/>
                </a:solidFill>
              </a:rPr>
              <a:t>strong </a:t>
            </a:r>
            <a:r>
              <a:rPr lang="en-US" i="1" dirty="0">
                <a:solidFill>
                  <a:srgbClr val="007E7F"/>
                </a:solidFill>
              </a:rPr>
              <a:t>q</a:t>
            </a:r>
            <a:r>
              <a:rPr lang="en-US" baseline="-25000" dirty="0">
                <a:solidFill>
                  <a:srgbClr val="007E7F"/>
                </a:solidFill>
              </a:rPr>
              <a:t>0</a:t>
            </a:r>
            <a:r>
              <a:rPr lang="en-US" dirty="0" smtClean="0">
                <a:solidFill>
                  <a:srgbClr val="007E7F"/>
                </a:solidFill>
              </a:rPr>
              <a:t> sensitivity</a:t>
            </a:r>
            <a:endParaRPr lang="en-US" dirty="0">
              <a:solidFill>
                <a:srgbClr val="007E7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95654" y="1224280"/>
            <a:ext cx="2699708" cy="24741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267">
              <a:spcBef>
                <a:spcPct val="20000"/>
              </a:spcBef>
              <a:buFontTx/>
              <a:buChar char="•"/>
            </a:pPr>
            <a:endParaRPr lang="en-US">
              <a:latin typeface="Helvetica" pitchFamily="-12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703" y="881380"/>
            <a:ext cx="360497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For “GAEs”, f</a:t>
            </a:r>
            <a:r>
              <a:rPr lang="en-US" sz="1600" i="0" baseline="-25000" dirty="0" smtClean="0">
                <a:solidFill>
                  <a:srgbClr val="000000"/>
                </a:solidFill>
                <a:latin typeface="Arial" charset="0"/>
              </a:rPr>
              <a:t>GAE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 predicts </a:t>
            </a:r>
            <a:r>
              <a:rPr lang="en-US" sz="1600" i="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600" i="0" baseline="-25000" dirty="0" err="1" smtClean="0">
                <a:solidFill>
                  <a:srgbClr val="000000"/>
                </a:solidFill>
                <a:latin typeface="Arial" charset="0"/>
              </a:rPr>
              <a:t>mode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 well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0197" y="3754391"/>
            <a:ext cx="3839513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For “CAEs”, f</a:t>
            </a:r>
            <a:r>
              <a:rPr lang="en-US" sz="1600" i="0" baseline="-25000" dirty="0" smtClean="0">
                <a:solidFill>
                  <a:srgbClr val="000000"/>
                </a:solidFill>
                <a:latin typeface="Arial" charset="0"/>
              </a:rPr>
              <a:t>GAE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 predicts </a:t>
            </a:r>
            <a:r>
              <a:rPr lang="en-US" sz="1600" i="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600" i="0" baseline="-25000" dirty="0" err="1" smtClean="0">
                <a:solidFill>
                  <a:srgbClr val="000000"/>
                </a:solidFill>
                <a:latin typeface="Arial" charset="0"/>
              </a:rPr>
              <a:t>mode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 poorly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 descr="fAE_calc_141398_t400_700_GAE401kHz_pretty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/>
          <a:stretch/>
        </p:blipFill>
        <p:spPr>
          <a:xfrm>
            <a:off x="5448496" y="1173479"/>
            <a:ext cx="3291840" cy="2572983"/>
          </a:xfrm>
          <a:prstGeom prst="rect">
            <a:avLst/>
          </a:prstGeom>
        </p:spPr>
      </p:pic>
      <p:pic>
        <p:nvPicPr>
          <p:cNvPr id="8" name="Picture 7" descr="fAE_calc_141398_t400_700_for_IAEA_2012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/>
          <a:stretch/>
        </p:blipFill>
        <p:spPr>
          <a:xfrm>
            <a:off x="5448496" y="4069080"/>
            <a:ext cx="3291840" cy="2563461"/>
          </a:xfrm>
          <a:prstGeom prst="rect">
            <a:avLst/>
          </a:prstGeom>
        </p:spPr>
      </p:pic>
      <p:graphicFrame>
        <p:nvGraphicFramePr>
          <p:cNvPr id="21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73464"/>
              </p:ext>
            </p:extLst>
          </p:nvPr>
        </p:nvGraphicFramePr>
        <p:xfrm>
          <a:off x="1447799" y="1518920"/>
          <a:ext cx="327240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Equation" r:id="rId5" imgW="2006600" imgH="457200" progId="Equation.3">
                  <p:embed/>
                </p:oleObj>
              </mc:Choice>
              <mc:Fallback>
                <p:oleObj name="Equation" r:id="rId5" imgW="200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799" y="1518920"/>
                        <a:ext cx="327240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2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78"/>
            <a:ext cx="7772400" cy="914400"/>
          </a:xfrm>
        </p:spPr>
        <p:txBody>
          <a:bodyPr/>
          <a:lstStyle/>
          <a:p>
            <a:r>
              <a:rPr lang="en-US" dirty="0" smtClean="0"/>
              <a:t>For identification as CAE, sufficiently wide &amp; deep “well” must exist </a:t>
            </a:r>
            <a:r>
              <a:rPr lang="en-US" smtClean="0"/>
              <a:t>for mode with measured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8763000" cy="5105400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i="1" dirty="0" smtClean="0"/>
              <a:t>n</a:t>
            </a:r>
            <a:r>
              <a:rPr lang="en-US" sz="2000" dirty="0" smtClean="0"/>
              <a:t> ≠ 0, compressional Alfvén “well” formed:</a:t>
            </a:r>
            <a:endParaRPr lang="en-US" sz="2000" dirty="0"/>
          </a:p>
          <a:p>
            <a:pPr lvl="1">
              <a:spcAft>
                <a:spcPts val="3600"/>
              </a:spcAft>
            </a:pPr>
            <a:r>
              <a:rPr lang="en-US" sz="1800" dirty="0"/>
              <a:t>compressional Alfvén waves propagate ONLY where</a:t>
            </a:r>
            <a:r>
              <a:rPr lang="en-US" sz="1800" dirty="0" smtClean="0"/>
              <a:t>:</a:t>
            </a:r>
          </a:p>
          <a:p>
            <a:pPr>
              <a:spcAft>
                <a:spcPts val="4800"/>
              </a:spcAft>
            </a:pPr>
            <a:r>
              <a:rPr lang="en-US" sz="2000" dirty="0" smtClean="0"/>
              <a:t>CAE “</a:t>
            </a:r>
            <a:r>
              <a:rPr lang="en-US" sz="2000" dirty="0"/>
              <a:t>wavelength” in </a:t>
            </a:r>
            <a:r>
              <a:rPr lang="en-US" sz="2000" i="1" dirty="0"/>
              <a:t>R</a:t>
            </a:r>
            <a:r>
              <a:rPr lang="en-US" sz="2000" dirty="0"/>
              <a:t>-</a:t>
            </a:r>
            <a:r>
              <a:rPr lang="en-US" sz="2000" i="1" dirty="0"/>
              <a:t>Z</a:t>
            </a:r>
            <a:r>
              <a:rPr lang="en-US" sz="2000" dirty="0"/>
              <a:t> plane must fit inside “well”</a:t>
            </a:r>
          </a:p>
          <a:p>
            <a:r>
              <a:rPr lang="en-US" sz="2000" dirty="0" smtClean="0"/>
              <a:t>For observed modes, </a:t>
            </a:r>
            <a:r>
              <a:rPr lang="en-US" sz="2000" i="1" dirty="0" smtClean="0"/>
              <a:t>f</a:t>
            </a:r>
            <a:r>
              <a:rPr lang="en-US" sz="2000" dirty="0" smtClean="0"/>
              <a:t> &amp; </a:t>
            </a:r>
            <a:r>
              <a:rPr lang="en-US" sz="2000" i="1" dirty="0" smtClean="0"/>
              <a:t>n</a:t>
            </a:r>
            <a:r>
              <a:rPr lang="en-US" sz="2000" dirty="0" smtClean="0"/>
              <a:t> used to determine well </a:t>
            </a:r>
            <a:br>
              <a:rPr lang="en-US" sz="2000" dirty="0" smtClean="0"/>
            </a:br>
            <a:r>
              <a:rPr lang="en-US" sz="2000" dirty="0" smtClean="0"/>
              <a:t>width and </a:t>
            </a:r>
            <a:r>
              <a:rPr lang="en-US" sz="2000" i="1" dirty="0" err="1">
                <a:latin typeface="Symbol" charset="2"/>
                <a:cs typeface="Symbol" charset="2"/>
              </a:rPr>
              <a:t>l</a:t>
            </a:r>
            <a:r>
              <a:rPr lang="en-US" sz="2000" i="1" baseline="-25000" dirty="0" err="1"/>
              <a:t>R</a:t>
            </a:r>
            <a:r>
              <a:rPr lang="en-US" sz="2000" i="1" baseline="-25000" dirty="0"/>
              <a:t>-</a:t>
            </a:r>
            <a:r>
              <a:rPr lang="en-US" sz="2000" i="1" baseline="-25000" dirty="0" smtClean="0"/>
              <a:t>Z</a:t>
            </a:r>
            <a:endParaRPr lang="en-US" sz="2000" i="1" dirty="0" smtClean="0"/>
          </a:p>
          <a:p>
            <a:pPr lvl="1"/>
            <a:r>
              <a:rPr lang="en-US" sz="1800" i="1" dirty="0" err="1" smtClean="0">
                <a:latin typeface="Symbol" charset="2"/>
                <a:cs typeface="Symbol" charset="2"/>
              </a:rPr>
              <a:t>l</a:t>
            </a:r>
            <a:r>
              <a:rPr lang="en-US" sz="1800" i="1" baseline="-25000" dirty="0" err="1" smtClean="0"/>
              <a:t>R</a:t>
            </a:r>
            <a:r>
              <a:rPr lang="en-US" sz="1800" i="1" baseline="-25000" dirty="0" smtClean="0"/>
              <a:t>-Z</a:t>
            </a:r>
            <a:r>
              <a:rPr lang="en-US" sz="1800" dirty="0" smtClean="0"/>
              <a:t> calculated at deepest point in well</a:t>
            </a:r>
          </a:p>
          <a:p>
            <a:pPr lvl="1"/>
            <a:r>
              <a:rPr lang="en-US" sz="1800" dirty="0" smtClean="0"/>
              <a:t>Width (</a:t>
            </a:r>
            <a:r>
              <a:rPr lang="en-US" sz="1800" dirty="0" smtClean="0">
                <a:latin typeface="Symbol" charset="2"/>
                <a:cs typeface="Symbol" charset="2"/>
              </a:rPr>
              <a:t>D</a:t>
            </a:r>
            <a:r>
              <a:rPr lang="en-US" sz="1800" i="1" dirty="0" smtClean="0"/>
              <a:t>R</a:t>
            </a:r>
            <a:r>
              <a:rPr lang="en-US" sz="1800" dirty="0" smtClean="0"/>
              <a:t>) determined in midplane </a:t>
            </a:r>
          </a:p>
          <a:p>
            <a:r>
              <a:rPr lang="en-US" sz="2000" dirty="0" smtClean="0">
                <a:solidFill>
                  <a:srgbClr val="007E7F"/>
                </a:solidFill>
              </a:rPr>
              <a:t>Modes with </a:t>
            </a:r>
            <a:r>
              <a:rPr lang="en-US" sz="2000" i="1" dirty="0" smtClean="0">
                <a:solidFill>
                  <a:srgbClr val="007E7F"/>
                </a:solidFill>
              </a:rPr>
              <a:t>f</a:t>
            </a:r>
            <a:r>
              <a:rPr lang="en-US" sz="2000" dirty="0" smtClean="0">
                <a:solidFill>
                  <a:srgbClr val="007E7F"/>
                </a:solidFill>
              </a:rPr>
              <a:t> &gt; ~ 600 kHz, n = -3 – -5 sufficiently </a:t>
            </a:r>
            <a:br>
              <a:rPr lang="en-US" sz="2000" dirty="0" smtClean="0">
                <a:solidFill>
                  <a:srgbClr val="007E7F"/>
                </a:solidFill>
              </a:rPr>
            </a:br>
            <a:r>
              <a:rPr lang="en-US" sz="2000" dirty="0" smtClean="0">
                <a:solidFill>
                  <a:srgbClr val="007E7F"/>
                </a:solidFill>
              </a:rPr>
              <a:t>wide and deep</a:t>
            </a:r>
          </a:p>
          <a:p>
            <a:r>
              <a:rPr lang="en-US" sz="2000" dirty="0">
                <a:solidFill>
                  <a:srgbClr val="7D007F"/>
                </a:solidFill>
              </a:rPr>
              <a:t>Modes with </a:t>
            </a:r>
            <a:r>
              <a:rPr lang="en-US" sz="2000" i="1" dirty="0">
                <a:solidFill>
                  <a:srgbClr val="7D007F"/>
                </a:solidFill>
              </a:rPr>
              <a:t>f</a:t>
            </a:r>
            <a:r>
              <a:rPr lang="en-US" sz="2000" dirty="0">
                <a:solidFill>
                  <a:srgbClr val="7D007F"/>
                </a:solidFill>
              </a:rPr>
              <a:t> &lt; ~ 600 kHz, </a:t>
            </a:r>
            <a:r>
              <a:rPr lang="en-US" sz="2000" i="1" dirty="0">
                <a:solidFill>
                  <a:srgbClr val="7D007F"/>
                </a:solidFill>
              </a:rPr>
              <a:t>n</a:t>
            </a:r>
            <a:r>
              <a:rPr lang="en-US" sz="2000" dirty="0">
                <a:solidFill>
                  <a:srgbClr val="7D007F"/>
                </a:solidFill>
              </a:rPr>
              <a:t> = -6 – -</a:t>
            </a:r>
            <a:r>
              <a:rPr lang="en-US" sz="2000" dirty="0" smtClean="0">
                <a:solidFill>
                  <a:srgbClr val="7D007F"/>
                </a:solidFill>
              </a:rPr>
              <a:t>8 do not fit in “well”</a:t>
            </a:r>
            <a:endParaRPr lang="en-US" sz="2000" dirty="0">
              <a:solidFill>
                <a:srgbClr val="7D007F"/>
              </a:solidFill>
            </a:endParaRPr>
          </a:p>
          <a:p>
            <a:pPr lvl="1">
              <a:tabLst>
                <a:tab pos="3886200" algn="l"/>
              </a:tabLst>
            </a:pPr>
            <a:r>
              <a:rPr lang="en-US" sz="1800" dirty="0" smtClean="0">
                <a:solidFill>
                  <a:srgbClr val="7D007F"/>
                </a:solidFill>
              </a:rPr>
              <a:t>For some </a:t>
            </a:r>
            <a:r>
              <a:rPr lang="en-US" sz="1800" i="1" dirty="0" smtClean="0">
                <a:solidFill>
                  <a:srgbClr val="7D007F"/>
                </a:solidFill>
              </a:rPr>
              <a:t>f</a:t>
            </a:r>
            <a:r>
              <a:rPr lang="en-US" sz="1800" dirty="0" smtClean="0">
                <a:solidFill>
                  <a:srgbClr val="7D007F"/>
                </a:solidFill>
              </a:rPr>
              <a:t> &amp; </a:t>
            </a:r>
            <a:r>
              <a:rPr lang="en-US" sz="1800" i="1" dirty="0" smtClean="0">
                <a:solidFill>
                  <a:srgbClr val="7D007F"/>
                </a:solidFill>
              </a:rPr>
              <a:t>n,</a:t>
            </a:r>
            <a:r>
              <a:rPr lang="en-US" sz="1800" dirty="0" smtClean="0">
                <a:solidFill>
                  <a:srgbClr val="7D007F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en-US" sz="1700" i="1" dirty="0" smtClean="0">
                <a:solidFill>
                  <a:schemeClr val="bg1"/>
                </a:solidFill>
              </a:rPr>
              <a:t>n</a:t>
            </a:r>
            <a:r>
              <a:rPr lang="en-US" sz="1700" dirty="0" smtClean="0">
                <a:solidFill>
                  <a:schemeClr val="bg1"/>
                </a:solidFill>
              </a:rPr>
              <a:t>/</a:t>
            </a:r>
            <a:r>
              <a:rPr lang="en-US" sz="1700" i="1" dirty="0" smtClean="0">
                <a:solidFill>
                  <a:schemeClr val="bg1"/>
                </a:solidFill>
              </a:rPr>
              <a:t>R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  <a:r>
              <a:rPr lang="en-US" sz="1700" baseline="30000" dirty="0" smtClean="0">
                <a:solidFill>
                  <a:schemeClr val="bg1"/>
                </a:solidFill>
              </a:rPr>
              <a:t>2</a:t>
            </a:r>
            <a:r>
              <a:rPr lang="en-US" sz="1700" i="1" dirty="0" smtClean="0">
                <a:solidFill>
                  <a:schemeClr val="bg1"/>
                </a:solidFill>
              </a:rPr>
              <a:t>v</a:t>
            </a:r>
            <a:r>
              <a:rPr lang="en-US" sz="1700" baseline="-25000" dirty="0" smtClean="0">
                <a:solidFill>
                  <a:schemeClr val="bg1"/>
                </a:solidFill>
              </a:rPr>
              <a:t>A</a:t>
            </a:r>
            <a:r>
              <a:rPr lang="en-US" sz="1700" baseline="30000" dirty="0">
                <a:solidFill>
                  <a:schemeClr val="bg1"/>
                </a:solidFill>
              </a:rPr>
              <a:t>2</a:t>
            </a:r>
            <a:r>
              <a:rPr lang="en-US" sz="1700" dirty="0" smtClean="0">
                <a:solidFill>
                  <a:schemeClr val="bg1"/>
                </a:solidFill>
              </a:rPr>
              <a:t> – (</a:t>
            </a:r>
            <a:r>
              <a:rPr lang="en-US" sz="1700" i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1700" dirty="0" smtClean="0">
                <a:solidFill>
                  <a:schemeClr val="bg1"/>
                </a:solidFill>
              </a:rPr>
              <a:t>-</a:t>
            </a:r>
            <a:r>
              <a:rPr lang="en-US" sz="1700" i="1" dirty="0" err="1" smtClean="0">
                <a:solidFill>
                  <a:schemeClr val="bg1"/>
                </a:solidFill>
              </a:rPr>
              <a:t>n</a:t>
            </a:r>
            <a:r>
              <a:rPr lang="en-US" sz="1700" i="1" dirty="0" err="1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1700" baseline="-25000" dirty="0" err="1" smtClean="0">
                <a:solidFill>
                  <a:schemeClr val="bg1"/>
                </a:solidFill>
              </a:rPr>
              <a:t>ROT</a:t>
            </a:r>
            <a:r>
              <a:rPr lang="en-US" sz="1700" dirty="0" smtClean="0">
                <a:solidFill>
                  <a:schemeClr val="bg1"/>
                </a:solidFill>
              </a:rPr>
              <a:t>)</a:t>
            </a:r>
            <a:r>
              <a:rPr lang="en-US" sz="1700" baseline="30000" dirty="0">
                <a:solidFill>
                  <a:schemeClr val="bg1"/>
                </a:solidFill>
              </a:rPr>
              <a:t> 2</a:t>
            </a:r>
            <a:r>
              <a:rPr lang="en-US" sz="1700" dirty="0" smtClean="0">
                <a:solidFill>
                  <a:schemeClr val="bg1"/>
                </a:solidFill>
              </a:rPr>
              <a:t> &gt; 0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7D007F"/>
                </a:solidFill>
              </a:rPr>
              <a:t>everywhere</a:t>
            </a:r>
          </a:p>
          <a:p>
            <a:pPr lvl="1">
              <a:tabLst>
                <a:tab pos="3886200" algn="l"/>
              </a:tabLst>
            </a:pPr>
            <a:r>
              <a:rPr lang="en-US" sz="1800" dirty="0" smtClean="0">
                <a:solidFill>
                  <a:srgbClr val="7D007F"/>
                </a:solidFill>
              </a:rPr>
              <a:t>For some </a:t>
            </a:r>
            <a:r>
              <a:rPr lang="en-US" sz="1800" i="1" dirty="0" smtClean="0">
                <a:solidFill>
                  <a:srgbClr val="7D007F"/>
                </a:solidFill>
              </a:rPr>
              <a:t>f</a:t>
            </a:r>
            <a:r>
              <a:rPr lang="en-US" sz="1800" dirty="0" smtClean="0">
                <a:solidFill>
                  <a:srgbClr val="7D007F"/>
                </a:solidFill>
              </a:rPr>
              <a:t> </a:t>
            </a:r>
            <a:r>
              <a:rPr lang="en-US" sz="1800" dirty="0">
                <a:solidFill>
                  <a:srgbClr val="7D007F"/>
                </a:solidFill>
              </a:rPr>
              <a:t>&amp; </a:t>
            </a:r>
            <a:r>
              <a:rPr lang="en-US" sz="1800" i="1" dirty="0" smtClean="0">
                <a:solidFill>
                  <a:srgbClr val="7D007F"/>
                </a:solidFill>
              </a:rPr>
              <a:t>n, </a:t>
            </a:r>
            <a:r>
              <a:rPr lang="en-US" sz="1800" i="1" dirty="0" err="1">
                <a:solidFill>
                  <a:srgbClr val="7D007F"/>
                </a:solidFill>
                <a:latin typeface="Symbol" charset="2"/>
                <a:cs typeface="Symbol" charset="2"/>
              </a:rPr>
              <a:t>l</a:t>
            </a:r>
            <a:r>
              <a:rPr lang="en-US" sz="1800" i="1" baseline="-25000" dirty="0" err="1">
                <a:solidFill>
                  <a:srgbClr val="7D007F"/>
                </a:solidFill>
              </a:rPr>
              <a:t>R</a:t>
            </a:r>
            <a:r>
              <a:rPr lang="en-US" sz="1800" i="1" baseline="-25000" dirty="0">
                <a:solidFill>
                  <a:srgbClr val="7D007F"/>
                </a:solidFill>
              </a:rPr>
              <a:t>-Z</a:t>
            </a:r>
            <a:r>
              <a:rPr lang="en-US" sz="1800" i="1" dirty="0" smtClean="0">
                <a:solidFill>
                  <a:srgbClr val="7D007F"/>
                </a:solidFill>
              </a:rPr>
              <a:t> &gt;&gt; </a:t>
            </a:r>
            <a:r>
              <a:rPr lang="en-US" sz="1800" dirty="0">
                <a:solidFill>
                  <a:srgbClr val="7D007F"/>
                </a:solidFill>
                <a:latin typeface="Symbol" charset="2"/>
                <a:cs typeface="Symbol" charset="2"/>
              </a:rPr>
              <a:t>D</a:t>
            </a:r>
            <a:r>
              <a:rPr lang="en-US" sz="1800" i="1" dirty="0">
                <a:solidFill>
                  <a:srgbClr val="7D007F"/>
                </a:solidFill>
              </a:rPr>
              <a:t>R</a:t>
            </a:r>
            <a:endParaRPr lang="en-US" sz="1800" dirty="0">
              <a:solidFill>
                <a:srgbClr val="7D007F"/>
              </a:solidFill>
            </a:endParaRPr>
          </a:p>
          <a:p>
            <a:pPr>
              <a:spcAft>
                <a:spcPts val="3600"/>
              </a:spcAft>
            </a:pPr>
            <a:endParaRPr lang="en-US" sz="2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spcAft>
                <a:spcPts val="3600"/>
              </a:spcAft>
            </a:pPr>
            <a:endParaRPr lang="en-US" sz="2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spcAft>
                <a:spcPts val="3600"/>
              </a:spcAft>
            </a:pPr>
            <a:endParaRPr lang="en-US" sz="2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4" name="Picture 3" descr="CAE_well_141398_t582_f633_nn4_fROTCHERS_Nesc1p085_for_IAEA_201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>
          <a:xfrm>
            <a:off x="6159500" y="1409101"/>
            <a:ext cx="2959101" cy="3950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990600"/>
            <a:ext cx="3035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0" dirty="0" smtClean="0">
                <a:solidFill>
                  <a:schemeClr val="tx1"/>
                </a:solidFill>
              </a:rPr>
              <a:t>CAE “well”  for </a:t>
            </a:r>
            <a:r>
              <a:rPr lang="en-US" sz="1400" dirty="0" smtClean="0">
                <a:solidFill>
                  <a:schemeClr val="tx1"/>
                </a:solidFill>
              </a:rPr>
              <a:t>f</a:t>
            </a:r>
            <a:r>
              <a:rPr lang="en-US" sz="1400" i="0" dirty="0" smtClean="0">
                <a:solidFill>
                  <a:schemeClr val="tx1"/>
                </a:solidFill>
              </a:rPr>
              <a:t> = 633 kHz, n = -4</a:t>
            </a:r>
          </a:p>
          <a:p>
            <a:pPr algn="ctr"/>
            <a:r>
              <a:rPr lang="en-US" i="0" dirty="0" smtClean="0">
                <a:solidFill>
                  <a:schemeClr val="tx1"/>
                </a:solidFill>
              </a:rPr>
              <a:t>(shot 141398, t = 582 </a:t>
            </a:r>
            <a:r>
              <a:rPr lang="en-US" i="0" dirty="0" err="1" smtClean="0">
                <a:solidFill>
                  <a:schemeClr val="tx1"/>
                </a:solidFill>
              </a:rPr>
              <a:t>ms</a:t>
            </a:r>
            <a:r>
              <a:rPr lang="en-US" i="0" dirty="0" smtClean="0">
                <a:solidFill>
                  <a:schemeClr val="tx1"/>
                </a:solidFill>
              </a:rPr>
              <a:t>)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111934"/>
              </p:ext>
            </p:extLst>
          </p:nvPr>
        </p:nvGraphicFramePr>
        <p:xfrm>
          <a:off x="2247900" y="1778000"/>
          <a:ext cx="2362200" cy="65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4" name="Equation" r:id="rId4" imgW="1638300" imgH="457200" progId="Equation.3">
                  <p:embed/>
                </p:oleObj>
              </mc:Choice>
              <mc:Fallback>
                <p:oleObj name="Equation" r:id="rId4" imgW="1638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7900" y="1778000"/>
                        <a:ext cx="2362200" cy="65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37279"/>
              </p:ext>
            </p:extLst>
          </p:nvPr>
        </p:nvGraphicFramePr>
        <p:xfrm>
          <a:off x="1714500" y="2648493"/>
          <a:ext cx="3657600" cy="72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Equation" r:id="rId6" imgW="2730500" imgH="546100" progId="Equation.3">
                  <p:embed/>
                </p:oleObj>
              </mc:Choice>
              <mc:Fallback>
                <p:oleObj name="Equation" r:id="rId6" imgW="27305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4500" y="2648493"/>
                        <a:ext cx="3657600" cy="72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476500" y="5638800"/>
            <a:ext cx="2514600" cy="417056"/>
            <a:chOff x="2476500" y="5638800"/>
            <a:chExt cx="2514600" cy="417056"/>
          </a:xfrm>
        </p:grpSpPr>
        <p:graphicFrame>
          <p:nvGraphicFramePr>
            <p:cNvPr id="8" name="Content Placeholder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7925525"/>
                </p:ext>
              </p:extLst>
            </p:nvPr>
          </p:nvGraphicFramePr>
          <p:xfrm>
            <a:off x="2477452" y="5650336"/>
            <a:ext cx="2490788" cy="40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6" name="Equation" r:id="rId8" imgW="1727200" imgH="279400" progId="Equation.3">
                    <p:embed/>
                  </p:oleObj>
                </mc:Choice>
                <mc:Fallback>
                  <p:oleObj name="Equation" r:id="rId8" imgW="17272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477452" y="5650336"/>
                          <a:ext cx="2490788" cy="401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Picture 11" descr="CAE dispersion relation - dark magenta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00" y="5638800"/>
              <a:ext cx="2514600" cy="41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65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and number of modes consistent with </a:t>
            </a:r>
            <a:br>
              <a:rPr lang="en-US" dirty="0" smtClean="0"/>
            </a:br>
            <a:r>
              <a:rPr lang="en-US" dirty="0" smtClean="0"/>
              <a:t>ORBIT modeling prediction for enhanced </a:t>
            </a:r>
            <a:r>
              <a:rPr lang="en-US" i="1" dirty="0" err="1" smtClean="0">
                <a:latin typeface="Symbol" charset="2"/>
                <a:cs typeface="Symbol" charset="2"/>
              </a:rPr>
              <a:t>c</a:t>
            </a:r>
            <a:r>
              <a:rPr lang="en-US" i="1" baseline="-25000" dirty="0" err="1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9320"/>
            <a:ext cx="8991600" cy="6050280"/>
          </a:xfrm>
        </p:spPr>
        <p:txBody>
          <a:bodyPr/>
          <a:lstStyle/>
          <a:p>
            <a:pPr marL="342771" indent="-342771">
              <a:tabLst>
                <a:tab pos="2404153" algn="ctr"/>
              </a:tabLst>
              <a:defRPr/>
            </a:pPr>
            <a:r>
              <a:rPr lang="en-US" sz="2200" dirty="0" smtClean="0"/>
              <a:t>ORBIT modeling indicates </a:t>
            </a:r>
            <a:r>
              <a:rPr lang="en-US" sz="2200" dirty="0" smtClean="0">
                <a:sym typeface="Symbol" charset="0"/>
              </a:rPr>
              <a:t>significant </a:t>
            </a:r>
            <a:r>
              <a:rPr lang="en-US" sz="2200" b="1" i="1" dirty="0">
                <a:latin typeface="Symbol" charset="2"/>
                <a:cs typeface="Symbol" charset="2"/>
              </a:rPr>
              <a:t>c</a:t>
            </a:r>
            <a:r>
              <a:rPr lang="en-US" sz="2200" b="1" i="1" baseline="-25000" dirty="0"/>
              <a:t>e</a:t>
            </a:r>
            <a:r>
              <a:rPr lang="en-US" sz="2200" dirty="0">
                <a:sym typeface="Symbol" charset="0"/>
              </a:rPr>
              <a:t> enhancement </a:t>
            </a:r>
            <a:r>
              <a:rPr lang="en-US" sz="2200" dirty="0" smtClean="0">
                <a:sym typeface="Symbol" charset="0"/>
              </a:rPr>
              <a:t>due to </a:t>
            </a:r>
            <a:r>
              <a:rPr lang="en-US" sz="2200" dirty="0">
                <a:sym typeface="Symbol" charset="0"/>
              </a:rPr>
              <a:t>resonant </a:t>
            </a:r>
            <a:r>
              <a:rPr lang="en-US" sz="2200" dirty="0" smtClean="0">
                <a:sym typeface="Symbol" charset="0"/>
              </a:rPr>
              <a:t>electron interaction of </a:t>
            </a:r>
            <a:r>
              <a:rPr lang="en-US" sz="2200" dirty="0" smtClean="0"/>
              <a:t>multiple modes</a:t>
            </a:r>
          </a:p>
          <a:p>
            <a:pPr marL="800100" lvl="2" indent="0">
              <a:lnSpc>
                <a:spcPct val="90000"/>
              </a:lnSpc>
              <a:spcBef>
                <a:spcPts val="0"/>
              </a:spcBef>
              <a:buNone/>
              <a:tabLst>
                <a:tab pos="2404153" algn="ctr"/>
              </a:tabLst>
              <a:defRPr/>
            </a:pPr>
            <a:r>
              <a:rPr lang="da-DK" sz="1400" dirty="0" smtClean="0">
                <a:solidFill>
                  <a:srgbClr val="3333CC"/>
                </a:solidFill>
              </a:rPr>
              <a:t>[</a:t>
            </a:r>
            <a:r>
              <a:rPr lang="da-DK" sz="1400" dirty="0">
                <a:solidFill>
                  <a:srgbClr val="3333CC"/>
                </a:solidFill>
              </a:rPr>
              <a:t>N. N. </a:t>
            </a:r>
            <a:r>
              <a:rPr lang="da-DK" sz="1400" dirty="0" err="1">
                <a:solidFill>
                  <a:srgbClr val="3333CC"/>
                </a:solidFill>
              </a:rPr>
              <a:t>Gorelenkov</a:t>
            </a:r>
            <a:r>
              <a:rPr lang="da-DK" sz="1400" dirty="0">
                <a:solidFill>
                  <a:srgbClr val="3333CC"/>
                </a:solidFill>
              </a:rPr>
              <a:t> et al., </a:t>
            </a:r>
            <a:r>
              <a:rPr lang="da-DK" sz="1400" dirty="0" err="1">
                <a:solidFill>
                  <a:srgbClr val="3333CC"/>
                </a:solidFill>
              </a:rPr>
              <a:t>Nucl</a:t>
            </a:r>
            <a:r>
              <a:rPr lang="da-DK" sz="1400" dirty="0">
                <a:solidFill>
                  <a:srgbClr val="3333CC"/>
                </a:solidFill>
              </a:rPr>
              <a:t>. Fusion 50, 084012 (2010)]</a:t>
            </a:r>
            <a:endParaRPr lang="en-US" sz="1200" dirty="0">
              <a:solidFill>
                <a:srgbClr val="3333CC"/>
              </a:solidFill>
            </a:endParaRPr>
          </a:p>
          <a:p>
            <a:pPr marL="742821" lvl="1" indent="-342771">
              <a:lnSpc>
                <a:spcPct val="90000"/>
              </a:lnSpc>
              <a:tabLst>
                <a:tab pos="2404153" algn="ctr"/>
              </a:tabLst>
              <a:defRPr/>
            </a:pPr>
            <a:r>
              <a:rPr lang="en-US" smtClean="0"/>
              <a:t>total fluctuation </a:t>
            </a:r>
            <a:r>
              <a:rPr lang="en-US" dirty="0" smtClean="0"/>
              <a:t>level needed to explain </a:t>
            </a:r>
            <a:r>
              <a:rPr lang="en-US" b="1" i="1" dirty="0">
                <a:latin typeface="Symbol" charset="2"/>
                <a:cs typeface="Symbol" charset="2"/>
              </a:rPr>
              <a:t>c</a:t>
            </a:r>
            <a:r>
              <a:rPr lang="en-US" b="1" i="1" baseline="-25000" dirty="0"/>
              <a:t>e</a:t>
            </a:r>
            <a:r>
              <a:rPr lang="en-US" dirty="0" smtClean="0"/>
              <a:t> ehancement</a:t>
            </a:r>
            <a:r>
              <a:rPr lang="en-US" dirty="0" smtClean="0">
                <a:sym typeface="Symbol" charset="0"/>
              </a:rPr>
              <a:t>: </a:t>
            </a:r>
            <a:br>
              <a:rPr lang="en-US" dirty="0" smtClean="0">
                <a:sym typeface="Symbol" charset="0"/>
              </a:rPr>
            </a:br>
            <a:r>
              <a:rPr lang="en-GB" i="1" dirty="0" smtClean="0">
                <a:solidFill>
                  <a:srgbClr val="FF0000"/>
                </a:solidFill>
                <a:latin typeface="Symbol"/>
                <a:ea typeface="MS Mincho"/>
                <a:cs typeface="Times New Roman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Times New Roman"/>
                <a:ea typeface="MS Mincho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</a:rPr>
              <a:t>= </a:t>
            </a:r>
            <a:r>
              <a:rPr lang="en-GB" i="1" dirty="0" err="1">
                <a:solidFill>
                  <a:srgbClr val="FF0000"/>
                </a:solidFill>
                <a:latin typeface="Symbol"/>
                <a:ea typeface="MS Mincho"/>
                <a:cs typeface="Times New Roman"/>
              </a:rPr>
              <a:t>d</a:t>
            </a:r>
            <a:r>
              <a:rPr lang="en-GB" i="1" dirty="0" err="1">
                <a:solidFill>
                  <a:srgbClr val="FF0000"/>
                </a:solidFill>
                <a:latin typeface="Times New Roman"/>
                <a:ea typeface="MS Mincho"/>
              </a:rPr>
              <a:t>A</a:t>
            </a:r>
            <a:r>
              <a:rPr lang="en-GB" baseline="-25000" dirty="0">
                <a:solidFill>
                  <a:srgbClr val="FF0000"/>
                </a:solidFill>
                <a:latin typeface="Times New Roman"/>
                <a:ea typeface="MS Mincho"/>
              </a:rPr>
              <a:t>||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</a:rPr>
              <a:t>/</a:t>
            </a:r>
            <a:r>
              <a:rPr lang="en-GB" i="1" dirty="0">
                <a:solidFill>
                  <a:srgbClr val="FF0000"/>
                </a:solidFill>
                <a:latin typeface="Times New Roman"/>
                <a:ea typeface="MS Mincho"/>
              </a:rPr>
              <a:t>B</a:t>
            </a:r>
            <a:r>
              <a:rPr lang="en-GB" baseline="-25000" dirty="0">
                <a:solidFill>
                  <a:srgbClr val="FF0000"/>
                </a:solidFill>
                <a:latin typeface="Times New Roman"/>
                <a:ea typeface="MS Mincho"/>
              </a:rPr>
              <a:t>0</a:t>
            </a:r>
            <a:r>
              <a:rPr lang="en-GB" i="1" dirty="0">
                <a:solidFill>
                  <a:srgbClr val="FF0000"/>
                </a:solidFill>
                <a:latin typeface="Times New Roman"/>
                <a:ea typeface="MS Mincho"/>
              </a:rPr>
              <a:t>R</a:t>
            </a:r>
            <a:r>
              <a:rPr lang="en-GB" baseline="-25000" dirty="0">
                <a:solidFill>
                  <a:srgbClr val="FF0000"/>
                </a:solidFill>
                <a:latin typeface="Times New Roman"/>
                <a:ea typeface="MS Mincho"/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</a:rPr>
              <a:t>= 4 x 10</a:t>
            </a:r>
            <a:r>
              <a:rPr lang="en-GB" baseline="30000" dirty="0">
                <a:solidFill>
                  <a:srgbClr val="FF0000"/>
                </a:solidFill>
                <a:latin typeface="Times New Roman"/>
                <a:ea typeface="MS Mincho"/>
              </a:rPr>
              <a:t>-</a:t>
            </a:r>
            <a:r>
              <a:rPr lang="en-GB" baseline="30000" dirty="0" smtClean="0">
                <a:solidFill>
                  <a:srgbClr val="FF0000"/>
                </a:solidFill>
                <a:latin typeface="Times New Roman"/>
                <a:ea typeface="MS Mincho"/>
              </a:rPr>
              <a:t>4</a:t>
            </a:r>
            <a:endParaRPr lang="en-US" dirty="0" smtClean="0">
              <a:solidFill>
                <a:srgbClr val="FF0000"/>
              </a:solidFill>
            </a:endParaRPr>
          </a:p>
          <a:p>
            <a:pPr marL="1142871" lvl="2" indent="-342771">
              <a:lnSpc>
                <a:spcPct val="90000"/>
              </a:lnSpc>
              <a:tabLst>
                <a:tab pos="2404153" algn="ctr"/>
              </a:tabLst>
              <a:defRPr/>
            </a:pPr>
            <a:r>
              <a:rPr lang="en-US" sz="1600" b="1" i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c</a:t>
            </a:r>
            <a:r>
              <a:rPr lang="en-US" sz="1600" b="1" i="1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 scales strongly with </a:t>
            </a:r>
            <a:r>
              <a:rPr lang="en-GB" sz="1600" i="1" dirty="0" smtClean="0">
                <a:solidFill>
                  <a:schemeClr val="tx1"/>
                </a:solidFill>
                <a:latin typeface="Symbol"/>
                <a:ea typeface="MS Mincho"/>
                <a:cs typeface="Times New Roman"/>
              </a:rPr>
              <a:t>a</a:t>
            </a:r>
            <a:r>
              <a:rPr lang="en-GB" sz="1600" dirty="0" smtClean="0">
                <a:solidFill>
                  <a:schemeClr val="tx1"/>
                </a:solidFill>
                <a:latin typeface="Times New Roman"/>
                <a:ea typeface="MS Mincho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⇒ </a:t>
            </a:r>
            <a:r>
              <a:rPr lang="en-US" sz="1600" dirty="0" err="1" smtClean="0">
                <a:solidFill>
                  <a:schemeClr val="tx1"/>
                </a:solidFill>
              </a:rPr>
              <a:t>bursty</a:t>
            </a:r>
            <a:r>
              <a:rPr lang="en-US" sz="1600" dirty="0" smtClean="0">
                <a:solidFill>
                  <a:schemeClr val="tx1"/>
                </a:solidFill>
              </a:rPr>
              <a:t> fluctuations give more </a:t>
            </a:r>
            <a:r>
              <a:rPr lang="en-US" sz="1600" b="1" i="1" dirty="0" err="1">
                <a:solidFill>
                  <a:schemeClr val="tx1"/>
                </a:solidFill>
                <a:latin typeface="Symbol" charset="2"/>
                <a:cs typeface="Symbol" charset="2"/>
              </a:rPr>
              <a:t>c</a:t>
            </a:r>
            <a:r>
              <a:rPr lang="en-US" sz="1600" b="1" i="1" baseline="-25000" dirty="0" err="1">
                <a:solidFill>
                  <a:schemeClr val="tx1"/>
                </a:solidFill>
              </a:rPr>
              <a:t>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than would expect from </a:t>
            </a:r>
            <a:r>
              <a:rPr lang="en-US" sz="1600" dirty="0" err="1" smtClean="0">
                <a:solidFill>
                  <a:schemeClr val="tx1"/>
                </a:solidFill>
              </a:rPr>
              <a:t>r.m.s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GB" sz="1600" i="1" dirty="0" smtClean="0">
                <a:solidFill>
                  <a:schemeClr val="tx1"/>
                </a:solidFill>
                <a:latin typeface="Symbol"/>
                <a:ea typeface="MS Mincho"/>
                <a:cs typeface="Times New Roman"/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⇒ </a:t>
            </a:r>
            <a:r>
              <a:rPr lang="en-US" sz="1600" dirty="0" smtClean="0">
                <a:solidFill>
                  <a:schemeClr val="tx1"/>
                </a:solidFill>
              </a:rPr>
              <a:t> should evaluate time dependence carefully</a:t>
            </a:r>
          </a:p>
          <a:p>
            <a:pPr marL="742821" lvl="1" indent="-342771">
              <a:lnSpc>
                <a:spcPct val="90000"/>
              </a:lnSpc>
              <a:tabLst>
                <a:tab pos="2404153" algn="ctr"/>
              </a:tabLst>
              <a:defRPr/>
            </a:pPr>
            <a:r>
              <a:rPr lang="en-US" sz="1800" dirty="0" smtClean="0"/>
              <a:t>threshold </a:t>
            </a:r>
            <a:r>
              <a:rPr lang="en-US" sz="1800" dirty="0"/>
              <a:t>at ~ 15 </a:t>
            </a:r>
            <a:r>
              <a:rPr lang="en-US" sz="1800" dirty="0" smtClean="0"/>
              <a:t>modes</a:t>
            </a:r>
            <a:endParaRPr lang="en-US" dirty="0" smtClean="0"/>
          </a:p>
          <a:p>
            <a:pPr marL="342771" indent="-342771">
              <a:tabLst>
                <a:tab pos="2404153" algn="ctr"/>
              </a:tabLst>
              <a:defRPr/>
            </a:pPr>
            <a:r>
              <a:rPr lang="en-US" sz="2200" dirty="0" smtClean="0"/>
              <a:t>For modes with </a:t>
            </a:r>
            <a:r>
              <a:rPr lang="en-US" sz="2200" i="1" dirty="0" smtClean="0"/>
              <a:t>f </a:t>
            </a:r>
            <a:r>
              <a:rPr lang="en-US" sz="2200" dirty="0"/>
              <a:t>&lt; 600 kHz, </a:t>
            </a:r>
            <a:r>
              <a:rPr lang="en-US" sz="2200" dirty="0" smtClean="0"/>
              <a:t>calculated </a:t>
            </a:r>
            <a:r>
              <a:rPr lang="en-US" sz="2200" dirty="0" err="1" smtClean="0"/>
              <a:t>r.m.s</a:t>
            </a:r>
            <a:r>
              <a:rPr lang="en-US" sz="2200" dirty="0" smtClean="0"/>
              <a:t>. </a:t>
            </a:r>
            <a:r>
              <a:rPr lang="en-GB" sz="2200" i="1" dirty="0" smtClean="0">
                <a:latin typeface="Symbol"/>
                <a:ea typeface="MS Mincho"/>
                <a:cs typeface="Times New Roman"/>
              </a:rPr>
              <a:t>a</a:t>
            </a:r>
            <a:r>
              <a:rPr lang="en-US" sz="2200" dirty="0" smtClean="0"/>
              <a:t> = </a:t>
            </a:r>
            <a:r>
              <a:rPr lang="en-GB" sz="2200" dirty="0"/>
              <a:t>3.4 x 10</a:t>
            </a:r>
            <a:r>
              <a:rPr lang="en-GB" sz="2200" baseline="30000" dirty="0"/>
              <a:t>-</a:t>
            </a:r>
            <a:r>
              <a:rPr lang="en-GB" sz="2200" baseline="30000" dirty="0" smtClean="0"/>
              <a:t>4 </a:t>
            </a:r>
            <a:r>
              <a:rPr lang="en-GB" sz="2200" dirty="0" smtClean="0"/>
              <a:t>in core, </a:t>
            </a:r>
            <a:r>
              <a:rPr lang="en-GB" sz="2200" dirty="0" smtClean="0">
                <a:solidFill>
                  <a:srgbClr val="FF0000"/>
                </a:solidFill>
              </a:rPr>
              <a:t>consistent with prediction for necessary fluctuation level</a:t>
            </a:r>
          </a:p>
          <a:p>
            <a:pPr marL="742821" lvl="1" indent="-342771">
              <a:lnSpc>
                <a:spcPct val="80000"/>
              </a:lnSpc>
              <a:tabLst>
                <a:tab pos="2404153" algn="ctr"/>
              </a:tabLst>
              <a:defRPr/>
            </a:pPr>
            <a:r>
              <a:rPr lang="en-US" dirty="0"/>
              <a:t>f</a:t>
            </a:r>
            <a:r>
              <a:rPr lang="en-US" dirty="0" smtClean="0"/>
              <a:t>or shear Alvén modes: </a:t>
            </a:r>
            <a:r>
              <a:rPr lang="en-GB" i="1" dirty="0" err="1">
                <a:latin typeface="Symbol"/>
                <a:ea typeface="MS Mincho"/>
                <a:cs typeface="Times New Roman"/>
              </a:rPr>
              <a:t>x</a:t>
            </a:r>
            <a:r>
              <a:rPr lang="en-GB" i="1" baseline="-25000" dirty="0" err="1">
                <a:latin typeface="Times New Roman"/>
                <a:ea typeface="MS Mincho"/>
              </a:rPr>
              <a:t>r</a:t>
            </a:r>
            <a:r>
              <a:rPr lang="en-GB" dirty="0">
                <a:latin typeface="Times New Roman"/>
                <a:ea typeface="MS Mincho"/>
              </a:rPr>
              <a:t> = </a:t>
            </a:r>
            <a:r>
              <a:rPr lang="en-GB" i="1" dirty="0" err="1">
                <a:latin typeface="Symbol"/>
                <a:ea typeface="MS Mincho"/>
                <a:cs typeface="Times New Roman"/>
              </a:rPr>
              <a:t>d</a:t>
            </a:r>
            <a:r>
              <a:rPr lang="en-GB" i="1" dirty="0" err="1">
                <a:latin typeface="Times New Roman"/>
                <a:ea typeface="MS Mincho"/>
              </a:rPr>
              <a:t>B</a:t>
            </a:r>
            <a:r>
              <a:rPr lang="en-GB" baseline="-25000" dirty="0" err="1">
                <a:latin typeface="Times New Roman"/>
                <a:ea typeface="MS Mincho"/>
              </a:rPr>
              <a:t>r</a:t>
            </a:r>
            <a:r>
              <a:rPr lang="en-GB" dirty="0">
                <a:latin typeface="Times New Roman"/>
                <a:ea typeface="MS Mincho"/>
              </a:rPr>
              <a:t>/</a:t>
            </a:r>
            <a:r>
              <a:rPr lang="en-GB" i="1" dirty="0" err="1">
                <a:latin typeface="Times New Roman"/>
                <a:ea typeface="MS Mincho"/>
              </a:rPr>
              <a:t>ik</a:t>
            </a:r>
            <a:r>
              <a:rPr lang="en-GB" baseline="-25000" dirty="0">
                <a:latin typeface="Times New Roman"/>
                <a:ea typeface="MS Mincho"/>
              </a:rPr>
              <a:t>||</a:t>
            </a:r>
            <a:r>
              <a:rPr lang="en-GB" i="1" dirty="0">
                <a:latin typeface="Times New Roman"/>
                <a:ea typeface="MS Mincho"/>
              </a:rPr>
              <a:t>B</a:t>
            </a:r>
            <a:r>
              <a:rPr lang="en-GB" baseline="-25000" dirty="0">
                <a:latin typeface="Times New Roman"/>
                <a:ea typeface="MS Mincho"/>
              </a:rPr>
              <a:t>0 </a:t>
            </a:r>
            <a:r>
              <a:rPr lang="en-GB" dirty="0">
                <a:latin typeface="Times New Roman"/>
                <a:ea typeface="MS Mincho"/>
              </a:rPr>
              <a:t>= </a:t>
            </a:r>
            <a:r>
              <a:rPr lang="en-GB" i="1" dirty="0">
                <a:latin typeface="Symbol"/>
                <a:ea typeface="MS Mincho"/>
                <a:cs typeface="Times New Roman"/>
              </a:rPr>
              <a:t>a</a:t>
            </a:r>
            <a:r>
              <a:rPr lang="en-GB" i="1" dirty="0">
                <a:latin typeface="Times New Roman"/>
                <a:ea typeface="MS Mincho"/>
              </a:rPr>
              <a:t>R</a:t>
            </a:r>
            <a:r>
              <a:rPr lang="en-GB" baseline="-25000" dirty="0">
                <a:latin typeface="Times New Roman"/>
                <a:ea typeface="MS Mincho"/>
              </a:rPr>
              <a:t>0</a:t>
            </a:r>
            <a:r>
              <a:rPr lang="en-GB" i="1" dirty="0">
                <a:latin typeface="Times New Roman"/>
                <a:ea typeface="MS Mincho"/>
              </a:rPr>
              <a:t>k</a:t>
            </a:r>
            <a:r>
              <a:rPr lang="en-GB" sz="1100" dirty="0">
                <a:latin typeface="Symbol"/>
                <a:ea typeface="MS Mincho"/>
                <a:cs typeface="Times New Roman"/>
              </a:rPr>
              <a:t>q</a:t>
            </a:r>
            <a:r>
              <a:rPr lang="en-GB" dirty="0">
                <a:latin typeface="Times New Roman"/>
                <a:ea typeface="MS Mincho"/>
              </a:rPr>
              <a:t>/</a:t>
            </a:r>
            <a:r>
              <a:rPr lang="en-GB" i="1" dirty="0">
                <a:latin typeface="Times New Roman"/>
                <a:ea typeface="MS Mincho"/>
              </a:rPr>
              <a:t>k</a:t>
            </a:r>
            <a:r>
              <a:rPr lang="en-GB" baseline="-25000" dirty="0">
                <a:latin typeface="Times New Roman"/>
                <a:ea typeface="MS Mincho"/>
              </a:rPr>
              <a:t>||</a:t>
            </a:r>
            <a:r>
              <a:rPr lang="en-US" dirty="0" smtClean="0"/>
              <a:t> </a:t>
            </a:r>
            <a:endParaRPr lang="en-GB" dirty="0" smtClean="0"/>
          </a:p>
          <a:p>
            <a:pPr marL="742821" lvl="1" indent="-342771">
              <a:lnSpc>
                <a:spcPct val="80000"/>
              </a:lnSpc>
              <a:tabLst>
                <a:tab pos="2404153" algn="ctr"/>
              </a:tabLst>
              <a:defRPr/>
            </a:pPr>
            <a:r>
              <a:rPr lang="en-US" i="1" dirty="0" err="1" smtClean="0">
                <a:latin typeface="Symbol" charset="2"/>
                <a:cs typeface="Symbol" charset="2"/>
              </a:rPr>
              <a:t>x</a:t>
            </a:r>
            <a:r>
              <a:rPr lang="en-US" i="1" baseline="-25000" dirty="0" err="1" smtClean="0"/>
              <a:t>r</a:t>
            </a:r>
            <a:r>
              <a:rPr lang="en-US" dirty="0" smtClean="0"/>
              <a:t> estimated by reflectomter |</a:t>
            </a:r>
            <a:r>
              <a:rPr lang="en-US" i="1" dirty="0">
                <a:latin typeface="Symbol" charset="2"/>
                <a:cs typeface="Symbol" charset="2"/>
              </a:rPr>
              <a:t>x</a:t>
            </a:r>
            <a:r>
              <a:rPr lang="en-US" dirty="0" smtClean="0"/>
              <a:t>| @ </a:t>
            </a:r>
            <a:r>
              <a:rPr lang="en-US" i="1" dirty="0" smtClean="0"/>
              <a:t>R</a:t>
            </a:r>
            <a:r>
              <a:rPr lang="en-US" dirty="0" smtClean="0"/>
              <a:t> = 1.16 m</a:t>
            </a:r>
          </a:p>
          <a:p>
            <a:pPr marL="742821" lvl="1" indent="-342771">
              <a:lnSpc>
                <a:spcPct val="80000"/>
              </a:lnSpc>
              <a:tabLst>
                <a:tab pos="2404153" algn="ctr"/>
              </a:tabLst>
              <a:defRPr/>
            </a:pPr>
            <a:r>
              <a:rPr lang="en-GB" i="1" dirty="0" smtClean="0">
                <a:latin typeface="Times New Roman"/>
                <a:ea typeface="MS Mincho"/>
              </a:rPr>
              <a:t>k</a:t>
            </a:r>
            <a:r>
              <a:rPr lang="en-GB" baseline="-25000" dirty="0" smtClean="0">
                <a:latin typeface="Times New Roman"/>
                <a:ea typeface="MS Mincho"/>
              </a:rPr>
              <a:t>||</a:t>
            </a:r>
            <a:r>
              <a:rPr lang="en-US" dirty="0" smtClean="0"/>
              <a:t> &amp;</a:t>
            </a:r>
            <a:r>
              <a:rPr lang="en-GB" i="1" dirty="0" smtClean="0">
                <a:latin typeface="Times New Roman"/>
                <a:ea typeface="MS Mincho"/>
              </a:rPr>
              <a:t> </a:t>
            </a:r>
            <a:r>
              <a:rPr lang="en-GB" i="1" dirty="0" err="1">
                <a:latin typeface="Times New Roman"/>
                <a:ea typeface="MS Mincho"/>
              </a:rPr>
              <a:t>k</a:t>
            </a:r>
            <a:r>
              <a:rPr lang="en-GB" sz="1000" dirty="0" err="1">
                <a:latin typeface="Symbol"/>
                <a:ea typeface="MS Mincho"/>
                <a:cs typeface="Times New Roman"/>
              </a:rPr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estimated using </a:t>
            </a:r>
            <a:r>
              <a:rPr lang="en-US" i="1" dirty="0" smtClean="0">
                <a:latin typeface="Arial"/>
                <a:cs typeface="Arial"/>
              </a:rPr>
              <a:t>f ≈ </a:t>
            </a:r>
            <a:r>
              <a:rPr lang="en-GB" i="1" dirty="0" smtClean="0">
                <a:latin typeface="Times New Roman"/>
                <a:ea typeface="MS Mincho"/>
              </a:rPr>
              <a:t>k</a:t>
            </a:r>
            <a:r>
              <a:rPr lang="en-GB" baseline="-25000" dirty="0">
                <a:latin typeface="Times New Roman"/>
                <a:ea typeface="MS Mincho"/>
              </a:rPr>
              <a:t>|</a:t>
            </a:r>
            <a:r>
              <a:rPr lang="en-GB" baseline="-25000" dirty="0" smtClean="0">
                <a:latin typeface="Times New Roman"/>
                <a:ea typeface="MS Mincho"/>
              </a:rPr>
              <a:t>|</a:t>
            </a:r>
            <a:r>
              <a:rPr lang="en-US" i="1" dirty="0" err="1" smtClean="0">
                <a:cs typeface="Arial"/>
              </a:rPr>
              <a:t>v</a:t>
            </a:r>
            <a:r>
              <a:rPr lang="en-US" baseline="-25000" dirty="0" err="1" smtClean="0">
                <a:cs typeface="Arial"/>
              </a:rPr>
              <a:t>A</a:t>
            </a:r>
            <a:r>
              <a:rPr lang="en-US" dirty="0" smtClean="0">
                <a:cs typeface="Arial"/>
              </a:rPr>
              <a:t>/2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cs typeface="Arial"/>
              </a:rPr>
              <a:t> + </a:t>
            </a:r>
            <a:r>
              <a:rPr lang="en-US" i="1" dirty="0" err="1" smtClean="0">
                <a:cs typeface="Arial"/>
              </a:rPr>
              <a:t>nf</a:t>
            </a:r>
            <a:r>
              <a:rPr lang="en-US" baseline="-25000" dirty="0" err="1" smtClean="0">
                <a:cs typeface="Arial"/>
              </a:rPr>
              <a:t>ROT</a:t>
            </a:r>
            <a:r>
              <a:rPr lang="en-US" dirty="0" smtClean="0">
                <a:cs typeface="Arial"/>
              </a:rPr>
              <a:t>, </a:t>
            </a:r>
            <a:r>
              <a:rPr lang="en-GB" i="1" dirty="0" err="1" smtClean="0">
                <a:latin typeface="Times New Roman"/>
                <a:ea typeface="MS Mincho"/>
              </a:rPr>
              <a:t>k</a:t>
            </a:r>
            <a:r>
              <a:rPr lang="en-GB" sz="1050" dirty="0" err="1" smtClean="0">
                <a:latin typeface="Symbol"/>
                <a:ea typeface="MS Mincho"/>
                <a:cs typeface="Times New Roman"/>
              </a:rPr>
              <a:t>q</a:t>
            </a:r>
            <a:r>
              <a:rPr lang="en-US" dirty="0" smtClean="0">
                <a:cs typeface="Arial"/>
              </a:rPr>
              <a:t> = 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i="1" dirty="0" smtClean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GB" i="1" dirty="0" smtClean="0">
                <a:latin typeface="Times New Roman"/>
                <a:ea typeface="MS Mincho"/>
              </a:rPr>
              <a:t>k</a:t>
            </a:r>
            <a:r>
              <a:rPr lang="en-GB" baseline="-25000" dirty="0" smtClean="0">
                <a:latin typeface="Times New Roman"/>
                <a:ea typeface="MS Mincho"/>
              </a:rPr>
              <a:t>||</a:t>
            </a:r>
            <a:r>
              <a:rPr lang="en-US" dirty="0" smtClean="0">
                <a:latin typeface="Arial"/>
                <a:cs typeface="Arial"/>
              </a:rPr>
              <a:t> = </a:t>
            </a:r>
            <a:r>
              <a:rPr lang="en-US" dirty="0" smtClean="0">
                <a:cs typeface="Arial"/>
              </a:rPr>
              <a:t>|</a:t>
            </a:r>
            <a:r>
              <a:rPr lang="en-US" i="1" dirty="0" smtClean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i="1" dirty="0" smtClean="0">
                <a:latin typeface="Arial"/>
                <a:cs typeface="Arial"/>
              </a:rPr>
              <a:t>q</a:t>
            </a:r>
            <a:r>
              <a:rPr lang="en-US" dirty="0" smtClean="0">
                <a:latin typeface="Arial"/>
                <a:cs typeface="Arial"/>
              </a:rPr>
              <a:t> – </a:t>
            </a:r>
            <a:r>
              <a:rPr lang="en-US" i="1" dirty="0" smtClean="0">
                <a:latin typeface="Arial"/>
                <a:cs typeface="Arial"/>
              </a:rPr>
              <a:t>n</a:t>
            </a:r>
            <a:r>
              <a:rPr lang="en-US" dirty="0" smtClean="0">
                <a:cs typeface="Arial"/>
              </a:rPr>
              <a:t>|/</a:t>
            </a:r>
            <a:r>
              <a:rPr lang="en-US" i="1" dirty="0" smtClean="0">
                <a:cs typeface="Arial"/>
              </a:rPr>
              <a:t>R</a:t>
            </a:r>
            <a:r>
              <a:rPr lang="en-US" dirty="0" smtClean="0">
                <a:cs typeface="Arial"/>
              </a:rPr>
              <a:t>, 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taking </a:t>
            </a:r>
            <a:r>
              <a:rPr lang="en-US" i="1" dirty="0" smtClean="0">
                <a:cs typeface="Arial"/>
              </a:rPr>
              <a:t>q </a:t>
            </a:r>
            <a:r>
              <a:rPr lang="en-US" dirty="0" smtClean="0">
                <a:cs typeface="Arial"/>
              </a:rPr>
              <a:t>= </a:t>
            </a:r>
            <a:r>
              <a:rPr lang="en-US" i="1" dirty="0" smtClean="0">
                <a:cs typeface="Arial"/>
              </a:rPr>
              <a:t>q</a:t>
            </a:r>
            <a:r>
              <a:rPr lang="en-US" baseline="-25000" dirty="0" smtClean="0">
                <a:cs typeface="Arial"/>
              </a:rPr>
              <a:t>0</a:t>
            </a:r>
            <a:r>
              <a:rPr lang="en-US" dirty="0" smtClean="0">
                <a:cs typeface="Arial"/>
              </a:rPr>
              <a:t> and </a:t>
            </a:r>
            <a:r>
              <a:rPr lang="en-US" i="1" dirty="0" smtClean="0">
                <a:cs typeface="Arial"/>
              </a:rPr>
              <a:t>r </a:t>
            </a:r>
            <a:r>
              <a:rPr lang="en-US" dirty="0" smtClean="0">
                <a:cs typeface="Arial"/>
              </a:rPr>
              <a:t>= 1.16 m – </a:t>
            </a:r>
            <a:r>
              <a:rPr lang="en-US" i="1" dirty="0" smtClean="0">
                <a:cs typeface="Arial"/>
              </a:rPr>
              <a:t>R</a:t>
            </a:r>
            <a:r>
              <a:rPr lang="en-US" baseline="-25000" dirty="0" smtClean="0">
                <a:cs typeface="Arial"/>
              </a:rPr>
              <a:t>0</a:t>
            </a:r>
            <a:endParaRPr lang="en-US" dirty="0" smtClean="0">
              <a:cs typeface="Arial"/>
            </a:endParaRPr>
          </a:p>
          <a:p>
            <a:pPr marL="342771" indent="-342771">
              <a:tabLst>
                <a:tab pos="2404153" algn="ctr"/>
              </a:tabLst>
              <a:defRPr/>
            </a:pPr>
            <a:r>
              <a:rPr lang="en-US" sz="2200" dirty="0" smtClean="0">
                <a:latin typeface="Arial"/>
                <a:cs typeface="Arial"/>
              </a:rPr>
              <a:t>Number of modes (including CAEs) is 15, </a:t>
            </a:r>
            <a:r>
              <a:rPr lang="en-GB" sz="2200" dirty="0" smtClean="0">
                <a:solidFill>
                  <a:srgbClr val="FF0000"/>
                </a:solidFill>
              </a:rPr>
              <a:t>consistent </a:t>
            </a:r>
            <a:r>
              <a:rPr lang="en-GB" sz="2200" dirty="0">
                <a:solidFill>
                  <a:srgbClr val="FF0000"/>
                </a:solidFill>
              </a:rPr>
              <a:t>with prediction for necessary fluctuation </a:t>
            </a:r>
            <a:r>
              <a:rPr lang="en-GB" sz="2200" dirty="0" smtClean="0">
                <a:solidFill>
                  <a:srgbClr val="FF0000"/>
                </a:solidFill>
              </a:rPr>
              <a:t>level</a:t>
            </a:r>
          </a:p>
          <a:p>
            <a:pPr marL="342771" indent="-342771">
              <a:tabLst>
                <a:tab pos="2404153" algn="ctr"/>
              </a:tabLst>
              <a:defRPr/>
            </a:pPr>
            <a:r>
              <a:rPr lang="en-US" sz="2200" dirty="0" smtClean="0">
                <a:latin typeface="Arial"/>
                <a:cs typeface="Arial"/>
              </a:rPr>
              <a:t>Model needed for CAE effect on </a:t>
            </a:r>
            <a:r>
              <a:rPr lang="en-US" sz="2200" b="1" i="1" dirty="0" smtClean="0">
                <a:latin typeface="Symbol" charset="2"/>
                <a:cs typeface="Symbol" charset="2"/>
              </a:rPr>
              <a:t>c</a:t>
            </a:r>
            <a:r>
              <a:rPr lang="en-US" sz="2200" b="1" i="1" baseline="-25000" dirty="0" smtClean="0"/>
              <a:t>e</a:t>
            </a:r>
            <a:endParaRPr lang="en-US" sz="22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977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9" descr="cutoff_omode_plot_141398_581p668_nesc1p08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16" y="4246923"/>
            <a:ext cx="3677228" cy="24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03945" y="932030"/>
            <a:ext cx="6315364" cy="3122203"/>
          </a:xfrm>
        </p:spPr>
        <p:txBody>
          <a:bodyPr/>
          <a:lstStyle/>
          <a:p>
            <a:pPr marL="291990" indent="-185667">
              <a:defRPr/>
            </a:pPr>
            <a:r>
              <a:rPr lang="en-US" sz="2000" dirty="0"/>
              <a:t>Two </a:t>
            </a:r>
            <a:r>
              <a:rPr lang="en-US" sz="2000" dirty="0" smtClean="0"/>
              <a:t>arrays: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Q-band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&amp;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V-band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altLang="ja-JP" sz="2000" dirty="0" smtClean="0">
              <a:latin typeface="Arial"/>
            </a:endParaRPr>
          </a:p>
          <a:p>
            <a:pPr marL="571285" lvl="1" indent="-114257">
              <a:defRPr/>
            </a:pPr>
            <a:r>
              <a:rPr lang="en-US" sz="1800" dirty="0"/>
              <a:t>Q-band: 30, 32.5, 35, 37.5, 42.5, 45, 47.5 &amp; 50 GHz</a:t>
            </a:r>
          </a:p>
          <a:p>
            <a:pPr marL="571285" lvl="1" indent="-114257">
              <a:defRPr/>
            </a:pPr>
            <a:r>
              <a:rPr lang="en-US" sz="1800" dirty="0"/>
              <a:t>V-band: 55, 57.5, 60, 62.5, 67.5, 70, 72.5 &amp; 75 GHz</a:t>
            </a:r>
            <a:endParaRPr lang="en-US" sz="1800" dirty="0">
              <a:latin typeface="Arial"/>
            </a:endParaRPr>
          </a:p>
          <a:p>
            <a:pPr marL="291990" indent="-185667">
              <a:defRPr/>
            </a:pPr>
            <a:r>
              <a:rPr lang="en-US" sz="2000" dirty="0"/>
              <a:t>Arrays closely spaced (separated ~ 10° toroidal</a:t>
            </a:r>
            <a:r>
              <a:rPr lang="en-US" sz="2000" dirty="0" smtClean="0"/>
              <a:t>)</a:t>
            </a:r>
          </a:p>
          <a:p>
            <a:pPr marL="291990" indent="-185667">
              <a:defRPr/>
            </a:pPr>
            <a:r>
              <a:rPr lang="en-US" sz="2000" dirty="0"/>
              <a:t>Single launch and receive horn for each </a:t>
            </a:r>
            <a:r>
              <a:rPr lang="en-US" sz="2000" dirty="0" smtClean="0"/>
              <a:t>array</a:t>
            </a:r>
          </a:p>
          <a:p>
            <a:pPr marL="291990" indent="-185667">
              <a:defRPr/>
            </a:pPr>
            <a:r>
              <a:rPr lang="en-US" sz="2000" dirty="0">
                <a:solidFill>
                  <a:srgbClr val="FF0000"/>
                </a:solidFill>
              </a:rPr>
              <a:t>Horns oriented perpendicular to flux </a:t>
            </a:r>
            <a:r>
              <a:rPr lang="en-US" sz="2000" dirty="0" smtClean="0">
                <a:solidFill>
                  <a:srgbClr val="FF0000"/>
                </a:solidFill>
              </a:rPr>
              <a:t>surfaces </a:t>
            </a:r>
            <a:r>
              <a:rPr lang="en-US" sz="2000" dirty="0" smtClean="0">
                <a:solidFill>
                  <a:srgbClr val="FF0000"/>
                </a:solidFill>
                <a:sym typeface="Symbol" charset="0"/>
              </a:rPr>
              <a:t>⇒</a:t>
            </a:r>
            <a:r>
              <a:rPr lang="en-US" sz="2000" dirty="0" smtClean="0"/>
              <a:t>  </a:t>
            </a:r>
            <a:r>
              <a:rPr lang="en-US" sz="2000" dirty="0">
                <a:solidFill>
                  <a:srgbClr val="FF0000"/>
                </a:solidFill>
              </a:rPr>
              <a:t>frequency array = radial array</a:t>
            </a:r>
          </a:p>
          <a:p>
            <a:pPr marL="291990" indent="-185667">
              <a:defRPr/>
            </a:pPr>
            <a:r>
              <a:rPr lang="en-US" sz="2000" dirty="0" smtClean="0"/>
              <a:t>Cutoffs </a:t>
            </a:r>
            <a:r>
              <a:rPr lang="en-US" sz="2000" dirty="0"/>
              <a:t>span large radial range in high density plasmas (</a:t>
            </a:r>
            <a:r>
              <a:rPr lang="en-US" sz="2000" i="1" dirty="0"/>
              <a:t>n</a:t>
            </a:r>
            <a:r>
              <a:rPr lang="en-US" sz="2000" baseline="-25000" dirty="0"/>
              <a:t>0</a:t>
            </a:r>
            <a:r>
              <a:rPr lang="en-US" sz="2000" dirty="0"/>
              <a:t> ~ </a:t>
            </a:r>
            <a:r>
              <a:rPr lang="en-US" sz="2000" dirty="0" smtClean="0"/>
              <a:t>1 – 7 </a:t>
            </a:r>
            <a:r>
              <a:rPr lang="en-US" sz="2000" dirty="0"/>
              <a:t>x 10</a:t>
            </a:r>
            <a:r>
              <a:rPr lang="en-US" sz="2000" baseline="30000" dirty="0"/>
              <a:t>19</a:t>
            </a:r>
            <a:r>
              <a:rPr lang="en-US" sz="2000" dirty="0"/>
              <a:t> m</a:t>
            </a:r>
            <a:r>
              <a:rPr lang="en-US" sz="2000" baseline="30000" dirty="0"/>
              <a:t>-3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91904"/>
            <a:ext cx="9144000" cy="59251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AE radial structure measured with array of </a:t>
            </a:r>
            <a:r>
              <a:rPr lang="en-US" dirty="0"/>
              <a:t>r</a:t>
            </a:r>
            <a:r>
              <a:rPr lang="en-US" dirty="0" smtClean="0"/>
              <a:t>eflectometers</a:t>
            </a:r>
            <a:endParaRPr lang="en-US" dirty="0" smtClean="0">
              <a:cs typeface="+mj-cs"/>
            </a:endParaRP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2" y="881064"/>
            <a:ext cx="2391352" cy="36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05" tIns="45702" rIns="91405" bIns="45702"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+mn-cs"/>
              </a:rPr>
              <a:t>NSTX cross-section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36" y="4096683"/>
            <a:ext cx="4835770" cy="2447193"/>
            <a:chOff x="-146540" y="4028298"/>
            <a:chExt cx="4835771" cy="2447193"/>
          </a:xfrm>
        </p:grpSpPr>
        <p:pic>
          <p:nvPicPr>
            <p:cNvPr id="22531" name="Picture 23" descr="NSTX Side View with horn array - la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103" y="4562087"/>
              <a:ext cx="2196523" cy="191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287" name="Text Box 15"/>
            <p:cNvSpPr txBox="1">
              <a:spLocks noChangeArrowheads="1"/>
            </p:cNvSpPr>
            <p:nvPr/>
          </p:nvSpPr>
          <p:spPr bwMode="auto">
            <a:xfrm>
              <a:off x="2080846" y="4028298"/>
              <a:ext cx="2608385" cy="54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29" tIns="45714" rIns="91429" bIns="45714">
              <a:spAutoFit/>
            </a:bodyPr>
            <a:lstStyle/>
            <a:p>
              <a:pPr algn="ctr">
                <a:spcBef>
                  <a:spcPct val="10000"/>
                </a:spcBef>
                <a:defRPr/>
              </a:pPr>
              <a:r>
                <a:rPr lang="en-US" sz="1400" i="0" dirty="0">
                  <a:solidFill>
                    <a:schemeClr val="tx1"/>
                  </a:solidFill>
                  <a:latin typeface="Arial" charset="0"/>
                  <a:cs typeface="+mn-cs"/>
                </a:rPr>
                <a:t>Launch and Receive Horns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sz="1400" i="0" dirty="0">
                  <a:solidFill>
                    <a:schemeClr val="tx1"/>
                  </a:solidFill>
                  <a:latin typeface="Arial" charset="0"/>
                  <a:cs typeface="+mn-cs"/>
                </a:rPr>
                <a:t>(</a:t>
              </a:r>
              <a:r>
                <a:rPr lang="en-US" sz="1400" i="0" dirty="0">
                  <a:solidFill>
                    <a:schemeClr val="tx1"/>
                  </a:solidFill>
                  <a:latin typeface="Arial" charset="0"/>
                </a:rPr>
                <a:t>Interior View</a:t>
              </a:r>
              <a:r>
                <a:rPr lang="en-US" sz="1400" i="0" dirty="0">
                  <a:solidFill>
                    <a:schemeClr val="tx1"/>
                  </a:solidFill>
                  <a:latin typeface="Arial" charset="0"/>
                  <a:cs typeface="+mn-cs"/>
                </a:rPr>
                <a:t>)</a:t>
              </a:r>
            </a:p>
          </p:txBody>
        </p:sp>
        <p:sp>
          <p:nvSpPr>
            <p:cNvPr id="310288" name="Oval 16"/>
            <p:cNvSpPr>
              <a:spLocks noChangeArrowheads="1"/>
            </p:cNvSpPr>
            <p:nvPr/>
          </p:nvSpPr>
          <p:spPr bwMode="auto">
            <a:xfrm>
              <a:off x="2744932" y="4926387"/>
              <a:ext cx="265545" cy="50706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0289" name="Oval 17"/>
            <p:cNvSpPr>
              <a:spLocks noChangeArrowheads="1"/>
            </p:cNvSpPr>
            <p:nvPr/>
          </p:nvSpPr>
          <p:spPr bwMode="auto">
            <a:xfrm>
              <a:off x="3763818" y="4967008"/>
              <a:ext cx="255444" cy="36559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0290" name="Text Box 18"/>
            <p:cNvSpPr txBox="1">
              <a:spLocks noChangeArrowheads="1"/>
            </p:cNvSpPr>
            <p:nvPr/>
          </p:nvSpPr>
          <p:spPr bwMode="auto">
            <a:xfrm>
              <a:off x="596035" y="5360614"/>
              <a:ext cx="1098261" cy="30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rgbClr val="FF0000"/>
                  </a:solidFill>
                  <a:latin typeface="Arial" charset="0"/>
                  <a:cs typeface="+mn-cs"/>
                </a:rPr>
                <a:t>30-50 GHz</a:t>
              </a:r>
            </a:p>
          </p:txBody>
        </p:sp>
        <p:sp>
          <p:nvSpPr>
            <p:cNvPr id="310292" name="Line 20"/>
            <p:cNvSpPr>
              <a:spLocks noChangeShapeType="1"/>
            </p:cNvSpPr>
            <p:nvPr/>
          </p:nvSpPr>
          <p:spPr bwMode="auto">
            <a:xfrm flipV="1">
              <a:off x="1590387" y="5224743"/>
              <a:ext cx="1070841" cy="29555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0293" name="Text Box 21"/>
            <p:cNvSpPr txBox="1">
              <a:spLocks noChangeArrowheads="1"/>
            </p:cNvSpPr>
            <p:nvPr/>
          </p:nvSpPr>
          <p:spPr bwMode="auto">
            <a:xfrm>
              <a:off x="-146540" y="5740213"/>
              <a:ext cx="2500923" cy="666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1429" tIns="45714" rIns="91429" bIns="45714">
              <a:spAutoFit/>
            </a:bodyPr>
            <a:lstStyle/>
            <a:p>
              <a:pPr algn="ctr">
                <a:spcBef>
                  <a:spcPct val="10000"/>
                </a:spcBef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+mn-cs"/>
                </a:rPr>
                <a:t>55-75 GHz</a:t>
              </a:r>
            </a:p>
            <a:p>
              <a:pPr algn="ctr">
                <a:spcBef>
                  <a:spcPct val="10000"/>
                </a:spcBef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  <a:cs typeface="+mn-cs"/>
                </a:rPr>
                <a:t>(not shown: horns modified to optimize for frequency range)</a:t>
              </a:r>
            </a:p>
          </p:txBody>
        </p:sp>
        <p:sp>
          <p:nvSpPr>
            <p:cNvPr id="310294" name="Line 22"/>
            <p:cNvSpPr>
              <a:spLocks noChangeShapeType="1"/>
            </p:cNvSpPr>
            <p:nvPr/>
          </p:nvSpPr>
          <p:spPr bwMode="auto">
            <a:xfrm flipV="1">
              <a:off x="1580285" y="5221941"/>
              <a:ext cx="2131579" cy="6625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2542" name="Group 28"/>
          <p:cNvGrpSpPr>
            <a:grpSpLocks/>
          </p:cNvGrpSpPr>
          <p:nvPr/>
        </p:nvGrpSpPr>
        <p:grpSpPr bwMode="auto">
          <a:xfrm>
            <a:off x="79379" y="1252948"/>
            <a:ext cx="2557318" cy="3919257"/>
            <a:chOff x="130" y="906"/>
            <a:chExt cx="1611" cy="2469"/>
          </a:xfrm>
        </p:grpSpPr>
        <p:pic>
          <p:nvPicPr>
            <p:cNvPr id="22543" name="Picture 12" descr="NSTX Side View with horn arra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" y="906"/>
              <a:ext cx="1611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27" descr="NSTX Bay J horn array alignment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74000" contrast="7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" y="1959"/>
              <a:ext cx="671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761607" y="5400655"/>
            <a:ext cx="930318" cy="796850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r>
              <a:rPr lang="en-US" i="0" dirty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i="0" baseline="-25000" dirty="0" smtClean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i="0" dirty="0" smtClean="0">
                <a:solidFill>
                  <a:schemeClr val="tx1"/>
                </a:solidFill>
                <a:latin typeface="Arial" charset="0"/>
              </a:rPr>
              <a:t> from Multipoint Thomson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8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37639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ECECEC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Reflectometers used to measure local AE density fluctuation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2674"/>
            <a:ext cx="9144000" cy="5509726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771" indent="-342771">
              <a:spcAft>
                <a:spcPct val="25000"/>
              </a:spcAft>
              <a:defRPr/>
            </a:pPr>
            <a:r>
              <a:rPr lang="en-US" dirty="0" smtClean="0">
                <a:cs typeface="+mn-cs"/>
              </a:rPr>
              <a:t>Microwaves propagate to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cutoff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layer, where density high enough for reflection (</a:t>
            </a:r>
            <a:r>
              <a:rPr lang="en-US" i="1" dirty="0" smtClean="0">
                <a:latin typeface="Symbol" charset="0"/>
                <a:cs typeface="+mn-cs"/>
                <a:sym typeface="Symbol" charset="0"/>
              </a:rPr>
              <a:t></a:t>
            </a:r>
            <a:r>
              <a:rPr lang="en-US" i="1" baseline="-25000" dirty="0" smtClean="0">
                <a:cs typeface="+mn-cs"/>
              </a:rPr>
              <a:t>p </a:t>
            </a:r>
            <a:r>
              <a:rPr lang="en-US" dirty="0" smtClean="0">
                <a:cs typeface="+mn-cs"/>
              </a:rPr>
              <a:t>= </a:t>
            </a:r>
            <a:r>
              <a:rPr lang="en-US" i="1" dirty="0" smtClean="0">
                <a:latin typeface="Symbol" charset="0"/>
                <a:cs typeface="+mn-cs"/>
                <a:sym typeface="Symbol" charset="0"/>
              </a:rPr>
              <a:t></a:t>
            </a:r>
            <a:r>
              <a:rPr lang="en-US" dirty="0" smtClean="0">
                <a:cs typeface="+mn-cs"/>
              </a:rPr>
              <a:t>)</a:t>
            </a:r>
          </a:p>
          <a:p>
            <a:pPr marL="742669" lvl="1" indent="-285643"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sz="1800" dirty="0" smtClean="0"/>
              <a:t>Dispersion relation of </a:t>
            </a:r>
            <a:r>
              <a:rPr lang="ja-JP" altLang="en-US" sz="1800" dirty="0" smtClean="0">
                <a:latin typeface="Arial"/>
              </a:rPr>
              <a:t>“</a:t>
            </a:r>
            <a:r>
              <a:rPr lang="en-US" sz="1800" dirty="0" smtClean="0"/>
              <a:t>ordinary mode</a:t>
            </a:r>
            <a:r>
              <a:rPr lang="ja-JP" altLang="en-US" sz="1800" dirty="0" smtClean="0">
                <a:latin typeface="Arial"/>
              </a:rPr>
              <a:t>”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microwaves: </a:t>
            </a:r>
            <a:r>
              <a:rPr lang="en-US" sz="1800" i="1" dirty="0" smtClean="0">
                <a:latin typeface="Symbol" charset="0"/>
                <a:sym typeface="Symbol" charset="0"/>
              </a:rPr>
              <a:t>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= </a:t>
            </a:r>
            <a:r>
              <a:rPr lang="en-US" sz="1800" i="1" dirty="0" smtClean="0">
                <a:latin typeface="Symbol" charset="0"/>
                <a:sym typeface="Symbol" charset="0"/>
              </a:rPr>
              <a:t></a:t>
            </a:r>
            <a:r>
              <a:rPr lang="en-US" sz="1800" i="1" baseline="-25000" dirty="0" smtClean="0"/>
              <a:t>p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+ </a:t>
            </a:r>
            <a:r>
              <a:rPr lang="en-US" sz="1800" i="1" dirty="0" smtClean="0"/>
              <a:t>c</a:t>
            </a:r>
            <a:r>
              <a:rPr lang="en-US" sz="1800" baseline="30000" dirty="0" smtClean="0"/>
              <a:t>2</a:t>
            </a:r>
            <a:r>
              <a:rPr lang="en-US" sz="1800" i="1" dirty="0" smtClean="0"/>
              <a:t>k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i="1" dirty="0" smtClean="0">
                <a:latin typeface="Symbol" charset="0"/>
                <a:sym typeface="Symbol" charset="0"/>
              </a:rPr>
              <a:t></a:t>
            </a:r>
            <a:r>
              <a:rPr lang="en-US" sz="1800" i="1" baseline="-25000" dirty="0" smtClean="0"/>
              <a:t>p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proportional to density (</a:t>
            </a:r>
            <a:r>
              <a:rPr lang="en-US" sz="1800" i="1" dirty="0" smtClean="0">
                <a:latin typeface="Symbol" charset="0"/>
                <a:sym typeface="Symbol" charset="0"/>
              </a:rPr>
              <a:t></a:t>
            </a:r>
            <a:r>
              <a:rPr lang="en-US" sz="1800" i="1" baseline="-25000" dirty="0" smtClean="0"/>
              <a:t>p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= </a:t>
            </a:r>
            <a:r>
              <a:rPr lang="en-US" sz="1800" i="1" dirty="0" smtClean="0"/>
              <a:t>e</a:t>
            </a:r>
            <a:r>
              <a:rPr lang="en-US" sz="1800" baseline="30000" dirty="0" smtClean="0"/>
              <a:t>2</a:t>
            </a:r>
            <a:r>
              <a:rPr lang="en-US" sz="1800" i="1" dirty="0" smtClean="0"/>
              <a:t>n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/</a:t>
            </a:r>
            <a:r>
              <a:rPr lang="en-US" sz="1800" i="1" dirty="0" smtClean="0">
                <a:sym typeface="Symbol" charset="0"/>
              </a:rPr>
              <a:t></a:t>
            </a:r>
            <a:r>
              <a:rPr lang="en-US" sz="1800" baseline="-25000" dirty="0" smtClean="0"/>
              <a:t>0</a:t>
            </a:r>
            <a:r>
              <a:rPr lang="en-US" sz="1800" i="1" dirty="0" smtClean="0"/>
              <a:t>m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)</a:t>
            </a:r>
            <a:endParaRPr lang="en-US" sz="1800" baseline="30000" dirty="0" smtClean="0"/>
          </a:p>
          <a:p>
            <a:pPr marL="742669" lvl="1" indent="-285643"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sz="1800" i="1" dirty="0" smtClean="0"/>
              <a:t>k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 charset="0"/>
              </a:rPr>
              <a:t> 0 as </a:t>
            </a:r>
            <a:r>
              <a:rPr lang="en-US" sz="1800" i="1" dirty="0" smtClean="0">
                <a:latin typeface="Symbol" charset="0"/>
                <a:sym typeface="Symbol" charset="0"/>
              </a:rPr>
              <a:t> </a:t>
            </a:r>
            <a:r>
              <a:rPr lang="en-US" sz="1800" dirty="0" smtClean="0">
                <a:sym typeface="Symbol" charset="0"/>
              </a:rPr>
              <a:t> </a:t>
            </a:r>
            <a:r>
              <a:rPr lang="en-US" sz="1800" i="1" dirty="0" smtClean="0">
                <a:latin typeface="Symbol" charset="0"/>
                <a:sym typeface="Symbol" charset="0"/>
              </a:rPr>
              <a:t></a:t>
            </a:r>
            <a:r>
              <a:rPr lang="en-US" sz="1800" i="1" baseline="-25000" dirty="0" smtClean="0"/>
              <a:t>p</a:t>
            </a:r>
            <a:r>
              <a:rPr lang="en-US" sz="1800" dirty="0" smtClean="0">
                <a:sym typeface="Symbol" charset="0"/>
              </a:rPr>
              <a:t>, </a:t>
            </a:r>
            <a:br>
              <a:rPr lang="en-US" sz="1800" dirty="0" smtClean="0">
                <a:sym typeface="Symbol" charset="0"/>
              </a:rPr>
            </a:br>
            <a:r>
              <a:rPr lang="en-US" sz="1800" dirty="0" smtClean="0">
                <a:sym typeface="Symbol" charset="0"/>
              </a:rPr>
              <a:t>microwaves reflect at </a:t>
            </a:r>
            <a:r>
              <a:rPr lang="en-US" sz="1800" i="1" dirty="0" smtClean="0"/>
              <a:t>k</a:t>
            </a:r>
            <a:r>
              <a:rPr lang="en-US" sz="1800" dirty="0" smtClean="0"/>
              <a:t> = 0 </a:t>
            </a:r>
          </a:p>
          <a:p>
            <a:pPr marL="342771" indent="-342771">
              <a:spcAft>
                <a:spcPct val="25000"/>
              </a:spcAft>
              <a:defRPr/>
            </a:pPr>
            <a:r>
              <a:rPr lang="en-US" sz="2200" dirty="0" smtClean="0"/>
              <a:t>Reflectometer measures path length </a:t>
            </a:r>
            <a:br>
              <a:rPr lang="en-US" sz="2200" dirty="0" smtClean="0"/>
            </a:br>
            <a:r>
              <a:rPr lang="en-US" sz="2200" dirty="0" smtClean="0"/>
              <a:t>change of microwaves reflected </a:t>
            </a:r>
            <a:br>
              <a:rPr lang="en-US" sz="2200" dirty="0" smtClean="0"/>
            </a:br>
            <a:r>
              <a:rPr lang="en-US" sz="2200" dirty="0" smtClean="0"/>
              <a:t>from plasma</a:t>
            </a:r>
            <a:endParaRPr lang="en-US" sz="2200" dirty="0"/>
          </a:p>
          <a:p>
            <a:pPr marL="742669" lvl="1" indent="-285643"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sz="1800" dirty="0"/>
              <a:t>phase between reflected and launched waves changes (</a:t>
            </a:r>
            <a:r>
              <a:rPr lang="en-US" sz="1800" dirty="0">
                <a:sym typeface="Symbol" charset="0"/>
              </a:rPr>
              <a:t></a:t>
            </a:r>
            <a:r>
              <a:rPr lang="en-US" sz="1800" dirty="0" smtClean="0"/>
              <a:t>) </a:t>
            </a:r>
            <a:endParaRPr lang="en-US" sz="1800" dirty="0" smtClean="0">
              <a:solidFill>
                <a:srgbClr val="E12429"/>
              </a:solidFill>
            </a:endParaRPr>
          </a:p>
          <a:p>
            <a:pPr marL="342771" indent="-342771">
              <a:spcAft>
                <a:spcPct val="25000"/>
              </a:spcAft>
              <a:defRPr/>
            </a:pPr>
            <a:r>
              <a:rPr lang="en-US" sz="2200" dirty="0" smtClean="0">
                <a:sym typeface="Symbol" charset="0"/>
              </a:rPr>
              <a:t>for </a:t>
            </a:r>
            <a:r>
              <a:rPr lang="en-US" sz="2200" dirty="0">
                <a:sym typeface="Symbol" charset="0"/>
              </a:rPr>
              <a:t>large scale </a:t>
            </a:r>
            <a:r>
              <a:rPr lang="en-US" sz="2200" dirty="0" smtClean="0">
                <a:sym typeface="Symbol" charset="0"/>
              </a:rPr>
              <a:t>modes, cutoff displaces due to </a:t>
            </a:r>
            <a:r>
              <a:rPr lang="en-US" sz="2200" dirty="0">
                <a:sym typeface="Symbol" charset="0"/>
              </a:rPr>
              <a:t></a:t>
            </a:r>
            <a:r>
              <a:rPr lang="en-US" sz="2200" dirty="0" smtClean="0">
                <a:sym typeface="Symbol" charset="0"/>
              </a:rPr>
              <a:t>n at cutoff </a:t>
            </a:r>
            <a:r>
              <a:rPr lang="en-US" sz="2200" dirty="0" smtClean="0"/>
              <a:t>⇒ 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FF0000"/>
                </a:solidFill>
                <a:sym typeface="Symbol" charset="0"/>
              </a:rPr>
              <a:t>“effective displacement” </a:t>
            </a:r>
            <a:r>
              <a:rPr lang="en-US" sz="2200" dirty="0" smtClean="0">
                <a:solidFill>
                  <a:srgbClr val="FF0000"/>
                </a:solidFill>
                <a:latin typeface="Symbol" charset="2"/>
                <a:cs typeface="Symbol" charset="2"/>
                <a:sym typeface="Symbol" charset="0"/>
              </a:rPr>
              <a:t>x</a:t>
            </a:r>
            <a:r>
              <a:rPr lang="en-US" sz="2200" dirty="0" smtClean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≡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  <a:sym typeface="Symbol" charset="0"/>
              </a:rPr>
              <a:t> </a:t>
            </a:r>
            <a:r>
              <a:rPr lang="en-US" sz="2200" dirty="0">
                <a:solidFill>
                  <a:srgbClr val="FF0000"/>
                </a:solidFill>
                <a:sym typeface="Symbol" charset="0"/>
              </a:rPr>
              <a:t></a:t>
            </a:r>
            <a:r>
              <a:rPr lang="en-US" sz="2200" dirty="0" smtClean="0">
                <a:solidFill>
                  <a:srgbClr val="FF0000"/>
                </a:solidFill>
                <a:sym typeface="Symbol" charset="0"/>
              </a:rPr>
              <a:t>/2k</a:t>
            </a:r>
            <a:r>
              <a:rPr lang="en-US" sz="2200" baseline="-25000" dirty="0" smtClean="0">
                <a:solidFill>
                  <a:srgbClr val="FF0000"/>
                </a:solidFill>
                <a:sym typeface="Symbol" charset="0"/>
              </a:rPr>
              <a:t>vac</a:t>
            </a:r>
            <a:r>
              <a:rPr lang="en-US" sz="2200" dirty="0" smtClean="0">
                <a:solidFill>
                  <a:srgbClr val="FF0000"/>
                </a:solidFill>
                <a:sym typeface="Symbol" charset="0"/>
              </a:rPr>
              <a:t> approximates cutoff displacement</a:t>
            </a:r>
            <a:endParaRPr lang="en-US" sz="2200" dirty="0">
              <a:solidFill>
                <a:srgbClr val="FF0000"/>
              </a:solidFill>
            </a:endParaRPr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5437730" y="1543162"/>
            <a:ext cx="3706270" cy="3003438"/>
            <a:chOff x="3538" y="872"/>
            <a:chExt cx="2192" cy="1776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" y="891"/>
              <a:ext cx="2192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30" name="Text Box 6"/>
            <p:cNvSpPr txBox="1">
              <a:spLocks noChangeArrowheads="1"/>
            </p:cNvSpPr>
            <p:nvPr/>
          </p:nvSpPr>
          <p:spPr bwMode="auto">
            <a:xfrm>
              <a:off x="5027" y="2204"/>
              <a:ext cx="49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>
                  <a:solidFill>
                    <a:srgbClr val="009706"/>
                  </a:solidFill>
                  <a:cs typeface="+mn-cs"/>
                </a:rPr>
                <a:t>electric field</a:t>
              </a:r>
            </a:p>
          </p:txBody>
        </p:sp>
        <p:sp>
          <p:nvSpPr>
            <p:cNvPr id="308231" name="Line 7"/>
            <p:cNvSpPr>
              <a:spLocks noChangeShapeType="1"/>
            </p:cNvSpPr>
            <p:nvPr/>
          </p:nvSpPr>
          <p:spPr bwMode="auto">
            <a:xfrm flipH="1" flipV="1">
              <a:off x="4813" y="2235"/>
              <a:ext cx="197" cy="37"/>
            </a:xfrm>
            <a:prstGeom prst="line">
              <a:avLst/>
            </a:prstGeom>
            <a:noFill/>
            <a:ln w="12700">
              <a:solidFill>
                <a:srgbClr val="018213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8232" name="Text Box 8"/>
            <p:cNvSpPr txBox="1">
              <a:spLocks noChangeArrowheads="1"/>
            </p:cNvSpPr>
            <p:nvPr/>
          </p:nvSpPr>
          <p:spPr bwMode="auto">
            <a:xfrm>
              <a:off x="3786" y="872"/>
              <a:ext cx="1813" cy="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>
                <a:lnSpc>
                  <a:spcPct val="80000"/>
                </a:lnSpc>
                <a:spcAft>
                  <a:spcPct val="2000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cs typeface="+mn-cs"/>
                </a:rPr>
                <a:t>Microwave (</a:t>
              </a:r>
              <a:r>
                <a:rPr lang="ja-JP" altLang="en-US" sz="1400" i="0" dirty="0">
                  <a:solidFill>
                    <a:srgbClr val="000000"/>
                  </a:solidFill>
                  <a:latin typeface="Arial"/>
                  <a:cs typeface="+mn-cs"/>
                </a:rPr>
                <a:t>“</a:t>
              </a:r>
              <a:r>
                <a:rPr lang="en-US" sz="1400" i="0" dirty="0">
                  <a:solidFill>
                    <a:srgbClr val="000000"/>
                  </a:solidFill>
                  <a:cs typeface="+mn-cs"/>
                </a:rPr>
                <a:t>O-mode</a:t>
              </a:r>
              <a:r>
                <a:rPr lang="ja-JP" altLang="en-US" sz="1400" i="0" dirty="0">
                  <a:solidFill>
                    <a:srgbClr val="000000"/>
                  </a:solidFill>
                  <a:latin typeface="Arial"/>
                  <a:cs typeface="+mn-cs"/>
                </a:rPr>
                <a:t>”</a:t>
              </a:r>
              <a:r>
                <a:rPr lang="en-US" sz="1400" i="0" dirty="0">
                  <a:solidFill>
                    <a:srgbClr val="000000"/>
                  </a:solidFill>
                  <a:cs typeface="+mn-cs"/>
                </a:rPr>
                <a:t>) propagation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836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4900"/>
            <a:ext cx="9144000" cy="5359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Beam-ion-excited high frequency Alfvén Eigenmodes (AE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correlate with enhanced core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lang="fr-FR" dirty="0" smtClean="0">
              <a:solidFill>
                <a:schemeClr val="tx1"/>
              </a:solidFill>
              <a:cs typeface="Arial"/>
            </a:endParaRPr>
          </a:p>
          <a:p>
            <a:pPr lvl="1">
              <a:spcBef>
                <a:spcPts val="1200"/>
              </a:spcBef>
            </a:pPr>
            <a:r>
              <a:rPr lang="fr-FR" dirty="0">
                <a:cs typeface="Arial"/>
              </a:rPr>
              <a:t>p</a:t>
            </a:r>
            <a:r>
              <a:rPr lang="en-US" dirty="0" err="1" smtClean="0">
                <a:cs typeface="Arial"/>
              </a:rPr>
              <a:t>osited</a:t>
            </a:r>
            <a:r>
              <a:rPr lang="en-US" dirty="0" smtClean="0">
                <a:cs typeface="Arial"/>
              </a:rPr>
              <a:t> cause: resonant interaction </a:t>
            </a:r>
            <a:r>
              <a:rPr lang="en-US" dirty="0">
                <a:cs typeface="Arial"/>
              </a:rPr>
              <a:t>of 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multiple modes</a:t>
            </a: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with electron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H</a:t>
            </a:r>
            <a:r>
              <a:rPr lang="en-US" dirty="0" smtClean="0"/>
              <a:t>igh frequency AE </a:t>
            </a:r>
            <a:r>
              <a:rPr lang="en-US" dirty="0" smtClean="0">
                <a:cs typeface="Arial"/>
              </a:rPr>
              <a:t>structure 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measured with reflectometer array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cs typeface="Arial"/>
              </a:rPr>
              <a:t>Measurements reveal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two kinds of mode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Arial"/>
              </a:rPr>
              <a:t>Local dispersion relations help 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identify modes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  <a:cs typeface="Arial"/>
              </a:rPr>
              <a:t>Two kinds of mode </a:t>
            </a:r>
            <a:r>
              <a:rPr lang="en-US" dirty="0" smtClean="0">
                <a:cs typeface="Arial"/>
              </a:rPr>
              <a:t>are CAEs and GAEs </a:t>
            </a:r>
            <a:endParaRPr lang="en-US" sz="2200" dirty="0" smtClean="0">
              <a:cs typeface="Arial"/>
            </a:endParaRPr>
          </a:p>
          <a:p>
            <a:pPr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cs typeface="Arial"/>
              </a:rPr>
              <a:t>Measurements </a:t>
            </a:r>
            <a:r>
              <a:rPr lang="en-US" smtClean="0">
                <a:cs typeface="Arial"/>
              </a:rPr>
              <a:t>consistent </a:t>
            </a:r>
            <a:r>
              <a:rPr lang="en-US" smtClean="0">
                <a:cs typeface="Arial"/>
              </a:rPr>
              <a:t>with </a:t>
            </a:r>
            <a:br>
              <a:rPr lang="en-US" smtClean="0">
                <a:cs typeface="Arial"/>
              </a:rPr>
            </a:br>
            <a:r>
              <a:rPr lang="en-US" smtClean="0">
                <a:cs typeface="Arial"/>
              </a:rPr>
              <a:t>transport hypothesis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da-DK" sz="1400" dirty="0" smtClean="0">
                <a:solidFill>
                  <a:srgbClr val="000000"/>
                </a:solidFill>
              </a:rPr>
              <a:t>[N. N. </a:t>
            </a:r>
            <a:r>
              <a:rPr lang="da-DK" sz="1400" dirty="0" err="1" smtClean="0">
                <a:solidFill>
                  <a:srgbClr val="000000"/>
                </a:solidFill>
              </a:rPr>
              <a:t>Gorelenkov</a:t>
            </a:r>
            <a:r>
              <a:rPr lang="da-DK" sz="1400" dirty="0" smtClean="0">
                <a:solidFill>
                  <a:srgbClr val="000000"/>
                </a:solidFill>
              </a:rPr>
              <a:t> et al., </a:t>
            </a:r>
            <a:r>
              <a:rPr lang="da-DK" sz="1400" dirty="0" err="1" smtClean="0">
                <a:solidFill>
                  <a:srgbClr val="000000"/>
                </a:solidFill>
              </a:rPr>
              <a:t>Nucl</a:t>
            </a:r>
            <a:r>
              <a:rPr lang="da-DK" sz="1400" dirty="0" smtClean="0">
                <a:solidFill>
                  <a:srgbClr val="000000"/>
                </a:solidFill>
              </a:rPr>
              <a:t>. Fusion 50, 084012 (2010)]</a:t>
            </a:r>
            <a:endParaRPr lang="en-US" sz="1800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</a:t>
            </a:r>
            <a:r>
              <a:rPr lang="en-US" i="1" dirty="0" err="1" smtClean="0">
                <a:latin typeface="Symbol" charset="2"/>
                <a:cs typeface="Symbol" charset="2"/>
              </a:rPr>
              <a:t>c</a:t>
            </a:r>
            <a:r>
              <a:rPr lang="en-US" i="1" baseline="-25000" dirty="0" err="1" smtClean="0"/>
              <a:t>e</a:t>
            </a:r>
            <a:r>
              <a:rPr lang="en-US" dirty="0" smtClean="0"/>
              <a:t> enhancement motivates measurement and identification of high frequency AEs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448300" y="1740981"/>
            <a:ext cx="3429000" cy="4206424"/>
            <a:chOff x="5448300" y="1486981"/>
            <a:chExt cx="3429000" cy="4206424"/>
          </a:xfrm>
        </p:grpSpPr>
        <p:pic>
          <p:nvPicPr>
            <p:cNvPr id="6" name="Picture 5" descr="Fig_from_Stutman_PRL_enhanced_chi_e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9" r="13580" b="24583"/>
            <a:stretch/>
          </p:blipFill>
          <p:spPr>
            <a:xfrm>
              <a:off x="5448300" y="1486981"/>
              <a:ext cx="3429000" cy="391051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88190" y="5431795"/>
              <a:ext cx="325101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i="0" dirty="0">
                  <a:solidFill>
                    <a:schemeClr val="tx1"/>
                  </a:solidFill>
                  <a:cs typeface="Arial"/>
                </a:rPr>
                <a:t>[D. </a:t>
              </a:r>
              <a:r>
                <a:rPr lang="fr-FR" i="0" dirty="0" err="1">
                  <a:solidFill>
                    <a:schemeClr val="tx1"/>
                  </a:solidFill>
                  <a:cs typeface="Arial"/>
                </a:rPr>
                <a:t>Stutman</a:t>
              </a:r>
              <a:r>
                <a:rPr lang="fr-FR" i="0" dirty="0">
                  <a:solidFill>
                    <a:schemeClr val="tx1"/>
                  </a:solidFill>
                  <a:cs typeface="Arial"/>
                </a:rPr>
                <a:t> et al., PRL 102 115002 (2009)]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863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High frequency AEs </a:t>
            </a:r>
            <a:r>
              <a:rPr lang="en-US" dirty="0" smtClean="0"/>
              <a:t>commonly excited </a:t>
            </a:r>
            <a:r>
              <a:rPr lang="en-US" dirty="0"/>
              <a:t>by </a:t>
            </a:r>
            <a:r>
              <a:rPr lang="en-US" dirty="0" smtClean="0"/>
              <a:t>beam </a:t>
            </a:r>
            <a:r>
              <a:rPr lang="en-US" dirty="0"/>
              <a:t>ions in </a:t>
            </a:r>
            <a:r>
              <a:rPr lang="en-US" dirty="0" smtClean="0"/>
              <a:t>NSTX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71600"/>
            <a:ext cx="8610600" cy="44831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dirty="0" smtClean="0"/>
              <a:t>High </a:t>
            </a:r>
            <a:r>
              <a:rPr lang="en-GB" i="1" dirty="0" smtClean="0"/>
              <a:t>f </a:t>
            </a:r>
            <a:r>
              <a:rPr lang="en-GB" dirty="0" smtClean="0"/>
              <a:t>AEs (</a:t>
            </a:r>
            <a:r>
              <a:rPr lang="en-GB" i="1" dirty="0" smtClean="0"/>
              <a:t>f </a:t>
            </a:r>
            <a:r>
              <a:rPr lang="en-GB" dirty="0" smtClean="0"/>
              <a:t>/</a:t>
            </a:r>
            <a:r>
              <a:rPr lang="en-GB" i="1" dirty="0" smtClean="0"/>
              <a:t>f</a:t>
            </a:r>
            <a:r>
              <a:rPr lang="en-GB" baseline="-25000" dirty="0" smtClean="0"/>
              <a:t>c0</a:t>
            </a:r>
            <a:r>
              <a:rPr lang="en-GB" dirty="0" smtClean="0"/>
              <a:t> &gt; ~ 0.2) commonly observed in </a:t>
            </a:r>
            <a:r>
              <a:rPr lang="en-GB" dirty="0"/>
              <a:t>NSTX </a:t>
            </a:r>
            <a:r>
              <a:rPr lang="en-GB" dirty="0" smtClean="0"/>
              <a:t>with reflectometers &amp; edge </a:t>
            </a:r>
            <a:r>
              <a:rPr lang="en-GB" i="1" dirty="0" err="1" smtClean="0">
                <a:latin typeface="Symbol" charset="2"/>
                <a:cs typeface="Symbol" charset="2"/>
              </a:rPr>
              <a:t>d</a:t>
            </a:r>
            <a:r>
              <a:rPr lang="en-GB" i="1" dirty="0" err="1" smtClean="0"/>
              <a:t>b</a:t>
            </a:r>
            <a:endParaRPr lang="en-GB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dirty="0" smtClean="0"/>
              <a:t>Excited by Doppler-shifted resonance </a:t>
            </a:r>
            <a:br>
              <a:rPr lang="en-GB" dirty="0" smtClean="0"/>
            </a:br>
            <a:r>
              <a:rPr lang="en-GB" dirty="0" smtClean="0"/>
              <a:t>with beam ions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Edge </a:t>
            </a:r>
            <a:r>
              <a:rPr lang="en-GB" i="1" dirty="0" err="1">
                <a:latin typeface="Symbol" charset="2"/>
                <a:cs typeface="Symbol" charset="2"/>
              </a:rPr>
              <a:t>d</a:t>
            </a:r>
            <a:r>
              <a:rPr lang="en-GB" i="1" dirty="0" err="1"/>
              <a:t>b</a:t>
            </a:r>
            <a:r>
              <a:rPr lang="en-GB" i="1" baseline="-25000" dirty="0" err="1">
                <a:latin typeface="Symbol" charset="2"/>
                <a:cs typeface="Symbol" charset="2"/>
              </a:rPr>
              <a:t>q</a:t>
            </a:r>
            <a:r>
              <a:rPr lang="en-GB" dirty="0" smtClean="0"/>
              <a:t> toroidal array typically shows </a:t>
            </a:r>
            <a:br>
              <a:rPr lang="en-GB" dirty="0" smtClean="0"/>
            </a:br>
            <a:r>
              <a:rPr lang="en-GB" dirty="0" smtClean="0"/>
              <a:t>|</a:t>
            </a:r>
            <a:r>
              <a:rPr lang="en-GB" dirty="0"/>
              <a:t>n| &lt; ~ </a:t>
            </a:r>
            <a:r>
              <a:rPr lang="en-GB" dirty="0" smtClean="0"/>
              <a:t>15, propagation </a:t>
            </a:r>
            <a:r>
              <a:rPr lang="en-GB" i="1" dirty="0" smtClean="0"/>
              <a:t>counter </a:t>
            </a:r>
            <a:r>
              <a:rPr lang="en-GB" dirty="0" smtClean="0"/>
              <a:t>to </a:t>
            </a:r>
            <a:br>
              <a:rPr lang="en-GB" dirty="0" smtClean="0"/>
            </a:br>
            <a:r>
              <a:rPr lang="en-GB" dirty="0" smtClean="0"/>
              <a:t>beam ions (</a:t>
            </a:r>
            <a:r>
              <a:rPr lang="en-GB" i="1" dirty="0" smtClean="0"/>
              <a:t>n</a:t>
            </a:r>
            <a:r>
              <a:rPr lang="en-GB" dirty="0" smtClean="0"/>
              <a:t> </a:t>
            </a:r>
            <a:r>
              <a:rPr lang="en-GB" dirty="0"/>
              <a:t>&lt; 0 )</a:t>
            </a:r>
            <a:endParaRPr lang="en-GB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GB" dirty="0"/>
              <a:t>High </a:t>
            </a:r>
            <a:r>
              <a:rPr lang="en-GB" i="1" dirty="0"/>
              <a:t>f </a:t>
            </a:r>
            <a:r>
              <a:rPr lang="en-GB" dirty="0" smtClean="0"/>
              <a:t>AE activity </a:t>
            </a:r>
            <a:r>
              <a:rPr lang="en-US" dirty="0" smtClean="0">
                <a:cs typeface="Arial"/>
              </a:rPr>
              <a:t>correlated </a:t>
            </a:r>
            <a:r>
              <a:rPr lang="en-US" dirty="0">
                <a:cs typeface="Arial"/>
              </a:rPr>
              <a:t>with 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/>
              <a:t>enhanced </a:t>
            </a:r>
            <a:r>
              <a:rPr lang="en-US" b="1" i="1" dirty="0" err="1">
                <a:latin typeface="Symbol" charset="2"/>
                <a:cs typeface="Symbol" charset="2"/>
              </a:rPr>
              <a:t>c</a:t>
            </a:r>
            <a:r>
              <a:rPr lang="en-US" b="1" i="1" baseline="-25000" dirty="0" err="1"/>
              <a:t>e</a:t>
            </a:r>
            <a:endParaRPr lang="en-US" dirty="0"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Arial"/>
              </a:rPr>
              <a:t>Other significant effects on plasma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/>
              </a:rPr>
              <a:t>shown to cause fast-ion transport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/>
              </a:rPr>
              <a:t>postulated to cause ion heating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943600" y="2425700"/>
            <a:ext cx="3032242" cy="2635537"/>
            <a:chOff x="6073878" y="1066800"/>
            <a:chExt cx="3032242" cy="2635537"/>
          </a:xfrm>
        </p:grpSpPr>
        <p:pic>
          <p:nvPicPr>
            <p:cNvPr id="15" name="Content Placeholder 11" descr="mag_spec_c_10_7_141398_0_1000_w1_o0p5_for_APS_2011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27" r="9538" b="-423"/>
            <a:stretch/>
          </p:blipFill>
          <p:spPr bwMode="auto">
            <a:xfrm>
              <a:off x="6073878" y="1408600"/>
              <a:ext cx="3032242" cy="22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8336475" y="1460850"/>
              <a:ext cx="568420" cy="172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8176888" y="1430181"/>
              <a:ext cx="849940" cy="246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000" i="0" dirty="0">
                  <a:solidFill>
                    <a:schemeClr val="tx1"/>
                  </a:solidFill>
                  <a:latin typeface="Arial" charset="0"/>
                </a:rPr>
                <a:t>141398</a:t>
              </a:r>
              <a:endParaRPr lang="en-US" sz="1000" dirty="0">
                <a:latin typeface="Arial" charset="0"/>
                <a:cs typeface="+mn-cs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6627075" y="1433811"/>
              <a:ext cx="278783" cy="286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6469384" y="1371600"/>
              <a:ext cx="53961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sz="1400" dirty="0">
                <a:latin typeface="Arial" charset="0"/>
                <a:cs typeface="+mn-cs"/>
              </a:endParaRPr>
            </a:p>
          </p:txBody>
        </p: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6934200" y="1066800"/>
              <a:ext cx="15240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f</a:t>
              </a:r>
              <a:r>
                <a:rPr lang="en-US" sz="1400" i="0" baseline="-25000" dirty="0" smtClean="0">
                  <a:solidFill>
                    <a:schemeClr val="tx1"/>
                  </a:solidFill>
                  <a:latin typeface="Arial" charset="0"/>
                </a:rPr>
                <a:t>c0</a:t>
              </a:r>
              <a:r>
                <a:rPr lang="en-US" sz="1400" i="0" dirty="0" smtClean="0">
                  <a:solidFill>
                    <a:schemeClr val="tx1"/>
                  </a:solidFill>
                  <a:latin typeface="Arial" charset="0"/>
                </a:rPr>
                <a:t> = 2.4 MHz</a:t>
              </a:r>
              <a:endParaRPr lang="en-US" sz="1400" baseline="-25000" dirty="0"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50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38300"/>
            <a:ext cx="8763000" cy="40005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dirty="0" smtClean="0"/>
              <a:t>Extend ORBIT modeling to include CAEs in prediction of </a:t>
            </a:r>
            <a:r>
              <a:rPr lang="en-US" b="1" i="1" dirty="0" err="1" smtClean="0">
                <a:latin typeface="Symbol" charset="2"/>
                <a:cs typeface="Symbol" charset="2"/>
              </a:rPr>
              <a:t>c</a:t>
            </a:r>
            <a:r>
              <a:rPr lang="en-US" b="1" i="1" baseline="-25000" dirty="0" err="1" smtClean="0"/>
              <a:t>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enhancement 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dirty="0" smtClean="0"/>
              <a:t>Use mode structure measurements to guide inputs to ORBIT modeling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dirty="0" smtClean="0"/>
              <a:t>Investigate effects of CAEs and GAEs on fast-ion transport using ORBIT modeling with measured mode structures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dirty="0" smtClean="0"/>
              <a:t>Compare CAE/GAE amplitude and structure measurements with theory predicting ion heating</a:t>
            </a:r>
          </a:p>
          <a:p>
            <a:pPr marL="914400" lvl="1" indent="-457200">
              <a:lnSpc>
                <a:spcPct val="90000"/>
              </a:lnSpc>
              <a:spcAft>
                <a:spcPts val="2400"/>
              </a:spcAft>
              <a:buAutoNum type="arabicParenBoth"/>
            </a:pPr>
            <a:endParaRPr lang="en-US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90000"/>
              </a:lnSpc>
              <a:spcAft>
                <a:spcPts val="2400"/>
              </a:spcAft>
              <a:buAutoNum type="arabicParenBoth"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76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905000"/>
            <a:ext cx="8763000" cy="24257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dirty="0" smtClean="0"/>
              <a:t>Use mode structure measurements to guide inputs to ORBIT modeling </a:t>
            </a:r>
          </a:p>
          <a:p>
            <a:pPr lvl="1">
              <a:lnSpc>
                <a:spcPct val="90000"/>
              </a:lnSpc>
              <a:spcAft>
                <a:spcPts val="2400"/>
              </a:spcAft>
            </a:pPr>
            <a:r>
              <a:rPr lang="en-US" dirty="0" smtClean="0">
                <a:sym typeface="Symbol" charset="0"/>
              </a:rPr>
              <a:t>see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GO6.00004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: </a:t>
            </a:r>
            <a:r>
              <a:rPr lang="en-US" dirty="0" smtClean="0">
                <a:sym typeface="Symbol" charset="0"/>
              </a:rPr>
              <a:t>“Investigation </a:t>
            </a:r>
            <a:r>
              <a:rPr lang="en-US" dirty="0">
                <a:sym typeface="Symbol" charset="0"/>
              </a:rPr>
              <a:t>of CAE/GAE-induced electron thermal transport for NSTX-</a:t>
            </a:r>
            <a:r>
              <a:rPr lang="en-US" dirty="0" smtClean="0">
                <a:sym typeface="Symbol" charset="0"/>
              </a:rPr>
              <a:t>U”, K. </a:t>
            </a:r>
            <a:r>
              <a:rPr lang="en-US" dirty="0" err="1" smtClean="0">
                <a:sym typeface="Symbol" charset="0"/>
              </a:rPr>
              <a:t>Tritz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US" dirty="0" smtClean="0">
                <a:latin typeface="Arial"/>
                <a:cs typeface="Arial"/>
              </a:rPr>
              <a:t>Validate CAE/GAE simulations of HYM (</a:t>
            </a:r>
            <a:r>
              <a:rPr lang="en-US" dirty="0" err="1" smtClean="0">
                <a:latin typeface="Arial"/>
                <a:cs typeface="Arial"/>
              </a:rPr>
              <a:t>HYbrid</a:t>
            </a:r>
            <a:r>
              <a:rPr lang="en-US" dirty="0" smtClean="0">
                <a:latin typeface="Arial"/>
                <a:cs typeface="Arial"/>
              </a:rPr>
              <a:t> kinetic and MHD) code </a:t>
            </a:r>
          </a:p>
          <a:p>
            <a:pPr lvl="1">
              <a:lnSpc>
                <a:spcPct val="90000"/>
              </a:lnSpc>
              <a:spcAft>
                <a:spcPts val="2400"/>
              </a:spcAft>
            </a:pPr>
            <a:r>
              <a:rPr lang="en-US" dirty="0" smtClean="0">
                <a:cs typeface="Arial"/>
              </a:rPr>
              <a:t>see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PP8.00022</a:t>
            </a:r>
            <a:r>
              <a:rPr lang="en-US" dirty="0" smtClean="0">
                <a:cs typeface="Arial"/>
              </a:rPr>
              <a:t>: “Numerical </a:t>
            </a:r>
            <a:r>
              <a:rPr lang="en-US" dirty="0">
                <a:cs typeface="Arial"/>
              </a:rPr>
              <a:t>Simulations of NBI-driven CAE modes in H-mode Discharges in </a:t>
            </a:r>
            <a:r>
              <a:rPr lang="en-US" dirty="0" smtClean="0">
                <a:cs typeface="Arial"/>
              </a:rPr>
              <a:t>NSTX”, E. </a:t>
            </a:r>
            <a:r>
              <a:rPr lang="en-US" dirty="0" err="1" smtClean="0">
                <a:cs typeface="Arial"/>
              </a:rPr>
              <a:t>Belova</a:t>
            </a:r>
            <a:endParaRPr lang="en-US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90000"/>
              </a:lnSpc>
              <a:spcAft>
                <a:spcPts val="2400"/>
              </a:spcAft>
              <a:buAutoNum type="arabicParenBoth"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32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 radial structure measured with array of reflectometers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02100"/>
            <a:ext cx="8763000" cy="2349500"/>
          </a:xfrm>
        </p:spPr>
        <p:txBody>
          <a:bodyPr/>
          <a:lstStyle/>
          <a:p>
            <a:r>
              <a:rPr lang="en-US" dirty="0"/>
              <a:t>Reflectometer measures path length change </a:t>
            </a:r>
            <a:r>
              <a:rPr lang="en-US" dirty="0" smtClean="0"/>
              <a:t>(</a:t>
            </a:r>
            <a:r>
              <a:rPr lang="en-US" i="1" dirty="0">
                <a:sym typeface="Symbol" charset="0"/>
              </a:rPr>
              <a:t></a:t>
            </a:r>
            <a:r>
              <a:rPr lang="en-US" i="1" dirty="0" smtClean="0"/>
              <a:t>L</a:t>
            </a:r>
            <a:r>
              <a:rPr lang="en-US" dirty="0" smtClean="0"/>
              <a:t>) of </a:t>
            </a:r>
            <a:r>
              <a:rPr lang="en-US" dirty="0"/>
              <a:t>microwaves reflected from plasma</a:t>
            </a:r>
          </a:p>
          <a:p>
            <a:pPr lvl="1"/>
            <a:r>
              <a:rPr lang="en-US" dirty="0" smtClean="0"/>
              <a:t>Microwaves reach cutoff at </a:t>
            </a:r>
            <a:r>
              <a:rPr lang="en-US" i="1" dirty="0" smtClean="0">
                <a:latin typeface="Symbol" charset="0"/>
                <a:sym typeface="Symbol" charset="0"/>
              </a:rPr>
              <a:t>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>
                <a:latin typeface="Symbol" charset="0"/>
                <a:sym typeface="Symbol" charset="0"/>
              </a:rPr>
              <a:t></a:t>
            </a:r>
            <a:r>
              <a:rPr lang="en-US" i="1" baseline="-25000" dirty="0"/>
              <a:t>p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e</a:t>
            </a:r>
            <a:r>
              <a:rPr lang="en-US" baseline="30000" dirty="0"/>
              <a:t>2</a:t>
            </a:r>
            <a:r>
              <a:rPr lang="en-US" i="1" dirty="0"/>
              <a:t>n</a:t>
            </a:r>
            <a:r>
              <a:rPr lang="en-US" baseline="-25000" dirty="0"/>
              <a:t>0</a:t>
            </a:r>
            <a:r>
              <a:rPr lang="en-US" dirty="0"/>
              <a:t>/</a:t>
            </a:r>
            <a:r>
              <a:rPr lang="en-US" i="1" dirty="0">
                <a:sym typeface="Symbol" charset="0"/>
              </a:rPr>
              <a:t></a:t>
            </a:r>
            <a:r>
              <a:rPr lang="en-US" baseline="-25000" dirty="0" smtClean="0"/>
              <a:t>0</a:t>
            </a:r>
            <a:r>
              <a:rPr lang="en-US" i="1" dirty="0" smtClean="0"/>
              <a:t>m</a:t>
            </a:r>
            <a:r>
              <a:rPr lang="en-US" baseline="-25000" dirty="0" smtClean="0"/>
              <a:t>e</a:t>
            </a:r>
            <a:endParaRPr lang="en-US" dirty="0"/>
          </a:p>
          <a:p>
            <a:r>
              <a:rPr lang="en-US" dirty="0">
                <a:sym typeface="Symbol" charset="0"/>
              </a:rPr>
              <a:t>F</a:t>
            </a:r>
            <a:r>
              <a:rPr lang="en-US" dirty="0" smtClean="0">
                <a:sym typeface="Symbol" charset="0"/>
              </a:rPr>
              <a:t>or large scale modes, cutoff displaces due to </a:t>
            </a:r>
            <a:r>
              <a:rPr lang="en-US" i="1" dirty="0" smtClean="0">
                <a:sym typeface="Symbol" charset="0"/>
              </a:rPr>
              <a:t>n</a:t>
            </a:r>
            <a:r>
              <a:rPr lang="en-US" dirty="0" smtClean="0">
                <a:sym typeface="Symbol" charset="0"/>
              </a:rPr>
              <a:t> at cutoff </a:t>
            </a:r>
            <a:r>
              <a:rPr lang="en-US" dirty="0" smtClean="0"/>
              <a:t>⇒ 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  <a:sym typeface="Symbol" charset="0"/>
              </a:rPr>
              <a:t>“effective displacement”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  <a:sym typeface="Symbol" charset="0"/>
              </a:rPr>
              <a:t>x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≡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sym typeface="Symbol" charset="0"/>
              </a:rPr>
              <a:t></a:t>
            </a:r>
            <a:r>
              <a:rPr lang="en-US" i="1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/2 </a:t>
            </a:r>
            <a:r>
              <a:rPr lang="en-US" dirty="0">
                <a:solidFill>
                  <a:srgbClr val="FF0000"/>
                </a:solidFill>
                <a:sym typeface="Symbol" charset="0"/>
              </a:rPr>
              <a:t>approximates cutoff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displacement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765300" y="1110332"/>
            <a:ext cx="4851774" cy="3169568"/>
            <a:chOff x="1765300" y="1110332"/>
            <a:chExt cx="4851774" cy="3169568"/>
          </a:xfrm>
        </p:grpSpPr>
        <p:pic>
          <p:nvPicPr>
            <p:cNvPr id="9" name="Picture 39" descr="cutoff_omode_plot_141398_581p668_nesc1p08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300" y="1110332"/>
              <a:ext cx="4851774" cy="3169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15087" y="2820601"/>
              <a:ext cx="13773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i="0" dirty="0">
                  <a:solidFill>
                    <a:schemeClr val="tx1"/>
                  </a:solidFill>
                </a:rPr>
                <a:t>m</a:t>
              </a:r>
              <a:r>
                <a:rPr lang="en-US" sz="1400" i="0" dirty="0" smtClean="0">
                  <a:solidFill>
                    <a:schemeClr val="tx1"/>
                  </a:solidFill>
                </a:rPr>
                <a:t>agnetic axis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2730500" y="3111500"/>
              <a:ext cx="0" cy="5969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69863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_refl_svd_mode_structures_141398_t580_583_f383_800_normxi_for_APS_2012_alt_alt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931231"/>
            <a:ext cx="3429000" cy="25354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0"/>
            <a:ext cx="6375400" cy="4178300"/>
          </a:xfrm>
        </p:spPr>
        <p:txBody>
          <a:bodyPr/>
          <a:lstStyle/>
          <a:p>
            <a:pPr marL="342771" indent="-342771">
              <a:spcBef>
                <a:spcPts val="3600"/>
              </a:spcBef>
              <a:tabLst>
                <a:tab pos="2404153" algn="ctr"/>
              </a:tabLst>
              <a:defRPr/>
            </a:pPr>
            <a:r>
              <a:rPr lang="en-US" dirty="0" smtClean="0"/>
              <a:t>Structure measured with </a:t>
            </a:r>
            <a:br>
              <a:rPr lang="en-US" dirty="0" smtClean="0"/>
            </a:br>
            <a:r>
              <a:rPr lang="en-US" dirty="0" smtClean="0"/>
              <a:t>reflectometer array</a:t>
            </a:r>
          </a:p>
          <a:p>
            <a:pPr marL="342771" indent="-342771">
              <a:spcBef>
                <a:spcPts val="3600"/>
              </a:spcBef>
              <a:tabLst>
                <a:tab pos="2404153" algn="ctr"/>
              </a:tabLst>
              <a:defRPr/>
            </a:pPr>
            <a:r>
              <a:rPr lang="en-US" dirty="0" smtClean="0"/>
              <a:t>Toroidal mode number (</a:t>
            </a:r>
            <a:r>
              <a:rPr lang="en-US" i="1" dirty="0" smtClean="0"/>
              <a:t>n</a:t>
            </a:r>
            <a:r>
              <a:rPr lang="en-US" dirty="0" smtClean="0"/>
              <a:t>) measured</a:t>
            </a:r>
            <a:br>
              <a:rPr lang="en-US" dirty="0" smtClean="0"/>
            </a:br>
            <a:r>
              <a:rPr lang="en-US" dirty="0" smtClean="0"/>
              <a:t> with edge </a:t>
            </a:r>
            <a:r>
              <a:rPr lang="en-US" i="1" dirty="0" err="1">
                <a:latin typeface="Symbol" charset="2"/>
                <a:cs typeface="Symbol" charset="2"/>
              </a:rPr>
              <a:t>d</a:t>
            </a:r>
            <a:r>
              <a:rPr lang="en-US" i="1" dirty="0" err="1"/>
              <a:t>b</a:t>
            </a:r>
            <a:r>
              <a:rPr lang="en-US" i="1" dirty="0"/>
              <a:t> </a:t>
            </a:r>
            <a:r>
              <a:rPr lang="en-US" dirty="0" smtClean="0"/>
              <a:t>toroidal array</a:t>
            </a:r>
          </a:p>
          <a:p>
            <a:pPr marL="342771" indent="-342771">
              <a:spcBef>
                <a:spcPts val="3600"/>
              </a:spcBef>
              <a:tabLst>
                <a:tab pos="2404153" algn="ctr"/>
              </a:tabLst>
              <a:defRPr/>
            </a:pPr>
            <a:r>
              <a:rPr lang="en-US" dirty="0"/>
              <a:t>S</a:t>
            </a:r>
            <a:r>
              <a:rPr lang="en-US" dirty="0" smtClean="0"/>
              <a:t>tructures tend to fall in two categories:</a:t>
            </a:r>
          </a:p>
          <a:p>
            <a:pPr marL="742844" lvl="1" indent="-342900">
              <a:lnSpc>
                <a:spcPct val="90000"/>
              </a:lnSpc>
              <a:spcBef>
                <a:spcPts val="600"/>
              </a:spcBef>
              <a:buFontTx/>
              <a:buAutoNum type="arabicParenBoth"/>
              <a:tabLst>
                <a:tab pos="2404153" algn="ctr"/>
              </a:tabLst>
              <a:defRPr/>
            </a:pPr>
            <a:r>
              <a:rPr lang="en-US" b="1" dirty="0" smtClean="0">
                <a:solidFill>
                  <a:srgbClr val="5F1233"/>
                </a:solidFill>
              </a:rPr>
              <a:t> broad structure</a:t>
            </a:r>
            <a:r>
              <a:rPr lang="en-US" dirty="0" smtClean="0">
                <a:solidFill>
                  <a:srgbClr val="5F1233"/>
                </a:solidFill>
              </a:rPr>
              <a:t>, peaking toward core</a:t>
            </a:r>
          </a:p>
          <a:p>
            <a:pPr marL="1085744" lvl="2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tabLst>
                <a:tab pos="2404153" algn="ctr"/>
              </a:tabLst>
              <a:defRPr/>
            </a:pPr>
            <a:r>
              <a:rPr lang="en-US" sz="2000" dirty="0" smtClean="0">
                <a:solidFill>
                  <a:srgbClr val="5F1233"/>
                </a:solidFill>
              </a:rPr>
              <a:t>mostly </a:t>
            </a:r>
            <a:r>
              <a:rPr lang="en-US" sz="2000" i="1" dirty="0" smtClean="0">
                <a:solidFill>
                  <a:srgbClr val="5F1233"/>
                </a:solidFill>
              </a:rPr>
              <a:t>f &lt; ~ 600 kHz, n = -6 – -8</a:t>
            </a:r>
          </a:p>
          <a:p>
            <a:pPr marL="742844" lvl="1" indent="-342900">
              <a:lnSpc>
                <a:spcPct val="90000"/>
              </a:lnSpc>
              <a:spcBef>
                <a:spcPts val="600"/>
              </a:spcBef>
              <a:buFontTx/>
              <a:buAutoNum type="arabicParenBoth"/>
              <a:tabLst>
                <a:tab pos="2404153" algn="ctr"/>
              </a:tabLst>
              <a:defRPr/>
            </a:pPr>
            <a:r>
              <a:rPr lang="en-US" b="1" dirty="0" smtClean="0">
                <a:solidFill>
                  <a:srgbClr val="0A244B"/>
                </a:solidFill>
              </a:rPr>
              <a:t> strongly </a:t>
            </a:r>
            <a:r>
              <a:rPr lang="en-US" b="1" dirty="0">
                <a:solidFill>
                  <a:srgbClr val="0A244B"/>
                </a:solidFill>
              </a:rPr>
              <a:t>core localized</a:t>
            </a:r>
            <a:endParaRPr lang="en-US" dirty="0" smtClean="0">
              <a:solidFill>
                <a:srgbClr val="0A244B"/>
              </a:solidFill>
            </a:endParaRPr>
          </a:p>
          <a:p>
            <a:pPr marL="1085744" lvl="2" indent="-285750">
              <a:lnSpc>
                <a:spcPct val="90000"/>
              </a:lnSpc>
              <a:spcBef>
                <a:spcPts val="600"/>
              </a:spcBef>
              <a:buFont typeface="Wingdings" charset="2"/>
              <a:buChar char="§"/>
              <a:tabLst>
                <a:tab pos="2404153" algn="ctr"/>
              </a:tabLst>
              <a:defRPr/>
            </a:pPr>
            <a:r>
              <a:rPr lang="en-US" sz="2000" dirty="0">
                <a:solidFill>
                  <a:srgbClr val="0A244B"/>
                </a:solidFill>
              </a:rPr>
              <a:t>mostly</a:t>
            </a:r>
            <a:r>
              <a:rPr lang="en-US" sz="2000" i="1" dirty="0">
                <a:solidFill>
                  <a:srgbClr val="0A244B"/>
                </a:solidFill>
              </a:rPr>
              <a:t> f &gt; ~ 600 kHz, n = -3 – -</a:t>
            </a:r>
            <a:r>
              <a:rPr lang="en-US" sz="2000" i="1" dirty="0" smtClean="0">
                <a:solidFill>
                  <a:srgbClr val="0A244B"/>
                </a:solidFill>
              </a:rPr>
              <a:t>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42000" y="3257004"/>
            <a:ext cx="3140075" cy="3400971"/>
            <a:chOff x="5842000" y="3257004"/>
            <a:chExt cx="3140075" cy="3400971"/>
          </a:xfrm>
        </p:grpSpPr>
        <p:grpSp>
          <p:nvGrpSpPr>
            <p:cNvPr id="14" name="Group 13"/>
            <p:cNvGrpSpPr/>
            <p:nvPr/>
          </p:nvGrpSpPr>
          <p:grpSpPr>
            <a:xfrm>
              <a:off x="6438900" y="3492500"/>
              <a:ext cx="2438400" cy="2705100"/>
              <a:chOff x="6438900" y="3492500"/>
              <a:chExt cx="2438400" cy="27051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7658100" y="3492500"/>
                <a:ext cx="1219200" cy="2705100"/>
              </a:xfrm>
              <a:prstGeom prst="rect">
                <a:avLst/>
              </a:prstGeom>
              <a:solidFill>
                <a:srgbClr val="0A244B">
                  <a:alpha val="62000"/>
                </a:srgb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6438900" y="3492500"/>
                <a:ext cx="1219200" cy="2705100"/>
              </a:xfrm>
              <a:prstGeom prst="rect">
                <a:avLst/>
              </a:prstGeom>
              <a:solidFill>
                <a:srgbClr val="5F1233">
                  <a:alpha val="61000"/>
                </a:srgbClr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-12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842000" y="3257004"/>
              <a:ext cx="3140075" cy="3400971"/>
              <a:chOff x="5842000" y="3257004"/>
              <a:chExt cx="3140075" cy="3400971"/>
            </a:xfrm>
          </p:grpSpPr>
          <p:pic>
            <p:nvPicPr>
              <p:cNvPr id="48" name="Picture 43" descr="The Other Side VI:Users:ncrocker:Documents:Presentations:IAEA 2012:figures for Synopsis:mag_refl_svd_mode_spectra_and_analyzed_modes_141398_t580_583_for_IAEA_2012_alt.pn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</a:blip>
              <a:srcRect b="21516"/>
              <a:stretch>
                <a:fillRect/>
              </a:stretch>
            </p:blipFill>
            <p:spPr bwMode="auto">
              <a:xfrm>
                <a:off x="5845283" y="3257004"/>
                <a:ext cx="3110524" cy="1515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42" descr="The Other Side VI:Users:ncrocker:Documents:Presentations:IAEA 2012:figures for Synopsis:mag_refl_svd_mode_amplR1p16_141398_t580_583_f383_800_for_IAEA_2012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</a:blip>
              <a:srcRect/>
              <a:stretch>
                <a:fillRect/>
              </a:stretch>
            </p:blipFill>
            <p:spPr bwMode="auto">
              <a:xfrm>
                <a:off x="5842000" y="4725299"/>
                <a:ext cx="3140075" cy="19326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63"/>
            <a:ext cx="9144000" cy="914400"/>
          </a:xfrm>
        </p:spPr>
        <p:txBody>
          <a:bodyPr/>
          <a:lstStyle/>
          <a:p>
            <a:r>
              <a:rPr lang="en-US" dirty="0" smtClean="0"/>
              <a:t>Measurements reveal </a:t>
            </a:r>
            <a:r>
              <a:rPr lang="en-US" dirty="0" smtClean="0">
                <a:solidFill>
                  <a:srgbClr val="FF0000"/>
                </a:solidFill>
              </a:rPr>
              <a:t>two kinds </a:t>
            </a:r>
            <a:r>
              <a:rPr lang="en-US" dirty="0" smtClean="0">
                <a:solidFill>
                  <a:srgbClr val="0000FF"/>
                </a:solidFill>
              </a:rPr>
              <a:t>of high frequency AEs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6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80" y="71120"/>
            <a:ext cx="8373143" cy="914400"/>
          </a:xfrm>
        </p:spPr>
        <p:txBody>
          <a:bodyPr/>
          <a:lstStyle/>
          <a:p>
            <a:r>
              <a:rPr lang="en-US" dirty="0" smtClean="0"/>
              <a:t>Broad structure (</a:t>
            </a:r>
            <a:r>
              <a:rPr lang="en-US" i="1" dirty="0" smtClean="0"/>
              <a:t>f &lt; ~ </a:t>
            </a:r>
            <a:r>
              <a:rPr lang="en-US" dirty="0" smtClean="0"/>
              <a:t>600 kHz) modes are GAEs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10920"/>
            <a:ext cx="5791200" cy="51104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GAEs are shear Alfvén: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peak at weak shear, e.g. at axis</a:t>
            </a:r>
          </a:p>
          <a:p>
            <a:pPr>
              <a:spcBef>
                <a:spcPts val="7200"/>
              </a:spcBef>
            </a:pPr>
            <a:r>
              <a:rPr lang="en-US" dirty="0" smtClean="0"/>
              <a:t>Strong</a:t>
            </a:r>
            <a:r>
              <a:rPr lang="en-US" i="1" dirty="0" smtClean="0"/>
              <a:t> </a:t>
            </a:r>
            <a:r>
              <a:rPr lang="en-US" i="1" dirty="0"/>
              <a:t>q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variation ⇒ comparison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i="1" dirty="0" err="1"/>
              <a:t>f</a:t>
            </a:r>
            <a:r>
              <a:rPr lang="en-US" baseline="-25000" dirty="0" err="1"/>
              <a:t>GAE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 smtClean="0"/>
              <a:t>) stringent test of identity</a:t>
            </a:r>
          </a:p>
          <a:p>
            <a:pPr lvl="1"/>
            <a:r>
              <a:rPr lang="en-US" dirty="0" smtClean="0"/>
              <a:t>Fit to </a:t>
            </a:r>
            <a:r>
              <a:rPr lang="en-US" i="1" dirty="0" err="1"/>
              <a:t>f</a:t>
            </a:r>
            <a:r>
              <a:rPr lang="en-US" baseline="-25000" dirty="0" err="1"/>
              <a:t>GAE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  <a:r>
              <a:rPr lang="en-US" dirty="0" smtClean="0"/>
              <a:t> </a:t>
            </a:r>
            <a:r>
              <a:rPr lang="en-US" dirty="0"/>
              <a:t>⇒ </a:t>
            </a:r>
            <a:r>
              <a:rPr lang="en-US" i="1" dirty="0" smtClean="0"/>
              <a:t>m</a:t>
            </a:r>
          </a:p>
          <a:p>
            <a:pPr lvl="1"/>
            <a:r>
              <a:rPr lang="en-US" i="1" dirty="0" err="1"/>
              <a:t>f</a:t>
            </a:r>
            <a:r>
              <a:rPr lang="en-US" baseline="-25000" dirty="0" err="1"/>
              <a:t>GAE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sensitive to </a:t>
            </a:r>
            <a:r>
              <a:rPr lang="en-US" i="1" dirty="0"/>
              <a:t>m</a:t>
            </a:r>
            <a:r>
              <a:rPr lang="en-US" dirty="0"/>
              <a:t>/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/>
              <a:t>if |</a:t>
            </a:r>
            <a:r>
              <a:rPr lang="en-US" i="1" dirty="0"/>
              <a:t>m</a:t>
            </a:r>
            <a:r>
              <a:rPr lang="en-US" dirty="0"/>
              <a:t>| &gt;&gt; </a:t>
            </a:r>
            <a:r>
              <a:rPr lang="en-US" dirty="0" smtClean="0"/>
              <a:t>1</a:t>
            </a:r>
            <a:endParaRPr lang="en-US" i="1" dirty="0" smtClean="0"/>
          </a:p>
          <a:p>
            <a:pPr lvl="1"/>
            <a:r>
              <a:rPr lang="en-US" i="1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varies substantially (1.7 – 1.1) </a:t>
            </a:r>
            <a:br>
              <a:rPr lang="en-US" dirty="0" smtClean="0"/>
            </a:br>
            <a:r>
              <a:rPr lang="en-US" dirty="0" smtClean="0"/>
              <a:t>over </a:t>
            </a:r>
            <a:r>
              <a:rPr lang="en-US" i="1" dirty="0" smtClean="0"/>
              <a:t>t</a:t>
            </a:r>
            <a:r>
              <a:rPr lang="en-US" dirty="0" smtClean="0"/>
              <a:t> = 400 – 700 </a:t>
            </a:r>
            <a:r>
              <a:rPr lang="en-US" dirty="0" err="1" smtClean="0"/>
              <a:t>ms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Modes with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&lt; ~ 600 kHz: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 ~ </a:t>
            </a:r>
            <a:r>
              <a:rPr lang="en-US" i="1" dirty="0" err="1">
                <a:solidFill>
                  <a:srgbClr val="FF0000"/>
                </a:solidFill>
              </a:rPr>
              <a:t>f</a:t>
            </a:r>
            <a:r>
              <a:rPr lang="en-US" baseline="-25000" dirty="0" err="1">
                <a:solidFill>
                  <a:srgbClr val="FF0000"/>
                </a:solidFill>
              </a:rPr>
              <a:t>GAE</a:t>
            </a:r>
            <a:r>
              <a:rPr lang="en-US" baseline="-25000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7D007F"/>
                </a:solidFill>
              </a:rPr>
              <a:t> </a:t>
            </a:r>
            <a:endParaRPr lang="en-US" dirty="0" smtClean="0">
              <a:solidFill>
                <a:srgbClr val="7D007F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Modes with </a:t>
            </a: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 &gt; ~ 600 kHz: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) NOT consistent with </a:t>
            </a:r>
            <a:r>
              <a:rPr lang="en-US" i="1" dirty="0" err="1" smtClean="0">
                <a:solidFill>
                  <a:schemeClr val="tx1"/>
                </a:solidFill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</a:rPr>
              <a:t>GAE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) 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95654" y="1224280"/>
            <a:ext cx="2699708" cy="24741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914267">
              <a:spcBef>
                <a:spcPct val="20000"/>
              </a:spcBef>
              <a:buFontTx/>
              <a:buChar char="•"/>
            </a:pPr>
            <a:endParaRPr lang="en-US">
              <a:latin typeface="Helvetica" pitchFamily="-12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5903" y="3751580"/>
            <a:ext cx="3604972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For “GAEs”, f</a:t>
            </a:r>
            <a:r>
              <a:rPr lang="en-US" sz="1600" i="0" baseline="-25000" dirty="0" smtClean="0">
                <a:solidFill>
                  <a:srgbClr val="000000"/>
                </a:solidFill>
                <a:latin typeface="Arial" charset="0"/>
              </a:rPr>
              <a:t>GAE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 predicts </a:t>
            </a:r>
            <a:r>
              <a:rPr lang="en-US" sz="1600" i="0" dirty="0" err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sz="1600" i="0" baseline="-25000" dirty="0" err="1" smtClean="0">
                <a:solidFill>
                  <a:srgbClr val="000000"/>
                </a:solidFill>
                <a:latin typeface="Arial" charset="0"/>
              </a:rPr>
              <a:t>mode</a:t>
            </a:r>
            <a:r>
              <a:rPr lang="en-US" sz="1600" i="0" dirty="0" smtClean="0">
                <a:solidFill>
                  <a:srgbClr val="000000"/>
                </a:solidFill>
                <a:latin typeface="Arial" charset="0"/>
              </a:rPr>
              <a:t> well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6" descr="fAE_calc_141398_t400_700_GAE401kHz_pretty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/>
          <a:stretch/>
        </p:blipFill>
        <p:spPr>
          <a:xfrm>
            <a:off x="5397696" y="4043679"/>
            <a:ext cx="3291840" cy="2572983"/>
          </a:xfrm>
          <a:prstGeom prst="rect">
            <a:avLst/>
          </a:prstGeom>
        </p:spPr>
      </p:pic>
      <p:graphicFrame>
        <p:nvGraphicFramePr>
          <p:cNvPr id="21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39005"/>
              </p:ext>
            </p:extLst>
          </p:nvPr>
        </p:nvGraphicFramePr>
        <p:xfrm>
          <a:off x="914401" y="1734819"/>
          <a:ext cx="3742300" cy="87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7" name="Equation" r:id="rId4" imgW="2006600" imgH="457200" progId="Equation.3">
                  <p:embed/>
                </p:oleObj>
              </mc:Choice>
              <mc:Fallback>
                <p:oleObj name="Equation" r:id="rId4" imgW="200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1" y="1734819"/>
                        <a:ext cx="3742300" cy="87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668491" y="1041400"/>
            <a:ext cx="3234209" cy="2674127"/>
            <a:chOff x="2960084" y="4226979"/>
            <a:chExt cx="2857500" cy="2362654"/>
          </a:xfrm>
        </p:grpSpPr>
        <p:pic>
          <p:nvPicPr>
            <p:cNvPr id="18" name="Picture 17" descr="fAE_calc_trends_141398_t400_700_for_APS2011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084" y="4313158"/>
              <a:ext cx="2857500" cy="22764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397619" y="4226979"/>
              <a:ext cx="2013498" cy="29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</a:rPr>
                <a:t>Equilibrium trends</a:t>
              </a:r>
              <a:endParaRPr lang="en-US" sz="160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669692" y="5119078"/>
              <a:ext cx="674077" cy="195384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914267">
                <a:spcBef>
                  <a:spcPct val="20000"/>
                </a:spcBef>
                <a:buFontTx/>
                <a:buChar char="•"/>
              </a:pPr>
              <a:endParaRPr lang="en-US">
                <a:latin typeface="Helvetica" pitchFamily="-12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2767" y="5412156"/>
              <a:ext cx="361462" cy="215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i="0" dirty="0">
                  <a:solidFill>
                    <a:srgbClr val="FF0000"/>
                  </a:solidFill>
                </a:rPr>
                <a:t>q</a:t>
              </a:r>
              <a:r>
                <a:rPr lang="en-US" sz="1000" b="0" i="0" baseline="-25000" dirty="0">
                  <a:solidFill>
                    <a:srgbClr val="FF0000"/>
                  </a:solidFill>
                </a:rPr>
                <a:t>0</a:t>
              </a:r>
              <a:endParaRPr lang="en-US" b="0" i="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5197231" y="5568462"/>
              <a:ext cx="195384" cy="9769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6025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78"/>
            <a:ext cx="7772400" cy="914400"/>
          </a:xfrm>
        </p:spPr>
        <p:txBody>
          <a:bodyPr/>
          <a:lstStyle/>
          <a:p>
            <a:r>
              <a:rPr lang="en-US" dirty="0" smtClean="0"/>
              <a:t>Strongly core localized modes are CAEs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7900"/>
            <a:ext cx="9144000" cy="5537200"/>
          </a:xfrm>
        </p:spPr>
        <p:txBody>
          <a:bodyPr/>
          <a:lstStyle/>
          <a:p>
            <a:pPr>
              <a:spcBef>
                <a:spcPts val="480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ompressional </a:t>
            </a:r>
            <a:r>
              <a:rPr lang="en-US" dirty="0">
                <a:solidFill>
                  <a:srgbClr val="FF0000"/>
                </a:solidFill>
              </a:rPr>
              <a:t>Alfvén waves propagate ONLY where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4200"/>
              </a:spcBef>
              <a:spcAft>
                <a:spcPts val="0"/>
              </a:spcAft>
            </a:pPr>
            <a:r>
              <a:rPr lang="en-US" dirty="0" smtClean="0"/>
              <a:t>“</a:t>
            </a:r>
            <a:r>
              <a:rPr lang="en-US" dirty="0"/>
              <a:t>W</a:t>
            </a:r>
            <a:r>
              <a:rPr lang="en-US" dirty="0" smtClean="0"/>
              <a:t>ell</a:t>
            </a:r>
            <a:r>
              <a:rPr lang="en-US" dirty="0"/>
              <a:t>” </a:t>
            </a:r>
            <a:r>
              <a:rPr lang="en-US" dirty="0" smtClean="0"/>
              <a:t>formed in </a:t>
            </a:r>
            <a:r>
              <a:rPr lang="en-US" i="1" dirty="0" smtClean="0"/>
              <a:t>R–Z</a:t>
            </a:r>
            <a:r>
              <a:rPr lang="en-US" dirty="0" smtClean="0"/>
              <a:t> plane</a:t>
            </a:r>
          </a:p>
          <a:p>
            <a:pPr>
              <a:spcBef>
                <a:spcPts val="7200"/>
              </a:spcBef>
              <a:spcAft>
                <a:spcPts val="0"/>
              </a:spcAft>
            </a:pPr>
            <a:r>
              <a:rPr lang="en-US" dirty="0" smtClean="0"/>
              <a:t>CAE </a:t>
            </a:r>
            <a:r>
              <a:rPr lang="en-US" dirty="0"/>
              <a:t>must fit inside “well</a:t>
            </a:r>
            <a:r>
              <a:rPr lang="en-US" dirty="0" smtClean="0"/>
              <a:t>”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V ⇒ </a:t>
            </a:r>
            <a:r>
              <a:rPr lang="en-US" i="1" dirty="0"/>
              <a:t>R</a:t>
            </a:r>
            <a:r>
              <a:rPr lang="en-US" dirty="0"/>
              <a:t>-</a:t>
            </a:r>
            <a:r>
              <a:rPr lang="en-US" i="1" dirty="0"/>
              <a:t>Z </a:t>
            </a:r>
            <a:r>
              <a:rPr lang="en-US" dirty="0"/>
              <a:t>“wavelength”: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W</a:t>
            </a:r>
            <a:r>
              <a:rPr lang="en-US" dirty="0" smtClean="0"/>
              <a:t>ell width &amp; 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i="1" baseline="-25000" dirty="0" err="1"/>
              <a:t>R</a:t>
            </a:r>
            <a:r>
              <a:rPr lang="en-US" i="1" baseline="-25000" dirty="0"/>
              <a:t>-</a:t>
            </a:r>
            <a:r>
              <a:rPr lang="en-US" i="1" baseline="-25000" dirty="0" smtClean="0"/>
              <a:t>Z</a:t>
            </a:r>
            <a:r>
              <a:rPr lang="en-US" dirty="0" smtClean="0"/>
              <a:t> compared</a:t>
            </a:r>
            <a:endParaRPr lang="en-US" i="1" dirty="0" smtClean="0"/>
          </a:p>
          <a:p>
            <a:pPr lvl="1"/>
            <a:r>
              <a:rPr lang="en-US" i="1" dirty="0" err="1" smtClean="0">
                <a:latin typeface="Symbol" charset="2"/>
                <a:cs typeface="Symbol" charset="2"/>
              </a:rPr>
              <a:t>l</a:t>
            </a:r>
            <a:r>
              <a:rPr lang="en-US" i="1" baseline="-25000" dirty="0" err="1" smtClean="0"/>
              <a:t>R</a:t>
            </a:r>
            <a:r>
              <a:rPr lang="en-US" i="1" baseline="-25000" dirty="0" smtClean="0"/>
              <a:t>-Z</a:t>
            </a:r>
            <a:r>
              <a:rPr lang="en-US" dirty="0" smtClean="0"/>
              <a:t> calculated at deepest point in well</a:t>
            </a:r>
          </a:p>
          <a:p>
            <a:pPr lvl="1"/>
            <a:r>
              <a:rPr lang="en-US" dirty="0" smtClean="0"/>
              <a:t>Width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i="1" dirty="0" smtClean="0"/>
              <a:t>R</a:t>
            </a:r>
            <a:r>
              <a:rPr lang="en-US" dirty="0" smtClean="0"/>
              <a:t>) determined in midplane </a:t>
            </a:r>
          </a:p>
          <a:p>
            <a:pPr lvl="1"/>
            <a:r>
              <a:rPr lang="en-US" sz="1800" dirty="0" smtClean="0"/>
              <a:t>Toroidal </a:t>
            </a:r>
            <a:r>
              <a:rPr lang="en-US" sz="1800" dirty="0"/>
              <a:t>D</a:t>
            </a:r>
            <a:r>
              <a:rPr lang="en-US" sz="1800" dirty="0" smtClean="0"/>
              <a:t>oppler shift taken </a:t>
            </a:r>
            <a:r>
              <a:rPr lang="en-US" dirty="0" smtClean="0"/>
              <a:t>into</a:t>
            </a:r>
            <a:r>
              <a:rPr lang="en-US" sz="1800" dirty="0" smtClean="0"/>
              <a:t> account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Modes with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&gt; ~ 600 kHz: 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>
                <a:solidFill>
                  <a:srgbClr val="FF0000"/>
                </a:solidFill>
              </a:rPr>
              <a:t>well” is </a:t>
            </a:r>
            <a:r>
              <a:rPr lang="en-US" dirty="0" smtClean="0">
                <a:solidFill>
                  <a:srgbClr val="FF0000"/>
                </a:solidFill>
              </a:rPr>
              <a:t>sufficiently deep</a:t>
            </a:r>
          </a:p>
          <a:p>
            <a:pPr lvl="1"/>
            <a:r>
              <a:rPr lang="en-US" dirty="0" smtClean="0"/>
              <a:t>Modes with </a:t>
            </a:r>
            <a:r>
              <a:rPr lang="en-US" i="1" dirty="0" smtClean="0"/>
              <a:t>f</a:t>
            </a:r>
            <a:r>
              <a:rPr lang="en-US" dirty="0" smtClean="0"/>
              <a:t> &lt; ~ 600 kHz: no “well”, or “well” too shallow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Aft>
                <a:spcPts val="3600"/>
              </a:spcAft>
            </a:pPr>
            <a:endParaRPr lang="en-US" sz="2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spcAft>
                <a:spcPts val="3600"/>
              </a:spcAft>
            </a:pPr>
            <a:endParaRPr lang="en-US" sz="2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1350" y="1371600"/>
            <a:ext cx="3409950" cy="4572007"/>
            <a:chOff x="6673850" y="1625600"/>
            <a:chExt cx="3409950" cy="4572007"/>
          </a:xfrm>
        </p:grpSpPr>
        <p:sp>
          <p:nvSpPr>
            <p:cNvPr id="5" name="TextBox 4"/>
            <p:cNvSpPr txBox="1"/>
            <p:nvPr/>
          </p:nvSpPr>
          <p:spPr>
            <a:xfrm>
              <a:off x="6673850" y="1625600"/>
              <a:ext cx="3409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0" dirty="0" smtClean="0">
                  <a:solidFill>
                    <a:srgbClr val="FF0000"/>
                  </a:solidFill>
                </a:rPr>
                <a:t>CAE “well”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r>
                <a:rPr lang="en-US" i="0" dirty="0" smtClean="0">
                  <a:solidFill>
                    <a:schemeClr val="tx1"/>
                  </a:solidFill>
                </a:rPr>
                <a:t> = 633 kHz, n = -4 (shot 141398, t = 582 </a:t>
              </a:r>
              <a:r>
                <a:rPr lang="en-US" i="0" dirty="0" err="1" smtClean="0">
                  <a:solidFill>
                    <a:schemeClr val="tx1"/>
                  </a:solidFill>
                </a:rPr>
                <a:t>ms</a:t>
              </a:r>
              <a:r>
                <a:rPr lang="en-US" i="0" dirty="0" smtClean="0">
                  <a:solidFill>
                    <a:schemeClr val="tx1"/>
                  </a:solidFill>
                </a:rPr>
                <a:t>)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946900" y="2235199"/>
              <a:ext cx="2465549" cy="3962408"/>
              <a:chOff x="6173948" y="1765299"/>
              <a:chExt cx="2465549" cy="3962408"/>
            </a:xfrm>
          </p:grpSpPr>
          <p:pic>
            <p:nvPicPr>
              <p:cNvPr id="9" name="Picture 8" descr="CAE_well_141398_t582_f633_nn4_fROTCHERS_Nesc1p085_simple_for_APS_2012.png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16"/>
              <a:stretch/>
            </p:blipFill>
            <p:spPr>
              <a:xfrm>
                <a:off x="6173948" y="1765299"/>
                <a:ext cx="2465549" cy="3962408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402948" y="2877751"/>
                <a:ext cx="730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i="0" dirty="0" smtClean="0">
                    <a:solidFill>
                      <a:srgbClr val="9D0928"/>
                    </a:solidFill>
                  </a:rPr>
                  <a:t>V &lt; 0</a:t>
                </a:r>
                <a:endParaRPr lang="en-US" sz="1800" i="0" dirty="0">
                  <a:solidFill>
                    <a:srgbClr val="9D0928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830388" y="1346199"/>
            <a:ext cx="4097498" cy="2819401"/>
            <a:chOff x="1830388" y="1409699"/>
            <a:chExt cx="4097498" cy="2819401"/>
          </a:xfrm>
        </p:grpSpPr>
        <p:graphicFrame>
          <p:nvGraphicFramePr>
            <p:cNvPr id="6" name="Content Placeholder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1868934"/>
                </p:ext>
              </p:extLst>
            </p:nvPr>
          </p:nvGraphicFramePr>
          <p:xfrm>
            <a:off x="1830388" y="2381250"/>
            <a:ext cx="3640137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8" name="Equation" r:id="rId4" imgW="2146300" imgH="508000" progId="Equation.3">
                    <p:embed/>
                  </p:oleObj>
                </mc:Choice>
                <mc:Fallback>
                  <p:oleObj name="Equation" r:id="rId4" imgW="2146300" imgH="508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30388" y="2381250"/>
                          <a:ext cx="3640137" cy="858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Content Placeholder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383754"/>
                </p:ext>
              </p:extLst>
            </p:nvPr>
          </p:nvGraphicFramePr>
          <p:xfrm>
            <a:off x="2565400" y="1409699"/>
            <a:ext cx="1816100" cy="552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9" name="Equation" r:id="rId6" imgW="914400" imgH="279400" progId="Equation.3">
                    <p:embed/>
                  </p:oleObj>
                </mc:Choice>
                <mc:Fallback>
                  <p:oleObj name="Equation" r:id="rId6" imgW="9144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65400" y="1409699"/>
                          <a:ext cx="1816100" cy="5529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Content Placeholder 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46434"/>
                </p:ext>
              </p:extLst>
            </p:nvPr>
          </p:nvGraphicFramePr>
          <p:xfrm>
            <a:off x="3433763" y="3517900"/>
            <a:ext cx="2494123" cy="71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40" name="Equation" r:id="rId8" imgW="1244600" imgH="355600" progId="Equation.3">
                    <p:embed/>
                  </p:oleObj>
                </mc:Choice>
                <mc:Fallback>
                  <p:oleObj name="Equation" r:id="rId8" imgW="1244600" imgH="355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33763" y="3517900"/>
                          <a:ext cx="2494123" cy="71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Content Placeholder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609367"/>
              </p:ext>
            </p:extLst>
          </p:nvPr>
        </p:nvGraphicFramePr>
        <p:xfrm>
          <a:off x="7256463" y="3479800"/>
          <a:ext cx="76041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1" name="Equation" r:id="rId10" imgW="812800" imgH="457200" progId="Equation.3">
                  <p:embed/>
                </p:oleObj>
              </mc:Choice>
              <mc:Fallback>
                <p:oleObj name="Equation" r:id="rId10" imgW="812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56463" y="3479800"/>
                        <a:ext cx="760412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7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consistent with </a:t>
            </a:r>
            <a:br>
              <a:rPr lang="en-US" dirty="0" smtClean="0"/>
            </a:br>
            <a:r>
              <a:rPr lang="en-US" dirty="0" smtClean="0"/>
              <a:t>ORBIT modeling prediction for enhanced </a:t>
            </a:r>
            <a:r>
              <a:rPr lang="en-US" i="1" dirty="0" err="1" smtClean="0">
                <a:latin typeface="Symbol" charset="2"/>
                <a:cs typeface="Symbol" charset="2"/>
              </a:rPr>
              <a:t>c</a:t>
            </a:r>
            <a:r>
              <a:rPr lang="en-US" i="1" baseline="-25000" dirty="0" err="1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4420"/>
            <a:ext cx="8991600" cy="5123180"/>
          </a:xfrm>
        </p:spPr>
        <p:txBody>
          <a:bodyPr/>
          <a:lstStyle/>
          <a:p>
            <a:pPr marL="342771" indent="-342771">
              <a:spcBef>
                <a:spcPts val="1200"/>
              </a:spcBef>
              <a:tabLst>
                <a:tab pos="2404153" algn="ctr"/>
              </a:tabLst>
              <a:defRPr/>
            </a:pPr>
            <a:r>
              <a:rPr lang="en-US" dirty="0" smtClean="0"/>
              <a:t>ORBIT modeling </a:t>
            </a:r>
            <a:r>
              <a:rPr lang="en-US" dirty="0"/>
              <a:t>⇒ </a:t>
            </a:r>
            <a:r>
              <a:rPr lang="en-US" b="1" i="1" dirty="0" err="1" smtClean="0">
                <a:latin typeface="Symbol" charset="2"/>
                <a:cs typeface="Symbol" charset="2"/>
              </a:rPr>
              <a:t>c</a:t>
            </a:r>
            <a:r>
              <a:rPr lang="en-US" b="1" i="1" baseline="-25000" dirty="0" err="1" smtClean="0"/>
              <a:t>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enhancement </a:t>
            </a:r>
            <a:r>
              <a:rPr lang="en-US" dirty="0" smtClean="0">
                <a:sym typeface="Symbol" charset="0"/>
              </a:rPr>
              <a:t>due to </a:t>
            </a:r>
            <a:r>
              <a:rPr lang="en-US" dirty="0">
                <a:sym typeface="Symbol" charset="0"/>
              </a:rPr>
              <a:t>resonant </a:t>
            </a:r>
            <a:r>
              <a:rPr lang="en-US" dirty="0" smtClean="0">
                <a:sym typeface="Symbol" charset="0"/>
              </a:rPr>
              <a:t>electron interaction with </a:t>
            </a:r>
            <a:r>
              <a:rPr lang="en-US" dirty="0" smtClean="0"/>
              <a:t>multiple modes</a:t>
            </a:r>
          </a:p>
          <a:p>
            <a:pPr marL="800100" lvl="2" indent="0">
              <a:spcBef>
                <a:spcPts val="0"/>
              </a:spcBef>
              <a:buNone/>
              <a:tabLst>
                <a:tab pos="2404153" algn="ctr"/>
              </a:tabLst>
              <a:defRPr/>
            </a:pPr>
            <a:r>
              <a:rPr lang="da-DK" sz="1400" dirty="0" smtClean="0">
                <a:solidFill>
                  <a:srgbClr val="3333CC"/>
                </a:solidFill>
              </a:rPr>
              <a:t>[</a:t>
            </a:r>
            <a:r>
              <a:rPr lang="da-DK" sz="1400" dirty="0">
                <a:solidFill>
                  <a:srgbClr val="3333CC"/>
                </a:solidFill>
              </a:rPr>
              <a:t>N. N. </a:t>
            </a:r>
            <a:r>
              <a:rPr lang="da-DK" sz="1400" dirty="0" err="1">
                <a:solidFill>
                  <a:srgbClr val="3333CC"/>
                </a:solidFill>
              </a:rPr>
              <a:t>Gorelenkov</a:t>
            </a:r>
            <a:r>
              <a:rPr lang="da-DK" sz="1400" dirty="0">
                <a:solidFill>
                  <a:srgbClr val="3333CC"/>
                </a:solidFill>
              </a:rPr>
              <a:t> et al., </a:t>
            </a:r>
            <a:r>
              <a:rPr lang="da-DK" sz="1400" dirty="0" err="1">
                <a:solidFill>
                  <a:srgbClr val="3333CC"/>
                </a:solidFill>
              </a:rPr>
              <a:t>Nucl</a:t>
            </a:r>
            <a:r>
              <a:rPr lang="da-DK" sz="1400" dirty="0">
                <a:solidFill>
                  <a:srgbClr val="3333CC"/>
                </a:solidFill>
              </a:rPr>
              <a:t>. Fusion 50, 084012 (2010)]</a:t>
            </a:r>
            <a:endParaRPr lang="en-US" sz="1200" dirty="0">
              <a:solidFill>
                <a:srgbClr val="3333CC"/>
              </a:solidFill>
            </a:endParaRPr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dirty="0" smtClean="0"/>
              <a:t>total fluctuation level needed to explain </a:t>
            </a:r>
            <a:r>
              <a:rPr lang="en-US" b="1" i="1" dirty="0">
                <a:latin typeface="Symbol" charset="2"/>
                <a:cs typeface="Symbol" charset="2"/>
              </a:rPr>
              <a:t>c</a:t>
            </a:r>
            <a:r>
              <a:rPr lang="en-US" b="1" i="1" baseline="-25000" dirty="0"/>
              <a:t>e</a:t>
            </a:r>
            <a:r>
              <a:rPr lang="en-US" dirty="0" smtClean="0"/>
              <a:t> ehancement</a:t>
            </a:r>
            <a:r>
              <a:rPr lang="en-US" dirty="0" smtClean="0">
                <a:sym typeface="Symbol" charset="0"/>
              </a:rPr>
              <a:t>: </a:t>
            </a:r>
            <a:br>
              <a:rPr lang="en-US" dirty="0" smtClean="0">
                <a:sym typeface="Symbol" charset="0"/>
              </a:rPr>
            </a:br>
            <a:r>
              <a:rPr lang="en-GB" i="1" dirty="0" smtClean="0">
                <a:solidFill>
                  <a:srgbClr val="FF0000"/>
                </a:solidFill>
                <a:latin typeface="Symbol"/>
                <a:ea typeface="MS Mincho"/>
                <a:cs typeface="Times New Roman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Times New Roman"/>
                <a:ea typeface="MS Mincho"/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</a:rPr>
              <a:t>= </a:t>
            </a:r>
            <a:r>
              <a:rPr lang="en-GB" i="1" dirty="0" err="1">
                <a:solidFill>
                  <a:srgbClr val="FF0000"/>
                </a:solidFill>
                <a:latin typeface="Symbol"/>
                <a:ea typeface="MS Mincho"/>
                <a:cs typeface="Times New Roman"/>
              </a:rPr>
              <a:t>d</a:t>
            </a:r>
            <a:r>
              <a:rPr lang="en-GB" i="1" dirty="0" err="1">
                <a:solidFill>
                  <a:srgbClr val="FF0000"/>
                </a:solidFill>
                <a:latin typeface="Times New Roman"/>
                <a:ea typeface="MS Mincho"/>
              </a:rPr>
              <a:t>A</a:t>
            </a:r>
            <a:r>
              <a:rPr lang="en-GB" baseline="-25000" dirty="0">
                <a:solidFill>
                  <a:srgbClr val="FF0000"/>
                </a:solidFill>
                <a:latin typeface="Times New Roman"/>
                <a:ea typeface="MS Mincho"/>
              </a:rPr>
              <a:t>||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</a:rPr>
              <a:t>/</a:t>
            </a:r>
            <a:r>
              <a:rPr lang="en-GB" i="1" dirty="0">
                <a:solidFill>
                  <a:srgbClr val="FF0000"/>
                </a:solidFill>
                <a:latin typeface="Times New Roman"/>
                <a:ea typeface="MS Mincho"/>
              </a:rPr>
              <a:t>B</a:t>
            </a:r>
            <a:r>
              <a:rPr lang="en-GB" baseline="-25000" dirty="0">
                <a:solidFill>
                  <a:srgbClr val="FF0000"/>
                </a:solidFill>
                <a:latin typeface="Times New Roman"/>
                <a:ea typeface="MS Mincho"/>
              </a:rPr>
              <a:t>0</a:t>
            </a:r>
            <a:r>
              <a:rPr lang="en-GB" i="1" dirty="0">
                <a:solidFill>
                  <a:srgbClr val="FF0000"/>
                </a:solidFill>
                <a:latin typeface="Times New Roman"/>
                <a:ea typeface="MS Mincho"/>
              </a:rPr>
              <a:t>R</a:t>
            </a:r>
            <a:r>
              <a:rPr lang="en-GB" baseline="-25000" dirty="0">
                <a:solidFill>
                  <a:srgbClr val="FF0000"/>
                </a:solidFill>
                <a:latin typeface="Times New Roman"/>
                <a:ea typeface="MS Mincho"/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MS Mincho"/>
              </a:rPr>
              <a:t>= 4 x 10</a:t>
            </a:r>
            <a:r>
              <a:rPr lang="en-GB" baseline="30000" dirty="0">
                <a:solidFill>
                  <a:srgbClr val="FF0000"/>
                </a:solidFill>
                <a:latin typeface="Times New Roman"/>
                <a:ea typeface="MS Mincho"/>
              </a:rPr>
              <a:t>-</a:t>
            </a:r>
            <a:r>
              <a:rPr lang="en-GB" baseline="30000" dirty="0" smtClean="0">
                <a:solidFill>
                  <a:srgbClr val="FF0000"/>
                </a:solidFill>
                <a:latin typeface="Times New Roman"/>
                <a:ea typeface="MS Mincho"/>
              </a:rPr>
              <a:t>4</a:t>
            </a:r>
            <a:endParaRPr lang="en-US" dirty="0" smtClean="0">
              <a:solidFill>
                <a:srgbClr val="FF0000"/>
              </a:solidFill>
            </a:endParaRPr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dirty="0" smtClean="0"/>
              <a:t>threshold </a:t>
            </a:r>
            <a:r>
              <a:rPr lang="en-US" dirty="0"/>
              <a:t>at </a:t>
            </a:r>
            <a:r>
              <a:rPr lang="en-US" dirty="0" smtClean="0"/>
              <a:t>~ 15 modes</a:t>
            </a:r>
          </a:p>
          <a:p>
            <a:pPr marL="342771" indent="-342771">
              <a:spcBef>
                <a:spcPts val="2400"/>
              </a:spcBef>
              <a:tabLst>
                <a:tab pos="2404153" algn="ctr"/>
              </a:tabLst>
              <a:defRPr/>
            </a:pPr>
            <a:r>
              <a:rPr lang="en-US" dirty="0" smtClean="0"/>
              <a:t>For GAEs, </a:t>
            </a:r>
            <a:r>
              <a:rPr lang="en-GB" i="1" dirty="0" smtClean="0">
                <a:latin typeface="Symbol"/>
                <a:ea typeface="MS Mincho"/>
                <a:cs typeface="Times New Roman"/>
              </a:rPr>
              <a:t>a</a:t>
            </a:r>
            <a:r>
              <a:rPr lang="en-US" dirty="0" smtClean="0"/>
              <a:t> = </a:t>
            </a:r>
            <a:r>
              <a:rPr lang="en-GB" dirty="0"/>
              <a:t>3.4 x 10</a:t>
            </a:r>
            <a:r>
              <a:rPr lang="en-GB" baseline="30000" dirty="0"/>
              <a:t>-</a:t>
            </a:r>
            <a:r>
              <a:rPr lang="en-GB" baseline="30000" dirty="0" smtClean="0"/>
              <a:t>4 </a:t>
            </a:r>
            <a:r>
              <a:rPr lang="en-GB" dirty="0" smtClean="0"/>
              <a:t>in core, </a:t>
            </a:r>
            <a:r>
              <a:rPr lang="en-GB" dirty="0" smtClean="0">
                <a:solidFill>
                  <a:srgbClr val="FF0000"/>
                </a:solidFill>
              </a:rPr>
              <a:t>consistent with prediction</a:t>
            </a:r>
            <a:endParaRPr lang="en-GB" dirty="0"/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dirty="0"/>
              <a:t>f</a:t>
            </a:r>
            <a:r>
              <a:rPr lang="en-US" dirty="0" smtClean="0"/>
              <a:t>or shear Alvén modes: </a:t>
            </a:r>
            <a:r>
              <a:rPr lang="en-GB" i="1" dirty="0" err="1">
                <a:latin typeface="Symbol"/>
                <a:ea typeface="MS Mincho"/>
                <a:cs typeface="Times New Roman"/>
              </a:rPr>
              <a:t>x</a:t>
            </a:r>
            <a:r>
              <a:rPr lang="en-GB" i="1" baseline="-25000" dirty="0" err="1">
                <a:latin typeface="Times New Roman"/>
                <a:ea typeface="MS Mincho"/>
              </a:rPr>
              <a:t>r</a:t>
            </a:r>
            <a:r>
              <a:rPr lang="en-GB" dirty="0">
                <a:latin typeface="Times New Roman"/>
                <a:ea typeface="MS Mincho"/>
              </a:rPr>
              <a:t> = </a:t>
            </a:r>
            <a:r>
              <a:rPr lang="en-GB" i="1" dirty="0" err="1">
                <a:latin typeface="Symbol"/>
                <a:ea typeface="MS Mincho"/>
                <a:cs typeface="Times New Roman"/>
              </a:rPr>
              <a:t>d</a:t>
            </a:r>
            <a:r>
              <a:rPr lang="en-GB" i="1" dirty="0" err="1">
                <a:latin typeface="Times New Roman"/>
                <a:ea typeface="MS Mincho"/>
              </a:rPr>
              <a:t>B</a:t>
            </a:r>
            <a:r>
              <a:rPr lang="en-GB" baseline="-25000" dirty="0" err="1">
                <a:latin typeface="Times New Roman"/>
                <a:ea typeface="MS Mincho"/>
              </a:rPr>
              <a:t>r</a:t>
            </a:r>
            <a:r>
              <a:rPr lang="en-GB" dirty="0">
                <a:latin typeface="Times New Roman"/>
                <a:ea typeface="MS Mincho"/>
              </a:rPr>
              <a:t>/</a:t>
            </a:r>
            <a:r>
              <a:rPr lang="en-GB" i="1" dirty="0" err="1">
                <a:latin typeface="Times New Roman"/>
                <a:ea typeface="MS Mincho"/>
              </a:rPr>
              <a:t>ik</a:t>
            </a:r>
            <a:r>
              <a:rPr lang="en-GB" baseline="-25000" dirty="0">
                <a:latin typeface="Times New Roman"/>
                <a:ea typeface="MS Mincho"/>
              </a:rPr>
              <a:t>||</a:t>
            </a:r>
            <a:r>
              <a:rPr lang="en-GB" i="1" dirty="0">
                <a:latin typeface="Times New Roman"/>
                <a:ea typeface="MS Mincho"/>
              </a:rPr>
              <a:t>B</a:t>
            </a:r>
            <a:r>
              <a:rPr lang="en-GB" baseline="-25000" dirty="0">
                <a:latin typeface="Times New Roman"/>
                <a:ea typeface="MS Mincho"/>
              </a:rPr>
              <a:t>0 </a:t>
            </a:r>
            <a:r>
              <a:rPr lang="en-GB" dirty="0">
                <a:latin typeface="Times New Roman"/>
                <a:ea typeface="MS Mincho"/>
              </a:rPr>
              <a:t>= </a:t>
            </a:r>
            <a:r>
              <a:rPr lang="en-GB" i="1" dirty="0">
                <a:latin typeface="Symbol"/>
                <a:ea typeface="MS Mincho"/>
                <a:cs typeface="Times New Roman"/>
              </a:rPr>
              <a:t>a</a:t>
            </a:r>
            <a:r>
              <a:rPr lang="en-GB" i="1" dirty="0">
                <a:latin typeface="Times New Roman"/>
                <a:ea typeface="MS Mincho"/>
              </a:rPr>
              <a:t>R</a:t>
            </a:r>
            <a:r>
              <a:rPr lang="en-GB" baseline="-25000" dirty="0">
                <a:latin typeface="Times New Roman"/>
                <a:ea typeface="MS Mincho"/>
              </a:rPr>
              <a:t>0</a:t>
            </a:r>
            <a:r>
              <a:rPr lang="en-GB" i="1" dirty="0">
                <a:latin typeface="Times New Roman"/>
                <a:ea typeface="MS Mincho"/>
              </a:rPr>
              <a:t>k</a:t>
            </a:r>
            <a:r>
              <a:rPr lang="en-GB" sz="1100" dirty="0">
                <a:latin typeface="Symbol"/>
                <a:ea typeface="MS Mincho"/>
                <a:cs typeface="Times New Roman"/>
              </a:rPr>
              <a:t>q</a:t>
            </a:r>
            <a:r>
              <a:rPr lang="en-GB" dirty="0">
                <a:latin typeface="Times New Roman"/>
                <a:ea typeface="MS Mincho"/>
              </a:rPr>
              <a:t>/</a:t>
            </a:r>
            <a:r>
              <a:rPr lang="en-GB" i="1" dirty="0">
                <a:latin typeface="Times New Roman"/>
                <a:ea typeface="MS Mincho"/>
              </a:rPr>
              <a:t>k</a:t>
            </a:r>
            <a:r>
              <a:rPr lang="en-GB" baseline="-25000" dirty="0">
                <a:latin typeface="Times New Roman"/>
                <a:ea typeface="MS Mincho"/>
              </a:rPr>
              <a:t>||</a:t>
            </a:r>
            <a:r>
              <a:rPr lang="en-US" dirty="0" smtClean="0"/>
              <a:t> </a:t>
            </a:r>
            <a:endParaRPr lang="en-GB" dirty="0" smtClean="0"/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US" i="1" dirty="0" err="1" smtClean="0">
                <a:latin typeface="Symbol" charset="2"/>
                <a:cs typeface="Symbol" charset="2"/>
              </a:rPr>
              <a:t>x</a:t>
            </a:r>
            <a:r>
              <a:rPr lang="en-US" i="1" baseline="-25000" dirty="0" err="1" smtClean="0"/>
              <a:t>r</a:t>
            </a:r>
            <a:r>
              <a:rPr lang="en-US" dirty="0" smtClean="0"/>
              <a:t> estimated by reflectomter |</a:t>
            </a:r>
            <a:r>
              <a:rPr lang="en-US" i="1" dirty="0">
                <a:latin typeface="Symbol" charset="2"/>
                <a:cs typeface="Symbol" charset="2"/>
              </a:rPr>
              <a:t>x</a:t>
            </a:r>
            <a:r>
              <a:rPr lang="en-US" dirty="0" smtClean="0"/>
              <a:t>| @ </a:t>
            </a:r>
            <a:r>
              <a:rPr lang="en-US" i="1" dirty="0" smtClean="0"/>
              <a:t>R</a:t>
            </a:r>
            <a:r>
              <a:rPr lang="en-US" dirty="0" smtClean="0"/>
              <a:t> = 1.16 m</a:t>
            </a:r>
          </a:p>
          <a:p>
            <a:pPr marL="742821" lvl="1" indent="-342771">
              <a:tabLst>
                <a:tab pos="2404153" algn="ctr"/>
              </a:tabLst>
              <a:defRPr/>
            </a:pPr>
            <a:r>
              <a:rPr lang="en-GB" i="1" dirty="0" smtClean="0">
                <a:latin typeface="Times New Roman"/>
                <a:ea typeface="MS Mincho"/>
              </a:rPr>
              <a:t>k</a:t>
            </a:r>
            <a:r>
              <a:rPr lang="en-GB" baseline="-25000" dirty="0" smtClean="0">
                <a:latin typeface="Times New Roman"/>
                <a:ea typeface="MS Mincho"/>
              </a:rPr>
              <a:t>||</a:t>
            </a:r>
            <a:r>
              <a:rPr lang="en-US" dirty="0" smtClean="0"/>
              <a:t> &amp;</a:t>
            </a:r>
            <a:r>
              <a:rPr lang="en-GB" i="1" dirty="0" smtClean="0">
                <a:latin typeface="Times New Roman"/>
                <a:ea typeface="MS Mincho"/>
              </a:rPr>
              <a:t> </a:t>
            </a:r>
            <a:r>
              <a:rPr lang="en-GB" i="1" dirty="0" err="1">
                <a:latin typeface="Times New Roman"/>
                <a:ea typeface="MS Mincho"/>
              </a:rPr>
              <a:t>k</a:t>
            </a:r>
            <a:r>
              <a:rPr lang="en-GB" sz="1000" dirty="0" err="1">
                <a:latin typeface="Symbol"/>
                <a:ea typeface="MS Mincho"/>
                <a:cs typeface="Times New Roman"/>
              </a:rPr>
              <a:t>q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  <a:cs typeface="Arial"/>
              </a:rPr>
              <a:t>estimated using shear dispersion relation</a:t>
            </a:r>
            <a:endParaRPr lang="en-US" dirty="0" smtClean="0">
              <a:cs typeface="Arial"/>
            </a:endParaRPr>
          </a:p>
          <a:p>
            <a:pPr marL="342771" indent="-342771">
              <a:spcBef>
                <a:spcPts val="2400"/>
              </a:spcBef>
              <a:tabLst>
                <a:tab pos="2404153" algn="ctr"/>
              </a:tabLst>
              <a:defRPr/>
            </a:pPr>
            <a:r>
              <a:rPr lang="en-US" dirty="0" smtClean="0">
                <a:latin typeface="Arial"/>
                <a:cs typeface="Arial"/>
              </a:rPr>
              <a:t>Number of modes (including CAEs) is 15, </a:t>
            </a:r>
            <a:r>
              <a:rPr lang="en-GB" dirty="0" smtClean="0">
                <a:solidFill>
                  <a:srgbClr val="FF0000"/>
                </a:solidFill>
              </a:rPr>
              <a:t>consistent </a:t>
            </a:r>
            <a:r>
              <a:rPr lang="en-GB" dirty="0">
                <a:solidFill>
                  <a:srgbClr val="FF0000"/>
                </a:solidFill>
              </a:rPr>
              <a:t>with </a:t>
            </a:r>
            <a:r>
              <a:rPr lang="en-GB" dirty="0" smtClean="0">
                <a:solidFill>
                  <a:srgbClr val="FF0000"/>
                </a:solidFill>
              </a:rPr>
              <a:t>prediction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5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Observed </a:t>
            </a:r>
            <a:r>
              <a:rPr lang="en-US" i="1" dirty="0" err="1">
                <a:latin typeface="Symbol" charset="2"/>
                <a:cs typeface="Symbol" charset="2"/>
              </a:rPr>
              <a:t>c</a:t>
            </a:r>
            <a:r>
              <a:rPr lang="en-US" i="1" baseline="-25000" dirty="0" err="1"/>
              <a:t>e</a:t>
            </a:r>
            <a:r>
              <a:rPr lang="en-US" dirty="0"/>
              <a:t> enhancement motivates measurement and identification of high frequency </a:t>
            </a:r>
            <a:r>
              <a:rPr lang="en-US" dirty="0" smtClean="0"/>
              <a:t>AEs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Arial"/>
              </a:rPr>
              <a:t>Measurements </a:t>
            </a:r>
            <a:r>
              <a:rPr lang="en-US" dirty="0">
                <a:cs typeface="Arial"/>
              </a:rPr>
              <a:t>reveal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two kinds of mode</a:t>
            </a:r>
          </a:p>
          <a:p>
            <a:pPr marL="914400" lvl="1" indent="-457200">
              <a:lnSpc>
                <a:spcPct val="90000"/>
              </a:lnSpc>
              <a:buFontTx/>
              <a:buAutoNum type="arabicParenBoth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broad structure,</a:t>
            </a:r>
            <a:r>
              <a:rPr lang="en-US" dirty="0" smtClean="0">
                <a:solidFill>
                  <a:srgbClr val="0000FF"/>
                </a:solidFill>
              </a:rPr>
              <a:t> mostly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&lt; ~ 600 kHz, </a:t>
            </a:r>
            <a:r>
              <a:rPr lang="en-US" dirty="0" smtClean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= -6 – -</a:t>
            </a:r>
            <a:r>
              <a:rPr lang="en-US" dirty="0" smtClean="0">
                <a:solidFill>
                  <a:srgbClr val="0000FF"/>
                </a:solidFill>
              </a:rPr>
              <a:t>8</a:t>
            </a:r>
          </a:p>
          <a:p>
            <a:pPr marL="914400" lvl="1" indent="-457200">
              <a:lnSpc>
                <a:spcPct val="90000"/>
              </a:lnSpc>
              <a:buFontTx/>
              <a:buAutoNum type="arabicParenBoth"/>
            </a:pPr>
            <a:r>
              <a:rPr lang="en-US" dirty="0" smtClean="0">
                <a:solidFill>
                  <a:srgbClr val="0000FF"/>
                </a:solidFill>
              </a:rPr>
              <a:t>strongly core localized, mostly </a:t>
            </a:r>
            <a:r>
              <a:rPr lang="en-US" i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&gt; ~ 600 kHz, n = -3 – -5</a:t>
            </a:r>
            <a:endParaRPr lang="en-US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cs typeface="Arial"/>
              </a:rPr>
              <a:t>Local dispersion relations help identify modes</a:t>
            </a:r>
          </a:p>
          <a:p>
            <a:pPr marL="914400" lvl="1" indent="-457200">
              <a:lnSpc>
                <a:spcPct val="90000"/>
              </a:lnSpc>
              <a:buFontTx/>
              <a:buAutoNum type="arabicParenBoth"/>
            </a:pPr>
            <a:r>
              <a:rPr lang="en-US" dirty="0" smtClean="0">
                <a:solidFill>
                  <a:srgbClr val="0000FF"/>
                </a:solidFill>
                <a:cs typeface="Arial"/>
              </a:rPr>
              <a:t>broad structure modes are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 GAEs</a:t>
            </a:r>
            <a:endParaRPr lang="en-US" dirty="0" smtClean="0">
              <a:cs typeface="Arial"/>
            </a:endParaRPr>
          </a:p>
          <a:p>
            <a:pPr marL="914400" lvl="1" indent="-457200">
              <a:lnSpc>
                <a:spcPct val="90000"/>
              </a:lnSpc>
              <a:buFontTx/>
              <a:buAutoNum type="arabicParenBoth"/>
            </a:pPr>
            <a:r>
              <a:rPr lang="en-US" dirty="0" smtClean="0">
                <a:solidFill>
                  <a:srgbClr val="0000FF"/>
                </a:solidFill>
              </a:rPr>
              <a:t>strongly core localized modes are</a:t>
            </a:r>
            <a:r>
              <a:rPr lang="en-US" dirty="0" smtClean="0">
                <a:solidFill>
                  <a:srgbClr val="FF0000"/>
                </a:solidFill>
              </a:rPr>
              <a:t> CAEs</a:t>
            </a:r>
            <a:endParaRPr lang="en-US" dirty="0" smtClean="0">
              <a:cs typeface="Arial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cs typeface="Arial"/>
              </a:rPr>
              <a:t>Amplitude and number of modes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consistent with hypothesis for </a:t>
            </a:r>
            <a:r>
              <a:rPr lang="en-US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enhancement</a:t>
            </a:r>
            <a:r>
              <a:rPr lang="en-US" dirty="0" smtClean="0"/>
              <a:t>, resonant interaction with multiple modes.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u="sng" dirty="0" smtClean="0">
                <a:cs typeface="Arial"/>
              </a:rPr>
              <a:t>Future Work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cs typeface="Arial"/>
              </a:rPr>
              <a:t>Use </a:t>
            </a:r>
            <a:r>
              <a:rPr lang="en-US" dirty="0">
                <a:cs typeface="Arial"/>
              </a:rPr>
              <a:t>measurements to guide ORBIT modeling </a:t>
            </a:r>
            <a:r>
              <a:rPr lang="en-US" dirty="0" smtClean="0">
                <a:cs typeface="Arial"/>
              </a:rPr>
              <a:t>to predict </a:t>
            </a:r>
            <a:r>
              <a:rPr lang="en-US" i="1" dirty="0" err="1" smtClean="0">
                <a:latin typeface="Symbol" charset="2"/>
                <a:cs typeface="Symbol" charset="2"/>
              </a:rPr>
              <a:t>c</a:t>
            </a:r>
            <a:r>
              <a:rPr lang="en-US" i="1" baseline="-25000" dirty="0" err="1" smtClean="0"/>
              <a:t>e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(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K. </a:t>
            </a:r>
            <a:r>
              <a:rPr lang="en-US" dirty="0" err="1" smtClean="0">
                <a:solidFill>
                  <a:srgbClr val="FF0000"/>
                </a:solidFill>
                <a:cs typeface="Arial"/>
              </a:rPr>
              <a:t>Tritz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, GO6.00004</a:t>
            </a:r>
            <a:r>
              <a:rPr lang="en-US" dirty="0">
                <a:cs typeface="Arial"/>
              </a:rPr>
              <a:t>)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>
                <a:cs typeface="Arial"/>
              </a:rPr>
              <a:t>Validate simulations of HYM code </a:t>
            </a:r>
            <a:r>
              <a:rPr lang="en-US" dirty="0" smtClean="0">
                <a:cs typeface="Arial"/>
              </a:rPr>
              <a:t>(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E. </a:t>
            </a:r>
            <a:r>
              <a:rPr lang="en-US" dirty="0" err="1" smtClean="0">
                <a:solidFill>
                  <a:srgbClr val="FF0000"/>
                </a:solidFill>
                <a:cs typeface="Arial"/>
              </a:rPr>
              <a:t>Belova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, PP8.00022</a:t>
            </a:r>
            <a:r>
              <a:rPr lang="en-US" dirty="0">
                <a:cs typeface="Arial"/>
              </a:rPr>
              <a:t>)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914400" lvl="1" indent="-457200">
              <a:lnSpc>
                <a:spcPct val="90000"/>
              </a:lnSpc>
              <a:buAutoNum type="arabicParenBoth"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181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32100"/>
            <a:ext cx="9144000" cy="15113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9600" dirty="0" smtClean="0">
                <a:solidFill>
                  <a:srgbClr val="0000FF"/>
                </a:solidFill>
              </a:rPr>
              <a:t>Backup Slides</a:t>
            </a:r>
            <a:endParaRPr lang="en-US" sz="96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35169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73831</TotalTime>
  <Words>1461</Words>
  <Application>Microsoft Macintosh PowerPoint</Application>
  <PresentationFormat>On-screen Show (4:3)</PresentationFormat>
  <Paragraphs>292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Equation</vt:lpstr>
      <vt:lpstr>PowerPoint Presentation</vt:lpstr>
      <vt:lpstr>Observed ce enhancement motivates measurement and identification of high frequency AEs</vt:lpstr>
      <vt:lpstr>AE radial structure measured with array of reflectometers</vt:lpstr>
      <vt:lpstr>Measurements reveal two kinds of high frequency AEs </vt:lpstr>
      <vt:lpstr>Broad structure (f &lt; ~ 600 kHz) modes are GAEs</vt:lpstr>
      <vt:lpstr>Strongly core localized modes are CAEs</vt:lpstr>
      <vt:lpstr>Measurements consistent with  ORBIT modeling prediction for enhanced ce</vt:lpstr>
      <vt:lpstr>Summary</vt:lpstr>
      <vt:lpstr>PowerPoint Presentation</vt:lpstr>
      <vt:lpstr>Overview</vt:lpstr>
      <vt:lpstr>High frequency AEs proposed as cause of observed ce enhancement [D. Stutman et al., PRL 102 115002 (2009)] </vt:lpstr>
      <vt:lpstr>AE radial structure measured with array of reflectometers</vt:lpstr>
      <vt:lpstr>Measurements reveal two kinds of high frequency AEs  in H-mode beam-heated plasmas</vt:lpstr>
      <vt:lpstr>Modes can be identified as CAEs or GAEs  via mode number and frequency evolution</vt:lpstr>
      <vt:lpstr>Sensitivity of fGAE to q0 helps distinguish CAEs &amp; GAEs</vt:lpstr>
      <vt:lpstr>For identification as CAE, sufficiently wide &amp; deep “well” must exist for mode with measured f and n</vt:lpstr>
      <vt:lpstr>Amplitude and number of modes consistent with  ORBIT modeling prediction for enhanced ce</vt:lpstr>
      <vt:lpstr>AE radial structure measured with array of reflectometers</vt:lpstr>
      <vt:lpstr>Reflectometers used to measure local AE density fluctuation</vt:lpstr>
      <vt:lpstr>High frequency AEs commonly excited by beam ions in NSTX</vt:lpstr>
      <vt:lpstr>Future Work</vt:lpstr>
      <vt:lpstr>Future Work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Neal Crocker</cp:lastModifiedBy>
  <cp:revision>12682</cp:revision>
  <cp:lastPrinted>2012-10-24T18:17:57Z</cp:lastPrinted>
  <dcterms:created xsi:type="dcterms:W3CDTF">2003-10-01T16:23:57Z</dcterms:created>
  <dcterms:modified xsi:type="dcterms:W3CDTF">2012-10-24T18:55:17Z</dcterms:modified>
</cp:coreProperties>
</file>