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3" r:id="rId3"/>
    <p:sldId id="333" r:id="rId4"/>
    <p:sldId id="321" r:id="rId5"/>
    <p:sldId id="390" r:id="rId6"/>
    <p:sldId id="405" r:id="rId7"/>
    <p:sldId id="393" r:id="rId8"/>
    <p:sldId id="399" r:id="rId9"/>
    <p:sldId id="394" r:id="rId10"/>
    <p:sldId id="396" r:id="rId11"/>
    <p:sldId id="401" r:id="rId12"/>
    <p:sldId id="372" r:id="rId13"/>
    <p:sldId id="398" r:id="rId14"/>
    <p:sldId id="404" r:id="rId15"/>
    <p:sldId id="334" r:id="rId16"/>
    <p:sldId id="402" r:id="rId1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E9CEE1"/>
    <a:srgbClr val="E6CDE0"/>
    <a:srgbClr val="E8CEE1"/>
    <a:srgbClr val="E6CBDE"/>
    <a:srgbClr val="E6CEE1"/>
    <a:srgbClr val="E7CDE0"/>
    <a:srgbClr val="BE2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529" autoAdjust="0"/>
  </p:normalViewPr>
  <p:slideViewPr>
    <p:cSldViewPr>
      <p:cViewPr>
        <p:scale>
          <a:sx n="100" d="100"/>
          <a:sy n="100" d="100"/>
        </p:scale>
        <p:origin x="-2440" y="-1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16"/>
    </p:cViewPr>
  </p:sorterViewPr>
  <p:notesViewPr>
    <p:cSldViewPr>
      <p:cViewPr varScale="1">
        <p:scale>
          <a:sx n="60" d="100"/>
          <a:sy n="60" d="100"/>
        </p:scale>
        <p:origin x="-2573" y="-77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pPr>
              <a:defRPr/>
            </a:pPr>
            <a:fld id="{16C59B09-BC33-3F4D-B07A-0F7E0FD34228}" type="datetime1">
              <a:rPr lang="en-US"/>
              <a:pPr>
                <a:defRPr/>
              </a:pPr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pPr>
              <a:defRPr/>
            </a:pPr>
            <a:fld id="{80EAD1AE-924B-B94C-8B9F-7AE41C386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8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239" tIns="49004" rIns="94239" bIns="49004" numCol="1" anchor="t" anchorCtr="0" compatLnSpc="1">
            <a:prstTxWarp prst="textNoShape">
              <a:avLst/>
            </a:prstTxWarp>
          </a:bodyPr>
          <a:lstStyle>
            <a:lvl1pPr defTabSz="479425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57263" algn="l"/>
                <a:tab pos="1914525" algn="l"/>
                <a:tab pos="2871788" algn="l"/>
                <a:tab pos="3830638" algn="l"/>
                <a:tab pos="4787900" algn="l"/>
                <a:tab pos="5745163" algn="l"/>
                <a:tab pos="6702425" algn="l"/>
                <a:tab pos="7659688" algn="l"/>
                <a:tab pos="8616950" algn="l"/>
                <a:tab pos="9574213" algn="l"/>
                <a:tab pos="105314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40363" y="0"/>
            <a:ext cx="41592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239" tIns="49004" rIns="94239" bIns="49004" numCol="1" anchor="t" anchorCtr="0" compatLnSpc="1">
            <a:prstTxWarp prst="textNoShape">
              <a:avLst/>
            </a:prstTxWarp>
          </a:bodyPr>
          <a:lstStyle>
            <a:lvl1pPr algn="r" defTabSz="479425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57263" algn="l"/>
                <a:tab pos="1914525" algn="l"/>
                <a:tab pos="2871788" algn="l"/>
                <a:tab pos="3830638" algn="l"/>
                <a:tab pos="4787900" algn="l"/>
                <a:tab pos="5745163" algn="l"/>
                <a:tab pos="6702425" algn="l"/>
                <a:tab pos="7659688" algn="l"/>
                <a:tab pos="8616950" algn="l"/>
                <a:tab pos="9574213" algn="l"/>
                <a:tab pos="105314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7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279525" y="3475038"/>
            <a:ext cx="7040563" cy="329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239" tIns="49004" rIns="94239" bIns="49004" numCol="1" anchor="b" anchorCtr="0" compatLnSpc="1">
            <a:prstTxWarp prst="textNoShape">
              <a:avLst/>
            </a:prstTxWarp>
          </a:bodyPr>
          <a:lstStyle>
            <a:lvl1pPr defTabSz="479425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57263" algn="l"/>
                <a:tab pos="1914525" algn="l"/>
                <a:tab pos="2871788" algn="l"/>
                <a:tab pos="3830638" algn="l"/>
                <a:tab pos="4787900" algn="l"/>
                <a:tab pos="5745163" algn="l"/>
                <a:tab pos="6702425" algn="l"/>
                <a:tab pos="7659688" algn="l"/>
                <a:tab pos="8616950" algn="l"/>
                <a:tab pos="9574213" algn="l"/>
                <a:tab pos="105314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440363" y="6948488"/>
            <a:ext cx="41592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239" tIns="49004" rIns="94239" bIns="49004" numCol="1" anchor="b" anchorCtr="0" compatLnSpc="1">
            <a:prstTxWarp prst="textNoShape">
              <a:avLst/>
            </a:prstTxWarp>
          </a:bodyPr>
          <a:lstStyle>
            <a:lvl1pPr algn="r" defTabSz="479425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57263" algn="l"/>
                <a:tab pos="1914525" algn="l"/>
                <a:tab pos="2871788" algn="l"/>
                <a:tab pos="3830638" algn="l"/>
                <a:tab pos="4787900" algn="l"/>
                <a:tab pos="5745163" algn="l"/>
                <a:tab pos="6702425" algn="l"/>
                <a:tab pos="7659688" algn="l"/>
                <a:tab pos="8616950" algn="l"/>
                <a:tab pos="9574213" algn="l"/>
                <a:tab pos="1053147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0CDC8E-487D-8E4F-8B4E-5DE32EAA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04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8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oundRect">
              <a:avLst>
                <a:gd name="adj" fmla="val 171"/>
              </a:avLst>
            </a:prstGeom>
            <a:solidFill>
              <a:srgbClr val="C58D2A"/>
            </a:solidFill>
            <a:ln w="9525">
              <a:solidFill>
                <a:srgbClr val="C58D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518"/>
            </a:xfrm>
            <a:prstGeom prst="roundRect">
              <a:avLst>
                <a:gd name="adj" fmla="val 190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686675" y="6262688"/>
            <a:ext cx="1457325" cy="595312"/>
            <a:chOff x="4719" y="3916"/>
            <a:chExt cx="918" cy="375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6" r="24879" b="38715"/>
            <a:stretch>
              <a:fillRect/>
            </a:stretch>
          </p:blipFill>
          <p:spPr bwMode="auto">
            <a:xfrm>
              <a:off x="5340" y="3916"/>
              <a:ext cx="29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985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 userDrawn="1"/>
        </p:nvSpPr>
        <p:spPr bwMode="auto">
          <a:xfrm>
            <a:off x="6248400" y="762000"/>
            <a:ext cx="46038" cy="442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RJF 54</a:t>
            </a:r>
            <a:r>
              <a:rPr lang="en-US" baseline="30000" dirty="0" smtClean="0"/>
              <a:t>th</a:t>
            </a:r>
            <a:r>
              <a:rPr lang="en-US" dirty="0" smtClean="0"/>
              <a:t> APS/DPP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6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 Split Text /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oundRect">
              <a:avLst>
                <a:gd name="adj" fmla="val 171"/>
              </a:avLst>
            </a:prstGeom>
            <a:solidFill>
              <a:srgbClr val="C58D2A"/>
            </a:solidFill>
            <a:ln w="9525">
              <a:solidFill>
                <a:srgbClr val="C58D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518"/>
            </a:xfrm>
            <a:prstGeom prst="roundRect">
              <a:avLst>
                <a:gd name="adj" fmla="val 190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7686675" y="6262688"/>
            <a:ext cx="1457325" cy="595312"/>
            <a:chOff x="4719" y="3916"/>
            <a:chExt cx="918" cy="375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6" r="24879" b="38715"/>
            <a:stretch>
              <a:fillRect/>
            </a:stretch>
          </p:blipFill>
          <p:spPr bwMode="auto">
            <a:xfrm>
              <a:off x="5340" y="3916"/>
              <a:ext cx="29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985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Box 12"/>
          <p:cNvSpPr txBox="1">
            <a:spLocks noChangeArrowheads="1"/>
          </p:cNvSpPr>
          <p:nvPr userDrawn="1"/>
        </p:nvSpPr>
        <p:spPr bwMode="auto">
          <a:xfrm>
            <a:off x="6248400" y="762000"/>
            <a:ext cx="46038" cy="442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70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21200" y="990600"/>
            <a:ext cx="4495800" cy="52578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RJF 54</a:t>
            </a:r>
            <a:r>
              <a:rPr lang="en-US" baseline="30000" dirty="0" smtClean="0"/>
              <a:t>th</a:t>
            </a:r>
            <a:r>
              <a:rPr lang="en-US" dirty="0" smtClean="0"/>
              <a:t> APS/DPP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8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 Split Text /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oundRect">
              <a:avLst>
                <a:gd name="adj" fmla="val 171"/>
              </a:avLst>
            </a:prstGeom>
            <a:solidFill>
              <a:srgbClr val="C58D2A"/>
            </a:solidFill>
            <a:ln w="9525">
              <a:solidFill>
                <a:srgbClr val="C58D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518"/>
            </a:xfrm>
            <a:prstGeom prst="roundRect">
              <a:avLst>
                <a:gd name="adj" fmla="val 190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7686675" y="6262688"/>
            <a:ext cx="1457325" cy="595312"/>
            <a:chOff x="4719" y="3916"/>
            <a:chExt cx="918" cy="375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6" r="24879" b="38715"/>
            <a:stretch>
              <a:fillRect/>
            </a:stretch>
          </p:blipFill>
          <p:spPr bwMode="auto">
            <a:xfrm>
              <a:off x="5340" y="3916"/>
              <a:ext cx="29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985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Box 12"/>
          <p:cNvSpPr txBox="1">
            <a:spLocks noChangeArrowheads="1"/>
          </p:cNvSpPr>
          <p:nvPr userDrawn="1"/>
        </p:nvSpPr>
        <p:spPr bwMode="auto">
          <a:xfrm>
            <a:off x="6248400" y="762000"/>
            <a:ext cx="46038" cy="442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9700" y="4114800"/>
            <a:ext cx="8864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39700" y="990600"/>
            <a:ext cx="8864600" cy="30480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RJF 54</a:t>
            </a:r>
            <a:r>
              <a:rPr lang="en-US" baseline="30000" dirty="0" smtClean="0"/>
              <a:t>th</a:t>
            </a:r>
            <a:r>
              <a:rPr lang="en-US" dirty="0" smtClean="0"/>
              <a:t> APS/DPP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2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460375" y="115888"/>
            <a:ext cx="8223250" cy="2016125"/>
          </a:xfrm>
          <a:prstGeom prst="roundRect">
            <a:avLst>
              <a:gd name="adj" fmla="val 4574"/>
            </a:avLst>
          </a:prstGeom>
          <a:solidFill>
            <a:srgbClr val="B41800"/>
          </a:solidFill>
          <a:ln w="9525">
            <a:solidFill>
              <a:srgbClr val="B41800"/>
            </a:solidFill>
            <a:round/>
            <a:headEnd/>
            <a:tailEnd/>
          </a:ln>
          <a:effectLst/>
        </p:spPr>
        <p:txBody>
          <a:bodyPr lIns="90000" tIns="76752" rIns="90000" bIns="45000" anchor="ctr" anchorCtr="1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6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+mn-ea"/>
              <a:cs typeface="Lucida Sans Unicode" pitchFamily="34" charset="0"/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7158038" y="4724400"/>
            <a:ext cx="1909762" cy="2057400"/>
            <a:chOff x="3835" y="2257"/>
            <a:chExt cx="1871" cy="2015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835" y="2257"/>
              <a:ext cx="1873" cy="2017"/>
            </a:xfrm>
            <a:prstGeom prst="roundRect">
              <a:avLst>
                <a:gd name="adj" fmla="val 3097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2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" y="2336"/>
              <a:ext cx="1373" cy="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924" y="3796"/>
              <a:ext cx="1694" cy="4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4404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PEGASUS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Toroidal Experiment</a:t>
              </a:r>
            </a:p>
          </p:txBody>
        </p:sp>
      </p:grpSp>
      <p:grpSp>
        <p:nvGrpSpPr>
          <p:cNvPr id="10" name="Group 7"/>
          <p:cNvGrpSpPr>
            <a:grpSpLocks/>
          </p:cNvGrpSpPr>
          <p:nvPr userDrawn="1"/>
        </p:nvGrpSpPr>
        <p:grpSpPr bwMode="auto">
          <a:xfrm>
            <a:off x="76200" y="4876800"/>
            <a:ext cx="1905000" cy="1908175"/>
            <a:chOff x="68" y="2255"/>
            <a:chExt cx="1871" cy="2019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68" y="2255"/>
              <a:ext cx="1873" cy="2016"/>
            </a:xfrm>
            <a:prstGeom prst="roundRect">
              <a:avLst>
                <a:gd name="adj" fmla="val 3097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2299"/>
              <a:ext cx="909" cy="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3" y="3800"/>
              <a:ext cx="1762" cy="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4404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University of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Wisconsin-Madison</a:t>
              </a: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3581400"/>
            <a:ext cx="2971800" cy="31242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5300" y="247650"/>
            <a:ext cx="8153400" cy="1752600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8600" y="2209403"/>
            <a:ext cx="8686800" cy="1295400"/>
          </a:xfrm>
        </p:spPr>
        <p:txBody>
          <a:bodyPr anchor="ctr"/>
          <a:lstStyle>
            <a:lvl1pPr algn="ctr">
              <a:buNone/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98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oundRect">
              <a:avLst>
                <a:gd name="adj" fmla="val 171"/>
              </a:avLst>
            </a:prstGeom>
            <a:solidFill>
              <a:srgbClr val="C58D2A"/>
            </a:solidFill>
            <a:ln w="9525">
              <a:solidFill>
                <a:srgbClr val="C58D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518"/>
            </a:xfrm>
            <a:prstGeom prst="roundRect">
              <a:avLst>
                <a:gd name="adj" fmla="val 190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686675" y="6262688"/>
            <a:ext cx="1457325" cy="595312"/>
            <a:chOff x="4719" y="3916"/>
            <a:chExt cx="918" cy="37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6" r="24879" b="38715"/>
            <a:stretch>
              <a:fillRect/>
            </a:stretch>
          </p:blipFill>
          <p:spPr bwMode="auto">
            <a:xfrm>
              <a:off x="5340" y="3916"/>
              <a:ext cx="29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985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6248400" y="762000"/>
            <a:ext cx="46038" cy="442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mtClean="0"/>
          </a:p>
        </p:txBody>
      </p:sp>
      <p:sp>
        <p:nvSpPr>
          <p:cNvPr id="14" name="TextBox 14"/>
          <p:cNvSpPr txBox="1">
            <a:spLocks noChangeArrowheads="1"/>
          </p:cNvSpPr>
          <p:nvPr userDrawn="1"/>
        </p:nvSpPr>
        <p:spPr bwMode="auto">
          <a:xfrm>
            <a:off x="266700" y="5943600"/>
            <a:ext cx="5791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smtClean="0"/>
              <a:t>Work supported by U.S. DOE Grant DE-FG02-96ER54375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" y="1066800"/>
            <a:ext cx="8610600" cy="4724400"/>
          </a:xfrm>
        </p:spPr>
        <p:txBody>
          <a:bodyPr/>
          <a:lstStyle>
            <a:lvl1pPr algn="just"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marR="0" indent="-285750" algn="just" defTabSz="457200" rtl="0" eaLnBrk="1" fontAlgn="base" latinLnBrk="0" hangingPunct="1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lvl2pPr>
            <a:lvl3pPr algn="just">
              <a:buNone/>
              <a:defRPr/>
            </a:lvl3pPr>
            <a:lvl4pPr algn="just">
              <a:buNone/>
              <a:defRPr/>
            </a:lvl4pPr>
            <a:lvl5pPr algn="just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RJF 54</a:t>
            </a:r>
            <a:r>
              <a:rPr lang="en-US" baseline="30000" dirty="0" smtClean="0"/>
              <a:t>th</a:t>
            </a:r>
            <a:r>
              <a:rPr lang="en-US" dirty="0" smtClean="0"/>
              <a:t> APS/DPP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9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oundRect">
              <a:avLst>
                <a:gd name="adj" fmla="val 171"/>
              </a:avLst>
            </a:prstGeom>
            <a:solidFill>
              <a:srgbClr val="C58D2A"/>
            </a:solidFill>
            <a:ln w="9525">
              <a:solidFill>
                <a:srgbClr val="C58D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518"/>
            </a:xfrm>
            <a:prstGeom prst="roundRect">
              <a:avLst>
                <a:gd name="adj" fmla="val 190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686675" y="6262688"/>
            <a:ext cx="1457325" cy="595312"/>
            <a:chOff x="4719" y="3916"/>
            <a:chExt cx="918" cy="375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6" r="24879" b="38715"/>
            <a:stretch>
              <a:fillRect/>
            </a:stretch>
          </p:blipFill>
          <p:spPr bwMode="auto">
            <a:xfrm>
              <a:off x="5340" y="3916"/>
              <a:ext cx="29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985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6248400" y="762000"/>
            <a:ext cx="46038" cy="442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RJF 54</a:t>
            </a:r>
            <a:r>
              <a:rPr lang="en-US" baseline="30000" dirty="0" smtClean="0"/>
              <a:t>th</a:t>
            </a:r>
            <a:r>
              <a:rPr lang="en-US" dirty="0" smtClean="0"/>
              <a:t> APS/DPP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410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oundRect">
              <a:avLst>
                <a:gd name="adj" fmla="val 171"/>
              </a:avLst>
            </a:prstGeom>
            <a:solidFill>
              <a:srgbClr val="C58D2A"/>
            </a:solidFill>
            <a:ln w="9525">
              <a:solidFill>
                <a:srgbClr val="C58D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4108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518"/>
            </a:xfrm>
            <a:prstGeom prst="roundRect">
              <a:avLst>
                <a:gd name="adj" fmla="val 190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467600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Pegasus Master Slide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668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7686675" y="6262688"/>
            <a:ext cx="1457325" cy="595312"/>
            <a:chOff x="4719" y="3916"/>
            <a:chExt cx="918" cy="37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6" r="24879" b="38715"/>
            <a:stretch>
              <a:fillRect/>
            </a:stretch>
          </p:blipFill>
          <p:spPr bwMode="auto">
            <a:xfrm>
              <a:off x="5340" y="3916"/>
              <a:ext cx="29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985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6248400" y="762000"/>
            <a:ext cx="46038" cy="442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mtClean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76200" y="6407150"/>
            <a:ext cx="71628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RJF 54</a:t>
            </a:r>
            <a:r>
              <a:rPr lang="en-US" baseline="30000" dirty="0" smtClean="0"/>
              <a:t>th</a:t>
            </a:r>
            <a:r>
              <a:rPr lang="en-US" dirty="0" smtClean="0"/>
              <a:t> APS/DPP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hf sldNum="0" hdr="0" dt="0"/>
  <p:txStyles>
    <p:titleStyle>
      <a:lvl1pPr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+mj-cs"/>
        </a:defRPr>
      </a:lvl1pPr>
      <a:lvl2pPr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  <a:cs typeface="Lucida Sans Unicode" pitchFamily="34" charset="0"/>
        </a:defRPr>
      </a:lvl2pPr>
      <a:lvl3pPr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  <a:cs typeface="Lucida Sans Unicode" pitchFamily="34" charset="0"/>
        </a:defRPr>
      </a:lvl3pPr>
      <a:lvl4pPr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  <a:cs typeface="Lucida Sans Unicode" pitchFamily="34" charset="0"/>
        </a:defRPr>
      </a:lvl4pPr>
      <a:lvl5pPr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  <a:cs typeface="Lucida Sans Unicode" pitchFamily="34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Times New Roman" pitchFamily="18" charset="0"/>
          <a:ea typeface="ＭＳ Ｐゴシック" charset="-128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>
          <a:solidFill>
            <a:srgbClr val="000000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eting.aps.org/Meeting/DPP12/Event/175943" TargetMode="External"/><Relationship Id="rId4" Type="http://schemas.openxmlformats.org/officeDocument/2006/relationships/hyperlink" Target="http://meeting.aps.org/Meeting/DPP12/Event/175944" TargetMode="External"/><Relationship Id="rId5" Type="http://schemas.openxmlformats.org/officeDocument/2006/relationships/hyperlink" Target="http://meeting.aps.org/Meeting/DPP12/Event/175945" TargetMode="External"/><Relationship Id="rId6" Type="http://schemas.openxmlformats.org/officeDocument/2006/relationships/hyperlink" Target="http://meeting.aps.org/Meeting/DPP12/Event/175947" TargetMode="External"/><Relationship Id="rId7" Type="http://schemas.openxmlformats.org/officeDocument/2006/relationships/hyperlink" Target="http://meeting.aps.org/Meeting/DPP12/Event/175948" TargetMode="External"/><Relationship Id="rId8" Type="http://schemas.openxmlformats.org/officeDocument/2006/relationships/hyperlink" Target="http://meeting.aps.org/Meeting/DPP12/Event/175949" TargetMode="External"/><Relationship Id="rId9" Type="http://schemas.openxmlformats.org/officeDocument/2006/relationships/hyperlink" Target="http://meeting.aps.org/Meeting/DPP12/Event/175950" TargetMode="External"/><Relationship Id="rId10" Type="http://schemas.openxmlformats.org/officeDocument/2006/relationships/hyperlink" Target="http://meeting.aps.org/Meeting/DPP12/Event/17611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eting.aps.org/Meeting/DPP12/Event/17594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wmf"/><Relationship Id="rId12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4"/>
          <p:cNvSpPr>
            <a:spLocks noGrp="1"/>
          </p:cNvSpPr>
          <p:nvPr>
            <p:ph type="subTitle" idx="1"/>
          </p:nvPr>
        </p:nvSpPr>
        <p:spPr>
          <a:xfrm>
            <a:off x="2057400" y="4648200"/>
            <a:ext cx="5029200" cy="213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Annual Meeting of APS</a:t>
            </a:r>
          </a:p>
          <a:p>
            <a:pPr>
              <a:defRPr/>
            </a:pPr>
            <a:r>
              <a:rPr lang="en-US" dirty="0" smtClean="0"/>
              <a:t>Division of Plasma Physics </a:t>
            </a:r>
            <a:r>
              <a:rPr lang="en-US" i="1" dirty="0" smtClean="0"/>
              <a:t> </a:t>
            </a:r>
          </a:p>
          <a:p>
            <a:pPr>
              <a:defRPr/>
            </a:pPr>
            <a:r>
              <a:rPr lang="en-US" sz="1800" i="1" dirty="0" smtClean="0"/>
              <a:t>October 29 – November 2, 2012</a:t>
            </a:r>
            <a:endParaRPr lang="en-US" sz="1800" i="1" dirty="0"/>
          </a:p>
          <a:p>
            <a:pPr>
              <a:defRPr/>
            </a:pPr>
            <a:r>
              <a:rPr lang="en-US" sz="1800" i="1" dirty="0" smtClean="0"/>
              <a:t>Providence, RI</a:t>
            </a:r>
            <a:endParaRPr lang="en-US" sz="18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381000"/>
            <a:ext cx="8153400" cy="1752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Progress in </a:t>
            </a:r>
            <a:r>
              <a:rPr lang="en-US" sz="4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Nonsolenoidal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Startup </a:t>
            </a:r>
            <a:b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via Local Helicity Injection in the Pegasus Experiment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229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2743200"/>
            <a:ext cx="86868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R.J. Fonck,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J. Barr, M. </a:t>
            </a:r>
            <a:r>
              <a:rPr lang="en-US" sz="2400" dirty="0" err="1">
                <a:latin typeface="Arial" charset="0"/>
                <a:ea typeface="ＭＳ Ｐゴシック" charset="0"/>
              </a:rPr>
              <a:t>Bongard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, M. G. Burke,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E. </a:t>
            </a:r>
            <a:r>
              <a:rPr lang="en-US" sz="2400" dirty="0">
                <a:latin typeface="Arial" charset="0"/>
                <a:ea typeface="ＭＳ Ｐゴシック" charset="0"/>
              </a:rPr>
              <a:t>Hinson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, J. Perry, A. </a:t>
            </a:r>
            <a:r>
              <a:rPr lang="en-US" sz="2400" dirty="0" err="1">
                <a:latin typeface="Arial" charset="0"/>
                <a:ea typeface="ＭＳ Ｐゴシック" charset="0"/>
              </a:rPr>
              <a:t>Redd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D. Schlossberg, N. </a:t>
            </a:r>
            <a:r>
              <a:rPr lang="en-US" sz="2400" dirty="0" err="1" smtClean="0">
                <a:latin typeface="Arial" charset="0"/>
                <a:ea typeface="ＭＳ Ｐゴシック" charset="0"/>
              </a:rPr>
              <a:t>Schoenbeck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, P. </a:t>
            </a:r>
            <a:r>
              <a:rPr lang="en-US" sz="2400" dirty="0" err="1" smtClean="0">
                <a:latin typeface="Arial" charset="0"/>
                <a:ea typeface="ＭＳ Ｐゴシック" charset="0"/>
              </a:rPr>
              <a:t>Shriwise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, K. </a:t>
            </a:r>
            <a:r>
              <a:rPr lang="en-US" sz="2400" dirty="0" err="1" smtClean="0">
                <a:latin typeface="Arial" charset="0"/>
                <a:ea typeface="ＭＳ Ｐゴシック" charset="0"/>
              </a:rPr>
              <a:t>Thome</a:t>
            </a:r>
            <a:endParaRPr lang="en-US" sz="2400" dirty="0" smtClean="0">
              <a:latin typeface="Arial" charset="0"/>
              <a:ea typeface="ＭＳ Ｐゴシック" charset="0"/>
            </a:endParaRPr>
          </a:p>
          <a:p>
            <a:r>
              <a:rPr lang="en-US" sz="1800" i="1" dirty="0" smtClean="0">
                <a:latin typeface="Arial" charset="0"/>
                <a:ea typeface="ＭＳ Ｐゴシック" charset="0"/>
              </a:rPr>
              <a:t>Department of Engineering Physics</a:t>
            </a:r>
          </a:p>
          <a:p>
            <a:r>
              <a:rPr lang="en-US" sz="1800" i="1" dirty="0" smtClean="0">
                <a:latin typeface="Arial" charset="0"/>
                <a:ea typeface="ＭＳ Ｐゴシック" charset="0"/>
              </a:rPr>
              <a:t>University of Wisconsin-Madison,  USA</a:t>
            </a:r>
            <a:endParaRPr lang="en-US" sz="1800" i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HI Physics: Strong Ion Heating Correlates </a:t>
            </a:r>
            <a:r>
              <a:rPr lang="en-US" sz="3200" dirty="0"/>
              <a:t>with MHD </a:t>
            </a:r>
            <a:r>
              <a:rPr lang="en-US" sz="3200" dirty="0" smtClean="0"/>
              <a:t>Amplitude </a:t>
            </a:r>
            <a:r>
              <a:rPr lang="en-US" sz="3200" dirty="0"/>
              <a:t>and </a:t>
            </a:r>
            <a:r>
              <a:rPr lang="en-US" sz="3200" dirty="0" smtClean="0"/>
              <a:t>Power Input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23868"/>
            <a:ext cx="5105400" cy="3219532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Strong ion heating observed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via impurity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lines during helicity injection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Radially integrated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spectroscopy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VUV spectroscopy: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 ~ 50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eV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 or so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+mn-cs"/>
            </a:endParaRP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Heating correlates with n = 1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activity</a:t>
            </a:r>
            <a:endParaRPr lang="en-US" dirty="0">
              <a:solidFill>
                <a:srgbClr val="000000"/>
              </a:solidFill>
              <a:latin typeface="+mn-lt"/>
              <a:ea typeface="ＭＳ Ｐゴシック" charset="-128"/>
              <a:cs typeface="+mn-cs"/>
            </a:endParaRPr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i⊥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 &gt; T</a:t>
            </a:r>
            <a:r>
              <a:rPr lang="en-US" baseline="-250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rPr>
              <a:t>i||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Similar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rPr>
              <a:t>to that seen on MST </a:t>
            </a:r>
            <a:r>
              <a:rPr lang="en-US" sz="1800" dirty="0" smtClean="0">
                <a:latin typeface="Times New Roman"/>
                <a:cs typeface="Times New Roman"/>
              </a:rPr>
              <a:t>with large reconnection during </a:t>
            </a:r>
            <a:r>
              <a:rPr lang="en-US" sz="1800" dirty="0" err="1" smtClean="0">
                <a:latin typeface="Times New Roman"/>
                <a:cs typeface="Times New Roman"/>
              </a:rPr>
              <a:t>sawtooth</a:t>
            </a:r>
            <a:r>
              <a:rPr lang="en-US" sz="1800" dirty="0" smtClean="0">
                <a:latin typeface="Times New Roman"/>
                <a:cs typeface="Times New Roman"/>
              </a:rPr>
              <a:t> crash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4306789"/>
            <a:ext cx="7315200" cy="2475011"/>
            <a:chOff x="236953" y="3340035"/>
            <a:chExt cx="8796633" cy="2976236"/>
          </a:xfrm>
        </p:grpSpPr>
        <p:pic>
          <p:nvPicPr>
            <p:cNvPr id="23" name="Picture 22" descr="LargeTiMHD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3" y="3340035"/>
              <a:ext cx="4398885" cy="2898648"/>
            </a:xfrm>
            <a:prstGeom prst="rect">
              <a:avLst/>
            </a:prstGeom>
          </p:spPr>
        </p:pic>
        <p:pic>
          <p:nvPicPr>
            <p:cNvPr id="9" name="Picture 8" descr="TiIncreasingMH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192" y="3417623"/>
              <a:ext cx="4473394" cy="2898648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3715416" y="3658232"/>
              <a:ext cx="2919256" cy="33170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3838632" y="5525257"/>
              <a:ext cx="2151529" cy="2085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810197" y="4719688"/>
              <a:ext cx="1838752" cy="17059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20" descr="HighTiVBiasI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941958" cy="23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4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</a:t>
            </a:r>
            <a:r>
              <a:rPr lang="en-US" dirty="0" err="1" smtClean="0"/>
              <a:t>Ohmic</a:t>
            </a:r>
            <a:r>
              <a:rPr lang="en-US" dirty="0" smtClean="0"/>
              <a:t> H Mode may help Startup and Consequent Current Drive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6999" y="1157865"/>
            <a:ext cx="5283201" cy="307959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Ohmic</a:t>
            </a:r>
            <a:r>
              <a:rPr lang="en-US" dirty="0"/>
              <a:t> H-mode </a:t>
            </a:r>
            <a:r>
              <a:rPr lang="en-US" dirty="0" smtClean="0"/>
              <a:t>via </a:t>
            </a:r>
            <a:r>
              <a:rPr lang="en-US" dirty="0" err="1" smtClean="0"/>
              <a:t>centerstack</a:t>
            </a:r>
            <a:r>
              <a:rPr lang="en-US" dirty="0" smtClean="0"/>
              <a:t> fueling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~ 0.12 MA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Pedestal in j(</a:t>
            </a:r>
            <a:r>
              <a:rPr lang="en-US" b="1" dirty="0" err="1" smtClean="0"/>
              <a:t>R,t</a:t>
            </a:r>
            <a:r>
              <a:rPr lang="en-US" b="1" dirty="0" smtClean="0"/>
              <a:t>) observed</a:t>
            </a:r>
          </a:p>
          <a:p>
            <a:pPr lvl="1"/>
            <a:r>
              <a:rPr lang="en-US" dirty="0" smtClean="0"/>
              <a:t>Internal B measurements from Hall array</a:t>
            </a:r>
            <a:r>
              <a:rPr lang="en-US" baseline="30000" dirty="0" smtClean="0"/>
              <a:t>*</a:t>
            </a:r>
            <a:r>
              <a:rPr lang="en-US" dirty="0" smtClean="0"/>
              <a:t> yield local J</a:t>
            </a:r>
            <a:r>
              <a:rPr lang="el-GR" baseline="-25000" dirty="0" smtClean="0"/>
              <a:t>ϕ</a:t>
            </a:r>
            <a:r>
              <a:rPr lang="en-US" dirty="0" smtClean="0"/>
              <a:t>(</a:t>
            </a:r>
            <a:r>
              <a:rPr lang="en-US" dirty="0" err="1" smtClean="0"/>
              <a:t>R,t</a:t>
            </a:r>
            <a:r>
              <a:rPr lang="en-US" dirty="0" smtClean="0"/>
              <a:t>)</a:t>
            </a:r>
            <a:r>
              <a:rPr lang="en-US" baseline="30000" dirty="0" smtClean="0"/>
              <a:t>**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Gradient scale length significantly reduced in H mode</a:t>
            </a:r>
          </a:p>
          <a:p>
            <a:pPr lvl="1"/>
            <a:r>
              <a:rPr lang="en-US" dirty="0" smtClean="0"/>
              <a:t>L </a:t>
            </a:r>
            <a:r>
              <a:rPr lang="en-US" dirty="0" smtClean="0">
                <a:sym typeface="Wingdings" pitchFamily="2" charset="2"/>
              </a:rPr>
              <a:t>→ H: 6 → 2 cm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39" y="4858600"/>
            <a:ext cx="3787861" cy="199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" y="4787242"/>
            <a:ext cx="2525241" cy="2066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39" y="2891063"/>
            <a:ext cx="3787861" cy="1999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38" y="4787242"/>
            <a:ext cx="2525241" cy="2066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39" y="923525"/>
            <a:ext cx="3787861" cy="1999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903" y="4372037"/>
            <a:ext cx="4572000" cy="574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  *: M.W. </a:t>
            </a:r>
            <a:r>
              <a:rPr lang="en-US" sz="1100" dirty="0" err="1" smtClean="0"/>
              <a:t>Bongard</a:t>
            </a:r>
            <a:r>
              <a:rPr lang="en-US" sz="1100" dirty="0" smtClean="0"/>
              <a:t> </a:t>
            </a:r>
            <a:r>
              <a:rPr lang="en-US" sz="1100" i="1" dirty="0"/>
              <a:t>et al.</a:t>
            </a:r>
            <a:r>
              <a:rPr lang="en-US" sz="1100" dirty="0"/>
              <a:t>, Rev.  Sci. </a:t>
            </a:r>
            <a:r>
              <a:rPr lang="en-US" sz="1100" dirty="0" err="1"/>
              <a:t>Instrum</a:t>
            </a:r>
            <a:r>
              <a:rPr lang="en-US" sz="1100" dirty="0"/>
              <a:t>. </a:t>
            </a:r>
            <a:r>
              <a:rPr lang="en-US" sz="1100" b="1" dirty="0" smtClean="0"/>
              <a:t>81</a:t>
            </a:r>
            <a:r>
              <a:rPr lang="en-US" sz="1100" dirty="0" smtClean="0"/>
              <a:t>, 10E105 (2010)</a:t>
            </a:r>
            <a:br>
              <a:rPr lang="en-US" sz="1100" dirty="0" smtClean="0"/>
            </a:br>
            <a:r>
              <a:rPr lang="en-US" sz="1100" dirty="0" smtClean="0"/>
              <a:t>**: C.C. Petty </a:t>
            </a:r>
            <a:r>
              <a:rPr lang="en-US" sz="1100" i="1" dirty="0" smtClean="0"/>
              <a:t>et </a:t>
            </a:r>
            <a:r>
              <a:rPr lang="en-US" sz="1100" i="1" dirty="0"/>
              <a:t>al.</a:t>
            </a:r>
            <a:r>
              <a:rPr lang="en-US" sz="1100" dirty="0"/>
              <a:t>, </a:t>
            </a:r>
            <a:r>
              <a:rPr lang="en-US" sz="1100" dirty="0" err="1" smtClean="0"/>
              <a:t>Nucl</a:t>
            </a:r>
            <a:r>
              <a:rPr lang="en-US" sz="1100" dirty="0" smtClean="0"/>
              <a:t>.  Fusion </a:t>
            </a:r>
            <a:r>
              <a:rPr lang="en-US" sz="1100" b="1" dirty="0" smtClean="0"/>
              <a:t>42</a:t>
            </a:r>
            <a:r>
              <a:rPr lang="en-US" sz="1100" dirty="0"/>
              <a:t>, </a:t>
            </a:r>
            <a:r>
              <a:rPr lang="en-US" sz="1100" dirty="0" smtClean="0"/>
              <a:t>1124 ( 2002)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3" name="Right Arrow 2"/>
          <p:cNvSpPr/>
          <p:nvPr/>
        </p:nvSpPr>
        <p:spPr bwMode="auto">
          <a:xfrm rot="917564">
            <a:off x="4224990" y="2997583"/>
            <a:ext cx="1371600" cy="1524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4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248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sym typeface="Helvetica" charset="0"/>
              </a:rPr>
              <a:t>Summary: Progress in Developing Local Helicity Injection for ST Startup</a:t>
            </a:r>
            <a:endParaRPr lang="en-US" sz="27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228600" y="1066800"/>
            <a:ext cx="8569325" cy="5638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latin typeface="Arial" charset="0"/>
                <a:ea typeface="ＭＳ Ｐゴシック" charset="0"/>
              </a:rPr>
              <a:t>Local current sources support non-</a:t>
            </a:r>
            <a:r>
              <a:rPr lang="en-US" sz="2200" dirty="0" err="1" smtClean="0">
                <a:latin typeface="Arial" charset="0"/>
                <a:ea typeface="ＭＳ Ｐゴシック" charset="0"/>
              </a:rPr>
              <a:t>solenoidal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 startup of ST and other confinement devices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NSTX-U class power systems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deployed on Pegasus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Preliminary: gas-fed electrodes may be combined with plasma arc sources to drive high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endParaRPr lang="en-US" sz="900" dirty="0" smtClean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Arial" charset="0"/>
                <a:ea typeface="ＭＳ Ｐゴシック" charset="0"/>
              </a:rPr>
              <a:t>Arc source impedance, and helicity injection rate, appear to be governed by sheath effects and magnetic current limits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Arial" charset="0"/>
                <a:ea typeface="ＭＳ Ｐゴシック" charset="0"/>
              </a:rPr>
              <a:t>Plasma properties during helicity injection similar to other reconnecting plasmas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N=1 MHD activity related to current buildup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Current buildup and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poloidal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null formation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Anomalous ion heating during reconnection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err="1">
                <a:latin typeface="Arial" charset="0"/>
                <a:ea typeface="ＭＳ Ｐゴシック" charset="0"/>
              </a:rPr>
              <a:t>Ohmic</a:t>
            </a:r>
            <a:r>
              <a:rPr lang="en-US" sz="2200" dirty="0">
                <a:latin typeface="Arial" charset="0"/>
                <a:ea typeface="ＭＳ Ｐゴシック" charset="0"/>
              </a:rPr>
              <a:t> H-mode attained: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should aid </a:t>
            </a:r>
            <a:r>
              <a:rPr lang="en-US" sz="2200" dirty="0">
                <a:latin typeface="Arial" charset="0"/>
                <a:ea typeface="ＭＳ Ｐゴシック" charset="0"/>
              </a:rPr>
              <a:t>startup studies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J(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R,t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) pedestal and perturbations during ELM readily observed</a:t>
            </a:r>
          </a:p>
          <a:p>
            <a:pPr lvl="1">
              <a:lnSpc>
                <a:spcPct val="120000"/>
              </a:lnSpc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23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3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>
              <a:lnSpc>
                <a:spcPct val="110000"/>
              </a:lnSpc>
              <a:buFont typeface="Times New Roman" charset="0"/>
              <a:buNone/>
            </a:pPr>
            <a:endParaRPr lang="en-US" sz="1900" baseline="-25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-76200" y="6629400"/>
            <a:ext cx="7162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RJF 24</a:t>
            </a:r>
            <a:r>
              <a:rPr lang="en-US" baseline="30000" dirty="0" smtClean="0"/>
              <a:t>th</a:t>
            </a:r>
            <a:r>
              <a:rPr lang="en-US" dirty="0" smtClean="0"/>
              <a:t> IAEA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Posters for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066800"/>
            <a:ext cx="8864600" cy="54864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NP8.00060: </a:t>
            </a:r>
            <a:r>
              <a:rPr lang="en-US" i="1" dirty="0" err="1" smtClean="0"/>
              <a:t>Bongard</a:t>
            </a:r>
            <a:r>
              <a:rPr lang="en-US" dirty="0"/>
              <a:t>: </a:t>
            </a:r>
            <a:r>
              <a:rPr lang="en-US" b="1" dirty="0"/>
              <a:t>Non-solenoidal Startup and Pegasus Program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NP8.00061: </a:t>
            </a:r>
            <a:r>
              <a:rPr lang="en-US" i="1" dirty="0" smtClean="0"/>
              <a:t>Barr</a:t>
            </a:r>
            <a:r>
              <a:rPr lang="en-US" dirty="0" smtClean="0"/>
              <a:t>: </a:t>
            </a:r>
            <a:r>
              <a:rPr lang="en-US" b="1" dirty="0" smtClean="0"/>
              <a:t>MHD and Helicity Injection on Pegasus</a:t>
            </a:r>
          </a:p>
          <a:p>
            <a:pPr>
              <a:spcBef>
                <a:spcPts val="600"/>
              </a:spcBef>
            </a:pPr>
            <a:endParaRPr lang="en-US" dirty="0">
              <a:hlinkClick r:id="rId3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NP8.00062: </a:t>
            </a:r>
            <a:r>
              <a:rPr lang="en-US" i="1" dirty="0" smtClean="0"/>
              <a:t>Hinson</a:t>
            </a:r>
            <a:r>
              <a:rPr lang="en-US" dirty="0" smtClean="0"/>
              <a:t>: </a:t>
            </a:r>
            <a:r>
              <a:rPr lang="en-US" b="1" dirty="0" smtClean="0"/>
              <a:t>Injector Impedance Studies</a:t>
            </a:r>
            <a:endParaRPr lang="en-US" b="1" u="sng" dirty="0" smtClean="0">
              <a:hlinkClick r:id="rId4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hlinkClick r:id="rId4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NP8.00063: </a:t>
            </a:r>
            <a:r>
              <a:rPr lang="en-US" i="1" dirty="0" smtClean="0"/>
              <a:t>Burke</a:t>
            </a:r>
            <a:r>
              <a:rPr lang="en-US" dirty="0" smtClean="0"/>
              <a:t>: </a:t>
            </a:r>
            <a:r>
              <a:rPr lang="en-US" b="1" dirty="0" smtClean="0"/>
              <a:t>Ion Heating and Flow Measurements on Pegasus</a:t>
            </a:r>
            <a:endParaRPr lang="en-US" b="1" u="sng" dirty="0" smtClean="0">
              <a:hlinkClick r:id="rId5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hlinkClick r:id="rId5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NP8.00064: </a:t>
            </a:r>
            <a:r>
              <a:rPr lang="en-US" i="1" dirty="0" err="1" smtClean="0"/>
              <a:t>Thome</a:t>
            </a:r>
            <a:r>
              <a:rPr lang="en-US" dirty="0" smtClean="0"/>
              <a:t>: </a:t>
            </a:r>
            <a:r>
              <a:rPr lang="en-US" b="1" dirty="0" smtClean="0"/>
              <a:t>Plasma Fueling and H-mode Access in Pegasus </a:t>
            </a:r>
          </a:p>
          <a:p>
            <a:pPr>
              <a:spcBef>
                <a:spcPts val="600"/>
              </a:spcBef>
            </a:pPr>
            <a:endParaRPr lang="en-US" u="sng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NP8.00065: </a:t>
            </a:r>
            <a:r>
              <a:rPr lang="en-US" i="1" dirty="0" smtClean="0"/>
              <a:t>Schlossberg</a:t>
            </a:r>
            <a:r>
              <a:rPr lang="en-US" dirty="0" smtClean="0"/>
              <a:t>: </a:t>
            </a:r>
            <a:r>
              <a:rPr lang="en-US" b="1" dirty="0" smtClean="0"/>
              <a:t>Thomson Scattering and Plans for Confinement Studies</a:t>
            </a:r>
            <a:endParaRPr lang="en-US" b="1" u="sng" dirty="0" smtClean="0">
              <a:hlinkClick r:id="rId6"/>
            </a:endParaRPr>
          </a:p>
          <a:p>
            <a:pPr>
              <a:spcBef>
                <a:spcPts val="600"/>
              </a:spcBef>
            </a:pPr>
            <a:endParaRPr lang="en-US" u="sng" dirty="0">
              <a:hlinkClick r:id="rId6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NP8.00066: </a:t>
            </a:r>
            <a:r>
              <a:rPr lang="en-US" i="1" dirty="0" err="1" smtClean="0"/>
              <a:t>Schoenbeck</a:t>
            </a:r>
            <a:r>
              <a:rPr lang="en-US" dirty="0" smtClean="0"/>
              <a:t>: </a:t>
            </a:r>
            <a:r>
              <a:rPr lang="en-US" b="1" dirty="0" smtClean="0"/>
              <a:t>Multipoint Thomson Scattering System for Pegasus</a:t>
            </a:r>
          </a:p>
          <a:p>
            <a:pPr>
              <a:spcBef>
                <a:spcPts val="600"/>
              </a:spcBef>
            </a:pPr>
            <a:endParaRPr lang="en-US" u="sng" dirty="0">
              <a:hlinkClick r:id="rId7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NP8.00067: </a:t>
            </a:r>
            <a:r>
              <a:rPr lang="en-US" i="1" dirty="0" err="1" smtClean="0"/>
              <a:t>Shriwise</a:t>
            </a:r>
            <a:r>
              <a:rPr lang="en-US" dirty="0" smtClean="0"/>
              <a:t>: </a:t>
            </a:r>
            <a:r>
              <a:rPr lang="en-US" b="1" dirty="0" smtClean="0"/>
              <a:t>New Pegasus </a:t>
            </a:r>
            <a:r>
              <a:rPr lang="en-US" b="1" dirty="0" err="1" smtClean="0"/>
              <a:t>Divertor</a:t>
            </a:r>
            <a:r>
              <a:rPr lang="en-US" b="1" dirty="0" smtClean="0"/>
              <a:t> Design for Helicity Optimization</a:t>
            </a:r>
          </a:p>
          <a:p>
            <a:pPr>
              <a:spcBef>
                <a:spcPts val="600"/>
              </a:spcBef>
            </a:pPr>
            <a:endParaRPr lang="en-US" u="sng" dirty="0">
              <a:hlinkClick r:id="rId8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NP8.00068: </a:t>
            </a:r>
            <a:r>
              <a:rPr lang="en-US" i="1" dirty="0" smtClean="0"/>
              <a:t>Perry</a:t>
            </a:r>
            <a:r>
              <a:rPr lang="en-US" dirty="0" smtClean="0"/>
              <a:t>: </a:t>
            </a:r>
            <a:r>
              <a:rPr lang="en-US" b="1" dirty="0" smtClean="0"/>
              <a:t>Power Systems and Magnetics Upgrades</a:t>
            </a:r>
          </a:p>
          <a:p>
            <a:pPr>
              <a:spcBef>
                <a:spcPts val="600"/>
              </a:spcBef>
            </a:pPr>
            <a:endParaRPr lang="en-US" u="sng" dirty="0">
              <a:hlinkClick r:id="rId9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NP8.00069: </a:t>
            </a:r>
            <a:r>
              <a:rPr lang="en-US" i="1" dirty="0" smtClean="0"/>
              <a:t>O’Bryan</a:t>
            </a:r>
            <a:r>
              <a:rPr lang="en-US" dirty="0" smtClean="0"/>
              <a:t>: </a:t>
            </a:r>
            <a:r>
              <a:rPr lang="en-US" b="1" dirty="0" smtClean="0"/>
              <a:t>Simulation of current-filament dynamics and relaxation in Pegasus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PP8.00024: </a:t>
            </a:r>
            <a:r>
              <a:rPr lang="en-US" i="1" dirty="0" err="1" smtClean="0"/>
              <a:t>Redd</a:t>
            </a:r>
            <a:r>
              <a:rPr lang="en-US" dirty="0" smtClean="0"/>
              <a:t>: </a:t>
            </a:r>
            <a:r>
              <a:rPr lang="en-US" b="1" dirty="0" smtClean="0"/>
              <a:t>Design Considerations for Local Helicity Injection on NSTX-U</a:t>
            </a:r>
          </a:p>
          <a:p>
            <a:pPr>
              <a:spcBef>
                <a:spcPts val="600"/>
              </a:spcBef>
            </a:pPr>
            <a:endParaRPr lang="en-US" b="1" u="sng" dirty="0">
              <a:hlinkClick r:id="rId1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RJF 54</a:t>
            </a:r>
            <a:r>
              <a:rPr lang="en-US" baseline="30000" smtClean="0"/>
              <a:t>th</a:t>
            </a:r>
            <a:r>
              <a:rPr lang="en-US" smtClean="0"/>
              <a:t> APS/DPP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1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RJF 54</a:t>
            </a:r>
            <a:r>
              <a:rPr lang="en-US" baseline="30000" smtClean="0"/>
              <a:t>th</a:t>
            </a:r>
            <a:r>
              <a:rPr lang="en-US" smtClean="0"/>
              <a:t> APS/DPP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3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80010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83000"/>
              </a:lnSpc>
              <a:defRPr/>
            </a:pPr>
            <a:r>
              <a:rPr lang="en-US" sz="3200" cap="small" dirty="0">
                <a:ea typeface="+mj-ea"/>
              </a:rPr>
              <a:t>Power Systems and Current Injectors Being Developed to Test Startup to High </a:t>
            </a:r>
            <a:r>
              <a:rPr lang="en-US" sz="3200" cap="small" dirty="0" err="1">
                <a:ea typeface="+mj-ea"/>
              </a:rPr>
              <a:t>I</a:t>
            </a:r>
            <a:r>
              <a:rPr lang="en-US" sz="3200" cap="small" baseline="-25000" dirty="0" err="1">
                <a:ea typeface="+mj-ea"/>
              </a:rPr>
              <a:t>p</a:t>
            </a:r>
            <a:endParaRPr lang="en-US" sz="3200" cap="small" baseline="-25000" dirty="0">
              <a:ea typeface="+mj-ea"/>
            </a:endParaRPr>
          </a:p>
        </p:txBody>
      </p:sp>
      <p:pic>
        <p:nvPicPr>
          <p:cNvPr id="8" name="Picture 7" descr="12-0207 Extended Electrode Gun Circu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19" y="1143000"/>
            <a:ext cx="3934381" cy="19050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48006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</a:rPr>
              <a:t>New power systems deployed</a:t>
            </a:r>
          </a:p>
          <a:p>
            <a:pPr lvl="1">
              <a:defRPr/>
            </a:pPr>
            <a:r>
              <a:rPr lang="en-US" dirty="0" smtClean="0">
                <a:ea typeface="ＭＳ Ｐゴシック" pitchFamily="-112" charset="-128"/>
              </a:rPr>
              <a:t>NSTX-U class power level</a:t>
            </a:r>
          </a:p>
          <a:p>
            <a:pPr lvl="1">
              <a:defRPr/>
            </a:pPr>
            <a:r>
              <a:rPr lang="en-US" dirty="0" smtClean="0">
                <a:ea typeface="ＭＳ Ｐゴシック" pitchFamily="-112" charset="-128"/>
              </a:rPr>
              <a:t>Bias: </a:t>
            </a:r>
            <a:r>
              <a:rPr lang="en-US" dirty="0" err="1">
                <a:ea typeface="ＭＳ Ｐゴシック" pitchFamily="-112" charset="-128"/>
              </a:rPr>
              <a:t>I</a:t>
            </a:r>
            <a:r>
              <a:rPr lang="en-US" baseline="-25000" dirty="0" err="1">
                <a:ea typeface="ＭＳ Ｐゴシック" pitchFamily="-112" charset="-128"/>
              </a:rPr>
              <a:t>inj</a:t>
            </a:r>
            <a:r>
              <a:rPr lang="en-US" dirty="0">
                <a:ea typeface="ＭＳ Ｐゴシック" pitchFamily="-112" charset="-128"/>
              </a:rPr>
              <a:t> ≤ 14 kA @ </a:t>
            </a:r>
            <a:r>
              <a:rPr lang="en-US" dirty="0" err="1">
                <a:ea typeface="ＭＳ Ｐゴシック" pitchFamily="-112" charset="-128"/>
              </a:rPr>
              <a:t>V</a:t>
            </a:r>
            <a:r>
              <a:rPr lang="en-US" baseline="-25000" dirty="0" err="1">
                <a:ea typeface="ＭＳ Ｐゴシック" pitchFamily="-112" charset="-128"/>
              </a:rPr>
              <a:t>inj</a:t>
            </a:r>
            <a:r>
              <a:rPr lang="en-US" dirty="0">
                <a:ea typeface="ＭＳ Ｐゴシック" pitchFamily="-112" charset="-128"/>
              </a:rPr>
              <a:t> ≤ 2.2 </a:t>
            </a:r>
            <a:r>
              <a:rPr lang="en-US" dirty="0" smtClean="0">
                <a:ea typeface="ＭＳ Ｐゴシック" pitchFamily="-112" charset="-128"/>
              </a:rPr>
              <a:t>kV</a:t>
            </a:r>
          </a:p>
          <a:p>
            <a:pPr lvl="1">
              <a:defRPr/>
            </a:pPr>
            <a:r>
              <a:rPr lang="en-US" dirty="0" smtClean="0">
                <a:ea typeface="ＭＳ Ｐゴシック" pitchFamily="-112" charset="-128"/>
              </a:rPr>
              <a:t>Arc: Simple PFN</a:t>
            </a:r>
          </a:p>
          <a:p>
            <a:pPr lvl="1">
              <a:defRPr/>
            </a:pPr>
            <a:endParaRPr lang="en-US" dirty="0" smtClean="0">
              <a:ea typeface="ＭＳ Ｐゴシック" pitchFamily="-112" charset="-128"/>
            </a:endParaRPr>
          </a:p>
          <a:p>
            <a:pPr>
              <a:defRPr/>
            </a:pPr>
            <a:r>
              <a:rPr lang="en-US" dirty="0" smtClean="0">
                <a:ea typeface="ＭＳ Ｐゴシック" pitchFamily="-112" charset="-128"/>
              </a:rPr>
              <a:t>Injectors under development</a:t>
            </a:r>
          </a:p>
          <a:p>
            <a:pPr lvl="1">
              <a:defRPr/>
            </a:pPr>
            <a:r>
              <a:rPr lang="en-US" b="1" dirty="0" smtClean="0">
                <a:ea typeface="ＭＳ Ｐゴシック" pitchFamily="-112" charset="-128"/>
              </a:rPr>
              <a:t>Active</a:t>
            </a:r>
            <a:r>
              <a:rPr lang="en-US" dirty="0" smtClean="0">
                <a:ea typeface="ＭＳ Ｐゴシック" pitchFamily="-112" charset="-128"/>
              </a:rPr>
              <a:t>: plasma-arc current sources</a:t>
            </a:r>
          </a:p>
          <a:p>
            <a:pPr lvl="2">
              <a:defRPr/>
            </a:pPr>
            <a:r>
              <a:rPr lang="en-US" dirty="0" smtClean="0">
                <a:ea typeface="ＭＳ Ｐゴシック" pitchFamily="-112" charset="-128"/>
              </a:rPr>
              <a:t>Intense beam ~ 1 kA/cm</a:t>
            </a:r>
            <a:r>
              <a:rPr lang="en-US" baseline="30000" dirty="0" smtClean="0">
                <a:ea typeface="ＭＳ Ｐゴシック" pitchFamily="-112" charset="-128"/>
              </a:rPr>
              <a:t>2</a:t>
            </a:r>
          </a:p>
          <a:p>
            <a:pPr lvl="1">
              <a:defRPr/>
            </a:pPr>
            <a:r>
              <a:rPr lang="en-US" b="1" dirty="0" smtClean="0">
                <a:ea typeface="ＭＳ Ｐゴシック" pitchFamily="-112" charset="-128"/>
              </a:rPr>
              <a:t>Passive</a:t>
            </a:r>
            <a:r>
              <a:rPr lang="en-US" dirty="0" smtClean="0">
                <a:ea typeface="ＭＳ Ｐゴシック" pitchFamily="-112" charset="-128"/>
              </a:rPr>
              <a:t>: large-area electrodes</a:t>
            </a:r>
          </a:p>
          <a:p>
            <a:pPr lvl="2">
              <a:defRPr/>
            </a:pPr>
            <a:r>
              <a:rPr lang="en-US" dirty="0" smtClean="0">
                <a:ea typeface="ＭＳ Ｐゴシック" pitchFamily="-112" charset="-128"/>
              </a:rPr>
              <a:t>Metallic electrodes to develop insulation designs</a:t>
            </a:r>
          </a:p>
          <a:p>
            <a:pPr lvl="2">
              <a:defRPr/>
            </a:pPr>
            <a:r>
              <a:rPr lang="en-US" dirty="0" smtClean="0">
                <a:ea typeface="ＭＳ Ｐゴシック" pitchFamily="-112" charset="-128"/>
              </a:rPr>
              <a:t>Gas-fed designs under test</a:t>
            </a:r>
          </a:p>
          <a:p>
            <a:pPr>
              <a:defRPr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RJF 24</a:t>
            </a:r>
            <a:r>
              <a:rPr lang="en-US" baseline="30000" smtClean="0"/>
              <a:t>th</a:t>
            </a:r>
            <a:r>
              <a:rPr lang="en-US" smtClean="0"/>
              <a:t> IAEA 2012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01236" y="3124200"/>
            <a:ext cx="3055464" cy="3053172"/>
            <a:chOff x="381000" y="3397468"/>
            <a:chExt cx="3055464" cy="3053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39" y="3397468"/>
              <a:ext cx="2036594" cy="305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778611" y="3470817"/>
              <a:ext cx="5554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000" dirty="0"/>
                <a:t>Anode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737352" y="4428945"/>
              <a:ext cx="6463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000" dirty="0"/>
                <a:t>Outer limiter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2001565" y="4610026"/>
              <a:ext cx="779338" cy="11461"/>
            </a:xfrm>
            <a:prstGeom prst="line">
              <a:avLst/>
            </a:prstGeom>
            <a:noFill/>
            <a:ln w="28575">
              <a:solidFill>
                <a:srgbClr val="C2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790072" y="5146394"/>
              <a:ext cx="6463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000" dirty="0"/>
                <a:t>Plasma guns</a:t>
              </a: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1401016" y="5338937"/>
              <a:ext cx="1363842" cy="126069"/>
            </a:xfrm>
            <a:prstGeom prst="line">
              <a:avLst/>
            </a:prstGeom>
            <a:noFill/>
            <a:ln w="28575">
              <a:solidFill>
                <a:srgbClr val="C2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1384971" y="5357274"/>
              <a:ext cx="1386764" cy="446973"/>
            </a:xfrm>
            <a:prstGeom prst="line">
              <a:avLst/>
            </a:prstGeom>
            <a:noFill/>
            <a:ln w="28575">
              <a:solidFill>
                <a:srgbClr val="C2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414769" y="5112012"/>
              <a:ext cx="1352381" cy="206295"/>
            </a:xfrm>
            <a:prstGeom prst="line">
              <a:avLst/>
            </a:prstGeom>
            <a:noFill/>
            <a:ln w="28575">
              <a:solidFill>
                <a:srgbClr val="C2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37142" y="5554401"/>
              <a:ext cx="275061" cy="0"/>
            </a:xfrm>
            <a:prstGeom prst="line">
              <a:avLst/>
            </a:prstGeom>
            <a:noFill/>
            <a:ln w="9525">
              <a:solidFill>
                <a:srgbClr val="C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866940" y="3842149"/>
              <a:ext cx="275061" cy="0"/>
            </a:xfrm>
            <a:prstGeom prst="line">
              <a:avLst/>
            </a:prstGeom>
            <a:noFill/>
            <a:ln w="9525">
              <a:solidFill>
                <a:srgbClr val="C2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974672" y="3995725"/>
              <a:ext cx="0" cy="1478450"/>
            </a:xfrm>
            <a:prstGeom prst="line">
              <a:avLst/>
            </a:prstGeom>
            <a:noFill/>
            <a:ln w="19050">
              <a:solidFill>
                <a:srgbClr val="C2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81000" y="4536677"/>
              <a:ext cx="532930" cy="24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C20000"/>
                  </a:solidFill>
                </a:rPr>
                <a:t>40 cm</a:t>
              </a: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V="1">
              <a:off x="1689830" y="3583134"/>
              <a:ext cx="1100242" cy="2292"/>
            </a:xfrm>
            <a:prstGeom prst="line">
              <a:avLst/>
            </a:prstGeom>
            <a:noFill/>
            <a:ln w="28575">
              <a:solidFill>
                <a:srgbClr val="C2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Bent Arrow 21"/>
          <p:cNvSpPr/>
          <p:nvPr/>
        </p:nvSpPr>
        <p:spPr bwMode="auto">
          <a:xfrm rot="5400000">
            <a:off x="4914900" y="4305300"/>
            <a:ext cx="381000" cy="914400"/>
          </a:xfrm>
          <a:prstGeom prst="bentArrow">
            <a:avLst>
              <a:gd name="adj1" fmla="val 9259"/>
              <a:gd name="adj2" fmla="val 9259"/>
              <a:gd name="adj3" fmla="val 25000"/>
              <a:gd name="adj4" fmla="val 4375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pic>
        <p:nvPicPr>
          <p:cNvPr id="23" name="Picture 22" descr="IMG_558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3450" y="5238750"/>
            <a:ext cx="1714500" cy="1143000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>
            <a:off x="5029200" y="3810000"/>
            <a:ext cx="1066800" cy="762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6" y="4291591"/>
            <a:ext cx="4477407" cy="2363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</a:t>
            </a:r>
            <a:r>
              <a:rPr lang="en-US" baseline="-25000" dirty="0" err="1" smtClean="0"/>
              <a:t>edge</a:t>
            </a:r>
            <a:r>
              <a:rPr lang="en-US" dirty="0" smtClean="0"/>
              <a:t> ELM Dynamics Observed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27000" y="972140"/>
                <a:ext cx="4555359" cy="3644462"/>
              </a:xfrm>
            </p:spPr>
            <p:txBody>
              <a:bodyPr/>
              <a:lstStyle/>
              <a:p>
                <a:r>
                  <a:rPr lang="en-US" sz="2000" dirty="0" smtClean="0"/>
                  <a:t>J(</a:t>
                </a:r>
                <a:r>
                  <a:rPr lang="en-US" sz="2000" dirty="0" err="1" smtClean="0"/>
                  <a:t>R,t</a:t>
                </a:r>
                <a:r>
                  <a:rPr lang="en-US" sz="2000" dirty="0" smtClean="0"/>
                  <a:t>) profiles measured throughout single Type III ELM</a:t>
                </a:r>
              </a:p>
              <a:p>
                <a:pPr lvl="1"/>
                <a:r>
                  <a:rPr lang="en-US" sz="1800" dirty="0" smtClean="0"/>
                  <a:t>n = 1 EM precursor</a:t>
                </a:r>
              </a:p>
              <a:p>
                <a:pPr lvl="1"/>
                <a:r>
                  <a:rPr lang="en-US" sz="1800" dirty="0" smtClean="0"/>
                  <a:t>~10% </a:t>
                </a:r>
                <a:r>
                  <a:rPr lang="en-US" sz="1800" dirty="0" err="1" smtClean="0"/>
                  <a:t>I</a:t>
                </a:r>
                <a:r>
                  <a:rPr lang="en-US" sz="1800" baseline="-25000" dirty="0" err="1" smtClean="0"/>
                  <a:t>p</a:t>
                </a:r>
                <a:r>
                  <a:rPr lang="en-US" sz="1800" dirty="0" smtClean="0"/>
                  <a:t> loss, negligible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l-GR" sz="1800" i="1" smtClean="0">
                        <a:latin typeface="Cambria Math"/>
                        <a:ea typeface="Cambria Math"/>
                      </a:rPr>
                      <m:t>ΔΦ</m:t>
                    </m:r>
                  </m:oMath>
                </a14:m>
                <a:endParaRPr lang="en-US" sz="1800" dirty="0" smtClean="0"/>
              </a:p>
              <a:p>
                <a:pPr lvl="2"/>
                <a:endParaRPr lang="en-US" sz="1000" dirty="0"/>
              </a:p>
              <a:p>
                <a:r>
                  <a:rPr lang="en-US" sz="2000" dirty="0" smtClean="0"/>
                  <a:t>Current-hole perturbation accompanies pedestal crash</a:t>
                </a:r>
              </a:p>
              <a:p>
                <a:pPr lvl="1"/>
                <a:r>
                  <a:rPr lang="en-US" sz="1800" dirty="0" smtClean="0"/>
                  <a:t>Similar to peeling modes in Pegasus</a:t>
                </a:r>
                <a:r>
                  <a:rPr lang="en-US" sz="1800" baseline="30000" dirty="0" smtClean="0"/>
                  <a:t>*</a:t>
                </a:r>
              </a:p>
              <a:p>
                <a:pPr lvl="2"/>
                <a:endParaRPr lang="en-US" sz="1000" dirty="0" smtClean="0"/>
              </a:p>
              <a:p>
                <a:r>
                  <a:rPr lang="en-US" sz="2000" dirty="0" smtClean="0"/>
                  <a:t>Rapid recovery to H-mode pedestal following event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27000" y="972140"/>
                <a:ext cx="4555359" cy="3644462"/>
              </a:xfrm>
              <a:blipFill rotWithShape="1">
                <a:blip r:embed="rId3"/>
                <a:stretch>
                  <a:fillRect l="-3213" t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9" y="934976"/>
            <a:ext cx="4527301" cy="5923023"/>
          </a:xfrm>
        </p:spPr>
      </p:pic>
      <p:sp>
        <p:nvSpPr>
          <p:cNvPr id="9" name="TextBox 8"/>
          <p:cNvSpPr txBox="1"/>
          <p:nvPr/>
        </p:nvSpPr>
        <p:spPr>
          <a:xfrm>
            <a:off x="771059" y="6596390"/>
            <a:ext cx="3267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*: </a:t>
            </a:r>
            <a:r>
              <a:rPr lang="en-US" sz="11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Bongard</a:t>
            </a:r>
            <a:r>
              <a:rPr lang="en-US" sz="11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100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et al.</a:t>
            </a:r>
            <a:r>
              <a:rPr lang="en-US" sz="11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, Phys. Rev. </a:t>
            </a:r>
            <a:r>
              <a:rPr lang="en-US" sz="11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Lett</a:t>
            </a:r>
            <a:r>
              <a:rPr lang="en-US" sz="11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. </a:t>
            </a:r>
            <a:r>
              <a:rPr lang="en-US" sz="11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107</a:t>
            </a:r>
            <a:r>
              <a:rPr lang="en-US" sz="11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, 035003 (2011)</a:t>
            </a:r>
            <a:endParaRPr lang="en-US" sz="11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4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836613"/>
          </a:xfrm>
        </p:spPr>
        <p:txBody>
          <a:bodyPr>
            <a:normAutofit/>
          </a:bodyPr>
          <a:lstStyle/>
          <a:p>
            <a:pPr>
              <a:lnSpc>
                <a:spcPct val="83000"/>
              </a:lnSpc>
              <a:defRPr/>
            </a:pPr>
            <a:r>
              <a:rPr lang="en-US" sz="3200" cap="small" dirty="0"/>
              <a:t>Local Helicity Injection u</a:t>
            </a:r>
            <a:r>
              <a:rPr lang="en-US" sz="3200" cap="small" dirty="0" smtClean="0"/>
              <a:t>ses </a:t>
            </a:r>
            <a:r>
              <a:rPr lang="en-US" sz="3200" cap="small" dirty="0" smtClean="0">
                <a:ea typeface="+mj-ea"/>
              </a:rPr>
              <a:t>LFS </a:t>
            </a:r>
            <a:r>
              <a:rPr lang="en-US" sz="3200" cap="small" dirty="0">
                <a:ea typeface="+mj-ea"/>
              </a:rPr>
              <a:t>Injection </a:t>
            </a:r>
            <a:r>
              <a:rPr lang="en-US" sz="3200" cap="small" dirty="0" smtClean="0">
                <a:ea typeface="+mj-ea"/>
              </a:rPr>
              <a:t>Plus </a:t>
            </a:r>
            <a:r>
              <a:rPr lang="en-US" sz="3200" cap="small" dirty="0" err="1" smtClean="0">
                <a:ea typeface="+mj-ea"/>
              </a:rPr>
              <a:t>Poloidal</a:t>
            </a:r>
            <a:r>
              <a:rPr lang="en-US" sz="3200" cap="small" dirty="0" smtClean="0">
                <a:ea typeface="+mj-ea"/>
              </a:rPr>
              <a:t> </a:t>
            </a:r>
            <a:r>
              <a:rPr lang="en-US" sz="3200" cap="small" dirty="0">
                <a:ea typeface="+mj-ea"/>
              </a:rPr>
              <a:t>Induction </a:t>
            </a:r>
            <a:r>
              <a:rPr lang="en-US" sz="3200" cap="small" dirty="0" smtClean="0">
                <a:ea typeface="+mj-ea"/>
              </a:rPr>
              <a:t>for </a:t>
            </a:r>
            <a:r>
              <a:rPr lang="en-US" sz="3200" cap="small" dirty="0">
                <a:ea typeface="+mj-ea"/>
              </a:rPr>
              <a:t>ST </a:t>
            </a:r>
            <a:r>
              <a:rPr lang="en-US" sz="3200" cap="small" dirty="0" smtClean="0">
                <a:ea typeface="+mj-ea"/>
              </a:rPr>
              <a:t>Startup</a:t>
            </a:r>
            <a:endParaRPr lang="en-US" sz="3200" cap="small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" y="1143000"/>
            <a:ext cx="4495800" cy="5181600"/>
          </a:xfrm>
        </p:spPr>
        <p:txBody>
          <a:bodyPr>
            <a:normAutofit fontScale="92500"/>
          </a:bodyPr>
          <a:lstStyle/>
          <a:p>
            <a:pPr>
              <a:buFont typeface="Times New Roman" pitchFamily="18" charset="0"/>
              <a:buChar char="•"/>
              <a:defRPr/>
            </a:pPr>
            <a:r>
              <a:rPr lang="en-US" dirty="0" smtClean="0"/>
              <a:t>Flexible injector geometry</a:t>
            </a:r>
          </a:p>
          <a:p>
            <a:pPr lvl="1">
              <a:buFont typeface="Times New Roman" pitchFamily="18" charset="0"/>
              <a:buChar char="–"/>
              <a:defRPr/>
            </a:pPr>
            <a:endParaRPr lang="en-US" dirty="0" smtClean="0"/>
          </a:p>
          <a:p>
            <a:pPr>
              <a:buFont typeface="Times New Roman" pitchFamily="18" charset="0"/>
              <a:buChar char="•"/>
              <a:defRPr/>
            </a:pPr>
            <a:r>
              <a:rPr lang="en-US" dirty="0" smtClean="0"/>
              <a:t>Startup sequence: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sz="2100" dirty="0" smtClean="0"/>
              <a:t>PF field weakened by current streams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sz="2100" dirty="0" smtClean="0"/>
              <a:t>Relaxation to </a:t>
            </a:r>
            <a:r>
              <a:rPr lang="en-US" sz="2100" dirty="0" err="1" smtClean="0"/>
              <a:t>tokamak</a:t>
            </a:r>
            <a:r>
              <a:rPr lang="en-US" sz="2100" dirty="0" smtClean="0"/>
              <a:t>-like state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smtClean="0"/>
              <a:t>Rapid inward expansion and growth in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at low A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err="1" smtClean="0"/>
              <a:t>Poloidal</a:t>
            </a:r>
            <a:r>
              <a:rPr lang="en-US" dirty="0" smtClean="0"/>
              <a:t> field induction adds to current growth</a:t>
            </a:r>
          </a:p>
          <a:p>
            <a:pPr marL="342900" lvl="1" indent="-342900">
              <a:lnSpc>
                <a:spcPct val="93000"/>
              </a:lnSpc>
              <a:spcBef>
                <a:spcPts val="800"/>
              </a:spcBef>
              <a:buFont typeface="Times New Roman" pitchFamily="18" charset="0"/>
              <a:buChar char="•"/>
              <a:defRPr/>
            </a:pPr>
            <a:endParaRPr lang="en-US" sz="2400" dirty="0" smtClean="0">
              <a:latin typeface="+mn-lt"/>
            </a:endParaRPr>
          </a:p>
          <a:p>
            <a:pPr marL="342900" lvl="1" indent="-342900">
              <a:lnSpc>
                <a:spcPct val="93000"/>
              </a:lnSpc>
              <a:spcBef>
                <a:spcPts val="800"/>
              </a:spcBef>
              <a:buFont typeface="Times New Roman" pitchFamily="18" charset="0"/>
              <a:buChar char="•"/>
              <a:defRPr/>
            </a:pPr>
            <a:r>
              <a:rPr lang="en-US" sz="2400" dirty="0" smtClean="0">
                <a:latin typeface="+mn-lt"/>
              </a:rPr>
              <a:t>Goal:0.3 MA non-</a:t>
            </a:r>
            <a:r>
              <a:rPr lang="en-US" sz="2400" dirty="0" err="1" smtClean="0">
                <a:latin typeface="+mn-lt"/>
              </a:rPr>
              <a:t>solenoidal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baseline="-25000" dirty="0" err="1" smtClean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 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sz="2100" dirty="0" smtClean="0"/>
              <a:t>To </a:t>
            </a:r>
            <a:r>
              <a:rPr lang="en-US" sz="2100" dirty="0"/>
              <a:t>extrapolate to next level/NSTX-U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smtClean="0"/>
              <a:t>Issues: </a:t>
            </a:r>
            <a:r>
              <a:rPr lang="en-US" dirty="0" err="1"/>
              <a:t>j</a:t>
            </a:r>
            <a:r>
              <a:rPr lang="en-US" baseline="-25000" dirty="0" err="1"/>
              <a:t>edge</a:t>
            </a:r>
            <a:r>
              <a:rPr lang="en-US" dirty="0"/>
              <a:t>, </a:t>
            </a:r>
            <a:r>
              <a:rPr lang="en-US" dirty="0" err="1"/>
              <a:t>Z</a:t>
            </a:r>
            <a:r>
              <a:rPr lang="en-US" baseline="-25000" dirty="0" err="1"/>
              <a:t>inj</a:t>
            </a:r>
            <a:r>
              <a:rPr lang="en-US" dirty="0"/>
              <a:t>, confinement</a:t>
            </a:r>
            <a:r>
              <a:rPr lang="en-US" dirty="0" smtClean="0"/>
              <a:t>, injector technology, </a:t>
            </a:r>
            <a:r>
              <a:rPr lang="en-US" dirty="0"/>
              <a:t>etc.</a:t>
            </a:r>
          </a:p>
          <a:p>
            <a:pPr>
              <a:defRPr/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 smtClean="0"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RJF 54</a:t>
            </a:r>
            <a:r>
              <a:rPr lang="en-US" baseline="30000" smtClean="0"/>
              <a:t>th</a:t>
            </a:r>
            <a:r>
              <a:rPr lang="en-US" smtClean="0"/>
              <a:t> APS/DPP 2012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23115" y="914400"/>
            <a:ext cx="4773285" cy="5943600"/>
            <a:chOff x="4572000" y="914400"/>
            <a:chExt cx="4773285" cy="5943600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876800" y="914400"/>
              <a:ext cx="2667000" cy="2286000"/>
              <a:chOff x="3623" y="2572"/>
              <a:chExt cx="1680" cy="1440"/>
            </a:xfrm>
          </p:grpSpPr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3" y="2572"/>
                <a:ext cx="1538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3787" y="2773"/>
                <a:ext cx="4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400">
                    <a:latin typeface="Helvetica" charset="0"/>
                  </a:rPr>
                  <a:t>Anode</a:t>
                </a: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4408" y="3511"/>
                <a:ext cx="895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400" dirty="0">
                    <a:latin typeface="Helvetica" charset="0"/>
                  </a:rPr>
                  <a:t>3 plasma guns</a:t>
                </a: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4045" y="2918"/>
                <a:ext cx="283" cy="1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743" y="3495"/>
                <a:ext cx="62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400">
                    <a:latin typeface="Helvetica" charset="0"/>
                  </a:rPr>
                  <a:t>Plasma streams</a:t>
                </a: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V="1">
                <a:off x="4004" y="3419"/>
                <a:ext cx="85" cy="1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8" name="Picture 4" descr="IMG_31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0" t="14268" r="14546" b="19109"/>
            <a:stretch>
              <a:fillRect/>
            </a:stretch>
          </p:blipFill>
          <p:spPr bwMode="auto">
            <a:xfrm>
              <a:off x="7433733" y="1204997"/>
              <a:ext cx="1676400" cy="108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Ip and Iinj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23864"/>
              <a:ext cx="2743200" cy="203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5867400" y="3103603"/>
              <a:ext cx="3477885" cy="2077997"/>
              <a:chOff x="-472965" y="522351"/>
              <a:chExt cx="10650679" cy="6363659"/>
            </a:xfrm>
          </p:grpSpPr>
          <p:pic>
            <p:nvPicPr>
              <p:cNvPr id="11" name="Picture 4" descr="peg40458-x4-023-02108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1" t="3200" r="6400" b="11200"/>
              <a:stretch>
                <a:fillRect/>
              </a:stretch>
            </p:blipFill>
            <p:spPr bwMode="auto">
              <a:xfrm>
                <a:off x="38100" y="1260474"/>
                <a:ext cx="3162300" cy="399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5" descr="peg40458-x4-070-0288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1" t="3200" r="6400" b="11200"/>
              <a:stretch>
                <a:fillRect/>
              </a:stretch>
            </p:blipFill>
            <p:spPr bwMode="auto">
              <a:xfrm>
                <a:off x="3276600" y="1252538"/>
                <a:ext cx="2879725" cy="400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 descr="peg40458-x4-081-03064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1" t="3200" r="6400" b="11200"/>
              <a:stretch>
                <a:fillRect/>
              </a:stretch>
            </p:blipFill>
            <p:spPr bwMode="auto">
              <a:xfrm>
                <a:off x="6203949" y="1274764"/>
                <a:ext cx="2879726" cy="400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-472965" y="522351"/>
                <a:ext cx="10650679" cy="754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cap="small" dirty="0">
                    <a:latin typeface="Helvetica" charset="0"/>
                  </a:rPr>
                  <a:t>Pegasus</a:t>
                </a:r>
                <a:r>
                  <a:rPr lang="en-US" sz="1000" dirty="0">
                    <a:latin typeface="Helvetica" charset="0"/>
                  </a:rPr>
                  <a:t> shot #40458: two </a:t>
                </a:r>
                <a:r>
                  <a:rPr lang="en-US" sz="1000" dirty="0" err="1">
                    <a:latin typeface="Helvetica" charset="0"/>
                  </a:rPr>
                  <a:t>midplane</a:t>
                </a:r>
                <a:r>
                  <a:rPr lang="en-US" sz="1000" dirty="0">
                    <a:latin typeface="Helvetica" charset="0"/>
                  </a:rPr>
                  <a:t> guns, </a:t>
                </a:r>
                <a:r>
                  <a:rPr lang="en-US" sz="1000" dirty="0" smtClean="0">
                    <a:latin typeface="Helvetica" charset="0"/>
                  </a:rPr>
                  <a:t>outer</a:t>
                </a:r>
                <a:r>
                  <a:rPr lang="en-US" sz="1000" dirty="0">
                    <a:latin typeface="Helvetica" charset="0"/>
                  </a:rPr>
                  <a:t>-PF ramp</a:t>
                </a: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37448" y="5271142"/>
                <a:ext cx="2921858" cy="118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sz="1000" baseline="-25000" dirty="0" err="1" smtClean="0">
                    <a:solidFill>
                      <a:srgbClr val="000000"/>
                    </a:solidFill>
                  </a:rPr>
                  <a:t>p</a:t>
                </a:r>
                <a:r>
                  <a:rPr lang="en-US" sz="1000" dirty="0">
                    <a:solidFill>
                      <a:srgbClr val="000000"/>
                    </a:solidFill>
                  </a:rPr>
                  <a:t>=2-3 kA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000" dirty="0">
                    <a:solidFill>
                      <a:srgbClr val="000000"/>
                    </a:solidFill>
                  </a:rPr>
                  <a:t>Filaments only</a:t>
                </a: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3238044" y="5271142"/>
                <a:ext cx="2866634" cy="118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sz="1000" baseline="-25000" dirty="0" err="1" smtClean="0">
                    <a:solidFill>
                      <a:srgbClr val="000000"/>
                    </a:solidFill>
                  </a:rPr>
                  <a:t>p</a:t>
                </a:r>
                <a:r>
                  <a:rPr lang="en-US" sz="1000" dirty="0">
                    <a:solidFill>
                      <a:srgbClr val="000000"/>
                    </a:solidFill>
                  </a:rPr>
                  <a:t>=42 kA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000" dirty="0">
                    <a:solidFill>
                      <a:srgbClr val="000000"/>
                    </a:solidFill>
                  </a:rPr>
                  <a:t>Driven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plasma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6248400" y="5256210"/>
                <a:ext cx="2175686" cy="162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sz="1000" baseline="-25000" dirty="0" err="1" smtClean="0">
                    <a:solidFill>
                      <a:srgbClr val="000000"/>
                    </a:solidFill>
                  </a:rPr>
                  <a:t>p</a:t>
                </a:r>
                <a:r>
                  <a:rPr lang="en-US" sz="1000" dirty="0">
                    <a:solidFill>
                      <a:srgbClr val="000000"/>
                    </a:solidFill>
                  </a:rPr>
                  <a:t>=37 kA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000" dirty="0">
                    <a:solidFill>
                      <a:srgbClr val="000000"/>
                    </a:solidFill>
                  </a:rPr>
                  <a:t>Guns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off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000" dirty="0">
                    <a:solidFill>
                      <a:srgbClr val="000000"/>
                    </a:solidFill>
                  </a:rPr>
                  <a:t>Decaying</a:t>
                </a:r>
              </a:p>
            </p:txBody>
          </p:sp>
        </p:grpSp>
      </p:grpSp>
      <p:sp>
        <p:nvSpPr>
          <p:cNvPr id="4" name="Oval 3"/>
          <p:cNvSpPr/>
          <p:nvPr/>
        </p:nvSpPr>
        <p:spPr bwMode="auto">
          <a:xfrm>
            <a:off x="5715000" y="20574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26" name="Straight Connector 25"/>
          <p:cNvCxnSpPr>
            <a:stCxn id="4" idx="6"/>
            <a:endCxn id="8" idx="1"/>
          </p:cNvCxnSpPr>
          <p:nvPr/>
        </p:nvCxnSpPr>
        <p:spPr bwMode="auto">
          <a:xfrm flipV="1">
            <a:off x="6248400" y="1745499"/>
            <a:ext cx="1136448" cy="57860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057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14600" y="4038600"/>
            <a:ext cx="6858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2590800"/>
            <a:ext cx="533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81600" y="2362200"/>
            <a:ext cx="533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486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500" cap="small" dirty="0" smtClean="0"/>
              <a:t>Local Helicity Injection Offers Scalable </a:t>
            </a:r>
            <a:r>
              <a:rPr lang="en-US" sz="3500" cap="small" dirty="0" err="1" smtClean="0"/>
              <a:t>Nonsolenoidal</a:t>
            </a:r>
            <a:r>
              <a:rPr lang="en-US" sz="3500" cap="small" dirty="0" smtClean="0"/>
              <a:t> Startup</a:t>
            </a:r>
            <a:endParaRPr lang="en-US" sz="3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RJF 24th IAEA 2012</a:t>
            </a:r>
            <a:endParaRPr lang="en-US" dirty="0"/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152400" y="1066800"/>
            <a:ext cx="80264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 marL="342900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Inject Helicity for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0" baseline="-250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startup using electron current source at the tokamak plasma edge</a:t>
            </a:r>
            <a:endParaRPr lang="en-US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742950" lvl="1" indent="-285750" defTabSz="457200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Helicity balance via resistive dissipation losses: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742950" lvl="1" indent="-285750" defTabSz="457200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742950" lvl="1" indent="-285750" defTabSz="457200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742950" lvl="1" indent="-285750" defTabSz="457200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Max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I</a:t>
            </a:r>
            <a:r>
              <a:rPr lang="en-US" sz="2000" kern="0" baseline="-250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p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via relaxation to Taylor (constant </a:t>
            </a:r>
            <a:r>
              <a:rPr lang="en-US" sz="2000" kern="0" dirty="0" smtClean="0">
                <a:solidFill>
                  <a:srgbClr val="000000"/>
                </a:solidFill>
                <a:latin typeface="Symbol"/>
                <a:cs typeface="+mn-cs"/>
              </a:rPr>
              <a:t>l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) state:</a:t>
            </a:r>
          </a:p>
          <a:p>
            <a:pPr marL="342900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8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8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8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Maximizing </a:t>
            </a:r>
            <a:r>
              <a:rPr lang="en-US" b="1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b="1" kern="0" baseline="-250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requires:</a:t>
            </a:r>
          </a:p>
          <a:p>
            <a:pPr marL="800100" lvl="1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Large helicity input rate: 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High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A</a:t>
            </a:r>
            <a:r>
              <a:rPr lang="en-US" sz="2000" b="1" kern="0" baseline="-250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inj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</a:t>
            </a:r>
            <a:r>
              <a:rPr lang="en-US" sz="2000" b="1" kern="0" baseline="-250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inj</a:t>
            </a:r>
            <a:endParaRPr lang="en-US" sz="2000" b="1" kern="0" baseline="-250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800100" lvl="1" indent="-342900" defTabSz="4572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High relaxation limit: 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High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I</a:t>
            </a:r>
            <a:r>
              <a:rPr lang="en-US" sz="2000" b="1" kern="0" baseline="-250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inj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, &amp; B</a:t>
            </a:r>
            <a:r>
              <a:rPr lang="en-US" sz="2000" b="1" kern="0" baseline="-250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TF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, low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w</a:t>
            </a:r>
            <a:endParaRPr lang="en-US" sz="2000" b="1" i="1" kern="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63392"/>
              </p:ext>
            </p:extLst>
          </p:nvPr>
        </p:nvGraphicFramePr>
        <p:xfrm>
          <a:off x="838200" y="2343150"/>
          <a:ext cx="2997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" name="Equation" r:id="rId3" imgW="1511300" imgH="431800" progId="Equation.3">
                  <p:embed/>
                </p:oleObj>
              </mc:Choice>
              <mc:Fallback>
                <p:oleObj name="Equation" r:id="rId3" imgW="1511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43150"/>
                        <a:ext cx="29972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08226"/>
              </p:ext>
            </p:extLst>
          </p:nvPr>
        </p:nvGraphicFramePr>
        <p:xfrm>
          <a:off x="4495800" y="2343150"/>
          <a:ext cx="23002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43150"/>
                        <a:ext cx="23002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4495800" y="3810000"/>
            <a:ext cx="2433638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 err="1"/>
              <a:t>A</a:t>
            </a:r>
            <a:r>
              <a:rPr lang="en-US" sz="1400" baseline="-25000" dirty="0" err="1"/>
              <a:t>p</a:t>
            </a:r>
            <a:r>
              <a:rPr lang="en-US" sz="1400" dirty="0"/>
              <a:t> Plasma area</a:t>
            </a:r>
          </a:p>
          <a:p>
            <a:pPr>
              <a:lnSpc>
                <a:spcPct val="13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 err="1"/>
              <a:t>C</a:t>
            </a:r>
            <a:r>
              <a:rPr lang="en-US" sz="1400" baseline="-25000" dirty="0" err="1"/>
              <a:t>p</a:t>
            </a:r>
            <a:r>
              <a:rPr lang="en-US" sz="1400" dirty="0"/>
              <a:t> </a:t>
            </a:r>
            <a:r>
              <a:rPr lang="en-US" sz="800" dirty="0"/>
              <a:t> </a:t>
            </a:r>
            <a:r>
              <a:rPr lang="en-US" sz="1400" dirty="0"/>
              <a:t>Plasma circumference</a:t>
            </a:r>
          </a:p>
          <a:p>
            <a:pPr>
              <a:lnSpc>
                <a:spcPct val="13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>
                <a:latin typeface="Symbol" charset="0"/>
                <a:cs typeface="Symbol" charset="0"/>
                <a:sym typeface="Symbol" charset="0"/>
              </a:rPr>
              <a:t>Y</a:t>
            </a:r>
            <a:r>
              <a:rPr lang="en-US" sz="1400" baseline="-25000" dirty="0">
                <a:sym typeface="Symbol" charset="0"/>
              </a:rPr>
              <a:t>T</a:t>
            </a:r>
            <a:r>
              <a:rPr lang="en-US" sz="1400" dirty="0">
                <a:sym typeface="Symbol" charset="0"/>
              </a:rPr>
              <a:t> Plasma toroidal flux</a:t>
            </a:r>
          </a:p>
          <a:p>
            <a:pPr>
              <a:lnSpc>
                <a:spcPct val="13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/>
              <a:t>w</a:t>
            </a:r>
            <a:r>
              <a:rPr lang="en-US" sz="1400" dirty="0"/>
              <a:t>   Edge current channel width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784249"/>
              </p:ext>
            </p:extLst>
          </p:nvPr>
        </p:nvGraphicFramePr>
        <p:xfrm>
          <a:off x="762000" y="3886200"/>
          <a:ext cx="28257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" name="Equation" r:id="rId7" imgW="1485900" imgH="533400" progId="Equation.3">
                  <p:embed/>
                </p:oleObj>
              </mc:Choice>
              <mc:Fallback>
                <p:oleObj name="Equation" r:id="rId7" imgW="1485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282575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077200" cy="836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Exploring Passive Injectors to Increase Area for Higher Helicity Injection Rates</a:t>
            </a:r>
            <a:endParaRPr lang="en-US" dirty="0"/>
          </a:p>
        </p:txBody>
      </p:sp>
      <p:sp>
        <p:nvSpPr>
          <p:cNvPr id="29" name="Text Placeholder 10"/>
          <p:cNvSpPr txBox="1">
            <a:spLocks/>
          </p:cNvSpPr>
          <p:nvPr/>
        </p:nvSpPr>
        <p:spPr bwMode="auto">
          <a:xfrm>
            <a:off x="152400" y="1066800"/>
            <a:ext cx="6172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buFont typeface="Times New Roman" pitchFamily="18" charset="0"/>
              <a:buChar char="•"/>
              <a:defRPr/>
            </a:pPr>
            <a:r>
              <a:rPr lang="en-US" dirty="0" smtClean="0">
                <a:ea typeface="+mn-ea"/>
              </a:rPr>
              <a:t>Mitigate cost/complexity of producing high electron current: passive current sources?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smtClean="0"/>
              <a:t>Step 1: Form tokamak-like state with active arc gun</a:t>
            </a:r>
          </a:p>
          <a:p>
            <a:pPr lvl="2">
              <a:buFont typeface="Times New Roman" pitchFamily="18" charset="0"/>
              <a:buChar char="–"/>
              <a:defRPr/>
            </a:pPr>
            <a:r>
              <a:rPr lang="en-US" sz="1900" dirty="0" err="1" smtClean="0"/>
              <a:t>I</a:t>
            </a:r>
            <a:r>
              <a:rPr lang="en-US" sz="1900" baseline="-25000" dirty="0" err="1" smtClean="0"/>
              <a:t>inj</a:t>
            </a:r>
            <a:r>
              <a:rPr lang="en-US" sz="1900" dirty="0" smtClean="0"/>
              <a:t> ~ 2-4 kA; </a:t>
            </a:r>
            <a:r>
              <a:rPr lang="en-US" sz="1900" dirty="0" err="1" smtClean="0"/>
              <a:t>A</a:t>
            </a:r>
            <a:r>
              <a:rPr lang="en-US" sz="1900" baseline="-25000" dirty="0" err="1" smtClean="0"/>
              <a:t>inj</a:t>
            </a:r>
            <a:r>
              <a:rPr lang="en-US" sz="1900" dirty="0" smtClean="0"/>
              <a:t> ~ 4-6 cm</a:t>
            </a:r>
            <a:r>
              <a:rPr lang="en-US" sz="1900" baseline="30000" dirty="0" smtClean="0"/>
              <a:t>2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smtClean="0"/>
              <a:t>Step 2: Increase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via </a:t>
            </a:r>
            <a:r>
              <a:rPr lang="en-US" dirty="0" smtClean="0"/>
              <a:t>electrodes in edge plasma</a:t>
            </a:r>
          </a:p>
          <a:p>
            <a:pPr lvl="2">
              <a:buFont typeface="Times New Roman" pitchFamily="18" charset="0"/>
              <a:buChar char="–"/>
              <a:defRPr/>
            </a:pPr>
            <a:r>
              <a:rPr lang="en-US" sz="1900" dirty="0" err="1"/>
              <a:t>I</a:t>
            </a:r>
            <a:r>
              <a:rPr lang="en-US" sz="1900" baseline="-25000" dirty="0" err="1"/>
              <a:t>inj</a:t>
            </a:r>
            <a:r>
              <a:rPr lang="en-US" sz="1900" dirty="0"/>
              <a:t> ~ </a:t>
            </a:r>
            <a:r>
              <a:rPr lang="en-US" sz="1900" dirty="0" smtClean="0"/>
              <a:t>12 kA</a:t>
            </a:r>
            <a:r>
              <a:rPr lang="en-US" sz="1900" dirty="0"/>
              <a:t>; </a:t>
            </a:r>
            <a:r>
              <a:rPr lang="en-US" sz="1900" dirty="0" err="1"/>
              <a:t>A</a:t>
            </a:r>
            <a:r>
              <a:rPr lang="en-US" sz="1900" baseline="-25000" dirty="0" err="1"/>
              <a:t>inj</a:t>
            </a:r>
            <a:r>
              <a:rPr lang="en-US" sz="1900" dirty="0"/>
              <a:t> ~ </a:t>
            </a:r>
            <a:r>
              <a:rPr lang="en-US" sz="1900" dirty="0" smtClean="0"/>
              <a:t>60 cm</a:t>
            </a:r>
            <a:r>
              <a:rPr lang="en-US" sz="1900" baseline="30000" dirty="0" smtClean="0"/>
              <a:t>2</a:t>
            </a:r>
            <a:endParaRPr lang="en-US" sz="1900" dirty="0" smtClean="0"/>
          </a:p>
          <a:p>
            <a:pPr lvl="1">
              <a:buFont typeface="Times New Roman" pitchFamily="18" charset="0"/>
              <a:buNone/>
              <a:defRPr/>
            </a:pPr>
            <a:endParaRPr lang="en-US" sz="800" dirty="0" smtClean="0"/>
          </a:p>
          <a:p>
            <a:pPr lvl="1">
              <a:buFont typeface="Times New Roman" pitchFamily="18" charset="0"/>
              <a:buNone/>
              <a:defRPr/>
            </a:pPr>
            <a:endParaRPr lang="en-US" sz="800" dirty="0" smtClean="0"/>
          </a:p>
          <a:p>
            <a:pPr>
              <a:buFont typeface="Times New Roman" pitchFamily="18" charset="0"/>
              <a:buChar char="•"/>
              <a:defRPr/>
            </a:pPr>
            <a:r>
              <a:rPr lang="en-US" dirty="0" smtClean="0">
                <a:ea typeface="+mn-ea"/>
              </a:rPr>
              <a:t>First tests are promising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smtClean="0"/>
              <a:t>Arc current off after relaxation to </a:t>
            </a:r>
            <a:r>
              <a:rPr lang="en-US" dirty="0" err="1" smtClean="0"/>
              <a:t>tokamak</a:t>
            </a:r>
            <a:r>
              <a:rPr lang="en-US" dirty="0" smtClean="0"/>
              <a:t>-like state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(t) is the </a:t>
            </a:r>
            <a:r>
              <a:rPr lang="en-US" i="1" dirty="0" smtClean="0"/>
              <a:t>same</a:t>
            </a:r>
            <a:endParaRPr lang="en-US" dirty="0" smtClean="0">
              <a:ea typeface="+mn-ea"/>
            </a:endParaRPr>
          </a:p>
          <a:p>
            <a:pPr>
              <a:buFont typeface="Times New Roman" pitchFamily="18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76200" y="6553200"/>
            <a:ext cx="7162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RJF 24</a:t>
            </a:r>
            <a:r>
              <a:rPr lang="en-US" baseline="30000" dirty="0" smtClean="0"/>
              <a:t>th</a:t>
            </a:r>
            <a:r>
              <a:rPr lang="en-US" dirty="0" smtClean="0"/>
              <a:t> IAEA 2012</a:t>
            </a:r>
            <a:endParaRPr lang="en-US" dirty="0"/>
          </a:p>
        </p:txBody>
      </p:sp>
      <p:pic>
        <p:nvPicPr>
          <p:cNvPr id="21" name="Picture 20" descr="Slot_caps_summary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2559252" cy="44958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05000" y="5257800"/>
            <a:ext cx="4014632" cy="1426633"/>
            <a:chOff x="1066800" y="4648200"/>
            <a:chExt cx="6630535" cy="2014806"/>
          </a:xfrm>
        </p:grpSpPr>
        <p:pic>
          <p:nvPicPr>
            <p:cNvPr id="23" name="Picture 22" descr="Screen Shot 2012-10-05 at 5.10.1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648200"/>
              <a:ext cx="2667000" cy="2004786"/>
            </a:xfrm>
            <a:prstGeom prst="rect">
              <a:avLst/>
            </a:prstGeom>
          </p:spPr>
        </p:pic>
        <p:pic>
          <p:nvPicPr>
            <p:cNvPr id="24" name="Picture 23" descr="Screen Shot 2012-10-05 at 5.10.2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4648200"/>
              <a:ext cx="2668134" cy="2014806"/>
            </a:xfrm>
            <a:prstGeom prst="rect">
              <a:avLst/>
            </a:prstGeom>
          </p:spPr>
        </p:pic>
        <p:pic>
          <p:nvPicPr>
            <p:cNvPr id="25" name="Picture 24" descr="three-slot-cap-gun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4724400"/>
              <a:ext cx="1289136" cy="18124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Gas-Fed, Large-Area Electrode May Mitigate Requirement for Arc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7000" y="990600"/>
            <a:ext cx="8559800" cy="3886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/>
              <a:t>Need </a:t>
            </a:r>
            <a:r>
              <a:rPr lang="en-US" dirty="0" smtClean="0"/>
              <a:t>to </a:t>
            </a:r>
            <a:r>
              <a:rPr lang="en-US" dirty="0"/>
              <a:t>spread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inj</a:t>
            </a:r>
            <a:r>
              <a:rPr lang="en-US" dirty="0" smtClean="0"/>
              <a:t> </a:t>
            </a:r>
            <a:r>
              <a:rPr lang="en-US" dirty="0"/>
              <a:t>across large </a:t>
            </a:r>
            <a:r>
              <a:rPr lang="en-US" dirty="0" smtClean="0"/>
              <a:t>area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Effective area of metallic electrode = small </a:t>
            </a:r>
            <a:r>
              <a:rPr lang="en-US" dirty="0" smtClean="0">
                <a:latin typeface="Symbol" charset="2"/>
                <a:cs typeface="Symbol" charset="2"/>
              </a:rPr>
              <a:t>® </a:t>
            </a:r>
            <a:r>
              <a:rPr lang="en-US" dirty="0" smtClean="0"/>
              <a:t>low HI rate</a:t>
            </a:r>
          </a:p>
          <a:p>
            <a:pPr lvl="1">
              <a:lnSpc>
                <a:spcPct val="110000"/>
              </a:lnSpc>
              <a:defRPr/>
            </a:pPr>
            <a:endParaRPr lang="en-US" dirty="0"/>
          </a:p>
          <a:p>
            <a:pPr lvl="1">
              <a:lnSpc>
                <a:spcPct val="110000"/>
              </a:lnSpc>
              <a:defRPr/>
            </a:pPr>
            <a:endParaRPr lang="en-US" dirty="0" smtClean="0"/>
          </a:p>
          <a:p>
            <a:pPr lvl="1">
              <a:lnSpc>
                <a:spcPct val="110000"/>
              </a:lnSpc>
              <a:defRPr/>
            </a:pPr>
            <a:endParaRPr lang="en-US" dirty="0"/>
          </a:p>
          <a:p>
            <a:pPr lvl="1">
              <a:lnSpc>
                <a:spcPct val="110000"/>
              </a:lnSpc>
              <a:defRPr/>
            </a:pPr>
            <a:endParaRPr lang="en-US" dirty="0" smtClean="0"/>
          </a:p>
          <a:p>
            <a:pPr lvl="1">
              <a:lnSpc>
                <a:spcPct val="110000"/>
              </a:lnSpc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en-US" dirty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Gas-fed hollow cathode </a:t>
            </a:r>
            <a:r>
              <a:rPr lang="en-US" dirty="0"/>
              <a:t>electrode to </a:t>
            </a:r>
            <a:r>
              <a:rPr lang="en-US" dirty="0" smtClean="0"/>
              <a:t>provide required large-area source of charge carriers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In edge of </a:t>
            </a:r>
            <a:r>
              <a:rPr lang="en-US" dirty="0" err="1" smtClean="0"/>
              <a:t>tokamak</a:t>
            </a:r>
            <a:r>
              <a:rPr lang="en-US" dirty="0" smtClean="0"/>
              <a:t> plasma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RJF 54</a:t>
            </a:r>
            <a:r>
              <a:rPr lang="en-US" baseline="30000" smtClean="0"/>
              <a:t>th</a:t>
            </a:r>
            <a:r>
              <a:rPr lang="en-US" smtClean="0"/>
              <a:t> APS/DPP 2012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1828800"/>
            <a:ext cx="6019799" cy="1828800"/>
            <a:chOff x="76201" y="4876800"/>
            <a:chExt cx="6019799" cy="1828800"/>
          </a:xfrm>
        </p:grpSpPr>
        <p:pic>
          <p:nvPicPr>
            <p:cNvPr id="7" name="Picture 6" descr="GunElecSpot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876800"/>
              <a:ext cx="1828800" cy="1828800"/>
            </a:xfrm>
            <a:prstGeom prst="rect">
              <a:avLst/>
            </a:prstGeom>
          </p:spPr>
        </p:pic>
        <p:pic>
          <p:nvPicPr>
            <p:cNvPr id="8" name="Picture 7" descr="IMG_5588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4750" y="5213350"/>
              <a:ext cx="1790700" cy="1193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48001" y="5231249"/>
              <a:ext cx="14477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Small cathode spots emit current from simple metallic electrode</a:t>
              </a:r>
              <a:endParaRPr lang="en-US" sz="14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1" y="5370493"/>
              <a:ext cx="1447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Single arc source with integrated large-area passive electrode</a:t>
              </a:r>
              <a:endParaRPr lang="en-US" sz="1400" i="1" dirty="0"/>
            </a:p>
          </p:txBody>
        </p:sp>
      </p:grpSp>
      <p:pic>
        <p:nvPicPr>
          <p:cNvPr id="4" name="Picture 3" descr="Pepper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300" y="4335400"/>
            <a:ext cx="1498810" cy="27340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743200" y="5105400"/>
            <a:ext cx="1676400" cy="1369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21168" rIns="0" bIns="0" rtlCol="0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i="1" dirty="0"/>
              <a:t>Perforated </a:t>
            </a:r>
            <a:r>
              <a:rPr lang="en-US" sz="1400" i="1" dirty="0" smtClean="0"/>
              <a:t>electrode (no plasma arc) </a:t>
            </a:r>
            <a:r>
              <a:rPr lang="en-US" sz="1400" i="1" dirty="0"/>
              <a:t>with beveled edge to avoid electrode-BN arcing</a:t>
            </a:r>
          </a:p>
          <a:p>
            <a:pPr>
              <a:lnSpc>
                <a:spcPct val="110000"/>
              </a:lnSpc>
            </a:pPr>
            <a:endParaRPr lang="en-US" dirty="0">
              <a:cs typeface="Times New Roman" charset="0"/>
            </a:endParaRPr>
          </a:p>
        </p:txBody>
      </p:sp>
      <p:pic>
        <p:nvPicPr>
          <p:cNvPr id="13" name="Picture 12" descr="clipped018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252266"/>
            <a:ext cx="1640878" cy="1219200"/>
          </a:xfrm>
          <a:prstGeom prst="rect">
            <a:avLst/>
          </a:prstGeom>
        </p:spPr>
      </p:pic>
      <p:pic>
        <p:nvPicPr>
          <p:cNvPr id="14" name="Picture 13" descr="clipped66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52266"/>
            <a:ext cx="1600200" cy="12247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5181600" y="4876800"/>
            <a:ext cx="927425" cy="321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dirty="0" err="1" smtClean="0">
                <a:cs typeface="Times New Roman" charset="0"/>
              </a:rPr>
              <a:t>I</a:t>
            </a:r>
            <a:r>
              <a:rPr lang="en-US" sz="1800" baseline="-25000" dirty="0" err="1" smtClean="0">
                <a:cs typeface="Times New Roman" charset="0"/>
              </a:rPr>
              <a:t>inj</a:t>
            </a:r>
            <a:r>
              <a:rPr lang="en-US" sz="1800" dirty="0" smtClean="0">
                <a:cs typeface="Times New Roman" charset="0"/>
              </a:rPr>
              <a:t> = 2 kA</a:t>
            </a:r>
            <a:endParaRPr lang="en-US" sz="1800" dirty="0"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239000" y="4876800"/>
            <a:ext cx="1102866" cy="321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dirty="0" err="1" smtClean="0">
                <a:cs typeface="Times New Roman" charset="0"/>
              </a:rPr>
              <a:t>I</a:t>
            </a:r>
            <a:r>
              <a:rPr lang="en-US" sz="1800" baseline="-25000" dirty="0" err="1" smtClean="0">
                <a:cs typeface="Times New Roman" charset="0"/>
              </a:rPr>
              <a:t>inj</a:t>
            </a:r>
            <a:r>
              <a:rPr lang="en-US" sz="1800" dirty="0" smtClean="0">
                <a:cs typeface="Times New Roman" charset="0"/>
              </a:rPr>
              <a:t> = 0.5 kA</a:t>
            </a:r>
            <a:endParaRPr lang="en-US" sz="18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1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Predictive Impedance Models Required to Project to Future Startup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7000" y="1066800"/>
            <a:ext cx="8712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Times New Roman" charset="0"/>
              </a:rPr>
              <a:t>Injector impedance couples Helicity </a:t>
            </a:r>
            <a:r>
              <a:rPr lang="en-US" dirty="0" smtClean="0">
                <a:cs typeface="Times New Roman" charset="0"/>
              </a:rPr>
              <a:t>and </a:t>
            </a:r>
            <a:r>
              <a:rPr lang="en-US" dirty="0">
                <a:cs typeface="Times New Roman" charset="0"/>
              </a:rPr>
              <a:t>Relaxation limits </a:t>
            </a:r>
            <a:endParaRPr lang="en-US" dirty="0" smtClean="0">
              <a:cs typeface="Times New Roman" charset="0"/>
            </a:endParaRPr>
          </a:p>
          <a:p>
            <a:pPr lvl="1"/>
            <a:r>
              <a:rPr lang="en-US" dirty="0" smtClean="0">
                <a:cs typeface="Times New Roman" charset="0"/>
              </a:rPr>
              <a:t>Defines </a:t>
            </a:r>
            <a:r>
              <a:rPr lang="en-US" dirty="0">
                <a:cs typeface="Times New Roman" charset="0"/>
              </a:rPr>
              <a:t>power requirements </a:t>
            </a:r>
            <a:endParaRPr lang="en-US" dirty="0" smtClean="0">
              <a:cs typeface="Times New Roman" charset="0"/>
            </a:endParaRPr>
          </a:p>
          <a:p>
            <a:endParaRPr lang="en-US" dirty="0">
              <a:cs typeface="Times New Roman" charset="0"/>
            </a:endParaRPr>
          </a:p>
          <a:p>
            <a:r>
              <a:rPr lang="en-US" u="sng" dirty="0" smtClean="0"/>
              <a:t>Double-sheath space-charge</a:t>
            </a:r>
            <a:r>
              <a:rPr lang="en-US" dirty="0" smtClean="0"/>
              <a:t> limits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inj</a:t>
            </a:r>
            <a:r>
              <a:rPr lang="en-US" dirty="0" smtClean="0"/>
              <a:t> at low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inj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inj</a:t>
            </a:r>
            <a:endParaRPr lang="en-US" baseline="-25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Magnetic </a:t>
            </a:r>
            <a:r>
              <a:rPr lang="en-US" u="sng" dirty="0"/>
              <a:t>current limit</a:t>
            </a:r>
            <a:r>
              <a:rPr lang="en-US" dirty="0"/>
              <a:t> </a:t>
            </a:r>
            <a:r>
              <a:rPr lang="en-US" dirty="0" smtClean="0"/>
              <a:t>at high </a:t>
            </a:r>
            <a:r>
              <a:rPr lang="en-US" dirty="0" err="1" smtClean="0"/>
              <a:t>I</a:t>
            </a:r>
            <a:r>
              <a:rPr lang="en-US" sz="2500" baseline="-25000" dirty="0" err="1"/>
              <a:t>inj</a:t>
            </a:r>
            <a:r>
              <a:rPr lang="en-US" dirty="0" smtClean="0"/>
              <a:t> &gt; I</a:t>
            </a:r>
            <a:r>
              <a:rPr lang="en-US" sz="2500" baseline="-25000" dirty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sz="2500" baseline="-25000" dirty="0" err="1"/>
              <a:t>inj</a:t>
            </a:r>
            <a:r>
              <a:rPr lang="en-US" dirty="0" smtClean="0"/>
              <a:t> &gt; 10 </a:t>
            </a:r>
            <a:r>
              <a:rPr lang="en-US" dirty="0" err="1" smtClean="0"/>
              <a:t>kT</a:t>
            </a:r>
            <a:r>
              <a:rPr lang="en-US" sz="2500" baseline="-25000" dirty="0" err="1"/>
              <a:t>e</a:t>
            </a:r>
            <a:r>
              <a:rPr lang="en-US" dirty="0" smtClean="0"/>
              <a:t>/e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 uniform current density</a:t>
            </a:r>
          </a:p>
          <a:p>
            <a:pPr lvl="1"/>
            <a:r>
              <a:rPr lang="en-US" dirty="0" smtClean="0"/>
              <a:t>Sheath expansion can also contribute here</a:t>
            </a:r>
          </a:p>
          <a:p>
            <a:endParaRPr lang="en-US" dirty="0"/>
          </a:p>
          <a:p>
            <a:r>
              <a:rPr lang="en-US" dirty="0" smtClean="0"/>
              <a:t>So far, implies impedance dominated by local processes</a:t>
            </a:r>
          </a:p>
          <a:p>
            <a:pPr lvl="1"/>
            <a:r>
              <a:rPr lang="en-US" dirty="0" smtClean="0"/>
              <a:t>Influence of background plasma not clear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RJF 54</a:t>
            </a:r>
            <a:r>
              <a:rPr lang="en-US" baseline="30000" smtClean="0"/>
              <a:t>th</a:t>
            </a:r>
            <a:r>
              <a:rPr lang="en-US" smtClean="0"/>
              <a:t> APS/DPP 2012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4600" y="2468562"/>
            <a:ext cx="2114550" cy="808038"/>
            <a:chOff x="2514600" y="2468562"/>
            <a:chExt cx="2114550" cy="808038"/>
          </a:xfrm>
        </p:grpSpPr>
        <p:sp>
          <p:nvSpPr>
            <p:cNvPr id="9" name="Rectangle 8"/>
            <p:cNvSpPr/>
            <p:nvPr/>
          </p:nvSpPr>
          <p:spPr bwMode="auto">
            <a:xfrm>
              <a:off x="4038600" y="2514600"/>
              <a:ext cx="457200" cy="381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4536079"/>
                </p:ext>
              </p:extLst>
            </p:nvPr>
          </p:nvGraphicFramePr>
          <p:xfrm>
            <a:off x="2514600" y="2468562"/>
            <a:ext cx="2114550" cy="808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9" name="Equation" r:id="rId3" imgW="1397000" imgH="533400" progId="Equation.3">
                    <p:embed/>
                  </p:oleObj>
                </mc:Choice>
                <mc:Fallback>
                  <p:oleObj name="Equation" r:id="rId3" imgW="1397000" imgH="533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4600" y="2468562"/>
                          <a:ext cx="2114550" cy="808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828800" y="3886200"/>
            <a:ext cx="4038600" cy="762000"/>
            <a:chOff x="1828800" y="3886200"/>
            <a:chExt cx="4038600" cy="762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257800" y="3962400"/>
              <a:ext cx="609600" cy="533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3456389"/>
                </p:ext>
              </p:extLst>
            </p:nvPr>
          </p:nvGraphicFramePr>
          <p:xfrm>
            <a:off x="1828800" y="3886200"/>
            <a:ext cx="3967163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0" name="Equation" r:id="rId5" imgW="2247900" imgH="431800" progId="Equation.3">
                    <p:embed/>
                  </p:oleObj>
                </mc:Choice>
                <mc:Fallback>
                  <p:oleObj name="Equation" r:id="rId5" imgW="22479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28800" y="3886200"/>
                          <a:ext cx="3967163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0304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ＭＳ Ｐゴシック" charset="0"/>
              </a:rPr>
              <a:t>Magnitude, 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ＭＳ Ｐゴシック" charset="0"/>
              </a:rPr>
              <a:t>Scaling </a:t>
            </a: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ＭＳ Ｐゴシック" charset="0"/>
              </a:rPr>
              <a:t>of 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ＭＳ Ｐゴシック" charset="0"/>
              </a:rPr>
              <a:t>Data Consistent </a:t>
            </a: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ＭＳ Ｐゴシック" charset="0"/>
              </a:rPr>
              <a:t>with 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ＭＳ Ｐゴシック" charset="0"/>
              </a:rPr>
              <a:t>Sheath and Magnetic </a:t>
            </a: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ＭＳ Ｐゴシック" charset="0"/>
              </a:rPr>
              <a:t>limits</a:t>
            </a:r>
          </a:p>
        </p:txBody>
      </p:sp>
      <p:sp>
        <p:nvSpPr>
          <p:cNvPr id="57350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991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572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Magnetic limit is expected at currents of order I</a:t>
            </a:r>
            <a:r>
              <a:rPr lang="en-US" sz="2000" baseline="-25000" dirty="0">
                <a:solidFill>
                  <a:srgbClr val="000000"/>
                </a:solidFill>
              </a:rPr>
              <a:t>A</a:t>
            </a:r>
          </a:p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Suggests </a:t>
            </a:r>
            <a:r>
              <a:rPr lang="en-US" sz="2000" dirty="0">
                <a:solidFill>
                  <a:srgbClr val="000000"/>
                </a:solidFill>
              </a:rPr>
              <a:t>current profile is changing with density</a:t>
            </a:r>
          </a:p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735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913"/>
            <a:ext cx="65532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352" name="Straight Arrow Connector 6"/>
          <p:cNvCxnSpPr>
            <a:cxnSpLocks noChangeShapeType="1"/>
          </p:cNvCxnSpPr>
          <p:nvPr/>
        </p:nvCxnSpPr>
        <p:spPr bwMode="auto">
          <a:xfrm rot="10800000">
            <a:off x="5486400" y="2743200"/>
            <a:ext cx="19050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Straight Arrow Connector 7"/>
          <p:cNvCxnSpPr>
            <a:cxnSpLocks noChangeShapeType="1"/>
          </p:cNvCxnSpPr>
          <p:nvPr/>
        </p:nvCxnSpPr>
        <p:spPr bwMode="auto">
          <a:xfrm rot="10800000">
            <a:off x="5486400" y="3276600"/>
            <a:ext cx="19050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Straight Arrow Connector 10"/>
          <p:cNvCxnSpPr>
            <a:cxnSpLocks noChangeShapeType="1"/>
          </p:cNvCxnSpPr>
          <p:nvPr/>
        </p:nvCxnSpPr>
        <p:spPr bwMode="auto">
          <a:xfrm rot="10800000">
            <a:off x="5486400" y="4114800"/>
            <a:ext cx="19050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781800" y="2514600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5" imgW="609600" imgH="228600" progId="Equation.3">
                  <p:embed/>
                </p:oleObj>
              </mc:Choice>
              <mc:Fallback>
                <p:oleObj name="Equation" r:id="rId5" imgW="60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514600"/>
                        <a:ext cx="1219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6858000" y="30480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7" imgW="546100" imgH="228600" progId="Equation.3">
                  <p:embed/>
                </p:oleObj>
              </mc:Choice>
              <mc:Fallback>
                <p:oleObj name="Equation" r:id="rId7" imgW="54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048000"/>
                        <a:ext cx="1092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858000" y="38862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9" imgW="546100" imgH="228600" progId="Equation.3">
                  <p:embed/>
                </p:oleObj>
              </mc:Choice>
              <mc:Fallback>
                <p:oleObj name="Equation" r:id="rId9" imgW="54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886200"/>
                        <a:ext cx="1092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43175"/>
            <a:ext cx="762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Footer Placeholder 5"/>
          <p:cNvSpPr txBox="1">
            <a:spLocks/>
          </p:cNvSpPr>
          <p:nvPr/>
        </p:nvSpPr>
        <p:spPr bwMode="auto">
          <a:xfrm>
            <a:off x="3505200" y="65532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200" i="1"/>
              <a:t>E.T. Hinson, APS-DPP Meeting 2012, Oct 29-Nov 2, 2012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4419600"/>
            <a:ext cx="762000" cy="533400"/>
          </a:xfrm>
          <a:prstGeom prst="rect">
            <a:avLst/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91000" y="1905000"/>
            <a:ext cx="762000" cy="533400"/>
          </a:xfrm>
          <a:prstGeom prst="rect">
            <a:avLst/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6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60479"/>
              </p:ext>
            </p:extLst>
          </p:nvPr>
        </p:nvGraphicFramePr>
        <p:xfrm>
          <a:off x="112889" y="5969001"/>
          <a:ext cx="3887041" cy="71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041"/>
              </a:tblGrid>
              <a:tr h="71895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!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 Physics: </a:t>
            </a:r>
            <a:r>
              <a:rPr lang="en-US" dirty="0" err="1"/>
              <a:t>Poloidal</a:t>
            </a:r>
            <a:r>
              <a:rPr lang="en-US" dirty="0"/>
              <a:t> Null Formation During Relation to </a:t>
            </a:r>
            <a:r>
              <a:rPr lang="en-US" dirty="0" err="1"/>
              <a:t>Tokamak</a:t>
            </a:r>
            <a:r>
              <a:rPr lang="en-US" dirty="0"/>
              <a:t> Verified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6363"/>
              </p:ext>
            </p:extLst>
          </p:nvPr>
        </p:nvGraphicFramePr>
        <p:xfrm>
          <a:off x="3235680" y="2603500"/>
          <a:ext cx="391632" cy="22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32"/>
              </a:tblGrid>
              <a:tr h="226731">
                <a:tc>
                  <a:txBody>
                    <a:bodyPr/>
                    <a:lstStyle/>
                    <a:p>
                      <a:endParaRPr lang="en-US" sz="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63722"/>
              </p:ext>
            </p:extLst>
          </p:nvPr>
        </p:nvGraphicFramePr>
        <p:xfrm>
          <a:off x="3228775" y="4495810"/>
          <a:ext cx="208280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15017"/>
              </p:ext>
            </p:extLst>
          </p:nvPr>
        </p:nvGraphicFramePr>
        <p:xfrm>
          <a:off x="3254175" y="6362710"/>
          <a:ext cx="391632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32"/>
              </a:tblGrid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343399" cy="4876800"/>
          </a:xfrm>
        </p:spPr>
        <p:txBody>
          <a:bodyPr/>
          <a:lstStyle/>
          <a:p>
            <a:r>
              <a:rPr lang="en-US" sz="2200" dirty="0" smtClean="0">
                <a:cs typeface="Times New Roman" pitchFamily="18" charset="0"/>
              </a:rPr>
              <a:t>(a) </a:t>
            </a:r>
            <a:r>
              <a:rPr lang="en-US" sz="2200" dirty="0" err="1" smtClean="0">
                <a:cs typeface="Times New Roman" pitchFamily="18" charset="0"/>
              </a:rPr>
              <a:t>B</a:t>
            </a:r>
            <a:r>
              <a:rPr lang="en-US" sz="2200" baseline="-25000" dirty="0" err="1" smtClean="0">
                <a:cs typeface="Times New Roman" pitchFamily="18" charset="0"/>
              </a:rPr>
              <a:t>z</a:t>
            </a:r>
            <a:r>
              <a:rPr lang="en-US" sz="2200" dirty="0" smtClean="0">
                <a:cs typeface="Times New Roman" pitchFamily="18" charset="0"/>
              </a:rPr>
              <a:t>(</a:t>
            </a:r>
            <a:r>
              <a:rPr lang="en-US" sz="2200" dirty="0" err="1" smtClean="0">
                <a:cs typeface="Times New Roman" pitchFamily="18" charset="0"/>
              </a:rPr>
              <a:t>R,t</a:t>
            </a:r>
            <a:r>
              <a:rPr lang="en-US" sz="2200" dirty="0" smtClean="0">
                <a:cs typeface="Times New Roman" pitchFamily="18" charset="0"/>
              </a:rPr>
              <a:t>) shows expected* </a:t>
            </a:r>
            <a:r>
              <a:rPr lang="en-US" sz="2200" dirty="0" err="1" smtClean="0">
                <a:cs typeface="Times New Roman" pitchFamily="18" charset="0"/>
              </a:rPr>
              <a:t>poloidal</a:t>
            </a:r>
            <a:r>
              <a:rPr lang="en-US" sz="2200" dirty="0" smtClean="0">
                <a:cs typeface="Times New Roman" pitchFamily="18" charset="0"/>
              </a:rPr>
              <a:t> null formation</a:t>
            </a:r>
          </a:p>
          <a:p>
            <a:pPr marL="457200" lvl="1" indent="0"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lvl="1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(b) J</a:t>
            </a:r>
            <a:r>
              <a:rPr lang="en-US" sz="2200" baseline="-25000" dirty="0" smtClean="0">
                <a:cs typeface="Times New Roman" pitchFamily="18" charset="0"/>
              </a:rPr>
              <a:t>T</a:t>
            </a:r>
            <a:r>
              <a:rPr lang="en-US" sz="2200" dirty="0" smtClean="0">
                <a:cs typeface="Times New Roman" pitchFamily="18" charset="0"/>
              </a:rPr>
              <a:t>(</a:t>
            </a:r>
            <a:r>
              <a:rPr lang="en-US" sz="2200" dirty="0" err="1" smtClean="0">
                <a:cs typeface="Times New Roman" pitchFamily="18" charset="0"/>
              </a:rPr>
              <a:t>R,t</a:t>
            </a:r>
            <a:r>
              <a:rPr lang="en-US" sz="2200" dirty="0" smtClean="0">
                <a:cs typeface="Times New Roman" pitchFamily="18" charset="0"/>
              </a:rPr>
              <a:t>) shows core current buildup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Plasma moves inward (red -&gt; green)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= typical peaked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tokamak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profile after detachment (yellow)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89904"/>
            <a:ext cx="2991617" cy="1679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4689904"/>
            <a:ext cx="3048001" cy="17108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86400" y="1600200"/>
            <a:ext cx="3352732" cy="2214511"/>
            <a:chOff x="1430338" y="1885149"/>
            <a:chExt cx="6873864" cy="4540251"/>
          </a:xfrm>
        </p:grpSpPr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1430338" y="1944685"/>
              <a:ext cx="4030660" cy="3951079"/>
              <a:chOff x="481" y="822"/>
              <a:chExt cx="2471" cy="2602"/>
            </a:xfrm>
          </p:grpSpPr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635" y="3050"/>
                <a:ext cx="97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I</a:t>
                </a:r>
                <a:r>
                  <a:rPr lang="en-US" sz="1200" baseline="-25000" dirty="0">
                    <a:sym typeface="Symbol" charset="0"/>
                  </a:rPr>
                  <a:t></a:t>
                </a:r>
                <a:r>
                  <a:rPr lang="en-US" sz="1200" dirty="0"/>
                  <a:t> = 0 A</a:t>
                </a: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1825" y="3047"/>
                <a:ext cx="101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I</a:t>
                </a:r>
                <a:r>
                  <a:rPr lang="en-US" sz="1200" baseline="-25000" dirty="0">
                    <a:sym typeface="Symbol" charset="0"/>
                  </a:rPr>
                  <a:t></a:t>
                </a:r>
                <a:r>
                  <a:rPr lang="en-US" sz="1200" dirty="0"/>
                  <a:t> = 4 kA</a:t>
                </a:r>
              </a:p>
            </p:txBody>
          </p:sp>
          <p:grpSp>
            <p:nvGrpSpPr>
              <p:cNvPr id="30" name="Group 31"/>
              <p:cNvGrpSpPr>
                <a:grpSpLocks/>
              </p:cNvGrpSpPr>
              <p:nvPr/>
            </p:nvGrpSpPr>
            <p:grpSpPr bwMode="auto">
              <a:xfrm>
                <a:off x="587" y="921"/>
                <a:ext cx="1025" cy="2045"/>
                <a:chOff x="395" y="841"/>
                <a:chExt cx="1198" cy="2391"/>
              </a:xfrm>
            </p:grpSpPr>
            <p:pic>
              <p:nvPicPr>
                <p:cNvPr id="40" name="Picture 25" descr="Gun vac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623" t="7564" r="21616" b="17593"/>
                <a:stretch>
                  <a:fillRect/>
                </a:stretch>
              </p:blipFill>
              <p:spPr bwMode="auto">
                <a:xfrm>
                  <a:off x="471" y="863"/>
                  <a:ext cx="1122" cy="22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Line 26"/>
                <p:cNvSpPr>
                  <a:spLocks noChangeShapeType="1"/>
                </p:cNvSpPr>
                <p:nvPr/>
              </p:nvSpPr>
              <p:spPr bwMode="auto">
                <a:xfrm>
                  <a:off x="395" y="841"/>
                  <a:ext cx="0" cy="23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4"/>
              <p:cNvGrpSpPr>
                <a:grpSpLocks/>
              </p:cNvGrpSpPr>
              <p:nvPr/>
            </p:nvGrpSpPr>
            <p:grpSpPr bwMode="auto">
              <a:xfrm>
                <a:off x="1865" y="953"/>
                <a:ext cx="1019" cy="2009"/>
                <a:chOff x="1673" y="873"/>
                <a:chExt cx="1019" cy="2009"/>
              </a:xfrm>
            </p:grpSpPr>
            <p:pic>
              <p:nvPicPr>
                <p:cNvPr id="38" name="Picture 28" descr="Gun sheet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649" t="7478" r="21904" b="17496"/>
                <a:stretch>
                  <a:fillRect/>
                </a:stretch>
              </p:blipFill>
              <p:spPr bwMode="auto">
                <a:xfrm>
                  <a:off x="1746" y="880"/>
                  <a:ext cx="946" cy="1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Line 29"/>
                <p:cNvSpPr>
                  <a:spLocks noChangeShapeType="1"/>
                </p:cNvSpPr>
                <p:nvPr/>
              </p:nvSpPr>
              <p:spPr bwMode="auto">
                <a:xfrm>
                  <a:off x="1673" y="873"/>
                  <a:ext cx="0" cy="20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481" y="822"/>
                <a:ext cx="1204" cy="25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1748" y="827"/>
                <a:ext cx="1204" cy="25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814" y="1175"/>
                <a:ext cx="532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Anode</a:t>
                </a:r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 flipH="1">
                <a:off x="1189" y="1442"/>
                <a:ext cx="25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40"/>
              <p:cNvSpPr txBox="1">
                <a:spLocks noChangeArrowheads="1"/>
              </p:cNvSpPr>
              <p:nvPr/>
            </p:nvSpPr>
            <p:spPr bwMode="auto">
              <a:xfrm>
                <a:off x="1006" y="2326"/>
                <a:ext cx="384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Gun</a:t>
                </a:r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>
                <a:off x="1202" y="2149"/>
                <a:ext cx="57" cy="2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5391150" y="1885149"/>
              <a:ext cx="2913052" cy="4540251"/>
              <a:chOff x="242" y="791"/>
              <a:chExt cx="1717" cy="2878"/>
            </a:xfrm>
          </p:grpSpPr>
          <p:grpSp>
            <p:nvGrpSpPr>
              <p:cNvPr id="17" name="Group 32"/>
              <p:cNvGrpSpPr>
                <a:grpSpLocks/>
              </p:cNvGrpSpPr>
              <p:nvPr/>
            </p:nvGrpSpPr>
            <p:grpSpPr bwMode="auto">
              <a:xfrm>
                <a:off x="242" y="791"/>
                <a:ext cx="1571" cy="2878"/>
                <a:chOff x="390" y="700"/>
                <a:chExt cx="1571" cy="2878"/>
              </a:xfrm>
            </p:grpSpPr>
            <p:pic>
              <p:nvPicPr>
                <p:cNvPr id="26" name="Picture 33" descr="Ip limit model summary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85" t="3030" r="53432" b="44855"/>
                <a:stretch>
                  <a:fillRect/>
                </a:stretch>
              </p:blipFill>
              <p:spPr bwMode="auto">
                <a:xfrm>
                  <a:off x="390" y="700"/>
                  <a:ext cx="1571" cy="26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34" descr="ip limits all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E"/>
                    </a:clrFrom>
                    <a:clrTo>
                      <a:srgbClr val="FFFF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9" y="3375"/>
                  <a:ext cx="502" cy="2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H="1">
                <a:off x="794" y="2033"/>
                <a:ext cx="5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37"/>
              <p:cNvSpPr>
                <a:spLocks noChangeArrowheads="1"/>
              </p:cNvSpPr>
              <p:nvPr/>
            </p:nvSpPr>
            <p:spPr bwMode="auto">
              <a:xfrm>
                <a:off x="1318" y="1608"/>
                <a:ext cx="158" cy="133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auto">
              <a:xfrm>
                <a:off x="1287" y="2413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39"/>
              <p:cNvSpPr>
                <a:spLocks noChangeArrowheads="1"/>
              </p:cNvSpPr>
              <p:nvPr/>
            </p:nvSpPr>
            <p:spPr bwMode="auto">
              <a:xfrm>
                <a:off x="1303" y="2341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auto">
              <a:xfrm>
                <a:off x="1319" y="2269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Text Box 41"/>
              <p:cNvSpPr txBox="1">
                <a:spLocks noChangeArrowheads="1"/>
              </p:cNvSpPr>
              <p:nvPr/>
            </p:nvSpPr>
            <p:spPr bwMode="auto">
              <a:xfrm>
                <a:off x="1144" y="2494"/>
                <a:ext cx="815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Plasma guns</a:t>
                </a:r>
              </a:p>
            </p:txBody>
          </p:sp>
          <p:sp>
            <p:nvSpPr>
              <p:cNvPr id="24" name="Text Box 42"/>
              <p:cNvSpPr txBox="1">
                <a:spLocks noChangeArrowheads="1"/>
              </p:cNvSpPr>
              <p:nvPr/>
            </p:nvSpPr>
            <p:spPr bwMode="auto">
              <a:xfrm>
                <a:off x="1132" y="1337"/>
                <a:ext cx="72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 dirty="0"/>
                  <a:t>Anode</a:t>
                </a:r>
              </a:p>
            </p:txBody>
          </p:sp>
          <p:sp>
            <p:nvSpPr>
              <p:cNvPr id="25" name="Line 49"/>
              <p:cNvSpPr>
                <a:spLocks noChangeShapeType="1"/>
              </p:cNvSpPr>
              <p:nvPr/>
            </p:nvSpPr>
            <p:spPr bwMode="auto">
              <a:xfrm>
                <a:off x="1501" y="1625"/>
                <a:ext cx="0" cy="89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" name="Right Arrow 5"/>
          <p:cNvSpPr/>
          <p:nvPr/>
        </p:nvSpPr>
        <p:spPr bwMode="auto">
          <a:xfrm>
            <a:off x="5029200" y="5410200"/>
            <a:ext cx="533400" cy="1524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0" y="3914001"/>
            <a:ext cx="3538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*D. J. </a:t>
            </a:r>
            <a:r>
              <a:rPr lang="en-US" sz="1200" dirty="0" err="1" smtClean="0"/>
              <a:t>Battaglia</a:t>
            </a:r>
            <a:r>
              <a:rPr lang="en-US" sz="1200" dirty="0" smtClean="0"/>
              <a:t>, et al., </a:t>
            </a:r>
            <a:r>
              <a:rPr lang="en-US" sz="1200" dirty="0" err="1" smtClean="0"/>
              <a:t>Nucl</a:t>
            </a:r>
            <a:r>
              <a:rPr lang="en-US" sz="1200" dirty="0" smtClean="0"/>
              <a:t>. Fusion, 51, 073029, 2011</a:t>
            </a:r>
          </a:p>
        </p:txBody>
      </p:sp>
    </p:spTree>
    <p:extLst>
      <p:ext uri="{BB962C8B-B14F-4D97-AF65-F5344CB8AC3E}">
        <p14:creationId xmlns:p14="http://schemas.microsoft.com/office/powerpoint/2010/main" val="33219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 Physics: n=1 Mode Correlates with Rise in Plasma Current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7000" y="990600"/>
            <a:ext cx="452120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Bursty</a:t>
            </a:r>
            <a:r>
              <a:rPr lang="en-US" dirty="0" smtClean="0"/>
              <a:t> and continuous n=1 mode coincident with rises in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pPr lvl="1"/>
            <a:r>
              <a:rPr lang="en-US" dirty="0" smtClean="0"/>
              <a:t>Similar to that seen in HI-driven </a:t>
            </a:r>
            <a:r>
              <a:rPr lang="en-US" dirty="0" err="1" smtClean="0"/>
              <a:t>spheromaks</a:t>
            </a:r>
            <a:r>
              <a:rPr lang="en-US" dirty="0" smtClean="0"/>
              <a:t> and </a:t>
            </a:r>
            <a:r>
              <a:rPr lang="en-US" dirty="0" err="1" smtClean="0"/>
              <a:t>tokamaks</a:t>
            </a:r>
            <a:endParaRPr lang="en-US" dirty="0"/>
          </a:p>
          <a:p>
            <a:pPr lvl="1"/>
            <a:r>
              <a:rPr lang="en-US" dirty="0" smtClean="0"/>
              <a:t>n=1 MHD power peaked at 16 kHz</a:t>
            </a:r>
          </a:p>
          <a:p>
            <a:endParaRPr lang="en-US" dirty="0" smtClean="0"/>
          </a:p>
          <a:p>
            <a:r>
              <a:rPr lang="en-US" dirty="0" smtClean="0"/>
              <a:t>Power peaked at current injector radius</a:t>
            </a:r>
          </a:p>
          <a:p>
            <a:pPr lvl="1"/>
            <a:r>
              <a:rPr lang="en-US" dirty="0" smtClean="0"/>
              <a:t>From internal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z</a:t>
            </a:r>
            <a:r>
              <a:rPr lang="en-US" dirty="0" smtClean="0"/>
              <a:t>(</a:t>
            </a:r>
            <a:r>
              <a:rPr lang="en-US" dirty="0" err="1" smtClean="0"/>
              <a:t>R,t</a:t>
            </a:r>
            <a:r>
              <a:rPr lang="en-US" dirty="0" smtClean="0"/>
              <a:t>) measures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Toroidally</a:t>
            </a:r>
            <a:r>
              <a:rPr lang="en-US" dirty="0" smtClean="0"/>
              <a:t> asymmetric</a:t>
            </a:r>
          </a:p>
          <a:p>
            <a:pPr lvl="1"/>
            <a:r>
              <a:rPr lang="en-US" dirty="0" smtClean="0"/>
              <a:t>Follows injector location</a:t>
            </a:r>
          </a:p>
          <a:p>
            <a:pPr lvl="1"/>
            <a:r>
              <a:rPr lang="en-US" dirty="0" smtClean="0"/>
              <a:t>Tentatively: line-tied kink mode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RJF 54</a:t>
            </a:r>
            <a:r>
              <a:rPr lang="en-US" baseline="30000" smtClean="0"/>
              <a:t>th</a:t>
            </a:r>
            <a:r>
              <a:rPr lang="en-US" smtClean="0"/>
              <a:t> APS/DPP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90600"/>
            <a:ext cx="2375226" cy="1478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2743200" cy="17078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0" y="4178300"/>
            <a:ext cx="2167596" cy="2679700"/>
            <a:chOff x="8149113" y="914400"/>
            <a:chExt cx="4410552" cy="54525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113" y="3623764"/>
              <a:ext cx="4406263" cy="2743199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914400"/>
              <a:ext cx="4406265" cy="2743200"/>
            </a:xfrm>
            <a:prstGeom prst="rect">
              <a:avLst/>
            </a:prstGeom>
            <a:noFill/>
          </p:spPr>
        </p:pic>
      </p:grpSp>
      <p:sp>
        <p:nvSpPr>
          <p:cNvPr id="4" name="Right Arrow 3"/>
          <p:cNvSpPr/>
          <p:nvPr/>
        </p:nvSpPr>
        <p:spPr bwMode="auto">
          <a:xfrm>
            <a:off x="3865861" y="3525892"/>
            <a:ext cx="706139" cy="13170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810000" y="5181600"/>
            <a:ext cx="1447800" cy="1524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72200" y="2501900"/>
            <a:ext cx="228600" cy="1371600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0669848" flipV="1">
            <a:off x="4434627" y="2197647"/>
            <a:ext cx="1909063" cy="11700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84127"/>
      </p:ext>
    </p:extLst>
  </p:cSld>
  <p:clrMapOvr>
    <a:masterClrMapping/>
  </p:clrMapOvr>
</p:sld>
</file>

<file path=ppt/theme/theme1.xml><?xml version="1.0" encoding="utf-8"?>
<a:theme xmlns:a="http://schemas.openxmlformats.org/drawingml/2006/main" name="RJF_ISTW_2011_00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  <a:txDef>
      <a:spPr bwMode="auto">
        <a:noFill/>
        <a:ln w="9525">
          <a:noFill/>
          <a:round/>
          <a:headEnd/>
          <a:tailEnd/>
        </a:ln>
        <a:effectLst/>
      </a:spPr>
      <a:bodyPr lIns="0" tIns="21168" rIns="0" bIns="0"/>
      <a:lstStyle>
        <a:defPPr>
          <a:lnSpc>
            <a:spcPct val="110000"/>
          </a:lnSpc>
          <a:defRPr dirty="0"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RJF_ISTW_2011_001.potx</Template>
  <TotalTime>0</TotalTime>
  <Words>1350</Words>
  <Application>Microsoft Macintosh PowerPoint</Application>
  <PresentationFormat>On-screen Show (4:3)</PresentationFormat>
  <Paragraphs>224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RJF_ISTW_2011_001</vt:lpstr>
      <vt:lpstr>Equation</vt:lpstr>
      <vt:lpstr>Progress in Nonsolenoidal Startup  via Local Helicity Injection in the Pegasus Experiment </vt:lpstr>
      <vt:lpstr>Local Helicity Injection uses LFS Injection Plus Poloidal Induction for ST Startup</vt:lpstr>
      <vt:lpstr>Local Helicity Injection Offers Scalable Nonsolenoidal Startup</vt:lpstr>
      <vt:lpstr>Exploring Passive Injectors to Increase Area for Higher Helicity Injection Rates</vt:lpstr>
      <vt:lpstr>Gas-Fed, Large-Area Electrode May Mitigate Requirement for Arc Sources</vt:lpstr>
      <vt:lpstr>Predictive Impedance Models Required to Project to Future Startup Systems</vt:lpstr>
      <vt:lpstr>Magnitude, Scaling of Data Consistent with Sheath and Magnetic limits</vt:lpstr>
      <vt:lpstr>HI Physics: Poloidal Null Formation During Relation to Tokamak Verified</vt:lpstr>
      <vt:lpstr>HI Physics: n=1 Mode Correlates with Rise in Plasma Current</vt:lpstr>
      <vt:lpstr>HI Physics: Strong Ion Heating Correlates with MHD Amplitude and Power Input</vt:lpstr>
      <vt:lpstr>Access to Ohmic H Mode may help Startup and Consequent Current Drive</vt:lpstr>
      <vt:lpstr>Summary: Progress in Developing Local Helicity Injection for ST Startup</vt:lpstr>
      <vt:lpstr>Related Posters for Details</vt:lpstr>
      <vt:lpstr>Extras</vt:lpstr>
      <vt:lpstr>Power Systems and Current Injectors Being Developed to Test Startup to High Ip</vt:lpstr>
      <vt:lpstr>Jedge ELM Dynamics Observed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2010-11-15T19:49:30Z</cp:lastPrinted>
  <dcterms:created xsi:type="dcterms:W3CDTF">2010-11-02T21:25:16Z</dcterms:created>
  <dcterms:modified xsi:type="dcterms:W3CDTF">2012-10-29T03:54:02Z</dcterms:modified>
</cp:coreProperties>
</file>