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300" r:id="rId4"/>
    <p:sldId id="284" r:id="rId5"/>
    <p:sldId id="276" r:id="rId6"/>
    <p:sldId id="294" r:id="rId7"/>
    <p:sldId id="267" r:id="rId8"/>
    <p:sldId id="295" r:id="rId9"/>
    <p:sldId id="296" r:id="rId10"/>
    <p:sldId id="297" r:id="rId11"/>
    <p:sldId id="277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王丰 wa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6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4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-277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6D601-37A7-0C43-BA02-A3419CA8C803}" type="datetimeFigureOut">
              <a:rPr kumimoji="1" lang="zh-CN" altLang="en-US" smtClean="0"/>
              <a:t>13-11-12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975B9-DF8B-0F4D-AB06-3F5B1A3C60E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8112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35F4E-AEB9-44F6-B437-7B6BFE59FE7A}" type="datetimeFigureOut">
              <a:rPr lang="zh-CN" altLang="en-US" smtClean="0"/>
              <a:t>13-11-12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E034C-2404-444D-8B05-9BA6B9AD9D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5646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E034C-2404-444D-8B05-9BA6B9AD9DC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989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FE94-6C20-A24A-8B77-3EC449286A08}" type="datetime1">
              <a:rPr lang="zh-CN" altLang="en-US" smtClean="0"/>
              <a:t>13-11-12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34B8-310F-43DA-B0F4-178BF096C76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"/>
            <a:ext cx="2089785" cy="696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20" y="55880"/>
            <a:ext cx="2481580" cy="52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8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DCC3-8753-C24F-A8E0-2BB38E99AC4F}" type="datetime1">
              <a:rPr lang="zh-CN" altLang="en-US" smtClean="0"/>
              <a:t>13-11-12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34B8-310F-43DA-B0F4-178BF096C7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8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AFCC-7EE3-E146-9B86-61B7A8B632BD}" type="datetime1">
              <a:rPr lang="zh-CN" altLang="en-US" smtClean="0"/>
              <a:t>13-11-12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34B8-310F-43DA-B0F4-178BF096C7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6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DFE7-5EC8-E549-8351-F5895A10C2F1}" type="datetime1">
              <a:rPr lang="zh-CN" altLang="en-US" smtClean="0"/>
              <a:t>13-11-12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34B8-310F-43DA-B0F4-178BF096C76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80"/>
            <a:ext cx="1778000" cy="5926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859" y="55880"/>
            <a:ext cx="2136140" cy="45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6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A29D-7DAA-4D49-AE54-AD97875F1073}" type="datetime1">
              <a:rPr lang="zh-CN" altLang="en-US" smtClean="0"/>
              <a:t>13-11-12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34B8-310F-43DA-B0F4-178BF096C7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97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A789-24F3-AE41-8F41-8DEB3C6D9911}" type="datetime1">
              <a:rPr lang="zh-CN" altLang="en-US" smtClean="0"/>
              <a:t>13-11-12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34B8-310F-43DA-B0F4-178BF096C7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51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5858-1BE1-7B43-827B-EBE0785DCBA4}" type="datetime1">
              <a:rPr lang="zh-CN" altLang="en-US" smtClean="0"/>
              <a:t>13-11-12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34B8-310F-43DA-B0F4-178BF096C7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15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E9A5-B32E-F84F-8F1E-519A017765E0}" type="datetime1">
              <a:rPr lang="zh-CN" altLang="en-US" smtClean="0"/>
              <a:t>13-11-12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34B8-310F-43DA-B0F4-178BF096C7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22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77B0-E2F8-4644-B22A-38BEE29F88E7}" type="datetime1">
              <a:rPr lang="zh-CN" altLang="en-US" smtClean="0"/>
              <a:t>13-11-12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34B8-310F-43DA-B0F4-178BF096C7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60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F24A-B50D-E54A-8845-F767A6F3754A}" type="datetime1">
              <a:rPr lang="zh-CN" altLang="en-US" smtClean="0"/>
              <a:t>13-11-12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34B8-310F-43DA-B0F4-178BF096C7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68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FFF8-41BC-B845-B442-757282ACAAE3}" type="datetime1">
              <a:rPr lang="zh-CN" altLang="en-US" smtClean="0"/>
              <a:t>13-11-12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34B8-310F-43DA-B0F4-178BF096C7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99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C941-12AA-2743-A4B5-96D266C79B33}" type="datetime1">
              <a:rPr lang="zh-CN" altLang="en-US" smtClean="0"/>
              <a:t>13-11-12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334B8-310F-43DA-B0F4-178BF096C7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6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-2"/>
            <a:ext cx="9144000" cy="6858001"/>
          </a:xfrm>
          <a:prstGeom prst="rect">
            <a:avLst/>
          </a:prstGeom>
          <a:gradFill>
            <a:gsLst>
              <a:gs pos="99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836647"/>
            <a:ext cx="9144000" cy="1820953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Energetic </a:t>
            </a:r>
            <a:r>
              <a:rPr lang="en-US" altLang="zh-CN" sz="3200" dirty="0" smtClean="0"/>
              <a:t>Particles </a:t>
            </a:r>
            <a:r>
              <a:rPr lang="en-US" altLang="zh-CN" sz="3200" dirty="0"/>
              <a:t>Interaction </a:t>
            </a:r>
            <a:r>
              <a:rPr lang="en-US" altLang="zh-CN" sz="3200" dirty="0" smtClean="0"/>
              <a:t>with the </a:t>
            </a:r>
            <a:r>
              <a:rPr lang="en-US" altLang="zh-CN" sz="3200" dirty="0"/>
              <a:t>Non-resonant Internal </a:t>
            </a:r>
            <a:r>
              <a:rPr lang="en-US" altLang="zh-CN" sz="3200" dirty="0" smtClean="0"/>
              <a:t>Kink in Spherical </a:t>
            </a:r>
            <a:r>
              <a:rPr lang="en-US" altLang="zh-CN" sz="3200" dirty="0" err="1"/>
              <a:t>Tokamaks</a:t>
            </a:r>
            <a:endParaRPr lang="zh-CN" altLang="en-US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17847" y="4310955"/>
            <a:ext cx="8162249" cy="1545315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Feng Wang*, G.Y. Fu**, J.A. Breslau**, E.D. Fredrickson**, J.Y. Liu*</a:t>
            </a:r>
          </a:p>
          <a:p>
            <a:endParaRPr lang="en-US" altLang="zh-CN" sz="2000" dirty="0" smtClean="0">
              <a:solidFill>
                <a:schemeClr val="tx1"/>
              </a:solidFill>
            </a:endParaRPr>
          </a:p>
          <a:p>
            <a:r>
              <a:rPr lang="en-US" altLang="zh-CN" sz="2000" i="1" dirty="0" smtClean="0">
                <a:solidFill>
                  <a:schemeClr val="tx1"/>
                </a:solidFill>
              </a:rPr>
              <a:t>*Dalian University of Technology, Dalian, China</a:t>
            </a:r>
          </a:p>
          <a:p>
            <a:r>
              <a:rPr lang="en-US" altLang="zh-CN" sz="2000" i="1" dirty="0" smtClean="0">
                <a:solidFill>
                  <a:schemeClr val="tx1"/>
                </a:solidFill>
              </a:rPr>
              <a:t>**Princeton Plasma Physics Laboratory, Princeton, NJ, USA.</a:t>
            </a:r>
            <a:endParaRPr lang="zh-CN" altLang="en-US" sz="2000" i="1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6942"/>
            <a:ext cx="3086100" cy="6572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126" y="-130835"/>
            <a:ext cx="3421293" cy="114043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17847" y="1092736"/>
            <a:ext cx="8429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FF7A00"/>
                </a:solidFill>
              </a:rPr>
              <a:t>55</a:t>
            </a:r>
            <a:r>
              <a:rPr kumimoji="1" lang="en-US" altLang="zh-CN" sz="1600" baseline="30000" dirty="0" smtClean="0">
                <a:solidFill>
                  <a:srgbClr val="FF7A00"/>
                </a:solidFill>
              </a:rPr>
              <a:t>th</a:t>
            </a:r>
            <a:r>
              <a:rPr kumimoji="1" lang="en-US" altLang="zh-CN" sz="1600" dirty="0" smtClean="0">
                <a:solidFill>
                  <a:srgbClr val="FF7A00"/>
                </a:solidFill>
              </a:rPr>
              <a:t> Annual Meeting of the APS Division of Plasma Physics, November 11-15, 2013 Denver, Colorado</a:t>
            </a:r>
            <a:endParaRPr kumimoji="1" lang="zh-CN" altLang="en-US" sz="1600" dirty="0">
              <a:solidFill>
                <a:srgbClr val="FF7A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34B8-310F-43DA-B0F4-178BF096C76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48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37410" y="-175724"/>
            <a:ext cx="5224410" cy="884445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Fishbone nonlinear evolution</a:t>
            </a:r>
            <a:endParaRPr lang="zh-CN" altLang="en-US" sz="3600" dirty="0"/>
          </a:p>
        </p:txBody>
      </p:sp>
      <p:pic>
        <p:nvPicPr>
          <p:cNvPr id="4" name="内容占位符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2" y="1193814"/>
            <a:ext cx="3294302" cy="252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4" y="4198907"/>
            <a:ext cx="3273136" cy="252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04" y="983238"/>
            <a:ext cx="2432456" cy="3240000"/>
          </a:xfrm>
          <a:prstGeom prst="rect">
            <a:avLst/>
          </a:prstGeom>
        </p:spPr>
      </p:pic>
      <p:pic>
        <p:nvPicPr>
          <p:cNvPr id="7" name="内容占位符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09" y="4198907"/>
            <a:ext cx="3213000" cy="2520000"/>
          </a:xfrm>
        </p:spPr>
      </p:pic>
      <p:sp>
        <p:nvSpPr>
          <p:cNvPr id="8" name="文本框 7"/>
          <p:cNvSpPr txBox="1"/>
          <p:nvPr/>
        </p:nvSpPr>
        <p:spPr>
          <a:xfrm>
            <a:off x="5771411" y="955693"/>
            <a:ext cx="32807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altLang="zh-CN" dirty="0" smtClean="0"/>
          </a:p>
          <a:p>
            <a:pPr marL="285750" indent="-285750">
              <a:buFont typeface="Arial"/>
              <a:buChar char="•"/>
            </a:pPr>
            <a:r>
              <a:rPr lang="en-US" altLang="zh-CN" dirty="0" smtClean="0"/>
              <a:t>Nonlinearly, the fishbone shows strong frequency chirping, </a:t>
            </a:r>
          </a:p>
          <a:p>
            <a:pPr marL="285750" indent="-285750">
              <a:buFont typeface="Arial"/>
              <a:buChar char="•"/>
            </a:pPr>
            <a:r>
              <a:rPr lang="en-US" altLang="zh-CN" dirty="0" smtClean="0"/>
              <a:t>It induces strong beam ion profile </a:t>
            </a:r>
            <a:r>
              <a:rPr lang="en-US" altLang="zh-CN" dirty="0" err="1" smtClean="0"/>
              <a:t>flattenting</a:t>
            </a:r>
            <a:r>
              <a:rPr lang="en-US" altLang="zh-CN" dirty="0" smtClean="0"/>
              <a:t> inside the </a:t>
            </a:r>
            <a:r>
              <a:rPr lang="en-US" altLang="zh-CN" dirty="0" err="1" smtClean="0"/>
              <a:t>qmin</a:t>
            </a:r>
            <a:r>
              <a:rPr lang="en-US" altLang="zh-CN" dirty="0" smtClean="0"/>
              <a:t> surface.</a:t>
            </a:r>
          </a:p>
          <a:p>
            <a:pPr marL="285750" indent="-285750">
              <a:buFont typeface="Arial"/>
              <a:buChar char="•"/>
            </a:pPr>
            <a:r>
              <a:rPr lang="en-US" altLang="zh-CN" dirty="0" smtClean="0"/>
              <a:t>Fishbone </a:t>
            </a:r>
            <a:r>
              <a:rPr lang="en-US" altLang="zh-CN" dirty="0"/>
              <a:t>induces 2/1 </a:t>
            </a:r>
            <a:r>
              <a:rPr lang="en-US" altLang="zh-CN" dirty="0" smtClean="0"/>
              <a:t>island and some other islands nonlinearly, </a:t>
            </a:r>
            <a:r>
              <a:rPr lang="en-US" altLang="zh-CN" dirty="0"/>
              <a:t>which could trigger NTM.</a:t>
            </a:r>
          </a:p>
          <a:p>
            <a:pPr marL="285750" indent="-285750">
              <a:buFont typeface="Arial"/>
              <a:buChar char="•"/>
            </a:pPr>
            <a:endParaRPr lang="en-US" altLang="zh-CN" dirty="0" smtClean="0"/>
          </a:p>
          <a:p>
            <a:pPr marL="285750" indent="-285750">
              <a:buFont typeface="Arial"/>
              <a:buChar char="•"/>
            </a:pPr>
            <a:endParaRPr lang="en-US" altLang="zh-CN" dirty="0" smtClean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34B8-310F-43DA-B0F4-178BF096C76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400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08695"/>
            <a:ext cx="7886700" cy="72165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1675" y="2036961"/>
            <a:ext cx="7886700" cy="392759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dirty="0" smtClean="0"/>
              <a:t>Linearly, trapped energetic particles have strong stabilizing effects on the (Non-)NRK mode.</a:t>
            </a:r>
          </a:p>
          <a:p>
            <a:pPr algn="just">
              <a:lnSpc>
                <a:spcPct val="120000"/>
              </a:lnSpc>
            </a:pPr>
            <a:r>
              <a:rPr lang="en-US" altLang="zh-CN" sz="2000" dirty="0" smtClean="0"/>
              <a:t>The NRK can redistribute energetic particles significantly  (especially for passing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particles)</a:t>
            </a:r>
          </a:p>
          <a:p>
            <a:pPr algn="just">
              <a:lnSpc>
                <a:spcPct val="120000"/>
              </a:lnSpc>
            </a:pPr>
            <a:r>
              <a:rPr lang="en-US" altLang="zh-CN" sz="2000" dirty="0" smtClean="0"/>
              <a:t>With </a:t>
            </a:r>
            <a:r>
              <a:rPr lang="en-US" altLang="zh-CN" sz="2000" dirty="0"/>
              <a:t>reversed shear </a:t>
            </a:r>
            <a:r>
              <a:rPr lang="en-US" altLang="zh-CN" sz="2000" dirty="0" smtClean="0"/>
              <a:t>q profile and </a:t>
            </a:r>
            <a:r>
              <a:rPr lang="en-US" altLang="zh-CN" sz="2000" dirty="0"/>
              <a:t>q</a:t>
            </a:r>
            <a:r>
              <a:rPr lang="en-US" altLang="zh-CN" sz="2000" baseline="-25000" dirty="0"/>
              <a:t>min</a:t>
            </a:r>
            <a:r>
              <a:rPr lang="en-US" altLang="zh-CN" sz="2000" dirty="0"/>
              <a:t> above </a:t>
            </a:r>
            <a:r>
              <a:rPr lang="en-US" altLang="zh-CN" sz="2000" dirty="0" smtClean="0"/>
              <a:t>unit, the fishbone mode can be excited by beam ions, and  it is more unstable at higher q</a:t>
            </a:r>
            <a:r>
              <a:rPr lang="en-US" altLang="zh-CN" sz="2000" baseline="-25000" dirty="0" smtClean="0"/>
              <a:t>min, </a:t>
            </a:r>
            <a:r>
              <a:rPr lang="en-US" altLang="zh-CN" sz="2000" dirty="0" smtClean="0"/>
              <a:t>which explains why  the fishbone mode usually appears before the NRK.  The fishbone mode’s nonlinear evolution shows strong frequency chirping and induces 2/1 island. </a:t>
            </a:r>
            <a:r>
              <a:rPr lang="en-US" altLang="zh-CN" sz="2000" dirty="0"/>
              <a:t>It </a:t>
            </a:r>
            <a:r>
              <a:rPr lang="en-US" altLang="zh-CN" sz="2000" dirty="0" smtClean="0"/>
              <a:t>also induces </a:t>
            </a:r>
            <a:r>
              <a:rPr lang="en-US" altLang="zh-CN" sz="2000" dirty="0"/>
              <a:t>strong beam ion profile </a:t>
            </a:r>
            <a:r>
              <a:rPr lang="en-US" altLang="zh-CN" sz="2000" dirty="0" smtClean="0"/>
              <a:t>flattening inside </a:t>
            </a:r>
            <a:r>
              <a:rPr lang="en-US" altLang="zh-CN" sz="2000" dirty="0" err="1" smtClean="0"/>
              <a:t>q</a:t>
            </a:r>
            <a:r>
              <a:rPr lang="en-US" altLang="zh-CN" sz="2000" baseline="-25000" dirty="0" err="1" smtClean="0"/>
              <a:t>min</a:t>
            </a:r>
            <a:r>
              <a:rPr lang="en-US" altLang="zh-CN" sz="2000" dirty="0" smtClean="0"/>
              <a:t> surface.</a:t>
            </a:r>
            <a:endParaRPr lang="en-US" altLang="zh-CN" sz="2000" dirty="0"/>
          </a:p>
          <a:p>
            <a:endParaRPr lang="en-US" altLang="zh-CN" sz="2000" dirty="0" smtClean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34B8-310F-43DA-B0F4-178BF096C76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79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885" y="0"/>
            <a:ext cx="7886700" cy="765031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2885" y="1417834"/>
            <a:ext cx="8250149" cy="50343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n-US" altLang="zh-CN" dirty="0" smtClean="0"/>
              <a:t>Background of the </a:t>
            </a:r>
            <a:r>
              <a:rPr lang="en-US" altLang="zh-CN" dirty="0" smtClean="0">
                <a:solidFill>
                  <a:srgbClr val="FF0000"/>
                </a:solidFill>
              </a:rPr>
              <a:t>N</a:t>
            </a:r>
            <a:r>
              <a:rPr lang="en-US" altLang="zh-CN" dirty="0" smtClean="0"/>
              <a:t>on-</a:t>
            </a:r>
            <a:r>
              <a:rPr lang="en-US" altLang="zh-CN" dirty="0" smtClean="0">
                <a:solidFill>
                  <a:srgbClr val="FF0000"/>
                </a:solidFill>
              </a:rPr>
              <a:t>R</a:t>
            </a:r>
            <a:r>
              <a:rPr lang="en-US" altLang="zh-CN" dirty="0" smtClean="0"/>
              <a:t>esonant internal </a:t>
            </a:r>
            <a:r>
              <a:rPr lang="en-US" altLang="zh-CN" dirty="0">
                <a:solidFill>
                  <a:srgbClr val="FF0000"/>
                </a:solidFill>
              </a:rPr>
              <a:t>K</a:t>
            </a:r>
            <a:r>
              <a:rPr lang="en-US" altLang="zh-CN" dirty="0" smtClean="0"/>
              <a:t>ink (</a:t>
            </a:r>
            <a:r>
              <a:rPr lang="en-US" altLang="zh-CN" dirty="0" smtClean="0">
                <a:solidFill>
                  <a:srgbClr val="FF0000"/>
                </a:solidFill>
              </a:rPr>
              <a:t>NRK</a:t>
            </a:r>
            <a:r>
              <a:rPr lang="en-US" altLang="zh-CN" dirty="0" smtClean="0"/>
              <a:t>).</a:t>
            </a:r>
          </a:p>
          <a:p>
            <a:pPr>
              <a:lnSpc>
                <a:spcPct val="160000"/>
              </a:lnSpc>
            </a:pPr>
            <a:r>
              <a:rPr lang="en-US" altLang="zh-CN" dirty="0" smtClean="0"/>
              <a:t>Energetic Particles (</a:t>
            </a:r>
            <a:r>
              <a:rPr lang="en-US" altLang="zh-CN" dirty="0" smtClean="0">
                <a:solidFill>
                  <a:srgbClr val="FF0000"/>
                </a:solidFill>
              </a:rPr>
              <a:t>EP</a:t>
            </a:r>
            <a:r>
              <a:rPr lang="en-US" altLang="zh-CN" dirty="0" smtClean="0"/>
              <a:t>) Interaction with the NRK:</a:t>
            </a:r>
          </a:p>
          <a:p>
            <a:pPr marL="914400" lvl="1" indent="-457200">
              <a:lnSpc>
                <a:spcPct val="160000"/>
              </a:lnSpc>
              <a:buFont typeface="+mj-lt"/>
              <a:buAutoNum type="arabicPeriod"/>
            </a:pPr>
            <a:r>
              <a:rPr lang="en-US" altLang="zh-CN" dirty="0" smtClean="0"/>
              <a:t>EP effects on the NRK mode linear stability.</a:t>
            </a:r>
          </a:p>
          <a:p>
            <a:pPr marL="914400" lvl="1" indent="-457200">
              <a:lnSpc>
                <a:spcPct val="160000"/>
              </a:lnSpc>
              <a:buFont typeface="+mj-lt"/>
              <a:buAutoNum type="arabicPeriod"/>
            </a:pPr>
            <a:r>
              <a:rPr lang="en-US" altLang="zh-CN" dirty="0" smtClean="0"/>
              <a:t>The NRK-induced EP redistribution.</a:t>
            </a:r>
          </a:p>
          <a:p>
            <a:pPr marL="914400" lvl="1" indent="-457200">
              <a:lnSpc>
                <a:spcPct val="160000"/>
              </a:lnSpc>
              <a:buFont typeface="+mj-lt"/>
              <a:buAutoNum type="arabicPeriod"/>
            </a:pPr>
            <a:r>
              <a:rPr lang="en-US" altLang="zh-CN" dirty="0" smtClean="0"/>
              <a:t>Fishbone mode in spherical </a:t>
            </a:r>
            <a:r>
              <a:rPr lang="en-US" altLang="zh-CN" dirty="0" err="1" smtClean="0"/>
              <a:t>tokamaks</a:t>
            </a:r>
            <a:r>
              <a:rPr lang="en-US" altLang="zh-CN" dirty="0" smtClean="0"/>
              <a:t>.</a:t>
            </a:r>
          </a:p>
          <a:p>
            <a:pPr>
              <a:lnSpc>
                <a:spcPct val="160000"/>
              </a:lnSpc>
            </a:pPr>
            <a:r>
              <a:rPr lang="en-US" altLang="zh-CN" dirty="0" smtClean="0"/>
              <a:t>Summary.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34B8-310F-43DA-B0F4-178BF096C76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72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The Fishbone and the NRK </a:t>
            </a:r>
            <a:br>
              <a:rPr lang="en-US" altLang="zh-CN" sz="3600" dirty="0" smtClean="0"/>
            </a:br>
            <a:r>
              <a:rPr lang="en-US" altLang="zh-CN" sz="3600" dirty="0" smtClean="0"/>
              <a:t>in MAST and NSTX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5308" y="1123971"/>
            <a:ext cx="8292189" cy="200204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endParaRPr lang="en-US" altLang="zh-CN" dirty="0" smtClean="0"/>
          </a:p>
          <a:p>
            <a:pPr>
              <a:lnSpc>
                <a:spcPct val="140000"/>
              </a:lnSpc>
            </a:pPr>
            <a:r>
              <a:rPr lang="en-US" altLang="zh-CN" dirty="0" smtClean="0"/>
              <a:t>Experimental observations show that plasmas in MAST and NSTX can be unstable to the fishbone mode, and it is often followed by the NRK mode.</a:t>
            </a:r>
          </a:p>
          <a:p>
            <a:pPr>
              <a:lnSpc>
                <a:spcPct val="140000"/>
              </a:lnSpc>
            </a:pPr>
            <a:r>
              <a:rPr lang="en-US" altLang="zh-CN" dirty="0" smtClean="0"/>
              <a:t>The NRK happens with </a:t>
            </a:r>
            <a:r>
              <a:rPr lang="en-US" altLang="zh-CN" dirty="0" err="1" smtClean="0"/>
              <a:t>q</a:t>
            </a:r>
            <a:r>
              <a:rPr lang="en-US" altLang="zh-CN" baseline="-25000" dirty="0" err="1" smtClean="0"/>
              <a:t>min</a:t>
            </a:r>
            <a:r>
              <a:rPr lang="en-US" altLang="zh-CN" dirty="0" smtClean="0"/>
              <a:t> above 1, but it is dominated by 1/1 component.</a:t>
            </a:r>
          </a:p>
          <a:p>
            <a:pPr>
              <a:lnSpc>
                <a:spcPct val="140000"/>
              </a:lnSpc>
            </a:pPr>
            <a:r>
              <a:rPr lang="en-US" altLang="zh-CN" dirty="0" smtClean="0"/>
              <a:t>It can saturate nonlinearly and persist for a long time, so it is called long-lived mode for MAST. </a:t>
            </a:r>
          </a:p>
          <a:p>
            <a:pPr>
              <a:lnSpc>
                <a:spcPct val="140000"/>
              </a:lnSpc>
            </a:pPr>
            <a:r>
              <a:rPr lang="en-US" altLang="zh-CN" dirty="0" smtClean="0"/>
              <a:t>This mode has strong interaction with EPs.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828085" y="3404852"/>
            <a:ext cx="3524035" cy="2871599"/>
            <a:chOff x="4941871" y="1390038"/>
            <a:chExt cx="3524035" cy="2871599"/>
          </a:xfrm>
        </p:grpSpPr>
        <p:pic>
          <p:nvPicPr>
            <p:cNvPr id="4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944"/>
            <a:stretch/>
          </p:blipFill>
          <p:spPr bwMode="auto">
            <a:xfrm>
              <a:off x="4941871" y="1390038"/>
              <a:ext cx="3524035" cy="287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组合 12"/>
            <p:cNvGrpSpPr/>
            <p:nvPr/>
          </p:nvGrpSpPr>
          <p:grpSpPr>
            <a:xfrm>
              <a:off x="6832392" y="1771651"/>
              <a:ext cx="1448443" cy="2173625"/>
              <a:chOff x="6832392" y="1771651"/>
              <a:chExt cx="1448443" cy="2173625"/>
            </a:xfrm>
          </p:grpSpPr>
          <p:cxnSp>
            <p:nvCxnSpPr>
              <p:cNvPr id="6" name="直接箭头连接符 5"/>
              <p:cNvCxnSpPr/>
              <p:nvPr/>
            </p:nvCxnSpPr>
            <p:spPr>
              <a:xfrm flipH="1">
                <a:off x="6832392" y="2104060"/>
                <a:ext cx="636997" cy="6678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文本框 7"/>
              <p:cNvSpPr txBox="1"/>
              <p:nvPr/>
            </p:nvSpPr>
            <p:spPr>
              <a:xfrm>
                <a:off x="6873077" y="1771651"/>
                <a:ext cx="1407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n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=1 fishbone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0" name="直接箭头连接符 9"/>
              <p:cNvCxnSpPr/>
              <p:nvPr/>
            </p:nvCxnSpPr>
            <p:spPr>
              <a:xfrm flipH="1">
                <a:off x="7191910" y="3164440"/>
                <a:ext cx="534257" cy="780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文本框 11"/>
              <p:cNvSpPr txBox="1"/>
              <p:nvPr/>
            </p:nvSpPr>
            <p:spPr>
              <a:xfrm>
                <a:off x="7233082" y="2806267"/>
                <a:ext cx="986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n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=1 NRK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34B8-310F-43DA-B0F4-178BF096C762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01575" y="6227607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Time</a:t>
            </a:r>
            <a:endParaRPr kumimoji="1"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2" y="3575037"/>
            <a:ext cx="4013510" cy="288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71773" y="3207701"/>
            <a:ext cx="3610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(I.T. Chapman et al, 2010 Nuclear Fusion)</a:t>
            </a:r>
            <a:endParaRPr lang="zh-CN" altLang="en-US" sz="1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5877060" y="3162836"/>
            <a:ext cx="1531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E.D. Fredrickson</a:t>
            </a:r>
            <a:endParaRPr kumimoji="1"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3901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-196066"/>
            <a:ext cx="7886700" cy="1101549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M3D-K physics model</a:t>
            </a:r>
            <a:endParaRPr lang="zh-CN" altLang="en-US" sz="3600" dirty="0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E20C-F281-495B-8BE6-297A166D7E4C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239100" y="67282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13" y="2900379"/>
            <a:ext cx="2488950" cy="35513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20" y="3367788"/>
            <a:ext cx="3788672" cy="30708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74" y="3051101"/>
            <a:ext cx="1889764" cy="3139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8649" y="774965"/>
            <a:ext cx="8058151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A 3D extended MHD model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EP is coupled to MHD equation with pressure tensor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</a:t>
            </a:r>
            <a:r>
              <a:rPr lang="en-US" altLang="zh-CN" dirty="0" smtClean="0"/>
              <a:t>he pressure tensor is  calculated using </a:t>
            </a:r>
            <a:r>
              <a:rPr lang="en-US" altLang="zh-CN" dirty="0" err="1" smtClean="0"/>
              <a:t>gyrokinetic</a:t>
            </a:r>
            <a:r>
              <a:rPr lang="en-US" altLang="zh-CN" dirty="0" smtClean="0"/>
              <a:t> equations (via PIC </a:t>
            </a:r>
            <a:r>
              <a:rPr lang="en-US" altLang="zh-CN" dirty="0" err="1" smtClean="0"/>
              <a:t>mehtod</a:t>
            </a:r>
            <a:r>
              <a:rPr lang="en-US" altLang="zh-CN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46562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49085" y="0"/>
            <a:ext cx="5127877" cy="893852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	Equilibrium profiles and parameters</a:t>
            </a:r>
            <a:endParaRPr lang="zh-CN" altLang="en-US" sz="3600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5" y="1757364"/>
            <a:ext cx="3584410" cy="43513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470054" y="1714885"/>
                <a:ext cx="36857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054" y="1714885"/>
                <a:ext cx="3685700" cy="12003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960547" y="1369243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NSTX #124379 at t=	0.635s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/>
          <a:srcRect b="47210"/>
          <a:stretch/>
        </p:blipFill>
        <p:spPr>
          <a:xfrm>
            <a:off x="4713064" y="1692090"/>
            <a:ext cx="3340100" cy="1950972"/>
          </a:xfrm>
          <a:prstGeom prst="rect">
            <a:avLst/>
          </a:prstGeom>
        </p:spPr>
      </p:pic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34B8-310F-43DA-B0F4-178BF096C762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73316" y="1680427"/>
            <a:ext cx="1068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β</a:t>
            </a:r>
            <a:r>
              <a:rPr kumimoji="1" lang="en-US" altLang="zh-CN" baseline="-25000" dirty="0" smtClean="0"/>
              <a:t>beam</a:t>
            </a:r>
            <a:r>
              <a:rPr kumimoji="1" lang="en-US" altLang="zh-CN" dirty="0" smtClean="0"/>
              <a:t>=0.1</a:t>
            </a:r>
            <a:endParaRPr kumimoji="1"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339" y="4906737"/>
            <a:ext cx="1689100" cy="12763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1775" y="3826459"/>
            <a:ext cx="6131445" cy="10138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4185" y="4744254"/>
            <a:ext cx="1183453" cy="61903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569675" y="1681037"/>
            <a:ext cx="133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</a:t>
            </a:r>
            <a:r>
              <a:rPr kumimoji="1" lang="en-US" altLang="zh-CN" dirty="0" smtClean="0"/>
              <a:t>entral total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1120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9002" y="0"/>
            <a:ext cx="5481263" cy="729465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EP Effects </a:t>
            </a:r>
            <a:r>
              <a:rPr lang="en-US" altLang="zh-CN" sz="3200" dirty="0"/>
              <a:t>on the NRK </a:t>
            </a:r>
            <a:r>
              <a:rPr lang="en-US" altLang="zh-CN" sz="3200" dirty="0" smtClean="0"/>
              <a:t>mode</a:t>
            </a:r>
            <a:endParaRPr kumimoji="1"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4024038" y="1115478"/>
            <a:ext cx="4733537" cy="240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1" lang="en-US" altLang="zh-CN" dirty="0" smtClean="0"/>
              <a:t>With EP pressure increasing, there are two different regimes: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rgbClr val="FF0000"/>
                </a:solidFill>
              </a:rPr>
              <a:t>A</a:t>
            </a:r>
            <a:r>
              <a:rPr kumimoji="1" lang="en-US" altLang="zh-CN" dirty="0" smtClean="0">
                <a:solidFill>
                  <a:srgbClr val="FF0000"/>
                </a:solidFill>
              </a:rPr>
              <a:t>t low EP pressure, the NRK is unstable, and EP has strong stabilizing effect on the NRK.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 smtClean="0">
                <a:solidFill>
                  <a:srgbClr val="3366FF"/>
                </a:solidFill>
              </a:rPr>
              <a:t>At high EP pressure, EP excites a fishbone mode with frequency close to trapped particle </a:t>
            </a:r>
            <a:r>
              <a:rPr kumimoji="1" lang="en-US" altLang="zh-CN" dirty="0" err="1" smtClean="0">
                <a:solidFill>
                  <a:srgbClr val="3366FF"/>
                </a:solidFill>
              </a:rPr>
              <a:t>precessional</a:t>
            </a:r>
            <a:r>
              <a:rPr kumimoji="1" lang="en-US" altLang="zh-CN" dirty="0" smtClean="0">
                <a:solidFill>
                  <a:srgbClr val="3366FF"/>
                </a:solidFill>
              </a:rPr>
              <a:t> drift frequency.  </a:t>
            </a:r>
          </a:p>
        </p:txBody>
      </p:sp>
      <p:pic>
        <p:nvPicPr>
          <p:cNvPr id="6" name="内容占位符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6" y="1286549"/>
            <a:ext cx="3206110" cy="2406990"/>
          </a:xfrm>
          <a:prstGeom prst="rect">
            <a:avLst/>
          </a:prstGeom>
        </p:spPr>
      </p:pic>
      <p:pic>
        <p:nvPicPr>
          <p:cNvPr id="7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14"/>
          <a:stretch/>
        </p:blipFill>
        <p:spPr>
          <a:xfrm>
            <a:off x="430756" y="4322928"/>
            <a:ext cx="3389042" cy="1697421"/>
          </a:xfrm>
        </p:spPr>
      </p:pic>
      <p:sp>
        <p:nvSpPr>
          <p:cNvPr id="8" name="文本框 7"/>
          <p:cNvSpPr txBox="1"/>
          <p:nvPr/>
        </p:nvSpPr>
        <p:spPr>
          <a:xfrm>
            <a:off x="861790" y="6057648"/>
            <a:ext cx="2627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err="1" smtClean="0"/>
              <a:t>P</a:t>
            </a:r>
            <a:r>
              <a:rPr kumimoji="1" lang="en-US" altLang="zh-CN" sz="1600" baseline="-25000" dirty="0" err="1" smtClean="0"/>
              <a:t>beam</a:t>
            </a:r>
            <a:r>
              <a:rPr kumimoji="1" lang="en-US" altLang="zh-CN" sz="1600" dirty="0" smtClean="0"/>
              <a:t>/</a:t>
            </a:r>
            <a:r>
              <a:rPr kumimoji="1" lang="en-US" altLang="zh-CN" sz="1600" dirty="0" err="1" smtClean="0"/>
              <a:t>P</a:t>
            </a:r>
            <a:r>
              <a:rPr kumimoji="1" lang="en-US" altLang="zh-CN" sz="1600" baseline="-25000" dirty="0" err="1" smtClean="0"/>
              <a:t>total</a:t>
            </a:r>
            <a:r>
              <a:rPr kumimoji="1" lang="en-US" altLang="zh-CN" sz="1600" dirty="0" smtClean="0"/>
              <a:t>=0.09 </a:t>
            </a:r>
            <a:endParaRPr kumimoji="1"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3957474" y="4380460"/>
            <a:ext cx="4767943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</a:t>
            </a:r>
            <a:r>
              <a:rPr lang="en-US" altLang="zh-CN" dirty="0" smtClean="0"/>
              <a:t>he stabilizing effect on the NRK mainly comes from trapped particles.</a:t>
            </a:r>
          </a:p>
          <a:p>
            <a:pPr algn="just">
              <a:lnSpc>
                <a:spcPct val="130000"/>
              </a:lnSpc>
            </a:pPr>
            <a:endParaRPr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34B8-310F-43DA-B0F4-178BF096C762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83268" y="709770"/>
            <a:ext cx="2783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Fixed thermal pressure</a:t>
            </a:r>
            <a:endParaRPr kumimoji="1" lang="zh-CN" altLang="en-US" sz="1400" dirty="0"/>
          </a:p>
        </p:txBody>
      </p:sp>
      <p:sp>
        <p:nvSpPr>
          <p:cNvPr id="10" name="矩形 9"/>
          <p:cNvSpPr/>
          <p:nvPr/>
        </p:nvSpPr>
        <p:spPr>
          <a:xfrm>
            <a:off x="261479" y="983716"/>
            <a:ext cx="3523748" cy="58369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10113" y="3947319"/>
            <a:ext cx="1313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smtClean="0"/>
              <a:t>Passing particle</a:t>
            </a:r>
            <a:endParaRPr kumimoji="1"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203899" y="3934867"/>
            <a:ext cx="1383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smtClean="0"/>
              <a:t>Trapped particle</a:t>
            </a:r>
            <a:endParaRPr kumimoji="1" lang="zh-CN" altLang="en-US" sz="1400" dirty="0"/>
          </a:p>
        </p:txBody>
      </p:sp>
      <p:cxnSp>
        <p:nvCxnSpPr>
          <p:cNvPr id="13" name="直线连接符 12"/>
          <p:cNvCxnSpPr/>
          <p:nvPr/>
        </p:nvCxnSpPr>
        <p:spPr>
          <a:xfrm>
            <a:off x="1083279" y="4333335"/>
            <a:ext cx="0" cy="983716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/>
          <p:cNvCxnSpPr/>
          <p:nvPr/>
        </p:nvCxnSpPr>
        <p:spPr>
          <a:xfrm>
            <a:off x="3224914" y="4258622"/>
            <a:ext cx="12451" cy="10210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770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80940" y="110958"/>
            <a:ext cx="5428777" cy="827019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NRK mode induces EP </a:t>
            </a:r>
            <a:r>
              <a:rPr lang="en-US" altLang="zh-CN" sz="3200" dirty="0"/>
              <a:t>redistribution </a:t>
            </a:r>
            <a:endParaRPr lang="zh-CN" altLang="en-US" sz="3200" dirty="0"/>
          </a:p>
        </p:txBody>
      </p:sp>
      <p:pic>
        <p:nvPicPr>
          <p:cNvPr id="16" name="内容占位符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03" b="-15403"/>
          <a:stretch>
            <a:fillRect/>
          </a:stretch>
        </p:blipFill>
        <p:spPr>
          <a:xfrm>
            <a:off x="3927342" y="1434195"/>
            <a:ext cx="5026713" cy="2764498"/>
          </a:xfrm>
        </p:spPr>
      </p:pic>
      <p:sp>
        <p:nvSpPr>
          <p:cNvPr id="3" name="文本框 2"/>
          <p:cNvSpPr txBox="1"/>
          <p:nvPr/>
        </p:nvSpPr>
        <p:spPr>
          <a:xfrm>
            <a:off x="3887104" y="4043104"/>
            <a:ext cx="514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Significant redistribution occurs for passing particles.</a:t>
            </a:r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34B8-310F-43DA-B0F4-178BF096C762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6" y="1589035"/>
            <a:ext cx="3359977" cy="261471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4320" y="4445403"/>
            <a:ext cx="3835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zh-CN" dirty="0" smtClean="0"/>
              <a:t>The redistribution mainly occurs inside the </a:t>
            </a:r>
            <a:r>
              <a:rPr kumimoji="1" lang="en-US" altLang="zh-CN" dirty="0" err="1" smtClean="0"/>
              <a:t>qmin</a:t>
            </a:r>
            <a:r>
              <a:rPr kumimoji="1" lang="en-US" altLang="zh-CN" dirty="0" smtClean="0"/>
              <a:t> surface, and when the mode saturates, the distribution function reaches a steady state.</a:t>
            </a:r>
          </a:p>
        </p:txBody>
      </p:sp>
    </p:spTree>
    <p:extLst>
      <p:ext uri="{BB962C8B-B14F-4D97-AF65-F5344CB8AC3E}">
        <p14:creationId xmlns:p14="http://schemas.microsoft.com/office/powerpoint/2010/main" val="238785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522" y="-123451"/>
            <a:ext cx="8229600" cy="914597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Fishbone linear instability </a:t>
            </a:r>
            <a:endParaRPr lang="zh-CN" altLang="en-US" sz="3600" dirty="0"/>
          </a:p>
        </p:txBody>
      </p:sp>
      <p:grpSp>
        <p:nvGrpSpPr>
          <p:cNvPr id="4" name="组合 3"/>
          <p:cNvGrpSpPr/>
          <p:nvPr/>
        </p:nvGrpSpPr>
        <p:grpSpPr>
          <a:xfrm>
            <a:off x="256350" y="661713"/>
            <a:ext cx="6907768" cy="6154525"/>
            <a:chOff x="797353" y="3281841"/>
            <a:chExt cx="6907768" cy="615452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635" y="3427020"/>
              <a:ext cx="3541570" cy="2657712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3984852" y="3281841"/>
              <a:ext cx="2087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With fixed </a:t>
              </a:r>
              <a:r>
                <a:rPr lang="en-US" altLang="zh-CN" sz="1400" dirty="0" err="1" smtClean="0"/>
                <a:t>P_total</a:t>
              </a:r>
              <a:r>
                <a:rPr lang="en-US" altLang="zh-CN" sz="1400" dirty="0" smtClean="0"/>
                <a:t> at </a:t>
              </a:r>
              <a:r>
                <a:rPr lang="en-US" altLang="zh-CN" sz="1400" dirty="0"/>
                <a:t>axis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353" y="6268431"/>
              <a:ext cx="4013510" cy="288000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915052" y="9128589"/>
              <a:ext cx="67900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In the MAST, the fishbone often shows before the LLM.</a:t>
              </a:r>
              <a:endParaRPr lang="zh-CN" altLang="en-US" sz="1400" dirty="0"/>
            </a:p>
          </p:txBody>
        </p:sp>
      </p:grpSp>
      <p:sp>
        <p:nvSpPr>
          <p:cNvPr id="9" name="矩形 8"/>
          <p:cNvSpPr/>
          <p:nvPr/>
        </p:nvSpPr>
        <p:spPr>
          <a:xfrm>
            <a:off x="156956" y="3342918"/>
            <a:ext cx="400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(I.T. Chapman et al, 2010 Nuclear Fusion)</a:t>
            </a:r>
            <a:endParaRPr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34B8-310F-43DA-B0F4-178BF096C762}" type="slidenum">
              <a:rPr lang="zh-CN" altLang="en-US" smtClean="0"/>
              <a:pPr/>
              <a:t>8</a:t>
            </a:fld>
            <a:endParaRPr lang="zh-CN" altLang="en-US"/>
          </a:p>
        </p:txBody>
      </p:sp>
      <p:grpSp>
        <p:nvGrpSpPr>
          <p:cNvPr id="10" name="组合 13"/>
          <p:cNvGrpSpPr/>
          <p:nvPr/>
        </p:nvGrpSpPr>
        <p:grpSpPr>
          <a:xfrm>
            <a:off x="5117418" y="3463033"/>
            <a:ext cx="3524035" cy="2878383"/>
            <a:chOff x="4941871" y="1390038"/>
            <a:chExt cx="3524035" cy="2878383"/>
          </a:xfrm>
        </p:grpSpPr>
        <p:pic>
          <p:nvPicPr>
            <p:cNvPr id="11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807"/>
            <a:stretch/>
          </p:blipFill>
          <p:spPr bwMode="auto">
            <a:xfrm>
              <a:off x="4941871" y="1390038"/>
              <a:ext cx="3524035" cy="2878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组合 12"/>
            <p:cNvGrpSpPr/>
            <p:nvPr/>
          </p:nvGrpSpPr>
          <p:grpSpPr>
            <a:xfrm>
              <a:off x="6832392" y="1771651"/>
              <a:ext cx="1448443" cy="2173625"/>
              <a:chOff x="6832392" y="1771651"/>
              <a:chExt cx="1448443" cy="2173625"/>
            </a:xfrm>
          </p:grpSpPr>
          <p:cxnSp>
            <p:nvCxnSpPr>
              <p:cNvPr id="13" name="直接箭头连接符 5"/>
              <p:cNvCxnSpPr/>
              <p:nvPr/>
            </p:nvCxnSpPr>
            <p:spPr>
              <a:xfrm flipH="1">
                <a:off x="6832392" y="2104060"/>
                <a:ext cx="636997" cy="6678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本框 13"/>
              <p:cNvSpPr txBox="1"/>
              <p:nvPr/>
            </p:nvSpPr>
            <p:spPr>
              <a:xfrm>
                <a:off x="6873077" y="1771651"/>
                <a:ext cx="1407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n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=1 fishbone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5" name="直接箭头连接符 9"/>
              <p:cNvCxnSpPr/>
              <p:nvPr/>
            </p:nvCxnSpPr>
            <p:spPr>
              <a:xfrm flipH="1">
                <a:off x="7191910" y="3164440"/>
                <a:ext cx="534257" cy="780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本框 15"/>
              <p:cNvSpPr txBox="1"/>
              <p:nvPr/>
            </p:nvSpPr>
            <p:spPr>
              <a:xfrm>
                <a:off x="7233082" y="2806267"/>
                <a:ext cx="986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n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=1 NRK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174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704" y="1282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3600" dirty="0"/>
              <a:t>The fishbone mode </a:t>
            </a:r>
            <a:r>
              <a:rPr lang="en-US" altLang="zh-CN" sz="3600" dirty="0" smtClean="0"/>
              <a:t>is  </a:t>
            </a:r>
            <a:br>
              <a:rPr lang="en-US" altLang="zh-CN" sz="3600" dirty="0" smtClean="0"/>
            </a:br>
            <a:r>
              <a:rPr lang="en-US" altLang="zh-CN" sz="3600" dirty="0" smtClean="0"/>
              <a:t>driven by </a:t>
            </a:r>
            <a:r>
              <a:rPr lang="en-US" altLang="zh-CN" sz="3600" dirty="0"/>
              <a:t>trapped particles.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458565" y="2429173"/>
            <a:ext cx="3628949" cy="3600000"/>
            <a:chOff x="770406" y="2815582"/>
            <a:chExt cx="3628949" cy="3600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06" y="2815582"/>
              <a:ext cx="3628949" cy="360000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448656" y="5486400"/>
              <a:ext cx="955497" cy="4623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NRK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082403" y="5383658"/>
              <a:ext cx="1109453" cy="4109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fishbone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34B8-310F-43DA-B0F4-178BF096C76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5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32686</TotalTime>
  <Words>590</Words>
  <Application>Microsoft Macintosh PowerPoint</Application>
  <PresentationFormat>全屏显示(4:3)</PresentationFormat>
  <Paragraphs>74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Energetic Particles Interaction with the Non-resonant Internal Kink in Spherical Tokamaks</vt:lpstr>
      <vt:lpstr>Outline</vt:lpstr>
      <vt:lpstr>The Fishbone and the NRK  in MAST and NSTX</vt:lpstr>
      <vt:lpstr>M3D-K physics model</vt:lpstr>
      <vt:lpstr> Equilibrium profiles and parameters</vt:lpstr>
      <vt:lpstr>EP Effects on the NRK mode</vt:lpstr>
      <vt:lpstr>NRK mode induces EP redistribution </vt:lpstr>
      <vt:lpstr>Fishbone linear instability </vt:lpstr>
      <vt:lpstr>The fishbone mode is   driven by trapped particles.</vt:lpstr>
      <vt:lpstr>Fishbone nonlinear evolution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Energetic Particle Interaction with Non-resonant Internal Kink Mode in Spherical Tokamaks</dc:title>
  <dc:creator>王丰</dc:creator>
  <cp:lastModifiedBy>王丰 wang</cp:lastModifiedBy>
  <cp:revision>723</cp:revision>
  <dcterms:created xsi:type="dcterms:W3CDTF">2013-08-23T13:57:11Z</dcterms:created>
  <dcterms:modified xsi:type="dcterms:W3CDTF">2013-11-12T15:59:01Z</dcterms:modified>
</cp:coreProperties>
</file>